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368" r:id="rId4"/>
    <p:sldId id="285" r:id="rId5"/>
    <p:sldId id="281" r:id="rId6"/>
    <p:sldId id="300" r:id="rId7"/>
    <p:sldId id="301" r:id="rId8"/>
    <p:sldId id="369" r:id="rId9"/>
    <p:sldId id="302" r:id="rId10"/>
    <p:sldId id="303" r:id="rId11"/>
    <p:sldId id="296" r:id="rId12"/>
    <p:sldId id="304" r:id="rId13"/>
    <p:sldId id="370" r:id="rId14"/>
    <p:sldId id="372" r:id="rId15"/>
    <p:sldId id="371" r:id="rId16"/>
    <p:sldId id="373" r:id="rId17"/>
    <p:sldId id="374" r:id="rId18"/>
    <p:sldId id="375" r:id="rId19"/>
    <p:sldId id="376" r:id="rId20"/>
    <p:sldId id="377" r:id="rId21"/>
    <p:sldId id="378" r:id="rId22"/>
    <p:sldId id="314" r:id="rId23"/>
    <p:sldId id="379" r:id="rId24"/>
    <p:sldId id="380" r:id="rId25"/>
    <p:sldId id="381" r:id="rId26"/>
    <p:sldId id="382" r:id="rId27"/>
    <p:sldId id="383" r:id="rId28"/>
    <p:sldId id="388" r:id="rId29"/>
    <p:sldId id="384" r:id="rId30"/>
    <p:sldId id="385" r:id="rId31"/>
    <p:sldId id="386" r:id="rId32"/>
    <p:sldId id="387" r:id="rId33"/>
    <p:sldId id="389" r:id="rId34"/>
    <p:sldId id="390" r:id="rId35"/>
    <p:sldId id="3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34" y="138"/>
      </p:cViewPr>
      <p:guideLst>
        <p:guide orient="horz" pos="3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87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0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2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18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88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30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89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28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6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11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26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6836-4FF8-45BE-8192-579F80DDBC15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AEF69-8BD5-4E6D-A357-CD7F0B261F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68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820B4-9521-4863-A7EC-A229B7C4F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Python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A61F5D-16BE-4119-AAB9-C616B9CBF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Jan Turčínek, Ph.D.</a:t>
            </a:r>
          </a:p>
        </p:txBody>
      </p:sp>
    </p:spTree>
    <p:extLst>
      <p:ext uri="{BB962C8B-B14F-4D97-AF65-F5344CB8AC3E}">
        <p14:creationId xmlns:p14="http://schemas.microsoft.com/office/powerpoint/2010/main" val="242964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Operands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559" y="1350962"/>
            <a:ext cx="8001001" cy="4156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dirty="0" err="1"/>
              <a:t>Cosnstants</a:t>
            </a:r>
            <a:endParaRPr lang="cs-CZ" sz="3200" dirty="0"/>
          </a:p>
          <a:p>
            <a:r>
              <a:rPr lang="cs-CZ" sz="3200" dirty="0" err="1"/>
              <a:t>Variables</a:t>
            </a:r>
            <a:endParaRPr lang="cs-CZ" sz="3200" dirty="0"/>
          </a:p>
          <a:p>
            <a:r>
              <a:rPr lang="cs-CZ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Function</a:t>
            </a:r>
            <a:r>
              <a:rPr lang="cs-CZ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calling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003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5050" y="-22600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Arithmetic</a:t>
            </a:r>
            <a:r>
              <a:rPr lang="cs-CZ" sz="4000" dirty="0"/>
              <a:t> </a:t>
            </a:r>
            <a:r>
              <a:rPr lang="cs-CZ" sz="4000" dirty="0" err="1"/>
              <a:t>expressions</a:t>
            </a:r>
            <a:r>
              <a:rPr lang="cs-CZ" sz="40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350962"/>
            <a:ext cx="8001001" cy="4156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numeral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cs-CZ" dirty="0" err="1"/>
              <a:t>Integer</a:t>
            </a:r>
            <a:r>
              <a:rPr lang="cs-CZ" dirty="0"/>
              <a:t>, </a:t>
            </a:r>
            <a:r>
              <a:rPr lang="cs-CZ" dirty="0" err="1"/>
              <a:t>real</a:t>
            </a:r>
            <a:r>
              <a:rPr lang="cs-CZ" dirty="0"/>
              <a:t>,…</a:t>
            </a:r>
          </a:p>
          <a:p>
            <a:pPr lvl="1">
              <a:defRPr/>
            </a:pPr>
            <a:endParaRPr lang="cs-CZ" dirty="0"/>
          </a:p>
          <a:p>
            <a:r>
              <a:rPr lang="cs-CZ" dirty="0" err="1"/>
              <a:t>Arithmetic</a:t>
            </a:r>
            <a:r>
              <a:rPr lang="cs-CZ" dirty="0"/>
              <a:t> </a:t>
            </a:r>
            <a:r>
              <a:rPr lang="cs-CZ" dirty="0" err="1"/>
              <a:t>operators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+, -, ×, /, </a:t>
            </a:r>
            <a:r>
              <a:rPr lang="en-US" dirty="0"/>
              <a:t>%, Mod, (), </a:t>
            </a:r>
            <a:endParaRPr lang="cs-CZ" dirty="0"/>
          </a:p>
          <a:p>
            <a:pPr lvl="1"/>
            <a:r>
              <a:rPr lang="cs-CZ" dirty="0" err="1"/>
              <a:t>Integer</a:t>
            </a:r>
            <a:r>
              <a:rPr lang="cs-CZ" dirty="0"/>
              <a:t>:?</a:t>
            </a:r>
          </a:p>
          <a:p>
            <a:pPr lvl="1"/>
            <a:r>
              <a:rPr lang="cs-CZ" dirty="0"/>
              <a:t>Real: ?</a:t>
            </a:r>
          </a:p>
          <a:p>
            <a:pPr lvl="1"/>
            <a:r>
              <a:rPr lang="cs-CZ" dirty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14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35237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Logical</a:t>
            </a:r>
            <a:r>
              <a:rPr lang="cs-CZ" sz="4000" dirty="0"/>
              <a:t> </a:t>
            </a:r>
            <a:r>
              <a:rPr lang="cs-CZ" sz="4000" dirty="0" err="1"/>
              <a:t>expressions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99" y="1350962"/>
            <a:ext cx="8001001" cy="4156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logical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457200" lvl="1" indent="0">
              <a:buNone/>
              <a:defRPr/>
            </a:pPr>
            <a:endParaRPr lang="cs-CZ" dirty="0"/>
          </a:p>
          <a:p>
            <a:r>
              <a:rPr lang="cs-CZ" dirty="0" err="1"/>
              <a:t>Relational</a:t>
            </a:r>
            <a:r>
              <a:rPr lang="cs-CZ" dirty="0"/>
              <a:t> </a:t>
            </a:r>
            <a:r>
              <a:rPr lang="cs-CZ" dirty="0" err="1"/>
              <a:t>Operators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&lt;, &gt;, &lt;=, &gt;=, ==, !=,</a:t>
            </a:r>
          </a:p>
          <a:p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operators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AND, OR, NOT</a:t>
            </a:r>
          </a:p>
          <a:p>
            <a:pPr lvl="1"/>
            <a:endParaRPr lang="cs-CZ" dirty="0"/>
          </a:p>
          <a:p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constansts</a:t>
            </a:r>
            <a:r>
              <a:rPr lang="cs-CZ" dirty="0"/>
              <a:t>: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TRUE FALSE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88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Data </a:t>
            </a:r>
            <a:r>
              <a:rPr lang="cs-CZ" sz="4000" dirty="0" err="1"/>
              <a:t>types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559" y="1350962"/>
            <a:ext cx="8001001" cy="4156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Data type is determined by:</a:t>
            </a:r>
          </a:p>
          <a:p>
            <a:pPr lvl="1">
              <a:defRPr/>
            </a:pPr>
            <a:r>
              <a:rPr lang="en-US" sz="2800" dirty="0"/>
              <a:t>A set (range) of permissible values</a:t>
            </a:r>
          </a:p>
          <a:p>
            <a:pPr lvl="1">
              <a:defRPr/>
            </a:pPr>
            <a:r>
              <a:rPr lang="en-US" sz="2800" dirty="0"/>
              <a:t>Operations that can be performed with these values</a:t>
            </a:r>
          </a:p>
          <a:p>
            <a:pPr>
              <a:defRPr/>
            </a:pPr>
            <a:r>
              <a:rPr lang="en-US" sz="3200" dirty="0"/>
              <a:t>data types could by:</a:t>
            </a:r>
          </a:p>
          <a:p>
            <a:pPr lvl="1">
              <a:defRPr/>
            </a:pPr>
            <a:r>
              <a:rPr lang="en-US" sz="2800" dirty="0"/>
              <a:t>Simple (carry a single value)</a:t>
            </a:r>
          </a:p>
          <a:p>
            <a:pPr lvl="1">
              <a:defRPr/>
            </a:pPr>
            <a:r>
              <a:rPr lang="en-US" sz="2800" dirty="0"/>
              <a:t>Structured (carry multiple values that are related in some way)</a:t>
            </a:r>
          </a:p>
        </p:txBody>
      </p:sp>
    </p:spTree>
    <p:extLst>
      <p:ext uri="{BB962C8B-B14F-4D97-AF65-F5344CB8AC3E}">
        <p14:creationId xmlns:p14="http://schemas.microsoft.com/office/powerpoint/2010/main" val="184350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Python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350962"/>
            <a:ext cx="8001001" cy="4156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Currently the most used language</a:t>
            </a:r>
          </a:p>
          <a:p>
            <a:pPr>
              <a:defRPr/>
            </a:pPr>
            <a:r>
              <a:rPr lang="en-US" sz="3200" dirty="0"/>
              <a:t>Why?</a:t>
            </a:r>
          </a:p>
          <a:p>
            <a:pPr lvl="1">
              <a:defRPr/>
            </a:pPr>
            <a:r>
              <a:rPr lang="en-US" sz="2800" dirty="0"/>
              <a:t>Simplicity</a:t>
            </a:r>
          </a:p>
          <a:p>
            <a:pPr lvl="1">
              <a:defRPr/>
            </a:pPr>
            <a:r>
              <a:rPr lang="en-US" sz="2800" dirty="0"/>
              <a:t>Clarity</a:t>
            </a:r>
          </a:p>
          <a:p>
            <a:pPr lvl="1">
              <a:defRPr/>
            </a:pPr>
            <a:r>
              <a:rPr lang="en-US" sz="2800" dirty="0"/>
              <a:t>Good readability</a:t>
            </a:r>
            <a:r>
              <a:rPr lang="cs-CZ" sz="2800" dirty="0"/>
              <a:t> (</a:t>
            </a:r>
            <a:r>
              <a:rPr lang="cs-CZ" sz="2800" dirty="0" err="1"/>
              <a:t>one</a:t>
            </a:r>
            <a:r>
              <a:rPr lang="cs-CZ" sz="2800" dirty="0"/>
              <a:t> </a:t>
            </a:r>
            <a:r>
              <a:rPr lang="cs-CZ" sz="2800" dirty="0" err="1"/>
              <a:t>command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one</a:t>
            </a:r>
            <a:r>
              <a:rPr lang="cs-CZ" sz="2800" dirty="0"/>
              <a:t> line, </a:t>
            </a:r>
            <a:r>
              <a:rPr lang="cs-CZ" sz="2800" dirty="0" err="1"/>
              <a:t>obligation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line </a:t>
            </a:r>
            <a:r>
              <a:rPr lang="cs-CZ" sz="2800" dirty="0" err="1"/>
              <a:t>indentation</a:t>
            </a:r>
            <a:r>
              <a:rPr lang="cs-CZ" sz="2800" dirty="0"/>
              <a:t> )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Simple syntax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29045" y="6080906"/>
            <a:ext cx="2814955" cy="8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88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Data </a:t>
            </a:r>
            <a:r>
              <a:rPr lang="cs-CZ" sz="4000" dirty="0" err="1"/>
              <a:t>types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559" y="1350962"/>
            <a:ext cx="8001001" cy="4156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Numbers</a:t>
            </a:r>
          </a:p>
          <a:p>
            <a:pPr lvl="2">
              <a:defRPr/>
            </a:pPr>
            <a:r>
              <a:rPr lang="en-US" sz="2400" dirty="0"/>
              <a:t>Whole numbers (int)</a:t>
            </a:r>
          </a:p>
          <a:p>
            <a:pPr lvl="2">
              <a:defRPr/>
            </a:pPr>
            <a:r>
              <a:rPr lang="en-US" sz="2400" dirty="0"/>
              <a:t>Real numbers (float)</a:t>
            </a:r>
          </a:p>
          <a:p>
            <a:pPr lvl="2">
              <a:defRPr/>
            </a:pPr>
            <a:r>
              <a:rPr lang="en-US" sz="2400" dirty="0"/>
              <a:t>Complex numbers (complex)</a:t>
            </a:r>
          </a:p>
          <a:p>
            <a:pPr>
              <a:defRPr/>
            </a:pPr>
            <a:r>
              <a:rPr lang="en-US" sz="3200" dirty="0"/>
              <a:t>Strings and characters (str)</a:t>
            </a:r>
            <a:endParaRPr lang="cs-CZ" sz="3200" dirty="0"/>
          </a:p>
          <a:p>
            <a:pPr lvl="2">
              <a:defRPr/>
            </a:pPr>
            <a:r>
              <a:rPr lang="en-US" sz="2400" dirty="0"/>
              <a:t>A character is a single character string</a:t>
            </a:r>
          </a:p>
          <a:p>
            <a:pPr>
              <a:defRPr/>
            </a:pPr>
            <a:r>
              <a:rPr lang="en-US" sz="3200" dirty="0"/>
              <a:t>Logical values (bool)</a:t>
            </a:r>
            <a:endParaRPr lang="cs-CZ" sz="3200" dirty="0"/>
          </a:p>
          <a:p>
            <a:pPr lvl="2">
              <a:defRPr/>
            </a:pPr>
            <a:r>
              <a:rPr lang="en-US" sz="2400" dirty="0"/>
              <a:t>just two values (True, False)</a:t>
            </a:r>
          </a:p>
          <a:p>
            <a:pPr lvl="2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494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Python </a:t>
            </a:r>
            <a:r>
              <a:rPr lang="cs-CZ" sz="4000" dirty="0" err="1"/>
              <a:t>commands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350962"/>
            <a:ext cx="8001001" cy="4156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Reading and writing values</a:t>
            </a:r>
            <a:endParaRPr lang="cs-CZ" sz="3200" dirty="0"/>
          </a:p>
          <a:p>
            <a:pPr lvl="1">
              <a:defRPr/>
            </a:pPr>
            <a:r>
              <a:rPr lang="en-US" b="1" dirty="0"/>
              <a:t>input, print</a:t>
            </a: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F2660D-A8FA-418E-99AB-17DB01A0E7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4286" y="2294801"/>
            <a:ext cx="5171440" cy="33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8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Python </a:t>
            </a:r>
            <a:r>
              <a:rPr lang="cs-CZ" sz="4000" dirty="0" err="1"/>
              <a:t>commands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350962"/>
            <a:ext cx="8001001" cy="4156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Reading and writing values</a:t>
            </a:r>
            <a:endParaRPr lang="cs-CZ" sz="3200" dirty="0"/>
          </a:p>
          <a:p>
            <a:pPr lvl="1"/>
            <a:r>
              <a:rPr lang="en-US" dirty="0"/>
              <a:t>All inputs in Python are strings</a:t>
            </a:r>
            <a:endParaRPr lang="en-US" sz="700" dirty="0"/>
          </a:p>
          <a:p>
            <a:pPr lvl="1" fontAlgn="base"/>
            <a:r>
              <a:rPr lang="en-US" dirty="0"/>
              <a:t>If we want to calculate with numbers, we have to convert the values into numbers</a:t>
            </a:r>
            <a:endParaRPr lang="en-US" sz="700" dirty="0"/>
          </a:p>
          <a:p>
            <a:pPr lvl="1" fontAlgn="base"/>
            <a:r>
              <a:rPr lang="en-US" dirty="0"/>
              <a:t>Retyping</a:t>
            </a:r>
            <a:endParaRPr lang="en-US" sz="700" dirty="0"/>
          </a:p>
          <a:p>
            <a:pPr lvl="1" fontAlgn="base"/>
            <a:r>
              <a:rPr lang="en-US" dirty="0"/>
              <a:t>Changing the data type of a value</a:t>
            </a:r>
            <a:endParaRPr lang="en-US" sz="800" dirty="0"/>
          </a:p>
          <a:p>
            <a:pPr lvl="1">
              <a:defRPr/>
            </a:pPr>
            <a:endParaRPr lang="cs-CZ" sz="2800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Python </a:t>
            </a:r>
            <a:r>
              <a:rPr lang="cs-CZ" sz="4000" dirty="0" err="1"/>
              <a:t>commands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9" y="1350962"/>
            <a:ext cx="5482964" cy="4156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conditional statement in Python</a:t>
            </a:r>
            <a:endParaRPr lang="cs-CZ" dirty="0"/>
          </a:p>
          <a:p>
            <a:endParaRPr lang="en-US" dirty="0"/>
          </a:p>
          <a:p>
            <a:pPr marL="457200" lvl="1" indent="0">
              <a:buNone/>
              <a:defRPr/>
            </a:pPr>
            <a:r>
              <a:rPr lang="en-US" sz="2000" b="1" dirty="0"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cond</a:t>
            </a:r>
            <a:r>
              <a:rPr lang="cs-CZ" sz="2000" dirty="0">
                <a:latin typeface="Consolas" panose="020B0609020204030204" pitchFamily="49" charset="0"/>
              </a:rPr>
              <a:t>i</a:t>
            </a:r>
            <a:r>
              <a:rPr lang="en-US" sz="2000" dirty="0" err="1">
                <a:latin typeface="Consolas" panose="020B0609020204030204" pitchFamily="49" charset="0"/>
              </a:rPr>
              <a:t>tion</a:t>
            </a:r>
            <a:r>
              <a:rPr lang="en-US" sz="2000" dirty="0">
                <a:latin typeface="Consolas" panose="020B0609020204030204" pitchFamily="49" charset="0"/>
              </a:rPr>
              <a:t>: </a:t>
            </a:r>
            <a:endParaRPr lang="cs-CZ" sz="2000" dirty="0">
              <a:latin typeface="Consolas" panose="020B0609020204030204" pitchFamily="49" charset="0"/>
            </a:endParaRPr>
          </a:p>
          <a:p>
            <a:pPr marL="914400" lvl="2" indent="0">
              <a:buNone/>
              <a:defRPr/>
            </a:pPr>
            <a:r>
              <a:rPr lang="en-US" dirty="0">
                <a:latin typeface="Consolas" panose="020B0609020204030204" pitchFamily="49" charset="0"/>
              </a:rPr>
              <a:t>command</a:t>
            </a:r>
            <a:endParaRPr lang="cs-CZ" sz="2400" dirty="0">
              <a:latin typeface="Consolas" panose="020B0609020204030204" pitchFamily="49" charset="0"/>
            </a:endParaRPr>
          </a:p>
          <a:p>
            <a:pPr marL="457200" lvl="1" indent="0">
              <a:buNone/>
              <a:defRPr/>
            </a:pPr>
            <a:endParaRPr lang="cs-CZ" dirty="0"/>
          </a:p>
          <a:p>
            <a:pPr marL="457200" lvl="1" indent="0">
              <a:buNone/>
              <a:defRPr/>
            </a:pPr>
            <a:endParaRPr lang="cs-CZ" dirty="0"/>
          </a:p>
          <a:p>
            <a:pPr marL="457200" lvl="1" indent="0">
              <a:buNone/>
              <a:defRPr/>
            </a:pPr>
            <a:endParaRPr lang="cs-CZ" dirty="0"/>
          </a:p>
          <a:p>
            <a:pPr marL="457200" lvl="1" indent="0">
              <a:buNone/>
              <a:defRPr/>
            </a:pPr>
            <a:r>
              <a:rPr lang="en-US" sz="2000" b="1" dirty="0"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cond</a:t>
            </a:r>
            <a:r>
              <a:rPr lang="cs-CZ" sz="2000" dirty="0">
                <a:latin typeface="Consolas" panose="020B0609020204030204" pitchFamily="49" charset="0"/>
              </a:rPr>
              <a:t>i</a:t>
            </a:r>
            <a:r>
              <a:rPr lang="en-US" sz="2000" dirty="0" err="1">
                <a:latin typeface="Consolas" panose="020B0609020204030204" pitchFamily="49" charset="0"/>
              </a:rPr>
              <a:t>tion</a:t>
            </a:r>
            <a:r>
              <a:rPr lang="en-US" sz="2000" dirty="0">
                <a:latin typeface="Consolas" panose="020B0609020204030204" pitchFamily="49" charset="0"/>
              </a:rPr>
              <a:t>: </a:t>
            </a:r>
            <a:endParaRPr lang="cs-CZ" sz="2000" dirty="0">
              <a:latin typeface="Consolas" panose="020B0609020204030204" pitchFamily="49" charset="0"/>
            </a:endParaRPr>
          </a:p>
          <a:p>
            <a:pPr marL="914400" lvl="2" indent="0">
              <a:buNone/>
              <a:defRPr/>
            </a:pPr>
            <a:r>
              <a:rPr lang="en-US" dirty="0">
                <a:latin typeface="Consolas" panose="020B0609020204030204" pitchFamily="49" charset="0"/>
              </a:rPr>
              <a:t>Command</a:t>
            </a:r>
            <a:endParaRPr lang="cs-CZ" dirty="0">
              <a:latin typeface="Consolas" panose="020B0609020204030204" pitchFamily="49" charset="0"/>
            </a:endParaRPr>
          </a:p>
          <a:p>
            <a:pPr marL="457200" lvl="1" indent="0">
              <a:buNone/>
              <a:defRPr/>
            </a:pPr>
            <a:r>
              <a:rPr lang="cs-CZ" sz="2000" b="1" dirty="0" err="1">
                <a:latin typeface="Consolas" panose="020B0609020204030204" pitchFamily="49" charset="0"/>
              </a:rPr>
              <a:t>else</a:t>
            </a:r>
            <a:r>
              <a:rPr lang="cs-CZ" sz="2000" dirty="0">
                <a:latin typeface="Consolas" panose="020B0609020204030204" pitchFamily="49" charset="0"/>
              </a:rPr>
              <a:t>:</a:t>
            </a:r>
          </a:p>
          <a:p>
            <a:pPr marL="457200" lvl="1" indent="0">
              <a:buNone/>
              <a:defRPr/>
            </a:pPr>
            <a:r>
              <a:rPr lang="cs-CZ" sz="2000" dirty="0">
                <a:latin typeface="Consolas" panose="020B0609020204030204" pitchFamily="49" charset="0"/>
              </a:rPr>
              <a:t>	</a:t>
            </a:r>
            <a:r>
              <a:rPr lang="cs-CZ" sz="2000" dirty="0" err="1">
                <a:latin typeface="Consolas" panose="020B0609020204030204" pitchFamily="49" charset="0"/>
              </a:rPr>
              <a:t>command</a:t>
            </a:r>
            <a:endParaRPr lang="cs-CZ" sz="20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E431B91-6365-4EB9-A156-4999D463A267}"/>
              </a:ext>
            </a:extLst>
          </p:cNvPr>
          <p:cNvGrpSpPr/>
          <p:nvPr/>
        </p:nvGrpSpPr>
        <p:grpSpPr>
          <a:xfrm>
            <a:off x="6056851" y="1568741"/>
            <a:ext cx="2425592" cy="4320331"/>
            <a:chOff x="0" y="0"/>
            <a:chExt cx="2519642" cy="47556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97EA4C-BA87-4EC3-BB7D-8C535E281AA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519642" cy="25196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0685A5-EA0A-4A23-95DC-E2A99E6A7A4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35962"/>
              <a:ext cx="2519642" cy="2519642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2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Python </a:t>
            </a:r>
            <a:r>
              <a:rPr lang="cs-CZ" sz="4000" dirty="0" err="1"/>
              <a:t>commands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9" y="1350962"/>
            <a:ext cx="5482964" cy="4156075"/>
          </a:xfrm>
        </p:spPr>
        <p:txBody>
          <a:bodyPr>
            <a:normAutofit/>
          </a:bodyPr>
          <a:lstStyle/>
          <a:p>
            <a:r>
              <a:rPr lang="en-US" dirty="0"/>
              <a:t>A conditional statement in Python</a:t>
            </a:r>
            <a:endParaRPr lang="cs-CZ" dirty="0"/>
          </a:p>
          <a:p>
            <a:endParaRPr lang="en-US" dirty="0"/>
          </a:p>
          <a:p>
            <a:pPr marL="457200" lvl="1" indent="0">
              <a:buNone/>
              <a:defRPr/>
            </a:pPr>
            <a:endParaRPr lang="cs-CZ" dirty="0"/>
          </a:p>
          <a:p>
            <a:pPr marL="457200" lvl="1" indent="0">
              <a:buNone/>
              <a:defRPr/>
            </a:pPr>
            <a:r>
              <a:rPr lang="en-US" sz="2000" b="1" dirty="0"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cond</a:t>
            </a:r>
            <a:r>
              <a:rPr lang="cs-CZ" sz="2000" dirty="0">
                <a:latin typeface="Consolas" panose="020B0609020204030204" pitchFamily="49" charset="0"/>
              </a:rPr>
              <a:t>i</a:t>
            </a:r>
            <a:r>
              <a:rPr lang="en-US" sz="2000" dirty="0" err="1">
                <a:latin typeface="Consolas" panose="020B0609020204030204" pitchFamily="49" charset="0"/>
              </a:rPr>
              <a:t>tion</a:t>
            </a:r>
            <a:r>
              <a:rPr lang="en-US" sz="2000" dirty="0">
                <a:latin typeface="Consolas" panose="020B0609020204030204" pitchFamily="49" charset="0"/>
              </a:rPr>
              <a:t>: </a:t>
            </a:r>
            <a:endParaRPr lang="cs-CZ" sz="2000" dirty="0">
              <a:latin typeface="Consolas" panose="020B0609020204030204" pitchFamily="49" charset="0"/>
            </a:endParaRPr>
          </a:p>
          <a:p>
            <a:pPr marL="914400" lvl="2" indent="0">
              <a:buNone/>
              <a:defRPr/>
            </a:pPr>
            <a:r>
              <a:rPr lang="en-US" dirty="0">
                <a:latin typeface="Consolas" panose="020B0609020204030204" pitchFamily="49" charset="0"/>
              </a:rPr>
              <a:t>Command</a:t>
            </a:r>
            <a:endParaRPr lang="cs-CZ" dirty="0">
              <a:latin typeface="Consolas" panose="020B0609020204030204" pitchFamily="49" charset="0"/>
            </a:endParaRPr>
          </a:p>
          <a:p>
            <a:pPr marL="457200" lvl="1" indent="0">
              <a:buNone/>
              <a:defRPr/>
            </a:pPr>
            <a:r>
              <a:rPr lang="cs-CZ" sz="2000" b="1" dirty="0" err="1">
                <a:latin typeface="Consolas" panose="020B0609020204030204" pitchFamily="49" charset="0"/>
              </a:rPr>
              <a:t>elif</a:t>
            </a:r>
            <a:r>
              <a:rPr lang="cs-CZ" sz="2000" b="1" dirty="0">
                <a:latin typeface="Consolas" panose="020B0609020204030204" pitchFamily="49" charset="0"/>
              </a:rPr>
              <a:t> </a:t>
            </a:r>
            <a:r>
              <a:rPr lang="cs-CZ" sz="2000" dirty="0" err="1">
                <a:latin typeface="Consolas" panose="020B0609020204030204" pitchFamily="49" charset="0"/>
              </a:rPr>
              <a:t>condition</a:t>
            </a:r>
            <a:r>
              <a:rPr lang="cs-CZ" sz="2000" dirty="0">
                <a:latin typeface="Consolas" panose="020B0609020204030204" pitchFamily="49" charset="0"/>
              </a:rPr>
              <a:t>:</a:t>
            </a:r>
          </a:p>
          <a:p>
            <a:pPr marL="457200" lvl="1" indent="0">
              <a:buNone/>
              <a:defRPr/>
            </a:pPr>
            <a:r>
              <a:rPr lang="cs-CZ" sz="2000" dirty="0">
                <a:latin typeface="Consolas" panose="020B0609020204030204" pitchFamily="49" charset="0"/>
              </a:rPr>
              <a:t>	</a:t>
            </a:r>
            <a:r>
              <a:rPr lang="cs-CZ" sz="2000" dirty="0" err="1">
                <a:latin typeface="Consolas" panose="020B0609020204030204" pitchFamily="49" charset="0"/>
              </a:rPr>
              <a:t>command</a:t>
            </a:r>
            <a:endParaRPr lang="cs-CZ" sz="2000" dirty="0">
              <a:latin typeface="Consolas" panose="020B0609020204030204" pitchFamily="49" charset="0"/>
            </a:endParaRPr>
          </a:p>
          <a:p>
            <a:pPr marL="457200" lvl="1" indent="0">
              <a:buNone/>
              <a:defRPr/>
            </a:pPr>
            <a:r>
              <a:rPr lang="cs-CZ" sz="2000" b="1" dirty="0" err="1">
                <a:latin typeface="Consolas" panose="020B0609020204030204" pitchFamily="49" charset="0"/>
              </a:rPr>
              <a:t>elif</a:t>
            </a:r>
            <a:r>
              <a:rPr lang="cs-CZ" sz="2000" b="1" dirty="0">
                <a:latin typeface="Consolas" panose="020B0609020204030204" pitchFamily="49" charset="0"/>
              </a:rPr>
              <a:t> </a:t>
            </a:r>
            <a:r>
              <a:rPr lang="cs-CZ" sz="2000" dirty="0" err="1">
                <a:latin typeface="Consolas" panose="020B0609020204030204" pitchFamily="49" charset="0"/>
              </a:rPr>
              <a:t>condition</a:t>
            </a:r>
            <a:r>
              <a:rPr lang="cs-CZ" sz="2000" dirty="0">
                <a:latin typeface="Consolas" panose="020B0609020204030204" pitchFamily="49" charset="0"/>
              </a:rPr>
              <a:t>:</a:t>
            </a:r>
          </a:p>
          <a:p>
            <a:pPr marL="457200" lvl="1" indent="0">
              <a:buNone/>
              <a:defRPr/>
            </a:pPr>
            <a:r>
              <a:rPr lang="cs-CZ" sz="2000" dirty="0">
                <a:latin typeface="Consolas" panose="020B0609020204030204" pitchFamily="49" charset="0"/>
              </a:rPr>
              <a:t>	</a:t>
            </a:r>
            <a:r>
              <a:rPr lang="cs-CZ" sz="2000" dirty="0" err="1">
                <a:latin typeface="Consolas" panose="020B0609020204030204" pitchFamily="49" charset="0"/>
              </a:rPr>
              <a:t>command</a:t>
            </a:r>
            <a:endParaRPr lang="cs-CZ" sz="2000" dirty="0">
              <a:latin typeface="Consolas" panose="020B0609020204030204" pitchFamily="49" charset="0"/>
            </a:endParaRPr>
          </a:p>
          <a:p>
            <a:pPr marL="457200" lvl="1" indent="0">
              <a:buNone/>
              <a:defRPr/>
            </a:pPr>
            <a:r>
              <a:rPr lang="cs-CZ" sz="2000" b="1" dirty="0" err="1">
                <a:latin typeface="Consolas" panose="020B0609020204030204" pitchFamily="49" charset="0"/>
              </a:rPr>
              <a:t>else</a:t>
            </a:r>
            <a:r>
              <a:rPr lang="cs-CZ" sz="2000" dirty="0">
                <a:latin typeface="Consolas" panose="020B0609020204030204" pitchFamily="49" charset="0"/>
              </a:rPr>
              <a:t>:</a:t>
            </a:r>
          </a:p>
          <a:p>
            <a:pPr marL="457200" lvl="1" indent="0">
              <a:buNone/>
              <a:defRPr/>
            </a:pPr>
            <a:r>
              <a:rPr lang="cs-CZ" sz="2000" dirty="0">
                <a:latin typeface="Consolas" panose="020B0609020204030204" pitchFamily="49" charset="0"/>
              </a:rPr>
              <a:t>	</a:t>
            </a:r>
            <a:r>
              <a:rPr lang="cs-CZ" sz="2000" dirty="0" err="1">
                <a:latin typeface="Consolas" panose="020B0609020204030204" pitchFamily="49" charset="0"/>
              </a:rPr>
              <a:t>command</a:t>
            </a:r>
            <a:endParaRPr lang="cs-CZ" sz="20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7" y="-235237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Variable</a:t>
            </a:r>
            <a:endParaRPr lang="cs-CZ" sz="4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49" y="1825625"/>
            <a:ext cx="4467226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1" dirty="0">
                <a:solidFill>
                  <a:srgbClr val="005DA8"/>
                </a:solidFill>
                <a:ea typeface="ＭＳ Ｐゴシック" charset="0"/>
                <a:cs typeface="ＭＳ Ｐゴシック" charset="0"/>
              </a:rPr>
              <a:t>There is a named place in the computer's memory for storing values</a:t>
            </a:r>
            <a:endParaRPr lang="cs-CZ" b="1" i="1" dirty="0">
              <a:solidFill>
                <a:srgbClr val="005DA8"/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/>
              <a:t>Variable values can change during the running process </a:t>
            </a:r>
            <a:endParaRPr lang="cs-CZ" dirty="0"/>
          </a:p>
          <a:p>
            <a:pPr>
              <a:defRPr/>
            </a:pPr>
            <a:r>
              <a:rPr lang="en-US" dirty="0"/>
              <a:t>The variable is represented by the identifier </a:t>
            </a:r>
            <a:r>
              <a:rPr lang="en-US" dirty="0" err="1"/>
              <a:t>identifier</a:t>
            </a:r>
            <a:r>
              <a:rPr lang="en-US" dirty="0"/>
              <a:t> in the algorithm </a:t>
            </a:r>
            <a:endParaRPr lang="cs-CZ" sz="28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981074"/>
            <a:ext cx="4895848" cy="48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2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Python </a:t>
            </a:r>
            <a:r>
              <a:rPr lang="cs-CZ" sz="4000" dirty="0" err="1"/>
              <a:t>commands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9" y="1350962"/>
            <a:ext cx="5482964" cy="415607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cs-CZ" dirty="0" err="1"/>
              <a:t>loop</a:t>
            </a:r>
            <a:r>
              <a:rPr lang="en-US" dirty="0"/>
              <a:t> statement in Python</a:t>
            </a:r>
            <a:endParaRPr lang="cs-CZ" dirty="0"/>
          </a:p>
          <a:p>
            <a:endParaRPr lang="en-US" dirty="0"/>
          </a:p>
          <a:p>
            <a:pPr marL="457200" lvl="1" indent="0">
              <a:buNone/>
              <a:defRPr/>
            </a:pPr>
            <a:endParaRPr lang="cs-CZ" dirty="0"/>
          </a:p>
          <a:p>
            <a:pPr marL="457200" lvl="1" indent="0">
              <a:buNone/>
              <a:defRPr/>
            </a:pPr>
            <a:r>
              <a:rPr lang="cs-CZ" sz="2000" b="1" dirty="0" err="1"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cond</a:t>
            </a:r>
            <a:r>
              <a:rPr lang="cs-CZ" sz="2000" dirty="0">
                <a:latin typeface="Consolas" panose="020B0609020204030204" pitchFamily="49" charset="0"/>
              </a:rPr>
              <a:t>i</a:t>
            </a:r>
            <a:r>
              <a:rPr lang="en-US" sz="2000" dirty="0" err="1">
                <a:latin typeface="Consolas" panose="020B0609020204030204" pitchFamily="49" charset="0"/>
              </a:rPr>
              <a:t>tion</a:t>
            </a:r>
            <a:r>
              <a:rPr lang="en-US" sz="2000" dirty="0">
                <a:latin typeface="Consolas" panose="020B0609020204030204" pitchFamily="49" charset="0"/>
              </a:rPr>
              <a:t>: </a:t>
            </a:r>
            <a:endParaRPr lang="cs-CZ" sz="2000" dirty="0">
              <a:latin typeface="Consolas" panose="020B0609020204030204" pitchFamily="49" charset="0"/>
            </a:endParaRPr>
          </a:p>
          <a:p>
            <a:pPr marL="914400" lvl="2" indent="0">
              <a:buNone/>
              <a:defRPr/>
            </a:pPr>
            <a:r>
              <a:rPr lang="en-US" dirty="0">
                <a:latin typeface="Consolas" panose="020B0609020204030204" pitchFamily="49" charset="0"/>
              </a:rPr>
              <a:t>Command</a:t>
            </a:r>
            <a:endParaRPr lang="cs-CZ" dirty="0">
              <a:latin typeface="Consolas" panose="020B0609020204030204" pitchFamily="49" charset="0"/>
            </a:endParaRPr>
          </a:p>
          <a:p>
            <a:pPr marL="457200" lvl="1" indent="0">
              <a:buNone/>
              <a:defRPr/>
            </a:pPr>
            <a:r>
              <a:rPr lang="cs-CZ" sz="2000" b="1" dirty="0" err="1">
                <a:latin typeface="Consolas" panose="020B0609020204030204" pitchFamily="49" charset="0"/>
              </a:rPr>
              <a:t>else</a:t>
            </a:r>
            <a:r>
              <a:rPr lang="cs-CZ" sz="2000" dirty="0">
                <a:latin typeface="Consolas" panose="020B0609020204030204" pitchFamily="49" charset="0"/>
              </a:rPr>
              <a:t>:</a:t>
            </a:r>
          </a:p>
          <a:p>
            <a:pPr marL="457200" lvl="1" indent="0">
              <a:buNone/>
              <a:defRPr/>
            </a:pPr>
            <a:r>
              <a:rPr lang="cs-CZ" sz="2000" dirty="0">
                <a:latin typeface="Consolas" panose="020B0609020204030204" pitchFamily="49" charset="0"/>
              </a:rPr>
              <a:t>	</a:t>
            </a:r>
            <a:r>
              <a:rPr lang="cs-CZ" sz="2000" dirty="0" err="1">
                <a:latin typeface="Consolas" panose="020B0609020204030204" pitchFamily="49" charset="0"/>
              </a:rPr>
              <a:t>command</a:t>
            </a:r>
            <a:endParaRPr lang="cs-CZ" sz="20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91E55-D715-4D83-9552-8F0162CB81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00716" y="1713864"/>
            <a:ext cx="3430270" cy="3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1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Python </a:t>
            </a:r>
            <a:r>
              <a:rPr lang="cs-CZ" sz="4000" dirty="0" err="1"/>
              <a:t>commands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9" y="1350962"/>
            <a:ext cx="4769898" cy="4156075"/>
          </a:xfrm>
        </p:spPr>
        <p:txBody>
          <a:bodyPr>
            <a:normAutofit/>
          </a:bodyPr>
          <a:lstStyle/>
          <a:p>
            <a:r>
              <a:rPr lang="en-US" dirty="0"/>
              <a:t>Affiliation of the command to the block</a:t>
            </a:r>
            <a:endParaRPr lang="cs-CZ" dirty="0"/>
          </a:p>
          <a:p>
            <a:pPr lvl="1"/>
            <a:r>
              <a:rPr lang="en-US" dirty="0"/>
              <a:t>The assignment of the command to the block  is determined with the help of indentation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377EE-F25D-40C7-AD8C-2F54C3C702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79347" y="1661355"/>
            <a:ext cx="3045203" cy="37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8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523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Methods</a:t>
            </a:r>
            <a:r>
              <a:rPr lang="cs-CZ" sz="4000" dirty="0"/>
              <a:t>: </a:t>
            </a:r>
            <a:r>
              <a:rPr lang="cs-CZ" sz="4000" dirty="0" err="1"/>
              <a:t>procedures</a:t>
            </a:r>
            <a:r>
              <a:rPr lang="cs-CZ" sz="4000" dirty="0"/>
              <a:t> and </a:t>
            </a:r>
            <a:r>
              <a:rPr lang="cs-CZ" sz="4000" dirty="0" err="1"/>
              <a:t>functions</a:t>
            </a:r>
            <a:endParaRPr lang="cs-CZ" sz="40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94C3F2-CCCE-4881-9005-D56BD049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5" y="1151370"/>
            <a:ext cx="7886700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Method is part of the algorithm solving a partial problem </a:t>
            </a:r>
            <a:endParaRPr lang="cs-CZ" dirty="0"/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procedure </a:t>
            </a:r>
            <a:r>
              <a:rPr lang="en-US" dirty="0"/>
              <a:t>is a method that makes a certain action </a:t>
            </a:r>
            <a:endParaRPr lang="cs-CZ" dirty="0"/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function </a:t>
            </a:r>
            <a:r>
              <a:rPr lang="en-US" dirty="0"/>
              <a:t>is a method that makes a certain action and returns the result (value)</a:t>
            </a:r>
            <a:endParaRPr lang="cs-CZ" dirty="0"/>
          </a:p>
          <a:p>
            <a:pPr>
              <a:defRPr/>
            </a:pPr>
            <a:r>
              <a:rPr lang="en-US" dirty="0"/>
              <a:t>Procedures and functions may have parameters for passing input values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64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Definition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function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9" y="1350962"/>
            <a:ext cx="4769898" cy="4156075"/>
          </a:xfrm>
        </p:spPr>
        <p:txBody>
          <a:bodyPr>
            <a:normAutofit/>
          </a:bodyPr>
          <a:lstStyle/>
          <a:p>
            <a:r>
              <a:rPr lang="en-US" dirty="0"/>
              <a:t>Syntax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r>
              <a:rPr lang="cs-CZ" sz="2000" b="1" dirty="0">
                <a:latin typeface="Consolas" panose="020B0609020204030204" pitchFamily="49" charset="0"/>
              </a:rPr>
              <a:t>d</a:t>
            </a:r>
            <a:r>
              <a:rPr lang="en-US" sz="2000" b="1" dirty="0" err="1">
                <a:latin typeface="Consolas" panose="020B0609020204030204" pitchFamily="49" charset="0"/>
              </a:rPr>
              <a:t>ef</a:t>
            </a:r>
            <a:r>
              <a:rPr lang="cs-CZ" sz="2000" b="1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identifier(parameters)</a:t>
            </a:r>
          </a:p>
          <a:p>
            <a:pPr marL="457200" lvl="1" indent="0">
              <a:buNone/>
            </a:pPr>
            <a:r>
              <a:rPr lang="cs-CZ" sz="2000" dirty="0">
                <a:latin typeface="Consolas" panose="020B0609020204030204" pitchFamily="49" charset="0"/>
              </a:rPr>
              <a:t>	</a:t>
            </a:r>
            <a:r>
              <a:rPr lang="en-US" sz="2000" dirty="0">
                <a:latin typeface="Consolas" panose="020B0609020204030204" pitchFamily="49" charset="0"/>
              </a:rPr>
              <a:t>Commands</a:t>
            </a:r>
          </a:p>
          <a:p>
            <a:pPr marL="457200" lvl="1" indent="0">
              <a:buNone/>
            </a:pPr>
            <a:r>
              <a:rPr lang="cs-CZ" sz="2000" dirty="0">
                <a:latin typeface="Consolas" panose="020B0609020204030204" pitchFamily="49" charset="0"/>
              </a:rPr>
              <a:t>	</a:t>
            </a:r>
            <a:r>
              <a:rPr lang="en-US" sz="2000" b="1" dirty="0"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output_value</a:t>
            </a:r>
            <a:endParaRPr lang="en-US" sz="20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377EE-F25D-40C7-AD8C-2F54C3C702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79347" y="1661355"/>
            <a:ext cx="3045203" cy="37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Parameters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9" y="1350962"/>
            <a:ext cx="4769898" cy="4156075"/>
          </a:xfrm>
        </p:spPr>
        <p:txBody>
          <a:bodyPr>
            <a:normAutofit/>
          </a:bodyPr>
          <a:lstStyle/>
          <a:p>
            <a:r>
              <a:rPr lang="en-US" dirty="0"/>
              <a:t>In addition to parameters, the function</a:t>
            </a:r>
            <a:r>
              <a:rPr lang="cs-CZ" dirty="0"/>
              <a:t> </a:t>
            </a:r>
            <a:r>
              <a:rPr lang="en-US" dirty="0"/>
              <a:t>receives input values</a:t>
            </a:r>
          </a:p>
          <a:p>
            <a:r>
              <a:rPr lang="en-US" dirty="0"/>
              <a:t>Parameters can be:</a:t>
            </a:r>
          </a:p>
          <a:p>
            <a:pPr lvl="1"/>
            <a:r>
              <a:rPr lang="en-US" dirty="0"/>
              <a:t>mandatory,</a:t>
            </a:r>
          </a:p>
          <a:p>
            <a:pPr lvl="1"/>
            <a:r>
              <a:rPr lang="en-US" dirty="0"/>
              <a:t>optional</a:t>
            </a:r>
          </a:p>
          <a:p>
            <a:pPr lvl="2"/>
            <a:r>
              <a:rPr lang="en-US" dirty="0"/>
              <a:t>we set the optional attribute by specifying a</a:t>
            </a:r>
            <a:r>
              <a:rPr lang="cs-CZ" dirty="0"/>
              <a:t> </a:t>
            </a:r>
            <a:r>
              <a:rPr lang="en-US" dirty="0"/>
              <a:t>default value when defining the function,</a:t>
            </a:r>
            <a:r>
              <a:rPr lang="cs-CZ" dirty="0"/>
              <a:t> </a:t>
            </a:r>
            <a:r>
              <a:rPr lang="en-US" dirty="0"/>
              <a:t>which it will contain if it is not specified when</a:t>
            </a:r>
            <a:r>
              <a:rPr lang="cs-CZ" dirty="0"/>
              <a:t> </a:t>
            </a:r>
            <a:r>
              <a:rPr lang="en-US" dirty="0"/>
              <a:t>the function is called.</a:t>
            </a:r>
            <a:endParaRPr lang="en-US" sz="20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1C231-928E-4FB1-9C37-EBB8A9B9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73" y="1350962"/>
            <a:ext cx="2680030" cy="3972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CDE58C-78AD-4E71-8472-F10998512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293" y="5572169"/>
            <a:ext cx="3707932" cy="6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Function</a:t>
            </a:r>
            <a:r>
              <a:rPr lang="cs-CZ" sz="4000" dirty="0"/>
              <a:t> </a:t>
            </a:r>
            <a:r>
              <a:rPr lang="cs-CZ" sz="4000" dirty="0" err="1"/>
              <a:t>calling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9" y="1350962"/>
            <a:ext cx="4769898" cy="4156075"/>
          </a:xfrm>
        </p:spPr>
        <p:txBody>
          <a:bodyPr>
            <a:normAutofit/>
          </a:bodyPr>
          <a:lstStyle/>
          <a:p>
            <a:r>
              <a:rPr lang="en-US" dirty="0"/>
              <a:t>We can use functions</a:t>
            </a:r>
            <a:r>
              <a:rPr lang="cs-CZ" dirty="0"/>
              <a:t> </a:t>
            </a:r>
            <a:r>
              <a:rPr lang="en-US" dirty="0"/>
              <a:t>as separate</a:t>
            </a:r>
            <a:r>
              <a:rPr lang="cs-CZ" dirty="0"/>
              <a:t> </a:t>
            </a:r>
            <a:r>
              <a:rPr lang="en-US" dirty="0"/>
              <a:t>commands </a:t>
            </a:r>
            <a:endParaRPr lang="cs-CZ" dirty="0"/>
          </a:p>
          <a:p>
            <a:r>
              <a:rPr lang="en-US" dirty="0"/>
              <a:t>or as part</a:t>
            </a:r>
            <a:r>
              <a:rPr lang="cs-CZ" dirty="0"/>
              <a:t> </a:t>
            </a:r>
            <a:r>
              <a:rPr lang="en-US" dirty="0"/>
              <a:t>of various expressions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1C231-928E-4FB1-9C37-EBB8A9B9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73" y="1350962"/>
            <a:ext cx="2680030" cy="3972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CDE58C-78AD-4E71-8472-F10998512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293" y="5572169"/>
            <a:ext cx="3707932" cy="6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Function</a:t>
            </a:r>
            <a:r>
              <a:rPr lang="cs-CZ" sz="4000" dirty="0"/>
              <a:t> as </a:t>
            </a:r>
            <a:r>
              <a:rPr lang="cs-CZ" sz="4000" dirty="0" err="1"/>
              <a:t>procedure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350962"/>
            <a:ext cx="8091939" cy="4156075"/>
          </a:xfrm>
        </p:spPr>
        <p:txBody>
          <a:bodyPr>
            <a:normAutofit/>
          </a:bodyPr>
          <a:lstStyle/>
          <a:p>
            <a:r>
              <a:rPr lang="en-US" dirty="0"/>
              <a:t>A procedure is a function whose task is</a:t>
            </a:r>
            <a:r>
              <a:rPr lang="cs-CZ" dirty="0"/>
              <a:t> </a:t>
            </a:r>
            <a:r>
              <a:rPr lang="en-US" dirty="0"/>
              <a:t>not to find a value, but to perform a</a:t>
            </a:r>
            <a:r>
              <a:rPr lang="cs-CZ" dirty="0"/>
              <a:t> </a:t>
            </a:r>
            <a:r>
              <a:rPr lang="en-US" dirty="0"/>
              <a:t>certain operation that consists of a</a:t>
            </a:r>
            <a:r>
              <a:rPr lang="cs-CZ" dirty="0"/>
              <a:t> </a:t>
            </a:r>
            <a:r>
              <a:rPr lang="en-US" dirty="0"/>
              <a:t>certain number of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6E718-9387-43AF-853C-2AA3DAAFF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02" y="2882433"/>
            <a:ext cx="6279346" cy="22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66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Lists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350962"/>
            <a:ext cx="8091939" cy="4156075"/>
          </a:xfrm>
        </p:spPr>
        <p:txBody>
          <a:bodyPr>
            <a:normAutofit/>
          </a:bodyPr>
          <a:lstStyle/>
          <a:p>
            <a:r>
              <a:rPr lang="en-US" dirty="0"/>
              <a:t>Indexed structured variables</a:t>
            </a:r>
          </a:p>
          <a:p>
            <a:r>
              <a:rPr lang="en-US" dirty="0"/>
              <a:t>They allow multiple values to be stored in one variable</a:t>
            </a:r>
          </a:p>
          <a:p>
            <a:pPr lvl="1"/>
            <a:r>
              <a:rPr lang="en-US" dirty="0"/>
              <a:t>Object and direct access</a:t>
            </a:r>
          </a:p>
          <a:p>
            <a:pPr lvl="1"/>
            <a:r>
              <a:rPr lang="en-US" dirty="0"/>
              <a:t>They could be</a:t>
            </a:r>
          </a:p>
          <a:p>
            <a:pPr lvl="2"/>
            <a:r>
              <a:rPr lang="en-US" dirty="0"/>
              <a:t>Homogeneous (composed of values of one type)</a:t>
            </a:r>
          </a:p>
          <a:p>
            <a:pPr lvl="2"/>
            <a:r>
              <a:rPr lang="en-US" dirty="0"/>
              <a:t>Heterogeneous (…items of different data type)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C57F0-0425-4337-AC8E-37981DA53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01" y="4491035"/>
            <a:ext cx="53054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4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Strings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350962"/>
            <a:ext cx="8091939" cy="4156075"/>
          </a:xfrm>
        </p:spPr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en-US" dirty="0" err="1"/>
              <a:t>equence</a:t>
            </a:r>
            <a:r>
              <a:rPr lang="en-US" dirty="0"/>
              <a:t> of characters</a:t>
            </a:r>
          </a:p>
          <a:p>
            <a:r>
              <a:rPr lang="en-US" dirty="0"/>
              <a:t>We can work with them as a whole</a:t>
            </a:r>
          </a:p>
          <a:p>
            <a:r>
              <a:rPr lang="en-US" dirty="0"/>
              <a:t>We can browse them by individual characters</a:t>
            </a:r>
          </a:p>
          <a:p>
            <a:r>
              <a:rPr lang="en-US" dirty="0"/>
              <a:t>We can split them into lists of strings</a:t>
            </a:r>
            <a:endParaRPr lang="cs-CZ" dirty="0"/>
          </a:p>
          <a:p>
            <a:endParaRPr lang="cs-CZ" dirty="0"/>
          </a:p>
          <a:p>
            <a:r>
              <a:rPr lang="en-US" dirty="0"/>
              <a:t>A constant, string value is written in quotation marks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ea typeface="ＭＳ Ｐゴシック" charset="0"/>
                <a:cs typeface="ＭＳ Ｐゴシック" charset="0"/>
              </a:rPr>
              <a:t>split()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1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Lists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174460"/>
            <a:ext cx="8608768" cy="43325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List object methods(list)</a:t>
            </a:r>
          </a:p>
          <a:p>
            <a:pPr lvl="1"/>
            <a:r>
              <a:rPr lang="en-US" sz="2200" dirty="0"/>
              <a:t>append() – Adds an element at the end of the list</a:t>
            </a:r>
          </a:p>
          <a:p>
            <a:pPr lvl="1"/>
            <a:r>
              <a:rPr lang="en-US" sz="2200" dirty="0"/>
              <a:t>clear() – Removes all the elements from the list</a:t>
            </a:r>
          </a:p>
          <a:p>
            <a:pPr lvl="1"/>
            <a:r>
              <a:rPr lang="en-US" sz="2200" dirty="0"/>
              <a:t>copy() – Returns a copy of the list</a:t>
            </a:r>
          </a:p>
          <a:p>
            <a:pPr lvl="1"/>
            <a:r>
              <a:rPr lang="en-US" sz="2200" dirty="0"/>
              <a:t>count() – Returns the number of elements with the specified value</a:t>
            </a:r>
          </a:p>
          <a:p>
            <a:pPr lvl="1"/>
            <a:r>
              <a:rPr lang="en-US" sz="2200" dirty="0"/>
              <a:t>extend() – Add the elements of a list (or any </a:t>
            </a:r>
            <a:r>
              <a:rPr lang="en-US" sz="2200" dirty="0" err="1"/>
              <a:t>iterable</a:t>
            </a:r>
            <a:r>
              <a:rPr lang="en-US" sz="2200" dirty="0"/>
              <a:t>), to the end of the current list</a:t>
            </a:r>
          </a:p>
          <a:p>
            <a:pPr lvl="1"/>
            <a:r>
              <a:rPr lang="en-US" sz="2200" dirty="0"/>
              <a:t>index() – Returns the index of the first element with the specified value</a:t>
            </a:r>
          </a:p>
          <a:p>
            <a:pPr lvl="1"/>
            <a:r>
              <a:rPr lang="en-US" sz="2200" dirty="0"/>
              <a:t>insert() – Adds an element at the specified position</a:t>
            </a:r>
          </a:p>
          <a:p>
            <a:pPr lvl="1"/>
            <a:r>
              <a:rPr lang="en-US" sz="2200" dirty="0"/>
              <a:t>pop() – Removes the element at the specified position</a:t>
            </a:r>
          </a:p>
          <a:p>
            <a:pPr lvl="1"/>
            <a:r>
              <a:rPr lang="en-US" sz="2200" dirty="0"/>
              <a:t>remove() – Removes the item with the specified value</a:t>
            </a:r>
          </a:p>
          <a:p>
            <a:pPr lvl="1"/>
            <a:r>
              <a:rPr lang="en-US" sz="2200" dirty="0"/>
              <a:t>reverse() – Reverses the order of the list</a:t>
            </a:r>
          </a:p>
          <a:p>
            <a:pPr lvl="1"/>
            <a:r>
              <a:rPr lang="en-US" sz="2200" dirty="0"/>
              <a:t>sort() –Sorts the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2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7" y="-235237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Variable</a:t>
            </a:r>
            <a:endParaRPr lang="cs-CZ" sz="4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49" y="1825625"/>
            <a:ext cx="4467226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28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981074"/>
            <a:ext cx="4895848" cy="48958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4822AA-85AE-4ABF-80A6-AAF41A2E608C}"/>
              </a:ext>
            </a:extLst>
          </p:cNvPr>
          <p:cNvSpPr/>
          <p:nvPr/>
        </p:nvSpPr>
        <p:spPr>
          <a:xfrm>
            <a:off x="628649" y="1993525"/>
            <a:ext cx="3643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Memory location capable of taking on various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Thanks to variables algorithms can be general.</a:t>
            </a:r>
          </a:p>
        </p:txBody>
      </p:sp>
    </p:spTree>
    <p:extLst>
      <p:ext uri="{BB962C8B-B14F-4D97-AF65-F5344CB8AC3E}">
        <p14:creationId xmlns:p14="http://schemas.microsoft.com/office/powerpoint/2010/main" val="4181891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Lists</a:t>
            </a:r>
            <a:r>
              <a:rPr lang="cs-CZ" sz="4000" dirty="0"/>
              <a:t> – Access to </a:t>
            </a:r>
            <a:r>
              <a:rPr lang="cs-CZ" sz="4000" dirty="0" err="1"/>
              <a:t>values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174460"/>
            <a:ext cx="8608768" cy="4332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variable_name</a:t>
            </a:r>
            <a:r>
              <a:rPr lang="en-US" sz="2200" dirty="0">
                <a:latin typeface="Consolas" panose="020B0609020204030204" pitchFamily="49" charset="0"/>
              </a:rPr>
              <a:t>[index]</a:t>
            </a:r>
          </a:p>
          <a:p>
            <a:pPr marL="457200" lvl="1" indent="0">
              <a:buNone/>
            </a:pPr>
            <a:r>
              <a:rPr lang="en-US" sz="1800" dirty="0"/>
              <a:t>• pole[4]=pole[4] + 1</a:t>
            </a:r>
          </a:p>
          <a:p>
            <a:pPr marL="457200" lvl="1" indent="0">
              <a:buNone/>
            </a:pPr>
            <a:r>
              <a:rPr lang="en-US" sz="1800" dirty="0"/>
              <a:t>• </a:t>
            </a:r>
            <a:r>
              <a:rPr lang="cs-CZ" sz="1800" b="1" dirty="0"/>
              <a:t>s</a:t>
            </a:r>
            <a:r>
              <a:rPr lang="en-US" sz="1800" b="1" dirty="0" err="1"/>
              <a:t>emantics</a:t>
            </a:r>
            <a:r>
              <a:rPr lang="en-US" sz="1800" b="1" dirty="0"/>
              <a:t> </a:t>
            </a:r>
            <a:r>
              <a:rPr lang="en-US" sz="1800" dirty="0"/>
              <a:t>– increase the value of the item with index</a:t>
            </a:r>
            <a:r>
              <a:rPr lang="cs-CZ" sz="1800" dirty="0"/>
              <a:t> </a:t>
            </a:r>
            <a:r>
              <a:rPr lang="en-US" sz="1600" dirty="0"/>
              <a:t>4 by one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A6CCB-89BC-466A-AA8A-F69CA4EF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88" y="2483141"/>
            <a:ext cx="38195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36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Lists</a:t>
            </a:r>
            <a:r>
              <a:rPr lang="cs-CZ" sz="4000" dirty="0"/>
              <a:t> – Access to </a:t>
            </a:r>
            <a:r>
              <a:rPr lang="cs-CZ" sz="4000" dirty="0" err="1"/>
              <a:t>values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174460"/>
            <a:ext cx="8608768" cy="4332578"/>
          </a:xfrm>
        </p:spPr>
        <p:txBody>
          <a:bodyPr>
            <a:normAutofit/>
          </a:bodyPr>
          <a:lstStyle/>
          <a:p>
            <a:r>
              <a:rPr lang="en-US" sz="2200" dirty="0"/>
              <a:t>The list is an </a:t>
            </a:r>
            <a:r>
              <a:rPr lang="en-US" sz="2200" dirty="0" err="1"/>
              <a:t>iterable</a:t>
            </a:r>
            <a:r>
              <a:rPr lang="en-US" sz="2200" dirty="0"/>
              <a:t> object, the for cycle</a:t>
            </a:r>
            <a:r>
              <a:rPr lang="cs-CZ" sz="2200" dirty="0"/>
              <a:t> </a:t>
            </a:r>
            <a:r>
              <a:rPr lang="en-US" sz="2200" dirty="0"/>
              <a:t>gradually passes individual items to us</a:t>
            </a:r>
            <a:endParaRPr lang="cs-CZ" sz="2200" dirty="0"/>
          </a:p>
          <a:p>
            <a:r>
              <a:rPr lang="en-US" sz="2200" dirty="0"/>
              <a:t>An </a:t>
            </a:r>
            <a:r>
              <a:rPr lang="en-US" sz="2200" dirty="0" err="1"/>
              <a:t>iterable</a:t>
            </a:r>
            <a:r>
              <a:rPr lang="en-US" sz="2200" dirty="0"/>
              <a:t> variable</a:t>
            </a:r>
            <a:endParaRPr lang="cs-CZ" sz="2200" dirty="0"/>
          </a:p>
          <a:p>
            <a:pPr marL="45720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 item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list:</a:t>
            </a:r>
          </a:p>
          <a:p>
            <a:pPr marL="914400" lvl="2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print(item)</a:t>
            </a:r>
          </a:p>
          <a:p>
            <a:r>
              <a:rPr lang="en-US" sz="2200" dirty="0"/>
              <a:t>For each value of the list, the statement</a:t>
            </a:r>
            <a:r>
              <a:rPr lang="cs-CZ" sz="2200" dirty="0"/>
              <a:t> </a:t>
            </a:r>
            <a:r>
              <a:rPr lang="en-US" sz="2200" dirty="0"/>
              <a:t>(body of the loop) is executed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265BA-48CC-4D4E-91BC-289A2390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067" y="3658562"/>
            <a:ext cx="4567949" cy="22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2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Lists</a:t>
            </a:r>
            <a:r>
              <a:rPr lang="cs-CZ" sz="4000" dirty="0"/>
              <a:t> – Access to </a:t>
            </a:r>
            <a:r>
              <a:rPr lang="cs-CZ" sz="4000" dirty="0" err="1"/>
              <a:t>values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174460"/>
            <a:ext cx="8608768" cy="4332578"/>
          </a:xfrm>
        </p:spPr>
        <p:txBody>
          <a:bodyPr>
            <a:normAutofit/>
          </a:bodyPr>
          <a:lstStyle/>
          <a:p>
            <a:r>
              <a:rPr lang="en-US" sz="2200" dirty="0"/>
              <a:t>item index</a:t>
            </a:r>
          </a:p>
          <a:p>
            <a:r>
              <a:rPr lang="en-US" sz="2200" dirty="0"/>
              <a:t>function enumerate</a:t>
            </a:r>
          </a:p>
          <a:p>
            <a:r>
              <a:rPr lang="en-US" sz="2200" dirty="0"/>
              <a:t>It successively passes the index and value to the</a:t>
            </a:r>
            <a:r>
              <a:rPr lang="cs-CZ" sz="2200" dirty="0"/>
              <a:t> </a:t>
            </a:r>
            <a:r>
              <a:rPr lang="en-US" sz="2200" dirty="0"/>
              <a:t>pair from the list</a:t>
            </a:r>
            <a:r>
              <a:rPr lang="cs-CZ" sz="2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B3935-787A-4265-80E6-561BEBD0D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90" y="3290239"/>
            <a:ext cx="52768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5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Dictionary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174460"/>
            <a:ext cx="8608768" cy="4332578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dirty="0" err="1"/>
              <a:t>iterable</a:t>
            </a:r>
            <a:r>
              <a:rPr lang="en-US" dirty="0"/>
              <a:t> variable</a:t>
            </a:r>
          </a:p>
          <a:p>
            <a:r>
              <a:rPr lang="en-US" dirty="0"/>
              <a:t>Stores value pairs (key / value)</a:t>
            </a:r>
          </a:p>
          <a:p>
            <a:r>
              <a:rPr lang="en-US" dirty="0"/>
              <a:t>Extends the set data type</a:t>
            </a:r>
          </a:p>
          <a:p>
            <a:r>
              <a:rPr lang="en-US" dirty="0"/>
              <a:t>A pair of sets</a:t>
            </a:r>
          </a:p>
          <a:p>
            <a:pPr lvl="1"/>
            <a:r>
              <a:rPr lang="en-US" dirty="0"/>
              <a:t>A set of desired properties</a:t>
            </a:r>
          </a:p>
          <a:p>
            <a:pPr lvl="1"/>
            <a:r>
              <a:rPr lang="en-US" dirty="0"/>
              <a:t>A set of individual property values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20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Dictionary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174460"/>
            <a:ext cx="8608768" cy="433257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pesrson</a:t>
            </a:r>
            <a:r>
              <a:rPr lang="cs-CZ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	‘</a:t>
            </a:r>
            <a:r>
              <a:rPr lang="cs-CZ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name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’: </a:t>
            </a:r>
            <a:r>
              <a:rPr lang="cs-CZ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’J</a:t>
            </a:r>
            <a:r>
              <a:rPr lang="cs-CZ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an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	‘</a:t>
            </a:r>
            <a:r>
              <a:rPr lang="cs-CZ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surname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’:</a:t>
            </a:r>
            <a:r>
              <a:rPr lang="cs-CZ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</a:t>
            </a:r>
            <a:r>
              <a:rPr lang="cs-CZ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Turčínek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	‘</a:t>
            </a:r>
            <a:r>
              <a:rPr lang="cs-CZ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place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’:{‘</a:t>
            </a:r>
            <a:r>
              <a:rPr lang="cs-CZ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town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’:’Brno’,</a:t>
            </a:r>
            <a:endParaRPr lang="cs-CZ" dirty="0">
              <a:latin typeface="Consolas" panose="020B06090202040302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		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</a:t>
            </a:r>
            <a:r>
              <a:rPr lang="cs-CZ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street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’:’</a:t>
            </a:r>
            <a:r>
              <a:rPr lang="en-US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Zemedelska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’,</a:t>
            </a:r>
            <a:endParaRPr lang="cs-CZ" dirty="0">
              <a:latin typeface="Consolas" panose="020B06090202040302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		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</a:t>
            </a:r>
            <a:r>
              <a:rPr lang="cs-CZ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no.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’:1</a:t>
            </a:r>
            <a:endParaRPr lang="cs-CZ" dirty="0">
              <a:latin typeface="Consolas" panose="020B06090202040302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29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Dictionary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218" y="1174460"/>
            <a:ext cx="8608768" cy="433257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r>
              <a:rPr lang="cs-CZ" sz="2800" b="1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val </a:t>
            </a:r>
            <a:r>
              <a:rPr lang="cs-CZ" sz="2800" b="1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in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cs-CZ" sz="2800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person.values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cs-CZ" sz="2800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print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(val)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800" dirty="0">
              <a:latin typeface="Consolas" panose="020B06090202040302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cs-CZ" sz="2800" dirty="0">
              <a:latin typeface="Consolas" panose="020B06090202040302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800" b="1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cs-CZ" sz="2800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key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in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osoba: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cs-CZ" sz="2800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print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(</a:t>
            </a:r>
            <a:r>
              <a:rPr lang="cs-CZ" sz="2800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key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800" dirty="0">
              <a:latin typeface="Consolas" panose="020B06090202040302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cs-CZ" sz="2800" dirty="0">
              <a:latin typeface="Consolas" panose="020B06090202040302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800" b="1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cs-CZ" sz="2800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key,value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in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cs-CZ" sz="2800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person.items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cs-CZ" sz="2800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print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(</a:t>
            </a:r>
            <a:r>
              <a:rPr lang="cs-CZ" sz="2800" dirty="0" err="1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key,value</a:t>
            </a:r>
            <a:r>
              <a:rPr lang="cs-CZ" sz="2800" dirty="0">
                <a:latin typeface="Consolas" panose="020B0609020204030204" pitchFamily="49" charset="0"/>
                <a:ea typeface="ＭＳ Ｐゴシック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377D-F339-46AD-AA5C-ADAFAD01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5726" y="6032411"/>
            <a:ext cx="2814955" cy="836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AE926-BFB7-4D13-9429-4C5A1607D95E}"/>
              </a:ext>
            </a:extLst>
          </p:cNvPr>
          <p:cNvSpPr/>
          <p:nvPr/>
        </p:nvSpPr>
        <p:spPr>
          <a:xfrm>
            <a:off x="6979640" y="2298583"/>
            <a:ext cx="536896" cy="18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6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356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Data </a:t>
            </a:r>
            <a:r>
              <a:rPr lang="cs-CZ" sz="4000" dirty="0" err="1"/>
              <a:t>types</a:t>
            </a:r>
            <a:endParaRPr lang="cs-CZ" sz="4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49" y="1825625"/>
            <a:ext cx="4467226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Data type </a:t>
            </a:r>
            <a:r>
              <a:rPr lang="cs-CZ" dirty="0" err="1"/>
              <a:t>determines</a:t>
            </a:r>
            <a:r>
              <a:rPr lang="cs-CZ" dirty="0"/>
              <a:t> </a:t>
            </a:r>
          </a:p>
          <a:p>
            <a:pPr lvl="1"/>
            <a:r>
              <a:rPr lang="en-US" dirty="0"/>
              <a:t>A set of permissible values</a:t>
            </a:r>
            <a:endParaRPr lang="cs-CZ" dirty="0"/>
          </a:p>
          <a:p>
            <a:pPr lvl="1"/>
            <a:r>
              <a:rPr lang="en-US" dirty="0"/>
              <a:t>Operations that can be performed with these values</a:t>
            </a:r>
            <a:endParaRPr lang="cs-CZ" dirty="0">
              <a:ea typeface="ＭＳ Ｐゴシック" charset="0"/>
            </a:endParaRPr>
          </a:p>
          <a:p>
            <a:r>
              <a:rPr lang="cs-CZ" dirty="0"/>
              <a:t>Data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endParaRPr lang="cs-CZ" b="1" dirty="0">
              <a:ea typeface="ＭＳ Ｐゴシック" charset="0"/>
            </a:endParaRPr>
          </a:p>
          <a:p>
            <a:pPr lvl="1"/>
            <a:r>
              <a:rPr lang="cs-CZ" b="1" dirty="0" err="1">
                <a:ea typeface="ＭＳ Ｐゴシック" charset="0"/>
              </a:rPr>
              <a:t>Simple</a:t>
            </a:r>
            <a:r>
              <a:rPr lang="cs-CZ" dirty="0">
                <a:ea typeface="ＭＳ Ｐゴシック" charset="0"/>
              </a:rPr>
              <a:t> (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>
                <a:ea typeface="ＭＳ Ｐゴシック" charset="0"/>
              </a:rPr>
              <a:t>)</a:t>
            </a:r>
          </a:p>
          <a:p>
            <a:pPr lvl="1"/>
            <a:r>
              <a:rPr lang="cs-CZ" b="1" dirty="0" err="1"/>
              <a:t>Structured</a:t>
            </a:r>
            <a:r>
              <a:rPr lang="cs-CZ" dirty="0"/>
              <a:t> </a:t>
            </a:r>
            <a:r>
              <a:rPr lang="cs-CZ" dirty="0">
                <a:ea typeface="ＭＳ Ｐゴシック" charset="0"/>
              </a:rPr>
              <a:t> (</a:t>
            </a:r>
            <a:r>
              <a:rPr lang="en-US" dirty="0"/>
              <a:t>They contain more values</a:t>
            </a:r>
            <a:r>
              <a:rPr lang="cs-CZ" dirty="0">
                <a:ea typeface="ＭＳ Ｐゴシック" charset="0"/>
              </a:rPr>
              <a:t>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4" y="3599855"/>
            <a:ext cx="2302198" cy="23021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F37F35C-ECFB-4BF7-9380-F7EC1B00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50" y="955947"/>
            <a:ext cx="2496201" cy="249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4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5050" y="-23898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Syntax and semantics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001001" cy="4156075"/>
          </a:xfrm>
        </p:spPr>
        <p:txBody>
          <a:bodyPr>
            <a:normAutofit/>
          </a:bodyPr>
          <a:lstStyle/>
          <a:p>
            <a:r>
              <a:rPr lang="en-US" dirty="0"/>
              <a:t>Syntax – rules of notation (grammar)</a:t>
            </a:r>
            <a:r>
              <a:rPr lang="cs-CZ" dirty="0">
                <a:latin typeface="+mj-lt"/>
                <a:ea typeface="ＭＳ Ｐゴシック" charset="0"/>
              </a:rPr>
              <a:t>:</a:t>
            </a:r>
          </a:p>
          <a:p>
            <a:endParaRPr lang="cs-CZ" dirty="0">
              <a:latin typeface="+mj-lt"/>
              <a:ea typeface="ＭＳ Ｐゴシック" charset="0"/>
            </a:endParaRPr>
          </a:p>
          <a:p>
            <a:endParaRPr lang="cs-CZ" dirty="0">
              <a:latin typeface="+mj-lt"/>
              <a:ea typeface="ＭＳ Ｐゴシック" charset="0"/>
            </a:endParaRPr>
          </a:p>
          <a:p>
            <a:r>
              <a:rPr lang="en-US" dirty="0"/>
              <a:t>Semantics – meaning of notation</a:t>
            </a:r>
          </a:p>
          <a:p>
            <a:pPr marL="0" indent="0">
              <a:buNone/>
            </a:pPr>
            <a:endParaRPr lang="cs-CZ" sz="24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DA0D8-0514-4C03-8A7D-2B3CA0398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11263" y="1146175"/>
            <a:ext cx="1996440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759" y="-235236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Expressions</a:t>
            </a:r>
            <a:r>
              <a:rPr lang="cs-CZ" sz="4000" dirty="0"/>
              <a:t> and </a:t>
            </a:r>
            <a:r>
              <a:rPr lang="cs-CZ" sz="4000" dirty="0" err="1"/>
              <a:t>commands</a:t>
            </a:r>
            <a:r>
              <a:rPr lang="cs-CZ" sz="40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99" y="1422834"/>
            <a:ext cx="8001001" cy="4156075"/>
          </a:xfrm>
        </p:spPr>
        <p:txBody>
          <a:bodyPr>
            <a:normAutofit/>
          </a:bodyPr>
          <a:lstStyle/>
          <a:p>
            <a:r>
              <a:rPr lang="en-US" dirty="0"/>
              <a:t>We have to distinguish them</a:t>
            </a:r>
            <a:r>
              <a:rPr lang="cs-CZ" dirty="0"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cs-CZ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Commands</a:t>
            </a:r>
            <a:r>
              <a:rPr lang="cs-CZ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/>
              <a:t>describes the action to be done </a:t>
            </a:r>
            <a:endParaRPr lang="cs-CZ" dirty="0"/>
          </a:p>
          <a:p>
            <a:pPr lvl="1"/>
            <a:r>
              <a:rPr lang="cs-CZ" dirty="0" err="1">
                <a:ea typeface="ＭＳ Ｐゴシック" charset="0"/>
              </a:rPr>
              <a:t>purpose</a:t>
            </a:r>
            <a:r>
              <a:rPr lang="cs-CZ" dirty="0">
                <a:ea typeface="ＭＳ Ｐゴシック" charset="0"/>
              </a:rPr>
              <a:t>: </a:t>
            </a:r>
            <a:r>
              <a:rPr lang="cs-CZ" dirty="0" err="1">
                <a:ea typeface="ＭＳ Ｐゴシック" charset="0"/>
              </a:rPr>
              <a:t>execution</a:t>
            </a:r>
            <a:r>
              <a:rPr lang="cs-CZ" dirty="0">
                <a:ea typeface="ＭＳ Ｐゴシック" charset="0"/>
              </a:rPr>
              <a:t> </a:t>
            </a:r>
            <a:r>
              <a:rPr lang="cs-CZ" dirty="0" err="1">
                <a:ea typeface="ＭＳ Ｐゴシック" charset="0"/>
              </a:rPr>
              <a:t>of</a:t>
            </a:r>
            <a:r>
              <a:rPr lang="cs-CZ" dirty="0">
                <a:ea typeface="ＭＳ Ｐゴシック" charset="0"/>
              </a:rPr>
              <a:t> </a:t>
            </a:r>
            <a:r>
              <a:rPr lang="cs-CZ" dirty="0" err="1">
                <a:ea typeface="ＭＳ Ｐゴシック" charset="0"/>
              </a:rPr>
              <a:t>something</a:t>
            </a:r>
            <a:r>
              <a:rPr lang="cs-CZ" dirty="0">
                <a:ea typeface="ＭＳ Ｐゴシック" charset="0"/>
              </a:rPr>
              <a:t> </a:t>
            </a:r>
          </a:p>
          <a:p>
            <a:r>
              <a:rPr lang="cs-CZ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Expressions</a:t>
            </a:r>
            <a:r>
              <a:rPr lang="cs-CZ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/>
              <a:t>describes how to find out the value </a:t>
            </a:r>
            <a:endParaRPr lang="cs-CZ" dirty="0"/>
          </a:p>
          <a:p>
            <a:pPr lvl="1"/>
            <a:r>
              <a:rPr lang="cs-CZ" dirty="0" err="1">
                <a:ea typeface="ＭＳ Ｐゴシック" charset="0"/>
              </a:rPr>
              <a:t>prupose</a:t>
            </a:r>
            <a:r>
              <a:rPr lang="cs-CZ" dirty="0">
                <a:ea typeface="ＭＳ Ｐゴシック" charset="0"/>
              </a:rPr>
              <a:t>: </a:t>
            </a:r>
            <a:r>
              <a:rPr lang="cs-CZ" dirty="0" err="1"/>
              <a:t>finding</a:t>
            </a:r>
            <a:r>
              <a:rPr lang="cs-CZ" dirty="0"/>
              <a:t> a </a:t>
            </a:r>
            <a:r>
              <a:rPr lang="cs-CZ" dirty="0" err="1"/>
              <a:t>value</a:t>
            </a:r>
            <a:r>
              <a:rPr lang="cs-CZ" dirty="0"/>
              <a:t> </a:t>
            </a:r>
            <a:endParaRPr lang="cs-CZ" dirty="0">
              <a:ea typeface="ＭＳ Ｐゴシック" charset="0"/>
            </a:endParaRPr>
          </a:p>
          <a:p>
            <a:r>
              <a:rPr lang="en-US" dirty="0"/>
              <a:t>The expression cannot be used separately </a:t>
            </a:r>
            <a:endParaRPr lang="cs-CZ" b="1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/>
              <a:t>always must be part of a command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52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523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Commands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99" y="1350962"/>
            <a:ext cx="8001001" cy="41560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Commands (Instructions)</a:t>
            </a:r>
          </a:p>
          <a:p>
            <a:pPr>
              <a:defRPr/>
            </a:pPr>
            <a:r>
              <a:rPr lang="en-US" dirty="0"/>
              <a:t>Sequence</a:t>
            </a:r>
            <a:endParaRPr lang="cs-CZ" dirty="0"/>
          </a:p>
          <a:p>
            <a:pPr lvl="1">
              <a:defRPr/>
            </a:pPr>
            <a:r>
              <a:rPr lang="en-US" dirty="0"/>
              <a:t>Commands for execution follow one after the other</a:t>
            </a:r>
            <a:r>
              <a:rPr lang="cs-CZ" dirty="0"/>
              <a:t> </a:t>
            </a:r>
            <a:r>
              <a:rPr lang="en-US" dirty="0"/>
              <a:t>in a precisely specified sequence</a:t>
            </a:r>
          </a:p>
          <a:p>
            <a:pPr>
              <a:defRPr/>
            </a:pPr>
            <a:r>
              <a:rPr lang="en-US" dirty="0"/>
              <a:t>Conditions (Branching) </a:t>
            </a:r>
          </a:p>
          <a:p>
            <a:pPr lvl="1">
              <a:defRPr/>
            </a:pPr>
            <a:r>
              <a:rPr lang="en-US" dirty="0"/>
              <a:t>Based on a condition, we decide which command will be executed</a:t>
            </a:r>
          </a:p>
          <a:p>
            <a:pPr>
              <a:defRPr/>
            </a:pPr>
            <a:r>
              <a:rPr lang="en-US" dirty="0"/>
              <a:t>Loop</a:t>
            </a:r>
          </a:p>
          <a:p>
            <a:pPr lvl="1">
              <a:defRPr/>
            </a:pPr>
            <a:r>
              <a:rPr lang="en-US" dirty="0"/>
              <a:t>A certain command is repeated until conditions for termination are met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9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523" y="-24447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Expresions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99" y="1350962"/>
            <a:ext cx="8001001" cy="4156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expression result is a value of a specific data type </a:t>
            </a:r>
            <a:endParaRPr lang="cs-CZ" dirty="0"/>
          </a:p>
          <a:p>
            <a:pPr lvl="1">
              <a:defRPr/>
            </a:pPr>
            <a:r>
              <a:rPr lang="cs-CZ" dirty="0" err="1"/>
              <a:t>Arithmetic</a:t>
            </a:r>
            <a:r>
              <a:rPr lang="cs-CZ" dirty="0"/>
              <a:t> </a:t>
            </a:r>
            <a:r>
              <a:rPr lang="cs-CZ" dirty="0" err="1"/>
              <a:t>expressions</a:t>
            </a:r>
            <a:r>
              <a:rPr lang="cs-CZ" dirty="0"/>
              <a:t> </a:t>
            </a:r>
          </a:p>
          <a:p>
            <a:pPr lvl="2"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number</a:t>
            </a:r>
            <a:endParaRPr lang="cs-CZ" dirty="0"/>
          </a:p>
          <a:p>
            <a:pPr lvl="1">
              <a:defRPr/>
            </a:pPr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expresions</a:t>
            </a:r>
            <a:endParaRPr lang="cs-CZ" dirty="0"/>
          </a:p>
          <a:p>
            <a:pPr lvl="2"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(</a:t>
            </a:r>
            <a:r>
              <a:rPr lang="cs-CZ" dirty="0" err="1"/>
              <a:t>True</a:t>
            </a:r>
            <a:r>
              <a:rPr lang="cs-CZ" dirty="0"/>
              <a:t>, </a:t>
            </a:r>
            <a:r>
              <a:rPr lang="cs-CZ" dirty="0" err="1"/>
              <a:t>false</a:t>
            </a:r>
            <a:r>
              <a:rPr lang="cs-CZ" dirty="0"/>
              <a:t>)</a:t>
            </a:r>
          </a:p>
          <a:p>
            <a:pPr lvl="1">
              <a:defRPr/>
            </a:pPr>
            <a:r>
              <a:rPr lang="cs-CZ" dirty="0" err="1"/>
              <a:t>String</a:t>
            </a:r>
            <a:r>
              <a:rPr lang="cs-CZ" dirty="0"/>
              <a:t> </a:t>
            </a:r>
            <a:r>
              <a:rPr lang="cs-CZ" dirty="0" err="1"/>
              <a:t>expressions</a:t>
            </a:r>
            <a:r>
              <a:rPr lang="cs-CZ"/>
              <a:t> </a:t>
            </a:r>
          </a:p>
          <a:p>
            <a:pPr lvl="2">
              <a:defRPr/>
            </a:pPr>
            <a:r>
              <a:rPr lang="cs-CZ"/>
              <a:t>výsledkem </a:t>
            </a:r>
            <a:r>
              <a:rPr lang="cs-CZ" dirty="0"/>
              <a:t>je textový řetězec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4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286" y="-216765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4000" dirty="0" err="1"/>
              <a:t>Expressions</a:t>
            </a:r>
            <a:endParaRPr lang="cs-CZ" sz="4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BBB57BE-1359-4EF6-B10F-A34F53ADA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551963"/>
            <a:ext cx="7533306" cy="35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543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6022</TotalTime>
  <Words>1150</Words>
  <Application>Microsoft Office PowerPoint</Application>
  <PresentationFormat>On-screen Show (4:3)</PresentationFormat>
  <Paragraphs>228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Consolas</vt:lpstr>
      <vt:lpstr>Courier New</vt:lpstr>
      <vt:lpstr>Motiv Office</vt:lpstr>
      <vt:lpstr>Python</vt:lpstr>
      <vt:lpstr>Variable</vt:lpstr>
      <vt:lpstr>Variable</vt:lpstr>
      <vt:lpstr>Data types</vt:lpstr>
      <vt:lpstr>Syntax and semantics</vt:lpstr>
      <vt:lpstr>Expressions and commands </vt:lpstr>
      <vt:lpstr>Commands</vt:lpstr>
      <vt:lpstr>Expresions</vt:lpstr>
      <vt:lpstr>Expressions</vt:lpstr>
      <vt:lpstr>Operands</vt:lpstr>
      <vt:lpstr>Arithmetic expressions </vt:lpstr>
      <vt:lpstr>Logical expressions</vt:lpstr>
      <vt:lpstr>Data types</vt:lpstr>
      <vt:lpstr>Python</vt:lpstr>
      <vt:lpstr>Data types</vt:lpstr>
      <vt:lpstr>Python commands</vt:lpstr>
      <vt:lpstr>Python commands</vt:lpstr>
      <vt:lpstr>Python commands</vt:lpstr>
      <vt:lpstr>Python commands</vt:lpstr>
      <vt:lpstr>Python commands</vt:lpstr>
      <vt:lpstr>Python commands</vt:lpstr>
      <vt:lpstr>Methods: procedures and functions</vt:lpstr>
      <vt:lpstr>Definition of function</vt:lpstr>
      <vt:lpstr>Parameters</vt:lpstr>
      <vt:lpstr>Function calling</vt:lpstr>
      <vt:lpstr>Function as procedure</vt:lpstr>
      <vt:lpstr>Lists</vt:lpstr>
      <vt:lpstr>Strings</vt:lpstr>
      <vt:lpstr>Lists</vt:lpstr>
      <vt:lpstr>Lists – Access to values</vt:lpstr>
      <vt:lpstr>Lists – Access to values</vt:lpstr>
      <vt:lpstr>Lists – Access to values</vt:lpstr>
      <vt:lpstr>Dictionary</vt:lpstr>
      <vt:lpstr>Dictionary</vt:lpstr>
      <vt:lpstr>Dictionary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1</dc:title>
  <dc:creator>Honza Turčínek</dc:creator>
  <cp:lastModifiedBy>Jan Turčínek</cp:lastModifiedBy>
  <cp:revision>69</cp:revision>
  <dcterms:created xsi:type="dcterms:W3CDTF">2021-09-13T09:58:06Z</dcterms:created>
  <dcterms:modified xsi:type="dcterms:W3CDTF">2024-07-30T11:09:56Z</dcterms:modified>
</cp:coreProperties>
</file>