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94" r:id="rId19"/>
    <p:sldId id="296" r:id="rId20"/>
    <p:sldId id="288" r:id="rId21"/>
    <p:sldId id="290" r:id="rId22"/>
    <p:sldId id="291" r:id="rId23"/>
    <p:sldId id="292" r:id="rId24"/>
    <p:sldId id="293" r:id="rId25"/>
    <p:sldId id="295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4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03A60-FF17-401C-83D3-23952FD7175A}" type="datetimeFigureOut">
              <a:rPr lang="cs-CZ" smtClean="0"/>
              <a:t>19.8.2015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E5FDF-EFBA-4EFC-86F9-0DB0C7B48B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09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E5FDF-EFBA-4EFC-86F9-0DB0C7B48B4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72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BB61-9D27-408F-AC27-EB142DA314FC}" type="datetimeFigureOut">
              <a:rPr lang="cs-CZ" smtClean="0"/>
              <a:t>19.8.2015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61F-7022-4DA7-BA4F-12FD8E37FF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38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BB61-9D27-408F-AC27-EB142DA314FC}" type="datetimeFigureOut">
              <a:rPr lang="cs-CZ" smtClean="0"/>
              <a:t>19.8.2015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61F-7022-4DA7-BA4F-12FD8E37FF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4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BB61-9D27-408F-AC27-EB142DA314FC}" type="datetimeFigureOut">
              <a:rPr lang="cs-CZ" smtClean="0"/>
              <a:t>19.8.2015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61F-7022-4DA7-BA4F-12FD8E37FF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3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BB61-9D27-408F-AC27-EB142DA314FC}" type="datetimeFigureOut">
              <a:rPr lang="cs-CZ" smtClean="0"/>
              <a:t>19.8.2015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61F-7022-4DA7-BA4F-12FD8E37FF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35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BB61-9D27-408F-AC27-EB142DA314FC}" type="datetimeFigureOut">
              <a:rPr lang="cs-CZ" smtClean="0"/>
              <a:t>19.8.2015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61F-7022-4DA7-BA4F-12FD8E37FF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92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BB61-9D27-408F-AC27-EB142DA314FC}" type="datetimeFigureOut">
              <a:rPr lang="cs-CZ" smtClean="0"/>
              <a:t>19.8.2015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61F-7022-4DA7-BA4F-12FD8E37FF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26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BB61-9D27-408F-AC27-EB142DA314FC}" type="datetimeFigureOut">
              <a:rPr lang="cs-CZ" smtClean="0"/>
              <a:t>19.8.2015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61F-7022-4DA7-BA4F-12FD8E37FF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580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BB61-9D27-408F-AC27-EB142DA314FC}" type="datetimeFigureOut">
              <a:rPr lang="cs-CZ" smtClean="0"/>
              <a:t>19.8.2015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61F-7022-4DA7-BA4F-12FD8E37FF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661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BB61-9D27-408F-AC27-EB142DA314FC}" type="datetimeFigureOut">
              <a:rPr lang="cs-CZ" smtClean="0"/>
              <a:t>19.8.2015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61F-7022-4DA7-BA4F-12FD8E37FF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5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BB61-9D27-408F-AC27-EB142DA314FC}" type="datetimeFigureOut">
              <a:rPr lang="cs-CZ" smtClean="0"/>
              <a:t>19.8.2015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61F-7022-4DA7-BA4F-12FD8E37FF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83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BB61-9D27-408F-AC27-EB142DA314FC}" type="datetimeFigureOut">
              <a:rPr lang="cs-CZ" smtClean="0"/>
              <a:t>19.8.2015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61F-7022-4DA7-BA4F-12FD8E37FF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06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ABB61-9D27-408F-AC27-EB142DA314FC}" type="datetimeFigureOut">
              <a:rPr lang="cs-CZ" smtClean="0"/>
              <a:t>19.8.2015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0661F-7022-4DA7-BA4F-12FD8E37FF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18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93380" y="1122363"/>
            <a:ext cx="4215950" cy="2387600"/>
          </a:xfrm>
        </p:spPr>
        <p:txBody>
          <a:bodyPr>
            <a:normAutofit fontScale="90000"/>
          </a:bodyPr>
          <a:lstStyle/>
          <a:p>
            <a:pPr algn="r"/>
            <a:r>
              <a:rPr lang="cs-CZ" dirty="0" err="1" smtClean="0"/>
              <a:t>Faculty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Business and </a:t>
            </a:r>
            <a:r>
              <a:rPr lang="cs-CZ" dirty="0" err="1" smtClean="0"/>
              <a:t>Economics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93379" y="3602037"/>
            <a:ext cx="4215951" cy="2502671"/>
          </a:xfrm>
        </p:spPr>
        <p:txBody>
          <a:bodyPr>
            <a:normAutofit/>
          </a:bodyPr>
          <a:lstStyle/>
          <a:p>
            <a:pPr algn="r"/>
            <a:r>
              <a:rPr lang="cs-CZ" sz="2000" dirty="0" smtClean="0"/>
              <a:t>Mendel University in Brno</a:t>
            </a:r>
          </a:p>
          <a:p>
            <a:pPr algn="r"/>
            <a:r>
              <a:rPr lang="cs-CZ" sz="2000" dirty="0" smtClean="0"/>
              <a:t>Czech Republic</a:t>
            </a:r>
          </a:p>
          <a:p>
            <a:pPr algn="r"/>
            <a:endParaRPr lang="cs-CZ" dirty="0" smtClean="0"/>
          </a:p>
          <a:p>
            <a:pPr algn="r"/>
            <a:endParaRPr lang="cs-CZ" dirty="0"/>
          </a:p>
          <a:p>
            <a:pPr algn="r"/>
            <a:r>
              <a:rPr lang="cs-CZ" sz="2000" dirty="0" smtClean="0"/>
              <a:t>Ing. Aktuální Přednášející, </a:t>
            </a:r>
            <a:r>
              <a:rPr lang="cs-CZ" sz="2000" dirty="0" err="1" smtClean="0"/>
              <a:t>Ph</a:t>
            </a:r>
            <a:r>
              <a:rPr lang="cs-CZ" sz="2000" dirty="0" smtClean="0"/>
              <a:t>. D.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D370661F-7022-4DA7-BA4F-12FD8E37FF67}" type="slidenum">
              <a:rPr lang="cs-CZ" smtClean="0">
                <a:solidFill>
                  <a:schemeClr val="bg1"/>
                </a:solidFill>
              </a:rPr>
              <a:t>1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smtClean="0">
                <a:solidFill>
                  <a:schemeClr val="bg1"/>
                </a:solidFill>
              </a:rPr>
              <a:t>Region </a:t>
            </a:r>
            <a:r>
              <a:rPr lang="cs-CZ" sz="2400" dirty="0" err="1" smtClean="0">
                <a:solidFill>
                  <a:schemeClr val="bg1"/>
                </a:solidFill>
              </a:rPr>
              <a:t>of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S</a:t>
            </a:r>
            <a:r>
              <a:rPr lang="cs-CZ" sz="2400" dirty="0" err="1" smtClean="0">
                <a:solidFill>
                  <a:schemeClr val="bg1"/>
                </a:solidFill>
              </a:rPr>
              <a:t>outhern</a:t>
            </a:r>
            <a:r>
              <a:rPr lang="cs-CZ" sz="2400" dirty="0" smtClean="0">
                <a:solidFill>
                  <a:schemeClr val="bg1"/>
                </a:solidFill>
              </a:rPr>
              <a:t> Moravia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t>10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6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err="1" smtClean="0">
                <a:solidFill>
                  <a:schemeClr val="bg1"/>
                </a:solidFill>
              </a:rPr>
              <a:t>Medel</a:t>
            </a:r>
            <a:r>
              <a:rPr lang="cs-CZ" sz="2400" dirty="0" smtClean="0">
                <a:solidFill>
                  <a:schemeClr val="bg1"/>
                </a:solidFill>
              </a:rPr>
              <a:t> University in Brno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t>11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22852" y="773659"/>
            <a:ext cx="4086477" cy="5368195"/>
          </a:xfrm>
        </p:spPr>
        <p:txBody>
          <a:bodyPr>
            <a:normAutofit/>
          </a:bodyPr>
          <a:lstStyle/>
          <a:p>
            <a:r>
              <a:rPr lang="cs-CZ" sz="2000" dirty="0" err="1" smtClean="0"/>
              <a:t>Establish</a:t>
            </a:r>
            <a:r>
              <a:rPr lang="cs-CZ" sz="2000" dirty="0" smtClean="0"/>
              <a:t> in 1919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cs-CZ" sz="1600" dirty="0" smtClean="0"/>
              <a:t>As </a:t>
            </a:r>
            <a:r>
              <a:rPr lang="cs-CZ" sz="1600" dirty="0" err="1" smtClean="0"/>
              <a:t>an</a:t>
            </a:r>
            <a:r>
              <a:rPr lang="cs-CZ" sz="1600" dirty="0" smtClean="0"/>
              <a:t> university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agriculture</a:t>
            </a:r>
            <a:r>
              <a:rPr lang="cs-CZ" sz="1600" dirty="0" smtClean="0"/>
              <a:t> and </a:t>
            </a:r>
            <a:r>
              <a:rPr lang="cs-CZ" sz="1600" dirty="0" err="1" smtClean="0"/>
              <a:t>forestery</a:t>
            </a:r>
            <a:endParaRPr lang="cs-CZ" sz="1600" dirty="0" smtClean="0"/>
          </a:p>
          <a:p>
            <a:r>
              <a:rPr lang="cs-CZ" sz="2000" dirty="0" err="1" smtClean="0"/>
              <a:t>Five</a:t>
            </a:r>
            <a:r>
              <a:rPr lang="cs-CZ" sz="2000" dirty="0" smtClean="0"/>
              <a:t> </a:t>
            </a:r>
            <a:r>
              <a:rPr lang="cs-CZ" sz="2000" dirty="0" err="1" smtClean="0"/>
              <a:t>faculties</a:t>
            </a:r>
            <a:endParaRPr lang="cs-CZ" sz="2000" dirty="0" smtClean="0"/>
          </a:p>
          <a:p>
            <a:pPr lvl="1">
              <a:buFont typeface="Calibri" panose="020F0502020204030204" pitchFamily="34" charset="0"/>
              <a:buChar char="‒"/>
            </a:pPr>
            <a:r>
              <a:rPr lang="cs-CZ" sz="1600" dirty="0" smtClean="0"/>
              <a:t>Agronomy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cs-CZ" sz="1600" dirty="0" err="1" smtClean="0"/>
              <a:t>Forestry</a:t>
            </a:r>
            <a:r>
              <a:rPr lang="cs-CZ" sz="1600" dirty="0" smtClean="0"/>
              <a:t> and </a:t>
            </a:r>
            <a:r>
              <a:rPr lang="cs-CZ" sz="1600" dirty="0" err="1" smtClean="0"/>
              <a:t>Wood</a:t>
            </a:r>
            <a:r>
              <a:rPr lang="cs-CZ" sz="1600" dirty="0" smtClean="0"/>
              <a:t> Technologies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cs-CZ" sz="1600" dirty="0" err="1" smtClean="0"/>
              <a:t>Bussines</a:t>
            </a:r>
            <a:r>
              <a:rPr lang="cs-CZ" sz="1600" dirty="0" smtClean="0"/>
              <a:t> and </a:t>
            </a:r>
            <a:r>
              <a:rPr lang="cs-CZ" sz="1600" dirty="0" err="1" smtClean="0"/>
              <a:t>Economics</a:t>
            </a:r>
            <a:endParaRPr lang="cs-CZ" sz="1600" dirty="0" smtClean="0"/>
          </a:p>
          <a:p>
            <a:pPr lvl="1">
              <a:buFont typeface="Calibri" panose="020F0502020204030204" pitchFamily="34" charset="0"/>
              <a:buChar char="‒"/>
            </a:pPr>
            <a:r>
              <a:rPr lang="cs-CZ" sz="1600" dirty="0" err="1" smtClean="0"/>
              <a:t>Horticulturae</a:t>
            </a:r>
            <a:endParaRPr lang="cs-CZ" sz="1600" dirty="0" smtClean="0"/>
          </a:p>
          <a:p>
            <a:pPr lvl="1">
              <a:buFont typeface="Calibri" panose="020F0502020204030204" pitchFamily="34" charset="0"/>
              <a:buChar char="‒"/>
            </a:pPr>
            <a:r>
              <a:rPr lang="cs-CZ" sz="1600" dirty="0" err="1" smtClean="0"/>
              <a:t>Regional</a:t>
            </a:r>
            <a:r>
              <a:rPr lang="cs-CZ" sz="1600" dirty="0" smtClean="0"/>
              <a:t> </a:t>
            </a:r>
            <a:r>
              <a:rPr lang="cs-CZ" sz="1600" dirty="0" err="1" smtClean="0"/>
              <a:t>development</a:t>
            </a:r>
            <a:r>
              <a:rPr lang="cs-CZ" sz="1600" dirty="0" smtClean="0"/>
              <a:t> and International </a:t>
            </a:r>
            <a:r>
              <a:rPr lang="cs-CZ" sz="1600" dirty="0" err="1" smtClean="0"/>
              <a:t>studieas</a:t>
            </a:r>
            <a:endParaRPr lang="cs-CZ" sz="1600" dirty="0"/>
          </a:p>
          <a:p>
            <a:r>
              <a:rPr lang="cs-CZ" sz="2000" dirty="0" smtClean="0"/>
              <a:t>11.000 </a:t>
            </a:r>
            <a:r>
              <a:rPr lang="cs-CZ" sz="2000" dirty="0" err="1" smtClean="0"/>
              <a:t>students</a:t>
            </a:r>
            <a:endParaRPr lang="cs-CZ" sz="2000" dirty="0" smtClean="0"/>
          </a:p>
          <a:p>
            <a:r>
              <a:rPr lang="cs-CZ" sz="2000" dirty="0" smtClean="0"/>
              <a:t>ECTS Label</a:t>
            </a:r>
            <a:endParaRPr lang="cs-CZ" sz="2000" dirty="0"/>
          </a:p>
          <a:p>
            <a:pPr lvl="1"/>
            <a:endParaRPr lang="cs-CZ" sz="16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1589" y="5046480"/>
            <a:ext cx="1407740" cy="109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ipc.sze.hu/images/stories/tncsdokik/ects/ects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6361" y="5046480"/>
            <a:ext cx="1790700" cy="108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4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Faculty of Business and Economics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t>12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22852" y="773659"/>
            <a:ext cx="4086477" cy="5368195"/>
          </a:xfrm>
        </p:spPr>
        <p:txBody>
          <a:bodyPr>
            <a:normAutofit/>
          </a:bodyPr>
          <a:lstStyle/>
          <a:p>
            <a:r>
              <a:rPr lang="en-US" sz="2000" dirty="0"/>
              <a:t>Member of the European Council for Business Education</a:t>
            </a:r>
          </a:p>
          <a:p>
            <a:r>
              <a:rPr lang="en-US" sz="2000" dirty="0"/>
              <a:t>Established in 1959 as the oldest faculty of economics in Moravia</a:t>
            </a:r>
          </a:p>
          <a:p>
            <a:r>
              <a:rPr lang="en-US" sz="2000" dirty="0"/>
              <a:t>A modern building (Building of the year 2005)</a:t>
            </a:r>
          </a:p>
          <a:p>
            <a:r>
              <a:rPr lang="en-US" sz="2000" dirty="0"/>
              <a:t>Computer labs (Laboratory of Network Technology; Virtual Reality Laboratory, Eye-tracking laboratory)</a:t>
            </a:r>
          </a:p>
          <a:p>
            <a:r>
              <a:rPr lang="en-US" sz="2000" dirty="0"/>
              <a:t>10 departments, more then 3.5 thousands </a:t>
            </a:r>
            <a:r>
              <a:rPr lang="en-US" sz="2000" dirty="0" smtClean="0"/>
              <a:t>students </a:t>
            </a:r>
            <a:r>
              <a:rPr lang="en-US" sz="2000" dirty="0"/>
              <a:t>at the bachelor, </a:t>
            </a:r>
            <a:r>
              <a:rPr lang="en-US" sz="2000" dirty="0" smtClean="0"/>
              <a:t>master</a:t>
            </a:r>
            <a:r>
              <a:rPr lang="cs-CZ" sz="2000" dirty="0" smtClean="0"/>
              <a:t> </a:t>
            </a:r>
            <a:r>
              <a:rPr lang="en-US" sz="2000" dirty="0" smtClean="0"/>
              <a:t>and </a:t>
            </a:r>
            <a:r>
              <a:rPr lang="en-US" sz="2000" dirty="0"/>
              <a:t>doctoral level</a:t>
            </a:r>
          </a:p>
          <a:p>
            <a:pPr marL="457200" lvl="1" indent="0">
              <a:buNone/>
            </a:pPr>
            <a:endParaRPr lang="cs-CZ" sz="1600" dirty="0" smtClean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079" y="4975041"/>
            <a:ext cx="2000250" cy="116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smtClean="0">
                <a:solidFill>
                  <a:schemeClr val="bg1"/>
                </a:solidFill>
              </a:rPr>
              <a:t>Study </a:t>
            </a:r>
            <a:r>
              <a:rPr lang="cs-CZ" sz="2400" dirty="0" err="1" smtClean="0">
                <a:solidFill>
                  <a:schemeClr val="bg1"/>
                </a:solidFill>
              </a:rPr>
              <a:t>programs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t>13</a:t>
            </a:fld>
            <a:endParaRPr lang="cs-CZ" dirty="0">
              <a:solidFill>
                <a:schemeClr val="bg1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98118"/>
              </p:ext>
            </p:extLst>
          </p:nvPr>
        </p:nvGraphicFramePr>
        <p:xfrm>
          <a:off x="266700" y="773111"/>
          <a:ext cx="8621222" cy="502078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792089"/>
                <a:gridCol w="2913133"/>
                <a:gridCol w="972000"/>
                <a:gridCol w="972000"/>
                <a:gridCol w="972000"/>
              </a:tblGrid>
              <a:tr h="3580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 smtClean="0">
                          <a:effectLst/>
                          <a:latin typeface="+mn-lt"/>
                        </a:rPr>
                        <a:t>Study Program</a:t>
                      </a:r>
                      <a:endParaRPr lang="cs-CZ" sz="1500" b="1" dirty="0">
                        <a:solidFill>
                          <a:srgbClr val="0046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 err="1" smtClean="0">
                          <a:effectLst/>
                          <a:latin typeface="+mn-lt"/>
                        </a:rPr>
                        <a:t>Field</a:t>
                      </a:r>
                      <a:endParaRPr lang="cs-CZ" sz="1500" b="1" dirty="0" smtClean="0">
                        <a:solidFill>
                          <a:srgbClr val="0046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 err="1" smtClean="0">
                          <a:effectLst/>
                          <a:latin typeface="+mn-lt"/>
                        </a:rPr>
                        <a:t>Bachelor's</a:t>
                      </a:r>
                      <a:endParaRPr lang="cs-CZ" sz="1500" b="1" dirty="0">
                        <a:solidFill>
                          <a:srgbClr val="0046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effectLst/>
                          <a:latin typeface="+mn-lt"/>
                        </a:rPr>
                        <a:t>Master's</a:t>
                      </a:r>
                      <a:endParaRPr lang="cs-CZ" sz="1500" b="1" dirty="0">
                        <a:solidFill>
                          <a:srgbClr val="0046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kern="1200" dirty="0" err="1" smtClean="0">
                          <a:effectLst/>
                          <a:latin typeface="+mn-lt"/>
                        </a:rPr>
                        <a:t>Doctoral</a:t>
                      </a:r>
                      <a:endParaRPr lang="cs-CZ" sz="1500" b="1" kern="1200" dirty="0">
                        <a:solidFill>
                          <a:srgbClr val="0046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55005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Economics</a:t>
                      </a: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Management</a:t>
                      </a: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200" kern="1200" dirty="0" err="1" smtClean="0">
                          <a:effectLst/>
                          <a:latin typeface="+mn-lt"/>
                        </a:rPr>
                        <a:t>Managerial</a:t>
                      </a:r>
                      <a:r>
                        <a:rPr lang="cs-CZ" sz="1200" kern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cs-CZ" sz="1200" kern="1200" dirty="0" err="1" smtClean="0">
                          <a:effectLst/>
                          <a:latin typeface="+mn-lt"/>
                        </a:rPr>
                        <a:t>Economics</a:t>
                      </a:r>
                      <a:endParaRPr lang="cs-CZ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cs-CZ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cs-CZ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cs-CZ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68786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 err="1" smtClean="0">
                          <a:effectLst/>
                          <a:latin typeface="+mn-lt"/>
                        </a:rPr>
                        <a:t>Agriculture</a:t>
                      </a:r>
                      <a:r>
                        <a:rPr lang="cs-CZ" sz="1200" kern="1200" dirty="0" smtClean="0">
                          <a:effectLst/>
                          <a:latin typeface="+mn-lt"/>
                        </a:rPr>
                        <a:t> and Food </a:t>
                      </a:r>
                      <a:r>
                        <a:rPr lang="cs-CZ" sz="1200" kern="1200" dirty="0" err="1" smtClean="0">
                          <a:effectLst/>
                          <a:latin typeface="+mn-lt"/>
                        </a:rPr>
                        <a:t>Economics</a:t>
                      </a:r>
                      <a:r>
                        <a:rPr lang="cs-CZ" sz="1200" kern="1200" dirty="0" smtClean="0">
                          <a:effectLst/>
                          <a:latin typeface="+mn-lt"/>
                        </a:rPr>
                        <a:t> </a:t>
                      </a:r>
                      <a:endParaRPr lang="cs-CZ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68786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 err="1" smtClean="0">
                          <a:effectLst/>
                          <a:latin typeface="+mn-lt"/>
                        </a:rPr>
                        <a:t>Tourism</a:t>
                      </a:r>
                      <a:r>
                        <a:rPr lang="cs-CZ" sz="1200" kern="1200" dirty="0" smtClean="0">
                          <a:effectLst/>
                          <a:latin typeface="+mn-lt"/>
                        </a:rPr>
                        <a:t> Management</a:t>
                      </a:r>
                      <a:endParaRPr lang="cs-CZ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68786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 err="1" smtClean="0">
                          <a:effectLst/>
                          <a:latin typeface="+mn-lt"/>
                        </a:rPr>
                        <a:t>Social</a:t>
                      </a:r>
                      <a:r>
                        <a:rPr lang="cs-CZ" sz="1200" kern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cs-CZ" sz="1200" kern="1200" dirty="0" err="1" smtClean="0">
                          <a:effectLst/>
                          <a:latin typeface="+mn-lt"/>
                        </a:rPr>
                        <a:t>Economics</a:t>
                      </a:r>
                      <a:endParaRPr lang="cs-CZ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68786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 smtClean="0">
                          <a:effectLst/>
                          <a:latin typeface="+mn-lt"/>
                        </a:rPr>
                        <a:t>Business Management</a:t>
                      </a:r>
                      <a:endParaRPr lang="cs-CZ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68786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 smtClean="0">
                          <a:effectLst/>
                          <a:latin typeface="+mn-lt"/>
                        </a:rPr>
                        <a:t>Business </a:t>
                      </a:r>
                      <a:r>
                        <a:rPr lang="cs-CZ" sz="1200" kern="1200" dirty="0" err="1" smtClean="0">
                          <a:effectLst/>
                          <a:latin typeface="+mn-lt"/>
                        </a:rPr>
                        <a:t>Economics</a:t>
                      </a:r>
                      <a:r>
                        <a:rPr lang="cs-CZ" sz="1200" kern="1200" dirty="0" smtClean="0">
                          <a:effectLst/>
                          <a:latin typeface="+mn-lt"/>
                        </a:rPr>
                        <a:t> and Management </a:t>
                      </a:r>
                      <a:endParaRPr lang="cs-CZ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3415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Economics</a:t>
                      </a: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Management</a:t>
                      </a:r>
                      <a:r>
                        <a:rPr lang="cs-CZ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(EN)</a:t>
                      </a:r>
                      <a:endParaRPr lang="cs-CZ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 smtClean="0">
                          <a:effectLst/>
                          <a:latin typeface="+mn-lt"/>
                        </a:rPr>
                        <a:t>Business </a:t>
                      </a:r>
                      <a:r>
                        <a:rPr lang="cs-CZ" sz="1200" kern="1200" dirty="0" err="1" smtClean="0">
                          <a:effectLst/>
                          <a:latin typeface="+mn-lt"/>
                        </a:rPr>
                        <a:t>Economics</a:t>
                      </a:r>
                      <a:r>
                        <a:rPr lang="cs-CZ" sz="1200" kern="1200" dirty="0" smtClean="0">
                          <a:effectLst/>
                          <a:latin typeface="+mn-lt"/>
                        </a:rPr>
                        <a:t> and Management </a:t>
                      </a:r>
                      <a:endParaRPr lang="cs-CZ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cs-CZ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cs-CZ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3415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Economic</a:t>
                      </a:r>
                      <a:r>
                        <a:rPr lang="cs-CZ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Policy</a:t>
                      </a:r>
                      <a:r>
                        <a:rPr lang="cs-CZ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cs-CZ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Administration</a:t>
                      </a: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 smtClean="0">
                          <a:effectLst/>
                          <a:latin typeface="+mn-lt"/>
                        </a:rPr>
                        <a:t>Finance </a:t>
                      </a:r>
                      <a:endParaRPr lang="cs-CZ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cs-CZ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cs-CZ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68786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 err="1" smtClean="0">
                          <a:effectLst/>
                          <a:latin typeface="+mn-lt"/>
                        </a:rPr>
                        <a:t>Accounting</a:t>
                      </a:r>
                      <a:r>
                        <a:rPr lang="cs-CZ" sz="1200" kern="1200" dirty="0" smtClean="0">
                          <a:effectLst/>
                          <a:latin typeface="+mn-lt"/>
                        </a:rPr>
                        <a:t> and </a:t>
                      </a:r>
                      <a:r>
                        <a:rPr lang="cs-CZ" sz="1200" kern="1200" dirty="0" err="1" smtClean="0">
                          <a:effectLst/>
                          <a:latin typeface="+mn-lt"/>
                        </a:rPr>
                        <a:t>Taxes</a:t>
                      </a:r>
                      <a:endParaRPr lang="cs-CZ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cs-CZ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68786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 smtClean="0">
                          <a:effectLst/>
                          <a:latin typeface="+mn-lt"/>
                        </a:rPr>
                        <a:t>Finance and </a:t>
                      </a:r>
                      <a:r>
                        <a:rPr lang="cs-CZ" sz="1200" kern="1200" dirty="0" err="1" smtClean="0">
                          <a:effectLst/>
                          <a:latin typeface="+mn-lt"/>
                        </a:rPr>
                        <a:t>Investment</a:t>
                      </a:r>
                      <a:r>
                        <a:rPr lang="cs-CZ" sz="1200" kern="1200" dirty="0" smtClean="0">
                          <a:effectLst/>
                          <a:latin typeface="+mn-lt"/>
                        </a:rPr>
                        <a:t> Management</a:t>
                      </a:r>
                      <a:endParaRPr lang="cs-CZ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cs-CZ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68786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 smtClean="0">
                          <a:effectLst/>
                          <a:latin typeface="+mn-lt"/>
                        </a:rPr>
                        <a:t>Public </a:t>
                      </a:r>
                      <a:r>
                        <a:rPr lang="cs-CZ" sz="1200" kern="1200" dirty="0" err="1" smtClean="0">
                          <a:effectLst/>
                          <a:latin typeface="+mn-lt"/>
                        </a:rPr>
                        <a:t>Administration</a:t>
                      </a:r>
                      <a:endParaRPr lang="cs-CZ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cs-CZ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endParaRPr lang="cs-CZ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3415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Systems </a:t>
                      </a:r>
                      <a:r>
                        <a:rPr lang="cs-CZ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Engeneering</a:t>
                      </a: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cs-CZ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informatics</a:t>
                      </a: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Economic</a:t>
                      </a: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Informatics</a:t>
                      </a:r>
                      <a:endParaRPr lang="cs-CZ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55005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Informatics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 err="1" smtClean="0">
                          <a:effectLst/>
                          <a:latin typeface="+mn-lt"/>
                        </a:rPr>
                        <a:t>Automation</a:t>
                      </a:r>
                      <a:r>
                        <a:rPr lang="cs-CZ" sz="1200" kern="1200" dirty="0" smtClean="0">
                          <a:effectLst/>
                          <a:latin typeface="+mn-lt"/>
                        </a:rPr>
                        <a:t> Management and </a:t>
                      </a:r>
                      <a:r>
                        <a:rPr lang="cs-CZ" sz="1200" kern="1200" dirty="0" err="1" smtClean="0">
                          <a:effectLst/>
                          <a:latin typeface="+mn-lt"/>
                        </a:rPr>
                        <a:t>Informatics</a:t>
                      </a:r>
                      <a:endParaRPr lang="cs-CZ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cs-CZ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cs-CZ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32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err="1" smtClean="0">
                <a:solidFill>
                  <a:schemeClr val="bg1"/>
                </a:solidFill>
              </a:rPr>
              <a:t>Structure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of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faculty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t>14</a:t>
            </a:fld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64" y="889583"/>
            <a:ext cx="9186633" cy="4445144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812" y="3534595"/>
            <a:ext cx="1531620" cy="229743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004461" y="5832025"/>
            <a:ext cx="19223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Doc. Ing. Arnošt Motyčka, CSc.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453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Student and Teacher Mobility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t>15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22852" y="773659"/>
            <a:ext cx="4086477" cy="5368195"/>
          </a:xfrm>
        </p:spPr>
        <p:txBody>
          <a:bodyPr>
            <a:normAutofit/>
          </a:bodyPr>
          <a:lstStyle/>
          <a:p>
            <a:r>
              <a:rPr lang="en-US" sz="2000" dirty="0"/>
              <a:t>ECTS credit system</a:t>
            </a:r>
          </a:p>
          <a:p>
            <a:r>
              <a:rPr lang="en-US" sz="2000" dirty="0"/>
              <a:t>Access to electronic databases (JSTOR, SCOPUS, Safari Business Books Online, EU-SILC, Science Direct...) and microeconomic datasets (Amadeus, EU-SILC, </a:t>
            </a:r>
            <a:r>
              <a:rPr lang="en-US" sz="2000" dirty="0" err="1"/>
              <a:t>Bankscope</a:t>
            </a:r>
            <a:r>
              <a:rPr lang="en-US" sz="2000" dirty="0"/>
              <a:t>...)</a:t>
            </a:r>
          </a:p>
          <a:p>
            <a:r>
              <a:rPr lang="en-US" sz="2000" dirty="0"/>
              <a:t>More than 80 international partner universities</a:t>
            </a:r>
          </a:p>
          <a:p>
            <a:r>
              <a:rPr lang="en-US" sz="2000" dirty="0"/>
              <a:t>High ratio of incoming and outgoing students of the faculty (at about 80:80 each year)</a:t>
            </a:r>
            <a:endParaRPr lang="cs-CZ" sz="1600" dirty="0" smtClean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8968" y="5276499"/>
            <a:ext cx="1014984" cy="57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ipc.sze.hu/images/stories/tncsdokik/ects/ects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0931" y="5246405"/>
            <a:ext cx="1104900" cy="66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 descr="http://about.jstor.org/sites/default/files/misc/jstor_logo_large_0.gi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66" y="5124481"/>
            <a:ext cx="730377" cy="876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4980" y="5332215"/>
            <a:ext cx="461212" cy="46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57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Research and Teaching Laboratories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t>16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22852" y="773659"/>
            <a:ext cx="4086477" cy="5368195"/>
          </a:xfrm>
        </p:spPr>
        <p:txBody>
          <a:bodyPr>
            <a:normAutofit/>
          </a:bodyPr>
          <a:lstStyle/>
          <a:p>
            <a:r>
              <a:rPr lang="en-GB" sz="2000" dirty="0"/>
              <a:t>Hydraulic and Pneumatic Systems Laboratory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Laboratory of Information Processing</a:t>
            </a:r>
          </a:p>
          <a:p>
            <a:r>
              <a:rPr lang="en-GB" sz="2000" dirty="0"/>
              <a:t>Laboratory of Intelligent Systems</a:t>
            </a:r>
          </a:p>
          <a:p>
            <a:r>
              <a:rPr lang="en-GB" sz="2000" dirty="0"/>
              <a:t>Networked Systems Laboratory</a:t>
            </a:r>
          </a:p>
          <a:p>
            <a:r>
              <a:rPr lang="en-GB" sz="2000" dirty="0"/>
              <a:t>Virtual Reality Laboratory</a:t>
            </a:r>
          </a:p>
          <a:p>
            <a:r>
              <a:rPr lang="en-GB" sz="2000" dirty="0"/>
              <a:t>Eye-tracking Laboratory</a:t>
            </a:r>
          </a:p>
        </p:txBody>
      </p:sp>
    </p:spTree>
    <p:extLst>
      <p:ext uri="{BB962C8B-B14F-4D97-AF65-F5344CB8AC3E}">
        <p14:creationId xmlns:p14="http://schemas.microsoft.com/office/powerpoint/2010/main" val="338519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err="1">
                <a:solidFill>
                  <a:schemeClr val="bg1"/>
                </a:solidFill>
              </a:rPr>
              <a:t>Modern</a:t>
            </a:r>
            <a:r>
              <a:rPr lang="cs-CZ" sz="2400" dirty="0">
                <a:solidFill>
                  <a:schemeClr val="bg1"/>
                </a:solidFill>
              </a:rPr>
              <a:t> and </a:t>
            </a:r>
            <a:r>
              <a:rPr lang="cs-CZ" sz="2400" dirty="0" err="1">
                <a:solidFill>
                  <a:schemeClr val="bg1"/>
                </a:solidFill>
              </a:rPr>
              <a:t>Comfortable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Classrooms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t>17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22852" y="773659"/>
            <a:ext cx="4086477" cy="5368195"/>
          </a:xfrm>
        </p:spPr>
        <p:txBody>
          <a:bodyPr>
            <a:normAutofit/>
          </a:bodyPr>
          <a:lstStyle/>
          <a:p>
            <a:r>
              <a:rPr lang="en-US" sz="2000" dirty="0"/>
              <a:t>Computer Study Room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600" dirty="0"/>
              <a:t>  80 PCs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600" dirty="0"/>
              <a:t>  E-tests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600" dirty="0"/>
              <a:t>  Individual work on projects</a:t>
            </a:r>
          </a:p>
          <a:p>
            <a:r>
              <a:rPr lang="en-US" sz="2000" dirty="0" smtClean="0"/>
              <a:t>Project </a:t>
            </a:r>
            <a:r>
              <a:rPr lang="en-US" sz="2000" dirty="0"/>
              <a:t>Classroom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600" dirty="0"/>
              <a:t>  24 PCs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600" dirty="0"/>
              <a:t>  19 iMacs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600" dirty="0"/>
              <a:t>  Round tables</a:t>
            </a:r>
          </a:p>
          <a:p>
            <a:r>
              <a:rPr lang="en-US" sz="2000" dirty="0" smtClean="0"/>
              <a:t>Lecture </a:t>
            </a:r>
            <a:r>
              <a:rPr lang="en-US" sz="2000" dirty="0"/>
              <a:t>rooms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600" dirty="0"/>
              <a:t>  From 20 to 360 people</a:t>
            </a:r>
          </a:p>
          <a:p>
            <a:r>
              <a:rPr lang="en-US" sz="2000" dirty="0" smtClean="0"/>
              <a:t>Relax </a:t>
            </a:r>
            <a:r>
              <a:rPr lang="en-US" sz="2000" dirty="0"/>
              <a:t>Zones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9455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err="1">
                <a:solidFill>
                  <a:schemeClr val="bg1"/>
                </a:solidFill>
              </a:rPr>
              <a:t>Modern</a:t>
            </a:r>
            <a:r>
              <a:rPr lang="cs-CZ" sz="2400" dirty="0">
                <a:solidFill>
                  <a:schemeClr val="bg1"/>
                </a:solidFill>
              </a:rPr>
              <a:t> and </a:t>
            </a:r>
            <a:r>
              <a:rPr lang="cs-CZ" sz="2400" dirty="0" err="1">
                <a:solidFill>
                  <a:schemeClr val="bg1"/>
                </a:solidFill>
              </a:rPr>
              <a:t>Comfortable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Classrooms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t>18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6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err="1">
                <a:solidFill>
                  <a:schemeClr val="bg1"/>
                </a:solidFill>
              </a:rPr>
              <a:t>Certification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for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students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t>19</a:t>
            </a:fld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6" name="Picture 2" descr="AC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222" y="952862"/>
            <a:ext cx="9239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ISCO Networking Acade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08" y="2835085"/>
            <a:ext cx="9715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uniper EDUCATION SERVI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757" y="2918450"/>
            <a:ext cx="1262857" cy="87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icrotik Academ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043" y="3075305"/>
            <a:ext cx="1826514" cy="4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Oracle Academ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32" y="5424085"/>
            <a:ext cx="18002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kreditované st&amp;rcaron;edisko pro ECDL testování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10" y="5309813"/>
            <a:ext cx="1333333" cy="4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01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smtClean="0">
                <a:solidFill>
                  <a:schemeClr val="bg1"/>
                </a:solidFill>
              </a:rPr>
              <a:t>City </a:t>
            </a:r>
            <a:r>
              <a:rPr lang="cs-CZ" sz="2400" dirty="0" err="1" smtClean="0">
                <a:solidFill>
                  <a:schemeClr val="bg1"/>
                </a:solidFill>
              </a:rPr>
              <a:t>of</a:t>
            </a:r>
            <a:r>
              <a:rPr lang="cs-CZ" sz="2400" dirty="0" smtClean="0">
                <a:solidFill>
                  <a:schemeClr val="bg1"/>
                </a:solidFill>
              </a:rPr>
              <a:t> Brno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t>2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22852" y="773659"/>
            <a:ext cx="4086477" cy="5368195"/>
          </a:xfrm>
        </p:spPr>
        <p:txBody>
          <a:bodyPr>
            <a:normAutofit/>
          </a:bodyPr>
          <a:lstStyle/>
          <a:p>
            <a:r>
              <a:rPr lang="cs-CZ" sz="2000" dirty="0" err="1" smtClean="0"/>
              <a:t>The</a:t>
            </a:r>
            <a:r>
              <a:rPr lang="cs-CZ" sz="2000" dirty="0" smtClean="0"/>
              <a:t> second </a:t>
            </a:r>
            <a:r>
              <a:rPr lang="cs-CZ" sz="2000" dirty="0" err="1" smtClean="0"/>
              <a:t>largest</a:t>
            </a:r>
            <a:r>
              <a:rPr lang="cs-CZ" sz="2000" dirty="0" smtClean="0"/>
              <a:t> </a:t>
            </a:r>
            <a:r>
              <a:rPr lang="cs-CZ" sz="2000" dirty="0" err="1" smtClean="0"/>
              <a:t>urban</a:t>
            </a:r>
            <a:r>
              <a:rPr lang="cs-CZ" sz="2000" dirty="0" smtClean="0"/>
              <a:t> </a:t>
            </a:r>
            <a:r>
              <a:rPr lang="cs-CZ" sz="2000" dirty="0" err="1" smtClean="0"/>
              <a:t>aglomeration</a:t>
            </a:r>
            <a:r>
              <a:rPr lang="cs-CZ" sz="2000" dirty="0" smtClean="0"/>
              <a:t> in Czech Republic</a:t>
            </a:r>
          </a:p>
          <a:p>
            <a:r>
              <a:rPr lang="cs-CZ" sz="2000" dirty="0" smtClean="0"/>
              <a:t>H</a:t>
            </a:r>
            <a:r>
              <a:rPr lang="en-US" sz="2000" dirty="0" err="1" smtClean="0"/>
              <a:t>istorical</a:t>
            </a:r>
            <a:r>
              <a:rPr lang="en-US" sz="2000" dirty="0" smtClean="0"/>
              <a:t> </a:t>
            </a:r>
            <a:r>
              <a:rPr lang="en-US" sz="2000" dirty="0"/>
              <a:t>town with a large number of historical monuments</a:t>
            </a:r>
            <a:endParaRPr lang="cs-CZ" sz="2000" dirty="0" smtClean="0"/>
          </a:p>
          <a:p>
            <a:r>
              <a:rPr lang="cs-CZ" sz="2000" dirty="0" err="1" smtClean="0"/>
              <a:t>Home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6 </a:t>
            </a:r>
            <a:r>
              <a:rPr lang="cs-CZ" sz="2000" dirty="0" err="1" smtClean="0"/>
              <a:t>universities</a:t>
            </a:r>
            <a:r>
              <a:rPr lang="cs-CZ" sz="2200" dirty="0"/>
              <a:t/>
            </a:r>
            <a:br>
              <a:rPr lang="cs-CZ" sz="2200" dirty="0"/>
            </a:br>
            <a:r>
              <a:rPr lang="cs-CZ" sz="1800" i="1" dirty="0" smtClean="0"/>
              <a:t>(</a:t>
            </a:r>
            <a:r>
              <a:rPr lang="cs-CZ" sz="1800" i="1" dirty="0" err="1" smtClean="0"/>
              <a:t>aprox</a:t>
            </a:r>
            <a:r>
              <a:rPr lang="cs-CZ" sz="1800" i="1" dirty="0" smtClean="0"/>
              <a:t>. 85 000 </a:t>
            </a:r>
            <a:r>
              <a:rPr lang="cs-CZ" sz="1800" i="1" dirty="0" err="1" smtClean="0"/>
              <a:t>students</a:t>
            </a:r>
            <a:r>
              <a:rPr lang="cs-CZ" sz="1800" i="1" dirty="0" smtClean="0"/>
              <a:t>)</a:t>
            </a:r>
            <a:endParaRPr lang="cs-CZ" sz="2000" i="1" dirty="0" smtClean="0"/>
          </a:p>
          <a:p>
            <a:r>
              <a:rPr lang="cs-CZ" sz="2000" dirty="0" err="1" smtClean="0"/>
              <a:t>Industrial</a:t>
            </a:r>
            <a:r>
              <a:rPr lang="cs-CZ" sz="2000" dirty="0"/>
              <a:t> </a:t>
            </a:r>
            <a:r>
              <a:rPr lang="cs-CZ" sz="2000" dirty="0" smtClean="0"/>
              <a:t>and </a:t>
            </a:r>
            <a:r>
              <a:rPr lang="cs-CZ" sz="2000" dirty="0" err="1" smtClean="0"/>
              <a:t>sciene</a:t>
            </a:r>
            <a:r>
              <a:rPr lang="cs-CZ" sz="2000" dirty="0" smtClean="0"/>
              <a:t> centre</a:t>
            </a:r>
          </a:p>
          <a:p>
            <a:r>
              <a:rPr lang="cs-CZ" sz="2000" dirty="0" smtClean="0"/>
              <a:t>Sport center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1800" i="1" dirty="0" smtClean="0"/>
              <a:t>(</a:t>
            </a:r>
            <a:r>
              <a:rPr lang="cs-CZ" sz="1800" i="1" dirty="0" err="1" smtClean="0"/>
              <a:t>motoGP</a:t>
            </a:r>
            <a:r>
              <a:rPr lang="cs-CZ" sz="1800" i="1" dirty="0" smtClean="0"/>
              <a:t>, </a:t>
            </a:r>
            <a:r>
              <a:rPr lang="cs-CZ" sz="1800" i="1" dirty="0" err="1" smtClean="0"/>
              <a:t>ice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hockey</a:t>
            </a:r>
            <a:r>
              <a:rPr lang="cs-CZ" sz="1800" i="1" dirty="0" smtClean="0"/>
              <a:t>, …)</a:t>
            </a:r>
          </a:p>
          <a:p>
            <a:r>
              <a:rPr lang="cs-CZ" sz="2000" dirty="0" err="1" smtClean="0"/>
              <a:t>Cultural</a:t>
            </a:r>
            <a:r>
              <a:rPr lang="cs-CZ" sz="2000" dirty="0" smtClean="0"/>
              <a:t> center</a:t>
            </a:r>
            <a:r>
              <a:rPr lang="cs-CZ" sz="2200" dirty="0"/>
              <a:t/>
            </a:r>
            <a:br>
              <a:rPr lang="cs-CZ" sz="2200" dirty="0"/>
            </a:br>
            <a:r>
              <a:rPr lang="cs-CZ" sz="1800" i="1" dirty="0"/>
              <a:t>(</a:t>
            </a:r>
            <a:r>
              <a:rPr lang="cs-CZ" sz="1800" i="1" dirty="0" err="1"/>
              <a:t>theaters</a:t>
            </a:r>
            <a:r>
              <a:rPr lang="cs-CZ" sz="1800" i="1" dirty="0"/>
              <a:t>, </a:t>
            </a:r>
            <a:r>
              <a:rPr lang="cs-CZ" sz="1800" i="1" dirty="0" err="1" smtClean="0"/>
              <a:t>galleries</a:t>
            </a:r>
            <a:r>
              <a:rPr lang="cs-CZ" sz="1800" i="1" dirty="0" smtClean="0"/>
              <a:t>, </a:t>
            </a:r>
            <a:r>
              <a:rPr lang="cs-CZ" sz="1800" i="1" dirty="0"/>
              <a:t>Leoš Janáček, </a:t>
            </a:r>
            <a:r>
              <a:rPr lang="cs-CZ" sz="1800" i="1" dirty="0" err="1"/>
              <a:t>traditional</a:t>
            </a:r>
            <a:r>
              <a:rPr lang="cs-CZ" sz="1800" i="1" dirty="0"/>
              <a:t> </a:t>
            </a:r>
            <a:r>
              <a:rPr lang="cs-CZ" sz="1800" i="1" dirty="0" err="1" smtClean="0"/>
              <a:t>culture</a:t>
            </a:r>
            <a:r>
              <a:rPr lang="cs-CZ" sz="1800" i="1" dirty="0" smtClean="0"/>
              <a:t>, …)</a:t>
            </a:r>
            <a:endParaRPr lang="cs-CZ" sz="1800" i="1" dirty="0" smtClean="0"/>
          </a:p>
          <a:p>
            <a:r>
              <a:rPr lang="cs-CZ" sz="1800" dirty="0" err="1"/>
              <a:t>Moravian</a:t>
            </a:r>
            <a:r>
              <a:rPr lang="cs-CZ" sz="1800" dirty="0"/>
              <a:t> </a:t>
            </a:r>
            <a:r>
              <a:rPr lang="cs-CZ" sz="1800" dirty="0" err="1"/>
              <a:t>cuisine</a:t>
            </a:r>
            <a:r>
              <a:rPr lang="cs-CZ" sz="1800" dirty="0"/>
              <a:t> and </a:t>
            </a:r>
            <a:r>
              <a:rPr lang="cs-CZ" sz="1800" dirty="0" err="1" smtClean="0"/>
              <a:t>drinks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i="1" dirty="0" smtClean="0"/>
              <a:t>(</a:t>
            </a:r>
            <a:r>
              <a:rPr lang="cs-CZ" sz="1800" i="1" dirty="0" err="1" smtClean="0"/>
              <a:t>wineries</a:t>
            </a:r>
            <a:r>
              <a:rPr lang="cs-CZ" sz="1800" i="1" dirty="0"/>
              <a:t>, </a:t>
            </a:r>
            <a:r>
              <a:rPr lang="cs-CZ" sz="1800" i="1" dirty="0" err="1" smtClean="0"/>
              <a:t>breweries</a:t>
            </a:r>
            <a:r>
              <a:rPr lang="cs-CZ" sz="1800" i="1" dirty="0" smtClean="0"/>
              <a:t>, …)</a:t>
            </a:r>
            <a:endParaRPr lang="cs-CZ" sz="18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52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err="1">
                <a:solidFill>
                  <a:schemeClr val="bg1"/>
                </a:solidFill>
              </a:rPr>
              <a:t>Research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Areas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t>20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84513" y="867681"/>
            <a:ext cx="4140000" cy="5245735"/>
          </a:xfrm>
        </p:spPr>
        <p:txBody>
          <a:bodyPr>
            <a:normAutofit/>
          </a:bodyPr>
          <a:lstStyle/>
          <a:p>
            <a:r>
              <a:rPr lang="cs-CZ" sz="2000" dirty="0" err="1"/>
              <a:t>Applied</a:t>
            </a:r>
            <a:r>
              <a:rPr lang="cs-CZ" sz="2000" dirty="0"/>
              <a:t> </a:t>
            </a:r>
            <a:r>
              <a:rPr lang="cs-CZ" sz="2000" dirty="0" err="1"/>
              <a:t>Computer</a:t>
            </a:r>
            <a:r>
              <a:rPr lang="cs-CZ" sz="2000" dirty="0"/>
              <a:t> Vision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cs-CZ" sz="1600" dirty="0" err="1"/>
              <a:t>Robotics</a:t>
            </a:r>
            <a:endParaRPr lang="cs-CZ" sz="1600" dirty="0"/>
          </a:p>
          <a:p>
            <a:pPr lvl="1">
              <a:buFont typeface="Calibri" panose="020F0502020204030204" pitchFamily="34" charset="0"/>
              <a:buChar char="‒"/>
            </a:pPr>
            <a:r>
              <a:rPr lang="cs-CZ" sz="1600" dirty="0" err="1"/>
              <a:t>Geographical</a:t>
            </a:r>
            <a:r>
              <a:rPr lang="cs-CZ" sz="1600" dirty="0"/>
              <a:t> </a:t>
            </a:r>
            <a:r>
              <a:rPr lang="cs-CZ" sz="1600" dirty="0" err="1"/>
              <a:t>Information</a:t>
            </a:r>
            <a:r>
              <a:rPr lang="cs-CZ" sz="1600" dirty="0"/>
              <a:t> Technologies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cs-CZ" sz="1600" dirty="0"/>
              <a:t>User </a:t>
            </a:r>
            <a:r>
              <a:rPr lang="cs-CZ" sz="1600" dirty="0" err="1"/>
              <a:t>Experience</a:t>
            </a:r>
            <a:endParaRPr lang="cs-CZ" sz="1600" dirty="0"/>
          </a:p>
          <a:p>
            <a:pPr lvl="1">
              <a:buFont typeface="Calibri" panose="020F0502020204030204" pitchFamily="34" charset="0"/>
              <a:buChar char="‒"/>
            </a:pPr>
            <a:r>
              <a:rPr lang="cs-CZ" sz="1600" dirty="0"/>
              <a:t>Mobile </a:t>
            </a:r>
            <a:r>
              <a:rPr lang="cs-CZ" sz="1600" dirty="0" err="1"/>
              <a:t>Application</a:t>
            </a:r>
            <a:r>
              <a:rPr lang="cs-CZ" sz="1600" dirty="0"/>
              <a:t> </a:t>
            </a:r>
            <a:r>
              <a:rPr lang="cs-CZ" sz="1600" dirty="0" err="1"/>
              <a:t>Development</a:t>
            </a:r>
            <a:endParaRPr lang="cs-CZ" sz="1600" dirty="0"/>
          </a:p>
          <a:p>
            <a:r>
              <a:rPr lang="cs-CZ" sz="2000" dirty="0" err="1"/>
              <a:t>Machine</a:t>
            </a:r>
            <a:r>
              <a:rPr lang="cs-CZ" sz="2000" dirty="0"/>
              <a:t> </a:t>
            </a:r>
            <a:r>
              <a:rPr lang="cs-CZ" sz="2000" dirty="0" err="1"/>
              <a:t>Learning</a:t>
            </a:r>
            <a:r>
              <a:rPr lang="cs-CZ" sz="2000" dirty="0"/>
              <a:t> and Data </a:t>
            </a:r>
            <a:r>
              <a:rPr lang="cs-CZ" sz="2000" dirty="0" err="1"/>
              <a:t>Mining</a:t>
            </a:r>
            <a:endParaRPr lang="cs-CZ" sz="2000" dirty="0"/>
          </a:p>
          <a:p>
            <a:pPr lvl="1">
              <a:buFont typeface="Calibri" panose="020F0502020204030204" pitchFamily="34" charset="0"/>
              <a:buChar char="‒"/>
            </a:pPr>
            <a:r>
              <a:rPr lang="cs-CZ" sz="1600" dirty="0"/>
              <a:t>Text </a:t>
            </a:r>
            <a:r>
              <a:rPr lang="cs-CZ" sz="1600" dirty="0" err="1"/>
              <a:t>mining</a:t>
            </a:r>
            <a:endParaRPr lang="cs-CZ" sz="1600" dirty="0"/>
          </a:p>
          <a:p>
            <a:pPr lvl="1">
              <a:buFont typeface="Calibri" panose="020F0502020204030204" pitchFamily="34" charset="0"/>
              <a:buChar char="‒"/>
            </a:pPr>
            <a:r>
              <a:rPr lang="cs-CZ" sz="1600" dirty="0"/>
              <a:t>Natural </a:t>
            </a:r>
            <a:r>
              <a:rPr lang="cs-CZ" sz="1600" dirty="0" err="1"/>
              <a:t>language</a:t>
            </a:r>
            <a:r>
              <a:rPr lang="cs-CZ" sz="1600" dirty="0"/>
              <a:t> </a:t>
            </a:r>
            <a:r>
              <a:rPr lang="cs-CZ" sz="1600" dirty="0" err="1"/>
              <a:t>processing</a:t>
            </a:r>
            <a:endParaRPr lang="cs-CZ" sz="1600" dirty="0"/>
          </a:p>
          <a:p>
            <a:pPr lvl="1">
              <a:buFont typeface="Calibri" panose="020F0502020204030204" pitchFamily="34" charset="0"/>
              <a:buChar char="‒"/>
            </a:pPr>
            <a:r>
              <a:rPr lang="cs-CZ" sz="1600" dirty="0"/>
              <a:t>Sentiment </a:t>
            </a:r>
            <a:r>
              <a:rPr lang="cs-CZ" sz="1600" dirty="0" err="1"/>
              <a:t>analysis</a:t>
            </a:r>
            <a:endParaRPr lang="cs-CZ" sz="1600" dirty="0"/>
          </a:p>
          <a:p>
            <a:r>
              <a:rPr lang="cs-CZ" sz="2000" dirty="0" err="1"/>
              <a:t>Computer</a:t>
            </a:r>
            <a:r>
              <a:rPr lang="cs-CZ" sz="2000" dirty="0"/>
              <a:t> </a:t>
            </a:r>
            <a:r>
              <a:rPr lang="cs-CZ" sz="2000" dirty="0" err="1"/>
              <a:t>Networks</a:t>
            </a:r>
            <a:endParaRPr lang="cs-CZ" sz="2000" dirty="0"/>
          </a:p>
          <a:p>
            <a:pPr lvl="1">
              <a:buFont typeface="Calibri" panose="020F0502020204030204" pitchFamily="34" charset="0"/>
              <a:buChar char="‒"/>
            </a:pPr>
            <a:r>
              <a:rPr lang="cs-CZ" sz="1600" dirty="0" err="1"/>
              <a:t>QoS</a:t>
            </a:r>
            <a:r>
              <a:rPr lang="cs-CZ" sz="1600" dirty="0"/>
              <a:t>, </a:t>
            </a:r>
            <a:r>
              <a:rPr lang="cs-CZ" sz="1600" dirty="0" err="1"/>
              <a:t>QoE</a:t>
            </a:r>
            <a:endParaRPr lang="cs-CZ" sz="1600" dirty="0"/>
          </a:p>
          <a:p>
            <a:pPr lvl="1">
              <a:buFont typeface="Calibri" panose="020F0502020204030204" pitchFamily="34" charset="0"/>
              <a:buChar char="‒"/>
            </a:pPr>
            <a:r>
              <a:rPr lang="cs-CZ" sz="1600" dirty="0"/>
              <a:t>MENDELU network </a:t>
            </a:r>
            <a:r>
              <a:rPr lang="cs-CZ" sz="1600" dirty="0" err="1"/>
              <a:t>maintenance</a:t>
            </a:r>
            <a:r>
              <a:rPr lang="cs-CZ" sz="1600" dirty="0"/>
              <a:t> and </a:t>
            </a:r>
            <a:r>
              <a:rPr lang="cs-CZ" sz="1600" dirty="0" err="1"/>
              <a:t>development</a:t>
            </a:r>
            <a:endParaRPr lang="cs-CZ" sz="1600" dirty="0"/>
          </a:p>
          <a:p>
            <a:r>
              <a:rPr lang="cs-CZ" sz="2000" dirty="0"/>
              <a:t>ICT support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Decision</a:t>
            </a:r>
            <a:r>
              <a:rPr lang="cs-CZ" sz="2000" dirty="0"/>
              <a:t> </a:t>
            </a:r>
            <a:r>
              <a:rPr lang="cs-CZ" sz="2000" dirty="0" err="1"/>
              <a:t>Making</a:t>
            </a:r>
            <a:endParaRPr lang="cs-CZ" sz="2000" dirty="0"/>
          </a:p>
          <a:p>
            <a:pPr lvl="1">
              <a:buFont typeface="Calibri" panose="020F0502020204030204" pitchFamily="34" charset="0"/>
              <a:buChar char="‒"/>
            </a:pPr>
            <a:r>
              <a:rPr lang="cs-CZ" sz="1600" dirty="0"/>
              <a:t>Monitoring and </a:t>
            </a:r>
            <a:r>
              <a:rPr lang="cs-CZ" sz="1600" dirty="0" err="1"/>
              <a:t>evaluation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environmental</a:t>
            </a:r>
            <a:r>
              <a:rPr lang="cs-CZ" sz="1600" dirty="0"/>
              <a:t> </a:t>
            </a:r>
            <a:r>
              <a:rPr lang="cs-CZ" sz="1600" dirty="0" err="1"/>
              <a:t>changes</a:t>
            </a:r>
            <a:endParaRPr lang="cs-CZ" sz="1600" dirty="0"/>
          </a:p>
          <a:p>
            <a:pPr lvl="1">
              <a:buFont typeface="Calibri" panose="020F0502020204030204" pitchFamily="34" charset="0"/>
              <a:buChar char="‒"/>
            </a:pPr>
            <a:r>
              <a:rPr lang="cs-CZ" sz="1600" dirty="0" err="1"/>
              <a:t>Process</a:t>
            </a:r>
            <a:r>
              <a:rPr lang="cs-CZ" sz="1600" dirty="0"/>
              <a:t> management</a:t>
            </a:r>
          </a:p>
          <a:p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746169" y="867680"/>
            <a:ext cx="4140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Economic</a:t>
            </a:r>
            <a:r>
              <a:rPr lang="cs-CZ" sz="2000" dirty="0"/>
              <a:t> </a:t>
            </a:r>
            <a:r>
              <a:rPr lang="cs-CZ" sz="2000" dirty="0" err="1"/>
              <a:t>Policy</a:t>
            </a:r>
            <a:r>
              <a:rPr lang="cs-CZ" sz="2000" dirty="0"/>
              <a:t> </a:t>
            </a:r>
            <a:r>
              <a:rPr lang="cs-CZ" sz="2000" dirty="0" err="1"/>
              <a:t>at</a:t>
            </a:r>
            <a:r>
              <a:rPr lang="cs-CZ" sz="2000" dirty="0"/>
              <a:t> </a:t>
            </a:r>
            <a:r>
              <a:rPr lang="cs-CZ" sz="2000" dirty="0" err="1"/>
              <a:t>National</a:t>
            </a:r>
            <a:r>
              <a:rPr lang="cs-CZ" sz="2000" dirty="0"/>
              <a:t> and </a:t>
            </a:r>
            <a:r>
              <a:rPr lang="cs-CZ" sz="2000" dirty="0" err="1"/>
              <a:t>Regional</a:t>
            </a:r>
            <a:r>
              <a:rPr lang="cs-CZ" sz="2000" dirty="0"/>
              <a:t> </a:t>
            </a:r>
            <a:r>
              <a:rPr lang="cs-CZ" sz="2000" dirty="0" err="1"/>
              <a:t>Levels</a:t>
            </a:r>
            <a:endParaRPr lang="cs-CZ" sz="2000" dirty="0"/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cs-CZ" sz="1600" dirty="0"/>
              <a:t>Business </a:t>
            </a:r>
            <a:r>
              <a:rPr lang="cs-CZ" sz="1600" dirty="0" err="1"/>
              <a:t>cycle</a:t>
            </a:r>
            <a:r>
              <a:rPr lang="cs-CZ" sz="1600" dirty="0"/>
              <a:t> </a:t>
            </a:r>
            <a:r>
              <a:rPr lang="cs-CZ" sz="1600" dirty="0" err="1"/>
              <a:t>synchronization</a:t>
            </a:r>
            <a:r>
              <a:rPr lang="cs-CZ" sz="1600" dirty="0"/>
              <a:t> 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cs-CZ" sz="1600" dirty="0" err="1"/>
              <a:t>Monetary</a:t>
            </a:r>
            <a:r>
              <a:rPr lang="cs-CZ" sz="1600" dirty="0"/>
              <a:t> </a:t>
            </a:r>
            <a:r>
              <a:rPr lang="cs-CZ" sz="1600" dirty="0" err="1"/>
              <a:t>economics</a:t>
            </a:r>
            <a:r>
              <a:rPr lang="cs-CZ" sz="1600" dirty="0"/>
              <a:t> and </a:t>
            </a:r>
            <a:r>
              <a:rPr lang="cs-CZ" sz="1600" dirty="0" err="1"/>
              <a:t>banking</a:t>
            </a:r>
            <a:endParaRPr lang="cs-CZ" sz="1600" dirty="0"/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cs-CZ" sz="1600" dirty="0" err="1"/>
              <a:t>Welfare</a:t>
            </a:r>
            <a:endParaRPr lang="cs-CZ" sz="1600" dirty="0"/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cs-CZ" sz="1600" dirty="0"/>
              <a:t>Pension </a:t>
            </a:r>
            <a:r>
              <a:rPr lang="cs-CZ" sz="1600" dirty="0" err="1"/>
              <a:t>systems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Socio-Economics</a:t>
            </a:r>
            <a:endParaRPr lang="cs-CZ" sz="2000" dirty="0"/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cs-CZ" sz="1600" dirty="0" err="1"/>
              <a:t>Social</a:t>
            </a:r>
            <a:r>
              <a:rPr lang="cs-CZ" sz="1600" dirty="0"/>
              <a:t> </a:t>
            </a:r>
            <a:r>
              <a:rPr lang="cs-CZ" sz="1600" dirty="0" err="1"/>
              <a:t>innovation</a:t>
            </a:r>
            <a:r>
              <a:rPr lang="cs-CZ" sz="1600" dirty="0"/>
              <a:t> in </a:t>
            </a:r>
            <a:r>
              <a:rPr lang="cs-CZ" sz="1600" dirty="0" err="1"/>
              <a:t>rural</a:t>
            </a:r>
            <a:r>
              <a:rPr lang="cs-CZ" sz="1600" dirty="0"/>
              <a:t> </a:t>
            </a:r>
            <a:r>
              <a:rPr lang="cs-CZ" sz="1600" dirty="0" err="1"/>
              <a:t>areas</a:t>
            </a:r>
            <a:endParaRPr lang="cs-CZ" sz="1600" dirty="0"/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cs-CZ" sz="1600" dirty="0" err="1"/>
              <a:t>Consumer</a:t>
            </a:r>
            <a:r>
              <a:rPr lang="cs-CZ" sz="1600" dirty="0"/>
              <a:t> </a:t>
            </a:r>
            <a:r>
              <a:rPr lang="cs-CZ" sz="1600" dirty="0" err="1"/>
              <a:t>behaviour</a:t>
            </a:r>
            <a:endParaRPr lang="cs-CZ" sz="1600" dirty="0"/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cs-CZ" sz="1600" dirty="0" err="1"/>
              <a:t>Eye</a:t>
            </a:r>
            <a:r>
              <a:rPr lang="cs-CZ" sz="1600" dirty="0"/>
              <a:t> </a:t>
            </a:r>
            <a:r>
              <a:rPr lang="cs-CZ" sz="1600" dirty="0" err="1"/>
              <a:t>tracking</a:t>
            </a:r>
            <a:r>
              <a:rPr lang="cs-CZ" sz="1600" dirty="0"/>
              <a:t> </a:t>
            </a:r>
            <a:r>
              <a:rPr lang="cs-CZ" sz="1600" dirty="0" err="1"/>
              <a:t>applied</a:t>
            </a:r>
            <a:r>
              <a:rPr lang="cs-CZ" sz="1600" dirty="0"/>
              <a:t> science </a:t>
            </a:r>
            <a:r>
              <a:rPr lang="cs-CZ" sz="1600" dirty="0" err="1"/>
              <a:t>laboratories</a:t>
            </a:r>
            <a:endParaRPr lang="cs-CZ" sz="1600" dirty="0"/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cs-CZ" sz="1600" dirty="0" err="1"/>
              <a:t>Social</a:t>
            </a:r>
            <a:r>
              <a:rPr lang="cs-CZ" sz="1600" dirty="0"/>
              <a:t> and </a:t>
            </a:r>
            <a:r>
              <a:rPr lang="cs-CZ" sz="1600" dirty="0" err="1"/>
              <a:t>economic</a:t>
            </a:r>
            <a:r>
              <a:rPr lang="cs-CZ" sz="1600" dirty="0"/>
              <a:t> </a:t>
            </a:r>
            <a:r>
              <a:rPr lang="cs-CZ" sz="1600" dirty="0" err="1"/>
              <a:t>development</a:t>
            </a:r>
            <a:endParaRPr lang="cs-CZ" sz="1600" dirty="0"/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cs-CZ" sz="1600" dirty="0" err="1"/>
              <a:t>Culture</a:t>
            </a:r>
            <a:r>
              <a:rPr lang="cs-CZ" sz="1600" dirty="0"/>
              <a:t>, mobility, </a:t>
            </a:r>
            <a:r>
              <a:rPr lang="cs-CZ" sz="1600" dirty="0" err="1"/>
              <a:t>demographic</a:t>
            </a:r>
            <a:r>
              <a:rPr lang="cs-CZ" sz="1600" dirty="0"/>
              <a:t> </a:t>
            </a:r>
            <a:r>
              <a:rPr lang="cs-CZ" sz="1600" dirty="0" err="1"/>
              <a:t>changes</a:t>
            </a:r>
            <a:endParaRPr lang="cs-CZ" sz="1600" dirty="0"/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cs-CZ" sz="1600" dirty="0" err="1"/>
              <a:t>Ethical</a:t>
            </a:r>
            <a:r>
              <a:rPr lang="cs-CZ" sz="1600" dirty="0"/>
              <a:t> </a:t>
            </a:r>
            <a:r>
              <a:rPr lang="cs-CZ" sz="1600" dirty="0" err="1"/>
              <a:t>issues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International </a:t>
            </a:r>
            <a:r>
              <a:rPr lang="cs-CZ" sz="2000" dirty="0" err="1"/>
              <a:t>Taxation</a:t>
            </a:r>
            <a:endParaRPr lang="cs-CZ" sz="2000" dirty="0"/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cs-CZ" sz="1600" dirty="0" err="1"/>
              <a:t>Harmonization</a:t>
            </a:r>
            <a:endParaRPr lang="cs-CZ" sz="1600" dirty="0"/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cs-CZ" sz="1600" dirty="0" err="1"/>
              <a:t>Environment</a:t>
            </a:r>
            <a:r>
              <a:rPr lang="cs-CZ" sz="1600" dirty="0"/>
              <a:t> </a:t>
            </a:r>
            <a:r>
              <a:rPr lang="cs-CZ" sz="1600" dirty="0" err="1"/>
              <a:t>taxation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358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err="1">
                <a:solidFill>
                  <a:schemeClr val="bg1"/>
                </a:solidFill>
              </a:rPr>
              <a:t>Research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Areas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t>21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22852" y="773659"/>
            <a:ext cx="4086477" cy="5368195"/>
          </a:xfrm>
        </p:spPr>
        <p:txBody>
          <a:bodyPr>
            <a:normAutofit/>
          </a:bodyPr>
          <a:lstStyle/>
          <a:p>
            <a:r>
              <a:rPr lang="en-GB" sz="2000" dirty="0"/>
              <a:t>Business Economics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600" dirty="0"/>
              <a:t>Corporate social responsibility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600" dirty="0"/>
              <a:t>Corporate philanthropy in SME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600" dirty="0"/>
              <a:t>Management of specialized industries – winegrowing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600" dirty="0"/>
              <a:t>Business environment – EU integration, globalization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600" dirty="0"/>
              <a:t>Corporate performance and sustainability</a:t>
            </a:r>
            <a:endParaRPr lang="cs-CZ" sz="1600" dirty="0"/>
          </a:p>
          <a:p>
            <a:r>
              <a:rPr lang="en-GB" sz="2000" dirty="0"/>
              <a:t>Applied mathematics, statistics and econometrics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600" dirty="0" err="1"/>
              <a:t>Bioeconomic</a:t>
            </a:r>
            <a:r>
              <a:rPr lang="en-GB" sz="1600" dirty="0"/>
              <a:t> modelling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600" dirty="0"/>
              <a:t>Econometrics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600" dirty="0"/>
              <a:t>Biometrics</a:t>
            </a:r>
            <a:endParaRPr lang="en-GB" sz="1800" dirty="0"/>
          </a:p>
          <a:p>
            <a:r>
              <a:rPr lang="en-GB" sz="2000" dirty="0"/>
              <a:t>Plagiarism and Academic Integrity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600" dirty="0"/>
              <a:t>Plagiarism detection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600" dirty="0"/>
              <a:t>Plagiarism prevention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600" dirty="0"/>
              <a:t>Academic integrity</a:t>
            </a:r>
          </a:p>
        </p:txBody>
      </p:sp>
    </p:spTree>
    <p:extLst>
      <p:ext uri="{BB962C8B-B14F-4D97-AF65-F5344CB8AC3E}">
        <p14:creationId xmlns:p14="http://schemas.microsoft.com/office/powerpoint/2010/main" val="32761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err="1">
                <a:solidFill>
                  <a:schemeClr val="bg1"/>
                </a:solidFill>
              </a:rPr>
              <a:t>Research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Cooperation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</a:rPr>
              <a:t>page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t>22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22852" y="773659"/>
            <a:ext cx="4086477" cy="536819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2000" dirty="0"/>
              <a:t>Main International Research Partners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GB" sz="1600" dirty="0"/>
              <a:t>Austrian Institute of Economic Research (WIFO)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GB" sz="1600" dirty="0"/>
              <a:t>Halle Institute for Economic Research (IWH)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GB" sz="1600" dirty="0" err="1" smtClean="0"/>
              <a:t>Corvinus</a:t>
            </a:r>
            <a:r>
              <a:rPr lang="en-GB" sz="1600" dirty="0" smtClean="0"/>
              <a:t> </a:t>
            </a:r>
            <a:r>
              <a:rPr lang="en-GB" sz="1600" dirty="0"/>
              <a:t>University in Budapest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GB" sz="1600" dirty="0"/>
              <a:t>Vienna University of </a:t>
            </a:r>
            <a:r>
              <a:rPr lang="en-GB" sz="1600" dirty="0" smtClean="0"/>
              <a:t>Technology</a:t>
            </a:r>
            <a:endParaRPr lang="cs-CZ" sz="1600" dirty="0" smtClean="0"/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sz="1600" dirty="0"/>
              <a:t>Vienna Graduate School of Economics</a:t>
            </a:r>
            <a:endParaRPr lang="en-GB" sz="1600" dirty="0"/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GB" sz="1600" dirty="0"/>
              <a:t>Coventry </a:t>
            </a:r>
            <a:r>
              <a:rPr lang="en-GB" sz="1600" dirty="0" smtClean="0"/>
              <a:t>University</a:t>
            </a:r>
            <a:endParaRPr lang="cs-CZ" sz="1600" dirty="0" smtClean="0"/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cs-CZ" sz="1600" dirty="0"/>
              <a:t>University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South</a:t>
            </a:r>
            <a:r>
              <a:rPr lang="cs-CZ" sz="1600" dirty="0"/>
              <a:t> </a:t>
            </a:r>
            <a:r>
              <a:rPr lang="cs-CZ" sz="1600" dirty="0" err="1" smtClean="0"/>
              <a:t>Australia</a:t>
            </a:r>
            <a:endParaRPr lang="cs-CZ" sz="1600" dirty="0" smtClean="0"/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cs-CZ" sz="1600" dirty="0"/>
              <a:t>Kazan </a:t>
            </a:r>
            <a:r>
              <a:rPr lang="cs-CZ" sz="1600" dirty="0" err="1"/>
              <a:t>Federal</a:t>
            </a:r>
            <a:r>
              <a:rPr lang="cs-CZ" sz="1600" dirty="0"/>
              <a:t> University</a:t>
            </a:r>
          </a:p>
          <a:p>
            <a:pPr>
              <a:spcBef>
                <a:spcPts val="0"/>
              </a:spcBef>
            </a:pPr>
            <a:endParaRPr lang="cs-CZ" sz="2000" dirty="0"/>
          </a:p>
          <a:p>
            <a:pPr>
              <a:spcBef>
                <a:spcPts val="0"/>
              </a:spcBef>
            </a:pPr>
            <a:r>
              <a:rPr lang="en-GB" sz="2000" dirty="0"/>
              <a:t>Contracted research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GB" sz="1600" dirty="0"/>
              <a:t>17 contracted international and national companies 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GB" sz="1600" dirty="0"/>
              <a:t>tight cooperation with many others</a:t>
            </a:r>
          </a:p>
        </p:txBody>
      </p:sp>
    </p:spTree>
    <p:extLst>
      <p:ext uri="{BB962C8B-B14F-4D97-AF65-F5344CB8AC3E}">
        <p14:creationId xmlns:p14="http://schemas.microsoft.com/office/powerpoint/2010/main" val="10530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Selected funding of current projects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t>23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22852" y="773659"/>
            <a:ext cx="4086477" cy="5368195"/>
          </a:xfrm>
        </p:spPr>
        <p:txBody>
          <a:bodyPr>
            <a:normAutofit/>
          </a:bodyPr>
          <a:lstStyle/>
          <a:p>
            <a:r>
              <a:rPr lang="en-GB" sz="2000" dirty="0"/>
              <a:t>Horizon 2020 (European Commission)</a:t>
            </a:r>
          </a:p>
          <a:p>
            <a:r>
              <a:rPr lang="en-GB" sz="2000" dirty="0"/>
              <a:t>7th Framework Programme (European Commission)</a:t>
            </a:r>
          </a:p>
          <a:p>
            <a:r>
              <a:rPr lang="en-GB" sz="2000" dirty="0"/>
              <a:t>International </a:t>
            </a:r>
            <a:r>
              <a:rPr lang="en-GB" sz="2000" dirty="0" err="1"/>
              <a:t>Visegrad</a:t>
            </a:r>
            <a:r>
              <a:rPr lang="en-GB" sz="2000" dirty="0"/>
              <a:t> Fund</a:t>
            </a:r>
          </a:p>
          <a:p>
            <a:r>
              <a:rPr lang="en-GB" sz="2000" dirty="0"/>
              <a:t>Jean Monnet Programme (</a:t>
            </a:r>
            <a:r>
              <a:rPr lang="en-GB" sz="2000" dirty="0" err="1"/>
              <a:t>Europea</a:t>
            </a:r>
            <a:r>
              <a:rPr lang="en-GB" sz="2000" dirty="0"/>
              <a:t> Commission)</a:t>
            </a:r>
          </a:p>
          <a:p>
            <a:r>
              <a:rPr lang="en-GB" sz="2000" dirty="0"/>
              <a:t>Czech Science Foundation (GACR)</a:t>
            </a:r>
          </a:p>
          <a:p>
            <a:r>
              <a:rPr lang="en-GB" sz="2000" dirty="0"/>
              <a:t>Technology Agency of the Czech Republic (TACR)</a:t>
            </a:r>
            <a:endParaRPr lang="en-GB" sz="16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1263" y="2801107"/>
            <a:ext cx="21240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ttp://www2.ul.ie/pp/graphics/horizon2020_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961" y="5296242"/>
            <a:ext cx="2978681" cy="58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visegradfund.org/wordpress/wp-content/uploads/logo/visegrad_fund_logo_blue_400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9301" y="3918674"/>
            <a:ext cx="2448000" cy="109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www.zenyaveda.cz/files/17_522_2227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1264" y="820723"/>
            <a:ext cx="1904070" cy="92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://www.eyedea.cz/img/tacr_logo_en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481" y="1821124"/>
            <a:ext cx="2223637" cy="66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43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err="1">
                <a:solidFill>
                  <a:schemeClr val="bg1"/>
                </a:solidFill>
              </a:rPr>
              <a:t>Annual</a:t>
            </a:r>
            <a:r>
              <a:rPr lang="cs-CZ" sz="2400" dirty="0">
                <a:solidFill>
                  <a:schemeClr val="bg1"/>
                </a:solidFill>
              </a:rPr>
              <a:t> International </a:t>
            </a:r>
            <a:r>
              <a:rPr lang="cs-CZ" sz="2400" dirty="0" err="1">
                <a:solidFill>
                  <a:schemeClr val="bg1"/>
                </a:solidFill>
              </a:rPr>
              <a:t>Conferences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t>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22852" y="773659"/>
            <a:ext cx="4086477" cy="5368195"/>
          </a:xfrm>
        </p:spPr>
        <p:txBody>
          <a:bodyPr>
            <a:normAutofit/>
          </a:bodyPr>
          <a:lstStyle/>
          <a:p>
            <a:r>
              <a:rPr lang="en-US" sz="2000" dirty="0"/>
              <a:t>Enterprise and the Competitive Environment</a:t>
            </a:r>
          </a:p>
          <a:p>
            <a:r>
              <a:rPr lang="en-US" sz="2000" dirty="0"/>
              <a:t>European Integration and Policies</a:t>
            </a:r>
          </a:p>
          <a:p>
            <a:r>
              <a:rPr lang="en-US" sz="2000" dirty="0"/>
              <a:t>Plagiarism across Europe and beyond</a:t>
            </a:r>
          </a:p>
          <a:p>
            <a:pPr lvl="1"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en-US" sz="1600" dirty="0"/>
              <a:t>every 2 years</a:t>
            </a:r>
          </a:p>
          <a:p>
            <a:r>
              <a:rPr lang="en-US" sz="2000" dirty="0"/>
              <a:t>PhD conference “</a:t>
            </a:r>
            <a:r>
              <a:rPr lang="en-US" sz="2000" dirty="0" err="1"/>
              <a:t>PEFnet</a:t>
            </a:r>
            <a:r>
              <a:rPr lang="en-US" sz="2000" dirty="0"/>
              <a:t>”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103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err="1" smtClean="0">
                <a:solidFill>
                  <a:schemeClr val="bg1"/>
                </a:solidFill>
              </a:rPr>
              <a:t>Contacts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t>25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22852" y="773659"/>
            <a:ext cx="4086477" cy="536819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Faculty of Business and Economics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Mendel University in Brno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/>
              <a:t>Zemedelska</a:t>
            </a:r>
            <a:r>
              <a:rPr lang="en-US" sz="2000" dirty="0"/>
              <a:t> 1, 613 00 Brno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www.pef.mendelu.cz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Facebook.com/</a:t>
            </a:r>
            <a:r>
              <a:rPr lang="en-US" sz="1600" dirty="0" err="1" smtClean="0"/>
              <a:t>pef.mendelu</a:t>
            </a: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1600" b="1" dirty="0"/>
              <a:t>International Coordinator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Mgr</a:t>
            </a:r>
            <a:r>
              <a:rPr lang="en-GB" sz="1600" dirty="0"/>
              <a:t>. </a:t>
            </a:r>
            <a:r>
              <a:rPr lang="en-GB" sz="1600" dirty="0" err="1"/>
              <a:t>Tomáš</a:t>
            </a:r>
            <a:r>
              <a:rPr lang="en-GB" sz="1600" dirty="0"/>
              <a:t> </a:t>
            </a:r>
            <a:r>
              <a:rPr lang="en-GB" sz="1600" dirty="0" err="1"/>
              <a:t>Foltýnek</a:t>
            </a:r>
            <a:r>
              <a:rPr lang="en-GB" sz="1600" dirty="0"/>
              <a:t>, Ph.D.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E-mail</a:t>
            </a:r>
            <a:r>
              <a:rPr lang="en-GB" sz="1600" dirty="0"/>
              <a:t>: foltynek@pef.mendelu.cz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Phone</a:t>
            </a:r>
            <a:r>
              <a:rPr lang="en-GB" sz="1600" dirty="0"/>
              <a:t>: +420 545 13 </a:t>
            </a:r>
            <a:r>
              <a:rPr lang="en-GB" sz="1600" dirty="0" smtClean="0"/>
              <a:t>244</a:t>
            </a: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endParaRPr lang="cs-CZ" sz="16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600" b="1" dirty="0"/>
              <a:t>International </a:t>
            </a:r>
            <a:r>
              <a:rPr lang="cs-CZ" sz="1600" b="1" dirty="0"/>
              <a:t>D</a:t>
            </a:r>
            <a:r>
              <a:rPr lang="cs-CZ" sz="1600" b="1" dirty="0" smtClean="0"/>
              <a:t>epartment</a:t>
            </a:r>
            <a:endParaRPr lang="en-GB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err="1" smtClean="0"/>
              <a:t>Ing</a:t>
            </a:r>
            <a:r>
              <a:rPr lang="en-GB" sz="1600" dirty="0"/>
              <a:t>. </a:t>
            </a:r>
            <a:r>
              <a:rPr lang="en-GB" sz="1600" dirty="0" err="1"/>
              <a:t>Šárka</a:t>
            </a:r>
            <a:r>
              <a:rPr lang="en-GB" sz="1600" dirty="0"/>
              <a:t> </a:t>
            </a:r>
            <a:r>
              <a:rPr lang="en-GB" sz="1600" dirty="0" err="1" smtClean="0"/>
              <a:t>Braunerová</a:t>
            </a: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E-mail: </a:t>
            </a:r>
            <a:r>
              <a:rPr lang="cs-CZ" sz="1600" dirty="0" smtClean="0"/>
              <a:t>sarka.braunerova@mendelu.cz</a:t>
            </a:r>
            <a:endParaRPr lang="en-GB" sz="1600" dirty="0"/>
          </a:p>
          <a:p>
            <a:pPr marL="0" lvl="0" indent="0">
              <a:spcBef>
                <a:spcPts val="0"/>
              </a:spcBef>
              <a:buNone/>
            </a:pPr>
            <a:r>
              <a:rPr lang="en-GB" sz="1600" dirty="0"/>
              <a:t>Phone: </a:t>
            </a:r>
            <a:r>
              <a:rPr lang="cs-CZ" altLang="cs-CZ" sz="1600" dirty="0" smtClean="0"/>
              <a:t>+</a:t>
            </a:r>
            <a:r>
              <a:rPr lang="cs-CZ" altLang="cs-CZ" sz="1600" dirty="0"/>
              <a:t>420 545 132 799 </a:t>
            </a:r>
          </a:p>
          <a:p>
            <a:pPr marL="0" indent="0">
              <a:spcBef>
                <a:spcPts val="0"/>
              </a:spcBef>
              <a:buNone/>
            </a:pP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/>
              <a:t>Study Department for Foreign </a:t>
            </a:r>
            <a:r>
              <a:rPr lang="en-US" sz="1600" b="1" dirty="0" smtClean="0"/>
              <a:t>Students</a:t>
            </a:r>
            <a:endParaRPr lang="cs-CZ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err="1" smtClean="0"/>
              <a:t>Ing</a:t>
            </a:r>
            <a:r>
              <a:rPr lang="en-GB" sz="1600" dirty="0"/>
              <a:t>. </a:t>
            </a:r>
            <a:r>
              <a:rPr lang="cs-CZ" sz="1600" dirty="0" smtClean="0"/>
              <a:t>Petra</a:t>
            </a:r>
            <a:r>
              <a:rPr lang="en-GB" sz="1600" dirty="0" smtClean="0"/>
              <a:t> </a:t>
            </a:r>
            <a:r>
              <a:rPr lang="cs-CZ" sz="1600" dirty="0" err="1" smtClean="0"/>
              <a:t>Křupalová</a:t>
            </a:r>
            <a:endParaRPr lang="cs-CZ" sz="16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E-mail: </a:t>
            </a:r>
            <a:r>
              <a:rPr lang="cs-CZ" sz="1600" dirty="0" smtClean="0"/>
              <a:t>petra.krupalova@mendelu.cz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Phone:</a:t>
            </a:r>
            <a:r>
              <a:rPr lang="cs-CZ" sz="1600" dirty="0"/>
              <a:t> +420 545 132 727</a:t>
            </a:r>
          </a:p>
          <a:p>
            <a:pPr marL="0" indent="0">
              <a:spcBef>
                <a:spcPts val="0"/>
              </a:spcBef>
              <a:buNone/>
            </a:pP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4502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6064" r="6984" b="6972"/>
          <a:stretch/>
        </p:blipFill>
        <p:spPr>
          <a:xfrm>
            <a:off x="3815395" y="1456566"/>
            <a:ext cx="5146534" cy="4758117"/>
          </a:xfrm>
        </p:spPr>
      </p:pic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err="1" smtClean="0">
                <a:solidFill>
                  <a:schemeClr val="bg1"/>
                </a:solidFill>
              </a:rPr>
              <a:t>Citiy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of</a:t>
            </a:r>
            <a:r>
              <a:rPr lang="cs-CZ" sz="2400" dirty="0" smtClean="0">
                <a:solidFill>
                  <a:schemeClr val="bg1"/>
                </a:solidFill>
              </a:rPr>
              <a:t> Brno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t>3</a:t>
            </a:fld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8" y="840880"/>
            <a:ext cx="2591189" cy="232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2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err="1" smtClean="0">
                <a:solidFill>
                  <a:schemeClr val="bg1"/>
                </a:solidFill>
              </a:rPr>
              <a:t>Faculty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of</a:t>
            </a:r>
            <a:r>
              <a:rPr lang="cs-CZ" sz="2400" dirty="0" smtClean="0">
                <a:solidFill>
                  <a:schemeClr val="bg1"/>
                </a:solidFill>
              </a:rPr>
              <a:t> Business and </a:t>
            </a:r>
            <a:r>
              <a:rPr lang="cs-CZ" sz="2400" dirty="0" err="1" smtClean="0">
                <a:solidFill>
                  <a:schemeClr val="bg1"/>
                </a:solidFill>
              </a:rPr>
              <a:t>Economics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t>4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9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err="1">
                <a:solidFill>
                  <a:schemeClr val="bg1"/>
                </a:solidFill>
              </a:rPr>
              <a:t>Citiy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of</a:t>
            </a:r>
            <a:r>
              <a:rPr lang="cs-CZ" sz="2400" dirty="0">
                <a:solidFill>
                  <a:schemeClr val="bg1"/>
                </a:solidFill>
              </a:rPr>
              <a:t> Brno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t>5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0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err="1">
                <a:solidFill>
                  <a:schemeClr val="bg1"/>
                </a:solidFill>
              </a:rPr>
              <a:t>Citiy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of</a:t>
            </a:r>
            <a:r>
              <a:rPr lang="cs-CZ" sz="2400" dirty="0">
                <a:solidFill>
                  <a:schemeClr val="bg1"/>
                </a:solidFill>
              </a:rPr>
              <a:t> Brno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t>6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err="1">
                <a:solidFill>
                  <a:schemeClr val="bg1"/>
                </a:solidFill>
              </a:rPr>
              <a:t>Citiy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of</a:t>
            </a:r>
            <a:r>
              <a:rPr lang="cs-CZ" sz="2400" dirty="0">
                <a:solidFill>
                  <a:schemeClr val="bg1"/>
                </a:solidFill>
              </a:rPr>
              <a:t> Brno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t>7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err="1">
                <a:solidFill>
                  <a:schemeClr val="bg1"/>
                </a:solidFill>
              </a:rPr>
              <a:t>Citiy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of</a:t>
            </a:r>
            <a:r>
              <a:rPr lang="cs-CZ" sz="2400" dirty="0">
                <a:solidFill>
                  <a:schemeClr val="bg1"/>
                </a:solidFill>
              </a:rPr>
              <a:t> Brno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t>8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67994" y="56644"/>
            <a:ext cx="50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smtClean="0">
                <a:solidFill>
                  <a:schemeClr val="bg1"/>
                </a:solidFill>
              </a:rPr>
              <a:t>Region </a:t>
            </a:r>
            <a:r>
              <a:rPr lang="cs-CZ" sz="2400" dirty="0" err="1" smtClean="0">
                <a:solidFill>
                  <a:schemeClr val="bg1"/>
                </a:solidFill>
              </a:rPr>
              <a:t>of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S</a:t>
            </a:r>
            <a:r>
              <a:rPr lang="cs-CZ" sz="2400" dirty="0" err="1" smtClean="0">
                <a:solidFill>
                  <a:schemeClr val="bg1"/>
                </a:solidFill>
              </a:rPr>
              <a:t>outhern</a:t>
            </a:r>
            <a:r>
              <a:rPr lang="cs-CZ" sz="2400" dirty="0" smtClean="0">
                <a:solidFill>
                  <a:schemeClr val="bg1"/>
                </a:solidFill>
              </a:rPr>
              <a:t> Moravia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01354" y="6356350"/>
            <a:ext cx="2107976" cy="365125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fld id="{343DA88C-58FD-4F3C-903C-D3966F12F3F3}" type="slidenum">
              <a:rPr lang="cs-CZ" smtClean="0">
                <a:solidFill>
                  <a:schemeClr val="bg1"/>
                </a:solidFill>
              </a:rPr>
              <a:t>9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8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1514</TotalTime>
  <Words>790</Words>
  <Application>Microsoft Office PowerPoint</Application>
  <PresentationFormat>Předvádění na obrazovce (4:3)</PresentationFormat>
  <Paragraphs>236</Paragraphs>
  <Slides>25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Motiv Office</vt:lpstr>
      <vt:lpstr>Faculty of Business and Economics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Provozně ekonomická fakulta</dc:title>
  <dc:creator>test</dc:creator>
  <cp:lastModifiedBy>test</cp:lastModifiedBy>
  <cp:revision>74</cp:revision>
  <dcterms:created xsi:type="dcterms:W3CDTF">2015-07-13T11:18:20Z</dcterms:created>
  <dcterms:modified xsi:type="dcterms:W3CDTF">2015-08-19T10:08:21Z</dcterms:modified>
</cp:coreProperties>
</file>