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74" r:id="rId2"/>
    <p:sldId id="259" r:id="rId3"/>
    <p:sldId id="262" r:id="rId4"/>
    <p:sldId id="278" r:id="rId5"/>
    <p:sldId id="268" r:id="rId6"/>
    <p:sldId id="269" r:id="rId7"/>
    <p:sldId id="283" r:id="rId8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Candara" panose="020E0502030303020204" pitchFamily="34" charset="0"/>
      <p:regular r:id="rId13"/>
      <p:bold r:id="rId14"/>
      <p:italic r:id="rId15"/>
      <p:boldItalic r:id="rId16"/>
    </p:embeddedFont>
    <p:embeddedFont>
      <p:font typeface="DynaGrotesk DE" panose="02000503090000020004" pitchFamily="50" charset="-18"/>
      <p:regular r:id="rId17"/>
      <p:bold r:id="rId18"/>
      <p:boldItalic r:id="rId19"/>
    </p:embeddedFont>
    <p:embeddedFont>
      <p:font typeface="Calibri Light" panose="020F0302020204030204" pitchFamily="34" charset="0"/>
      <p:regular r:id="rId20"/>
      <p:italic r:id="rId21"/>
    </p:embeddedFont>
  </p:embeddedFont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1038" y="-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23" Type="http://schemas.openxmlformats.org/officeDocument/2006/relationships/viewProps" Target="viewProps.xml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A1EC6-CA53-4A68-8C27-895A8F15F499}" type="datetimeFigureOut">
              <a:rPr lang="cs-CZ" smtClean="0"/>
              <a:t>13.1.2017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5621B-F313-440B-BCC1-B7E072D5CDE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2433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A1EC6-CA53-4A68-8C27-895A8F15F499}" type="datetimeFigureOut">
              <a:rPr lang="cs-CZ" smtClean="0"/>
              <a:t>13.1.2017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5621B-F313-440B-BCC1-B7E072D5CDE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0775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A1EC6-CA53-4A68-8C27-895A8F15F499}" type="datetimeFigureOut">
              <a:rPr lang="cs-CZ" smtClean="0"/>
              <a:t>13.1.2017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5621B-F313-440B-BCC1-B7E072D5CDE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9452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A1EC6-CA53-4A68-8C27-895A8F15F499}" type="datetimeFigureOut">
              <a:rPr lang="cs-CZ" smtClean="0"/>
              <a:t>13.1.2017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5621B-F313-440B-BCC1-B7E072D5CDE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0320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A1EC6-CA53-4A68-8C27-895A8F15F499}" type="datetimeFigureOut">
              <a:rPr lang="cs-CZ" smtClean="0"/>
              <a:t>13.1.2017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5621B-F313-440B-BCC1-B7E072D5CDE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4344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A1EC6-CA53-4A68-8C27-895A8F15F499}" type="datetimeFigureOut">
              <a:rPr lang="cs-CZ" smtClean="0"/>
              <a:t>13.1.2017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5621B-F313-440B-BCC1-B7E072D5CDE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7292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A1EC6-CA53-4A68-8C27-895A8F15F499}" type="datetimeFigureOut">
              <a:rPr lang="cs-CZ" smtClean="0"/>
              <a:t>13.1.2017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5621B-F313-440B-BCC1-B7E072D5CDE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6007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A1EC6-CA53-4A68-8C27-895A8F15F499}" type="datetimeFigureOut">
              <a:rPr lang="cs-CZ" smtClean="0"/>
              <a:t>13.1.2017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5621B-F313-440B-BCC1-B7E072D5CDE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0183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A1EC6-CA53-4A68-8C27-895A8F15F499}" type="datetimeFigureOut">
              <a:rPr lang="cs-CZ" smtClean="0"/>
              <a:t>13.1.2017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5621B-F313-440B-BCC1-B7E072D5CDE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6979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A1EC6-CA53-4A68-8C27-895A8F15F499}" type="datetimeFigureOut">
              <a:rPr lang="cs-CZ" smtClean="0"/>
              <a:t>13.1.2017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5621B-F313-440B-BCC1-B7E072D5CDE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940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A1EC6-CA53-4A68-8C27-895A8F15F499}" type="datetimeFigureOut">
              <a:rPr lang="cs-CZ" smtClean="0"/>
              <a:t>13.1.2017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5621B-F313-440B-BCC1-B7E072D5CDE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16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2A1EC6-CA53-4A68-8C27-895A8F15F499}" type="datetimeFigureOut">
              <a:rPr lang="cs-CZ" smtClean="0"/>
              <a:t>13.1.2017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5621B-F313-440B-BCC1-B7E072D5CDE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5540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https://www.youtube.com/watch?v=LxEKxrYX2qU" TargetMode="Externa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ál 3"/>
          <p:cNvSpPr/>
          <p:nvPr/>
        </p:nvSpPr>
        <p:spPr>
          <a:xfrm>
            <a:off x="2059721" y="563231"/>
            <a:ext cx="4966722" cy="4850979"/>
          </a:xfrm>
          <a:prstGeom prst="ellipse">
            <a:avLst/>
          </a:prstGeom>
          <a:solidFill>
            <a:schemeClr val="accent1">
              <a:lumMod val="75000"/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90798" y="2335256"/>
            <a:ext cx="6858000" cy="1790700"/>
          </a:xfrm>
        </p:spPr>
        <p:txBody>
          <a:bodyPr>
            <a:normAutofit fontScale="90000"/>
          </a:bodyPr>
          <a:lstStyle/>
          <a:p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ynaGrotesk DE" panose="02000503090000020004" pitchFamily="50" charset="-18"/>
              </a:rPr>
              <a:t>Provozně </a:t>
            </a:r>
            <a:b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ynaGrotesk DE" panose="02000503090000020004" pitchFamily="50" charset="-18"/>
              </a:rPr>
            </a:br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ynaGrotesk DE" panose="02000503090000020004" pitchFamily="50" charset="-18"/>
              </a:rPr>
              <a:t>ekonomická </a:t>
            </a:r>
            <a:b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ynaGrotesk DE" panose="02000503090000020004" pitchFamily="50" charset="-18"/>
              </a:rPr>
            </a:br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ynaGrotesk DE" panose="02000503090000020004" pitchFamily="50" charset="-18"/>
              </a:rPr>
              <a:t>fakulta</a:t>
            </a:r>
            <a:b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ynaGrotesk DE" panose="02000503090000020004" pitchFamily="50" charset="-18"/>
              </a:rPr>
            </a:br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ynaGrotesk DE" panose="02000503090000020004" pitchFamily="50" charset="-18"/>
              </a:rPr>
              <a:t>MENDELU</a:t>
            </a:r>
            <a:endParaRPr lang="cs-CZ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ynaGrotesk DE" panose="02000503090000020004" pitchFamily="50" charset="-18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247134" y="4366438"/>
            <a:ext cx="6858000" cy="1241822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chemeClr val="bg1"/>
                </a:solidFill>
                <a:latin typeface="DynaGrotesk DE" panose="02000503090000020004" pitchFamily="50" charset="-18"/>
              </a:rPr>
              <a:t>Ekonomika </a:t>
            </a:r>
          </a:p>
          <a:p>
            <a:r>
              <a:rPr lang="cs-CZ" b="1" dirty="0">
                <a:solidFill>
                  <a:schemeClr val="bg1"/>
                </a:solidFill>
                <a:latin typeface="DynaGrotesk DE" panose="02000503090000020004" pitchFamily="50" charset="-18"/>
              </a:rPr>
              <a:t>Informatika</a:t>
            </a:r>
          </a:p>
        </p:txBody>
      </p:sp>
    </p:spTree>
    <p:extLst>
      <p:ext uri="{BB962C8B-B14F-4D97-AF65-F5344CB8AC3E}">
        <p14:creationId xmlns:p14="http://schemas.microsoft.com/office/powerpoint/2010/main" val="316616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ál 3"/>
          <p:cNvSpPr/>
          <p:nvPr/>
        </p:nvSpPr>
        <p:spPr>
          <a:xfrm>
            <a:off x="-1782702" y="-2206877"/>
            <a:ext cx="7524000" cy="7524000"/>
          </a:xfrm>
          <a:prstGeom prst="ellipse">
            <a:avLst/>
          </a:prstGeom>
          <a:solidFill>
            <a:schemeClr val="accent1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/>
        </p:nvSpPr>
        <p:spPr>
          <a:xfrm>
            <a:off x="4241261" y="3031264"/>
            <a:ext cx="7524000" cy="7524000"/>
          </a:xfrm>
          <a:prstGeom prst="ellipse">
            <a:avLst/>
          </a:prstGeom>
          <a:solidFill>
            <a:schemeClr val="accent6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1219" y="418786"/>
            <a:ext cx="5448469" cy="775851"/>
          </a:xfrm>
        </p:spPr>
        <p:txBody>
          <a:bodyPr/>
          <a:lstStyle/>
          <a:p>
            <a:r>
              <a:rPr lang="cs-CZ" dirty="0" smtClean="0">
                <a:solidFill>
                  <a:schemeClr val="bg1"/>
                </a:solidFill>
                <a:latin typeface="DynaGrotesk DE" panose="02000503090000020004" pitchFamily="50" charset="-18"/>
              </a:rPr>
              <a:t>PEF MENDELU</a:t>
            </a:r>
            <a:endParaRPr lang="cs-CZ" dirty="0">
              <a:solidFill>
                <a:schemeClr val="bg1"/>
              </a:solidFill>
              <a:latin typeface="DynaGrotesk DE" panose="02000503090000020004" pitchFamily="50" charset="-18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1219" y="1268034"/>
            <a:ext cx="5731691" cy="32023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>
                <a:solidFill>
                  <a:schemeClr val="bg1"/>
                </a:solidFill>
                <a:latin typeface="DynaGrotesk DE" panose="02000503090000020004" pitchFamily="50" charset="-18"/>
              </a:rPr>
              <a:t>Provozně ekonomická fakulta</a:t>
            </a:r>
          </a:p>
          <a:p>
            <a:pPr marL="742950" lvl="1" indent="0">
              <a:lnSpc>
                <a:spcPct val="100000"/>
              </a:lnSpc>
              <a:buNone/>
            </a:pPr>
            <a:r>
              <a:rPr lang="cs-CZ" sz="2000" dirty="0">
                <a:solidFill>
                  <a:schemeClr val="bg1"/>
                </a:solidFill>
                <a:latin typeface="DynaGrotesk DE" panose="02000503090000020004" pitchFamily="50" charset="-18"/>
              </a:rPr>
              <a:t>Ekonomická fakulta </a:t>
            </a:r>
            <a:r>
              <a:rPr lang="cs-CZ" sz="2000" dirty="0" smtClean="0">
                <a:solidFill>
                  <a:schemeClr val="bg1"/>
                </a:solidFill>
                <a:latin typeface="DynaGrotesk DE" panose="02000503090000020004" pitchFamily="50" charset="-18"/>
              </a:rPr>
              <a:t/>
            </a:r>
            <a:br>
              <a:rPr lang="cs-CZ" sz="2000" dirty="0" smtClean="0">
                <a:solidFill>
                  <a:schemeClr val="bg1"/>
                </a:solidFill>
                <a:latin typeface="DynaGrotesk DE" panose="02000503090000020004" pitchFamily="50" charset="-18"/>
              </a:rPr>
            </a:br>
            <a:r>
              <a:rPr lang="cs-CZ" sz="2000" dirty="0" smtClean="0">
                <a:solidFill>
                  <a:schemeClr val="bg1"/>
                </a:solidFill>
                <a:latin typeface="DynaGrotesk DE" panose="02000503090000020004" pitchFamily="50" charset="-18"/>
              </a:rPr>
              <a:t>s </a:t>
            </a:r>
            <a:r>
              <a:rPr lang="cs-CZ" sz="2000" dirty="0">
                <a:solidFill>
                  <a:schemeClr val="bg1"/>
                </a:solidFill>
                <a:latin typeface="DynaGrotesk DE" panose="02000503090000020004" pitchFamily="50" charset="-18"/>
              </a:rPr>
              <a:t>55letou </a:t>
            </a:r>
            <a:r>
              <a:rPr lang="cs-CZ" sz="2000" dirty="0" smtClean="0">
                <a:solidFill>
                  <a:schemeClr val="bg1"/>
                </a:solidFill>
                <a:latin typeface="DynaGrotesk DE" panose="02000503090000020004" pitchFamily="50" charset="-18"/>
              </a:rPr>
              <a:t>tradicí</a:t>
            </a:r>
          </a:p>
          <a:p>
            <a:pPr marL="742950" lvl="1" indent="0">
              <a:lnSpc>
                <a:spcPct val="100000"/>
              </a:lnSpc>
              <a:buNone/>
            </a:pPr>
            <a:r>
              <a:rPr lang="cs-CZ" sz="2000" dirty="0" smtClean="0">
                <a:solidFill>
                  <a:schemeClr val="bg1"/>
                </a:solidFill>
                <a:latin typeface="DynaGrotesk DE" panose="02000503090000020004" pitchFamily="50" charset="-18"/>
              </a:rPr>
              <a:t>21 studijních oborů </a:t>
            </a:r>
            <a:br>
              <a:rPr lang="cs-CZ" sz="2000" dirty="0" smtClean="0">
                <a:solidFill>
                  <a:schemeClr val="bg1"/>
                </a:solidFill>
                <a:latin typeface="DynaGrotesk DE" panose="02000503090000020004" pitchFamily="50" charset="-18"/>
              </a:rPr>
            </a:br>
            <a:r>
              <a:rPr lang="cs-CZ" sz="2000" dirty="0" smtClean="0">
                <a:solidFill>
                  <a:schemeClr val="bg1"/>
                </a:solidFill>
                <a:latin typeface="DynaGrotesk DE" panose="02000503090000020004" pitchFamily="50" charset="-18"/>
              </a:rPr>
              <a:t>(Bc., Ing., Ph.D.)</a:t>
            </a:r>
            <a:endParaRPr lang="cs-CZ" sz="2000" dirty="0">
              <a:solidFill>
                <a:schemeClr val="bg1"/>
              </a:solidFill>
              <a:latin typeface="DynaGrotesk DE" panose="02000503090000020004" pitchFamily="50" charset="-18"/>
            </a:endParaRPr>
          </a:p>
          <a:p>
            <a:pPr marL="742950" lvl="1" indent="0">
              <a:lnSpc>
                <a:spcPct val="100000"/>
              </a:lnSpc>
              <a:buNone/>
            </a:pPr>
            <a:r>
              <a:rPr lang="cs-CZ" sz="2000" dirty="0">
                <a:solidFill>
                  <a:schemeClr val="bg1"/>
                </a:solidFill>
                <a:latin typeface="DynaGrotesk DE" panose="02000503090000020004" pitchFamily="50" charset="-18"/>
              </a:rPr>
              <a:t>Moderní studijní </a:t>
            </a:r>
            <a:r>
              <a:rPr lang="cs-CZ" sz="2000" dirty="0" smtClean="0">
                <a:solidFill>
                  <a:schemeClr val="bg1"/>
                </a:solidFill>
                <a:latin typeface="DynaGrotesk DE" panose="02000503090000020004" pitchFamily="50" charset="-18"/>
              </a:rPr>
              <a:t>programy</a:t>
            </a:r>
            <a:endParaRPr lang="cs-CZ" sz="2000" dirty="0">
              <a:solidFill>
                <a:schemeClr val="bg1"/>
              </a:solidFill>
              <a:latin typeface="DynaGrotesk DE" panose="02000503090000020004" pitchFamily="50" charset="-18"/>
            </a:endParaRPr>
          </a:p>
          <a:p>
            <a:pPr marL="742950" lvl="1" indent="0">
              <a:lnSpc>
                <a:spcPct val="100000"/>
              </a:lnSpc>
              <a:buNone/>
            </a:pPr>
            <a:r>
              <a:rPr lang="cs-CZ" sz="2000" dirty="0" smtClean="0">
                <a:solidFill>
                  <a:schemeClr val="bg1"/>
                </a:solidFill>
                <a:latin typeface="DynaGrotesk DE" panose="02000503090000020004" pitchFamily="50" charset="-18"/>
              </a:rPr>
              <a:t>Specializované laboratoře</a:t>
            </a:r>
          </a:p>
          <a:p>
            <a:pPr marL="742950" lvl="1" indent="0">
              <a:lnSpc>
                <a:spcPct val="100000"/>
              </a:lnSpc>
              <a:buNone/>
            </a:pPr>
            <a:r>
              <a:rPr lang="cs-CZ" sz="2000" dirty="0" smtClean="0">
                <a:solidFill>
                  <a:schemeClr val="bg1"/>
                </a:solidFill>
                <a:latin typeface="DynaGrotesk DE" panose="02000503090000020004" pitchFamily="50" charset="-18"/>
              </a:rPr>
              <a:t>Studovny a relaxační zóny</a:t>
            </a:r>
            <a:endParaRPr lang="cs-CZ" sz="2000" dirty="0">
              <a:solidFill>
                <a:schemeClr val="bg1"/>
              </a:solidFill>
              <a:latin typeface="DynaGrotesk DE" panose="02000503090000020004" pitchFamily="50" charset="-18"/>
            </a:endParaRP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5297835" y="4197655"/>
            <a:ext cx="5731691" cy="162649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cs-CZ" sz="2400" dirty="0" smtClean="0">
                <a:solidFill>
                  <a:schemeClr val="bg1"/>
                </a:solidFill>
                <a:latin typeface="DynaGrotesk DE" panose="02000503090000020004" pitchFamily="50" charset="-18"/>
              </a:rPr>
              <a:t>Mendelova univerzita</a:t>
            </a:r>
            <a:br>
              <a:rPr lang="cs-CZ" sz="2400" dirty="0" smtClean="0">
                <a:solidFill>
                  <a:schemeClr val="bg1"/>
                </a:solidFill>
                <a:latin typeface="DynaGrotesk DE" panose="02000503090000020004" pitchFamily="50" charset="-18"/>
              </a:rPr>
            </a:br>
            <a:r>
              <a:rPr lang="cs-CZ" sz="2400" dirty="0" smtClean="0">
                <a:solidFill>
                  <a:schemeClr val="bg1"/>
                </a:solidFill>
                <a:latin typeface="DynaGrotesk DE" panose="02000503090000020004" pitchFamily="50" charset="-18"/>
              </a:rPr>
              <a:t>v Brně</a:t>
            </a:r>
          </a:p>
          <a:p>
            <a:pPr marL="285750" indent="0">
              <a:buNone/>
            </a:pPr>
            <a:r>
              <a:rPr lang="cs-CZ" sz="1800" dirty="0" smtClean="0">
                <a:solidFill>
                  <a:schemeClr val="bg1"/>
                </a:solidFill>
                <a:latin typeface="DynaGrotesk DE" panose="02000503090000020004" pitchFamily="50" charset="-18"/>
              </a:rPr>
              <a:t>95letá </a:t>
            </a:r>
            <a:r>
              <a:rPr lang="cs-CZ" sz="1800" dirty="0">
                <a:solidFill>
                  <a:schemeClr val="bg1"/>
                </a:solidFill>
                <a:latin typeface="DynaGrotesk DE" panose="02000503090000020004" pitchFamily="50" charset="-18"/>
              </a:rPr>
              <a:t>tradice</a:t>
            </a:r>
          </a:p>
          <a:p>
            <a:pPr marL="285750" indent="0">
              <a:buNone/>
            </a:pPr>
            <a:r>
              <a:rPr lang="cs-CZ" sz="1800" dirty="0">
                <a:solidFill>
                  <a:schemeClr val="bg1"/>
                </a:solidFill>
                <a:latin typeface="DynaGrotesk DE" panose="02000503090000020004" pitchFamily="50" charset="-18"/>
              </a:rPr>
              <a:t>5 fakult – jeden kampus</a:t>
            </a:r>
          </a:p>
          <a:p>
            <a:pPr marL="285750" indent="0">
              <a:buNone/>
            </a:pPr>
            <a:r>
              <a:rPr lang="cs-CZ" sz="1800" dirty="0">
                <a:solidFill>
                  <a:schemeClr val="bg1"/>
                </a:solidFill>
                <a:latin typeface="DynaGrotesk DE" panose="02000503090000020004" pitchFamily="50" charset="-18"/>
              </a:rPr>
              <a:t>Téměř </a:t>
            </a:r>
            <a:r>
              <a:rPr lang="cs-CZ" sz="1800" dirty="0" smtClean="0">
                <a:solidFill>
                  <a:schemeClr val="bg1"/>
                </a:solidFill>
                <a:latin typeface="DynaGrotesk DE" panose="02000503090000020004" pitchFamily="50" charset="-18"/>
              </a:rPr>
              <a:t>10 </a:t>
            </a:r>
            <a:r>
              <a:rPr lang="cs-CZ" sz="1800" dirty="0">
                <a:solidFill>
                  <a:schemeClr val="bg1"/>
                </a:solidFill>
                <a:latin typeface="DynaGrotesk DE" panose="02000503090000020004" pitchFamily="50" charset="-18"/>
              </a:rPr>
              <a:t>000 studentů</a:t>
            </a:r>
          </a:p>
          <a:p>
            <a:pPr marL="742950" lvl="1" indent="0">
              <a:buNone/>
            </a:pPr>
            <a:endParaRPr lang="cs-CZ" sz="2000" dirty="0">
              <a:latin typeface="Candara" panose="020E0502030303020204" pitchFamily="34" charset="0"/>
            </a:endParaRPr>
          </a:p>
        </p:txBody>
      </p:sp>
      <p:pic>
        <p:nvPicPr>
          <p:cNvPr id="10" name="Picture 2" descr="http://ipc.sze.hu/images/stories/tncsdokik/ects/ects.gi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1093" y="6056796"/>
            <a:ext cx="1066800" cy="645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5635" y="6071131"/>
            <a:ext cx="1057275" cy="616744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86482" y="6485487"/>
            <a:ext cx="6014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i="1" dirty="0" smtClean="0">
                <a:latin typeface="Candara" panose="020E0502030303020204" pitchFamily="34" charset="0"/>
                <a:hlinkClick r:id="rId5"/>
              </a:rPr>
              <a:t>video</a:t>
            </a:r>
            <a:endParaRPr lang="cs-CZ" i="1" dirty="0">
              <a:latin typeface="Candara" panose="020E050203030302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574" y="5954885"/>
            <a:ext cx="1004046" cy="83837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9617" y="4219585"/>
            <a:ext cx="1953246" cy="109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080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ál 3"/>
          <p:cNvSpPr/>
          <p:nvPr/>
        </p:nvSpPr>
        <p:spPr>
          <a:xfrm>
            <a:off x="-2682835" y="-3001795"/>
            <a:ext cx="9099678" cy="8921332"/>
          </a:xfrm>
          <a:prstGeom prst="ellipse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1219" y="81904"/>
            <a:ext cx="5448469" cy="775851"/>
          </a:xfrm>
        </p:spPr>
        <p:txBody>
          <a:bodyPr/>
          <a:lstStyle/>
          <a:p>
            <a:r>
              <a:rPr lang="cs-CZ" dirty="0" smtClean="0">
                <a:latin typeface="DynaGrotesk DE" panose="02000503090000020004" pitchFamily="50" charset="-18"/>
              </a:rPr>
              <a:t>Studijní programy</a:t>
            </a:r>
            <a:endParaRPr lang="cs-CZ" dirty="0">
              <a:latin typeface="DynaGrotesk DE" panose="02000503090000020004" pitchFamily="50" charset="-18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1219" y="1003412"/>
            <a:ext cx="5764059" cy="46718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600" dirty="0" smtClean="0">
                <a:latin typeface="DynaGrotesk DE" panose="02000503090000020004" pitchFamily="50" charset="-18"/>
              </a:rPr>
              <a:t>Ekonomika a management</a:t>
            </a:r>
          </a:p>
          <a:p>
            <a:pPr marL="457200" lvl="1" indent="0">
              <a:buNone/>
            </a:pPr>
            <a:r>
              <a:rPr lang="cs-CZ" sz="1500" dirty="0" smtClean="0">
                <a:latin typeface="DynaGrotesk DE" panose="02000503090000020004" pitchFamily="50" charset="-18"/>
              </a:rPr>
              <a:t>Management </a:t>
            </a:r>
            <a:r>
              <a:rPr lang="cs-CZ" sz="1500" dirty="0">
                <a:latin typeface="DynaGrotesk DE" panose="02000503090000020004" pitchFamily="50" charset="-18"/>
              </a:rPr>
              <a:t>cestovního ruchu (MCR)       </a:t>
            </a:r>
          </a:p>
          <a:p>
            <a:pPr marL="457200" lvl="1" indent="0">
              <a:buNone/>
            </a:pPr>
            <a:r>
              <a:rPr lang="cs-CZ" sz="1500" dirty="0" err="1" smtClean="0">
                <a:latin typeface="DynaGrotesk DE" panose="02000503090000020004" pitchFamily="50" charset="-18"/>
              </a:rPr>
              <a:t>Manažersko</a:t>
            </a:r>
            <a:r>
              <a:rPr lang="cs-CZ" sz="1500" dirty="0" smtClean="0">
                <a:latin typeface="DynaGrotesk DE" panose="02000503090000020004" pitchFamily="50" charset="-18"/>
              </a:rPr>
              <a:t> </a:t>
            </a:r>
            <a:r>
              <a:rPr lang="cs-CZ" sz="1500" dirty="0">
                <a:latin typeface="DynaGrotesk DE" panose="02000503090000020004" pitchFamily="50" charset="-18"/>
              </a:rPr>
              <a:t>ekonomický (ME)     </a:t>
            </a:r>
          </a:p>
          <a:p>
            <a:pPr marL="457200" lvl="1" indent="0">
              <a:buNone/>
            </a:pPr>
            <a:r>
              <a:rPr lang="cs-CZ" sz="1500" dirty="0">
                <a:latin typeface="DynaGrotesk DE" panose="02000503090000020004" pitchFamily="50" charset="-18"/>
              </a:rPr>
              <a:t>Ekonomika zemědělství a potravinářství (EZAP)     </a:t>
            </a:r>
          </a:p>
          <a:p>
            <a:pPr marL="457200" lvl="1" indent="0">
              <a:buNone/>
            </a:pPr>
            <a:r>
              <a:rPr lang="cs-CZ" sz="1500" dirty="0">
                <a:latin typeface="DynaGrotesk DE" panose="02000503090000020004" pitchFamily="50" charset="-18"/>
              </a:rPr>
              <a:t>Management obchodní činnosti (MOČ)       </a:t>
            </a:r>
          </a:p>
          <a:p>
            <a:pPr marL="457200" lvl="1" indent="0">
              <a:buNone/>
            </a:pPr>
            <a:r>
              <a:rPr lang="cs-CZ" sz="1500" dirty="0">
                <a:latin typeface="DynaGrotesk DE" panose="02000503090000020004" pitchFamily="50" charset="-18"/>
              </a:rPr>
              <a:t>Sociálně-ekonomický (SE</a:t>
            </a:r>
            <a:r>
              <a:rPr lang="cs-CZ" sz="1500" dirty="0" smtClean="0">
                <a:latin typeface="DynaGrotesk DE" panose="02000503090000020004" pitchFamily="50" charset="-18"/>
              </a:rPr>
              <a:t>)</a:t>
            </a:r>
          </a:p>
          <a:p>
            <a:pPr marL="0" indent="0">
              <a:buNone/>
            </a:pPr>
            <a:r>
              <a:rPr lang="cs-CZ" sz="2600" dirty="0" err="1">
                <a:latin typeface="DynaGrotesk DE" panose="02000503090000020004" pitchFamily="50" charset="-18"/>
              </a:rPr>
              <a:t>Economics</a:t>
            </a:r>
            <a:r>
              <a:rPr lang="cs-CZ" sz="2600" dirty="0">
                <a:latin typeface="DynaGrotesk DE" panose="02000503090000020004" pitchFamily="50" charset="-18"/>
              </a:rPr>
              <a:t> and M</a:t>
            </a:r>
            <a:r>
              <a:rPr lang="cs-CZ" sz="2600" dirty="0" smtClean="0">
                <a:latin typeface="DynaGrotesk DE" panose="02000503090000020004" pitchFamily="50" charset="-18"/>
              </a:rPr>
              <a:t>anagement (AJ)</a:t>
            </a:r>
          </a:p>
          <a:p>
            <a:pPr marL="457200" lvl="2" indent="0">
              <a:spcBef>
                <a:spcPts val="1000"/>
              </a:spcBef>
              <a:buNone/>
            </a:pPr>
            <a:r>
              <a:rPr lang="cs-CZ" sz="1500" dirty="0">
                <a:latin typeface="DynaGrotesk DE" panose="02000503090000020004" pitchFamily="50" charset="-18"/>
              </a:rPr>
              <a:t>Business </a:t>
            </a:r>
            <a:r>
              <a:rPr lang="cs-CZ" sz="1500" dirty="0" err="1">
                <a:latin typeface="DynaGrotesk DE" panose="02000503090000020004" pitchFamily="50" charset="-18"/>
              </a:rPr>
              <a:t>Economics</a:t>
            </a:r>
            <a:r>
              <a:rPr lang="cs-CZ" sz="1500" dirty="0">
                <a:latin typeface="DynaGrotesk DE" panose="02000503090000020004" pitchFamily="50" charset="-18"/>
              </a:rPr>
              <a:t> and </a:t>
            </a:r>
            <a:r>
              <a:rPr lang="cs-CZ" sz="1500" dirty="0" smtClean="0">
                <a:latin typeface="DynaGrotesk DE" panose="02000503090000020004" pitchFamily="50" charset="-18"/>
              </a:rPr>
              <a:t>Management</a:t>
            </a:r>
            <a:endParaRPr lang="cs-CZ" sz="1500" dirty="0">
              <a:latin typeface="DynaGrotesk DE" panose="02000503090000020004" pitchFamily="50" charset="-18"/>
            </a:endParaRPr>
          </a:p>
          <a:p>
            <a:pPr marL="0" indent="0">
              <a:buNone/>
            </a:pPr>
            <a:r>
              <a:rPr lang="cs-CZ" sz="2600" dirty="0" smtClean="0">
                <a:latin typeface="DynaGrotesk DE" panose="02000503090000020004" pitchFamily="50" charset="-18"/>
              </a:rPr>
              <a:t>Hospodářská </a:t>
            </a:r>
            <a:r>
              <a:rPr lang="cs-CZ" sz="2600" dirty="0">
                <a:latin typeface="DynaGrotesk DE" panose="02000503090000020004" pitchFamily="50" charset="-18"/>
              </a:rPr>
              <a:t>politika a </a:t>
            </a:r>
            <a:r>
              <a:rPr lang="cs-CZ" sz="2600" dirty="0" smtClean="0">
                <a:latin typeface="DynaGrotesk DE" panose="02000503090000020004" pitchFamily="50" charset="-18"/>
              </a:rPr>
              <a:t>správa</a:t>
            </a:r>
          </a:p>
          <a:p>
            <a:pPr marL="457200" lvl="1" indent="0">
              <a:buNone/>
            </a:pPr>
            <a:r>
              <a:rPr lang="cs-CZ" sz="1500" dirty="0">
                <a:latin typeface="DynaGrotesk DE" panose="02000503090000020004" pitchFamily="50" charset="-18"/>
              </a:rPr>
              <a:t>Finance (F)      </a:t>
            </a:r>
          </a:p>
          <a:p>
            <a:pPr marL="457200" lvl="1" indent="0">
              <a:buNone/>
            </a:pPr>
            <a:r>
              <a:rPr lang="cs-CZ" sz="1500" dirty="0">
                <a:latin typeface="DynaGrotesk DE" panose="02000503090000020004" pitchFamily="50" charset="-18"/>
              </a:rPr>
              <a:t>Veřejná správa (VS</a:t>
            </a:r>
            <a:r>
              <a:rPr lang="cs-CZ" sz="1500" dirty="0" smtClean="0">
                <a:latin typeface="DynaGrotesk DE" panose="02000503090000020004" pitchFamily="50" charset="-18"/>
              </a:rPr>
              <a:t>)</a:t>
            </a:r>
          </a:p>
        </p:txBody>
      </p:sp>
      <p:pic>
        <p:nvPicPr>
          <p:cNvPr id="5" name="Picture 2" descr="ACC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76" y="4921084"/>
            <a:ext cx="634990" cy="634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F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665" y="5021844"/>
            <a:ext cx="726678" cy="433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4" descr="Akreditované st&amp;rcaron;edisko pro ECDL testování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942" y="4998172"/>
            <a:ext cx="1333333" cy="457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8295" y="5760462"/>
            <a:ext cx="1953246" cy="109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629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ál 3"/>
          <p:cNvSpPr/>
          <p:nvPr/>
        </p:nvSpPr>
        <p:spPr>
          <a:xfrm>
            <a:off x="2530848" y="2067510"/>
            <a:ext cx="9099678" cy="8921332"/>
          </a:xfrm>
          <a:prstGeom prst="ellipse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065493" y="3290870"/>
            <a:ext cx="5448469" cy="775851"/>
          </a:xfrm>
        </p:spPr>
        <p:txBody>
          <a:bodyPr/>
          <a:lstStyle/>
          <a:p>
            <a:r>
              <a:rPr lang="cs-CZ" dirty="0" smtClean="0">
                <a:latin typeface="DynaGrotesk DE" panose="02000503090000020004" pitchFamily="50" charset="-18"/>
              </a:rPr>
              <a:t>Studijní programy</a:t>
            </a:r>
            <a:endParaRPr lang="cs-CZ" dirty="0">
              <a:latin typeface="DynaGrotesk DE" panose="02000503090000020004" pitchFamily="50" charset="-18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36103" y="4192254"/>
            <a:ext cx="5764059" cy="46718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600" dirty="0" smtClean="0">
                <a:latin typeface="DynaGrotesk DE" panose="02000503090000020004" pitchFamily="50" charset="-18"/>
              </a:rPr>
              <a:t>Systémové </a:t>
            </a:r>
            <a:r>
              <a:rPr lang="cs-CZ" sz="2600" dirty="0">
                <a:latin typeface="DynaGrotesk DE" panose="02000503090000020004" pitchFamily="50" charset="-18"/>
              </a:rPr>
              <a:t>inženýrství a </a:t>
            </a:r>
            <a:r>
              <a:rPr lang="cs-CZ" sz="2600" dirty="0" smtClean="0">
                <a:latin typeface="DynaGrotesk DE" panose="02000503090000020004" pitchFamily="50" charset="-18"/>
              </a:rPr>
              <a:t>informatika</a:t>
            </a:r>
          </a:p>
          <a:p>
            <a:pPr marL="457200" lvl="2" indent="0">
              <a:spcBef>
                <a:spcPts val="1000"/>
              </a:spcBef>
              <a:buNone/>
            </a:pPr>
            <a:r>
              <a:rPr lang="cs-CZ" sz="1500" dirty="0">
                <a:latin typeface="DynaGrotesk DE" panose="02000503090000020004" pitchFamily="50" charset="-18"/>
              </a:rPr>
              <a:t>Ekonomická </a:t>
            </a:r>
            <a:r>
              <a:rPr lang="cs-CZ" sz="1500" dirty="0" smtClean="0">
                <a:latin typeface="DynaGrotesk DE" panose="02000503090000020004" pitchFamily="50" charset="-18"/>
              </a:rPr>
              <a:t>Informatika</a:t>
            </a:r>
          </a:p>
          <a:p>
            <a:pPr marL="0" indent="0">
              <a:buNone/>
            </a:pPr>
            <a:r>
              <a:rPr lang="cs-CZ" sz="2600" dirty="0" smtClean="0">
                <a:latin typeface="DynaGrotesk DE" panose="02000503090000020004" pitchFamily="50" charset="-18"/>
              </a:rPr>
              <a:t>Inženýrská informatika</a:t>
            </a:r>
          </a:p>
          <a:p>
            <a:pPr marL="457200" lvl="1" indent="0">
              <a:buNone/>
            </a:pPr>
            <a:r>
              <a:rPr lang="cs-CZ" sz="1500" dirty="0">
                <a:latin typeface="DynaGrotesk DE" panose="02000503090000020004" pitchFamily="50" charset="-18"/>
              </a:rPr>
              <a:t>Automatizace řízení a informatika</a:t>
            </a:r>
            <a:endParaRPr lang="cs-CZ" sz="1500" dirty="0" smtClean="0">
              <a:latin typeface="DynaGrotesk DE" panose="02000503090000020004" pitchFamily="50" charset="-18"/>
            </a:endParaRPr>
          </a:p>
        </p:txBody>
      </p:sp>
      <p:pic>
        <p:nvPicPr>
          <p:cNvPr id="5" name="Picture 12" descr="Oracle Academ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388" y="6299576"/>
            <a:ext cx="1800225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ISCO Networking Academ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153" y="6059620"/>
            <a:ext cx="745033" cy="7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Juniper EDUCATION SERVIC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535" y="6049229"/>
            <a:ext cx="1053426" cy="72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Microtik Academ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886" y="6153038"/>
            <a:ext cx="1441767" cy="350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5478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ál 5"/>
          <p:cNvSpPr/>
          <p:nvPr/>
        </p:nvSpPr>
        <p:spPr>
          <a:xfrm>
            <a:off x="-1397690" y="-176463"/>
            <a:ext cx="7879694" cy="7804240"/>
          </a:xfrm>
          <a:prstGeom prst="ellipse">
            <a:avLst/>
          </a:prstGeom>
          <a:solidFill>
            <a:schemeClr val="accent1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7261" y="800883"/>
            <a:ext cx="5448469" cy="775851"/>
          </a:xfrm>
        </p:spPr>
        <p:txBody>
          <a:bodyPr>
            <a:normAutofit fontScale="90000"/>
          </a:bodyPr>
          <a:lstStyle/>
          <a:p>
            <a:r>
              <a:rPr lang="cs-CZ" dirty="0" smtClean="0">
                <a:solidFill>
                  <a:schemeClr val="bg1"/>
                </a:solidFill>
                <a:latin typeface="DynaGrotesk DE" panose="02000503090000020004" pitchFamily="50" charset="-18"/>
              </a:rPr>
              <a:t>Ekonomická informatika</a:t>
            </a:r>
            <a:endParaRPr lang="cs-CZ" dirty="0">
              <a:solidFill>
                <a:schemeClr val="bg1"/>
              </a:solidFill>
              <a:latin typeface="DynaGrotesk DE" panose="02000503090000020004" pitchFamily="50" charset="-18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43724" y="1576734"/>
            <a:ext cx="5628451" cy="51449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>
                <a:solidFill>
                  <a:schemeClr val="bg1"/>
                </a:solidFill>
              </a:rPr>
              <a:t>Důraz kladen na to, aby student byl mimo </a:t>
            </a:r>
            <a:r>
              <a:rPr lang="cs-CZ" sz="2000" b="1" dirty="0">
                <a:solidFill>
                  <a:schemeClr val="bg1"/>
                </a:solidFill>
              </a:rPr>
              <a:t>technických znalostí</a:t>
            </a:r>
            <a:r>
              <a:rPr lang="cs-CZ" sz="2000" dirty="0">
                <a:solidFill>
                  <a:schemeClr val="bg1"/>
                </a:solidFill>
              </a:rPr>
              <a:t> také </a:t>
            </a:r>
            <a:r>
              <a:rPr lang="cs-CZ" sz="2000" b="1" dirty="0">
                <a:solidFill>
                  <a:schemeClr val="bg1"/>
                </a:solidFill>
              </a:rPr>
              <a:t>vybaven jazykově</a:t>
            </a:r>
            <a:r>
              <a:rPr lang="cs-CZ" sz="2000" dirty="0">
                <a:solidFill>
                  <a:schemeClr val="bg1"/>
                </a:solidFill>
              </a:rPr>
              <a:t> a získal mj. také důležité </a:t>
            </a:r>
            <a:r>
              <a:rPr lang="cs-CZ" sz="2000" b="1" dirty="0">
                <a:solidFill>
                  <a:schemeClr val="bg1"/>
                </a:solidFill>
              </a:rPr>
              <a:t>manažerské </a:t>
            </a:r>
            <a:r>
              <a:rPr lang="cs-CZ" sz="2000" b="1" dirty="0" smtClean="0">
                <a:solidFill>
                  <a:schemeClr val="bg1"/>
                </a:solidFill>
              </a:rPr>
              <a:t>dovednosti</a:t>
            </a:r>
          </a:p>
          <a:p>
            <a:pPr marL="0" indent="0">
              <a:buNone/>
            </a:pPr>
            <a:r>
              <a:rPr lang="cs-CZ" sz="2000" dirty="0">
                <a:solidFill>
                  <a:schemeClr val="bg1"/>
                </a:solidFill>
              </a:rPr>
              <a:t>Povinné kurzy, se kterými se na tomto stupni studia setkáte, lze rozdělit do několika základních skupin</a:t>
            </a:r>
            <a:r>
              <a:rPr lang="cs-CZ" sz="2000" dirty="0" smtClean="0">
                <a:solidFill>
                  <a:schemeClr val="bg1"/>
                </a:solidFill>
              </a:rPr>
              <a:t>:</a:t>
            </a:r>
          </a:p>
          <a:p>
            <a:r>
              <a:rPr lang="cs-CZ" sz="2000" dirty="0">
                <a:solidFill>
                  <a:schemeClr val="bg1"/>
                </a:solidFill>
              </a:rPr>
              <a:t>Informatické </a:t>
            </a:r>
            <a:r>
              <a:rPr lang="cs-CZ" sz="2000" dirty="0" smtClean="0">
                <a:solidFill>
                  <a:schemeClr val="bg1"/>
                </a:solidFill>
              </a:rPr>
              <a:t>kurzy (oblasti: Informační systémy, databáze, programování, operační systémy, databáze, webové technologie, grafika, …)</a:t>
            </a:r>
          </a:p>
          <a:p>
            <a:r>
              <a:rPr lang="cs-CZ" sz="2000" dirty="0">
                <a:solidFill>
                  <a:schemeClr val="bg1"/>
                </a:solidFill>
              </a:rPr>
              <a:t>Matematické </a:t>
            </a:r>
            <a:r>
              <a:rPr lang="cs-CZ" sz="2000" dirty="0" smtClean="0">
                <a:solidFill>
                  <a:schemeClr val="bg1"/>
                </a:solidFill>
              </a:rPr>
              <a:t>kurzy (Matematika, Statistika, </a:t>
            </a:r>
            <a:r>
              <a:rPr lang="cs-CZ" sz="2000" dirty="0" err="1" smtClean="0">
                <a:solidFill>
                  <a:schemeClr val="bg1"/>
                </a:solidFill>
              </a:rPr>
              <a:t>Ekonomicko</a:t>
            </a:r>
            <a:r>
              <a:rPr lang="cs-CZ" sz="2000" dirty="0" smtClean="0">
                <a:solidFill>
                  <a:schemeClr val="bg1"/>
                </a:solidFill>
              </a:rPr>
              <a:t> matematické metody…)</a:t>
            </a:r>
          </a:p>
          <a:p>
            <a:r>
              <a:rPr lang="cs-CZ" sz="2000" dirty="0">
                <a:solidFill>
                  <a:schemeClr val="bg1"/>
                </a:solidFill>
              </a:rPr>
              <a:t>Kurzy podnikové </a:t>
            </a:r>
            <a:r>
              <a:rPr lang="cs-CZ" sz="2000" dirty="0" smtClean="0">
                <a:solidFill>
                  <a:schemeClr val="bg1"/>
                </a:solidFill>
              </a:rPr>
              <a:t>praxe (Podniková ekonomie, Marketing, Management, …)</a:t>
            </a:r>
          </a:p>
          <a:p>
            <a:r>
              <a:rPr lang="cs-CZ" sz="2000" dirty="0">
                <a:solidFill>
                  <a:schemeClr val="bg1"/>
                </a:solidFill>
              </a:rPr>
              <a:t>Jazykové </a:t>
            </a:r>
            <a:r>
              <a:rPr lang="cs-CZ" sz="2000" dirty="0" smtClean="0">
                <a:solidFill>
                  <a:schemeClr val="bg1"/>
                </a:solidFill>
              </a:rPr>
              <a:t>kurzy (</a:t>
            </a:r>
            <a:r>
              <a:rPr lang="cs-CZ" sz="2000" dirty="0">
                <a:solidFill>
                  <a:schemeClr val="bg1"/>
                </a:solidFill>
              </a:rPr>
              <a:t>Angličtina 1, 2, Odborný seminář v anglické jazyce a Odborná terminologie </a:t>
            </a:r>
            <a:r>
              <a:rPr lang="cs-CZ" sz="2000" dirty="0" smtClean="0">
                <a:solidFill>
                  <a:schemeClr val="bg1"/>
                </a:solidFill>
              </a:rPr>
              <a:t>IS/ICT, další </a:t>
            </a:r>
            <a:r>
              <a:rPr lang="cs-CZ" sz="2000" dirty="0" err="1" smtClean="0">
                <a:solidFill>
                  <a:schemeClr val="bg1"/>
                </a:solidFill>
              </a:rPr>
              <a:t>volielný</a:t>
            </a:r>
            <a:r>
              <a:rPr lang="cs-CZ" sz="2000" dirty="0" smtClean="0">
                <a:solidFill>
                  <a:schemeClr val="bg1"/>
                </a:solidFill>
              </a:rPr>
              <a:t> jazyk)</a:t>
            </a:r>
            <a:endParaRPr lang="cs-CZ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cs-CZ" sz="20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marL="0" lvl="0" indent="0">
              <a:buNone/>
            </a:pPr>
            <a:endParaRPr lang="cs-CZ" sz="1400" dirty="0">
              <a:solidFill>
                <a:schemeClr val="bg1"/>
              </a:solidFill>
              <a:latin typeface="DynaGrotesk DE" panose="02000503090000020004" pitchFamily="50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899537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ál 5"/>
          <p:cNvSpPr/>
          <p:nvPr/>
        </p:nvSpPr>
        <p:spPr>
          <a:xfrm>
            <a:off x="1527721" y="290373"/>
            <a:ext cx="9099678" cy="8921332"/>
          </a:xfrm>
          <a:prstGeom prst="ellipse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605662" y="2091267"/>
            <a:ext cx="8021737" cy="4671844"/>
          </a:xfrm>
        </p:spPr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lang="cs-CZ" sz="2400" dirty="0" smtClean="0"/>
              <a:t>Obor zaměřený </a:t>
            </a:r>
            <a:r>
              <a:rPr lang="cs-CZ" sz="2400" dirty="0"/>
              <a:t>na </a:t>
            </a:r>
            <a:r>
              <a:rPr lang="cs-CZ" sz="2400" b="1" dirty="0"/>
              <a:t>aplikace informatiky v </a:t>
            </a:r>
            <a:r>
              <a:rPr lang="cs-CZ" sz="2400" b="1" dirty="0" smtClean="0"/>
              <a:t>technické praxi.</a:t>
            </a:r>
          </a:p>
          <a:p>
            <a:pPr marL="0" indent="0">
              <a:buNone/>
            </a:pPr>
            <a:r>
              <a:rPr lang="cs-CZ" sz="2400" dirty="0"/>
              <a:t>Povinné kurzy, se kterými se na tomto stupni studia setkáte, lze rozdělit do několika základních skupin</a:t>
            </a:r>
            <a:r>
              <a:rPr lang="cs-CZ" sz="2400" dirty="0" smtClean="0"/>
              <a:t>:</a:t>
            </a:r>
          </a:p>
          <a:p>
            <a:r>
              <a:rPr lang="cs-CZ" sz="2400" dirty="0"/>
              <a:t>Informatické </a:t>
            </a:r>
            <a:r>
              <a:rPr lang="cs-CZ" sz="2400" dirty="0" smtClean="0"/>
              <a:t>kurzy</a:t>
            </a:r>
            <a:r>
              <a:rPr lang="cs-CZ" sz="2400" dirty="0"/>
              <a:t> </a:t>
            </a:r>
            <a:r>
              <a:rPr lang="cs-CZ" sz="2400" dirty="0" smtClean="0"/>
              <a:t>(Shodné s ekonomickou informatikou )</a:t>
            </a:r>
          </a:p>
          <a:p>
            <a:r>
              <a:rPr lang="cs-CZ" sz="2400" dirty="0"/>
              <a:t>Matematické </a:t>
            </a:r>
            <a:r>
              <a:rPr lang="cs-CZ" sz="2400" dirty="0" smtClean="0"/>
              <a:t>kurzy</a:t>
            </a:r>
            <a:r>
              <a:rPr lang="cs-CZ" sz="2400" dirty="0"/>
              <a:t> </a:t>
            </a:r>
            <a:r>
              <a:rPr lang="cs-CZ" sz="2400" dirty="0" smtClean="0"/>
              <a:t>(Aplikovaná matematika I. a II. )</a:t>
            </a:r>
          </a:p>
          <a:p>
            <a:r>
              <a:rPr lang="cs-CZ" sz="2400" dirty="0"/>
              <a:t>Kurzy technické </a:t>
            </a:r>
            <a:r>
              <a:rPr lang="cs-CZ" sz="2400" dirty="0" smtClean="0"/>
              <a:t>praxe</a:t>
            </a:r>
            <a:r>
              <a:rPr lang="cs-CZ" sz="2400" dirty="0"/>
              <a:t> (Fyzikální základy techniky, Základy elektrotechniky, Měřící systémy 1, 2, Technologické projekty, Technická kybernetika, Automatizační technika, IS/ICT v zemědělství a potravinářství, Logistika, IS/ICT v </a:t>
            </a:r>
            <a:r>
              <a:rPr lang="cs-CZ" sz="2400" dirty="0" err="1"/>
              <a:t>environmentu</a:t>
            </a:r>
            <a:r>
              <a:rPr lang="cs-CZ" sz="2400" dirty="0" smtClean="0"/>
              <a:t>.)</a:t>
            </a:r>
          </a:p>
          <a:p>
            <a:r>
              <a:rPr lang="cs-CZ" sz="2400" dirty="0"/>
              <a:t>Jazykové kurzy (Angličtina 1, 2 a Odborná terminologie IS/ICT</a:t>
            </a:r>
            <a:r>
              <a:rPr lang="cs-CZ" sz="2400" dirty="0" smtClean="0"/>
              <a:t>., volitelný jazyk)</a:t>
            </a:r>
            <a:endParaRPr lang="cs-CZ" sz="2400" dirty="0"/>
          </a:p>
          <a:p>
            <a:pPr marL="0" lvl="0" indent="0">
              <a:buNone/>
            </a:pPr>
            <a:endParaRPr lang="cs-CZ" sz="1400" dirty="0">
              <a:latin typeface="DynaGrotesk DE" panose="02000503090000020004" pitchFamily="50" charset="-18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765706" y="1093124"/>
            <a:ext cx="4816319" cy="775851"/>
          </a:xfrm>
        </p:spPr>
        <p:txBody>
          <a:bodyPr>
            <a:normAutofit fontScale="90000"/>
          </a:bodyPr>
          <a:lstStyle/>
          <a:p>
            <a:r>
              <a:rPr lang="cs-CZ" dirty="0" smtClean="0">
                <a:latin typeface="DynaGrotesk DE" panose="02000503090000020004" pitchFamily="50" charset="-18"/>
              </a:rPr>
              <a:t>Automatizace řízení a informatika</a:t>
            </a:r>
            <a:endParaRPr lang="cs-CZ" dirty="0">
              <a:latin typeface="DynaGrotesk DE" panose="02000503090000020004" pitchFamily="50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770174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ál 5"/>
          <p:cNvSpPr/>
          <p:nvPr/>
        </p:nvSpPr>
        <p:spPr>
          <a:xfrm>
            <a:off x="1480096" y="290373"/>
            <a:ext cx="9099678" cy="8921332"/>
          </a:xfrm>
          <a:prstGeom prst="ellipse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733999" y="2186156"/>
            <a:ext cx="6314752" cy="4671844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cs-CZ" sz="2400" dirty="0" smtClean="0">
                <a:latin typeface="DynaGrotesk DE" panose="02000503090000020004" pitchFamily="50" charset="-18"/>
              </a:rPr>
              <a:t>Přihlášky </a:t>
            </a:r>
            <a:r>
              <a:rPr lang="cs-CZ" sz="2400" dirty="0" smtClean="0">
                <a:latin typeface="DynaGrotesk DE" panose="02000503090000020004" pitchFamily="50" charset="-18"/>
              </a:rPr>
              <a:t>do 20. 3. 2017</a:t>
            </a:r>
          </a:p>
          <a:p>
            <a:pPr marL="0" lvl="0" indent="0">
              <a:buNone/>
            </a:pPr>
            <a:r>
              <a:rPr lang="cs-CZ" sz="2400" dirty="0" smtClean="0">
                <a:latin typeface="DynaGrotesk DE" panose="02000503090000020004" pitchFamily="50" charset="-18"/>
              </a:rPr>
              <a:t>Elektronické </a:t>
            </a:r>
            <a:r>
              <a:rPr lang="cs-CZ" sz="2400" dirty="0">
                <a:latin typeface="DynaGrotesk DE" panose="02000503090000020004" pitchFamily="50" charset="-18"/>
              </a:rPr>
              <a:t>přijímací </a:t>
            </a:r>
            <a:r>
              <a:rPr lang="cs-CZ" sz="2400" dirty="0" smtClean="0">
                <a:latin typeface="DynaGrotesk DE" panose="02000503090000020004" pitchFamily="50" charset="-18"/>
              </a:rPr>
              <a:t>zkoušky</a:t>
            </a:r>
          </a:p>
          <a:p>
            <a:pPr marL="0" lvl="0" indent="0">
              <a:buNone/>
            </a:pPr>
            <a:r>
              <a:rPr lang="cs-CZ" sz="2400" dirty="0" smtClean="0">
                <a:latin typeface="DynaGrotesk DE" panose="02000503090000020004" pitchFamily="50" charset="-18"/>
              </a:rPr>
              <a:t>Okamžité </a:t>
            </a:r>
            <a:r>
              <a:rPr lang="cs-CZ" sz="2400" dirty="0">
                <a:latin typeface="DynaGrotesk DE" panose="02000503090000020004" pitchFamily="50" charset="-18"/>
              </a:rPr>
              <a:t>výsledky</a:t>
            </a:r>
          </a:p>
          <a:p>
            <a:pPr marL="0" lvl="0" indent="0">
              <a:buNone/>
            </a:pPr>
            <a:r>
              <a:rPr lang="cs-CZ" sz="2400" dirty="0">
                <a:latin typeface="DynaGrotesk DE" panose="02000503090000020004" pitchFamily="50" charset="-18"/>
              </a:rPr>
              <a:t>Přijímací zkoušky z matematiky a cizího jazyka</a:t>
            </a:r>
          </a:p>
          <a:p>
            <a:pPr marL="0" lvl="0" indent="0">
              <a:buNone/>
            </a:pPr>
            <a:r>
              <a:rPr lang="cs-CZ" sz="2400" dirty="0">
                <a:latin typeface="DynaGrotesk DE" panose="02000503090000020004" pitchFamily="50" charset="-18"/>
              </a:rPr>
              <a:t>Možnost přijetí bez přijímacích zkoušek</a:t>
            </a:r>
          </a:p>
          <a:p>
            <a:pPr marL="85725" indent="0">
              <a:buNone/>
            </a:pPr>
            <a:r>
              <a:rPr lang="cs-CZ" sz="1200" dirty="0" err="1" smtClean="0">
                <a:latin typeface="DynaGrotesk DE" panose="02000503090000020004" pitchFamily="50" charset="-18"/>
              </a:rPr>
              <a:t>Scio</a:t>
            </a:r>
            <a:r>
              <a:rPr lang="cs-CZ" sz="1200" dirty="0" smtClean="0">
                <a:latin typeface="DynaGrotesk DE" panose="02000503090000020004" pitchFamily="50" charset="-18"/>
              </a:rPr>
              <a:t> testy </a:t>
            </a:r>
            <a:r>
              <a:rPr lang="cs-CZ" sz="1200" dirty="0">
                <a:latin typeface="DynaGrotesk DE" panose="02000503090000020004" pitchFamily="50" charset="-18"/>
              </a:rPr>
              <a:t>(Matematika, cizí jazyk, 50 </a:t>
            </a:r>
            <a:r>
              <a:rPr lang="cs-CZ" sz="1200" dirty="0" smtClean="0">
                <a:latin typeface="DynaGrotesk DE" panose="02000503090000020004" pitchFamily="50" charset="-18"/>
              </a:rPr>
              <a:t>% nejlepších)</a:t>
            </a:r>
            <a:endParaRPr lang="cs-CZ" sz="1200" dirty="0">
              <a:latin typeface="DynaGrotesk DE" panose="02000503090000020004" pitchFamily="50" charset="-18"/>
            </a:endParaRPr>
          </a:p>
          <a:p>
            <a:pPr marL="85725" indent="0">
              <a:buNone/>
            </a:pPr>
            <a:r>
              <a:rPr lang="cs-CZ" sz="1200" dirty="0">
                <a:latin typeface="DynaGrotesk DE" panose="02000503090000020004" pitchFamily="50" charset="-18"/>
              </a:rPr>
              <a:t>Středoškolské olympiády, </a:t>
            </a:r>
            <a:endParaRPr lang="cs-CZ" sz="1200" dirty="0" smtClean="0">
              <a:latin typeface="DynaGrotesk DE" panose="02000503090000020004" pitchFamily="50" charset="-18"/>
            </a:endParaRPr>
          </a:p>
          <a:p>
            <a:pPr marL="85725" indent="0">
              <a:buNone/>
            </a:pPr>
            <a:r>
              <a:rPr lang="cs-CZ" sz="1200" dirty="0" smtClean="0">
                <a:latin typeface="DynaGrotesk DE" panose="02000503090000020004" pitchFamily="50" charset="-18"/>
              </a:rPr>
              <a:t>Středoškolská </a:t>
            </a:r>
            <a:r>
              <a:rPr lang="cs-CZ" sz="1200" dirty="0">
                <a:latin typeface="DynaGrotesk DE" panose="02000503090000020004" pitchFamily="50" charset="-18"/>
              </a:rPr>
              <a:t>odborná </a:t>
            </a:r>
            <a:r>
              <a:rPr lang="cs-CZ" sz="1200" dirty="0" smtClean="0">
                <a:latin typeface="DynaGrotesk DE" panose="02000503090000020004" pitchFamily="50" charset="-18"/>
              </a:rPr>
              <a:t>činnost</a:t>
            </a:r>
          </a:p>
          <a:p>
            <a:pPr marL="85725" indent="0">
              <a:buNone/>
            </a:pPr>
            <a:r>
              <a:rPr lang="cs-CZ" sz="1200" dirty="0" smtClean="0">
                <a:latin typeface="DynaGrotesk DE" panose="02000503090000020004" pitchFamily="50" charset="-18"/>
              </a:rPr>
              <a:t>Informatika </a:t>
            </a:r>
            <a:r>
              <a:rPr lang="cs-CZ" sz="1200" dirty="0" smtClean="0">
                <a:latin typeface="DynaGrotesk DE" panose="02000503090000020004" pitchFamily="50" charset="-18"/>
              </a:rPr>
              <a:t>naostro</a:t>
            </a:r>
          </a:p>
          <a:p>
            <a:pPr marL="85725" indent="0">
              <a:buNone/>
            </a:pPr>
            <a:r>
              <a:rPr lang="cs-CZ" sz="1200" dirty="0" smtClean="0">
                <a:latin typeface="DynaGrotesk DE" panose="02000503090000020004" pitchFamily="50" charset="-18"/>
              </a:rPr>
              <a:t>EI: Maturita z předmětů Matematika a Informatika s výsledkem nejhůře za 3 </a:t>
            </a:r>
          </a:p>
          <a:p>
            <a:pPr marL="85725" indent="0">
              <a:buNone/>
            </a:pPr>
            <a:r>
              <a:rPr lang="cs-CZ" sz="1200" dirty="0" smtClean="0">
                <a:latin typeface="DynaGrotesk DE" panose="02000503090000020004" pitchFamily="50" charset="-18"/>
              </a:rPr>
              <a:t>AŘI: Maturita buď z Matematiky nebo </a:t>
            </a:r>
            <a:r>
              <a:rPr lang="cs-CZ" sz="1200" dirty="0">
                <a:latin typeface="DynaGrotesk DE" panose="02000503090000020004" pitchFamily="50" charset="-18"/>
              </a:rPr>
              <a:t>Fyziky s výsledkem </a:t>
            </a:r>
            <a:r>
              <a:rPr lang="cs-CZ" sz="1200" dirty="0" smtClean="0">
                <a:latin typeface="DynaGrotesk DE" panose="02000503090000020004" pitchFamily="50" charset="-18"/>
              </a:rPr>
              <a:t>nejhůře za 3 </a:t>
            </a:r>
            <a:endParaRPr lang="cs-CZ" sz="1800" dirty="0">
              <a:latin typeface="DynaGrotesk DE" panose="02000503090000020004" pitchFamily="50" charset="-18"/>
            </a:endParaRPr>
          </a:p>
          <a:p>
            <a:pPr marL="457200" lvl="1" indent="0">
              <a:buNone/>
            </a:pPr>
            <a:endParaRPr lang="cs-CZ" sz="1400" dirty="0">
              <a:latin typeface="DynaGrotesk DE" panose="02000503090000020004" pitchFamily="50" charset="-18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89531" y="1302674"/>
            <a:ext cx="4816319" cy="775851"/>
          </a:xfrm>
        </p:spPr>
        <p:txBody>
          <a:bodyPr>
            <a:normAutofit/>
          </a:bodyPr>
          <a:lstStyle/>
          <a:p>
            <a:r>
              <a:rPr lang="cs-CZ" dirty="0" smtClean="0">
                <a:latin typeface="DynaGrotesk DE" panose="02000503090000020004" pitchFamily="50" charset="-18"/>
              </a:rPr>
              <a:t>Přijímací řízení</a:t>
            </a:r>
            <a:endParaRPr lang="cs-CZ" dirty="0">
              <a:latin typeface="DynaGrotesk DE" panose="02000503090000020004" pitchFamily="50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537625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771</TotalTime>
  <Words>370</Words>
  <Application>Microsoft Office PowerPoint</Application>
  <PresentationFormat>Předvádění na obrazovce (4:3)</PresentationFormat>
  <Paragraphs>58</Paragraphs>
  <Slides>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</vt:i4>
      </vt:variant>
    </vt:vector>
  </HeadingPairs>
  <TitlesOfParts>
    <vt:vector size="13" baseType="lpstr">
      <vt:lpstr>Calibri</vt:lpstr>
      <vt:lpstr>Candara</vt:lpstr>
      <vt:lpstr>DynaGrotesk DE</vt:lpstr>
      <vt:lpstr>Arial</vt:lpstr>
      <vt:lpstr>Calibri Light</vt:lpstr>
      <vt:lpstr>Motiv Office</vt:lpstr>
      <vt:lpstr>Provozně  ekonomická  fakulta MENDELU</vt:lpstr>
      <vt:lpstr>PEF MENDELU</vt:lpstr>
      <vt:lpstr>Studijní programy</vt:lpstr>
      <vt:lpstr>Studijní programy</vt:lpstr>
      <vt:lpstr>Ekonomická informatika</vt:lpstr>
      <vt:lpstr>Automatizace řízení a informatika</vt:lpstr>
      <vt:lpstr>Přijímací řízení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test</dc:creator>
  <cp:lastModifiedBy>test</cp:lastModifiedBy>
  <cp:revision>67</cp:revision>
  <dcterms:created xsi:type="dcterms:W3CDTF">2015-09-02T11:16:10Z</dcterms:created>
  <dcterms:modified xsi:type="dcterms:W3CDTF">2017-01-13T07:50:05Z</dcterms:modified>
</cp:coreProperties>
</file>