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94" r:id="rId19"/>
    <p:sldId id="296" r:id="rId20"/>
    <p:sldId id="288" r:id="rId21"/>
    <p:sldId id="290" r:id="rId22"/>
    <p:sldId id="291" r:id="rId23"/>
    <p:sldId id="292" r:id="rId24"/>
    <p:sldId id="293" r:id="rId25"/>
    <p:sldId id="295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9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03A60-FF17-401C-83D3-23952FD7175A}" type="datetimeFigureOut">
              <a:rPr lang="cs-CZ" smtClean="0"/>
              <a:pPr/>
              <a:t>11. 10. 2015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E5FDF-EFBA-4EFC-86F9-0DB0C7B48B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9809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E5FDF-EFBA-4EFC-86F9-0DB0C7B48B4F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5472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pPr/>
              <a:t>11. 10. 2015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4238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pPr/>
              <a:t>11. 10. 2015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3754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pPr/>
              <a:t>11. 10. 2015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303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pPr/>
              <a:t>11. 10. 2015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2135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pPr/>
              <a:t>11. 10. 2015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6592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pPr/>
              <a:t>11. 10. 2015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3026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pPr/>
              <a:t>11. 10. 2015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5580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pPr/>
              <a:t>11. 10. 2015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966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pPr/>
              <a:t>11. 10. 2015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01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pPr/>
              <a:t>11. 10. 2015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6883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pPr/>
              <a:t>11. 10. 2015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0106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ABB61-9D27-408F-AC27-EB142DA314FC}" type="datetimeFigureOut">
              <a:rPr lang="cs-CZ" smtClean="0"/>
              <a:pPr/>
              <a:t>11. 10. 2015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0661F-7022-4DA7-BA4F-12FD8E37FF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9418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93380" y="1122363"/>
            <a:ext cx="4215950" cy="2387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Faculty of Business and Economics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93379" y="3602037"/>
            <a:ext cx="4215951" cy="2502671"/>
          </a:xfrm>
        </p:spPr>
        <p:txBody>
          <a:bodyPr>
            <a:normAutofit/>
          </a:bodyPr>
          <a:lstStyle/>
          <a:p>
            <a:pPr algn="r"/>
            <a:r>
              <a:rPr lang="cs-CZ" sz="2000" dirty="0" smtClean="0"/>
              <a:t>Mendel University in Brno</a:t>
            </a:r>
          </a:p>
          <a:p>
            <a:pPr algn="r"/>
            <a:r>
              <a:rPr lang="cs-CZ" sz="2000" dirty="0" smtClean="0"/>
              <a:t>Czech Republic</a:t>
            </a:r>
          </a:p>
          <a:p>
            <a:pPr algn="r"/>
            <a:endParaRPr lang="cs-CZ" dirty="0" smtClean="0"/>
          </a:p>
          <a:p>
            <a:pPr algn="r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D370661F-7022-4DA7-BA4F-12FD8E37FF67}" type="slidenum">
              <a:rPr lang="cs-CZ" smtClean="0">
                <a:solidFill>
                  <a:schemeClr val="bg1"/>
                </a:solidFill>
              </a:rPr>
              <a:pPr/>
              <a:t>1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 smtClean="0">
                <a:solidFill>
                  <a:schemeClr val="bg1"/>
                </a:solidFill>
              </a:rPr>
              <a:t>Southern</a:t>
            </a:r>
            <a:r>
              <a:rPr lang="cs-CZ" sz="2400" dirty="0" smtClean="0">
                <a:solidFill>
                  <a:schemeClr val="bg1"/>
                </a:solidFill>
              </a:rPr>
              <a:t> Moravia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Region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10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14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MENDEL University in Brno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11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Established in 1919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 smtClean="0"/>
              <a:t>As a university of agriculture and forestry</a:t>
            </a:r>
          </a:p>
          <a:p>
            <a:r>
              <a:rPr lang="en-US" sz="2000" dirty="0" smtClean="0"/>
              <a:t>Five faculties (schools)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 smtClean="0"/>
              <a:t>Agronomy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 smtClean="0"/>
              <a:t>Forestry and Wood Technologies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 smtClean="0"/>
              <a:t>Business and Economics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 smtClean="0"/>
              <a:t>Horticulture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 smtClean="0"/>
              <a:t>Regional development and International studies</a:t>
            </a:r>
          </a:p>
          <a:p>
            <a:r>
              <a:rPr lang="en-US" sz="2000" dirty="0" smtClean="0"/>
              <a:t>11,000 students</a:t>
            </a:r>
          </a:p>
          <a:p>
            <a:r>
              <a:rPr lang="en-US" sz="2000" dirty="0" smtClean="0"/>
              <a:t>ECTS Label</a:t>
            </a:r>
          </a:p>
          <a:p>
            <a:pPr lvl="1"/>
            <a:endParaRPr lang="en-US" sz="16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1589" y="5046480"/>
            <a:ext cx="1407740" cy="109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ipc.sze.hu/images/stories/tncsdokik/ects/ects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6361" y="5046480"/>
            <a:ext cx="1790700" cy="10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3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Faculty of Business and Economics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12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US" sz="2000" dirty="0"/>
              <a:t>Member of the European Council for Business Education</a:t>
            </a:r>
          </a:p>
          <a:p>
            <a:r>
              <a:rPr lang="en-US" sz="2000" dirty="0"/>
              <a:t>Established in 1959 as the oldest faculty of economics in Moravia</a:t>
            </a:r>
          </a:p>
          <a:p>
            <a:r>
              <a:rPr lang="en-US" sz="2000" dirty="0"/>
              <a:t>A modern building (Building of the year 2005)</a:t>
            </a:r>
          </a:p>
          <a:p>
            <a:r>
              <a:rPr lang="en-US" sz="2000" dirty="0"/>
              <a:t>Computer labs (Laboratory of Network Technology; Virtual Reality Laboratory, Eye-tracking laboratory)</a:t>
            </a:r>
          </a:p>
          <a:p>
            <a:r>
              <a:rPr lang="en-US" sz="2000" dirty="0"/>
              <a:t>10 departments, more then 3.5 thousands </a:t>
            </a:r>
            <a:r>
              <a:rPr lang="en-US" sz="2000" dirty="0" smtClean="0"/>
              <a:t>students </a:t>
            </a:r>
            <a:r>
              <a:rPr lang="en-US" sz="2000" dirty="0"/>
              <a:t>at the bachelor, </a:t>
            </a:r>
            <a:r>
              <a:rPr lang="en-US" sz="2000" dirty="0" smtClean="0"/>
              <a:t>master</a:t>
            </a:r>
            <a:r>
              <a:rPr lang="cs-CZ" sz="2000" dirty="0" smtClean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doctoral level</a:t>
            </a:r>
          </a:p>
          <a:p>
            <a:pPr marL="457200" lvl="1" indent="0">
              <a:buNone/>
            </a:pPr>
            <a:endParaRPr lang="cs-CZ" sz="1600" dirty="0" smtClean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079" y="4975041"/>
            <a:ext cx="2000250" cy="11668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48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smtClean="0">
                <a:solidFill>
                  <a:schemeClr val="bg1"/>
                </a:solidFill>
              </a:rPr>
              <a:t>Study </a:t>
            </a:r>
            <a:r>
              <a:rPr lang="en-US" sz="2400" smtClean="0">
                <a:solidFill>
                  <a:schemeClr val="bg1"/>
                </a:solidFill>
              </a:rPr>
              <a:t>programs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13</a:t>
            </a:fld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6917028"/>
              </p:ext>
            </p:extLst>
          </p:nvPr>
        </p:nvGraphicFramePr>
        <p:xfrm>
          <a:off x="266700" y="773111"/>
          <a:ext cx="8621222" cy="502078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792089"/>
                <a:gridCol w="2913133"/>
                <a:gridCol w="972000"/>
                <a:gridCol w="972000"/>
                <a:gridCol w="972000"/>
              </a:tblGrid>
              <a:tr h="3580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smtClean="0">
                          <a:effectLst/>
                          <a:latin typeface="+mn-lt"/>
                        </a:rPr>
                        <a:t>Study Programs</a:t>
                      </a:r>
                      <a:endParaRPr lang="en-US" sz="1500" b="1" noProof="0">
                        <a:solidFill>
                          <a:srgbClr val="0046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smtClean="0">
                          <a:effectLst/>
                          <a:latin typeface="+mn-lt"/>
                        </a:rPr>
                        <a:t>Field</a:t>
                      </a:r>
                      <a:endParaRPr lang="en-US" sz="1500" b="1" noProof="0" smtClean="0">
                        <a:solidFill>
                          <a:srgbClr val="0046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smtClean="0">
                          <a:effectLst/>
                          <a:latin typeface="+mn-lt"/>
                        </a:rPr>
                        <a:t>Bachelors</a:t>
                      </a:r>
                      <a:endParaRPr lang="en-US" sz="1500" b="1" noProof="0">
                        <a:solidFill>
                          <a:srgbClr val="0046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smtClean="0">
                          <a:effectLst/>
                          <a:latin typeface="+mn-lt"/>
                        </a:rPr>
                        <a:t>Masters</a:t>
                      </a:r>
                      <a:endParaRPr lang="en-US" sz="1500" b="1" noProof="0">
                        <a:solidFill>
                          <a:srgbClr val="0046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noProof="0" smtClean="0">
                          <a:effectLst/>
                          <a:latin typeface="+mn-lt"/>
                        </a:rPr>
                        <a:t>Doctoral</a:t>
                      </a:r>
                      <a:endParaRPr lang="en-US" sz="1500" b="1" kern="1200" noProof="0">
                        <a:solidFill>
                          <a:srgbClr val="0046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500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Economics and Management</a:t>
                      </a: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kern="1200" noProof="0" smtClean="0">
                          <a:effectLst/>
                          <a:latin typeface="+mn-lt"/>
                        </a:rPr>
                        <a:t>Managerial Economics</a:t>
                      </a:r>
                      <a:endParaRPr lang="en-US" sz="1200" b="1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b="1" noProof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878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smtClean="0">
                          <a:effectLst/>
                          <a:latin typeface="+mn-lt"/>
                        </a:rPr>
                        <a:t>Agriculture and Food Economics </a:t>
                      </a:r>
                      <a:endParaRPr lang="en-US" sz="1200" b="1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878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smtClean="0">
                          <a:effectLst/>
                          <a:latin typeface="+mn-lt"/>
                        </a:rPr>
                        <a:t>Tourism Management</a:t>
                      </a:r>
                      <a:endParaRPr lang="en-US" sz="1200" b="1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878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smtClean="0">
                          <a:effectLst/>
                          <a:latin typeface="+mn-lt"/>
                        </a:rPr>
                        <a:t>Social Economics</a:t>
                      </a:r>
                      <a:endParaRPr lang="en-US" sz="1200" b="1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878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smtClean="0">
                          <a:effectLst/>
                          <a:latin typeface="+mn-lt"/>
                        </a:rPr>
                        <a:t>Business Management</a:t>
                      </a:r>
                      <a:endParaRPr lang="en-US" sz="1200" b="1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878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smtClean="0">
                          <a:effectLst/>
                          <a:latin typeface="+mn-lt"/>
                        </a:rPr>
                        <a:t>Business Economics and Management </a:t>
                      </a:r>
                      <a:endParaRPr lang="en-US" sz="1200" b="1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415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Economics and Management</a:t>
                      </a:r>
                      <a:r>
                        <a:rPr lang="en-US" sz="1400" b="1" kern="1200" baseline="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(EN)</a:t>
                      </a:r>
                      <a:endParaRPr lang="en-US" sz="1400" b="1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smtClean="0">
                          <a:effectLst/>
                          <a:latin typeface="+mn-lt"/>
                        </a:rPr>
                        <a:t>Business Economics and Management </a:t>
                      </a:r>
                      <a:endParaRPr lang="en-US" sz="1200" b="1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415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</a:t>
                      </a:r>
                      <a:r>
                        <a:rPr lang="en-US" sz="1400" b="1" kern="1200" baseline="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Policy and Administration</a:t>
                      </a: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smtClean="0">
                          <a:effectLst/>
                          <a:latin typeface="+mn-lt"/>
                        </a:rPr>
                        <a:t>Finance </a:t>
                      </a:r>
                      <a:endParaRPr lang="en-US" sz="1200" b="1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878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smtClean="0">
                          <a:effectLst/>
                          <a:latin typeface="+mn-lt"/>
                        </a:rPr>
                        <a:t>Accounting and Taxes</a:t>
                      </a:r>
                      <a:endParaRPr lang="en-US" sz="1200" b="1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878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smtClean="0">
                          <a:effectLst/>
                          <a:latin typeface="+mn-lt"/>
                        </a:rPr>
                        <a:t>Finance and Investment Management</a:t>
                      </a:r>
                      <a:endParaRPr lang="en-US" sz="1200" b="1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878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smtClean="0">
                          <a:effectLst/>
                          <a:latin typeface="+mn-lt"/>
                        </a:rPr>
                        <a:t>Public Administration</a:t>
                      </a:r>
                      <a:endParaRPr lang="en-US" sz="1200" b="1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effectLst/>
                          <a:latin typeface="+mn-lt"/>
                        </a:rPr>
                        <a:t> </a:t>
                      </a: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415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Systems Engeneering and Informatics</a:t>
                      </a: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</a:t>
                      </a:r>
                      <a:r>
                        <a:rPr lang="en-US" sz="1200" b="0" kern="1200" baseline="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Informatics</a:t>
                      </a:r>
                      <a:endParaRPr lang="en-US" sz="1200" b="0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500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Engineering Informatics</a:t>
                      </a:r>
                      <a:endParaRPr lang="en-US" sz="14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smtClean="0">
                          <a:effectLst/>
                          <a:latin typeface="+mn-lt"/>
                        </a:rPr>
                        <a:t>Automation Management and Informatics</a:t>
                      </a:r>
                      <a:endParaRPr lang="en-US" sz="1200" b="1" kern="1200" noProof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223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smtClean="0">
                <a:solidFill>
                  <a:schemeClr val="bg1"/>
                </a:solidFill>
              </a:rPr>
              <a:t>F</a:t>
            </a:r>
            <a:r>
              <a:rPr lang="en-US" sz="2400" smtClean="0">
                <a:solidFill>
                  <a:schemeClr val="bg1"/>
                </a:solidFill>
              </a:rPr>
              <a:t>aculty </a:t>
            </a:r>
            <a:r>
              <a:rPr lang="en-US" sz="2400" smtClean="0">
                <a:solidFill>
                  <a:schemeClr val="bg1"/>
                </a:solidFill>
              </a:rPr>
              <a:t>organizational </a:t>
            </a:r>
            <a:r>
              <a:rPr lang="en-US" sz="2400" smtClean="0">
                <a:solidFill>
                  <a:schemeClr val="bg1"/>
                </a:solidFill>
              </a:rPr>
              <a:t>structure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14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812" y="3534595"/>
            <a:ext cx="1531620" cy="229743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94655" y="5847966"/>
            <a:ext cx="21419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Assoc. prof</a:t>
            </a:r>
            <a:r>
              <a:rPr lang="cs-CZ" sz="1000" dirty="0" smtClean="0"/>
              <a:t>. Ing. Arnošt Motyčka, CSc.</a:t>
            </a:r>
            <a:endParaRPr lang="cs-CZ" sz="1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7" y="850696"/>
            <a:ext cx="9293680" cy="4496370"/>
          </a:xfrm>
        </p:spPr>
      </p:pic>
    </p:spTree>
    <p:extLst>
      <p:ext uri="{BB962C8B-B14F-4D97-AF65-F5344CB8AC3E}">
        <p14:creationId xmlns="" xmlns:p14="http://schemas.microsoft.com/office/powerpoint/2010/main" val="15145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bg1"/>
                </a:solidFill>
              </a:rPr>
              <a:t>Student and </a:t>
            </a:r>
            <a:r>
              <a:rPr lang="en-US" sz="2400">
                <a:solidFill>
                  <a:schemeClr val="bg1"/>
                </a:solidFill>
              </a:rPr>
              <a:t>Teacher </a:t>
            </a:r>
            <a:r>
              <a:rPr lang="en-US" sz="2400" smtClean="0">
                <a:solidFill>
                  <a:schemeClr val="bg1"/>
                </a:solidFill>
              </a:rPr>
              <a:t>Mobilities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15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US" sz="2000" dirty="0"/>
              <a:t>ECTS credit system</a:t>
            </a:r>
          </a:p>
          <a:p>
            <a:r>
              <a:rPr lang="en-US" sz="2000" dirty="0"/>
              <a:t>Access to electronic databases (JSTOR, SCOPUS, Safari Business Books Online, EU-SILC, Science Direct...) and microeconomic datasets (Amadeus</a:t>
            </a:r>
            <a:r>
              <a:rPr lang="en-US" sz="2000" dirty="0" smtClean="0"/>
              <a:t>, </a:t>
            </a:r>
            <a:r>
              <a:rPr lang="en-US" sz="2000" dirty="0" err="1"/>
              <a:t>Bankscope</a:t>
            </a:r>
            <a:r>
              <a:rPr lang="en-US" sz="2000" dirty="0"/>
              <a:t>...)</a:t>
            </a:r>
          </a:p>
          <a:p>
            <a:r>
              <a:rPr lang="en-US" sz="2000" dirty="0"/>
              <a:t>More than 80 international partner universities</a:t>
            </a:r>
          </a:p>
          <a:p>
            <a:r>
              <a:rPr lang="en-US" sz="2000" dirty="0"/>
              <a:t>High ratio of incoming and outgoing students of the faculty (at about </a:t>
            </a:r>
            <a:r>
              <a:rPr lang="cs-CZ" sz="2000" dirty="0" smtClean="0"/>
              <a:t>12</a:t>
            </a:r>
            <a:r>
              <a:rPr lang="en-US" sz="2000" dirty="0" smtClean="0"/>
              <a:t>0:</a:t>
            </a:r>
            <a:r>
              <a:rPr lang="cs-CZ" sz="2000" dirty="0" smtClean="0"/>
              <a:t>12</a:t>
            </a:r>
            <a:r>
              <a:rPr lang="en-US" sz="2000" dirty="0" smtClean="0"/>
              <a:t>0 </a:t>
            </a:r>
            <a:r>
              <a:rPr lang="en-US" sz="2000" dirty="0"/>
              <a:t>each year)</a:t>
            </a:r>
            <a:endParaRPr lang="cs-CZ" sz="1600" dirty="0" smtClean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8968" y="5276499"/>
            <a:ext cx="1014984" cy="57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ipc.sze.hu/images/stories/tncsdokik/ects/ects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931" y="5246405"/>
            <a:ext cx="1104900" cy="6684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 descr="http://about.jstor.org/sites/default/files/misc/jstor_logo_large_0.g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66" y="5124481"/>
            <a:ext cx="730377" cy="876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4980" y="5332215"/>
            <a:ext cx="461212" cy="46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275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Research and </a:t>
            </a:r>
            <a:r>
              <a:rPr lang="en-US" sz="2400" dirty="0" smtClean="0">
                <a:solidFill>
                  <a:schemeClr val="bg1"/>
                </a:solidFill>
              </a:rPr>
              <a:t>Learning </a:t>
            </a:r>
            <a:r>
              <a:rPr lang="en-US" sz="2400" dirty="0">
                <a:solidFill>
                  <a:schemeClr val="bg1"/>
                </a:solidFill>
              </a:rPr>
              <a:t>Laboratories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16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GB" sz="2000" dirty="0"/>
              <a:t>Hydraulic and Pneumatic Systems Laboratory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Laboratory of Information Processing</a:t>
            </a:r>
          </a:p>
          <a:p>
            <a:r>
              <a:rPr lang="en-GB" sz="2000" dirty="0"/>
              <a:t>Laboratory of Intelligent Systems</a:t>
            </a:r>
          </a:p>
          <a:p>
            <a:r>
              <a:rPr lang="en-GB" sz="2000" dirty="0"/>
              <a:t>Networked Systems Laboratory</a:t>
            </a:r>
          </a:p>
          <a:p>
            <a:r>
              <a:rPr lang="en-GB" sz="2000" dirty="0"/>
              <a:t>Virtual Reality Laboratory</a:t>
            </a:r>
          </a:p>
          <a:p>
            <a:r>
              <a:rPr lang="en-GB" sz="2000" dirty="0"/>
              <a:t>Eye-tracking Laboratory</a:t>
            </a:r>
          </a:p>
        </p:txBody>
      </p:sp>
    </p:spTree>
    <p:extLst>
      <p:ext uri="{BB962C8B-B14F-4D97-AF65-F5344CB8AC3E}">
        <p14:creationId xmlns="" xmlns:p14="http://schemas.microsoft.com/office/powerpoint/2010/main" val="33851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smtClean="0">
                <a:solidFill>
                  <a:schemeClr val="bg1"/>
                </a:solidFill>
              </a:rPr>
              <a:t>Modern</a:t>
            </a:r>
            <a:r>
              <a:rPr lang="en-US" sz="2400" smtClean="0">
                <a:solidFill>
                  <a:schemeClr val="bg1"/>
                </a:solidFill>
              </a:rPr>
              <a:t> and Pleasant </a:t>
            </a:r>
            <a:r>
              <a:rPr lang="en-US" sz="2400" smtClean="0">
                <a:solidFill>
                  <a:schemeClr val="bg1"/>
                </a:solidFill>
              </a:rPr>
              <a:t>Environment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17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US" sz="2000" dirty="0"/>
              <a:t>Computer Study Room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  80 PCs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  E-tests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  Individual work on projects</a:t>
            </a:r>
          </a:p>
          <a:p>
            <a:r>
              <a:rPr lang="en-US" sz="2000" dirty="0" smtClean="0"/>
              <a:t>Project </a:t>
            </a:r>
            <a:r>
              <a:rPr lang="en-US" sz="2000" dirty="0"/>
              <a:t>Classroom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  24 PCs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  19 iMacs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  Round tables</a:t>
            </a:r>
          </a:p>
          <a:p>
            <a:r>
              <a:rPr lang="en-US" sz="2000" dirty="0" smtClean="0"/>
              <a:t>Lecture </a:t>
            </a:r>
            <a:r>
              <a:rPr lang="en-US" sz="2000" dirty="0"/>
              <a:t>rooms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  From 20 to 360 people</a:t>
            </a:r>
          </a:p>
          <a:p>
            <a:r>
              <a:rPr lang="en-US" sz="2000" dirty="0" smtClean="0"/>
              <a:t>Relax </a:t>
            </a:r>
            <a:r>
              <a:rPr lang="en-US" sz="2000" dirty="0"/>
              <a:t>Zones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19945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smtClean="0">
                <a:solidFill>
                  <a:schemeClr val="bg1"/>
                </a:solidFill>
              </a:rPr>
              <a:t>Modern</a:t>
            </a:r>
            <a:r>
              <a:rPr lang="en-US" sz="2400" smtClean="0">
                <a:solidFill>
                  <a:schemeClr val="bg1"/>
                </a:solidFill>
              </a:rPr>
              <a:t> and Pleasant </a:t>
            </a:r>
            <a:r>
              <a:rPr lang="en-US" sz="2400" smtClean="0">
                <a:solidFill>
                  <a:schemeClr val="bg1"/>
                </a:solidFill>
              </a:rPr>
              <a:t>Environment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18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39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smtClean="0">
                <a:solidFill>
                  <a:schemeClr val="bg1"/>
                </a:solidFill>
              </a:rPr>
              <a:t>Certification</a:t>
            </a:r>
            <a:r>
              <a:rPr lang="en-US" sz="2400" smtClean="0">
                <a:solidFill>
                  <a:schemeClr val="bg1"/>
                </a:solidFill>
              </a:rPr>
              <a:t> for </a:t>
            </a:r>
            <a:r>
              <a:rPr lang="en-US" sz="2400" smtClean="0">
                <a:solidFill>
                  <a:schemeClr val="bg1"/>
                </a:solidFill>
              </a:rPr>
              <a:t>students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19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 descr="AC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22" y="952862"/>
            <a:ext cx="923925" cy="923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SCO Networking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08" y="2835085"/>
            <a:ext cx="971550" cy="923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uniper EDUCATION SERVI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57" y="2918450"/>
            <a:ext cx="1262857" cy="874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crotik Academ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043" y="3075305"/>
            <a:ext cx="1826514" cy="443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racle Academ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32" y="5424085"/>
            <a:ext cx="1800225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kreditované st&amp;rcaron;edisko pro ECDL testování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10" y="5309813"/>
            <a:ext cx="1333333" cy="457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40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City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Brno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second largest urban agglomeration in the Czech Republic</a:t>
            </a:r>
          </a:p>
          <a:p>
            <a:r>
              <a:rPr lang="en-US" sz="2000" dirty="0" smtClean="0"/>
              <a:t>Historical town with a large number of historical monuments</a:t>
            </a:r>
          </a:p>
          <a:p>
            <a:r>
              <a:rPr lang="en-US" sz="2000" dirty="0" smtClean="0"/>
              <a:t>Home of 6 universities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800" i="1" dirty="0" smtClean="0"/>
              <a:t>(approx. 85 000 students)</a:t>
            </a:r>
            <a:endParaRPr lang="en-US" sz="2000" i="1" dirty="0" smtClean="0"/>
          </a:p>
          <a:p>
            <a:r>
              <a:rPr lang="en-US" sz="2000" dirty="0" smtClean="0"/>
              <a:t>Industrial and science center</a:t>
            </a:r>
          </a:p>
          <a:p>
            <a:r>
              <a:rPr lang="en-US" sz="2000" dirty="0" smtClean="0"/>
              <a:t>Sport center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800" i="1" dirty="0" smtClean="0"/>
              <a:t>(</a:t>
            </a:r>
            <a:r>
              <a:rPr lang="en-US" sz="1800" i="1" dirty="0" err="1" smtClean="0"/>
              <a:t>motoGP</a:t>
            </a:r>
            <a:r>
              <a:rPr lang="en-US" sz="1800" i="1" dirty="0" smtClean="0"/>
              <a:t>, ice hockey, …)</a:t>
            </a:r>
          </a:p>
          <a:p>
            <a:r>
              <a:rPr lang="en-US" sz="2000" dirty="0" smtClean="0"/>
              <a:t>Cultural center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800" i="1" dirty="0" smtClean="0"/>
              <a:t>(theaters, galleries, </a:t>
            </a:r>
            <a:r>
              <a:rPr lang="en-US" sz="1800" i="1" dirty="0" err="1" smtClean="0"/>
              <a:t>Leoš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Janáček</a:t>
            </a:r>
            <a:r>
              <a:rPr lang="en-US" sz="1800" i="1" dirty="0" smtClean="0"/>
              <a:t>, traditional culture, …)</a:t>
            </a:r>
          </a:p>
          <a:p>
            <a:r>
              <a:rPr lang="en-US" sz="1800" dirty="0" smtClean="0"/>
              <a:t>Moravian cuisine and drinks</a:t>
            </a:r>
            <a:br>
              <a:rPr lang="en-US" sz="1800" dirty="0" smtClean="0"/>
            </a:br>
            <a:r>
              <a:rPr lang="en-US" sz="1800" i="1" dirty="0" smtClean="0"/>
              <a:t>(wineries, breweries, …)</a:t>
            </a:r>
            <a:endParaRPr lang="en-US" sz="1800" i="1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2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Research Fields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20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84513" y="867681"/>
            <a:ext cx="4140000" cy="524573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Applied Computer Vision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 smtClean="0"/>
              <a:t>Robotics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 smtClean="0"/>
              <a:t>Geographical Information Technologies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 smtClean="0"/>
              <a:t>User Experience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 smtClean="0"/>
              <a:t>Mobile Application Development</a:t>
            </a:r>
          </a:p>
          <a:p>
            <a:r>
              <a:rPr lang="en-US" sz="2000" dirty="0" smtClean="0"/>
              <a:t>Machine Learning and Data Mining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 smtClean="0"/>
              <a:t>Text mining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 smtClean="0"/>
              <a:t>Natural language processing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 smtClean="0"/>
              <a:t>Sentiment analysis</a:t>
            </a:r>
          </a:p>
          <a:p>
            <a:r>
              <a:rPr lang="en-US" sz="2000" dirty="0" smtClean="0"/>
              <a:t>Computer Networks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 err="1" smtClean="0"/>
              <a:t>QoS</a:t>
            </a:r>
            <a:r>
              <a:rPr lang="en-US" sz="1600" dirty="0" smtClean="0"/>
              <a:t>, </a:t>
            </a:r>
            <a:r>
              <a:rPr lang="en-US" sz="1600" dirty="0" err="1" smtClean="0"/>
              <a:t>QoE</a:t>
            </a:r>
            <a:endParaRPr lang="en-US" sz="1600" dirty="0" smtClean="0"/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 smtClean="0"/>
              <a:t>MENDELU network maintenance and development</a:t>
            </a:r>
          </a:p>
          <a:p>
            <a:r>
              <a:rPr lang="en-US" sz="2000" dirty="0" smtClean="0"/>
              <a:t>ICT support of Decision Making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 smtClean="0"/>
              <a:t>Monitoring and evaluation of environmental changes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1600" dirty="0" smtClean="0"/>
              <a:t>Process management</a:t>
            </a:r>
          </a:p>
          <a:p>
            <a:endParaRPr lang="en-US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46169" y="867680"/>
            <a:ext cx="4140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Economic Policy at National and Regional Levels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smtClean="0"/>
              <a:t>Business cycle synchronization 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smtClean="0"/>
              <a:t>Monetary economics and banking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smtClean="0"/>
              <a:t>Welfare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smtClean="0"/>
              <a:t>Pension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Socio-Economics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smtClean="0"/>
              <a:t>Social innovation in rural areas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smtClean="0"/>
              <a:t>Consumer behavior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smtClean="0"/>
              <a:t>Eye tracking applied science laboratories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smtClean="0"/>
              <a:t>Social and economic development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smtClean="0"/>
              <a:t>Culture, mobility, demographic changes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smtClean="0"/>
              <a:t>Ethical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International Taxation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smtClean="0"/>
              <a:t>Harmonization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sz="1600" dirty="0" smtClean="0"/>
              <a:t>Environment taxation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9358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Research Fields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21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GB" sz="2000" dirty="0"/>
              <a:t>Business Economics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600" dirty="0"/>
              <a:t>Corporate social responsibility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600" dirty="0"/>
              <a:t>Corporate philanthropy in SME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600" dirty="0"/>
              <a:t>Management of specialized industries – winegrowing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600" dirty="0"/>
              <a:t>Business environment – EU integration, globalization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600" dirty="0"/>
              <a:t>Corporate performance and sustainability</a:t>
            </a:r>
            <a:endParaRPr lang="cs-CZ" sz="1600" dirty="0"/>
          </a:p>
          <a:p>
            <a:r>
              <a:rPr lang="en-GB" sz="2000" dirty="0"/>
              <a:t>Applied mathematics, statistics and econometrics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600" dirty="0" err="1"/>
              <a:t>Bioeconomic</a:t>
            </a:r>
            <a:r>
              <a:rPr lang="en-GB" sz="1600" dirty="0"/>
              <a:t> modelling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600" dirty="0"/>
              <a:t>Econometrics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600" dirty="0"/>
              <a:t>Biometrics</a:t>
            </a:r>
            <a:endParaRPr lang="en-GB" sz="1800" dirty="0"/>
          </a:p>
          <a:p>
            <a:r>
              <a:rPr lang="en-GB" sz="2000" dirty="0"/>
              <a:t>Plagiarism and Academic Integrity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600" dirty="0"/>
              <a:t>Plagiarism detection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600" dirty="0"/>
              <a:t>Plagiarism prevention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600" dirty="0"/>
              <a:t>Academic integrity</a:t>
            </a:r>
          </a:p>
        </p:txBody>
      </p:sp>
    </p:spTree>
    <p:extLst>
      <p:ext uri="{BB962C8B-B14F-4D97-AF65-F5344CB8AC3E}">
        <p14:creationId xmlns="" xmlns:p14="http://schemas.microsoft.com/office/powerpoint/2010/main" val="3276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smtClean="0">
                <a:solidFill>
                  <a:schemeClr val="bg1"/>
                </a:solidFill>
              </a:rPr>
              <a:t>Research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Cooperation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page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22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000" dirty="0"/>
              <a:t>Main International Research Partners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600" dirty="0"/>
              <a:t>Austrian Institute of Economic Research (WIFO)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600" dirty="0"/>
              <a:t>Halle Institute for Economic Research (IWH)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600" dirty="0" err="1" smtClean="0"/>
              <a:t>Corvinus</a:t>
            </a:r>
            <a:r>
              <a:rPr lang="en-GB" sz="1600" dirty="0" smtClean="0"/>
              <a:t> </a:t>
            </a:r>
            <a:r>
              <a:rPr lang="en-GB" sz="1600" dirty="0"/>
              <a:t>University in Budapest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600" dirty="0"/>
              <a:t>Vienna University of </a:t>
            </a:r>
            <a:r>
              <a:rPr lang="en-GB" sz="1600" dirty="0" smtClean="0"/>
              <a:t>Technology</a:t>
            </a:r>
            <a:endParaRPr lang="cs-CZ" sz="1600" dirty="0" smtClean="0"/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1600" dirty="0"/>
              <a:t>Vienna Graduate School of Economics</a:t>
            </a:r>
            <a:endParaRPr lang="en-GB" sz="1600" dirty="0"/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600" dirty="0"/>
              <a:t>Coventry </a:t>
            </a:r>
            <a:r>
              <a:rPr lang="en-GB" sz="1600" dirty="0" smtClean="0"/>
              <a:t>University</a:t>
            </a:r>
            <a:endParaRPr lang="cs-CZ" sz="1600" dirty="0" smtClean="0"/>
          </a:p>
          <a:p>
            <a:pPr>
              <a:spcBef>
                <a:spcPts val="0"/>
              </a:spcBef>
            </a:pPr>
            <a:endParaRPr lang="cs-CZ" sz="2000" dirty="0"/>
          </a:p>
          <a:p>
            <a:pPr>
              <a:spcBef>
                <a:spcPts val="0"/>
              </a:spcBef>
            </a:pPr>
            <a:r>
              <a:rPr lang="en-GB" sz="2000" dirty="0"/>
              <a:t>Contracted research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600" dirty="0"/>
              <a:t>17 contracted international and national companies 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600" dirty="0"/>
              <a:t>tight cooperation with many others</a:t>
            </a:r>
          </a:p>
        </p:txBody>
      </p:sp>
    </p:spTree>
    <p:extLst>
      <p:ext uri="{BB962C8B-B14F-4D97-AF65-F5344CB8AC3E}">
        <p14:creationId xmlns="" xmlns:p14="http://schemas.microsoft.com/office/powerpoint/2010/main" val="10530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Selected funding of current projects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GB" sz="2000" dirty="0"/>
              <a:t>Horizon 2020 (European Commission)</a:t>
            </a:r>
          </a:p>
          <a:p>
            <a:r>
              <a:rPr lang="en-GB" sz="2000" dirty="0"/>
              <a:t>7th Framework Programme (European Commission)</a:t>
            </a:r>
          </a:p>
          <a:p>
            <a:r>
              <a:rPr lang="en-GB" sz="2000" dirty="0"/>
              <a:t>International </a:t>
            </a:r>
            <a:r>
              <a:rPr lang="en-GB" sz="2000" dirty="0" err="1"/>
              <a:t>Visegrad</a:t>
            </a:r>
            <a:r>
              <a:rPr lang="en-GB" sz="2000" dirty="0"/>
              <a:t> Fund</a:t>
            </a:r>
          </a:p>
          <a:p>
            <a:r>
              <a:rPr lang="en-GB" sz="2000" dirty="0"/>
              <a:t>Jean Monnet Programme (</a:t>
            </a:r>
            <a:r>
              <a:rPr lang="en-GB" sz="2000" dirty="0" smtClean="0"/>
              <a:t>European </a:t>
            </a:r>
            <a:r>
              <a:rPr lang="en-GB" sz="2000" dirty="0"/>
              <a:t>Commission)</a:t>
            </a:r>
          </a:p>
          <a:p>
            <a:r>
              <a:rPr lang="en-GB" sz="2000" dirty="0"/>
              <a:t>Czech Science Foundation (GACR)</a:t>
            </a:r>
          </a:p>
          <a:p>
            <a:r>
              <a:rPr lang="en-GB" sz="2000" dirty="0"/>
              <a:t>Technology Agency of the Czech Republic (TACR)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260" y="1581907"/>
            <a:ext cx="21240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://www2.ul.ie/pp/graphics/horizon2020_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958" y="814978"/>
            <a:ext cx="2978681" cy="58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visegradfund.org/wordpress/wp-content/uploads/logo/visegrad_fund_logo_blue_40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009297" y="2602921"/>
            <a:ext cx="2448000" cy="109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www.zenyaveda.cz/files/17_522_2227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281262" y="3834962"/>
            <a:ext cx="1904070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www.eyedea.cz/img/tacr_logo_en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6384" y="5118580"/>
            <a:ext cx="2223637" cy="66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44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smtClean="0">
                <a:solidFill>
                  <a:schemeClr val="bg1"/>
                </a:solidFill>
              </a:rPr>
              <a:t>Annual</a:t>
            </a:r>
            <a:r>
              <a:rPr lang="en-US" sz="2400" smtClean="0">
                <a:solidFill>
                  <a:schemeClr val="bg1"/>
                </a:solidFill>
              </a:rPr>
              <a:t> International </a:t>
            </a:r>
            <a:r>
              <a:rPr lang="en-US" sz="2400" smtClean="0">
                <a:solidFill>
                  <a:schemeClr val="bg1"/>
                </a:solidFill>
              </a:rPr>
              <a:t>Conferences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US" sz="2000" dirty="0"/>
              <a:t>Enterprise and the Competitive Environment</a:t>
            </a:r>
          </a:p>
          <a:p>
            <a:r>
              <a:rPr lang="en-US" sz="2000" dirty="0"/>
              <a:t>European Integration and Policies</a:t>
            </a:r>
          </a:p>
          <a:p>
            <a:r>
              <a:rPr lang="en-US" sz="2000" dirty="0"/>
              <a:t>Plagiarism across Europe and beyond</a:t>
            </a:r>
          </a:p>
          <a:p>
            <a:pPr lvl="1"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en-US" sz="1600" dirty="0"/>
              <a:t>every 2 years</a:t>
            </a:r>
          </a:p>
          <a:p>
            <a:r>
              <a:rPr lang="en-US" sz="2000" dirty="0"/>
              <a:t>PhD conference “</a:t>
            </a:r>
            <a:r>
              <a:rPr lang="en-US" sz="2000" dirty="0" err="1"/>
              <a:t>PEFnet</a:t>
            </a:r>
            <a:r>
              <a:rPr lang="en-US" sz="2000" dirty="0"/>
              <a:t>”</a:t>
            </a:r>
            <a:endParaRPr lang="en-GB" sz="1600" dirty="0"/>
          </a:p>
        </p:txBody>
      </p:sp>
    </p:spTree>
    <p:extLst>
      <p:ext uri="{BB962C8B-B14F-4D97-AF65-F5344CB8AC3E}">
        <p14:creationId xmlns="" xmlns:p14="http://schemas.microsoft.com/office/powerpoint/2010/main" val="1210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smtClean="0">
                <a:solidFill>
                  <a:schemeClr val="bg1"/>
                </a:solidFill>
              </a:rPr>
              <a:t>Contacts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Faculty of Business and Economics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Mendel University in Brno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 smtClean="0"/>
              <a:t>Zem</a:t>
            </a:r>
            <a:r>
              <a:rPr lang="cs-CZ" sz="2000" dirty="0" smtClean="0"/>
              <a:t>ě</a:t>
            </a:r>
            <a:r>
              <a:rPr lang="en-US" sz="2000" dirty="0" smtClean="0"/>
              <a:t>d</a:t>
            </a:r>
            <a:r>
              <a:rPr lang="cs-CZ" sz="2000" dirty="0" smtClean="0"/>
              <a:t>ě</a:t>
            </a:r>
            <a:r>
              <a:rPr lang="en-US" sz="2000" dirty="0" err="1" smtClean="0"/>
              <a:t>lsk</a:t>
            </a:r>
            <a:r>
              <a:rPr lang="cs-CZ" sz="2000" dirty="0" smtClean="0"/>
              <a:t>á</a:t>
            </a:r>
            <a:r>
              <a:rPr lang="en-US" sz="2000" dirty="0" smtClean="0"/>
              <a:t> </a:t>
            </a:r>
            <a:r>
              <a:rPr lang="en-US" sz="2000" dirty="0"/>
              <a:t>1, 613 00 Brno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www.pef.mendelu.cz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Facebook.com/</a:t>
            </a:r>
            <a:r>
              <a:rPr lang="en-US" sz="1600" dirty="0" err="1" smtClean="0"/>
              <a:t>pef.mendelu</a:t>
            </a: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600" b="1" dirty="0"/>
              <a:t>International Coordinator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Mgr</a:t>
            </a:r>
            <a:r>
              <a:rPr lang="en-GB" sz="1600" dirty="0"/>
              <a:t>. </a:t>
            </a:r>
            <a:r>
              <a:rPr lang="en-GB" sz="1600" dirty="0" err="1"/>
              <a:t>Tomáš</a:t>
            </a:r>
            <a:r>
              <a:rPr lang="en-GB" sz="1600" dirty="0"/>
              <a:t> </a:t>
            </a:r>
            <a:r>
              <a:rPr lang="en-GB" sz="1600" dirty="0" err="1"/>
              <a:t>Foltýnek</a:t>
            </a:r>
            <a:r>
              <a:rPr lang="en-GB" sz="1600" dirty="0"/>
              <a:t>, Ph.D.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E-mail</a:t>
            </a:r>
            <a:r>
              <a:rPr lang="en-GB" sz="1600" dirty="0"/>
              <a:t>: foltynek@pef.mendelu.cz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Phone</a:t>
            </a:r>
            <a:r>
              <a:rPr lang="en-GB" sz="1600" dirty="0"/>
              <a:t>: +420 545 13 </a:t>
            </a:r>
            <a:r>
              <a:rPr lang="en-GB" sz="1600" dirty="0" smtClean="0"/>
              <a:t>244</a:t>
            </a: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endParaRPr lang="cs-CZ" sz="1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b="1" dirty="0"/>
              <a:t>International </a:t>
            </a:r>
            <a:r>
              <a:rPr lang="en-US" sz="1600" b="1" dirty="0" smtClean="0"/>
              <a:t>Relations Office</a:t>
            </a:r>
            <a:endParaRPr lang="en-GB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err="1" smtClean="0"/>
              <a:t>Ing</a:t>
            </a:r>
            <a:r>
              <a:rPr lang="en-GB" sz="1600" dirty="0"/>
              <a:t>. </a:t>
            </a:r>
            <a:r>
              <a:rPr lang="en-GB" sz="1600" dirty="0" err="1"/>
              <a:t>Šárka</a:t>
            </a:r>
            <a:r>
              <a:rPr lang="en-GB" sz="1600" dirty="0"/>
              <a:t> </a:t>
            </a:r>
            <a:r>
              <a:rPr lang="en-GB" sz="1600" dirty="0" err="1" smtClean="0"/>
              <a:t>Braunerová</a:t>
            </a: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E-mail: </a:t>
            </a:r>
            <a:r>
              <a:rPr lang="cs-CZ" sz="1600" dirty="0" smtClean="0"/>
              <a:t>sarka.braunerova@mendelu.cz</a:t>
            </a:r>
            <a:endParaRPr lang="en-GB" sz="1600" dirty="0"/>
          </a:p>
          <a:p>
            <a:pPr marL="0" lvl="0" indent="0">
              <a:spcBef>
                <a:spcPts val="0"/>
              </a:spcBef>
              <a:buNone/>
            </a:pPr>
            <a:r>
              <a:rPr lang="en-GB" sz="1600" dirty="0"/>
              <a:t>Phone: </a:t>
            </a:r>
            <a:r>
              <a:rPr lang="cs-CZ" altLang="cs-CZ" sz="1600" dirty="0" smtClean="0"/>
              <a:t>+</a:t>
            </a:r>
            <a:r>
              <a:rPr lang="cs-CZ" altLang="cs-CZ" sz="1600" dirty="0"/>
              <a:t>420 545 132 799 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Student Counselor for </a:t>
            </a:r>
            <a:r>
              <a:rPr lang="en-US" sz="1600" b="1" dirty="0"/>
              <a:t>Foreign </a:t>
            </a:r>
            <a:r>
              <a:rPr lang="en-US" sz="1600" b="1" dirty="0" smtClean="0"/>
              <a:t>Students</a:t>
            </a:r>
            <a:endParaRPr lang="cs-CZ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err="1" smtClean="0"/>
              <a:t>Ing</a:t>
            </a:r>
            <a:r>
              <a:rPr lang="en-GB" sz="1600" dirty="0"/>
              <a:t>. </a:t>
            </a:r>
            <a:r>
              <a:rPr lang="cs-CZ" sz="1600" dirty="0" smtClean="0"/>
              <a:t>Petra</a:t>
            </a:r>
            <a:r>
              <a:rPr lang="en-GB" sz="1600" dirty="0" smtClean="0"/>
              <a:t> </a:t>
            </a:r>
            <a:r>
              <a:rPr lang="cs-CZ" sz="1600" dirty="0" err="1" smtClean="0"/>
              <a:t>Křupalová</a:t>
            </a:r>
            <a:endParaRPr lang="cs-CZ" sz="1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E-mail: </a:t>
            </a:r>
            <a:r>
              <a:rPr lang="cs-CZ" sz="1600" dirty="0" smtClean="0"/>
              <a:t>petra.krupalova@mendelu.cz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Phone:</a:t>
            </a:r>
            <a:r>
              <a:rPr lang="cs-CZ" sz="1600" dirty="0"/>
              <a:t> +420 545 132 727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b="1" dirty="0" err="1" smtClean="0"/>
              <a:t>Head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of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Research</a:t>
            </a:r>
            <a:r>
              <a:rPr lang="cs-CZ" sz="1600" b="1" dirty="0" smtClean="0"/>
              <a:t> Center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Ing. Veronika </a:t>
            </a:r>
            <a:r>
              <a:rPr lang="cs-CZ" sz="1600" dirty="0" err="1" smtClean="0"/>
              <a:t>Krůtilová</a:t>
            </a:r>
            <a:r>
              <a:rPr lang="cs-CZ" sz="1600" dirty="0" smtClean="0"/>
              <a:t>, </a:t>
            </a:r>
            <a:r>
              <a:rPr lang="cs-CZ" sz="1600" dirty="0" err="1" smtClean="0"/>
              <a:t>Ph.D</a:t>
            </a:r>
            <a:r>
              <a:rPr lang="cs-CZ" sz="16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Email: </a:t>
            </a:r>
            <a:r>
              <a:rPr lang="cs-CZ" sz="1600" dirty="0" err="1" smtClean="0"/>
              <a:t>veronika.krutilova</a:t>
            </a:r>
            <a:r>
              <a:rPr lang="cs-CZ" sz="1600" dirty="0" smtClean="0"/>
              <a:t>@</a:t>
            </a:r>
            <a:r>
              <a:rPr lang="cs-CZ" sz="1600" dirty="0" err="1" smtClean="0"/>
              <a:t>mendelu.cz</a:t>
            </a: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err="1" smtClean="0"/>
              <a:t>Phone</a:t>
            </a:r>
            <a:r>
              <a:rPr lang="cs-CZ" sz="1600" dirty="0" smtClean="0"/>
              <a:t>: +420-545 132 556</a:t>
            </a:r>
            <a:endParaRPr lang="en-GB" sz="1600" dirty="0"/>
          </a:p>
        </p:txBody>
      </p:sp>
    </p:spTree>
    <p:extLst>
      <p:ext uri="{BB962C8B-B14F-4D97-AF65-F5344CB8AC3E}">
        <p14:creationId xmlns="" xmlns:p14="http://schemas.microsoft.com/office/powerpoint/2010/main" val="9450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9213" t="6064" r="6984" b="6972"/>
          <a:stretch/>
        </p:blipFill>
        <p:spPr>
          <a:xfrm>
            <a:off x="3815395" y="1456566"/>
            <a:ext cx="5146534" cy="4758117"/>
          </a:xfrm>
        </p:spPr>
      </p:pic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City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Brno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3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8" y="840880"/>
            <a:ext cx="2591189" cy="2327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28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Faculty of Business and Economics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4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0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City </a:t>
            </a:r>
            <a:r>
              <a:rPr lang="cs-CZ" sz="2400" dirty="0" err="1">
                <a:solidFill>
                  <a:schemeClr val="bg1"/>
                </a:solidFill>
              </a:rPr>
              <a:t>of</a:t>
            </a:r>
            <a:r>
              <a:rPr lang="cs-CZ" sz="2400" dirty="0">
                <a:solidFill>
                  <a:schemeClr val="bg1"/>
                </a:solidFill>
              </a:rPr>
              <a:t> Brno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5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2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City </a:t>
            </a:r>
            <a:r>
              <a:rPr lang="cs-CZ" sz="2400" dirty="0" err="1">
                <a:solidFill>
                  <a:schemeClr val="bg1"/>
                </a:solidFill>
              </a:rPr>
              <a:t>of</a:t>
            </a:r>
            <a:r>
              <a:rPr lang="cs-CZ" sz="2400" dirty="0">
                <a:solidFill>
                  <a:schemeClr val="bg1"/>
                </a:solidFill>
              </a:rPr>
              <a:t> Brno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6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1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City </a:t>
            </a:r>
            <a:r>
              <a:rPr lang="cs-CZ" sz="2400" dirty="0" err="1">
                <a:solidFill>
                  <a:schemeClr val="bg1"/>
                </a:solidFill>
              </a:rPr>
              <a:t>of</a:t>
            </a:r>
            <a:r>
              <a:rPr lang="cs-CZ" sz="2400" dirty="0">
                <a:solidFill>
                  <a:schemeClr val="bg1"/>
                </a:solidFill>
              </a:rPr>
              <a:t> Brno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7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City </a:t>
            </a:r>
            <a:r>
              <a:rPr lang="cs-CZ" sz="2400" dirty="0" err="1">
                <a:solidFill>
                  <a:schemeClr val="bg1"/>
                </a:solidFill>
              </a:rPr>
              <a:t>of</a:t>
            </a:r>
            <a:r>
              <a:rPr lang="cs-CZ" sz="2400" dirty="0">
                <a:solidFill>
                  <a:schemeClr val="bg1"/>
                </a:solidFill>
              </a:rPr>
              <a:t> Brno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8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59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 smtClean="0">
                <a:solidFill>
                  <a:schemeClr val="bg1"/>
                </a:solidFill>
              </a:rPr>
              <a:t>Southern</a:t>
            </a:r>
            <a:r>
              <a:rPr lang="cs-CZ" sz="2400" dirty="0" smtClean="0">
                <a:solidFill>
                  <a:schemeClr val="bg1"/>
                </a:solidFill>
              </a:rPr>
              <a:t> Moravia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Region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pPr/>
              <a:t>9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41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1657</TotalTime>
  <Words>804</Words>
  <Application>Microsoft Office PowerPoint</Application>
  <PresentationFormat>Předvádění na obrazovce (4:3)</PresentationFormat>
  <Paragraphs>235</Paragraphs>
  <Slides>25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Office</vt:lpstr>
      <vt:lpstr>Faculty of Business and Economics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Provozně ekonomická fakulta</dc:title>
  <dc:creator>test</dc:creator>
  <cp:lastModifiedBy>Jana</cp:lastModifiedBy>
  <cp:revision>84</cp:revision>
  <dcterms:created xsi:type="dcterms:W3CDTF">2015-07-13T11:18:20Z</dcterms:created>
  <dcterms:modified xsi:type="dcterms:W3CDTF">2015-10-11T21:13:13Z</dcterms:modified>
</cp:coreProperties>
</file>