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74" r:id="rId2"/>
    <p:sldId id="286" r:id="rId3"/>
    <p:sldId id="306" r:id="rId4"/>
    <p:sldId id="262" r:id="rId5"/>
    <p:sldId id="310" r:id="rId6"/>
    <p:sldId id="256" r:id="rId7"/>
    <p:sldId id="257" r:id="rId8"/>
    <p:sldId id="258" r:id="rId9"/>
    <p:sldId id="259" r:id="rId10"/>
    <p:sldId id="307" r:id="rId11"/>
    <p:sldId id="308" r:id="rId12"/>
    <p:sldId id="309" r:id="rId13"/>
    <p:sldId id="261" r:id="rId14"/>
    <p:sldId id="287" r:id="rId15"/>
    <p:sldId id="288" r:id="rId16"/>
    <p:sldId id="263" r:id="rId17"/>
    <p:sldId id="302" r:id="rId18"/>
    <p:sldId id="304" r:id="rId19"/>
    <p:sldId id="311" r:id="rId20"/>
    <p:sldId id="312" r:id="rId21"/>
    <p:sldId id="313" r:id="rId22"/>
    <p:sldId id="303" r:id="rId23"/>
    <p:sldId id="289" r:id="rId24"/>
    <p:sldId id="290" r:id="rId25"/>
    <p:sldId id="295" r:id="rId26"/>
    <p:sldId id="292" r:id="rId27"/>
    <p:sldId id="293" r:id="rId28"/>
    <p:sldId id="294" r:id="rId29"/>
    <p:sldId id="305" r:id="rId30"/>
    <p:sldId id="296" r:id="rId31"/>
    <p:sldId id="298" r:id="rId32"/>
    <p:sldId id="299" r:id="rId33"/>
    <p:sldId id="300" r:id="rId34"/>
    <p:sldId id="301" r:id="rId35"/>
  </p:sldIdLst>
  <p:sldSz cx="9144000" cy="6858000" type="screen4x3"/>
  <p:notesSz cx="6797675" cy="9926638"/>
  <p:custShowLst>
    <p:custShow name="Vlastní prezentace 1" id="0">
      <p:sldLst/>
    </p:custShow>
  </p:custShow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8080"/>
    <a:srgbClr val="FFC0C0"/>
    <a:srgbClr val="BFBFBF"/>
    <a:srgbClr val="808080"/>
    <a:srgbClr val="33CC33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99" d="100"/>
          <a:sy n="99" d="100"/>
        </p:scale>
        <p:origin x="994" y="91"/>
      </p:cViewPr>
      <p:guideLst>
        <p:guide orient="horz"/>
        <p:guide pos="38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910DAC2-6096-43A0-A588-C68268F21F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2ED61612-DC4B-4424-81B8-04BF030F7E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4BCEE99D-D358-4A46-90F6-03A7A4FC38F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2A5D8E2B-9E59-49CA-832F-C86911F9E5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DC25985C-A802-45DE-A32B-18EC0FDDEA6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AEB99D3-65C6-4D01-89C6-41A53FF4A0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4B495A6-B156-46CE-958C-AA925BE630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28F5052-A780-44A6-BB5F-ED6B4FA71C4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95400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25AE6EA-6E0B-4DFC-A9B5-80848C1469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901D067-A305-4C2A-BC9E-631058462F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1E2247D-70E7-456F-9E8F-09C3D15991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137AEC0F-49E5-4DC5-8BB7-077264DE483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7A48057-2E64-4ABA-A436-145F28DFB9F0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7C6F790-38E7-4B89-9746-E8ADBF65B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D82E7995-2363-4A99-96F3-61AEBF726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75E4EFF-48E4-41B7-AB81-B82ACB4B5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B5FDA6F-C35B-4ABD-AEA1-8196D6AB91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0883ED7E-DC6F-4A49-8032-2C52E5DC0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BF90D768-DE96-4B62-A8D8-98A4349A9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9BBA66B1-EA55-46F0-A031-2F5D8F8AC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53C345A-2B11-4256-8446-260E34B39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D791B6F2-72A4-47E1-874F-727DBE23AF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972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19D39A6-80E8-401F-9851-466E35A80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0E45A0E-7635-4262-8234-C3D92AF44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7F0C796-521C-4B73-9B5E-EBB99BE9A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920EE4-8369-44F7-BAA6-5990C8F08E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6126629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0E3962B-DBE3-4F6B-837A-48444A159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1AF52F2-DCAD-4025-910A-301868CD0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002F373-BF17-4187-9B10-485C3C37D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1EA07-D9FE-4E1B-9C5E-A5CF721142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0525783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49F5EB7-A8EA-4B0B-86A1-DBDFF540B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8EDBE19-26FF-46C3-94BE-789DB89C7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B259C99-2A27-4433-8A60-2DA3C8848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99E19-3FAE-4833-B98E-3CBAF96B57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096620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05E8282-5749-4988-9A60-05C996B48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41E000-3CCD-41B6-B114-EBBC05554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A764A49-2B83-4DD6-A2BA-6F76965F9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D5B39-5A25-405E-9500-E305ED6B84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3757693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895FCBF-EC48-4390-B7F7-E805B93C5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BAABCB9-44A9-410C-8F16-E2AA2F7DE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4EC15AA-7B4C-4442-9AFE-2571948B2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92C9C-0604-4B47-9B0F-D5A16ED2AB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6169395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D1DB1A7-2548-42B9-9C2A-B716B983A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6905947-5875-4B47-B8F6-088991816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E133A06-AE8B-48D1-802A-ED0ADF77C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4FB62-F13C-4F22-B62B-82749F4C10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852583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7F04734-F4C9-4F5F-B972-FDBEC73BE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6D6AC64-9658-4330-8E9A-92D4C3947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39AE61A-E8F6-42DC-A552-7CD85D7CC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C0530-0DE7-49F7-B09C-1ACC81375C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9431356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C03F90F-474C-4DB3-A5CE-EE3D046F4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15AF095-6311-400C-ABD0-0D1EB252A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7356698-195B-48B4-9F1D-DEFE9B283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90DF1-2348-4214-B096-A12FE2C624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2865469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2538545-A2B8-4482-8012-0A50C6E36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1957A76-ADCA-40EC-9F08-82E82460C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85ABDE5-D20B-4CAC-85C5-CE187F787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40545-B99B-4F8E-A621-BA3CCFC535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4611778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268FA50-97F1-4CB7-B62F-C39498DE5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9A5D3ED-A30B-468D-8655-491640F78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D7A1F9F-2D9B-44AD-A258-9897A617B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41656-333C-4A99-BF12-C393B27F99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0859734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FDBF24F-5CDF-4D3C-A8B4-958740F0A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7A8E9B9-2F7A-4AC4-8EFE-A82B2D39A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B85EA92-C604-448A-851E-BE9E2A628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91C40-2B33-4895-88DA-058D2254E5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8070463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EF6250A-95D6-42B1-AD33-AE55EF8EC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F903EAD-65AC-49ED-B51C-93C6169A0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412308D-E44B-4FE5-8BB6-4533F8EFA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51AA8-0B0A-49BB-AD74-ED82FB9B6B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9442527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39EB8636-36E1-4F96-A880-8E9912A5B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C26C3DA-CCFA-405B-903E-247FE89AD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B5EEF11-3F9B-4FF5-87DF-427FB518B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2BAB8-4B3C-4224-8F29-F409C64BC1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8378513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057B7A1-5B6F-40E6-BFA1-EE737387F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E19B793-3B63-40A4-A1E5-03D64B746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B2AAC8E-AE35-4F64-BBD8-3DA5E32F7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5AB6C-0283-454F-B989-619B7F411A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2495266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70C3376-46EE-4211-9201-05A3B2FF4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067A223-ED3B-430E-B278-6196EA973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CD8080B-374A-47EB-95E3-A869D9FCA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8CAAA-EEF9-4447-BA82-BA7D208173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974494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9AACC4-7264-4A4F-8CF5-0C9996F53E5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cs-CZ" altLang="cs-CZ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CB58DD-B120-4A8B-A0E9-68293779231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cs-CZ" altLang="cs-CZ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6FE23F-3509-49CF-96E4-93A466D3691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8278F4-4642-4326-A69E-17C60D5BB98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6F3A87-3DF9-4A10-B760-3C086959DA2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cs-CZ" altLang="cs-CZ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BB62203-EABC-4303-A21B-8F355554A0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cs-CZ" altLang="cs-CZ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7ABBFF5-1075-4C22-BB90-316FBFF2A2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cs-CZ" altLang="cs-CZ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205CB264-9317-44C1-B925-AEF7B2BAE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8343A58E-3C63-45AF-820A-006B5AD55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96267" name="Rectangle 11">
            <a:extLst>
              <a:ext uri="{FF2B5EF4-FFF2-40B4-BE49-F238E27FC236}">
                <a16:creationId xmlns:a16="http://schemas.microsoft.com/office/drawing/2014/main" id="{F5EFBCED-19E5-4D0E-A67E-B4CAD23655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6268" name="Rectangle 12">
            <a:extLst>
              <a:ext uri="{FF2B5EF4-FFF2-40B4-BE49-F238E27FC236}">
                <a16:creationId xmlns:a16="http://schemas.microsoft.com/office/drawing/2014/main" id="{7F7BCD12-C696-4C38-8A23-33B4F8BFA8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6269" name="Rectangle 13">
            <a:extLst>
              <a:ext uri="{FF2B5EF4-FFF2-40B4-BE49-F238E27FC236}">
                <a16:creationId xmlns:a16="http://schemas.microsoft.com/office/drawing/2014/main" id="{C6BED423-4483-4E3B-AB90-C1608CD79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47410E-8756-44DE-BE5D-5004D3C5EF1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>
            <a:extLst>
              <a:ext uri="{FF2B5EF4-FFF2-40B4-BE49-F238E27FC236}">
                <a16:creationId xmlns:a16="http://schemas.microsoft.com/office/drawing/2014/main" id="{224D5376-7E38-45A7-9397-11FD28F8A0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1338" y="1052513"/>
            <a:ext cx="8382000" cy="2519362"/>
          </a:xfrm>
        </p:spPr>
        <p:txBody>
          <a:bodyPr/>
          <a:lstStyle/>
          <a:p>
            <a:pPr eaLnBrk="1" hangingPunct="1"/>
            <a:r>
              <a:rPr lang="cs-CZ" altLang="cs-CZ" sz="7200"/>
              <a:t>Úvod do počítačové grafiky</a:t>
            </a:r>
          </a:p>
        </p:txBody>
      </p:sp>
      <p:pic>
        <p:nvPicPr>
          <p:cNvPr id="28684" name="Picture 12" descr="cvičení 7 sesazený celek">
            <a:extLst>
              <a:ext uri="{FF2B5EF4-FFF2-40B4-BE49-F238E27FC236}">
                <a16:creationId xmlns:a16="http://schemas.microsoft.com/office/drawing/2014/main" id="{F7A7B0B8-CCA9-4C7F-9BA1-47D935C3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25417" r="30000" b="31667"/>
          <a:stretch>
            <a:fillRect/>
          </a:stretch>
        </p:blipFill>
        <p:spPr bwMode="auto">
          <a:xfrm>
            <a:off x="1692275" y="4221163"/>
            <a:ext cx="34290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Podnadpis 1">
            <a:extLst>
              <a:ext uri="{FF2B5EF4-FFF2-40B4-BE49-F238E27FC236}">
                <a16:creationId xmlns:a16="http://schemas.microsoft.com/office/drawing/2014/main" id="{7AB88B97-99E6-4860-8705-BA08B30EF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0" y="3632200"/>
            <a:ext cx="3671888" cy="1752600"/>
          </a:xfrm>
        </p:spPr>
        <p:txBody>
          <a:bodyPr/>
          <a:lstStyle/>
          <a:p>
            <a:r>
              <a:rPr lang="cs-CZ" altLang="cs-CZ"/>
              <a:t>Helena Novotná</a:t>
            </a:r>
            <a:br>
              <a:rPr lang="cs-CZ" altLang="cs-CZ"/>
            </a:br>
            <a:r>
              <a:rPr lang="cs-CZ" altLang="cs-CZ"/>
              <a:t>Jiří Rybička</a:t>
            </a:r>
          </a:p>
          <a:p>
            <a:endParaRPr lang="cs-CZ" alt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B6B1460F-D2C0-48BF-AFE2-0AEECDD7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Model HSV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CC19C8B6-168C-40D5-A5C6-81EDE3653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/>
              <a:t>Nejvíce odpovídá „malířskému“ míchání barev</a:t>
            </a:r>
          </a:p>
          <a:p>
            <a:r>
              <a:rPr lang="cs-CZ" altLang="cs-CZ" sz="2800"/>
              <a:t>Volba tónu (</a:t>
            </a:r>
            <a:r>
              <a:rPr lang="cs-CZ" altLang="cs-CZ" sz="2800">
                <a:solidFill>
                  <a:srgbClr val="FFFF00"/>
                </a:solidFill>
              </a:rPr>
              <a:t>hue</a:t>
            </a:r>
            <a:r>
              <a:rPr lang="cs-CZ" altLang="cs-CZ" sz="2800"/>
              <a:t>) – ze základního repertoáru sytých barev</a:t>
            </a:r>
          </a:p>
          <a:p>
            <a:r>
              <a:rPr lang="cs-CZ" altLang="cs-CZ" sz="2800"/>
              <a:t>Zmenšení sytosti (</a:t>
            </a:r>
            <a:r>
              <a:rPr lang="cs-CZ" altLang="cs-CZ" sz="2800">
                <a:solidFill>
                  <a:srgbClr val="FFFF00"/>
                </a:solidFill>
              </a:rPr>
              <a:t>saturation</a:t>
            </a:r>
            <a:r>
              <a:rPr lang="cs-CZ" altLang="cs-CZ" sz="2800"/>
              <a:t>) – přidávání bílé</a:t>
            </a:r>
          </a:p>
          <a:p>
            <a:r>
              <a:rPr lang="cs-CZ" altLang="cs-CZ" sz="2800"/>
              <a:t>Zmenšení jasu (</a:t>
            </a:r>
            <a:r>
              <a:rPr lang="cs-CZ" altLang="cs-CZ" sz="2800">
                <a:solidFill>
                  <a:srgbClr val="FFFF00"/>
                </a:solidFill>
              </a:rPr>
              <a:t>value</a:t>
            </a:r>
            <a:r>
              <a:rPr lang="cs-CZ" altLang="cs-CZ" sz="2800"/>
              <a:t>) – přidávání černé</a:t>
            </a:r>
          </a:p>
          <a:p>
            <a:r>
              <a:rPr lang="cs-CZ" altLang="cs-CZ" sz="2800"/>
              <a:t>HSB: hue, saturation, brightness</a:t>
            </a:r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BC41FCA2-3001-492B-A478-3AC6A3F7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Volba barvy HSV</a:t>
            </a:r>
          </a:p>
        </p:txBody>
      </p:sp>
      <p:pic>
        <p:nvPicPr>
          <p:cNvPr id="13315" name="Obrázek 3">
            <a:extLst>
              <a:ext uri="{FF2B5EF4-FFF2-40B4-BE49-F238E27FC236}">
                <a16:creationId xmlns:a16="http://schemas.microsoft.com/office/drawing/2014/main" id="{18FDFD8A-EB79-45D5-935B-F6C79E9C3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2435225"/>
            <a:ext cx="30337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ovéPole 8">
            <a:extLst>
              <a:ext uri="{FF2B5EF4-FFF2-40B4-BE49-F238E27FC236}">
                <a16:creationId xmlns:a16="http://schemas.microsoft.com/office/drawing/2014/main" id="{7DD9B0E4-78F9-475A-BE8C-8C766D67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205038"/>
            <a:ext cx="202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výběr odstínu</a:t>
            </a:r>
          </a:p>
        </p:txBody>
      </p:sp>
      <p:sp>
        <p:nvSpPr>
          <p:cNvPr id="13317" name="TextovéPole 9">
            <a:extLst>
              <a:ext uri="{FF2B5EF4-FFF2-40B4-BE49-F238E27FC236}">
                <a16:creationId xmlns:a16="http://schemas.microsoft.com/office/drawing/2014/main" id="{49B634DA-3F6D-443A-B9DF-B03E264D4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16338"/>
            <a:ext cx="187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volba sytosti</a:t>
            </a:r>
          </a:p>
        </p:txBody>
      </p:sp>
      <p:sp>
        <p:nvSpPr>
          <p:cNvPr id="13318" name="TextovéPole 10">
            <a:extLst>
              <a:ext uri="{FF2B5EF4-FFF2-40B4-BE49-F238E27FC236}">
                <a16:creationId xmlns:a16="http://schemas.microsoft.com/office/drawing/2014/main" id="{AC2CB8B4-98A6-4825-B1FE-1CBD9128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5516563"/>
            <a:ext cx="1558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volba jasu</a:t>
            </a:r>
          </a:p>
        </p:txBody>
      </p:sp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D5212CB7-E0EC-466F-98E2-C909784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Výběr barvy v programech</a:t>
            </a:r>
          </a:p>
        </p:txBody>
      </p:sp>
      <p:pic>
        <p:nvPicPr>
          <p:cNvPr id="14339" name="Obrázek 3">
            <a:extLst>
              <a:ext uri="{FF2B5EF4-FFF2-40B4-BE49-F238E27FC236}">
                <a16:creationId xmlns:a16="http://schemas.microsoft.com/office/drawing/2014/main" id="{D8F61E2D-7BDC-40C0-AFB4-C8EF35ABC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563813"/>
            <a:ext cx="43243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4">
            <a:extLst>
              <a:ext uri="{FF2B5EF4-FFF2-40B4-BE49-F238E27FC236}">
                <a16:creationId xmlns:a16="http://schemas.microsoft.com/office/drawing/2014/main" id="{7AA1EABC-CD8D-4C93-8C99-C5E1FDB57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20320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výběr modelu</a:t>
            </a:r>
          </a:p>
        </p:txBody>
      </p:sp>
      <p:sp>
        <p:nvSpPr>
          <p:cNvPr id="14341" name="TextovéPole 5">
            <a:extLst>
              <a:ext uri="{FF2B5EF4-FFF2-40B4-BE49-F238E27FC236}">
                <a16:creationId xmlns:a16="http://schemas.microsoft.com/office/drawing/2014/main" id="{1593677C-BC83-4811-A614-F9B9D35E9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465638"/>
            <a:ext cx="1903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výběr sytosti</a:t>
            </a:r>
          </a:p>
          <a:p>
            <a:pPr eaLnBrk="1" hangingPunct="1"/>
            <a:r>
              <a:rPr lang="cs-CZ" altLang="cs-CZ"/>
              <a:t>a jasu</a:t>
            </a:r>
          </a:p>
        </p:txBody>
      </p:sp>
      <p:sp>
        <p:nvSpPr>
          <p:cNvPr id="14342" name="TextovéPole 6">
            <a:extLst>
              <a:ext uri="{FF2B5EF4-FFF2-40B4-BE49-F238E27FC236}">
                <a16:creationId xmlns:a16="http://schemas.microsoft.com/office/drawing/2014/main" id="{AF6B0C83-CCE1-4E19-B6DD-4E3BB774A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3327400"/>
            <a:ext cx="202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výběr odstínu</a:t>
            </a:r>
          </a:p>
        </p:txBody>
      </p:sp>
      <p:sp>
        <p:nvSpPr>
          <p:cNvPr id="14343" name="TextovéPole 7">
            <a:extLst>
              <a:ext uri="{FF2B5EF4-FFF2-40B4-BE49-F238E27FC236}">
                <a16:creationId xmlns:a16="http://schemas.microsoft.com/office/drawing/2014/main" id="{9C846FD8-0927-4DD8-B515-464285AC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4497388"/>
            <a:ext cx="2449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možnost zadání</a:t>
            </a:r>
          </a:p>
          <a:p>
            <a:pPr eaLnBrk="1" hangingPunct="1"/>
            <a:r>
              <a:rPr lang="cs-CZ" altLang="cs-CZ"/>
              <a:t>přesných hodnot</a:t>
            </a:r>
          </a:p>
        </p:txBody>
      </p:sp>
      <p:cxnSp>
        <p:nvCxnSpPr>
          <p:cNvPr id="14344" name="Přímá spojnice se šipkou 9">
            <a:extLst>
              <a:ext uri="{FF2B5EF4-FFF2-40B4-BE49-F238E27FC236}">
                <a16:creationId xmlns:a16="http://schemas.microsoft.com/office/drawing/2014/main" id="{0C4FC671-D5E9-45EE-A292-7FA9A47304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48038" y="2493963"/>
            <a:ext cx="1298575" cy="935037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5" name="Přímá spojnice se šipkou 11">
            <a:extLst>
              <a:ext uri="{FF2B5EF4-FFF2-40B4-BE49-F238E27FC236}">
                <a16:creationId xmlns:a16="http://schemas.microsoft.com/office/drawing/2014/main" id="{004DC8EC-5235-492C-936A-2ECEFF07E09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99013" y="3644900"/>
            <a:ext cx="1933575" cy="15113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>
            <a:extLst>
              <a:ext uri="{FF2B5EF4-FFF2-40B4-BE49-F238E27FC236}">
                <a16:creationId xmlns:a16="http://schemas.microsoft.com/office/drawing/2014/main" id="{D2423148-E329-41F9-A5BE-B2577D25BBA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08650" y="4940300"/>
            <a:ext cx="1023938" cy="2159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5">
            <a:extLst>
              <a:ext uri="{FF2B5EF4-FFF2-40B4-BE49-F238E27FC236}">
                <a16:creationId xmlns:a16="http://schemas.microsoft.com/office/drawing/2014/main" id="{E1AC0641-3403-4F61-AE6B-BE5A752073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51025" y="4987925"/>
            <a:ext cx="1136650" cy="4572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776D85A-47C8-44D1-BFBE-5B8D8B5D7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0" y="1125538"/>
            <a:ext cx="7905750" cy="609600"/>
          </a:xfrm>
        </p:spPr>
        <p:txBody>
          <a:bodyPr/>
          <a:lstStyle/>
          <a:p>
            <a:pPr eaLnBrk="1" hangingPunct="1"/>
            <a:r>
              <a:rPr lang="cs-CZ" altLang="cs-CZ" sz="3600"/>
              <a:t>Ekvivalentní RGB, CMY a HSV hodnoty</a:t>
            </a:r>
            <a:endParaRPr lang="cs-CZ" altLang="cs-CZ" b="1"/>
          </a:p>
        </p:txBody>
      </p:sp>
      <p:grpSp>
        <p:nvGrpSpPr>
          <p:cNvPr id="15363" name="Group 124">
            <a:extLst>
              <a:ext uri="{FF2B5EF4-FFF2-40B4-BE49-F238E27FC236}">
                <a16:creationId xmlns:a16="http://schemas.microsoft.com/office/drawing/2014/main" id="{CEF0014B-C285-4B35-A75E-05F15B1505F9}"/>
              </a:ext>
            </a:extLst>
          </p:cNvPr>
          <p:cNvGrpSpPr>
            <a:grpSpLocks/>
          </p:cNvGrpSpPr>
          <p:nvPr/>
        </p:nvGrpSpPr>
        <p:grpSpPr bwMode="auto">
          <a:xfrm>
            <a:off x="0" y="2133600"/>
            <a:ext cx="8804275" cy="4368800"/>
            <a:chOff x="288" y="999"/>
            <a:chExt cx="5209" cy="2752"/>
          </a:xfrm>
        </p:grpSpPr>
        <p:sp>
          <p:nvSpPr>
            <p:cNvPr id="15364" name="Oval 33">
              <a:extLst>
                <a:ext uri="{FF2B5EF4-FFF2-40B4-BE49-F238E27FC236}">
                  <a16:creationId xmlns:a16="http://schemas.microsoft.com/office/drawing/2014/main" id="{C0EE072F-8509-46E0-AFB2-A5CD6B802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2087"/>
              <a:ext cx="1734" cy="3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65" name="Oval 31">
              <a:extLst>
                <a:ext uri="{FF2B5EF4-FFF2-40B4-BE49-F238E27FC236}">
                  <a16:creationId xmlns:a16="http://schemas.microsoft.com/office/drawing/2014/main" id="{94A15CB3-81BA-4E9B-964B-72D3D61BE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1949"/>
              <a:ext cx="1734" cy="26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66" name="Oval 29">
              <a:extLst>
                <a:ext uri="{FF2B5EF4-FFF2-40B4-BE49-F238E27FC236}">
                  <a16:creationId xmlns:a16="http://schemas.microsoft.com/office/drawing/2014/main" id="{13EE754B-1B00-41C9-BED6-4BA574F5A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1775"/>
              <a:ext cx="1734" cy="2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cs-CZ">
                <a:cs typeface="Tahoma" panose="020B0604030504040204" pitchFamily="34" charset="0"/>
              </a:endParaRPr>
            </a:p>
          </p:txBody>
        </p:sp>
        <p:sp>
          <p:nvSpPr>
            <p:cNvPr id="15367" name="Oval 34">
              <a:extLst>
                <a:ext uri="{FF2B5EF4-FFF2-40B4-BE49-F238E27FC236}">
                  <a16:creationId xmlns:a16="http://schemas.microsoft.com/office/drawing/2014/main" id="{10D43B3B-C446-4EDE-9586-16D29BF22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2304"/>
              <a:ext cx="1734" cy="205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68" name="Oval 38">
              <a:extLst>
                <a:ext uri="{FF2B5EF4-FFF2-40B4-BE49-F238E27FC236}">
                  <a16:creationId xmlns:a16="http://schemas.microsoft.com/office/drawing/2014/main" id="{4BCB8654-DEEF-45D8-9DEE-C938E081B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3491"/>
              <a:ext cx="1734" cy="26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69" name="Oval 37">
              <a:extLst>
                <a:ext uri="{FF2B5EF4-FFF2-40B4-BE49-F238E27FC236}">
                  <a16:creationId xmlns:a16="http://schemas.microsoft.com/office/drawing/2014/main" id="{BE650BE2-9B97-4C0A-B4ED-DDD5B203F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2981"/>
              <a:ext cx="1734" cy="260"/>
            </a:xfrm>
            <a:prstGeom prst="ellipse">
              <a:avLst/>
            </a:prstGeom>
            <a:solidFill>
              <a:srgbClr val="FF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70" name="Oval 36">
              <a:extLst>
                <a:ext uri="{FF2B5EF4-FFF2-40B4-BE49-F238E27FC236}">
                  <a16:creationId xmlns:a16="http://schemas.microsoft.com/office/drawing/2014/main" id="{1379A515-0168-4526-9217-CAC8E57B6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2819"/>
              <a:ext cx="1734" cy="2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71" name="Oval 35">
              <a:extLst>
                <a:ext uri="{FF2B5EF4-FFF2-40B4-BE49-F238E27FC236}">
                  <a16:creationId xmlns:a16="http://schemas.microsoft.com/office/drawing/2014/main" id="{128A0458-26D0-4DAE-869C-9133A9D85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2440"/>
              <a:ext cx="1734" cy="238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72" name="Oval 27">
              <a:extLst>
                <a:ext uri="{FF2B5EF4-FFF2-40B4-BE49-F238E27FC236}">
                  <a16:creationId xmlns:a16="http://schemas.microsoft.com/office/drawing/2014/main" id="{F14FF14E-B180-4E23-AA7A-E20165E0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1619"/>
              <a:ext cx="1734" cy="26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73" name="Oval 28">
              <a:extLst>
                <a:ext uri="{FF2B5EF4-FFF2-40B4-BE49-F238E27FC236}">
                  <a16:creationId xmlns:a16="http://schemas.microsoft.com/office/drawing/2014/main" id="{D039F7D7-D8AB-4680-B58C-31CA85A27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3311"/>
              <a:ext cx="1734" cy="260"/>
            </a:xfrm>
            <a:prstGeom prst="ellipse">
              <a:avLst/>
            </a:prstGeom>
            <a:solidFill>
              <a:srgbClr val="CB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74" name="Oval 30">
              <a:extLst>
                <a:ext uri="{FF2B5EF4-FFF2-40B4-BE49-F238E27FC236}">
                  <a16:creationId xmlns:a16="http://schemas.microsoft.com/office/drawing/2014/main" id="{9980EA38-C9B8-4134-B25E-F2E7213DB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3155"/>
              <a:ext cx="1734" cy="260"/>
            </a:xfrm>
            <a:prstGeom prst="ellipse">
              <a:avLst/>
            </a:prstGeom>
            <a:solidFill>
              <a:srgbClr val="FF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75" name="Oval 32">
              <a:extLst>
                <a:ext uri="{FF2B5EF4-FFF2-40B4-BE49-F238E27FC236}">
                  <a16:creationId xmlns:a16="http://schemas.microsoft.com/office/drawing/2014/main" id="{149FC5F3-0755-4DF8-B843-050EF598C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2597"/>
              <a:ext cx="1734" cy="26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76" name="Oval 26">
              <a:extLst>
                <a:ext uri="{FF2B5EF4-FFF2-40B4-BE49-F238E27FC236}">
                  <a16:creationId xmlns:a16="http://schemas.microsoft.com/office/drawing/2014/main" id="{37EBD438-88C8-40FF-875F-E03B14635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1451"/>
              <a:ext cx="1734" cy="26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77" name="Oval 25">
              <a:extLst>
                <a:ext uri="{FF2B5EF4-FFF2-40B4-BE49-F238E27FC236}">
                  <a16:creationId xmlns:a16="http://schemas.microsoft.com/office/drawing/2014/main" id="{B2D345CD-ADC3-4632-AF47-6BA3B8A57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1289"/>
              <a:ext cx="1734" cy="2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78" name="Oval 6">
              <a:extLst>
                <a:ext uri="{FF2B5EF4-FFF2-40B4-BE49-F238E27FC236}">
                  <a16:creationId xmlns:a16="http://schemas.microsoft.com/office/drawing/2014/main" id="{FDEC6EC7-A70B-4139-84FB-78552AC2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1115"/>
              <a:ext cx="1734" cy="2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379" name="Rectangle 39">
              <a:extLst>
                <a:ext uri="{FF2B5EF4-FFF2-40B4-BE49-F238E27FC236}">
                  <a16:creationId xmlns:a16="http://schemas.microsoft.com/office/drawing/2014/main" id="{57ADD2C5-2A9D-4485-92BF-C1ED7F256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999"/>
              <a:ext cx="38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barva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80" name="Rectangle 40">
              <a:extLst>
                <a:ext uri="{FF2B5EF4-FFF2-40B4-BE49-F238E27FC236}">
                  <a16:creationId xmlns:a16="http://schemas.microsoft.com/office/drawing/2014/main" id="{7BAF23EB-6617-40A4-9DAD-A20410263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999"/>
              <a:ext cx="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0000"/>
                  </a:solidFill>
                  <a:cs typeface="Tahoma" panose="020B0604030504040204" pitchFamily="34" charset="0"/>
                </a:rPr>
                <a:t>R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81" name="Rectangle 41">
              <a:extLst>
                <a:ext uri="{FF2B5EF4-FFF2-40B4-BE49-F238E27FC236}">
                  <a16:creationId xmlns:a16="http://schemas.microsoft.com/office/drawing/2014/main" id="{6C96D8BC-CD11-41B4-864B-4B7F14A11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999"/>
              <a:ext cx="1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FF00"/>
                  </a:solidFill>
                  <a:cs typeface="Tahoma" panose="020B0604030504040204" pitchFamily="34" charset="0"/>
                </a:rPr>
                <a:t>G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82" name="Rectangle 42">
              <a:extLst>
                <a:ext uri="{FF2B5EF4-FFF2-40B4-BE49-F238E27FC236}">
                  <a16:creationId xmlns:a16="http://schemas.microsoft.com/office/drawing/2014/main" id="{306E0955-10B0-4475-B624-29CCEE582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999"/>
              <a:ext cx="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FF"/>
                  </a:solidFill>
                  <a:cs typeface="Tahoma" panose="020B0604030504040204" pitchFamily="34" charset="0"/>
                </a:rPr>
                <a:t>B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83" name="Rectangle 43">
              <a:extLst>
                <a:ext uri="{FF2B5EF4-FFF2-40B4-BE49-F238E27FC236}">
                  <a16:creationId xmlns:a16="http://schemas.microsoft.com/office/drawing/2014/main" id="{4422C247-A9D3-4985-9658-5696CB337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999"/>
              <a:ext cx="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FFFF"/>
                  </a:solidFill>
                  <a:cs typeface="Tahoma" panose="020B0604030504040204" pitchFamily="34" charset="0"/>
                </a:rPr>
                <a:t>C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84" name="Rectangle 44">
              <a:extLst>
                <a:ext uri="{FF2B5EF4-FFF2-40B4-BE49-F238E27FC236}">
                  <a16:creationId xmlns:a16="http://schemas.microsoft.com/office/drawing/2014/main" id="{37F3DEC8-EF22-42C7-91D0-C60431EBB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999"/>
              <a:ext cx="1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00FF"/>
                  </a:solidFill>
                  <a:cs typeface="Tahoma" panose="020B0604030504040204" pitchFamily="34" charset="0"/>
                </a:rPr>
                <a:t>M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85" name="Rectangle 45">
              <a:extLst>
                <a:ext uri="{FF2B5EF4-FFF2-40B4-BE49-F238E27FC236}">
                  <a16:creationId xmlns:a16="http://schemas.microsoft.com/office/drawing/2014/main" id="{E1B88032-4890-4893-8111-6B2D27630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999"/>
              <a:ext cx="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FF00"/>
                  </a:solidFill>
                  <a:cs typeface="Tahoma" panose="020B0604030504040204" pitchFamily="34" charset="0"/>
                </a:rPr>
                <a:t>Y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86" name="Rectangle 46">
              <a:extLst>
                <a:ext uri="{FF2B5EF4-FFF2-40B4-BE49-F238E27FC236}">
                  <a16:creationId xmlns:a16="http://schemas.microsoft.com/office/drawing/2014/main" id="{824E01CB-FA05-475E-869C-A5AA4733D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999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HSV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87" name="Rectangle 47">
              <a:extLst>
                <a:ext uri="{FF2B5EF4-FFF2-40B4-BE49-F238E27FC236}">
                  <a16:creationId xmlns:a16="http://schemas.microsoft.com/office/drawing/2014/main" id="{39BC00D4-BB74-42D5-BE7E-10399C787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1164"/>
              <a:ext cx="5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červená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88" name="Rectangle 48">
              <a:extLst>
                <a:ext uri="{FF2B5EF4-FFF2-40B4-BE49-F238E27FC236}">
                  <a16:creationId xmlns:a16="http://schemas.microsoft.com/office/drawing/2014/main" id="{720BEF66-7B56-4B60-96B9-83AA3EA9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1164"/>
              <a:ext cx="5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255, 0, 0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89" name="Rectangle 49">
              <a:extLst>
                <a:ext uri="{FF2B5EF4-FFF2-40B4-BE49-F238E27FC236}">
                  <a16:creationId xmlns:a16="http://schemas.microsoft.com/office/drawing/2014/main" id="{B0786089-7AD4-403B-A9CF-629A313AF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1164"/>
              <a:ext cx="7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0, 255, 255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90" name="Rectangle 50">
              <a:extLst>
                <a:ext uri="{FF2B5EF4-FFF2-40B4-BE49-F238E27FC236}">
                  <a16:creationId xmlns:a16="http://schemas.microsoft.com/office/drawing/2014/main" id="{07D4D32E-4EAE-42F4-A804-5DAA1D7A4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164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0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91" name="Rectangle 51">
              <a:extLst>
                <a:ext uri="{FF2B5EF4-FFF2-40B4-BE49-F238E27FC236}">
                  <a16:creationId xmlns:a16="http://schemas.microsoft.com/office/drawing/2014/main" id="{D52B72D8-9D4F-4C58-A916-13540F9FD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1164"/>
              <a:ext cx="10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°, 100%, 100%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92" name="Rectangle 52">
              <a:extLst>
                <a:ext uri="{FF2B5EF4-FFF2-40B4-BE49-F238E27FC236}">
                  <a16:creationId xmlns:a16="http://schemas.microsoft.com/office/drawing/2014/main" id="{C0153129-9ABE-45AF-A5FD-B82C838A5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1330"/>
              <a:ext cx="3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žlutá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93" name="Rectangle 53">
              <a:extLst>
                <a:ext uri="{FF2B5EF4-FFF2-40B4-BE49-F238E27FC236}">
                  <a16:creationId xmlns:a16="http://schemas.microsoft.com/office/drawing/2014/main" id="{BB92C9F5-287E-4F88-82F2-CF17B9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1330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255, 255, 0</a:t>
              </a:r>
            </a:p>
          </p:txBody>
        </p:sp>
        <p:sp>
          <p:nvSpPr>
            <p:cNvPr id="15394" name="Rectangle 54">
              <a:extLst>
                <a:ext uri="{FF2B5EF4-FFF2-40B4-BE49-F238E27FC236}">
                  <a16:creationId xmlns:a16="http://schemas.microsoft.com/office/drawing/2014/main" id="{CD00F047-B0D6-44EF-BDE1-85E4F3F6F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1330"/>
              <a:ext cx="5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0, 0, 255</a:t>
              </a:r>
            </a:p>
          </p:txBody>
        </p:sp>
        <p:sp>
          <p:nvSpPr>
            <p:cNvPr id="15395" name="Rectangle 55">
              <a:extLst>
                <a:ext uri="{FF2B5EF4-FFF2-40B4-BE49-F238E27FC236}">
                  <a16:creationId xmlns:a16="http://schemas.microsoft.com/office/drawing/2014/main" id="{8D1FB20E-01A5-4C4C-AB0C-DC454F9FB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330"/>
              <a:ext cx="3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60°, </a:t>
              </a:r>
            </a:p>
          </p:txBody>
        </p:sp>
        <p:sp>
          <p:nvSpPr>
            <p:cNvPr id="15396" name="Rectangle 56">
              <a:extLst>
                <a:ext uri="{FF2B5EF4-FFF2-40B4-BE49-F238E27FC236}">
                  <a16:creationId xmlns:a16="http://schemas.microsoft.com/office/drawing/2014/main" id="{99F8C489-1FC0-4AF0-924C-4882A0548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1330"/>
              <a:ext cx="9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100%, 100%</a:t>
              </a:r>
            </a:p>
          </p:txBody>
        </p:sp>
        <p:sp>
          <p:nvSpPr>
            <p:cNvPr id="15397" name="Rectangle 57">
              <a:extLst>
                <a:ext uri="{FF2B5EF4-FFF2-40B4-BE49-F238E27FC236}">
                  <a16:creationId xmlns:a16="http://schemas.microsoft.com/office/drawing/2014/main" id="{45460226-4870-4372-A0A5-8AA7C7D9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1495"/>
              <a:ext cx="4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zelená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398" name="Rectangle 58">
              <a:extLst>
                <a:ext uri="{FF2B5EF4-FFF2-40B4-BE49-F238E27FC236}">
                  <a16:creationId xmlns:a16="http://schemas.microsoft.com/office/drawing/2014/main" id="{643212AB-331F-446B-AEE6-0314EF8D0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1495"/>
              <a:ext cx="5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0, 255, 0</a:t>
              </a:r>
            </a:p>
          </p:txBody>
        </p:sp>
        <p:sp>
          <p:nvSpPr>
            <p:cNvPr id="15399" name="Rectangle 59">
              <a:extLst>
                <a:ext uri="{FF2B5EF4-FFF2-40B4-BE49-F238E27FC236}">
                  <a16:creationId xmlns:a16="http://schemas.microsoft.com/office/drawing/2014/main" id="{9CE7775B-0546-4894-8C72-2FA43152E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1495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255, 0, 255</a:t>
              </a:r>
            </a:p>
          </p:txBody>
        </p:sp>
        <p:sp>
          <p:nvSpPr>
            <p:cNvPr id="15400" name="Rectangle 60">
              <a:extLst>
                <a:ext uri="{FF2B5EF4-FFF2-40B4-BE49-F238E27FC236}">
                  <a16:creationId xmlns:a16="http://schemas.microsoft.com/office/drawing/2014/main" id="{4C6749AB-81C8-49AB-B222-A4191E425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495"/>
              <a:ext cx="4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120°, </a:t>
              </a:r>
            </a:p>
          </p:txBody>
        </p:sp>
        <p:sp>
          <p:nvSpPr>
            <p:cNvPr id="15401" name="Rectangle 61">
              <a:extLst>
                <a:ext uri="{FF2B5EF4-FFF2-40B4-BE49-F238E27FC236}">
                  <a16:creationId xmlns:a16="http://schemas.microsoft.com/office/drawing/2014/main" id="{E6F4E642-A7F0-4848-BFC5-13D0DC906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495"/>
              <a:ext cx="8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100%,100%</a:t>
              </a:r>
            </a:p>
          </p:txBody>
        </p:sp>
        <p:sp>
          <p:nvSpPr>
            <p:cNvPr id="15402" name="Rectangle 62">
              <a:extLst>
                <a:ext uri="{FF2B5EF4-FFF2-40B4-BE49-F238E27FC236}">
                  <a16:creationId xmlns:a16="http://schemas.microsoft.com/office/drawing/2014/main" id="{F019CC4A-79AC-4B2F-A948-8BF9C13E9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1661"/>
              <a:ext cx="6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azurová (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03" name="Rectangle 63">
              <a:extLst>
                <a:ext uri="{FF2B5EF4-FFF2-40B4-BE49-F238E27FC236}">
                  <a16:creationId xmlns:a16="http://schemas.microsoft.com/office/drawing/2014/main" id="{729644B0-58D1-4ED3-A35B-5FD36B97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" y="1661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cyan)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04" name="Rectangle 64">
              <a:extLst>
                <a:ext uri="{FF2B5EF4-FFF2-40B4-BE49-F238E27FC236}">
                  <a16:creationId xmlns:a16="http://schemas.microsoft.com/office/drawing/2014/main" id="{1BB7563F-5960-4927-ABCE-573EB28E2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1661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0, 255, 255</a:t>
              </a:r>
            </a:p>
          </p:txBody>
        </p:sp>
        <p:sp>
          <p:nvSpPr>
            <p:cNvPr id="15405" name="Rectangle 65">
              <a:extLst>
                <a:ext uri="{FF2B5EF4-FFF2-40B4-BE49-F238E27FC236}">
                  <a16:creationId xmlns:a16="http://schemas.microsoft.com/office/drawing/2014/main" id="{2E906A55-21B3-4A0E-BCCD-5C37E0D4A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1661"/>
              <a:ext cx="5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255, 0, 0</a:t>
              </a:r>
            </a:p>
          </p:txBody>
        </p:sp>
        <p:sp>
          <p:nvSpPr>
            <p:cNvPr id="15406" name="Rectangle 66">
              <a:extLst>
                <a:ext uri="{FF2B5EF4-FFF2-40B4-BE49-F238E27FC236}">
                  <a16:creationId xmlns:a16="http://schemas.microsoft.com/office/drawing/2014/main" id="{D81E6986-9DD3-4212-BF88-35807CC3A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61"/>
              <a:ext cx="4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180°, </a:t>
              </a:r>
            </a:p>
          </p:txBody>
        </p:sp>
        <p:sp>
          <p:nvSpPr>
            <p:cNvPr id="15407" name="Rectangle 67">
              <a:extLst>
                <a:ext uri="{FF2B5EF4-FFF2-40B4-BE49-F238E27FC236}">
                  <a16:creationId xmlns:a16="http://schemas.microsoft.com/office/drawing/2014/main" id="{5133A7DC-8662-40A4-A335-DA70C747C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661"/>
              <a:ext cx="9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100%, 100%</a:t>
              </a:r>
            </a:p>
          </p:txBody>
        </p:sp>
        <p:sp>
          <p:nvSpPr>
            <p:cNvPr id="15408" name="Rectangle 68">
              <a:extLst>
                <a:ext uri="{FF2B5EF4-FFF2-40B4-BE49-F238E27FC236}">
                  <a16:creationId xmlns:a16="http://schemas.microsoft.com/office/drawing/2014/main" id="{E11FAF15-2C73-44F6-92F0-39E36FC11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1826"/>
              <a:ext cx="4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FF00"/>
                  </a:solidFill>
                  <a:cs typeface="Tahoma" panose="020B0604030504040204" pitchFamily="34" charset="0"/>
                </a:rPr>
                <a:t>modrá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09" name="Rectangle 69">
              <a:extLst>
                <a:ext uri="{FF2B5EF4-FFF2-40B4-BE49-F238E27FC236}">
                  <a16:creationId xmlns:a16="http://schemas.microsoft.com/office/drawing/2014/main" id="{0EDA6EB2-06B9-4D7B-BA9A-FC28AB27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1826"/>
              <a:ext cx="5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0, 0, 255</a:t>
              </a:r>
            </a:p>
          </p:txBody>
        </p:sp>
        <p:sp>
          <p:nvSpPr>
            <p:cNvPr id="15410" name="Rectangle 70">
              <a:extLst>
                <a:ext uri="{FF2B5EF4-FFF2-40B4-BE49-F238E27FC236}">
                  <a16:creationId xmlns:a16="http://schemas.microsoft.com/office/drawing/2014/main" id="{728A27A4-CB62-449A-90EA-257D4DF32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1826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255, 255, 0</a:t>
              </a:r>
            </a:p>
          </p:txBody>
        </p:sp>
        <p:sp>
          <p:nvSpPr>
            <p:cNvPr id="15411" name="Rectangle 71">
              <a:extLst>
                <a:ext uri="{FF2B5EF4-FFF2-40B4-BE49-F238E27FC236}">
                  <a16:creationId xmlns:a16="http://schemas.microsoft.com/office/drawing/2014/main" id="{EFD1FAC0-1BFE-449E-B65D-7FD336895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826"/>
              <a:ext cx="4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240°, </a:t>
              </a:r>
            </a:p>
          </p:txBody>
        </p:sp>
        <p:sp>
          <p:nvSpPr>
            <p:cNvPr id="15412" name="Rectangle 72">
              <a:extLst>
                <a:ext uri="{FF2B5EF4-FFF2-40B4-BE49-F238E27FC236}">
                  <a16:creationId xmlns:a16="http://schemas.microsoft.com/office/drawing/2014/main" id="{80C54A60-F857-49BA-80F5-149745802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826"/>
              <a:ext cx="9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100%, 100%</a:t>
              </a:r>
            </a:p>
          </p:txBody>
        </p:sp>
        <p:sp>
          <p:nvSpPr>
            <p:cNvPr id="15413" name="Rectangle 73">
              <a:extLst>
                <a:ext uri="{FF2B5EF4-FFF2-40B4-BE49-F238E27FC236}">
                  <a16:creationId xmlns:a16="http://schemas.microsoft.com/office/drawing/2014/main" id="{4E655626-8857-41B1-AF04-34467FBEB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1992"/>
              <a:ext cx="8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FF00"/>
                  </a:solidFill>
                  <a:cs typeface="Tahoma" panose="020B0604030504040204" pitchFamily="34" charset="0"/>
                </a:rPr>
                <a:t>purpurová (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14" name="Rectangle 74">
              <a:extLst>
                <a:ext uri="{FF2B5EF4-FFF2-40B4-BE49-F238E27FC236}">
                  <a16:creationId xmlns:a16="http://schemas.microsoft.com/office/drawing/2014/main" id="{10611378-02AA-4EAC-BE76-2658286AE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" y="1992"/>
              <a:ext cx="6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FF00"/>
                  </a:solidFill>
                  <a:cs typeface="Tahoma" panose="020B0604030504040204" pitchFamily="34" charset="0"/>
                </a:rPr>
                <a:t>magenta)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15" name="Rectangle 75">
              <a:extLst>
                <a:ext uri="{FF2B5EF4-FFF2-40B4-BE49-F238E27FC236}">
                  <a16:creationId xmlns:a16="http://schemas.microsoft.com/office/drawing/2014/main" id="{B40DC001-9403-4C89-A2D2-C094B944E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1992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255, 0, 255</a:t>
              </a:r>
            </a:p>
          </p:txBody>
        </p:sp>
        <p:sp>
          <p:nvSpPr>
            <p:cNvPr id="15416" name="Rectangle 76">
              <a:extLst>
                <a:ext uri="{FF2B5EF4-FFF2-40B4-BE49-F238E27FC236}">
                  <a16:creationId xmlns:a16="http://schemas.microsoft.com/office/drawing/2014/main" id="{EBF94678-7092-4DD9-A906-BCD348E1D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1992"/>
              <a:ext cx="5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0, 255, 0</a:t>
              </a:r>
            </a:p>
          </p:txBody>
        </p:sp>
        <p:sp>
          <p:nvSpPr>
            <p:cNvPr id="15417" name="Rectangle 77">
              <a:extLst>
                <a:ext uri="{FF2B5EF4-FFF2-40B4-BE49-F238E27FC236}">
                  <a16:creationId xmlns:a16="http://schemas.microsoft.com/office/drawing/2014/main" id="{C03EDBB4-CCE9-43C0-9FC7-346920414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992"/>
              <a:ext cx="4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300°, </a:t>
              </a:r>
            </a:p>
          </p:txBody>
        </p:sp>
        <p:sp>
          <p:nvSpPr>
            <p:cNvPr id="15418" name="Rectangle 78">
              <a:extLst>
                <a:ext uri="{FF2B5EF4-FFF2-40B4-BE49-F238E27FC236}">
                  <a16:creationId xmlns:a16="http://schemas.microsoft.com/office/drawing/2014/main" id="{D56B70B3-B7CE-4135-AE2A-1A5F584C4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992"/>
              <a:ext cx="9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100%, 100%</a:t>
              </a:r>
            </a:p>
          </p:txBody>
        </p:sp>
        <p:sp>
          <p:nvSpPr>
            <p:cNvPr id="15419" name="Rectangle 79">
              <a:extLst>
                <a:ext uri="{FF2B5EF4-FFF2-40B4-BE49-F238E27FC236}">
                  <a16:creationId xmlns:a16="http://schemas.microsoft.com/office/drawing/2014/main" id="{39F3929B-FD68-4498-A3D3-9AA947514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2157"/>
              <a:ext cx="3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FFFF"/>
                  </a:solidFill>
                  <a:cs typeface="Tahoma" panose="020B0604030504040204" pitchFamily="34" charset="0"/>
                </a:rPr>
                <a:t>černá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20" name="Rectangle 80">
              <a:extLst>
                <a:ext uri="{FF2B5EF4-FFF2-40B4-BE49-F238E27FC236}">
                  <a16:creationId xmlns:a16="http://schemas.microsoft.com/office/drawing/2014/main" id="{60CA7847-10E8-4874-9B84-8CEB31C1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157"/>
              <a:ext cx="4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0, 0, 0</a:t>
              </a:r>
            </a:p>
          </p:txBody>
        </p:sp>
        <p:sp>
          <p:nvSpPr>
            <p:cNvPr id="15421" name="Rectangle 81">
              <a:extLst>
                <a:ext uri="{FF2B5EF4-FFF2-40B4-BE49-F238E27FC236}">
                  <a16:creationId xmlns:a16="http://schemas.microsoft.com/office/drawing/2014/main" id="{582644CB-0AEB-443A-8E11-42549E985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2157"/>
              <a:ext cx="9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255, 255, 255</a:t>
              </a:r>
            </a:p>
          </p:txBody>
        </p:sp>
        <p:sp>
          <p:nvSpPr>
            <p:cNvPr id="15422" name="Rectangle 82">
              <a:extLst>
                <a:ext uri="{FF2B5EF4-FFF2-40B4-BE49-F238E27FC236}">
                  <a16:creationId xmlns:a16="http://schemas.microsoft.com/office/drawing/2014/main" id="{9D9D9022-DF18-40ED-997A-5D75D3277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157"/>
              <a:ext cx="8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0°, 0%, 0%</a:t>
              </a:r>
            </a:p>
          </p:txBody>
        </p:sp>
        <p:sp>
          <p:nvSpPr>
            <p:cNvPr id="15423" name="Rectangle 83">
              <a:extLst>
                <a:ext uri="{FF2B5EF4-FFF2-40B4-BE49-F238E27FC236}">
                  <a16:creationId xmlns:a16="http://schemas.microsoft.com/office/drawing/2014/main" id="{1798926D-AFE0-4CB7-B69A-B19C21CB8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323"/>
              <a:ext cx="68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63, 63, 63</a:t>
              </a:r>
            </a:p>
          </p:txBody>
        </p:sp>
        <p:sp>
          <p:nvSpPr>
            <p:cNvPr id="15424" name="Rectangle 84">
              <a:extLst>
                <a:ext uri="{FF2B5EF4-FFF2-40B4-BE49-F238E27FC236}">
                  <a16:creationId xmlns:a16="http://schemas.microsoft.com/office/drawing/2014/main" id="{45F36E9E-D6FD-4B33-8F6A-1F557ABC9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2323"/>
              <a:ext cx="9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191, 191, 191</a:t>
              </a:r>
            </a:p>
          </p:txBody>
        </p:sp>
        <p:sp>
          <p:nvSpPr>
            <p:cNvPr id="15425" name="Rectangle 85">
              <a:extLst>
                <a:ext uri="{FF2B5EF4-FFF2-40B4-BE49-F238E27FC236}">
                  <a16:creationId xmlns:a16="http://schemas.microsoft.com/office/drawing/2014/main" id="{1E1108EA-8B62-4C30-8FF4-3B800FA17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323"/>
              <a:ext cx="9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0°, 0%, 25%</a:t>
              </a:r>
            </a:p>
          </p:txBody>
        </p:sp>
        <p:sp>
          <p:nvSpPr>
            <p:cNvPr id="15426" name="Rectangle 86">
              <a:extLst>
                <a:ext uri="{FF2B5EF4-FFF2-40B4-BE49-F238E27FC236}">
                  <a16:creationId xmlns:a16="http://schemas.microsoft.com/office/drawing/2014/main" id="{960E8A5C-BC23-41B7-9DF7-B39DB6278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488"/>
              <a:ext cx="9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127, 127, 127</a:t>
              </a:r>
            </a:p>
          </p:txBody>
        </p:sp>
        <p:sp>
          <p:nvSpPr>
            <p:cNvPr id="15427" name="Rectangle 87">
              <a:extLst>
                <a:ext uri="{FF2B5EF4-FFF2-40B4-BE49-F238E27FC236}">
                  <a16:creationId xmlns:a16="http://schemas.microsoft.com/office/drawing/2014/main" id="{52946CCC-77A0-415D-8687-4A420A472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2488"/>
              <a:ext cx="9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127, 127, 127</a:t>
              </a:r>
            </a:p>
          </p:txBody>
        </p:sp>
        <p:sp>
          <p:nvSpPr>
            <p:cNvPr id="15428" name="Rectangle 88">
              <a:extLst>
                <a:ext uri="{FF2B5EF4-FFF2-40B4-BE49-F238E27FC236}">
                  <a16:creationId xmlns:a16="http://schemas.microsoft.com/office/drawing/2014/main" id="{B9B28C52-4F41-4BAC-B599-635CCCDC4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488"/>
              <a:ext cx="9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0°, 0%, 50%</a:t>
              </a:r>
            </a:p>
          </p:txBody>
        </p:sp>
        <p:sp>
          <p:nvSpPr>
            <p:cNvPr id="15429" name="Rectangle 89">
              <a:extLst>
                <a:ext uri="{FF2B5EF4-FFF2-40B4-BE49-F238E27FC236}">
                  <a16:creationId xmlns:a16="http://schemas.microsoft.com/office/drawing/2014/main" id="{CB55E38C-EFAE-483D-B883-A379CA9136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7" y="2519"/>
              <a:ext cx="44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odstín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30" name="Rectangle 90">
              <a:extLst>
                <a:ext uri="{FF2B5EF4-FFF2-40B4-BE49-F238E27FC236}">
                  <a16:creationId xmlns:a16="http://schemas.microsoft.com/office/drawing/2014/main" id="{70BE2EC1-A1FE-4F3B-9FC8-E23CAA8C9B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80" y="2326"/>
              <a:ext cx="8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FFFF"/>
                  </a:solidFill>
                  <a:cs typeface="Tahoma" panose="020B0604030504040204" pitchFamily="34" charset="0"/>
                </a:rPr>
                <a:t>y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31" name="Rectangle 91">
              <a:extLst>
                <a:ext uri="{FF2B5EF4-FFF2-40B4-BE49-F238E27FC236}">
                  <a16:creationId xmlns:a16="http://schemas.microsoft.com/office/drawing/2014/main" id="{B4322C66-8A81-4C09-8913-9789C96520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23" y="2574"/>
              <a:ext cx="33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šedé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32" name="Rectangle 92">
              <a:extLst>
                <a:ext uri="{FF2B5EF4-FFF2-40B4-BE49-F238E27FC236}">
                  <a16:creationId xmlns:a16="http://schemas.microsoft.com/office/drawing/2014/main" id="{4D64A945-93F9-4DE0-AB28-61D849BE5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654"/>
              <a:ext cx="9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191, 191, 191</a:t>
              </a:r>
            </a:p>
          </p:txBody>
        </p:sp>
        <p:sp>
          <p:nvSpPr>
            <p:cNvPr id="15433" name="Rectangle 93">
              <a:extLst>
                <a:ext uri="{FF2B5EF4-FFF2-40B4-BE49-F238E27FC236}">
                  <a16:creationId xmlns:a16="http://schemas.microsoft.com/office/drawing/2014/main" id="{C304B303-A740-4760-8DE3-DD473EE05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2654"/>
              <a:ext cx="68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63, 63, 63</a:t>
              </a:r>
            </a:p>
          </p:txBody>
        </p:sp>
        <p:sp>
          <p:nvSpPr>
            <p:cNvPr id="15434" name="Rectangle 94">
              <a:extLst>
                <a:ext uri="{FF2B5EF4-FFF2-40B4-BE49-F238E27FC236}">
                  <a16:creationId xmlns:a16="http://schemas.microsoft.com/office/drawing/2014/main" id="{71BDECCD-6267-4D93-89FE-B0F1B362E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654"/>
              <a:ext cx="9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0°, 0%, 75%</a:t>
              </a:r>
            </a:p>
          </p:txBody>
        </p:sp>
        <p:sp>
          <p:nvSpPr>
            <p:cNvPr id="15435" name="Rectangle 95">
              <a:extLst>
                <a:ext uri="{FF2B5EF4-FFF2-40B4-BE49-F238E27FC236}">
                  <a16:creationId xmlns:a16="http://schemas.microsoft.com/office/drawing/2014/main" id="{E531B3B5-8795-4C45-B15E-4B05D9482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2874"/>
              <a:ext cx="24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bílá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36" name="Rectangle 96">
              <a:extLst>
                <a:ext uri="{FF2B5EF4-FFF2-40B4-BE49-F238E27FC236}">
                  <a16:creationId xmlns:a16="http://schemas.microsoft.com/office/drawing/2014/main" id="{DD80F662-518E-4CA4-B6B0-A69636E03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874"/>
              <a:ext cx="9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255, 255, 255</a:t>
              </a:r>
            </a:p>
          </p:txBody>
        </p:sp>
        <p:sp>
          <p:nvSpPr>
            <p:cNvPr id="15437" name="Rectangle 97">
              <a:extLst>
                <a:ext uri="{FF2B5EF4-FFF2-40B4-BE49-F238E27FC236}">
                  <a16:creationId xmlns:a16="http://schemas.microsoft.com/office/drawing/2014/main" id="{1F853E24-E65F-4161-A1AF-619F554EF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2874"/>
              <a:ext cx="4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0, 0, 0</a:t>
              </a:r>
            </a:p>
          </p:txBody>
        </p:sp>
        <p:sp>
          <p:nvSpPr>
            <p:cNvPr id="15438" name="Rectangle 98">
              <a:extLst>
                <a:ext uri="{FF2B5EF4-FFF2-40B4-BE49-F238E27FC236}">
                  <a16:creationId xmlns:a16="http://schemas.microsoft.com/office/drawing/2014/main" id="{DC326324-5823-4D52-A5A5-EEBF73B4D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874"/>
              <a:ext cx="9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0°, 0%, 100%</a:t>
              </a:r>
            </a:p>
          </p:txBody>
        </p:sp>
        <p:sp>
          <p:nvSpPr>
            <p:cNvPr id="15439" name="Rectangle 99">
              <a:extLst>
                <a:ext uri="{FF2B5EF4-FFF2-40B4-BE49-F238E27FC236}">
                  <a16:creationId xmlns:a16="http://schemas.microsoft.com/office/drawing/2014/main" id="{493BBAF3-33C5-49B7-9C57-6502A1777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3039"/>
              <a:ext cx="5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r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40" name="Rectangle 100">
              <a:extLst>
                <a:ext uri="{FF2B5EF4-FFF2-40B4-BE49-F238E27FC236}">
                  <a16:creationId xmlns:a16="http://schemas.microsoft.com/office/drawing/2014/main" id="{536490E4-D6C2-40F8-8E0D-854F12E12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3039"/>
              <a:ext cx="8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ůžová světlá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41" name="Rectangle 101">
              <a:extLst>
                <a:ext uri="{FF2B5EF4-FFF2-40B4-BE49-F238E27FC236}">
                  <a16:creationId xmlns:a16="http://schemas.microsoft.com/office/drawing/2014/main" id="{AAA3D299-F6DB-4DAC-9511-EB5099A8D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3039"/>
              <a:ext cx="9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255, 192, 192</a:t>
              </a:r>
            </a:p>
          </p:txBody>
        </p:sp>
        <p:sp>
          <p:nvSpPr>
            <p:cNvPr id="15442" name="Rectangle 102">
              <a:extLst>
                <a:ext uri="{FF2B5EF4-FFF2-40B4-BE49-F238E27FC236}">
                  <a16:creationId xmlns:a16="http://schemas.microsoft.com/office/drawing/2014/main" id="{198839FD-5AA8-412C-ACE5-C16236FAB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3039"/>
              <a:ext cx="5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0, 64, 64</a:t>
              </a:r>
            </a:p>
          </p:txBody>
        </p:sp>
        <p:sp>
          <p:nvSpPr>
            <p:cNvPr id="15443" name="Rectangle 103">
              <a:extLst>
                <a:ext uri="{FF2B5EF4-FFF2-40B4-BE49-F238E27FC236}">
                  <a16:creationId xmlns:a16="http://schemas.microsoft.com/office/drawing/2014/main" id="{9C8BC648-5C2E-433C-8521-81328CC28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3039"/>
              <a:ext cx="10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0°, 25%, 100%</a:t>
              </a:r>
            </a:p>
          </p:txBody>
        </p:sp>
        <p:sp>
          <p:nvSpPr>
            <p:cNvPr id="15444" name="Rectangle 104">
              <a:extLst>
                <a:ext uri="{FF2B5EF4-FFF2-40B4-BE49-F238E27FC236}">
                  <a16:creationId xmlns:a16="http://schemas.microsoft.com/office/drawing/2014/main" id="{587B0145-E85B-4554-B9B1-757DDB89A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3204"/>
              <a:ext cx="5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r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45" name="Rectangle 105">
              <a:extLst>
                <a:ext uri="{FF2B5EF4-FFF2-40B4-BE49-F238E27FC236}">
                  <a16:creationId xmlns:a16="http://schemas.microsoft.com/office/drawing/2014/main" id="{72B98776-19F4-4F50-BBA2-4EB87F400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3204"/>
              <a:ext cx="8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000000"/>
                  </a:solidFill>
                  <a:cs typeface="Tahoma" panose="020B0604030504040204" pitchFamily="34" charset="0"/>
                </a:rPr>
                <a:t>ůžová tmavá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46" name="Rectangle 106">
              <a:extLst>
                <a:ext uri="{FF2B5EF4-FFF2-40B4-BE49-F238E27FC236}">
                  <a16:creationId xmlns:a16="http://schemas.microsoft.com/office/drawing/2014/main" id="{992882E5-CBFC-4AEC-B712-B86E2A0AF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3204"/>
              <a:ext cx="9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255, 128, 128</a:t>
              </a:r>
            </a:p>
          </p:txBody>
        </p:sp>
        <p:sp>
          <p:nvSpPr>
            <p:cNvPr id="15447" name="Rectangle 107">
              <a:extLst>
                <a:ext uri="{FF2B5EF4-FFF2-40B4-BE49-F238E27FC236}">
                  <a16:creationId xmlns:a16="http://schemas.microsoft.com/office/drawing/2014/main" id="{5C2367D9-E779-4E9E-BABF-12D209F83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3204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0, 128, 128</a:t>
              </a:r>
            </a:p>
          </p:txBody>
        </p:sp>
        <p:sp>
          <p:nvSpPr>
            <p:cNvPr id="15448" name="Rectangle 108">
              <a:extLst>
                <a:ext uri="{FF2B5EF4-FFF2-40B4-BE49-F238E27FC236}">
                  <a16:creationId xmlns:a16="http://schemas.microsoft.com/office/drawing/2014/main" id="{A3527A20-2E13-4FB1-86CF-56532BB34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3204"/>
              <a:ext cx="10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0°, 50%, 100%</a:t>
              </a:r>
            </a:p>
          </p:txBody>
        </p:sp>
        <p:sp>
          <p:nvSpPr>
            <p:cNvPr id="15449" name="Rectangle 109">
              <a:extLst>
                <a:ext uri="{FF2B5EF4-FFF2-40B4-BE49-F238E27FC236}">
                  <a16:creationId xmlns:a16="http://schemas.microsoft.com/office/drawing/2014/main" id="{B8C31284-E718-4278-BF71-B1E03DA43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3370"/>
              <a:ext cx="3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FF00"/>
                  </a:solidFill>
                  <a:cs typeface="Tahoma" panose="020B0604030504040204" pitchFamily="34" charset="0"/>
                </a:rPr>
                <a:t>tmav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50" name="Rectangle 110">
              <a:extLst>
                <a:ext uri="{FF2B5EF4-FFF2-40B4-BE49-F238E27FC236}">
                  <a16:creationId xmlns:a16="http://schemas.microsoft.com/office/drawing/2014/main" id="{8D04C33B-8213-407B-AAF4-7818BA2FC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370"/>
              <a:ext cx="6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FF00"/>
                  </a:solidFill>
                  <a:cs typeface="Tahoma" panose="020B0604030504040204" pitchFamily="34" charset="0"/>
                </a:rPr>
                <a:t>ě červená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51" name="Rectangle 111">
              <a:extLst>
                <a:ext uri="{FF2B5EF4-FFF2-40B4-BE49-F238E27FC236}">
                  <a16:creationId xmlns:a16="http://schemas.microsoft.com/office/drawing/2014/main" id="{0A9ABF79-2664-4FB8-B1AF-20CEF008E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3370"/>
              <a:ext cx="5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203, 0, 0</a:t>
              </a:r>
            </a:p>
          </p:txBody>
        </p:sp>
        <p:sp>
          <p:nvSpPr>
            <p:cNvPr id="15452" name="Rectangle 112">
              <a:extLst>
                <a:ext uri="{FF2B5EF4-FFF2-40B4-BE49-F238E27FC236}">
                  <a16:creationId xmlns:a16="http://schemas.microsoft.com/office/drawing/2014/main" id="{ACD3EFD8-0237-422F-AA49-6F3266D91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3370"/>
              <a:ext cx="8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52, 255, 255</a:t>
              </a:r>
            </a:p>
          </p:txBody>
        </p:sp>
        <p:sp>
          <p:nvSpPr>
            <p:cNvPr id="15453" name="Rectangle 113">
              <a:extLst>
                <a:ext uri="{FF2B5EF4-FFF2-40B4-BE49-F238E27FC236}">
                  <a16:creationId xmlns:a16="http://schemas.microsoft.com/office/drawing/2014/main" id="{61019B5D-D163-4F7E-8A49-1F9407A6A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3370"/>
              <a:ext cx="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15454" name="Rectangle 114">
              <a:extLst>
                <a:ext uri="{FF2B5EF4-FFF2-40B4-BE49-F238E27FC236}">
                  <a16:creationId xmlns:a16="http://schemas.microsoft.com/office/drawing/2014/main" id="{B0E6D8B1-3815-4A75-B822-4D262E1F2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3370"/>
              <a:ext cx="9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°, 100%, 80%</a:t>
              </a:r>
            </a:p>
          </p:txBody>
        </p:sp>
        <p:sp>
          <p:nvSpPr>
            <p:cNvPr id="15455" name="Rectangle 115">
              <a:extLst>
                <a:ext uri="{FF2B5EF4-FFF2-40B4-BE49-F238E27FC236}">
                  <a16:creationId xmlns:a16="http://schemas.microsoft.com/office/drawing/2014/main" id="{AE779B3E-D487-44CB-82C3-1A6512100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3535"/>
              <a:ext cx="17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FFFF"/>
                  </a:solidFill>
                  <a:cs typeface="Tahoma" panose="020B0604030504040204" pitchFamily="34" charset="0"/>
                </a:rPr>
                <a:t>hn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56" name="Rectangle 116">
              <a:extLst>
                <a:ext uri="{FF2B5EF4-FFF2-40B4-BE49-F238E27FC236}">
                  <a16:creationId xmlns:a16="http://schemas.microsoft.com/office/drawing/2014/main" id="{B3069796-8BD3-41D7-A761-6E6687375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3535"/>
              <a:ext cx="24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solidFill>
                    <a:srgbClr val="FFFFFF"/>
                  </a:solidFill>
                  <a:cs typeface="Tahoma" panose="020B0604030504040204" pitchFamily="34" charset="0"/>
                </a:rPr>
                <a:t>ědá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15457" name="Rectangle 117">
              <a:extLst>
                <a:ext uri="{FF2B5EF4-FFF2-40B4-BE49-F238E27FC236}">
                  <a16:creationId xmlns:a16="http://schemas.microsoft.com/office/drawing/2014/main" id="{70965F95-B90F-4915-97E3-D0CFCEA9B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3535"/>
              <a:ext cx="5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128, 0, 0</a:t>
              </a:r>
            </a:p>
          </p:txBody>
        </p:sp>
        <p:sp>
          <p:nvSpPr>
            <p:cNvPr id="15458" name="Rectangle 118">
              <a:extLst>
                <a:ext uri="{FF2B5EF4-FFF2-40B4-BE49-F238E27FC236}">
                  <a16:creationId xmlns:a16="http://schemas.microsoft.com/office/drawing/2014/main" id="{A8D8D155-1359-4C33-A6E8-71F937A03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3535"/>
              <a:ext cx="9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127, 255, 255</a:t>
              </a:r>
            </a:p>
          </p:txBody>
        </p:sp>
        <p:sp>
          <p:nvSpPr>
            <p:cNvPr id="15459" name="Rectangle 119">
              <a:extLst>
                <a:ext uri="{FF2B5EF4-FFF2-40B4-BE49-F238E27FC236}">
                  <a16:creationId xmlns:a16="http://schemas.microsoft.com/office/drawing/2014/main" id="{8D881452-8AF3-4B91-A3D7-B6FDE7365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3535"/>
              <a:ext cx="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15460" name="Rectangle 120">
              <a:extLst>
                <a:ext uri="{FF2B5EF4-FFF2-40B4-BE49-F238E27FC236}">
                  <a16:creationId xmlns:a16="http://schemas.microsoft.com/office/drawing/2014/main" id="{07DBFCE1-A0D6-43F3-AEDB-5E7504698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3535"/>
              <a:ext cx="9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sz="1800" b="1">
                  <a:cs typeface="Tahoma" panose="020B0604030504040204" pitchFamily="34" charset="0"/>
                </a:rPr>
                <a:t>°, 100%, 50%</a:t>
              </a:r>
            </a:p>
          </p:txBody>
        </p:sp>
        <p:sp>
          <p:nvSpPr>
            <p:cNvPr id="15461" name="Line 121">
              <a:extLst>
                <a:ext uri="{FF2B5EF4-FFF2-40B4-BE49-F238E27FC236}">
                  <a16:creationId xmlns:a16="http://schemas.microsoft.com/office/drawing/2014/main" id="{4DA9E44B-E054-42B5-9A38-27D1753AD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160"/>
              <a:ext cx="5136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62" name="Line 122">
              <a:extLst>
                <a:ext uri="{FF2B5EF4-FFF2-40B4-BE49-F238E27FC236}">
                  <a16:creationId xmlns:a16="http://schemas.microsoft.com/office/drawing/2014/main" id="{914D26C3-E750-4B77-9B53-2A58FDFEC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049"/>
              <a:ext cx="5136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63" name="Line 123">
              <a:extLst>
                <a:ext uri="{FF2B5EF4-FFF2-40B4-BE49-F238E27FC236}">
                  <a16:creationId xmlns:a16="http://schemas.microsoft.com/office/drawing/2014/main" id="{029C2F99-9E65-429C-857E-DB033EA5D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152"/>
              <a:ext cx="5136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074">
            <a:extLst>
              <a:ext uri="{FF2B5EF4-FFF2-40B4-BE49-F238E27FC236}">
                <a16:creationId xmlns:a16="http://schemas.microsoft.com/office/drawing/2014/main" id="{982AE19A-1582-460C-9C31-907232200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Paleta</a:t>
            </a:r>
          </a:p>
        </p:txBody>
      </p:sp>
      <p:sp>
        <p:nvSpPr>
          <p:cNvPr id="70659" name="Rectangle 3075">
            <a:extLst>
              <a:ext uri="{FF2B5EF4-FFF2-40B4-BE49-F238E27FC236}">
                <a16:creationId xmlns:a16="http://schemas.microsoft.com/office/drawing/2014/main" id="{7CE45467-1A42-4202-892E-0CA6C884E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barva pixelu je zadána jako index do tabulky barev</a:t>
            </a:r>
          </a:p>
          <a:p>
            <a:r>
              <a:rPr lang="cs-CZ" altLang="cs-CZ"/>
              <a:t>důvod pro užití palety: potřebné místo (velikost souboru)</a:t>
            </a:r>
          </a:p>
          <a:p>
            <a:r>
              <a:rPr lang="cs-CZ" altLang="cs-CZ"/>
              <a:t>používá se pro obrazy do 256 barev </a:t>
            </a:r>
          </a:p>
          <a:p>
            <a:r>
              <a:rPr lang="cs-CZ" altLang="cs-CZ"/>
              <a:t>výhoda: změnou palety snadno změníme barvy v celém obrazu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aleta">
            <a:extLst>
              <a:ext uri="{FF2B5EF4-FFF2-40B4-BE49-F238E27FC236}">
                <a16:creationId xmlns:a16="http://schemas.microsoft.com/office/drawing/2014/main" id="{08F07D37-A97A-4648-9195-9AD235E8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28352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paleta na monitor">
            <a:extLst>
              <a:ext uri="{FF2B5EF4-FFF2-40B4-BE49-F238E27FC236}">
                <a16:creationId xmlns:a16="http://schemas.microsoft.com/office/drawing/2014/main" id="{D81DE8BC-BDBA-4BC9-9416-D2D6A6F1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5963"/>
            <a:ext cx="8075612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0F5D92ED-E3E0-432B-871E-3161374E8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25538"/>
            <a:ext cx="4475162" cy="609600"/>
          </a:xfrm>
        </p:spPr>
        <p:txBody>
          <a:bodyPr/>
          <a:lstStyle/>
          <a:p>
            <a:pPr eaLnBrk="1" hangingPunct="1"/>
            <a:r>
              <a:rPr lang="cs-CZ" altLang="cs-CZ"/>
              <a:t>Použití palety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CD97ADF0-DC84-48E4-8E2F-8D0192489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4384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6BE1DB21-74CA-494B-AFAA-D1AF8D2D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257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8070257B-71BB-4B67-BDBF-A6072317A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257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 b="1">
                <a:latin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A6A2C114-A32D-47AA-9860-586D6637E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125538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Barevná hloubka </a:t>
            </a:r>
            <a:br>
              <a:rPr lang="cs-CZ" altLang="cs-CZ"/>
            </a:br>
            <a:r>
              <a:rPr lang="cs-CZ" altLang="cs-CZ" sz="2800"/>
              <a:t>počet bitů potřebných k uložení barvy pixelu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18435" name="Text Box 1083">
            <a:extLst>
              <a:ext uri="{FF2B5EF4-FFF2-40B4-BE49-F238E27FC236}">
                <a16:creationId xmlns:a16="http://schemas.microsoft.com/office/drawing/2014/main" id="{62B9D8A8-A534-4D7B-9900-8259BC9D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452688"/>
            <a:ext cx="6086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800"/>
              <a:t> 1 pixel = nějaká barva/žádná barva</a:t>
            </a:r>
          </a:p>
        </p:txBody>
      </p:sp>
      <p:sp>
        <p:nvSpPr>
          <p:cNvPr id="18436" name="Text Box 1084">
            <a:extLst>
              <a:ext uri="{FF2B5EF4-FFF2-40B4-BE49-F238E27FC236}">
                <a16:creationId xmlns:a16="http://schemas.microsoft.com/office/drawing/2014/main" id="{6896B028-21F9-4589-8F77-7E92E4396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852738"/>
            <a:ext cx="78501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chemeClr val="bg2"/>
                </a:solidFill>
              </a:rPr>
              <a:t>–</a:t>
            </a:r>
            <a:r>
              <a:rPr lang="cs-CZ" altLang="cs-CZ" sz="2800"/>
              <a:t> </a:t>
            </a:r>
            <a:r>
              <a:rPr lang="cs-CZ" altLang="cs-CZ" sz="2800">
                <a:solidFill>
                  <a:schemeClr val="bg2"/>
                </a:solidFill>
              </a:rPr>
              <a:t>monochromatický obraz (bitmap), 1 px = 1 bit</a:t>
            </a:r>
          </a:p>
        </p:txBody>
      </p:sp>
      <p:sp>
        <p:nvSpPr>
          <p:cNvPr id="18437" name="Text Box 1085">
            <a:extLst>
              <a:ext uri="{FF2B5EF4-FFF2-40B4-BE49-F238E27FC236}">
                <a16:creationId xmlns:a16="http://schemas.microsoft.com/office/drawing/2014/main" id="{AE874680-FE79-4E25-A44B-3B208447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508375"/>
            <a:ext cx="5162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800"/>
              <a:t> 1 pixel = určitá barva z palety</a:t>
            </a:r>
          </a:p>
        </p:txBody>
      </p:sp>
      <p:sp>
        <p:nvSpPr>
          <p:cNvPr id="18438" name="Text Box 1086">
            <a:extLst>
              <a:ext uri="{FF2B5EF4-FFF2-40B4-BE49-F238E27FC236}">
                <a16:creationId xmlns:a16="http://schemas.microsoft.com/office/drawing/2014/main" id="{4BA68905-86CF-46BB-AFF6-76C2D6E59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908425"/>
            <a:ext cx="7178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chemeClr val="bg2"/>
                </a:solidFill>
              </a:rPr>
              <a:t>–</a:t>
            </a:r>
            <a:r>
              <a:rPr lang="cs-CZ" altLang="cs-CZ" sz="2800"/>
              <a:t> </a:t>
            </a:r>
            <a:r>
              <a:rPr lang="cs-CZ" altLang="cs-CZ" sz="2800">
                <a:solidFill>
                  <a:schemeClr val="bg2"/>
                </a:solidFill>
              </a:rPr>
              <a:t>obraz s paletou, 1 pixel = 2, 4, 8 (16) bitů</a:t>
            </a:r>
          </a:p>
        </p:txBody>
      </p:sp>
      <p:sp>
        <p:nvSpPr>
          <p:cNvPr id="18439" name="Text Box 1087">
            <a:extLst>
              <a:ext uri="{FF2B5EF4-FFF2-40B4-BE49-F238E27FC236}">
                <a16:creationId xmlns:a16="http://schemas.microsoft.com/office/drawing/2014/main" id="{38D53EE2-C0A4-44DC-B83F-C5BF2048D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564063"/>
            <a:ext cx="5256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800"/>
              <a:t> 1 pixel = intenzita jedné barvy</a:t>
            </a:r>
          </a:p>
        </p:txBody>
      </p:sp>
      <p:sp>
        <p:nvSpPr>
          <p:cNvPr id="18440" name="Text Box 1088">
            <a:extLst>
              <a:ext uri="{FF2B5EF4-FFF2-40B4-BE49-F238E27FC236}">
                <a16:creationId xmlns:a16="http://schemas.microsoft.com/office/drawing/2014/main" id="{2ACC9E51-2D9E-479E-80F4-BBEDE4778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964113"/>
            <a:ext cx="6991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chemeClr val="bg2"/>
                </a:solidFill>
              </a:rPr>
              <a:t>–</a:t>
            </a:r>
            <a:r>
              <a:rPr lang="cs-CZ" altLang="cs-CZ" sz="2800"/>
              <a:t> </a:t>
            </a:r>
            <a:r>
              <a:rPr lang="cs-CZ" altLang="cs-CZ" sz="2800">
                <a:solidFill>
                  <a:schemeClr val="bg2"/>
                </a:solidFill>
              </a:rPr>
              <a:t>odstíny šedi (gray scale), 1 pixel = 8 bitů</a:t>
            </a:r>
          </a:p>
        </p:txBody>
      </p:sp>
      <p:sp>
        <p:nvSpPr>
          <p:cNvPr id="18441" name="Text Box 1089">
            <a:extLst>
              <a:ext uri="{FF2B5EF4-FFF2-40B4-BE49-F238E27FC236}">
                <a16:creationId xmlns:a16="http://schemas.microsoft.com/office/drawing/2014/main" id="{A24ED90C-D997-4DE4-9AED-447707D26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5621338"/>
            <a:ext cx="5505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800"/>
              <a:t> 1 pixel = složení libovolné barvy</a:t>
            </a:r>
          </a:p>
        </p:txBody>
      </p:sp>
      <p:sp>
        <p:nvSpPr>
          <p:cNvPr id="18442" name="Text Box 1090">
            <a:extLst>
              <a:ext uri="{FF2B5EF4-FFF2-40B4-BE49-F238E27FC236}">
                <a16:creationId xmlns:a16="http://schemas.microsoft.com/office/drawing/2014/main" id="{758A8D1F-301A-4F15-89C5-EBCBA0FEC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021388"/>
            <a:ext cx="7056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chemeClr val="bg2"/>
                </a:solidFill>
              </a:rPr>
              <a:t>–</a:t>
            </a:r>
            <a:r>
              <a:rPr lang="cs-CZ" altLang="cs-CZ" sz="2800"/>
              <a:t> </a:t>
            </a:r>
            <a:r>
              <a:rPr lang="cs-CZ" altLang="cs-CZ" sz="2800">
                <a:solidFill>
                  <a:schemeClr val="bg2"/>
                </a:solidFill>
              </a:rPr>
              <a:t>pravé barvy (true color), 1 pixel = 24 bitů</a:t>
            </a:r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8FE53AD-0C67-4AB3-8014-002086E74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Hustota obrazu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3BCAF0E-92F0-4E15-A517-45E7CA5B9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772400" cy="11953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cs-CZ" altLang="cs-CZ"/>
              <a:t>dána počtem pixelů na jednotku délky,</a:t>
            </a:r>
            <a:br>
              <a:rPr lang="cs-CZ" altLang="cs-CZ"/>
            </a:br>
            <a:r>
              <a:rPr lang="cs-CZ" altLang="cs-CZ"/>
              <a:t>jednotka: dpi (dots per inch)</a:t>
            </a: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788AA63D-66BE-4F84-B582-C3EA214FD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141663"/>
            <a:ext cx="7772400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Tx/>
              <a:buChar char="•"/>
            </a:pPr>
            <a:r>
              <a:rPr lang="cs-CZ" altLang="cs-CZ" sz="3200"/>
              <a:t>běžná zařízení: monitor cca 100 dpi, tiskárny 300, 600, 1200 dpi, osvitová jednotka až 5000 dpi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0D6C782F-6EE7-4639-A4D9-BF593CF02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797425"/>
            <a:ext cx="77724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Tx/>
              <a:buChar char="•"/>
            </a:pPr>
            <a:r>
              <a:rPr lang="cs-CZ" altLang="cs-CZ" sz="3200"/>
              <a:t>změna hustoty při vykreslování na rastrových zařízeních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  <p:bldP spid="99332" grpId="0"/>
      <p:bldP spid="993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93DBDD3-A647-48AE-8339-6256D7367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Vykreslení rastrového obrazu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711F87D-2F36-45D9-933B-E89585913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2490787"/>
          </a:xfrm>
        </p:spPr>
        <p:txBody>
          <a:bodyPr/>
          <a:lstStyle/>
          <a:p>
            <a:pPr eaLnBrk="1" hangingPunct="1"/>
            <a:r>
              <a:rPr lang="cs-CZ" altLang="cs-CZ" sz="2800"/>
              <a:t>Až na výjimky jsou výstupní zařízení rastrová</a:t>
            </a:r>
          </a:p>
          <a:p>
            <a:pPr eaLnBrk="1" hangingPunct="1"/>
            <a:r>
              <a:rPr lang="cs-CZ" altLang="cs-CZ" sz="2800"/>
              <a:t>Každý logický pixel (uložený v paměti počítače) se převádí na fyzické pixely</a:t>
            </a:r>
          </a:p>
          <a:p>
            <a:pPr eaLnBrk="1" hangingPunct="1"/>
            <a:r>
              <a:rPr lang="cs-CZ" altLang="cs-CZ" sz="2800"/>
              <a:t>Efektivní hustota tisku – výsledek převodu, může být jiná než hustota obrazu v paměti</a:t>
            </a:r>
          </a:p>
        </p:txBody>
      </p:sp>
      <p:grpSp>
        <p:nvGrpSpPr>
          <p:cNvPr id="101411" name="Group 35">
            <a:extLst>
              <a:ext uri="{FF2B5EF4-FFF2-40B4-BE49-F238E27FC236}">
                <a16:creationId xmlns:a16="http://schemas.microsoft.com/office/drawing/2014/main" id="{B0FEE380-B991-4128-B616-71470CE451FF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437063"/>
            <a:ext cx="8056562" cy="2420937"/>
            <a:chOff x="385" y="2795"/>
            <a:chExt cx="5075" cy="1525"/>
          </a:xfrm>
        </p:grpSpPr>
        <p:sp>
          <p:nvSpPr>
            <p:cNvPr id="20485" name="Rectangle 34">
              <a:extLst>
                <a:ext uri="{FF2B5EF4-FFF2-40B4-BE49-F238E27FC236}">
                  <a16:creationId xmlns:a16="http://schemas.microsoft.com/office/drawing/2014/main" id="{26B06577-F279-492E-AAE8-6DF37294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795"/>
              <a:ext cx="1724" cy="15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486" name="Oval 4">
              <a:extLst>
                <a:ext uri="{FF2B5EF4-FFF2-40B4-BE49-F238E27FC236}">
                  <a16:creationId xmlns:a16="http://schemas.microsoft.com/office/drawing/2014/main" id="{99022DF8-F22B-4DE1-AE22-D1FC97714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249"/>
              <a:ext cx="681" cy="681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cs-CZ" altLang="cs-CZ">
                <a:solidFill>
                  <a:srgbClr val="BFBFBF"/>
                </a:solidFill>
              </a:endParaRPr>
            </a:p>
          </p:txBody>
        </p:sp>
        <p:sp>
          <p:nvSpPr>
            <p:cNvPr id="20487" name="Line 5">
              <a:extLst>
                <a:ext uri="{FF2B5EF4-FFF2-40B4-BE49-F238E27FC236}">
                  <a16:creationId xmlns:a16="http://schemas.microsoft.com/office/drawing/2014/main" id="{F10BBE65-E995-4B7E-8367-EC208C757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3612"/>
              <a:ext cx="10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0488" name="Text Box 6">
              <a:extLst>
                <a:ext uri="{FF2B5EF4-FFF2-40B4-BE49-F238E27FC236}">
                  <a16:creationId xmlns:a16="http://schemas.microsoft.com/office/drawing/2014/main" id="{BBA23313-3DEB-4EF5-8145-E423D6B1A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931"/>
              <a:ext cx="13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1 logický pixel</a:t>
              </a:r>
            </a:p>
          </p:txBody>
        </p:sp>
        <p:sp>
          <p:nvSpPr>
            <p:cNvPr id="20489" name="Text Box 7">
              <a:extLst>
                <a:ext uri="{FF2B5EF4-FFF2-40B4-BE49-F238E27FC236}">
                  <a16:creationId xmlns:a16="http://schemas.microsoft.com/office/drawing/2014/main" id="{F3C7881A-84A2-4163-A478-54419D0B6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3929"/>
              <a:ext cx="10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šedá 50 %</a:t>
              </a:r>
            </a:p>
          </p:txBody>
        </p:sp>
        <p:grpSp>
          <p:nvGrpSpPr>
            <p:cNvPr id="20490" name="Group 16">
              <a:extLst>
                <a:ext uri="{FF2B5EF4-FFF2-40B4-BE49-F238E27FC236}">
                  <a16:creationId xmlns:a16="http://schemas.microsoft.com/office/drawing/2014/main" id="{694F41C1-7B2C-4784-9E35-284CA15163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2886"/>
              <a:ext cx="1542" cy="317"/>
              <a:chOff x="3152" y="2886"/>
              <a:chExt cx="1542" cy="317"/>
            </a:xfrm>
          </p:grpSpPr>
          <p:sp>
            <p:nvSpPr>
              <p:cNvPr id="20508" name="Oval 8">
                <a:extLst>
                  <a:ext uri="{FF2B5EF4-FFF2-40B4-BE49-F238E27FC236}">
                    <a16:creationId xmlns:a16="http://schemas.microsoft.com/office/drawing/2014/main" id="{CFDA8C9D-A1FF-4DBF-A80A-CE21C9F0D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2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509" name="Oval 11">
                <a:extLst>
                  <a:ext uri="{FF2B5EF4-FFF2-40B4-BE49-F238E27FC236}">
                    <a16:creationId xmlns:a16="http://schemas.microsoft.com/office/drawing/2014/main" id="{EE9092B5-B9BF-4C00-959C-8C12AC109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510" name="Oval 12">
                <a:extLst>
                  <a:ext uri="{FF2B5EF4-FFF2-40B4-BE49-F238E27FC236}">
                    <a16:creationId xmlns:a16="http://schemas.microsoft.com/office/drawing/2014/main" id="{EAA37792-11DE-497B-BE04-1852C66E7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511" name="Oval 13">
                <a:extLst>
                  <a:ext uri="{FF2B5EF4-FFF2-40B4-BE49-F238E27FC236}">
                    <a16:creationId xmlns:a16="http://schemas.microsoft.com/office/drawing/2014/main" id="{FFA73000-8FC7-4548-8E7A-7EAD2FCDE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</p:grpSp>
        <p:grpSp>
          <p:nvGrpSpPr>
            <p:cNvPr id="20491" name="Group 17">
              <a:extLst>
                <a:ext uri="{FF2B5EF4-FFF2-40B4-BE49-F238E27FC236}">
                  <a16:creationId xmlns:a16="http://schemas.microsoft.com/office/drawing/2014/main" id="{C9F5B271-9FD1-4BC5-A043-936D7FFF2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3258"/>
              <a:ext cx="1542" cy="317"/>
              <a:chOff x="3152" y="2886"/>
              <a:chExt cx="1542" cy="317"/>
            </a:xfrm>
          </p:grpSpPr>
          <p:sp>
            <p:nvSpPr>
              <p:cNvPr id="20504" name="Oval 18">
                <a:extLst>
                  <a:ext uri="{FF2B5EF4-FFF2-40B4-BE49-F238E27FC236}">
                    <a16:creationId xmlns:a16="http://schemas.microsoft.com/office/drawing/2014/main" id="{35F895C2-D8A3-4E67-A6A4-C348B5D83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2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505" name="Oval 19">
                <a:extLst>
                  <a:ext uri="{FF2B5EF4-FFF2-40B4-BE49-F238E27FC236}">
                    <a16:creationId xmlns:a16="http://schemas.microsoft.com/office/drawing/2014/main" id="{71B62B4C-4C62-4C6E-A662-D228F1F5C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506" name="Oval 20">
                <a:extLst>
                  <a:ext uri="{FF2B5EF4-FFF2-40B4-BE49-F238E27FC236}">
                    <a16:creationId xmlns:a16="http://schemas.microsoft.com/office/drawing/2014/main" id="{074C5B2C-C843-40F9-9A8D-500E31C27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507" name="Oval 21">
                <a:extLst>
                  <a:ext uri="{FF2B5EF4-FFF2-40B4-BE49-F238E27FC236}">
                    <a16:creationId xmlns:a16="http://schemas.microsoft.com/office/drawing/2014/main" id="{9680C31A-F7C4-414D-9BE6-E474ECF31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</p:grpSp>
        <p:grpSp>
          <p:nvGrpSpPr>
            <p:cNvPr id="20492" name="Group 22">
              <a:extLst>
                <a:ext uri="{FF2B5EF4-FFF2-40B4-BE49-F238E27FC236}">
                  <a16:creationId xmlns:a16="http://schemas.microsoft.com/office/drawing/2014/main" id="{CC101EC9-F208-4967-8A49-24A3861BF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3630"/>
              <a:ext cx="1542" cy="317"/>
              <a:chOff x="3152" y="2886"/>
              <a:chExt cx="1542" cy="317"/>
            </a:xfrm>
          </p:grpSpPr>
          <p:sp>
            <p:nvSpPr>
              <p:cNvPr id="20500" name="Oval 23">
                <a:extLst>
                  <a:ext uri="{FF2B5EF4-FFF2-40B4-BE49-F238E27FC236}">
                    <a16:creationId xmlns:a16="http://schemas.microsoft.com/office/drawing/2014/main" id="{D22B2914-B1AB-4F33-992D-722361C80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2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501" name="Oval 24">
                <a:extLst>
                  <a:ext uri="{FF2B5EF4-FFF2-40B4-BE49-F238E27FC236}">
                    <a16:creationId xmlns:a16="http://schemas.microsoft.com/office/drawing/2014/main" id="{23D36BE3-2E3C-4184-824B-3CBAB39F0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502" name="Oval 25">
                <a:extLst>
                  <a:ext uri="{FF2B5EF4-FFF2-40B4-BE49-F238E27FC236}">
                    <a16:creationId xmlns:a16="http://schemas.microsoft.com/office/drawing/2014/main" id="{F994475F-4189-4AC7-B0AF-92A35B26D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503" name="Oval 26">
                <a:extLst>
                  <a:ext uri="{FF2B5EF4-FFF2-40B4-BE49-F238E27FC236}">
                    <a16:creationId xmlns:a16="http://schemas.microsoft.com/office/drawing/2014/main" id="{1ADFABF4-11CC-4AA8-80B9-4C5F8DA04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</p:grpSp>
        <p:grpSp>
          <p:nvGrpSpPr>
            <p:cNvPr id="20493" name="Group 27">
              <a:extLst>
                <a:ext uri="{FF2B5EF4-FFF2-40B4-BE49-F238E27FC236}">
                  <a16:creationId xmlns:a16="http://schemas.microsoft.com/office/drawing/2014/main" id="{63CC53C2-BDF6-4F77-9F7C-C83B8A1A2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4003"/>
              <a:ext cx="1542" cy="317"/>
              <a:chOff x="3152" y="2886"/>
              <a:chExt cx="1542" cy="317"/>
            </a:xfrm>
          </p:grpSpPr>
          <p:sp>
            <p:nvSpPr>
              <p:cNvPr id="20496" name="Oval 28">
                <a:extLst>
                  <a:ext uri="{FF2B5EF4-FFF2-40B4-BE49-F238E27FC236}">
                    <a16:creationId xmlns:a16="http://schemas.microsoft.com/office/drawing/2014/main" id="{3DD4B80A-F305-492B-A3E9-2A0CE90CE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2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497" name="Oval 29">
                <a:extLst>
                  <a:ext uri="{FF2B5EF4-FFF2-40B4-BE49-F238E27FC236}">
                    <a16:creationId xmlns:a16="http://schemas.microsoft.com/office/drawing/2014/main" id="{65FA4623-F7A4-4744-9C56-515245077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498" name="Oval 30">
                <a:extLst>
                  <a:ext uri="{FF2B5EF4-FFF2-40B4-BE49-F238E27FC236}">
                    <a16:creationId xmlns:a16="http://schemas.microsoft.com/office/drawing/2014/main" id="{09791BA6-212E-43C3-B1C4-ABB29D0B4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  <p:sp>
            <p:nvSpPr>
              <p:cNvPr id="20499" name="Oval 31">
                <a:extLst>
                  <a:ext uri="{FF2B5EF4-FFF2-40B4-BE49-F238E27FC236}">
                    <a16:creationId xmlns:a16="http://schemas.microsoft.com/office/drawing/2014/main" id="{05B17D61-B31D-48B9-A4D9-1CA320399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886"/>
                <a:ext cx="317" cy="31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cs-CZ" altLang="cs-CZ">
                  <a:solidFill>
                    <a:srgbClr val="BFBFBF"/>
                  </a:solidFill>
                </a:endParaRPr>
              </a:p>
            </p:txBody>
          </p:sp>
        </p:grpSp>
        <p:sp>
          <p:nvSpPr>
            <p:cNvPr id="20494" name="Text Box 32">
              <a:extLst>
                <a:ext uri="{FF2B5EF4-FFF2-40B4-BE49-F238E27FC236}">
                  <a16:creationId xmlns:a16="http://schemas.microsoft.com/office/drawing/2014/main" id="{9622796A-9A07-4B13-B65D-7F8737BFB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2" y="2848"/>
              <a:ext cx="6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fyzické</a:t>
              </a:r>
            </a:p>
            <a:p>
              <a:pPr eaLnBrk="1" hangingPunct="1"/>
              <a:r>
                <a:rPr lang="cs-CZ" altLang="cs-CZ"/>
                <a:t>pixely</a:t>
              </a:r>
            </a:p>
          </p:txBody>
        </p:sp>
        <p:sp>
          <p:nvSpPr>
            <p:cNvPr id="20495" name="Text Box 33">
              <a:extLst>
                <a:ext uri="{FF2B5EF4-FFF2-40B4-BE49-F238E27FC236}">
                  <a16:creationId xmlns:a16="http://schemas.microsoft.com/office/drawing/2014/main" id="{6229F33A-DB03-47B5-9313-D41504569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8" y="3619"/>
              <a:ext cx="5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černá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BEBB9EEA-5C54-4CED-9832-0D4906E0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Barevná separace</a:t>
            </a:r>
          </a:p>
        </p:txBody>
      </p:sp>
      <p:pic>
        <p:nvPicPr>
          <p:cNvPr id="21507" name="Obrázek 2">
            <a:extLst>
              <a:ext uri="{FF2B5EF4-FFF2-40B4-BE49-F238E27FC236}">
                <a16:creationId xmlns:a16="http://schemas.microsoft.com/office/drawing/2014/main" id="{64C3AD3F-987D-447B-9E5F-671AA21A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05000"/>
            <a:ext cx="6329363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ovéPole 3">
            <a:extLst>
              <a:ext uri="{FF2B5EF4-FFF2-40B4-BE49-F238E27FC236}">
                <a16:creationId xmlns:a16="http://schemas.microsoft.com/office/drawing/2014/main" id="{F6DD1EC7-1136-4C62-B983-C4E5F90AF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420938"/>
            <a:ext cx="1704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chceme</a:t>
            </a:r>
          </a:p>
          <a:p>
            <a:pPr eaLnBrk="1" hangingPunct="1"/>
            <a:r>
              <a:rPr lang="cs-CZ" altLang="cs-CZ"/>
              <a:t>tisknout</a:t>
            </a:r>
          </a:p>
          <a:p>
            <a:pPr eaLnBrk="1" hangingPunct="1"/>
            <a:r>
              <a:rPr lang="cs-CZ" altLang="cs-CZ"/>
              <a:t>na barevné</a:t>
            </a:r>
          </a:p>
          <a:p>
            <a:pPr eaLnBrk="1" hangingPunct="1"/>
            <a:r>
              <a:rPr lang="cs-CZ" altLang="cs-CZ"/>
              <a:t>tiskárně</a:t>
            </a: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3E56F252-C792-4B69-878F-C3629876C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7850" y="2351088"/>
            <a:ext cx="2563813" cy="609600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chemeClr val="tx1"/>
                </a:solidFill>
              </a:rPr>
              <a:t>Popis obrazu</a:t>
            </a:r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4214A92-1A5F-43E0-AF2C-49FE44563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506788"/>
            <a:ext cx="3886200" cy="133985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3600" b="1">
                <a:solidFill>
                  <a:schemeClr val="accent2"/>
                </a:solidFill>
              </a:rPr>
              <a:t>rastrový</a:t>
            </a:r>
            <a:r>
              <a:rPr lang="cs-CZ" altLang="cs-CZ" b="1"/>
              <a:t> 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400" b="1"/>
              <a:t>obraz = matice bodů</a:t>
            </a:r>
            <a:endParaRPr lang="cs-CZ" altLang="cs-CZ" sz="2400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B2C12F0-A16A-4967-A564-1F002E148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75038"/>
            <a:ext cx="457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3600" b="1">
                <a:solidFill>
                  <a:schemeClr val="accent2"/>
                </a:solidFill>
              </a:rPr>
              <a:t>vektorový</a:t>
            </a:r>
            <a:r>
              <a:rPr lang="cs-CZ" altLang="cs-CZ" sz="3200" b="1"/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b="1"/>
              <a:t>obraz = množina objektů</a:t>
            </a:r>
            <a:endParaRPr lang="cs-CZ" altLang="cs-CZ"/>
          </a:p>
        </p:txBody>
      </p:sp>
      <p:sp>
        <p:nvSpPr>
          <p:cNvPr id="4101" name="Line 1029">
            <a:extLst>
              <a:ext uri="{FF2B5EF4-FFF2-40B4-BE49-F238E27FC236}">
                <a16:creationId xmlns:a16="http://schemas.microsoft.com/office/drawing/2014/main" id="{5B457E33-AE8B-4D29-99A3-DBCEB310C0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2941638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2" name="Line 1030">
            <a:extLst>
              <a:ext uri="{FF2B5EF4-FFF2-40B4-BE49-F238E27FC236}">
                <a16:creationId xmlns:a16="http://schemas.microsoft.com/office/drawing/2014/main" id="{05E1D00A-0C50-46BF-B240-8F238F4F3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941638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B838513-CAE7-41E8-843D-DB85C8A55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846638"/>
            <a:ext cx="7446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Rastrové obrazy – značně rozšířené díky technologiím</a:t>
            </a:r>
          </a:p>
          <a:p>
            <a:pPr eaLnBrk="1" hangingPunct="1"/>
            <a:r>
              <a:rPr lang="cs-CZ" altLang="cs-CZ"/>
              <a:t>Prakticky vždy se zobrazuje rastrově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14EB04C-F685-4B12-821C-F15DBA213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708650"/>
            <a:ext cx="7439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Vektorové obrazy – velmi důležité pro možnosti úprav</a:t>
            </a:r>
          </a:p>
          <a:p>
            <a:pPr eaLnBrk="1" hangingPunct="1"/>
            <a:r>
              <a:rPr lang="cs-CZ" altLang="cs-CZ"/>
              <a:t>Jsou schopny efektivně uchovat grafickou informaci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A1C3CC01-6CF1-4763-BCFF-93D7D5220A56}"/>
              </a:ext>
            </a:extLst>
          </p:cNvPr>
          <p:cNvSpPr txBox="1">
            <a:spLocks/>
          </p:cNvSpPr>
          <p:nvPr/>
        </p:nvSpPr>
        <p:spPr bwMode="auto">
          <a:xfrm>
            <a:off x="1150938" y="923925"/>
            <a:ext cx="7793037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4400">
                <a:solidFill>
                  <a:schemeClr val="tx2"/>
                </a:solidFill>
              </a:rPr>
              <a:t>Počítačová grafika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E6ECE13-A194-441B-AD2E-B003C9EE3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16113"/>
            <a:ext cx="424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Rozsáhlá aplikační oblast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0" grpId="0"/>
      <p:bldP spid="2" grpId="0"/>
      <p:bldP spid="3" grpId="0"/>
      <p:bldP spid="1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F71392C3-FD94-4DEB-888A-897F4CD5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Barevné složky C, M, Y, K</a:t>
            </a:r>
          </a:p>
        </p:txBody>
      </p:sp>
      <p:pic>
        <p:nvPicPr>
          <p:cNvPr id="22531" name="Obrázek 7">
            <a:extLst>
              <a:ext uri="{FF2B5EF4-FFF2-40B4-BE49-F238E27FC236}">
                <a16:creationId xmlns:a16="http://schemas.microsoft.com/office/drawing/2014/main" id="{5F56FF9F-06A3-48A0-8521-6E0C048F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22463"/>
            <a:ext cx="32099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Obrázek 8">
            <a:extLst>
              <a:ext uri="{FF2B5EF4-FFF2-40B4-BE49-F238E27FC236}">
                <a16:creationId xmlns:a16="http://schemas.microsoft.com/office/drawing/2014/main" id="{14ACCF33-BA0A-4327-B0FB-6D1B69758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922463"/>
            <a:ext cx="32099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9">
            <a:extLst>
              <a:ext uri="{FF2B5EF4-FFF2-40B4-BE49-F238E27FC236}">
                <a16:creationId xmlns:a16="http://schemas.microsoft.com/office/drawing/2014/main" id="{917DF432-9A49-457D-BC87-C7E27E340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365625"/>
            <a:ext cx="3211513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ázek 10">
            <a:extLst>
              <a:ext uri="{FF2B5EF4-FFF2-40B4-BE49-F238E27FC236}">
                <a16:creationId xmlns:a16="http://schemas.microsoft.com/office/drawing/2014/main" id="{78ACE57A-3CE1-41E0-A7E5-89CC07331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32099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A36996F-65FA-4096-8701-1E8869EC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Tisk monochrom. obrazu</a:t>
            </a:r>
          </a:p>
        </p:txBody>
      </p:sp>
      <p:pic>
        <p:nvPicPr>
          <p:cNvPr id="23555" name="Obrázek 2">
            <a:extLst>
              <a:ext uri="{FF2B5EF4-FFF2-40B4-BE49-F238E27FC236}">
                <a16:creationId xmlns:a16="http://schemas.microsoft.com/office/drawing/2014/main" id="{421C90A5-853B-495F-9070-D0FF06E93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31369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Obrázek 3">
            <a:extLst>
              <a:ext uri="{FF2B5EF4-FFF2-40B4-BE49-F238E27FC236}">
                <a16:creationId xmlns:a16="http://schemas.microsoft.com/office/drawing/2014/main" id="{0EAC4F41-91B7-4FFB-B128-BB2315A20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08275"/>
            <a:ext cx="381635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9970656-3C87-42E0-9569-4B3A37B07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Velikost rastrového obrazu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B216F93-25FB-4398-B0DE-087665432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cs-CZ" altLang="cs-CZ"/>
              <a:t>V = p . h</a:t>
            </a:r>
            <a:br>
              <a:rPr lang="cs-CZ" altLang="cs-CZ"/>
            </a:br>
            <a:r>
              <a:rPr lang="cs-CZ" altLang="cs-CZ"/>
              <a:t>p ... počet pixelů, h ... barevná hloubka v bitech. Výsledek je v bitech.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cs-CZ" altLang="cs-CZ"/>
              <a:t>p = x . y . dx . dy</a:t>
            </a:r>
            <a:br>
              <a:rPr lang="cs-CZ" altLang="cs-CZ"/>
            </a:br>
            <a:r>
              <a:rPr lang="cs-CZ" altLang="cs-CZ"/>
              <a:t>x, y ... rozměry; dx, dy ... hustoty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cs-CZ" altLang="cs-CZ"/>
              <a:t>Obvykle dx = dy = d, pak</a:t>
            </a:r>
            <a:br>
              <a:rPr lang="cs-CZ" altLang="cs-CZ"/>
            </a:br>
            <a:r>
              <a:rPr lang="cs-CZ" altLang="cs-CZ"/>
              <a:t>V = x . y . d</a:t>
            </a:r>
            <a:r>
              <a:rPr lang="cs-CZ" altLang="cs-CZ" baseline="30000"/>
              <a:t>2</a:t>
            </a:r>
            <a:r>
              <a:rPr lang="cs-CZ" altLang="cs-CZ"/>
              <a:t> . h / 8 [B]</a:t>
            </a:r>
          </a:p>
        </p:txBody>
      </p:sp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9522BC3-18F5-454C-A68F-43E6FFB8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Typy palet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F0EBE00-FBEB-4B44-A811-7C5ACBCF4C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060575"/>
            <a:ext cx="3810000" cy="838200"/>
          </a:xfrm>
        </p:spPr>
        <p:txBody>
          <a:bodyPr/>
          <a:lstStyle/>
          <a:p>
            <a:pPr eaLnBrk="1" hangingPunct="1"/>
            <a:r>
              <a:rPr lang="cs-CZ" altLang="cs-CZ" sz="2400" b="1" i="1">
                <a:solidFill>
                  <a:srgbClr val="CB0000"/>
                </a:solidFill>
              </a:rPr>
              <a:t>3 – 3 – 2</a:t>
            </a:r>
            <a:r>
              <a:rPr lang="cs-CZ" altLang="cs-CZ" sz="2000" b="1">
                <a:solidFill>
                  <a:srgbClr val="CB0000"/>
                </a:solidFill>
              </a:rPr>
              <a:t> </a:t>
            </a:r>
            <a:endParaRPr lang="cs-CZ" altLang="cs-CZ" sz="20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/>
              <a:t> </a:t>
            </a:r>
            <a:r>
              <a:rPr lang="cs-CZ" altLang="cs-CZ" sz="2000"/>
              <a:t>	univerzální paleta (256 barev)</a:t>
            </a:r>
            <a:endParaRPr lang="cs-CZ" altLang="cs-CZ" sz="2000" b="1"/>
          </a:p>
        </p:txBody>
      </p:sp>
      <p:grpSp>
        <p:nvGrpSpPr>
          <p:cNvPr id="72708" name="Group 4">
            <a:extLst>
              <a:ext uri="{FF2B5EF4-FFF2-40B4-BE49-F238E27FC236}">
                <a16:creationId xmlns:a16="http://schemas.microsoft.com/office/drawing/2014/main" id="{76119788-A6CC-42EB-BC64-8002B69FA7A4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2852738"/>
            <a:ext cx="1982787" cy="1341437"/>
            <a:chOff x="3503" y="816"/>
            <a:chExt cx="1249" cy="845"/>
          </a:xfrm>
        </p:grpSpPr>
        <p:sp>
          <p:nvSpPr>
            <p:cNvPr id="25608" name="Rectangle 5">
              <a:extLst>
                <a:ext uri="{FF2B5EF4-FFF2-40B4-BE49-F238E27FC236}">
                  <a16:creationId xmlns:a16="http://schemas.microsoft.com/office/drawing/2014/main" id="{C7AA0C1E-BA28-46D4-9E04-5E40A2C40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1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09" name="Rectangle 6">
              <a:extLst>
                <a:ext uri="{FF2B5EF4-FFF2-40B4-BE49-F238E27FC236}">
                  <a16:creationId xmlns:a16="http://schemas.microsoft.com/office/drawing/2014/main" id="{6DDFDDDB-8E59-4D63-84E8-5EBDA74FB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1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10" name="Rectangle 7">
              <a:extLst>
                <a:ext uri="{FF2B5EF4-FFF2-40B4-BE49-F238E27FC236}">
                  <a16:creationId xmlns:a16="http://schemas.microsoft.com/office/drawing/2014/main" id="{57FA87CF-082D-4D16-9BEE-83A4B747F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1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11" name="Rectangle 8">
              <a:extLst>
                <a:ext uri="{FF2B5EF4-FFF2-40B4-BE49-F238E27FC236}">
                  <a16:creationId xmlns:a16="http://schemas.microsoft.com/office/drawing/2014/main" id="{FF7F004F-8F9D-45FA-9B68-6B61E52C8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1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12" name="Rectangle 9">
              <a:extLst>
                <a:ext uri="{FF2B5EF4-FFF2-40B4-BE49-F238E27FC236}">
                  <a16:creationId xmlns:a16="http://schemas.microsoft.com/office/drawing/2014/main" id="{C7E36216-BB11-4FBB-A2BB-91340519F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13" name="Rectangle 10">
              <a:extLst>
                <a:ext uri="{FF2B5EF4-FFF2-40B4-BE49-F238E27FC236}">
                  <a16:creationId xmlns:a16="http://schemas.microsoft.com/office/drawing/2014/main" id="{B23768B7-8F13-4178-AC2F-9224674DD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1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14" name="Rectangle 11">
              <a:extLst>
                <a:ext uri="{FF2B5EF4-FFF2-40B4-BE49-F238E27FC236}">
                  <a16:creationId xmlns:a16="http://schemas.microsoft.com/office/drawing/2014/main" id="{FD16E449-60E9-4AC1-AAD3-F8AAE4B0B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1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15" name="Rectangle 12">
              <a:extLst>
                <a:ext uri="{FF2B5EF4-FFF2-40B4-BE49-F238E27FC236}">
                  <a16:creationId xmlns:a16="http://schemas.microsoft.com/office/drawing/2014/main" id="{964BBC6B-EB66-43B6-8E5A-2F8131A91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04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16" name="AutoShape 13">
              <a:extLst>
                <a:ext uri="{FF2B5EF4-FFF2-40B4-BE49-F238E27FC236}">
                  <a16:creationId xmlns:a16="http://schemas.microsoft.com/office/drawing/2014/main" id="{1DC50BF0-018B-4C5D-8F32-3E1A269E6D68}"/>
                </a:ext>
              </a:extLst>
            </p:cNvPr>
            <p:cNvSpPr>
              <a:spLocks/>
            </p:cNvSpPr>
            <p:nvPr/>
          </p:nvSpPr>
          <p:spPr bwMode="auto">
            <a:xfrm rot="-5381111">
              <a:off x="3671" y="1176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17" name="AutoShape 14">
              <a:extLst>
                <a:ext uri="{FF2B5EF4-FFF2-40B4-BE49-F238E27FC236}">
                  <a16:creationId xmlns:a16="http://schemas.microsoft.com/office/drawing/2014/main" id="{4829F1A1-DF76-4A72-AA0F-DFEAD56DAA89}"/>
                </a:ext>
              </a:extLst>
            </p:cNvPr>
            <p:cNvSpPr>
              <a:spLocks/>
            </p:cNvSpPr>
            <p:nvPr/>
          </p:nvSpPr>
          <p:spPr bwMode="auto">
            <a:xfrm rot="-5381111">
              <a:off x="4104" y="1176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18" name="AutoShape 15">
              <a:extLst>
                <a:ext uri="{FF2B5EF4-FFF2-40B4-BE49-F238E27FC236}">
                  <a16:creationId xmlns:a16="http://schemas.microsoft.com/office/drawing/2014/main" id="{C3FEF1CF-3475-40D0-AEAF-D6D684FB0728}"/>
                </a:ext>
              </a:extLst>
            </p:cNvPr>
            <p:cNvSpPr>
              <a:spLocks/>
            </p:cNvSpPr>
            <p:nvPr/>
          </p:nvSpPr>
          <p:spPr bwMode="auto">
            <a:xfrm rot="-5381111">
              <a:off x="4465" y="1247"/>
              <a:ext cx="96" cy="287"/>
            </a:xfrm>
            <a:prstGeom prst="leftBrace">
              <a:avLst>
                <a:gd name="adj1" fmla="val 249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19" name="Text Box 16">
              <a:extLst>
                <a:ext uri="{FF2B5EF4-FFF2-40B4-BE49-F238E27FC236}">
                  <a16:creationId xmlns:a16="http://schemas.microsoft.com/office/drawing/2014/main" id="{B0F8889D-CE0C-4B5C-B0B4-F44FCB9F3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488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800">
                  <a:latin typeface="Times New Roman" panose="02020603050405020304" pitchFamily="18" charset="0"/>
                </a:rPr>
                <a:t>8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25620" name="Text Box 17">
              <a:extLst>
                <a:ext uri="{FF2B5EF4-FFF2-40B4-BE49-F238E27FC236}">
                  <a16:creationId xmlns:a16="http://schemas.microsoft.com/office/drawing/2014/main" id="{20554FC2-DCB4-4673-86CE-2FD5393D1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488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800">
                  <a:latin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25621" name="Text Box 18">
              <a:extLst>
                <a:ext uri="{FF2B5EF4-FFF2-40B4-BE49-F238E27FC236}">
                  <a16:creationId xmlns:a16="http://schemas.microsoft.com/office/drawing/2014/main" id="{A0F5AFD0-4E1C-4A16-9EBD-E33357945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816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Red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25622" name="Text Box 19">
              <a:extLst>
                <a:ext uri="{FF2B5EF4-FFF2-40B4-BE49-F238E27FC236}">
                  <a16:creationId xmlns:a16="http://schemas.microsoft.com/office/drawing/2014/main" id="{E41F685E-D631-4C7A-88E5-1F5584D95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488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800">
                  <a:latin typeface="Times New Roman" panose="02020603050405020304" pitchFamily="18" charset="0"/>
                </a:rPr>
                <a:t>8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25623" name="Text Box 20">
              <a:extLst>
                <a:ext uri="{FF2B5EF4-FFF2-40B4-BE49-F238E27FC236}">
                  <a16:creationId xmlns:a16="http://schemas.microsoft.com/office/drawing/2014/main" id="{7B020CB5-AA42-41A2-BCE8-DD4CF0500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488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800">
                  <a:latin typeface="Times New Roman" panose="02020603050405020304" pitchFamily="18" charset="0"/>
                </a:rPr>
                <a:t>4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25624" name="Text Box 21">
              <a:extLst>
                <a:ext uri="{FF2B5EF4-FFF2-40B4-BE49-F238E27FC236}">
                  <a16:creationId xmlns:a16="http://schemas.microsoft.com/office/drawing/2014/main" id="{0D675274-CEF3-4A3C-B67F-BAFB1E4B9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488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800">
                  <a:latin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25625" name="Text Box 22">
              <a:extLst>
                <a:ext uri="{FF2B5EF4-FFF2-40B4-BE49-F238E27FC236}">
                  <a16:creationId xmlns:a16="http://schemas.microsoft.com/office/drawing/2014/main" id="{6ECE183D-8CF6-448C-B073-CCFAA06EC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816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8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Green</a:t>
              </a:r>
              <a:endParaRPr lang="cs-CZ" altLang="cs-CZ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26" name="Text Box 23">
              <a:extLst>
                <a:ext uri="{FF2B5EF4-FFF2-40B4-BE49-F238E27FC236}">
                  <a16:creationId xmlns:a16="http://schemas.microsoft.com/office/drawing/2014/main" id="{E9084516-A89B-4F89-A55C-17DD69F33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816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8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Blue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  <p:sp>
          <p:nvSpPr>
            <p:cNvPr id="25627" name="AutoShape 24">
              <a:extLst>
                <a:ext uri="{FF2B5EF4-FFF2-40B4-BE49-F238E27FC236}">
                  <a16:creationId xmlns:a16="http://schemas.microsoft.com/office/drawing/2014/main" id="{3D479C23-1A4E-45FD-9E8E-B2AF3F3D1B80}"/>
                </a:ext>
              </a:extLst>
            </p:cNvPr>
            <p:cNvSpPr>
              <a:spLocks/>
            </p:cNvSpPr>
            <p:nvPr/>
          </p:nvSpPr>
          <p:spPr bwMode="auto">
            <a:xfrm rot="5418889">
              <a:off x="4105" y="8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28" name="AutoShape 25">
              <a:extLst>
                <a:ext uri="{FF2B5EF4-FFF2-40B4-BE49-F238E27FC236}">
                  <a16:creationId xmlns:a16="http://schemas.microsoft.com/office/drawing/2014/main" id="{66BA1359-07B9-4A27-B278-EAE130F11826}"/>
                </a:ext>
              </a:extLst>
            </p:cNvPr>
            <p:cNvSpPr>
              <a:spLocks/>
            </p:cNvSpPr>
            <p:nvPr/>
          </p:nvSpPr>
          <p:spPr bwMode="auto">
            <a:xfrm rot="5418889">
              <a:off x="3672" y="8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29" name="AutoShape 26">
              <a:extLst>
                <a:ext uri="{FF2B5EF4-FFF2-40B4-BE49-F238E27FC236}">
                  <a16:creationId xmlns:a16="http://schemas.microsoft.com/office/drawing/2014/main" id="{46587E40-212C-4A1C-ACD8-D5AA2E9114AA}"/>
                </a:ext>
              </a:extLst>
            </p:cNvPr>
            <p:cNvSpPr>
              <a:spLocks/>
            </p:cNvSpPr>
            <p:nvPr/>
          </p:nvSpPr>
          <p:spPr bwMode="auto">
            <a:xfrm rot="5418889">
              <a:off x="4466" y="912"/>
              <a:ext cx="96" cy="287"/>
            </a:xfrm>
            <a:prstGeom prst="leftBrace">
              <a:avLst>
                <a:gd name="adj1" fmla="val 249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pic>
        <p:nvPicPr>
          <p:cNvPr id="72731" name="Picture 27" descr="paleta332">
            <a:extLst>
              <a:ext uri="{FF2B5EF4-FFF2-40B4-BE49-F238E27FC236}">
                <a16:creationId xmlns:a16="http://schemas.microsoft.com/office/drawing/2014/main" id="{C55E30F7-6F3D-40C7-AF1E-0575EE8B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05038"/>
            <a:ext cx="40957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32" name="Rectangle 28">
            <a:extLst>
              <a:ext uri="{FF2B5EF4-FFF2-40B4-BE49-F238E27FC236}">
                <a16:creationId xmlns:a16="http://schemas.microsoft.com/office/drawing/2014/main" id="{8A728CB1-CDAF-4F0F-B446-BC08BD6BF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76700"/>
            <a:ext cx="632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b="1" i="1">
                <a:solidFill>
                  <a:srgbClr val="CB0000"/>
                </a:solidFill>
              </a:rPr>
              <a:t>7 </a:t>
            </a:r>
            <a:r>
              <a:rPr lang="cs-CZ" altLang="cs-CZ" b="1" i="1">
                <a:solidFill>
                  <a:srgbClr val="CB0000"/>
                </a:solidFill>
                <a:sym typeface="Symbol" panose="05050102010706020507" pitchFamily="18" charset="2"/>
              </a:rPr>
              <a:t> </a:t>
            </a:r>
            <a:r>
              <a:rPr lang="cs-CZ" altLang="cs-CZ" b="1" i="1">
                <a:solidFill>
                  <a:srgbClr val="CB0000"/>
                </a:solidFill>
              </a:rPr>
              <a:t>12 </a:t>
            </a:r>
            <a:r>
              <a:rPr lang="cs-CZ" altLang="cs-CZ" b="1" i="1">
                <a:solidFill>
                  <a:srgbClr val="CB0000"/>
                </a:solidFill>
                <a:sym typeface="Symbol" panose="05050102010706020507" pitchFamily="18" charset="2"/>
              </a:rPr>
              <a:t> </a:t>
            </a:r>
            <a:r>
              <a:rPr lang="cs-CZ" altLang="cs-CZ" b="1" i="1">
                <a:solidFill>
                  <a:srgbClr val="CB0000"/>
                </a:solidFill>
              </a:rPr>
              <a:t>3</a:t>
            </a:r>
            <a:r>
              <a:rPr lang="cs-CZ" altLang="cs-CZ" sz="2000" b="1">
                <a:solidFill>
                  <a:srgbClr val="CB0000"/>
                </a:solidFill>
              </a:rPr>
              <a:t> </a:t>
            </a:r>
            <a:endParaRPr lang="cs-CZ" altLang="cs-CZ" sz="2000" b="1"/>
          </a:p>
          <a:p>
            <a:pPr eaLnBrk="1" hangingPunct="1">
              <a:spcBef>
                <a:spcPct val="1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2000" b="1"/>
              <a:t> 	</a:t>
            </a:r>
            <a:r>
              <a:rPr lang="cs-CZ" altLang="cs-CZ" sz="2000"/>
              <a:t>7 odstínů červené, 12  zelené a 3  modré</a:t>
            </a:r>
          </a:p>
          <a:p>
            <a:pPr eaLnBrk="1" hangingPunct="1">
              <a:spcBef>
                <a:spcPct val="1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2000"/>
              <a:t>	(252 barev)</a:t>
            </a:r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1EA1BD1-509C-455B-9EB8-AD07BCDE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516563"/>
            <a:ext cx="632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b="1" i="1">
                <a:solidFill>
                  <a:srgbClr val="CB0000"/>
                </a:solidFill>
              </a:rPr>
              <a:t>adaptovaná barevná paleta</a:t>
            </a:r>
            <a:r>
              <a:rPr lang="cs-CZ" altLang="cs-CZ" sz="2000" b="1"/>
              <a:t> 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2000" b="1"/>
              <a:t>	</a:t>
            </a:r>
            <a:r>
              <a:rPr lang="cs-CZ" altLang="cs-CZ" sz="2000"/>
              <a:t>paleta optimalizovaná na jeden konkrétní obrázek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32" grpId="0" autoUpdateAnimBg="0"/>
      <p:bldP spid="727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D995FCA-12F4-490C-98DA-73B68ED50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0338" y="620713"/>
            <a:ext cx="3898900" cy="1143000"/>
          </a:xfrm>
        </p:spPr>
        <p:txBody>
          <a:bodyPr/>
          <a:lstStyle/>
          <a:p>
            <a:pPr eaLnBrk="1" hangingPunct="1"/>
            <a:r>
              <a:rPr lang="cs-CZ" altLang="cs-CZ"/>
              <a:t>Použití palet</a:t>
            </a:r>
          </a:p>
        </p:txBody>
      </p:sp>
      <p:grpSp>
        <p:nvGrpSpPr>
          <p:cNvPr id="73731" name="Group 3">
            <a:extLst>
              <a:ext uri="{FF2B5EF4-FFF2-40B4-BE49-F238E27FC236}">
                <a16:creationId xmlns:a16="http://schemas.microsoft.com/office/drawing/2014/main" id="{F596CF12-F575-4F16-AC0D-36B853D2D55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989138"/>
            <a:ext cx="2971800" cy="2505075"/>
            <a:chOff x="96" y="576"/>
            <a:chExt cx="1872" cy="1578"/>
          </a:xfrm>
        </p:grpSpPr>
        <p:pic>
          <p:nvPicPr>
            <p:cNvPr id="26637" name="Picture 4" descr="pal1">
              <a:extLst>
                <a:ext uri="{FF2B5EF4-FFF2-40B4-BE49-F238E27FC236}">
                  <a16:creationId xmlns:a16="http://schemas.microsoft.com/office/drawing/2014/main" id="{66C5F095-810B-405D-B00F-191339360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68"/>
              <a:ext cx="1584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Text Box 5">
              <a:extLst>
                <a:ext uri="{FF2B5EF4-FFF2-40B4-BE49-F238E27FC236}">
                  <a16:creationId xmlns:a16="http://schemas.microsoft.com/office/drawing/2014/main" id="{7619175D-4D8D-41F2-9262-6A4657B13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576"/>
              <a:ext cx="14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cs-CZ" altLang="cs-CZ" sz="2000">
                  <a:latin typeface="Times New Roman" panose="02020603050405020304" pitchFamily="18" charset="0"/>
                </a:rPr>
                <a:t>původní obrázek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cs-CZ" altLang="cs-CZ" sz="2000">
                  <a:latin typeface="Times New Roman" panose="02020603050405020304" pitchFamily="18" charset="0"/>
                </a:rPr>
                <a:t>24 bitů na pixel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3734" name="Group 6">
            <a:extLst>
              <a:ext uri="{FF2B5EF4-FFF2-40B4-BE49-F238E27FC236}">
                <a16:creationId xmlns:a16="http://schemas.microsoft.com/office/drawing/2014/main" id="{CA4A589C-E7C3-49D0-A86D-9FCDC0626F64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2133600"/>
            <a:ext cx="4343400" cy="2190750"/>
            <a:chOff x="2640" y="768"/>
            <a:chExt cx="2736" cy="1380"/>
          </a:xfrm>
        </p:grpSpPr>
        <p:pic>
          <p:nvPicPr>
            <p:cNvPr id="26635" name="Picture 7" descr="pal2">
              <a:extLst>
                <a:ext uri="{FF2B5EF4-FFF2-40B4-BE49-F238E27FC236}">
                  <a16:creationId xmlns:a16="http://schemas.microsoft.com/office/drawing/2014/main" id="{13882B3F-9E95-4EB9-AF72-29B064B4B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768"/>
              <a:ext cx="1572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 Box 8">
              <a:extLst>
                <a:ext uri="{FF2B5EF4-FFF2-40B4-BE49-F238E27FC236}">
                  <a16:creationId xmlns:a16="http://schemas.microsoft.com/office/drawing/2014/main" id="{498431E3-207F-4A21-8048-1C3EC77B4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536"/>
              <a:ext cx="14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cs-CZ" altLang="cs-CZ" sz="2000">
                  <a:latin typeface="Times New Roman" panose="02020603050405020304" pitchFamily="18" charset="0"/>
                </a:rPr>
                <a:t>paleta 16 barev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cs-CZ" altLang="cs-CZ" sz="2000">
                  <a:latin typeface="Times New Roman" panose="02020603050405020304" pitchFamily="18" charset="0"/>
                </a:rPr>
                <a:t>4 bity na pixel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3737" name="Group 9">
            <a:extLst>
              <a:ext uri="{FF2B5EF4-FFF2-40B4-BE49-F238E27FC236}">
                <a16:creationId xmlns:a16="http://schemas.microsoft.com/office/drawing/2014/main" id="{2ADE83F4-6B9C-485D-8865-7D2A0438CE77}"/>
              </a:ext>
            </a:extLst>
          </p:cNvPr>
          <p:cNvGrpSpPr>
            <a:grpSpLocks/>
          </p:cNvGrpSpPr>
          <p:nvPr/>
        </p:nvGrpSpPr>
        <p:grpSpPr bwMode="auto">
          <a:xfrm>
            <a:off x="0" y="4524375"/>
            <a:ext cx="3867150" cy="2333625"/>
            <a:chOff x="96" y="2352"/>
            <a:chExt cx="2436" cy="1470"/>
          </a:xfrm>
        </p:grpSpPr>
        <p:pic>
          <p:nvPicPr>
            <p:cNvPr id="26633" name="Picture 10" descr="pal3">
              <a:extLst>
                <a:ext uri="{FF2B5EF4-FFF2-40B4-BE49-F238E27FC236}">
                  <a16:creationId xmlns:a16="http://schemas.microsoft.com/office/drawing/2014/main" id="{EBA06A0F-6856-431F-8E24-8A55DF225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448"/>
              <a:ext cx="1572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Text Box 11">
              <a:extLst>
                <a:ext uri="{FF2B5EF4-FFF2-40B4-BE49-F238E27FC236}">
                  <a16:creationId xmlns:a16="http://schemas.microsoft.com/office/drawing/2014/main" id="{D232B336-BE49-412C-A420-BE3182D7B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352"/>
              <a:ext cx="14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cs-CZ" altLang="cs-CZ" sz="2000">
                  <a:latin typeface="Times New Roman" panose="02020603050405020304" pitchFamily="18" charset="0"/>
                </a:rPr>
                <a:t>paleta 256 barev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cs-CZ" altLang="cs-CZ" sz="2000">
                  <a:latin typeface="Times New Roman" panose="02020603050405020304" pitchFamily="18" charset="0"/>
                </a:rPr>
                <a:t>8 bitů na pixel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3740" name="Group 12">
            <a:extLst>
              <a:ext uri="{FF2B5EF4-FFF2-40B4-BE49-F238E27FC236}">
                <a16:creationId xmlns:a16="http://schemas.microsoft.com/office/drawing/2014/main" id="{5B01C2E2-5E71-416B-8A0D-5F24C93741D5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48175"/>
            <a:ext cx="4419600" cy="2409825"/>
            <a:chOff x="2736" y="2448"/>
            <a:chExt cx="2784" cy="1518"/>
          </a:xfrm>
        </p:grpSpPr>
        <p:pic>
          <p:nvPicPr>
            <p:cNvPr id="26631" name="Picture 13" descr="pal4">
              <a:extLst>
                <a:ext uri="{FF2B5EF4-FFF2-40B4-BE49-F238E27FC236}">
                  <a16:creationId xmlns:a16="http://schemas.microsoft.com/office/drawing/2014/main" id="{6F2DE226-43FA-4453-93E2-422B45611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784"/>
              <a:ext cx="2028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Text Box 14">
              <a:extLst>
                <a:ext uri="{FF2B5EF4-FFF2-40B4-BE49-F238E27FC236}">
                  <a16:creationId xmlns:a16="http://schemas.microsoft.com/office/drawing/2014/main" id="{3E9B12E3-114B-4435-9701-BBC377EC5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448"/>
              <a:ext cx="21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cs-CZ" altLang="cs-CZ" sz="2000">
                  <a:latin typeface="Times New Roman" panose="02020603050405020304" pitchFamily="18" charset="0"/>
                </a:rPr>
                <a:t>adaptovaná paleta 256 barev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cs-CZ" altLang="cs-CZ" sz="2000">
                  <a:latin typeface="Times New Roman" panose="02020603050405020304" pitchFamily="18" charset="0"/>
                </a:rPr>
                <a:t>8 bitů na pixel</a:t>
              </a:r>
              <a:endParaRPr lang="cs-CZ" altLang="cs-CZ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D3A92A6-49FF-4FBB-B7AC-26B7E322D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549275"/>
            <a:ext cx="5005387" cy="1143000"/>
          </a:xfrm>
        </p:spPr>
        <p:txBody>
          <a:bodyPr/>
          <a:lstStyle/>
          <a:p>
            <a:pPr eaLnBrk="1" hangingPunct="1"/>
            <a:r>
              <a:rPr lang="cs-CZ" altLang="cs-CZ"/>
              <a:t>Vektorové obrazy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6BF8572-23A4-4A8F-BB45-59DD7D968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229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popis obrazu je posloupnost zakódovaných kreslicích příkazů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prvky vektorových obrazů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např. úsečka, mnohoúhelník, oblouk, kružnice, křivka, text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atributy prvků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pozice, rozměr, barva, tloušťka a tvar kreslicí čáry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výplň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modifikace tvaru (obdélník </a:t>
            </a:r>
            <a:r>
              <a:rPr lang="cs-CZ" altLang="cs-CZ" sz="2000">
                <a:sym typeface="Wingdings" panose="05000000000000000000" pitchFamily="2" charset="2"/>
              </a:rPr>
              <a:t> ovál)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ym typeface="Wingdings" panose="05000000000000000000" pitchFamily="2" charset="2"/>
              </a:rPr>
              <a:t>vykreslení vektorového</a:t>
            </a:r>
            <a:br>
              <a:rPr lang="cs-CZ" altLang="cs-CZ" sz="2400">
                <a:sym typeface="Wingdings" panose="05000000000000000000" pitchFamily="2" charset="2"/>
              </a:rPr>
            </a:br>
            <a:r>
              <a:rPr lang="cs-CZ" altLang="cs-CZ" sz="2400">
                <a:sym typeface="Wingdings" panose="05000000000000000000" pitchFamily="2" charset="2"/>
              </a:rPr>
              <a:t>obrazu = RASTERIZACE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ym typeface="Wingdings" panose="05000000000000000000" pitchFamily="2" charset="2"/>
              </a:rPr>
              <a:t>získání vektorového obrazu</a:t>
            </a:r>
            <a:br>
              <a:rPr lang="cs-CZ" altLang="cs-CZ" sz="2400">
                <a:sym typeface="Wingdings" panose="05000000000000000000" pitchFamily="2" charset="2"/>
              </a:rPr>
            </a:br>
            <a:r>
              <a:rPr lang="cs-CZ" altLang="cs-CZ" sz="2400">
                <a:sym typeface="Wingdings" panose="05000000000000000000" pitchFamily="2" charset="2"/>
              </a:rPr>
              <a:t>z rastrového = TRASOVÁNÍ</a:t>
            </a:r>
            <a:endParaRPr lang="cs-CZ" altLang="cs-CZ" sz="2400"/>
          </a:p>
        </p:txBody>
      </p:sp>
      <p:pic>
        <p:nvPicPr>
          <p:cNvPr id="78852" name="Picture 4" descr="editace uzlů">
            <a:extLst>
              <a:ext uri="{FF2B5EF4-FFF2-40B4-BE49-F238E27FC236}">
                <a16:creationId xmlns:a16="http://schemas.microsoft.com/office/drawing/2014/main" id="{D789C996-395D-4A9A-A6D1-3B4058AD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05275"/>
            <a:ext cx="3381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F2616A0-194C-4E2D-8BFA-D961741F2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69215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Formáty uložení grafických dat</a:t>
            </a:r>
          </a:p>
        </p:txBody>
      </p:sp>
      <p:grpSp>
        <p:nvGrpSpPr>
          <p:cNvPr id="75779" name="Group 3">
            <a:extLst>
              <a:ext uri="{FF2B5EF4-FFF2-40B4-BE49-F238E27FC236}">
                <a16:creationId xmlns:a16="http://schemas.microsoft.com/office/drawing/2014/main" id="{C879C103-2F39-4180-9960-9D98FF786CF3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773238"/>
            <a:ext cx="3733800" cy="2820987"/>
            <a:chOff x="288" y="960"/>
            <a:chExt cx="2352" cy="1777"/>
          </a:xfrm>
        </p:grpSpPr>
        <p:sp>
          <p:nvSpPr>
            <p:cNvPr id="28685" name="Text Box 4">
              <a:extLst>
                <a:ext uri="{FF2B5EF4-FFF2-40B4-BE49-F238E27FC236}">
                  <a16:creationId xmlns:a16="http://schemas.microsoft.com/office/drawing/2014/main" id="{D1F7560E-CA80-444A-9A03-8130E8026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632"/>
              <a:ext cx="1728" cy="11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cs-CZ" altLang="cs-CZ" sz="2800" b="1">
                  <a:cs typeface="Tahoma" panose="020B0604030504040204" pitchFamily="34" charset="0"/>
                </a:rPr>
                <a:t>rastrové</a:t>
              </a:r>
            </a:p>
            <a:p>
              <a:pPr algn="ctr">
                <a:lnSpc>
                  <a:spcPct val="90000"/>
                </a:lnSpc>
              </a:pPr>
              <a:r>
                <a:rPr lang="cs-CZ" altLang="cs-CZ" sz="2800" b="1">
                  <a:cs typeface="Tahoma" panose="020B0604030504040204" pitchFamily="34" charset="0"/>
                </a:rPr>
                <a:t>(</a:t>
              </a:r>
              <a:r>
                <a:rPr lang="cs-CZ" altLang="cs-CZ" b="1">
                  <a:cs typeface="Tahoma" panose="020B0604030504040204" pitchFamily="34" charset="0"/>
                </a:rPr>
                <a:t>bitmapové</a:t>
              </a:r>
              <a:r>
                <a:rPr lang="cs-CZ" altLang="cs-CZ" sz="2800" b="1">
                  <a:cs typeface="Tahoma" panose="020B0604030504040204" pitchFamily="34" charset="0"/>
                </a:rPr>
                <a:t>)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cs-CZ" altLang="cs-CZ" sz="2000" b="1">
                  <a:cs typeface="Tahoma" panose="020B0604030504040204" pitchFamily="34" charset="0"/>
                </a:rPr>
                <a:t>Obraz je popsán jako matice barevných bodů.</a:t>
              </a:r>
            </a:p>
          </p:txBody>
        </p:sp>
        <p:cxnSp>
          <p:nvCxnSpPr>
            <p:cNvPr id="28686" name="AutoShape 5">
              <a:extLst>
                <a:ext uri="{FF2B5EF4-FFF2-40B4-BE49-F238E27FC236}">
                  <a16:creationId xmlns:a16="http://schemas.microsoft.com/office/drawing/2014/main" id="{698AF926-DE40-435B-969E-EC1A46364A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00" y="960"/>
              <a:ext cx="1440" cy="624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782" name="Group 6">
            <a:extLst>
              <a:ext uri="{FF2B5EF4-FFF2-40B4-BE49-F238E27FC236}">
                <a16:creationId xmlns:a16="http://schemas.microsoft.com/office/drawing/2014/main" id="{62F0F73F-E896-49DE-83D1-BA662B08CB78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1773238"/>
            <a:ext cx="2209800" cy="2968625"/>
            <a:chOff x="2544" y="960"/>
            <a:chExt cx="1392" cy="1870"/>
          </a:xfrm>
        </p:grpSpPr>
        <p:sp>
          <p:nvSpPr>
            <p:cNvPr id="28683" name="Text Box 7">
              <a:extLst>
                <a:ext uri="{FF2B5EF4-FFF2-40B4-BE49-F238E27FC236}">
                  <a16:creationId xmlns:a16="http://schemas.microsoft.com/office/drawing/2014/main" id="{CC4E033F-47BD-4450-B21C-CB190F2DF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632"/>
              <a:ext cx="1392" cy="1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 b="1">
                  <a:cs typeface="Tahoma" panose="020B0604030504040204" pitchFamily="34" charset="0"/>
                </a:rPr>
                <a:t>vektorové</a:t>
              </a:r>
            </a:p>
            <a:p>
              <a:pPr algn="ctr">
                <a:lnSpc>
                  <a:spcPct val="90000"/>
                </a:lnSpc>
              </a:pPr>
              <a:r>
                <a:rPr lang="cs-CZ" altLang="cs-CZ" sz="2000" b="1">
                  <a:cs typeface="Tahoma" panose="020B0604030504040204" pitchFamily="34" charset="0"/>
                </a:rPr>
                <a:t>Obraz je popsán posloupností kreslících příkazů.</a:t>
              </a:r>
              <a:endParaRPr lang="cs-CZ" altLang="cs-CZ" b="1">
                <a:cs typeface="Tahoma" panose="020B0604030504040204" pitchFamily="34" charset="0"/>
              </a:endParaRPr>
            </a:p>
          </p:txBody>
        </p:sp>
        <p:cxnSp>
          <p:nvCxnSpPr>
            <p:cNvPr id="28684" name="AutoShape 8">
              <a:extLst>
                <a:ext uri="{FF2B5EF4-FFF2-40B4-BE49-F238E27FC236}">
                  <a16:creationId xmlns:a16="http://schemas.microsoft.com/office/drawing/2014/main" id="{E59A1D2C-8C3C-4737-ABBE-A3733D1168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0" y="960"/>
              <a:ext cx="672" cy="624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5785" name="Group 9">
            <a:extLst>
              <a:ext uri="{FF2B5EF4-FFF2-40B4-BE49-F238E27FC236}">
                <a16:creationId xmlns:a16="http://schemas.microsoft.com/office/drawing/2014/main" id="{27B0E644-C3AC-43E9-BD65-0B0D816873E9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1773238"/>
            <a:ext cx="2971800" cy="4230687"/>
            <a:chOff x="1680" y="960"/>
            <a:chExt cx="1872" cy="2665"/>
          </a:xfrm>
        </p:grpSpPr>
        <p:sp>
          <p:nvSpPr>
            <p:cNvPr id="28681" name="Text Box 10">
              <a:extLst>
                <a:ext uri="{FF2B5EF4-FFF2-40B4-BE49-F238E27FC236}">
                  <a16:creationId xmlns:a16="http://schemas.microsoft.com/office/drawing/2014/main" id="{1DAD91CF-9DAC-48B9-B8CE-CF1F22005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928"/>
              <a:ext cx="1872" cy="6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800" b="1">
                  <a:cs typeface="Tahoma" panose="020B0604030504040204" pitchFamily="34" charset="0"/>
                </a:rPr>
                <a:t>metasoubory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cs-CZ" altLang="cs-CZ" sz="2000" b="1">
                  <a:cs typeface="Tahoma" panose="020B0604030504040204" pitchFamily="34" charset="0"/>
                </a:rPr>
                <a:t>vektorová a rastrová data současně</a:t>
              </a:r>
              <a:endParaRPr lang="cs-CZ" altLang="cs-CZ" b="1">
                <a:cs typeface="Tahoma" panose="020B0604030504040204" pitchFamily="34" charset="0"/>
              </a:endParaRPr>
            </a:p>
          </p:txBody>
        </p:sp>
        <p:sp>
          <p:nvSpPr>
            <p:cNvPr id="28682" name="Line 11">
              <a:extLst>
                <a:ext uri="{FF2B5EF4-FFF2-40B4-BE49-F238E27FC236}">
                  <a16:creationId xmlns:a16="http://schemas.microsoft.com/office/drawing/2014/main" id="{52EF137B-F740-4D46-A6D0-769153EA8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960"/>
              <a:ext cx="432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5788" name="Group 12">
            <a:extLst>
              <a:ext uri="{FF2B5EF4-FFF2-40B4-BE49-F238E27FC236}">
                <a16:creationId xmlns:a16="http://schemas.microsoft.com/office/drawing/2014/main" id="{003761C5-FBC7-4E68-947E-085449F868A4}"/>
              </a:ext>
            </a:extLst>
          </p:cNvPr>
          <p:cNvGrpSpPr>
            <a:grpSpLocks/>
          </p:cNvGrpSpPr>
          <p:nvPr/>
        </p:nvGrpSpPr>
        <p:grpSpPr bwMode="auto">
          <a:xfrm>
            <a:off x="4292600" y="1773238"/>
            <a:ext cx="4851400" cy="2263775"/>
            <a:chOff x="2640" y="960"/>
            <a:chExt cx="2832" cy="1426"/>
          </a:xfrm>
        </p:grpSpPr>
        <p:sp>
          <p:nvSpPr>
            <p:cNvPr id="28679" name="Text Box 13">
              <a:extLst>
                <a:ext uri="{FF2B5EF4-FFF2-40B4-BE49-F238E27FC236}">
                  <a16:creationId xmlns:a16="http://schemas.microsoft.com/office/drawing/2014/main" id="{1C26A9D5-7A1C-4BDB-AA90-03151D1D7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632"/>
              <a:ext cx="1392" cy="7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cs-CZ" altLang="cs-CZ" b="1">
                  <a:cs typeface="Tahoma" panose="020B0604030504040204" pitchFamily="34" charset="0"/>
                </a:rPr>
                <a:t>scénové</a:t>
              </a:r>
            </a:p>
            <a:p>
              <a:r>
                <a:rPr lang="cs-CZ" altLang="cs-CZ" b="1">
                  <a:cs typeface="Tahoma" panose="020B0604030504040204" pitchFamily="34" charset="0"/>
                </a:rPr>
                <a:t>animační</a:t>
              </a:r>
            </a:p>
            <a:p>
              <a:r>
                <a:rPr lang="cs-CZ" altLang="cs-CZ" b="1">
                  <a:cs typeface="Tahoma" panose="020B0604030504040204" pitchFamily="34" charset="0"/>
                </a:rPr>
                <a:t>multimediální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28680" name="Line 14">
              <a:extLst>
                <a:ext uri="{FF2B5EF4-FFF2-40B4-BE49-F238E27FC236}">
                  <a16:creationId xmlns:a16="http://schemas.microsoft.com/office/drawing/2014/main" id="{A22E1199-5414-43D1-875A-18AC2C67E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960"/>
              <a:ext cx="211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itmapa ryba">
            <a:extLst>
              <a:ext uri="{FF2B5EF4-FFF2-40B4-BE49-F238E27FC236}">
                <a16:creationId xmlns:a16="http://schemas.microsoft.com/office/drawing/2014/main" id="{99207844-3795-4CCE-BD0B-0254E23D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11638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99D9A4BD-11DF-4E70-9071-5DA654DE0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620713"/>
            <a:ext cx="6373813" cy="1143000"/>
          </a:xfrm>
        </p:spPr>
        <p:txBody>
          <a:bodyPr/>
          <a:lstStyle/>
          <a:p>
            <a:pPr eaLnBrk="1" hangingPunct="1"/>
            <a:r>
              <a:rPr lang="cs-CZ" altLang="cs-CZ"/>
              <a:t>Rastrové formáty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C681194-8B24-4017-837C-A84E5D7CB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96975"/>
            <a:ext cx="7848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cs-CZ" sz="2800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DF5351A-DE28-45F8-92A1-A35FB1F33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9800"/>
            <a:ext cx="853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/>
              <a:t>obraz je matice pixelů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/>
              <a:t>pixel má jediný atribut – barvu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/>
              <a:t>zahrnují většinou komprimaci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/>
              <a:t>formáty podle počtu barev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/>
              <a:t>monochromatické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/>
              <a:t>ve stupních šedi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/>
              <a:t>barevné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/>
              <a:t>příklady: BMP, GIF, </a:t>
            </a:r>
            <a:br>
              <a:rPr lang="cs-CZ" altLang="cs-CZ"/>
            </a:br>
            <a:r>
              <a:rPr lang="cs-CZ" altLang="cs-CZ"/>
              <a:t>PCX, TIFF, JPG, PNG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endParaRPr lang="cs-CZ" altLang="cs-CZ" sz="2000"/>
          </a:p>
        </p:txBody>
      </p:sp>
    </p:spTree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itmapa ryba">
            <a:extLst>
              <a:ext uri="{FF2B5EF4-FFF2-40B4-BE49-F238E27FC236}">
                <a16:creationId xmlns:a16="http://schemas.microsoft.com/office/drawing/2014/main" id="{E5EF00AC-184B-4824-9A1D-8882767FB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25963"/>
            <a:ext cx="39624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4A6F8C90-8DB9-45CF-A689-ECE6A9763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620713"/>
            <a:ext cx="5365750" cy="1143000"/>
          </a:xfrm>
        </p:spPr>
        <p:txBody>
          <a:bodyPr/>
          <a:lstStyle/>
          <a:p>
            <a:pPr eaLnBrk="1" hangingPunct="1"/>
            <a:r>
              <a:rPr lang="cs-CZ" altLang="cs-CZ"/>
              <a:t>Rastrové formáty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9DB9E2C3-2A5B-421A-933D-22AEC2240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/>
              <a:t>soubor se skládá</a:t>
            </a:r>
            <a:endParaRPr lang="cs-CZ" altLang="cs-CZ" sz="2800" b="1"/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z hlavičky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identifikace a verze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informace o uloženém obrazu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i="1"/>
              <a:t>pozice, rozměry, poměr stran, počet řádků předlohy, počet pixelů na řádku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i="1"/>
              <a:t>hloubka pixelu – počet možných barev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i="1"/>
              <a:t>způsob uložení grafických dat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z palety</a:t>
            </a:r>
            <a:r>
              <a:rPr lang="cs-CZ" altLang="cs-CZ" sz="2400"/>
              <a:t> (do 256 barev)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z dat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informace o barvě pixelů </a:t>
            </a:r>
            <a:br>
              <a:rPr lang="cs-CZ" altLang="cs-CZ" sz="2000"/>
            </a:br>
            <a:r>
              <a:rPr lang="cs-CZ" altLang="cs-CZ" sz="2000"/>
              <a:t>(nejčastěji RGB)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různě ukládaná </a:t>
            </a:r>
          </a:p>
        </p:txBody>
      </p:sp>
    </p:spTree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DE15C888-3891-4BA8-B66F-565EDFF4F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Vektorové formáty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D2B0729-7BAC-495A-BB2E-54CEC4946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Často jsou spjaty s programovým systémem</a:t>
            </a:r>
          </a:p>
          <a:p>
            <a:pPr eaLnBrk="1" hangingPunct="1"/>
            <a:r>
              <a:rPr lang="cs-CZ" altLang="cs-CZ"/>
              <a:t>Obvykle popisují obraz ve tvaru kreslicích příkazů, např. \put(1,15){\line(1,0){50}}</a:t>
            </a:r>
          </a:p>
          <a:p>
            <a:pPr eaLnBrk="1" hangingPunct="1"/>
            <a:r>
              <a:rPr lang="cs-CZ" altLang="cs-CZ"/>
              <a:t>Příklady: CDR, AI, PostScript, DXF, SVG, WMF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82E2C-679B-4437-9E37-E10E95E6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Vstupy a výstupy obrazů</a:t>
            </a:r>
          </a:p>
        </p:txBody>
      </p:sp>
      <p:sp>
        <p:nvSpPr>
          <p:cNvPr id="4" name="Text Box 1031">
            <a:extLst>
              <a:ext uri="{FF2B5EF4-FFF2-40B4-BE49-F238E27FC236}">
                <a16:creationId xmlns:a16="http://schemas.microsoft.com/office/drawing/2014/main" id="{E5F0F201-0958-416B-9399-D80541C237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894262"/>
          </a:xfrm>
        </p:spPr>
        <p:txBody>
          <a:bodyPr>
            <a:spAutoFit/>
          </a:bodyPr>
          <a:lstStyle/>
          <a:p>
            <a:pPr>
              <a:tabLst>
                <a:tab pos="762000" algn="l"/>
                <a:tab pos="2193925" algn="l"/>
              </a:tabLst>
            </a:pPr>
            <a:r>
              <a:rPr lang="cs-CZ" altLang="cs-CZ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Výstupní zařízení</a:t>
            </a:r>
          </a:p>
          <a:p>
            <a:pPr>
              <a:tabLst>
                <a:tab pos="762000" algn="l"/>
                <a:tab pos="2193925" algn="l"/>
              </a:tabLst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	rastrová – značně převažují</a:t>
            </a:r>
            <a:b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	   monitor</a:t>
            </a:r>
            <a:b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	   tiskárny laserové, tepelné a inkoustové</a:t>
            </a:r>
            <a:b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	   plotr inkoustový</a:t>
            </a:r>
          </a:p>
          <a:p>
            <a:pPr>
              <a:tabLst>
                <a:tab pos="762000" algn="l"/>
                <a:tab pos="2193925" algn="l"/>
              </a:tabLst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	vektorová</a:t>
            </a:r>
            <a:b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	   plotr perový či řezací</a:t>
            </a:r>
          </a:p>
          <a:p>
            <a:pPr>
              <a:tabLst>
                <a:tab pos="762000" algn="l"/>
                <a:tab pos="2193925" algn="l"/>
              </a:tabLst>
            </a:pPr>
            <a:r>
              <a:rPr lang="cs-CZ" altLang="cs-CZ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Vstupní zařízení</a:t>
            </a:r>
          </a:p>
          <a:p>
            <a:pPr>
              <a:tabLst>
                <a:tab pos="762000" algn="l"/>
                <a:tab pos="2193925" algn="l"/>
              </a:tabLst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    rastrová – značně převažují</a:t>
            </a:r>
            <a:b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       fotoaparát, skener</a:t>
            </a:r>
          </a:p>
          <a:p>
            <a:pPr>
              <a:tabLst>
                <a:tab pos="762000" algn="l"/>
                <a:tab pos="2193925" algn="l"/>
              </a:tabLst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    vektorová</a:t>
            </a:r>
            <a:b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       tablet + speciální program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DC3DC4-C368-46EB-964C-E0476D074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4075" y="549275"/>
            <a:ext cx="4683125" cy="762000"/>
          </a:xfrm>
        </p:spPr>
        <p:txBody>
          <a:bodyPr/>
          <a:lstStyle/>
          <a:p>
            <a:pPr eaLnBrk="1" hangingPunct="1"/>
            <a:r>
              <a:rPr lang="cs-CZ" altLang="cs-CZ" sz="3600"/>
              <a:t>Srovnání formátů</a:t>
            </a:r>
            <a:endParaRPr lang="cs-CZ" altLang="cs-CZ" sz="4800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37E5375-B5B5-44BA-AE75-F88F8189A0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209800"/>
            <a:ext cx="4016375" cy="3090863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A7FFE8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cs-CZ" altLang="cs-CZ" sz="2000" b="1"/>
              <a:t>pro předlohy z reálného světa</a:t>
            </a:r>
          </a:p>
          <a:p>
            <a:pPr eaLnBrk="1" hangingPunct="1"/>
            <a:r>
              <a:rPr lang="cs-CZ" altLang="cs-CZ" sz="2000" b="1"/>
              <a:t>snadné vytváření z dat uložených v poli v paměti</a:t>
            </a:r>
          </a:p>
          <a:p>
            <a:pPr eaLnBrk="1" hangingPunct="1"/>
            <a:r>
              <a:rPr lang="cs-CZ" altLang="cs-CZ" sz="2000" b="1"/>
              <a:t>pixelové hodnoty mohou být měněny hromadně </a:t>
            </a:r>
          </a:p>
          <a:p>
            <a:pPr eaLnBrk="1" hangingPunct="1"/>
            <a:r>
              <a:rPr lang="cs-CZ" altLang="cs-CZ" sz="2000" b="1"/>
              <a:t>snadný přenos na rastrová výstupní zařízení (obrazovka, tiskárny)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093AE77E-1C8A-40E8-ACBF-A7B8D2E7E9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209800"/>
            <a:ext cx="3810000" cy="3090863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A7FFE8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vektorový popis lze snadno editovat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paměťové nároky odpovídají složitosti obrázku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při zobrazování se využívá rozlišení daného zařízení</a:t>
            </a:r>
            <a:endParaRPr lang="cs-CZ" altLang="cs-CZ" sz="2400"/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79ACEA52-70AA-481D-B4F7-BC933D682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86400"/>
            <a:ext cx="3810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 b="1"/>
              <a:t>omezená oblast použití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 b="1"/>
              <a:t>někdy horší přenositelnost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62B1545D-3609-44C9-B4A9-2DAFE650D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86400"/>
            <a:ext cx="401637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 b="1"/>
              <a:t>velmi rozsáhlé, zejména pro velké množství barev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 b="1"/>
              <a:t>problémy se změnou velikosti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BBDA0EFA-0A93-40D0-B5B3-50E39E3D9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145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i="1">
                <a:cs typeface="Tahoma" panose="020B0604030504040204" pitchFamily="34" charset="0"/>
              </a:rPr>
              <a:t>rastrové</a:t>
            </a:r>
            <a:endParaRPr lang="cs-CZ" altLang="cs-CZ">
              <a:cs typeface="Tahoma" panose="020B0604030504040204" pitchFamily="34" charset="0"/>
            </a:endParaRP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A65716D9-D5A6-4E3D-A402-D9ABDA08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7145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i="1">
                <a:cs typeface="Tahoma" panose="020B0604030504040204" pitchFamily="34" charset="0"/>
              </a:rPr>
              <a:t>vektorové</a:t>
            </a:r>
            <a:endParaRPr lang="cs-CZ" altLang="cs-CZ">
              <a:cs typeface="Tahoma" panose="020B0604030504040204" pitchFamily="34" charset="0"/>
            </a:endParaRPr>
          </a:p>
        </p:txBody>
      </p:sp>
      <p:sp>
        <p:nvSpPr>
          <p:cNvPr id="79881" name="Text Box 9">
            <a:extLst>
              <a:ext uri="{FF2B5EF4-FFF2-40B4-BE49-F238E27FC236}">
                <a16:creationId xmlns:a16="http://schemas.microsoft.com/office/drawing/2014/main" id="{EA286C82-BD8A-4DB2-BB7F-EF1B3FE6C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001963"/>
            <a:ext cx="83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8000" b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79882" name="Text Box 10">
            <a:extLst>
              <a:ext uri="{FF2B5EF4-FFF2-40B4-BE49-F238E27FC236}">
                <a16:creationId xmlns:a16="http://schemas.microsoft.com/office/drawing/2014/main" id="{CB69338F-B6C6-45B1-A3FD-406BAD56F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486400"/>
            <a:ext cx="83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8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</a:t>
            </a:r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8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8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nimBg="1" autoUpdateAnimBg="0"/>
      <p:bldP spid="79876" grpId="0" build="p" animBg="1" autoUpdateAnimBg="0"/>
      <p:bldP spid="79877" grpId="0" build="p" animBg="1" autoUpdateAnimBg="0"/>
      <p:bldP spid="79878" grpId="0" build="p" animBg="1" autoUpdateAnimBg="0"/>
      <p:bldP spid="79881" grpId="0" build="p" autoUpdateAnimBg="0"/>
      <p:bldP spid="7988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70E2C2B-9951-4FC4-A8B7-09FB05A83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620713"/>
            <a:ext cx="7793037" cy="685800"/>
          </a:xfrm>
        </p:spPr>
        <p:txBody>
          <a:bodyPr/>
          <a:lstStyle/>
          <a:p>
            <a:pPr eaLnBrk="1" hangingPunct="1"/>
            <a:r>
              <a:rPr lang="cs-CZ" altLang="cs-CZ">
                <a:cs typeface="Tahoma" panose="020B0604030504040204" pitchFamily="34" charset="0"/>
              </a:rPr>
              <a:t>Grafické editory</a:t>
            </a: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F0F678C1-1485-44D1-9240-55CAD6C47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98638"/>
            <a:ext cx="1890713" cy="604837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200">
                <a:cs typeface="Tahoma" panose="020B0604030504040204" pitchFamily="34" charset="0"/>
              </a:rPr>
              <a:t>Rastrové</a:t>
            </a:r>
            <a:endParaRPr lang="cs-CZ" altLang="cs-CZ">
              <a:cs typeface="Tahoma" panose="020B0604030504040204" pitchFamily="34" charset="0"/>
            </a:endParaRPr>
          </a:p>
        </p:txBody>
      </p:sp>
      <p:sp>
        <p:nvSpPr>
          <p:cNvPr id="33796" name="Text Box 5">
            <a:extLst>
              <a:ext uri="{FF2B5EF4-FFF2-40B4-BE49-F238E27FC236}">
                <a16:creationId xmlns:a16="http://schemas.microsoft.com/office/drawing/2014/main" id="{B52D90C6-5A29-4CFE-B98B-40DC958FA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484438"/>
            <a:ext cx="2492375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2000">
                <a:cs typeface="Tahoma" panose="020B0604030504040204" pitchFamily="34" charset="0"/>
              </a:rPr>
              <a:t> Adobe Photoshop</a:t>
            </a:r>
          </a:p>
          <a:p>
            <a:pPr>
              <a:buFontTx/>
              <a:buChar char="•"/>
            </a:pPr>
            <a:r>
              <a:rPr lang="cs-CZ" altLang="cs-CZ" sz="2000">
                <a:cs typeface="Tahoma" panose="020B0604030504040204" pitchFamily="34" charset="0"/>
              </a:rPr>
              <a:t> Corel PhotoPaint</a:t>
            </a:r>
          </a:p>
          <a:p>
            <a:pPr>
              <a:buFontTx/>
              <a:buChar char="•"/>
            </a:pPr>
            <a:r>
              <a:rPr lang="cs-CZ" altLang="cs-CZ" sz="2000">
                <a:cs typeface="Tahoma" panose="020B0604030504040204" pitchFamily="34" charset="0"/>
              </a:rPr>
              <a:t> PaintBrush</a:t>
            </a:r>
          </a:p>
          <a:p>
            <a:pPr>
              <a:buFontTx/>
              <a:buChar char="•"/>
            </a:pPr>
            <a:r>
              <a:rPr lang="cs-CZ" altLang="cs-CZ" sz="2000">
                <a:cs typeface="Tahoma" panose="020B0604030504040204" pitchFamily="34" charset="0"/>
              </a:rPr>
              <a:t> Image Composer</a:t>
            </a:r>
          </a:p>
          <a:p>
            <a:pPr>
              <a:buFontTx/>
              <a:buChar char="•"/>
            </a:pPr>
            <a:r>
              <a:rPr lang="cs-CZ" altLang="cs-CZ" sz="2000">
                <a:cs typeface="Tahoma" panose="020B0604030504040204" pitchFamily="34" charset="0"/>
              </a:rPr>
              <a:t> PhotoStyler </a:t>
            </a:r>
            <a:endParaRPr lang="cs-CZ" altLang="cs-CZ">
              <a:cs typeface="Tahoma" panose="020B0604030504040204" pitchFamily="34" charset="0"/>
            </a:endParaRPr>
          </a:p>
        </p:txBody>
      </p:sp>
      <p:sp>
        <p:nvSpPr>
          <p:cNvPr id="33797" name="Line 6">
            <a:extLst>
              <a:ext uri="{FF2B5EF4-FFF2-40B4-BE49-F238E27FC236}">
                <a16:creationId xmlns:a16="http://schemas.microsoft.com/office/drawing/2014/main" id="{6B117EC5-ED6F-420F-93C0-E90A7E77C8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8175" y="1341438"/>
            <a:ext cx="14605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81927" name="Group 7">
            <a:extLst>
              <a:ext uri="{FF2B5EF4-FFF2-40B4-BE49-F238E27FC236}">
                <a16:creationId xmlns:a16="http://schemas.microsoft.com/office/drawing/2014/main" id="{A05C0DAE-FD1A-47FD-812C-A2DB6D05E411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346200"/>
            <a:ext cx="2971800" cy="1062038"/>
            <a:chOff x="2112" y="624"/>
            <a:chExt cx="1872" cy="669"/>
          </a:xfrm>
        </p:grpSpPr>
        <p:sp>
          <p:nvSpPr>
            <p:cNvPr id="33811" name="Text Box 8">
              <a:extLst>
                <a:ext uri="{FF2B5EF4-FFF2-40B4-BE49-F238E27FC236}">
                  <a16:creationId xmlns:a16="http://schemas.microsoft.com/office/drawing/2014/main" id="{6FADFE2C-31E5-41C8-8FE1-A80920F62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912"/>
              <a:ext cx="1488" cy="381"/>
            </a:xfrm>
            <a:prstGeom prst="rect">
              <a:avLst/>
            </a:prstGeom>
            <a:noFill/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3200">
                  <a:cs typeface="Tahoma" panose="020B0604030504040204" pitchFamily="34" charset="0"/>
                </a:rPr>
                <a:t>Vektorové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33812" name="Line 9">
              <a:extLst>
                <a:ext uri="{FF2B5EF4-FFF2-40B4-BE49-F238E27FC236}">
                  <a16:creationId xmlns:a16="http://schemas.microsoft.com/office/drawing/2014/main" id="{C130AF9F-3352-455C-AB1F-FC041B508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624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1930" name="Group 10">
            <a:extLst>
              <a:ext uri="{FF2B5EF4-FFF2-40B4-BE49-F238E27FC236}">
                <a16:creationId xmlns:a16="http://schemas.microsoft.com/office/drawing/2014/main" id="{CDE8DBCD-8681-434D-9C69-B9C248BA50E2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2413000"/>
            <a:ext cx="3657600" cy="3073400"/>
            <a:chOff x="3312" y="1296"/>
            <a:chExt cx="2304" cy="1936"/>
          </a:xfrm>
        </p:grpSpPr>
        <p:sp>
          <p:nvSpPr>
            <p:cNvPr id="33808" name="Text Box 11">
              <a:extLst>
                <a:ext uri="{FF2B5EF4-FFF2-40B4-BE49-F238E27FC236}">
                  <a16:creationId xmlns:a16="http://schemas.microsoft.com/office/drawing/2014/main" id="{FD79A7ED-22DA-4A66-8BB1-523CEE5E4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496"/>
              <a:ext cx="1488" cy="381"/>
            </a:xfrm>
            <a:prstGeom prst="rect">
              <a:avLst/>
            </a:prstGeom>
            <a:noFill/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3200">
                  <a:cs typeface="Tahoma" panose="020B0604030504040204" pitchFamily="34" charset="0"/>
                </a:rPr>
                <a:t>3D systémy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33809" name="Text Box 12">
              <a:extLst>
                <a:ext uri="{FF2B5EF4-FFF2-40B4-BE49-F238E27FC236}">
                  <a16:creationId xmlns:a16="http://schemas.microsoft.com/office/drawing/2014/main" id="{88A7F1A3-2B1B-492A-8C6B-A864D64AE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976"/>
              <a:ext cx="139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cs-CZ" altLang="cs-CZ" sz="2000">
                  <a:cs typeface="Tahoma" panose="020B0604030504040204" pitchFamily="34" charset="0"/>
                </a:rPr>
                <a:t> 3D Studio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33810" name="Line 13">
              <a:extLst>
                <a:ext uri="{FF2B5EF4-FFF2-40B4-BE49-F238E27FC236}">
                  <a16:creationId xmlns:a16="http://schemas.microsoft.com/office/drawing/2014/main" id="{E64EEC1D-6A32-4C08-ADAB-5500E8743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153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1934" name="Group 14">
            <a:extLst>
              <a:ext uri="{FF2B5EF4-FFF2-40B4-BE49-F238E27FC236}">
                <a16:creationId xmlns:a16="http://schemas.microsoft.com/office/drawing/2014/main" id="{A5E3383E-3FA1-4824-A3E5-8376CCC5808B}"/>
              </a:ext>
            </a:extLst>
          </p:cNvPr>
          <p:cNvGrpSpPr>
            <a:grpSpLocks/>
          </p:cNvGrpSpPr>
          <p:nvPr/>
        </p:nvGrpSpPr>
        <p:grpSpPr bwMode="auto">
          <a:xfrm>
            <a:off x="1366838" y="2413000"/>
            <a:ext cx="3886200" cy="3606800"/>
            <a:chOff x="864" y="1296"/>
            <a:chExt cx="2448" cy="2272"/>
          </a:xfrm>
        </p:grpSpPr>
        <p:sp>
          <p:nvSpPr>
            <p:cNvPr id="33805" name="Text Box 15">
              <a:extLst>
                <a:ext uri="{FF2B5EF4-FFF2-40B4-BE49-F238E27FC236}">
                  <a16:creationId xmlns:a16="http://schemas.microsoft.com/office/drawing/2014/main" id="{CEB64000-FE40-4809-8A10-CC3B1E62A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496"/>
              <a:ext cx="1488" cy="381"/>
            </a:xfrm>
            <a:prstGeom prst="rect">
              <a:avLst/>
            </a:prstGeom>
            <a:noFill/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3200">
                  <a:cs typeface="Tahoma" panose="020B0604030504040204" pitchFamily="34" charset="0"/>
                </a:rPr>
                <a:t>2D systémy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33806" name="Text Box 16">
              <a:extLst>
                <a:ext uri="{FF2B5EF4-FFF2-40B4-BE49-F238E27FC236}">
                  <a16:creationId xmlns:a16="http://schemas.microsoft.com/office/drawing/2014/main" id="{EB43A208-52A8-4654-85E5-C73ED1E4C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928"/>
              <a:ext cx="1512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cs-CZ" altLang="cs-CZ" sz="2000">
                  <a:cs typeface="Tahoma" panose="020B0604030504040204" pitchFamily="34" charset="0"/>
                </a:rPr>
                <a:t> Corel Draw</a:t>
              </a:r>
            </a:p>
            <a:p>
              <a:pPr>
                <a:buFontTx/>
                <a:buChar char="•"/>
              </a:pPr>
              <a:r>
                <a:rPr lang="cs-CZ" altLang="cs-CZ" sz="2000">
                  <a:cs typeface="Tahoma" panose="020B0604030504040204" pitchFamily="34" charset="0"/>
                </a:rPr>
                <a:t> Adobe Illustrator</a:t>
              </a:r>
            </a:p>
            <a:p>
              <a:pPr>
                <a:buFontTx/>
                <a:buChar char="•"/>
              </a:pPr>
              <a:r>
                <a:rPr lang="cs-CZ" altLang="cs-CZ" sz="2000">
                  <a:cs typeface="Tahoma" panose="020B0604030504040204" pitchFamily="34" charset="0"/>
                </a:rPr>
                <a:t> Aldus FreeHand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33807" name="Line 17">
              <a:extLst>
                <a:ext uri="{FF2B5EF4-FFF2-40B4-BE49-F238E27FC236}">
                  <a16:creationId xmlns:a16="http://schemas.microsoft.com/office/drawing/2014/main" id="{72A5B78F-CFAF-42CB-9F55-CEDD1CECD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296"/>
              <a:ext cx="129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1938" name="Group 18">
            <a:extLst>
              <a:ext uri="{FF2B5EF4-FFF2-40B4-BE49-F238E27FC236}">
                <a16:creationId xmlns:a16="http://schemas.microsoft.com/office/drawing/2014/main" id="{88242020-9BFC-48F0-81C3-692B485FDAA8}"/>
              </a:ext>
            </a:extLst>
          </p:cNvPr>
          <p:cNvGrpSpPr>
            <a:grpSpLocks/>
          </p:cNvGrpSpPr>
          <p:nvPr/>
        </p:nvGrpSpPr>
        <p:grpSpPr bwMode="auto">
          <a:xfrm>
            <a:off x="4110038" y="2413000"/>
            <a:ext cx="2209800" cy="4140200"/>
            <a:chOff x="2592" y="1296"/>
            <a:chExt cx="1392" cy="2608"/>
          </a:xfrm>
        </p:grpSpPr>
        <p:sp>
          <p:nvSpPr>
            <p:cNvPr id="33802" name="Text Box 19">
              <a:extLst>
                <a:ext uri="{FF2B5EF4-FFF2-40B4-BE49-F238E27FC236}">
                  <a16:creationId xmlns:a16="http://schemas.microsoft.com/office/drawing/2014/main" id="{FFF578C9-5D0C-47CD-976A-4227480A4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2016"/>
              <a:ext cx="1056" cy="688"/>
            </a:xfrm>
            <a:prstGeom prst="rect">
              <a:avLst/>
            </a:prstGeom>
            <a:noFill/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3200">
                  <a:cs typeface="Tahoma" panose="020B0604030504040204" pitchFamily="34" charset="0"/>
                </a:rPr>
                <a:t>CAD systémy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33803" name="Text Box 20">
              <a:extLst>
                <a:ext uri="{FF2B5EF4-FFF2-40B4-BE49-F238E27FC236}">
                  <a16:creationId xmlns:a16="http://schemas.microsoft.com/office/drawing/2014/main" id="{CF2A1C0E-2DB0-4C80-8926-6733BA220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880"/>
              <a:ext cx="1392" cy="1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cs-CZ" altLang="cs-CZ" sz="2000">
                  <a:cs typeface="Tahoma" panose="020B0604030504040204" pitchFamily="34" charset="0"/>
                </a:rPr>
                <a:t> AutoCAD</a:t>
              </a:r>
            </a:p>
            <a:p>
              <a:pPr>
                <a:buFontTx/>
                <a:buChar char="•"/>
              </a:pPr>
              <a:r>
                <a:rPr lang="cs-CZ" altLang="cs-CZ" sz="2000">
                  <a:cs typeface="Tahoma" panose="020B0604030504040204" pitchFamily="34" charset="0"/>
                </a:rPr>
                <a:t> Spirit </a:t>
              </a:r>
            </a:p>
            <a:p>
              <a:pPr>
                <a:buFontTx/>
                <a:buChar char="•"/>
              </a:pPr>
              <a:r>
                <a:rPr lang="cs-CZ" altLang="cs-CZ" sz="2000">
                  <a:cs typeface="Tahoma" panose="020B0604030504040204" pitchFamily="34" charset="0"/>
                </a:rPr>
                <a:t> Microstation</a:t>
              </a:r>
            </a:p>
            <a:p>
              <a:pPr>
                <a:buFontTx/>
                <a:buChar char="•"/>
              </a:pPr>
              <a:r>
                <a:rPr lang="cs-CZ" altLang="cs-CZ" sz="2000">
                  <a:cs typeface="Tahoma" panose="020B0604030504040204" pitchFamily="34" charset="0"/>
                </a:rPr>
                <a:t> ArchiCAD</a:t>
              </a:r>
            </a:p>
            <a:p>
              <a:pPr>
                <a:buFontTx/>
                <a:buChar char="•"/>
              </a:pPr>
              <a:r>
                <a:rPr lang="cs-CZ" altLang="cs-CZ" sz="2000">
                  <a:cs typeface="Tahoma" panose="020B0604030504040204" pitchFamily="34" charset="0"/>
                </a:rPr>
                <a:t> TurboCAD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  <p:sp>
          <p:nvSpPr>
            <p:cNvPr id="33804" name="Line 21">
              <a:extLst>
                <a:ext uri="{FF2B5EF4-FFF2-40B4-BE49-F238E27FC236}">
                  <a16:creationId xmlns:a16="http://schemas.microsoft.com/office/drawing/2014/main" id="{E7242EEA-0E84-45A4-977D-3B095ED3B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129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fekty">
            <a:extLst>
              <a:ext uri="{FF2B5EF4-FFF2-40B4-BE49-F238E27FC236}">
                <a16:creationId xmlns:a16="http://schemas.microsoft.com/office/drawing/2014/main" id="{85F189A0-9534-4018-B577-C1FB8D08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6" r="49141" b="36691"/>
          <a:stretch>
            <a:fillRect/>
          </a:stretch>
        </p:blipFill>
        <p:spPr bwMode="auto">
          <a:xfrm>
            <a:off x="6372225" y="188913"/>
            <a:ext cx="2444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kostel1">
            <a:extLst>
              <a:ext uri="{FF2B5EF4-FFF2-40B4-BE49-F238E27FC236}">
                <a16:creationId xmlns:a16="http://schemas.microsoft.com/office/drawing/2014/main" id="{1BE67A8C-EA23-47A6-92C0-56C96E1A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05125"/>
            <a:ext cx="41148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>
            <a:extLst>
              <a:ext uri="{FF2B5EF4-FFF2-40B4-BE49-F238E27FC236}">
                <a16:creationId xmlns:a16="http://schemas.microsoft.com/office/drawing/2014/main" id="{5B9AB306-4E37-429B-A4BD-A9708FD8A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7235825" cy="1143000"/>
          </a:xfrm>
        </p:spPr>
        <p:txBody>
          <a:bodyPr/>
          <a:lstStyle/>
          <a:p>
            <a:pPr eaLnBrk="1" hangingPunct="1"/>
            <a:r>
              <a:rPr lang="cs-CZ" altLang="cs-CZ"/>
              <a:t>Rastrové editory</a:t>
            </a:r>
            <a:br>
              <a:rPr lang="cs-CZ" altLang="cs-CZ"/>
            </a:br>
            <a:r>
              <a:rPr lang="cs-CZ" altLang="cs-CZ" sz="3200"/>
              <a:t>kreslení i úpravy = změna barvy bodů</a:t>
            </a:r>
            <a:endParaRPr lang="cs-CZ" altLang="cs-CZ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2DD96E66-5065-4E5F-AB11-C244BE008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66925"/>
            <a:ext cx="7772400" cy="3810000"/>
          </a:xfrm>
        </p:spPr>
        <p:txBody>
          <a:bodyPr/>
          <a:lstStyle/>
          <a:p>
            <a:pPr eaLnBrk="1" hangingPunct="1"/>
            <a:r>
              <a:rPr lang="cs-CZ" altLang="cs-CZ" sz="2400"/>
              <a:t>základní geometrické tvary</a:t>
            </a:r>
          </a:p>
          <a:p>
            <a:pPr eaLnBrk="1" hangingPunct="1"/>
            <a:r>
              <a:rPr lang="cs-CZ" altLang="cs-CZ" sz="2400"/>
              <a:t>typy čar (pero, štětec, </a:t>
            </a:r>
            <a:r>
              <a:rPr lang="cs-CZ" altLang="cs-CZ" sz="2400">
                <a:sym typeface="Symbol" panose="05050102010706020507" pitchFamily="18" charset="2"/>
              </a:rPr>
              <a:t>)</a:t>
            </a:r>
            <a:endParaRPr lang="cs-CZ" altLang="cs-CZ" sz="2400"/>
          </a:p>
          <a:p>
            <a:pPr eaLnBrk="1" hangingPunct="1"/>
            <a:r>
              <a:rPr lang="cs-CZ" altLang="cs-CZ" sz="2400"/>
              <a:t>rozsáhlé možnosti výplní </a:t>
            </a:r>
            <a:br>
              <a:rPr lang="cs-CZ" altLang="cs-CZ" sz="2400"/>
            </a:br>
            <a:r>
              <a:rPr lang="cs-CZ" altLang="cs-CZ" sz="2400"/>
              <a:t>(přechody barev, vzorky, </a:t>
            </a:r>
            <a:r>
              <a:rPr lang="cs-CZ" altLang="cs-CZ" sz="2400">
                <a:sym typeface="Symbol" panose="05050102010706020507" pitchFamily="18" charset="2"/>
              </a:rPr>
              <a:t>)</a:t>
            </a:r>
            <a:endParaRPr lang="cs-CZ" altLang="cs-CZ" sz="2400"/>
          </a:p>
          <a:p>
            <a:pPr eaLnBrk="1" hangingPunct="1"/>
            <a:r>
              <a:rPr lang="cs-CZ" altLang="cs-CZ" sz="2400"/>
              <a:t>guma, sprej</a:t>
            </a:r>
          </a:p>
        </p:txBody>
      </p:sp>
      <p:pic>
        <p:nvPicPr>
          <p:cNvPr id="34822" name="Picture 6" descr="efekty">
            <a:extLst>
              <a:ext uri="{FF2B5EF4-FFF2-40B4-BE49-F238E27FC236}">
                <a16:creationId xmlns:a16="http://schemas.microsoft.com/office/drawing/2014/main" id="{4B42F9BD-F04B-46FD-8568-BF8C7DEB4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8" r="49141" b="943"/>
          <a:stretch>
            <a:fillRect/>
          </a:stretch>
        </p:blipFill>
        <p:spPr bwMode="auto">
          <a:xfrm>
            <a:off x="6172200" y="1914525"/>
            <a:ext cx="2444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efekty">
            <a:extLst>
              <a:ext uri="{FF2B5EF4-FFF2-40B4-BE49-F238E27FC236}">
                <a16:creationId xmlns:a16="http://schemas.microsoft.com/office/drawing/2014/main" id="{2E7100F9-0F37-40EF-8134-D67606CB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2" t="38133" r="4887" b="943"/>
          <a:stretch>
            <a:fillRect/>
          </a:stretch>
        </p:blipFill>
        <p:spPr bwMode="auto">
          <a:xfrm>
            <a:off x="1143000" y="4352925"/>
            <a:ext cx="19050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381ACB-49BB-47D7-9276-6CD365575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80288" cy="1143000"/>
          </a:xfrm>
        </p:spPr>
        <p:txBody>
          <a:bodyPr/>
          <a:lstStyle/>
          <a:p>
            <a:pPr eaLnBrk="1" hangingPunct="1"/>
            <a:r>
              <a:rPr lang="cs-CZ" altLang="cs-CZ"/>
              <a:t>Rastrové editory</a:t>
            </a:r>
            <a:br>
              <a:rPr lang="cs-CZ" altLang="cs-CZ"/>
            </a:br>
            <a:r>
              <a:rPr lang="cs-CZ" altLang="cs-CZ" sz="3200"/>
              <a:t>kreslení i úpravy = změna barvy bodů</a:t>
            </a:r>
            <a:endParaRPr lang="cs-CZ" altLang="cs-CZ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5FFCA3F-97EA-41BA-B6FE-D7DD15C00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7772400" cy="3408362"/>
          </a:xfrm>
        </p:spPr>
        <p:txBody>
          <a:bodyPr/>
          <a:lstStyle/>
          <a:p>
            <a:pPr eaLnBrk="1" hangingPunct="1"/>
            <a:r>
              <a:rPr lang="cs-CZ" altLang="cs-CZ" sz="2400"/>
              <a:t>úpravy rastru (barev, velikosti)</a:t>
            </a:r>
          </a:p>
          <a:p>
            <a:pPr eaLnBrk="1" hangingPunct="1"/>
            <a:r>
              <a:rPr lang="cs-CZ" altLang="cs-CZ" sz="2400"/>
              <a:t>výřezy (kopírování, otočení, posun, zrcadlení)</a:t>
            </a:r>
          </a:p>
          <a:p>
            <a:pPr eaLnBrk="1" hangingPunct="1"/>
            <a:r>
              <a:rPr lang="cs-CZ" altLang="cs-CZ" sz="2400"/>
              <a:t>retušovací nástroje (zaostření, rozmazání</a:t>
            </a:r>
            <a:r>
              <a:rPr lang="cs-CZ" altLang="cs-CZ" sz="2400">
                <a:sym typeface="Symbol" panose="05050102010706020507" pitchFamily="18" charset="2"/>
              </a:rPr>
              <a:t>)</a:t>
            </a:r>
            <a:r>
              <a:rPr lang="cs-CZ" altLang="cs-CZ" sz="2400"/>
              <a:t> </a:t>
            </a:r>
          </a:p>
          <a:p>
            <a:pPr eaLnBrk="1" hangingPunct="1"/>
            <a:r>
              <a:rPr lang="cs-CZ" altLang="cs-CZ" sz="2400"/>
              <a:t>export do rastrových formátů</a:t>
            </a:r>
          </a:p>
        </p:txBody>
      </p:sp>
      <p:pic>
        <p:nvPicPr>
          <p:cNvPr id="35844" name="Picture 4" descr="Kunkost efekty0">
            <a:extLst>
              <a:ext uri="{FF2B5EF4-FFF2-40B4-BE49-F238E27FC236}">
                <a16:creationId xmlns:a16="http://schemas.microsoft.com/office/drawing/2014/main" id="{BA8AADA0-4FCD-4ACE-843B-CC243CC2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5088"/>
            <a:ext cx="211455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Kunkost efekty1">
            <a:extLst>
              <a:ext uri="{FF2B5EF4-FFF2-40B4-BE49-F238E27FC236}">
                <a16:creationId xmlns:a16="http://schemas.microsoft.com/office/drawing/2014/main" id="{13232BF1-9FC1-4D58-959D-1E81BE70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11455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Kunkost efekty2">
            <a:extLst>
              <a:ext uri="{FF2B5EF4-FFF2-40B4-BE49-F238E27FC236}">
                <a16:creationId xmlns:a16="http://schemas.microsoft.com/office/drawing/2014/main" id="{A8CFE1C6-BDDB-4AE0-B828-EF540AB0F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89363"/>
            <a:ext cx="222885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Kunkost efekty3">
            <a:extLst>
              <a:ext uri="{FF2B5EF4-FFF2-40B4-BE49-F238E27FC236}">
                <a16:creationId xmlns:a16="http://schemas.microsoft.com/office/drawing/2014/main" id="{DC616C43-2FA7-41D2-9093-100872294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256088"/>
            <a:ext cx="211455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Kunkost efekty5">
            <a:extLst>
              <a:ext uri="{FF2B5EF4-FFF2-40B4-BE49-F238E27FC236}">
                <a16:creationId xmlns:a16="http://schemas.microsoft.com/office/drawing/2014/main" id="{D9765DC8-511E-4F2C-AF5C-638C4195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76700"/>
            <a:ext cx="211455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Kunkost efekty6">
            <a:extLst>
              <a:ext uri="{FF2B5EF4-FFF2-40B4-BE49-F238E27FC236}">
                <a16:creationId xmlns:a16="http://schemas.microsoft.com/office/drawing/2014/main" id="{ECAA160F-3C5D-4505-B725-8C6185B0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997200"/>
            <a:ext cx="211455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58BD51A-8E31-4332-B6EA-12679C547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20713"/>
            <a:ext cx="7772400" cy="1752600"/>
          </a:xfrm>
        </p:spPr>
        <p:txBody>
          <a:bodyPr/>
          <a:lstStyle/>
          <a:p>
            <a:pPr eaLnBrk="1" hangingPunct="1"/>
            <a:r>
              <a:rPr lang="cs-CZ" altLang="cs-CZ"/>
              <a:t>Vektorové editory</a:t>
            </a:r>
            <a:br>
              <a:rPr lang="cs-CZ" altLang="cs-CZ"/>
            </a:br>
            <a:r>
              <a:rPr lang="cs-CZ" altLang="cs-CZ" sz="3200"/>
              <a:t>kreslení = tvorba objektů</a:t>
            </a:r>
            <a:br>
              <a:rPr lang="cs-CZ" altLang="cs-CZ" sz="3200"/>
            </a:br>
            <a:r>
              <a:rPr lang="cs-CZ" altLang="cs-CZ" sz="3200"/>
              <a:t>úprava = změna vlastností objektů</a:t>
            </a:r>
            <a:endParaRPr lang="cs-CZ" altLang="cs-CZ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598E3CC-1972-4776-A567-D92830921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565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základní geometrické objekty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křivky, kreslení od ruky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úprava nakreslených objektů (např. kopie, změna velikosti, otáčení, změny pořadí, vzájemné zarovnávání)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zarovnání vůči sobě, změny pořadí, seskupování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typ, vzhled a vlastnosti čar a výplní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široké možnosti práce s textem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efekty: perspektiva, obálka, tvarové přechody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export do různých formátů (vektorových i rastrových)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C952F6B-F955-439F-88D1-8F0394916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050" y="1268413"/>
            <a:ext cx="5870575" cy="990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cs-CZ" altLang="cs-CZ"/>
              <a:t>Grafický bod — pixel</a:t>
            </a:r>
            <a:br>
              <a:rPr lang="cs-CZ" altLang="cs-CZ"/>
            </a:br>
            <a:r>
              <a:rPr lang="cs-CZ" altLang="cs-CZ"/>
              <a:t> </a:t>
            </a:r>
            <a:r>
              <a:rPr lang="cs-CZ" altLang="cs-CZ" sz="3200"/>
              <a:t>(pixel = picture element)</a:t>
            </a:r>
            <a:endParaRPr lang="cs-CZ" altLang="cs-CZ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BDCABCE-96D6-42B8-A6C6-DD04C0209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2506663"/>
            <a:ext cx="7467600" cy="4114800"/>
          </a:xfrm>
        </p:spPr>
        <p:txBody>
          <a:bodyPr/>
          <a:lstStyle/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Fyzický pixel – bod, který používá k zobrazování výstupní zařízení.</a:t>
            </a:r>
          </a:p>
          <a:p>
            <a:pPr marL="1162050" lvl="2" eaLnBrk="1" hangingPunct="1"/>
            <a:r>
              <a:rPr lang="cs-CZ" altLang="cs-CZ" sz="2000" b="1"/>
              <a:t>obrazovka</a:t>
            </a:r>
            <a:r>
              <a:rPr lang="cs-CZ" altLang="cs-CZ" sz="2000"/>
              <a:t> — 3 prvky vysvítí jeden pixel</a:t>
            </a:r>
          </a:p>
          <a:p>
            <a:pPr marL="1162050" lvl="2" eaLnBrk="1" hangingPunct="1"/>
            <a:r>
              <a:rPr lang="cs-CZ" altLang="cs-CZ" sz="2000" b="1"/>
              <a:t>inkoustová tiskárna</a:t>
            </a:r>
            <a:r>
              <a:rPr lang="cs-CZ" altLang="cs-CZ" sz="2000"/>
              <a:t> — velikost pixelu odpovídá velikosti kapičky barvy nebo shluku kapiček</a:t>
            </a:r>
          </a:p>
          <a:p>
            <a:pPr marL="1162050" lvl="2" eaLnBrk="1" hangingPunct="1"/>
            <a:r>
              <a:rPr lang="cs-CZ" altLang="cs-CZ" sz="2000" b="1"/>
              <a:t>laserová tiskárna</a:t>
            </a:r>
            <a:r>
              <a:rPr lang="cs-CZ" altLang="cs-CZ" sz="2000"/>
              <a:t> — velikost pixelu odpovídá několika zrnkům toneru</a:t>
            </a:r>
          </a:p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Logický pixel – matematický bod, který specifikuje polohu.</a:t>
            </a:r>
          </a:p>
          <a:p>
            <a:pPr marL="1162050" lvl="2" eaLnBrk="1" hangingPunct="1"/>
            <a:r>
              <a:rPr lang="cs-CZ" altLang="cs-CZ" sz="2000"/>
              <a:t>souřadnice určují polohu bodu v obraze, nemá rozměr.</a:t>
            </a:r>
            <a:endParaRPr lang="cs-CZ" altLang="cs-CZ" sz="1800"/>
          </a:p>
        </p:txBody>
      </p:sp>
      <p:grpSp>
        <p:nvGrpSpPr>
          <p:cNvPr id="5124" name="Group 8">
            <a:extLst>
              <a:ext uri="{FF2B5EF4-FFF2-40B4-BE49-F238E27FC236}">
                <a16:creationId xmlns:a16="http://schemas.microsoft.com/office/drawing/2014/main" id="{E55F7CEA-0695-4083-B418-90E3B7452242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565400"/>
            <a:ext cx="973138" cy="3962400"/>
            <a:chOff x="224" y="1824"/>
            <a:chExt cx="613" cy="2496"/>
          </a:xfrm>
        </p:grpSpPr>
        <p:sp>
          <p:nvSpPr>
            <p:cNvPr id="6149" name="AutoShape 4">
              <a:extLst>
                <a:ext uri="{FF2B5EF4-FFF2-40B4-BE49-F238E27FC236}">
                  <a16:creationId xmlns:a16="http://schemas.microsoft.com/office/drawing/2014/main" id="{EDD26B19-6DAF-4441-956C-524E51B6A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1824"/>
              <a:ext cx="192" cy="2496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cs-CZ" b="1">
                <a:latin typeface="Times New Roman" panose="02020603050405020304" pitchFamily="18" charset="0"/>
              </a:endParaRPr>
            </a:p>
          </p:txBody>
        </p:sp>
        <p:sp>
          <p:nvSpPr>
            <p:cNvPr id="6150" name="Text Box 5">
              <a:extLst>
                <a:ext uri="{FF2B5EF4-FFF2-40B4-BE49-F238E27FC236}">
                  <a16:creationId xmlns:a16="http://schemas.microsoft.com/office/drawing/2014/main" id="{BC343CC7-59A5-460D-ADC2-A52618D4A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351" y="2852"/>
              <a:ext cx="1522" cy="37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3200" b="1">
                  <a:cs typeface="Tahoma" panose="020B0604030504040204" pitchFamily="34" charset="0"/>
                </a:rPr>
                <a:t>mají barvu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0243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F9F0B-3561-4173-BF1C-F4CE2B27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Pixely v obrazu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F484EC-D0A7-4A59-A579-287D8B4BB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762125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275C737-1A81-4431-B026-DB1E64015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85938"/>
            <a:ext cx="35274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313D40-2C00-4785-8C87-2317E34F3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848100"/>
            <a:ext cx="40243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B1BEC82C-6938-4933-9398-C025543D5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213100"/>
            <a:ext cx="1152525" cy="1152525"/>
          </a:xfrm>
          <a:prstGeom prst="ellipse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25CE1AC-45CB-46D7-83F3-A165C7DC7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2420938"/>
            <a:ext cx="1152525" cy="1152525"/>
          </a:xfrm>
          <a:prstGeom prst="ellipse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ED1F7CD1-4A40-4DCC-A9A1-4084FDED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05038"/>
            <a:ext cx="8964612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ct val="15000"/>
              </a:spcAft>
              <a:buFontTx/>
              <a:buChar char="•"/>
            </a:pPr>
            <a:r>
              <a:rPr lang="cs-CZ" altLang="cs-CZ">
                <a:cs typeface="Tahoma" panose="020B0604030504040204" pitchFamily="34" charset="0"/>
              </a:rPr>
              <a:t> </a:t>
            </a:r>
            <a:r>
              <a:rPr lang="cs-CZ" altLang="cs-CZ" b="1">
                <a:cs typeface="Tahoma" panose="020B0604030504040204" pitchFamily="34" charset="0"/>
              </a:rPr>
              <a:t>vlnění v oblasti 10</a:t>
            </a:r>
            <a:r>
              <a:rPr lang="cs-CZ" altLang="cs-CZ" b="1" baseline="30000">
                <a:cs typeface="Tahoma" panose="020B0604030504040204" pitchFamily="34" charset="0"/>
              </a:rPr>
              <a:t>8</a:t>
            </a:r>
            <a:r>
              <a:rPr lang="cs-CZ" altLang="cs-CZ" b="1">
                <a:cs typeface="Tahoma" panose="020B0604030504040204" pitchFamily="34" charset="0"/>
              </a:rPr>
              <a:t> MHz (barva odpovídá frekvenci)</a:t>
            </a:r>
          </a:p>
          <a:p>
            <a:pPr algn="just">
              <a:spcAft>
                <a:spcPct val="20000"/>
              </a:spcAft>
              <a:buFontTx/>
              <a:buChar char="•"/>
            </a:pPr>
            <a:r>
              <a:rPr lang="cs-CZ" altLang="cs-CZ" b="1">
                <a:cs typeface="Tahoma" panose="020B0604030504040204" pitchFamily="34" charset="0"/>
              </a:rPr>
              <a:t> červená (4,3</a:t>
            </a:r>
            <a:r>
              <a:rPr lang="cs-CZ" altLang="cs-CZ" b="1">
                <a:cs typeface="Tahoma" panose="020B0604030504040204" pitchFamily="34" charset="0"/>
                <a:sym typeface="Symbol" panose="05050102010706020507" pitchFamily="18" charset="2"/>
              </a:rPr>
              <a:t></a:t>
            </a:r>
            <a:r>
              <a:rPr lang="cs-CZ" altLang="cs-CZ" b="1">
                <a:cs typeface="Tahoma" panose="020B0604030504040204" pitchFamily="34" charset="0"/>
              </a:rPr>
              <a:t>10</a:t>
            </a:r>
            <a:r>
              <a:rPr lang="cs-CZ" altLang="cs-CZ" b="1" baseline="30000">
                <a:cs typeface="Tahoma" panose="020B0604030504040204" pitchFamily="34" charset="0"/>
              </a:rPr>
              <a:t>8</a:t>
            </a:r>
            <a:r>
              <a:rPr lang="cs-CZ" altLang="cs-CZ" b="1">
                <a:cs typeface="Tahoma" panose="020B0604030504040204" pitchFamily="34" charset="0"/>
              </a:rPr>
              <a:t> MHz) </a:t>
            </a:r>
          </a:p>
          <a:p>
            <a:pPr algn="just">
              <a:spcAft>
                <a:spcPct val="20000"/>
              </a:spcAft>
              <a:buFontTx/>
              <a:buChar char="•"/>
            </a:pPr>
            <a:r>
              <a:rPr lang="cs-CZ" altLang="cs-CZ" b="1">
                <a:cs typeface="Tahoma" panose="020B0604030504040204" pitchFamily="34" charset="0"/>
              </a:rPr>
              <a:t> fialová (7,5</a:t>
            </a:r>
            <a:r>
              <a:rPr lang="cs-CZ" altLang="cs-CZ" b="1">
                <a:cs typeface="Tahoma" panose="020B0604030504040204" pitchFamily="34" charset="0"/>
                <a:sym typeface="Symbol" panose="05050102010706020507" pitchFamily="18" charset="2"/>
              </a:rPr>
              <a:t></a:t>
            </a:r>
            <a:r>
              <a:rPr lang="cs-CZ" altLang="cs-CZ" b="1">
                <a:cs typeface="Tahoma" panose="020B0604030504040204" pitchFamily="34" charset="0"/>
              </a:rPr>
              <a:t>10</a:t>
            </a:r>
            <a:r>
              <a:rPr lang="cs-CZ" altLang="cs-CZ" b="1" baseline="30000">
                <a:cs typeface="Tahoma" panose="020B0604030504040204" pitchFamily="34" charset="0"/>
              </a:rPr>
              <a:t>8</a:t>
            </a:r>
            <a:r>
              <a:rPr lang="cs-CZ" altLang="cs-CZ" b="1">
                <a:cs typeface="Tahoma" panose="020B0604030504040204" pitchFamily="34" charset="0"/>
              </a:rPr>
              <a:t> MHz)</a:t>
            </a:r>
          </a:p>
          <a:p>
            <a:pPr algn="just">
              <a:spcAft>
                <a:spcPct val="20000"/>
              </a:spcAft>
              <a:buFontTx/>
              <a:buChar char="•"/>
            </a:pPr>
            <a:r>
              <a:rPr lang="cs-CZ" altLang="cs-CZ" b="1">
                <a:cs typeface="Tahoma" panose="020B0604030504040204" pitchFamily="34" charset="0"/>
              </a:rPr>
              <a:t> nižší hodnoty — infračervené světlo</a:t>
            </a:r>
          </a:p>
          <a:p>
            <a:pPr algn="just">
              <a:spcAft>
                <a:spcPct val="20000"/>
              </a:spcAft>
              <a:buFontTx/>
              <a:buChar char="•"/>
            </a:pPr>
            <a:r>
              <a:rPr lang="en-US" altLang="cs-CZ" b="1">
                <a:cs typeface="Tahoma" panose="020B0604030504040204" pitchFamily="34" charset="0"/>
              </a:rPr>
              <a:t> </a:t>
            </a:r>
            <a:r>
              <a:rPr lang="cs-CZ" altLang="cs-CZ" b="1">
                <a:cs typeface="Tahoma" panose="020B0604030504040204" pitchFamily="34" charset="0"/>
              </a:rPr>
              <a:t>vyšší — ultrafialové záření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cs-CZ" altLang="cs-CZ">
                <a:cs typeface="Tahoma" panose="020B0604030504040204" pitchFamily="34" charset="0"/>
              </a:rPr>
              <a:t> V rámci viditelné části spektra je člověk schopen rozlišit</a:t>
            </a:r>
            <a:br>
              <a:rPr lang="cs-CZ" altLang="cs-CZ">
                <a:cs typeface="Tahoma" panose="020B0604030504040204" pitchFamily="34" charset="0"/>
              </a:rPr>
            </a:br>
            <a:r>
              <a:rPr lang="cs-CZ" altLang="cs-CZ">
                <a:cs typeface="Tahoma" panose="020B0604030504040204" pitchFamily="34" charset="0"/>
              </a:rPr>
              <a:t>   víc než 4</a:t>
            </a:r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</a:t>
            </a:r>
            <a:r>
              <a:rPr lang="cs-CZ" altLang="cs-CZ">
                <a:cs typeface="Tahoma" panose="020B0604030504040204" pitchFamily="34" charset="0"/>
              </a:rPr>
              <a:t>10</a:t>
            </a:r>
            <a:r>
              <a:rPr lang="cs-CZ" altLang="cs-CZ" baseline="30000">
                <a:cs typeface="Tahoma" panose="020B0604030504040204" pitchFamily="34" charset="0"/>
              </a:rPr>
              <a:t>5</a:t>
            </a:r>
            <a:r>
              <a:rPr lang="cs-CZ" altLang="cs-CZ">
                <a:cs typeface="Tahoma" panose="020B0604030504040204" pitchFamily="34" charset="0"/>
              </a:rPr>
              <a:t> různých barev a jejich odstínů. </a:t>
            </a:r>
          </a:p>
        </p:txBody>
      </p:sp>
      <p:pic>
        <p:nvPicPr>
          <p:cNvPr id="8195" name="Picture 3" descr="pruhy">
            <a:extLst>
              <a:ext uri="{FF2B5EF4-FFF2-40B4-BE49-F238E27FC236}">
                <a16:creationId xmlns:a16="http://schemas.microsoft.com/office/drawing/2014/main" id="{39B6AF2E-587A-43D3-A6A6-9C0AC224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8305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>
            <a:extLst>
              <a:ext uri="{FF2B5EF4-FFF2-40B4-BE49-F238E27FC236}">
                <a16:creationId xmlns:a16="http://schemas.microsoft.com/office/drawing/2014/main" id="{9AE5E66E-7CEE-43A2-9B13-C64DC0289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836613"/>
            <a:ext cx="7416800" cy="898525"/>
          </a:xfrm>
        </p:spPr>
        <p:txBody>
          <a:bodyPr/>
          <a:lstStyle/>
          <a:p>
            <a:pPr eaLnBrk="1" hangingPunct="1"/>
            <a:r>
              <a:rPr lang="cs-CZ" altLang="cs-CZ"/>
              <a:t>Barvy a jejich reprezentace</a:t>
            </a:r>
            <a:endParaRPr lang="cs-CZ" altLang="cs-CZ" sz="7200" b="1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F03A4CA-6F72-49A4-BDFE-8B30138DB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549275"/>
            <a:ext cx="4391025" cy="1143000"/>
          </a:xfrm>
        </p:spPr>
        <p:txBody>
          <a:bodyPr/>
          <a:lstStyle/>
          <a:p>
            <a:pPr eaLnBrk="1" hangingPunct="1"/>
            <a:r>
              <a:rPr lang="cs-CZ" altLang="cs-CZ"/>
              <a:t>Barevné modely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BB32C949-A193-4B9E-B6F3-59D324358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6475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b="1">
                <a:cs typeface="Tahoma" panose="020B0604030504040204" pitchFamily="34" charset="0"/>
              </a:rPr>
              <a:t>  Ze kterých základních barev se budou ostatní skládat?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b="1">
                <a:cs typeface="Tahoma" panose="020B0604030504040204" pitchFamily="34" charset="0"/>
              </a:rPr>
              <a:t>  Jaký bude poměr jednotlivých základních barev?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b="1">
                <a:cs typeface="Tahoma" panose="020B0604030504040204" pitchFamily="34" charset="0"/>
              </a:rPr>
              <a:t>  Jakým způsobem se budou základní barvy míchat?</a:t>
            </a:r>
            <a:endParaRPr lang="cs-CZ" altLang="cs-CZ">
              <a:cs typeface="Tahoma" panose="020B0604030504040204" pitchFamily="34" charset="0"/>
            </a:endParaRPr>
          </a:p>
        </p:txBody>
      </p:sp>
      <p:grpSp>
        <p:nvGrpSpPr>
          <p:cNvPr id="5132" name="Group 12">
            <a:extLst>
              <a:ext uri="{FF2B5EF4-FFF2-40B4-BE49-F238E27FC236}">
                <a16:creationId xmlns:a16="http://schemas.microsoft.com/office/drawing/2014/main" id="{0FC991FB-9638-4609-B5D1-427BC61D624F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4105275"/>
            <a:ext cx="2209800" cy="2117725"/>
            <a:chOff x="384" y="2208"/>
            <a:chExt cx="1392" cy="1334"/>
          </a:xfrm>
        </p:grpSpPr>
        <p:pic>
          <p:nvPicPr>
            <p:cNvPr id="9227" name="Picture 6" descr="RGB">
              <a:extLst>
                <a:ext uri="{FF2B5EF4-FFF2-40B4-BE49-F238E27FC236}">
                  <a16:creationId xmlns:a16="http://schemas.microsoft.com/office/drawing/2014/main" id="{19BAB931-D006-4E49-9AAA-81108179E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208"/>
              <a:ext cx="1392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9">
              <a:extLst>
                <a:ext uri="{FF2B5EF4-FFF2-40B4-BE49-F238E27FC236}">
                  <a16:creationId xmlns:a16="http://schemas.microsoft.com/office/drawing/2014/main" id="{FCAFF5CE-A37A-4977-9C30-42B7EB015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024"/>
              <a:ext cx="12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b="1" i="1">
                  <a:cs typeface="Tahoma" panose="020B0604030504040204" pitchFamily="34" charset="0"/>
                </a:rPr>
                <a:t>Aditivní model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</p:grpSp>
      <p:grpSp>
        <p:nvGrpSpPr>
          <p:cNvPr id="5134" name="Group 14">
            <a:extLst>
              <a:ext uri="{FF2B5EF4-FFF2-40B4-BE49-F238E27FC236}">
                <a16:creationId xmlns:a16="http://schemas.microsoft.com/office/drawing/2014/main" id="{6C867A0F-916C-4A01-AEC8-53B19FA4E37C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4105275"/>
            <a:ext cx="2590800" cy="2041525"/>
            <a:chOff x="3504" y="2208"/>
            <a:chExt cx="1632" cy="1286"/>
          </a:xfrm>
        </p:grpSpPr>
        <p:pic>
          <p:nvPicPr>
            <p:cNvPr id="9225" name="Picture 7" descr="CMY">
              <a:extLst>
                <a:ext uri="{FF2B5EF4-FFF2-40B4-BE49-F238E27FC236}">
                  <a16:creationId xmlns:a16="http://schemas.microsoft.com/office/drawing/2014/main" id="{FBD16C49-9306-44D4-9C61-1D549159F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" y="2208"/>
              <a:ext cx="1416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0">
              <a:extLst>
                <a:ext uri="{FF2B5EF4-FFF2-40B4-BE49-F238E27FC236}">
                  <a16:creationId xmlns:a16="http://schemas.microsoft.com/office/drawing/2014/main" id="{4851732D-C25E-4D87-90CB-E0E46C667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976"/>
              <a:ext cx="16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b="1" i="1">
                  <a:cs typeface="Tahoma" panose="020B0604030504040204" pitchFamily="34" charset="0"/>
                </a:rPr>
                <a:t>Subtraktivní model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</p:grpSp>
      <p:grpSp>
        <p:nvGrpSpPr>
          <p:cNvPr id="5133" name="Group 13">
            <a:extLst>
              <a:ext uri="{FF2B5EF4-FFF2-40B4-BE49-F238E27FC236}">
                <a16:creationId xmlns:a16="http://schemas.microsoft.com/office/drawing/2014/main" id="{C1F5A5D1-0631-479A-ABAF-A0ADB55EC045}"/>
              </a:ext>
            </a:extLst>
          </p:cNvPr>
          <p:cNvGrpSpPr>
            <a:grpSpLocks/>
          </p:cNvGrpSpPr>
          <p:nvPr/>
        </p:nvGrpSpPr>
        <p:grpSpPr bwMode="auto">
          <a:xfrm>
            <a:off x="3436938" y="4100513"/>
            <a:ext cx="2011362" cy="2757487"/>
            <a:chOff x="2160" y="2208"/>
            <a:chExt cx="1267" cy="1737"/>
          </a:xfrm>
        </p:grpSpPr>
        <p:pic>
          <p:nvPicPr>
            <p:cNvPr id="9223" name="Picture 8" descr="hsv">
              <a:extLst>
                <a:ext uri="{FF2B5EF4-FFF2-40B4-BE49-F238E27FC236}">
                  <a16:creationId xmlns:a16="http://schemas.microsoft.com/office/drawing/2014/main" id="{7BA8B5F6-D646-4564-8B13-E31D4C31C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" y="2496"/>
              <a:ext cx="1094" cy="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1">
              <a:extLst>
                <a:ext uri="{FF2B5EF4-FFF2-40B4-BE49-F238E27FC236}">
                  <a16:creationId xmlns:a16="http://schemas.microsoft.com/office/drawing/2014/main" id="{73325576-EC1F-4200-8EF9-7EBFDB8D8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208"/>
              <a:ext cx="10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b="1" i="1">
                  <a:cs typeface="Tahoma" panose="020B0604030504040204" pitchFamily="34" charset="0"/>
                </a:rPr>
                <a:t>Model HSV</a:t>
              </a:r>
              <a:endParaRPr lang="cs-CZ" altLang="cs-CZ"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787FBC5-EF40-4A89-AB95-5BA477675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6048375" cy="1430338"/>
          </a:xfrm>
        </p:spPr>
        <p:txBody>
          <a:bodyPr/>
          <a:lstStyle/>
          <a:p>
            <a:pPr eaLnBrk="1" hangingPunct="1"/>
            <a:r>
              <a:rPr lang="cs-CZ" altLang="cs-CZ"/>
              <a:t>Aditivní barevný model </a:t>
            </a:r>
            <a:br>
              <a:rPr lang="cs-CZ" altLang="cs-CZ"/>
            </a:br>
            <a:r>
              <a:rPr lang="cs-CZ" altLang="cs-CZ"/>
              <a:t>(typicky </a:t>
            </a:r>
            <a:r>
              <a:rPr lang="cs-CZ" altLang="cs-CZ">
                <a:solidFill>
                  <a:srgbClr val="FF0000"/>
                </a:solidFill>
              </a:rPr>
              <a:t>R</a:t>
            </a:r>
            <a:r>
              <a:rPr lang="cs-CZ" altLang="cs-CZ">
                <a:solidFill>
                  <a:srgbClr val="00FF00"/>
                </a:solidFill>
              </a:rPr>
              <a:t>G</a:t>
            </a:r>
            <a:r>
              <a:rPr lang="cs-CZ" altLang="cs-CZ">
                <a:solidFill>
                  <a:srgbClr val="0000FF"/>
                </a:solidFill>
              </a:rPr>
              <a:t>B</a:t>
            </a:r>
            <a:r>
              <a:rPr lang="cs-CZ" altLang="cs-CZ"/>
              <a:t>)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8875D27-B57B-462F-9643-F6C1CE2FE6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349500"/>
            <a:ext cx="8675687" cy="20875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cs-CZ" altLang="cs-CZ" sz="2800"/>
              <a:t>Barvy jsou vytvářeny přidáváním barvy do černé.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cs-CZ" altLang="cs-CZ" sz="2800"/>
              <a:t>Aditivní barevné prostředí nepotřebuje vnější světlo (barvy na monitoru).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cs-CZ" altLang="cs-CZ" sz="2800"/>
              <a:t>Používá se při ukládání do souborů.</a:t>
            </a:r>
          </a:p>
        </p:txBody>
      </p:sp>
      <p:pic>
        <p:nvPicPr>
          <p:cNvPr id="6155" name="Picture 11" descr="RGB">
            <a:extLst>
              <a:ext uri="{FF2B5EF4-FFF2-40B4-BE49-F238E27FC236}">
                <a16:creationId xmlns:a16="http://schemas.microsoft.com/office/drawing/2014/main" id="{AC132421-4712-41DE-A6A0-4E133894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45720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5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9B2994B-CD21-495F-B8DD-85C5757FE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138988" cy="1371600"/>
          </a:xfrm>
        </p:spPr>
        <p:txBody>
          <a:bodyPr/>
          <a:lstStyle/>
          <a:p>
            <a:pPr eaLnBrk="1" hangingPunct="1"/>
            <a:r>
              <a:rPr lang="cs-CZ" altLang="cs-CZ"/>
              <a:t>Subtraktivní barevný model </a:t>
            </a:r>
            <a:br>
              <a:rPr lang="cs-CZ" altLang="cs-CZ"/>
            </a:br>
            <a:r>
              <a:rPr lang="cs-CZ" altLang="cs-CZ"/>
              <a:t>(typicky </a:t>
            </a:r>
            <a:r>
              <a:rPr lang="cs-CZ" altLang="cs-CZ">
                <a:solidFill>
                  <a:srgbClr val="00FFFF"/>
                </a:solidFill>
              </a:rPr>
              <a:t>C</a:t>
            </a:r>
            <a:r>
              <a:rPr lang="cs-CZ" altLang="cs-CZ">
                <a:solidFill>
                  <a:srgbClr val="FF00FF"/>
                </a:solidFill>
              </a:rPr>
              <a:t>M</a:t>
            </a:r>
            <a:r>
              <a:rPr lang="cs-CZ" altLang="cs-CZ">
                <a:solidFill>
                  <a:srgbClr val="FFFF00"/>
                </a:solidFill>
              </a:rPr>
              <a:t>Y</a:t>
            </a:r>
            <a:r>
              <a:rPr lang="cs-CZ" altLang="cs-CZ"/>
              <a:t>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DBA1E66-C2A8-47E9-A27D-29B17C173E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76475"/>
            <a:ext cx="7772400" cy="30972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cs-CZ" altLang="cs-CZ" sz="2400"/>
              <a:t>Základní barvy jsou odečítány od bílé, čím více odeberu, tím více se blížím černé.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cs-CZ" altLang="cs-CZ" sz="2400"/>
              <a:t>Subtraktivní prostředí je prostředí, které odráží světlo, a proto potřebuje vnější zdroj světla.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cs-CZ" altLang="cs-CZ" sz="2400"/>
              <a:t>Používá se v tiskárnách, plotrech, ve fotografii. 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cs-CZ" altLang="cs-CZ" sz="2400"/>
              <a:t>Reálné skládání barev: CMY(K) (Cyan, Magenta, Yellow, blacK)</a:t>
            </a:r>
          </a:p>
        </p:txBody>
      </p:sp>
      <p:pic>
        <p:nvPicPr>
          <p:cNvPr id="7173" name="Picture 5" descr="CMY">
            <a:extLst>
              <a:ext uri="{FF2B5EF4-FFF2-40B4-BE49-F238E27FC236}">
                <a16:creationId xmlns:a16="http://schemas.microsoft.com/office/drawing/2014/main" id="{69B1E541-C3A5-4C46-A3E8-2FC81D59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45075"/>
            <a:ext cx="36576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theme/theme1.xml><?xml version="1.0" encoding="utf-8"?>
<a:theme xmlns:a="http://schemas.openxmlformats.org/drawingml/2006/main" name="predn">
  <a:themeElements>
    <a:clrScheme name="">
      <a:dk1>
        <a:srgbClr val="FFFF00"/>
      </a:dk1>
      <a:lt1>
        <a:srgbClr val="FFFFFF"/>
      </a:lt1>
      <a:dk2>
        <a:srgbClr val="000066"/>
      </a:dk2>
      <a:lt2>
        <a:srgbClr val="FFFF66"/>
      </a:lt2>
      <a:accent1>
        <a:srgbClr val="007A5A"/>
      </a:accent1>
      <a:accent2>
        <a:srgbClr val="FFEA8F"/>
      </a:accent2>
      <a:accent3>
        <a:srgbClr val="AAAAB8"/>
      </a:accent3>
      <a:accent4>
        <a:srgbClr val="DADADA"/>
      </a:accent4>
      <a:accent5>
        <a:srgbClr val="AABEB5"/>
      </a:accent5>
      <a:accent6>
        <a:srgbClr val="E7D481"/>
      </a:accent6>
      <a:hlink>
        <a:srgbClr val="FF0000"/>
      </a:hlink>
      <a:folHlink>
        <a:srgbClr val="3333CC"/>
      </a:folHlink>
    </a:clrScheme>
    <a:fontScheme name="pred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d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n 8">
        <a:dk1>
          <a:srgbClr val="FFFF00"/>
        </a:dk1>
        <a:lt1>
          <a:srgbClr val="FFFFFF"/>
        </a:lt1>
        <a:dk2>
          <a:srgbClr val="000066"/>
        </a:dk2>
        <a:lt2>
          <a:srgbClr val="FFFF66"/>
        </a:lt2>
        <a:accent1>
          <a:srgbClr val="00E4A8"/>
        </a:accent1>
        <a:accent2>
          <a:srgbClr val="FFCF01"/>
        </a:accent2>
        <a:accent3>
          <a:srgbClr val="AAAAB8"/>
        </a:accent3>
        <a:accent4>
          <a:srgbClr val="DADADA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predn</Template>
  <TotalTime>1834</TotalTime>
  <Words>1666</Words>
  <Application>Microsoft Office PowerPoint</Application>
  <PresentationFormat>Předvádění na obrazovce (4:3)</PresentationFormat>
  <Paragraphs>319</Paragraphs>
  <Slides>34</Slides>
  <Notes>0</Notes>
  <HiddenSlides>3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  <vt:variant>
        <vt:lpstr>Vlastní prezentace</vt:lpstr>
      </vt:variant>
      <vt:variant>
        <vt:i4>1</vt:i4>
      </vt:variant>
    </vt:vector>
  </HeadingPairs>
  <TitlesOfParts>
    <vt:vector size="41" baseType="lpstr">
      <vt:lpstr>Tahoma</vt:lpstr>
      <vt:lpstr>Arial</vt:lpstr>
      <vt:lpstr>Wingdings</vt:lpstr>
      <vt:lpstr>Times New Roman</vt:lpstr>
      <vt:lpstr>Symbol</vt:lpstr>
      <vt:lpstr>predn</vt:lpstr>
      <vt:lpstr>Úvod do počítačové grafiky</vt:lpstr>
      <vt:lpstr>Popis obrazu</vt:lpstr>
      <vt:lpstr>Vstupy a výstupy obrazů</vt:lpstr>
      <vt:lpstr>Grafický bod — pixel  (pixel = picture element)</vt:lpstr>
      <vt:lpstr>Pixely v obrazu</vt:lpstr>
      <vt:lpstr>Barvy a jejich reprezentace</vt:lpstr>
      <vt:lpstr>Barevné modely</vt:lpstr>
      <vt:lpstr>Aditivní barevný model  (typicky RGB)</vt:lpstr>
      <vt:lpstr>Subtraktivní barevný model  (typicky CMY)</vt:lpstr>
      <vt:lpstr>Model HSV</vt:lpstr>
      <vt:lpstr>Volba barvy HSV</vt:lpstr>
      <vt:lpstr>Výběr barvy v programech</vt:lpstr>
      <vt:lpstr>Ekvivalentní RGB, CMY a HSV hodnoty</vt:lpstr>
      <vt:lpstr>Paleta</vt:lpstr>
      <vt:lpstr>Použití palety</vt:lpstr>
      <vt:lpstr>Barevná hloubka  počet bitů potřebných k uložení barvy pixelu</vt:lpstr>
      <vt:lpstr>Hustota obrazu</vt:lpstr>
      <vt:lpstr>Vykreslení rastrového obrazu</vt:lpstr>
      <vt:lpstr>Barevná separace</vt:lpstr>
      <vt:lpstr>Barevné složky C, M, Y, K</vt:lpstr>
      <vt:lpstr>Tisk monochrom. obrazu</vt:lpstr>
      <vt:lpstr>Velikost rastrového obrazu</vt:lpstr>
      <vt:lpstr>Typy palet</vt:lpstr>
      <vt:lpstr>Použití palet</vt:lpstr>
      <vt:lpstr>Vektorové obrazy</vt:lpstr>
      <vt:lpstr>Formáty uložení grafických dat</vt:lpstr>
      <vt:lpstr>Rastrové formáty</vt:lpstr>
      <vt:lpstr>Rastrové formáty</vt:lpstr>
      <vt:lpstr>Vektorové formáty</vt:lpstr>
      <vt:lpstr>Srovnání formátů</vt:lpstr>
      <vt:lpstr>Grafické editory</vt:lpstr>
      <vt:lpstr>Rastrové editory kreslení i úpravy = změna barvy bodů</vt:lpstr>
      <vt:lpstr>Rastrové editory kreslení i úpravy = změna barvy bodů</vt:lpstr>
      <vt:lpstr>Vektorové editory kreslení = tvorba objektů úprava = změna vlastností objektů</vt:lpstr>
      <vt:lpstr>Vlastní prezentace 1</vt:lpstr>
    </vt:vector>
  </TitlesOfParts>
  <Company>UAI FAST VUT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Novotna</dc:creator>
  <cp:lastModifiedBy>Jiří Rybička</cp:lastModifiedBy>
  <cp:revision>91</cp:revision>
  <cp:lastPrinted>2000-11-09T08:34:38Z</cp:lastPrinted>
  <dcterms:created xsi:type="dcterms:W3CDTF">1999-11-08T19:08:31Z</dcterms:created>
  <dcterms:modified xsi:type="dcterms:W3CDTF">2023-03-06T11:59:09Z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W:\studium\literatura\prednasky\0u1\grafika</vt:lpwstr>
  </property>
</Properties>
</file>