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5D4EE-B684-4222-AB80-719421221742}" v="2" dt="2021-04-20T11:48:07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4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ěj Sysel" userId="S::xsysel1@mendelu.cz::b21a9eb4-6500-4525-a467-9b3fd9025249" providerId="AD" clId="Web-{B2E5D4EE-B684-4222-AB80-719421221742}"/>
    <pc:docChg chg="addSld delSld">
      <pc:chgData name="Matěj Sysel" userId="S::xsysel1@mendelu.cz::b21a9eb4-6500-4525-a467-9b3fd9025249" providerId="AD" clId="Web-{B2E5D4EE-B684-4222-AB80-719421221742}" dt="2021-04-20T11:48:07.741" v="1"/>
      <pc:docMkLst>
        <pc:docMk/>
      </pc:docMkLst>
      <pc:sldChg chg="add del">
        <pc:chgData name="Matěj Sysel" userId="S::xsysel1@mendelu.cz::b21a9eb4-6500-4525-a467-9b3fd9025249" providerId="AD" clId="Web-{B2E5D4EE-B684-4222-AB80-719421221742}" dt="2021-04-20T11:48:07.741" v="1"/>
        <pc:sldMkLst>
          <pc:docMk/>
          <pc:sldMk cId="267236831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09EBE0-D62F-47C6-8C0F-0BCE1A29A229}" type="datetimeFigureOut">
              <a:rPr lang="cs-CZ"/>
              <a:pPr>
                <a:defRPr/>
              </a:pPr>
              <a:t>20.04.2021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09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702857"/>
            <a:ext cx="5305430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26771"/>
            <a:ext cx="5305430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0" y="1702859"/>
            <a:ext cx="5260975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obsah 3"/>
          <p:cNvSpPr>
            <a:spLocks noGrp="1"/>
          </p:cNvSpPr>
          <p:nvPr>
            <p:ph sz="half" idx="15"/>
          </p:nvPr>
        </p:nvSpPr>
        <p:spPr>
          <a:xfrm>
            <a:off x="6451600" y="2526771"/>
            <a:ext cx="5260976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39E275-06A9-40DD-A10B-FA48F2C132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21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9FF181-9824-4F8D-8C7D-56384EE4959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55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6875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629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6" y="1343025"/>
            <a:ext cx="4902200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29039"/>
            <a:ext cx="3876676" cy="2081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153DEA-241F-408D-983F-173AD2962EF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74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32438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119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519738"/>
            <a:ext cx="1824038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565400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E211004-C5C0-478D-8007-DA00F7CED7B8}" type="datetimeFigureOut">
              <a:rPr lang="cs-CZ"/>
              <a:pPr>
                <a:defRPr/>
              </a:pPr>
              <a:t>20.04.2021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2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7343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3" y="5891213"/>
            <a:ext cx="11445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363B5D-8FDF-4954-A9E2-674FD4EF5D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2675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493DEC-0FAD-4272-AC1C-C8E01AC0FD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13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26752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15E230-5571-4B4F-B61E-F4D8D0FFCEF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82675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5C0B0A-ABB0-45AD-88BC-C6E64FE9B9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53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820026" y="1169987"/>
            <a:ext cx="3892550" cy="4659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387F3A-7EF7-4F53-9B86-9878110DAA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5191128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63B175-ADF9-41BD-B359-AB02826929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08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office.com/account/#install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disk.mendelu.cz/login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it.mendelu.cz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ogin@mendelu.cz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5"/>
          <p:cNvSpPr>
            <a:spLocks noGrp="1"/>
          </p:cNvSpPr>
          <p:nvPr>
            <p:ph type="ctrTitle"/>
          </p:nvPr>
        </p:nvSpPr>
        <p:spPr bwMode="auto">
          <a:xfrm>
            <a:off x="919163" y="1581150"/>
            <a:ext cx="9748837" cy="3922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</a:bodyPr>
          <a:lstStyle/>
          <a:p>
            <a:r>
              <a:rPr lang="cs-CZ" altLang="cs-CZ" dirty="0"/>
              <a:t>ICT na MENDELU</a:t>
            </a:r>
            <a:br>
              <a:rPr lang="cs-CZ" altLang="cs-CZ" dirty="0"/>
            </a:br>
            <a:r>
              <a:rPr lang="cs-CZ" altLang="cs-CZ" sz="4000" dirty="0"/>
              <a:t>Ing. Stratos Zerdaloglu</a:t>
            </a:r>
            <a:br>
              <a:rPr lang="cs-CZ" altLang="cs-CZ" sz="4000" dirty="0"/>
            </a:br>
            <a:r>
              <a:rPr lang="cs-CZ" altLang="cs-CZ" sz="4000" dirty="0"/>
              <a:t>ředitel Odboru informačních technologií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Co umožňuje Office 365: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A242E7-E8BF-4662-927B-EAD29C8A43B3}"/>
              </a:ext>
            </a:extLst>
          </p:cNvPr>
          <p:cNvSpPr txBox="1">
            <a:spLocks/>
          </p:cNvSpPr>
          <p:nvPr/>
        </p:nvSpPr>
        <p:spPr>
          <a:xfrm>
            <a:off x="946317" y="1355475"/>
            <a:ext cx="6562725" cy="41036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800"/>
              <a:t>Podniková sociální síť Yammer</a:t>
            </a:r>
          </a:p>
          <a:p>
            <a:pPr lvl="1"/>
            <a:r>
              <a:rPr lang="cs-CZ" altLang="cs-CZ"/>
              <a:t>Obdoba Facebooku</a:t>
            </a:r>
          </a:p>
          <a:p>
            <a:pPr lvl="1"/>
            <a:r>
              <a:rPr lang="cs-CZ" altLang="cs-CZ"/>
              <a:t>Zaměřeno na podnikové prostředí, týmové projekty apod.</a:t>
            </a:r>
          </a:p>
          <a:p>
            <a:pPr lvl="1"/>
            <a:r>
              <a:rPr lang="cs-CZ" altLang="cs-CZ"/>
              <a:t>Uzavřeno pro lidi zvenčí</a:t>
            </a:r>
          </a:p>
          <a:p>
            <a:pPr lvl="1"/>
            <a:r>
              <a:rPr lang="cs-CZ" altLang="cs-CZ"/>
              <a:t>„Kultura práce“</a:t>
            </a:r>
          </a:p>
          <a:p>
            <a:r>
              <a:rPr lang="cs-CZ" altLang="cs-CZ"/>
              <a:t>Sharepoint</a:t>
            </a:r>
          </a:p>
          <a:p>
            <a:pPr lvl="1"/>
            <a:r>
              <a:rPr lang="cs-CZ" altLang="cs-CZ"/>
              <a:t>Komplexní podniková platforma (weby, workflow, projektové řízení)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244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Software pro studenty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C2DA21-B13D-424D-BEBD-35FEC01D4F86}"/>
              </a:ext>
            </a:extLst>
          </p:cNvPr>
          <p:cNvSpPr txBox="1">
            <a:spLocks/>
          </p:cNvSpPr>
          <p:nvPr/>
        </p:nvSpPr>
        <p:spPr>
          <a:xfrm>
            <a:off x="986924" y="1315453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b="1" dirty="0"/>
              <a:t>MS Office 365</a:t>
            </a:r>
          </a:p>
          <a:p>
            <a:pPr lvl="1"/>
            <a:r>
              <a:rPr lang="cs-CZ" altLang="cs-CZ" dirty="0">
                <a:hlinkClick r:id="rId2"/>
              </a:rPr>
              <a:t>https://portal.office.com/account/#installs</a:t>
            </a:r>
            <a:endParaRPr lang="cs-CZ" altLang="cs-CZ" dirty="0"/>
          </a:p>
          <a:p>
            <a:pPr lvl="1"/>
            <a:r>
              <a:rPr lang="cs-CZ" altLang="cs-CZ" dirty="0"/>
              <a:t>Až 5 licencí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597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Microsoft </a:t>
            </a:r>
            <a:r>
              <a:rPr lang="cs-CZ" dirty="0" err="1"/>
              <a:t>Teams</a:t>
            </a:r>
            <a:endParaRPr lang="cs-CZ" dirty="0"/>
          </a:p>
        </p:txBody>
      </p:sp>
      <p:pic>
        <p:nvPicPr>
          <p:cNvPr id="3" name="Picture 2" descr="Microsoft Teams | Mgr. Radek Vymaz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079" y="419101"/>
            <a:ext cx="3662446" cy="183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57098" y="1417200"/>
            <a:ext cx="9999133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defRPr/>
            </a:pPr>
            <a:r>
              <a:rPr lang="cs-CZ" dirty="0"/>
              <a:t>Nástroj pro online výuku</a:t>
            </a:r>
          </a:p>
          <a:p>
            <a:pPr marL="857250" lvl="1" indent="-457200">
              <a:defRPr/>
            </a:pPr>
            <a:r>
              <a:rPr lang="cs-CZ" dirty="0"/>
              <a:t>Dostupný zdarma z portálu Office 365</a:t>
            </a:r>
          </a:p>
          <a:p>
            <a:pPr marL="857250" lvl="1" indent="-457200">
              <a:defRPr/>
            </a:pPr>
            <a:r>
              <a:rPr lang="cs-CZ" dirty="0"/>
              <a:t>Textová, hlasová komunikace, podpora ukládání souborů</a:t>
            </a:r>
          </a:p>
          <a:p>
            <a:pPr marL="857250" lvl="1" indent="-457200">
              <a:defRPr/>
            </a:pPr>
            <a:r>
              <a:rPr lang="cs-CZ" dirty="0"/>
              <a:t>Přihlašovací údaje jako do UIS</a:t>
            </a:r>
          </a:p>
          <a:p>
            <a:pPr marL="857250" lvl="1" indent="-457200">
              <a:defRPr/>
            </a:pPr>
            <a:r>
              <a:rPr lang="cs-CZ" dirty="0"/>
              <a:t>Doporučení využití desktopové aplikace pro komfortní využití</a:t>
            </a:r>
          </a:p>
          <a:p>
            <a:pPr marL="857250" lvl="1" indent="-457200">
              <a:defRPr/>
            </a:pPr>
            <a:r>
              <a:rPr lang="cs-CZ" dirty="0"/>
              <a:t>Mobilní aplikace pro Android i </a:t>
            </a:r>
            <a:r>
              <a:rPr lang="cs-CZ" dirty="0" err="1"/>
              <a:t>iOS</a:t>
            </a:r>
            <a:endParaRPr lang="cs-CZ" dirty="0"/>
          </a:p>
          <a:p>
            <a:pPr marL="857250" lvl="1" indent="-457200">
              <a:defRPr/>
            </a:pPr>
            <a:r>
              <a:rPr lang="cs-CZ" dirty="0"/>
              <a:t>Kontrola nastavení notifikací</a:t>
            </a:r>
          </a:p>
          <a:p>
            <a:pPr marL="857250" lvl="1" indent="-457200">
              <a:defRPr/>
            </a:pPr>
            <a:endParaRPr lang="cs-CZ" dirty="0"/>
          </a:p>
          <a:p>
            <a:pPr marL="914400" lvl="1" indent="-514350">
              <a:defRPr/>
            </a:pPr>
            <a:endParaRPr lang="cs-CZ" dirty="0"/>
          </a:p>
          <a:p>
            <a:pPr marL="914400" lvl="1" indent="-514350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Univerzitní úložiště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181C87-112C-4CF5-AD63-31F4411AE3FE}"/>
              </a:ext>
            </a:extLst>
          </p:cNvPr>
          <p:cNvSpPr txBox="1">
            <a:spLocks/>
          </p:cNvSpPr>
          <p:nvPr/>
        </p:nvSpPr>
        <p:spPr>
          <a:xfrm>
            <a:off x="885825" y="1379621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/>
              <a:t>Disk.mendelu.cz  (user.mendelu.cz)</a:t>
            </a:r>
          </a:p>
          <a:p>
            <a:pPr lvl="1"/>
            <a:r>
              <a:rPr lang="cs-CZ" altLang="cs-CZ">
                <a:hlinkClick r:id="rId2" action="ppaction://hlinkfile"/>
              </a:rPr>
              <a:t>\\disk.mendelu.cz\login</a:t>
            </a:r>
            <a:r>
              <a:rPr lang="cs-CZ" altLang="cs-CZ"/>
              <a:t>  (2GB místa)</a:t>
            </a:r>
          </a:p>
          <a:p>
            <a:pPr lvl="1"/>
            <a:r>
              <a:rPr lang="cs-CZ" altLang="cs-CZ"/>
              <a:t>WinSCP – kiwi.mendelu.cz</a:t>
            </a:r>
          </a:p>
          <a:p>
            <a:r>
              <a:rPr lang="cs-CZ" altLang="cs-CZ"/>
              <a:t>Filesender.cesnet.cz (obdoba úschovny)</a:t>
            </a:r>
          </a:p>
          <a:p>
            <a:r>
              <a:rPr lang="cs-CZ" altLang="cs-CZ"/>
              <a:t>Akela.mendelu.cz</a:t>
            </a:r>
          </a:p>
          <a:p>
            <a:r>
              <a:rPr lang="cs-CZ" altLang="cs-CZ"/>
              <a:t>Owncloud.cesnet.cz (100 GB místa)</a:t>
            </a:r>
          </a:p>
          <a:p>
            <a:r>
              <a:rPr lang="cs-CZ" altLang="cs-CZ"/>
              <a:t>Office 365 One Drive (1 TB)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7433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 Kolejní síť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C794EF-ADB6-430B-B08B-A45544A771A7}"/>
              </a:ext>
            </a:extLst>
          </p:cNvPr>
          <p:cNvSpPr txBox="1">
            <a:spLocks/>
          </p:cNvSpPr>
          <p:nvPr/>
        </p:nvSpPr>
        <p:spPr>
          <a:xfrm>
            <a:off x="818481" y="1243263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Kabelové připojení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Autentizace 802.1X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Limit dat:  zrušen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Podpora Helpdesk (budova Q)</a:t>
            </a:r>
            <a:endParaRPr lang="cs-CZ" altLang="cs-CZ" dirty="0">
              <a:cs typeface="Arial"/>
            </a:endParaRPr>
          </a:p>
          <a:p>
            <a:r>
              <a:rPr lang="cs-CZ" altLang="cs-CZ" dirty="0" err="1"/>
              <a:t>Wifi</a:t>
            </a:r>
            <a:r>
              <a:rPr lang="cs-CZ" altLang="cs-CZ" dirty="0"/>
              <a:t> na kolejích :</a:t>
            </a:r>
            <a:endParaRPr lang="cs-CZ" altLang="cs-CZ" dirty="0">
              <a:cs typeface="Arial"/>
            </a:endParaRPr>
          </a:p>
          <a:p>
            <a:pPr lvl="1"/>
            <a:r>
              <a:rPr lang="cs-CZ" altLang="cs-CZ" dirty="0"/>
              <a:t>JAK A, B (podzim 202,)</a:t>
            </a:r>
          </a:p>
          <a:p>
            <a:pPr lvl="1"/>
            <a:r>
              <a:rPr lang="cs-CZ" altLang="cs-CZ" dirty="0">
                <a:cs typeface="Arial"/>
              </a:rPr>
              <a:t>Koleje Akademie (v plánu TAK)</a:t>
            </a:r>
          </a:p>
        </p:txBody>
      </p:sp>
    </p:spTree>
    <p:extLst>
      <p:ext uri="{BB962C8B-B14F-4D97-AF65-F5344CB8AC3E}">
        <p14:creationId xmlns:p14="http://schemas.microsoft.com/office/powerpoint/2010/main" val="139643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Výměna osobního certifikátu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23AC88-CAA7-4D25-941A-5B21260BD44D}"/>
              </a:ext>
            </a:extLst>
          </p:cNvPr>
          <p:cNvSpPr txBox="1">
            <a:spLocks/>
          </p:cNvSpPr>
          <p:nvPr/>
        </p:nvSpPr>
        <p:spPr>
          <a:xfrm>
            <a:off x="986923" y="1371600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Generování nového v UIS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i="1" dirty="0"/>
              <a:t>Ovládací panely – Možnosti internetu – Obsah – Certifikáty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Odstranit </a:t>
            </a:r>
            <a:r>
              <a:rPr lang="cs-CZ" altLang="cs-CZ" dirty="0" err="1"/>
              <a:t>expirovaný</a:t>
            </a:r>
            <a:r>
              <a:rPr lang="cs-CZ" altLang="cs-CZ" dirty="0"/>
              <a:t> </a:t>
            </a:r>
            <a:r>
              <a:rPr lang="cs-CZ" altLang="cs-CZ" dirty="0" err="1"/>
              <a:t>cerfitkát</a:t>
            </a:r>
            <a:r>
              <a:rPr lang="cs-CZ" altLang="cs-CZ" dirty="0"/>
              <a:t> z karty Osobní a naimportovat nový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Další půl rok pokoj </a:t>
            </a:r>
            <a:r>
              <a:rPr lang="cs-CZ" altLang="cs-CZ" dirty="0">
                <a:sym typeface="Wingdings" panose="05000000000000000000" pitchFamily="2" charset="2"/>
              </a:rPr>
              <a:t>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8885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781FAF57-20F2-4125-B1C0-47D1531E9A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Elektronické informační zdroje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AA85A6E-F4DE-4F98-9471-4DC8BE9EF23A}"/>
              </a:ext>
            </a:extLst>
          </p:cNvPr>
          <p:cNvSpPr txBox="1">
            <a:spLocks/>
          </p:cNvSpPr>
          <p:nvPr/>
        </p:nvSpPr>
        <p:spPr>
          <a:xfrm>
            <a:off x="818481" y="1267326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Báze znalostí dostupné z prostředí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Připojení pomocí Proxy serveru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Návod na webu tech.mendelu.cz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http://uvis.mendelu.cz/elektronicke-informacni-zdroje</a:t>
            </a:r>
          </a:p>
        </p:txBody>
      </p:sp>
    </p:spTree>
    <p:extLst>
      <p:ext uri="{BB962C8B-B14F-4D97-AF65-F5344CB8AC3E}">
        <p14:creationId xmlns:p14="http://schemas.microsoft.com/office/powerpoint/2010/main" val="11510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Bezpečné chování na síti</a:t>
            </a:r>
            <a:endParaRPr lang="cs-CZ" b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02820-C928-42C7-A403-CFDA5BC34BF8}"/>
              </a:ext>
            </a:extLst>
          </p:cNvPr>
          <p:cNvSpPr txBox="1">
            <a:spLocks/>
          </p:cNvSpPr>
          <p:nvPr/>
        </p:nvSpPr>
        <p:spPr>
          <a:xfrm>
            <a:off x="885825" y="1299328"/>
            <a:ext cx="7633022" cy="432018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Nesdělujte heslo do UIS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Zadávejte své heslo pouze do oficiálních portálů MENDELU (výčet na uis.mendelu.cz)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I rodné číslo je osobní údaj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E-mail lze snadno podvrhnout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Bacha na rybáře!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Sociální inženýrství!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Pustíme si instruktážní videa</a:t>
            </a:r>
          </a:p>
        </p:txBody>
      </p:sp>
    </p:spTree>
    <p:extLst>
      <p:ext uri="{BB962C8B-B14F-4D97-AF65-F5344CB8AC3E}">
        <p14:creationId xmlns:p14="http://schemas.microsoft.com/office/powerpoint/2010/main" val="410332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Zálohujete data?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6795F3-EE8A-4FA7-8CF7-18563DDBF0AF}"/>
              </a:ext>
            </a:extLst>
          </p:cNvPr>
          <p:cNvSpPr txBox="1">
            <a:spLocks/>
          </p:cNvSpPr>
          <p:nvPr/>
        </p:nvSpPr>
        <p:spPr>
          <a:xfrm>
            <a:off x="962860" y="1371600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Pravidelné zálohy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Kam zálohovat?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Ověřování záloh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Více lokalit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Zálohujte!!</a:t>
            </a:r>
          </a:p>
        </p:txBody>
      </p:sp>
    </p:spTree>
    <p:extLst>
      <p:ext uri="{BB962C8B-B14F-4D97-AF65-F5344CB8AC3E}">
        <p14:creationId xmlns:p14="http://schemas.microsoft.com/office/powerpoint/2010/main" val="335132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S čím může OIT pomoci studentům?</a:t>
            </a:r>
            <a:endParaRPr lang="cs-CZ" dirty="0"/>
          </a:p>
        </p:txBody>
      </p:sp>
      <p:sp>
        <p:nvSpPr>
          <p:cNvPr id="3" name="Zástupný symbol pro obsah 1">
            <a:extLst>
              <a:ext uri="{FF2B5EF4-FFF2-40B4-BE49-F238E27FC236}">
                <a16:creationId xmlns:a16="http://schemas.microsoft.com/office/drawing/2014/main" id="{C4455677-47BC-49A9-8291-0E60DCBF3B8E}"/>
              </a:ext>
            </a:extLst>
          </p:cNvPr>
          <p:cNvSpPr txBox="1">
            <a:spLocks/>
          </p:cNvSpPr>
          <p:nvPr/>
        </p:nvSpPr>
        <p:spPr>
          <a:xfrm>
            <a:off x="885825" y="1403684"/>
            <a:ext cx="7499350" cy="4175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Nastavení bezdrátového připojení k mezinárodní univerzitní sítí </a:t>
            </a:r>
            <a:r>
              <a:rPr lang="cs-CZ" altLang="cs-CZ" b="1" dirty="0" err="1"/>
              <a:t>Eduroam</a:t>
            </a:r>
            <a:endParaRPr lang="cs-CZ" alt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/>
              <a:t>Problémy kolejní sítě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Řešením všech vzniklých problémů s UIS a IT prostřednictvím pověřených osob na fakultách a celoškolských pracovištích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Helpdesk - </a:t>
            </a:r>
            <a:r>
              <a:rPr lang="cs-CZ" altLang="cs-CZ" dirty="0">
                <a:solidFill>
                  <a:srgbClr val="FF0000"/>
                </a:solidFill>
              </a:rPr>
              <a:t>helpdesk.mendelu.cz</a:t>
            </a:r>
          </a:p>
        </p:txBody>
      </p:sp>
    </p:spTree>
    <p:extLst>
      <p:ext uri="{BB962C8B-B14F-4D97-AF65-F5344CB8AC3E}">
        <p14:creationId xmlns:p14="http://schemas.microsoft.com/office/powerpoint/2010/main" val="42587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Co nás čeká?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144077DF-CBAD-4E6F-8752-40B1F1138B8B}"/>
              </a:ext>
            </a:extLst>
          </p:cNvPr>
          <p:cNvSpPr txBox="1">
            <a:spLocks/>
          </p:cNvSpPr>
          <p:nvPr/>
        </p:nvSpPr>
        <p:spPr>
          <a:xfrm>
            <a:off x="1248610" y="1628191"/>
            <a:ext cx="7499350" cy="39925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</a:pPr>
            <a:r>
              <a:rPr lang="cs-CZ" altLang="cs-CZ" sz="2800"/>
              <a:t>Krátký úvod, kdo jsme a co děláme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Další informace a pokročilé využití UIS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Stručně o Wifi a kolejní síti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Univerzitní úložiště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MS Office 365 a jeho služby studentům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Bezpečnost na internetu</a:t>
            </a:r>
          </a:p>
          <a:p>
            <a:pPr marL="514350" indent="-514350">
              <a:buFontTx/>
              <a:buAutoNum type="arabicPeriod"/>
            </a:pPr>
            <a:r>
              <a:rPr lang="cs-CZ" altLang="cs-CZ" sz="2800"/>
              <a:t>Diskuse s Vámi</a:t>
            </a:r>
          </a:p>
          <a:p>
            <a:pPr marL="514350" indent="-514350"/>
            <a:endParaRPr lang="cs-CZ" altLang="cs-CZ"/>
          </a:p>
          <a:p>
            <a:pPr marL="514350" indent="-514350"/>
            <a:endParaRPr lang="cs-CZ" altLang="cs-CZ"/>
          </a:p>
          <a:p>
            <a:pPr marL="514350" indent="-51435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0445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Dotazy? </a:t>
            </a:r>
          </a:p>
        </p:txBody>
      </p:sp>
      <p:pic>
        <p:nvPicPr>
          <p:cNvPr id="18434" name="Picture 2" descr="laptop, otázka, otazník, problémy, online, Odezva, řešení, obrazovka,  dřevo, práce, Věda | Pik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1571066"/>
            <a:ext cx="5322803" cy="355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2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Dva ústavy informatiky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716325-B59D-44CF-B3CB-20F8BF81403D}"/>
              </a:ext>
            </a:extLst>
          </p:cNvPr>
          <p:cNvSpPr txBox="1">
            <a:spLocks/>
          </p:cNvSpPr>
          <p:nvPr/>
        </p:nvSpPr>
        <p:spPr>
          <a:xfrm>
            <a:off x="885825" y="1038226"/>
            <a:ext cx="7499350" cy="51117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Ústav informatiky (PEF)</a:t>
            </a:r>
          </a:p>
          <a:p>
            <a:pPr>
              <a:defRPr/>
            </a:pPr>
            <a:r>
              <a:rPr lang="cs-CZ" sz="2000" dirty="0"/>
              <a:t>Garantuje a vyučuje Vaše informatické předměty na fakultě</a:t>
            </a:r>
          </a:p>
          <a:p>
            <a:pPr>
              <a:defRPr/>
            </a:pPr>
            <a:r>
              <a:rPr lang="cs-CZ" sz="2000" dirty="0"/>
              <a:t>Řeší výzkum a projekty v rámci fakulty PEF</a:t>
            </a:r>
          </a:p>
          <a:p>
            <a:pPr>
              <a:defRPr/>
            </a:pPr>
            <a:r>
              <a:rPr lang="cs-CZ" sz="2000" dirty="0"/>
              <a:t>Vedoucí: </a:t>
            </a:r>
            <a:r>
              <a:rPr lang="cs-CZ" sz="2000" i="1" dirty="0"/>
              <a:t>prof. Ing. Cyril Klimeš, CSc.</a:t>
            </a:r>
          </a:p>
          <a:p>
            <a:pPr>
              <a:defRPr/>
            </a:pPr>
            <a:r>
              <a:rPr lang="cs-CZ" sz="2000" i="1" dirty="0"/>
              <a:t>1. patro budovy Q (část PEF)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Odbor informačních technologií (CP)</a:t>
            </a:r>
          </a:p>
          <a:p>
            <a:pPr>
              <a:defRPr/>
            </a:pPr>
            <a:r>
              <a:rPr lang="cs-CZ" sz="2000" dirty="0"/>
              <a:t>Provozní ústav, celouniverzitní pracoviště</a:t>
            </a:r>
          </a:p>
          <a:p>
            <a:pPr>
              <a:defRPr/>
            </a:pPr>
            <a:r>
              <a:rPr lang="cs-CZ" sz="2000" dirty="0"/>
              <a:t>Zajišťuje chod informačních technologií celé univerzity (UIS, SAP, počítačové sítě)</a:t>
            </a:r>
          </a:p>
          <a:p>
            <a:pPr>
              <a:defRPr/>
            </a:pPr>
            <a:r>
              <a:rPr lang="cs-CZ" sz="2000" dirty="0"/>
              <a:t>Podpora </a:t>
            </a:r>
            <a:r>
              <a:rPr lang="cs-CZ" sz="2000" dirty="0" err="1"/>
              <a:t>Eduroam</a:t>
            </a:r>
            <a:r>
              <a:rPr lang="cs-CZ" sz="2000" dirty="0"/>
              <a:t> (Wifi) a kolejní sítě</a:t>
            </a:r>
          </a:p>
          <a:p>
            <a:pPr>
              <a:defRPr/>
            </a:pPr>
            <a:r>
              <a:rPr lang="cs-CZ" sz="2000" dirty="0"/>
              <a:t>Ředitel: </a:t>
            </a:r>
            <a:r>
              <a:rPr lang="cs-CZ" sz="2000" i="1" dirty="0"/>
              <a:t>Ing. Stratos Zerdaloglu</a:t>
            </a:r>
          </a:p>
          <a:p>
            <a:pPr>
              <a:defRPr/>
            </a:pPr>
            <a:r>
              <a:rPr lang="cs-CZ" sz="2000" dirty="0"/>
              <a:t>Přízemí budovy Q (část AF)</a:t>
            </a:r>
          </a:p>
          <a:p>
            <a:pPr>
              <a:defRPr/>
            </a:pPr>
            <a:r>
              <a:rPr lang="cs-CZ" sz="2000" dirty="0">
                <a:hlinkClick r:id="rId2"/>
              </a:rPr>
              <a:t>http://oit.mendelu.cz</a:t>
            </a: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3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Univerzitní informační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F6727D-AB97-4684-AAFF-2E595511419A}"/>
              </a:ext>
            </a:extLst>
          </p:cNvPr>
          <p:cNvSpPr txBox="1">
            <a:spLocks/>
          </p:cNvSpPr>
          <p:nvPr/>
        </p:nvSpPr>
        <p:spPr>
          <a:xfrm>
            <a:off x="885825" y="1435769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Komplexní systém na podporu řízení univerzity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Složen z řady modulů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Nejenom studium a výzkum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Externí agendy (Řízení sítě, Spisová služba)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Systém rolí a práv – všichni nemůžou všechno</a:t>
            </a:r>
          </a:p>
        </p:txBody>
      </p:sp>
    </p:spTree>
    <p:extLst>
      <p:ext uri="{BB962C8B-B14F-4D97-AF65-F5344CB8AC3E}">
        <p14:creationId xmlns:p14="http://schemas.microsoft.com/office/powerpoint/2010/main" val="300171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Důležité aplikace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FE78B4-FD7A-4DA1-89CE-5A8DB4004F6D}"/>
              </a:ext>
            </a:extLst>
          </p:cNvPr>
          <p:cNvSpPr txBox="1">
            <a:spLocks/>
          </p:cNvSpPr>
          <p:nvPr/>
        </p:nvSpPr>
        <p:spPr>
          <a:xfrm>
            <a:off x="1083176" y="1748589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Změna hesla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Nastavení delegátů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Správa účtů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TODO (jednoduchý </a:t>
            </a:r>
            <a:r>
              <a:rPr lang="cs-CZ" altLang="cs-CZ" dirty="0" err="1"/>
              <a:t>úkolník</a:t>
            </a:r>
            <a:r>
              <a:rPr lang="cs-CZ" altLang="cs-CZ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 err="1"/>
              <a:t>Portlety</a:t>
            </a:r>
            <a:endParaRPr lang="cs-CZ" alt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Synchronizace rozvrhů s kalendářem</a:t>
            </a:r>
          </a:p>
        </p:txBody>
      </p:sp>
    </p:spTree>
    <p:extLst>
      <p:ext uri="{BB962C8B-B14F-4D97-AF65-F5344CB8AC3E}">
        <p14:creationId xmlns:p14="http://schemas.microsoft.com/office/powerpoint/2010/main" val="196492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/>
              <a:t>Co budete dál potřebovat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79B4A-5DB6-450A-A08B-B17F098133FB}"/>
              </a:ext>
            </a:extLst>
          </p:cNvPr>
          <p:cNvSpPr txBox="1">
            <a:spLocks/>
          </p:cNvSpPr>
          <p:nvPr/>
        </p:nvSpPr>
        <p:spPr>
          <a:xfrm>
            <a:off x="946819" y="1515979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 err="1"/>
              <a:t>Odevzdávárny</a:t>
            </a:r>
            <a:endParaRPr lang="cs-CZ" alt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Témata závěrečných prací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Dokumentový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Malé zápočty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Dokumentace UIS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657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Univerzitní pošta – Office 365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5D0D67-B873-4B98-BD07-205393214965}"/>
              </a:ext>
            </a:extLst>
          </p:cNvPr>
          <p:cNvSpPr txBox="1">
            <a:spLocks/>
          </p:cNvSpPr>
          <p:nvPr/>
        </p:nvSpPr>
        <p:spPr>
          <a:xfrm>
            <a:off x="994945" y="1628274"/>
            <a:ext cx="7499350" cy="3992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hlinkClick r:id="rId2"/>
              </a:rPr>
              <a:t>login@mendelu.cz</a:t>
            </a:r>
            <a:endParaRPr lang="cs-CZ" alt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Microsoft Office 365 (výchozí)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Přeposílání pošty - ne v </a:t>
            </a:r>
            <a:r>
              <a:rPr lang="cs-CZ" altLang="cs-CZ" b="1" dirty="0"/>
              <a:t>UIS!!</a:t>
            </a:r>
            <a:endParaRPr lang="cs-CZ" altLang="cs-CZ" b="1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Komunikace s akademickou obcí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Integrováno s UIS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Propojeno s kalendáři</a:t>
            </a:r>
            <a:endParaRPr lang="cs-CZ" altLang="cs-CZ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/>
              <a:t>Výhodou využití MS Outlook</a:t>
            </a:r>
            <a:endParaRPr lang="cs-CZ" alt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49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Co umožňuje Office 365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237AE2-9C12-42BC-865C-B777AC4CF7BF}"/>
              </a:ext>
            </a:extLst>
          </p:cNvPr>
          <p:cNvSpPr txBox="1">
            <a:spLocks/>
          </p:cNvSpPr>
          <p:nvPr/>
        </p:nvSpPr>
        <p:spPr>
          <a:xfrm>
            <a:off x="885825" y="1242344"/>
            <a:ext cx="7129463" cy="44656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Nové, moderní poštovní rozhraní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50 GB prostoru pro Vaše emaily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Dostupnost kontaktů z celé univerzity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Synchronizovaná pošta na stolních i mobilních zařízeních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Zakládání vlastních kalendářů, které lze sdílet s dalšími uživateli</a:t>
            </a:r>
          </a:p>
        </p:txBody>
      </p:sp>
    </p:spTree>
    <p:extLst>
      <p:ext uri="{BB962C8B-B14F-4D97-AF65-F5344CB8AC3E}">
        <p14:creationId xmlns:p14="http://schemas.microsoft.com/office/powerpoint/2010/main" val="403359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Co umožňuje Office 365: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88E5B-0009-48B0-B175-B34494044189}"/>
              </a:ext>
            </a:extLst>
          </p:cNvPr>
          <p:cNvSpPr txBox="1">
            <a:spLocks/>
          </p:cNvSpPr>
          <p:nvPr/>
        </p:nvSpPr>
        <p:spPr>
          <a:xfrm>
            <a:off x="1034549" y="1507875"/>
            <a:ext cx="6562725" cy="41036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Správa úkolů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Osobní prostor pro Vaše soubory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Tvorba vlastní webové prezentace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Možnost on-line úprav Vašich dokumentů (Word, Excel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Rychlá audio / video komunikace pomocí jednoduché aplikace</a:t>
            </a:r>
          </a:p>
        </p:txBody>
      </p:sp>
    </p:spTree>
    <p:extLst>
      <p:ext uri="{BB962C8B-B14F-4D97-AF65-F5344CB8AC3E}">
        <p14:creationId xmlns:p14="http://schemas.microsoft.com/office/powerpoint/2010/main" val="1828092776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PEF" id="{9637B1F0-0DB5-4193-9392-2A54A10D7C95}" vid="{14665010-7447-4973-8F8E-E0FF7AD77C6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F0B4192FC6AB449D56B89F974314FE" ma:contentTypeVersion="8" ma:contentTypeDescription="Vytvoří nový dokument" ma:contentTypeScope="" ma:versionID="0f022a3ad616c604be61b0b25e3dd9c9">
  <xsd:schema xmlns:xsd="http://www.w3.org/2001/XMLSchema" xmlns:xs="http://www.w3.org/2001/XMLSchema" xmlns:p="http://schemas.microsoft.com/office/2006/metadata/properties" xmlns:ns2="24c24e33-0f8c-4dd0-9bd6-a474fe4daf24" targetNamespace="http://schemas.microsoft.com/office/2006/metadata/properties" ma:root="true" ma:fieldsID="f7aa2bb72ce23997f5e1be7f8224d550" ns2:_="">
    <xsd:import namespace="24c24e33-0f8c-4dd0-9bd6-a474fe4da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4e33-0f8c-4dd0-9bd6-a474fe4da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737792-E905-45EC-9E54-6207A261BC2E}"/>
</file>

<file path=customXml/itemProps2.xml><?xml version="1.0" encoding="utf-8"?>
<ds:datastoreItem xmlns:ds="http://schemas.openxmlformats.org/officeDocument/2006/customXml" ds:itemID="{75C57946-9697-4768-BCDA-E61E5BEDE0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72F2CA-67ED-4DF6-861B-CD42ED6FF18D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580bdfe2-dbe6-468e-818a-939f81106f8e"/>
    <ds:schemaRef ds:uri="f2d4c097-0a7d-454a-8e6a-d593eeecb08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sablona_prezentace_PEF</Template>
  <TotalTime>28</TotalTime>
  <Words>689</Words>
  <Application>Microsoft Office PowerPoint</Application>
  <PresentationFormat>Širokoúhlá obrazovka</PresentationFormat>
  <Paragraphs>133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MENDELU</vt:lpstr>
      <vt:lpstr>ICT na MENDELU Ing. Stratos Zerdaloglu ředitel Odboru informačních technologií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na MENDELU Ing. Stratos Zerdaloglu ředitel Odboru informačních technologií</dc:title>
  <dc:creator>Stratos Zerdaloglu</dc:creator>
  <cp:lastModifiedBy>Stratos Zerdaloglu</cp:lastModifiedBy>
  <cp:revision>7</cp:revision>
  <dcterms:created xsi:type="dcterms:W3CDTF">2020-09-21T09:59:44Z</dcterms:created>
  <dcterms:modified xsi:type="dcterms:W3CDTF">2021-04-20T11:48:09Z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0x010100ECF0B4192FC6AB449D56B89F974314FE</vt:lpwstr>
  </property>
</Properties>
</file>