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x="12192000" cy="6858000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BE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E5D4EE-B684-4222-AB80-719421221742}" v="2" dt="2021-04-20T11:48:07.8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404" autoAdjust="0"/>
  </p:normalViewPr>
  <p:slideViewPr>
    <p:cSldViewPr snapToGrid="0">
      <p:cViewPr varScale="1">
        <p:scale>
          <a:sx n="110" d="100"/>
          <a:sy n="110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ěj Sysel" userId="S::xsysel1@mendelu.cz::b21a9eb4-6500-4525-a467-9b3fd9025249" providerId="AD" clId="Web-{B2E5D4EE-B684-4222-AB80-719421221742}"/>
    <pc:docChg chg="addSld delSld">
      <pc:chgData name="Matěj Sysel" userId="S::xsysel1@mendelu.cz::b21a9eb4-6500-4525-a467-9b3fd9025249" providerId="AD" clId="Web-{B2E5D4EE-B684-4222-AB80-719421221742}" dt="2021-04-20T11:48:07.741" v="1"/>
      <pc:docMkLst>
        <pc:docMk/>
      </pc:docMkLst>
      <pc:sldChg chg="add del">
        <pc:chgData name="Matěj Sysel" userId="S::xsysel1@mendelu.cz::b21a9eb4-6500-4525-a467-9b3fd9025249" providerId="AD" clId="Web-{B2E5D4EE-B684-4222-AB80-719421221742}" dt="2021-04-20T11:48:07.741" v="1"/>
        <pc:sldMkLst>
          <pc:docMk/>
          <pc:sldMk cId="267236831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4750" y="5527675"/>
            <a:ext cx="1806575" cy="113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ál 3"/>
          <p:cNvSpPr/>
          <p:nvPr/>
        </p:nvSpPr>
        <p:spPr>
          <a:xfrm>
            <a:off x="919163" y="468313"/>
            <a:ext cx="5921375" cy="592137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8673" y="1581150"/>
            <a:ext cx="9749327" cy="3922341"/>
          </a:xfrm>
          <a:prstGeom prst="rect">
            <a:avLst/>
          </a:prstGeom>
        </p:spPr>
        <p:txBody>
          <a:bodyPr lIns="0" rIns="0" anchor="ctr" anchorCtr="0">
            <a:normAutofit/>
          </a:bodyPr>
          <a:lstStyle>
            <a:lvl1pPr algn="l">
              <a:defRPr sz="5000" b="1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7175" y="330200"/>
            <a:ext cx="2601913" cy="1250950"/>
          </a:xfrm>
          <a:prstGeom prst="rect">
            <a:avLst/>
          </a:prstGeom>
        </p:spPr>
        <p:txBody>
          <a:bodyPr anchor="t" anchorCtr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000" b="1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5509EBE0-D62F-47C6-8C0F-0BCE1A29A229}" type="datetimeFigureOut">
              <a:rPr lang="cs-CZ"/>
              <a:pPr>
                <a:defRPr/>
              </a:pPr>
              <a:t>20.04.2021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9096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125" y="5905500"/>
            <a:ext cx="143827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85821" y="1702857"/>
            <a:ext cx="5305430" cy="823914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85821" y="2526771"/>
            <a:ext cx="5305430" cy="3628496"/>
          </a:xfrm>
          <a:prstGeom prst="rect">
            <a:avLst/>
          </a:prstGeom>
        </p:spPr>
        <p:txBody>
          <a:bodyPr lIns="0" tIns="0" rIns="0" bIns="0" anchor="t" anchorCtr="0"/>
          <a:lstStyle>
            <a:lvl2pPr>
              <a:buClr>
                <a:schemeClr val="accent4"/>
              </a:buClr>
              <a:defRPr/>
            </a:lvl2pPr>
            <a:lvl3pPr>
              <a:buClr>
                <a:schemeClr val="accent4"/>
              </a:buClr>
              <a:defRPr/>
            </a:lvl3pPr>
            <a:lvl4pPr>
              <a:buClr>
                <a:schemeClr val="accent4"/>
              </a:buClr>
              <a:defRPr/>
            </a:lvl4pPr>
            <a:lvl5pPr>
              <a:buClr>
                <a:schemeClr val="accent4"/>
              </a:buCl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451600" y="1702859"/>
            <a:ext cx="5260975" cy="82391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826750" cy="1134534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Zástupný symbol pro obsah 3"/>
          <p:cNvSpPr>
            <a:spLocks noGrp="1"/>
          </p:cNvSpPr>
          <p:nvPr>
            <p:ph sz="half" idx="15"/>
          </p:nvPr>
        </p:nvSpPr>
        <p:spPr>
          <a:xfrm>
            <a:off x="6451600" y="2526771"/>
            <a:ext cx="5260976" cy="3628496"/>
          </a:xfrm>
          <a:prstGeom prst="rect">
            <a:avLst/>
          </a:prstGeom>
        </p:spPr>
        <p:txBody>
          <a:bodyPr lIns="0" tIns="0" rIns="0" bIns="0" anchor="t" anchorCtr="0"/>
          <a:lstStyle>
            <a:lvl2pPr>
              <a:buClr>
                <a:schemeClr val="accent4"/>
              </a:buClr>
              <a:defRPr/>
            </a:lvl2pPr>
            <a:lvl3pPr>
              <a:buClr>
                <a:schemeClr val="accent4"/>
              </a:buClr>
              <a:defRPr/>
            </a:lvl3pPr>
            <a:lvl4pPr>
              <a:buClr>
                <a:schemeClr val="accent4"/>
              </a:buClr>
              <a:defRPr/>
            </a:lvl4pPr>
            <a:lvl5pPr>
              <a:buClr>
                <a:schemeClr val="accent4"/>
              </a:buCl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6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7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C39E275-06A9-40DD-A10B-FA48F2C1327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8215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125" y="5905500"/>
            <a:ext cx="143827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ástupný symbol pro graf 9"/>
          <p:cNvSpPr>
            <a:spLocks noGrp="1"/>
          </p:cNvSpPr>
          <p:nvPr>
            <p:ph type="chart" sz="quarter" idx="13"/>
          </p:nvPr>
        </p:nvSpPr>
        <p:spPr>
          <a:xfrm>
            <a:off x="885825" y="1447800"/>
            <a:ext cx="5410200" cy="4600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/>
              <a:t>Kliknutím na ikonu přidáte graf.</a:t>
            </a:r>
          </a:p>
        </p:txBody>
      </p:sp>
      <p:sp>
        <p:nvSpPr>
          <p:cNvPr id="11" name="Zástupný symbol pro graf 9"/>
          <p:cNvSpPr>
            <a:spLocks noGrp="1"/>
          </p:cNvSpPr>
          <p:nvPr>
            <p:ph type="chart" sz="quarter" idx="14"/>
          </p:nvPr>
        </p:nvSpPr>
        <p:spPr>
          <a:xfrm>
            <a:off x="6524624" y="1447800"/>
            <a:ext cx="5295899" cy="4600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/>
              <a:t>Kliknutím na ikonu přidáte graf.</a:t>
            </a:r>
          </a:p>
        </p:txBody>
      </p:sp>
      <p:sp>
        <p:nvSpPr>
          <p:cNvPr id="12" name="Zástupný symbol pro text 17"/>
          <p:cNvSpPr>
            <a:spLocks noGrp="1"/>
          </p:cNvSpPr>
          <p:nvPr>
            <p:ph type="body" sz="quarter" idx="15"/>
          </p:nvPr>
        </p:nvSpPr>
        <p:spPr>
          <a:xfrm>
            <a:off x="885825" y="419101"/>
            <a:ext cx="1093470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6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7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89FF181-9824-4F8D-8C7D-56384EE4959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65562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á strán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46196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1504950"/>
            <a:ext cx="10934700" cy="381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8568756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á stránka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46196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1504950"/>
            <a:ext cx="10934700" cy="381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462968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125" y="5905500"/>
            <a:ext cx="143827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Zástupný symbol pro obrázek 11"/>
          <p:cNvSpPr>
            <a:spLocks noGrp="1"/>
          </p:cNvSpPr>
          <p:nvPr>
            <p:ph type="pic" sz="quarter" idx="13"/>
          </p:nvPr>
        </p:nvSpPr>
        <p:spPr>
          <a:xfrm>
            <a:off x="885823" y="1343025"/>
            <a:ext cx="5772152" cy="47720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14" name="Zástupný symbol pro obrázek 13"/>
          <p:cNvSpPr>
            <a:spLocks noGrp="1"/>
          </p:cNvSpPr>
          <p:nvPr>
            <p:ph type="pic" sz="quarter" idx="14"/>
          </p:nvPr>
        </p:nvSpPr>
        <p:spPr>
          <a:xfrm>
            <a:off x="6810376" y="1343025"/>
            <a:ext cx="4902200" cy="220027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15" name="Zástupný symbol pro obrázek 13"/>
          <p:cNvSpPr>
            <a:spLocks noGrp="1"/>
          </p:cNvSpPr>
          <p:nvPr>
            <p:ph type="pic" sz="quarter" idx="15"/>
          </p:nvPr>
        </p:nvSpPr>
        <p:spPr>
          <a:xfrm>
            <a:off x="6810374" y="3729039"/>
            <a:ext cx="3876676" cy="20812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16" name="Zástupný symbol pro text 17"/>
          <p:cNvSpPr>
            <a:spLocks noGrp="1"/>
          </p:cNvSpPr>
          <p:nvPr>
            <p:ph type="body" sz="quarter" idx="16"/>
          </p:nvPr>
        </p:nvSpPr>
        <p:spPr>
          <a:xfrm>
            <a:off x="885825" y="419101"/>
            <a:ext cx="10826751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7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8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31153DEA-241F-408D-983F-173AD2962EF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0749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4750" y="5532438"/>
            <a:ext cx="1806575" cy="113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Zástupný symbol pro text 17"/>
          <p:cNvSpPr>
            <a:spLocks noGrp="1"/>
          </p:cNvSpPr>
          <p:nvPr>
            <p:ph type="body" sz="quarter" idx="15"/>
          </p:nvPr>
        </p:nvSpPr>
        <p:spPr>
          <a:xfrm>
            <a:off x="885825" y="1543050"/>
            <a:ext cx="10934700" cy="3960442"/>
          </a:xfrm>
          <a:prstGeom prst="rect">
            <a:avLst/>
          </a:prstGeom>
        </p:spPr>
        <p:txBody>
          <a:bodyPr lIns="0" tIns="0" rIns="0" bIns="0"/>
          <a:lstStyle>
            <a:lvl1pPr>
              <a:defRPr sz="44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861192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400" y="5519738"/>
            <a:ext cx="1824038" cy="1147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0" y="0"/>
            <a:ext cx="46196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919163" y="468313"/>
            <a:ext cx="5921375" cy="59213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8673" y="1581150"/>
            <a:ext cx="9749327" cy="3922341"/>
          </a:xfrm>
          <a:prstGeom prst="rect">
            <a:avLst/>
          </a:prstGeom>
        </p:spPr>
        <p:txBody>
          <a:bodyPr lIns="0" rIns="0" anchor="ctr" anchorCtr="0">
            <a:normAutofit/>
          </a:bodyPr>
          <a:lstStyle>
            <a:lvl1pPr algn="l">
              <a:defRPr sz="5000" b="1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7175" y="330200"/>
            <a:ext cx="2565400" cy="1250950"/>
          </a:xfrm>
          <a:prstGeom prst="rect">
            <a:avLst/>
          </a:prstGeom>
        </p:spPr>
        <p:txBody>
          <a:bodyPr anchor="t" anchorCtr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0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8E211004-C5C0-478D-8007-DA00F7CED7B8}" type="datetimeFigureOut">
              <a:rPr lang="cs-CZ"/>
              <a:pPr>
                <a:defRPr/>
              </a:pPr>
              <a:t>20.04.2021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7231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125" y="5905500"/>
            <a:ext cx="143827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93470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473432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zápat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5463" y="5891213"/>
            <a:ext cx="1144587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82675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5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6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C363B5D-8FDF-4954-A9E2-674FD4EF5DC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054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125" y="5905500"/>
            <a:ext cx="143827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5824" y="1169986"/>
            <a:ext cx="10826751" cy="5014913"/>
          </a:xfrm>
          <a:prstGeom prst="rect">
            <a:avLst/>
          </a:prstGeom>
        </p:spPr>
        <p:txBody>
          <a:bodyPr lIns="0" tIns="0" rIns="0" bIns="0"/>
          <a:lstStyle>
            <a:lvl2pPr marL="685800" indent="-228600">
              <a:buClr>
                <a:schemeClr val="accent4"/>
              </a:buClr>
              <a:buSzPct val="100000"/>
              <a:buFont typeface="Arial" panose="020B0604020202020204" pitchFamily="34" charset="0"/>
              <a:buChar char="●"/>
              <a:defRPr/>
            </a:lvl2pPr>
            <a:lvl3pPr marL="1143000" indent="-228600">
              <a:buClr>
                <a:schemeClr val="tx1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chemeClr val="tx1"/>
              </a:buClr>
              <a:buFont typeface="Arial" panose="020B0604020202020204" pitchFamily="34" charset="0"/>
              <a:buChar char="•"/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1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82675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5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6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A493DEC-0FAD-4272-AC1C-C8E01AC0FDC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1136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125" y="5905500"/>
            <a:ext cx="143827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82675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885823" y="1193099"/>
            <a:ext cx="10826752" cy="501491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6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7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215E230-5571-4B4F-B61E-F4D8D0FFCEF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8070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125" y="5905500"/>
            <a:ext cx="143827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82675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sz="quarter" idx="16"/>
          </p:nvPr>
        </p:nvSpPr>
        <p:spPr>
          <a:xfrm>
            <a:off x="885825" y="1219200"/>
            <a:ext cx="10826750" cy="4989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7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8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EB5C0B0A-ABB0-45AD-88BC-C6E64FE9B9E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6535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125" y="5905500"/>
            <a:ext cx="143827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Zástupný symbol pro obsah 2"/>
          <p:cNvSpPr>
            <a:spLocks noGrp="1"/>
          </p:cNvSpPr>
          <p:nvPr>
            <p:ph idx="1"/>
          </p:nvPr>
        </p:nvSpPr>
        <p:spPr>
          <a:xfrm>
            <a:off x="885824" y="1169986"/>
            <a:ext cx="6667501" cy="5014913"/>
          </a:xfrm>
          <a:prstGeom prst="rect">
            <a:avLst/>
          </a:prstGeom>
        </p:spPr>
        <p:txBody>
          <a:bodyPr lIns="0" tIns="0" rIns="0" bIns="0"/>
          <a:lstStyle>
            <a:lvl2pPr marL="685800" indent="-228600">
              <a:buClr>
                <a:schemeClr val="accent4"/>
              </a:buClr>
              <a:buSzPct val="100000"/>
              <a:buFont typeface="Arial" panose="020B0604020202020204" pitchFamily="34" charset="0"/>
              <a:buChar char="●"/>
              <a:defRPr/>
            </a:lvl2pPr>
            <a:lvl3pPr marL="1143000" indent="-228600">
              <a:buClr>
                <a:schemeClr val="tx1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chemeClr val="tx1"/>
              </a:buClr>
              <a:buFont typeface="Arial" panose="020B0604020202020204" pitchFamily="34" charset="0"/>
              <a:buChar char="•"/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4" name="Zástupný symbol pro obrázek 2"/>
          <p:cNvSpPr>
            <a:spLocks noGrp="1"/>
          </p:cNvSpPr>
          <p:nvPr>
            <p:ph type="pic" idx="13"/>
          </p:nvPr>
        </p:nvSpPr>
        <p:spPr>
          <a:xfrm>
            <a:off x="7820026" y="1169987"/>
            <a:ext cx="3892550" cy="465931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17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826751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5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6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4387F3A-7EF7-4F53-9B86-9878110DAA6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937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8125" y="5905500"/>
            <a:ext cx="143827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85823" y="1200150"/>
            <a:ext cx="5191128" cy="4703017"/>
          </a:xfrm>
          <a:prstGeom prst="rect">
            <a:avLst/>
          </a:prstGeom>
        </p:spPr>
        <p:txBody>
          <a:bodyPr lIns="0" tIns="0" rIns="0" bIns="0"/>
          <a:lstStyle>
            <a:lvl2pPr>
              <a:buClr>
                <a:schemeClr val="accent4"/>
              </a:buClr>
              <a:defRPr/>
            </a:lvl2pPr>
            <a:lvl3pPr>
              <a:buClr>
                <a:schemeClr val="accent4"/>
              </a:buClr>
              <a:defRPr/>
            </a:lvl3pPr>
            <a:lvl4pPr>
              <a:buClr>
                <a:schemeClr val="accent4"/>
              </a:buClr>
              <a:defRPr/>
            </a:lvl4pPr>
            <a:lvl5pPr>
              <a:buClr>
                <a:schemeClr val="accent4"/>
              </a:buCl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82675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2"/>
          <p:cNvSpPr>
            <a:spLocks noGrp="1"/>
          </p:cNvSpPr>
          <p:nvPr>
            <p:ph sz="half" idx="15"/>
          </p:nvPr>
        </p:nvSpPr>
        <p:spPr>
          <a:xfrm>
            <a:off x="6305550" y="1200149"/>
            <a:ext cx="5407025" cy="4703017"/>
          </a:xfrm>
          <a:prstGeom prst="rect">
            <a:avLst/>
          </a:prstGeom>
        </p:spPr>
        <p:txBody>
          <a:bodyPr lIns="0" tIns="0" rIns="0" bIns="0"/>
          <a:lstStyle>
            <a:lvl2pPr>
              <a:buClr>
                <a:schemeClr val="accent4"/>
              </a:buClr>
              <a:defRPr/>
            </a:lvl2pPr>
            <a:lvl3pPr>
              <a:buClr>
                <a:schemeClr val="accent4"/>
              </a:buClr>
              <a:defRPr/>
            </a:lvl3pPr>
            <a:lvl4pPr>
              <a:buClr>
                <a:schemeClr val="accent4"/>
              </a:buClr>
              <a:defRPr/>
            </a:lvl4pPr>
            <a:lvl5pPr>
              <a:buClr>
                <a:schemeClr val="accent4"/>
              </a:buClr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6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7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163B175-ADF9-41BD-B359-AB028269299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4080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0"/>
            <a:ext cx="461963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algn="l" rtl="0" eaLnBrk="1" fontAlgn="base" hangingPunct="1">
        <a:spcBef>
          <a:spcPts val="1000"/>
        </a:spcBef>
        <a:spcAft>
          <a:spcPct val="0"/>
        </a:spcAft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ts val="5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ts val="5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ts val="5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ts val="5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portal.office.com/account/#installs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file://disk.mendelu.cz/login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uit.mendelu.cz/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login@mendelu.cz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5"/>
          <p:cNvSpPr>
            <a:spLocks noGrp="1"/>
          </p:cNvSpPr>
          <p:nvPr>
            <p:ph type="ctrTitle"/>
          </p:nvPr>
        </p:nvSpPr>
        <p:spPr bwMode="auto">
          <a:xfrm>
            <a:off x="919163" y="1581150"/>
            <a:ext cx="9748837" cy="3922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tIns="45720" bIns="45720" numCol="1" compatLnSpc="1">
            <a:prstTxWarp prst="textNoShape">
              <a:avLst/>
            </a:prstTxWarp>
          </a:bodyPr>
          <a:lstStyle/>
          <a:p>
            <a:r>
              <a:rPr lang="cs-CZ" altLang="cs-CZ" dirty="0"/>
              <a:t>ICT na MENDELU</a:t>
            </a:r>
            <a:br>
              <a:rPr lang="cs-CZ" altLang="cs-CZ" dirty="0"/>
            </a:br>
            <a:r>
              <a:rPr lang="cs-CZ" altLang="cs-CZ" sz="4000" dirty="0"/>
              <a:t>Ing. Stratos Zerdaloglu</a:t>
            </a:r>
            <a:br>
              <a:rPr lang="cs-CZ" altLang="cs-CZ" sz="4000" dirty="0"/>
            </a:br>
            <a:r>
              <a:rPr lang="cs-CZ" altLang="cs-CZ" sz="4000" dirty="0"/>
              <a:t>ředitel Odboru informačních technologií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70C0"/>
                </a:solidFill>
              </a:rPr>
              <a:t>Co umožňuje Office 365:</a:t>
            </a:r>
          </a:p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A242E7-E8BF-4662-927B-EAD29C8A43B3}"/>
              </a:ext>
            </a:extLst>
          </p:cNvPr>
          <p:cNvSpPr txBox="1">
            <a:spLocks/>
          </p:cNvSpPr>
          <p:nvPr/>
        </p:nvSpPr>
        <p:spPr>
          <a:xfrm>
            <a:off x="946317" y="1355475"/>
            <a:ext cx="6562725" cy="4103687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ts val="1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sz="2800"/>
              <a:t>Podniková sociální síť Yammer</a:t>
            </a:r>
          </a:p>
          <a:p>
            <a:pPr lvl="1"/>
            <a:r>
              <a:rPr lang="cs-CZ" altLang="cs-CZ"/>
              <a:t>Obdoba Facebooku</a:t>
            </a:r>
          </a:p>
          <a:p>
            <a:pPr lvl="1"/>
            <a:r>
              <a:rPr lang="cs-CZ" altLang="cs-CZ"/>
              <a:t>Zaměřeno na podnikové prostředí, týmové projekty apod.</a:t>
            </a:r>
          </a:p>
          <a:p>
            <a:pPr lvl="1"/>
            <a:r>
              <a:rPr lang="cs-CZ" altLang="cs-CZ"/>
              <a:t>Uzavřeno pro lidi zvenčí</a:t>
            </a:r>
          </a:p>
          <a:p>
            <a:pPr lvl="1"/>
            <a:r>
              <a:rPr lang="cs-CZ" altLang="cs-CZ"/>
              <a:t>„Kultura práce“</a:t>
            </a:r>
          </a:p>
          <a:p>
            <a:r>
              <a:rPr lang="cs-CZ" altLang="cs-CZ"/>
              <a:t>Sharepoint</a:t>
            </a:r>
          </a:p>
          <a:p>
            <a:pPr lvl="1"/>
            <a:r>
              <a:rPr lang="cs-CZ" altLang="cs-CZ"/>
              <a:t>Komplexní podniková platforma (weby, workflow, projektové řízení)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22440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Software pro studenty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C2DA21-B13D-424D-BEBD-35FEC01D4F86}"/>
              </a:ext>
            </a:extLst>
          </p:cNvPr>
          <p:cNvSpPr txBox="1">
            <a:spLocks/>
          </p:cNvSpPr>
          <p:nvPr/>
        </p:nvSpPr>
        <p:spPr>
          <a:xfrm>
            <a:off x="986924" y="1315453"/>
            <a:ext cx="7499350" cy="399256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ts val="1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 b="1" dirty="0"/>
              <a:t>MS Office 365</a:t>
            </a:r>
          </a:p>
          <a:p>
            <a:pPr lvl="1"/>
            <a:r>
              <a:rPr lang="cs-CZ" altLang="cs-CZ" dirty="0">
                <a:hlinkClick r:id="rId2"/>
              </a:rPr>
              <a:t>https://portal.office.com/account/#installs</a:t>
            </a:r>
            <a:endParaRPr lang="cs-CZ" altLang="cs-CZ" dirty="0"/>
          </a:p>
          <a:p>
            <a:pPr lvl="1"/>
            <a:r>
              <a:rPr lang="cs-CZ" altLang="cs-CZ" dirty="0"/>
              <a:t>Až 5 licencí</a:t>
            </a:r>
          </a:p>
          <a:p>
            <a:pPr lvl="1"/>
            <a:endParaRPr lang="cs-CZ" altLang="cs-CZ" dirty="0"/>
          </a:p>
          <a:p>
            <a:pPr lvl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75975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Microsoft </a:t>
            </a:r>
            <a:r>
              <a:rPr lang="cs-CZ" dirty="0" err="1"/>
              <a:t>Teams</a:t>
            </a:r>
            <a:endParaRPr lang="cs-CZ" dirty="0"/>
          </a:p>
        </p:txBody>
      </p:sp>
      <p:pic>
        <p:nvPicPr>
          <p:cNvPr id="3" name="Picture 2" descr="Microsoft Teams | Mgr. Radek Vymaz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8079" y="419101"/>
            <a:ext cx="3662446" cy="1831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obsah 2"/>
          <p:cNvSpPr txBox="1">
            <a:spLocks/>
          </p:cNvSpPr>
          <p:nvPr/>
        </p:nvSpPr>
        <p:spPr>
          <a:xfrm>
            <a:off x="757098" y="1417200"/>
            <a:ext cx="9999133" cy="399256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ts val="1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57250" lvl="1" indent="-457200">
              <a:defRPr/>
            </a:pPr>
            <a:r>
              <a:rPr lang="cs-CZ" dirty="0"/>
              <a:t>Nástroj pro online výuku</a:t>
            </a:r>
          </a:p>
          <a:p>
            <a:pPr marL="857250" lvl="1" indent="-457200">
              <a:defRPr/>
            </a:pPr>
            <a:r>
              <a:rPr lang="cs-CZ" dirty="0"/>
              <a:t>Dostupný zdarma z portálu Office 365</a:t>
            </a:r>
          </a:p>
          <a:p>
            <a:pPr marL="857250" lvl="1" indent="-457200">
              <a:defRPr/>
            </a:pPr>
            <a:r>
              <a:rPr lang="cs-CZ" dirty="0"/>
              <a:t>Textová, hlasová komunikace, podpora ukládání souborů</a:t>
            </a:r>
          </a:p>
          <a:p>
            <a:pPr marL="857250" lvl="1" indent="-457200">
              <a:defRPr/>
            </a:pPr>
            <a:r>
              <a:rPr lang="cs-CZ" dirty="0"/>
              <a:t>Přihlašovací údaje jako do UIS</a:t>
            </a:r>
          </a:p>
          <a:p>
            <a:pPr marL="857250" lvl="1" indent="-457200">
              <a:defRPr/>
            </a:pPr>
            <a:r>
              <a:rPr lang="cs-CZ" dirty="0"/>
              <a:t>Doporučení využití desktopové aplikace pro komfortní využití</a:t>
            </a:r>
          </a:p>
          <a:p>
            <a:pPr marL="857250" lvl="1" indent="-457200">
              <a:defRPr/>
            </a:pPr>
            <a:r>
              <a:rPr lang="cs-CZ" dirty="0"/>
              <a:t>Mobilní aplikace pro Android i </a:t>
            </a:r>
            <a:r>
              <a:rPr lang="cs-CZ" dirty="0" err="1"/>
              <a:t>iOS</a:t>
            </a:r>
            <a:endParaRPr lang="cs-CZ" dirty="0"/>
          </a:p>
          <a:p>
            <a:pPr marL="857250" lvl="1" indent="-457200">
              <a:defRPr/>
            </a:pPr>
            <a:r>
              <a:rPr lang="cs-CZ" dirty="0"/>
              <a:t>Kontrola nastavení notifikací</a:t>
            </a:r>
          </a:p>
          <a:p>
            <a:pPr marL="857250" lvl="1" indent="-457200">
              <a:defRPr/>
            </a:pPr>
            <a:endParaRPr lang="cs-CZ" dirty="0"/>
          </a:p>
          <a:p>
            <a:pPr marL="914400" lvl="1" indent="-514350">
              <a:defRPr/>
            </a:pPr>
            <a:endParaRPr lang="cs-CZ" dirty="0"/>
          </a:p>
          <a:p>
            <a:pPr marL="914400" lvl="1" indent="-514350"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037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Univerzitní úložiště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181C87-112C-4CF5-AD63-31F4411AE3FE}"/>
              </a:ext>
            </a:extLst>
          </p:cNvPr>
          <p:cNvSpPr txBox="1">
            <a:spLocks/>
          </p:cNvSpPr>
          <p:nvPr/>
        </p:nvSpPr>
        <p:spPr>
          <a:xfrm>
            <a:off x="885825" y="1379621"/>
            <a:ext cx="7499350" cy="399256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ts val="1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altLang="cs-CZ"/>
              <a:t>Disk.mendelu.cz  (user.mendelu.cz)</a:t>
            </a:r>
          </a:p>
          <a:p>
            <a:pPr lvl="1"/>
            <a:r>
              <a:rPr lang="cs-CZ" altLang="cs-CZ">
                <a:hlinkClick r:id="rId2" action="ppaction://hlinkfile"/>
              </a:rPr>
              <a:t>\\disk.mendelu.cz\login</a:t>
            </a:r>
            <a:r>
              <a:rPr lang="cs-CZ" altLang="cs-CZ"/>
              <a:t>  (2GB místa)</a:t>
            </a:r>
          </a:p>
          <a:p>
            <a:pPr lvl="1"/>
            <a:r>
              <a:rPr lang="cs-CZ" altLang="cs-CZ"/>
              <a:t>WinSCP – kiwi.mendelu.cz</a:t>
            </a:r>
          </a:p>
          <a:p>
            <a:r>
              <a:rPr lang="cs-CZ" altLang="cs-CZ"/>
              <a:t>Filesender.cesnet.cz (obdoba úschovny)</a:t>
            </a:r>
          </a:p>
          <a:p>
            <a:r>
              <a:rPr lang="cs-CZ" altLang="cs-CZ"/>
              <a:t>Akela.mendelu.cz</a:t>
            </a:r>
          </a:p>
          <a:p>
            <a:r>
              <a:rPr lang="cs-CZ" altLang="cs-CZ"/>
              <a:t>Owncloud.cesnet.cz (100 GB místa)</a:t>
            </a:r>
          </a:p>
          <a:p>
            <a:r>
              <a:rPr lang="cs-CZ" altLang="cs-CZ"/>
              <a:t>Office 365 One Drive (1 TB)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374332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 Kolejní síť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0C794EF-ADB6-430B-B08B-A45544A771A7}"/>
              </a:ext>
            </a:extLst>
          </p:cNvPr>
          <p:cNvSpPr txBox="1">
            <a:spLocks/>
          </p:cNvSpPr>
          <p:nvPr/>
        </p:nvSpPr>
        <p:spPr>
          <a:xfrm>
            <a:off x="818481" y="1243263"/>
            <a:ext cx="7499350" cy="399256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ts val="1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/>
              <a:t>Kabelové připojení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/>
              <a:t>Autentizace 802.1X</a:t>
            </a:r>
            <a:endParaRPr lang="cs-CZ" altLang="cs-CZ" dirty="0"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/>
              <a:t>Limit dat:  zrušen</a:t>
            </a:r>
            <a:endParaRPr lang="cs-CZ" altLang="cs-CZ" dirty="0"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/>
              <a:t>Podpora Helpdesk (budova Q)</a:t>
            </a:r>
            <a:endParaRPr lang="cs-CZ" altLang="cs-CZ" dirty="0">
              <a:cs typeface="Arial"/>
            </a:endParaRPr>
          </a:p>
          <a:p>
            <a:r>
              <a:rPr lang="cs-CZ" altLang="cs-CZ" dirty="0" err="1"/>
              <a:t>Wifi</a:t>
            </a:r>
            <a:r>
              <a:rPr lang="cs-CZ" altLang="cs-CZ" dirty="0"/>
              <a:t> na kolejích :</a:t>
            </a:r>
            <a:endParaRPr lang="cs-CZ" altLang="cs-CZ" dirty="0">
              <a:cs typeface="Arial"/>
            </a:endParaRPr>
          </a:p>
          <a:p>
            <a:pPr lvl="1"/>
            <a:r>
              <a:rPr lang="cs-CZ" altLang="cs-CZ" dirty="0"/>
              <a:t>JAK A, B (podzim 202,)</a:t>
            </a:r>
          </a:p>
          <a:p>
            <a:pPr lvl="1"/>
            <a:r>
              <a:rPr lang="cs-CZ" altLang="cs-CZ" dirty="0">
                <a:cs typeface="Arial"/>
              </a:rPr>
              <a:t>Koleje Akademie (v plánu TAK)</a:t>
            </a:r>
          </a:p>
        </p:txBody>
      </p:sp>
    </p:spTree>
    <p:extLst>
      <p:ext uri="{BB962C8B-B14F-4D97-AF65-F5344CB8AC3E}">
        <p14:creationId xmlns:p14="http://schemas.microsoft.com/office/powerpoint/2010/main" val="13964363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altLang="cs-CZ" dirty="0"/>
              <a:t>Výměna osobního certifikátu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A23AC88-CAA7-4D25-941A-5B21260BD44D}"/>
              </a:ext>
            </a:extLst>
          </p:cNvPr>
          <p:cNvSpPr txBox="1">
            <a:spLocks/>
          </p:cNvSpPr>
          <p:nvPr/>
        </p:nvSpPr>
        <p:spPr>
          <a:xfrm>
            <a:off x="986923" y="1371600"/>
            <a:ext cx="7499350" cy="399256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ts val="1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/>
              <a:t>Generování nového v UIS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i="1" dirty="0"/>
              <a:t>Ovládací panely – Možnosti internetu – Obsah – Certifikáty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/>
              <a:t>Odstranit </a:t>
            </a:r>
            <a:r>
              <a:rPr lang="cs-CZ" altLang="cs-CZ" dirty="0" err="1"/>
              <a:t>expirovaný</a:t>
            </a:r>
            <a:r>
              <a:rPr lang="cs-CZ" altLang="cs-CZ" dirty="0"/>
              <a:t> </a:t>
            </a:r>
            <a:r>
              <a:rPr lang="cs-CZ" altLang="cs-CZ" dirty="0" err="1"/>
              <a:t>cerfitkát</a:t>
            </a:r>
            <a:r>
              <a:rPr lang="cs-CZ" altLang="cs-CZ" dirty="0"/>
              <a:t> z karty Osobní a naimportovat nový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/>
              <a:t>Další půl rok pokoj </a:t>
            </a:r>
            <a:r>
              <a:rPr lang="cs-CZ" altLang="cs-CZ" dirty="0">
                <a:sym typeface="Wingdings" panose="05000000000000000000" pitchFamily="2" charset="2"/>
              </a:rPr>
              <a:t> 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988851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>
            <a:extLst>
              <a:ext uri="{FF2B5EF4-FFF2-40B4-BE49-F238E27FC236}">
                <a16:creationId xmlns:a16="http://schemas.microsoft.com/office/drawing/2014/main" id="{781FAF57-20F2-4125-B1C0-47D1531E9AD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altLang="cs-CZ" dirty="0"/>
              <a:t>Elektronické informační zdroje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CAA85A6E-F4DE-4F98-9471-4DC8BE9EF23A}"/>
              </a:ext>
            </a:extLst>
          </p:cNvPr>
          <p:cNvSpPr txBox="1">
            <a:spLocks/>
          </p:cNvSpPr>
          <p:nvPr/>
        </p:nvSpPr>
        <p:spPr>
          <a:xfrm>
            <a:off x="818481" y="1267326"/>
            <a:ext cx="7499350" cy="399256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ts val="1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/>
              <a:t>Báze znalostí dostupné z prostředí školy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/>
              <a:t>Připojení pomocí Proxy serveru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/>
              <a:t>Návod na webu tech.mendelu.cz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/>
              <a:t>http://uvis.mendelu.cz/elektronicke-informacni-zdroje</a:t>
            </a:r>
          </a:p>
        </p:txBody>
      </p:sp>
    </p:spTree>
    <p:extLst>
      <p:ext uri="{BB962C8B-B14F-4D97-AF65-F5344CB8AC3E}">
        <p14:creationId xmlns:p14="http://schemas.microsoft.com/office/powerpoint/2010/main" val="1151013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altLang="cs-CZ" dirty="0"/>
              <a:t>Bezpečné chování na síti</a:t>
            </a:r>
            <a:endParaRPr lang="cs-CZ" b="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D02820-C928-42C7-A403-CFDA5BC34BF8}"/>
              </a:ext>
            </a:extLst>
          </p:cNvPr>
          <p:cNvSpPr txBox="1">
            <a:spLocks/>
          </p:cNvSpPr>
          <p:nvPr/>
        </p:nvSpPr>
        <p:spPr>
          <a:xfrm>
            <a:off x="885825" y="1299328"/>
            <a:ext cx="7633022" cy="432018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ts val="1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800" dirty="0"/>
              <a:t>Nesdělujte heslo do UIS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800" dirty="0"/>
              <a:t>Zadávejte své heslo pouze do oficiálních portálů MENDELU (výčet na uis.mendelu.cz)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800" dirty="0"/>
              <a:t>I rodné číslo je osobní údaj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800" dirty="0"/>
              <a:t>E-mail lze snadno podvrhnout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800" dirty="0"/>
              <a:t>Bacha na rybáře!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800" dirty="0"/>
              <a:t>Sociální inženýrství!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800" dirty="0"/>
              <a:t>Pustíme si instruktážní videa</a:t>
            </a:r>
          </a:p>
        </p:txBody>
      </p:sp>
    </p:spTree>
    <p:extLst>
      <p:ext uri="{BB962C8B-B14F-4D97-AF65-F5344CB8AC3E}">
        <p14:creationId xmlns:p14="http://schemas.microsoft.com/office/powerpoint/2010/main" val="41033234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Zálohujete data?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96795F3-EE8A-4FA7-8CF7-18563DDBF0AF}"/>
              </a:ext>
            </a:extLst>
          </p:cNvPr>
          <p:cNvSpPr txBox="1">
            <a:spLocks/>
          </p:cNvSpPr>
          <p:nvPr/>
        </p:nvSpPr>
        <p:spPr>
          <a:xfrm>
            <a:off x="962860" y="1371600"/>
            <a:ext cx="7499350" cy="399256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ts val="1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/>
              <a:t>Pravidelné zálohy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/>
              <a:t>Kam zálohovat?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/>
              <a:t>Ověřování záloh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/>
              <a:t>Více lokalit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/>
              <a:t>Zálohujte!!</a:t>
            </a:r>
          </a:p>
        </p:txBody>
      </p:sp>
    </p:spTree>
    <p:extLst>
      <p:ext uri="{BB962C8B-B14F-4D97-AF65-F5344CB8AC3E}">
        <p14:creationId xmlns:p14="http://schemas.microsoft.com/office/powerpoint/2010/main" val="33513287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altLang="cs-CZ" dirty="0"/>
              <a:t>S čím může OIT pomoci studentům?</a:t>
            </a:r>
            <a:endParaRPr lang="cs-CZ" dirty="0"/>
          </a:p>
        </p:txBody>
      </p:sp>
      <p:sp>
        <p:nvSpPr>
          <p:cNvPr id="3" name="Zástupný symbol pro obsah 1">
            <a:extLst>
              <a:ext uri="{FF2B5EF4-FFF2-40B4-BE49-F238E27FC236}">
                <a16:creationId xmlns:a16="http://schemas.microsoft.com/office/drawing/2014/main" id="{C4455677-47BC-49A9-8291-0E60DCBF3B8E}"/>
              </a:ext>
            </a:extLst>
          </p:cNvPr>
          <p:cNvSpPr txBox="1">
            <a:spLocks/>
          </p:cNvSpPr>
          <p:nvPr/>
        </p:nvSpPr>
        <p:spPr>
          <a:xfrm>
            <a:off x="885825" y="1403684"/>
            <a:ext cx="7499350" cy="417512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ts val="1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/>
              <a:t>Nastavení bezdrátového připojení k mezinárodní univerzitní sítí </a:t>
            </a:r>
            <a:r>
              <a:rPr lang="cs-CZ" altLang="cs-CZ" b="1" dirty="0" err="1"/>
              <a:t>Eduroam</a:t>
            </a:r>
            <a:endParaRPr lang="cs-CZ" alt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b="1" dirty="0"/>
              <a:t>Problémy kolejní sítě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/>
              <a:t>Řešením všech vzniklých problémů s UIS a IT prostřednictvím pověřených osob na fakultách a celoškolských pracovištích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/>
              <a:t>Helpdesk - </a:t>
            </a:r>
            <a:r>
              <a:rPr lang="cs-CZ" altLang="cs-CZ" dirty="0">
                <a:solidFill>
                  <a:srgbClr val="FF0000"/>
                </a:solidFill>
              </a:rPr>
              <a:t>helpdesk.mendelu.cz</a:t>
            </a:r>
          </a:p>
        </p:txBody>
      </p:sp>
    </p:spTree>
    <p:extLst>
      <p:ext uri="{BB962C8B-B14F-4D97-AF65-F5344CB8AC3E}">
        <p14:creationId xmlns:p14="http://schemas.microsoft.com/office/powerpoint/2010/main" val="4258708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Co nás čeká?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144077DF-CBAD-4E6F-8752-40B1F1138B8B}"/>
              </a:ext>
            </a:extLst>
          </p:cNvPr>
          <p:cNvSpPr txBox="1">
            <a:spLocks/>
          </p:cNvSpPr>
          <p:nvPr/>
        </p:nvSpPr>
        <p:spPr>
          <a:xfrm>
            <a:off x="1248610" y="1628191"/>
            <a:ext cx="7499350" cy="3992562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ts val="1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Tx/>
              <a:buAutoNum type="arabicPeriod"/>
            </a:pPr>
            <a:r>
              <a:rPr lang="cs-CZ" altLang="cs-CZ" sz="2800"/>
              <a:t>Krátký úvod, kdo jsme a co děláme</a:t>
            </a:r>
          </a:p>
          <a:p>
            <a:pPr marL="514350" indent="-514350">
              <a:buFontTx/>
              <a:buAutoNum type="arabicPeriod"/>
            </a:pPr>
            <a:r>
              <a:rPr lang="cs-CZ" altLang="cs-CZ" sz="2800"/>
              <a:t>Další informace a pokročilé využití UIS</a:t>
            </a:r>
          </a:p>
          <a:p>
            <a:pPr marL="514350" indent="-514350">
              <a:buFontTx/>
              <a:buAutoNum type="arabicPeriod"/>
            </a:pPr>
            <a:r>
              <a:rPr lang="cs-CZ" altLang="cs-CZ" sz="2800"/>
              <a:t>Stručně o Wifi a kolejní síti</a:t>
            </a:r>
          </a:p>
          <a:p>
            <a:pPr marL="514350" indent="-514350">
              <a:buFontTx/>
              <a:buAutoNum type="arabicPeriod"/>
            </a:pPr>
            <a:r>
              <a:rPr lang="cs-CZ" altLang="cs-CZ" sz="2800"/>
              <a:t>Univerzitní úložiště</a:t>
            </a:r>
          </a:p>
          <a:p>
            <a:pPr marL="514350" indent="-514350">
              <a:buFontTx/>
              <a:buAutoNum type="arabicPeriod"/>
            </a:pPr>
            <a:r>
              <a:rPr lang="cs-CZ" altLang="cs-CZ" sz="2800"/>
              <a:t>MS Office 365 a jeho služby studentům</a:t>
            </a:r>
          </a:p>
          <a:p>
            <a:pPr marL="514350" indent="-514350">
              <a:buFontTx/>
              <a:buAutoNum type="arabicPeriod"/>
            </a:pPr>
            <a:r>
              <a:rPr lang="cs-CZ" altLang="cs-CZ" sz="2800"/>
              <a:t>Bezpečnost na internetu</a:t>
            </a:r>
          </a:p>
          <a:p>
            <a:pPr marL="514350" indent="-514350">
              <a:buFontTx/>
              <a:buAutoNum type="arabicPeriod"/>
            </a:pPr>
            <a:r>
              <a:rPr lang="cs-CZ" altLang="cs-CZ" sz="2800"/>
              <a:t>Diskuse s Vámi</a:t>
            </a:r>
          </a:p>
          <a:p>
            <a:pPr marL="514350" indent="-514350"/>
            <a:endParaRPr lang="cs-CZ" altLang="cs-CZ"/>
          </a:p>
          <a:p>
            <a:pPr marL="514350" indent="-514350"/>
            <a:endParaRPr lang="cs-CZ" altLang="cs-CZ"/>
          </a:p>
          <a:p>
            <a:pPr marL="514350" indent="-514350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304457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Dotazy? </a:t>
            </a:r>
          </a:p>
        </p:txBody>
      </p:sp>
      <p:pic>
        <p:nvPicPr>
          <p:cNvPr id="18434" name="Picture 2" descr="laptop, otázka, otazník, problémy, online, Odezva, řešení, obrazovka,  dřevo, práce, Věda | Piki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2375" y="1571066"/>
            <a:ext cx="5322803" cy="3550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7920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Dva ústavy informatiky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716325-B59D-44CF-B3CB-20F8BF81403D}"/>
              </a:ext>
            </a:extLst>
          </p:cNvPr>
          <p:cNvSpPr txBox="1">
            <a:spLocks/>
          </p:cNvSpPr>
          <p:nvPr/>
        </p:nvSpPr>
        <p:spPr>
          <a:xfrm>
            <a:off x="885825" y="1038226"/>
            <a:ext cx="7499350" cy="511175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ts val="1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b="1" dirty="0"/>
              <a:t>Ústav informatiky (PEF)</a:t>
            </a:r>
          </a:p>
          <a:p>
            <a:pPr>
              <a:defRPr/>
            </a:pPr>
            <a:r>
              <a:rPr lang="cs-CZ" sz="2000" dirty="0"/>
              <a:t>Garantuje a vyučuje Vaše informatické předměty na fakultě</a:t>
            </a:r>
          </a:p>
          <a:p>
            <a:pPr>
              <a:defRPr/>
            </a:pPr>
            <a:r>
              <a:rPr lang="cs-CZ" sz="2000" dirty="0"/>
              <a:t>Řeší výzkum a projekty v rámci fakulty PEF</a:t>
            </a:r>
          </a:p>
          <a:p>
            <a:pPr>
              <a:defRPr/>
            </a:pPr>
            <a:r>
              <a:rPr lang="cs-CZ" sz="2000" dirty="0"/>
              <a:t>Vedoucí: </a:t>
            </a:r>
            <a:r>
              <a:rPr lang="cs-CZ" sz="2000" i="1" dirty="0"/>
              <a:t>prof. Ing. Cyril Klimeš, CSc.</a:t>
            </a:r>
          </a:p>
          <a:p>
            <a:pPr>
              <a:defRPr/>
            </a:pPr>
            <a:r>
              <a:rPr lang="cs-CZ" sz="2000" i="1" dirty="0"/>
              <a:t>1. patro budovy Q (část PEF)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b="1" dirty="0"/>
              <a:t>Odbor informačních technologií (CP)</a:t>
            </a:r>
          </a:p>
          <a:p>
            <a:pPr>
              <a:defRPr/>
            </a:pPr>
            <a:r>
              <a:rPr lang="cs-CZ" sz="2000" dirty="0"/>
              <a:t>Provozní ústav, celouniverzitní pracoviště</a:t>
            </a:r>
          </a:p>
          <a:p>
            <a:pPr>
              <a:defRPr/>
            </a:pPr>
            <a:r>
              <a:rPr lang="cs-CZ" sz="2000" dirty="0"/>
              <a:t>Zajišťuje chod informačních technologií celé univerzity (UIS, SAP, počítačové sítě)</a:t>
            </a:r>
          </a:p>
          <a:p>
            <a:pPr>
              <a:defRPr/>
            </a:pPr>
            <a:r>
              <a:rPr lang="cs-CZ" sz="2000" dirty="0"/>
              <a:t>Podpora </a:t>
            </a:r>
            <a:r>
              <a:rPr lang="cs-CZ" sz="2000" dirty="0" err="1"/>
              <a:t>Eduroam</a:t>
            </a:r>
            <a:r>
              <a:rPr lang="cs-CZ" sz="2000" dirty="0"/>
              <a:t> (Wifi) a kolejní sítě</a:t>
            </a:r>
          </a:p>
          <a:p>
            <a:pPr>
              <a:defRPr/>
            </a:pPr>
            <a:r>
              <a:rPr lang="cs-CZ" sz="2000" dirty="0"/>
              <a:t>Ředitel: </a:t>
            </a:r>
            <a:r>
              <a:rPr lang="cs-CZ" sz="2000" i="1" dirty="0"/>
              <a:t>Ing. Stratos Zerdaloglu</a:t>
            </a:r>
          </a:p>
          <a:p>
            <a:pPr>
              <a:defRPr/>
            </a:pPr>
            <a:r>
              <a:rPr lang="cs-CZ" sz="2000" dirty="0"/>
              <a:t>Přízemí budovy Q (část AF)</a:t>
            </a:r>
          </a:p>
          <a:p>
            <a:pPr>
              <a:defRPr/>
            </a:pPr>
            <a:r>
              <a:rPr lang="cs-CZ" sz="2000" dirty="0">
                <a:hlinkClick r:id="rId2"/>
              </a:rPr>
              <a:t>http://oit.mendelu.cz</a:t>
            </a:r>
            <a:endParaRPr lang="cs-CZ" sz="2000" dirty="0"/>
          </a:p>
          <a:p>
            <a:pPr>
              <a:defRPr/>
            </a:pPr>
            <a:endParaRPr lang="cs-CZ" sz="2000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2368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Univerzitní informační systém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0F6727D-AB97-4684-AAFF-2E595511419A}"/>
              </a:ext>
            </a:extLst>
          </p:cNvPr>
          <p:cNvSpPr txBox="1">
            <a:spLocks/>
          </p:cNvSpPr>
          <p:nvPr/>
        </p:nvSpPr>
        <p:spPr>
          <a:xfrm>
            <a:off x="885825" y="1435769"/>
            <a:ext cx="7499350" cy="399256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ts val="1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/>
              <a:t>Komplexní systém na podporu řízení univerzity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/>
              <a:t>Složen z řady modulů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/>
              <a:t>Nejenom studium a výzkum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/>
              <a:t>Externí agendy (Řízení sítě, Spisová služba)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/>
              <a:t>Systém rolí a práv – všichni nemůžou všechno</a:t>
            </a:r>
          </a:p>
        </p:txBody>
      </p:sp>
    </p:spTree>
    <p:extLst>
      <p:ext uri="{BB962C8B-B14F-4D97-AF65-F5344CB8AC3E}">
        <p14:creationId xmlns:p14="http://schemas.microsoft.com/office/powerpoint/2010/main" val="3001719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Důležité aplikace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FE78B4-FD7A-4DA1-89CE-5A8DB4004F6D}"/>
              </a:ext>
            </a:extLst>
          </p:cNvPr>
          <p:cNvSpPr txBox="1">
            <a:spLocks/>
          </p:cNvSpPr>
          <p:nvPr/>
        </p:nvSpPr>
        <p:spPr>
          <a:xfrm>
            <a:off x="1083176" y="1748589"/>
            <a:ext cx="7499350" cy="399256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ts val="1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/>
              <a:t>Změna hesla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/>
              <a:t>Nastavení delegátů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/>
              <a:t>Správa účtů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/>
              <a:t>TODO (jednoduchý </a:t>
            </a:r>
            <a:r>
              <a:rPr lang="cs-CZ" altLang="cs-CZ" dirty="0" err="1"/>
              <a:t>úkolník</a:t>
            </a:r>
            <a:r>
              <a:rPr lang="cs-CZ" altLang="cs-CZ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 err="1"/>
              <a:t>Portlety</a:t>
            </a:r>
            <a:endParaRPr lang="cs-CZ" alt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/>
              <a:t>Synchronizace rozvrhů s kalendářem</a:t>
            </a:r>
          </a:p>
        </p:txBody>
      </p:sp>
    </p:spTree>
    <p:extLst>
      <p:ext uri="{BB962C8B-B14F-4D97-AF65-F5344CB8AC3E}">
        <p14:creationId xmlns:p14="http://schemas.microsoft.com/office/powerpoint/2010/main" val="1964925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altLang="cs-CZ" dirty="0"/>
              <a:t>Co budete dál potřebovat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979B4A-5DB6-450A-A08B-B17F098133FB}"/>
              </a:ext>
            </a:extLst>
          </p:cNvPr>
          <p:cNvSpPr txBox="1">
            <a:spLocks/>
          </p:cNvSpPr>
          <p:nvPr/>
        </p:nvSpPr>
        <p:spPr>
          <a:xfrm>
            <a:off x="946819" y="1515979"/>
            <a:ext cx="7499350" cy="399256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ts val="1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b="1" dirty="0" err="1"/>
              <a:t>Odevzdávárny</a:t>
            </a:r>
            <a:endParaRPr lang="cs-CZ" altLang="cs-CZ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/>
              <a:t>Témata závěrečných prací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/>
              <a:t>Dokumentový server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/>
              <a:t>Malé zápočty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/>
              <a:t>Dokumentace UIS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86574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Univerzitní pošta – Office 365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5D0D67-B873-4B98-BD07-205393214965}"/>
              </a:ext>
            </a:extLst>
          </p:cNvPr>
          <p:cNvSpPr txBox="1">
            <a:spLocks/>
          </p:cNvSpPr>
          <p:nvPr/>
        </p:nvSpPr>
        <p:spPr>
          <a:xfrm>
            <a:off x="994945" y="1628274"/>
            <a:ext cx="7499350" cy="399256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ts val="1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>
                <a:hlinkClick r:id="rId2"/>
              </a:rPr>
              <a:t>login@mendelu.cz</a:t>
            </a:r>
            <a:endParaRPr lang="cs-CZ" altLang="cs-CZ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/>
              <a:t>Microsoft Office 365 (výchozí)</a:t>
            </a:r>
            <a:endParaRPr lang="cs-CZ" altLang="cs-CZ" dirty="0"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/>
              <a:t>Přeposílání pošty - ne v </a:t>
            </a:r>
            <a:r>
              <a:rPr lang="cs-CZ" altLang="cs-CZ" b="1" dirty="0"/>
              <a:t>UIS!!</a:t>
            </a:r>
            <a:endParaRPr lang="cs-CZ" altLang="cs-CZ" b="1" dirty="0"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/>
              <a:t>Komunikace s akademickou obcí</a:t>
            </a:r>
            <a:endParaRPr lang="cs-CZ" altLang="cs-CZ" dirty="0"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/>
              <a:t>Integrováno s UIS</a:t>
            </a:r>
            <a:endParaRPr lang="cs-CZ" altLang="cs-CZ" dirty="0"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/>
              <a:t>Propojeno s kalendáři</a:t>
            </a:r>
            <a:endParaRPr lang="cs-CZ" altLang="cs-CZ" dirty="0">
              <a:cs typeface="Arial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altLang="cs-CZ" dirty="0"/>
              <a:t>Výhodou využití MS Outlook</a:t>
            </a:r>
            <a:endParaRPr lang="cs-CZ" alt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91493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70C0"/>
                </a:solidFill>
              </a:rPr>
              <a:t>Co umožňuje Office 365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C237AE2-9C12-42BC-865C-B777AC4CF7BF}"/>
              </a:ext>
            </a:extLst>
          </p:cNvPr>
          <p:cNvSpPr txBox="1">
            <a:spLocks/>
          </p:cNvSpPr>
          <p:nvPr/>
        </p:nvSpPr>
        <p:spPr>
          <a:xfrm>
            <a:off x="885825" y="1242344"/>
            <a:ext cx="7129463" cy="4465637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ts val="1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800" dirty="0"/>
              <a:t>Nové, moderní poštovní rozhraní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800" dirty="0"/>
              <a:t>50 GB prostoru pro Vaše emaily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800" dirty="0"/>
              <a:t>Dostupnost kontaktů z celé univerzity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800" dirty="0"/>
              <a:t>Synchronizovaná pošta na stolních i mobilních zařízeních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800" dirty="0"/>
              <a:t>Zakládání vlastních kalendářů, které lze sdílet s dalšími uživateli</a:t>
            </a:r>
          </a:p>
        </p:txBody>
      </p:sp>
    </p:spTree>
    <p:extLst>
      <p:ext uri="{BB962C8B-B14F-4D97-AF65-F5344CB8AC3E}">
        <p14:creationId xmlns:p14="http://schemas.microsoft.com/office/powerpoint/2010/main" val="4033593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altLang="cs-CZ" dirty="0">
                <a:solidFill>
                  <a:srgbClr val="0070C0"/>
                </a:solidFill>
              </a:rPr>
              <a:t>Co umožňuje Office 365:</a:t>
            </a:r>
          </a:p>
          <a:p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3188E5B-0009-48B0-B175-B34494044189}"/>
              </a:ext>
            </a:extLst>
          </p:cNvPr>
          <p:cNvSpPr txBox="1">
            <a:spLocks/>
          </p:cNvSpPr>
          <p:nvPr/>
        </p:nvSpPr>
        <p:spPr>
          <a:xfrm>
            <a:off x="1034549" y="1507875"/>
            <a:ext cx="6562725" cy="4103687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ts val="1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800" dirty="0"/>
              <a:t>Správa úkolů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800" dirty="0"/>
              <a:t>Osobní prostor pro Vaše soubory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800" dirty="0"/>
              <a:t>Tvorba vlastní webové prezentace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800" dirty="0"/>
              <a:t>Možnost on-line úprav Vašich dokumentů (Word, Excel atd.)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800" dirty="0"/>
              <a:t>Rychlá audio / video komunikace pomocí jednoduché aplikace</a:t>
            </a:r>
          </a:p>
        </p:txBody>
      </p:sp>
    </p:spTree>
    <p:extLst>
      <p:ext uri="{BB962C8B-B14F-4D97-AF65-F5344CB8AC3E}">
        <p14:creationId xmlns:p14="http://schemas.microsoft.com/office/powerpoint/2010/main" val="1828092776"/>
      </p:ext>
    </p:extLst>
  </p:cSld>
  <p:clrMapOvr>
    <a:masterClrMapping/>
  </p:clrMapOvr>
</p:sld>
</file>

<file path=ppt/theme/theme1.xml><?xml version="1.0" encoding="utf-8"?>
<a:theme xmlns:a="http://schemas.openxmlformats.org/drawingml/2006/main" name="MENDELU">
  <a:themeElements>
    <a:clrScheme name="MENDELU">
      <a:dk1>
        <a:srgbClr val="000000"/>
      </a:dk1>
      <a:lt1>
        <a:srgbClr val="FFFFFF"/>
      </a:lt1>
      <a:dk2>
        <a:srgbClr val="78BE14"/>
      </a:dk2>
      <a:lt2>
        <a:srgbClr val="7F7F7F"/>
      </a:lt2>
      <a:accent1>
        <a:srgbClr val="CE9700"/>
      </a:accent1>
      <a:accent2>
        <a:srgbClr val="0A5028"/>
      </a:accent2>
      <a:accent3>
        <a:srgbClr val="8C0A00"/>
      </a:accent3>
      <a:accent4>
        <a:srgbClr val="0046A0"/>
      </a:accent4>
      <a:accent5>
        <a:srgbClr val="AA006E"/>
      </a:accent5>
      <a:accent6>
        <a:srgbClr val="00AAB4"/>
      </a:accent6>
      <a:hlink>
        <a:srgbClr val="7F7F7F"/>
      </a:hlink>
      <a:folHlink>
        <a:srgbClr val="BFBFBF"/>
      </a:folHlink>
    </a:clrScheme>
    <a:fontScheme name="Vlastní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blona_prezentace_PEF" id="{9637B1F0-0DB5-4193-9392-2A54A10D7C95}" vid="{14665010-7447-4973-8F8E-E0FF7AD77C6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CF0B4192FC6AB449D56B89F974314FE" ma:contentTypeVersion="8" ma:contentTypeDescription="Vytvoří nový dokument" ma:contentTypeScope="" ma:versionID="0f022a3ad616c604be61b0b25e3dd9c9">
  <xsd:schema xmlns:xsd="http://www.w3.org/2001/XMLSchema" xmlns:xs="http://www.w3.org/2001/XMLSchema" xmlns:p="http://schemas.microsoft.com/office/2006/metadata/properties" xmlns:ns2="24c24e33-0f8c-4dd0-9bd6-a474fe4daf24" targetNamespace="http://schemas.microsoft.com/office/2006/metadata/properties" ma:root="true" ma:fieldsID="f7aa2bb72ce23997f5e1be7f8224d550" ns2:_="">
    <xsd:import namespace="24c24e33-0f8c-4dd0-9bd6-a474fe4daf2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c24e33-0f8c-4dd0-9bd6-a474fe4daf2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0737792-E905-45EC-9E54-6207A261BC2E}"/>
</file>

<file path=customXml/itemProps2.xml><?xml version="1.0" encoding="utf-8"?>
<ds:datastoreItem xmlns:ds="http://schemas.openxmlformats.org/officeDocument/2006/customXml" ds:itemID="{75C57946-9697-4768-BCDA-E61E5BEDE0D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72F2CA-67ED-4DF6-861B-CD42ED6FF18D}">
  <ds:schemaRefs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purl.org/dc/elements/1.1/"/>
    <ds:schemaRef ds:uri="580bdfe2-dbe6-468e-818a-939f81106f8e"/>
    <ds:schemaRef ds:uri="f2d4c097-0a7d-454a-8e6a-d593eeecb082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sablona_prezentace_PEF</Template>
  <TotalTime>28</TotalTime>
  <Words>689</Words>
  <Application>Microsoft Office PowerPoint</Application>
  <PresentationFormat>Širokoúhlá obrazovka</PresentationFormat>
  <Paragraphs>133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MENDELU</vt:lpstr>
      <vt:lpstr>ICT na MENDELU Ing. Stratos Zerdaloglu ředitel Odboru informačních technologií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ICT na MENDELU Ing. Stratos Zerdaloglu ředitel Odboru informačních technologií</dc:title>
  <dc:creator>Stratos Zerdaloglu</dc:creator>
  <cp:lastModifiedBy>Stratos Zerdaloglu</cp:lastModifiedBy>
  <cp:revision>7</cp:revision>
  <dcterms:created xsi:type="dcterms:W3CDTF">2020-09-21T09:59:44Z</dcterms:created>
  <dcterms:modified xsi:type="dcterms:W3CDTF">2021-04-20T11:48:09Z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0x010100ECF0B4192FC6AB449D56B89F974314FE</vt:lpwstr>
  </property>
</Properties>
</file>