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IT, operační systémy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MIT – přednáška 1</a:t>
            </a:r>
          </a:p>
        </p:txBody>
      </p:sp>
    </p:spTree>
    <p:extLst>
      <p:ext uri="{BB962C8B-B14F-4D97-AF65-F5344CB8AC3E}">
        <p14:creationId xmlns:p14="http://schemas.microsoft.com/office/powerpoint/2010/main" val="258802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ukládají data do počítače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Čísla – přirozená čísla se převedou na dvojkovou hodnotu, všechna ostatní čísla se kódují. Záporná čísla – doplňkový kód, racionální čísla: mantisa + exponent</a:t>
            </a:r>
          </a:p>
          <a:p>
            <a:r>
              <a:rPr lang="cs-CZ" dirty="0"/>
              <a:t>Znakové hodnoty – každý znak má své číslo podle domluvené tabulky (znakového kódu). Znakové kódy mohou být různé </a:t>
            </a:r>
            <a:r>
              <a:rPr lang="cs-CZ" dirty="0">
                <a:sym typeface="Wingdings" panose="05000000000000000000" pitchFamily="2" charset="2"/>
              </a:rPr>
              <a:t> zmatek v zobrazení některých znaků (zejména národních). Jeden znak může zabírat 1 bajt, nebo i více bajtů. Příklady kódů: ASCII, ISO Latin 2, </a:t>
            </a:r>
            <a:r>
              <a:rPr lang="cs-CZ" dirty="0" err="1">
                <a:sym typeface="Wingdings" panose="05000000000000000000" pitchFamily="2" charset="2"/>
              </a:rPr>
              <a:t>Unicode</a:t>
            </a:r>
            <a:r>
              <a:rPr lang="cs-CZ" dirty="0">
                <a:sym typeface="Wingdings" panose="05000000000000000000" pitchFamily="2" charset="2"/>
              </a:rPr>
              <a:t>, UTF-8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30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ukládají data do počítače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69974"/>
          </a:xfrm>
        </p:spPr>
        <p:txBody>
          <a:bodyPr/>
          <a:lstStyle/>
          <a:p>
            <a:r>
              <a:rPr lang="cs-CZ" dirty="0"/>
              <a:t>Obrázky – rastrové: ukládají barevnou informaci o elementárních čtverečcích; vektorové: ukládají číselné parametry obrazových objektů. (Bude podrobně vysvětleno později, téma Počítačová grafika.)</a:t>
            </a:r>
          </a:p>
          <a:p>
            <a:r>
              <a:rPr lang="cs-CZ" dirty="0"/>
              <a:t>Zvuk – ukládají se čísla odpovídající tzv. zvukovým vzorkům, tj. úrovni signálu v určitém čase. Čím více vzorků za vteřinu, tím komplexnější informace. Obvykle: 44 000 vzorků za vteřinu</a:t>
            </a:r>
          </a:p>
          <a:p>
            <a:r>
              <a:rPr lang="cs-CZ" dirty="0"/>
              <a:t>Video – velký objem dat se redukuje různými kompresemi, způsob kódování určuje program zvaný „</a:t>
            </a:r>
            <a:r>
              <a:rPr lang="cs-CZ" dirty="0" err="1"/>
              <a:t>kodek</a:t>
            </a:r>
            <a:r>
              <a:rPr lang="cs-CZ" dirty="0"/>
              <a:t>“ (</a:t>
            </a:r>
            <a:r>
              <a:rPr lang="cs-CZ" dirty="0">
                <a:solidFill>
                  <a:srgbClr val="FFFF00"/>
                </a:solidFill>
              </a:rPr>
              <a:t>ko</a:t>
            </a:r>
            <a:r>
              <a:rPr lang="cs-CZ" dirty="0"/>
              <a:t>dér/</a:t>
            </a:r>
            <a:r>
              <a:rPr lang="cs-CZ" dirty="0">
                <a:solidFill>
                  <a:srgbClr val="FFFF00"/>
                </a:solidFill>
              </a:rPr>
              <a:t>dek</a:t>
            </a:r>
            <a:r>
              <a:rPr lang="cs-CZ" dirty="0"/>
              <a:t>odér)</a:t>
            </a:r>
          </a:p>
        </p:txBody>
      </p:sp>
    </p:spTree>
    <p:extLst>
      <p:ext uri="{BB962C8B-B14F-4D97-AF65-F5344CB8AC3E}">
        <p14:creationId xmlns:p14="http://schemas.microsoft.com/office/powerpoint/2010/main" val="31841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Operační systémy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65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operační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53950"/>
          </a:xfrm>
        </p:spPr>
        <p:txBody>
          <a:bodyPr>
            <a:normAutofit/>
          </a:bodyPr>
          <a:lstStyle/>
          <a:p>
            <a:r>
              <a:rPr lang="cs-CZ" dirty="0"/>
              <a:t>Souhrnné označení programového vybavení, které slouží k ovládání hardwaru počítače, umožňuje spouštění uživatelských aplikací a tvoří rozhraní mezi strojem a uživatelem.</a:t>
            </a:r>
          </a:p>
          <a:p>
            <a:r>
              <a:rPr lang="cs-CZ" dirty="0"/>
              <a:t>Operační systém zahrnuje 3 skupiny služeb:</a:t>
            </a:r>
          </a:p>
          <a:p>
            <a:pPr lvl="1"/>
            <a:r>
              <a:rPr lang="cs-CZ" dirty="0"/>
              <a:t>Správa paměti</a:t>
            </a:r>
          </a:p>
          <a:p>
            <a:pPr lvl="1"/>
            <a:r>
              <a:rPr lang="cs-CZ" dirty="0"/>
              <a:t>Správa procesů</a:t>
            </a:r>
          </a:p>
          <a:p>
            <a:pPr lvl="1"/>
            <a:r>
              <a:rPr lang="cs-CZ" dirty="0"/>
              <a:t>Správa periferií</a:t>
            </a:r>
          </a:p>
          <a:p>
            <a:r>
              <a:rPr lang="cs-CZ" dirty="0"/>
              <a:t>Podle způsobu realizace těchto správ se pak odvozují vlastnosti jednotlivých operačních systémů.</a:t>
            </a:r>
          </a:p>
        </p:txBody>
      </p:sp>
    </p:spTree>
    <p:extLst>
      <p:ext uri="{BB962C8B-B14F-4D97-AF65-F5344CB8AC3E}">
        <p14:creationId xmlns:p14="http://schemas.microsoft.com/office/powerpoint/2010/main" val="139320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paměti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Vše, co se týká operační paměti, tj. místa, kde se nacházejí běžící programy a aktuálně zpracovávaná data.</a:t>
            </a:r>
          </a:p>
          <a:p>
            <a:r>
              <a:rPr lang="cs-CZ" dirty="0"/>
              <a:t>Operační paměť potřebuje každý běžící program = proces. Operační paměť není nekonečná – když se vyčerpá, musí se část „nepotřebných“ věcí odložit na disk = swap. Disková paměť tedy rozšiřuje možnosti operační paměti, jenže je cca milionkrát pomalejší, takže je snaha swapovat co nejméně. Operační paměť společně se swapovací oblastí disku = virtuální paměť.</a:t>
            </a:r>
          </a:p>
        </p:txBody>
      </p:sp>
    </p:spTree>
    <p:extLst>
      <p:ext uri="{BB962C8B-B14F-4D97-AF65-F5344CB8AC3E}">
        <p14:creationId xmlns:p14="http://schemas.microsoft.com/office/powerpoint/2010/main" val="4106942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procesů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dnešní době umožňují všechny operační systémy „současný“ běh více procesů = multitasking. Procesy ale nemohou běžet zcela paralelně, pokud sdílejí 1 procesor </a:t>
            </a:r>
            <a:r>
              <a:rPr lang="cs-CZ" dirty="0">
                <a:sym typeface="Wingdings" panose="05000000000000000000" pitchFamily="2" charset="2"/>
              </a:rPr>
              <a:t> fronta procesů, priority, přidělování času</a:t>
            </a:r>
          </a:p>
          <a:p>
            <a:r>
              <a:rPr lang="cs-CZ" dirty="0">
                <a:sym typeface="Wingdings" panose="05000000000000000000" pitchFamily="2" charset="2"/>
              </a:rPr>
              <a:t>Multitasking umožňuje současnou práci více uživatelů = </a:t>
            </a:r>
            <a:r>
              <a:rPr lang="cs-CZ" dirty="0" err="1">
                <a:sym typeface="Wingdings" panose="05000000000000000000" pitchFamily="2" charset="2"/>
              </a:rPr>
              <a:t>multiuser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417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periferií (přídavných zařízení)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Sem patří zejména práce se souborovým systémem (</a:t>
            </a:r>
            <a:r>
              <a:rPr lang="cs-CZ" dirty="0" err="1"/>
              <a:t>file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), dále komunikace přes klávesnici, displej, síť, tisk na tiskárně atd.</a:t>
            </a:r>
          </a:p>
          <a:p>
            <a:r>
              <a:rPr lang="cs-CZ" dirty="0"/>
              <a:t>Souborový systém z fyzického pohledu: sektory, alokační jednotky atd.</a:t>
            </a:r>
          </a:p>
          <a:p>
            <a:r>
              <a:rPr lang="cs-CZ" dirty="0"/>
              <a:t>Souborový systém z logického pohledu: adresářová struktura (strom adresářů)</a:t>
            </a:r>
          </a:p>
          <a:p>
            <a:r>
              <a:rPr lang="cs-CZ" dirty="0"/>
              <a:t>Přídavná zařízení musí mít k sobě obslužné programy = ovladače. Ovladač zpřístupňuje možnosti příslušného zařízení všem programům běžícím v OS. Příklady: ovladače klávesnice, displeje, tiskárny...</a:t>
            </a:r>
          </a:p>
        </p:txBody>
      </p:sp>
    </p:spTree>
    <p:extLst>
      <p:ext uri="{BB962C8B-B14F-4D97-AF65-F5344CB8AC3E}">
        <p14:creationId xmlns:p14="http://schemas.microsoft.com/office/powerpoint/2010/main" val="2834096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 typu Windows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osobních počítačích převažuje (cca 87 %)</a:t>
            </a:r>
          </a:p>
          <a:p>
            <a:r>
              <a:rPr lang="cs-CZ" dirty="0"/>
              <a:t>Různé verze, 32bitové, 64bitové</a:t>
            </a:r>
          </a:p>
          <a:p>
            <a:r>
              <a:rPr lang="cs-CZ" dirty="0"/>
              <a:t>Grafické uživatelské rozhraní</a:t>
            </a:r>
          </a:p>
          <a:p>
            <a:r>
              <a:rPr lang="cs-CZ" dirty="0"/>
              <a:t>Multitasking, </a:t>
            </a:r>
            <a:r>
              <a:rPr lang="cs-CZ" dirty="0" err="1"/>
              <a:t>multiuser</a:t>
            </a:r>
            <a:endParaRPr lang="cs-CZ" dirty="0"/>
          </a:p>
          <a:p>
            <a:r>
              <a:rPr lang="cs-CZ" dirty="0"/>
              <a:t>Souborový systém: složen z logických disků, označeny písmeny C:, D: atd.</a:t>
            </a:r>
          </a:p>
          <a:p>
            <a:r>
              <a:rPr lang="cs-CZ" dirty="0"/>
              <a:t>Na každém disku je adresářový strom, který má jeden kořenový adresář</a:t>
            </a:r>
          </a:p>
        </p:txBody>
      </p:sp>
    </p:spTree>
    <p:extLst>
      <p:ext uri="{BB962C8B-B14F-4D97-AF65-F5344CB8AC3E}">
        <p14:creationId xmlns:p14="http://schemas.microsoft.com/office/powerpoint/2010/main" val="2964578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windows</a:t>
            </a:r>
            <a:endParaRPr lang="cs-CZ" dirty="0"/>
          </a:p>
        </p:txBody>
      </p:sp>
      <p:pic>
        <p:nvPicPr>
          <p:cNvPr id="3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23" y="1807578"/>
            <a:ext cx="8120062" cy="45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61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uživatelské rozhraní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Souborový manažer</a:t>
            </a:r>
          </a:p>
          <a:p>
            <a:r>
              <a:rPr lang="cs-CZ" dirty="0"/>
              <a:t>Spouštění aplikací</a:t>
            </a:r>
          </a:p>
          <a:p>
            <a:r>
              <a:rPr lang="cs-CZ" dirty="0"/>
              <a:t>Ovládací panely – nastavení systému</a:t>
            </a:r>
          </a:p>
          <a:p>
            <a:r>
              <a:rPr lang="cs-CZ" dirty="0"/>
              <a:t>Ovládání procesů – správce úloh (</a:t>
            </a:r>
            <a:r>
              <a:rPr lang="cs-CZ" dirty="0" err="1"/>
              <a:t>task</a:t>
            </a:r>
            <a:r>
              <a:rPr lang="cs-CZ" dirty="0"/>
              <a:t> </a:t>
            </a:r>
            <a:r>
              <a:rPr lang="cs-CZ" dirty="0" err="1"/>
              <a:t>manager</a:t>
            </a:r>
            <a:r>
              <a:rPr lang="cs-CZ" dirty="0"/>
              <a:t> – Ctrl-Shift-</a:t>
            </a:r>
            <a:r>
              <a:rPr lang="cs-CZ" dirty="0" err="1"/>
              <a:t>Esc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045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informačních technologií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39310"/>
            <a:ext cx="9905999" cy="453349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Co je </a:t>
            </a:r>
            <a:r>
              <a:rPr lang="cs-CZ" dirty="0">
                <a:solidFill>
                  <a:srgbClr val="FFFF00"/>
                </a:solidFill>
              </a:rPr>
              <a:t>počítač</a:t>
            </a:r>
            <a:r>
              <a:rPr lang="cs-CZ" dirty="0"/>
              <a:t>?</a:t>
            </a:r>
            <a:br>
              <a:rPr lang="cs-CZ" dirty="0"/>
            </a:br>
            <a:r>
              <a:rPr lang="cs-CZ" dirty="0"/>
              <a:t>Elektronické zařízení pro automatizované zpracování dat</a:t>
            </a:r>
            <a:br>
              <a:rPr lang="cs-CZ" dirty="0"/>
            </a:br>
            <a:r>
              <a:rPr lang="cs-CZ" dirty="0"/>
              <a:t>dnes také součástí mnoha jiných zařízení: telefonů, kamer, aut, televizí, hraček.</a:t>
            </a:r>
          </a:p>
          <a:p>
            <a:r>
              <a:rPr lang="cs-CZ" dirty="0">
                <a:solidFill>
                  <a:srgbClr val="FFFF00"/>
                </a:solidFill>
              </a:rPr>
              <a:t>Hardware</a:t>
            </a:r>
            <a:br>
              <a:rPr lang="cs-CZ" dirty="0"/>
            </a:br>
            <a:r>
              <a:rPr lang="cs-CZ" dirty="0"/>
              <a:t>veškeré technické vybavení, fyzická část stroje; „lze do něj kopnout“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olidFill>
                  <a:srgbClr val="FFFF00"/>
                </a:solidFill>
                <a:sym typeface="Wingdings" panose="05000000000000000000" pitchFamily="2" charset="2"/>
              </a:rPr>
              <a:t>Software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nehmatatelné logické vybavení, souhrn všech programů a dat</a:t>
            </a:r>
          </a:p>
          <a:p>
            <a:r>
              <a:rPr lang="cs-CZ" dirty="0">
                <a:solidFill>
                  <a:srgbClr val="FFFF00"/>
                </a:solidFill>
                <a:sym typeface="Wingdings" panose="05000000000000000000" pitchFamily="2" charset="2"/>
              </a:rPr>
              <a:t>Program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posloupnost příkazů, které provádí procesor počítače a řeší nějakou úlohu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každý běžící program se nazývá </a:t>
            </a:r>
            <a:r>
              <a:rPr lang="cs-CZ" dirty="0">
                <a:solidFill>
                  <a:srgbClr val="FFFF00"/>
                </a:solidFill>
                <a:sym typeface="Wingdings" panose="05000000000000000000" pitchFamily="2" charset="2"/>
              </a:rPr>
              <a:t>proces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12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Textové uživatelské rozhraní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Příkazový řádek – cmd.exe; efektivní ovládání souborového systému a spouštění aplikací, ale nutné se seznámit s příkazy</a:t>
            </a:r>
          </a:p>
          <a:p>
            <a:r>
              <a:rPr lang="cs-CZ" dirty="0"/>
              <a:t>Struktura příkazů:</a:t>
            </a:r>
            <a:br>
              <a:rPr lang="cs-CZ" dirty="0"/>
            </a:br>
            <a:r>
              <a:rPr lang="cs-CZ" dirty="0"/>
              <a:t>název [přepínače] [parametry]</a:t>
            </a:r>
          </a:p>
          <a:p>
            <a:r>
              <a:rPr lang="cs-CZ" dirty="0" err="1"/>
              <a:t>Power</a:t>
            </a:r>
            <a:r>
              <a:rPr lang="cs-CZ" dirty="0"/>
              <a:t> Shell – pokročilý nástroj pro kompletní řízení systému; řada věcí není dostupná jinými prostředky; možnost automatizace správy</a:t>
            </a:r>
          </a:p>
        </p:txBody>
      </p:sp>
    </p:spTree>
    <p:extLst>
      <p:ext uri="{BB962C8B-B14F-4D97-AF65-F5344CB8AC3E}">
        <p14:creationId xmlns:p14="http://schemas.microsoft.com/office/powerpoint/2010/main" val="2574219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Operační systém </a:t>
            </a:r>
            <a:r>
              <a:rPr lang="cs-CZ" dirty="0" err="1"/>
              <a:t>apple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MacOS</a:t>
            </a:r>
            <a:r>
              <a:rPr lang="cs-CZ" dirty="0"/>
              <a:t> – vytvořen firmou Apple Inc.</a:t>
            </a:r>
          </a:p>
          <a:p>
            <a:r>
              <a:rPr lang="cs-CZ" dirty="0"/>
              <a:t>Pouze pro počítače Apple</a:t>
            </a:r>
          </a:p>
          <a:p>
            <a:r>
              <a:rPr lang="cs-CZ" dirty="0"/>
              <a:t>Pokročilé uživatelské rozhraní (kdysi to okopíroval MS)</a:t>
            </a:r>
          </a:p>
          <a:p>
            <a:r>
              <a:rPr lang="cs-CZ" dirty="0"/>
              <a:t>Jsou k dispozici pouze oficiální a zkontrolované aplikace</a:t>
            </a:r>
          </a:p>
          <a:p>
            <a:r>
              <a:rPr lang="cs-CZ" dirty="0"/>
              <a:t>Velmi spolehlivé, nápadité, funkční</a:t>
            </a:r>
          </a:p>
          <a:p>
            <a:r>
              <a:rPr lang="cs-CZ" dirty="0"/>
              <a:t>Nekompatibilní, drahé. Podíl na trhu necelých 10 %</a:t>
            </a:r>
          </a:p>
        </p:txBody>
      </p:sp>
    </p:spTree>
    <p:extLst>
      <p:ext uri="{BB962C8B-B14F-4D97-AF65-F5344CB8AC3E}">
        <p14:creationId xmlns:p14="http://schemas.microsoft.com/office/powerpoint/2010/main" val="3311615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OS pro Mac</a:t>
            </a:r>
          </a:p>
        </p:txBody>
      </p:sp>
      <p:sp>
        <p:nvSpPr>
          <p:cNvPr id="3" name="Zástupný symbol pro obsah 1"/>
          <p:cNvSpPr txBox="1">
            <a:spLocks/>
          </p:cNvSpPr>
          <p:nvPr/>
        </p:nvSpPr>
        <p:spPr>
          <a:xfrm>
            <a:off x="1270864" y="1670178"/>
            <a:ext cx="4925750" cy="32746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600" dirty="0"/>
              <a:t>2001: Mac OS X 10.0 Cheetah</a:t>
            </a:r>
            <a:r>
              <a:rPr lang="cs-CZ" sz="1600" dirty="0"/>
              <a:t> – poprvé unixové jádro</a:t>
            </a:r>
            <a:endParaRPr lang="pt-BR" sz="1600" dirty="0"/>
          </a:p>
          <a:p>
            <a:pPr>
              <a:spcBef>
                <a:spcPts val="0"/>
              </a:spcBef>
            </a:pPr>
            <a:r>
              <a:rPr lang="pt-BR" sz="1600" dirty="0"/>
              <a:t>2001: Mac OS X 10.1 Puma</a:t>
            </a:r>
          </a:p>
          <a:p>
            <a:pPr>
              <a:spcBef>
                <a:spcPts val="0"/>
              </a:spcBef>
            </a:pPr>
            <a:r>
              <a:rPr lang="pt-BR" sz="1600" dirty="0"/>
              <a:t>2002: Mac OS X 10.2 Jaguar</a:t>
            </a:r>
          </a:p>
          <a:p>
            <a:pPr>
              <a:spcBef>
                <a:spcPts val="0"/>
              </a:spcBef>
            </a:pPr>
            <a:r>
              <a:rPr lang="pt-BR" sz="1600" dirty="0"/>
              <a:t>2003: Mac OS X 10.3 Panther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2005: Mac OS X 10.4 </a:t>
            </a:r>
            <a:r>
              <a:rPr lang="cs-CZ" sz="1600" dirty="0" err="1"/>
              <a:t>Tiger</a:t>
            </a:r>
            <a:endParaRPr lang="cs-CZ" sz="1600" dirty="0"/>
          </a:p>
          <a:p>
            <a:pPr>
              <a:spcBef>
                <a:spcPts val="0"/>
              </a:spcBef>
            </a:pPr>
            <a:r>
              <a:rPr lang="pt-BR" sz="1600" dirty="0"/>
              <a:t>2007: Mac OS X 10.5 Leopard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2009: Mac OS X 10.6 Snow Leopard</a:t>
            </a:r>
          </a:p>
          <a:p>
            <a:pPr>
              <a:spcBef>
                <a:spcPts val="0"/>
              </a:spcBef>
            </a:pPr>
            <a:r>
              <a:rPr lang="pt-BR" sz="1600" dirty="0"/>
              <a:t>2011: Mac OS X 10.7 Lion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2012: OS X 10.8 Mountain Lion</a:t>
            </a:r>
          </a:p>
          <a:p>
            <a:pPr>
              <a:spcBef>
                <a:spcPts val="0"/>
              </a:spcBef>
            </a:pPr>
            <a:r>
              <a:rPr lang="pt-BR" sz="1600" dirty="0"/>
              <a:t>2013: OS X 10.9 Mavericks</a:t>
            </a:r>
          </a:p>
          <a:p>
            <a:pPr>
              <a:spcBef>
                <a:spcPts val="0"/>
              </a:spcBef>
            </a:pPr>
            <a:endParaRPr lang="cs-CZ" sz="1600" dirty="0"/>
          </a:p>
        </p:txBody>
      </p:sp>
      <p:sp>
        <p:nvSpPr>
          <p:cNvPr id="4" name="Zástupný symbol pro obsah 1">
            <a:extLst>
              <a:ext uri="{FF2B5EF4-FFF2-40B4-BE49-F238E27FC236}">
                <a16:creationId xmlns:a16="http://schemas.microsoft.com/office/drawing/2014/main" id="{6521F9E3-11F7-47B0-A3E9-3DACA36CCF9F}"/>
              </a:ext>
            </a:extLst>
          </p:cNvPr>
          <p:cNvSpPr txBox="1">
            <a:spLocks/>
          </p:cNvSpPr>
          <p:nvPr/>
        </p:nvSpPr>
        <p:spPr>
          <a:xfrm>
            <a:off x="6162336" y="1670178"/>
            <a:ext cx="4925750" cy="32746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600" dirty="0"/>
              <a:t>2014: OS X 10.10 Yosemite</a:t>
            </a:r>
          </a:p>
          <a:p>
            <a:pPr>
              <a:spcBef>
                <a:spcPts val="0"/>
              </a:spcBef>
            </a:pPr>
            <a:r>
              <a:rPr lang="es-ES" sz="1600" dirty="0"/>
              <a:t>2015: OS X 10.11 El </a:t>
            </a:r>
            <a:r>
              <a:rPr lang="es-ES" sz="1600" dirty="0" err="1"/>
              <a:t>Capitan</a:t>
            </a:r>
            <a:endParaRPr lang="es-ES" sz="1600" dirty="0"/>
          </a:p>
          <a:p>
            <a:pPr>
              <a:spcBef>
                <a:spcPts val="0"/>
              </a:spcBef>
            </a:pPr>
            <a:r>
              <a:rPr lang="cs-CZ" sz="1600" dirty="0"/>
              <a:t>2016: </a:t>
            </a:r>
            <a:r>
              <a:rPr lang="cs-CZ" sz="1600" dirty="0" err="1"/>
              <a:t>macOS</a:t>
            </a:r>
            <a:r>
              <a:rPr lang="cs-CZ" sz="1600" dirty="0"/>
              <a:t> 10.12 Sierra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2017: </a:t>
            </a:r>
            <a:r>
              <a:rPr lang="cs-CZ" sz="1600" dirty="0" err="1"/>
              <a:t>macOS</a:t>
            </a:r>
            <a:r>
              <a:rPr lang="cs-CZ" sz="1600" dirty="0"/>
              <a:t> 10.13 </a:t>
            </a:r>
            <a:r>
              <a:rPr lang="cs-CZ" sz="1600" dirty="0" err="1"/>
              <a:t>High</a:t>
            </a:r>
            <a:r>
              <a:rPr lang="cs-CZ" sz="1600" dirty="0"/>
              <a:t> Sierra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2018: </a:t>
            </a:r>
            <a:r>
              <a:rPr lang="cs-CZ" sz="1600" dirty="0" err="1"/>
              <a:t>macOS</a:t>
            </a:r>
            <a:r>
              <a:rPr lang="cs-CZ" sz="1600" dirty="0"/>
              <a:t> 10.14 </a:t>
            </a:r>
            <a:r>
              <a:rPr lang="cs-CZ" sz="1600" dirty="0" err="1"/>
              <a:t>Mojave</a:t>
            </a:r>
            <a:endParaRPr lang="cs-CZ" sz="1600" dirty="0"/>
          </a:p>
          <a:p>
            <a:pPr>
              <a:spcBef>
                <a:spcPts val="0"/>
              </a:spcBef>
            </a:pPr>
            <a:r>
              <a:rPr lang="cs-CZ" sz="1600" dirty="0"/>
              <a:t>2019: </a:t>
            </a:r>
            <a:r>
              <a:rPr lang="cs-CZ" sz="1600" dirty="0" err="1"/>
              <a:t>macOS</a:t>
            </a:r>
            <a:r>
              <a:rPr lang="cs-CZ" sz="1600" dirty="0"/>
              <a:t> 10.15 </a:t>
            </a:r>
            <a:r>
              <a:rPr lang="cs-CZ" sz="1600" dirty="0" err="1"/>
              <a:t>Catalina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pt-BR" sz="1600" dirty="0"/>
              <a:t>20</a:t>
            </a:r>
            <a:r>
              <a:rPr lang="cs-CZ" sz="1600" dirty="0"/>
              <a:t>20</a:t>
            </a:r>
            <a:r>
              <a:rPr lang="pt-BR" sz="1600" dirty="0"/>
              <a:t>: Mac OS 1</a:t>
            </a:r>
            <a:r>
              <a:rPr lang="cs-CZ" sz="1600" dirty="0"/>
              <a:t>1</a:t>
            </a:r>
            <a:r>
              <a:rPr lang="pt-BR" sz="1600" dirty="0"/>
              <a:t>.0</a:t>
            </a:r>
            <a:r>
              <a:rPr lang="cs-CZ" sz="1600" dirty="0"/>
              <a:t> Big </a:t>
            </a:r>
            <a:r>
              <a:rPr lang="cs-CZ" sz="1600" dirty="0" err="1"/>
              <a:t>Sur</a:t>
            </a:r>
            <a:endParaRPr lang="cs-CZ" sz="1600" dirty="0"/>
          </a:p>
          <a:p>
            <a:pPr>
              <a:spcBef>
                <a:spcPts val="0"/>
              </a:spcBef>
            </a:pPr>
            <a:r>
              <a:rPr lang="cs-CZ" sz="1600" dirty="0"/>
              <a:t>2021: Mac OS 12 </a:t>
            </a:r>
            <a:r>
              <a:rPr lang="cs-CZ" sz="1600" dirty="0" err="1"/>
              <a:t>Monterey</a:t>
            </a:r>
            <a:endParaRPr lang="cs-CZ" sz="1600" dirty="0"/>
          </a:p>
          <a:p>
            <a:pPr>
              <a:spcBef>
                <a:spcPts val="0"/>
              </a:spcBef>
            </a:pPr>
            <a:r>
              <a:rPr lang="cs-CZ" sz="1600" dirty="0"/>
              <a:t>2022: Mac OS 13 Ventura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2023: Mac OS 14 </a:t>
            </a:r>
            <a:r>
              <a:rPr lang="cs-CZ" sz="1600" dirty="0" err="1"/>
              <a:t>Sonoma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17236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 typu </a:t>
            </a:r>
            <a:r>
              <a:rPr lang="cs-CZ" dirty="0" err="1"/>
              <a:t>unix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39310"/>
            <a:ext cx="9905999" cy="4340773"/>
          </a:xfrm>
        </p:spPr>
        <p:txBody>
          <a:bodyPr>
            <a:normAutofit/>
          </a:bodyPr>
          <a:lstStyle/>
          <a:p>
            <a:r>
              <a:rPr lang="cs-CZ" dirty="0"/>
              <a:t>Windows – důraz na neznalého uživatele (je téměř jedno, jak je to uvnitř uděláno, hlavně když jsou efekty na obrazovce)</a:t>
            </a:r>
          </a:p>
          <a:p>
            <a:r>
              <a:rPr lang="cs-CZ" dirty="0"/>
              <a:t>Unix (Linux apod., ale také jádro operačních systémů pro Mac) – důraz na spolehlivost, koncepčnost, snadnou ovladatelnost a funkčnost</a:t>
            </a:r>
          </a:p>
          <a:p>
            <a:r>
              <a:rPr lang="cs-CZ" dirty="0"/>
              <a:t>Univerzitní servery – potřeba spolehlivé a snadno </a:t>
            </a:r>
            <a:r>
              <a:rPr lang="cs-CZ" dirty="0" err="1"/>
              <a:t>spravovatelné</a:t>
            </a:r>
            <a:r>
              <a:rPr lang="cs-CZ" dirty="0"/>
              <a:t> práce, proto většinou OS typu Unix</a:t>
            </a:r>
          </a:p>
          <a:p>
            <a:r>
              <a:rPr lang="cs-CZ" dirty="0">
                <a:solidFill>
                  <a:srgbClr val="FFFF00"/>
                </a:solidFill>
              </a:rPr>
              <a:t>Efektivní</a:t>
            </a:r>
            <a:r>
              <a:rPr lang="cs-CZ" dirty="0"/>
              <a:t> ovládání jakéhokoliv systému však </a:t>
            </a:r>
            <a:r>
              <a:rPr lang="cs-CZ" dirty="0">
                <a:solidFill>
                  <a:srgbClr val="FFFF00"/>
                </a:solidFill>
              </a:rPr>
              <a:t>NIKDY</a:t>
            </a:r>
            <a:r>
              <a:rPr lang="cs-CZ" dirty="0"/>
              <a:t> není intuitivní! Čím více uživatel ví a umí, tím rychleji a snadněji vyřeší své problémy.</a:t>
            </a:r>
          </a:p>
        </p:txBody>
      </p:sp>
    </p:spTree>
    <p:extLst>
      <p:ext uri="{BB962C8B-B14F-4D97-AF65-F5344CB8AC3E}">
        <p14:creationId xmlns:p14="http://schemas.microsoft.com/office/powerpoint/2010/main" val="2614052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Linux – distribuce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305" y="3493373"/>
            <a:ext cx="1476300" cy="12441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138" y="1818848"/>
            <a:ext cx="2136750" cy="20023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681" y="1871661"/>
            <a:ext cx="1486471" cy="14555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681" y="4290517"/>
            <a:ext cx="1748250" cy="17496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4" y="1818848"/>
            <a:ext cx="2248356" cy="22500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471" y="1818848"/>
            <a:ext cx="1515150" cy="13705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7773" y="5041538"/>
            <a:ext cx="3418800" cy="100116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5064" y="4989765"/>
            <a:ext cx="2758176" cy="10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53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7169" y="0"/>
            <a:ext cx="9905998" cy="743919"/>
          </a:xfrm>
        </p:spPr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unix</a:t>
            </a:r>
            <a:r>
              <a:rPr lang="cs-CZ" dirty="0"/>
              <a:t>/Linux</a:t>
            </a:r>
          </a:p>
        </p:txBody>
      </p:sp>
      <p:pic>
        <p:nvPicPr>
          <p:cNvPr id="3" name="Zástupný symbol pro obsa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99" y="743918"/>
            <a:ext cx="8685370" cy="607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10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Které univerzitní servery potřebujeme?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576552"/>
            <a:ext cx="6666157" cy="4656082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akela.mendelu.cz</a:t>
            </a:r>
            <a:r>
              <a:rPr lang="cs-CZ" dirty="0"/>
              <a:t> – server PEF určený především pro výukové účely na fakultě; umožňuje vystavit webové stránky, využívat instalovaný software (a například ovládat vzdáleně kolejiště ve vlakové laboratoři</a:t>
            </a:r>
            <a:r>
              <a:rPr lang="cs-CZ" dirty="0">
                <a:sym typeface="Wingdings" panose="05000000000000000000" pitchFamily="2" charset="2"/>
              </a:rPr>
              <a:t>)</a:t>
            </a:r>
          </a:p>
          <a:p>
            <a:r>
              <a:rPr lang="cs-CZ" dirty="0">
                <a:solidFill>
                  <a:srgbClr val="FFFF00"/>
                </a:solidFill>
                <a:sym typeface="Wingdings" panose="05000000000000000000" pitchFamily="2" charset="2"/>
              </a:rPr>
              <a:t>kiwi.mendelu.cz</a:t>
            </a:r>
            <a:r>
              <a:rPr lang="cs-CZ" dirty="0">
                <a:sym typeface="Wingdings" panose="05000000000000000000" pitchFamily="2" charset="2"/>
              </a:rPr>
              <a:t> – server pro všechny uživatele MENDELU, umožňuje rovněž vystavit osobní webové stránky, poskytuje diskový prostor (úložiště), obsahuje rovněž určitý software využitelný pro výuku i ostatní aktivity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64971" y="1297825"/>
            <a:ext cx="2744412" cy="365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13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můžeme se servery pracovat?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734206"/>
            <a:ext cx="9905999" cy="457200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Kopírovat </a:t>
            </a:r>
            <a:r>
              <a:rPr lang="cs-CZ" dirty="0"/>
              <a:t>soubory cestou lokální stroj </a:t>
            </a:r>
            <a:r>
              <a:rPr lang="cs-CZ" dirty="0">
                <a:sym typeface="Wingdings 3" panose="05040102010807070707" pitchFamily="18" charset="2"/>
              </a:rPr>
              <a:t></a:t>
            </a:r>
            <a:r>
              <a:rPr lang="cs-CZ" dirty="0">
                <a:sym typeface="Wingdings" panose="05000000000000000000" pitchFamily="2" charset="2"/>
              </a:rPr>
              <a:t>  server: služba „přenos souborů“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program </a:t>
            </a:r>
            <a:r>
              <a:rPr lang="cs-CZ" dirty="0" err="1">
                <a:sym typeface="Wingdings" panose="05000000000000000000" pitchFamily="2" charset="2"/>
              </a:rPr>
              <a:t>WinSCP</a:t>
            </a:r>
            <a:r>
              <a:rPr lang="cs-CZ" dirty="0">
                <a:sym typeface="Wingdings" panose="05000000000000000000" pitchFamily="2" charset="2"/>
              </a:rPr>
              <a:t> z Windows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program pscp.exe z příkazového řádku Windows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program </a:t>
            </a:r>
            <a:r>
              <a:rPr lang="cs-CZ" dirty="0" err="1">
                <a:sym typeface="Wingdings" panose="05000000000000000000" pitchFamily="2" charset="2"/>
              </a:rPr>
              <a:t>scp</a:t>
            </a:r>
            <a:r>
              <a:rPr lang="cs-CZ" dirty="0">
                <a:sym typeface="Wingdings" panose="05000000000000000000" pitchFamily="2" charset="2"/>
              </a:rPr>
              <a:t> z příkazového řádku jiného unixového stroje</a:t>
            </a:r>
          </a:p>
          <a:p>
            <a:r>
              <a:rPr lang="cs-CZ" dirty="0">
                <a:sym typeface="Wingdings" panose="05000000000000000000" pitchFamily="2" charset="2"/>
              </a:rPr>
              <a:t>Pracovat s </a:t>
            </a:r>
            <a:r>
              <a:rPr lang="cs-CZ" dirty="0">
                <a:solidFill>
                  <a:srgbClr val="FFFF00"/>
                </a:solidFill>
                <a:sym typeface="Wingdings" panose="05000000000000000000" pitchFamily="2" charset="2"/>
              </a:rPr>
              <a:t>terminálem</a:t>
            </a:r>
            <a:r>
              <a:rPr lang="cs-CZ" dirty="0">
                <a:sym typeface="Wingdings" panose="05000000000000000000" pitchFamily="2" charset="2"/>
              </a:rPr>
              <a:t> serveru: služba „vzdálený terminál“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program </a:t>
            </a:r>
            <a:r>
              <a:rPr lang="cs-CZ" dirty="0" err="1">
                <a:sym typeface="Wingdings" panose="05000000000000000000" pitchFamily="2" charset="2"/>
              </a:rPr>
              <a:t>putty</a:t>
            </a:r>
            <a:r>
              <a:rPr lang="cs-CZ" dirty="0">
                <a:sym typeface="Wingdings" panose="05000000000000000000" pitchFamily="2" charset="2"/>
              </a:rPr>
              <a:t> z Windows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program </a:t>
            </a:r>
            <a:r>
              <a:rPr lang="cs-CZ" dirty="0" err="1">
                <a:sym typeface="Wingdings" panose="05000000000000000000" pitchFamily="2" charset="2"/>
              </a:rPr>
              <a:t>ssh</a:t>
            </a:r>
            <a:r>
              <a:rPr lang="cs-CZ" dirty="0">
                <a:sym typeface="Wingdings" panose="05000000000000000000" pitchFamily="2" charset="2"/>
              </a:rPr>
              <a:t> z jiného unixového stroje</a:t>
            </a:r>
          </a:p>
          <a:p>
            <a:r>
              <a:rPr lang="cs-CZ" dirty="0">
                <a:sym typeface="Wingdings" panose="05000000000000000000" pitchFamily="2" charset="2"/>
              </a:rPr>
              <a:t>Přistupovat na </a:t>
            </a:r>
            <a:r>
              <a:rPr lang="cs-CZ" dirty="0">
                <a:solidFill>
                  <a:srgbClr val="FFFF00"/>
                </a:solidFill>
                <a:sym typeface="Wingdings" panose="05000000000000000000" pitchFamily="2" charset="2"/>
              </a:rPr>
              <a:t>webové</a:t>
            </a:r>
            <a:r>
              <a:rPr lang="cs-CZ" dirty="0">
                <a:sym typeface="Wingdings" panose="05000000000000000000" pitchFamily="2" charset="2"/>
              </a:rPr>
              <a:t> stránky: služba „WWW“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libovolný webový prohlížeč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299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Vzdálený terminál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660634"/>
            <a:ext cx="9905999" cy="4677104"/>
          </a:xfrm>
        </p:spPr>
        <p:txBody>
          <a:bodyPr>
            <a:normAutofit/>
          </a:bodyPr>
          <a:lstStyle/>
          <a:p>
            <a:r>
              <a:rPr lang="cs-CZ" dirty="0"/>
              <a:t>Program </a:t>
            </a:r>
            <a:r>
              <a:rPr lang="cs-CZ" dirty="0" err="1">
                <a:solidFill>
                  <a:srgbClr val="FFFF00"/>
                </a:solidFill>
              </a:rPr>
              <a:t>putty</a:t>
            </a:r>
            <a:r>
              <a:rPr lang="cs-CZ" dirty="0"/>
              <a:t> nebo </a:t>
            </a:r>
            <a:r>
              <a:rPr lang="cs-CZ" dirty="0" err="1">
                <a:solidFill>
                  <a:srgbClr val="FFFF00"/>
                </a:solidFill>
              </a:rPr>
              <a:t>ssh</a:t>
            </a:r>
            <a:r>
              <a:rPr lang="cs-CZ" dirty="0"/>
              <a:t> z terminálu jiného unixového stroje</a:t>
            </a:r>
          </a:p>
          <a:p>
            <a:r>
              <a:rPr lang="cs-CZ" dirty="0"/>
              <a:t>Příkazový řádek – nejefektivnější forma ovládání OS (je i na Windows – program cmd.exe)</a:t>
            </a:r>
          </a:p>
          <a:p>
            <a:r>
              <a:rPr lang="cs-CZ" dirty="0"/>
              <a:t>Práce v příkazovém řádku umožňuje: </a:t>
            </a:r>
          </a:p>
          <a:p>
            <a:pPr lvl="1"/>
            <a:r>
              <a:rPr lang="cs-CZ" dirty="0"/>
              <a:t>spouštět programy instalované na serveru</a:t>
            </a:r>
          </a:p>
          <a:p>
            <a:pPr lvl="1"/>
            <a:r>
              <a:rPr lang="cs-CZ" dirty="0"/>
              <a:t>pracovat se soubory</a:t>
            </a:r>
          </a:p>
          <a:p>
            <a:pPr lvl="1"/>
            <a:r>
              <a:rPr lang="cs-CZ" dirty="0"/>
              <a:t>pracovat se složkami</a:t>
            </a:r>
          </a:p>
          <a:p>
            <a:pPr lvl="1"/>
            <a:r>
              <a:rPr lang="cs-CZ" dirty="0"/>
              <a:t>ovládat různá nastavení systému </a:t>
            </a:r>
          </a:p>
        </p:txBody>
      </p:sp>
    </p:spTree>
    <p:extLst>
      <p:ext uri="{BB962C8B-B14F-4D97-AF65-F5344CB8AC3E}">
        <p14:creationId xmlns:p14="http://schemas.microsoft.com/office/powerpoint/2010/main" val="3763775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to...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vypadá příkazový řádek?</a:t>
            </a:r>
            <a:br>
              <a:rPr lang="cs-CZ" dirty="0"/>
            </a:br>
            <a:r>
              <a:rPr lang="cs-CZ" dirty="0"/>
              <a:t>takto: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nebo i takto: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07" y="2695883"/>
            <a:ext cx="7935310" cy="15563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24" y="4404586"/>
            <a:ext cx="6321056" cy="113436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828800" y="3352800"/>
            <a:ext cx="108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výzva OS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2627586" y="3741683"/>
            <a:ext cx="1008993" cy="956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2554014" y="3200401"/>
            <a:ext cx="357326" cy="152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001325" y="3568086"/>
            <a:ext cx="662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příkazy je možné řetězit a pracovat se vstupními a výstupními soubory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3473124" y="3855550"/>
            <a:ext cx="1603373" cy="84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3448739" y="3081571"/>
            <a:ext cx="149990" cy="62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3448739" y="3142889"/>
            <a:ext cx="1627758" cy="560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4801124" y="3159918"/>
            <a:ext cx="139058" cy="473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6978869" y="3142889"/>
            <a:ext cx="1250731" cy="49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1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informací v počítači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74031"/>
          </a:xfrm>
        </p:spPr>
        <p:txBody>
          <a:bodyPr>
            <a:normAutofit/>
          </a:bodyPr>
          <a:lstStyle/>
          <a:p>
            <a:r>
              <a:rPr lang="cs-CZ" dirty="0"/>
              <a:t>Nejmenší jednotka informace: </a:t>
            </a:r>
            <a:r>
              <a:rPr lang="cs-CZ" dirty="0">
                <a:solidFill>
                  <a:srgbClr val="FFFF00"/>
                </a:solidFill>
              </a:rPr>
              <a:t>1 bit </a:t>
            </a:r>
            <a:r>
              <a:rPr lang="cs-CZ" dirty="0"/>
              <a:t>(</a:t>
            </a:r>
            <a:r>
              <a:rPr lang="cs-CZ" dirty="0" err="1"/>
              <a:t>binary</a:t>
            </a:r>
            <a:r>
              <a:rPr lang="cs-CZ" dirty="0"/>
              <a:t> </a:t>
            </a:r>
            <a:r>
              <a:rPr lang="cs-CZ" dirty="0" err="1"/>
              <a:t>digit</a:t>
            </a:r>
            <a:r>
              <a:rPr lang="cs-CZ" dirty="0"/>
              <a:t> = dvojková číslice)</a:t>
            </a:r>
            <a:br>
              <a:rPr lang="cs-CZ" dirty="0"/>
            </a:br>
            <a:r>
              <a:rPr lang="cs-CZ" dirty="0"/>
              <a:t>vychází z konstrukce technických prvků, z nichž jsou složeny paměti a další části počítače – mají dva stavy (5 V / 0 V; svítí/nesvítí; zapnuto/vypnuto)</a:t>
            </a:r>
          </a:p>
          <a:p>
            <a:r>
              <a:rPr lang="cs-CZ" dirty="0"/>
              <a:t>Větší jednotka: </a:t>
            </a:r>
            <a:r>
              <a:rPr lang="cs-CZ" dirty="0">
                <a:solidFill>
                  <a:srgbClr val="FFFF00"/>
                </a:solidFill>
              </a:rPr>
              <a:t>1 byte </a:t>
            </a:r>
            <a:r>
              <a:rPr lang="cs-CZ" dirty="0"/>
              <a:t>(1 B, bajt) = 8 bitů</a:t>
            </a:r>
            <a:br>
              <a:rPr lang="cs-CZ" dirty="0"/>
            </a:br>
            <a:r>
              <a:rPr lang="cs-CZ" dirty="0"/>
              <a:t>obsah lze zapisovat posloupností 8 binárních číslic, např. 10110110</a:t>
            </a:r>
            <a:br>
              <a:rPr lang="cs-CZ" dirty="0"/>
            </a:br>
            <a:r>
              <a:rPr lang="cs-CZ" dirty="0"/>
              <a:t>to je velmi nepřehledné, používají se přirozenější formy zápisu – viz dále</a:t>
            </a:r>
            <a:br>
              <a:rPr lang="cs-CZ" dirty="0"/>
            </a:br>
            <a:r>
              <a:rPr lang="cs-CZ" dirty="0"/>
              <a:t>vystřídáme-li všechny kombinace 0 a 1 na jednom bajtu, získáme 256 možností</a:t>
            </a:r>
          </a:p>
        </p:txBody>
      </p:sp>
    </p:spTree>
    <p:extLst>
      <p:ext uri="{BB962C8B-B14F-4D97-AF65-F5344CB8AC3E}">
        <p14:creationId xmlns:p14="http://schemas.microsoft.com/office/powerpoint/2010/main" val="2810263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zadávání příkazů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záleží na velkých a malých písmenech („cd“ není totéž co „CD“)</a:t>
            </a:r>
          </a:p>
          <a:p>
            <a:r>
              <a:rPr lang="cs-CZ" dirty="0"/>
              <a:t>příkaz může mít přepínače (mění způsob provádění)</a:t>
            </a:r>
            <a:br>
              <a:rPr lang="cs-CZ" dirty="0"/>
            </a:br>
            <a:r>
              <a:rPr lang="cs-CZ" dirty="0"/>
              <a:t>odděleny od příkazu mezerou, začínají znakem „-“, např. </a:t>
            </a:r>
            <a:br>
              <a:rPr lang="cs-CZ" dirty="0"/>
            </a:br>
            <a:r>
              <a:rPr lang="cs-CZ" dirty="0" err="1"/>
              <a:t>ls</a:t>
            </a:r>
            <a:r>
              <a:rPr lang="cs-CZ" dirty="0"/>
              <a:t> -a</a:t>
            </a:r>
          </a:p>
          <a:p>
            <a:r>
              <a:rPr lang="cs-CZ" dirty="0"/>
              <a:t>příkaz může mít parametry (říkají, s čím má příkaz pracovat)</a:t>
            </a:r>
            <a:br>
              <a:rPr lang="cs-CZ" dirty="0"/>
            </a:br>
            <a:r>
              <a:rPr lang="cs-CZ" dirty="0"/>
              <a:t>odděleny rovněž mezerou, typicky soubory, adresáře apod., např.</a:t>
            </a:r>
            <a:br>
              <a:rPr lang="cs-CZ" dirty="0"/>
            </a:br>
            <a:r>
              <a:rPr lang="cs-CZ" dirty="0" err="1"/>
              <a:t>ls</a:t>
            </a:r>
            <a:r>
              <a:rPr lang="cs-CZ" dirty="0"/>
              <a:t> /</a:t>
            </a:r>
            <a:r>
              <a:rPr lang="cs-CZ" dirty="0" err="1"/>
              <a:t>home</a:t>
            </a:r>
            <a:r>
              <a:rPr lang="cs-CZ" dirty="0"/>
              <a:t>/</a:t>
            </a:r>
            <a:r>
              <a:rPr lang="cs-CZ" dirty="0" err="1"/>
              <a:t>xnovak</a:t>
            </a:r>
            <a:r>
              <a:rPr lang="cs-CZ" dirty="0"/>
              <a:t>/</a:t>
            </a:r>
            <a:r>
              <a:rPr lang="cs-CZ" dirty="0" err="1"/>
              <a:t>html</a:t>
            </a:r>
            <a:r>
              <a:rPr lang="cs-CZ" dirty="0"/>
              <a:t>/*.</a:t>
            </a:r>
            <a:r>
              <a:rPr lang="cs-CZ" dirty="0" err="1"/>
              <a:t>css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974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adresářích...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4225160"/>
          </a:xfrm>
        </p:spPr>
        <p:txBody>
          <a:bodyPr/>
          <a:lstStyle/>
          <a:p>
            <a:r>
              <a:rPr lang="cs-CZ" dirty="0"/>
              <a:t>Každý uživatel má svůj adresář, který se nastaví jako aktivní po přihlášení. Je to tzv. „domovský adresář“. </a:t>
            </a:r>
          </a:p>
          <a:p>
            <a:r>
              <a:rPr lang="cs-CZ" dirty="0"/>
              <a:t>V celém diskovém prostoru je význačný „kořenový adresář“ – začíná celou stromovou strukturu adresářů (kořen stromu). Jediný nemá žádné jméno.</a:t>
            </a:r>
          </a:p>
          <a:p>
            <a:r>
              <a:rPr lang="cs-CZ" dirty="0"/>
              <a:t>V každém okamžiku je vždy jeden adresář „aktivní“.</a:t>
            </a:r>
          </a:p>
          <a:p>
            <a:r>
              <a:rPr lang="cs-CZ" dirty="0"/>
              <a:t>V každém okamžiku existuje adresář, který je ve struktuře „nadřízený aktivnímu“.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87006" y="2207172"/>
            <a:ext cx="790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dirty="0">
                <a:solidFill>
                  <a:srgbClr val="FFFF00"/>
                </a:solidFill>
              </a:rPr>
              <a:t>~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079438" y="3508414"/>
            <a:ext cx="386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116317" y="4589915"/>
            <a:ext cx="588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dirty="0">
                <a:solidFill>
                  <a:srgbClr val="FFFF00"/>
                </a:solidFill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841812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Přístupová cesta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734206"/>
            <a:ext cx="9905999" cy="47927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 to posloupnost adresářů, po které se dostaneme do požadovaného místa ve stromové struktuře adresářů na disku. Jednotlivé adresáře jsou odděleny znakem „/“.</a:t>
            </a:r>
          </a:p>
          <a:p>
            <a:r>
              <a:rPr lang="cs-CZ" dirty="0">
                <a:solidFill>
                  <a:srgbClr val="FFFF00"/>
                </a:solidFill>
              </a:rPr>
              <a:t>ABSOLUTNÍ</a:t>
            </a:r>
            <a:r>
              <a:rPr lang="cs-CZ" dirty="0"/>
              <a:t>: začíná kořenovým adresářem. Ten nemá žádné jméno, takže prvním znakem je oddělovač „/“. Příklad: /</a:t>
            </a:r>
            <a:r>
              <a:rPr lang="cs-CZ" dirty="0" err="1"/>
              <a:t>home</a:t>
            </a:r>
            <a:r>
              <a:rPr lang="cs-CZ" dirty="0"/>
              <a:t>/</a:t>
            </a:r>
            <a:r>
              <a:rPr lang="cs-CZ" dirty="0" err="1"/>
              <a:t>xnovak</a:t>
            </a:r>
            <a:r>
              <a:rPr lang="cs-CZ" dirty="0"/>
              <a:t>/</a:t>
            </a:r>
            <a:r>
              <a:rPr lang="cs-CZ" dirty="0" err="1"/>
              <a:t>html</a:t>
            </a:r>
            <a:r>
              <a:rPr lang="cs-CZ" dirty="0"/>
              <a:t>/</a:t>
            </a:r>
            <a:r>
              <a:rPr lang="cs-CZ" dirty="0" err="1"/>
              <a:t>muj_projekt</a:t>
            </a:r>
            <a:endParaRPr lang="cs-CZ" dirty="0"/>
          </a:p>
          <a:p>
            <a:r>
              <a:rPr lang="cs-CZ" dirty="0">
                <a:solidFill>
                  <a:srgbClr val="FFFF00"/>
                </a:solidFill>
              </a:rPr>
              <a:t>RELATIVNÍ</a:t>
            </a:r>
            <a:r>
              <a:rPr lang="cs-CZ" dirty="0"/>
              <a:t>: začíná adresářem, který vede z aktivního adresáře. Příklad: Je-li například aktivním adresářem domovský adresář, z něj vede adresář </a:t>
            </a:r>
            <a:r>
              <a:rPr lang="cs-CZ" dirty="0" err="1"/>
              <a:t>html</a:t>
            </a:r>
            <a:r>
              <a:rPr lang="cs-CZ" dirty="0"/>
              <a:t> a z něj adresář </a:t>
            </a:r>
            <a:r>
              <a:rPr lang="cs-CZ" dirty="0" err="1"/>
              <a:t>muj_projekt</a:t>
            </a:r>
            <a:r>
              <a:rPr lang="cs-CZ" dirty="0"/>
              <a:t>, cesta má tvar </a:t>
            </a:r>
            <a:r>
              <a:rPr lang="cs-CZ" dirty="0" err="1"/>
              <a:t>html</a:t>
            </a:r>
            <a:r>
              <a:rPr lang="cs-CZ" dirty="0"/>
              <a:t>/</a:t>
            </a:r>
            <a:r>
              <a:rPr lang="cs-CZ" dirty="0" err="1"/>
              <a:t>muj_projekt</a:t>
            </a:r>
            <a:r>
              <a:rPr lang="cs-CZ" dirty="0"/>
              <a:t>.</a:t>
            </a:r>
          </a:p>
          <a:p>
            <a:r>
              <a:rPr lang="cs-CZ" dirty="0"/>
              <a:t>Umístění každého souboru na disku lze tedy popsat relativním, nebo absolutním způsobem.</a:t>
            </a:r>
          </a:p>
        </p:txBody>
      </p:sp>
    </p:spTree>
    <p:extLst>
      <p:ext uri="{BB962C8B-B14F-4D97-AF65-F5344CB8AC3E}">
        <p14:creationId xmlns:p14="http://schemas.microsoft.com/office/powerpoint/2010/main" val="2702210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16851"/>
          </a:xfrm>
        </p:spPr>
        <p:txBody>
          <a:bodyPr>
            <a:normAutofit/>
          </a:bodyPr>
          <a:lstStyle/>
          <a:p>
            <a:r>
              <a:rPr lang="cs-CZ" dirty="0"/>
              <a:t>(aktivní adresář je modrý)</a:t>
            </a:r>
          </a:p>
          <a:p>
            <a:r>
              <a:rPr lang="cs-CZ" dirty="0"/>
              <a:t>V adresáři „</a:t>
            </a:r>
            <a:r>
              <a:rPr lang="cs-CZ" dirty="0" err="1"/>
              <a:t>iva</a:t>
            </a:r>
            <a:r>
              <a:rPr lang="cs-CZ" dirty="0"/>
              <a:t>“ je soubor „data.txt“;</a:t>
            </a:r>
            <a:br>
              <a:rPr lang="cs-CZ" dirty="0"/>
            </a:br>
            <a:r>
              <a:rPr lang="cs-CZ" dirty="0"/>
              <a:t>absolutní cesta: </a:t>
            </a:r>
            <a:r>
              <a:rPr lang="cs-CZ" dirty="0">
                <a:solidFill>
                  <a:srgbClr val="FFFF00"/>
                </a:solidFill>
              </a:rPr>
              <a:t>/</a:t>
            </a:r>
            <a:r>
              <a:rPr lang="cs-CZ" dirty="0" err="1">
                <a:solidFill>
                  <a:srgbClr val="FFFF00"/>
                </a:solidFill>
              </a:rPr>
              <a:t>home</a:t>
            </a:r>
            <a:r>
              <a:rPr lang="cs-CZ" dirty="0">
                <a:solidFill>
                  <a:srgbClr val="FFFF00"/>
                </a:solidFill>
              </a:rPr>
              <a:t>/</a:t>
            </a:r>
            <a:r>
              <a:rPr lang="cs-CZ" dirty="0" err="1">
                <a:solidFill>
                  <a:srgbClr val="FFFF00"/>
                </a:solidFill>
              </a:rPr>
              <a:t>iva</a:t>
            </a:r>
            <a:r>
              <a:rPr lang="cs-CZ" dirty="0">
                <a:solidFill>
                  <a:srgbClr val="FFFF00"/>
                </a:solidFill>
              </a:rPr>
              <a:t>/data.txt</a:t>
            </a:r>
            <a:br>
              <a:rPr lang="cs-CZ" dirty="0"/>
            </a:br>
            <a:r>
              <a:rPr lang="cs-CZ" dirty="0"/>
              <a:t>relativní cesta: </a:t>
            </a:r>
            <a:r>
              <a:rPr lang="cs-CZ" dirty="0">
                <a:solidFill>
                  <a:srgbClr val="FFFF00"/>
                </a:solidFill>
              </a:rPr>
              <a:t>../</a:t>
            </a:r>
            <a:r>
              <a:rPr lang="cs-CZ" dirty="0" err="1">
                <a:solidFill>
                  <a:srgbClr val="FFFF00"/>
                </a:solidFill>
              </a:rPr>
              <a:t>iva</a:t>
            </a:r>
            <a:r>
              <a:rPr lang="cs-CZ" dirty="0">
                <a:solidFill>
                  <a:srgbClr val="FFFF00"/>
                </a:solidFill>
              </a:rPr>
              <a:t>/data.txt</a:t>
            </a:r>
          </a:p>
          <a:p>
            <a:r>
              <a:rPr lang="cs-CZ" dirty="0"/>
              <a:t>V adresáři „</a:t>
            </a:r>
            <a:r>
              <a:rPr lang="cs-CZ" dirty="0" err="1"/>
              <a:t>jan</a:t>
            </a:r>
            <a:r>
              <a:rPr lang="cs-CZ" dirty="0"/>
              <a:t>“ je soubor „projekt.html“;</a:t>
            </a:r>
            <a:br>
              <a:rPr lang="cs-CZ" dirty="0"/>
            </a:br>
            <a:r>
              <a:rPr lang="cs-CZ" dirty="0"/>
              <a:t>absolutní cesta: </a:t>
            </a:r>
            <a:r>
              <a:rPr lang="cs-CZ" dirty="0">
                <a:solidFill>
                  <a:srgbClr val="FFFF00"/>
                </a:solidFill>
              </a:rPr>
              <a:t>/</a:t>
            </a:r>
            <a:r>
              <a:rPr lang="cs-CZ" dirty="0" err="1">
                <a:solidFill>
                  <a:srgbClr val="FFFF00"/>
                </a:solidFill>
              </a:rPr>
              <a:t>home</a:t>
            </a:r>
            <a:r>
              <a:rPr lang="cs-CZ" dirty="0">
                <a:solidFill>
                  <a:srgbClr val="FFFF00"/>
                </a:solidFill>
              </a:rPr>
              <a:t>/</a:t>
            </a:r>
            <a:r>
              <a:rPr lang="cs-CZ" dirty="0" err="1">
                <a:solidFill>
                  <a:srgbClr val="FFFF00"/>
                </a:solidFill>
              </a:rPr>
              <a:t>jan</a:t>
            </a:r>
            <a:r>
              <a:rPr lang="cs-CZ" dirty="0">
                <a:solidFill>
                  <a:srgbClr val="FFFF00"/>
                </a:solidFill>
              </a:rPr>
              <a:t>/projekt.html</a:t>
            </a:r>
            <a:br>
              <a:rPr lang="cs-CZ" dirty="0"/>
            </a:br>
            <a:r>
              <a:rPr lang="cs-CZ" dirty="0"/>
              <a:t>     nebo je-li přihlášen uživatel </a:t>
            </a:r>
            <a:r>
              <a:rPr lang="cs-CZ" dirty="0" err="1"/>
              <a:t>jan</a:t>
            </a:r>
            <a:r>
              <a:rPr lang="cs-CZ" dirty="0"/>
              <a:t>: </a:t>
            </a:r>
            <a:r>
              <a:rPr lang="cs-CZ" dirty="0">
                <a:solidFill>
                  <a:srgbClr val="FFFF00"/>
                </a:solidFill>
              </a:rPr>
              <a:t>~/projekt.html</a:t>
            </a:r>
            <a:br>
              <a:rPr lang="cs-CZ" dirty="0"/>
            </a:br>
            <a:r>
              <a:rPr lang="cs-CZ" dirty="0"/>
              <a:t>relativní cesta: </a:t>
            </a:r>
            <a:r>
              <a:rPr lang="cs-CZ" dirty="0">
                <a:solidFill>
                  <a:srgbClr val="FFFF00"/>
                </a:solidFill>
              </a:rPr>
              <a:t>projekt.html</a:t>
            </a:r>
          </a:p>
        </p:txBody>
      </p:sp>
      <p:sp>
        <p:nvSpPr>
          <p:cNvPr id="4" name="Ovál 3"/>
          <p:cNvSpPr/>
          <p:nvPr/>
        </p:nvSpPr>
        <p:spPr>
          <a:xfrm>
            <a:off x="6684579" y="1219200"/>
            <a:ext cx="441435" cy="4414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6243144" y="1873881"/>
            <a:ext cx="441435" cy="4414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400" dirty="0" err="1"/>
              <a:t>etc</a:t>
            </a:r>
            <a:endParaRPr lang="cs-CZ" sz="1400" dirty="0"/>
          </a:p>
        </p:txBody>
      </p:sp>
      <p:sp>
        <p:nvSpPr>
          <p:cNvPr id="6" name="Ovál 5"/>
          <p:cNvSpPr/>
          <p:nvPr/>
        </p:nvSpPr>
        <p:spPr>
          <a:xfrm>
            <a:off x="7126014" y="1873881"/>
            <a:ext cx="441435" cy="441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dirty="0"/>
              <a:t>bin</a:t>
            </a:r>
          </a:p>
        </p:txBody>
      </p:sp>
      <p:sp>
        <p:nvSpPr>
          <p:cNvPr id="7" name="Ovál 6"/>
          <p:cNvSpPr/>
          <p:nvPr/>
        </p:nvSpPr>
        <p:spPr>
          <a:xfrm>
            <a:off x="7983124" y="1873881"/>
            <a:ext cx="441435" cy="441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dirty="0" err="1"/>
              <a:t>home</a:t>
            </a:r>
            <a:endParaRPr lang="cs-CZ" sz="1100" dirty="0"/>
          </a:p>
        </p:txBody>
      </p:sp>
      <p:sp>
        <p:nvSpPr>
          <p:cNvPr id="8" name="Ovál 7"/>
          <p:cNvSpPr/>
          <p:nvPr/>
        </p:nvSpPr>
        <p:spPr>
          <a:xfrm>
            <a:off x="7567449" y="2467714"/>
            <a:ext cx="441435" cy="44143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dirty="0" err="1"/>
              <a:t>jan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8424559" y="2462457"/>
            <a:ext cx="441435" cy="441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dirty="0" err="1"/>
              <a:t>iva</a:t>
            </a:r>
            <a:endParaRPr lang="cs-CZ" dirty="0"/>
          </a:p>
        </p:txBody>
      </p:sp>
      <p:sp>
        <p:nvSpPr>
          <p:cNvPr id="10" name="Ovál 9"/>
          <p:cNvSpPr/>
          <p:nvPr/>
        </p:nvSpPr>
        <p:spPr>
          <a:xfrm>
            <a:off x="8865994" y="3122115"/>
            <a:ext cx="441435" cy="441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dirty="0" err="1"/>
              <a:t>html</a:t>
            </a:r>
            <a:endParaRPr lang="cs-CZ" sz="1200" dirty="0"/>
          </a:p>
        </p:txBody>
      </p:sp>
      <p:cxnSp>
        <p:nvCxnSpPr>
          <p:cNvPr id="14" name="Přímá spojnice se šipkou 13"/>
          <p:cNvCxnSpPr>
            <a:stCxn id="4" idx="3"/>
            <a:endCxn id="5" idx="7"/>
          </p:cNvCxnSpPr>
          <p:nvPr/>
        </p:nvCxnSpPr>
        <p:spPr>
          <a:xfrm flipH="1">
            <a:off x="6619932" y="1595987"/>
            <a:ext cx="129294" cy="3425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4" idx="5"/>
            <a:endCxn id="6" idx="1"/>
          </p:cNvCxnSpPr>
          <p:nvPr/>
        </p:nvCxnSpPr>
        <p:spPr>
          <a:xfrm>
            <a:off x="7061367" y="1595987"/>
            <a:ext cx="129294" cy="3425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4" idx="6"/>
            <a:endCxn id="7" idx="1"/>
          </p:cNvCxnSpPr>
          <p:nvPr/>
        </p:nvCxnSpPr>
        <p:spPr>
          <a:xfrm>
            <a:off x="7126014" y="1439917"/>
            <a:ext cx="921757" cy="4986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7" idx="3"/>
            <a:endCxn id="8" idx="7"/>
          </p:cNvCxnSpPr>
          <p:nvPr/>
        </p:nvCxnSpPr>
        <p:spPr>
          <a:xfrm flipH="1">
            <a:off x="7944237" y="2250668"/>
            <a:ext cx="103534" cy="2816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endCxn id="9" idx="0"/>
          </p:cNvCxnSpPr>
          <p:nvPr/>
        </p:nvCxnSpPr>
        <p:spPr>
          <a:xfrm>
            <a:off x="8424560" y="2261316"/>
            <a:ext cx="220717" cy="2011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9" idx="5"/>
            <a:endCxn id="10" idx="1"/>
          </p:cNvCxnSpPr>
          <p:nvPr/>
        </p:nvCxnSpPr>
        <p:spPr>
          <a:xfrm>
            <a:off x="8801347" y="2839244"/>
            <a:ext cx="129294" cy="34751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684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Souborová maska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Možnost popsat skupinu souborů s nějakými společnými částmi jména jedním zápisem</a:t>
            </a:r>
          </a:p>
          <a:p>
            <a:r>
              <a:rPr lang="cs-CZ" dirty="0"/>
              <a:t>Používá „náhradní“ znaky:</a:t>
            </a:r>
          </a:p>
          <a:p>
            <a:r>
              <a:rPr lang="cs-CZ" dirty="0"/>
              <a:t>„</a:t>
            </a:r>
            <a:r>
              <a:rPr lang="cs-CZ" dirty="0">
                <a:solidFill>
                  <a:srgbClr val="FFFF00"/>
                </a:solidFill>
              </a:rPr>
              <a:t>?</a:t>
            </a:r>
            <a:r>
              <a:rPr lang="cs-CZ" dirty="0"/>
              <a:t>“ – zastupuje právě jeden libovolný znak</a:t>
            </a:r>
          </a:p>
          <a:p>
            <a:r>
              <a:rPr lang="cs-CZ" dirty="0"/>
              <a:t>„</a:t>
            </a:r>
            <a:r>
              <a:rPr lang="cs-CZ" dirty="0">
                <a:solidFill>
                  <a:srgbClr val="FFFF00"/>
                </a:solidFill>
              </a:rPr>
              <a:t>*</a:t>
            </a:r>
            <a:r>
              <a:rPr lang="cs-CZ" dirty="0"/>
              <a:t>“ – zastupuje libovolnou (i prázdnou) skupinu znaků</a:t>
            </a:r>
          </a:p>
          <a:p>
            <a:r>
              <a:rPr lang="cs-CZ" dirty="0">
                <a:solidFill>
                  <a:srgbClr val="FFFF00"/>
                </a:solidFill>
              </a:rPr>
              <a:t>[</a:t>
            </a:r>
            <a:r>
              <a:rPr lang="cs-CZ" dirty="0"/>
              <a:t>...</a:t>
            </a:r>
            <a:r>
              <a:rPr lang="cs-CZ" dirty="0">
                <a:solidFill>
                  <a:srgbClr val="FFFF00"/>
                </a:solidFill>
              </a:rPr>
              <a:t>]</a:t>
            </a:r>
            <a:r>
              <a:rPr lang="cs-CZ" dirty="0"/>
              <a:t> – zastupuje množinu znaků, z nichž právě jeden má platit</a:t>
            </a:r>
          </a:p>
        </p:txBody>
      </p:sp>
    </p:spTree>
    <p:extLst>
      <p:ext uri="{BB962C8B-B14F-4D97-AF65-F5344CB8AC3E}">
        <p14:creationId xmlns:p14="http://schemas.microsoft.com/office/powerpoint/2010/main" val="1609986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souborových masek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p??s.* </a:t>
            </a:r>
            <a:r>
              <a:rPr lang="cs-CZ" dirty="0"/>
              <a:t>– popisuje všechny soubory, jejichž jméno začíná na „p“, pokračuje dvěma znaky, pak má písmeno „s“ a tečku, za tečkou mohou být libovolné znaky v libovolném počtu</a:t>
            </a:r>
          </a:p>
          <a:p>
            <a:r>
              <a:rPr lang="cs-CZ" dirty="0">
                <a:solidFill>
                  <a:srgbClr val="FFFF00"/>
                </a:solidFill>
              </a:rPr>
              <a:t>*.</a:t>
            </a:r>
            <a:r>
              <a:rPr lang="cs-CZ" dirty="0" err="1">
                <a:solidFill>
                  <a:srgbClr val="FFFF00"/>
                </a:solidFill>
              </a:rPr>
              <a:t>jpg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– všechny soubory s rozšířením „</a:t>
            </a:r>
            <a:r>
              <a:rPr lang="cs-CZ" dirty="0" err="1"/>
              <a:t>jpg</a:t>
            </a:r>
            <a:r>
              <a:rPr lang="cs-CZ" dirty="0"/>
              <a:t>“</a:t>
            </a:r>
          </a:p>
          <a:p>
            <a:r>
              <a:rPr lang="cs-CZ" dirty="0">
                <a:solidFill>
                  <a:srgbClr val="FFFF00"/>
                </a:solidFill>
              </a:rPr>
              <a:t>p[</a:t>
            </a:r>
            <a:r>
              <a:rPr lang="cs-CZ" dirty="0" err="1">
                <a:solidFill>
                  <a:srgbClr val="FFFF00"/>
                </a:solidFill>
              </a:rPr>
              <a:t>ae</a:t>
            </a:r>
            <a:r>
              <a:rPr lang="cs-CZ" dirty="0">
                <a:solidFill>
                  <a:srgbClr val="FFFF00"/>
                </a:solidFill>
              </a:rPr>
              <a:t>]</a:t>
            </a:r>
            <a:r>
              <a:rPr lang="cs-CZ" dirty="0" err="1">
                <a:solidFill>
                  <a:srgbClr val="FFFF00"/>
                </a:solidFill>
              </a:rPr>
              <a:t>s.d</a:t>
            </a:r>
            <a:r>
              <a:rPr lang="cs-CZ" dirty="0">
                <a:solidFill>
                  <a:srgbClr val="FFFF00"/>
                </a:solidFill>
              </a:rPr>
              <a:t>??</a:t>
            </a:r>
            <a:r>
              <a:rPr lang="cs-CZ" dirty="0"/>
              <a:t> – soubor „pas“ nebo „pes“ s rozšířením „d“ a dva další znaky</a:t>
            </a:r>
          </a:p>
          <a:p>
            <a:r>
              <a:rPr lang="cs-CZ" dirty="0">
                <a:solidFill>
                  <a:srgbClr val="FFFF00"/>
                </a:solidFill>
              </a:rPr>
              <a:t>*.*</a:t>
            </a:r>
            <a:r>
              <a:rPr lang="cs-CZ" dirty="0"/>
              <a:t> – univerzální maska pro soubory, jejichž jména obsahují tečku</a:t>
            </a:r>
          </a:p>
          <a:p>
            <a:r>
              <a:rPr lang="cs-CZ" dirty="0">
                <a:solidFill>
                  <a:srgbClr val="FFFF00"/>
                </a:solidFill>
              </a:rPr>
              <a:t>*</a:t>
            </a:r>
            <a:r>
              <a:rPr lang="cs-CZ" dirty="0"/>
              <a:t> – univerzální maska pro všechny soubory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359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 příkazů...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829256"/>
            <a:ext cx="8513761" cy="3903663"/>
          </a:xfrm>
        </p:spPr>
        <p:txBody>
          <a:bodyPr/>
          <a:lstStyle/>
          <a:p>
            <a:r>
              <a:rPr lang="cs-CZ" dirty="0"/>
              <a:t>(hranaté závorky v popisu příkazů znamenají volitelnost)</a:t>
            </a:r>
          </a:p>
          <a:p>
            <a:r>
              <a:rPr lang="cs-CZ" dirty="0"/>
              <a:t>Zobrazení absolutní cesty k aktivnímu adresáři:</a:t>
            </a:r>
            <a:br>
              <a:rPr lang="cs-CZ" dirty="0"/>
            </a:br>
            <a:r>
              <a:rPr lang="cs-CZ" dirty="0" err="1">
                <a:solidFill>
                  <a:srgbClr val="FFFF00"/>
                </a:solidFill>
              </a:rPr>
              <a:t>pwd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print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directory</a:t>
            </a:r>
            <a:r>
              <a:rPr lang="cs-CZ" dirty="0"/>
              <a:t>)</a:t>
            </a:r>
          </a:p>
          <a:p>
            <a:r>
              <a:rPr lang="cs-CZ" dirty="0"/>
              <a:t>Změna aktivního adresáře:</a:t>
            </a:r>
            <a:br>
              <a:rPr lang="cs-CZ" dirty="0"/>
            </a:br>
            <a:r>
              <a:rPr lang="cs-CZ" dirty="0">
                <a:solidFill>
                  <a:srgbClr val="FFFF00"/>
                </a:solidFill>
              </a:rPr>
              <a:t>cd</a:t>
            </a:r>
            <a:r>
              <a:rPr lang="cs-CZ" dirty="0"/>
              <a:t> [</a:t>
            </a:r>
            <a:r>
              <a:rPr lang="cs-CZ" dirty="0">
                <a:solidFill>
                  <a:srgbClr val="FFFF00"/>
                </a:solidFill>
              </a:rPr>
              <a:t>cesta</a:t>
            </a:r>
            <a:r>
              <a:rPr lang="cs-CZ" dirty="0"/>
              <a:t>]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directory</a:t>
            </a:r>
            <a:r>
              <a:rPr lang="cs-CZ" dirty="0"/>
              <a:t>) Není-li cesta uvedena, nastaví se domovský adresář jako aktivní</a:t>
            </a:r>
          </a:p>
        </p:txBody>
      </p:sp>
    </p:spTree>
    <p:extLst>
      <p:ext uri="{BB962C8B-B14F-4D97-AF65-F5344CB8AC3E}">
        <p14:creationId xmlns:p14="http://schemas.microsoft.com/office/powerpoint/2010/main" val="1112185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 příkazů...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735016"/>
            <a:ext cx="9905999" cy="4722934"/>
          </a:xfrm>
        </p:spPr>
        <p:txBody>
          <a:bodyPr>
            <a:normAutofit/>
          </a:bodyPr>
          <a:lstStyle/>
          <a:p>
            <a:r>
              <a:rPr lang="cs-CZ" dirty="0"/>
              <a:t>Vytvoření adresáře</a:t>
            </a:r>
            <a:br>
              <a:rPr lang="cs-CZ" dirty="0"/>
            </a:br>
            <a:r>
              <a:rPr lang="cs-CZ" dirty="0" err="1">
                <a:solidFill>
                  <a:srgbClr val="FFFF00"/>
                </a:solidFill>
              </a:rPr>
              <a:t>mkdir</a:t>
            </a:r>
            <a:r>
              <a:rPr lang="cs-CZ" dirty="0">
                <a:solidFill>
                  <a:srgbClr val="FFFF00"/>
                </a:solidFill>
              </a:rPr>
              <a:t> cesta</a:t>
            </a:r>
            <a:br>
              <a:rPr lang="cs-CZ" dirty="0"/>
            </a:br>
            <a:r>
              <a:rPr lang="cs-CZ" dirty="0"/>
              <a:t>(make </a:t>
            </a:r>
            <a:r>
              <a:rPr lang="cs-CZ" dirty="0" err="1"/>
              <a:t>directory</a:t>
            </a:r>
            <a:r>
              <a:rPr lang="cs-CZ" dirty="0"/>
              <a:t>)</a:t>
            </a:r>
          </a:p>
          <a:p>
            <a:r>
              <a:rPr lang="cs-CZ" dirty="0"/>
              <a:t>Zrušení adresáře</a:t>
            </a:r>
            <a:br>
              <a:rPr lang="cs-CZ" dirty="0"/>
            </a:br>
            <a:r>
              <a:rPr lang="cs-CZ" dirty="0" err="1">
                <a:solidFill>
                  <a:srgbClr val="FFFF00"/>
                </a:solidFill>
              </a:rPr>
              <a:t>rmdir</a:t>
            </a:r>
            <a:r>
              <a:rPr lang="cs-CZ" dirty="0">
                <a:solidFill>
                  <a:srgbClr val="FFFF00"/>
                </a:solidFill>
              </a:rPr>
              <a:t> cesta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remove</a:t>
            </a:r>
            <a:r>
              <a:rPr lang="cs-CZ" dirty="0"/>
              <a:t> </a:t>
            </a:r>
            <a:r>
              <a:rPr lang="cs-CZ" dirty="0" err="1"/>
              <a:t>directory</a:t>
            </a:r>
            <a:r>
              <a:rPr lang="cs-CZ" dirty="0"/>
              <a:t>)</a:t>
            </a:r>
          </a:p>
          <a:p>
            <a:r>
              <a:rPr lang="cs-CZ" dirty="0"/>
              <a:t>Výpis obsahu adresáře</a:t>
            </a:r>
            <a:br>
              <a:rPr lang="cs-CZ" dirty="0"/>
            </a:br>
            <a:r>
              <a:rPr lang="cs-CZ" dirty="0" err="1">
                <a:solidFill>
                  <a:srgbClr val="FFFF00"/>
                </a:solidFill>
              </a:rPr>
              <a:t>ls</a:t>
            </a:r>
            <a:r>
              <a:rPr lang="cs-CZ" dirty="0"/>
              <a:t> [</a:t>
            </a:r>
            <a:r>
              <a:rPr lang="cs-CZ" dirty="0">
                <a:solidFill>
                  <a:srgbClr val="FFFF00"/>
                </a:solidFill>
              </a:rPr>
              <a:t>-a</a:t>
            </a:r>
            <a:r>
              <a:rPr lang="cs-CZ" dirty="0"/>
              <a:t>][</a:t>
            </a:r>
            <a:r>
              <a:rPr lang="cs-CZ" dirty="0">
                <a:solidFill>
                  <a:srgbClr val="FFFF00"/>
                </a:solidFill>
              </a:rPr>
              <a:t>-l</a:t>
            </a:r>
            <a:r>
              <a:rPr lang="cs-CZ" dirty="0"/>
              <a:t>] [</a:t>
            </a:r>
            <a:r>
              <a:rPr lang="cs-CZ" dirty="0">
                <a:solidFill>
                  <a:srgbClr val="FFFF00"/>
                </a:solidFill>
              </a:rPr>
              <a:t>cesta</a:t>
            </a:r>
            <a:r>
              <a:rPr lang="cs-CZ" dirty="0"/>
              <a:t>]</a:t>
            </a:r>
            <a:br>
              <a:rPr lang="cs-CZ" dirty="0"/>
            </a:br>
            <a:r>
              <a:rPr lang="cs-CZ" dirty="0"/>
              <a:t>(list) -l = podrobný výpis; -a = všechny soubory včetně skrytých</a:t>
            </a:r>
          </a:p>
        </p:txBody>
      </p:sp>
    </p:spTree>
    <p:extLst>
      <p:ext uri="{BB962C8B-B14F-4D97-AF65-F5344CB8AC3E}">
        <p14:creationId xmlns:p14="http://schemas.microsoft.com/office/powerpoint/2010/main" val="430973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 příkazů...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05354"/>
            <a:ext cx="9905999" cy="4278923"/>
          </a:xfrm>
        </p:spPr>
        <p:txBody>
          <a:bodyPr>
            <a:normAutofit/>
          </a:bodyPr>
          <a:lstStyle/>
          <a:p>
            <a:r>
              <a:rPr lang="cs-CZ" dirty="0"/>
              <a:t>Kopie souboru</a:t>
            </a:r>
            <a:br>
              <a:rPr lang="cs-CZ" dirty="0"/>
            </a:br>
            <a:r>
              <a:rPr lang="cs-CZ" dirty="0" err="1">
                <a:solidFill>
                  <a:srgbClr val="FFFF00"/>
                </a:solidFill>
              </a:rPr>
              <a:t>cp</a:t>
            </a:r>
            <a:r>
              <a:rPr lang="cs-CZ" dirty="0">
                <a:solidFill>
                  <a:srgbClr val="FFFF00"/>
                </a:solidFill>
              </a:rPr>
              <a:t> zdroj cíl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/>
              <a:t>(copy) – zdroj a cíl mohou být masky</a:t>
            </a:r>
          </a:p>
          <a:p>
            <a:r>
              <a:rPr lang="cs-CZ" dirty="0"/>
              <a:t>Přesun souboru</a:t>
            </a:r>
            <a:br>
              <a:rPr lang="cs-CZ" dirty="0"/>
            </a:br>
            <a:r>
              <a:rPr lang="cs-CZ" dirty="0" err="1">
                <a:solidFill>
                  <a:srgbClr val="FFFF00"/>
                </a:solidFill>
              </a:rPr>
              <a:t>mv</a:t>
            </a:r>
            <a:r>
              <a:rPr lang="cs-CZ" dirty="0">
                <a:solidFill>
                  <a:srgbClr val="FFFF00"/>
                </a:solidFill>
              </a:rPr>
              <a:t> zdroj cíl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move</a:t>
            </a:r>
            <a:r>
              <a:rPr lang="cs-CZ" dirty="0"/>
              <a:t>) – zdroj a cíl mohou být masky</a:t>
            </a:r>
          </a:p>
          <a:p>
            <a:r>
              <a:rPr lang="cs-CZ" dirty="0"/>
              <a:t>Zrušení souboru</a:t>
            </a:r>
            <a:br>
              <a:rPr lang="cs-CZ" dirty="0"/>
            </a:br>
            <a:r>
              <a:rPr lang="cs-CZ" dirty="0" err="1">
                <a:solidFill>
                  <a:srgbClr val="FFFF00"/>
                </a:solidFill>
              </a:rPr>
              <a:t>rm</a:t>
            </a:r>
            <a:r>
              <a:rPr lang="cs-CZ" dirty="0">
                <a:solidFill>
                  <a:srgbClr val="FFFF00"/>
                </a:solidFill>
              </a:rPr>
              <a:t> maska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remove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2073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Programy na serveru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19469"/>
            <a:ext cx="9905999" cy="4385388"/>
          </a:xfrm>
        </p:spPr>
        <p:txBody>
          <a:bodyPr>
            <a:normAutofit/>
          </a:bodyPr>
          <a:lstStyle/>
          <a:p>
            <a:r>
              <a:rPr lang="cs-CZ" dirty="0"/>
              <a:t>Textový editor </a:t>
            </a:r>
            <a:r>
              <a:rPr lang="cs-CZ" dirty="0" err="1"/>
              <a:t>joe</a:t>
            </a:r>
            <a:br>
              <a:rPr lang="cs-CZ" dirty="0"/>
            </a:br>
            <a:r>
              <a:rPr lang="cs-CZ" dirty="0" err="1">
                <a:solidFill>
                  <a:srgbClr val="FFFF00"/>
                </a:solidFill>
              </a:rPr>
              <a:t>joe</a:t>
            </a:r>
            <a:r>
              <a:rPr lang="cs-CZ" dirty="0">
                <a:solidFill>
                  <a:srgbClr val="FFFF00"/>
                </a:solidFill>
              </a:rPr>
              <a:t> soubor</a:t>
            </a:r>
          </a:p>
          <a:p>
            <a:r>
              <a:rPr lang="cs-CZ" dirty="0"/>
              <a:t>Rozpoznání formátu souboru</a:t>
            </a:r>
            <a:br>
              <a:rPr lang="cs-CZ" dirty="0"/>
            </a:br>
            <a:r>
              <a:rPr lang="cs-CZ" dirty="0" err="1">
                <a:solidFill>
                  <a:srgbClr val="FFFF00"/>
                </a:solidFill>
              </a:rPr>
              <a:t>file</a:t>
            </a:r>
            <a:r>
              <a:rPr lang="cs-CZ" dirty="0">
                <a:solidFill>
                  <a:srgbClr val="FFFF00"/>
                </a:solidFill>
              </a:rPr>
              <a:t> soubor</a:t>
            </a:r>
          </a:p>
          <a:p>
            <a:r>
              <a:rPr lang="cs-CZ" dirty="0"/>
              <a:t>Rozpoznání kódování národních znaků v souboru</a:t>
            </a:r>
            <a:br>
              <a:rPr lang="cs-CZ" dirty="0"/>
            </a:br>
            <a:r>
              <a:rPr lang="cs-CZ" dirty="0" err="1">
                <a:solidFill>
                  <a:srgbClr val="FFFF00"/>
                </a:solidFill>
              </a:rPr>
              <a:t>enca</a:t>
            </a:r>
            <a:r>
              <a:rPr lang="cs-CZ" dirty="0">
                <a:solidFill>
                  <a:srgbClr val="FFFF00"/>
                </a:solidFill>
              </a:rPr>
              <a:t> soubor</a:t>
            </a:r>
          </a:p>
          <a:p>
            <a:r>
              <a:rPr lang="cs-CZ" dirty="0"/>
              <a:t>Zpracování textů – překladače </a:t>
            </a:r>
            <a:r>
              <a:rPr lang="cs-CZ" dirty="0" err="1"/>
              <a:t>TeXu</a:t>
            </a:r>
            <a:endParaRPr lang="cs-CZ" dirty="0"/>
          </a:p>
          <a:p>
            <a:r>
              <a:rPr lang="cs-CZ" dirty="0" err="1">
                <a:solidFill>
                  <a:srgbClr val="FFFF00"/>
                </a:solidFill>
              </a:rPr>
              <a:t>xelatex</a:t>
            </a:r>
            <a:r>
              <a:rPr lang="cs-CZ" dirty="0">
                <a:solidFill>
                  <a:srgbClr val="FFFF00"/>
                </a:solidFill>
              </a:rPr>
              <a:t> soubor</a:t>
            </a:r>
          </a:p>
        </p:txBody>
      </p:sp>
    </p:spTree>
    <p:extLst>
      <p:ext uri="{BB962C8B-B14F-4D97-AF65-F5344CB8AC3E}">
        <p14:creationId xmlns:p14="http://schemas.microsoft.com/office/powerpoint/2010/main" val="256413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Ještě větší jednotky informace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181620"/>
              </p:ext>
            </p:extLst>
          </p:nvPr>
        </p:nvGraphicFramePr>
        <p:xfrm>
          <a:off x="1141413" y="1688843"/>
          <a:ext cx="10036660" cy="4488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332">
                  <a:extLst>
                    <a:ext uri="{9D8B030D-6E8A-4147-A177-3AD203B41FA5}">
                      <a16:colId xmlns:a16="http://schemas.microsoft.com/office/drawing/2014/main" val="4078293524"/>
                    </a:ext>
                  </a:extLst>
                </a:gridCol>
                <a:gridCol w="2007332">
                  <a:extLst>
                    <a:ext uri="{9D8B030D-6E8A-4147-A177-3AD203B41FA5}">
                      <a16:colId xmlns:a16="http://schemas.microsoft.com/office/drawing/2014/main" val="3394884018"/>
                    </a:ext>
                  </a:extLst>
                </a:gridCol>
                <a:gridCol w="2007332">
                  <a:extLst>
                    <a:ext uri="{9D8B030D-6E8A-4147-A177-3AD203B41FA5}">
                      <a16:colId xmlns:a16="http://schemas.microsoft.com/office/drawing/2014/main" val="3376344258"/>
                    </a:ext>
                  </a:extLst>
                </a:gridCol>
                <a:gridCol w="2007332">
                  <a:extLst>
                    <a:ext uri="{9D8B030D-6E8A-4147-A177-3AD203B41FA5}">
                      <a16:colId xmlns:a16="http://schemas.microsoft.com/office/drawing/2014/main" val="2601685980"/>
                    </a:ext>
                  </a:extLst>
                </a:gridCol>
                <a:gridCol w="2007332">
                  <a:extLst>
                    <a:ext uri="{9D8B030D-6E8A-4147-A177-3AD203B41FA5}">
                      <a16:colId xmlns:a16="http://schemas.microsoft.com/office/drawing/2014/main" val="3491916847"/>
                    </a:ext>
                  </a:extLst>
                </a:gridCol>
              </a:tblGrid>
              <a:tr h="4986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desítkové násobky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dvojkové násobky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rozdíl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418477"/>
                  </a:ext>
                </a:extLst>
              </a:tr>
              <a:tr h="498669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10</a:t>
                      </a:r>
                      <a:r>
                        <a:rPr lang="cs-CZ" sz="2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  kilo-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  <a:r>
                        <a:rPr lang="cs-CZ" sz="2400" baseline="30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ki</a:t>
                      </a:r>
                      <a:r>
                        <a:rPr lang="cs-CZ" sz="2400" dirty="0"/>
                        <a:t>   </a:t>
                      </a:r>
                      <a:r>
                        <a:rPr lang="cs-CZ" sz="2400" dirty="0" err="1"/>
                        <a:t>kibi</a:t>
                      </a:r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749" rtl="0" eaLnBrk="1" latinLnBrk="0" hangingPunct="1"/>
                      <a:r>
                        <a:rPr lang="cs-CZ" sz="2400" kern="1200" noProof="0" dirty="0"/>
                        <a:t>2,4 %</a:t>
                      </a:r>
                      <a:endParaRPr lang="en-US" sz="2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978352"/>
                  </a:ext>
                </a:extLst>
              </a:tr>
              <a:tr h="498669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10</a:t>
                      </a:r>
                      <a:r>
                        <a:rPr lang="cs-CZ" sz="2400" baseline="3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  </a:t>
                      </a:r>
                      <a:r>
                        <a:rPr lang="cs-CZ" sz="2400" dirty="0" err="1"/>
                        <a:t>mega</a:t>
                      </a:r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  <a:r>
                        <a:rPr lang="cs-CZ" sz="2400" baseline="30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Mi  </a:t>
                      </a:r>
                      <a:r>
                        <a:rPr lang="cs-CZ" sz="2400" dirty="0" err="1"/>
                        <a:t>mebi</a:t>
                      </a:r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noProof="0" dirty="0"/>
                        <a:t>4,9 %</a:t>
                      </a:r>
                      <a:endParaRPr lang="en-US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730868"/>
                  </a:ext>
                </a:extLst>
              </a:tr>
              <a:tr h="498669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10</a:t>
                      </a:r>
                      <a:r>
                        <a:rPr lang="cs-CZ" sz="2400" baseline="30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  giga-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  <a:r>
                        <a:rPr lang="cs-CZ" sz="2400" baseline="300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Gi</a:t>
                      </a:r>
                      <a:r>
                        <a:rPr lang="cs-CZ" sz="2400" dirty="0"/>
                        <a:t>  </a:t>
                      </a:r>
                      <a:r>
                        <a:rPr lang="cs-CZ" sz="2400" dirty="0" err="1"/>
                        <a:t>gibi</a:t>
                      </a:r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noProof="0" dirty="0"/>
                        <a:t>7,4 %</a:t>
                      </a:r>
                      <a:endParaRPr lang="en-US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662071"/>
                  </a:ext>
                </a:extLst>
              </a:tr>
              <a:tr h="498669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10</a:t>
                      </a:r>
                      <a:r>
                        <a:rPr lang="cs-CZ" sz="2400" baseline="30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  </a:t>
                      </a:r>
                      <a:r>
                        <a:rPr lang="cs-CZ" sz="2400" dirty="0" err="1"/>
                        <a:t>tera</a:t>
                      </a:r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  <a:r>
                        <a:rPr lang="cs-CZ" sz="2400" baseline="300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Ti  </a:t>
                      </a:r>
                      <a:r>
                        <a:rPr lang="cs-CZ" sz="2400" dirty="0" err="1"/>
                        <a:t>tebi</a:t>
                      </a:r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noProof="0" dirty="0"/>
                        <a:t>10,0 %</a:t>
                      </a:r>
                      <a:endParaRPr lang="en-US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75276"/>
                  </a:ext>
                </a:extLst>
              </a:tr>
              <a:tr h="498669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10</a:t>
                      </a:r>
                      <a:r>
                        <a:rPr lang="cs-CZ" sz="2400" baseline="30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  </a:t>
                      </a:r>
                      <a:r>
                        <a:rPr lang="cs-CZ" sz="2400" dirty="0" err="1"/>
                        <a:t>peta</a:t>
                      </a:r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  <a:r>
                        <a:rPr lang="cs-CZ" sz="2400" baseline="300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Pi</a:t>
                      </a:r>
                      <a:r>
                        <a:rPr lang="cs-CZ" sz="2400" dirty="0"/>
                        <a:t> </a:t>
                      </a:r>
                      <a:r>
                        <a:rPr lang="cs-CZ" sz="2400" baseline="0" dirty="0"/>
                        <a:t> </a:t>
                      </a:r>
                      <a:r>
                        <a:rPr lang="cs-CZ" sz="2400" baseline="0" dirty="0" err="1"/>
                        <a:t>pebi</a:t>
                      </a:r>
                      <a:r>
                        <a:rPr lang="cs-CZ" sz="2400" baseline="0" dirty="0"/>
                        <a:t>-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noProof="0" dirty="0"/>
                        <a:t>12,6 %</a:t>
                      </a:r>
                      <a:endParaRPr lang="en-US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901773"/>
                  </a:ext>
                </a:extLst>
              </a:tr>
              <a:tr h="498669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10</a:t>
                      </a:r>
                      <a:r>
                        <a:rPr lang="cs-CZ" sz="2400" baseline="300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  </a:t>
                      </a:r>
                      <a:r>
                        <a:rPr lang="cs-CZ" sz="2400" dirty="0" err="1"/>
                        <a:t>exa</a:t>
                      </a:r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  <a:r>
                        <a:rPr lang="cs-CZ" sz="2400" baseline="300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Ei</a:t>
                      </a:r>
                      <a:r>
                        <a:rPr lang="cs-CZ" sz="2400" dirty="0"/>
                        <a:t>  </a:t>
                      </a:r>
                      <a:r>
                        <a:rPr lang="cs-CZ" sz="2400" dirty="0" err="1"/>
                        <a:t>exbi</a:t>
                      </a:r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noProof="0" dirty="0"/>
                        <a:t>15,3 %</a:t>
                      </a:r>
                      <a:endParaRPr lang="en-US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944945"/>
                  </a:ext>
                </a:extLst>
              </a:tr>
              <a:tr h="498669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10</a:t>
                      </a:r>
                      <a:r>
                        <a:rPr lang="cs-CZ" sz="2400" baseline="300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  </a:t>
                      </a:r>
                      <a:r>
                        <a:rPr lang="cs-CZ" sz="2400" dirty="0" err="1"/>
                        <a:t>zetta</a:t>
                      </a:r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  <a:r>
                        <a:rPr lang="cs-CZ" sz="2400" baseline="300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Zi</a:t>
                      </a:r>
                      <a:r>
                        <a:rPr lang="cs-CZ" sz="2400" dirty="0"/>
                        <a:t>  </a:t>
                      </a:r>
                      <a:r>
                        <a:rPr lang="cs-CZ" sz="2400" dirty="0" err="1"/>
                        <a:t>zebi</a:t>
                      </a:r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noProof="0" dirty="0"/>
                        <a:t>18,1 %</a:t>
                      </a:r>
                      <a:endParaRPr lang="en-US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48695"/>
                  </a:ext>
                </a:extLst>
              </a:tr>
              <a:tr h="498669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10</a:t>
                      </a:r>
                      <a:r>
                        <a:rPr lang="cs-CZ" sz="2400" baseline="300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Y  </a:t>
                      </a:r>
                      <a:r>
                        <a:rPr lang="cs-CZ" sz="2400" dirty="0" err="1"/>
                        <a:t>yotta</a:t>
                      </a:r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</a:t>
                      </a:r>
                      <a:r>
                        <a:rPr lang="cs-CZ" sz="2400" baseline="300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Yi</a:t>
                      </a:r>
                      <a:r>
                        <a:rPr lang="cs-CZ" sz="2400" dirty="0"/>
                        <a:t>  </a:t>
                      </a:r>
                      <a:r>
                        <a:rPr lang="cs-CZ" sz="2400" dirty="0" err="1"/>
                        <a:t>yobi</a:t>
                      </a:r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noProof="0" dirty="0"/>
                        <a:t>20,9 %</a:t>
                      </a:r>
                      <a:endParaRPr lang="en-US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798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016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096B4-2178-4875-BDEE-98949D34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Aplikační software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4059E2-2F46-4904-987A-3BFD13CCA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53659"/>
          </a:xfrm>
        </p:spPr>
        <p:txBody>
          <a:bodyPr>
            <a:normAutofit/>
          </a:bodyPr>
          <a:lstStyle/>
          <a:p>
            <a:r>
              <a:rPr lang="cs-CZ" dirty="0"/>
              <a:t>Program řešící nějakou </a:t>
            </a:r>
            <a:r>
              <a:rPr lang="cs-CZ" b="1" dirty="0">
                <a:solidFill>
                  <a:srgbClr val="FFFF00"/>
                </a:solidFill>
              </a:rPr>
              <a:t>úlohu pro uživatele</a:t>
            </a:r>
            <a:r>
              <a:rPr lang="cs-CZ" dirty="0"/>
              <a:t> – účetnictví, webový prohlížeč, textový procesor, grafický editor atd.</a:t>
            </a:r>
          </a:p>
          <a:p>
            <a:r>
              <a:rPr lang="cs-CZ" dirty="0"/>
              <a:t>Operační systém jej umožňuje spustit a provozovat, poskytuje spojení s hardwarem (poskytuje OP, procesor, periferie)</a:t>
            </a:r>
          </a:p>
          <a:p>
            <a:r>
              <a:rPr lang="cs-CZ" dirty="0"/>
              <a:t>Každý OS má </a:t>
            </a:r>
            <a:r>
              <a:rPr lang="cs-CZ" b="1" dirty="0">
                <a:solidFill>
                  <a:srgbClr val="FFFF00"/>
                </a:solidFill>
              </a:rPr>
              <a:t>svůj způsob</a:t>
            </a:r>
            <a:r>
              <a:rPr lang="cs-CZ" dirty="0"/>
              <a:t> provozování aplikací, aplikace jsou mezi různými operačními systémy </a:t>
            </a:r>
            <a:r>
              <a:rPr lang="cs-CZ" b="1" dirty="0">
                <a:solidFill>
                  <a:srgbClr val="FFFF00"/>
                </a:solidFill>
              </a:rPr>
              <a:t>nepřenositelné</a:t>
            </a:r>
          </a:p>
          <a:p>
            <a:r>
              <a:rPr lang="cs-CZ" b="1" dirty="0">
                <a:solidFill>
                  <a:srgbClr val="FFFF00"/>
                </a:solidFill>
              </a:rPr>
              <a:t>Instalace aplikace</a:t>
            </a:r>
            <a:r>
              <a:rPr lang="cs-CZ" dirty="0"/>
              <a:t>: proces začlenění aplikace do systému programů provozovaných daným OS </a:t>
            </a:r>
          </a:p>
        </p:txBody>
      </p:sp>
    </p:spTree>
    <p:extLst>
      <p:ext uri="{BB962C8B-B14F-4D97-AF65-F5344CB8AC3E}">
        <p14:creationId xmlns:p14="http://schemas.microsoft.com/office/powerpoint/2010/main" val="58000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se projevují rozdíly?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000" y="1789178"/>
            <a:ext cx="4118241" cy="4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797119"/>
            <a:ext cx="4022509" cy="449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86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Číselné soustavy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744824"/>
            <a:ext cx="9905999" cy="4655976"/>
          </a:xfrm>
        </p:spPr>
        <p:txBody>
          <a:bodyPr>
            <a:normAutofit/>
          </a:bodyPr>
          <a:lstStyle/>
          <a:p>
            <a:r>
              <a:rPr lang="cs-CZ" dirty="0"/>
              <a:t>Číselná soustava s pozičním zápisem – definována </a:t>
            </a:r>
            <a:r>
              <a:rPr lang="cs-CZ" dirty="0">
                <a:solidFill>
                  <a:srgbClr val="FFFF00"/>
                </a:solidFill>
              </a:rPr>
              <a:t>základem</a:t>
            </a:r>
            <a:r>
              <a:rPr lang="cs-CZ" dirty="0"/>
              <a:t> a </a:t>
            </a:r>
            <a:r>
              <a:rPr lang="cs-CZ" dirty="0">
                <a:solidFill>
                  <a:srgbClr val="FFFF00"/>
                </a:solidFill>
              </a:rPr>
              <a:t>číslicemi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dvojková (binární) – základ = 2, číslice = 0, 1</a:t>
            </a:r>
          </a:p>
          <a:p>
            <a:pPr lvl="1"/>
            <a:r>
              <a:rPr lang="cs-CZ" dirty="0"/>
              <a:t>osmičková (</a:t>
            </a:r>
            <a:r>
              <a:rPr lang="cs-CZ" dirty="0" err="1"/>
              <a:t>oktalová</a:t>
            </a:r>
            <a:r>
              <a:rPr lang="cs-CZ" dirty="0"/>
              <a:t>) – základ = 8, číslice = 0, 1, 2, 3, 4, 5 6 7</a:t>
            </a:r>
          </a:p>
          <a:p>
            <a:pPr lvl="1"/>
            <a:r>
              <a:rPr lang="cs-CZ" dirty="0"/>
              <a:t>desítková (decimální) – základ = 10, číslice = 0 až 9</a:t>
            </a:r>
          </a:p>
          <a:p>
            <a:pPr lvl="1"/>
            <a:r>
              <a:rPr lang="cs-CZ" dirty="0"/>
              <a:t>šestnáctková (hexadecimální) – základ = 16, číslice = 0 až 9, a, b, c, d, e, f</a:t>
            </a:r>
          </a:p>
          <a:p>
            <a:r>
              <a:rPr lang="cs-CZ" dirty="0"/>
              <a:t>Proč užíváme různé číselné soustavy?</a:t>
            </a:r>
          </a:p>
          <a:p>
            <a:pPr lvl="1"/>
            <a:r>
              <a:rPr lang="cs-CZ" dirty="0"/>
              <a:t>desítková je přirozená pro člověka, ale nevýhodná pro data v počítači</a:t>
            </a:r>
          </a:p>
          <a:p>
            <a:pPr lvl="1"/>
            <a:r>
              <a:rPr lang="cs-CZ" dirty="0"/>
              <a:t>dvojková je přirozená pro počítač, nevýhodná pro člověka</a:t>
            </a:r>
          </a:p>
          <a:p>
            <a:pPr lvl="1"/>
            <a:r>
              <a:rPr lang="cs-CZ" dirty="0"/>
              <a:t>osmičková a šestnáctková tvoří kompromis: nejsou přirozené ani pro jednu stranu, ale snadno se převádějí z dvojkové a jejich zápis je blízký desítkové soustavě</a:t>
            </a:r>
          </a:p>
        </p:txBody>
      </p:sp>
    </p:spTree>
    <p:extLst>
      <p:ext uri="{BB962C8B-B14F-4D97-AF65-F5344CB8AC3E}">
        <p14:creationId xmlns:p14="http://schemas.microsoft.com/office/powerpoint/2010/main" val="284250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Převody čísel mezi soustavami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Dvojková &lt;—&gt; desítková</a:t>
                </a:r>
              </a:p>
              <a:p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101101 =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1⋅</m:t>
                    </m:r>
                    <m:sSup>
                      <m:sSup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+1⋅</m:t>
                    </m:r>
                    <m:sSup>
                      <m:sSup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+1⋅</m:t>
                    </m:r>
                    <m:sSup>
                      <m:sSup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+1⋅</m:t>
                    </m:r>
                    <m:sSup>
                      <m:sSup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s-CZ" dirty="0"/>
              </a:p>
              <a:p>
                <a:r>
                  <a:rPr lang="cs-CZ" dirty="0"/>
                  <a:t>Opačně: dělíme dvěma, zapisujeme zbytky v obráceném pořadí. Alternativa: zapisujeme dvojkové mocniny, které se „vejdou“ do čísla, např. převádíme 27: nejvyšší obsažená dvojková mocnina je 2</a:t>
                </a:r>
                <a:r>
                  <a:rPr lang="cs-CZ" baseline="30000" dirty="0"/>
                  <a:t>4</a:t>
                </a:r>
                <a:r>
                  <a:rPr lang="cs-CZ" dirty="0"/>
                  <a:t> = 16, tj. binárně 10000; zbude 27 – 16 = 11, ta obsahuje 8, tj. 1000, zbude 3, ta obsahuje dvojku = 10, zbude 1, ta obsahuje 1 = 1. Sečteme: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10000+1000+10+1 = 11011</m:t>
                    </m:r>
                  </m:oMath>
                </a14:m>
                <a:endParaRPr lang="cs-CZ" baseline="30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2238" r="-13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53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Převody čísel mezi soustavami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28800"/>
            <a:ext cx="9905999" cy="4572000"/>
          </a:xfrm>
        </p:spPr>
        <p:txBody>
          <a:bodyPr>
            <a:normAutofit/>
          </a:bodyPr>
          <a:lstStyle/>
          <a:p>
            <a:r>
              <a:rPr lang="cs-CZ" dirty="0"/>
              <a:t>Dvojková &lt;—&gt; osmičková</a:t>
            </a:r>
          </a:p>
          <a:p>
            <a:pPr lvl="1"/>
            <a:r>
              <a:rPr lang="cs-CZ" dirty="0"/>
              <a:t>Každé tři číslice dvojkového zápisu se převedou zvlášť na jednu osmičkovou číslici a obráceně.</a:t>
            </a:r>
          </a:p>
          <a:p>
            <a:pPr lvl="1"/>
            <a:r>
              <a:rPr lang="cs-CZ" dirty="0">
                <a:solidFill>
                  <a:srgbClr val="FFFF00"/>
                </a:solidFill>
              </a:rPr>
              <a:t>10</a:t>
            </a:r>
            <a:r>
              <a:rPr lang="cs-CZ" dirty="0"/>
              <a:t>110</a:t>
            </a:r>
            <a:r>
              <a:rPr lang="cs-CZ" dirty="0">
                <a:solidFill>
                  <a:srgbClr val="FFFF00"/>
                </a:solidFill>
              </a:rPr>
              <a:t>101</a:t>
            </a:r>
            <a:r>
              <a:rPr lang="cs-CZ" dirty="0"/>
              <a:t> = </a:t>
            </a:r>
            <a:r>
              <a:rPr lang="cs-CZ" dirty="0">
                <a:solidFill>
                  <a:srgbClr val="FFFF00"/>
                </a:solidFill>
              </a:rPr>
              <a:t>2</a:t>
            </a:r>
            <a:r>
              <a:rPr lang="cs-CZ" dirty="0"/>
              <a:t>6</a:t>
            </a:r>
            <a:r>
              <a:rPr lang="cs-CZ" dirty="0">
                <a:solidFill>
                  <a:srgbClr val="FFFF00"/>
                </a:solidFill>
              </a:rPr>
              <a:t>5</a:t>
            </a:r>
          </a:p>
          <a:p>
            <a:r>
              <a:rPr lang="cs-CZ" dirty="0"/>
              <a:t>Dvojková &lt;—&gt; šestnáctková</a:t>
            </a:r>
          </a:p>
          <a:p>
            <a:pPr lvl="1"/>
            <a:r>
              <a:rPr lang="cs-CZ" dirty="0"/>
              <a:t>Každé čtyři číslice dvojkového zápisu se převedou zvlášť na jednu šestnáctkovou číslici a obráceně.</a:t>
            </a:r>
          </a:p>
          <a:p>
            <a:pPr lvl="1"/>
            <a:r>
              <a:rPr lang="cs-CZ" dirty="0">
                <a:solidFill>
                  <a:srgbClr val="FFFF00"/>
                </a:solidFill>
              </a:rPr>
              <a:t>1011</a:t>
            </a:r>
            <a:r>
              <a:rPr lang="cs-CZ" dirty="0"/>
              <a:t>0101 = </a:t>
            </a:r>
            <a:r>
              <a:rPr lang="cs-CZ" dirty="0">
                <a:solidFill>
                  <a:srgbClr val="FFFF00"/>
                </a:solidFill>
              </a:rPr>
              <a:t>b</a:t>
            </a:r>
            <a:r>
              <a:rPr lang="cs-CZ" dirty="0"/>
              <a:t>5</a:t>
            </a:r>
          </a:p>
          <a:p>
            <a:r>
              <a:rPr lang="cs-CZ" dirty="0"/>
              <a:t>Šestnáctková soustava je výhodnější – na 1 bajt jsou přesně dvě číslice</a:t>
            </a:r>
          </a:p>
        </p:txBody>
      </p:sp>
    </p:spTree>
    <p:extLst>
      <p:ext uri="{BB962C8B-B14F-4D97-AF65-F5344CB8AC3E}">
        <p14:creationId xmlns:p14="http://schemas.microsoft.com/office/powerpoint/2010/main" val="23808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se setkáme s použitím číselných soustav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698171"/>
            <a:ext cx="9905999" cy="4572000"/>
          </a:xfrm>
        </p:spPr>
        <p:txBody>
          <a:bodyPr/>
          <a:lstStyle/>
          <a:p>
            <a:r>
              <a:rPr lang="cs-CZ" dirty="0"/>
              <a:t>binární (osmičková) hodnota:</a:t>
            </a:r>
            <a:br>
              <a:rPr lang="cs-CZ" dirty="0"/>
            </a:br>
            <a:r>
              <a:rPr lang="cs-CZ" dirty="0"/>
              <a:t>Výpisy obsahů souborů, zobrazení práv (přiděleno/nepřiděleno)</a:t>
            </a:r>
          </a:p>
          <a:p>
            <a:r>
              <a:rPr lang="cs-CZ" dirty="0"/>
              <a:t>šestnáctková hodnota:</a:t>
            </a:r>
            <a:br>
              <a:rPr lang="cs-CZ" dirty="0"/>
            </a:br>
            <a:r>
              <a:rPr lang="cs-CZ" dirty="0"/>
              <a:t>zadání barevné kombinace RGB: #FA07C9</a:t>
            </a:r>
            <a:br>
              <a:rPr lang="cs-CZ" dirty="0"/>
            </a:br>
            <a:r>
              <a:rPr lang="cs-CZ" dirty="0"/>
              <a:t>fyzická adresa stroje: F8-94-C2-7F-DA-68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474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1029</TotalTime>
  <Words>2485</Words>
  <Application>Microsoft Office PowerPoint</Application>
  <PresentationFormat>Širokoúhlá obrazovka</PresentationFormat>
  <Paragraphs>245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Cambria Math</vt:lpstr>
      <vt:lpstr>Trebuchet MS</vt:lpstr>
      <vt:lpstr>Tw Cen MT</vt:lpstr>
      <vt:lpstr>Wingdings</vt:lpstr>
      <vt:lpstr>Wingdings 3</vt:lpstr>
      <vt:lpstr>Obvod</vt:lpstr>
      <vt:lpstr>úvod do IT, operační systémy</vt:lpstr>
      <vt:lpstr>Úvod do informačních technologií</vt:lpstr>
      <vt:lpstr>Zobrazení informací v počítači</vt:lpstr>
      <vt:lpstr>Ještě větší jednotky informace</vt:lpstr>
      <vt:lpstr>Kde se projevují rozdíly?</vt:lpstr>
      <vt:lpstr>Číselné soustavy</vt:lpstr>
      <vt:lpstr>Převody čísel mezi soustavami</vt:lpstr>
      <vt:lpstr>Převody čísel mezi soustavami</vt:lpstr>
      <vt:lpstr>Kde se setkáme s použitím číselných soustav</vt:lpstr>
      <vt:lpstr>Jak se ukládají data do počítače</vt:lpstr>
      <vt:lpstr>Jak se ukládají data do počítače</vt:lpstr>
      <vt:lpstr>Operační systémy</vt:lpstr>
      <vt:lpstr>Co je operační systém</vt:lpstr>
      <vt:lpstr>Správa paměti</vt:lpstr>
      <vt:lpstr>Správa procesů</vt:lpstr>
      <vt:lpstr>Správa periferií (přídavných zařízení)</vt:lpstr>
      <vt:lpstr>OS typu Windows</vt:lpstr>
      <vt:lpstr>Historie windows</vt:lpstr>
      <vt:lpstr>Grafické uživatelské rozhraní</vt:lpstr>
      <vt:lpstr>Textové uživatelské rozhraní</vt:lpstr>
      <vt:lpstr>Operační systém apple</vt:lpstr>
      <vt:lpstr>Historie OS pro Mac</vt:lpstr>
      <vt:lpstr>OS typu unix</vt:lpstr>
      <vt:lpstr>Linux – distribuce</vt:lpstr>
      <vt:lpstr>Historie unix/Linux</vt:lpstr>
      <vt:lpstr>Které univerzitní servery potřebujeme?</vt:lpstr>
      <vt:lpstr>Jak můžeme se servery pracovat?</vt:lpstr>
      <vt:lpstr>Vzdálený terminál</vt:lpstr>
      <vt:lpstr>Jak na to...</vt:lpstr>
      <vt:lpstr>zadávání příkazů</vt:lpstr>
      <vt:lpstr>O adresářích...</vt:lpstr>
      <vt:lpstr>Přístupová cesta</vt:lpstr>
      <vt:lpstr>Příklady</vt:lpstr>
      <vt:lpstr>Souborová maska</vt:lpstr>
      <vt:lpstr>Příklady souborových masek</vt:lpstr>
      <vt:lpstr>Pár příkazů...</vt:lpstr>
      <vt:lpstr>Pár příkazů...</vt:lpstr>
      <vt:lpstr>Pár příkazů...</vt:lpstr>
      <vt:lpstr>Programy na serveru</vt:lpstr>
      <vt:lpstr>Aplikační software</vt:lpstr>
    </vt:vector>
  </TitlesOfParts>
  <Company>ÚI PEF MENDELU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 – úvod do předmětu</dc:title>
  <dc:creator>Jiří Rybička</dc:creator>
  <cp:lastModifiedBy>Jiří Rybička</cp:lastModifiedBy>
  <cp:revision>43</cp:revision>
  <dcterms:created xsi:type="dcterms:W3CDTF">2020-09-20T21:50:06Z</dcterms:created>
  <dcterms:modified xsi:type="dcterms:W3CDTF">2024-02-20T00:19:47Z</dcterms:modified>
</cp:coreProperties>
</file>