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39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CF7279-2090-42D5-AA8C-45DDFF331D40}" type="datetimeFigureOut">
              <a:rPr lang="cs-CZ" smtClean="0"/>
              <a:t>22.1.2015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D89583-BA98-4A41-AC05-053587A495B3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CF7279-2090-42D5-AA8C-45DDFF331D40}" type="datetimeFigureOut">
              <a:rPr lang="cs-CZ" smtClean="0"/>
              <a:t>22.1.2015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D89583-BA98-4A41-AC05-053587A495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CF7279-2090-42D5-AA8C-45DDFF331D40}" type="datetimeFigureOut">
              <a:rPr lang="cs-CZ" smtClean="0"/>
              <a:t>22.1.2015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D89583-BA98-4A41-AC05-053587A495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+mn-lt"/>
              </a:defRPr>
            </a:lvl1pPr>
            <a:extLst/>
          </a:lstStyle>
          <a:p>
            <a:r>
              <a:rPr kumimoji="0" lang="cs-CZ" dirty="0" smtClean="0"/>
              <a:t>Kliknutím lze upravit styl.</a:t>
            </a:r>
            <a:endParaRPr kumimoji="0"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CF7279-2090-42D5-AA8C-45DDFF331D40}" type="datetimeFigureOut">
              <a:rPr lang="cs-CZ" smtClean="0"/>
              <a:t>22.1.2015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D89583-BA98-4A41-AC05-053587A495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CF7279-2090-42D5-AA8C-45DDFF331D40}" type="datetimeFigureOut">
              <a:rPr lang="cs-CZ" smtClean="0"/>
              <a:t>22.1.2015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D89583-BA98-4A41-AC05-053587A495B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CF7279-2090-42D5-AA8C-45DDFF331D40}" type="datetimeFigureOut">
              <a:rPr lang="cs-CZ" smtClean="0"/>
              <a:t>22.1.2015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D89583-BA98-4A41-AC05-053587A495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CF7279-2090-42D5-AA8C-45DDFF331D40}" type="datetimeFigureOut">
              <a:rPr lang="cs-CZ" smtClean="0"/>
              <a:t>22.1.2015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D89583-BA98-4A41-AC05-053587A495B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CF7279-2090-42D5-AA8C-45DDFF331D40}" type="datetimeFigureOut">
              <a:rPr lang="cs-CZ" smtClean="0"/>
              <a:t>22.1.2015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D89583-BA98-4A41-AC05-053587A495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CF7279-2090-42D5-AA8C-45DDFF331D40}" type="datetimeFigureOut">
              <a:rPr lang="cs-CZ" smtClean="0"/>
              <a:t>22.1.2015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D89583-BA98-4A41-AC05-053587A495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CF7279-2090-42D5-AA8C-45DDFF331D40}" type="datetimeFigureOut">
              <a:rPr lang="cs-CZ" smtClean="0"/>
              <a:t>22.1.2015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D89583-BA98-4A41-AC05-053587A495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nice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nice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nice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ACF7279-2090-42D5-AA8C-45DDFF331D40}" type="datetimeFigureOut">
              <a:rPr lang="cs-CZ" smtClean="0"/>
              <a:t>22.1.2015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FD89583-BA98-4A41-AC05-053587A495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dirty="0" smtClean="0"/>
              <a:t>Kliknutím lze upravit styl.</a:t>
            </a:r>
            <a:endParaRPr kumimoji="0" lang="en-US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dirty="0" smtClean="0"/>
              <a:t>Kliknutím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ACF7279-2090-42D5-AA8C-45DDFF331D40}" type="datetimeFigureOut">
              <a:rPr lang="cs-CZ" smtClean="0"/>
              <a:t>22.1.2015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FD89583-BA98-4A41-AC05-053587A495B3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n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3832" y="1484785"/>
            <a:ext cx="7772400" cy="21156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ČSN 01 6910 (2014)</a:t>
            </a:r>
            <a:br>
              <a:rPr lang="cs-CZ" dirty="0" smtClean="0"/>
            </a:br>
            <a:r>
              <a:rPr lang="cs-CZ" dirty="0" smtClean="0"/>
              <a:t>Úprava dokumentů zpracovaných textovými procesory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7772400" cy="1508760"/>
          </a:xfrm>
        </p:spPr>
        <p:txBody>
          <a:bodyPr>
            <a:normAutofit/>
          </a:bodyPr>
          <a:lstStyle/>
          <a:p>
            <a:r>
              <a:rPr lang="cs-CZ" dirty="0" smtClean="0"/>
              <a:t>Setkání koordinátorů ICT</a:t>
            </a:r>
            <a:br>
              <a:rPr lang="cs-CZ" dirty="0" smtClean="0"/>
            </a:br>
            <a:r>
              <a:rPr lang="cs-CZ" dirty="0" smtClean="0"/>
              <a:t>Brno</a:t>
            </a:r>
            <a:br>
              <a:rPr lang="cs-CZ" dirty="0" smtClean="0"/>
            </a:br>
            <a:r>
              <a:rPr lang="cs-CZ" dirty="0" smtClean="0"/>
              <a:t>23. ledna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622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Členění textů (kap. 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Odstavce a jejich úprava </a:t>
            </a:r>
            <a:r>
              <a:rPr lang="cs-CZ" dirty="0" smtClean="0">
                <a:solidFill>
                  <a:schemeClr val="accent1"/>
                </a:solidFill>
              </a:rPr>
              <a:t>(</a:t>
            </a:r>
            <a:r>
              <a:rPr lang="cs-CZ" dirty="0" err="1" smtClean="0">
                <a:solidFill>
                  <a:schemeClr val="accent1"/>
                </a:solidFill>
              </a:rPr>
              <a:t>ot</a:t>
            </a:r>
            <a:r>
              <a:rPr lang="cs-CZ" dirty="0" smtClean="0">
                <a:solidFill>
                  <a:schemeClr val="accent1"/>
                </a:solidFill>
              </a:rPr>
              <a:t>. 13)</a:t>
            </a:r>
          </a:p>
          <a:p>
            <a:r>
              <a:rPr lang="cs-CZ" dirty="0" smtClean="0"/>
              <a:t>Výčty a jejich označování, označování částí textu </a:t>
            </a:r>
            <a:r>
              <a:rPr lang="cs-CZ" dirty="0" smtClean="0">
                <a:solidFill>
                  <a:schemeClr val="accent1"/>
                </a:solidFill>
              </a:rPr>
              <a:t>(</a:t>
            </a:r>
            <a:r>
              <a:rPr lang="cs-CZ" dirty="0" err="1" smtClean="0">
                <a:solidFill>
                  <a:schemeClr val="accent1"/>
                </a:solidFill>
              </a:rPr>
              <a:t>ot</a:t>
            </a:r>
            <a:r>
              <a:rPr lang="cs-CZ" dirty="0" smtClean="0">
                <a:solidFill>
                  <a:schemeClr val="accent1"/>
                </a:solidFill>
              </a:rPr>
              <a:t>. 4, 6, 7)</a:t>
            </a:r>
          </a:p>
          <a:p>
            <a:r>
              <a:rPr lang="cs-CZ" dirty="0" smtClean="0"/>
              <a:t>Nadpisy </a:t>
            </a:r>
            <a:r>
              <a:rPr lang="cs-CZ" dirty="0" smtClean="0">
                <a:solidFill>
                  <a:schemeClr val="accent1"/>
                </a:solidFill>
              </a:rPr>
              <a:t>(</a:t>
            </a:r>
            <a:r>
              <a:rPr lang="cs-CZ" dirty="0" err="1" smtClean="0">
                <a:solidFill>
                  <a:schemeClr val="accent1"/>
                </a:solidFill>
              </a:rPr>
              <a:t>ot</a:t>
            </a:r>
            <a:r>
              <a:rPr lang="cs-CZ" dirty="0" smtClean="0">
                <a:solidFill>
                  <a:schemeClr val="accent1"/>
                </a:solidFill>
              </a:rPr>
              <a:t>. 9)</a:t>
            </a:r>
          </a:p>
          <a:p>
            <a:r>
              <a:rPr lang="cs-CZ" dirty="0" smtClean="0"/>
              <a:t>Titulky a popisky obrázků, tabulek a jiných prvků</a:t>
            </a:r>
          </a:p>
          <a:p>
            <a:r>
              <a:rPr lang="cs-CZ" dirty="0" smtClean="0"/>
              <a:t>Číslování obrázků a tabulek</a:t>
            </a:r>
          </a:p>
          <a:p>
            <a:r>
              <a:rPr lang="cs-CZ" dirty="0" smtClean="0"/>
              <a:t>Poznámky pod čarou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41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Úprava dokumentů (kap. 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Okraje</a:t>
            </a:r>
          </a:p>
          <a:p>
            <a:r>
              <a:rPr lang="cs-CZ" dirty="0" smtClean="0"/>
              <a:t>Písmo – velikost</a:t>
            </a:r>
          </a:p>
          <a:p>
            <a:r>
              <a:rPr lang="cs-CZ" dirty="0" smtClean="0"/>
              <a:t>Řádkování</a:t>
            </a:r>
          </a:p>
          <a:p>
            <a:r>
              <a:rPr lang="cs-CZ" dirty="0" smtClean="0"/>
              <a:t>Zarovnání textu</a:t>
            </a:r>
          </a:p>
          <a:p>
            <a:r>
              <a:rPr lang="cs-CZ" dirty="0" smtClean="0"/>
              <a:t>Dělení slov </a:t>
            </a:r>
            <a:r>
              <a:rPr lang="cs-CZ" dirty="0" smtClean="0">
                <a:solidFill>
                  <a:schemeClr val="accent1"/>
                </a:solidFill>
              </a:rPr>
              <a:t>(</a:t>
            </a:r>
            <a:r>
              <a:rPr lang="cs-CZ" dirty="0" err="1" smtClean="0">
                <a:solidFill>
                  <a:schemeClr val="accent1"/>
                </a:solidFill>
              </a:rPr>
              <a:t>ot</a:t>
            </a:r>
            <a:r>
              <a:rPr lang="cs-CZ" dirty="0" smtClean="0">
                <a:solidFill>
                  <a:schemeClr val="accent1"/>
                </a:solidFill>
              </a:rPr>
              <a:t>. 2)</a:t>
            </a:r>
          </a:p>
          <a:p>
            <a:r>
              <a:rPr lang="cs-CZ" dirty="0" smtClean="0"/>
              <a:t>Rozšířené typografické možnosti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27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části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Tabulky (kap. 13)</a:t>
            </a:r>
          </a:p>
          <a:p>
            <a:r>
              <a:rPr lang="cs-CZ" dirty="0" smtClean="0"/>
              <a:t>Poštovní adresy (kap. 14)</a:t>
            </a:r>
          </a:p>
          <a:p>
            <a:r>
              <a:rPr lang="cs-CZ" dirty="0" smtClean="0"/>
              <a:t>Obchodní a úřední dopisy (kap. 15)</a:t>
            </a:r>
          </a:p>
          <a:p>
            <a:r>
              <a:rPr lang="cs-CZ" dirty="0" smtClean="0"/>
              <a:t>Dopisy zasílané prostřednictvím datových schránek (kap. 16)</a:t>
            </a:r>
          </a:p>
          <a:p>
            <a:r>
              <a:rPr lang="cs-CZ" dirty="0" smtClean="0"/>
              <a:t>Další druhy dopisů, e-maily (kap. 17–21)</a:t>
            </a:r>
          </a:p>
          <a:p>
            <a:r>
              <a:rPr lang="cs-CZ" dirty="0" smtClean="0"/>
              <a:t>Úpravy textu a korektury (kap. 22)</a:t>
            </a:r>
          </a:p>
          <a:p>
            <a:r>
              <a:rPr lang="cs-CZ" dirty="0" smtClean="0"/>
              <a:t>Příprava textů pro další zpracování (kap. 23, příloha 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1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Norma neřeší, jak všechny zásady realizovat, ale v mnoha případech se nepřímo odkazuje na typické funkce </a:t>
            </a:r>
            <a:r>
              <a:rPr lang="cs-CZ" dirty="0" smtClean="0"/>
              <a:t>Wordu</a:t>
            </a:r>
          </a:p>
          <a:p>
            <a:r>
              <a:rPr lang="cs-CZ" dirty="0" smtClean="0"/>
              <a:t>Autoři normy mají v úmyslu vytvořit nějakou stručnou výkladovou příručku zejména pro školy (prý cca 40 stránek)</a:t>
            </a:r>
          </a:p>
          <a:p>
            <a:r>
              <a:rPr lang="cs-CZ" dirty="0" smtClean="0"/>
              <a:t>Autoři předpokládají vznik implementačních příruček</a:t>
            </a:r>
          </a:p>
          <a:p>
            <a:r>
              <a:rPr lang="cs-CZ" dirty="0" smtClean="0"/>
              <a:t>Průvodce tvorbou dokumentů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217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204864"/>
            <a:ext cx="7772400" cy="9144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Kontakt: rybicka@mendelu.cz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13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Konečně!!</a:t>
            </a:r>
            <a:r>
              <a:rPr lang="cs-CZ" dirty="0" smtClean="0"/>
              <a:t> Norma respektuje použití knižního písma, nepodporuje primárně strojopis</a:t>
            </a:r>
          </a:p>
          <a:p>
            <a:r>
              <a:rPr lang="cs-CZ" dirty="0" smtClean="0"/>
              <a:t>Příprava trvala tři roky, spousta připomínek, řada kompromisů. Platí od 1. 8. 2014</a:t>
            </a:r>
          </a:p>
          <a:p>
            <a:r>
              <a:rPr lang="cs-CZ" dirty="0" smtClean="0"/>
              <a:t>Zpracovatel: Ústav pro jazyk český AV ČR (Petr </a:t>
            </a:r>
            <a:r>
              <a:rPr lang="cs-CZ" dirty="0" err="1" smtClean="0"/>
              <a:t>Lozan</a:t>
            </a:r>
            <a:r>
              <a:rPr lang="cs-CZ" dirty="0" smtClean="0"/>
              <a:t>, Markéta Pravdová)</a:t>
            </a:r>
          </a:p>
          <a:p>
            <a:r>
              <a:rPr lang="cs-CZ" dirty="0" smtClean="0"/>
              <a:t>Nepředpokládá se konkrétní programové vybavení, ale je často myšlen Word</a:t>
            </a:r>
          </a:p>
          <a:p>
            <a:r>
              <a:rPr lang="cs-CZ" dirty="0" smtClean="0"/>
              <a:t>Silná vazba na Pravidla českého pravopisu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25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Okruh uživatelů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Normu užije každý uživatel textového procesoru (Word, OO </a:t>
            </a:r>
            <a:r>
              <a:rPr lang="cs-CZ" dirty="0" err="1" smtClean="0"/>
              <a:t>Writer</a:t>
            </a:r>
            <a:r>
              <a:rPr lang="cs-CZ" dirty="0" smtClean="0"/>
              <a:t> apod.), ale i dalších programů s pokročilejšími možnostmi.</a:t>
            </a:r>
          </a:p>
          <a:p>
            <a:r>
              <a:rPr lang="cs-CZ" dirty="0" smtClean="0"/>
              <a:t>Speciálně: výuka práce s textovým procesorem by měla alespoň vybraná ustanovení této normy (zejm. kap. 6–12) plně zahrnovat.</a:t>
            </a:r>
          </a:p>
          <a:p>
            <a:r>
              <a:rPr lang="cs-CZ" dirty="0" smtClean="0"/>
              <a:t>Lze aplikovat i pro přípravu dokumentů k profesionálnímu zpracování (příloha 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8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 a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Jednoznačná orientace na knižní písmo, ale značná omezení předpokládanými vlastnostmi textových procesorů</a:t>
            </a:r>
          </a:p>
          <a:p>
            <a:r>
              <a:rPr lang="cs-CZ" dirty="0" smtClean="0"/>
              <a:t>Pojmy: základní text, rodina písma, </a:t>
            </a:r>
            <a:r>
              <a:rPr lang="cs-CZ" dirty="0" err="1" smtClean="0"/>
              <a:t>serifové</a:t>
            </a:r>
            <a:r>
              <a:rPr lang="cs-CZ" dirty="0" smtClean="0"/>
              <a:t>/</a:t>
            </a:r>
            <a:r>
              <a:rPr lang="cs-CZ" dirty="0" err="1" smtClean="0"/>
              <a:t>bezserifové</a:t>
            </a:r>
            <a:r>
              <a:rPr lang="cs-CZ" dirty="0" smtClean="0"/>
              <a:t> písmo, bod (0,353 mm), serif (patka), verzálky, </a:t>
            </a:r>
            <a:r>
              <a:rPr lang="cs-CZ" dirty="0" err="1" smtClean="0"/>
              <a:t>minusky</a:t>
            </a:r>
            <a:r>
              <a:rPr lang="cs-CZ" dirty="0" smtClean="0"/>
              <a:t>, proporcionální a neproporcionální číslice, ligatura, styl (Word), odstavcová zarážka, řádkování, pevná mezera, povinný/nerozdělitelný/podmíněný spojovník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36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Jednotnost úpravy</a:t>
            </a:r>
          </a:p>
          <a:p>
            <a:pPr lvl="1"/>
            <a:r>
              <a:rPr lang="cs-CZ" dirty="0" smtClean="0"/>
              <a:t>v řadě případů jsou povoleny varianty, avšak v jednom dokumentu (sadě dokumentů) je potřebné používat vždy jednotné řešení</a:t>
            </a:r>
          </a:p>
          <a:p>
            <a:pPr lvl="1"/>
            <a:r>
              <a:rPr lang="cs-CZ" dirty="0" smtClean="0"/>
              <a:t>podklad pro upřesnění vnitřními předpisy</a:t>
            </a:r>
          </a:p>
          <a:p>
            <a:pPr lvl="1"/>
            <a:r>
              <a:rPr lang="cs-CZ" dirty="0" smtClean="0"/>
              <a:t>nejsou řešeny doporučené typy písma</a:t>
            </a:r>
          </a:p>
          <a:p>
            <a:r>
              <a:rPr lang="cs-CZ" dirty="0" smtClean="0"/>
              <a:t>Znaková sada ISO/IEC 10646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81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Interpunkce, spojovník (kap. 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Kvíz, </a:t>
            </a:r>
            <a:r>
              <a:rPr lang="cs-CZ" dirty="0" err="1" smtClean="0">
                <a:solidFill>
                  <a:schemeClr val="accent1"/>
                </a:solidFill>
              </a:rPr>
              <a:t>ot</a:t>
            </a:r>
            <a:r>
              <a:rPr lang="cs-CZ" dirty="0" smtClean="0">
                <a:solidFill>
                  <a:schemeClr val="accent1"/>
                </a:solidFill>
              </a:rPr>
              <a:t>. 11:</a:t>
            </a:r>
          </a:p>
          <a:p>
            <a:r>
              <a:rPr lang="cs-CZ" dirty="0" smtClean="0"/>
              <a:t>Tečka, čárka, dvojtečka, středník, vykřičník, otazník</a:t>
            </a:r>
          </a:p>
          <a:p>
            <a:r>
              <a:rPr lang="cs-CZ" dirty="0" smtClean="0"/>
              <a:t>Spojovník a pomlčka </a:t>
            </a:r>
            <a:r>
              <a:rPr lang="cs-CZ" dirty="0" smtClean="0">
                <a:solidFill>
                  <a:schemeClr val="accent1"/>
                </a:solidFill>
              </a:rPr>
              <a:t>(také </a:t>
            </a:r>
            <a:r>
              <a:rPr lang="cs-CZ" dirty="0" err="1" smtClean="0">
                <a:solidFill>
                  <a:schemeClr val="accent1"/>
                </a:solidFill>
              </a:rPr>
              <a:t>ot</a:t>
            </a:r>
            <a:r>
              <a:rPr lang="cs-CZ" dirty="0" smtClean="0">
                <a:solidFill>
                  <a:schemeClr val="accent1"/>
                </a:solidFill>
              </a:rPr>
              <a:t>. 5)</a:t>
            </a:r>
          </a:p>
          <a:p>
            <a:r>
              <a:rPr lang="cs-CZ" dirty="0" smtClean="0"/>
              <a:t>Závorky a uvozovky</a:t>
            </a:r>
          </a:p>
          <a:p>
            <a:r>
              <a:rPr lang="cs-CZ" dirty="0" smtClean="0"/>
              <a:t>Lomítko</a:t>
            </a:r>
          </a:p>
          <a:p>
            <a:r>
              <a:rPr lang="cs-CZ" dirty="0" smtClean="0"/>
              <a:t>Tři tečky (výpustka) </a:t>
            </a:r>
            <a:r>
              <a:rPr lang="cs-CZ" dirty="0" smtClean="0">
                <a:solidFill>
                  <a:schemeClr val="accent1"/>
                </a:solidFill>
              </a:rPr>
              <a:t>– </a:t>
            </a:r>
            <a:r>
              <a:rPr lang="cs-CZ" dirty="0" err="1" smtClean="0">
                <a:solidFill>
                  <a:schemeClr val="accent1"/>
                </a:solidFill>
              </a:rPr>
              <a:t>ot</a:t>
            </a:r>
            <a:r>
              <a:rPr lang="cs-CZ" dirty="0" smtClean="0">
                <a:solidFill>
                  <a:schemeClr val="accent1"/>
                </a:solidFill>
              </a:rPr>
              <a:t>. 3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58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Zkratky, znaky a značky (kap. 7, 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Zkratky (právní forma jako vsuvka, tituly, ustálené zkratky nepravidelné), </a:t>
            </a:r>
            <a:r>
              <a:rPr lang="cs-CZ" dirty="0" err="1" smtClean="0">
                <a:solidFill>
                  <a:schemeClr val="accent1"/>
                </a:solidFill>
              </a:rPr>
              <a:t>ot</a:t>
            </a:r>
            <a:r>
              <a:rPr lang="cs-CZ" dirty="0" smtClean="0">
                <a:solidFill>
                  <a:schemeClr val="accent1"/>
                </a:solidFill>
              </a:rPr>
              <a:t>.</a:t>
            </a:r>
            <a:r>
              <a:rPr lang="cs-CZ" dirty="0" smtClean="0"/>
              <a:t> </a:t>
            </a:r>
            <a:r>
              <a:rPr lang="cs-CZ" dirty="0" smtClean="0">
                <a:solidFill>
                  <a:schemeClr val="accent1"/>
                </a:solidFill>
              </a:rPr>
              <a:t>11</a:t>
            </a:r>
          </a:p>
          <a:p>
            <a:r>
              <a:rPr lang="cs-CZ" dirty="0" smtClean="0"/>
              <a:t>Značky </a:t>
            </a:r>
            <a:r>
              <a:rPr lang="cs-CZ" dirty="0" smtClean="0">
                <a:solidFill>
                  <a:schemeClr val="accent1"/>
                </a:solidFill>
              </a:rPr>
              <a:t>(</a:t>
            </a:r>
            <a:r>
              <a:rPr lang="cs-CZ" dirty="0" err="1" smtClean="0">
                <a:solidFill>
                  <a:schemeClr val="accent1"/>
                </a:solidFill>
              </a:rPr>
              <a:t>ot</a:t>
            </a:r>
            <a:r>
              <a:rPr lang="cs-CZ" dirty="0" smtClean="0">
                <a:solidFill>
                  <a:schemeClr val="accent1"/>
                </a:solidFill>
              </a:rPr>
              <a:t>.</a:t>
            </a:r>
            <a:r>
              <a:rPr lang="cs-CZ" dirty="0" smtClean="0"/>
              <a:t> </a:t>
            </a:r>
            <a:r>
              <a:rPr lang="cs-CZ" dirty="0" smtClean="0">
                <a:solidFill>
                  <a:schemeClr val="accent1"/>
                </a:solidFill>
              </a:rPr>
              <a:t>1, 8, 11) </a:t>
            </a:r>
            <a:r>
              <a:rPr lang="cs-CZ" dirty="0" smtClean="0"/>
              <a:t>– jednotky, měny, matematika, poměr, skóre, procenta atd.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301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Čísla a číslice (kap. 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Psaní čísel, spojení čísel se slovy </a:t>
            </a:r>
            <a:r>
              <a:rPr lang="cs-CZ" dirty="0" smtClean="0">
                <a:solidFill>
                  <a:schemeClr val="accent1"/>
                </a:solidFill>
              </a:rPr>
              <a:t>(</a:t>
            </a:r>
            <a:r>
              <a:rPr lang="cs-CZ" dirty="0" err="1" smtClean="0">
                <a:solidFill>
                  <a:schemeClr val="accent1"/>
                </a:solidFill>
              </a:rPr>
              <a:t>ot</a:t>
            </a:r>
            <a:r>
              <a:rPr lang="cs-CZ" dirty="0" smtClean="0">
                <a:solidFill>
                  <a:schemeClr val="accent1"/>
                </a:solidFill>
              </a:rPr>
              <a:t>. 1)</a:t>
            </a:r>
          </a:p>
          <a:p>
            <a:r>
              <a:rPr lang="cs-CZ" dirty="0" smtClean="0"/>
              <a:t>Datum a čas </a:t>
            </a:r>
            <a:r>
              <a:rPr lang="cs-CZ" dirty="0" smtClean="0">
                <a:solidFill>
                  <a:schemeClr val="accent1"/>
                </a:solidFill>
              </a:rPr>
              <a:t>(</a:t>
            </a:r>
            <a:r>
              <a:rPr lang="cs-CZ" dirty="0" err="1" smtClean="0">
                <a:solidFill>
                  <a:schemeClr val="accent1"/>
                </a:solidFill>
              </a:rPr>
              <a:t>ot</a:t>
            </a:r>
            <a:r>
              <a:rPr lang="cs-CZ" dirty="0" smtClean="0">
                <a:solidFill>
                  <a:schemeClr val="accent1"/>
                </a:solidFill>
              </a:rPr>
              <a:t>. 12)</a:t>
            </a:r>
          </a:p>
          <a:p>
            <a:r>
              <a:rPr lang="cs-CZ" dirty="0" smtClean="0"/>
              <a:t>Peněžní částky</a:t>
            </a:r>
          </a:p>
          <a:p>
            <a:r>
              <a:rPr lang="cs-CZ" dirty="0" smtClean="0"/>
              <a:t>Čísla bankovních účtů</a:t>
            </a:r>
          </a:p>
          <a:p>
            <a:r>
              <a:rPr lang="cs-CZ" dirty="0" smtClean="0"/>
              <a:t>Římské číslice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60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Vyznačování (kap. 10)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Řezy</a:t>
            </a:r>
          </a:p>
          <a:p>
            <a:r>
              <a:rPr lang="cs-CZ" dirty="0" smtClean="0"/>
              <a:t>Velikost, barva, typ písma</a:t>
            </a:r>
          </a:p>
          <a:p>
            <a:r>
              <a:rPr lang="cs-CZ" dirty="0" smtClean="0"/>
              <a:t>Samostatný řádek</a:t>
            </a:r>
          </a:p>
          <a:p>
            <a:r>
              <a:rPr lang="cs-CZ" dirty="0" smtClean="0"/>
              <a:t>Prostrkávání</a:t>
            </a:r>
          </a:p>
          <a:p>
            <a:r>
              <a:rPr lang="cs-CZ" dirty="0" smtClean="0"/>
              <a:t>Podtržení</a:t>
            </a:r>
          </a:p>
          <a:p>
            <a:r>
              <a:rPr lang="cs-CZ" dirty="0" smtClean="0"/>
              <a:t>Verzálky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(</a:t>
            </a:r>
            <a:r>
              <a:rPr lang="cs-CZ" dirty="0" err="1" smtClean="0">
                <a:solidFill>
                  <a:schemeClr val="accent1"/>
                </a:solidFill>
              </a:rPr>
              <a:t>ot</a:t>
            </a:r>
            <a:r>
              <a:rPr lang="cs-CZ" dirty="0" smtClean="0">
                <a:solidFill>
                  <a:schemeClr val="accent1"/>
                </a:solidFill>
              </a:rPr>
              <a:t>. 10)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50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154</TotalTime>
  <Words>416</Words>
  <Application>Microsoft Office PowerPoint</Application>
  <PresentationFormat>Předvádění na obrazovce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Metro</vt:lpstr>
      <vt:lpstr>ČSN 01 6910 (2014) Úprava dokumentů zpracovaných textovými procesory</vt:lpstr>
      <vt:lpstr>Úvod</vt:lpstr>
      <vt:lpstr>Okruh uživatelů</vt:lpstr>
      <vt:lpstr>Termíny a definice</vt:lpstr>
      <vt:lpstr>Základní principy</vt:lpstr>
      <vt:lpstr>Interpunkce, spojovník (kap. 6)</vt:lpstr>
      <vt:lpstr>Zkratky, znaky a značky (kap. 7, 8)</vt:lpstr>
      <vt:lpstr>Čísla a číslice (kap. 9)</vt:lpstr>
      <vt:lpstr>Vyznačování (kap. 10)</vt:lpstr>
      <vt:lpstr>Členění textů (kap. 11)</vt:lpstr>
      <vt:lpstr>Úprava dokumentů (kap. 12)</vt:lpstr>
      <vt:lpstr>Další části normy</vt:lpstr>
      <vt:lpstr>Technologie</vt:lpstr>
      <vt:lpstr>Děkuji za pozornost  Kontakt: rybicka@mendelu.cz</vt:lpstr>
    </vt:vector>
  </TitlesOfParts>
  <Company>ÚI PEF MENDELU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ČSN 01 6910 Úprava dokumentů zpracovaných textovými procesory</dc:title>
  <dc:creator>Jiří Rybička</dc:creator>
  <cp:lastModifiedBy>Jiří Rybička</cp:lastModifiedBy>
  <cp:revision>11</cp:revision>
  <dcterms:created xsi:type="dcterms:W3CDTF">2015-01-22T16:26:33Z</dcterms:created>
  <dcterms:modified xsi:type="dcterms:W3CDTF">2015-01-22T19:01:05Z</dcterms:modified>
</cp:coreProperties>
</file>