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handoutMasterIdLst>
    <p:handoutMasterId r:id="rId82"/>
  </p:handoutMasterIdLst>
  <p:sldIdLst>
    <p:sldId id="256" r:id="rId2"/>
    <p:sldId id="269" r:id="rId3"/>
    <p:sldId id="264" r:id="rId4"/>
    <p:sldId id="271" r:id="rId5"/>
    <p:sldId id="270" r:id="rId6"/>
    <p:sldId id="272" r:id="rId7"/>
    <p:sldId id="274" r:id="rId8"/>
    <p:sldId id="273" r:id="rId9"/>
    <p:sldId id="275" r:id="rId10"/>
    <p:sldId id="276" r:id="rId11"/>
    <p:sldId id="277" r:id="rId12"/>
    <p:sldId id="278" r:id="rId13"/>
    <p:sldId id="280" r:id="rId14"/>
    <p:sldId id="279" r:id="rId15"/>
    <p:sldId id="281" r:id="rId16"/>
    <p:sldId id="315" r:id="rId17"/>
    <p:sldId id="283" r:id="rId18"/>
    <p:sldId id="282" r:id="rId19"/>
    <p:sldId id="284" r:id="rId20"/>
    <p:sldId id="286" r:id="rId21"/>
    <p:sldId id="287" r:id="rId22"/>
    <p:sldId id="288" r:id="rId23"/>
    <p:sldId id="289" r:id="rId24"/>
    <p:sldId id="290" r:id="rId25"/>
    <p:sldId id="285" r:id="rId26"/>
    <p:sldId id="291" r:id="rId27"/>
    <p:sldId id="292" r:id="rId28"/>
    <p:sldId id="316" r:id="rId29"/>
    <p:sldId id="293" r:id="rId30"/>
    <p:sldId id="294" r:id="rId31"/>
    <p:sldId id="295" r:id="rId32"/>
    <p:sldId id="296" r:id="rId33"/>
    <p:sldId id="297" r:id="rId34"/>
    <p:sldId id="298" r:id="rId35"/>
    <p:sldId id="317"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29" r:id="rId53"/>
    <p:sldId id="318" r:id="rId54"/>
    <p:sldId id="319" r:id="rId55"/>
    <p:sldId id="320" r:id="rId56"/>
    <p:sldId id="321" r:id="rId57"/>
    <p:sldId id="322" r:id="rId58"/>
    <p:sldId id="323" r:id="rId59"/>
    <p:sldId id="324" r:id="rId60"/>
    <p:sldId id="325" r:id="rId61"/>
    <p:sldId id="330" r:id="rId62"/>
    <p:sldId id="326" r:id="rId63"/>
    <p:sldId id="327" r:id="rId64"/>
    <p:sldId id="328" r:id="rId65"/>
    <p:sldId id="344" r:id="rId66"/>
    <p:sldId id="331" r:id="rId67"/>
    <p:sldId id="332" r:id="rId68"/>
    <p:sldId id="333" r:id="rId69"/>
    <p:sldId id="334" r:id="rId70"/>
    <p:sldId id="335" r:id="rId71"/>
    <p:sldId id="336" r:id="rId72"/>
    <p:sldId id="337" r:id="rId73"/>
    <p:sldId id="338" r:id="rId74"/>
    <p:sldId id="339" r:id="rId75"/>
    <p:sldId id="346" r:id="rId76"/>
    <p:sldId id="345" r:id="rId77"/>
    <p:sldId id="340" r:id="rId78"/>
    <p:sldId id="341" r:id="rId79"/>
    <p:sldId id="342" r:id="rId80"/>
    <p:sldId id="343" r:id="rId8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9E1E"/>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7" autoAdjust="0"/>
    <p:restoredTop sz="96837" autoAdjust="0"/>
  </p:normalViewPr>
  <p:slideViewPr>
    <p:cSldViewPr>
      <p:cViewPr varScale="1">
        <p:scale>
          <a:sx n="83" d="100"/>
          <a:sy n="83" d="100"/>
        </p:scale>
        <p:origin x="547" y="82"/>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7" d="100"/>
          <a:sy n="97" d="100"/>
        </p:scale>
        <p:origin x="2604"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ED9462-2D99-4902-99F4-012279D6C342}" type="datetimeFigureOut">
              <a:rPr lang="cs-CZ" smtClean="0"/>
              <a:t>14.11.2021</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B0A936-11FB-4B85-B34E-70E44B40995B}" type="slidenum">
              <a:rPr lang="cs-CZ" smtClean="0"/>
              <a:t>‹#›</a:t>
            </a:fld>
            <a:endParaRPr lang="cs-CZ"/>
          </a:p>
        </p:txBody>
      </p:sp>
    </p:spTree>
    <p:extLst>
      <p:ext uri="{BB962C8B-B14F-4D97-AF65-F5344CB8AC3E}">
        <p14:creationId xmlns:p14="http://schemas.microsoft.com/office/powerpoint/2010/main" val="10489801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97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773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868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Úvodní snímek">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BC10879F-18F2-4BAC-9649-6416064FC893}"/>
              </a:ext>
            </a:extLst>
          </p:cNvPr>
          <p:cNvSpPr/>
          <p:nvPr userDrawn="1"/>
        </p:nvSpPr>
        <p:spPr>
          <a:xfrm>
            <a:off x="0" y="273072"/>
            <a:ext cx="12192000" cy="347616"/>
          </a:xfrm>
          <a:prstGeom prst="rect">
            <a:avLst/>
          </a:prstGeom>
          <a:solidFill>
            <a:schemeClr val="tx1">
              <a:lumMod val="50000"/>
              <a:lumOff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latin typeface="Bahnschrift" panose="020B0502040204020203" pitchFamily="34" charset="0"/>
            </a:endParaRPr>
          </a:p>
        </p:txBody>
      </p:sp>
      <p:sp>
        <p:nvSpPr>
          <p:cNvPr id="12" name="Nadpis 1">
            <a:extLst>
              <a:ext uri="{FF2B5EF4-FFF2-40B4-BE49-F238E27FC236}">
                <a16:creationId xmlns:a16="http://schemas.microsoft.com/office/drawing/2014/main" id="{0617F8A0-A37C-4B45-A468-BBF95F306D45}"/>
              </a:ext>
            </a:extLst>
          </p:cNvPr>
          <p:cNvSpPr txBox="1">
            <a:spLocks/>
          </p:cNvSpPr>
          <p:nvPr userDrawn="1"/>
        </p:nvSpPr>
        <p:spPr>
          <a:xfrm>
            <a:off x="711362" y="4066425"/>
            <a:ext cx="4239461" cy="44269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5000"/>
              </a:lnSpc>
            </a:pPr>
            <a:r>
              <a:rPr lang="cs-CZ" sz="2000" b="0" dirty="0" err="1" smtClean="0">
                <a:latin typeface="Bahnschrift" panose="020B0502040204020203" pitchFamily="34" charset="0"/>
              </a:rPr>
              <a:t>Pidiprůvodce</a:t>
            </a:r>
            <a:r>
              <a:rPr lang="cs-CZ" sz="2000" dirty="0" smtClean="0">
                <a:latin typeface="Bahnschrift" panose="020B0502040204020203" pitchFamily="34" charset="0"/>
              </a:rPr>
              <a:t/>
            </a:r>
            <a:br>
              <a:rPr lang="cs-CZ" sz="2000" dirty="0" smtClean="0">
                <a:latin typeface="Bahnschrift" panose="020B0502040204020203" pitchFamily="34" charset="0"/>
              </a:rPr>
            </a:br>
            <a:endParaRPr lang="cs-CZ" sz="1800" dirty="0">
              <a:solidFill>
                <a:schemeClr val="tx1">
                  <a:lumMod val="50000"/>
                  <a:lumOff val="50000"/>
                </a:schemeClr>
              </a:solidFill>
              <a:latin typeface="Bahnschrift" panose="020B0502040204020203" pitchFamily="34" charset="0"/>
            </a:endParaRPr>
          </a:p>
        </p:txBody>
      </p:sp>
      <p:sp>
        <p:nvSpPr>
          <p:cNvPr id="24" name="Zástupný symbol pro text 20"/>
          <p:cNvSpPr>
            <a:spLocks noGrp="1"/>
          </p:cNvSpPr>
          <p:nvPr>
            <p:ph type="body" sz="quarter" idx="12" hasCustomPrompt="1"/>
          </p:nvPr>
        </p:nvSpPr>
        <p:spPr>
          <a:xfrm>
            <a:off x="711361" y="2807708"/>
            <a:ext cx="9818263" cy="846448"/>
          </a:xfrm>
          <a:prstGeom prst="rect">
            <a:avLst/>
          </a:prstGeom>
        </p:spPr>
        <p:txBody>
          <a:bodyPr/>
          <a:lstStyle>
            <a:lvl1pPr marL="0" indent="0">
              <a:buNone/>
              <a:defRPr sz="6000" spc="170" baseline="0">
                <a:solidFill>
                  <a:schemeClr val="tx1"/>
                </a:solidFill>
                <a:latin typeface="Bahnschrift" panose="020B0502040204020203" pitchFamily="34" charset="0"/>
              </a:defRPr>
            </a:lvl1pPr>
          </a:lstStyle>
          <a:p>
            <a:pPr lvl="0"/>
            <a:r>
              <a:rPr lang="cs-CZ" dirty="0" smtClean="0"/>
              <a:t>Zpracování textů – úvod</a:t>
            </a:r>
            <a:endParaRPr lang="cs-CZ" dirty="0"/>
          </a:p>
        </p:txBody>
      </p:sp>
    </p:spTree>
    <p:extLst>
      <p:ext uri="{BB962C8B-B14F-4D97-AF65-F5344CB8AC3E}">
        <p14:creationId xmlns:p14="http://schemas.microsoft.com/office/powerpoint/2010/main" val="4156141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ORD_Nadpis a obsah">
    <p:spTree>
      <p:nvGrpSpPr>
        <p:cNvPr id="1" name=""/>
        <p:cNvGrpSpPr/>
        <p:nvPr/>
      </p:nvGrpSpPr>
      <p:grpSpPr>
        <a:xfrm>
          <a:off x="0" y="0"/>
          <a:ext cx="0" cy="0"/>
          <a:chOff x="0" y="0"/>
          <a:chExt cx="0" cy="0"/>
        </a:xfrm>
      </p:grpSpPr>
      <p:sp>
        <p:nvSpPr>
          <p:cNvPr id="8" name="Nadpis 1"/>
          <p:cNvSpPr>
            <a:spLocks noGrp="1"/>
          </p:cNvSpPr>
          <p:nvPr>
            <p:ph type="title" hasCustomPrompt="1"/>
          </p:nvPr>
        </p:nvSpPr>
        <p:spPr>
          <a:xfrm>
            <a:off x="0" y="116632"/>
            <a:ext cx="12000656" cy="495368"/>
          </a:xfrm>
          <a:prstGeom prst="rect">
            <a:avLst/>
          </a:prstGeom>
        </p:spPr>
        <p:txBody>
          <a:bodyPr lIns="792000"/>
          <a:lstStyle>
            <a:lvl1pPr>
              <a:defRPr sz="3200" b="1" baseline="0">
                <a:latin typeface="+mn-lt"/>
              </a:defRPr>
            </a:lvl1pPr>
          </a:lstStyle>
          <a:p>
            <a:r>
              <a:rPr lang="cs-CZ" dirty="0" smtClean="0"/>
              <a:t>NÁZEV KAPITOLY</a:t>
            </a:r>
            <a:endParaRPr lang="cs-CZ" dirty="0"/>
          </a:p>
        </p:txBody>
      </p:sp>
      <p:sp>
        <p:nvSpPr>
          <p:cNvPr id="9" name="Zástupný symbol pro text 13"/>
          <p:cNvSpPr>
            <a:spLocks noGrp="1"/>
          </p:cNvSpPr>
          <p:nvPr>
            <p:ph type="body" sz="quarter" idx="11" hasCustomPrompt="1"/>
          </p:nvPr>
        </p:nvSpPr>
        <p:spPr>
          <a:xfrm>
            <a:off x="335366" y="980729"/>
            <a:ext cx="10884622" cy="504056"/>
          </a:xfrm>
          <a:prstGeom prst="rect">
            <a:avLst/>
          </a:prstGeom>
        </p:spPr>
        <p:txBody>
          <a:bodyPr/>
          <a:lstStyle>
            <a:lvl1pPr marL="0" indent="0">
              <a:buNone/>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1"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Tree>
    <p:extLst>
      <p:ext uri="{BB962C8B-B14F-4D97-AF65-F5344CB8AC3E}">
        <p14:creationId xmlns:p14="http://schemas.microsoft.com/office/powerpoint/2010/main" val="37705424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CEL">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0" y="116632"/>
            <a:ext cx="12000656" cy="495368"/>
          </a:xfrm>
          <a:prstGeom prst="rect">
            <a:avLst/>
          </a:prstGeom>
        </p:spPr>
        <p:txBody>
          <a:bodyPr lIns="792000"/>
          <a:lstStyle>
            <a:lvl1pPr>
              <a:defRPr sz="3200" b="1" baseline="0">
                <a:latin typeface="+mn-lt"/>
              </a:defRPr>
            </a:lvl1pPr>
          </a:lstStyle>
          <a:p>
            <a:r>
              <a:rPr lang="cs-CZ" dirty="0" smtClean="0"/>
              <a:t>NÁZEV KAPITOLY</a:t>
            </a:r>
            <a:endParaRPr lang="cs-CZ" dirty="0"/>
          </a:p>
        </p:txBody>
      </p:sp>
      <p:pic>
        <p:nvPicPr>
          <p:cNvPr id="8" name="Picture 12" descr="Microsoft Excel 2013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368" y="31766"/>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text 13"/>
          <p:cNvSpPr>
            <a:spLocks noGrp="1"/>
          </p:cNvSpPr>
          <p:nvPr>
            <p:ph type="body" sz="quarter" idx="11" hasCustomPrompt="1"/>
          </p:nvPr>
        </p:nvSpPr>
        <p:spPr>
          <a:xfrm>
            <a:off x="339569" y="964970"/>
            <a:ext cx="10876215"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24"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Tree>
    <p:extLst>
      <p:ext uri="{BB962C8B-B14F-4D97-AF65-F5344CB8AC3E}">
        <p14:creationId xmlns:p14="http://schemas.microsoft.com/office/powerpoint/2010/main" val="35519131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WERPOINT_Nadpis a obsah">
    <p:spTree>
      <p:nvGrpSpPr>
        <p:cNvPr id="1" name=""/>
        <p:cNvGrpSpPr/>
        <p:nvPr/>
      </p:nvGrpSpPr>
      <p:grpSpPr>
        <a:xfrm>
          <a:off x="0" y="0"/>
          <a:ext cx="0" cy="0"/>
          <a:chOff x="0" y="0"/>
          <a:chExt cx="0" cy="0"/>
        </a:xfrm>
      </p:grpSpPr>
      <p:sp>
        <p:nvSpPr>
          <p:cNvPr id="7" name="Nadpis 1"/>
          <p:cNvSpPr>
            <a:spLocks noGrp="1"/>
          </p:cNvSpPr>
          <p:nvPr>
            <p:ph type="title" hasCustomPrompt="1"/>
          </p:nvPr>
        </p:nvSpPr>
        <p:spPr>
          <a:xfrm>
            <a:off x="0" y="116632"/>
            <a:ext cx="12000656" cy="495368"/>
          </a:xfrm>
          <a:prstGeom prst="rect">
            <a:avLst/>
          </a:prstGeom>
        </p:spPr>
        <p:txBody>
          <a:bodyPr lIns="792000"/>
          <a:lstStyle>
            <a:lvl1pPr>
              <a:defRPr sz="3200" b="1" baseline="0">
                <a:latin typeface="+mn-lt"/>
              </a:defRPr>
            </a:lvl1pPr>
          </a:lstStyle>
          <a:p>
            <a:r>
              <a:rPr lang="cs-CZ" dirty="0" smtClean="0"/>
              <a:t>NÁZEV KAPITOLY</a:t>
            </a:r>
            <a:endParaRPr lang="cs-CZ" dirty="0"/>
          </a:p>
        </p:txBody>
      </p:sp>
      <p:sp>
        <p:nvSpPr>
          <p:cNvPr id="8" name="Zástupný symbol pro text 13"/>
          <p:cNvSpPr>
            <a:spLocks noGrp="1"/>
          </p:cNvSpPr>
          <p:nvPr>
            <p:ph type="body" sz="quarter" idx="11" hasCustomPrompt="1"/>
          </p:nvPr>
        </p:nvSpPr>
        <p:spPr>
          <a:xfrm>
            <a:off x="332351" y="980729"/>
            <a:ext cx="10887637"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0"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pic>
        <p:nvPicPr>
          <p:cNvPr id="4" name="Picture 14" descr="Microsoft PowerPoint 2013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33" y="35553"/>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838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BLISHER_Nadpis a obsah">
    <p:spTree>
      <p:nvGrpSpPr>
        <p:cNvPr id="1" name=""/>
        <p:cNvGrpSpPr/>
        <p:nvPr/>
      </p:nvGrpSpPr>
      <p:grpSpPr>
        <a:xfrm>
          <a:off x="0" y="0"/>
          <a:ext cx="0" cy="0"/>
          <a:chOff x="0" y="0"/>
          <a:chExt cx="0" cy="0"/>
        </a:xfrm>
      </p:grpSpPr>
      <p:sp>
        <p:nvSpPr>
          <p:cNvPr id="10" name="Nadpis 1"/>
          <p:cNvSpPr>
            <a:spLocks noGrp="1"/>
          </p:cNvSpPr>
          <p:nvPr>
            <p:ph type="title" hasCustomPrompt="1"/>
          </p:nvPr>
        </p:nvSpPr>
        <p:spPr>
          <a:xfrm>
            <a:off x="0" y="116632"/>
            <a:ext cx="12000656" cy="495368"/>
          </a:xfrm>
          <a:prstGeom prst="rect">
            <a:avLst/>
          </a:prstGeom>
        </p:spPr>
        <p:txBody>
          <a:bodyPr lIns="792000"/>
          <a:lstStyle>
            <a:lvl1pPr>
              <a:defRPr sz="3200" b="1" baseline="0">
                <a:latin typeface="+mn-lt"/>
              </a:defRPr>
            </a:lvl1pPr>
          </a:lstStyle>
          <a:p>
            <a:r>
              <a:rPr lang="cs-CZ" dirty="0" smtClean="0"/>
              <a:t>NÁZEV KAPITOLY</a:t>
            </a:r>
            <a:endParaRPr lang="cs-CZ" dirty="0"/>
          </a:p>
        </p:txBody>
      </p:sp>
      <p:sp>
        <p:nvSpPr>
          <p:cNvPr id="11" name="Zástupný symbol pro text 13"/>
          <p:cNvSpPr>
            <a:spLocks noGrp="1"/>
          </p:cNvSpPr>
          <p:nvPr>
            <p:ph type="body" sz="quarter" idx="11" hasCustomPrompt="1"/>
          </p:nvPr>
        </p:nvSpPr>
        <p:spPr>
          <a:xfrm>
            <a:off x="332351" y="980729"/>
            <a:ext cx="10887637"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3"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pic>
        <p:nvPicPr>
          <p:cNvPr id="7" name="Picture 16" descr="Microsoft Publisher 2013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940" y="26969"/>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6625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IMP_Nadpis a obsah">
    <p:spTree>
      <p:nvGrpSpPr>
        <p:cNvPr id="1" name=""/>
        <p:cNvGrpSpPr/>
        <p:nvPr/>
      </p:nvGrpSpPr>
      <p:grpSpPr>
        <a:xfrm>
          <a:off x="0" y="0"/>
          <a:ext cx="0" cy="0"/>
          <a:chOff x="0" y="0"/>
          <a:chExt cx="0" cy="0"/>
        </a:xfrm>
      </p:grpSpPr>
      <p:sp>
        <p:nvSpPr>
          <p:cNvPr id="9" name="Nadpis 1"/>
          <p:cNvSpPr>
            <a:spLocks noGrp="1"/>
          </p:cNvSpPr>
          <p:nvPr>
            <p:ph type="title" hasCustomPrompt="1"/>
          </p:nvPr>
        </p:nvSpPr>
        <p:spPr>
          <a:xfrm>
            <a:off x="0" y="116632"/>
            <a:ext cx="12000656" cy="495368"/>
          </a:xfrm>
          <a:prstGeom prst="rect">
            <a:avLst/>
          </a:prstGeom>
        </p:spPr>
        <p:txBody>
          <a:bodyPr lIns="792000"/>
          <a:lstStyle>
            <a:lvl1pPr>
              <a:defRPr sz="3200" b="1" baseline="0">
                <a:latin typeface="+mn-lt"/>
              </a:defRPr>
            </a:lvl1pPr>
          </a:lstStyle>
          <a:p>
            <a:r>
              <a:rPr lang="cs-CZ" dirty="0" smtClean="0"/>
              <a:t>NÁZEV KAPITOLY</a:t>
            </a:r>
            <a:endParaRPr lang="cs-CZ" dirty="0"/>
          </a:p>
        </p:txBody>
      </p:sp>
      <p:sp>
        <p:nvSpPr>
          <p:cNvPr id="10" name="Zástupný symbol pro text 13"/>
          <p:cNvSpPr>
            <a:spLocks noGrp="1"/>
          </p:cNvSpPr>
          <p:nvPr>
            <p:ph type="body" sz="quarter" idx="11" hasCustomPrompt="1"/>
          </p:nvPr>
        </p:nvSpPr>
        <p:spPr>
          <a:xfrm>
            <a:off x="332351" y="980729"/>
            <a:ext cx="10884623"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2"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pic>
        <p:nvPicPr>
          <p:cNvPr id="5" name="Picture 2" descr="Gimp ico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368" y="0"/>
            <a:ext cx="6120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9281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MAIL">
    <p:spTree>
      <p:nvGrpSpPr>
        <p:cNvPr id="1" name=""/>
        <p:cNvGrpSpPr/>
        <p:nvPr/>
      </p:nvGrpSpPr>
      <p:grpSpPr>
        <a:xfrm>
          <a:off x="0" y="0"/>
          <a:ext cx="0" cy="0"/>
          <a:chOff x="0" y="0"/>
          <a:chExt cx="0" cy="0"/>
        </a:xfrm>
      </p:grpSpPr>
      <p:sp>
        <p:nvSpPr>
          <p:cNvPr id="9" name="Nadpis 1"/>
          <p:cNvSpPr>
            <a:spLocks noGrp="1"/>
          </p:cNvSpPr>
          <p:nvPr>
            <p:ph type="title" hasCustomPrompt="1"/>
          </p:nvPr>
        </p:nvSpPr>
        <p:spPr>
          <a:xfrm>
            <a:off x="0" y="116632"/>
            <a:ext cx="12000656" cy="495368"/>
          </a:xfrm>
          <a:prstGeom prst="rect">
            <a:avLst/>
          </a:prstGeom>
        </p:spPr>
        <p:txBody>
          <a:bodyPr lIns="828000"/>
          <a:lstStyle>
            <a:lvl1pPr>
              <a:defRPr sz="3200" b="1" baseline="0">
                <a:latin typeface="+mn-lt"/>
              </a:defRPr>
            </a:lvl1pPr>
          </a:lstStyle>
          <a:p>
            <a:r>
              <a:rPr lang="cs-CZ" dirty="0" smtClean="0"/>
              <a:t>NÁZEV KAPITOLY</a:t>
            </a:r>
            <a:endParaRPr lang="cs-CZ" dirty="0"/>
          </a:p>
        </p:txBody>
      </p:sp>
      <p:sp>
        <p:nvSpPr>
          <p:cNvPr id="10" name="Zástupný symbol pro text 13"/>
          <p:cNvSpPr>
            <a:spLocks noGrp="1"/>
          </p:cNvSpPr>
          <p:nvPr>
            <p:ph type="body" sz="quarter" idx="11" hasCustomPrompt="1"/>
          </p:nvPr>
        </p:nvSpPr>
        <p:spPr>
          <a:xfrm>
            <a:off x="332351" y="980729"/>
            <a:ext cx="10884623"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2"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pic>
        <p:nvPicPr>
          <p:cNvPr id="6" name="Picture 20" descr="VÃ½sledek obrÃ¡zku pro gmail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336" y="72490"/>
            <a:ext cx="576000" cy="5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22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DISK">
    <p:spTree>
      <p:nvGrpSpPr>
        <p:cNvPr id="1" name=""/>
        <p:cNvGrpSpPr/>
        <p:nvPr/>
      </p:nvGrpSpPr>
      <p:grpSpPr>
        <a:xfrm>
          <a:off x="0" y="0"/>
          <a:ext cx="0" cy="0"/>
          <a:chOff x="0" y="0"/>
          <a:chExt cx="0" cy="0"/>
        </a:xfrm>
      </p:grpSpPr>
      <p:sp>
        <p:nvSpPr>
          <p:cNvPr id="9" name="Nadpis 1"/>
          <p:cNvSpPr>
            <a:spLocks noGrp="1"/>
          </p:cNvSpPr>
          <p:nvPr>
            <p:ph type="title" hasCustomPrompt="1"/>
          </p:nvPr>
        </p:nvSpPr>
        <p:spPr>
          <a:xfrm>
            <a:off x="0" y="116632"/>
            <a:ext cx="12000656" cy="495368"/>
          </a:xfrm>
          <a:prstGeom prst="rect">
            <a:avLst/>
          </a:prstGeom>
        </p:spPr>
        <p:txBody>
          <a:bodyPr lIns="864000"/>
          <a:lstStyle>
            <a:lvl1pPr>
              <a:defRPr sz="3200" b="1" baseline="0">
                <a:latin typeface="+mn-lt"/>
              </a:defRPr>
            </a:lvl1pPr>
          </a:lstStyle>
          <a:p>
            <a:r>
              <a:rPr lang="cs-CZ" dirty="0" smtClean="0"/>
              <a:t>NÁZEV KAPITOLY</a:t>
            </a:r>
            <a:endParaRPr lang="cs-CZ" dirty="0"/>
          </a:p>
        </p:txBody>
      </p:sp>
      <p:sp>
        <p:nvSpPr>
          <p:cNvPr id="10" name="Zástupný symbol pro text 13"/>
          <p:cNvSpPr>
            <a:spLocks noGrp="1"/>
          </p:cNvSpPr>
          <p:nvPr>
            <p:ph type="body" sz="quarter" idx="11" hasCustomPrompt="1"/>
          </p:nvPr>
        </p:nvSpPr>
        <p:spPr>
          <a:xfrm>
            <a:off x="332351" y="980729"/>
            <a:ext cx="10884623"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2"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pic>
        <p:nvPicPr>
          <p:cNvPr id="6" name="Picture 16" descr="VÃ½sledek obrÃ¡zku pro google dis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336" y="72000"/>
            <a:ext cx="619615"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241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788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OOGLE_Nadpis a obsah">
    <p:spTree>
      <p:nvGrpSpPr>
        <p:cNvPr id="1" name=""/>
        <p:cNvGrpSpPr/>
        <p:nvPr/>
      </p:nvGrpSpPr>
      <p:grpSpPr>
        <a:xfrm>
          <a:off x="0" y="0"/>
          <a:ext cx="0" cy="0"/>
          <a:chOff x="0" y="0"/>
          <a:chExt cx="0" cy="0"/>
        </a:xfrm>
      </p:grpSpPr>
      <p:sp>
        <p:nvSpPr>
          <p:cNvPr id="6" name="Obdélník 5"/>
          <p:cNvSpPr/>
          <p:nvPr userDrawn="1"/>
        </p:nvSpPr>
        <p:spPr>
          <a:xfrm>
            <a:off x="1524000" y="616601"/>
            <a:ext cx="161951" cy="121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Nadpis 1"/>
          <p:cNvSpPr>
            <a:spLocks noGrp="1"/>
          </p:cNvSpPr>
          <p:nvPr>
            <p:ph type="title" hasCustomPrompt="1"/>
          </p:nvPr>
        </p:nvSpPr>
        <p:spPr>
          <a:xfrm>
            <a:off x="0" y="188640"/>
            <a:ext cx="12000656" cy="458912"/>
          </a:xfrm>
          <a:prstGeom prst="rect">
            <a:avLst/>
          </a:prstGeom>
        </p:spPr>
        <p:txBody>
          <a:bodyPr lIns="2340000"/>
          <a:lstStyle>
            <a:lvl1pPr>
              <a:defRPr sz="3200" b="1" baseline="0">
                <a:latin typeface="+mn-lt"/>
              </a:defRPr>
            </a:lvl1pPr>
          </a:lstStyle>
          <a:p>
            <a:r>
              <a:rPr lang="cs-CZ" dirty="0" smtClean="0"/>
              <a:t>NÁZEV KAPITOLY</a:t>
            </a:r>
            <a:endParaRPr lang="cs-CZ" dirty="0"/>
          </a:p>
        </p:txBody>
      </p:sp>
      <p:sp>
        <p:nvSpPr>
          <p:cNvPr id="10" name="Zástupný symbol pro text 13"/>
          <p:cNvSpPr>
            <a:spLocks noGrp="1"/>
          </p:cNvSpPr>
          <p:nvPr>
            <p:ph type="body" sz="quarter" idx="11" hasCustomPrompt="1"/>
          </p:nvPr>
        </p:nvSpPr>
        <p:spPr>
          <a:xfrm>
            <a:off x="332351" y="980729"/>
            <a:ext cx="10887637"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pic>
        <p:nvPicPr>
          <p:cNvPr id="7" name="Picture 12" descr="VÃ½sledek obrÃ¡zku pro google logo 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7694" y="112258"/>
            <a:ext cx="1917160" cy="648000"/>
          </a:xfrm>
          <a:prstGeom prst="rect">
            <a:avLst/>
          </a:prstGeom>
          <a:noFill/>
          <a:extLst>
            <a:ext uri="{909E8E84-426E-40DD-AFC4-6F175D3DCCD1}">
              <a14:hiddenFill xmlns:a14="http://schemas.microsoft.com/office/drawing/2010/main">
                <a:solidFill>
                  <a:srgbClr val="FFFFFF"/>
                </a:solidFill>
              </a14:hiddenFill>
            </a:ext>
          </a:extLst>
        </p:spPr>
      </p:pic>
      <p:sp>
        <p:nvSpPr>
          <p:cNvPr id="12"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Tree>
    <p:extLst>
      <p:ext uri="{BB962C8B-B14F-4D97-AF65-F5344CB8AC3E}">
        <p14:creationId xmlns:p14="http://schemas.microsoft.com/office/powerpoint/2010/main" val="8160609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FFICE365_Nadpis a obsah">
    <p:spTree>
      <p:nvGrpSpPr>
        <p:cNvPr id="1" name=""/>
        <p:cNvGrpSpPr/>
        <p:nvPr/>
      </p:nvGrpSpPr>
      <p:grpSpPr>
        <a:xfrm>
          <a:off x="0" y="0"/>
          <a:ext cx="0" cy="0"/>
          <a:chOff x="0" y="0"/>
          <a:chExt cx="0" cy="0"/>
        </a:xfrm>
      </p:grpSpPr>
      <p:sp>
        <p:nvSpPr>
          <p:cNvPr id="10" name="Zástupný symbol pro text 13"/>
          <p:cNvSpPr>
            <a:spLocks noGrp="1"/>
          </p:cNvSpPr>
          <p:nvPr>
            <p:ph type="body" sz="quarter" idx="11" hasCustomPrompt="1"/>
          </p:nvPr>
        </p:nvSpPr>
        <p:spPr>
          <a:xfrm>
            <a:off x="332351" y="980729"/>
            <a:ext cx="10884623"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2" name="Nadpis 1"/>
          <p:cNvSpPr>
            <a:spLocks noGrp="1"/>
          </p:cNvSpPr>
          <p:nvPr>
            <p:ph type="title" hasCustomPrompt="1"/>
          </p:nvPr>
        </p:nvSpPr>
        <p:spPr>
          <a:xfrm>
            <a:off x="0" y="188640"/>
            <a:ext cx="12000656" cy="458912"/>
          </a:xfrm>
          <a:prstGeom prst="rect">
            <a:avLst/>
          </a:prstGeom>
        </p:spPr>
        <p:txBody>
          <a:bodyPr lIns="2880000"/>
          <a:lstStyle>
            <a:lvl1pPr>
              <a:defRPr sz="3200" b="1" baseline="0">
                <a:latin typeface="+mn-lt"/>
              </a:defRPr>
            </a:lvl1pPr>
          </a:lstStyle>
          <a:p>
            <a:r>
              <a:rPr lang="cs-CZ" dirty="0" smtClean="0"/>
              <a:t>NÁZEV KAPITOLY</a:t>
            </a:r>
            <a:endParaRPr lang="cs-CZ" dirty="0"/>
          </a:p>
        </p:txBody>
      </p:sp>
      <p:pic>
        <p:nvPicPr>
          <p:cNvPr id="5" name="Picture 4" descr="VÃ½sledek obrÃ¡zku pro office 365 LOGO TRANSPAR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336" y="80696"/>
            <a:ext cx="2659147" cy="612000"/>
          </a:xfrm>
          <a:prstGeom prst="rect">
            <a:avLst/>
          </a:prstGeom>
          <a:noFill/>
          <a:extLst>
            <a:ext uri="{909E8E84-426E-40DD-AFC4-6F175D3DCCD1}">
              <a14:hiddenFill xmlns:a14="http://schemas.microsoft.com/office/drawing/2010/main">
                <a:solidFill>
                  <a:srgbClr val="FFFFFF"/>
                </a:solidFill>
              </a14:hiddenFill>
            </a:ext>
          </a:extLst>
        </p:spPr>
      </p:pic>
      <p:sp>
        <p:nvSpPr>
          <p:cNvPr id="13" name="Zástupný symbol pro text 19"/>
          <p:cNvSpPr>
            <a:spLocks noGrp="1"/>
          </p:cNvSpPr>
          <p:nvPr>
            <p:ph type="body" sz="quarter" idx="15"/>
          </p:nvPr>
        </p:nvSpPr>
        <p:spPr>
          <a:xfrm>
            <a:off x="335366" y="1484785"/>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Tree>
    <p:extLst>
      <p:ext uri="{BB962C8B-B14F-4D97-AF65-F5344CB8AC3E}">
        <p14:creationId xmlns:p14="http://schemas.microsoft.com/office/powerpoint/2010/main" val="23166786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ITERATURA A KONTAKT ">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C90BA6D5-2999-49E0-8C76-CB546ABD4EA8}"/>
              </a:ext>
            </a:extLst>
          </p:cNvPr>
          <p:cNvSpPr txBox="1">
            <a:spLocks/>
          </p:cNvSpPr>
          <p:nvPr userDrawn="1"/>
        </p:nvSpPr>
        <p:spPr>
          <a:xfrm>
            <a:off x="1" y="143553"/>
            <a:ext cx="12250190" cy="454831"/>
          </a:xfrm>
          <a:prstGeom prst="rect">
            <a:avLst/>
          </a:prstGeom>
        </p:spPr>
        <p:txBody>
          <a:bodyPr vert="horz" lIns="39600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61950"/>
            <a:r>
              <a:rPr lang="cs-CZ" sz="3200" b="1" dirty="0" smtClean="0">
                <a:latin typeface="+mn-lt"/>
              </a:rPr>
              <a:t>LITERATURA A ODKAZY</a:t>
            </a:r>
            <a:endParaRPr lang="cs-CZ" sz="3200" b="1" dirty="0">
              <a:latin typeface="+mn-lt"/>
            </a:endParaRPr>
          </a:p>
        </p:txBody>
      </p:sp>
      <p:cxnSp>
        <p:nvCxnSpPr>
          <p:cNvPr id="7" name="Přímá spojnice 6">
            <a:extLst>
              <a:ext uri="{FF2B5EF4-FFF2-40B4-BE49-F238E27FC236}">
                <a16:creationId xmlns:a16="http://schemas.microsoft.com/office/drawing/2014/main" id="{5CAD2E60-0682-448F-9D75-20B13A8CDD5E}"/>
              </a:ext>
            </a:extLst>
          </p:cNvPr>
          <p:cNvCxnSpPr>
            <a:cxnSpLocks/>
          </p:cNvCxnSpPr>
          <p:nvPr userDrawn="1"/>
        </p:nvCxnSpPr>
        <p:spPr>
          <a:xfrm flipV="1">
            <a:off x="8472664" y="5085184"/>
            <a:ext cx="3600000" cy="8585"/>
          </a:xfrm>
          <a:prstGeom prst="line">
            <a:avLst/>
          </a:prstGeom>
          <a:ln w="19050">
            <a:solidFill>
              <a:srgbClr val="6A9E0A"/>
            </a:solidFill>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a16="http://schemas.microsoft.com/office/drawing/2014/main" id="{5CAD2E60-0682-448F-9D75-20B13A8CDD5E}"/>
              </a:ext>
            </a:extLst>
          </p:cNvPr>
          <p:cNvCxnSpPr>
            <a:cxnSpLocks/>
          </p:cNvCxnSpPr>
          <p:nvPr userDrawn="1"/>
        </p:nvCxnSpPr>
        <p:spPr>
          <a:xfrm flipV="1">
            <a:off x="0" y="638969"/>
            <a:ext cx="12192000" cy="8585"/>
          </a:xfrm>
          <a:prstGeom prst="line">
            <a:avLst/>
          </a:prstGeom>
          <a:ln w="28575">
            <a:solidFill>
              <a:srgbClr val="CECCCC"/>
            </a:solidFill>
          </a:ln>
        </p:spPr>
        <p:style>
          <a:lnRef idx="1">
            <a:schemeClr val="accent1"/>
          </a:lnRef>
          <a:fillRef idx="0">
            <a:schemeClr val="accent1"/>
          </a:fillRef>
          <a:effectRef idx="0">
            <a:schemeClr val="accent1"/>
          </a:effectRef>
          <a:fontRef idx="minor">
            <a:schemeClr val="tx1"/>
          </a:fontRef>
        </p:style>
      </p:cxnSp>
      <p:sp>
        <p:nvSpPr>
          <p:cNvPr id="12" name="Obdélník 11">
            <a:extLst>
              <a:ext uri="{FF2B5EF4-FFF2-40B4-BE49-F238E27FC236}">
                <a16:creationId xmlns:a16="http://schemas.microsoft.com/office/drawing/2014/main" id="{615CA86B-CBEA-44C8-BE83-10308BD1ADB7}"/>
              </a:ext>
            </a:extLst>
          </p:cNvPr>
          <p:cNvSpPr/>
          <p:nvPr userDrawn="1"/>
        </p:nvSpPr>
        <p:spPr>
          <a:xfrm>
            <a:off x="0" y="6449786"/>
            <a:ext cx="12192000" cy="318405"/>
          </a:xfrm>
          <a:prstGeom prst="rect">
            <a:avLst/>
          </a:prstGeom>
          <a:solidFill>
            <a:srgbClr val="709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Nadpis 1">
            <a:extLst>
              <a:ext uri="{FF2B5EF4-FFF2-40B4-BE49-F238E27FC236}">
                <a16:creationId xmlns:a16="http://schemas.microsoft.com/office/drawing/2014/main" id="{0617F8A0-A37C-4B45-A468-BBF95F306D45}"/>
              </a:ext>
            </a:extLst>
          </p:cNvPr>
          <p:cNvSpPr txBox="1">
            <a:spLocks/>
          </p:cNvSpPr>
          <p:nvPr userDrawn="1"/>
        </p:nvSpPr>
        <p:spPr>
          <a:xfrm>
            <a:off x="70465" y="6449786"/>
            <a:ext cx="4239461" cy="318406"/>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266700">
              <a:lnSpc>
                <a:spcPct val="114000"/>
              </a:lnSpc>
            </a:pPr>
            <a:r>
              <a:rPr lang="cs-CZ" sz="2000" dirty="0">
                <a:solidFill>
                  <a:schemeClr val="bg1"/>
                </a:solidFill>
                <a:latin typeface="+mn-lt"/>
              </a:rPr>
              <a:t> </a:t>
            </a:r>
            <a:fld id="{8FC75878-C5EF-4EF7-A2EA-16B3C2D050F3}" type="slidenum">
              <a:rPr lang="cs-CZ" sz="2000" smtClean="0">
                <a:solidFill>
                  <a:schemeClr val="bg1"/>
                </a:solidFill>
                <a:latin typeface="+mn-lt"/>
              </a:rPr>
              <a:t>‹#›</a:t>
            </a:fld>
            <a:r>
              <a:rPr lang="cs-CZ" sz="2000" dirty="0" smtClean="0">
                <a:solidFill>
                  <a:schemeClr val="bg1"/>
                </a:solidFill>
                <a:latin typeface="+mn-lt"/>
              </a:rPr>
              <a:t> </a:t>
            </a:r>
            <a:r>
              <a:rPr lang="cs-CZ" sz="2000" dirty="0" smtClean="0">
                <a:solidFill>
                  <a:schemeClr val="bg1"/>
                </a:solidFill>
                <a:latin typeface="Calibri" panose="020F0502020204030204" pitchFamily="34" charset="0"/>
                <a:cs typeface="Calibri" panose="020F0502020204030204" pitchFamily="34" charset="0"/>
              </a:rPr>
              <a:t>│ </a:t>
            </a:r>
            <a:r>
              <a:rPr lang="cs-CZ" sz="2000" dirty="0" smtClean="0">
                <a:solidFill>
                  <a:schemeClr val="bg1"/>
                </a:solidFill>
                <a:latin typeface="+mn-lt"/>
              </a:rPr>
              <a:t>BU001 - Informatika I.</a:t>
            </a:r>
            <a:endParaRPr lang="cs-CZ" sz="2000" dirty="0">
              <a:solidFill>
                <a:schemeClr val="bg1"/>
              </a:solidFill>
              <a:latin typeface="+mn-lt"/>
            </a:endParaRPr>
          </a:p>
        </p:txBody>
      </p:sp>
      <p:sp>
        <p:nvSpPr>
          <p:cNvPr id="15" name="Podnadpis 2">
            <a:extLst>
              <a:ext uri="{FF2B5EF4-FFF2-40B4-BE49-F238E27FC236}">
                <a16:creationId xmlns:a16="http://schemas.microsoft.com/office/drawing/2014/main" id="{D2D37F59-1AEC-4D36-8212-96E7CF4ECDDB}"/>
              </a:ext>
            </a:extLst>
          </p:cNvPr>
          <p:cNvSpPr txBox="1">
            <a:spLocks/>
          </p:cNvSpPr>
          <p:nvPr userDrawn="1"/>
        </p:nvSpPr>
        <p:spPr>
          <a:xfrm>
            <a:off x="8400256" y="5173667"/>
            <a:ext cx="1944216" cy="912541"/>
          </a:xfrm>
          <a:prstGeom prst="rect">
            <a:avLst/>
          </a:prstGeom>
        </p:spPr>
        <p:txBody>
          <a:bodyPr vert="horz" lIns="91440" tIns="4572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spcBef>
                <a:spcPts val="0"/>
              </a:spcBef>
              <a:tabLst>
                <a:tab pos="3495675" algn="r"/>
              </a:tabLst>
            </a:pPr>
            <a:r>
              <a:rPr lang="cs-CZ" sz="1700" dirty="0" smtClean="0"/>
              <a:t>E-mail: 	</a:t>
            </a:r>
          </a:p>
          <a:p>
            <a:pPr algn="l">
              <a:lnSpc>
                <a:spcPct val="110000"/>
              </a:lnSpc>
              <a:spcBef>
                <a:spcPts val="0"/>
              </a:spcBef>
              <a:tabLst>
                <a:tab pos="3495675" algn="r"/>
              </a:tabLst>
            </a:pPr>
            <a:r>
              <a:rPr lang="cs-CZ" sz="1700" dirty="0" smtClean="0"/>
              <a:t>Kancelář: 	</a:t>
            </a:r>
          </a:p>
          <a:p>
            <a:pPr algn="l">
              <a:lnSpc>
                <a:spcPct val="110000"/>
              </a:lnSpc>
              <a:spcBef>
                <a:spcPts val="0"/>
              </a:spcBef>
              <a:tabLst>
                <a:tab pos="3495675" algn="r"/>
              </a:tabLst>
            </a:pPr>
            <a:r>
              <a:rPr lang="cs-CZ" sz="1700" dirty="0" smtClean="0"/>
              <a:t>Konzultační hodiny:	</a:t>
            </a:r>
            <a:endParaRPr lang="cs-CZ" sz="1700" dirty="0"/>
          </a:p>
        </p:txBody>
      </p:sp>
      <p:pic>
        <p:nvPicPr>
          <p:cNvPr id="9" name="Obrázek 8">
            <a:extLst>
              <a:ext uri="{FF2B5EF4-FFF2-40B4-BE49-F238E27FC236}">
                <a16:creationId xmlns:a16="http://schemas.microsoft.com/office/drawing/2014/main" id="{5AF60E4A-3C9D-4021-8B19-AA2A0837005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0465378" y="107709"/>
            <a:ext cx="1511229" cy="1511229"/>
          </a:xfrm>
          <a:prstGeom prst="rect">
            <a:avLst/>
          </a:prstGeom>
        </p:spPr>
      </p:pic>
      <p:sp>
        <p:nvSpPr>
          <p:cNvPr id="17" name="Zástupný symbol pro text 13"/>
          <p:cNvSpPr>
            <a:spLocks noGrp="1"/>
          </p:cNvSpPr>
          <p:nvPr>
            <p:ph type="body" sz="quarter" idx="11" hasCustomPrompt="1"/>
          </p:nvPr>
        </p:nvSpPr>
        <p:spPr>
          <a:xfrm>
            <a:off x="332351" y="980729"/>
            <a:ext cx="8063317"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a:t>
            </a:r>
          </a:p>
        </p:txBody>
      </p:sp>
      <p:sp>
        <p:nvSpPr>
          <p:cNvPr id="18" name="Zástupný symbol pro text 19"/>
          <p:cNvSpPr>
            <a:spLocks noGrp="1"/>
          </p:cNvSpPr>
          <p:nvPr>
            <p:ph type="body" sz="quarter" idx="15"/>
          </p:nvPr>
        </p:nvSpPr>
        <p:spPr>
          <a:xfrm>
            <a:off x="335366" y="1484785"/>
            <a:ext cx="8063316" cy="4824536"/>
          </a:xfrm>
          <a:prstGeom prst="rect">
            <a:avLst/>
          </a:prstGeom>
        </p:spPr>
        <p:txBody>
          <a:bodyPr/>
          <a:lstStyle>
            <a:lvl1pPr marL="342900" marR="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371600" indent="0">
              <a:buFont typeface="Wingdings" panose="05000000000000000000" pitchFamily="2" charset="2"/>
              <a:buNone/>
              <a:defRPr sz="2100"/>
            </a:lvl4pPr>
            <a:lvl5pPr marL="2057400" indent="-228600">
              <a:buFont typeface="Wingdings" panose="05000000000000000000" pitchFamily="2" charset="2"/>
              <a:buChar char="q"/>
              <a:defRPr sz="2100"/>
            </a:lvl5pPr>
          </a:lstStyle>
          <a:p>
            <a:pPr lvl="0"/>
            <a:r>
              <a:rPr lang="cs-CZ" dirty="0" smtClean="0"/>
              <a:t>Upravte styly předlohy </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cs-CZ" dirty="0" smtClean="0"/>
              <a:t>Upravte styly předlohy </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cs-CZ" dirty="0" smtClean="0"/>
              <a:t>Upravte styly předlohy </a:t>
            </a:r>
          </a:p>
          <a:p>
            <a:pPr marL="342900" marR="0" lvl="0" indent="-342900" algn="l" defTabSz="9144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cs-CZ" dirty="0" smtClean="0"/>
              <a:t>Upravte styly předlohy </a:t>
            </a:r>
          </a:p>
          <a:p>
            <a:pPr lvl="0"/>
            <a:endParaRPr lang="cs-CZ" dirty="0" smtClean="0"/>
          </a:p>
        </p:txBody>
      </p:sp>
      <p:sp>
        <p:nvSpPr>
          <p:cNvPr id="20" name="Nadpis 1">
            <a:extLst>
              <a:ext uri="{FF2B5EF4-FFF2-40B4-BE49-F238E27FC236}">
                <a16:creationId xmlns:a16="http://schemas.microsoft.com/office/drawing/2014/main" id="{C90BA6D5-2999-49E0-8C76-CB546ABD4EA8}"/>
              </a:ext>
            </a:extLst>
          </p:cNvPr>
          <p:cNvSpPr txBox="1">
            <a:spLocks/>
          </p:cNvSpPr>
          <p:nvPr userDrawn="1"/>
        </p:nvSpPr>
        <p:spPr>
          <a:xfrm>
            <a:off x="8395668" y="4342321"/>
            <a:ext cx="1584176" cy="454831"/>
          </a:xfrm>
          <a:prstGeom prst="rect">
            <a:avLst/>
          </a:prstGeom>
        </p:spPr>
        <p:txBody>
          <a:bodyPr vert="horz" lIns="7200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61950"/>
            <a:r>
              <a:rPr lang="cs-CZ" sz="2600" b="1" dirty="0" smtClean="0">
                <a:latin typeface="+mn-lt"/>
              </a:rPr>
              <a:t>Kontakt</a:t>
            </a:r>
            <a:endParaRPr lang="cs-CZ" sz="2600" b="1" dirty="0">
              <a:latin typeface="+mn-lt"/>
            </a:endParaRPr>
          </a:p>
        </p:txBody>
      </p:sp>
      <p:sp>
        <p:nvSpPr>
          <p:cNvPr id="22" name="Zástupný symbol pro text 13"/>
          <p:cNvSpPr>
            <a:spLocks noGrp="1"/>
          </p:cNvSpPr>
          <p:nvPr>
            <p:ph type="body" sz="quarter" idx="17" hasCustomPrompt="1"/>
          </p:nvPr>
        </p:nvSpPr>
        <p:spPr>
          <a:xfrm>
            <a:off x="8395668" y="4783740"/>
            <a:ext cx="3676996" cy="28191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1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cs-CZ" dirty="0" smtClean="0"/>
              <a:t>Petra </a:t>
            </a:r>
            <a:r>
              <a:rPr lang="cs-CZ" dirty="0" err="1" smtClean="0"/>
              <a:t>Okřinová</a:t>
            </a:r>
            <a:r>
              <a:rPr lang="cs-CZ" dirty="0" smtClean="0"/>
              <a:t> </a:t>
            </a:r>
          </a:p>
          <a:p>
            <a:pPr lvl="0"/>
            <a:endParaRPr lang="cs-CZ" dirty="0" smtClean="0"/>
          </a:p>
          <a:p>
            <a:pPr lvl="0"/>
            <a:endParaRPr lang="cs-CZ" dirty="0" smtClean="0"/>
          </a:p>
        </p:txBody>
      </p:sp>
      <p:sp>
        <p:nvSpPr>
          <p:cNvPr id="23" name="Nadpis 22"/>
          <p:cNvSpPr>
            <a:spLocks noGrp="1"/>
          </p:cNvSpPr>
          <p:nvPr>
            <p:ph type="title" hasCustomPrompt="1"/>
          </p:nvPr>
        </p:nvSpPr>
        <p:spPr>
          <a:xfrm>
            <a:off x="9864466" y="5173668"/>
            <a:ext cx="2208198" cy="1133877"/>
          </a:xfrm>
          <a:prstGeom prst="rect">
            <a:avLst/>
          </a:prstGeom>
        </p:spPr>
        <p:txBody>
          <a:bodyPr/>
          <a:lstStyle>
            <a:lvl1pPr algn="r">
              <a:lnSpc>
                <a:spcPct val="110000"/>
              </a:lnSpc>
              <a:defRPr sz="1700" baseline="0">
                <a:latin typeface="+mn-lt"/>
              </a:defRPr>
            </a:lvl1pPr>
          </a:lstStyle>
          <a:p>
            <a:r>
              <a:rPr lang="cs-CZ" dirty="0" smtClean="0"/>
              <a:t>okrinov.p@fce.vutbr.cz</a:t>
            </a:r>
            <a:br>
              <a:rPr lang="cs-CZ" dirty="0" smtClean="0"/>
            </a:br>
            <a:r>
              <a:rPr lang="cs-CZ" dirty="0" smtClean="0"/>
              <a:t>B421</a:t>
            </a:r>
            <a:br>
              <a:rPr lang="cs-CZ" dirty="0" smtClean="0"/>
            </a:br>
            <a:r>
              <a:rPr lang="cs-CZ" dirty="0" smtClean="0"/>
              <a:t>Po 10:00 – 12:00</a:t>
            </a:r>
            <a:br>
              <a:rPr lang="cs-CZ" dirty="0" smtClean="0"/>
            </a:br>
            <a:r>
              <a:rPr lang="cs-CZ" dirty="0" smtClean="0"/>
              <a:t>Út 08:00 – 11:00</a:t>
            </a:r>
            <a:endParaRPr lang="cs-CZ" dirty="0"/>
          </a:p>
        </p:txBody>
      </p:sp>
    </p:spTree>
    <p:extLst>
      <p:ext uri="{BB962C8B-B14F-4D97-AF65-F5344CB8AC3E}">
        <p14:creationId xmlns:p14="http://schemas.microsoft.com/office/powerpoint/2010/main" val="28283509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AZDYNÝ">
    <p:spTree>
      <p:nvGrpSpPr>
        <p:cNvPr id="1" name=""/>
        <p:cNvGrpSpPr/>
        <p:nvPr/>
      </p:nvGrpSpPr>
      <p:grpSpPr>
        <a:xfrm>
          <a:off x="0" y="0"/>
          <a:ext cx="0" cy="0"/>
          <a:chOff x="0" y="0"/>
          <a:chExt cx="0" cy="0"/>
        </a:xfrm>
      </p:grpSpPr>
      <p:cxnSp>
        <p:nvCxnSpPr>
          <p:cNvPr id="11" name="Přímá spojnice 10">
            <a:extLst>
              <a:ext uri="{FF2B5EF4-FFF2-40B4-BE49-F238E27FC236}">
                <a16:creationId xmlns:a16="http://schemas.microsoft.com/office/drawing/2014/main" id="{5CAD2E60-0682-448F-9D75-20B13A8CDD5E}"/>
              </a:ext>
            </a:extLst>
          </p:cNvPr>
          <p:cNvCxnSpPr>
            <a:cxnSpLocks/>
          </p:cNvCxnSpPr>
          <p:nvPr userDrawn="1"/>
        </p:nvCxnSpPr>
        <p:spPr>
          <a:xfrm flipV="1">
            <a:off x="0" y="638969"/>
            <a:ext cx="12192000" cy="8585"/>
          </a:xfrm>
          <a:prstGeom prst="line">
            <a:avLst/>
          </a:prstGeom>
          <a:ln w="28575">
            <a:solidFill>
              <a:srgbClr val="CECCCC"/>
            </a:solidFill>
          </a:ln>
        </p:spPr>
        <p:style>
          <a:lnRef idx="1">
            <a:schemeClr val="accent1"/>
          </a:lnRef>
          <a:fillRef idx="0">
            <a:schemeClr val="accent1"/>
          </a:fillRef>
          <a:effectRef idx="0">
            <a:schemeClr val="accent1"/>
          </a:effectRef>
          <a:fontRef idx="minor">
            <a:schemeClr val="tx1"/>
          </a:fontRef>
        </p:style>
      </p:cxnSp>
      <p:sp>
        <p:nvSpPr>
          <p:cNvPr id="17" name="Zástupný symbol pro text 13"/>
          <p:cNvSpPr>
            <a:spLocks noGrp="1"/>
          </p:cNvSpPr>
          <p:nvPr>
            <p:ph type="body" sz="quarter" idx="11" hasCustomPrompt="1"/>
          </p:nvPr>
        </p:nvSpPr>
        <p:spPr>
          <a:xfrm>
            <a:off x="332351" y="980729"/>
            <a:ext cx="10884623"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8" name="Zástupný symbol pro text 19"/>
          <p:cNvSpPr>
            <a:spLocks noGrp="1"/>
          </p:cNvSpPr>
          <p:nvPr>
            <p:ph type="body" sz="quarter" idx="15"/>
          </p:nvPr>
        </p:nvSpPr>
        <p:spPr>
          <a:xfrm>
            <a:off x="332352" y="1484784"/>
            <a:ext cx="10884622" cy="4824536"/>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
        <p:nvSpPr>
          <p:cNvPr id="19" name="Nadpis 1"/>
          <p:cNvSpPr>
            <a:spLocks noGrp="1"/>
          </p:cNvSpPr>
          <p:nvPr>
            <p:ph type="title" hasCustomPrompt="1"/>
          </p:nvPr>
        </p:nvSpPr>
        <p:spPr>
          <a:xfrm>
            <a:off x="0" y="116632"/>
            <a:ext cx="12000656" cy="495368"/>
          </a:xfrm>
          <a:prstGeom prst="rect">
            <a:avLst/>
          </a:prstGeom>
        </p:spPr>
        <p:txBody>
          <a:bodyPr lIns="360000"/>
          <a:lstStyle>
            <a:lvl1pPr>
              <a:defRPr sz="3200" b="1" baseline="0">
                <a:latin typeface="+mn-lt"/>
              </a:defRPr>
            </a:lvl1pPr>
          </a:lstStyle>
          <a:p>
            <a:r>
              <a:rPr lang="cs-CZ" dirty="0" smtClean="0"/>
              <a:t>NÁZEV KAPITOLY</a:t>
            </a:r>
            <a:endParaRPr lang="cs-CZ" dirty="0"/>
          </a:p>
        </p:txBody>
      </p:sp>
    </p:spTree>
    <p:extLst>
      <p:ext uri="{BB962C8B-B14F-4D97-AF65-F5344CB8AC3E}">
        <p14:creationId xmlns:p14="http://schemas.microsoft.com/office/powerpoint/2010/main" val="34116084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AZDNY_OBRAZKY_BOK">
    <p:spTree>
      <p:nvGrpSpPr>
        <p:cNvPr id="1" name=""/>
        <p:cNvGrpSpPr/>
        <p:nvPr/>
      </p:nvGrpSpPr>
      <p:grpSpPr>
        <a:xfrm>
          <a:off x="0" y="0"/>
          <a:ext cx="0" cy="0"/>
          <a:chOff x="0" y="0"/>
          <a:chExt cx="0" cy="0"/>
        </a:xfrm>
      </p:grpSpPr>
      <p:sp>
        <p:nvSpPr>
          <p:cNvPr id="3" name="Zástupný symbol pro obrázek 2"/>
          <p:cNvSpPr>
            <a:spLocks noGrp="1"/>
          </p:cNvSpPr>
          <p:nvPr>
            <p:ph type="pic" idx="1"/>
          </p:nvPr>
        </p:nvSpPr>
        <p:spPr>
          <a:xfrm>
            <a:off x="9480376" y="4365104"/>
            <a:ext cx="2523084" cy="15774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8" name="Zástupný symbol pro obrázek 2"/>
          <p:cNvSpPr>
            <a:spLocks noGrp="1"/>
          </p:cNvSpPr>
          <p:nvPr>
            <p:ph type="pic" idx="10"/>
          </p:nvPr>
        </p:nvSpPr>
        <p:spPr>
          <a:xfrm>
            <a:off x="9480376" y="2636912"/>
            <a:ext cx="2523084" cy="15774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9" name="Zástupný symbol pro obrázek 2"/>
          <p:cNvSpPr>
            <a:spLocks noGrp="1"/>
          </p:cNvSpPr>
          <p:nvPr>
            <p:ph type="pic" idx="11"/>
          </p:nvPr>
        </p:nvSpPr>
        <p:spPr>
          <a:xfrm>
            <a:off x="9480376" y="908720"/>
            <a:ext cx="2523084" cy="157747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13" name="Zástupný symbol pro text 13"/>
          <p:cNvSpPr>
            <a:spLocks noGrp="1"/>
          </p:cNvSpPr>
          <p:nvPr>
            <p:ph type="body" sz="quarter" idx="12" hasCustomPrompt="1"/>
          </p:nvPr>
        </p:nvSpPr>
        <p:spPr>
          <a:xfrm>
            <a:off x="332351" y="980729"/>
            <a:ext cx="8932001"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4" name="Zástupný symbol pro text 19"/>
          <p:cNvSpPr>
            <a:spLocks noGrp="1"/>
          </p:cNvSpPr>
          <p:nvPr>
            <p:ph type="body" sz="quarter" idx="15"/>
          </p:nvPr>
        </p:nvSpPr>
        <p:spPr>
          <a:xfrm>
            <a:off x="332352" y="1484784"/>
            <a:ext cx="8932000" cy="4457799"/>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
        <p:nvSpPr>
          <p:cNvPr id="15" name="Nadpis 1"/>
          <p:cNvSpPr>
            <a:spLocks noGrp="1"/>
          </p:cNvSpPr>
          <p:nvPr>
            <p:ph type="title" hasCustomPrompt="1"/>
          </p:nvPr>
        </p:nvSpPr>
        <p:spPr>
          <a:xfrm>
            <a:off x="0" y="116632"/>
            <a:ext cx="12000656" cy="495368"/>
          </a:xfrm>
          <a:prstGeom prst="rect">
            <a:avLst/>
          </a:prstGeom>
        </p:spPr>
        <p:txBody>
          <a:bodyPr lIns="360000"/>
          <a:lstStyle>
            <a:lvl1pPr>
              <a:defRPr sz="3200" b="1" baseline="0">
                <a:latin typeface="+mn-lt"/>
              </a:defRPr>
            </a:lvl1pPr>
          </a:lstStyle>
          <a:p>
            <a:r>
              <a:rPr lang="cs-CZ" dirty="0" smtClean="0"/>
              <a:t>NÁZEV KAPITOLY</a:t>
            </a:r>
            <a:endParaRPr lang="cs-CZ" dirty="0"/>
          </a:p>
        </p:txBody>
      </p:sp>
    </p:spTree>
    <p:extLst>
      <p:ext uri="{BB962C8B-B14F-4D97-AF65-F5344CB8AC3E}">
        <p14:creationId xmlns:p14="http://schemas.microsoft.com/office/powerpoint/2010/main" val="31793044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RAZKY_DOLE">
    <p:spTree>
      <p:nvGrpSpPr>
        <p:cNvPr id="1" name=""/>
        <p:cNvGrpSpPr/>
        <p:nvPr/>
      </p:nvGrpSpPr>
      <p:grpSpPr>
        <a:xfrm>
          <a:off x="0" y="0"/>
          <a:ext cx="0" cy="0"/>
          <a:chOff x="0" y="0"/>
          <a:chExt cx="0" cy="0"/>
        </a:xfrm>
      </p:grpSpPr>
      <p:sp>
        <p:nvSpPr>
          <p:cNvPr id="9" name="Zástupný symbol pro obrázek 2"/>
          <p:cNvSpPr>
            <a:spLocks noGrp="1"/>
          </p:cNvSpPr>
          <p:nvPr>
            <p:ph type="pic" idx="11"/>
          </p:nvPr>
        </p:nvSpPr>
        <p:spPr>
          <a:xfrm>
            <a:off x="332351" y="4155777"/>
            <a:ext cx="3456384" cy="21535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7" name="Zástupný symbol pro obrázek 2"/>
          <p:cNvSpPr>
            <a:spLocks noGrp="1"/>
          </p:cNvSpPr>
          <p:nvPr>
            <p:ph type="pic" idx="12"/>
          </p:nvPr>
        </p:nvSpPr>
        <p:spPr>
          <a:xfrm>
            <a:off x="4058951" y="4155777"/>
            <a:ext cx="3456384" cy="21535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12" name="Zástupný symbol pro obrázek 2"/>
          <p:cNvSpPr>
            <a:spLocks noGrp="1"/>
          </p:cNvSpPr>
          <p:nvPr>
            <p:ph type="pic" idx="13"/>
          </p:nvPr>
        </p:nvSpPr>
        <p:spPr>
          <a:xfrm>
            <a:off x="7752182" y="4155777"/>
            <a:ext cx="3456384" cy="21535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13" name="Zástupný symbol pro text 13"/>
          <p:cNvSpPr>
            <a:spLocks noGrp="1"/>
          </p:cNvSpPr>
          <p:nvPr>
            <p:ph type="body" sz="quarter" idx="14" hasCustomPrompt="1"/>
          </p:nvPr>
        </p:nvSpPr>
        <p:spPr>
          <a:xfrm>
            <a:off x="332351" y="980729"/>
            <a:ext cx="10876215"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14" name="Zástupný symbol pro text 19"/>
          <p:cNvSpPr>
            <a:spLocks noGrp="1"/>
          </p:cNvSpPr>
          <p:nvPr>
            <p:ph type="body" sz="quarter" idx="15"/>
          </p:nvPr>
        </p:nvSpPr>
        <p:spPr>
          <a:xfrm>
            <a:off x="332352" y="1484784"/>
            <a:ext cx="10876214" cy="2520280"/>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
        <p:nvSpPr>
          <p:cNvPr id="15" name="Nadpis 1"/>
          <p:cNvSpPr>
            <a:spLocks noGrp="1"/>
          </p:cNvSpPr>
          <p:nvPr>
            <p:ph type="title" hasCustomPrompt="1"/>
          </p:nvPr>
        </p:nvSpPr>
        <p:spPr>
          <a:xfrm>
            <a:off x="0" y="116632"/>
            <a:ext cx="12000656" cy="495368"/>
          </a:xfrm>
          <a:prstGeom prst="rect">
            <a:avLst/>
          </a:prstGeom>
        </p:spPr>
        <p:txBody>
          <a:bodyPr lIns="360000"/>
          <a:lstStyle>
            <a:lvl1pPr>
              <a:defRPr sz="3200" b="1" baseline="0">
                <a:latin typeface="+mn-lt"/>
              </a:defRPr>
            </a:lvl1pPr>
          </a:lstStyle>
          <a:p>
            <a:r>
              <a:rPr lang="cs-CZ" dirty="0" smtClean="0"/>
              <a:t>NÁZEV KAPITOLY</a:t>
            </a:r>
            <a:endParaRPr lang="cs-CZ" dirty="0"/>
          </a:p>
        </p:txBody>
      </p:sp>
    </p:spTree>
    <p:extLst>
      <p:ext uri="{BB962C8B-B14F-4D97-AF65-F5344CB8AC3E}">
        <p14:creationId xmlns:p14="http://schemas.microsoft.com/office/powerpoint/2010/main" val="25430277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BRAZEK_VELKY JEDE">
    <p:spTree>
      <p:nvGrpSpPr>
        <p:cNvPr id="1" name=""/>
        <p:cNvGrpSpPr/>
        <p:nvPr/>
      </p:nvGrpSpPr>
      <p:grpSpPr>
        <a:xfrm>
          <a:off x="0" y="0"/>
          <a:ext cx="0" cy="0"/>
          <a:chOff x="0" y="0"/>
          <a:chExt cx="0" cy="0"/>
        </a:xfrm>
      </p:grpSpPr>
      <p:sp>
        <p:nvSpPr>
          <p:cNvPr id="9" name="Zástupný symbol pro obrázek 2"/>
          <p:cNvSpPr>
            <a:spLocks noGrp="1"/>
          </p:cNvSpPr>
          <p:nvPr>
            <p:ph type="pic" idx="11"/>
          </p:nvPr>
        </p:nvSpPr>
        <p:spPr>
          <a:xfrm>
            <a:off x="332351" y="1729762"/>
            <a:ext cx="11596298" cy="457955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11" name="Nadpis 1">
            <a:extLst>
              <a:ext uri="{FF2B5EF4-FFF2-40B4-BE49-F238E27FC236}">
                <a16:creationId xmlns:a16="http://schemas.microsoft.com/office/drawing/2014/main" id="{C90BA6D5-2999-49E0-8C76-CB546ABD4EA8}"/>
              </a:ext>
            </a:extLst>
          </p:cNvPr>
          <p:cNvSpPr txBox="1">
            <a:spLocks/>
          </p:cNvSpPr>
          <p:nvPr userDrawn="1"/>
        </p:nvSpPr>
        <p:spPr>
          <a:xfrm>
            <a:off x="1" y="143553"/>
            <a:ext cx="12250190" cy="454831"/>
          </a:xfrm>
          <a:prstGeom prst="rect">
            <a:avLst/>
          </a:prstGeom>
        </p:spPr>
        <p:txBody>
          <a:bodyPr vert="horz" lIns="39600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61950"/>
            <a:r>
              <a:rPr lang="cs-CZ" sz="3200" b="1" dirty="0" smtClean="0">
                <a:latin typeface="+mn-lt"/>
              </a:rPr>
              <a:t>NADPIS KAPITOLY</a:t>
            </a:r>
            <a:endParaRPr lang="cs-CZ" sz="3200" b="1" dirty="0">
              <a:latin typeface="+mn-lt"/>
            </a:endParaRPr>
          </a:p>
        </p:txBody>
      </p:sp>
      <p:cxnSp>
        <p:nvCxnSpPr>
          <p:cNvPr id="8" name="Přímá spojnice 7">
            <a:extLst>
              <a:ext uri="{FF2B5EF4-FFF2-40B4-BE49-F238E27FC236}">
                <a16:creationId xmlns:a16="http://schemas.microsoft.com/office/drawing/2014/main" id="{5CAD2E60-0682-448F-9D75-20B13A8CDD5E}"/>
              </a:ext>
            </a:extLst>
          </p:cNvPr>
          <p:cNvCxnSpPr>
            <a:cxnSpLocks/>
          </p:cNvCxnSpPr>
          <p:nvPr userDrawn="1"/>
        </p:nvCxnSpPr>
        <p:spPr>
          <a:xfrm flipV="1">
            <a:off x="0" y="638969"/>
            <a:ext cx="12192000" cy="8585"/>
          </a:xfrm>
          <a:prstGeom prst="line">
            <a:avLst/>
          </a:prstGeom>
          <a:ln w="28575">
            <a:solidFill>
              <a:srgbClr val="CECCCC"/>
            </a:solidFill>
          </a:ln>
        </p:spPr>
        <p:style>
          <a:lnRef idx="1">
            <a:schemeClr val="accent1"/>
          </a:lnRef>
          <a:fillRef idx="0">
            <a:schemeClr val="accent1"/>
          </a:fillRef>
          <a:effectRef idx="0">
            <a:schemeClr val="accent1"/>
          </a:effectRef>
          <a:fontRef idx="minor">
            <a:schemeClr val="tx1"/>
          </a:fontRef>
        </p:style>
      </p:cxnSp>
      <p:sp>
        <p:nvSpPr>
          <p:cNvPr id="13" name="Obdélník 12">
            <a:extLst>
              <a:ext uri="{FF2B5EF4-FFF2-40B4-BE49-F238E27FC236}">
                <a16:creationId xmlns:a16="http://schemas.microsoft.com/office/drawing/2014/main" id="{615CA86B-CBEA-44C8-BE83-10308BD1ADB7}"/>
              </a:ext>
            </a:extLst>
          </p:cNvPr>
          <p:cNvSpPr/>
          <p:nvPr userDrawn="1"/>
        </p:nvSpPr>
        <p:spPr>
          <a:xfrm>
            <a:off x="0" y="6449786"/>
            <a:ext cx="12192000" cy="318405"/>
          </a:xfrm>
          <a:prstGeom prst="rect">
            <a:avLst/>
          </a:prstGeom>
          <a:solidFill>
            <a:srgbClr val="709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Nadpis 1">
            <a:extLst>
              <a:ext uri="{FF2B5EF4-FFF2-40B4-BE49-F238E27FC236}">
                <a16:creationId xmlns:a16="http://schemas.microsoft.com/office/drawing/2014/main" id="{0617F8A0-A37C-4B45-A468-BBF95F306D45}"/>
              </a:ext>
            </a:extLst>
          </p:cNvPr>
          <p:cNvSpPr txBox="1">
            <a:spLocks/>
          </p:cNvSpPr>
          <p:nvPr userDrawn="1"/>
        </p:nvSpPr>
        <p:spPr>
          <a:xfrm>
            <a:off x="70465" y="6449786"/>
            <a:ext cx="4239461" cy="318406"/>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266700">
              <a:lnSpc>
                <a:spcPct val="114000"/>
              </a:lnSpc>
            </a:pPr>
            <a:r>
              <a:rPr lang="cs-CZ" sz="2000" dirty="0">
                <a:solidFill>
                  <a:schemeClr val="bg1"/>
                </a:solidFill>
                <a:latin typeface="+mn-lt"/>
              </a:rPr>
              <a:t> </a:t>
            </a:r>
            <a:fld id="{8FC75878-C5EF-4EF7-A2EA-16B3C2D050F3}" type="slidenum">
              <a:rPr lang="cs-CZ" sz="2000" smtClean="0">
                <a:solidFill>
                  <a:schemeClr val="bg1"/>
                </a:solidFill>
                <a:latin typeface="+mn-lt"/>
              </a:rPr>
              <a:t>‹#›</a:t>
            </a:fld>
            <a:r>
              <a:rPr lang="cs-CZ" sz="2000" dirty="0" smtClean="0">
                <a:solidFill>
                  <a:schemeClr val="bg1"/>
                </a:solidFill>
                <a:latin typeface="+mn-lt"/>
              </a:rPr>
              <a:t> </a:t>
            </a:r>
            <a:r>
              <a:rPr lang="cs-CZ" sz="2000" dirty="0" smtClean="0">
                <a:solidFill>
                  <a:schemeClr val="bg1"/>
                </a:solidFill>
                <a:latin typeface="Calibri" panose="020F0502020204030204" pitchFamily="34" charset="0"/>
                <a:cs typeface="Calibri" panose="020F0502020204030204" pitchFamily="34" charset="0"/>
              </a:rPr>
              <a:t>│ </a:t>
            </a:r>
            <a:r>
              <a:rPr lang="cs-CZ" sz="2000" dirty="0" smtClean="0">
                <a:solidFill>
                  <a:schemeClr val="bg1"/>
                </a:solidFill>
                <a:latin typeface="+mn-lt"/>
              </a:rPr>
              <a:t>BU001 - Informatika I.</a:t>
            </a:r>
            <a:endParaRPr lang="cs-CZ" sz="2000" dirty="0">
              <a:solidFill>
                <a:schemeClr val="bg1"/>
              </a:solidFill>
              <a:latin typeface="+mn-lt"/>
            </a:endParaRPr>
          </a:p>
        </p:txBody>
      </p:sp>
      <p:pic>
        <p:nvPicPr>
          <p:cNvPr id="15" name="Obrázek 14">
            <a:extLst>
              <a:ext uri="{FF2B5EF4-FFF2-40B4-BE49-F238E27FC236}">
                <a16:creationId xmlns:a16="http://schemas.microsoft.com/office/drawing/2014/main" id="{ABC18FF2-902D-4A56-8DF4-D92FCD9597DD}"/>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11312013" y="6103633"/>
            <a:ext cx="720000" cy="720000"/>
          </a:xfrm>
          <a:prstGeom prst="rect">
            <a:avLst/>
          </a:prstGeom>
        </p:spPr>
      </p:pic>
      <p:sp>
        <p:nvSpPr>
          <p:cNvPr id="18" name="Zástupný symbol pro text 13"/>
          <p:cNvSpPr>
            <a:spLocks noGrp="1"/>
          </p:cNvSpPr>
          <p:nvPr>
            <p:ph type="body" sz="quarter" idx="12" hasCustomPrompt="1"/>
          </p:nvPr>
        </p:nvSpPr>
        <p:spPr>
          <a:xfrm>
            <a:off x="332351" y="980729"/>
            <a:ext cx="11596297"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Tree>
    <p:extLst>
      <p:ext uri="{BB962C8B-B14F-4D97-AF65-F5344CB8AC3E}">
        <p14:creationId xmlns:p14="http://schemas.microsoft.com/office/powerpoint/2010/main" val="42613246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ULKA">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C90BA6D5-2999-49E0-8C76-CB546ABD4EA8}"/>
              </a:ext>
            </a:extLst>
          </p:cNvPr>
          <p:cNvSpPr txBox="1">
            <a:spLocks/>
          </p:cNvSpPr>
          <p:nvPr userDrawn="1"/>
        </p:nvSpPr>
        <p:spPr>
          <a:xfrm>
            <a:off x="1" y="143553"/>
            <a:ext cx="12250190" cy="454831"/>
          </a:xfrm>
          <a:prstGeom prst="rect">
            <a:avLst/>
          </a:prstGeom>
        </p:spPr>
        <p:txBody>
          <a:bodyPr vert="horz" lIns="39600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361950"/>
            <a:r>
              <a:rPr lang="cs-CZ" sz="3200" b="1" dirty="0" smtClean="0">
                <a:latin typeface="+mn-lt"/>
              </a:rPr>
              <a:t>NADPIS</a:t>
            </a:r>
            <a:r>
              <a:rPr lang="cs-CZ" sz="3200" b="1" baseline="0" dirty="0" smtClean="0">
                <a:latin typeface="+mn-lt"/>
              </a:rPr>
              <a:t> KAPITOLY</a:t>
            </a:r>
            <a:endParaRPr lang="cs-CZ" sz="3200" b="1" dirty="0">
              <a:latin typeface="+mn-lt"/>
            </a:endParaRPr>
          </a:p>
        </p:txBody>
      </p:sp>
      <p:cxnSp>
        <p:nvCxnSpPr>
          <p:cNvPr id="11" name="Přímá spojnice 10">
            <a:extLst>
              <a:ext uri="{FF2B5EF4-FFF2-40B4-BE49-F238E27FC236}">
                <a16:creationId xmlns:a16="http://schemas.microsoft.com/office/drawing/2014/main" id="{5CAD2E60-0682-448F-9D75-20B13A8CDD5E}"/>
              </a:ext>
            </a:extLst>
          </p:cNvPr>
          <p:cNvCxnSpPr>
            <a:cxnSpLocks/>
          </p:cNvCxnSpPr>
          <p:nvPr userDrawn="1"/>
        </p:nvCxnSpPr>
        <p:spPr>
          <a:xfrm flipV="1">
            <a:off x="0" y="638969"/>
            <a:ext cx="12192000" cy="8585"/>
          </a:xfrm>
          <a:prstGeom prst="line">
            <a:avLst/>
          </a:prstGeom>
          <a:ln w="28575">
            <a:solidFill>
              <a:srgbClr val="CECCCC"/>
            </a:solidFill>
          </a:ln>
        </p:spPr>
        <p:style>
          <a:lnRef idx="1">
            <a:schemeClr val="accent1"/>
          </a:lnRef>
          <a:fillRef idx="0">
            <a:schemeClr val="accent1"/>
          </a:fillRef>
          <a:effectRef idx="0">
            <a:schemeClr val="accent1"/>
          </a:effectRef>
          <a:fontRef idx="minor">
            <a:schemeClr val="tx1"/>
          </a:fontRef>
        </p:style>
      </p:cxnSp>
      <p:sp>
        <p:nvSpPr>
          <p:cNvPr id="4" name="Zástupný symbol pro tabulku 3"/>
          <p:cNvSpPr>
            <a:spLocks noGrp="1"/>
          </p:cNvSpPr>
          <p:nvPr>
            <p:ph type="tbl" sz="quarter" idx="10"/>
          </p:nvPr>
        </p:nvSpPr>
        <p:spPr>
          <a:xfrm>
            <a:off x="1487488" y="3357563"/>
            <a:ext cx="9288462" cy="2519362"/>
          </a:xfrm>
          <a:prstGeom prst="rect">
            <a:avLst/>
          </a:prstGeom>
        </p:spPr>
        <p:txBody>
          <a:bodyPr/>
          <a:lstStyle/>
          <a:p>
            <a:endParaRPr lang="cs-CZ"/>
          </a:p>
        </p:txBody>
      </p:sp>
      <p:sp>
        <p:nvSpPr>
          <p:cNvPr id="8" name="Zástupný symbol pro text 13"/>
          <p:cNvSpPr>
            <a:spLocks noGrp="1"/>
          </p:cNvSpPr>
          <p:nvPr>
            <p:ph type="body" sz="quarter" idx="11" hasCustomPrompt="1"/>
          </p:nvPr>
        </p:nvSpPr>
        <p:spPr>
          <a:xfrm>
            <a:off x="332351" y="980729"/>
            <a:ext cx="10884623" cy="504056"/>
          </a:xfrm>
          <a:prstGeom prst="rect">
            <a:avLst/>
          </a:prstGeom>
        </p:spPr>
        <p:txBody>
          <a:bodyPr/>
          <a:lstStyle>
            <a:lvl1pPr>
              <a:defRPr sz="2600" b="1" baseline="0"/>
            </a:lvl1pPr>
            <a:lvl2pPr marL="0" indent="0">
              <a:lnSpc>
                <a:spcPct val="125000"/>
              </a:lnSpc>
              <a:spcBef>
                <a:spcPts val="0"/>
              </a:spcBef>
              <a:spcAft>
                <a:spcPts val="1200"/>
              </a:spcAft>
              <a:buNone/>
              <a:defRPr sz="2100"/>
            </a:lvl2pPr>
            <a:lvl3pPr marL="361950" indent="-361950">
              <a:lnSpc>
                <a:spcPct val="125000"/>
              </a:lnSpc>
              <a:spcBef>
                <a:spcPts val="0"/>
              </a:spcBef>
              <a:defRPr sz="2100"/>
            </a:lvl3pPr>
            <a:lvl4pPr marL="712788" indent="-350838">
              <a:lnSpc>
                <a:spcPct val="125000"/>
              </a:lnSpc>
              <a:spcBef>
                <a:spcPts val="0"/>
              </a:spcBef>
              <a:buFont typeface="Calibri" panose="020F0502020204030204" pitchFamily="34" charset="0"/>
              <a:buChar char="­"/>
              <a:defRPr sz="2100"/>
            </a:lvl4pPr>
          </a:lstStyle>
          <a:p>
            <a:pPr lvl="0"/>
            <a:r>
              <a:rPr lang="cs-CZ" dirty="0" smtClean="0"/>
              <a:t>Název podkapitoly</a:t>
            </a:r>
          </a:p>
        </p:txBody>
      </p:sp>
      <p:sp>
        <p:nvSpPr>
          <p:cNvPr id="9" name="Zástupný symbol pro text 19"/>
          <p:cNvSpPr>
            <a:spLocks noGrp="1"/>
          </p:cNvSpPr>
          <p:nvPr>
            <p:ph type="body" sz="quarter" idx="15"/>
          </p:nvPr>
        </p:nvSpPr>
        <p:spPr>
          <a:xfrm>
            <a:off x="332352" y="1484784"/>
            <a:ext cx="10884622" cy="1368152"/>
          </a:xfrm>
          <a:prstGeom prst="rect">
            <a:avLst/>
          </a:prstGeom>
        </p:spPr>
        <p:txBody>
          <a:bodyPr/>
          <a:lstStyle>
            <a:lvl1pPr marL="342900" indent="-342900">
              <a:lnSpc>
                <a:spcPct val="125000"/>
              </a:lnSpc>
              <a:spcBef>
                <a:spcPts val="0"/>
              </a:spcBef>
              <a:buFont typeface="Arial" panose="020B0604020202020204" pitchFamily="34" charset="0"/>
              <a:buChar char="•"/>
              <a:defRPr sz="2100"/>
            </a:lvl1pPr>
            <a:lvl2pPr marL="622300" indent="-260350">
              <a:lnSpc>
                <a:spcPct val="125000"/>
              </a:lnSpc>
              <a:spcBef>
                <a:spcPts val="0"/>
              </a:spcBef>
              <a:buFont typeface="Calibri" panose="020F0502020204030204" pitchFamily="34" charset="0"/>
              <a:buChar char="−"/>
              <a:defRPr sz="2100"/>
            </a:lvl2pPr>
            <a:lvl3pPr marL="704850" indent="279400">
              <a:lnSpc>
                <a:spcPct val="125000"/>
              </a:lnSpc>
              <a:spcBef>
                <a:spcPts val="0"/>
              </a:spcBef>
              <a:buFont typeface="Calibri" panose="020F0502020204030204" pitchFamily="34" charset="0"/>
              <a:buChar char="−"/>
              <a:defRPr sz="2100"/>
            </a:lvl3pPr>
            <a:lvl4pPr marL="1600200" indent="-228600">
              <a:buFont typeface="Wingdings" panose="05000000000000000000" pitchFamily="2" charset="2"/>
              <a:buChar char="q"/>
              <a:defRPr sz="2100"/>
            </a:lvl4pPr>
            <a:lvl5pPr marL="2057400" indent="-228600">
              <a:buFont typeface="Wingdings" panose="05000000000000000000" pitchFamily="2" charset="2"/>
              <a:buChar char="q"/>
              <a:defRPr sz="2100"/>
            </a:lvl5pPr>
          </a:lstStyle>
          <a:p>
            <a:pPr lvl="0"/>
            <a:r>
              <a:rPr lang="cs-CZ" dirty="0" smtClean="0"/>
              <a:t>Upravte styly předlohy </a:t>
            </a:r>
          </a:p>
          <a:p>
            <a:pPr lvl="1"/>
            <a:r>
              <a:rPr lang="cs-CZ" dirty="0" smtClean="0"/>
              <a:t>Druhá úroveň</a:t>
            </a:r>
          </a:p>
          <a:p>
            <a:pPr lvl="2"/>
            <a:r>
              <a:rPr lang="cs-CZ" dirty="0" smtClean="0"/>
              <a:t>Třetí úroveň</a:t>
            </a:r>
          </a:p>
          <a:p>
            <a:pPr lvl="3"/>
            <a:endParaRPr lang="cs-CZ" dirty="0" smtClean="0"/>
          </a:p>
        </p:txBody>
      </p:sp>
    </p:spTree>
    <p:extLst>
      <p:ext uri="{BB962C8B-B14F-4D97-AF65-F5344CB8AC3E}">
        <p14:creationId xmlns:p14="http://schemas.microsoft.com/office/powerpoint/2010/main" val="5088015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IU_SLOGAN">
    <p:spTree>
      <p:nvGrpSpPr>
        <p:cNvPr id="1" name=""/>
        <p:cNvGrpSpPr/>
        <p:nvPr/>
      </p:nvGrpSpPr>
      <p:grpSpPr>
        <a:xfrm>
          <a:off x="0" y="0"/>
          <a:ext cx="0" cy="0"/>
          <a:chOff x="0" y="0"/>
          <a:chExt cx="0" cy="0"/>
        </a:xfrm>
      </p:grpSpPr>
      <p:sp>
        <p:nvSpPr>
          <p:cNvPr id="9" name="Nadpis 1">
            <a:extLst>
              <a:ext uri="{FF2B5EF4-FFF2-40B4-BE49-F238E27FC236}">
                <a16:creationId xmlns:a16="http://schemas.microsoft.com/office/drawing/2014/main" id="{0617F8A0-A37C-4B45-A468-BBF95F306D45}"/>
              </a:ext>
            </a:extLst>
          </p:cNvPr>
          <p:cNvSpPr txBox="1">
            <a:spLocks/>
          </p:cNvSpPr>
          <p:nvPr userDrawn="1"/>
        </p:nvSpPr>
        <p:spPr>
          <a:xfrm>
            <a:off x="0" y="2844897"/>
            <a:ext cx="7296150" cy="1800225"/>
          </a:xfrm>
          <a:prstGeom prst="rect">
            <a:avLst/>
          </a:prstGeom>
          <a:solidFill>
            <a:schemeClr val="bg1">
              <a:alpha val="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90600">
              <a:lnSpc>
                <a:spcPct val="100000"/>
              </a:lnSpc>
              <a:tabLst>
                <a:tab pos="180975" algn="r"/>
              </a:tabLst>
            </a:pPr>
            <a:r>
              <a:rPr lang="cs-CZ" sz="12000" dirty="0" smtClean="0">
                <a:solidFill>
                  <a:schemeClr val="bg1">
                    <a:lumMod val="50000"/>
                    <a:alpha val="44000"/>
                  </a:schemeClr>
                </a:solidFill>
                <a:latin typeface="Bahnschrift" panose="020B0502040204020203" pitchFamily="34" charset="0"/>
              </a:rPr>
              <a:t>NA</a:t>
            </a:r>
            <a:r>
              <a:rPr lang="cs-CZ" sz="12000" dirty="0" smtClean="0">
                <a:solidFill>
                  <a:schemeClr val="tx1">
                    <a:lumMod val="65000"/>
                    <a:lumOff val="35000"/>
                    <a:alpha val="44000"/>
                  </a:schemeClr>
                </a:solidFill>
                <a:latin typeface="Bahnschrift" panose="020B0502040204020203" pitchFamily="34" charset="0"/>
              </a:rPr>
              <a:t> </a:t>
            </a:r>
            <a:r>
              <a:rPr lang="cs-CZ" sz="12000" dirty="0" smtClean="0">
                <a:solidFill>
                  <a:srgbClr val="585858"/>
                </a:solidFill>
                <a:latin typeface="Bahnschrift" panose="020B0502040204020203" pitchFamily="34" charset="0"/>
              </a:rPr>
              <a:t>AIU</a:t>
            </a:r>
            <a:endParaRPr lang="cs-CZ" sz="12000" dirty="0">
              <a:solidFill>
                <a:srgbClr val="585858"/>
              </a:solidFill>
              <a:latin typeface="Bahnschrift" panose="020B0502040204020203" pitchFamily="34" charset="0"/>
            </a:endParaRPr>
          </a:p>
        </p:txBody>
      </p:sp>
      <p:sp>
        <p:nvSpPr>
          <p:cNvPr id="10" name="Nadpis 1">
            <a:extLst>
              <a:ext uri="{FF2B5EF4-FFF2-40B4-BE49-F238E27FC236}">
                <a16:creationId xmlns:a16="http://schemas.microsoft.com/office/drawing/2014/main" id="{0617F8A0-A37C-4B45-A468-BBF95F306D45}"/>
              </a:ext>
            </a:extLst>
          </p:cNvPr>
          <p:cNvSpPr txBox="1">
            <a:spLocks/>
          </p:cNvSpPr>
          <p:nvPr userDrawn="1"/>
        </p:nvSpPr>
        <p:spPr>
          <a:xfrm>
            <a:off x="0" y="1508661"/>
            <a:ext cx="7298250" cy="1800225"/>
          </a:xfrm>
          <a:prstGeom prst="rect">
            <a:avLst/>
          </a:prstGeom>
          <a:solidFill>
            <a:schemeClr val="bg1">
              <a:alpha val="0"/>
            </a:schemeClr>
          </a:solidFill>
        </p:spPr>
        <p:txBody>
          <a:bodyPr vert="horz" lIns="21600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90600">
              <a:lnSpc>
                <a:spcPct val="100000"/>
              </a:lnSpc>
              <a:tabLst>
                <a:tab pos="182563" algn="r"/>
                <a:tab pos="6996113" algn="r"/>
              </a:tabLst>
            </a:pPr>
            <a:r>
              <a:rPr lang="cs-CZ" sz="12000" dirty="0" smtClean="0">
                <a:solidFill>
                  <a:schemeClr val="bg1">
                    <a:lumMod val="50000"/>
                    <a:alpha val="44000"/>
                  </a:schemeClr>
                </a:solidFill>
                <a:latin typeface="Bahnschrift" panose="020B0502040204020203" pitchFamily="34" charset="0"/>
              </a:rPr>
              <a:t>TOMU</a:t>
            </a:r>
            <a:endParaRPr lang="cs-CZ" sz="12000" dirty="0">
              <a:solidFill>
                <a:srgbClr val="585858"/>
              </a:solidFill>
              <a:latin typeface="Bahnschrift" panose="020B0502040204020203" pitchFamily="34" charset="0"/>
            </a:endParaRPr>
          </a:p>
        </p:txBody>
      </p:sp>
      <p:sp>
        <p:nvSpPr>
          <p:cNvPr id="11" name="Nadpis 1">
            <a:extLst>
              <a:ext uri="{FF2B5EF4-FFF2-40B4-BE49-F238E27FC236}">
                <a16:creationId xmlns:a16="http://schemas.microsoft.com/office/drawing/2014/main" id="{0617F8A0-A37C-4B45-A468-BBF95F306D45}"/>
              </a:ext>
            </a:extLst>
          </p:cNvPr>
          <p:cNvSpPr txBox="1">
            <a:spLocks/>
          </p:cNvSpPr>
          <p:nvPr userDrawn="1"/>
        </p:nvSpPr>
        <p:spPr>
          <a:xfrm>
            <a:off x="0" y="4235871"/>
            <a:ext cx="12115800" cy="1800225"/>
          </a:xfrm>
          <a:prstGeom prst="rect">
            <a:avLst/>
          </a:prstGeom>
          <a:solidFill>
            <a:schemeClr val="bg1">
              <a:alpha val="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90600">
              <a:lnSpc>
                <a:spcPct val="100000"/>
              </a:lnSpc>
              <a:tabLst>
                <a:tab pos="180975" algn="r"/>
              </a:tabLst>
            </a:pPr>
            <a:r>
              <a:rPr lang="cs-CZ" sz="12000" dirty="0" smtClean="0">
                <a:solidFill>
                  <a:srgbClr val="585858"/>
                </a:solidFill>
                <a:latin typeface="Bahnschrift" panose="020B0502040204020203" pitchFamily="34" charset="0"/>
              </a:rPr>
              <a:t>FAST</a:t>
            </a:r>
            <a:r>
              <a:rPr lang="cs-CZ" sz="12000" dirty="0" smtClean="0">
                <a:solidFill>
                  <a:schemeClr val="tx1">
                    <a:lumMod val="65000"/>
                    <a:lumOff val="35000"/>
                    <a:alpha val="44000"/>
                  </a:schemeClr>
                </a:solidFill>
                <a:latin typeface="Bahnschrift" panose="020B0502040204020203" pitchFamily="34" charset="0"/>
              </a:rPr>
              <a:t> ROZUMÍME</a:t>
            </a:r>
            <a:endParaRPr lang="cs-CZ" sz="12000" dirty="0">
              <a:solidFill>
                <a:schemeClr val="tx1">
                  <a:lumMod val="65000"/>
                  <a:lumOff val="35000"/>
                  <a:alpha val="44000"/>
                </a:schemeClr>
              </a:solidFill>
              <a:latin typeface="Bahnschrift" panose="020B0502040204020203" pitchFamily="34" charset="0"/>
            </a:endParaRPr>
          </a:p>
        </p:txBody>
      </p:sp>
      <p:pic>
        <p:nvPicPr>
          <p:cNvPr id="12" name="Obráze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4483" y="0"/>
            <a:ext cx="2133600" cy="2133600"/>
          </a:xfrm>
          <a:prstGeom prst="rect">
            <a:avLst/>
          </a:prstGeom>
        </p:spPr>
      </p:pic>
      <p:grpSp>
        <p:nvGrpSpPr>
          <p:cNvPr id="13" name="Skupina 12"/>
          <p:cNvGrpSpPr/>
          <p:nvPr userDrawn="1"/>
        </p:nvGrpSpPr>
        <p:grpSpPr>
          <a:xfrm>
            <a:off x="6673082" y="6296241"/>
            <a:ext cx="5015026" cy="461665"/>
            <a:chOff x="234182" y="6296241"/>
            <a:chExt cx="5015026" cy="461665"/>
          </a:xfrm>
        </p:grpSpPr>
        <p:sp>
          <p:nvSpPr>
            <p:cNvPr id="14" name="TextovéPole 13"/>
            <p:cNvSpPr txBox="1"/>
            <p:nvPr/>
          </p:nvSpPr>
          <p:spPr>
            <a:xfrm>
              <a:off x="549747" y="6296241"/>
              <a:ext cx="4699461" cy="461665"/>
            </a:xfrm>
            <a:prstGeom prst="rect">
              <a:avLst/>
            </a:prstGeom>
            <a:noFill/>
          </p:spPr>
          <p:txBody>
            <a:bodyPr wrap="square" rtlCol="0" anchor="ctr" anchorCtr="0">
              <a:spAutoFit/>
            </a:bodyPr>
            <a:lstStyle/>
            <a:p>
              <a:pPr algn="ctr"/>
              <a:r>
                <a:rPr lang="cs-CZ" sz="2400" spc="133" dirty="0">
                  <a:solidFill>
                    <a:srgbClr val="3B5998"/>
                  </a:solidFill>
                  <a:latin typeface="Bahnschrift" panose="020B0502040204020203" pitchFamily="34" charset="0"/>
                  <a:ea typeface="Segoe UI Symbol" panose="020B0502040204020203" pitchFamily="34" charset="0"/>
                  <a:cs typeface="Segoe UI" panose="020B0502040204020203" pitchFamily="34" charset="0"/>
                </a:rPr>
                <a:t>www.facebook.com/FAST.AIU</a:t>
              </a:r>
            </a:p>
          </p:txBody>
        </p:sp>
        <p:pic>
          <p:nvPicPr>
            <p:cNvPr id="15" name="Picture 24" descr="VÃ½sledek obrÃ¡zku pro facebook transparen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82" y="6349987"/>
              <a:ext cx="354171" cy="35417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Obdélník 16"/>
          <p:cNvSpPr/>
          <p:nvPr userDrawn="1"/>
        </p:nvSpPr>
        <p:spPr>
          <a:xfrm>
            <a:off x="1908768" y="4490884"/>
            <a:ext cx="894590" cy="12647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TextovéPole 17"/>
          <p:cNvSpPr txBox="1"/>
          <p:nvPr userDrawn="1"/>
        </p:nvSpPr>
        <p:spPr>
          <a:xfrm>
            <a:off x="2280201" y="-1605443"/>
            <a:ext cx="962820" cy="1846659"/>
          </a:xfrm>
          <a:prstGeom prst="rect">
            <a:avLst/>
          </a:prstGeom>
          <a:noFill/>
          <a:ln>
            <a:noFill/>
          </a:ln>
        </p:spPr>
        <p:txBody>
          <a:bodyPr wrap="square" lIns="0" tIns="0" rIns="0" bIns="0" rtlCol="0" anchor="ctr" anchorCtr="0">
            <a:spAutoFit/>
          </a:bodyPr>
          <a:lstStyle/>
          <a:p>
            <a:pPr algn="ctr"/>
            <a:r>
              <a:rPr lang="cs-CZ" sz="12000" b="1" spc="133" dirty="0">
                <a:ln w="3175">
                  <a:solidFill>
                    <a:schemeClr val="bg1"/>
                  </a:solidFill>
                </a:ln>
                <a:solidFill>
                  <a:srgbClr val="709E1E"/>
                </a:solidFill>
                <a:latin typeface="Bahnschrift" panose="020B0502040204020203" pitchFamily="34" charset="0"/>
                <a:ea typeface="Segoe UI Symbol" panose="020B0502040204020203" pitchFamily="34" charset="0"/>
                <a:cs typeface="Segoe UI" panose="020B0502040204020203" pitchFamily="34" charset="0"/>
              </a:rPr>
              <a:t>K</a:t>
            </a:r>
          </a:p>
        </p:txBody>
      </p:sp>
      <p:sp>
        <p:nvSpPr>
          <p:cNvPr id="19" name="Nadpis 1">
            <a:extLst>
              <a:ext uri="{FF2B5EF4-FFF2-40B4-BE49-F238E27FC236}">
                <a16:creationId xmlns:a16="http://schemas.microsoft.com/office/drawing/2014/main" id="{0617F8A0-A37C-4B45-A468-BBF95F306D45}"/>
              </a:ext>
            </a:extLst>
          </p:cNvPr>
          <p:cNvSpPr txBox="1">
            <a:spLocks/>
          </p:cNvSpPr>
          <p:nvPr userDrawn="1"/>
        </p:nvSpPr>
        <p:spPr>
          <a:xfrm>
            <a:off x="0" y="-1490"/>
            <a:ext cx="2280201" cy="1800225"/>
          </a:xfrm>
          <a:prstGeom prst="rect">
            <a:avLst/>
          </a:prstGeom>
          <a:solidFill>
            <a:schemeClr val="bg1">
              <a:alpha val="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90600">
              <a:lnSpc>
                <a:spcPct val="100000"/>
              </a:lnSpc>
              <a:tabLst>
                <a:tab pos="180975" algn="r"/>
              </a:tabLst>
            </a:pPr>
            <a:r>
              <a:rPr lang="cs-CZ" sz="12000" dirty="0" smtClean="0">
                <a:solidFill>
                  <a:srgbClr val="585858"/>
                </a:solidFill>
                <a:latin typeface="Bahnschrift" panose="020B0502040204020203" pitchFamily="34" charset="0"/>
              </a:rPr>
              <a:t>MY</a:t>
            </a:r>
            <a:endParaRPr lang="cs-CZ" sz="12000" dirty="0">
              <a:solidFill>
                <a:schemeClr val="tx1">
                  <a:lumMod val="65000"/>
                  <a:lumOff val="35000"/>
                  <a:alpha val="44000"/>
                </a:schemeClr>
              </a:solidFill>
              <a:latin typeface="Bahnschrift" panose="020B0502040204020203" pitchFamily="34" charset="0"/>
            </a:endParaRPr>
          </a:p>
        </p:txBody>
      </p:sp>
    </p:spTree>
    <p:extLst>
      <p:ext uri="{BB962C8B-B14F-4D97-AF65-F5344CB8AC3E}">
        <p14:creationId xmlns:p14="http://schemas.microsoft.com/office/powerpoint/2010/main" val="132393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000"/>
                                        <p:tgtEl>
                                          <p:spTgt spid="10"/>
                                        </p:tgtEl>
                                      </p:cBhvr>
                                    </p:animEffect>
                                  </p:childTnLst>
                                </p:cTn>
                              </p:par>
                              <p:par>
                                <p:cTn id="11" presetID="22" presetClass="entr" presetSubtype="8" fill="hold" grpId="0" nodeType="withEffect">
                                  <p:stCondLst>
                                    <p:cond delay="20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2000"/>
                                        <p:tgtEl>
                                          <p:spTgt spid="9"/>
                                        </p:tgtEl>
                                      </p:cBhvr>
                                    </p:animEffect>
                                  </p:childTnLst>
                                </p:cTn>
                              </p:par>
                              <p:par>
                                <p:cTn id="14" presetID="22" presetClass="entr" presetSubtype="8" fill="hold" grpId="0" nodeType="withEffect">
                                  <p:stCondLst>
                                    <p:cond delay="375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2250"/>
                                        <p:tgtEl>
                                          <p:spTgt spid="11"/>
                                        </p:tgtEl>
                                      </p:cBhvr>
                                    </p:animEffect>
                                  </p:childTnLst>
                                </p:cTn>
                              </p:par>
                            </p:childTnLst>
                          </p:cTn>
                        </p:par>
                        <p:par>
                          <p:cTn id="17" fill="hold">
                            <p:stCondLst>
                              <p:cond delay="6000"/>
                            </p:stCondLst>
                            <p:childTnLst>
                              <p:par>
                                <p:cTn id="18" presetID="0" presetClass="path" presetSubtype="0" accel="50000" decel="50000" fill="hold" grpId="0" nodeType="afterEffect">
                                  <p:stCondLst>
                                    <p:cond delay="0"/>
                                  </p:stCondLst>
                                  <p:childTnLst>
                                    <p:animMotion origin="layout" path="M 0.00912 0.02477 L 0.01042 0.23102 L 0.18216 0.22894 L 0.18216 0.42385 L 0.25821 0.42385 L 0.25821 0.63403 L -0.03463 0.83866 " pathEditMode="relative" rAng="0" ptsTypes="AAAAAAA">
                                      <p:cBhvr>
                                        <p:cTn id="19" dur="4700" fill="hold"/>
                                        <p:tgtEl>
                                          <p:spTgt spid="18"/>
                                        </p:tgtEl>
                                        <p:attrNameLst>
                                          <p:attrName>ppt_x</p:attrName>
                                          <p:attrName>ppt_y</p:attrName>
                                        </p:attrNameLst>
                                      </p:cBhvr>
                                      <p:rCtr x="10260" y="40694"/>
                                    </p:animMotion>
                                  </p:childTnLst>
                                </p:cTn>
                              </p:par>
                              <p:par>
                                <p:cTn id="20" presetID="10" presetClass="entr" presetSubtype="0" fill="hold" grpId="0" nodeType="withEffect">
                                  <p:stCondLst>
                                    <p:cond delay="27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3000"/>
                                        <p:tgtEl>
                                          <p:spTgt spid="17"/>
                                        </p:tgtEl>
                                      </p:cBhvr>
                                    </p:animEffect>
                                  </p:childTnLst>
                                </p:cTn>
                              </p:par>
                              <p:par>
                                <p:cTn id="23" presetID="10" presetClass="entr" presetSubtype="0" fill="hold" nodeType="withEffect">
                                  <p:stCondLst>
                                    <p:cond delay="5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500"/>
                                        <p:tgtEl>
                                          <p:spTgt spid="12"/>
                                        </p:tgtEl>
                                      </p:cBhvr>
                                    </p:animEffect>
                                  </p:childTnLst>
                                </p:cTn>
                              </p:par>
                              <p:par>
                                <p:cTn id="26" presetID="42" presetClass="entr" presetSubtype="0" fill="hold" nodeType="withEffect">
                                  <p:stCondLst>
                                    <p:cond delay="53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250"/>
                                        <p:tgtEl>
                                          <p:spTgt spid="13"/>
                                        </p:tgtEl>
                                      </p:cBhvr>
                                    </p:animEffect>
                                    <p:anim calcmode="lin" valueType="num">
                                      <p:cBhvr>
                                        <p:cTn id="29" dur="1250" fill="hold"/>
                                        <p:tgtEl>
                                          <p:spTgt spid="13"/>
                                        </p:tgtEl>
                                        <p:attrNameLst>
                                          <p:attrName>ppt_x</p:attrName>
                                        </p:attrNameLst>
                                      </p:cBhvr>
                                      <p:tavLst>
                                        <p:tav tm="0">
                                          <p:val>
                                            <p:strVal val="#ppt_x"/>
                                          </p:val>
                                        </p:tav>
                                        <p:tav tm="100000">
                                          <p:val>
                                            <p:strVal val="#ppt_x"/>
                                          </p:val>
                                        </p:tav>
                                      </p:tavLst>
                                    </p:anim>
                                    <p:anim calcmode="lin" valueType="num">
                                      <p:cBhvr>
                                        <p:cTn id="30" dur="12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7" grpId="0" animBg="1"/>
      <p:bldP spid="18" grpId="0"/>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986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576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8" name="Zástupný symbol pro zápatí 7"/>
          <p:cNvSpPr>
            <a:spLocks noGrp="1"/>
          </p:cNvSpPr>
          <p:nvPr>
            <p:ph type="ftr" sz="quarter" idx="11"/>
          </p:nvPr>
        </p:nvSpPr>
        <p:spPr/>
        <p:txBody>
          <a:bodyPr/>
          <a:lstStyle/>
          <a:p>
            <a:endParaRPr lang="en-US" dirty="0"/>
          </a:p>
        </p:txBody>
      </p:sp>
      <p:sp>
        <p:nvSpPr>
          <p:cNvPr id="9" name="Zástupný symbol pro číslo snímku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65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9153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3" name="Zástupný symbol pro zápatí 2"/>
          <p:cNvSpPr>
            <a:spLocks noGrp="1"/>
          </p:cNvSpPr>
          <p:nvPr>
            <p:ph type="ftr" sz="quarter" idx="11"/>
          </p:nvPr>
        </p:nvSpPr>
        <p:spPr/>
        <p:txBody>
          <a:bodyPr/>
          <a:lstStyle/>
          <a:p>
            <a:endParaRPr lang="en-US" dirty="0"/>
          </a:p>
        </p:txBody>
      </p:sp>
      <p:sp>
        <p:nvSpPr>
          <p:cNvPr id="4" name="Zástupný symbol pro číslo snímku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84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775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61BEF0D-F0BB-DE4B-95CE-6DB70DBA9567}" type="datetimeFigureOut">
              <a:rPr lang="en-US" smtClean="0"/>
              <a:pPr/>
              <a:t>11/14/2021</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980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11/14/2021</a:t>
            </a:fld>
            <a:endParaRPr lang="en-US" dirty="0"/>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cxnSp>
        <p:nvCxnSpPr>
          <p:cNvPr id="7" name="Přímá spojnice 6">
            <a:extLst>
              <a:ext uri="{FF2B5EF4-FFF2-40B4-BE49-F238E27FC236}">
                <a16:creationId xmlns:a16="http://schemas.microsoft.com/office/drawing/2014/main" id="{5CAD2E60-0682-448F-9D75-20B13A8CDD5E}"/>
              </a:ext>
            </a:extLst>
          </p:cNvPr>
          <p:cNvCxnSpPr>
            <a:cxnSpLocks/>
          </p:cNvCxnSpPr>
          <p:nvPr userDrawn="1"/>
        </p:nvCxnSpPr>
        <p:spPr>
          <a:xfrm flipV="1">
            <a:off x="0" y="638969"/>
            <a:ext cx="12192000" cy="8585"/>
          </a:xfrm>
          <a:prstGeom prst="line">
            <a:avLst/>
          </a:prstGeom>
          <a:ln w="28575">
            <a:solidFill>
              <a:srgbClr val="CECC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24271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662" r:id="rId14"/>
    <p:sldLayoutId id="2147483660" r:id="rId15"/>
    <p:sldLayoutId id="2147483650" r:id="rId16"/>
    <p:sldLayoutId id="2147483663" r:id="rId17"/>
    <p:sldLayoutId id="2147483670" r:id="rId18"/>
    <p:sldLayoutId id="2147483671" r:id="rId19"/>
    <p:sldLayoutId id="2147483664" r:id="rId20"/>
    <p:sldLayoutId id="2147483665" r:id="rId21"/>
    <p:sldLayoutId id="2147483655" r:id="rId22"/>
    <p:sldLayoutId id="2147483668" r:id="rId23"/>
    <p:sldLayoutId id="2147483657" r:id="rId24"/>
    <p:sldLayoutId id="2147483666" r:id="rId25"/>
    <p:sldLayoutId id="2147483667" r:id="rId26"/>
    <p:sldLayoutId id="2147483669" r:id="rId27"/>
    <p:sldLayoutId id="214748365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2"/>
          </p:nvPr>
        </p:nvSpPr>
        <p:spPr/>
        <p:txBody>
          <a:bodyPr>
            <a:normAutofit fontScale="77500" lnSpcReduction="20000"/>
          </a:bodyPr>
          <a:lstStyle/>
          <a:p>
            <a:r>
              <a:rPr lang="cs-CZ" dirty="0" smtClean="0"/>
              <a:t>ZPRACOVÁNÍ TEXTŮ NA POČÍTAČI</a:t>
            </a:r>
            <a:endParaRPr lang="cs-CZ" dirty="0"/>
          </a:p>
        </p:txBody>
      </p:sp>
    </p:spTree>
    <p:extLst>
      <p:ext uri="{BB962C8B-B14F-4D97-AF65-F5344CB8AC3E}">
        <p14:creationId xmlns:p14="http://schemas.microsoft.com/office/powerpoint/2010/main" val="355768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a:t>A</a:t>
            </a:r>
            <a:r>
              <a:rPr lang="cs-CZ" dirty="0" smtClean="0"/>
              <a:t>bsolutní typografické míry</a:t>
            </a:r>
            <a:endParaRPr lang="cs-CZ" dirty="0"/>
          </a:p>
        </p:txBody>
      </p:sp>
      <p:sp>
        <p:nvSpPr>
          <p:cNvPr id="4" name="Zástupný symbol pro text 3"/>
          <p:cNvSpPr>
            <a:spLocks noGrp="1"/>
          </p:cNvSpPr>
          <p:nvPr>
            <p:ph type="body" sz="quarter" idx="15"/>
          </p:nvPr>
        </p:nvSpPr>
        <p:spPr/>
        <p:txBody>
          <a:bodyPr>
            <a:normAutofit/>
          </a:bodyPr>
          <a:lstStyle/>
          <a:p>
            <a:r>
              <a:rPr lang="cs-CZ" b="1" dirty="0"/>
              <a:t>Evropský typografický měrný systém</a:t>
            </a:r>
            <a:r>
              <a:rPr lang="cs-CZ" dirty="0"/>
              <a:t> – </a:t>
            </a:r>
            <a:r>
              <a:rPr lang="cs-CZ" dirty="0" err="1" smtClean="0"/>
              <a:t>Didôtův</a:t>
            </a:r>
            <a:r>
              <a:rPr lang="cs-CZ" dirty="0" smtClean="0"/>
              <a:t> (z </a:t>
            </a:r>
            <a:r>
              <a:rPr lang="cs-CZ" dirty="0"/>
              <a:t>roku 1776, používaný v kontinentální Evropě)</a:t>
            </a:r>
            <a:br>
              <a:rPr lang="cs-CZ" dirty="0"/>
            </a:br>
            <a:r>
              <a:rPr lang="cs-CZ" b="1" dirty="0"/>
              <a:t>1 bod</a:t>
            </a:r>
            <a:r>
              <a:rPr lang="cs-CZ" dirty="0"/>
              <a:t> = 0,375 9 mm (zkratka b)</a:t>
            </a:r>
            <a:br>
              <a:rPr lang="cs-CZ" dirty="0"/>
            </a:br>
            <a:r>
              <a:rPr lang="cs-CZ" b="1" dirty="0"/>
              <a:t>1 cicero</a:t>
            </a:r>
            <a:r>
              <a:rPr lang="cs-CZ" dirty="0"/>
              <a:t> = 12 b = 4,513 </a:t>
            </a:r>
            <a:r>
              <a:rPr lang="cs-CZ" dirty="0" smtClean="0"/>
              <a:t>mm</a:t>
            </a:r>
            <a:br>
              <a:rPr lang="cs-CZ" dirty="0" smtClean="0"/>
            </a:br>
            <a:r>
              <a:rPr lang="cs-CZ" dirty="0" smtClean="0"/>
              <a:t>navázán na metrický systém: 2660 b = 1 m</a:t>
            </a:r>
            <a:endParaRPr lang="cs-CZ" dirty="0"/>
          </a:p>
          <a:p>
            <a:r>
              <a:rPr lang="cs-CZ" b="1" dirty="0" err="1"/>
              <a:t>Anglo</a:t>
            </a:r>
            <a:r>
              <a:rPr lang="cs-CZ" b="1" dirty="0"/>
              <a:t>-americký typografický měrný </a:t>
            </a:r>
            <a:r>
              <a:rPr lang="cs-CZ" b="1" dirty="0" smtClean="0"/>
              <a:t>systém</a:t>
            </a:r>
            <a:r>
              <a:rPr lang="cs-CZ" dirty="0" smtClean="0"/>
              <a:t> (dnes </a:t>
            </a:r>
            <a:r>
              <a:rPr lang="cs-CZ" dirty="0"/>
              <a:t>používaný v počítačových programech)</a:t>
            </a:r>
            <a:br>
              <a:rPr lang="cs-CZ" dirty="0"/>
            </a:br>
            <a:r>
              <a:rPr lang="cs-CZ" b="1" dirty="0"/>
              <a:t>1 point</a:t>
            </a:r>
            <a:r>
              <a:rPr lang="cs-CZ" dirty="0"/>
              <a:t> = 0,352 8 mm (zkratka </a:t>
            </a:r>
            <a:r>
              <a:rPr lang="cs-CZ" dirty="0" err="1"/>
              <a:t>pt</a:t>
            </a:r>
            <a:r>
              <a:rPr lang="cs-CZ" dirty="0"/>
              <a:t>)</a:t>
            </a:r>
            <a:br>
              <a:rPr lang="cs-CZ" dirty="0"/>
            </a:br>
            <a:r>
              <a:rPr lang="cs-CZ" b="1" dirty="0"/>
              <a:t>1 </a:t>
            </a:r>
            <a:r>
              <a:rPr lang="cs-CZ" b="1" dirty="0" err="1"/>
              <a:t>pica</a:t>
            </a:r>
            <a:r>
              <a:rPr lang="cs-CZ" dirty="0"/>
              <a:t> = 12 </a:t>
            </a:r>
            <a:r>
              <a:rPr lang="cs-CZ" dirty="0" err="1"/>
              <a:t>pt</a:t>
            </a:r>
            <a:r>
              <a:rPr lang="cs-CZ" dirty="0"/>
              <a:t> = 4,23 mm (zkratka </a:t>
            </a:r>
            <a:r>
              <a:rPr lang="cs-CZ" dirty="0" err="1"/>
              <a:t>pc</a:t>
            </a:r>
            <a:r>
              <a:rPr lang="cs-CZ" dirty="0"/>
              <a:t>)</a:t>
            </a:r>
            <a:br>
              <a:rPr lang="cs-CZ" dirty="0"/>
            </a:br>
            <a:r>
              <a:rPr lang="cs-CZ" dirty="0" smtClean="0"/>
              <a:t>navázán na palcový systém: 72 </a:t>
            </a:r>
            <a:r>
              <a:rPr lang="cs-CZ" dirty="0" err="1"/>
              <a:t>pt</a:t>
            </a:r>
            <a:r>
              <a:rPr lang="cs-CZ" dirty="0"/>
              <a:t> = 6 </a:t>
            </a:r>
            <a:r>
              <a:rPr lang="cs-CZ" dirty="0" err="1"/>
              <a:t>pc</a:t>
            </a:r>
            <a:r>
              <a:rPr lang="cs-CZ" dirty="0"/>
              <a:t> = 1 </a:t>
            </a:r>
            <a:r>
              <a:rPr lang="cs-CZ" dirty="0" err="1"/>
              <a:t>inch</a:t>
            </a:r>
            <a:r>
              <a:rPr lang="cs-CZ" dirty="0"/>
              <a:t> = 25,4 </a:t>
            </a:r>
            <a:r>
              <a:rPr lang="cs-CZ" dirty="0" smtClean="0"/>
              <a:t>mm</a:t>
            </a:r>
          </a:p>
          <a:p>
            <a:pPr marL="0" indent="0">
              <a:buNone/>
            </a:pPr>
            <a:r>
              <a:rPr lang="cs-CZ" sz="5400" dirty="0" smtClean="0">
                <a:solidFill>
                  <a:srgbClr val="00B0F0"/>
                </a:solidFill>
              </a:rPr>
              <a:t>10 </a:t>
            </a:r>
            <a:r>
              <a:rPr lang="cs-CZ" sz="5400" dirty="0" err="1">
                <a:solidFill>
                  <a:srgbClr val="00B0F0"/>
                </a:solidFill>
              </a:rPr>
              <a:t>points</a:t>
            </a:r>
            <a:r>
              <a:rPr lang="cs-CZ" sz="5400" dirty="0">
                <a:solidFill>
                  <a:srgbClr val="00B0F0"/>
                </a:solidFill>
              </a:rPr>
              <a:t> </a:t>
            </a:r>
            <a:r>
              <a:rPr lang="cs-CZ" sz="5400" dirty="0" smtClean="0">
                <a:solidFill>
                  <a:srgbClr val="00B0F0"/>
                </a:solidFill>
              </a:rPr>
              <a:t>≠ </a:t>
            </a:r>
            <a:r>
              <a:rPr lang="cs-CZ" sz="5800" dirty="0" smtClean="0">
                <a:solidFill>
                  <a:srgbClr val="00B0F0"/>
                </a:solidFill>
              </a:rPr>
              <a:t>10 </a:t>
            </a:r>
            <a:r>
              <a:rPr lang="cs-CZ" sz="5800" dirty="0">
                <a:solidFill>
                  <a:srgbClr val="00B0F0"/>
                </a:solidFill>
              </a:rPr>
              <a:t>bodů</a:t>
            </a:r>
          </a:p>
          <a:p>
            <a:pPr marL="0" indent="0">
              <a:buNone/>
            </a:pPr>
            <a:endParaRPr lang="cs-CZ" dirty="0"/>
          </a:p>
        </p:txBody>
      </p:sp>
    </p:spTree>
    <p:extLst>
      <p:ext uri="{BB962C8B-B14F-4D97-AF65-F5344CB8AC3E}">
        <p14:creationId xmlns:p14="http://schemas.microsoft.com/office/powerpoint/2010/main" val="1181477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Relativní typografické míry</a:t>
            </a:r>
            <a:endParaRPr lang="cs-CZ" dirty="0"/>
          </a:p>
        </p:txBody>
      </p:sp>
      <p:sp>
        <p:nvSpPr>
          <p:cNvPr id="4" name="Zástupný symbol pro text 3"/>
          <p:cNvSpPr>
            <a:spLocks noGrp="1"/>
          </p:cNvSpPr>
          <p:nvPr>
            <p:ph type="body" sz="quarter" idx="15"/>
          </p:nvPr>
        </p:nvSpPr>
        <p:spPr/>
        <p:txBody>
          <a:bodyPr/>
          <a:lstStyle/>
          <a:p>
            <a:r>
              <a:rPr lang="cs-CZ" dirty="0"/>
              <a:t>Jsou vztaženy k </a:t>
            </a:r>
            <a:r>
              <a:rPr lang="cs-CZ" b="1" dirty="0"/>
              <a:t>aktuálně nastavenému stupni písma</a:t>
            </a:r>
          </a:p>
          <a:p>
            <a:pPr lvl="1"/>
            <a:r>
              <a:rPr lang="cs-CZ" b="1" dirty="0" err="1">
                <a:solidFill>
                  <a:srgbClr val="00B0F0"/>
                </a:solidFill>
              </a:rPr>
              <a:t>em</a:t>
            </a:r>
            <a:r>
              <a:rPr lang="cs-CZ" dirty="0"/>
              <a:t> (</a:t>
            </a:r>
            <a:r>
              <a:rPr lang="cs-CZ" dirty="0" err="1"/>
              <a:t>čtverčík</a:t>
            </a:r>
            <a:r>
              <a:rPr lang="cs-CZ" dirty="0"/>
              <a:t>) = stupeň písma</a:t>
            </a:r>
          </a:p>
          <a:p>
            <a:pPr lvl="1"/>
            <a:r>
              <a:rPr lang="cs-CZ" b="1" dirty="0">
                <a:solidFill>
                  <a:srgbClr val="00B0F0"/>
                </a:solidFill>
              </a:rPr>
              <a:t>en</a:t>
            </a:r>
            <a:r>
              <a:rPr lang="cs-CZ" dirty="0"/>
              <a:t> (</a:t>
            </a:r>
            <a:r>
              <a:rPr lang="cs-CZ" dirty="0" err="1"/>
              <a:t>půlčtverčík</a:t>
            </a:r>
            <a:r>
              <a:rPr lang="cs-CZ" dirty="0"/>
              <a:t>) = ½ </a:t>
            </a:r>
            <a:r>
              <a:rPr lang="cs-CZ" dirty="0" err="1"/>
              <a:t>em</a:t>
            </a:r>
            <a:endParaRPr lang="cs-CZ" dirty="0"/>
          </a:p>
          <a:p>
            <a:r>
              <a:rPr lang="cs-CZ" dirty="0"/>
              <a:t>Určují se jimi</a:t>
            </a:r>
          </a:p>
          <a:p>
            <a:pPr lvl="1"/>
            <a:r>
              <a:rPr lang="cs-CZ" b="1" dirty="0"/>
              <a:t>šířky některých znaků</a:t>
            </a:r>
            <a:r>
              <a:rPr lang="cs-CZ" dirty="0"/>
              <a:t> (např. čtverčíková pomlčka)</a:t>
            </a:r>
          </a:p>
          <a:p>
            <a:pPr lvl="1"/>
            <a:r>
              <a:rPr lang="cs-CZ" b="1" dirty="0"/>
              <a:t>velikosti mezer</a:t>
            </a:r>
            <a:r>
              <a:rPr lang="cs-CZ" dirty="0"/>
              <a:t> (např. čtvrtinová mezera = ¼ </a:t>
            </a:r>
            <a:r>
              <a:rPr lang="cs-CZ" dirty="0" err="1"/>
              <a:t>em</a:t>
            </a:r>
            <a:r>
              <a:rPr lang="cs-CZ" dirty="0"/>
              <a:t>)</a:t>
            </a:r>
          </a:p>
          <a:p>
            <a:pPr lvl="1"/>
            <a:r>
              <a:rPr lang="cs-CZ" b="1" dirty="0"/>
              <a:t>rozměry odstavcových a stránkových prvků</a:t>
            </a:r>
            <a:r>
              <a:rPr lang="cs-CZ" dirty="0"/>
              <a:t> </a:t>
            </a:r>
            <a:br>
              <a:rPr lang="cs-CZ" dirty="0"/>
            </a:br>
            <a:r>
              <a:rPr lang="cs-CZ" dirty="0"/>
              <a:t>(např. zarážka, řádkování, pozice okrajových </a:t>
            </a:r>
            <a:r>
              <a:rPr lang="cs-CZ" dirty="0" smtClean="0"/>
              <a:t>poznámek, odsazení, záhlaví, … viz dále)</a:t>
            </a:r>
            <a:endParaRPr lang="cs-CZ" dirty="0"/>
          </a:p>
          <a:p>
            <a:endParaRPr lang="cs-CZ" dirty="0"/>
          </a:p>
        </p:txBody>
      </p:sp>
    </p:spTree>
    <p:extLst>
      <p:ext uri="{BB962C8B-B14F-4D97-AF65-F5344CB8AC3E}">
        <p14:creationId xmlns:p14="http://schemas.microsoft.com/office/powerpoint/2010/main" val="3260119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Stupeň písma (= velikost písma, = kuželka)</a:t>
            </a:r>
            <a:endParaRPr lang="cs-CZ" dirty="0"/>
          </a:p>
        </p:txBody>
      </p:sp>
      <p:sp>
        <p:nvSpPr>
          <p:cNvPr id="4" name="Zástupný symbol pro text 3"/>
          <p:cNvSpPr>
            <a:spLocks noGrp="1"/>
          </p:cNvSpPr>
          <p:nvPr>
            <p:ph type="body" sz="quarter" idx="15"/>
          </p:nvPr>
        </p:nvSpPr>
        <p:spPr/>
        <p:txBody>
          <a:bodyPr/>
          <a:lstStyle/>
          <a:p>
            <a:r>
              <a:rPr lang="cs-CZ" b="1" dirty="0"/>
              <a:t>Stupeň písma</a:t>
            </a:r>
            <a:r>
              <a:rPr lang="cs-CZ" dirty="0"/>
              <a:t> = rozměr horní plochy na kovové liteře. Nelze odměřit na otisku na papíře</a:t>
            </a:r>
            <a:r>
              <a:rPr lang="cs-CZ" dirty="0" smtClean="0"/>
              <a:t>.</a:t>
            </a:r>
            <a:br>
              <a:rPr lang="cs-CZ" dirty="0" smtClean="0"/>
            </a:br>
            <a:r>
              <a:rPr lang="cs-CZ" dirty="0" smtClean="0"/>
              <a:t>1 – kuželka</a:t>
            </a:r>
            <a:br>
              <a:rPr lang="cs-CZ" dirty="0" smtClean="0"/>
            </a:br>
            <a:r>
              <a:rPr lang="cs-CZ" dirty="0" smtClean="0"/>
              <a:t>2 – tisková velikost</a:t>
            </a:r>
            <a:br>
              <a:rPr lang="cs-CZ" dirty="0" smtClean="0"/>
            </a:br>
            <a:r>
              <a:rPr lang="cs-CZ" dirty="0" smtClean="0"/>
              <a:t>3 – střední výška</a:t>
            </a:r>
            <a:br>
              <a:rPr lang="cs-CZ" dirty="0" smtClean="0"/>
            </a:br>
            <a:endParaRPr lang="cs-CZ" dirty="0"/>
          </a:p>
          <a:p>
            <a:r>
              <a:rPr lang="cs-CZ" dirty="0"/>
              <a:t>Tisková velikost liter </a:t>
            </a:r>
            <a:r>
              <a:rPr lang="cs-CZ" b="1" dirty="0"/>
              <a:t>závisí</a:t>
            </a:r>
            <a:r>
              <a:rPr lang="cs-CZ" dirty="0"/>
              <a:t> na typu písma</a:t>
            </a:r>
            <a:r>
              <a:rPr lang="cs-CZ" dirty="0" smtClean="0"/>
              <a:t>.</a:t>
            </a:r>
            <a:br>
              <a:rPr lang="cs-CZ" dirty="0" smtClean="0"/>
            </a:br>
            <a:r>
              <a:rPr lang="cs-CZ" dirty="0" smtClean="0"/>
              <a:t>Stupeň písma </a:t>
            </a:r>
            <a:r>
              <a:rPr lang="cs-CZ" b="1" dirty="0" smtClean="0"/>
              <a:t>nezávisí</a:t>
            </a:r>
            <a:r>
              <a:rPr lang="cs-CZ" dirty="0" smtClean="0"/>
              <a:t> na typu písma.</a:t>
            </a:r>
            <a:r>
              <a:rPr lang="cs-CZ" dirty="0"/>
              <a:t/>
            </a:r>
            <a:br>
              <a:rPr lang="cs-CZ" dirty="0"/>
            </a:br>
            <a:r>
              <a:rPr lang="cs-CZ" sz="7200" dirty="0" smtClean="0">
                <a:solidFill>
                  <a:srgbClr val="00B0F0"/>
                </a:solidFill>
                <a:latin typeface="Arial Black" panose="020B0A04020102020204" pitchFamily="34" charset="0"/>
              </a:rPr>
              <a:t>72 </a:t>
            </a:r>
            <a:r>
              <a:rPr lang="cs-CZ" sz="7200" dirty="0">
                <a:solidFill>
                  <a:srgbClr val="00B0F0"/>
                </a:solidFill>
                <a:latin typeface="Arial Black" panose="020B0A04020102020204" pitchFamily="34" charset="0"/>
              </a:rPr>
              <a:t>bodů</a:t>
            </a:r>
            <a:r>
              <a:rPr lang="cs-CZ" sz="7200" dirty="0">
                <a:solidFill>
                  <a:srgbClr val="00B0F0"/>
                </a:solidFill>
              </a:rPr>
              <a:t> ×</a:t>
            </a:r>
            <a:r>
              <a:rPr lang="cs-CZ" sz="7200" dirty="0" smtClean="0">
                <a:solidFill>
                  <a:srgbClr val="00B0F0"/>
                </a:solidFill>
              </a:rPr>
              <a:t> </a:t>
            </a:r>
            <a:r>
              <a:rPr lang="cs-CZ" sz="7200" dirty="0">
                <a:solidFill>
                  <a:srgbClr val="00B0F0"/>
                </a:solidFill>
                <a:latin typeface="Garamond" panose="02020404030301010803" pitchFamily="18" charset="0"/>
              </a:rPr>
              <a:t>72 bodů</a:t>
            </a:r>
          </a:p>
          <a:p>
            <a:endParaRPr lang="cs-CZ" dirty="0"/>
          </a:p>
        </p:txBody>
      </p:sp>
      <p:pic>
        <p:nvPicPr>
          <p:cNvPr id="5" name="Picture 6" descr="stupen"/>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672" y="2015552"/>
            <a:ext cx="3492500" cy="92551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Přímá spojnice 6"/>
          <p:cNvCxnSpPr/>
          <p:nvPr/>
        </p:nvCxnSpPr>
        <p:spPr>
          <a:xfrm>
            <a:off x="767408" y="4797152"/>
            <a:ext cx="799288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11"/>
          <p:cNvGrpSpPr>
            <a:grpSpLocks/>
          </p:cNvGrpSpPr>
          <p:nvPr/>
        </p:nvGrpSpPr>
        <p:grpSpPr bwMode="auto">
          <a:xfrm>
            <a:off x="6888088" y="2243825"/>
            <a:ext cx="2879725" cy="1614488"/>
            <a:chOff x="3588" y="1296"/>
            <a:chExt cx="1814" cy="1017"/>
          </a:xfrm>
        </p:grpSpPr>
        <p:pic>
          <p:nvPicPr>
            <p:cNvPr id="9" name="Picture 4" descr="kuzel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 y="1296"/>
              <a:ext cx="850" cy="10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lit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 y="1858"/>
              <a:ext cx="964" cy="455"/>
            </a:xfrm>
            <a:prstGeom prst="rect">
              <a:avLst/>
            </a:prstGeom>
            <a:solidFill>
              <a:srgbClr val="ECCD9A"/>
            </a:solidFill>
          </p:spPr>
        </p:pic>
      </p:grpSp>
    </p:spTree>
    <p:extLst>
      <p:ext uri="{BB962C8B-B14F-4D97-AF65-F5344CB8AC3E}">
        <p14:creationId xmlns:p14="http://schemas.microsoft.com/office/powerpoint/2010/main" val="21868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Použití různých stupňů písma</a:t>
            </a:r>
            <a:endParaRPr lang="cs-CZ" dirty="0"/>
          </a:p>
        </p:txBody>
      </p:sp>
      <p:sp>
        <p:nvSpPr>
          <p:cNvPr id="4" name="Zástupný symbol pro text 3"/>
          <p:cNvSpPr>
            <a:spLocks noGrp="1"/>
          </p:cNvSpPr>
          <p:nvPr>
            <p:ph type="body" sz="quarter" idx="15"/>
          </p:nvPr>
        </p:nvSpPr>
        <p:spPr/>
        <p:txBody>
          <a:bodyPr>
            <a:normAutofit fontScale="92500" lnSpcReduction="10000"/>
          </a:bodyPr>
          <a:lstStyle/>
          <a:p>
            <a:r>
              <a:rPr lang="pl-PL" b="1" dirty="0"/>
              <a:t>Rozlišení v dokumentu</a:t>
            </a:r>
            <a:r>
              <a:rPr lang="pl-PL" dirty="0"/>
              <a:t> – minimální rozdíl 20 </a:t>
            </a:r>
            <a:r>
              <a:rPr lang="pl-PL" dirty="0" smtClean="0"/>
              <a:t>% (nelze tedy například kombinovat 12 pt a 13 pt)</a:t>
            </a:r>
          </a:p>
          <a:p>
            <a:r>
              <a:rPr lang="pl-PL" b="1" dirty="0" smtClean="0"/>
              <a:t>Základní stupeň</a:t>
            </a:r>
            <a:r>
              <a:rPr lang="pl-PL" dirty="0" smtClean="0"/>
              <a:t> – stupeň základního písma (kterým je sázen hlavní odstavcový materiál)</a:t>
            </a:r>
            <a:br>
              <a:rPr lang="pl-PL" dirty="0" smtClean="0"/>
            </a:br>
            <a:r>
              <a:rPr lang="pl-PL" dirty="0" smtClean="0"/>
              <a:t/>
            </a:r>
            <a:br>
              <a:rPr lang="pl-PL" dirty="0" smtClean="0"/>
            </a:br>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r>
              <a:rPr lang="pl-PL" dirty="0" smtClean="0"/>
              <a:t>Nejpoužívanější </a:t>
            </a:r>
            <a:r>
              <a:rPr lang="pl-PL" b="1" dirty="0" smtClean="0"/>
              <a:t>d</a:t>
            </a:r>
            <a:r>
              <a:rPr lang="cs-CZ" b="1" dirty="0" err="1" smtClean="0"/>
              <a:t>oplňkové</a:t>
            </a:r>
            <a:r>
              <a:rPr lang="cs-CZ" b="1" dirty="0" smtClean="0"/>
              <a:t> stupně</a:t>
            </a:r>
            <a:r>
              <a:rPr lang="cs-CZ" dirty="0" smtClean="0"/>
              <a:t> (vzhledem k základnímu stupni 10 </a:t>
            </a:r>
            <a:r>
              <a:rPr lang="cs-CZ" dirty="0" err="1" smtClean="0"/>
              <a:t>pt</a:t>
            </a:r>
            <a:r>
              <a:rPr lang="cs-CZ" dirty="0" smtClean="0"/>
              <a:t>)</a:t>
            </a:r>
          </a:p>
          <a:p>
            <a:pPr lvl="1"/>
            <a:r>
              <a:rPr lang="cs-CZ" dirty="0" smtClean="0"/>
              <a:t>poznámky pod čarou, popisky obrázků, tabulkový materiál, text záhlaví: 8–9 </a:t>
            </a:r>
            <a:r>
              <a:rPr lang="cs-CZ" dirty="0" err="1" smtClean="0"/>
              <a:t>pt</a:t>
            </a:r>
            <a:endParaRPr lang="cs-CZ" dirty="0" smtClean="0"/>
          </a:p>
          <a:p>
            <a:pPr lvl="1"/>
            <a:r>
              <a:rPr lang="cs-CZ" dirty="0" smtClean="0"/>
              <a:t>systém nadpisů: 12, 14, 18, 24 </a:t>
            </a:r>
            <a:r>
              <a:rPr lang="cs-CZ" dirty="0" err="1" smtClean="0"/>
              <a:t>pt</a:t>
            </a:r>
            <a:endParaRPr lang="cs-CZ" dirty="0" smtClean="0"/>
          </a:p>
          <a:p>
            <a:r>
              <a:rPr lang="cs-CZ" b="1" dirty="0" smtClean="0"/>
              <a:t>Názvy</a:t>
            </a:r>
            <a:r>
              <a:rPr lang="cs-CZ" dirty="0" smtClean="0"/>
              <a:t> stupňů písma: petit (8), garmond (10), cicero (12), … </a:t>
            </a:r>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3463829641"/>
              </p:ext>
            </p:extLst>
          </p:nvPr>
        </p:nvGraphicFramePr>
        <p:xfrm>
          <a:off x="1713677" y="2420888"/>
          <a:ext cx="8128000" cy="2225040"/>
        </p:xfrm>
        <a:graphic>
          <a:graphicData uri="http://schemas.openxmlformats.org/drawingml/2006/table">
            <a:tbl>
              <a:tblPr firstRow="1" bandRow="1">
                <a:tableStyleId>{5C22544A-7EE6-4342-B048-85BDC9FD1C3A}</a:tableStyleId>
              </a:tblPr>
              <a:tblGrid>
                <a:gridCol w="2448272">
                  <a:extLst>
                    <a:ext uri="{9D8B030D-6E8A-4147-A177-3AD203B41FA5}">
                      <a16:colId xmlns:a16="http://schemas.microsoft.com/office/drawing/2014/main" val="1317284903"/>
                    </a:ext>
                  </a:extLst>
                </a:gridCol>
                <a:gridCol w="5679728">
                  <a:extLst>
                    <a:ext uri="{9D8B030D-6E8A-4147-A177-3AD203B41FA5}">
                      <a16:colId xmlns:a16="http://schemas.microsoft.com/office/drawing/2014/main" val="1937218047"/>
                    </a:ext>
                  </a:extLst>
                </a:gridCol>
              </a:tblGrid>
              <a:tr h="370840">
                <a:tc>
                  <a:txBody>
                    <a:bodyPr/>
                    <a:lstStyle/>
                    <a:p>
                      <a:pPr algn="ctr"/>
                      <a:r>
                        <a:rPr lang="cs-CZ" dirty="0" smtClean="0"/>
                        <a:t>Základní stupeň (</a:t>
                      </a:r>
                      <a:r>
                        <a:rPr lang="cs-CZ" dirty="0" err="1" smtClean="0"/>
                        <a:t>pt</a:t>
                      </a:r>
                      <a:r>
                        <a:rPr lang="cs-CZ" dirty="0" smtClean="0"/>
                        <a:t>)</a:t>
                      </a:r>
                      <a:endParaRPr lang="cs-CZ" dirty="0"/>
                    </a:p>
                  </a:txBody>
                  <a:tcPr/>
                </a:tc>
                <a:tc>
                  <a:txBody>
                    <a:bodyPr/>
                    <a:lstStyle/>
                    <a:p>
                      <a:pPr algn="ctr"/>
                      <a:r>
                        <a:rPr lang="cs-CZ" dirty="0" smtClean="0"/>
                        <a:t>Tiskovina</a:t>
                      </a:r>
                      <a:endParaRPr lang="cs-CZ" dirty="0"/>
                    </a:p>
                  </a:txBody>
                  <a:tcPr/>
                </a:tc>
                <a:extLst>
                  <a:ext uri="{0D108BD9-81ED-4DB2-BD59-A6C34878D82A}">
                    <a16:rowId xmlns:a16="http://schemas.microsoft.com/office/drawing/2014/main" val="3638785600"/>
                  </a:ext>
                </a:extLst>
              </a:tr>
              <a:tr h="370840">
                <a:tc>
                  <a:txBody>
                    <a:bodyPr/>
                    <a:lstStyle/>
                    <a:p>
                      <a:pPr algn="ctr"/>
                      <a:r>
                        <a:rPr lang="cs-CZ" dirty="0" smtClean="0"/>
                        <a:t>6–7</a:t>
                      </a:r>
                      <a:endParaRPr lang="cs-CZ" dirty="0"/>
                    </a:p>
                  </a:txBody>
                  <a:tcPr/>
                </a:tc>
                <a:tc>
                  <a:txBody>
                    <a:bodyPr/>
                    <a:lstStyle/>
                    <a:p>
                      <a:r>
                        <a:rPr lang="cs-CZ" dirty="0" smtClean="0"/>
                        <a:t>slovníky,</a:t>
                      </a:r>
                      <a:r>
                        <a:rPr lang="cs-CZ" baseline="0" dirty="0" smtClean="0"/>
                        <a:t> rejstříky, seznamy, jízdní řády</a:t>
                      </a:r>
                      <a:endParaRPr lang="cs-CZ" dirty="0"/>
                    </a:p>
                  </a:txBody>
                  <a:tcPr/>
                </a:tc>
                <a:extLst>
                  <a:ext uri="{0D108BD9-81ED-4DB2-BD59-A6C34878D82A}">
                    <a16:rowId xmlns:a16="http://schemas.microsoft.com/office/drawing/2014/main" val="1957364501"/>
                  </a:ext>
                </a:extLst>
              </a:tr>
              <a:tr h="370840">
                <a:tc>
                  <a:txBody>
                    <a:bodyPr/>
                    <a:lstStyle/>
                    <a:p>
                      <a:pPr algn="ctr"/>
                      <a:r>
                        <a:rPr lang="cs-CZ" dirty="0" smtClean="0"/>
                        <a:t>8–9</a:t>
                      </a:r>
                      <a:endParaRPr lang="cs-CZ" dirty="0"/>
                    </a:p>
                  </a:txBody>
                  <a:tcPr/>
                </a:tc>
                <a:tc>
                  <a:txBody>
                    <a:bodyPr/>
                    <a:lstStyle/>
                    <a:p>
                      <a:r>
                        <a:rPr lang="cs-CZ" dirty="0" smtClean="0"/>
                        <a:t>noviny, časopisy</a:t>
                      </a:r>
                      <a:endParaRPr lang="cs-CZ" dirty="0"/>
                    </a:p>
                  </a:txBody>
                  <a:tcPr/>
                </a:tc>
                <a:extLst>
                  <a:ext uri="{0D108BD9-81ED-4DB2-BD59-A6C34878D82A}">
                    <a16:rowId xmlns:a16="http://schemas.microsoft.com/office/drawing/2014/main" val="581956741"/>
                  </a:ext>
                </a:extLst>
              </a:tr>
              <a:tr h="370840">
                <a:tc>
                  <a:txBody>
                    <a:bodyPr/>
                    <a:lstStyle/>
                    <a:p>
                      <a:pPr algn="ctr"/>
                      <a:r>
                        <a:rPr lang="cs-CZ" dirty="0" smtClean="0"/>
                        <a:t>10</a:t>
                      </a:r>
                      <a:endParaRPr lang="cs-CZ" dirty="0"/>
                    </a:p>
                  </a:txBody>
                  <a:tcPr/>
                </a:tc>
                <a:tc>
                  <a:txBody>
                    <a:bodyPr/>
                    <a:lstStyle/>
                    <a:p>
                      <a:r>
                        <a:rPr lang="cs-CZ" dirty="0" smtClean="0"/>
                        <a:t>knihy běžného formátu</a:t>
                      </a:r>
                      <a:endParaRPr lang="cs-CZ" dirty="0"/>
                    </a:p>
                  </a:txBody>
                  <a:tcPr/>
                </a:tc>
                <a:extLst>
                  <a:ext uri="{0D108BD9-81ED-4DB2-BD59-A6C34878D82A}">
                    <a16:rowId xmlns:a16="http://schemas.microsoft.com/office/drawing/2014/main" val="277947457"/>
                  </a:ext>
                </a:extLst>
              </a:tr>
              <a:tr h="370840">
                <a:tc>
                  <a:txBody>
                    <a:bodyPr/>
                    <a:lstStyle/>
                    <a:p>
                      <a:pPr algn="ctr"/>
                      <a:r>
                        <a:rPr lang="cs-CZ" dirty="0" smtClean="0"/>
                        <a:t>11–12</a:t>
                      </a:r>
                      <a:endParaRPr lang="cs-CZ" dirty="0"/>
                    </a:p>
                  </a:txBody>
                  <a:tcPr/>
                </a:tc>
                <a:tc>
                  <a:txBody>
                    <a:bodyPr/>
                    <a:lstStyle/>
                    <a:p>
                      <a:r>
                        <a:rPr lang="cs-CZ" dirty="0" smtClean="0"/>
                        <a:t>tiskoviny formátu A4 sázené na celou šíři</a:t>
                      </a:r>
                      <a:endParaRPr lang="cs-CZ" dirty="0"/>
                    </a:p>
                  </a:txBody>
                  <a:tcPr/>
                </a:tc>
                <a:extLst>
                  <a:ext uri="{0D108BD9-81ED-4DB2-BD59-A6C34878D82A}">
                    <a16:rowId xmlns:a16="http://schemas.microsoft.com/office/drawing/2014/main" val="3941365512"/>
                  </a:ext>
                </a:extLst>
              </a:tr>
              <a:tr h="370840">
                <a:tc>
                  <a:txBody>
                    <a:bodyPr/>
                    <a:lstStyle/>
                    <a:p>
                      <a:pPr algn="ctr"/>
                      <a:r>
                        <a:rPr lang="cs-CZ" dirty="0" smtClean="0"/>
                        <a:t>14–18</a:t>
                      </a:r>
                      <a:endParaRPr lang="cs-CZ" dirty="0"/>
                    </a:p>
                  </a:txBody>
                  <a:tcPr/>
                </a:tc>
                <a:tc>
                  <a:txBody>
                    <a:bodyPr/>
                    <a:lstStyle/>
                    <a:p>
                      <a:r>
                        <a:rPr lang="cs-CZ" dirty="0" smtClean="0"/>
                        <a:t>dětské knihy, dokumenty pro seniory</a:t>
                      </a:r>
                      <a:endParaRPr lang="cs-CZ" dirty="0"/>
                    </a:p>
                  </a:txBody>
                  <a:tcPr/>
                </a:tc>
                <a:extLst>
                  <a:ext uri="{0D108BD9-81ED-4DB2-BD59-A6C34878D82A}">
                    <a16:rowId xmlns:a16="http://schemas.microsoft.com/office/drawing/2014/main" val="2459465700"/>
                  </a:ext>
                </a:extLst>
              </a:tr>
            </a:tbl>
          </a:graphicData>
        </a:graphic>
      </p:graphicFrame>
    </p:spTree>
    <p:extLst>
      <p:ext uri="{BB962C8B-B14F-4D97-AF65-F5344CB8AC3E}">
        <p14:creationId xmlns:p14="http://schemas.microsoft.com/office/powerpoint/2010/main" val="199739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Řezy písma</a:t>
            </a:r>
            <a:endParaRPr lang="cs-CZ" dirty="0"/>
          </a:p>
        </p:txBody>
      </p:sp>
      <p:sp>
        <p:nvSpPr>
          <p:cNvPr id="4" name="Zástupný symbol pro text 3"/>
          <p:cNvSpPr>
            <a:spLocks noGrp="1"/>
          </p:cNvSpPr>
          <p:nvPr>
            <p:ph type="body" sz="quarter" idx="15"/>
          </p:nvPr>
        </p:nvSpPr>
        <p:spPr/>
        <p:txBody>
          <a:bodyPr/>
          <a:lstStyle/>
          <a:p>
            <a:r>
              <a:rPr lang="cs-CZ" b="1" dirty="0"/>
              <a:t>Řez</a:t>
            </a:r>
            <a:r>
              <a:rPr lang="cs-CZ" dirty="0"/>
              <a:t> – modifikace základního tvaru písma ve sklonu, duktu, šířce, provedení tahů.</a:t>
            </a:r>
          </a:p>
          <a:p>
            <a:r>
              <a:rPr lang="cs-CZ" b="1" dirty="0"/>
              <a:t>Hlavní využití</a:t>
            </a:r>
            <a:r>
              <a:rPr lang="cs-CZ" dirty="0"/>
              <a:t>: vyznačování (zdůrazňování)</a:t>
            </a:r>
          </a:p>
          <a:p>
            <a:r>
              <a:rPr lang="cs-CZ" dirty="0"/>
              <a:t>Nejpotřebnější řezy:</a:t>
            </a:r>
            <a:br>
              <a:rPr lang="cs-CZ" dirty="0"/>
            </a:br>
            <a:r>
              <a:rPr lang="cs-CZ" dirty="0">
                <a:solidFill>
                  <a:srgbClr val="00B0F0"/>
                </a:solidFill>
              </a:rPr>
              <a:t>obyčejný</a:t>
            </a:r>
            <a:r>
              <a:rPr lang="cs-CZ" dirty="0"/>
              <a:t>		pro hlavní text</a:t>
            </a:r>
            <a:br>
              <a:rPr lang="cs-CZ" dirty="0"/>
            </a:br>
            <a:r>
              <a:rPr lang="cs-CZ" i="1" dirty="0">
                <a:solidFill>
                  <a:srgbClr val="00B0F0"/>
                </a:solidFill>
              </a:rPr>
              <a:t>kurzíva</a:t>
            </a:r>
            <a:r>
              <a:rPr lang="cs-CZ" dirty="0"/>
              <a:t>		vyznačení první úrovně</a:t>
            </a:r>
            <a:br>
              <a:rPr lang="cs-CZ" dirty="0"/>
            </a:br>
            <a:r>
              <a:rPr lang="cs-CZ" b="1" dirty="0">
                <a:solidFill>
                  <a:srgbClr val="00B0F0"/>
                </a:solidFill>
              </a:rPr>
              <a:t>tučný</a:t>
            </a:r>
            <a:r>
              <a:rPr lang="cs-CZ" dirty="0"/>
              <a:t>		vyznačení druhé </a:t>
            </a:r>
            <a:r>
              <a:rPr lang="cs-CZ" dirty="0" smtClean="0"/>
              <a:t>úrovně (silnější)</a:t>
            </a:r>
            <a:r>
              <a:rPr lang="cs-CZ" dirty="0"/>
              <a:t/>
            </a:r>
            <a:br>
              <a:rPr lang="cs-CZ" dirty="0"/>
            </a:br>
            <a:r>
              <a:rPr lang="cs-CZ" b="1" i="1" dirty="0">
                <a:solidFill>
                  <a:srgbClr val="00B0F0"/>
                </a:solidFill>
              </a:rPr>
              <a:t>tučná kurzíva</a:t>
            </a:r>
            <a:r>
              <a:rPr lang="cs-CZ" dirty="0"/>
              <a:t>	</a:t>
            </a:r>
            <a:r>
              <a:rPr lang="cs-CZ" dirty="0" smtClean="0"/>
              <a:t>	vyznačení </a:t>
            </a:r>
            <a:r>
              <a:rPr lang="cs-CZ" dirty="0"/>
              <a:t>v tučném textu</a:t>
            </a:r>
          </a:p>
          <a:p>
            <a:r>
              <a:rPr lang="cs-CZ" dirty="0"/>
              <a:t>Další řezy: </a:t>
            </a:r>
            <a:r>
              <a:rPr lang="cs-CZ" b="1" dirty="0"/>
              <a:t>úzký, rozšířený, skloněný, zdobný</a:t>
            </a:r>
            <a:r>
              <a:rPr lang="cs-CZ" dirty="0" smtClean="0"/>
              <a:t>...</a:t>
            </a:r>
            <a:br>
              <a:rPr lang="cs-CZ" dirty="0" smtClean="0"/>
            </a:br>
            <a:r>
              <a:rPr lang="cs-CZ" dirty="0" smtClean="0"/>
              <a:t>Neslouží k vyznačování, ale mají svou roli jako základní písmo dokumentu</a:t>
            </a:r>
            <a:endParaRPr lang="cs-CZ" dirty="0"/>
          </a:p>
          <a:p>
            <a:endParaRPr lang="cs-CZ" dirty="0"/>
          </a:p>
        </p:txBody>
      </p:sp>
    </p:spTree>
    <p:extLst>
      <p:ext uri="{BB962C8B-B14F-4D97-AF65-F5344CB8AC3E}">
        <p14:creationId xmlns:p14="http://schemas.microsoft.com/office/powerpoint/2010/main" val="1021097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Sazba</a:t>
            </a:r>
            <a:endParaRPr lang="cs-CZ" dirty="0"/>
          </a:p>
        </p:txBody>
      </p:sp>
      <p:sp>
        <p:nvSpPr>
          <p:cNvPr id="4" name="Zástupný symbol pro text 3"/>
          <p:cNvSpPr>
            <a:spLocks noGrp="1"/>
          </p:cNvSpPr>
          <p:nvPr>
            <p:ph type="body" sz="quarter" idx="15"/>
          </p:nvPr>
        </p:nvSpPr>
        <p:spPr>
          <a:xfrm>
            <a:off x="335366" y="1484784"/>
            <a:ext cx="10884622" cy="5040559"/>
          </a:xfrm>
        </p:spPr>
        <p:txBody>
          <a:bodyPr>
            <a:normAutofit/>
          </a:bodyPr>
          <a:lstStyle/>
          <a:p>
            <a:r>
              <a:rPr lang="cs-CZ" dirty="0"/>
              <a:t>Sazba je vytváření tiskové </a:t>
            </a:r>
            <a:r>
              <a:rPr lang="cs-CZ" dirty="0" smtClean="0"/>
              <a:t>předlohy (dnes také tvorba dokumentů) </a:t>
            </a:r>
            <a:r>
              <a:rPr lang="cs-CZ" dirty="0"/>
              <a:t>za použití </a:t>
            </a:r>
            <a:r>
              <a:rPr lang="cs-CZ" b="1" dirty="0"/>
              <a:t>knižního</a:t>
            </a:r>
            <a:r>
              <a:rPr lang="cs-CZ" dirty="0"/>
              <a:t> (proporcionálního) </a:t>
            </a:r>
            <a:r>
              <a:rPr lang="cs-CZ" b="1" dirty="0"/>
              <a:t>písma</a:t>
            </a:r>
            <a:r>
              <a:rPr lang="cs-CZ" dirty="0" smtClean="0"/>
              <a:t>.</a:t>
            </a:r>
          </a:p>
          <a:p>
            <a:r>
              <a:rPr lang="cs-CZ" dirty="0" smtClean="0"/>
              <a:t>Cílem je </a:t>
            </a:r>
            <a:r>
              <a:rPr lang="cs-CZ" b="1" dirty="0" smtClean="0"/>
              <a:t>dokonale čitelný</a:t>
            </a:r>
            <a:r>
              <a:rPr lang="cs-CZ" dirty="0" smtClean="0"/>
              <a:t> dokument.</a:t>
            </a:r>
            <a:endParaRPr lang="cs-CZ" dirty="0"/>
          </a:p>
          <a:p>
            <a:r>
              <a:rPr lang="cs-CZ" dirty="0"/>
              <a:t>Způsob sazby je řízen mnoha pravidly, která vznikala a ustalovala se mnoho let. </a:t>
            </a:r>
          </a:p>
          <a:p>
            <a:r>
              <a:rPr lang="cs-CZ" dirty="0"/>
              <a:t>Pravidla </a:t>
            </a:r>
            <a:r>
              <a:rPr lang="cs-CZ" dirty="0" smtClean="0"/>
              <a:t>sazby a pravopisu </a:t>
            </a:r>
            <a:r>
              <a:rPr lang="cs-CZ" dirty="0"/>
              <a:t>ovlivňují zejména: </a:t>
            </a:r>
            <a:r>
              <a:rPr lang="cs-CZ" b="1" dirty="0"/>
              <a:t>hladký text</a:t>
            </a:r>
            <a:r>
              <a:rPr lang="cs-CZ" dirty="0"/>
              <a:t> </a:t>
            </a:r>
            <a:r>
              <a:rPr lang="cs-CZ" dirty="0" smtClean="0"/>
              <a:t>(+ speciální </a:t>
            </a:r>
            <a:r>
              <a:rPr lang="cs-CZ" dirty="0"/>
              <a:t>znaky), </a:t>
            </a:r>
            <a:r>
              <a:rPr lang="cs-CZ" b="1" dirty="0"/>
              <a:t>smíšený text</a:t>
            </a:r>
            <a:r>
              <a:rPr lang="cs-CZ" dirty="0"/>
              <a:t> (použití různých řezů a stupňů písma), </a:t>
            </a:r>
            <a:r>
              <a:rPr lang="cs-CZ" b="1" dirty="0"/>
              <a:t>odstavce</a:t>
            </a:r>
            <a:r>
              <a:rPr lang="cs-CZ" dirty="0"/>
              <a:t> (rozměrové parametry, způsoby zarovnání</a:t>
            </a:r>
            <a:r>
              <a:rPr lang="cs-CZ" dirty="0" smtClean="0"/>
              <a:t>).</a:t>
            </a:r>
          </a:p>
          <a:p>
            <a:r>
              <a:rPr lang="cs-CZ" dirty="0" smtClean="0"/>
              <a:t>Pravidla sazby jsou </a:t>
            </a:r>
            <a:r>
              <a:rPr lang="cs-CZ" b="1" dirty="0" smtClean="0"/>
              <a:t>v zásadě odlišná</a:t>
            </a:r>
            <a:r>
              <a:rPr lang="cs-CZ" dirty="0" smtClean="0"/>
              <a:t> od pravidel zpracování strojopisných textů.</a:t>
            </a:r>
            <a:endParaRPr lang="cs-CZ" dirty="0"/>
          </a:p>
          <a:p>
            <a:r>
              <a:rPr lang="cs-CZ" b="1" dirty="0"/>
              <a:t>ČSN </a:t>
            </a:r>
            <a:r>
              <a:rPr lang="cs-CZ" b="1" dirty="0" smtClean="0"/>
              <a:t>01 </a:t>
            </a:r>
            <a:r>
              <a:rPr lang="cs-CZ" b="1" dirty="0"/>
              <a:t>6910</a:t>
            </a:r>
            <a:r>
              <a:rPr lang="cs-CZ" dirty="0"/>
              <a:t> Úprava dokumentů zpracovaných textovými procesory. </a:t>
            </a:r>
            <a:br>
              <a:rPr lang="cs-CZ" dirty="0"/>
            </a:br>
            <a:r>
              <a:rPr lang="cs-CZ" dirty="0" smtClean="0"/>
              <a:t>(Praha</a:t>
            </a:r>
            <a:r>
              <a:rPr lang="cs-CZ" dirty="0"/>
              <a:t>: Úřad pro technickou normalizaci, metrologii a státní zkušebnictví, 2014</a:t>
            </a:r>
            <a:r>
              <a:rPr lang="cs-CZ" dirty="0" smtClean="0"/>
              <a:t>.)</a:t>
            </a:r>
            <a:br>
              <a:rPr lang="cs-CZ" dirty="0" smtClean="0"/>
            </a:br>
            <a:r>
              <a:rPr lang="cs-CZ" dirty="0" smtClean="0"/>
              <a:t>Norma platí </a:t>
            </a:r>
            <a:r>
              <a:rPr lang="cs-CZ" dirty="0"/>
              <a:t>od 1. srpna </a:t>
            </a:r>
            <a:r>
              <a:rPr lang="cs-CZ" dirty="0" smtClean="0"/>
              <a:t>2014 a jde o první verzi zohledňující práci </a:t>
            </a:r>
            <a:r>
              <a:rPr lang="cs-CZ" b="1" dirty="0" smtClean="0"/>
              <a:t>s knižním písmem</a:t>
            </a:r>
            <a:r>
              <a:rPr lang="cs-CZ" dirty="0" smtClean="0"/>
              <a:t>. Všechny předchozí verze této normy se týkaly textů pořizovaných psacím strojem nebo počítačovými programy se strojopisným písmem.</a:t>
            </a:r>
            <a:endParaRPr lang="cs-CZ" dirty="0"/>
          </a:p>
          <a:p>
            <a:endParaRPr lang="cs-CZ" dirty="0"/>
          </a:p>
        </p:txBody>
      </p:sp>
    </p:spTree>
    <p:extLst>
      <p:ext uri="{BB962C8B-B14F-4D97-AF65-F5344CB8AC3E}">
        <p14:creationId xmlns:p14="http://schemas.microsoft.com/office/powerpoint/2010/main" val="2338282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p:txBody>
          <a:bodyPr>
            <a:normAutofit lnSpcReduction="10000"/>
          </a:bodyPr>
          <a:lstStyle/>
          <a:p>
            <a:r>
              <a:rPr lang="cs-CZ" dirty="0" smtClean="0"/>
              <a:t>Pravidla hladké sazby</a:t>
            </a:r>
            <a:endParaRPr lang="cs-CZ" dirty="0"/>
          </a:p>
        </p:txBody>
      </p:sp>
    </p:spTree>
    <p:extLst>
      <p:ext uri="{BB962C8B-B14F-4D97-AF65-F5344CB8AC3E}">
        <p14:creationId xmlns:p14="http://schemas.microsoft.com/office/powerpoint/2010/main" val="3140983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I – mezery mezi znaky</a:t>
            </a:r>
            <a:endParaRPr lang="cs-CZ" dirty="0"/>
          </a:p>
        </p:txBody>
      </p:sp>
      <p:sp>
        <p:nvSpPr>
          <p:cNvPr id="4" name="Zástupný symbol pro text 3"/>
          <p:cNvSpPr>
            <a:spLocks noGrp="1"/>
          </p:cNvSpPr>
          <p:nvPr>
            <p:ph type="body" sz="quarter" idx="15"/>
          </p:nvPr>
        </p:nvSpPr>
        <p:spPr/>
        <p:txBody>
          <a:bodyPr/>
          <a:lstStyle/>
          <a:p>
            <a:r>
              <a:rPr lang="cs-CZ" dirty="0" smtClean="0"/>
              <a:t>Téměř </a:t>
            </a:r>
            <a:r>
              <a:rPr lang="cs-CZ" dirty="0"/>
              <a:t>nikdy </a:t>
            </a:r>
            <a:r>
              <a:rPr lang="cs-CZ" dirty="0" smtClean="0"/>
              <a:t>je </a:t>
            </a:r>
            <a:r>
              <a:rPr lang="cs-CZ" b="1" dirty="0" smtClean="0"/>
              <a:t>neupravujeme!!</a:t>
            </a:r>
            <a:r>
              <a:rPr lang="cs-CZ" dirty="0" smtClean="0"/>
              <a:t> Ve většině případů jsou stanovovány tvůrcem příslušného písma a rozhodují o optimální čitelnosti sázeného knižního textu.</a:t>
            </a:r>
            <a:endParaRPr lang="cs-CZ" dirty="0"/>
          </a:p>
          <a:p>
            <a:r>
              <a:rPr lang="cs-CZ" dirty="0" smtClean="0"/>
              <a:t>Dříve </a:t>
            </a:r>
            <a:r>
              <a:rPr lang="cs-CZ" dirty="0"/>
              <a:t>se z úsporných důvodů používalo rozšíření mezer pro vyznačování – tzv. </a:t>
            </a:r>
            <a:r>
              <a:rPr lang="cs-CZ" b="1" dirty="0" smtClean="0"/>
              <a:t>prostrkání</a:t>
            </a:r>
          </a:p>
          <a:p>
            <a:endParaRPr lang="cs-CZ" b="1" dirty="0"/>
          </a:p>
          <a:p>
            <a:endParaRPr lang="cs-CZ" dirty="0" smtClean="0"/>
          </a:p>
          <a:p>
            <a:r>
              <a:rPr lang="cs-CZ" b="1" dirty="0" smtClean="0"/>
              <a:t>ligatura</a:t>
            </a:r>
            <a:r>
              <a:rPr lang="cs-CZ" dirty="0" smtClean="0"/>
              <a:t> </a:t>
            </a:r>
            <a:r>
              <a:rPr lang="cs-CZ" dirty="0"/>
              <a:t>(slitek): znaky tvoří 1 </a:t>
            </a:r>
            <a:r>
              <a:rPr lang="cs-CZ" dirty="0" smtClean="0"/>
              <a:t>celek, protože samostatně </a:t>
            </a:r>
            <a:br>
              <a:rPr lang="cs-CZ" dirty="0" smtClean="0"/>
            </a:br>
            <a:r>
              <a:rPr lang="cs-CZ" dirty="0" smtClean="0"/>
              <a:t>by byly hůře čitelné </a:t>
            </a:r>
            <a:endParaRPr lang="cs-CZ" dirty="0"/>
          </a:p>
          <a:p>
            <a:pPr marL="0" indent="0">
              <a:buNone/>
            </a:pPr>
            <a:endParaRPr lang="cs-CZ" dirty="0" smtClean="0"/>
          </a:p>
          <a:p>
            <a:r>
              <a:rPr lang="cs-CZ" b="1" dirty="0" err="1" smtClean="0"/>
              <a:t>kerning</a:t>
            </a:r>
            <a:r>
              <a:rPr lang="cs-CZ" dirty="0" smtClean="0"/>
              <a:t> </a:t>
            </a:r>
            <a:r>
              <a:rPr lang="cs-CZ" dirty="0"/>
              <a:t>(vyrovnání): řízení světla </a:t>
            </a:r>
            <a:r>
              <a:rPr lang="cs-CZ" dirty="0" smtClean="0"/>
              <a:t>mezi </a:t>
            </a:r>
            <a:r>
              <a:rPr lang="cs-CZ" dirty="0"/>
              <a:t>určitými znaky</a:t>
            </a:r>
          </a:p>
          <a:p>
            <a:endParaRPr lang="cs-CZ" dirty="0"/>
          </a:p>
          <a:p>
            <a:endParaRPr lang="cs-CZ" dirty="0"/>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l="-518" t="-13026" r="-938" b="-11862"/>
          <a:stretch/>
        </p:blipFill>
        <p:spPr>
          <a:xfrm>
            <a:off x="2135560" y="2996952"/>
            <a:ext cx="6984000" cy="432000"/>
          </a:xfrm>
          <a:prstGeom prst="rect">
            <a:avLst/>
          </a:prstGeom>
          <a:ln w="3175">
            <a:solidFill>
              <a:schemeClr val="tx1"/>
            </a:solidFill>
            <a:prstDash val="solid"/>
          </a:ln>
        </p:spPr>
      </p:pic>
      <p:pic>
        <p:nvPicPr>
          <p:cNvPr id="6" name="Obrázek 5"/>
          <p:cNvPicPr>
            <a:picLocks noChangeAspect="1"/>
          </p:cNvPicPr>
          <p:nvPr/>
        </p:nvPicPr>
        <p:blipFill rotWithShape="1">
          <a:blip r:embed="rId3" cstate="print">
            <a:extLst>
              <a:ext uri="{28A0092B-C50C-407E-A947-70E740481C1C}">
                <a14:useLocalDpi xmlns:a14="http://schemas.microsoft.com/office/drawing/2010/main" val="0"/>
              </a:ext>
            </a:extLst>
          </a:blip>
          <a:srcRect l="-6322" t="-5512" r="-3798" b="-8887"/>
          <a:stretch/>
        </p:blipFill>
        <p:spPr>
          <a:xfrm>
            <a:off x="7829028" y="3717035"/>
            <a:ext cx="1260000" cy="936000"/>
          </a:xfrm>
          <a:prstGeom prst="rect">
            <a:avLst/>
          </a:prstGeom>
          <a:ln w="3175">
            <a:solidFill>
              <a:schemeClr val="tx1"/>
            </a:solidFill>
            <a:prstDash val="solid"/>
          </a:ln>
          <a:effectLst>
            <a:outerShdw blurRad="50800" dist="50800" dir="5400000" sx="3000" sy="3000" algn="ctr" rotWithShape="0">
              <a:srgbClr val="000000">
                <a:alpha val="43137"/>
              </a:srgbClr>
            </a:outerShdw>
          </a:effectLst>
        </p:spPr>
      </p:pic>
      <p:grpSp>
        <p:nvGrpSpPr>
          <p:cNvPr id="7" name="Skupina 6"/>
          <p:cNvGrpSpPr/>
          <p:nvPr/>
        </p:nvGrpSpPr>
        <p:grpSpPr>
          <a:xfrm>
            <a:off x="7126880" y="4941119"/>
            <a:ext cx="1992680" cy="648000"/>
            <a:chOff x="5148064" y="5436000"/>
            <a:chExt cx="1992680" cy="648000"/>
          </a:xfrm>
        </p:grpSpPr>
        <p:pic>
          <p:nvPicPr>
            <p:cNvPr id="8" name="Obrázek 7"/>
            <p:cNvPicPr>
              <a:picLocks noChangeAspect="1"/>
            </p:cNvPicPr>
            <p:nvPr/>
          </p:nvPicPr>
          <p:blipFill rotWithShape="1">
            <a:blip r:embed="rId4" cstate="print">
              <a:extLst>
                <a:ext uri="{28A0092B-C50C-407E-A947-70E740481C1C}">
                  <a14:useLocalDpi xmlns:a14="http://schemas.microsoft.com/office/drawing/2010/main" val="0"/>
                </a:ext>
              </a:extLst>
            </a:blip>
            <a:srcRect t="-9735" b="2108"/>
            <a:stretch/>
          </p:blipFill>
          <p:spPr>
            <a:xfrm>
              <a:off x="5148064" y="5436000"/>
              <a:ext cx="1992680" cy="648000"/>
            </a:xfrm>
            <a:prstGeom prst="rect">
              <a:avLst/>
            </a:prstGeom>
            <a:ln w="3175">
              <a:solidFill>
                <a:schemeClr val="tx1"/>
              </a:solidFill>
              <a:prstDash val="solid"/>
            </a:ln>
          </p:spPr>
        </p:pic>
        <p:cxnSp>
          <p:nvCxnSpPr>
            <p:cNvPr id="9" name="Přímá spojnice se šipkou 8"/>
            <p:cNvCxnSpPr/>
            <p:nvPr/>
          </p:nvCxnSpPr>
          <p:spPr>
            <a:xfrm flipH="1">
              <a:off x="5364088" y="551723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a:off x="5652120" y="551723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5928380" y="551723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372200" y="551723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6660232" y="5517232"/>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356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II – mezery mezi slovy</a:t>
            </a:r>
            <a:endParaRPr lang="cs-CZ" dirty="0"/>
          </a:p>
        </p:txBody>
      </p:sp>
      <p:sp>
        <p:nvSpPr>
          <p:cNvPr id="4" name="Zástupný symbol pro text 3"/>
          <p:cNvSpPr>
            <a:spLocks noGrp="1"/>
          </p:cNvSpPr>
          <p:nvPr>
            <p:ph type="body" sz="quarter" idx="15"/>
          </p:nvPr>
        </p:nvSpPr>
        <p:spPr/>
        <p:txBody>
          <a:bodyPr>
            <a:normAutofit lnSpcReduction="10000"/>
          </a:bodyPr>
          <a:lstStyle/>
          <a:p>
            <a:r>
              <a:rPr lang="cs-CZ" b="1" dirty="0" smtClean="0">
                <a:solidFill>
                  <a:srgbClr val="00B0F0"/>
                </a:solidFill>
              </a:rPr>
              <a:t>Základní mezislovní mezera</a:t>
            </a:r>
            <a:r>
              <a:rPr lang="cs-CZ" b="1" dirty="0" smtClean="0"/>
              <a:t> – </a:t>
            </a:r>
            <a:r>
              <a:rPr lang="cs-CZ" dirty="0" smtClean="0"/>
              <a:t>její optimální velikost je zhruba 1/3 </a:t>
            </a:r>
            <a:r>
              <a:rPr lang="cs-CZ" dirty="0" err="1" smtClean="0"/>
              <a:t>em</a:t>
            </a:r>
            <a:r>
              <a:rPr lang="cs-CZ" dirty="0" smtClean="0"/>
              <a:t>. </a:t>
            </a:r>
            <a:br>
              <a:rPr lang="cs-CZ" dirty="0" smtClean="0"/>
            </a:br>
            <a:r>
              <a:rPr lang="cs-CZ" dirty="0" smtClean="0"/>
              <a:t>Závisí na typu písma a také na použitém stupni.</a:t>
            </a:r>
            <a:endParaRPr lang="cs-CZ" dirty="0"/>
          </a:p>
          <a:p>
            <a:r>
              <a:rPr lang="cs-CZ" dirty="0" smtClean="0"/>
              <a:t>Základní mezislovní mezera je používána pro </a:t>
            </a:r>
            <a:r>
              <a:rPr lang="cs-CZ" b="1" dirty="0"/>
              <a:t>zarovnání do bloku</a:t>
            </a:r>
            <a:r>
              <a:rPr lang="cs-CZ" dirty="0"/>
              <a:t>, </a:t>
            </a:r>
            <a:r>
              <a:rPr lang="cs-CZ" dirty="0" smtClean="0"/>
              <a:t/>
            </a:r>
            <a:br>
              <a:rPr lang="cs-CZ" dirty="0" smtClean="0"/>
            </a:br>
            <a:r>
              <a:rPr lang="cs-CZ" dirty="0" smtClean="0"/>
              <a:t>požadovaný </a:t>
            </a:r>
            <a:r>
              <a:rPr lang="cs-CZ" dirty="0"/>
              <a:t>interval </a:t>
            </a:r>
            <a:r>
              <a:rPr lang="cs-CZ" dirty="0" smtClean="0"/>
              <a:t>její velikosti je </a:t>
            </a:r>
            <a:r>
              <a:rPr lang="cs-CZ" dirty="0"/>
              <a:t>¼ až ½ </a:t>
            </a:r>
            <a:r>
              <a:rPr lang="cs-CZ" dirty="0" err="1"/>
              <a:t>em</a:t>
            </a:r>
            <a:endParaRPr lang="cs-CZ" dirty="0"/>
          </a:p>
          <a:p>
            <a:r>
              <a:rPr lang="cs-CZ" b="1" dirty="0" smtClean="0">
                <a:solidFill>
                  <a:srgbClr val="00B0F0"/>
                </a:solidFill>
              </a:rPr>
              <a:t>Nezlomitelná </a:t>
            </a:r>
            <a:r>
              <a:rPr lang="cs-CZ" b="1" dirty="0">
                <a:solidFill>
                  <a:srgbClr val="00B0F0"/>
                </a:solidFill>
              </a:rPr>
              <a:t>mezera</a:t>
            </a:r>
            <a:r>
              <a:rPr lang="cs-CZ" dirty="0"/>
              <a:t> – nenastane v ní konec </a:t>
            </a:r>
            <a:r>
              <a:rPr lang="cs-CZ" dirty="0" smtClean="0"/>
              <a:t>řádku, ale jinak se chová jako základní mezera (při zarovnání do bloku se její velikost pružně mění)</a:t>
            </a:r>
            <a:br>
              <a:rPr lang="cs-CZ" dirty="0" smtClean="0"/>
            </a:br>
            <a:r>
              <a:rPr lang="cs-CZ" dirty="0" smtClean="0"/>
              <a:t>Používá se za jednoznakovými předložkami a spojkami (k, s, v, z, o, u, a, i)</a:t>
            </a:r>
            <a:endParaRPr lang="cs-CZ" dirty="0"/>
          </a:p>
          <a:p>
            <a:r>
              <a:rPr lang="cs-CZ" b="1" dirty="0" smtClean="0">
                <a:solidFill>
                  <a:srgbClr val="00B0F0"/>
                </a:solidFill>
              </a:rPr>
              <a:t>Pevná </a:t>
            </a:r>
            <a:r>
              <a:rPr lang="cs-CZ" b="1" dirty="0">
                <a:solidFill>
                  <a:srgbClr val="00B0F0"/>
                </a:solidFill>
              </a:rPr>
              <a:t>mezera</a:t>
            </a:r>
            <a:r>
              <a:rPr lang="cs-CZ" dirty="0"/>
              <a:t> – má stále stejnou </a:t>
            </a:r>
            <a:r>
              <a:rPr lang="cs-CZ" dirty="0" smtClean="0"/>
              <a:t>šířku i při zarovnání do bloku</a:t>
            </a:r>
          </a:p>
          <a:p>
            <a:pPr lvl="1"/>
            <a:r>
              <a:rPr lang="cs-CZ" dirty="0" smtClean="0"/>
              <a:t>zúžená 1/4 </a:t>
            </a:r>
            <a:r>
              <a:rPr lang="cs-CZ" dirty="0" err="1" smtClean="0"/>
              <a:t>em</a:t>
            </a:r>
            <a:r>
              <a:rPr lang="cs-CZ" dirty="0"/>
              <a:t>: za tečkou </a:t>
            </a:r>
            <a:r>
              <a:rPr lang="cs-CZ" dirty="0" smtClean="0"/>
              <a:t>uvnitř věty, za </a:t>
            </a:r>
            <a:r>
              <a:rPr lang="cs-CZ" dirty="0"/>
              <a:t>číslem </a:t>
            </a:r>
            <a:r>
              <a:rPr lang="cs-CZ" dirty="0" smtClean="0"/>
              <a:t>s jednotkou, mezi </a:t>
            </a:r>
            <a:r>
              <a:rPr lang="cs-CZ" dirty="0"/>
              <a:t>skupinami číslic v čísle</a:t>
            </a:r>
          </a:p>
          <a:p>
            <a:pPr lvl="1"/>
            <a:r>
              <a:rPr lang="cs-CZ" dirty="0" smtClean="0"/>
              <a:t>zúžená </a:t>
            </a:r>
            <a:r>
              <a:rPr lang="cs-CZ" dirty="0"/>
              <a:t>1/6 </a:t>
            </a:r>
            <a:r>
              <a:rPr lang="cs-CZ" dirty="0" err="1" smtClean="0"/>
              <a:t>em</a:t>
            </a:r>
            <a:r>
              <a:rPr lang="cs-CZ" dirty="0" smtClean="0"/>
              <a:t>: mezerování výpustky, </a:t>
            </a:r>
          </a:p>
          <a:p>
            <a:pPr lvl="1"/>
            <a:r>
              <a:rPr lang="cs-CZ" dirty="0" smtClean="0"/>
              <a:t>zúžená 1/8 </a:t>
            </a:r>
            <a:r>
              <a:rPr lang="cs-CZ" dirty="0" err="1"/>
              <a:t>em</a:t>
            </a:r>
            <a:r>
              <a:rPr lang="cs-CZ" dirty="0"/>
              <a:t>, 1/10 </a:t>
            </a:r>
            <a:r>
              <a:rPr lang="cs-CZ" dirty="0" err="1" smtClean="0"/>
              <a:t>em</a:t>
            </a:r>
            <a:r>
              <a:rPr lang="cs-CZ" dirty="0" smtClean="0"/>
              <a:t>: vyrovnávací pro zvláštní případy</a:t>
            </a:r>
          </a:p>
          <a:p>
            <a:pPr lvl="1"/>
            <a:r>
              <a:rPr lang="cs-CZ" dirty="0" smtClean="0"/>
              <a:t>rozšířená 1 </a:t>
            </a:r>
            <a:r>
              <a:rPr lang="cs-CZ" dirty="0" err="1" smtClean="0"/>
              <a:t>em</a:t>
            </a:r>
            <a:r>
              <a:rPr lang="cs-CZ" dirty="0" smtClean="0"/>
              <a:t> nebo </a:t>
            </a:r>
            <a:r>
              <a:rPr lang="cs-CZ" dirty="0"/>
              <a:t>2 </a:t>
            </a:r>
            <a:r>
              <a:rPr lang="cs-CZ" dirty="0" err="1" smtClean="0"/>
              <a:t>em</a:t>
            </a:r>
            <a:r>
              <a:rPr lang="cs-CZ" dirty="0" smtClean="0"/>
              <a:t>: oddělení částí matematických výrazů, mezi číslem a názvem sekce</a:t>
            </a:r>
            <a:endParaRPr lang="cs-CZ" dirty="0"/>
          </a:p>
          <a:p>
            <a:endParaRPr lang="cs-CZ" dirty="0"/>
          </a:p>
        </p:txBody>
      </p:sp>
    </p:spTree>
    <p:extLst>
      <p:ext uri="{BB962C8B-B14F-4D97-AF65-F5344CB8AC3E}">
        <p14:creationId xmlns:p14="http://schemas.microsoft.com/office/powerpoint/2010/main" val="3643871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III – spojovník, pomlčka, minus</a:t>
            </a:r>
            <a:endParaRPr lang="cs-CZ" dirty="0"/>
          </a:p>
        </p:txBody>
      </p:sp>
      <mc:AlternateContent xmlns:mc="http://schemas.openxmlformats.org/markup-compatibility/2006" xmlns:a14="http://schemas.microsoft.com/office/drawing/2010/main">
        <mc:Choice Requires="a14">
          <p:sp>
            <p:nvSpPr>
              <p:cNvPr id="4" name="Zástupný symbol pro text 3"/>
              <p:cNvSpPr>
                <a:spLocks noGrp="1"/>
              </p:cNvSpPr>
              <p:nvPr>
                <p:ph type="body" sz="quarter" idx="15"/>
              </p:nvPr>
            </p:nvSpPr>
            <p:spPr/>
            <p:txBody>
              <a:bodyPr>
                <a:normAutofit/>
              </a:bodyPr>
              <a:lstStyle/>
              <a:p>
                <a:r>
                  <a:rPr lang="cs-CZ" dirty="0" smtClean="0"/>
                  <a:t>Jedná </a:t>
                </a:r>
                <a:r>
                  <a:rPr lang="cs-CZ" dirty="0"/>
                  <a:t>se o graficky i významově </a:t>
                </a:r>
                <a:r>
                  <a:rPr lang="cs-CZ" b="1" dirty="0"/>
                  <a:t>zcela odlišné</a:t>
                </a:r>
                <a:r>
                  <a:rPr lang="cs-CZ" dirty="0"/>
                  <a:t> </a:t>
                </a:r>
                <a:r>
                  <a:rPr lang="cs-CZ" dirty="0" smtClean="0"/>
                  <a:t>znaky</a:t>
                </a:r>
              </a:p>
              <a:p>
                <a:r>
                  <a:rPr lang="cs-CZ" b="1" dirty="0" smtClean="0">
                    <a:solidFill>
                      <a:srgbClr val="00B0F0"/>
                    </a:solidFill>
                  </a:rPr>
                  <a:t>Spojovník</a:t>
                </a:r>
                <a:r>
                  <a:rPr lang="cs-CZ" dirty="0"/>
                  <a:t>: spojuje dvě </a:t>
                </a:r>
                <a:r>
                  <a:rPr lang="cs-CZ" dirty="0" smtClean="0"/>
                  <a:t>části v jeden celek, </a:t>
                </a:r>
                <a:r>
                  <a:rPr lang="cs-CZ" dirty="0"/>
                  <a:t>je vždy bez </a:t>
                </a:r>
                <a:r>
                  <a:rPr lang="cs-CZ" dirty="0" smtClean="0"/>
                  <a:t>mezer a nesmí zůstat na konci řádku:</a:t>
                </a:r>
                <a:r>
                  <a:rPr lang="cs-CZ" dirty="0"/>
                  <a:t/>
                </a:r>
                <a:br>
                  <a:rPr lang="cs-CZ" dirty="0"/>
                </a:br>
                <a:r>
                  <a:rPr lang="cs-CZ" sz="2800" b="1" dirty="0">
                    <a:solidFill>
                      <a:srgbClr val="00B0F0"/>
                    </a:solidFill>
                  </a:rPr>
                  <a:t>bude-li, Frýdek-Místek, propan-butan, žluto-hnědý</a:t>
                </a:r>
              </a:p>
              <a:p>
                <a:r>
                  <a:rPr lang="cs-CZ" b="1" dirty="0" smtClean="0">
                    <a:solidFill>
                      <a:srgbClr val="00B0F0"/>
                    </a:solidFill>
                  </a:rPr>
                  <a:t>Pomlčka</a:t>
                </a:r>
                <a:r>
                  <a:rPr lang="cs-CZ" dirty="0"/>
                  <a:t>:	větná (s mezerami), </a:t>
                </a:r>
                <a:br>
                  <a:rPr lang="cs-CZ" dirty="0"/>
                </a:br>
                <a:r>
                  <a:rPr lang="cs-CZ" dirty="0"/>
                  <a:t>		rozsahová (bez </a:t>
                </a:r>
                <a:r>
                  <a:rPr lang="cs-CZ" dirty="0" smtClean="0"/>
                  <a:t>mezer, nesmí zůstat na konci řádku)</a:t>
                </a:r>
                <a:r>
                  <a:rPr lang="cs-CZ" dirty="0"/>
                  <a:t/>
                </a:r>
                <a:br>
                  <a:rPr lang="cs-CZ" dirty="0"/>
                </a:br>
                <a:r>
                  <a:rPr lang="cs-CZ" sz="2400" b="1" dirty="0">
                    <a:solidFill>
                      <a:srgbClr val="00B0F0"/>
                    </a:solidFill>
                  </a:rPr>
                  <a:t>Tato kniha – vázaná v kůži – byla vydána před válkou</a:t>
                </a:r>
                <a:r>
                  <a:rPr lang="cs-CZ" sz="2400" b="1" dirty="0" smtClean="0">
                    <a:solidFill>
                      <a:srgbClr val="00B0F0"/>
                    </a:solidFill>
                  </a:rPr>
                  <a:t>. Otevřeno </a:t>
                </a:r>
                <a:r>
                  <a:rPr lang="cs-CZ" sz="2400" b="1" dirty="0">
                    <a:solidFill>
                      <a:srgbClr val="00B0F0"/>
                    </a:solidFill>
                  </a:rPr>
                  <a:t>po–pá 9–16 hod. </a:t>
                </a:r>
                <a:r>
                  <a:rPr lang="cs-CZ" sz="2400" b="1" dirty="0" smtClean="0">
                    <a:solidFill>
                      <a:srgbClr val="00B0F0"/>
                    </a:solidFill>
                  </a:rPr>
                  <a:t/>
                </a:r>
                <a:br>
                  <a:rPr lang="cs-CZ" sz="2400" b="1" dirty="0" smtClean="0">
                    <a:solidFill>
                      <a:srgbClr val="00B0F0"/>
                    </a:solidFill>
                  </a:rPr>
                </a:br>
                <a:r>
                  <a:rPr lang="cs-CZ" sz="2400" b="1" dirty="0" smtClean="0">
                    <a:solidFill>
                      <a:srgbClr val="00B0F0"/>
                    </a:solidFill>
                  </a:rPr>
                  <a:t>Viz </a:t>
                </a:r>
                <a:r>
                  <a:rPr lang="cs-CZ" sz="2400" b="1" dirty="0">
                    <a:solidFill>
                      <a:srgbClr val="00B0F0"/>
                    </a:solidFill>
                  </a:rPr>
                  <a:t>strana 23–26</a:t>
                </a:r>
                <a:r>
                  <a:rPr lang="cs-CZ" sz="2400" b="1" dirty="0" smtClean="0">
                    <a:solidFill>
                      <a:srgbClr val="00B0F0"/>
                    </a:solidFill>
                  </a:rPr>
                  <a:t>. Utkání </a:t>
                </a:r>
                <a:r>
                  <a:rPr lang="cs-CZ" sz="2400" b="1" dirty="0">
                    <a:solidFill>
                      <a:srgbClr val="00B0F0"/>
                    </a:solidFill>
                  </a:rPr>
                  <a:t>Sparta–Slavia. Nosník stojí Kč 250,–</a:t>
                </a:r>
              </a:p>
              <a:p>
                <a:r>
                  <a:rPr lang="cs-CZ" b="1" dirty="0" smtClean="0">
                    <a:solidFill>
                      <a:srgbClr val="00B0F0"/>
                    </a:solidFill>
                  </a:rPr>
                  <a:t>Minus</a:t>
                </a:r>
                <a:r>
                  <a:rPr lang="cs-CZ" dirty="0"/>
                  <a:t>: má stejnou šířku a pozici jako plus. </a:t>
                </a:r>
                <a:r>
                  <a:rPr lang="cs-CZ" dirty="0" smtClean="0"/>
                  <a:t>Mezery </a:t>
                </a:r>
                <a:r>
                  <a:rPr lang="cs-CZ" dirty="0"/>
                  <a:t>se vkládají v případě binárního </a:t>
                </a:r>
                <a:r>
                  <a:rPr lang="cs-CZ" dirty="0" smtClean="0"/>
                  <a:t>operátoru. Editor vzorců vše zařídí sám, pokud ho nepoužijeme, je potřebné mezery hlídat.</a:t>
                </a:r>
                <a:r>
                  <a:rPr lang="cs-CZ" dirty="0"/>
                  <a:t/>
                </a:r>
                <a:br>
                  <a:rPr lang="cs-CZ" dirty="0"/>
                </a:br>
                <a14:m>
                  <m:oMath xmlns:m="http://schemas.openxmlformats.org/officeDocument/2006/math">
                    <m:r>
                      <a:rPr lang="cs-CZ" sz="3200" b="0" i="1" smtClean="0">
                        <a:solidFill>
                          <a:srgbClr val="00B0F0"/>
                        </a:solidFill>
                        <a:latin typeface="Cambria Math" panose="02040503050406030204" pitchFamily="18" charset="0"/>
                      </a:rPr>
                      <m:t>−3</m:t>
                    </m:r>
                    <m:sSup>
                      <m:sSupPr>
                        <m:ctrlPr>
                          <a:rPr lang="cs-CZ" sz="3200" b="0" i="1" smtClean="0">
                            <a:solidFill>
                              <a:srgbClr val="00B0F0"/>
                            </a:solidFill>
                            <a:latin typeface="Cambria Math" panose="02040503050406030204" pitchFamily="18" charset="0"/>
                          </a:rPr>
                        </m:ctrlPr>
                      </m:sSupPr>
                      <m:e>
                        <m:r>
                          <a:rPr lang="cs-CZ" sz="3200" b="0" i="1" smtClean="0">
                            <a:solidFill>
                              <a:srgbClr val="00B0F0"/>
                            </a:solidFill>
                            <a:latin typeface="Cambria Math" panose="02040503050406030204" pitchFamily="18" charset="0"/>
                          </a:rPr>
                          <m:t>𝑎</m:t>
                        </m:r>
                      </m:e>
                      <m:sup>
                        <m:r>
                          <a:rPr lang="cs-CZ" sz="3200" b="0" i="1" smtClean="0">
                            <a:solidFill>
                              <a:srgbClr val="00B0F0"/>
                            </a:solidFill>
                            <a:latin typeface="Cambria Math" panose="02040503050406030204" pitchFamily="18" charset="0"/>
                          </a:rPr>
                          <m:t>2</m:t>
                        </m:r>
                      </m:sup>
                    </m:sSup>
                    <m:r>
                      <a:rPr lang="cs-CZ" sz="3200" b="0" i="1" smtClean="0">
                        <a:solidFill>
                          <a:srgbClr val="00B0F0"/>
                        </a:solidFill>
                        <a:latin typeface="Cambria Math" panose="02040503050406030204" pitchFamily="18" charset="0"/>
                      </a:rPr>
                      <m:t>+</m:t>
                    </m:r>
                    <m:sSup>
                      <m:sSupPr>
                        <m:ctrlPr>
                          <a:rPr lang="cs-CZ" sz="3200" b="0" i="1" smtClean="0">
                            <a:solidFill>
                              <a:srgbClr val="00B0F0"/>
                            </a:solidFill>
                            <a:latin typeface="Cambria Math" panose="02040503050406030204" pitchFamily="18" charset="0"/>
                          </a:rPr>
                        </m:ctrlPr>
                      </m:sSupPr>
                      <m:e>
                        <m:r>
                          <a:rPr lang="cs-CZ" sz="3200" b="0" i="1" smtClean="0">
                            <a:solidFill>
                              <a:srgbClr val="00B0F0"/>
                            </a:solidFill>
                            <a:latin typeface="Cambria Math" panose="02040503050406030204" pitchFamily="18" charset="0"/>
                          </a:rPr>
                          <m:t>𝑏</m:t>
                        </m:r>
                      </m:e>
                      <m:sup>
                        <m:r>
                          <a:rPr lang="cs-CZ" sz="3200" b="0" i="1" smtClean="0">
                            <a:solidFill>
                              <a:srgbClr val="00B0F0"/>
                            </a:solidFill>
                            <a:latin typeface="Cambria Math" panose="02040503050406030204" pitchFamily="18" charset="0"/>
                          </a:rPr>
                          <m:t>2</m:t>
                        </m:r>
                      </m:sup>
                    </m:sSup>
                    <m:r>
                      <a:rPr lang="cs-CZ" sz="3200" b="0" i="1" smtClean="0">
                        <a:solidFill>
                          <a:srgbClr val="00B0F0"/>
                        </a:solidFill>
                        <a:latin typeface="Cambria Math" panose="02040503050406030204" pitchFamily="18" charset="0"/>
                      </a:rPr>
                      <m:t>−3=</m:t>
                    </m:r>
                    <m:sSup>
                      <m:sSupPr>
                        <m:ctrlPr>
                          <a:rPr lang="cs-CZ" sz="3200" b="0" i="1" smtClean="0">
                            <a:solidFill>
                              <a:srgbClr val="00B0F0"/>
                            </a:solidFill>
                            <a:latin typeface="Cambria Math" panose="02040503050406030204" pitchFamily="18" charset="0"/>
                          </a:rPr>
                        </m:ctrlPr>
                      </m:sSupPr>
                      <m:e>
                        <m:r>
                          <a:rPr lang="cs-CZ" sz="3200" b="0" i="1" smtClean="0">
                            <a:solidFill>
                              <a:srgbClr val="00B0F0"/>
                            </a:solidFill>
                            <a:latin typeface="Cambria Math" panose="02040503050406030204" pitchFamily="18" charset="0"/>
                          </a:rPr>
                          <m:t>𝑐</m:t>
                        </m:r>
                      </m:e>
                      <m:sup>
                        <m:r>
                          <a:rPr lang="cs-CZ" sz="3200" b="0" i="1" smtClean="0">
                            <a:solidFill>
                              <a:srgbClr val="00B0F0"/>
                            </a:solidFill>
                            <a:latin typeface="Cambria Math" panose="02040503050406030204" pitchFamily="18" charset="0"/>
                          </a:rPr>
                          <m:t>2</m:t>
                        </m:r>
                      </m:sup>
                    </m:sSup>
                  </m:oMath>
                </a14:m>
                <a:endParaRPr lang="cs-CZ" sz="3200" dirty="0"/>
              </a:p>
              <a:p>
                <a:endParaRPr lang="cs-CZ" dirty="0"/>
              </a:p>
            </p:txBody>
          </p:sp>
        </mc:Choice>
        <mc:Fallback xmlns="">
          <p:sp>
            <p:nvSpPr>
              <p:cNvPr id="4" name="Zástupný symbol pro text 3"/>
              <p:cNvSpPr>
                <a:spLocks noGrp="1" noRot="1" noChangeAspect="1" noMove="1" noResize="1" noEditPoints="1" noAdjustHandles="1" noChangeArrowheads="1" noChangeShapeType="1" noTextEdit="1"/>
              </p:cNvSpPr>
              <p:nvPr>
                <p:ph type="body" sz="quarter" idx="15"/>
              </p:nvPr>
            </p:nvSpPr>
            <p:spPr>
              <a:blipFill>
                <a:blip r:embed="rId2"/>
                <a:stretch>
                  <a:fillRect l="-560"/>
                </a:stretch>
              </a:blipFill>
            </p:spPr>
            <p:txBody>
              <a:bodyPr/>
              <a:lstStyle/>
              <a:p>
                <a:r>
                  <a:rPr lang="cs-CZ">
                    <a:noFill/>
                  </a:rPr>
                  <a:t> </a:t>
                </a:r>
              </a:p>
            </p:txBody>
          </p:sp>
        </mc:Fallback>
      </mc:AlternateContent>
    </p:spTree>
    <p:extLst>
      <p:ext uri="{BB962C8B-B14F-4D97-AF65-F5344CB8AC3E}">
        <p14:creationId xmlns:p14="http://schemas.microsoft.com/office/powerpoint/2010/main" val="133547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MOTTO:</a:t>
            </a:r>
            <a:endParaRPr lang="cs-CZ" dirty="0"/>
          </a:p>
        </p:txBody>
      </p:sp>
      <p:sp>
        <p:nvSpPr>
          <p:cNvPr id="5" name="Zástupný symbol pro obsah 2"/>
          <p:cNvSpPr>
            <a:spLocks noGrp="1"/>
          </p:cNvSpPr>
          <p:nvPr>
            <p:ph type="body" sz="quarter" idx="15"/>
          </p:nvPr>
        </p:nvSpPr>
        <p:spPr>
          <a:xfrm>
            <a:off x="1343472" y="2492896"/>
            <a:ext cx="10657184" cy="2952328"/>
          </a:xfrm>
          <a:prstGeom prst="rect">
            <a:avLst/>
          </a:prstGeom>
        </p:spPr>
        <p:txBody>
          <a:bodyPr>
            <a:noAutofit/>
          </a:bodyPr>
          <a:lstStyle/>
          <a:p>
            <a:pPr marL="68580" indent="0">
              <a:buNone/>
            </a:pPr>
            <a:r>
              <a:rPr lang="cs-CZ" sz="3600" b="1" dirty="0" smtClean="0">
                <a:solidFill>
                  <a:srgbClr val="FF0000"/>
                </a:solidFill>
              </a:rPr>
              <a:t>Podobně jako je morálně nepřípustné  publikovat texty s pravopisnými chybami, </a:t>
            </a:r>
            <a:br>
              <a:rPr lang="cs-CZ" sz="3600" b="1" dirty="0" smtClean="0">
                <a:solidFill>
                  <a:srgbClr val="FF0000"/>
                </a:solidFill>
              </a:rPr>
            </a:br>
            <a:r>
              <a:rPr lang="cs-CZ" sz="3600" b="1" dirty="0" smtClean="0">
                <a:solidFill>
                  <a:srgbClr val="FF0000"/>
                </a:solidFill>
              </a:rPr>
              <a:t>je stejně nepřípustné publikovat texty s vážnými typografickými chybami.</a:t>
            </a:r>
          </a:p>
        </p:txBody>
      </p:sp>
    </p:spTree>
    <p:extLst>
      <p:ext uri="{BB962C8B-B14F-4D97-AF65-F5344CB8AC3E}">
        <p14:creationId xmlns:p14="http://schemas.microsoft.com/office/powerpoint/2010/main" val="2904030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IV – interpunkce</a:t>
            </a:r>
            <a:endParaRPr lang="cs-CZ" dirty="0"/>
          </a:p>
        </p:txBody>
      </p:sp>
      <p:sp>
        <p:nvSpPr>
          <p:cNvPr id="4" name="Zástupný symbol pro text 3"/>
          <p:cNvSpPr>
            <a:spLocks noGrp="1"/>
          </p:cNvSpPr>
          <p:nvPr>
            <p:ph type="body" sz="quarter" idx="15"/>
          </p:nvPr>
        </p:nvSpPr>
        <p:spPr/>
        <p:txBody>
          <a:bodyPr>
            <a:normAutofit/>
          </a:bodyPr>
          <a:lstStyle/>
          <a:p>
            <a:r>
              <a:rPr lang="cs-CZ" b="1" dirty="0" smtClean="0">
                <a:solidFill>
                  <a:srgbClr val="00B0F0"/>
                </a:solidFill>
              </a:rPr>
              <a:t>Tečka, čárka, dvojtečka, středník, vykřičník, otazník:</a:t>
            </a:r>
            <a:endParaRPr lang="cs-CZ" dirty="0" smtClean="0"/>
          </a:p>
          <a:p>
            <a:pPr lvl="1"/>
            <a:r>
              <a:rPr lang="cs-CZ" dirty="0" smtClean="0"/>
              <a:t>Zapisují </a:t>
            </a:r>
            <a:r>
              <a:rPr lang="cs-CZ" dirty="0"/>
              <a:t>se bez mezery před, mezera je až za </a:t>
            </a:r>
            <a:r>
              <a:rPr lang="cs-CZ" dirty="0" smtClean="0"/>
              <a:t>nimi.</a:t>
            </a:r>
            <a:endParaRPr lang="cs-CZ" dirty="0"/>
          </a:p>
          <a:p>
            <a:pPr lvl="1"/>
            <a:r>
              <a:rPr lang="cs-CZ" dirty="0"/>
              <a:t>Ve shlucích (tečka-čárka apod.) je mezera až za shlukem.</a:t>
            </a:r>
            <a:br>
              <a:rPr lang="cs-CZ" dirty="0"/>
            </a:br>
            <a:r>
              <a:rPr lang="cs-CZ" sz="2800" dirty="0">
                <a:solidFill>
                  <a:srgbClr val="00B0F0"/>
                </a:solidFill>
              </a:rPr>
              <a:t>Slon, který se nudil. Lze použít síť, provaz apod.?</a:t>
            </a:r>
          </a:p>
          <a:p>
            <a:pPr lvl="1"/>
            <a:r>
              <a:rPr lang="cs-CZ" dirty="0"/>
              <a:t>Končí-li věta zkratkou, nepíše se už druhá tečka.</a:t>
            </a:r>
            <a:br>
              <a:rPr lang="cs-CZ" dirty="0"/>
            </a:br>
            <a:r>
              <a:rPr lang="cs-CZ" sz="2800" dirty="0">
                <a:solidFill>
                  <a:srgbClr val="00B0F0"/>
                </a:solidFill>
              </a:rPr>
              <a:t>Rostliny drží vodu, změkčují podloží atd.</a:t>
            </a:r>
          </a:p>
          <a:p>
            <a:r>
              <a:rPr lang="cs-CZ" b="1" dirty="0" smtClean="0">
                <a:solidFill>
                  <a:srgbClr val="00B0F0"/>
                </a:solidFill>
              </a:rPr>
              <a:t>Výpustka </a:t>
            </a:r>
            <a:r>
              <a:rPr lang="cs-CZ" b="1" dirty="0">
                <a:solidFill>
                  <a:srgbClr val="00B0F0"/>
                </a:solidFill>
              </a:rPr>
              <a:t>(tři tečky</a:t>
            </a:r>
            <a:r>
              <a:rPr lang="cs-CZ" b="1" dirty="0" smtClean="0">
                <a:solidFill>
                  <a:srgbClr val="00B0F0"/>
                </a:solidFill>
              </a:rPr>
              <a:t>):</a:t>
            </a:r>
            <a:endParaRPr lang="cs-CZ" b="1" dirty="0">
              <a:solidFill>
                <a:srgbClr val="00B0F0"/>
              </a:solidFill>
            </a:endParaRPr>
          </a:p>
          <a:p>
            <a:pPr lvl="1"/>
            <a:r>
              <a:rPr lang="cs-CZ" dirty="0"/>
              <a:t>naznačení vynechané části </a:t>
            </a:r>
            <a:r>
              <a:rPr lang="cs-CZ" dirty="0" smtClean="0"/>
              <a:t>věty: </a:t>
            </a:r>
            <a:r>
              <a:rPr lang="cs-CZ" sz="2800" dirty="0" smtClean="0">
                <a:solidFill>
                  <a:srgbClr val="00B0F0"/>
                </a:solidFill>
              </a:rPr>
              <a:t>Rostliny (…) se s tím dokáží vyrovnat.</a:t>
            </a:r>
          </a:p>
          <a:p>
            <a:pPr lvl="1"/>
            <a:r>
              <a:rPr lang="cs-CZ" dirty="0" smtClean="0"/>
              <a:t>naznačení nedořečené nebo přerývané výpovědi: </a:t>
            </a:r>
            <a:r>
              <a:rPr lang="cs-CZ" sz="2800" dirty="0" smtClean="0">
                <a:solidFill>
                  <a:srgbClr val="00B0F0"/>
                </a:solidFill>
              </a:rPr>
              <a:t>Byl takový… zamlklý…</a:t>
            </a:r>
            <a:endParaRPr lang="cs-CZ" sz="2800" dirty="0">
              <a:solidFill>
                <a:srgbClr val="00B0F0"/>
              </a:solidFill>
            </a:endParaRPr>
          </a:p>
          <a:p>
            <a:pPr lvl="1"/>
            <a:r>
              <a:rPr lang="cs-CZ" dirty="0" smtClean="0"/>
              <a:t>naznačení dalších členů výčtů a seznamů: </a:t>
            </a:r>
            <a:r>
              <a:rPr lang="cs-CZ" sz="2800" dirty="0" err="1" smtClean="0">
                <a:solidFill>
                  <a:srgbClr val="00B0F0"/>
                </a:solidFill>
              </a:rPr>
              <a:t>Fibonacci</a:t>
            </a:r>
            <a:r>
              <a:rPr lang="cs-CZ" sz="2800" dirty="0">
                <a:solidFill>
                  <a:srgbClr val="00B0F0"/>
                </a:solidFill>
              </a:rPr>
              <a:t>: 1, 1, 2, 3, 5, 8, ...</a:t>
            </a:r>
          </a:p>
          <a:p>
            <a:endParaRPr lang="cs-CZ" dirty="0"/>
          </a:p>
        </p:txBody>
      </p:sp>
    </p:spTree>
    <p:extLst>
      <p:ext uri="{BB962C8B-B14F-4D97-AF65-F5344CB8AC3E}">
        <p14:creationId xmlns:p14="http://schemas.microsoft.com/office/powerpoint/2010/main" val="252099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V – uvozovky, závorky</a:t>
            </a:r>
            <a:endParaRPr lang="cs-CZ" dirty="0"/>
          </a:p>
        </p:txBody>
      </p:sp>
      <p:sp>
        <p:nvSpPr>
          <p:cNvPr id="4" name="Zástupný symbol pro text 3"/>
          <p:cNvSpPr>
            <a:spLocks noGrp="1"/>
          </p:cNvSpPr>
          <p:nvPr>
            <p:ph type="body" sz="quarter" idx="15"/>
          </p:nvPr>
        </p:nvSpPr>
        <p:spPr/>
        <p:txBody>
          <a:bodyPr>
            <a:normAutofit/>
          </a:bodyPr>
          <a:lstStyle/>
          <a:p>
            <a:r>
              <a:rPr lang="cs-CZ" b="1" dirty="0">
                <a:solidFill>
                  <a:srgbClr val="00B0F0"/>
                </a:solidFill>
              </a:rPr>
              <a:t>Uvozovky</a:t>
            </a:r>
          </a:p>
          <a:p>
            <a:pPr lvl="1"/>
            <a:r>
              <a:rPr lang="cs-CZ" dirty="0"/>
              <a:t>v různých jazycích mají </a:t>
            </a:r>
            <a:r>
              <a:rPr lang="cs-CZ" b="1" dirty="0"/>
              <a:t>různé podoby</a:t>
            </a:r>
            <a:r>
              <a:rPr lang="cs-CZ" dirty="0"/>
              <a:t> (Č, A, </a:t>
            </a:r>
            <a:r>
              <a:rPr lang="cs-CZ" dirty="0" smtClean="0"/>
              <a:t>F, R), počáteční </a:t>
            </a:r>
            <a:r>
              <a:rPr lang="cs-CZ" dirty="0"/>
              <a:t>a koncové </a:t>
            </a:r>
            <a:r>
              <a:rPr lang="cs-CZ" dirty="0" smtClean="0"/>
              <a:t>jsou různ</a:t>
            </a:r>
            <a:r>
              <a:rPr lang="cs-CZ" dirty="0"/>
              <a:t>é</a:t>
            </a:r>
            <a:r>
              <a:rPr lang="cs-CZ" dirty="0" smtClean="0"/>
              <a:t> </a:t>
            </a:r>
            <a:r>
              <a:rPr lang="cs-CZ" dirty="0"/>
              <a:t>(tzv. 9966)</a:t>
            </a:r>
          </a:p>
          <a:p>
            <a:pPr lvl="1"/>
            <a:r>
              <a:rPr lang="cs-CZ" dirty="0" smtClean="0"/>
              <a:t>čeština/slovenština: přisazují </a:t>
            </a:r>
            <a:r>
              <a:rPr lang="cs-CZ" dirty="0"/>
              <a:t>se </a:t>
            </a:r>
            <a:r>
              <a:rPr lang="cs-CZ" b="1" dirty="0"/>
              <a:t>bez mezer k uvozenému </a:t>
            </a:r>
            <a:r>
              <a:rPr lang="cs-CZ" b="1" dirty="0" smtClean="0"/>
              <a:t>výrazu </a:t>
            </a:r>
            <a:r>
              <a:rPr lang="cs-CZ" dirty="0" smtClean="0"/>
              <a:t>(výjimka: F)</a:t>
            </a:r>
            <a:r>
              <a:rPr lang="cs-CZ" dirty="0"/>
              <a:t/>
            </a:r>
            <a:br>
              <a:rPr lang="cs-CZ" dirty="0"/>
            </a:br>
            <a:r>
              <a:rPr lang="cs-CZ" sz="2400" dirty="0">
                <a:solidFill>
                  <a:srgbClr val="00B0F0"/>
                </a:solidFill>
              </a:rPr>
              <a:t>Toto „slovo“ je složeno ze 14 bitů. („kočka“ – “</a:t>
            </a:r>
            <a:r>
              <a:rPr lang="cs-CZ" sz="2400" dirty="0" err="1">
                <a:solidFill>
                  <a:srgbClr val="00B0F0"/>
                </a:solidFill>
              </a:rPr>
              <a:t>cat</a:t>
            </a:r>
            <a:r>
              <a:rPr lang="cs-CZ" sz="2400" dirty="0">
                <a:solidFill>
                  <a:srgbClr val="00B0F0"/>
                </a:solidFill>
              </a:rPr>
              <a:t>” </a:t>
            </a:r>
            <a:r>
              <a:rPr lang="cs-CZ" sz="2400" dirty="0" smtClean="0">
                <a:solidFill>
                  <a:srgbClr val="00B0F0"/>
                </a:solidFill>
              </a:rPr>
              <a:t>– « </a:t>
            </a:r>
            <a:r>
              <a:rPr lang="cs-CZ" sz="2400" dirty="0" err="1" smtClean="0">
                <a:solidFill>
                  <a:srgbClr val="00B0F0"/>
                </a:solidFill>
              </a:rPr>
              <a:t>chatte</a:t>
            </a:r>
            <a:r>
              <a:rPr lang="cs-CZ" sz="2400" dirty="0" smtClean="0">
                <a:solidFill>
                  <a:srgbClr val="00B0F0"/>
                </a:solidFill>
              </a:rPr>
              <a:t> » – «</a:t>
            </a:r>
            <a:r>
              <a:rPr lang="az-Cyrl-AZ" sz="2400" dirty="0" smtClean="0">
                <a:solidFill>
                  <a:srgbClr val="00B0F0"/>
                </a:solidFill>
              </a:rPr>
              <a:t>кошка</a:t>
            </a:r>
            <a:r>
              <a:rPr lang="cs-CZ" sz="2400" dirty="0" smtClean="0">
                <a:solidFill>
                  <a:srgbClr val="00B0F0"/>
                </a:solidFill>
              </a:rPr>
              <a:t>»)</a:t>
            </a:r>
            <a:endParaRPr lang="cs-CZ" sz="2400" dirty="0">
              <a:solidFill>
                <a:srgbClr val="00B0F0"/>
              </a:solidFill>
            </a:endParaRPr>
          </a:p>
          <a:p>
            <a:r>
              <a:rPr lang="cs-CZ" b="1" dirty="0">
                <a:solidFill>
                  <a:srgbClr val="00B0F0"/>
                </a:solidFill>
              </a:rPr>
              <a:t>Závorky</a:t>
            </a:r>
          </a:p>
          <a:p>
            <a:pPr lvl="1"/>
            <a:r>
              <a:rPr lang="cs-CZ" dirty="0"/>
              <a:t>okrouhlé, hranaté, </a:t>
            </a:r>
            <a:r>
              <a:rPr lang="cs-CZ" dirty="0" smtClean="0"/>
              <a:t>složené; přisazují </a:t>
            </a:r>
            <a:r>
              <a:rPr lang="cs-CZ" dirty="0"/>
              <a:t>se </a:t>
            </a:r>
            <a:r>
              <a:rPr lang="cs-CZ" b="1" dirty="0"/>
              <a:t>těsně k uzavřenému výrazu</a:t>
            </a:r>
            <a:r>
              <a:rPr lang="cs-CZ" dirty="0"/>
              <a:t/>
            </a:r>
            <a:br>
              <a:rPr lang="cs-CZ" dirty="0"/>
            </a:br>
            <a:r>
              <a:rPr lang="cs-CZ" sz="2400" dirty="0" smtClean="0">
                <a:solidFill>
                  <a:srgbClr val="00B0F0"/>
                </a:solidFill>
              </a:rPr>
              <a:t>Výsledné slovo [00101011101101] binárně </a:t>
            </a:r>
            <a:r>
              <a:rPr lang="cs-CZ" sz="2400" dirty="0">
                <a:solidFill>
                  <a:srgbClr val="00B0F0"/>
                </a:solidFill>
              </a:rPr>
              <a:t>(14bitové nebo větší) je pak heslem.</a:t>
            </a:r>
          </a:p>
          <a:p>
            <a:r>
              <a:rPr lang="cs-CZ" b="1" dirty="0">
                <a:solidFill>
                  <a:srgbClr val="00B0F0"/>
                </a:solidFill>
              </a:rPr>
              <a:t>Uvozovky, závorky a interpunkce</a:t>
            </a:r>
          </a:p>
          <a:p>
            <a:pPr lvl="1"/>
            <a:r>
              <a:rPr lang="cs-CZ" dirty="0"/>
              <a:t>Interpunkce může následovat buď za závorkou (uvozovkou), </a:t>
            </a:r>
            <a:r>
              <a:rPr lang="cs-CZ" dirty="0" smtClean="0"/>
              <a:t/>
            </a:r>
            <a:br>
              <a:rPr lang="cs-CZ" dirty="0" smtClean="0"/>
            </a:br>
            <a:r>
              <a:rPr lang="cs-CZ" dirty="0" smtClean="0"/>
              <a:t>nebo </a:t>
            </a:r>
            <a:r>
              <a:rPr lang="cs-CZ" dirty="0"/>
              <a:t>před ní – </a:t>
            </a:r>
            <a:r>
              <a:rPr lang="cs-CZ" b="1" dirty="0"/>
              <a:t>záleží na významu</a:t>
            </a:r>
            <a:r>
              <a:rPr lang="cs-CZ" dirty="0"/>
              <a:t>.</a:t>
            </a:r>
            <a:br>
              <a:rPr lang="cs-CZ" dirty="0"/>
            </a:br>
            <a:r>
              <a:rPr lang="cs-CZ" sz="2800" dirty="0">
                <a:solidFill>
                  <a:srgbClr val="00B0F0"/>
                </a:solidFill>
              </a:rPr>
              <a:t>Pršelo (už měsíc). (Pršelo už měsíc</a:t>
            </a:r>
            <a:r>
              <a:rPr lang="cs-CZ" sz="2800" dirty="0" smtClean="0">
                <a:solidFill>
                  <a:srgbClr val="00B0F0"/>
                </a:solidFill>
              </a:rPr>
              <a:t>.)  Jdeme </a:t>
            </a:r>
            <a:r>
              <a:rPr lang="cs-CZ" sz="2800" dirty="0">
                <a:solidFill>
                  <a:srgbClr val="00B0F0"/>
                </a:solidFill>
              </a:rPr>
              <a:t>k „Oku“. „Jdeme k Oku.“</a:t>
            </a:r>
          </a:p>
          <a:p>
            <a:endParaRPr lang="cs-CZ" dirty="0"/>
          </a:p>
        </p:txBody>
      </p:sp>
    </p:spTree>
    <p:extLst>
      <p:ext uri="{BB962C8B-B14F-4D97-AF65-F5344CB8AC3E}">
        <p14:creationId xmlns:p14="http://schemas.microsoft.com/office/powerpoint/2010/main" val="105419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VI – procento, stupeň, číselné výrazy</a:t>
            </a:r>
            <a:endParaRPr lang="cs-CZ" dirty="0"/>
          </a:p>
        </p:txBody>
      </p:sp>
      <p:sp>
        <p:nvSpPr>
          <p:cNvPr id="4" name="Zástupný symbol pro text 3"/>
          <p:cNvSpPr>
            <a:spLocks noGrp="1"/>
          </p:cNvSpPr>
          <p:nvPr>
            <p:ph type="body" sz="quarter" idx="15"/>
          </p:nvPr>
        </p:nvSpPr>
        <p:spPr/>
        <p:txBody>
          <a:bodyPr>
            <a:normAutofit lnSpcReduction="10000"/>
          </a:bodyPr>
          <a:lstStyle/>
          <a:p>
            <a:r>
              <a:rPr lang="cs-CZ" b="1" dirty="0">
                <a:solidFill>
                  <a:srgbClr val="00B0F0"/>
                </a:solidFill>
              </a:rPr>
              <a:t>Procento</a:t>
            </a:r>
          </a:p>
          <a:p>
            <a:pPr lvl="1"/>
            <a:r>
              <a:rPr lang="cs-CZ" dirty="0"/>
              <a:t>čte-li se jako podstatné jméno, zápis s mezerou</a:t>
            </a:r>
          </a:p>
          <a:p>
            <a:pPr lvl="1"/>
            <a:r>
              <a:rPr lang="cs-CZ" dirty="0"/>
              <a:t>čte-li se jako přídavné jméno, pak bez mezer</a:t>
            </a:r>
            <a:br>
              <a:rPr lang="cs-CZ" dirty="0"/>
            </a:br>
            <a:r>
              <a:rPr lang="cs-CZ" sz="2800" dirty="0">
                <a:solidFill>
                  <a:srgbClr val="00B0F0"/>
                </a:solidFill>
              </a:rPr>
              <a:t>Účast byla 21 %. Nalil tam 60% roztok kyseliny.</a:t>
            </a:r>
          </a:p>
          <a:p>
            <a:r>
              <a:rPr lang="cs-CZ" b="1" dirty="0">
                <a:solidFill>
                  <a:srgbClr val="00B0F0"/>
                </a:solidFill>
              </a:rPr>
              <a:t>Stupeň</a:t>
            </a:r>
          </a:p>
          <a:p>
            <a:pPr lvl="1"/>
            <a:r>
              <a:rPr lang="cs-CZ" dirty="0"/>
              <a:t>mezerování podobně jako u procent</a:t>
            </a:r>
          </a:p>
          <a:p>
            <a:pPr lvl="1"/>
            <a:r>
              <a:rPr lang="cs-CZ" dirty="0"/>
              <a:t>výjimky vždy bez mezer: stupeň piva, složené vyjádření úhlu</a:t>
            </a:r>
            <a:br>
              <a:rPr lang="cs-CZ" dirty="0"/>
            </a:br>
            <a:r>
              <a:rPr lang="cs-CZ" sz="2800" dirty="0">
                <a:solidFill>
                  <a:srgbClr val="00B0F0"/>
                </a:solidFill>
              </a:rPr>
              <a:t>25 °C, úhel 12 °, ale 12° úhel; výjimky: 10° pivo, 15°23’13’’</a:t>
            </a:r>
          </a:p>
          <a:p>
            <a:r>
              <a:rPr lang="cs-CZ" b="1" dirty="0" smtClean="0">
                <a:solidFill>
                  <a:srgbClr val="00B0F0"/>
                </a:solidFill>
              </a:rPr>
              <a:t>Složené výrazy</a:t>
            </a:r>
          </a:p>
          <a:p>
            <a:pPr lvl="1"/>
            <a:r>
              <a:rPr lang="cs-CZ" dirty="0" smtClean="0"/>
              <a:t>Přídavná jména složená z číslovky a slova se píší bez mezer a spojovníků:</a:t>
            </a:r>
          </a:p>
          <a:p>
            <a:pPr marL="361950" lvl="1" indent="0">
              <a:buNone/>
            </a:pPr>
            <a:r>
              <a:rPr lang="cs-CZ" sz="2800" dirty="0" smtClean="0">
                <a:solidFill>
                  <a:srgbClr val="00B0F0"/>
                </a:solidFill>
              </a:rPr>
              <a:t>8bitový, 14denní, 3× nebo 3krát, 5hodinový; ale </a:t>
            </a:r>
            <a:r>
              <a:rPr lang="cs-CZ" sz="2800" i="1" dirty="0" smtClean="0">
                <a:solidFill>
                  <a:srgbClr val="00B0F0"/>
                </a:solidFill>
              </a:rPr>
              <a:t>x</a:t>
            </a:r>
            <a:r>
              <a:rPr lang="cs-CZ" sz="2800" dirty="0" smtClean="0">
                <a:solidFill>
                  <a:srgbClr val="00B0F0"/>
                </a:solidFill>
              </a:rPr>
              <a:t>-tý, </a:t>
            </a:r>
            <a:r>
              <a:rPr lang="cs-CZ" sz="2800" i="1" dirty="0" smtClean="0">
                <a:solidFill>
                  <a:srgbClr val="00B0F0"/>
                </a:solidFill>
              </a:rPr>
              <a:t>n</a:t>
            </a:r>
            <a:r>
              <a:rPr lang="cs-CZ" sz="2800" dirty="0" smtClean="0">
                <a:solidFill>
                  <a:srgbClr val="00B0F0"/>
                </a:solidFill>
              </a:rPr>
              <a:t>-násobek</a:t>
            </a:r>
            <a:endParaRPr lang="cs-CZ" sz="2800" dirty="0">
              <a:solidFill>
                <a:srgbClr val="00B0F0"/>
              </a:solidFill>
            </a:endParaRPr>
          </a:p>
        </p:txBody>
      </p:sp>
    </p:spTree>
    <p:extLst>
      <p:ext uri="{BB962C8B-B14F-4D97-AF65-F5344CB8AC3E}">
        <p14:creationId xmlns:p14="http://schemas.microsoft.com/office/powerpoint/2010/main" val="431019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VII – zkratky</a:t>
            </a:r>
            <a:endParaRPr lang="cs-CZ" dirty="0"/>
          </a:p>
        </p:txBody>
      </p:sp>
      <p:sp>
        <p:nvSpPr>
          <p:cNvPr id="4" name="Zástupný symbol pro text 3"/>
          <p:cNvSpPr>
            <a:spLocks noGrp="1"/>
          </p:cNvSpPr>
          <p:nvPr>
            <p:ph type="body" sz="quarter" idx="15"/>
          </p:nvPr>
        </p:nvSpPr>
        <p:spPr/>
        <p:txBody>
          <a:bodyPr/>
          <a:lstStyle/>
          <a:p>
            <a:r>
              <a:rPr lang="cs-CZ" b="1" dirty="0"/>
              <a:t>jednoslovné</a:t>
            </a:r>
            <a:r>
              <a:rPr lang="cs-CZ" dirty="0"/>
              <a:t> (tečka za)	</a:t>
            </a:r>
            <a:r>
              <a:rPr lang="cs-CZ" sz="2800" dirty="0">
                <a:solidFill>
                  <a:srgbClr val="00B0F0"/>
                </a:solidFill>
              </a:rPr>
              <a:t>obr., tab., kpt., předl., </a:t>
            </a:r>
          </a:p>
          <a:p>
            <a:r>
              <a:rPr lang="cs-CZ" b="1" dirty="0" smtClean="0"/>
              <a:t>víceslovné</a:t>
            </a:r>
            <a:r>
              <a:rPr lang="cs-CZ" dirty="0"/>
              <a:t>	</a:t>
            </a:r>
            <a:r>
              <a:rPr lang="cs-CZ" dirty="0" smtClean="0"/>
              <a:t>		</a:t>
            </a:r>
            <a:r>
              <a:rPr lang="cs-CZ" sz="2800" dirty="0" smtClean="0">
                <a:solidFill>
                  <a:srgbClr val="00B0F0"/>
                </a:solidFill>
              </a:rPr>
              <a:t>tj</a:t>
            </a:r>
            <a:r>
              <a:rPr lang="cs-CZ" sz="2800" dirty="0">
                <a:solidFill>
                  <a:srgbClr val="00B0F0"/>
                </a:solidFill>
              </a:rPr>
              <a:t>., atd., mj.; a. s., s. r. o., př. n. l.</a:t>
            </a:r>
          </a:p>
          <a:p>
            <a:r>
              <a:rPr lang="cs-CZ" b="1" dirty="0"/>
              <a:t>kontrakční</a:t>
            </a:r>
            <a:r>
              <a:rPr lang="cs-CZ" dirty="0"/>
              <a:t> (bez tečky)		</a:t>
            </a:r>
            <a:r>
              <a:rPr lang="cs-CZ" sz="2800" dirty="0" smtClean="0">
                <a:solidFill>
                  <a:srgbClr val="00B0F0"/>
                </a:solidFill>
              </a:rPr>
              <a:t>pí</a:t>
            </a:r>
            <a:r>
              <a:rPr lang="cs-CZ" sz="2800" dirty="0">
                <a:solidFill>
                  <a:srgbClr val="00B0F0"/>
                </a:solidFill>
              </a:rPr>
              <a:t>, fa (</a:t>
            </a:r>
            <a:r>
              <a:rPr lang="cs-CZ" sz="2800" dirty="0" err="1">
                <a:solidFill>
                  <a:srgbClr val="00B0F0"/>
                </a:solidFill>
              </a:rPr>
              <a:t>fou</a:t>
            </a:r>
            <a:r>
              <a:rPr lang="cs-CZ" sz="2800" dirty="0">
                <a:solidFill>
                  <a:srgbClr val="00B0F0"/>
                </a:solidFill>
              </a:rPr>
              <a:t>, fy), </a:t>
            </a:r>
            <a:r>
              <a:rPr lang="cs-CZ" sz="2800" dirty="0" err="1">
                <a:solidFill>
                  <a:srgbClr val="00B0F0"/>
                </a:solidFill>
              </a:rPr>
              <a:t>fce</a:t>
            </a:r>
            <a:r>
              <a:rPr lang="cs-CZ" sz="2800" dirty="0">
                <a:solidFill>
                  <a:srgbClr val="00B0F0"/>
                </a:solidFill>
              </a:rPr>
              <a:t> (</a:t>
            </a:r>
            <a:r>
              <a:rPr lang="cs-CZ" sz="2800" dirty="0" err="1" smtClean="0">
                <a:solidFill>
                  <a:srgbClr val="00B0F0"/>
                </a:solidFill>
              </a:rPr>
              <a:t>fcí</a:t>
            </a:r>
            <a:r>
              <a:rPr lang="cs-CZ" sz="2800" dirty="0" smtClean="0">
                <a:solidFill>
                  <a:srgbClr val="00B0F0"/>
                </a:solidFill>
              </a:rPr>
              <a:t>, </a:t>
            </a:r>
            <a:r>
              <a:rPr lang="cs-CZ" sz="2800" dirty="0" err="1">
                <a:solidFill>
                  <a:srgbClr val="00B0F0"/>
                </a:solidFill>
              </a:rPr>
              <a:t>fcemi</a:t>
            </a:r>
            <a:r>
              <a:rPr lang="cs-CZ" sz="2800" dirty="0">
                <a:solidFill>
                  <a:srgbClr val="00B0F0"/>
                </a:solidFill>
              </a:rPr>
              <a:t>), cca</a:t>
            </a:r>
          </a:p>
          <a:p>
            <a:r>
              <a:rPr lang="cs-CZ" b="1" dirty="0"/>
              <a:t>iniciálové</a:t>
            </a:r>
            <a:r>
              <a:rPr lang="cs-CZ" dirty="0"/>
              <a:t> (bez teček)		</a:t>
            </a:r>
            <a:r>
              <a:rPr lang="cs-CZ" sz="2800" dirty="0">
                <a:solidFill>
                  <a:srgbClr val="00B0F0"/>
                </a:solidFill>
              </a:rPr>
              <a:t>USA, OSN, VUT</a:t>
            </a:r>
          </a:p>
          <a:p>
            <a:r>
              <a:rPr lang="cs-CZ" b="1" dirty="0"/>
              <a:t>zkratková slova</a:t>
            </a:r>
            <a:r>
              <a:rPr lang="cs-CZ" dirty="0"/>
              <a:t> (vše velké)	</a:t>
            </a:r>
            <a:r>
              <a:rPr lang="cs-CZ" sz="2800" dirty="0">
                <a:solidFill>
                  <a:srgbClr val="00B0F0"/>
                </a:solidFill>
              </a:rPr>
              <a:t>FAST, ČEDOK, MENDELU</a:t>
            </a:r>
          </a:p>
          <a:p>
            <a:r>
              <a:rPr lang="cs-CZ" b="1" dirty="0" smtClean="0"/>
              <a:t>tituly</a:t>
            </a:r>
            <a:r>
              <a:rPr lang="cs-CZ" dirty="0" smtClean="0"/>
              <a:t> (zvláštní pravopis)	</a:t>
            </a:r>
            <a:r>
              <a:rPr lang="cs-CZ" sz="2800" dirty="0" smtClean="0">
                <a:solidFill>
                  <a:srgbClr val="00B0F0"/>
                </a:solidFill>
              </a:rPr>
              <a:t>PhDr., Ph.D., MUDr., ale doc., prof.</a:t>
            </a:r>
          </a:p>
          <a:p>
            <a:r>
              <a:rPr lang="cs-CZ" b="1" dirty="0" smtClean="0"/>
              <a:t>viz </a:t>
            </a:r>
            <a:r>
              <a:rPr lang="cs-CZ" b="1" dirty="0"/>
              <a:t>NENÍ ZKRATKA!!</a:t>
            </a:r>
            <a:r>
              <a:rPr lang="cs-CZ" dirty="0"/>
              <a:t> </a:t>
            </a:r>
            <a:br>
              <a:rPr lang="cs-CZ" dirty="0"/>
            </a:br>
            <a:r>
              <a:rPr lang="cs-CZ" dirty="0" smtClean="0"/>
              <a:t>Jde o rozkazovací způsob slovesa vidět. Proto </a:t>
            </a:r>
            <a:r>
              <a:rPr lang="cs-CZ" dirty="0"/>
              <a:t>se za toto slovo </a:t>
            </a:r>
            <a:r>
              <a:rPr lang="cs-CZ" b="1" dirty="0"/>
              <a:t>nepíše tečka</a:t>
            </a:r>
            <a:r>
              <a:rPr lang="cs-CZ" dirty="0"/>
              <a:t>.</a:t>
            </a:r>
          </a:p>
          <a:p>
            <a:endParaRPr lang="cs-CZ" dirty="0"/>
          </a:p>
        </p:txBody>
      </p:sp>
    </p:spTree>
    <p:extLst>
      <p:ext uri="{BB962C8B-B14F-4D97-AF65-F5344CB8AC3E}">
        <p14:creationId xmlns:p14="http://schemas.microsoft.com/office/powerpoint/2010/main" val="2815878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Pravidla hladké sazby VIII – čísla</a:t>
            </a:r>
            <a:endParaRPr lang="cs-CZ" dirty="0"/>
          </a:p>
        </p:txBody>
      </p:sp>
      <p:sp>
        <p:nvSpPr>
          <p:cNvPr id="4" name="Zástupný symbol pro text 3"/>
          <p:cNvSpPr>
            <a:spLocks noGrp="1"/>
          </p:cNvSpPr>
          <p:nvPr>
            <p:ph type="body" sz="quarter" idx="15"/>
          </p:nvPr>
        </p:nvSpPr>
        <p:spPr/>
        <p:txBody>
          <a:bodyPr>
            <a:normAutofit/>
          </a:bodyPr>
          <a:lstStyle/>
          <a:p>
            <a:r>
              <a:rPr lang="cs-CZ" dirty="0"/>
              <a:t>dvě, sto	v souvislém </a:t>
            </a:r>
            <a:r>
              <a:rPr lang="cs-CZ" dirty="0" smtClean="0"/>
              <a:t>textu: </a:t>
            </a:r>
            <a:r>
              <a:rPr lang="cs-CZ" dirty="0" smtClean="0">
                <a:solidFill>
                  <a:srgbClr val="00B0F0"/>
                </a:solidFill>
              </a:rPr>
              <a:t>Byly </a:t>
            </a:r>
            <a:r>
              <a:rPr lang="cs-CZ" dirty="0">
                <a:solidFill>
                  <a:srgbClr val="00B0F0"/>
                </a:solidFill>
              </a:rPr>
              <a:t>dvě hodiny v noci a kohout třikrát zakokrhal.</a:t>
            </a:r>
          </a:p>
          <a:p>
            <a:r>
              <a:rPr lang="cs-CZ" dirty="0"/>
              <a:t>458		v technickém textu, věta </a:t>
            </a:r>
            <a:r>
              <a:rPr lang="cs-CZ" dirty="0" smtClean="0"/>
              <a:t>nemá začínat číslem: </a:t>
            </a:r>
            <a:r>
              <a:rPr lang="cs-CZ" dirty="0" smtClean="0">
                <a:solidFill>
                  <a:srgbClr val="00B0F0"/>
                </a:solidFill>
              </a:rPr>
              <a:t>Pila </a:t>
            </a:r>
            <a:r>
              <a:rPr lang="cs-CZ" dirty="0">
                <a:solidFill>
                  <a:srgbClr val="00B0F0"/>
                </a:solidFill>
              </a:rPr>
              <a:t>má 76 zubů.</a:t>
            </a:r>
          </a:p>
          <a:p>
            <a:r>
              <a:rPr lang="cs-CZ" dirty="0"/>
              <a:t>1 234,12	desetinná čísla – vždy desetinná čárka. </a:t>
            </a:r>
            <a:r>
              <a:rPr lang="cs-CZ" dirty="0" smtClean="0"/>
              <a:t>Čísla s </a:t>
            </a:r>
            <a:r>
              <a:rPr lang="cs-CZ" dirty="0"/>
              <a:t>více než třemi číslicemi dělíme po </a:t>
            </a:r>
            <a:r>
              <a:rPr lang="cs-CZ" dirty="0" smtClean="0"/>
              <a:t>		trojicích </a:t>
            </a:r>
            <a:r>
              <a:rPr lang="cs-CZ" dirty="0"/>
              <a:t>(pevné mez</a:t>
            </a:r>
            <a:r>
              <a:rPr lang="cs-CZ" dirty="0" smtClean="0"/>
              <a:t>.) </a:t>
            </a:r>
            <a:r>
              <a:rPr lang="cs-CZ" dirty="0" smtClean="0">
                <a:solidFill>
                  <a:srgbClr val="00B0F0"/>
                </a:solidFill>
              </a:rPr>
              <a:t>3,141 </a:t>
            </a:r>
            <a:r>
              <a:rPr lang="cs-CZ" dirty="0">
                <a:solidFill>
                  <a:srgbClr val="00B0F0"/>
                </a:solidFill>
              </a:rPr>
              <a:t>592 6         8 848       12 756,879 7</a:t>
            </a:r>
            <a:r>
              <a:rPr lang="cs-CZ" dirty="0"/>
              <a:t/>
            </a:r>
            <a:br>
              <a:rPr lang="cs-CZ" dirty="0"/>
            </a:br>
            <a:r>
              <a:rPr lang="cs-CZ" dirty="0"/>
              <a:t>		letopočty vždy dohromady a vždy čtyřmístně: </a:t>
            </a:r>
            <a:r>
              <a:rPr lang="cs-CZ" dirty="0">
                <a:solidFill>
                  <a:srgbClr val="00B0F0"/>
                </a:solidFill>
              </a:rPr>
              <a:t>1955,  2013</a:t>
            </a:r>
          </a:p>
          <a:p>
            <a:r>
              <a:rPr lang="cs-CZ" dirty="0"/>
              <a:t>1. 7. 2010	datum s mezerami, pevná mezera mezi dnem a měsícem</a:t>
            </a:r>
            <a:br>
              <a:rPr lang="cs-CZ" dirty="0"/>
            </a:br>
            <a:r>
              <a:rPr lang="cs-CZ" dirty="0"/>
              <a:t>		měsíc uváděný slovně vždy ve 2. pádě: </a:t>
            </a:r>
            <a:r>
              <a:rPr lang="cs-CZ" dirty="0">
                <a:solidFill>
                  <a:srgbClr val="00B0F0"/>
                </a:solidFill>
              </a:rPr>
              <a:t>11. června 1976</a:t>
            </a:r>
          </a:p>
          <a:p>
            <a:r>
              <a:rPr lang="cs-CZ" dirty="0"/>
              <a:t>8 m</a:t>
            </a:r>
            <a:r>
              <a:rPr lang="cs-CZ" baseline="30000" dirty="0"/>
              <a:t>2</a:t>
            </a:r>
            <a:r>
              <a:rPr lang="cs-CZ" dirty="0"/>
              <a:t>		číslo s jednotkou ve zkratce vždy s pevnou mezerou</a:t>
            </a:r>
          </a:p>
          <a:p>
            <a:r>
              <a:rPr lang="cs-CZ" dirty="0" smtClean="0"/>
              <a:t>604 </a:t>
            </a:r>
            <a:r>
              <a:rPr lang="cs-CZ" dirty="0"/>
              <a:t>253 687	telefonní číslo po trojicích i podle zapamatovatelných částí </a:t>
            </a:r>
            <a:br>
              <a:rPr lang="cs-CZ" dirty="0"/>
            </a:br>
            <a:r>
              <a:rPr lang="cs-CZ" dirty="0"/>
              <a:t>		(např. </a:t>
            </a:r>
            <a:r>
              <a:rPr lang="cs-CZ" dirty="0">
                <a:solidFill>
                  <a:srgbClr val="00B0F0"/>
                </a:solidFill>
              </a:rPr>
              <a:t>800 11 12 13</a:t>
            </a:r>
            <a:r>
              <a:rPr lang="cs-CZ" dirty="0"/>
              <a:t>); předvolba země uvozena „+“,</a:t>
            </a:r>
            <a:br>
              <a:rPr lang="cs-CZ" dirty="0"/>
            </a:br>
            <a:r>
              <a:rPr lang="cs-CZ" dirty="0"/>
              <a:t>		např. </a:t>
            </a:r>
            <a:r>
              <a:rPr lang="cs-CZ" dirty="0">
                <a:solidFill>
                  <a:srgbClr val="00B0F0"/>
                </a:solidFill>
              </a:rPr>
              <a:t>+420 451 321 684</a:t>
            </a:r>
          </a:p>
          <a:p>
            <a:endParaRPr lang="cs-CZ" dirty="0"/>
          </a:p>
        </p:txBody>
      </p:sp>
    </p:spTree>
    <p:extLst>
      <p:ext uri="{BB962C8B-B14F-4D97-AF65-F5344CB8AC3E}">
        <p14:creationId xmlns:p14="http://schemas.microsoft.com/office/powerpoint/2010/main" val="1796836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Mezery mezi slovy v programu typu Word</a:t>
            </a:r>
            <a:endParaRPr lang="cs-CZ" dirty="0"/>
          </a:p>
        </p:txBody>
      </p:sp>
      <p:sp>
        <p:nvSpPr>
          <p:cNvPr id="4" name="Zástupný symbol pro text 3"/>
          <p:cNvSpPr>
            <a:spLocks noGrp="1"/>
          </p:cNvSpPr>
          <p:nvPr>
            <p:ph type="body" sz="quarter" idx="15"/>
          </p:nvPr>
        </p:nvSpPr>
        <p:spPr/>
        <p:txBody>
          <a:bodyPr>
            <a:normAutofit lnSpcReduction="10000"/>
          </a:bodyPr>
          <a:lstStyle/>
          <a:p>
            <a:r>
              <a:rPr lang="cs-CZ" dirty="0" smtClean="0"/>
              <a:t>Repertoár mezer je zde </a:t>
            </a:r>
            <a:r>
              <a:rPr lang="cs-CZ" b="1" dirty="0" smtClean="0"/>
              <a:t>omezený</a:t>
            </a:r>
            <a:r>
              <a:rPr lang="cs-CZ" dirty="0" smtClean="0"/>
              <a:t>.</a:t>
            </a:r>
          </a:p>
          <a:p>
            <a:r>
              <a:rPr lang="cs-CZ" dirty="0" smtClean="0"/>
              <a:t>Základní mezislovní mezera – </a:t>
            </a:r>
            <a:r>
              <a:rPr lang="cs-CZ" b="1" dirty="0" smtClean="0">
                <a:solidFill>
                  <a:srgbClr val="00B0F0"/>
                </a:solidFill>
              </a:rPr>
              <a:t>VŽDY JEDEN stisk mezerníku</a:t>
            </a:r>
          </a:p>
          <a:p>
            <a:pPr>
              <a:lnSpc>
                <a:spcPct val="100000"/>
              </a:lnSpc>
            </a:pPr>
            <a:r>
              <a:rPr lang="cs-CZ" dirty="0" smtClean="0"/>
              <a:t>Vizuální kontrola: při zobrazení skrytých znaků je mezislovní mezera znázorněna středovou tečkou: </a:t>
            </a:r>
            <a:r>
              <a:rPr lang="cs-CZ" sz="4000" b="1" dirty="0" err="1" smtClean="0">
                <a:solidFill>
                  <a:srgbClr val="00B0F0"/>
                </a:solidFill>
              </a:rPr>
              <a:t>mezera∙mezi∙slovy</a:t>
            </a:r>
            <a:endParaRPr lang="cs-CZ" sz="4000" b="1" dirty="0" smtClean="0">
              <a:solidFill>
                <a:srgbClr val="00B0F0"/>
              </a:solidFill>
            </a:endParaRPr>
          </a:p>
          <a:p>
            <a:r>
              <a:rPr lang="cs-CZ" dirty="0" smtClean="0"/>
              <a:t>Nezlomitelná mezera </a:t>
            </a:r>
            <a:r>
              <a:rPr lang="cs-CZ" b="1" dirty="0" smtClean="0">
                <a:solidFill>
                  <a:srgbClr val="00B0F0"/>
                </a:solidFill>
              </a:rPr>
              <a:t>NENÍ K DISPOZICI VŮBEC</a:t>
            </a:r>
          </a:p>
          <a:p>
            <a:r>
              <a:rPr lang="cs-CZ" dirty="0" smtClean="0"/>
              <a:t>Pevná mezera (znázorněná kolečkem): </a:t>
            </a:r>
            <a:r>
              <a:rPr lang="cs-CZ" b="1" dirty="0" smtClean="0"/>
              <a:t>pouze jedna zúžená ¼ </a:t>
            </a:r>
            <a:r>
              <a:rPr lang="cs-CZ" b="1" dirty="0" err="1" smtClean="0"/>
              <a:t>em</a:t>
            </a:r>
            <a:r>
              <a:rPr lang="cs-CZ" b="1" dirty="0" smtClean="0"/>
              <a:t> </a:t>
            </a:r>
            <a:r>
              <a:rPr lang="cs-CZ" dirty="0" smtClean="0"/>
              <a:t>a jedna rozšířená 1 </a:t>
            </a:r>
            <a:r>
              <a:rPr lang="cs-CZ" dirty="0" err="1" smtClean="0"/>
              <a:t>em</a:t>
            </a:r>
            <a:r>
              <a:rPr lang="cs-CZ" dirty="0" smtClean="0"/>
              <a:t>. Zúžená se používá </a:t>
            </a:r>
            <a:r>
              <a:rPr lang="cs-CZ" b="1" dirty="0" smtClean="0"/>
              <a:t>také místo nezlomitelné</a:t>
            </a:r>
            <a:r>
              <a:rPr lang="cs-CZ" dirty="0" smtClean="0"/>
              <a:t> (vytváří poruchy sazby do bloku). Místo kratších zúžených mezer se nepoužívají žádné mezery.</a:t>
            </a:r>
          </a:p>
          <a:p>
            <a:pPr marL="0" indent="0">
              <a:buNone/>
            </a:pPr>
            <a:r>
              <a:rPr lang="cs-CZ" dirty="0" smtClean="0"/>
              <a:t>Příklady:</a:t>
            </a:r>
          </a:p>
          <a:p>
            <a:pPr marL="0" indent="0">
              <a:lnSpc>
                <a:spcPts val="4000"/>
              </a:lnSpc>
              <a:buNone/>
            </a:pPr>
            <a:r>
              <a:rPr lang="cs-CZ" sz="4000" b="1" dirty="0" err="1" smtClean="0">
                <a:solidFill>
                  <a:srgbClr val="00B0F0"/>
                </a:solidFill>
              </a:rPr>
              <a:t>J.°Á.°Komenský</a:t>
            </a:r>
            <a:r>
              <a:rPr lang="cs-CZ" sz="4000" b="1" dirty="0" smtClean="0">
                <a:solidFill>
                  <a:srgbClr val="00B0F0"/>
                </a:solidFill>
              </a:rPr>
              <a:t>; pí je 3,141°59; 1.°ročník; 5</a:t>
            </a:r>
            <a:r>
              <a:rPr lang="cs-CZ" sz="4000" b="1" dirty="0">
                <a:solidFill>
                  <a:srgbClr val="00B0F0"/>
                </a:solidFill>
              </a:rPr>
              <a:t>°</a:t>
            </a:r>
            <a:r>
              <a:rPr lang="cs-CZ" sz="4000" b="1" dirty="0" smtClean="0">
                <a:solidFill>
                  <a:srgbClr val="00B0F0"/>
                </a:solidFill>
              </a:rPr>
              <a:t>osob; 17</a:t>
            </a:r>
            <a:r>
              <a:rPr lang="cs-CZ" sz="4000" b="1" dirty="0">
                <a:solidFill>
                  <a:srgbClr val="00B0F0"/>
                </a:solidFill>
              </a:rPr>
              <a:t>°</a:t>
            </a:r>
            <a:r>
              <a:rPr lang="cs-CZ" sz="4000" b="1" dirty="0" smtClean="0">
                <a:solidFill>
                  <a:srgbClr val="00B0F0"/>
                </a:solidFill>
              </a:rPr>
              <a:t>m; </a:t>
            </a:r>
            <a:r>
              <a:rPr lang="cs-CZ" sz="4000" b="1" dirty="0" err="1" smtClean="0">
                <a:solidFill>
                  <a:srgbClr val="00B0F0"/>
                </a:solidFill>
              </a:rPr>
              <a:t>o</a:t>
            </a:r>
            <a:r>
              <a:rPr lang="cs-CZ" sz="4000" b="1" dirty="0" err="1">
                <a:solidFill>
                  <a:srgbClr val="00B0F0"/>
                </a:solidFill>
              </a:rPr>
              <a:t>°</a:t>
            </a:r>
            <a:r>
              <a:rPr lang="cs-CZ" sz="4000" b="1" dirty="0" err="1" smtClean="0">
                <a:solidFill>
                  <a:srgbClr val="00B0F0"/>
                </a:solidFill>
              </a:rPr>
              <a:t>písmu</a:t>
            </a:r>
            <a:r>
              <a:rPr lang="cs-CZ" sz="4000" b="1" dirty="0" smtClean="0">
                <a:solidFill>
                  <a:srgbClr val="00B0F0"/>
                </a:solidFill>
              </a:rPr>
              <a:t>; 47°234</a:t>
            </a:r>
          </a:p>
        </p:txBody>
      </p:sp>
    </p:spTree>
    <p:extLst>
      <p:ext uri="{BB962C8B-B14F-4D97-AF65-F5344CB8AC3E}">
        <p14:creationId xmlns:p14="http://schemas.microsoft.com/office/powerpoint/2010/main" val="449134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lstStyle/>
          <a:p>
            <a:r>
              <a:rPr lang="cs-CZ" dirty="0" smtClean="0"/>
              <a:t>Efektivní práce se znaky v dokumentu</a:t>
            </a:r>
            <a:endParaRPr lang="cs-CZ" dirty="0"/>
          </a:p>
        </p:txBody>
      </p:sp>
      <p:sp>
        <p:nvSpPr>
          <p:cNvPr id="4" name="Zástupný symbol pro text 3"/>
          <p:cNvSpPr>
            <a:spLocks noGrp="1"/>
          </p:cNvSpPr>
          <p:nvPr>
            <p:ph type="body" sz="quarter" idx="15"/>
          </p:nvPr>
        </p:nvSpPr>
        <p:spPr/>
        <p:txBody>
          <a:bodyPr/>
          <a:lstStyle/>
          <a:p>
            <a:r>
              <a:rPr lang="cs-CZ" dirty="0" smtClean="0"/>
              <a:t>Pás karet </a:t>
            </a:r>
            <a:r>
              <a:rPr lang="cs-CZ" b="1" dirty="0" smtClean="0">
                <a:solidFill>
                  <a:srgbClr val="00B0F0"/>
                </a:solidFill>
              </a:rPr>
              <a:t>Domů/Nahradit</a:t>
            </a:r>
          </a:p>
          <a:p>
            <a:r>
              <a:rPr lang="cs-CZ" dirty="0" smtClean="0"/>
              <a:t>Záměny:</a:t>
            </a:r>
          </a:p>
          <a:p>
            <a:pPr lvl="1"/>
            <a:r>
              <a:rPr lang="cs-CZ" dirty="0" smtClean="0"/>
              <a:t>řetězce mezer</a:t>
            </a:r>
          </a:p>
          <a:p>
            <a:pPr lvl="1"/>
            <a:r>
              <a:rPr lang="cs-CZ" dirty="0" smtClean="0"/>
              <a:t>prázdné odstavce</a:t>
            </a:r>
          </a:p>
          <a:p>
            <a:pPr lvl="1"/>
            <a:r>
              <a:rPr lang="cs-CZ" dirty="0" smtClean="0"/>
              <a:t>mezery na začátku/konci odstavce</a:t>
            </a:r>
          </a:p>
          <a:p>
            <a:pPr lvl="1"/>
            <a:r>
              <a:rPr lang="cs-CZ" dirty="0" smtClean="0"/>
              <a:t>řetězce tabelátorů</a:t>
            </a:r>
          </a:p>
          <a:p>
            <a:pPr lvl="1"/>
            <a:r>
              <a:rPr lang="cs-CZ" dirty="0" smtClean="0"/>
              <a:t>mezerování závorek</a:t>
            </a:r>
          </a:p>
          <a:p>
            <a:pPr lvl="1"/>
            <a:r>
              <a:rPr lang="cs-CZ" dirty="0" smtClean="0"/>
              <a:t>mezerování uvozovek</a:t>
            </a:r>
          </a:p>
          <a:p>
            <a:pPr lvl="1"/>
            <a:r>
              <a:rPr lang="cs-CZ" dirty="0" smtClean="0"/>
              <a:t>spojovníky, pomlčky</a:t>
            </a:r>
          </a:p>
          <a:p>
            <a:pPr lvl="1"/>
            <a:r>
              <a:rPr lang="cs-CZ" dirty="0" smtClean="0"/>
              <a:t>pevné mezery před jednotky</a:t>
            </a:r>
          </a:p>
          <a:p>
            <a:pPr lvl="1"/>
            <a:r>
              <a:rPr lang="cs-CZ" dirty="0" smtClean="0"/>
              <a:t>opravy chybných slov</a:t>
            </a:r>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0334" y="326959"/>
            <a:ext cx="6310497" cy="5089985"/>
          </a:xfrm>
          <a:prstGeom prst="rect">
            <a:avLst/>
          </a:prstGeom>
        </p:spPr>
      </p:pic>
    </p:spTree>
    <p:extLst>
      <p:ext uri="{BB962C8B-B14F-4D97-AF65-F5344CB8AC3E}">
        <p14:creationId xmlns:p14="http://schemas.microsoft.com/office/powerpoint/2010/main" val="261766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lstStyle/>
          <a:p>
            <a:r>
              <a:rPr lang="cs-CZ" dirty="0" smtClean="0"/>
              <a:t>Efektivní práce se znaky II</a:t>
            </a:r>
            <a:endParaRPr lang="cs-CZ" dirty="0"/>
          </a:p>
        </p:txBody>
      </p:sp>
      <p:sp>
        <p:nvSpPr>
          <p:cNvPr id="4" name="Zástupný symbol pro text 3"/>
          <p:cNvSpPr>
            <a:spLocks noGrp="1"/>
          </p:cNvSpPr>
          <p:nvPr>
            <p:ph type="body" sz="quarter" idx="15"/>
          </p:nvPr>
        </p:nvSpPr>
        <p:spPr/>
        <p:txBody>
          <a:bodyPr>
            <a:normAutofit lnSpcReduction="10000"/>
          </a:bodyPr>
          <a:lstStyle/>
          <a:p>
            <a:r>
              <a:rPr lang="cs-CZ" dirty="0" smtClean="0"/>
              <a:t>Pokročilé záměny: </a:t>
            </a:r>
            <a:r>
              <a:rPr lang="cs-CZ" b="1" dirty="0" smtClean="0">
                <a:solidFill>
                  <a:srgbClr val="00B0F0"/>
                </a:solidFill>
              </a:rPr>
              <a:t>zástupné znaky</a:t>
            </a:r>
            <a:r>
              <a:rPr lang="cs-CZ" dirty="0" smtClean="0">
                <a:solidFill>
                  <a:srgbClr val="00B0F0"/>
                </a:solidFill>
              </a:rPr>
              <a:t/>
            </a:r>
            <a:br>
              <a:rPr lang="cs-CZ" dirty="0" smtClean="0">
                <a:solidFill>
                  <a:srgbClr val="00B0F0"/>
                </a:solidFill>
              </a:rPr>
            </a:br>
            <a:r>
              <a:rPr lang="cs-CZ" dirty="0" smtClean="0"/>
              <a:t>(regulární výrazy)</a:t>
            </a:r>
          </a:p>
          <a:p>
            <a:r>
              <a:rPr lang="cs-CZ" dirty="0" smtClean="0"/>
              <a:t>Najít: znaky a podvýrazy (...)</a:t>
            </a:r>
          </a:p>
          <a:p>
            <a:r>
              <a:rPr lang="cs-CZ" dirty="0" smtClean="0"/>
              <a:t>Nahradit čím: odkazy na podvýrazy \n</a:t>
            </a:r>
          </a:p>
          <a:p>
            <a:pPr lvl="1"/>
            <a:r>
              <a:rPr lang="cs-CZ" dirty="0" smtClean="0"/>
              <a:t>mezerování interpunkce</a:t>
            </a:r>
            <a:br>
              <a:rPr lang="cs-CZ" dirty="0" smtClean="0"/>
            </a:br>
            <a:r>
              <a:rPr lang="cs-CZ" sz="2800" dirty="0" smtClean="0"/>
              <a:t>˽([.,:;\!\?]) </a:t>
            </a:r>
            <a:r>
              <a:rPr lang="cs-CZ" sz="2800" dirty="0" smtClean="0">
                <a:sym typeface="Wingdings" panose="05000000000000000000" pitchFamily="2" charset="2"/>
              </a:rPr>
              <a:t> \1</a:t>
            </a:r>
            <a:endParaRPr lang="cs-CZ" sz="2800" dirty="0" smtClean="0"/>
          </a:p>
          <a:p>
            <a:pPr lvl="1"/>
            <a:r>
              <a:rPr lang="cs-CZ" dirty="0" smtClean="0"/>
              <a:t>pevná mezera mezi částmi čísel</a:t>
            </a:r>
            <a:br>
              <a:rPr lang="cs-CZ" dirty="0" smtClean="0"/>
            </a:br>
            <a:r>
              <a:rPr lang="cs-CZ" sz="2800" dirty="0" smtClean="0"/>
              <a:t>([0-9])</a:t>
            </a:r>
            <a:r>
              <a:rPr lang="cs-CZ" sz="2800" dirty="0"/>
              <a:t> </a:t>
            </a:r>
            <a:r>
              <a:rPr lang="cs-CZ" sz="2800" dirty="0" smtClean="0"/>
              <a:t>˽([0-9]) </a:t>
            </a:r>
            <a:r>
              <a:rPr lang="cs-CZ" sz="2800" dirty="0" smtClean="0">
                <a:sym typeface="Wingdings" panose="05000000000000000000" pitchFamily="2" charset="2"/>
              </a:rPr>
              <a:t> \1^s\2</a:t>
            </a:r>
            <a:endParaRPr lang="cs-CZ" sz="2800" dirty="0" smtClean="0"/>
          </a:p>
          <a:p>
            <a:pPr lvl="1"/>
            <a:r>
              <a:rPr lang="cs-CZ" dirty="0" smtClean="0"/>
              <a:t>pevná mezera za jednoznakovými</a:t>
            </a:r>
            <a:br>
              <a:rPr lang="cs-CZ" dirty="0" smtClean="0"/>
            </a:br>
            <a:r>
              <a:rPr lang="cs-CZ" dirty="0" smtClean="0"/>
              <a:t>předložkami a spojkami</a:t>
            </a:r>
            <a:br>
              <a:rPr lang="cs-CZ" dirty="0" smtClean="0"/>
            </a:br>
            <a:r>
              <a:rPr lang="cs-CZ" sz="2800" dirty="0" smtClean="0"/>
              <a:t>&lt;([</a:t>
            </a:r>
            <a:r>
              <a:rPr lang="cs-CZ" sz="2800" dirty="0" err="1" smtClean="0"/>
              <a:t>ksvzouaiKSVZOUAI</a:t>
            </a:r>
            <a:r>
              <a:rPr lang="cs-CZ" sz="2800" dirty="0" smtClean="0"/>
              <a:t>])</a:t>
            </a:r>
            <a:r>
              <a:rPr lang="cs-CZ" sz="2800" dirty="0"/>
              <a:t> </a:t>
            </a:r>
            <a:r>
              <a:rPr lang="cs-CZ" sz="2800" dirty="0" smtClean="0"/>
              <a:t>˽  </a:t>
            </a:r>
            <a:r>
              <a:rPr lang="cs-CZ" sz="2800" dirty="0" smtClean="0">
                <a:sym typeface="Wingdings" panose="05000000000000000000" pitchFamily="2" charset="2"/>
              </a:rPr>
              <a:t> \1^s</a:t>
            </a:r>
            <a:endParaRPr lang="cs-CZ" sz="28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8848" y="364316"/>
            <a:ext cx="6673152" cy="5121256"/>
          </a:xfrm>
          <a:prstGeom prst="rect">
            <a:avLst/>
          </a:prstGeom>
        </p:spPr>
      </p:pic>
    </p:spTree>
    <p:extLst>
      <p:ext uri="{BB962C8B-B14F-4D97-AF65-F5344CB8AC3E}">
        <p14:creationId xmlns:p14="http://schemas.microsoft.com/office/powerpoint/2010/main" val="399231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p:txBody>
          <a:bodyPr>
            <a:normAutofit lnSpcReduction="10000"/>
          </a:bodyPr>
          <a:lstStyle/>
          <a:p>
            <a:r>
              <a:rPr lang="cs-CZ" dirty="0" smtClean="0"/>
              <a:t>Smíšená sazba, odstavce</a:t>
            </a:r>
            <a:endParaRPr lang="cs-CZ" dirty="0"/>
          </a:p>
        </p:txBody>
      </p:sp>
    </p:spTree>
    <p:extLst>
      <p:ext uri="{BB962C8B-B14F-4D97-AF65-F5344CB8AC3E}">
        <p14:creationId xmlns:p14="http://schemas.microsoft.com/office/powerpoint/2010/main" val="1665755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SMÍŠENÁ SAZBA – TYPOGRAFICKÉ ZÁSADY</a:t>
            </a:r>
            <a:endParaRPr lang="cs-CZ" dirty="0"/>
          </a:p>
        </p:txBody>
      </p:sp>
      <p:sp>
        <p:nvSpPr>
          <p:cNvPr id="3" name="Zástupný symbol pro text 2"/>
          <p:cNvSpPr>
            <a:spLocks noGrp="1"/>
          </p:cNvSpPr>
          <p:nvPr>
            <p:ph type="body" sz="quarter" idx="11"/>
          </p:nvPr>
        </p:nvSpPr>
        <p:spPr>
          <a:xfrm>
            <a:off x="368902" y="730692"/>
            <a:ext cx="10884622" cy="504056"/>
          </a:xfrm>
        </p:spPr>
        <p:txBody>
          <a:bodyPr/>
          <a:lstStyle/>
          <a:p>
            <a:r>
              <a:rPr lang="cs-CZ" dirty="0" smtClean="0"/>
              <a:t>Smíšená sazba</a:t>
            </a:r>
            <a:endParaRPr lang="cs-CZ" dirty="0"/>
          </a:p>
        </p:txBody>
      </p:sp>
      <p:sp>
        <p:nvSpPr>
          <p:cNvPr id="4" name="Zástupný symbol pro text 3"/>
          <p:cNvSpPr>
            <a:spLocks noGrp="1"/>
          </p:cNvSpPr>
          <p:nvPr>
            <p:ph type="body" sz="quarter" idx="15"/>
          </p:nvPr>
        </p:nvSpPr>
        <p:spPr>
          <a:xfrm>
            <a:off x="368902" y="1191538"/>
            <a:ext cx="11033556" cy="5117781"/>
          </a:xfrm>
        </p:spPr>
        <p:txBody>
          <a:bodyPr>
            <a:normAutofit/>
          </a:bodyPr>
          <a:lstStyle/>
          <a:p>
            <a:r>
              <a:rPr lang="cs-CZ" dirty="0" smtClean="0"/>
              <a:t>Sazba s </a:t>
            </a:r>
            <a:r>
              <a:rPr lang="cs-CZ" b="1" dirty="0" smtClean="0"/>
              <a:t>více</a:t>
            </a:r>
            <a:r>
              <a:rPr lang="cs-CZ" dirty="0" smtClean="0"/>
              <a:t> řezy, stupni (velikostmi) nebo i typy písma. Je potřebná v téměř každém dokumentu.</a:t>
            </a:r>
          </a:p>
          <a:p>
            <a:r>
              <a:rPr lang="cs-CZ" b="1" dirty="0" smtClean="0">
                <a:solidFill>
                  <a:srgbClr val="00B0F0"/>
                </a:solidFill>
              </a:rPr>
              <a:t>Řezy písma (opakování)</a:t>
            </a:r>
            <a:r>
              <a:rPr lang="cs-CZ" dirty="0" smtClean="0"/>
              <a:t> – modifikace základního tvaru v těchto prvcích:</a:t>
            </a:r>
          </a:p>
          <a:p>
            <a:pPr lvl="1"/>
            <a:r>
              <a:rPr lang="cs-CZ" sz="1600" dirty="0" smtClean="0"/>
              <a:t>sklon tahů – skloněné (</a:t>
            </a:r>
            <a:r>
              <a:rPr lang="cs-CZ" sz="1600" dirty="0" err="1" smtClean="0"/>
              <a:t>slanted</a:t>
            </a:r>
            <a:r>
              <a:rPr lang="cs-CZ" sz="1600" dirty="0" smtClean="0"/>
              <a:t>, </a:t>
            </a:r>
            <a:r>
              <a:rPr lang="cs-CZ" sz="1600" dirty="0" err="1" smtClean="0"/>
              <a:t>oblique</a:t>
            </a:r>
            <a:r>
              <a:rPr lang="cs-CZ" sz="1600" dirty="0" smtClean="0"/>
              <a:t>), kurzíva (</a:t>
            </a:r>
            <a:r>
              <a:rPr lang="cs-CZ" sz="1600" i="1" dirty="0" err="1" smtClean="0"/>
              <a:t>italic</a:t>
            </a:r>
            <a:r>
              <a:rPr lang="cs-CZ" sz="1600" dirty="0" smtClean="0"/>
              <a:t>)</a:t>
            </a:r>
          </a:p>
          <a:p>
            <a:pPr lvl="1"/>
            <a:r>
              <a:rPr lang="cs-CZ" sz="1600" dirty="0" smtClean="0"/>
              <a:t>duktus (tj. tmavost tahů) – tenké (</a:t>
            </a:r>
            <a:r>
              <a:rPr lang="cs-CZ" sz="1600" dirty="0" err="1" smtClean="0"/>
              <a:t>thin</a:t>
            </a:r>
            <a:r>
              <a:rPr lang="cs-CZ" sz="1600" dirty="0" smtClean="0"/>
              <a:t>), světlé (</a:t>
            </a:r>
            <a:r>
              <a:rPr lang="cs-CZ" sz="1600" dirty="0" err="1" smtClean="0"/>
              <a:t>light</a:t>
            </a:r>
            <a:r>
              <a:rPr lang="cs-CZ" sz="1600" dirty="0" smtClean="0"/>
              <a:t>), polotučné (</a:t>
            </a:r>
            <a:r>
              <a:rPr lang="cs-CZ" sz="1600" dirty="0" err="1" smtClean="0"/>
              <a:t>semibold</a:t>
            </a:r>
            <a:r>
              <a:rPr lang="cs-CZ" sz="1600" dirty="0" smtClean="0"/>
              <a:t>), tučné (</a:t>
            </a:r>
            <a:r>
              <a:rPr lang="cs-CZ" sz="1600" b="1" dirty="0" err="1" smtClean="0"/>
              <a:t>bold</a:t>
            </a:r>
            <a:r>
              <a:rPr lang="cs-CZ" sz="1600" dirty="0" smtClean="0"/>
              <a:t>), tmavé (</a:t>
            </a:r>
            <a:r>
              <a:rPr lang="cs-CZ" sz="1600" dirty="0" err="1" smtClean="0"/>
              <a:t>black</a:t>
            </a:r>
            <a:r>
              <a:rPr lang="cs-CZ" sz="1600" dirty="0" smtClean="0"/>
              <a:t>), těžké (</a:t>
            </a:r>
            <a:r>
              <a:rPr lang="cs-CZ" sz="1600" dirty="0" err="1" smtClean="0"/>
              <a:t>heavy</a:t>
            </a:r>
            <a:r>
              <a:rPr lang="cs-CZ" sz="1600" dirty="0" smtClean="0"/>
              <a:t>)</a:t>
            </a:r>
          </a:p>
          <a:p>
            <a:pPr lvl="1"/>
            <a:r>
              <a:rPr lang="cs-CZ" sz="1600" dirty="0"/>
              <a:t>š</a:t>
            </a:r>
            <a:r>
              <a:rPr lang="cs-CZ" sz="1600" dirty="0" smtClean="0"/>
              <a:t>ířka znaků – zúžené (</a:t>
            </a:r>
            <a:r>
              <a:rPr lang="cs-CZ" sz="1600" dirty="0" err="1" smtClean="0"/>
              <a:t>condensed</a:t>
            </a:r>
            <a:r>
              <a:rPr lang="cs-CZ" sz="1600" dirty="0" smtClean="0"/>
              <a:t>), rozšířené (</a:t>
            </a:r>
            <a:r>
              <a:rPr lang="cs-CZ" sz="1600" dirty="0" err="1" smtClean="0"/>
              <a:t>extended</a:t>
            </a:r>
            <a:r>
              <a:rPr lang="cs-CZ" sz="1600" dirty="0" smtClean="0"/>
              <a:t>)</a:t>
            </a:r>
          </a:p>
          <a:p>
            <a:pPr lvl="1"/>
            <a:r>
              <a:rPr lang="cs-CZ" sz="1600" dirty="0" smtClean="0"/>
              <a:t>provedení tahů – obrysové (</a:t>
            </a:r>
            <a:r>
              <a:rPr lang="cs-CZ" sz="1600" dirty="0" err="1" smtClean="0"/>
              <a:t>outlined</a:t>
            </a:r>
            <a:r>
              <a:rPr lang="cs-CZ" sz="1600" dirty="0" smtClean="0"/>
              <a:t>), různé zdobné varianty</a:t>
            </a:r>
          </a:p>
          <a:p>
            <a:r>
              <a:rPr lang="cs-CZ" b="1" dirty="0" smtClean="0"/>
              <a:t>Využití vyznačovacích řezů</a:t>
            </a:r>
            <a:r>
              <a:rPr lang="cs-CZ" dirty="0" smtClean="0"/>
              <a:t>:</a:t>
            </a:r>
          </a:p>
          <a:p>
            <a:pPr lvl="1"/>
            <a:r>
              <a:rPr lang="cs-CZ" sz="1600" dirty="0" smtClean="0"/>
              <a:t>Kurzíva – vyznačení v textu (lze i celé věty)</a:t>
            </a:r>
          </a:p>
          <a:p>
            <a:pPr lvl="1"/>
            <a:r>
              <a:rPr lang="cs-CZ" sz="1600" dirty="0" smtClean="0"/>
              <a:t>Tučné – silné vyznačení (spíše jednotlivá slova nebo sousloví, hůře se čte)</a:t>
            </a:r>
          </a:p>
          <a:p>
            <a:pPr lvl="1"/>
            <a:r>
              <a:rPr lang="cs-CZ" sz="1600" dirty="0" smtClean="0"/>
              <a:t>Tučná kurzíva – pouze vyznačení uvnitř tučného (vzácné použití, nejhůře se čte)</a:t>
            </a:r>
          </a:p>
          <a:p>
            <a:r>
              <a:rPr lang="cs-CZ" dirty="0" smtClean="0"/>
              <a:t>Jiné řezy – nepoužívají se k vyznačování, ale jako jiný typ písma (základní nebo doplňkové písmo)</a:t>
            </a:r>
          </a:p>
          <a:p>
            <a:r>
              <a:rPr lang="cs-CZ" b="1" dirty="0" smtClean="0">
                <a:solidFill>
                  <a:srgbClr val="00B0F0"/>
                </a:solidFill>
              </a:rPr>
              <a:t>Stupně písma (opakování)</a:t>
            </a:r>
            <a:r>
              <a:rPr lang="cs-CZ" dirty="0" smtClean="0"/>
              <a:t> – stanovuje se stupeň základního písma a od něj se odvozují stupně pro další prvky dokumentu.</a:t>
            </a:r>
            <a:br>
              <a:rPr lang="cs-CZ" dirty="0" smtClean="0"/>
            </a:br>
            <a:r>
              <a:rPr lang="cs-CZ" dirty="0" smtClean="0"/>
              <a:t>Zásada: Rozdíl mezi stupni pro různé prvky by měl být </a:t>
            </a:r>
            <a:r>
              <a:rPr lang="cs-CZ" b="1" dirty="0" smtClean="0"/>
              <a:t>alespoň 20 %</a:t>
            </a:r>
            <a:r>
              <a:rPr lang="cs-CZ" dirty="0" smtClean="0"/>
              <a:t>.</a:t>
            </a:r>
            <a:endParaRPr lang="cs-CZ" dirty="0"/>
          </a:p>
        </p:txBody>
      </p:sp>
    </p:spTree>
    <p:extLst>
      <p:ext uri="{BB962C8B-B14F-4D97-AF65-F5344CB8AC3E}">
        <p14:creationId xmlns:p14="http://schemas.microsoft.com/office/powerpoint/2010/main" val="353933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solidFill>
                  <a:srgbClr val="FF0000"/>
                </a:solidFill>
              </a:rPr>
              <a:t>DOKUMENT = TYPOGRAFIE + TECHNOLOGIE</a:t>
            </a:r>
            <a:endParaRPr lang="cs-CZ" dirty="0">
              <a:solidFill>
                <a:srgbClr val="FF0000"/>
              </a:solidFill>
            </a:endParaRPr>
          </a:p>
        </p:txBody>
      </p:sp>
      <p:sp>
        <p:nvSpPr>
          <p:cNvPr id="4" name="Zástupný symbol pro text 3"/>
          <p:cNvSpPr>
            <a:spLocks noGrp="1"/>
          </p:cNvSpPr>
          <p:nvPr>
            <p:ph type="body" sz="quarter" idx="15"/>
          </p:nvPr>
        </p:nvSpPr>
        <p:spPr/>
        <p:txBody>
          <a:bodyPr>
            <a:normAutofit/>
          </a:bodyPr>
          <a:lstStyle/>
          <a:p>
            <a:pPr marL="0" indent="0">
              <a:buNone/>
            </a:pPr>
            <a:r>
              <a:rPr lang="cs-CZ" sz="2800" b="1" dirty="0" smtClean="0">
                <a:solidFill>
                  <a:srgbClr val="00B0F0"/>
                </a:solidFill>
              </a:rPr>
              <a:t>Typografie:</a:t>
            </a:r>
          </a:p>
          <a:p>
            <a:r>
              <a:rPr lang="cs-CZ" dirty="0" smtClean="0"/>
              <a:t>Řemeslo </a:t>
            </a:r>
            <a:r>
              <a:rPr lang="cs-CZ" dirty="0"/>
              <a:t>+ umění; odpověď na otázku: </a:t>
            </a:r>
            <a:r>
              <a:rPr lang="cs-CZ" b="1" dirty="0"/>
              <a:t>Jak upravit dokument, aby byl pro čtenáře co nejlépe čitelný?</a:t>
            </a:r>
          </a:p>
          <a:p>
            <a:pPr marL="0" indent="0">
              <a:buNone/>
            </a:pPr>
            <a:r>
              <a:rPr lang="cs-CZ" dirty="0"/>
              <a:t>Co je potřebné řešit:</a:t>
            </a:r>
          </a:p>
          <a:p>
            <a:r>
              <a:rPr lang="cs-CZ" b="1" dirty="0"/>
              <a:t>Písmo</a:t>
            </a:r>
            <a:r>
              <a:rPr lang="cs-CZ" dirty="0"/>
              <a:t>, vlastnosti, </a:t>
            </a:r>
            <a:r>
              <a:rPr lang="cs-CZ" dirty="0" smtClean="0"/>
              <a:t>použití, speciální znaky, písmové řezy</a:t>
            </a:r>
            <a:endParaRPr lang="cs-CZ" dirty="0"/>
          </a:p>
          <a:p>
            <a:r>
              <a:rPr lang="cs-CZ" dirty="0"/>
              <a:t>Sazba </a:t>
            </a:r>
            <a:r>
              <a:rPr lang="cs-CZ" b="1" dirty="0"/>
              <a:t>odstavců</a:t>
            </a:r>
            <a:r>
              <a:rPr lang="cs-CZ" dirty="0"/>
              <a:t>, matematické výrazy</a:t>
            </a:r>
          </a:p>
          <a:p>
            <a:r>
              <a:rPr lang="cs-CZ" dirty="0" smtClean="0"/>
              <a:t>Uspořádání prvků </a:t>
            </a:r>
            <a:r>
              <a:rPr lang="cs-CZ" b="1" dirty="0"/>
              <a:t>stránek</a:t>
            </a:r>
            <a:r>
              <a:rPr lang="cs-CZ" dirty="0"/>
              <a:t>, obrázky, tabulky</a:t>
            </a:r>
          </a:p>
          <a:p>
            <a:r>
              <a:rPr lang="cs-CZ" dirty="0" smtClean="0"/>
              <a:t>Uspořádání celých </a:t>
            </a:r>
            <a:r>
              <a:rPr lang="cs-CZ" b="1" dirty="0" smtClean="0"/>
              <a:t>dokumentů</a:t>
            </a:r>
          </a:p>
          <a:p>
            <a:pPr marL="0" indent="0">
              <a:buNone/>
            </a:pPr>
            <a:r>
              <a:rPr lang="cs-CZ" sz="2800" b="1" dirty="0" smtClean="0">
                <a:solidFill>
                  <a:srgbClr val="00B0F0"/>
                </a:solidFill>
              </a:rPr>
              <a:t>Technologie:</a:t>
            </a:r>
          </a:p>
          <a:p>
            <a:r>
              <a:rPr lang="cs-CZ" dirty="0" smtClean="0"/>
              <a:t>Realizace typografických a dalších pravidel pomocí počítačového vybavení</a:t>
            </a:r>
          </a:p>
          <a:p>
            <a:r>
              <a:rPr lang="cs-CZ" dirty="0" smtClean="0"/>
              <a:t>Efektivnost – využití nástrojů daného programu k co nejvyšší </a:t>
            </a:r>
            <a:r>
              <a:rPr lang="cs-CZ" b="1" dirty="0" smtClean="0">
                <a:solidFill>
                  <a:srgbClr val="00B0F0"/>
                </a:solidFill>
              </a:rPr>
              <a:t>automatizaci</a:t>
            </a:r>
            <a:r>
              <a:rPr lang="cs-CZ" dirty="0" smtClean="0"/>
              <a:t> tvorby dokumentu</a:t>
            </a:r>
            <a:endParaRPr lang="cs-CZ" dirty="0"/>
          </a:p>
          <a:p>
            <a:endParaRPr lang="cs-CZ" dirty="0"/>
          </a:p>
        </p:txBody>
      </p:sp>
    </p:spTree>
    <p:extLst>
      <p:ext uri="{BB962C8B-B14F-4D97-AF65-F5344CB8AC3E}">
        <p14:creationId xmlns:p14="http://schemas.microsoft.com/office/powerpoint/2010/main" val="2490552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SAZBA </a:t>
            </a:r>
            <a:r>
              <a:rPr lang="cs-CZ" dirty="0" smtClean="0"/>
              <a:t>ODSTAVCŮ – </a:t>
            </a:r>
            <a:r>
              <a:rPr lang="cs-CZ" dirty="0"/>
              <a:t>TYPOGRAFICKÉ ZÁSADY</a:t>
            </a:r>
          </a:p>
        </p:txBody>
      </p:sp>
      <p:sp>
        <p:nvSpPr>
          <p:cNvPr id="3" name="Zástupný symbol pro text 2"/>
          <p:cNvSpPr>
            <a:spLocks noGrp="1"/>
          </p:cNvSpPr>
          <p:nvPr>
            <p:ph type="body" sz="quarter" idx="11"/>
          </p:nvPr>
        </p:nvSpPr>
        <p:spPr/>
        <p:txBody>
          <a:bodyPr/>
          <a:lstStyle/>
          <a:p>
            <a:r>
              <a:rPr lang="cs-CZ" dirty="0" smtClean="0"/>
              <a:t>Sazba odstavců</a:t>
            </a:r>
            <a:endParaRPr lang="cs-CZ" dirty="0"/>
          </a:p>
        </p:txBody>
      </p:sp>
      <p:sp>
        <p:nvSpPr>
          <p:cNvPr id="4" name="Zástupný symbol pro text 3"/>
          <p:cNvSpPr>
            <a:spLocks noGrp="1"/>
          </p:cNvSpPr>
          <p:nvPr>
            <p:ph type="body" sz="quarter" idx="15"/>
          </p:nvPr>
        </p:nvSpPr>
        <p:spPr/>
        <p:txBody>
          <a:bodyPr/>
          <a:lstStyle/>
          <a:p>
            <a:r>
              <a:rPr lang="cs-CZ" dirty="0" smtClean="0"/>
              <a:t>Odstavec je </a:t>
            </a:r>
            <a:r>
              <a:rPr lang="cs-CZ" b="1" dirty="0" smtClean="0">
                <a:solidFill>
                  <a:srgbClr val="00B0F0"/>
                </a:solidFill>
              </a:rPr>
              <a:t>základním prvkem dokumentu</a:t>
            </a:r>
            <a:r>
              <a:rPr lang="cs-CZ" dirty="0" smtClean="0"/>
              <a:t>, představuje myšlenkový celek. Konce odstavců vždy stanovuje pouze </a:t>
            </a:r>
            <a:br>
              <a:rPr lang="cs-CZ" dirty="0" smtClean="0"/>
            </a:br>
            <a:r>
              <a:rPr lang="cs-CZ" dirty="0" smtClean="0"/>
              <a:t>autor dokumentu.</a:t>
            </a:r>
          </a:p>
          <a:p>
            <a:r>
              <a:rPr lang="cs-CZ" dirty="0" smtClean="0"/>
              <a:t>Odstavce v textu musí </a:t>
            </a:r>
            <a:br>
              <a:rPr lang="cs-CZ" dirty="0" smtClean="0"/>
            </a:br>
            <a:r>
              <a:rPr lang="cs-CZ" dirty="0" smtClean="0"/>
              <a:t>být </a:t>
            </a:r>
            <a:r>
              <a:rPr lang="cs-CZ" b="1" dirty="0" smtClean="0"/>
              <a:t>vizuálně odlišeny</a:t>
            </a:r>
            <a:r>
              <a:rPr lang="cs-CZ" dirty="0" smtClean="0"/>
              <a:t>.</a:t>
            </a:r>
          </a:p>
          <a:p>
            <a:r>
              <a:rPr lang="cs-CZ" b="1" dirty="0" smtClean="0">
                <a:solidFill>
                  <a:srgbClr val="00B0F0"/>
                </a:solidFill>
              </a:rPr>
              <a:t>Geometrie a názvosloví</a:t>
            </a:r>
            <a:br>
              <a:rPr lang="cs-CZ" b="1" dirty="0" smtClean="0">
                <a:solidFill>
                  <a:srgbClr val="00B0F0"/>
                </a:solidFill>
              </a:rPr>
            </a:br>
            <a:r>
              <a:rPr lang="cs-CZ" b="1" dirty="0" smtClean="0">
                <a:solidFill>
                  <a:srgbClr val="00B0F0"/>
                </a:solidFill>
              </a:rPr>
              <a:t>odstavce </a:t>
            </a:r>
            <a:r>
              <a:rPr lang="cs-CZ" b="1" dirty="0" smtClean="0"/>
              <a:t>– obrázek.</a:t>
            </a:r>
            <a:endParaRPr lang="cs-CZ"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4796" y="2050235"/>
            <a:ext cx="7535192" cy="4247636"/>
          </a:xfrm>
          <a:prstGeom prst="rect">
            <a:avLst/>
          </a:prstGeom>
          <a:solidFill>
            <a:schemeClr val="accent1"/>
          </a:solidFill>
          <a:ln>
            <a:noFill/>
          </a:ln>
        </p:spPr>
      </p:pic>
    </p:spTree>
    <p:extLst>
      <p:ext uri="{BB962C8B-B14F-4D97-AF65-F5344CB8AC3E}">
        <p14:creationId xmlns:p14="http://schemas.microsoft.com/office/powerpoint/2010/main" val="352268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anim calcmode="lin" valueType="num">
                                      <p:cBhvr>
                                        <p:cTn id="8" dur="5000" fill="hold"/>
                                        <p:tgtEl>
                                          <p:spTgt spid="5"/>
                                        </p:tgtEl>
                                        <p:attrNameLst>
                                          <p:attrName>ppt_x</p:attrName>
                                        </p:attrNameLst>
                                      </p:cBhvr>
                                      <p:tavLst>
                                        <p:tav tm="0">
                                          <p:val>
                                            <p:strVal val="#ppt_x"/>
                                          </p:val>
                                        </p:tav>
                                        <p:tav tm="100000">
                                          <p:val>
                                            <p:strVal val="#ppt_x"/>
                                          </p:val>
                                        </p:tav>
                                      </p:tavLst>
                                    </p:anim>
                                    <p:anim calcmode="lin" valueType="num">
                                      <p:cBhvr>
                                        <p:cTn id="9" dur="5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SAZBA </a:t>
            </a:r>
            <a:r>
              <a:rPr lang="cs-CZ" dirty="0" smtClean="0"/>
              <a:t>ODSTAVCŮ – </a:t>
            </a:r>
            <a:r>
              <a:rPr lang="cs-CZ" dirty="0"/>
              <a:t>TYPOGRAFICKÉ ZÁSADY</a:t>
            </a:r>
          </a:p>
        </p:txBody>
      </p:sp>
      <p:sp>
        <p:nvSpPr>
          <p:cNvPr id="3" name="Zástupný symbol pro text 2"/>
          <p:cNvSpPr>
            <a:spLocks noGrp="1"/>
          </p:cNvSpPr>
          <p:nvPr>
            <p:ph type="body" sz="quarter" idx="11"/>
          </p:nvPr>
        </p:nvSpPr>
        <p:spPr>
          <a:xfrm>
            <a:off x="335366" y="781184"/>
            <a:ext cx="10884622" cy="504056"/>
          </a:xfrm>
        </p:spPr>
        <p:txBody>
          <a:bodyPr/>
          <a:lstStyle/>
          <a:p>
            <a:r>
              <a:rPr lang="cs-CZ" dirty="0" smtClean="0"/>
              <a:t>Sazba odstavců – parametry</a:t>
            </a:r>
            <a:endParaRPr lang="cs-CZ" dirty="0"/>
          </a:p>
        </p:txBody>
      </p:sp>
      <p:sp>
        <p:nvSpPr>
          <p:cNvPr id="4" name="Zástupný symbol pro text 3"/>
          <p:cNvSpPr>
            <a:spLocks noGrp="1"/>
          </p:cNvSpPr>
          <p:nvPr>
            <p:ph type="body" sz="quarter" idx="15"/>
          </p:nvPr>
        </p:nvSpPr>
        <p:spPr>
          <a:xfrm>
            <a:off x="335366" y="1235314"/>
            <a:ext cx="11449266" cy="5074005"/>
          </a:xfrm>
        </p:spPr>
        <p:txBody>
          <a:bodyPr/>
          <a:lstStyle/>
          <a:p>
            <a:r>
              <a:rPr lang="cs-CZ" b="1" dirty="0" smtClean="0">
                <a:solidFill>
                  <a:srgbClr val="00B0F0"/>
                </a:solidFill>
              </a:rPr>
              <a:t>Vizuální oddělení</a:t>
            </a:r>
            <a:r>
              <a:rPr lang="cs-CZ" b="1" dirty="0" smtClean="0"/>
              <a:t> </a:t>
            </a:r>
            <a:r>
              <a:rPr lang="cs-CZ" dirty="0" smtClean="0"/>
              <a:t>odstavců</a:t>
            </a:r>
          </a:p>
          <a:p>
            <a:pPr lvl="1"/>
            <a:r>
              <a:rPr lang="cs-CZ" b="1" dirty="0" smtClean="0"/>
              <a:t>zarážka</a:t>
            </a:r>
            <a:r>
              <a:rPr lang="cs-CZ" dirty="0" smtClean="0"/>
              <a:t>: nastavuje se na 1–2 </a:t>
            </a:r>
            <a:r>
              <a:rPr lang="cs-CZ" dirty="0" err="1" smtClean="0"/>
              <a:t>em</a:t>
            </a:r>
            <a:r>
              <a:rPr lang="cs-CZ" dirty="0" smtClean="0"/>
              <a:t> podle šířky řádku</a:t>
            </a:r>
          </a:p>
          <a:p>
            <a:pPr lvl="1"/>
            <a:r>
              <a:rPr lang="cs-CZ" b="1" dirty="0" smtClean="0"/>
              <a:t>odsazení</a:t>
            </a:r>
            <a:r>
              <a:rPr lang="cs-CZ" dirty="0" smtClean="0"/>
              <a:t>: běžná velikost je 0,5–1 řádkování</a:t>
            </a:r>
          </a:p>
          <a:p>
            <a:r>
              <a:rPr lang="cs-CZ" b="1" dirty="0" smtClean="0">
                <a:solidFill>
                  <a:srgbClr val="00B0F0"/>
                </a:solidFill>
              </a:rPr>
              <a:t>Zarovnání</a:t>
            </a:r>
            <a:r>
              <a:rPr lang="cs-CZ" dirty="0" smtClean="0"/>
              <a:t>: </a:t>
            </a:r>
          </a:p>
          <a:p>
            <a:pPr lvl="1"/>
            <a:r>
              <a:rPr lang="cs-CZ" b="1" dirty="0" smtClean="0"/>
              <a:t>základní </a:t>
            </a:r>
            <a:r>
              <a:rPr lang="cs-CZ" dirty="0" smtClean="0"/>
              <a:t>souvislý text se zarovnává </a:t>
            </a:r>
            <a:r>
              <a:rPr lang="cs-CZ" b="1" dirty="0" smtClean="0"/>
              <a:t>do bloku</a:t>
            </a:r>
            <a:r>
              <a:rPr lang="cs-CZ" dirty="0" smtClean="0"/>
              <a:t>. Nutné </a:t>
            </a:r>
            <a:r>
              <a:rPr lang="cs-CZ" b="1" dirty="0" smtClean="0"/>
              <a:t>zapnout dělení </a:t>
            </a:r>
            <a:r>
              <a:rPr lang="cs-CZ" dirty="0" smtClean="0"/>
              <a:t>slov.</a:t>
            </a:r>
          </a:p>
          <a:p>
            <a:pPr lvl="1"/>
            <a:r>
              <a:rPr lang="cs-CZ" b="1" dirty="0" smtClean="0"/>
              <a:t>Užší sazba </a:t>
            </a:r>
            <a:r>
              <a:rPr lang="cs-CZ" dirty="0" smtClean="0"/>
              <a:t>(více sloupců) se zarovnává </a:t>
            </a:r>
            <a:r>
              <a:rPr lang="cs-CZ" b="1" dirty="0" smtClean="0"/>
              <a:t>vlevo</a:t>
            </a:r>
            <a:r>
              <a:rPr lang="cs-CZ" dirty="0" smtClean="0"/>
              <a:t>.</a:t>
            </a:r>
          </a:p>
          <a:p>
            <a:pPr lvl="1"/>
            <a:r>
              <a:rPr lang="cs-CZ" b="1" dirty="0" smtClean="0"/>
              <a:t>Nadpisy</a:t>
            </a:r>
            <a:r>
              <a:rPr lang="cs-CZ" dirty="0" smtClean="0"/>
              <a:t> se zarovnávají </a:t>
            </a:r>
            <a:r>
              <a:rPr lang="cs-CZ" b="1" dirty="0" smtClean="0"/>
              <a:t>vlevo</a:t>
            </a:r>
            <a:r>
              <a:rPr lang="cs-CZ" dirty="0" smtClean="0"/>
              <a:t>, mohou být i na </a:t>
            </a:r>
            <a:r>
              <a:rPr lang="cs-CZ" b="1" dirty="0" smtClean="0"/>
              <a:t>střed</a:t>
            </a:r>
            <a:r>
              <a:rPr lang="cs-CZ" dirty="0" smtClean="0"/>
              <a:t>. Bez dělení slov!</a:t>
            </a:r>
          </a:p>
          <a:p>
            <a:pPr lvl="1"/>
            <a:r>
              <a:rPr lang="cs-CZ" b="1" dirty="0" smtClean="0"/>
              <a:t>Citát</a:t>
            </a:r>
            <a:r>
              <a:rPr lang="cs-CZ" dirty="0" smtClean="0"/>
              <a:t>, </a:t>
            </a:r>
            <a:r>
              <a:rPr lang="cs-CZ" b="1" dirty="0" smtClean="0"/>
              <a:t>věnování</a:t>
            </a:r>
            <a:r>
              <a:rPr lang="cs-CZ" dirty="0" smtClean="0"/>
              <a:t>, </a:t>
            </a:r>
            <a:r>
              <a:rPr lang="cs-CZ" b="1" dirty="0" smtClean="0"/>
              <a:t>motto</a:t>
            </a:r>
            <a:r>
              <a:rPr lang="cs-CZ" dirty="0" smtClean="0"/>
              <a:t> a některé další </a:t>
            </a:r>
            <a:r>
              <a:rPr lang="cs-CZ" b="1" dirty="0" smtClean="0"/>
              <a:t>zvláštní prvky </a:t>
            </a:r>
            <a:r>
              <a:rPr lang="cs-CZ" dirty="0" smtClean="0"/>
              <a:t>se mohou zarovnávat i </a:t>
            </a:r>
            <a:r>
              <a:rPr lang="cs-CZ" b="1" dirty="0" smtClean="0"/>
              <a:t>vpravo</a:t>
            </a:r>
            <a:r>
              <a:rPr lang="cs-CZ" dirty="0" smtClean="0"/>
              <a:t>.</a:t>
            </a:r>
          </a:p>
          <a:p>
            <a:r>
              <a:rPr lang="cs-CZ" b="1" dirty="0" smtClean="0">
                <a:solidFill>
                  <a:srgbClr val="00B0F0"/>
                </a:solidFill>
              </a:rPr>
              <a:t>Řádkování</a:t>
            </a:r>
            <a:r>
              <a:rPr lang="cs-CZ" dirty="0" smtClean="0"/>
              <a:t> – vzdálenost dvou po sobě jdoucích účaří. Zásadně volíme </a:t>
            </a:r>
            <a:r>
              <a:rPr lang="cs-CZ" b="1" dirty="0" smtClean="0"/>
              <a:t>„jednoduché“</a:t>
            </a:r>
            <a:r>
              <a:rPr lang="cs-CZ" dirty="0" smtClean="0"/>
              <a:t>, případně </a:t>
            </a:r>
            <a:r>
              <a:rPr lang="cs-CZ" b="1" dirty="0" smtClean="0"/>
              <a:t>„nejméně“</a:t>
            </a:r>
            <a:r>
              <a:rPr lang="cs-CZ" dirty="0" smtClean="0"/>
              <a:t> nebo </a:t>
            </a:r>
            <a:r>
              <a:rPr lang="cs-CZ" b="1" dirty="0" smtClean="0"/>
              <a:t>„přesně“</a:t>
            </a:r>
            <a:r>
              <a:rPr lang="cs-CZ" dirty="0" smtClean="0"/>
              <a:t> s udáním výšky cca 1,2 </a:t>
            </a:r>
            <a:r>
              <a:rPr lang="cs-CZ" dirty="0" err="1" smtClean="0"/>
              <a:t>em</a:t>
            </a:r>
            <a:r>
              <a:rPr lang="cs-CZ" dirty="0" smtClean="0"/>
              <a:t>.</a:t>
            </a:r>
          </a:p>
          <a:p>
            <a:r>
              <a:rPr lang="cs-CZ" b="1" dirty="0" smtClean="0">
                <a:solidFill>
                  <a:srgbClr val="00B0F0"/>
                </a:solidFill>
              </a:rPr>
              <a:t>Okraje</a:t>
            </a:r>
            <a:r>
              <a:rPr lang="cs-CZ" dirty="0" smtClean="0"/>
              <a:t> – pokud jsou nenulové, volí se </a:t>
            </a:r>
            <a:r>
              <a:rPr lang="cs-CZ" b="1" dirty="0" smtClean="0"/>
              <a:t>ve velikosti zarážky</a:t>
            </a:r>
            <a:r>
              <a:rPr lang="cs-CZ" dirty="0" smtClean="0"/>
              <a:t> (nebo jejích násobků). </a:t>
            </a:r>
          </a:p>
          <a:p>
            <a:pPr lvl="1"/>
            <a:r>
              <a:rPr lang="cs-CZ" dirty="0" smtClean="0"/>
              <a:t>Použití: výčty, citáty, literatura.</a:t>
            </a:r>
            <a:endParaRPr lang="cs-CZ" dirty="0"/>
          </a:p>
        </p:txBody>
      </p:sp>
      <p:sp>
        <p:nvSpPr>
          <p:cNvPr id="5" name="TextovéPole 4"/>
          <p:cNvSpPr txBox="1"/>
          <p:nvPr/>
        </p:nvSpPr>
        <p:spPr>
          <a:xfrm>
            <a:off x="6528048" y="1814322"/>
            <a:ext cx="2229565" cy="584775"/>
          </a:xfrm>
          <a:prstGeom prst="rect">
            <a:avLst/>
          </a:prstGeom>
          <a:noFill/>
        </p:spPr>
        <p:txBody>
          <a:bodyPr wrap="square" rtlCol="0">
            <a:spAutoFit/>
          </a:bodyPr>
          <a:lstStyle/>
          <a:p>
            <a:r>
              <a:rPr lang="cs-CZ" sz="3200" b="1" dirty="0" smtClean="0">
                <a:solidFill>
                  <a:srgbClr val="00B0F0"/>
                </a:solidFill>
              </a:rPr>
              <a:t>NE OBOJÍ!</a:t>
            </a:r>
            <a:endParaRPr lang="cs-CZ" sz="3200" b="1" dirty="0">
              <a:solidFill>
                <a:srgbClr val="00B0F0"/>
              </a:solidFill>
            </a:endParaRPr>
          </a:p>
        </p:txBody>
      </p:sp>
      <p:sp>
        <p:nvSpPr>
          <p:cNvPr id="6" name="TextovéPole 5"/>
          <p:cNvSpPr txBox="1"/>
          <p:nvPr/>
        </p:nvSpPr>
        <p:spPr>
          <a:xfrm>
            <a:off x="6630349" y="4767197"/>
            <a:ext cx="5256584" cy="584775"/>
          </a:xfrm>
          <a:prstGeom prst="rect">
            <a:avLst/>
          </a:prstGeom>
          <a:noFill/>
        </p:spPr>
        <p:txBody>
          <a:bodyPr wrap="square" rtlCol="0">
            <a:spAutoFit/>
          </a:bodyPr>
          <a:lstStyle/>
          <a:p>
            <a:r>
              <a:rPr lang="cs-CZ" sz="3200" b="1" dirty="0" smtClean="0">
                <a:solidFill>
                  <a:srgbClr val="00B0F0"/>
                </a:solidFill>
              </a:rPr>
              <a:t>NIKDY 1,5 nebo 2 či násobky!</a:t>
            </a:r>
            <a:endParaRPr lang="cs-CZ" sz="3200" b="1" dirty="0">
              <a:solidFill>
                <a:srgbClr val="00B0F0"/>
              </a:solidFill>
            </a:endParaRPr>
          </a:p>
        </p:txBody>
      </p:sp>
      <p:grpSp>
        <p:nvGrpSpPr>
          <p:cNvPr id="7" name="Skupina 6"/>
          <p:cNvGrpSpPr/>
          <p:nvPr/>
        </p:nvGrpSpPr>
        <p:grpSpPr>
          <a:xfrm>
            <a:off x="9081869" y="2298478"/>
            <a:ext cx="1873850" cy="1686950"/>
            <a:chOff x="6732240" y="2112386"/>
            <a:chExt cx="1873850" cy="1686950"/>
          </a:xfrm>
        </p:grpSpPr>
        <p:grpSp>
          <p:nvGrpSpPr>
            <p:cNvPr id="8" name="Group 43"/>
            <p:cNvGrpSpPr>
              <a:grpSpLocks/>
            </p:cNvGrpSpPr>
            <p:nvPr/>
          </p:nvGrpSpPr>
          <p:grpSpPr bwMode="auto">
            <a:xfrm>
              <a:off x="6732240" y="2112386"/>
              <a:ext cx="810207" cy="731011"/>
              <a:chOff x="4248" y="528"/>
              <a:chExt cx="1320" cy="1152"/>
            </a:xfrm>
          </p:grpSpPr>
          <p:sp>
            <p:nvSpPr>
              <p:cNvPr id="51" name="Line 8"/>
              <p:cNvSpPr>
                <a:spLocks noChangeShapeType="1"/>
              </p:cNvSpPr>
              <p:nvPr/>
            </p:nvSpPr>
            <p:spPr bwMode="auto">
              <a:xfrm>
                <a:off x="4416" y="912"/>
                <a:ext cx="1152"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2" name="Line 9"/>
              <p:cNvSpPr>
                <a:spLocks noChangeShapeType="1"/>
              </p:cNvSpPr>
              <p:nvPr/>
            </p:nvSpPr>
            <p:spPr bwMode="auto">
              <a:xfrm>
                <a:off x="4272" y="1008"/>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3" name="Line 10"/>
              <p:cNvSpPr>
                <a:spLocks noChangeShapeType="1"/>
              </p:cNvSpPr>
              <p:nvPr/>
            </p:nvSpPr>
            <p:spPr bwMode="auto">
              <a:xfrm>
                <a:off x="4272" y="1104"/>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4" name="Line 11"/>
              <p:cNvSpPr>
                <a:spLocks noChangeShapeType="1"/>
              </p:cNvSpPr>
              <p:nvPr/>
            </p:nvSpPr>
            <p:spPr bwMode="auto">
              <a:xfrm>
                <a:off x="4272" y="1200"/>
                <a:ext cx="57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5" name="Line 12"/>
              <p:cNvSpPr>
                <a:spLocks noChangeShapeType="1"/>
              </p:cNvSpPr>
              <p:nvPr/>
            </p:nvSpPr>
            <p:spPr bwMode="auto">
              <a:xfrm>
                <a:off x="4416" y="1296"/>
                <a:ext cx="1152"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6" name="Line 13"/>
              <p:cNvSpPr>
                <a:spLocks noChangeShapeType="1"/>
              </p:cNvSpPr>
              <p:nvPr/>
            </p:nvSpPr>
            <p:spPr bwMode="auto">
              <a:xfrm>
                <a:off x="4272" y="1392"/>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7" name="Line 14"/>
              <p:cNvSpPr>
                <a:spLocks noChangeShapeType="1"/>
              </p:cNvSpPr>
              <p:nvPr/>
            </p:nvSpPr>
            <p:spPr bwMode="auto">
              <a:xfrm>
                <a:off x="4272" y="1488"/>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8" name="Line 15"/>
              <p:cNvSpPr>
                <a:spLocks noChangeShapeType="1"/>
              </p:cNvSpPr>
              <p:nvPr/>
            </p:nvSpPr>
            <p:spPr bwMode="auto">
              <a:xfrm>
                <a:off x="4272" y="1584"/>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9" name="Line 16"/>
              <p:cNvSpPr>
                <a:spLocks noChangeShapeType="1"/>
              </p:cNvSpPr>
              <p:nvPr/>
            </p:nvSpPr>
            <p:spPr bwMode="auto">
              <a:xfrm>
                <a:off x="4272" y="1680"/>
                <a:ext cx="864"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0" name="Line 38"/>
              <p:cNvSpPr>
                <a:spLocks noChangeShapeType="1"/>
              </p:cNvSpPr>
              <p:nvPr/>
            </p:nvSpPr>
            <p:spPr bwMode="auto">
              <a:xfrm>
                <a:off x="4248" y="528"/>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 name="Line 39"/>
              <p:cNvSpPr>
                <a:spLocks noChangeShapeType="1"/>
              </p:cNvSpPr>
              <p:nvPr/>
            </p:nvSpPr>
            <p:spPr bwMode="auto">
              <a:xfrm>
                <a:off x="4248" y="624"/>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2" name="Line 40"/>
              <p:cNvSpPr>
                <a:spLocks noChangeShapeType="1"/>
              </p:cNvSpPr>
              <p:nvPr/>
            </p:nvSpPr>
            <p:spPr bwMode="auto">
              <a:xfrm>
                <a:off x="4248" y="720"/>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3" name="Line 41"/>
              <p:cNvSpPr>
                <a:spLocks noChangeShapeType="1"/>
              </p:cNvSpPr>
              <p:nvPr/>
            </p:nvSpPr>
            <p:spPr bwMode="auto">
              <a:xfrm>
                <a:off x="4248" y="816"/>
                <a:ext cx="1080"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9" name="Group 43"/>
            <p:cNvGrpSpPr>
              <a:grpSpLocks/>
            </p:cNvGrpSpPr>
            <p:nvPr/>
          </p:nvGrpSpPr>
          <p:grpSpPr bwMode="auto">
            <a:xfrm>
              <a:off x="7810614" y="2112386"/>
              <a:ext cx="795476" cy="731011"/>
              <a:chOff x="4248" y="528"/>
              <a:chExt cx="1296" cy="1152"/>
            </a:xfrm>
          </p:grpSpPr>
          <p:sp>
            <p:nvSpPr>
              <p:cNvPr id="38" name="Line 8"/>
              <p:cNvSpPr>
                <a:spLocks noChangeShapeType="1"/>
              </p:cNvSpPr>
              <p:nvPr/>
            </p:nvSpPr>
            <p:spPr bwMode="auto">
              <a:xfrm>
                <a:off x="4416" y="912"/>
                <a:ext cx="1105"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9" name="Line 9"/>
              <p:cNvSpPr>
                <a:spLocks noChangeShapeType="1"/>
              </p:cNvSpPr>
              <p:nvPr/>
            </p:nvSpPr>
            <p:spPr bwMode="auto">
              <a:xfrm flipV="1">
                <a:off x="4272" y="1002"/>
                <a:ext cx="1213" cy="6"/>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0" name="Line 10"/>
              <p:cNvSpPr>
                <a:spLocks noChangeShapeType="1"/>
              </p:cNvSpPr>
              <p:nvPr/>
            </p:nvSpPr>
            <p:spPr bwMode="auto">
              <a:xfrm>
                <a:off x="4272" y="1104"/>
                <a:ext cx="1249"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1" name="Line 11"/>
              <p:cNvSpPr>
                <a:spLocks noChangeShapeType="1"/>
              </p:cNvSpPr>
              <p:nvPr/>
            </p:nvSpPr>
            <p:spPr bwMode="auto">
              <a:xfrm>
                <a:off x="4272" y="1200"/>
                <a:ext cx="57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2" name="Line 12"/>
              <p:cNvSpPr>
                <a:spLocks noChangeShapeType="1"/>
              </p:cNvSpPr>
              <p:nvPr/>
            </p:nvSpPr>
            <p:spPr bwMode="auto">
              <a:xfrm>
                <a:off x="4416" y="1296"/>
                <a:ext cx="988"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3" name="Line 13"/>
              <p:cNvSpPr>
                <a:spLocks noChangeShapeType="1"/>
              </p:cNvSpPr>
              <p:nvPr/>
            </p:nvSpPr>
            <p:spPr bwMode="auto">
              <a:xfrm>
                <a:off x="4272" y="1392"/>
                <a:ext cx="1213"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4" name="Line 14"/>
              <p:cNvSpPr>
                <a:spLocks noChangeShapeType="1"/>
              </p:cNvSpPr>
              <p:nvPr/>
            </p:nvSpPr>
            <p:spPr bwMode="auto">
              <a:xfrm>
                <a:off x="4272" y="1488"/>
                <a:ext cx="1171" cy="6"/>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5" name="Line 15"/>
              <p:cNvSpPr>
                <a:spLocks noChangeShapeType="1"/>
              </p:cNvSpPr>
              <p:nvPr/>
            </p:nvSpPr>
            <p:spPr bwMode="auto">
              <a:xfrm>
                <a:off x="4272" y="1584"/>
                <a:ext cx="1249"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6" name="Line 16"/>
              <p:cNvSpPr>
                <a:spLocks noChangeShapeType="1"/>
              </p:cNvSpPr>
              <p:nvPr/>
            </p:nvSpPr>
            <p:spPr bwMode="auto">
              <a:xfrm>
                <a:off x="4272" y="1680"/>
                <a:ext cx="864"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7" name="Line 38"/>
              <p:cNvSpPr>
                <a:spLocks noChangeShapeType="1"/>
              </p:cNvSpPr>
              <p:nvPr/>
            </p:nvSpPr>
            <p:spPr bwMode="auto">
              <a:xfrm>
                <a:off x="4248" y="528"/>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8" name="Line 39"/>
              <p:cNvSpPr>
                <a:spLocks noChangeShapeType="1"/>
              </p:cNvSpPr>
              <p:nvPr/>
            </p:nvSpPr>
            <p:spPr bwMode="auto">
              <a:xfrm flipV="1">
                <a:off x="4248" y="618"/>
                <a:ext cx="1156" cy="6"/>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49" name="Line 40"/>
              <p:cNvSpPr>
                <a:spLocks noChangeShapeType="1"/>
              </p:cNvSpPr>
              <p:nvPr/>
            </p:nvSpPr>
            <p:spPr bwMode="auto">
              <a:xfrm flipV="1">
                <a:off x="4248" y="720"/>
                <a:ext cx="1273"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50" name="Line 41"/>
              <p:cNvSpPr>
                <a:spLocks noChangeShapeType="1"/>
              </p:cNvSpPr>
              <p:nvPr/>
            </p:nvSpPr>
            <p:spPr bwMode="auto">
              <a:xfrm>
                <a:off x="4248" y="816"/>
                <a:ext cx="1080"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0" name="Group 43"/>
            <p:cNvGrpSpPr>
              <a:grpSpLocks/>
            </p:cNvGrpSpPr>
            <p:nvPr/>
          </p:nvGrpSpPr>
          <p:grpSpPr bwMode="auto">
            <a:xfrm>
              <a:off x="6732240" y="3068960"/>
              <a:ext cx="795476" cy="722761"/>
              <a:chOff x="4272" y="534"/>
              <a:chExt cx="1296" cy="1139"/>
            </a:xfrm>
          </p:grpSpPr>
          <p:sp>
            <p:nvSpPr>
              <p:cNvPr id="25" name="Line 8"/>
              <p:cNvSpPr>
                <a:spLocks noChangeShapeType="1"/>
              </p:cNvSpPr>
              <p:nvPr/>
            </p:nvSpPr>
            <p:spPr bwMode="auto">
              <a:xfrm flipV="1">
                <a:off x="4416" y="910"/>
                <a:ext cx="1039" cy="2"/>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 name="Line 9"/>
              <p:cNvSpPr>
                <a:spLocks noChangeShapeType="1"/>
              </p:cNvSpPr>
              <p:nvPr/>
            </p:nvSpPr>
            <p:spPr bwMode="auto">
              <a:xfrm>
                <a:off x="4272" y="1008"/>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 name="Line 10"/>
              <p:cNvSpPr>
                <a:spLocks noChangeShapeType="1"/>
              </p:cNvSpPr>
              <p:nvPr/>
            </p:nvSpPr>
            <p:spPr bwMode="auto">
              <a:xfrm>
                <a:off x="4462" y="1104"/>
                <a:ext cx="91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 name="Line 11"/>
              <p:cNvSpPr>
                <a:spLocks noChangeShapeType="1"/>
              </p:cNvSpPr>
              <p:nvPr/>
            </p:nvSpPr>
            <p:spPr bwMode="auto">
              <a:xfrm>
                <a:off x="4632" y="1200"/>
                <a:ext cx="57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 name="Line 12"/>
              <p:cNvSpPr>
                <a:spLocks noChangeShapeType="1"/>
              </p:cNvSpPr>
              <p:nvPr/>
            </p:nvSpPr>
            <p:spPr bwMode="auto">
              <a:xfrm>
                <a:off x="4416" y="1296"/>
                <a:ext cx="1039"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0" name="Line 13"/>
              <p:cNvSpPr>
                <a:spLocks noChangeShapeType="1"/>
              </p:cNvSpPr>
              <p:nvPr/>
            </p:nvSpPr>
            <p:spPr bwMode="auto">
              <a:xfrm>
                <a:off x="4560" y="1392"/>
                <a:ext cx="720"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1" name="Line 14"/>
              <p:cNvSpPr>
                <a:spLocks noChangeShapeType="1"/>
              </p:cNvSpPr>
              <p:nvPr/>
            </p:nvSpPr>
            <p:spPr bwMode="auto">
              <a:xfrm>
                <a:off x="4392" y="1488"/>
                <a:ext cx="105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2" name="Line 15"/>
              <p:cNvSpPr>
                <a:spLocks noChangeShapeType="1"/>
              </p:cNvSpPr>
              <p:nvPr/>
            </p:nvSpPr>
            <p:spPr bwMode="auto">
              <a:xfrm flipV="1">
                <a:off x="4462" y="1584"/>
                <a:ext cx="91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3" name="Line 16"/>
              <p:cNvSpPr>
                <a:spLocks noChangeShapeType="1"/>
              </p:cNvSpPr>
              <p:nvPr/>
            </p:nvSpPr>
            <p:spPr bwMode="auto">
              <a:xfrm>
                <a:off x="4488" y="1673"/>
                <a:ext cx="864"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4" name="Line 38"/>
              <p:cNvSpPr>
                <a:spLocks noChangeShapeType="1"/>
              </p:cNvSpPr>
              <p:nvPr/>
            </p:nvSpPr>
            <p:spPr bwMode="auto">
              <a:xfrm>
                <a:off x="4298" y="534"/>
                <a:ext cx="1219"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5" name="Line 39"/>
              <p:cNvSpPr>
                <a:spLocks noChangeShapeType="1"/>
              </p:cNvSpPr>
              <p:nvPr/>
            </p:nvSpPr>
            <p:spPr bwMode="auto">
              <a:xfrm flipV="1">
                <a:off x="4392" y="624"/>
                <a:ext cx="1009"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6" name="Line 40"/>
              <p:cNvSpPr>
                <a:spLocks noChangeShapeType="1"/>
              </p:cNvSpPr>
              <p:nvPr/>
            </p:nvSpPr>
            <p:spPr bwMode="auto">
              <a:xfrm>
                <a:off x="4274" y="720"/>
                <a:ext cx="1243"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7" name="Line 41"/>
              <p:cNvSpPr>
                <a:spLocks noChangeShapeType="1"/>
              </p:cNvSpPr>
              <p:nvPr/>
            </p:nvSpPr>
            <p:spPr bwMode="auto">
              <a:xfrm>
                <a:off x="4560" y="816"/>
                <a:ext cx="768"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11" name="Group 43"/>
            <p:cNvGrpSpPr>
              <a:grpSpLocks/>
            </p:cNvGrpSpPr>
            <p:nvPr/>
          </p:nvGrpSpPr>
          <p:grpSpPr bwMode="auto">
            <a:xfrm>
              <a:off x="7760712" y="3068960"/>
              <a:ext cx="795476" cy="730376"/>
              <a:chOff x="4272" y="528"/>
              <a:chExt cx="1296" cy="1151"/>
            </a:xfrm>
          </p:grpSpPr>
          <p:sp>
            <p:nvSpPr>
              <p:cNvPr id="12" name="Line 8"/>
              <p:cNvSpPr>
                <a:spLocks noChangeShapeType="1"/>
              </p:cNvSpPr>
              <p:nvPr/>
            </p:nvSpPr>
            <p:spPr bwMode="auto">
              <a:xfrm>
                <a:off x="4416" y="912"/>
                <a:ext cx="1152"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9"/>
              <p:cNvSpPr>
                <a:spLocks noChangeShapeType="1"/>
              </p:cNvSpPr>
              <p:nvPr/>
            </p:nvSpPr>
            <p:spPr bwMode="auto">
              <a:xfrm>
                <a:off x="4343" y="1008"/>
                <a:ext cx="1225"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0"/>
              <p:cNvSpPr>
                <a:spLocks noChangeShapeType="1"/>
              </p:cNvSpPr>
              <p:nvPr/>
            </p:nvSpPr>
            <p:spPr bwMode="auto">
              <a:xfrm flipV="1">
                <a:off x="4416" y="1104"/>
                <a:ext cx="1152" cy="6"/>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Line 11"/>
              <p:cNvSpPr>
                <a:spLocks noChangeShapeType="1"/>
              </p:cNvSpPr>
              <p:nvPr/>
            </p:nvSpPr>
            <p:spPr bwMode="auto">
              <a:xfrm>
                <a:off x="4992" y="1195"/>
                <a:ext cx="57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6" name="Line 12"/>
              <p:cNvSpPr>
                <a:spLocks noChangeShapeType="1"/>
              </p:cNvSpPr>
              <p:nvPr/>
            </p:nvSpPr>
            <p:spPr bwMode="auto">
              <a:xfrm>
                <a:off x="4416" y="1296"/>
                <a:ext cx="1152"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 name="Line 13"/>
              <p:cNvSpPr>
                <a:spLocks noChangeShapeType="1"/>
              </p:cNvSpPr>
              <p:nvPr/>
            </p:nvSpPr>
            <p:spPr bwMode="auto">
              <a:xfrm>
                <a:off x="4343" y="1392"/>
                <a:ext cx="1225"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 name="Line 14"/>
              <p:cNvSpPr>
                <a:spLocks noChangeShapeType="1"/>
              </p:cNvSpPr>
              <p:nvPr/>
            </p:nvSpPr>
            <p:spPr bwMode="auto">
              <a:xfrm flipV="1">
                <a:off x="4416" y="1488"/>
                <a:ext cx="1152" cy="9"/>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 name="Line 15"/>
              <p:cNvSpPr>
                <a:spLocks noChangeShapeType="1"/>
              </p:cNvSpPr>
              <p:nvPr/>
            </p:nvSpPr>
            <p:spPr bwMode="auto">
              <a:xfrm>
                <a:off x="4488" y="1584"/>
                <a:ext cx="1080"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 name="Line 16"/>
              <p:cNvSpPr>
                <a:spLocks noChangeShapeType="1"/>
              </p:cNvSpPr>
              <p:nvPr/>
            </p:nvSpPr>
            <p:spPr bwMode="auto">
              <a:xfrm>
                <a:off x="4704" y="1679"/>
                <a:ext cx="864"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1" name="Line 38"/>
              <p:cNvSpPr>
                <a:spLocks noChangeShapeType="1"/>
              </p:cNvSpPr>
              <p:nvPr/>
            </p:nvSpPr>
            <p:spPr bwMode="auto">
              <a:xfrm>
                <a:off x="4416" y="528"/>
                <a:ext cx="1152"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 name="Line 39"/>
              <p:cNvSpPr>
                <a:spLocks noChangeShapeType="1"/>
              </p:cNvSpPr>
              <p:nvPr/>
            </p:nvSpPr>
            <p:spPr bwMode="auto">
              <a:xfrm>
                <a:off x="4272" y="623"/>
                <a:ext cx="1296"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 name="Line 40"/>
              <p:cNvSpPr>
                <a:spLocks noChangeShapeType="1"/>
              </p:cNvSpPr>
              <p:nvPr/>
            </p:nvSpPr>
            <p:spPr bwMode="auto">
              <a:xfrm flipV="1">
                <a:off x="4343" y="713"/>
                <a:ext cx="1225" cy="6"/>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4" name="Line 41"/>
              <p:cNvSpPr>
                <a:spLocks noChangeShapeType="1"/>
              </p:cNvSpPr>
              <p:nvPr/>
            </p:nvSpPr>
            <p:spPr bwMode="auto">
              <a:xfrm>
                <a:off x="4488" y="816"/>
                <a:ext cx="1080" cy="0"/>
              </a:xfrm>
              <a:prstGeom prst="line">
                <a:avLst/>
              </a:prstGeom>
              <a:noFill/>
              <a:ln w="3175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Tree>
    <p:extLst>
      <p:ext uri="{BB962C8B-B14F-4D97-AF65-F5344CB8AC3E}">
        <p14:creationId xmlns:p14="http://schemas.microsoft.com/office/powerpoint/2010/main" val="15977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3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10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10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9" end="9"/>
                                            </p:txEl>
                                          </p:spTgt>
                                        </p:tgtEl>
                                        <p:attrNameLst>
                                          <p:attrName>style.visibility</p:attrName>
                                        </p:attrNameLst>
                                      </p:cBhvr>
                                      <p:to>
                                        <p:strVal val="visible"/>
                                      </p:to>
                                    </p:set>
                                    <p:animEffect transition="in" filter="fade">
                                      <p:cBhvr>
                                        <p:cTn id="72" dur="10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Effect transition="in" filter="fade">
                                      <p:cBhvr>
                                        <p:cTn id="77"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SAZBA </a:t>
            </a:r>
            <a:r>
              <a:rPr lang="cs-CZ" dirty="0" smtClean="0"/>
              <a:t>ODSTAVCŮ – </a:t>
            </a:r>
            <a:r>
              <a:rPr lang="cs-CZ" dirty="0"/>
              <a:t>TYPOGRAFICKÉ ZÁSADY</a:t>
            </a:r>
          </a:p>
        </p:txBody>
      </p:sp>
      <p:sp>
        <p:nvSpPr>
          <p:cNvPr id="3" name="Zástupný symbol pro text 2"/>
          <p:cNvSpPr>
            <a:spLocks noGrp="1"/>
          </p:cNvSpPr>
          <p:nvPr>
            <p:ph type="body" sz="quarter" idx="11"/>
          </p:nvPr>
        </p:nvSpPr>
        <p:spPr/>
        <p:txBody>
          <a:bodyPr/>
          <a:lstStyle/>
          <a:p>
            <a:r>
              <a:rPr lang="cs-CZ" dirty="0" smtClean="0"/>
              <a:t>Odstavce a stránkový zlom</a:t>
            </a:r>
            <a:endParaRPr lang="cs-CZ" dirty="0"/>
          </a:p>
        </p:txBody>
      </p:sp>
      <p:sp>
        <p:nvSpPr>
          <p:cNvPr id="4" name="Zástupný symbol pro text 3"/>
          <p:cNvSpPr>
            <a:spLocks noGrp="1"/>
          </p:cNvSpPr>
          <p:nvPr>
            <p:ph type="body" sz="quarter" idx="15"/>
          </p:nvPr>
        </p:nvSpPr>
        <p:spPr/>
        <p:txBody>
          <a:bodyPr/>
          <a:lstStyle/>
          <a:p>
            <a:r>
              <a:rPr lang="cs-CZ" dirty="0" smtClean="0"/>
              <a:t>Stránkový zlom (konec stránky) </a:t>
            </a:r>
            <a:r>
              <a:rPr lang="cs-CZ" b="1" dirty="0" smtClean="0"/>
              <a:t>nemůže nastat v libovolném místě</a:t>
            </a:r>
            <a:r>
              <a:rPr lang="cs-CZ" dirty="0" smtClean="0"/>
              <a:t>.</a:t>
            </a:r>
          </a:p>
          <a:p>
            <a:r>
              <a:rPr lang="cs-CZ" b="1" dirty="0" smtClean="0">
                <a:solidFill>
                  <a:srgbClr val="00B0F0"/>
                </a:solidFill>
              </a:rPr>
              <a:t>Omezení a pravidla</a:t>
            </a:r>
            <a:r>
              <a:rPr lang="cs-CZ" dirty="0" smtClean="0"/>
              <a:t>:</a:t>
            </a:r>
          </a:p>
          <a:p>
            <a:pPr lvl="1"/>
            <a:r>
              <a:rPr lang="cs-CZ" b="1" dirty="0" smtClean="0"/>
              <a:t>Běžný odstavec </a:t>
            </a:r>
            <a:r>
              <a:rPr lang="cs-CZ" dirty="0" smtClean="0"/>
              <a:t>– vždy dva řádky </a:t>
            </a:r>
            <a:r>
              <a:rPr lang="cs-CZ" b="1" dirty="0" smtClean="0"/>
              <a:t>musí být společně</a:t>
            </a:r>
            <a:r>
              <a:rPr lang="cs-CZ" dirty="0" smtClean="0"/>
              <a:t> na jedné stránce. </a:t>
            </a:r>
            <a:r>
              <a:rPr lang="cs-CZ" i="1" dirty="0" smtClean="0"/>
              <a:t>Nastavení</a:t>
            </a:r>
            <a:r>
              <a:rPr lang="cs-CZ" dirty="0" smtClean="0"/>
              <a:t>: „Kontrola osamocených řádků“.</a:t>
            </a:r>
          </a:p>
          <a:p>
            <a:pPr lvl="1"/>
            <a:r>
              <a:rPr lang="cs-CZ" b="1" dirty="0" smtClean="0"/>
              <a:t>Nadpis</a:t>
            </a:r>
            <a:r>
              <a:rPr lang="cs-CZ" dirty="0" smtClean="0"/>
              <a:t> – </a:t>
            </a:r>
            <a:r>
              <a:rPr lang="cs-CZ" b="1" dirty="0" smtClean="0"/>
              <a:t>nesmí zůstat jako poslední odstavec</a:t>
            </a:r>
            <a:r>
              <a:rPr lang="cs-CZ" dirty="0" smtClean="0"/>
              <a:t> na stránce, vždy za ním musí být ještě další odstavec. </a:t>
            </a:r>
            <a:r>
              <a:rPr lang="cs-CZ" i="1" dirty="0" smtClean="0"/>
              <a:t>Nastavení</a:t>
            </a:r>
            <a:r>
              <a:rPr lang="cs-CZ" dirty="0" smtClean="0"/>
              <a:t>: „Svázat s následujícím“. Samotný víceřádkový nadpis nesmí být nikdy rozdělen koncem stránky. </a:t>
            </a:r>
            <a:r>
              <a:rPr lang="cs-CZ" i="1" dirty="0" smtClean="0"/>
              <a:t>Nastavení</a:t>
            </a:r>
            <a:r>
              <a:rPr lang="cs-CZ" dirty="0" smtClean="0"/>
              <a:t>: „Svázat řádky“.</a:t>
            </a:r>
          </a:p>
          <a:p>
            <a:pPr lvl="1"/>
            <a:r>
              <a:rPr lang="cs-CZ" dirty="0"/>
              <a:t>Tabulkové buňky s textem, </a:t>
            </a:r>
            <a:r>
              <a:rPr lang="cs-CZ" dirty="0" smtClean="0"/>
              <a:t>popisky tabulek a obrázků, strofy </a:t>
            </a:r>
            <a:r>
              <a:rPr lang="cs-CZ" dirty="0"/>
              <a:t>veršů, krátké několikařádkové citáty apod. nemohou být </a:t>
            </a:r>
            <a:r>
              <a:rPr lang="cs-CZ" b="1" dirty="0"/>
              <a:t>nikdy rozděleny koncem stránky</a:t>
            </a:r>
            <a:r>
              <a:rPr lang="cs-CZ" dirty="0" smtClean="0"/>
              <a:t>. </a:t>
            </a:r>
            <a:r>
              <a:rPr lang="cs-CZ" i="1" dirty="0" smtClean="0"/>
              <a:t>Nastavení</a:t>
            </a:r>
            <a:r>
              <a:rPr lang="cs-CZ" dirty="0" smtClean="0"/>
              <a:t>: „Svázat řádky“.</a:t>
            </a:r>
            <a:endParaRPr lang="cs-CZ" dirty="0"/>
          </a:p>
          <a:p>
            <a:pPr lvl="1"/>
            <a:r>
              <a:rPr lang="cs-CZ" dirty="0" smtClean="0"/>
              <a:t>Nadpis nejvyšší úrovně (např. kapitola) v delších textech – typicky </a:t>
            </a:r>
            <a:r>
              <a:rPr lang="cs-CZ" b="1" dirty="0" smtClean="0"/>
              <a:t>začíná na nové stránce</a:t>
            </a:r>
            <a:r>
              <a:rPr lang="cs-CZ" dirty="0" smtClean="0"/>
              <a:t>. </a:t>
            </a:r>
            <a:r>
              <a:rPr lang="cs-CZ" i="1" dirty="0" smtClean="0"/>
              <a:t>Nastavení</a:t>
            </a:r>
            <a:r>
              <a:rPr lang="cs-CZ" dirty="0" smtClean="0"/>
              <a:t>: „Konec stránky před“.</a:t>
            </a:r>
          </a:p>
        </p:txBody>
      </p:sp>
    </p:spTree>
    <p:extLst>
      <p:ext uri="{BB962C8B-B14F-4D97-AF65-F5344CB8AC3E}">
        <p14:creationId xmlns:p14="http://schemas.microsoft.com/office/powerpoint/2010/main" val="3023046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SAZBA ODSTAVCŮ</a:t>
            </a:r>
            <a:r>
              <a:rPr lang="cs-CZ" dirty="0" smtClean="0"/>
              <a:t> </a:t>
            </a:r>
            <a:r>
              <a:rPr lang="cs-CZ" dirty="0"/>
              <a:t>– TYPOGRAFICKÉ ZÁSADY</a:t>
            </a:r>
          </a:p>
        </p:txBody>
      </p:sp>
      <p:sp>
        <p:nvSpPr>
          <p:cNvPr id="3" name="Zástupný symbol pro text 2"/>
          <p:cNvSpPr>
            <a:spLocks noGrp="1"/>
          </p:cNvSpPr>
          <p:nvPr>
            <p:ph type="body" sz="quarter" idx="11"/>
          </p:nvPr>
        </p:nvSpPr>
        <p:spPr/>
        <p:txBody>
          <a:bodyPr/>
          <a:lstStyle/>
          <a:p>
            <a:r>
              <a:rPr lang="cs-CZ" dirty="0" smtClean="0"/>
              <a:t>Sazba nadpisů (podnadpisů)</a:t>
            </a:r>
            <a:endParaRPr lang="cs-CZ" dirty="0"/>
          </a:p>
        </p:txBody>
      </p:sp>
      <p:sp>
        <p:nvSpPr>
          <p:cNvPr id="4" name="Zástupný symbol pro text 3"/>
          <p:cNvSpPr>
            <a:spLocks noGrp="1"/>
          </p:cNvSpPr>
          <p:nvPr>
            <p:ph type="body" sz="quarter" idx="15"/>
          </p:nvPr>
        </p:nvSpPr>
        <p:spPr/>
        <p:txBody>
          <a:bodyPr/>
          <a:lstStyle/>
          <a:p>
            <a:r>
              <a:rPr lang="cs-CZ" dirty="0" smtClean="0"/>
              <a:t>Slouží k </a:t>
            </a:r>
            <a:r>
              <a:rPr lang="cs-CZ" b="1" dirty="0" smtClean="0">
                <a:solidFill>
                  <a:srgbClr val="00B0F0"/>
                </a:solidFill>
              </a:rPr>
              <a:t>členění dokumentu a k lepší orientaci</a:t>
            </a:r>
            <a:r>
              <a:rPr lang="cs-CZ" dirty="0" smtClean="0"/>
              <a:t> čtenáře</a:t>
            </a:r>
          </a:p>
          <a:p>
            <a:r>
              <a:rPr lang="cs-CZ" dirty="0" smtClean="0"/>
              <a:t>Mají obvykle více úrovní (doporučeno max. 3)</a:t>
            </a:r>
          </a:p>
          <a:p>
            <a:r>
              <a:rPr lang="cs-CZ" dirty="0" smtClean="0"/>
              <a:t>Vždy </a:t>
            </a:r>
            <a:r>
              <a:rPr lang="cs-CZ" b="1" dirty="0" smtClean="0"/>
              <a:t>jednotný</a:t>
            </a:r>
            <a:r>
              <a:rPr lang="cs-CZ" dirty="0" smtClean="0"/>
              <a:t> systém – úrovně se odlišují </a:t>
            </a:r>
            <a:r>
              <a:rPr lang="cs-CZ" b="1" dirty="0" smtClean="0"/>
              <a:t>JEN v jednom parametru</a:t>
            </a:r>
          </a:p>
          <a:p>
            <a:r>
              <a:rPr lang="cs-CZ" b="1" dirty="0" smtClean="0"/>
              <a:t>Příklady</a:t>
            </a:r>
            <a:r>
              <a:rPr lang="cs-CZ" dirty="0" smtClean="0"/>
              <a:t>:</a:t>
            </a:r>
          </a:p>
          <a:p>
            <a:pPr lvl="1"/>
            <a:r>
              <a:rPr lang="cs-CZ" dirty="0" smtClean="0"/>
              <a:t>tučný řez, základní typ písma, úrovně odlišeny velikostmi (například 12 – 14 – 18 bodů)</a:t>
            </a:r>
          </a:p>
          <a:p>
            <a:pPr lvl="1"/>
            <a:r>
              <a:rPr lang="cs-CZ" dirty="0"/>
              <a:t>z</a:t>
            </a:r>
            <a:r>
              <a:rPr lang="cs-CZ" dirty="0" smtClean="0"/>
              <a:t>ákladní typ písma, stejné velikosti, úrovně odlišeny řezem (např. obyčejný – kurzíva – tučné)</a:t>
            </a:r>
          </a:p>
          <a:p>
            <a:pPr lvl="1"/>
            <a:r>
              <a:rPr lang="cs-CZ" dirty="0"/>
              <a:t>d</a:t>
            </a:r>
            <a:r>
              <a:rPr lang="cs-CZ" dirty="0" smtClean="0"/>
              <a:t>oplňkový typ písma, obyčejný řez, úrovně odlišeny velikostmi</a:t>
            </a:r>
          </a:p>
          <a:p>
            <a:r>
              <a:rPr lang="cs-CZ" dirty="0" smtClean="0"/>
              <a:t>Úrovně se navíc mohou označovat </a:t>
            </a:r>
            <a:r>
              <a:rPr lang="cs-CZ" b="1" dirty="0" smtClean="0"/>
              <a:t>desetinným hierarchickým číslováním </a:t>
            </a:r>
            <a:r>
              <a:rPr lang="cs-CZ" dirty="0" smtClean="0"/>
              <a:t>(1 – 1.1 – 1.1.1). Za číslem se nepíše tečka, tečka odděluje jednotlivé úrovně a píše se bez okolních mezer.</a:t>
            </a:r>
            <a:endParaRPr lang="cs-CZ" dirty="0"/>
          </a:p>
        </p:txBody>
      </p:sp>
      <p:sp>
        <p:nvSpPr>
          <p:cNvPr id="6" name="TextovéPole 5"/>
          <p:cNvSpPr txBox="1"/>
          <p:nvPr/>
        </p:nvSpPr>
        <p:spPr>
          <a:xfrm>
            <a:off x="3503712" y="5139770"/>
            <a:ext cx="5976664" cy="1169551"/>
          </a:xfrm>
          <a:prstGeom prst="rect">
            <a:avLst/>
          </a:prstGeom>
          <a:solidFill>
            <a:schemeClr val="tx2">
              <a:lumMod val="20000"/>
              <a:lumOff val="80000"/>
            </a:schemeClr>
          </a:solidFill>
        </p:spPr>
        <p:txBody>
          <a:bodyPr wrap="square" rtlCol="0">
            <a:spAutoFit/>
          </a:bodyPr>
          <a:lstStyle/>
          <a:p>
            <a:pPr marL="342900" indent="-342900">
              <a:buAutoNum type="arabicPlain" startAt="3"/>
            </a:pPr>
            <a:r>
              <a:rPr lang="cs-CZ" sz="2800" b="1" dirty="0" smtClean="0">
                <a:solidFill>
                  <a:srgbClr val="00B0F0"/>
                </a:solidFill>
              </a:rPr>
              <a:t>Běžné oceli</a:t>
            </a:r>
          </a:p>
          <a:p>
            <a:r>
              <a:rPr lang="cs-CZ" sz="2400" b="1" dirty="0" smtClean="0">
                <a:solidFill>
                  <a:srgbClr val="00B0F0"/>
                </a:solidFill>
              </a:rPr>
              <a:t>3.1   Oceli třídy 11 pro konstrukční účely</a:t>
            </a:r>
          </a:p>
          <a:p>
            <a:r>
              <a:rPr lang="cs-CZ" b="1" dirty="0" smtClean="0">
                <a:solidFill>
                  <a:srgbClr val="00B0F0"/>
                </a:solidFill>
              </a:rPr>
              <a:t>3.1.1     Oceli třídy 1153</a:t>
            </a:r>
            <a:endParaRPr lang="cs-CZ" b="1" dirty="0">
              <a:solidFill>
                <a:srgbClr val="00B0F0"/>
              </a:solidFill>
            </a:endParaRPr>
          </a:p>
        </p:txBody>
      </p:sp>
    </p:spTree>
    <p:extLst>
      <p:ext uri="{BB962C8B-B14F-4D97-AF65-F5344CB8AC3E}">
        <p14:creationId xmlns:p14="http://schemas.microsoft.com/office/powerpoint/2010/main" val="349587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SAZBA ODSTAVCŮ </a:t>
            </a:r>
            <a:r>
              <a:rPr lang="cs-CZ" dirty="0"/>
              <a:t>– TYPOGRAFICKÉ ZÁSADY</a:t>
            </a:r>
          </a:p>
        </p:txBody>
      </p:sp>
      <p:sp>
        <p:nvSpPr>
          <p:cNvPr id="3" name="Zástupný symbol pro text 2"/>
          <p:cNvSpPr>
            <a:spLocks noGrp="1"/>
          </p:cNvSpPr>
          <p:nvPr>
            <p:ph type="body" sz="quarter" idx="11"/>
          </p:nvPr>
        </p:nvSpPr>
        <p:spPr/>
        <p:txBody>
          <a:bodyPr/>
          <a:lstStyle/>
          <a:p>
            <a:r>
              <a:rPr lang="cs-CZ" dirty="0" smtClean="0"/>
              <a:t>Poznámky pod čarou, popisky obrázků a tabulek</a:t>
            </a:r>
            <a:endParaRPr lang="cs-CZ" dirty="0"/>
          </a:p>
        </p:txBody>
      </p:sp>
      <p:sp>
        <p:nvSpPr>
          <p:cNvPr id="4" name="Zástupný symbol pro text 3"/>
          <p:cNvSpPr>
            <a:spLocks noGrp="1"/>
          </p:cNvSpPr>
          <p:nvPr>
            <p:ph type="body" sz="quarter" idx="15"/>
          </p:nvPr>
        </p:nvSpPr>
        <p:spPr/>
        <p:txBody>
          <a:bodyPr/>
          <a:lstStyle/>
          <a:p>
            <a:pPr>
              <a:lnSpc>
                <a:spcPct val="108000"/>
              </a:lnSpc>
            </a:pPr>
            <a:r>
              <a:rPr lang="cs-CZ" b="1" dirty="0" smtClean="0">
                <a:solidFill>
                  <a:srgbClr val="00B0F0"/>
                </a:solidFill>
              </a:rPr>
              <a:t>Poznámky pod čarou</a:t>
            </a:r>
            <a:r>
              <a:rPr lang="cs-CZ" dirty="0" smtClean="0"/>
              <a:t> – doplňují základní text, někdy obsahují odkazy na zdroje.</a:t>
            </a:r>
          </a:p>
          <a:p>
            <a:pPr lvl="1">
              <a:lnSpc>
                <a:spcPct val="108000"/>
              </a:lnSpc>
            </a:pPr>
            <a:r>
              <a:rPr lang="cs-CZ" dirty="0"/>
              <a:t>Sázejí se </a:t>
            </a:r>
            <a:r>
              <a:rPr lang="cs-CZ" b="1" dirty="0"/>
              <a:t>menším stupněm písma</a:t>
            </a:r>
            <a:r>
              <a:rPr lang="cs-CZ" dirty="0"/>
              <a:t> (pro základní text 12 b mají poznámky stupeň 10 b).</a:t>
            </a:r>
          </a:p>
          <a:p>
            <a:pPr lvl="1">
              <a:lnSpc>
                <a:spcPct val="108000"/>
              </a:lnSpc>
            </a:pPr>
            <a:r>
              <a:rPr lang="cs-CZ" dirty="0" smtClean="0"/>
              <a:t>Vkládají se </a:t>
            </a:r>
            <a:r>
              <a:rPr lang="cs-CZ" b="1" dirty="0" smtClean="0"/>
              <a:t>automatickou funkcí</a:t>
            </a:r>
            <a:r>
              <a:rPr lang="cs-CZ" dirty="0" smtClean="0"/>
              <a:t>. Čára cca 1/3 šíře sazby.</a:t>
            </a:r>
          </a:p>
          <a:p>
            <a:pPr lvl="1">
              <a:lnSpc>
                <a:spcPct val="108000"/>
              </a:lnSpc>
            </a:pPr>
            <a:r>
              <a:rPr lang="cs-CZ" dirty="0" smtClean="0"/>
              <a:t>Odkazovací symbol (číslo, hvězdička apod.) se v textu </a:t>
            </a:r>
            <a:br>
              <a:rPr lang="cs-CZ" dirty="0" smtClean="0"/>
            </a:br>
            <a:r>
              <a:rPr lang="cs-CZ" dirty="0" smtClean="0"/>
              <a:t>přisazuje </a:t>
            </a:r>
            <a:r>
              <a:rPr lang="cs-CZ" b="1" dirty="0" smtClean="0"/>
              <a:t>vždy bez mezery vlevo</a:t>
            </a:r>
            <a:r>
              <a:rPr lang="cs-CZ" dirty="0" smtClean="0"/>
              <a:t>.</a:t>
            </a:r>
            <a:r>
              <a:rPr lang="cs-CZ" baseline="30000" dirty="0" smtClean="0"/>
              <a:t>11</a:t>
            </a:r>
            <a:r>
              <a:rPr lang="cs-CZ" dirty="0" smtClean="0"/>
              <a:t> </a:t>
            </a:r>
          </a:p>
          <a:p>
            <a:pPr>
              <a:lnSpc>
                <a:spcPct val="108000"/>
              </a:lnSpc>
            </a:pPr>
            <a:r>
              <a:rPr lang="cs-CZ" b="1" dirty="0" smtClean="0">
                <a:solidFill>
                  <a:srgbClr val="00B0F0"/>
                </a:solidFill>
              </a:rPr>
              <a:t>Popisky obrázků a tabulek</a:t>
            </a:r>
          </a:p>
          <a:p>
            <a:pPr lvl="1">
              <a:lnSpc>
                <a:spcPct val="108000"/>
              </a:lnSpc>
            </a:pPr>
            <a:r>
              <a:rPr lang="cs-CZ" dirty="0" smtClean="0"/>
              <a:t>jednotné provedení, označení číslem (průběžně nebo </a:t>
            </a:r>
            <a:br>
              <a:rPr lang="cs-CZ" dirty="0" smtClean="0"/>
            </a:br>
            <a:r>
              <a:rPr lang="cs-CZ" dirty="0" smtClean="0"/>
              <a:t>po kapitolách).</a:t>
            </a:r>
          </a:p>
          <a:p>
            <a:pPr lvl="1">
              <a:lnSpc>
                <a:spcPct val="108000"/>
              </a:lnSpc>
            </a:pPr>
            <a:r>
              <a:rPr lang="cs-CZ" dirty="0" smtClean="0"/>
              <a:t>často </a:t>
            </a:r>
            <a:r>
              <a:rPr lang="cs-CZ" dirty="0"/>
              <a:t>menší stupeň, sazba na střed nebo vlevo, kurzíva </a:t>
            </a:r>
            <a:br>
              <a:rPr lang="cs-CZ" dirty="0"/>
            </a:br>
            <a:r>
              <a:rPr lang="cs-CZ" dirty="0" smtClean="0"/>
              <a:t>nebo doplňkový typ </a:t>
            </a:r>
            <a:r>
              <a:rPr lang="cs-CZ" dirty="0"/>
              <a:t>písma. Popisek obrázku je </a:t>
            </a:r>
            <a:r>
              <a:rPr lang="cs-CZ" dirty="0" smtClean="0"/>
              <a:t/>
            </a:r>
            <a:br>
              <a:rPr lang="cs-CZ" dirty="0" smtClean="0"/>
            </a:br>
            <a:r>
              <a:rPr lang="cs-CZ" dirty="0" smtClean="0"/>
              <a:t>typicky </a:t>
            </a:r>
            <a:r>
              <a:rPr lang="cs-CZ" dirty="0"/>
              <a:t>pod obrázkem, popisek tabulky je nad tabulkou.</a:t>
            </a:r>
          </a:p>
          <a:p>
            <a:endParaRPr lang="cs-CZ" dirty="0"/>
          </a:p>
        </p:txBody>
      </p:sp>
      <p:cxnSp>
        <p:nvCxnSpPr>
          <p:cNvPr id="5" name="Přímá spojnice 4"/>
          <p:cNvCxnSpPr/>
          <p:nvPr/>
        </p:nvCxnSpPr>
        <p:spPr>
          <a:xfrm>
            <a:off x="479376" y="5805264"/>
            <a:ext cx="3024336" cy="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378176" y="5894091"/>
            <a:ext cx="5793637" cy="646331"/>
          </a:xfrm>
          <a:prstGeom prst="rect">
            <a:avLst/>
          </a:prstGeom>
          <a:noFill/>
        </p:spPr>
        <p:txBody>
          <a:bodyPr wrap="none" rtlCol="0">
            <a:spAutoFit/>
          </a:bodyPr>
          <a:lstStyle/>
          <a:p>
            <a:r>
              <a:rPr lang="cs-CZ" baseline="30000" dirty="0" smtClean="0">
                <a:solidFill>
                  <a:srgbClr val="00B0F0"/>
                </a:solidFill>
              </a:rPr>
              <a:t>11 </a:t>
            </a:r>
            <a:r>
              <a:rPr lang="cs-CZ" dirty="0" smtClean="0">
                <a:solidFill>
                  <a:srgbClr val="00B0F0"/>
                </a:solidFill>
              </a:rPr>
              <a:t>Příklad poznámky pod čarou. </a:t>
            </a:r>
            <a:r>
              <a:rPr lang="pl-PL" dirty="0">
                <a:solidFill>
                  <a:srgbClr val="00B0F0"/>
                </a:solidFill>
              </a:rPr>
              <a:t>Za poznámkou je vždy tečka.</a:t>
            </a:r>
          </a:p>
          <a:p>
            <a:endParaRPr lang="cs-CZ" dirty="0">
              <a:solidFill>
                <a:srgbClr val="00B0F0"/>
              </a:solidFill>
            </a:endParaRPr>
          </a:p>
        </p:txBody>
      </p:sp>
      <p:grpSp>
        <p:nvGrpSpPr>
          <p:cNvPr id="7" name="Skupina 6"/>
          <p:cNvGrpSpPr/>
          <p:nvPr/>
        </p:nvGrpSpPr>
        <p:grpSpPr>
          <a:xfrm>
            <a:off x="7438759" y="2534220"/>
            <a:ext cx="4320480" cy="3498102"/>
            <a:chOff x="4499992" y="2737468"/>
            <a:chExt cx="4320480" cy="3498102"/>
          </a:xfrm>
        </p:grpSpPr>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737468"/>
              <a:ext cx="3744416" cy="2743705"/>
            </a:xfrm>
            <a:prstGeom prst="rect">
              <a:avLst/>
            </a:prstGeom>
          </p:spPr>
        </p:pic>
        <p:sp>
          <p:nvSpPr>
            <p:cNvPr id="9" name="TextovéPole 8"/>
            <p:cNvSpPr txBox="1"/>
            <p:nvPr/>
          </p:nvSpPr>
          <p:spPr>
            <a:xfrm>
              <a:off x="4499992" y="5589239"/>
              <a:ext cx="4320480" cy="646331"/>
            </a:xfrm>
            <a:prstGeom prst="rect">
              <a:avLst/>
            </a:prstGeom>
            <a:noFill/>
          </p:spPr>
          <p:txBody>
            <a:bodyPr wrap="square" rtlCol="0">
              <a:spAutoFit/>
            </a:bodyPr>
            <a:lstStyle/>
            <a:p>
              <a:r>
                <a:rPr lang="cs-CZ" dirty="0" smtClean="0">
                  <a:solidFill>
                    <a:srgbClr val="00B0F0"/>
                  </a:solidFill>
                </a:rPr>
                <a:t>Obr. 4.5	</a:t>
              </a:r>
              <a:r>
                <a:rPr lang="cs-CZ" i="1" dirty="0" smtClean="0">
                  <a:solidFill>
                    <a:srgbClr val="00B0F0"/>
                  </a:solidFill>
                </a:rPr>
                <a:t>Zábor zemědělské půdy </a:t>
              </a:r>
              <a:r>
                <a:rPr lang="cs-CZ" i="1" dirty="0" err="1" smtClean="0">
                  <a:solidFill>
                    <a:srgbClr val="00B0F0"/>
                  </a:solidFill>
                </a:rPr>
                <a:t>fotovoltaickou</a:t>
              </a:r>
              <a:r>
                <a:rPr lang="cs-CZ" i="1" dirty="0" smtClean="0">
                  <a:solidFill>
                    <a:srgbClr val="00B0F0"/>
                  </a:solidFill>
                </a:rPr>
                <a:t> elektrárnou (</a:t>
              </a:r>
              <a:r>
                <a:rPr lang="cs-CZ" i="1" dirty="0" err="1" smtClean="0">
                  <a:solidFill>
                    <a:srgbClr val="00B0F0"/>
                  </a:solidFill>
                </a:rPr>
                <a:t>Pělucha</a:t>
              </a:r>
              <a:r>
                <a:rPr lang="cs-CZ" i="1" dirty="0" smtClean="0">
                  <a:solidFill>
                    <a:srgbClr val="00B0F0"/>
                  </a:solidFill>
                </a:rPr>
                <a:t>, 2012)</a:t>
              </a:r>
              <a:endParaRPr lang="cs-CZ" i="1" dirty="0">
                <a:solidFill>
                  <a:srgbClr val="00B0F0"/>
                </a:solidFill>
              </a:endParaRPr>
            </a:p>
          </p:txBody>
        </p:sp>
      </p:grpSp>
    </p:spTree>
    <p:extLst>
      <p:ext uri="{BB962C8B-B14F-4D97-AF65-F5344CB8AC3E}">
        <p14:creationId xmlns:p14="http://schemas.microsoft.com/office/powerpoint/2010/main" val="17310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99"/>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10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4000"/>
                                        <p:tgtEl>
                                          <p:spTgt spid="7"/>
                                        </p:tgtEl>
                                      </p:cBhvr>
                                    </p:animEffect>
                                    <p:anim calcmode="lin" valueType="num">
                                      <p:cBhvr>
                                        <p:cTn id="51" dur="4000" fill="hold"/>
                                        <p:tgtEl>
                                          <p:spTgt spid="7"/>
                                        </p:tgtEl>
                                        <p:attrNameLst>
                                          <p:attrName>ppt_x</p:attrName>
                                        </p:attrNameLst>
                                      </p:cBhvr>
                                      <p:tavLst>
                                        <p:tav tm="0">
                                          <p:val>
                                            <p:strVal val="#ppt_x"/>
                                          </p:val>
                                        </p:tav>
                                        <p:tav tm="100000">
                                          <p:val>
                                            <p:strVal val="#ppt_x"/>
                                          </p:val>
                                        </p:tav>
                                      </p:tavLst>
                                    </p:anim>
                                    <p:anim calcmode="lin" valueType="num">
                                      <p:cBhvr>
                                        <p:cTn id="52" dur="4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p:txBody>
          <a:bodyPr>
            <a:normAutofit lnSpcReduction="10000"/>
          </a:bodyPr>
          <a:lstStyle/>
          <a:p>
            <a:r>
              <a:rPr lang="cs-CZ" dirty="0" smtClean="0"/>
              <a:t>Technologie</a:t>
            </a:r>
            <a:endParaRPr lang="cs-CZ" dirty="0"/>
          </a:p>
        </p:txBody>
      </p:sp>
    </p:spTree>
    <p:extLst>
      <p:ext uri="{BB962C8B-B14F-4D97-AF65-F5344CB8AC3E}">
        <p14:creationId xmlns:p14="http://schemas.microsoft.com/office/powerpoint/2010/main" val="275848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TECHNOLOGIE – PRINCIP ZNAČKOVÁNÍ</a:t>
            </a:r>
            <a:endParaRPr lang="cs-CZ" dirty="0"/>
          </a:p>
        </p:txBody>
      </p:sp>
      <p:sp>
        <p:nvSpPr>
          <p:cNvPr id="3" name="Zástupný symbol pro text 2"/>
          <p:cNvSpPr>
            <a:spLocks noGrp="1"/>
          </p:cNvSpPr>
          <p:nvPr>
            <p:ph type="body" sz="quarter" idx="11"/>
          </p:nvPr>
        </p:nvSpPr>
        <p:spPr/>
        <p:txBody>
          <a:bodyPr/>
          <a:lstStyle/>
          <a:p>
            <a:r>
              <a:rPr lang="cs-CZ" dirty="0" smtClean="0"/>
              <a:t>Co je dokument z technického úhlu pohledu?</a:t>
            </a:r>
            <a:endParaRPr lang="cs-CZ" dirty="0"/>
          </a:p>
        </p:txBody>
      </p:sp>
      <p:sp>
        <p:nvSpPr>
          <p:cNvPr id="4" name="Zástupný symbol pro text 3"/>
          <p:cNvSpPr>
            <a:spLocks noGrp="1"/>
          </p:cNvSpPr>
          <p:nvPr>
            <p:ph type="body" sz="quarter" idx="15"/>
          </p:nvPr>
        </p:nvSpPr>
        <p:spPr>
          <a:xfrm>
            <a:off x="335366" y="1484784"/>
            <a:ext cx="10884622" cy="4968551"/>
          </a:xfrm>
        </p:spPr>
        <p:txBody>
          <a:bodyPr>
            <a:normAutofit lnSpcReduction="10000"/>
          </a:bodyPr>
          <a:lstStyle/>
          <a:p>
            <a:r>
              <a:rPr lang="cs-CZ" dirty="0" smtClean="0"/>
              <a:t>Skládá se ze dvou prolínajících se částí:</a:t>
            </a:r>
          </a:p>
          <a:p>
            <a:pPr lvl="1"/>
            <a:r>
              <a:rPr lang="cs-CZ" dirty="0" smtClean="0"/>
              <a:t>vlastního </a:t>
            </a:r>
            <a:r>
              <a:rPr lang="cs-CZ" b="1" dirty="0" smtClean="0"/>
              <a:t>obsahu</a:t>
            </a:r>
            <a:r>
              <a:rPr lang="cs-CZ" dirty="0" smtClean="0"/>
              <a:t> (text, obrázky, matematické výrazy...)</a:t>
            </a:r>
          </a:p>
          <a:p>
            <a:pPr lvl="1"/>
            <a:r>
              <a:rPr lang="cs-CZ" dirty="0" smtClean="0"/>
              <a:t>povelů pro formátování – tzv. </a:t>
            </a:r>
            <a:r>
              <a:rPr lang="cs-CZ" b="1" dirty="0" smtClean="0"/>
              <a:t>značek</a:t>
            </a:r>
          </a:p>
          <a:p>
            <a:r>
              <a:rPr lang="cs-CZ" b="1" dirty="0" smtClean="0"/>
              <a:t>Značky</a:t>
            </a:r>
            <a:r>
              <a:rPr lang="cs-CZ" dirty="0" smtClean="0"/>
              <a:t> (povely) mohou nést </a:t>
            </a:r>
            <a:r>
              <a:rPr lang="cs-CZ" b="1" dirty="0" smtClean="0">
                <a:solidFill>
                  <a:srgbClr val="00B0F0"/>
                </a:solidFill>
              </a:rPr>
              <a:t>dvojí informaci</a:t>
            </a:r>
            <a:r>
              <a:rPr lang="cs-CZ" dirty="0" smtClean="0"/>
              <a:t>:</a:t>
            </a:r>
          </a:p>
          <a:p>
            <a:pPr lvl="1"/>
            <a:r>
              <a:rPr lang="cs-CZ" b="1" dirty="0" smtClean="0">
                <a:solidFill>
                  <a:srgbClr val="00B0F0"/>
                </a:solidFill>
              </a:rPr>
              <a:t>vizuální</a:t>
            </a:r>
            <a:r>
              <a:rPr lang="cs-CZ" dirty="0" smtClean="0"/>
              <a:t> – informace o </a:t>
            </a:r>
            <a:r>
              <a:rPr lang="cs-CZ" b="1" dirty="0" smtClean="0"/>
              <a:t>vzhledu</a:t>
            </a:r>
            <a:r>
              <a:rPr lang="cs-CZ" dirty="0" smtClean="0"/>
              <a:t> (např. „tohle je tučně, 12 b“)</a:t>
            </a:r>
          </a:p>
          <a:p>
            <a:pPr lvl="1"/>
            <a:r>
              <a:rPr lang="cs-CZ" b="1" dirty="0" smtClean="0">
                <a:solidFill>
                  <a:srgbClr val="00B0F0"/>
                </a:solidFill>
              </a:rPr>
              <a:t>strukturní</a:t>
            </a:r>
            <a:r>
              <a:rPr lang="cs-CZ" dirty="0" smtClean="0"/>
              <a:t> – informace o </a:t>
            </a:r>
            <a:r>
              <a:rPr lang="cs-CZ" b="1" dirty="0" smtClean="0"/>
              <a:t>významu</a:t>
            </a:r>
            <a:r>
              <a:rPr lang="cs-CZ" dirty="0" smtClean="0"/>
              <a:t> (např. „tohle je nadpis 2. úrovně“)</a:t>
            </a:r>
          </a:p>
          <a:p>
            <a:r>
              <a:rPr lang="cs-CZ" b="1" dirty="0" smtClean="0"/>
              <a:t>Kriticky důležité</a:t>
            </a:r>
            <a:r>
              <a:rPr lang="cs-CZ" dirty="0" smtClean="0"/>
              <a:t> jsou </a:t>
            </a:r>
            <a:r>
              <a:rPr lang="cs-CZ" b="1" dirty="0" smtClean="0"/>
              <a:t>strukturní</a:t>
            </a:r>
            <a:r>
              <a:rPr lang="cs-CZ" dirty="0" smtClean="0"/>
              <a:t> značky. Proč?</a:t>
            </a:r>
          </a:p>
          <a:p>
            <a:pPr lvl="1"/>
            <a:r>
              <a:rPr lang="cs-CZ" dirty="0" smtClean="0"/>
              <a:t>vzhled se může měnit podle potřeby, ale </a:t>
            </a:r>
            <a:r>
              <a:rPr lang="cs-CZ" b="1" dirty="0" smtClean="0"/>
              <a:t>význam zůstává</a:t>
            </a:r>
          </a:p>
          <a:p>
            <a:pPr lvl="1"/>
            <a:r>
              <a:rPr lang="cs-CZ" dirty="0" smtClean="0"/>
              <a:t>vzhled může změnit kdokoliv, ale význam </a:t>
            </a:r>
            <a:r>
              <a:rPr lang="cs-CZ" b="1" dirty="0" smtClean="0"/>
              <a:t>stanovuje</a:t>
            </a:r>
            <a:r>
              <a:rPr lang="cs-CZ" dirty="0" smtClean="0"/>
              <a:t> pouze </a:t>
            </a:r>
            <a:r>
              <a:rPr lang="cs-CZ" b="1" dirty="0" smtClean="0"/>
              <a:t>autor</a:t>
            </a:r>
          </a:p>
          <a:p>
            <a:pPr lvl="1"/>
            <a:r>
              <a:rPr lang="cs-CZ" dirty="0" smtClean="0"/>
              <a:t>ztrátu strukturní informace </a:t>
            </a:r>
            <a:r>
              <a:rPr lang="cs-CZ" b="1" dirty="0" smtClean="0"/>
              <a:t>nelze</a:t>
            </a:r>
            <a:r>
              <a:rPr lang="cs-CZ" dirty="0" smtClean="0"/>
              <a:t> bez autora </a:t>
            </a:r>
            <a:r>
              <a:rPr lang="cs-CZ" b="1" dirty="0" smtClean="0"/>
              <a:t>obnovit</a:t>
            </a:r>
          </a:p>
          <a:p>
            <a:pPr lvl="1"/>
            <a:r>
              <a:rPr lang="cs-CZ" dirty="0" smtClean="0"/>
              <a:t>přítomnost strukturní informace umožňuje </a:t>
            </a:r>
            <a:r>
              <a:rPr lang="cs-CZ" b="1" dirty="0" err="1" smtClean="0"/>
              <a:t>znovupoužívat</a:t>
            </a:r>
            <a:r>
              <a:rPr lang="cs-CZ" dirty="0" smtClean="0"/>
              <a:t> dokument pro různé účely</a:t>
            </a:r>
          </a:p>
          <a:p>
            <a:r>
              <a:rPr lang="cs-CZ" dirty="0" smtClean="0"/>
              <a:t>Je velmi vhodné </a:t>
            </a:r>
            <a:r>
              <a:rPr lang="cs-CZ" b="1" dirty="0" smtClean="0"/>
              <a:t>oddělit</a:t>
            </a:r>
            <a:r>
              <a:rPr lang="cs-CZ" dirty="0" smtClean="0"/>
              <a:t> vizuální informaci </a:t>
            </a:r>
            <a:r>
              <a:rPr lang="cs-CZ" b="1" dirty="0" smtClean="0"/>
              <a:t>od</a:t>
            </a:r>
            <a:r>
              <a:rPr lang="cs-CZ" dirty="0" smtClean="0"/>
              <a:t> vlastního </a:t>
            </a:r>
            <a:r>
              <a:rPr lang="cs-CZ" b="1" dirty="0" smtClean="0"/>
              <a:t>dokumentu</a:t>
            </a:r>
            <a:r>
              <a:rPr lang="cs-CZ" dirty="0" smtClean="0"/>
              <a:t>, kde zůstávají jen strukturní informace.</a:t>
            </a:r>
            <a:endParaRPr lang="cs-CZ" dirty="0"/>
          </a:p>
        </p:txBody>
      </p:sp>
    </p:spTree>
    <p:extLst>
      <p:ext uri="{BB962C8B-B14F-4D97-AF65-F5344CB8AC3E}">
        <p14:creationId xmlns:p14="http://schemas.microsoft.com/office/powerpoint/2010/main" val="1208767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TECHNOLOGIE – PRINCIP ZNAČKOVÁNÍ</a:t>
            </a:r>
          </a:p>
        </p:txBody>
      </p:sp>
      <p:sp>
        <p:nvSpPr>
          <p:cNvPr id="3" name="Zástupný symbol pro text 2"/>
          <p:cNvSpPr>
            <a:spLocks noGrp="1"/>
          </p:cNvSpPr>
          <p:nvPr>
            <p:ph type="body" sz="quarter" idx="11"/>
          </p:nvPr>
        </p:nvSpPr>
        <p:spPr/>
        <p:txBody>
          <a:bodyPr/>
          <a:lstStyle/>
          <a:p>
            <a:r>
              <a:rPr lang="cs-CZ" dirty="0" smtClean="0"/>
              <a:t>Realizace strukturních značek v programu typu Word</a:t>
            </a:r>
            <a:endParaRPr lang="cs-CZ" dirty="0"/>
          </a:p>
        </p:txBody>
      </p:sp>
      <p:sp>
        <p:nvSpPr>
          <p:cNvPr id="4" name="Zástupný symbol pro text 3"/>
          <p:cNvSpPr>
            <a:spLocks noGrp="1"/>
          </p:cNvSpPr>
          <p:nvPr>
            <p:ph type="body" sz="quarter" idx="15"/>
          </p:nvPr>
        </p:nvSpPr>
        <p:spPr/>
        <p:txBody>
          <a:bodyPr/>
          <a:lstStyle/>
          <a:p>
            <a:r>
              <a:rPr lang="cs-CZ" dirty="0" smtClean="0"/>
              <a:t>Základním nástrojem pro značkování ve Wordu je </a:t>
            </a:r>
            <a:r>
              <a:rPr lang="cs-CZ" b="1" dirty="0" smtClean="0">
                <a:solidFill>
                  <a:srgbClr val="00B0F0"/>
                </a:solidFill>
              </a:rPr>
              <a:t>formátovací styl</a:t>
            </a:r>
            <a:r>
              <a:rPr lang="cs-CZ" dirty="0" smtClean="0"/>
              <a:t>.</a:t>
            </a:r>
          </a:p>
          <a:p>
            <a:r>
              <a:rPr lang="cs-CZ" dirty="0" smtClean="0"/>
              <a:t>Pracovně jej můžeme definovat jako </a:t>
            </a:r>
            <a:r>
              <a:rPr lang="cs-CZ" b="1" dirty="0" smtClean="0"/>
              <a:t>pojmenovanou skupinu formátovacích parametrů</a:t>
            </a:r>
            <a:r>
              <a:rPr lang="cs-CZ" dirty="0" smtClean="0"/>
              <a:t>.</a:t>
            </a:r>
          </a:p>
          <a:p>
            <a:r>
              <a:rPr lang="cs-CZ" b="1" dirty="0" smtClean="0"/>
              <a:t>Jméno</a:t>
            </a:r>
            <a:r>
              <a:rPr lang="cs-CZ" dirty="0" smtClean="0"/>
              <a:t> stylu = </a:t>
            </a:r>
            <a:r>
              <a:rPr lang="cs-CZ" b="1" dirty="0" smtClean="0"/>
              <a:t>strukturní</a:t>
            </a:r>
            <a:r>
              <a:rPr lang="cs-CZ" dirty="0" smtClean="0"/>
              <a:t> informace. </a:t>
            </a:r>
            <a:r>
              <a:rPr lang="cs-CZ" b="1" dirty="0" smtClean="0"/>
              <a:t>Parametry</a:t>
            </a:r>
            <a:r>
              <a:rPr lang="cs-CZ" dirty="0" smtClean="0"/>
              <a:t> stylu = </a:t>
            </a:r>
            <a:r>
              <a:rPr lang="cs-CZ" b="1" dirty="0" smtClean="0"/>
              <a:t>vizuální</a:t>
            </a:r>
            <a:r>
              <a:rPr lang="cs-CZ" dirty="0" smtClean="0"/>
              <a:t> informace.</a:t>
            </a:r>
          </a:p>
          <a:p>
            <a:r>
              <a:rPr lang="cs-CZ" dirty="0" smtClean="0"/>
              <a:t>Typy stylů:</a:t>
            </a:r>
          </a:p>
          <a:p>
            <a:pPr lvl="1"/>
            <a:r>
              <a:rPr lang="cs-CZ" b="1" dirty="0" smtClean="0"/>
              <a:t>znakový</a:t>
            </a:r>
            <a:r>
              <a:rPr lang="cs-CZ" dirty="0" smtClean="0"/>
              <a:t> – určen pro ovlivnění částí odstavců (jednotlivých znaků, slov)</a:t>
            </a:r>
          </a:p>
          <a:p>
            <a:pPr lvl="1"/>
            <a:r>
              <a:rPr lang="cs-CZ" b="1" dirty="0" smtClean="0"/>
              <a:t>odstavcový</a:t>
            </a:r>
            <a:r>
              <a:rPr lang="cs-CZ" dirty="0" smtClean="0"/>
              <a:t> – určen pro celé odstavce</a:t>
            </a:r>
          </a:p>
          <a:p>
            <a:pPr lvl="1"/>
            <a:r>
              <a:rPr lang="cs-CZ" b="1" dirty="0" smtClean="0"/>
              <a:t>propojený</a:t>
            </a:r>
            <a:r>
              <a:rPr lang="cs-CZ" dirty="0" smtClean="0"/>
              <a:t> – znakové i odstavcové parametry (nejasný účel bezkoncepčního systému)</a:t>
            </a:r>
          </a:p>
          <a:p>
            <a:pPr lvl="1"/>
            <a:r>
              <a:rPr lang="cs-CZ" b="1" dirty="0" smtClean="0"/>
              <a:t>seznamový</a:t>
            </a:r>
            <a:r>
              <a:rPr lang="cs-CZ" dirty="0" smtClean="0"/>
              <a:t> – pro výčty a seznamy</a:t>
            </a:r>
          </a:p>
          <a:p>
            <a:pPr lvl="1"/>
            <a:r>
              <a:rPr lang="cs-CZ" b="1" dirty="0" smtClean="0"/>
              <a:t>tabulkový</a:t>
            </a:r>
            <a:r>
              <a:rPr lang="cs-CZ" dirty="0" smtClean="0"/>
              <a:t> – pro tabulky</a:t>
            </a:r>
          </a:p>
          <a:p>
            <a:r>
              <a:rPr lang="cs-CZ" dirty="0" smtClean="0"/>
              <a:t>Z uvedených typů lze rozumně využít pouze znakové a odstavcové.</a:t>
            </a:r>
            <a:endParaRPr lang="cs-CZ" dirty="0"/>
          </a:p>
        </p:txBody>
      </p:sp>
    </p:spTree>
    <p:extLst>
      <p:ext uri="{BB962C8B-B14F-4D97-AF65-F5344CB8AC3E}">
        <p14:creationId xmlns:p14="http://schemas.microsoft.com/office/powerpoint/2010/main" val="1903341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TECHNOLOGIE ZPRACOVÁNÍ DOKUMENTŮ</a:t>
            </a:r>
            <a:endParaRPr lang="cs-CZ" dirty="0"/>
          </a:p>
        </p:txBody>
      </p:sp>
      <p:sp>
        <p:nvSpPr>
          <p:cNvPr id="3" name="Zástupný symbol pro text 2"/>
          <p:cNvSpPr>
            <a:spLocks noGrp="1"/>
          </p:cNvSpPr>
          <p:nvPr>
            <p:ph type="body" sz="quarter" idx="11"/>
          </p:nvPr>
        </p:nvSpPr>
        <p:spPr/>
        <p:txBody>
          <a:bodyPr>
            <a:noAutofit/>
          </a:bodyPr>
          <a:lstStyle/>
          <a:p>
            <a:r>
              <a:rPr lang="cs-CZ" sz="3600" dirty="0" smtClean="0"/>
              <a:t>Systematický a efektivní postup realizace dokumentu</a:t>
            </a:r>
            <a:endParaRPr lang="cs-CZ" sz="3600" dirty="0"/>
          </a:p>
        </p:txBody>
      </p:sp>
      <p:sp>
        <p:nvSpPr>
          <p:cNvPr id="4" name="Zástupný symbol pro text 3"/>
          <p:cNvSpPr>
            <a:spLocks noGrp="1"/>
          </p:cNvSpPr>
          <p:nvPr>
            <p:ph type="body" sz="quarter" idx="15"/>
          </p:nvPr>
        </p:nvSpPr>
        <p:spPr>
          <a:xfrm>
            <a:off x="335366" y="1772816"/>
            <a:ext cx="10884622" cy="4824536"/>
          </a:xfrm>
        </p:spPr>
        <p:txBody>
          <a:bodyPr>
            <a:noAutofit/>
          </a:bodyPr>
          <a:lstStyle/>
          <a:p>
            <a:r>
              <a:rPr lang="cs-CZ" sz="2800" b="1" dirty="0" smtClean="0">
                <a:solidFill>
                  <a:srgbClr val="00B0F0"/>
                </a:solidFill>
              </a:rPr>
              <a:t>Krok 1</a:t>
            </a:r>
            <a:r>
              <a:rPr lang="cs-CZ" sz="2800" dirty="0" smtClean="0"/>
              <a:t>: Zjištění prvků dokumentu (řeší </a:t>
            </a:r>
            <a:r>
              <a:rPr lang="cs-CZ" sz="2800" b="1" dirty="0" smtClean="0"/>
              <a:t>autor</a:t>
            </a:r>
            <a:r>
              <a:rPr lang="cs-CZ" sz="2800" dirty="0" smtClean="0"/>
              <a:t> – strukturní značky)</a:t>
            </a:r>
          </a:p>
          <a:p>
            <a:r>
              <a:rPr lang="cs-CZ" sz="2800" b="1" dirty="0" smtClean="0">
                <a:solidFill>
                  <a:srgbClr val="00B0F0"/>
                </a:solidFill>
              </a:rPr>
              <a:t>Krok 2</a:t>
            </a:r>
            <a:r>
              <a:rPr lang="cs-CZ" sz="2800" dirty="0" smtClean="0"/>
              <a:t>: Návrh typografických parametrů (řeší </a:t>
            </a:r>
            <a:r>
              <a:rPr lang="cs-CZ" sz="2800" b="1" dirty="0" smtClean="0"/>
              <a:t>úpravce</a:t>
            </a:r>
            <a:r>
              <a:rPr lang="cs-CZ" sz="2800" dirty="0" smtClean="0"/>
              <a:t> – vzhled a vzájemné logické souvislosti)</a:t>
            </a:r>
          </a:p>
          <a:p>
            <a:r>
              <a:rPr lang="cs-CZ" sz="2800" b="1" dirty="0" smtClean="0">
                <a:solidFill>
                  <a:srgbClr val="00B0F0"/>
                </a:solidFill>
              </a:rPr>
              <a:t>Krok 3</a:t>
            </a:r>
            <a:r>
              <a:rPr lang="cs-CZ" sz="2800" dirty="0" smtClean="0"/>
              <a:t>: Vytvoření systému stylů (řeší </a:t>
            </a:r>
            <a:r>
              <a:rPr lang="cs-CZ" sz="2800" b="1" dirty="0" smtClean="0"/>
              <a:t>sazeč</a:t>
            </a:r>
            <a:r>
              <a:rPr lang="cs-CZ" sz="2800" dirty="0" smtClean="0"/>
              <a:t> – prvek dokumentu je názvem, typografické parametry náplní stylu)</a:t>
            </a:r>
          </a:p>
          <a:p>
            <a:r>
              <a:rPr lang="cs-CZ" sz="2800" b="1" dirty="0" smtClean="0">
                <a:solidFill>
                  <a:srgbClr val="00B0F0"/>
                </a:solidFill>
              </a:rPr>
              <a:t>Krok 4</a:t>
            </a:r>
            <a:r>
              <a:rPr lang="cs-CZ" sz="2800" dirty="0" smtClean="0"/>
              <a:t>: Aplikace stylů v dokumentu, případné úpravy; běžné používání dokumentu </a:t>
            </a:r>
          </a:p>
          <a:p>
            <a:r>
              <a:rPr lang="cs-CZ" sz="2800" dirty="0" smtClean="0"/>
              <a:t>Autor, úpravce a sazeč historicky byly oddělené osoby a každá uměla dokonale svou roli, dnes jde </a:t>
            </a:r>
            <a:r>
              <a:rPr lang="cs-CZ" sz="2800" dirty="0"/>
              <a:t>často </a:t>
            </a:r>
            <a:r>
              <a:rPr lang="cs-CZ" sz="2800" dirty="0" smtClean="0"/>
              <a:t>o</a:t>
            </a:r>
            <a:r>
              <a:rPr lang="cs-CZ" sz="2800" dirty="0"/>
              <a:t> </a:t>
            </a:r>
            <a:r>
              <a:rPr lang="cs-CZ" sz="2800" dirty="0" smtClean="0"/>
              <a:t>jednu a tutéž osobu</a:t>
            </a:r>
            <a:endParaRPr lang="cs-CZ" sz="2800" dirty="0"/>
          </a:p>
        </p:txBody>
      </p:sp>
    </p:spTree>
    <p:extLst>
      <p:ext uri="{BB962C8B-B14F-4D97-AF65-F5344CB8AC3E}">
        <p14:creationId xmlns:p14="http://schemas.microsoft.com/office/powerpoint/2010/main" val="4158553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EFEKTIVNÍ REALIZACE DOKUMENTU – JAK NA TO</a:t>
            </a:r>
            <a:endParaRPr lang="cs-CZ" dirty="0"/>
          </a:p>
        </p:txBody>
      </p:sp>
      <p:sp>
        <p:nvSpPr>
          <p:cNvPr id="3" name="Zástupný symbol pro text 2"/>
          <p:cNvSpPr>
            <a:spLocks noGrp="1"/>
          </p:cNvSpPr>
          <p:nvPr>
            <p:ph type="body" sz="quarter" idx="11"/>
          </p:nvPr>
        </p:nvSpPr>
        <p:spPr/>
        <p:txBody>
          <a:bodyPr/>
          <a:lstStyle/>
          <a:p>
            <a:r>
              <a:rPr lang="cs-CZ" dirty="0" smtClean="0"/>
              <a:t>Krok 1 – prvky dokumentu</a:t>
            </a:r>
            <a:endParaRPr lang="cs-CZ" dirty="0"/>
          </a:p>
        </p:txBody>
      </p:sp>
      <p:sp>
        <p:nvSpPr>
          <p:cNvPr id="4" name="Zástupný symbol pro text 3"/>
          <p:cNvSpPr>
            <a:spLocks noGrp="1"/>
          </p:cNvSpPr>
          <p:nvPr>
            <p:ph type="body" sz="quarter" idx="15"/>
          </p:nvPr>
        </p:nvSpPr>
        <p:spPr>
          <a:xfrm>
            <a:off x="335366" y="1484784"/>
            <a:ext cx="10884622" cy="5256584"/>
          </a:xfrm>
        </p:spPr>
        <p:txBody>
          <a:bodyPr>
            <a:normAutofit/>
          </a:bodyPr>
          <a:lstStyle/>
          <a:p>
            <a:r>
              <a:rPr lang="cs-CZ" dirty="0" smtClean="0"/>
              <a:t>Pozice autora: </a:t>
            </a:r>
            <a:r>
              <a:rPr lang="cs-CZ" b="1" dirty="0" smtClean="0"/>
              <a:t>projdeme</a:t>
            </a:r>
            <a:r>
              <a:rPr lang="cs-CZ" dirty="0" smtClean="0"/>
              <a:t> celý dokument a rozpoznáváme prvky, například:</a:t>
            </a:r>
          </a:p>
          <a:p>
            <a:pPr lvl="1"/>
            <a:r>
              <a:rPr lang="cs-CZ" dirty="0" smtClean="0"/>
              <a:t>běžný odstavec textu</a:t>
            </a:r>
          </a:p>
          <a:p>
            <a:pPr lvl="1"/>
            <a:r>
              <a:rPr lang="cs-CZ" dirty="0" smtClean="0"/>
              <a:t>nadpis (více úrovní)</a:t>
            </a:r>
          </a:p>
          <a:p>
            <a:pPr lvl="1"/>
            <a:r>
              <a:rPr lang="cs-CZ" dirty="0" smtClean="0"/>
              <a:t>poznámka pod čarou</a:t>
            </a:r>
          </a:p>
          <a:p>
            <a:pPr lvl="1"/>
            <a:r>
              <a:rPr lang="cs-CZ" dirty="0" smtClean="0"/>
              <a:t>popisky obrázků, tabulek</a:t>
            </a:r>
          </a:p>
          <a:p>
            <a:pPr lvl="1"/>
            <a:r>
              <a:rPr lang="cs-CZ" dirty="0" smtClean="0"/>
              <a:t>číslovaný/nečíslovaný seznam</a:t>
            </a:r>
          </a:p>
          <a:p>
            <a:pPr lvl="1"/>
            <a:r>
              <a:rPr lang="cs-CZ" dirty="0" smtClean="0"/>
              <a:t>důležitý text</a:t>
            </a:r>
          </a:p>
          <a:p>
            <a:pPr lvl="1"/>
            <a:r>
              <a:rPr lang="cs-CZ" dirty="0" smtClean="0"/>
              <a:t>matematický symbol</a:t>
            </a:r>
          </a:p>
          <a:p>
            <a:pPr lvl="1"/>
            <a:r>
              <a:rPr lang="cs-CZ" dirty="0" smtClean="0"/>
              <a:t>autor v bibliografické citaci, název dokumentu v bibliografické citaci</a:t>
            </a:r>
          </a:p>
          <a:p>
            <a:r>
              <a:rPr lang="cs-CZ" dirty="0" smtClean="0"/>
              <a:t>Vytvoříme </a:t>
            </a:r>
            <a:r>
              <a:rPr lang="cs-CZ" b="1" dirty="0" smtClean="0"/>
              <a:t>soupis</a:t>
            </a:r>
            <a:r>
              <a:rPr lang="cs-CZ" dirty="0" smtClean="0"/>
              <a:t> všech prvků, určíme jejich výstižné názvy</a:t>
            </a:r>
          </a:p>
          <a:p>
            <a:r>
              <a:rPr lang="cs-CZ" b="1" dirty="0" smtClean="0"/>
              <a:t>Rozhodneme</a:t>
            </a:r>
            <a:r>
              <a:rPr lang="cs-CZ" dirty="0" smtClean="0"/>
              <a:t>, zda jde o prvek odstavcového, nebo znakového charakteru</a:t>
            </a:r>
          </a:p>
          <a:p>
            <a:r>
              <a:rPr lang="cs-CZ" dirty="0" smtClean="0"/>
              <a:t>Některé prvky lze očekávat ve velké řadě různých typů dokumentů (např. běžný text, nadpisy)</a:t>
            </a:r>
            <a:endParaRPr lang="cs-CZ" dirty="0"/>
          </a:p>
        </p:txBody>
      </p:sp>
    </p:spTree>
    <p:extLst>
      <p:ext uri="{BB962C8B-B14F-4D97-AF65-F5344CB8AC3E}">
        <p14:creationId xmlns:p14="http://schemas.microsoft.com/office/powerpoint/2010/main" val="1408203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Písmo v dokumentu</a:t>
            </a:r>
            <a:endParaRPr lang="cs-CZ" dirty="0"/>
          </a:p>
        </p:txBody>
      </p:sp>
      <p:sp>
        <p:nvSpPr>
          <p:cNvPr id="4" name="Zástupný symbol pro text 3"/>
          <p:cNvSpPr>
            <a:spLocks noGrp="1"/>
          </p:cNvSpPr>
          <p:nvPr>
            <p:ph type="body" sz="quarter" idx="15"/>
          </p:nvPr>
        </p:nvSpPr>
        <p:spPr/>
        <p:txBody>
          <a:bodyPr/>
          <a:lstStyle/>
          <a:p>
            <a:r>
              <a:rPr lang="cs-CZ" b="1" dirty="0"/>
              <a:t>Strojopisné písmo</a:t>
            </a:r>
            <a:r>
              <a:rPr lang="cs-CZ" dirty="0"/>
              <a:t> – všechny znaky mají stejnou šířku (vynuceno jednoduchou konstrukcí psacího stroje, hůře čitelné</a:t>
            </a:r>
            <a:r>
              <a:rPr lang="cs-CZ" dirty="0" smtClean="0"/>
              <a:t>). Dnes se používá pro zcela výjimečné účely.</a:t>
            </a:r>
            <a:r>
              <a:rPr lang="cs-CZ" dirty="0"/>
              <a:t/>
            </a:r>
            <a:br>
              <a:rPr lang="cs-CZ" dirty="0"/>
            </a:br>
            <a:r>
              <a:rPr lang="cs-CZ" dirty="0"/>
              <a:t>př. </a:t>
            </a:r>
            <a:r>
              <a:rPr lang="cs-CZ" sz="2800" dirty="0" err="1">
                <a:solidFill>
                  <a:srgbClr val="00B0F0"/>
                </a:solidFill>
                <a:latin typeface="Courier New" panose="02070309020205020404" pitchFamily="49" charset="0"/>
                <a:cs typeface="Courier New" panose="02070309020205020404" pitchFamily="49" charset="0"/>
              </a:rPr>
              <a:t>Courier</a:t>
            </a:r>
            <a:r>
              <a:rPr lang="cs-CZ" sz="2800" dirty="0">
                <a:solidFill>
                  <a:srgbClr val="00B0F0"/>
                </a:solidFill>
                <a:latin typeface="Courier New" panose="02070309020205020404" pitchFamily="49" charset="0"/>
                <a:cs typeface="Courier New" panose="02070309020205020404" pitchFamily="49" charset="0"/>
              </a:rPr>
              <a:t> </a:t>
            </a:r>
            <a:r>
              <a:rPr lang="cs-CZ" sz="2800" dirty="0" err="1">
                <a:solidFill>
                  <a:srgbClr val="00B0F0"/>
                </a:solidFill>
                <a:latin typeface="Courier New" panose="02070309020205020404" pitchFamily="49" charset="0"/>
                <a:cs typeface="Courier New" panose="02070309020205020404" pitchFamily="49" charset="0"/>
              </a:rPr>
              <a:t>new</a:t>
            </a:r>
            <a:r>
              <a:rPr lang="cs-CZ" sz="2800" dirty="0">
                <a:solidFill>
                  <a:srgbClr val="00B0F0"/>
                </a:solidFill>
                <a:latin typeface="Courier New" panose="02070309020205020404" pitchFamily="49" charset="0"/>
                <a:cs typeface="Courier New" panose="02070309020205020404" pitchFamily="49" charset="0"/>
              </a:rPr>
              <a:t>: 	betonová hráz</a:t>
            </a:r>
          </a:p>
          <a:p>
            <a:r>
              <a:rPr lang="cs-CZ" b="1" dirty="0"/>
              <a:t>Knižní písmo </a:t>
            </a:r>
            <a:r>
              <a:rPr lang="cs-CZ" dirty="0"/>
              <a:t>– každý znak má svou šířku. Lze tak dosáhnout optimální čitelnosti. Dnes se používá prakticky všude.</a:t>
            </a:r>
            <a:br>
              <a:rPr lang="cs-CZ" dirty="0"/>
            </a:br>
            <a:r>
              <a:rPr lang="cs-CZ" dirty="0"/>
              <a:t>př.  </a:t>
            </a:r>
            <a:r>
              <a:rPr lang="cs-CZ" sz="2800" dirty="0" err="1">
                <a:solidFill>
                  <a:srgbClr val="00B0F0"/>
                </a:solidFill>
                <a:latin typeface="Cambria" panose="02040503050406030204" pitchFamily="18" charset="0"/>
                <a:ea typeface="Cambria" panose="02040503050406030204" pitchFamily="18" charset="0"/>
              </a:rPr>
              <a:t>Cambria</a:t>
            </a:r>
            <a:r>
              <a:rPr lang="cs-CZ" sz="2800" dirty="0">
                <a:solidFill>
                  <a:srgbClr val="00B0F0"/>
                </a:solidFill>
                <a:latin typeface="Cambria" panose="02040503050406030204" pitchFamily="18" charset="0"/>
                <a:ea typeface="Cambria" panose="02040503050406030204" pitchFamily="18" charset="0"/>
              </a:rPr>
              <a:t>:             </a:t>
            </a:r>
            <a:r>
              <a:rPr lang="cs-CZ" sz="2800" dirty="0" smtClean="0">
                <a:solidFill>
                  <a:srgbClr val="00B0F0"/>
                </a:solidFill>
                <a:latin typeface="Cambria" panose="02040503050406030204" pitchFamily="18" charset="0"/>
                <a:ea typeface="Cambria" panose="02040503050406030204" pitchFamily="18" charset="0"/>
              </a:rPr>
              <a:t>       </a:t>
            </a:r>
            <a:r>
              <a:rPr lang="cs-CZ" sz="2800" dirty="0">
                <a:solidFill>
                  <a:srgbClr val="00B0F0"/>
                </a:solidFill>
                <a:latin typeface="Cambria" panose="02040503050406030204" pitchFamily="18" charset="0"/>
                <a:ea typeface="Cambria" panose="02040503050406030204" pitchFamily="18" charset="0"/>
              </a:rPr>
              <a:t>betonová hráz</a:t>
            </a:r>
          </a:p>
          <a:p>
            <a:r>
              <a:rPr lang="cs-CZ" dirty="0" smtClean="0"/>
              <a:t>Z technického hlediska můžeme písma rozdělit na </a:t>
            </a:r>
            <a:r>
              <a:rPr lang="cs-CZ" b="1" dirty="0" smtClean="0"/>
              <a:t>použitelná</a:t>
            </a:r>
            <a:r>
              <a:rPr lang="cs-CZ" dirty="0" smtClean="0"/>
              <a:t> a </a:t>
            </a:r>
            <a:r>
              <a:rPr lang="cs-CZ" b="1" dirty="0" smtClean="0"/>
              <a:t>nepoužitelná</a:t>
            </a:r>
            <a:r>
              <a:rPr lang="cs-CZ" dirty="0" smtClean="0"/>
              <a:t> – viz následující schéma.</a:t>
            </a:r>
            <a:endParaRPr lang="cs-CZ" dirty="0"/>
          </a:p>
        </p:txBody>
      </p:sp>
    </p:spTree>
    <p:extLst>
      <p:ext uri="{BB962C8B-B14F-4D97-AF65-F5344CB8AC3E}">
        <p14:creationId xmlns:p14="http://schemas.microsoft.com/office/powerpoint/2010/main" val="3698246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1 – prvky </a:t>
            </a:r>
            <a:r>
              <a:rPr lang="cs-CZ" dirty="0" smtClean="0"/>
              <a:t>dokumentu: příklad odborného článku</a:t>
            </a:r>
            <a:endParaRPr lang="cs-CZ" dirty="0"/>
          </a:p>
          <a:p>
            <a:endParaRPr lang="cs-CZ" dirty="0"/>
          </a:p>
        </p:txBody>
      </p:sp>
      <p:graphicFrame>
        <p:nvGraphicFramePr>
          <p:cNvPr id="5" name="Tabulka 4"/>
          <p:cNvGraphicFramePr>
            <a:graphicFrameLocks noGrp="1"/>
          </p:cNvGraphicFramePr>
          <p:nvPr>
            <p:extLst/>
          </p:nvPr>
        </p:nvGraphicFramePr>
        <p:xfrm>
          <a:off x="335366" y="1500809"/>
          <a:ext cx="10884622" cy="4876800"/>
        </p:xfrm>
        <a:graphic>
          <a:graphicData uri="http://schemas.openxmlformats.org/drawingml/2006/table">
            <a:tbl>
              <a:tblPr firstRow="1" bandRow="1">
                <a:tableStyleId>{5C22544A-7EE6-4342-B048-85BDC9FD1C3A}</a:tableStyleId>
              </a:tblPr>
              <a:tblGrid>
                <a:gridCol w="1944210">
                  <a:extLst>
                    <a:ext uri="{9D8B030D-6E8A-4147-A177-3AD203B41FA5}">
                      <a16:colId xmlns:a16="http://schemas.microsoft.com/office/drawing/2014/main" val="2789472331"/>
                    </a:ext>
                  </a:extLst>
                </a:gridCol>
                <a:gridCol w="1728192">
                  <a:extLst>
                    <a:ext uri="{9D8B030D-6E8A-4147-A177-3AD203B41FA5}">
                      <a16:colId xmlns:a16="http://schemas.microsoft.com/office/drawing/2014/main" val="2530227153"/>
                    </a:ext>
                  </a:extLst>
                </a:gridCol>
                <a:gridCol w="7212220">
                  <a:extLst>
                    <a:ext uri="{9D8B030D-6E8A-4147-A177-3AD203B41FA5}">
                      <a16:colId xmlns:a16="http://schemas.microsoft.com/office/drawing/2014/main" val="4078527796"/>
                    </a:ext>
                  </a:extLst>
                </a:gridCol>
              </a:tblGrid>
              <a:tr h="423332">
                <a:tc>
                  <a:txBody>
                    <a:bodyPr/>
                    <a:lstStyle/>
                    <a:p>
                      <a:r>
                        <a:rPr lang="cs-CZ" sz="2800" dirty="0" smtClean="0"/>
                        <a:t>Název</a:t>
                      </a:r>
                      <a:endParaRPr lang="cs-CZ" sz="2800" dirty="0"/>
                    </a:p>
                  </a:txBody>
                  <a:tcPr/>
                </a:tc>
                <a:tc>
                  <a:txBody>
                    <a:bodyPr/>
                    <a:lstStyle/>
                    <a:p>
                      <a:r>
                        <a:rPr lang="cs-CZ" sz="2800" dirty="0" smtClean="0"/>
                        <a:t>Druh</a:t>
                      </a:r>
                      <a:endParaRPr lang="cs-CZ" sz="2800" dirty="0"/>
                    </a:p>
                  </a:txBody>
                  <a:tcPr/>
                </a:tc>
                <a:tc>
                  <a:txBody>
                    <a:bodyPr/>
                    <a:lstStyle/>
                    <a:p>
                      <a:r>
                        <a:rPr lang="cs-CZ" sz="2800" dirty="0" smtClean="0"/>
                        <a:t>Popis</a:t>
                      </a:r>
                      <a:endParaRPr lang="cs-CZ" sz="2800" dirty="0"/>
                    </a:p>
                  </a:txBody>
                  <a:tcPr/>
                </a:tc>
                <a:extLst>
                  <a:ext uri="{0D108BD9-81ED-4DB2-BD59-A6C34878D82A}">
                    <a16:rowId xmlns:a16="http://schemas.microsoft.com/office/drawing/2014/main" val="309705024"/>
                  </a:ext>
                </a:extLst>
              </a:tr>
              <a:tr h="379114">
                <a:tc>
                  <a:txBody>
                    <a:bodyPr/>
                    <a:lstStyle/>
                    <a:p>
                      <a:r>
                        <a:rPr lang="cs-CZ" sz="2000" dirty="0" smtClean="0"/>
                        <a:t>základ</a:t>
                      </a:r>
                      <a:endParaRPr lang="cs-CZ" sz="2000" dirty="0"/>
                    </a:p>
                  </a:txBody>
                  <a:tcPr/>
                </a:tc>
                <a:tc>
                  <a:txBody>
                    <a:bodyPr/>
                    <a:lstStyle/>
                    <a:p>
                      <a:r>
                        <a:rPr lang="cs-CZ" sz="2000" dirty="0" smtClean="0"/>
                        <a:t>odstavec</a:t>
                      </a:r>
                      <a:endParaRPr lang="cs-CZ" sz="2000" dirty="0"/>
                    </a:p>
                  </a:txBody>
                  <a:tcPr/>
                </a:tc>
                <a:tc>
                  <a:txBody>
                    <a:bodyPr/>
                    <a:lstStyle/>
                    <a:p>
                      <a:r>
                        <a:rPr lang="cs-CZ" sz="2000" dirty="0" smtClean="0"/>
                        <a:t>materiál běžných odstavců</a:t>
                      </a:r>
                      <a:endParaRPr lang="cs-CZ" sz="2000" dirty="0"/>
                    </a:p>
                  </a:txBody>
                  <a:tcPr/>
                </a:tc>
                <a:extLst>
                  <a:ext uri="{0D108BD9-81ED-4DB2-BD59-A6C34878D82A}">
                    <a16:rowId xmlns:a16="http://schemas.microsoft.com/office/drawing/2014/main" val="2887361705"/>
                  </a:ext>
                </a:extLst>
              </a:tr>
              <a:tr h="379114">
                <a:tc>
                  <a:txBody>
                    <a:bodyPr/>
                    <a:lstStyle/>
                    <a:p>
                      <a:r>
                        <a:rPr lang="cs-CZ" sz="2000" dirty="0" smtClean="0"/>
                        <a:t>článek</a:t>
                      </a:r>
                      <a:endParaRPr lang="cs-CZ" sz="2000" dirty="0"/>
                    </a:p>
                  </a:txBody>
                  <a:tcPr/>
                </a:tc>
                <a:tc>
                  <a:txBody>
                    <a:bodyPr/>
                    <a:lstStyle/>
                    <a:p>
                      <a:r>
                        <a:rPr lang="cs-CZ" sz="2000" dirty="0" smtClean="0"/>
                        <a:t>odstavec</a:t>
                      </a:r>
                      <a:endParaRPr lang="cs-CZ" sz="2000" dirty="0"/>
                    </a:p>
                  </a:txBody>
                  <a:tcPr/>
                </a:tc>
                <a:tc>
                  <a:txBody>
                    <a:bodyPr/>
                    <a:lstStyle/>
                    <a:p>
                      <a:r>
                        <a:rPr lang="cs-CZ" sz="2000" dirty="0" smtClean="0"/>
                        <a:t>nejvyšší nadpis – nadpis celého článku</a:t>
                      </a:r>
                      <a:endParaRPr lang="cs-CZ" sz="2000" dirty="0"/>
                    </a:p>
                  </a:txBody>
                  <a:tcPr/>
                </a:tc>
                <a:extLst>
                  <a:ext uri="{0D108BD9-81ED-4DB2-BD59-A6C34878D82A}">
                    <a16:rowId xmlns:a16="http://schemas.microsoft.com/office/drawing/2014/main" val="1072201807"/>
                  </a:ext>
                </a:extLst>
              </a:tr>
              <a:tr h="379114">
                <a:tc>
                  <a:txBody>
                    <a:bodyPr/>
                    <a:lstStyle/>
                    <a:p>
                      <a:r>
                        <a:rPr lang="cs-CZ" sz="2000" dirty="0" smtClean="0"/>
                        <a:t>sekce</a:t>
                      </a:r>
                      <a:endParaRPr lang="cs-CZ" sz="2000" dirty="0"/>
                    </a:p>
                  </a:txBody>
                  <a:tcPr/>
                </a:tc>
                <a:tc>
                  <a:txBody>
                    <a:bodyPr/>
                    <a:lstStyle/>
                    <a:p>
                      <a:r>
                        <a:rPr lang="cs-CZ" sz="2000" dirty="0" smtClean="0"/>
                        <a:t>odstavec</a:t>
                      </a:r>
                      <a:endParaRPr lang="cs-CZ" sz="2000" dirty="0"/>
                    </a:p>
                  </a:txBody>
                  <a:tcPr/>
                </a:tc>
                <a:tc>
                  <a:txBody>
                    <a:bodyPr/>
                    <a:lstStyle/>
                    <a:p>
                      <a:r>
                        <a:rPr lang="cs-CZ" sz="2000" dirty="0" smtClean="0"/>
                        <a:t>nižší nadpis – oddíly článku</a:t>
                      </a:r>
                      <a:endParaRPr lang="cs-CZ" sz="2000" dirty="0"/>
                    </a:p>
                  </a:txBody>
                  <a:tcPr/>
                </a:tc>
                <a:extLst>
                  <a:ext uri="{0D108BD9-81ED-4DB2-BD59-A6C34878D82A}">
                    <a16:rowId xmlns:a16="http://schemas.microsoft.com/office/drawing/2014/main" val="2831198726"/>
                  </a:ext>
                </a:extLst>
              </a:tr>
              <a:tr h="379114">
                <a:tc>
                  <a:txBody>
                    <a:bodyPr/>
                    <a:lstStyle/>
                    <a:p>
                      <a:r>
                        <a:rPr lang="cs-CZ" sz="2000" dirty="0" smtClean="0"/>
                        <a:t>motto</a:t>
                      </a:r>
                      <a:endParaRPr lang="cs-CZ" sz="2000" dirty="0"/>
                    </a:p>
                  </a:txBody>
                  <a:tcPr/>
                </a:tc>
                <a:tc>
                  <a:txBody>
                    <a:bodyPr/>
                    <a:lstStyle/>
                    <a:p>
                      <a:r>
                        <a:rPr lang="cs-CZ" sz="2000" dirty="0" smtClean="0"/>
                        <a:t>odstavec</a:t>
                      </a:r>
                      <a:endParaRPr lang="cs-CZ" sz="2000" dirty="0"/>
                    </a:p>
                  </a:txBody>
                  <a:tcPr/>
                </a:tc>
                <a:tc>
                  <a:txBody>
                    <a:bodyPr/>
                    <a:lstStyle/>
                    <a:p>
                      <a:r>
                        <a:rPr lang="cs-CZ" sz="2000" dirty="0" smtClean="0"/>
                        <a:t>citát uvozující článek</a:t>
                      </a:r>
                      <a:endParaRPr lang="cs-CZ" sz="2000" dirty="0"/>
                    </a:p>
                  </a:txBody>
                  <a:tcPr/>
                </a:tc>
                <a:extLst>
                  <a:ext uri="{0D108BD9-81ED-4DB2-BD59-A6C34878D82A}">
                    <a16:rowId xmlns:a16="http://schemas.microsoft.com/office/drawing/2014/main" val="281189752"/>
                  </a:ext>
                </a:extLst>
              </a:tr>
              <a:tr h="379114">
                <a:tc>
                  <a:txBody>
                    <a:bodyPr/>
                    <a:lstStyle/>
                    <a:p>
                      <a:r>
                        <a:rPr lang="cs-CZ" sz="2000" dirty="0" smtClean="0"/>
                        <a:t>autor článku</a:t>
                      </a:r>
                      <a:endParaRPr lang="cs-CZ" sz="2000" dirty="0"/>
                    </a:p>
                  </a:txBody>
                  <a:tcPr/>
                </a:tc>
                <a:tc>
                  <a:txBody>
                    <a:bodyPr/>
                    <a:lstStyle/>
                    <a:p>
                      <a:r>
                        <a:rPr lang="cs-CZ" sz="2000" dirty="0" smtClean="0"/>
                        <a:t>odstavec</a:t>
                      </a:r>
                      <a:endParaRPr lang="cs-CZ" sz="2000" dirty="0"/>
                    </a:p>
                  </a:txBody>
                  <a:tcPr/>
                </a:tc>
                <a:tc>
                  <a:txBody>
                    <a:bodyPr/>
                    <a:lstStyle/>
                    <a:p>
                      <a:r>
                        <a:rPr lang="cs-CZ" sz="2000" dirty="0" smtClean="0"/>
                        <a:t>jméno a příjmení autora</a:t>
                      </a:r>
                      <a:endParaRPr lang="cs-CZ" sz="2000" dirty="0"/>
                    </a:p>
                  </a:txBody>
                  <a:tcPr/>
                </a:tc>
                <a:extLst>
                  <a:ext uri="{0D108BD9-81ED-4DB2-BD59-A6C34878D82A}">
                    <a16:rowId xmlns:a16="http://schemas.microsoft.com/office/drawing/2014/main" val="2241678361"/>
                  </a:ext>
                </a:extLst>
              </a:tr>
              <a:tr h="379114">
                <a:tc>
                  <a:txBody>
                    <a:bodyPr/>
                    <a:lstStyle/>
                    <a:p>
                      <a:r>
                        <a:rPr lang="cs-CZ" sz="2000" dirty="0" smtClean="0"/>
                        <a:t>adresa autora</a:t>
                      </a:r>
                      <a:endParaRPr lang="cs-CZ" sz="2000" dirty="0"/>
                    </a:p>
                  </a:txBody>
                  <a:tcPr/>
                </a:tc>
                <a:tc>
                  <a:txBody>
                    <a:bodyPr/>
                    <a:lstStyle/>
                    <a:p>
                      <a:r>
                        <a:rPr lang="cs-CZ" sz="2000" dirty="0" smtClean="0"/>
                        <a:t>odstavec</a:t>
                      </a:r>
                      <a:endParaRPr lang="cs-CZ" sz="2000" dirty="0"/>
                    </a:p>
                  </a:txBody>
                  <a:tcPr/>
                </a:tc>
                <a:tc>
                  <a:txBody>
                    <a:bodyPr/>
                    <a:lstStyle/>
                    <a:p>
                      <a:r>
                        <a:rPr lang="cs-CZ" sz="2000" dirty="0" smtClean="0"/>
                        <a:t>pracoviště autora, kontakty</a:t>
                      </a:r>
                      <a:endParaRPr lang="cs-CZ" sz="2000" dirty="0"/>
                    </a:p>
                  </a:txBody>
                  <a:tcPr/>
                </a:tc>
                <a:extLst>
                  <a:ext uri="{0D108BD9-81ED-4DB2-BD59-A6C34878D82A}">
                    <a16:rowId xmlns:a16="http://schemas.microsoft.com/office/drawing/2014/main" val="997497350"/>
                  </a:ext>
                </a:extLst>
              </a:tr>
              <a:tr h="379114">
                <a:tc>
                  <a:txBody>
                    <a:bodyPr/>
                    <a:lstStyle/>
                    <a:p>
                      <a:r>
                        <a:rPr lang="cs-CZ" sz="2000" dirty="0" smtClean="0"/>
                        <a:t>literatura</a:t>
                      </a:r>
                      <a:endParaRPr lang="cs-CZ" sz="2000" dirty="0"/>
                    </a:p>
                  </a:txBody>
                  <a:tcPr/>
                </a:tc>
                <a:tc>
                  <a:txBody>
                    <a:bodyPr/>
                    <a:lstStyle/>
                    <a:p>
                      <a:r>
                        <a:rPr lang="cs-CZ" sz="2000" dirty="0" smtClean="0"/>
                        <a:t>odstavec</a:t>
                      </a:r>
                      <a:endParaRPr lang="cs-CZ" sz="2000" dirty="0"/>
                    </a:p>
                  </a:txBody>
                  <a:tcPr/>
                </a:tc>
                <a:tc>
                  <a:txBody>
                    <a:bodyPr/>
                    <a:lstStyle/>
                    <a:p>
                      <a:r>
                        <a:rPr lang="cs-CZ" sz="2000" dirty="0" smtClean="0"/>
                        <a:t>položka seznamu</a:t>
                      </a:r>
                      <a:r>
                        <a:rPr lang="cs-CZ" sz="2000" baseline="0" dirty="0" smtClean="0"/>
                        <a:t> bibliografických citací</a:t>
                      </a:r>
                      <a:endParaRPr lang="cs-CZ" sz="2000" dirty="0"/>
                    </a:p>
                  </a:txBody>
                  <a:tcPr/>
                </a:tc>
                <a:extLst>
                  <a:ext uri="{0D108BD9-81ED-4DB2-BD59-A6C34878D82A}">
                    <a16:rowId xmlns:a16="http://schemas.microsoft.com/office/drawing/2014/main" val="122922469"/>
                  </a:ext>
                </a:extLst>
              </a:tr>
              <a:tr h="379114">
                <a:tc>
                  <a:txBody>
                    <a:bodyPr/>
                    <a:lstStyle/>
                    <a:p>
                      <a:r>
                        <a:rPr lang="cs-CZ" sz="2000" dirty="0" smtClean="0"/>
                        <a:t>vyznač</a:t>
                      </a:r>
                      <a:endParaRPr lang="cs-CZ" sz="2000" dirty="0"/>
                    </a:p>
                  </a:txBody>
                  <a:tcPr/>
                </a:tc>
                <a:tc>
                  <a:txBody>
                    <a:bodyPr/>
                    <a:lstStyle/>
                    <a:p>
                      <a:r>
                        <a:rPr lang="cs-CZ" sz="2000" dirty="0" smtClean="0"/>
                        <a:t>znak</a:t>
                      </a:r>
                      <a:endParaRPr lang="cs-CZ" sz="2000" dirty="0"/>
                    </a:p>
                  </a:txBody>
                  <a:tcPr/>
                </a:tc>
                <a:tc>
                  <a:txBody>
                    <a:bodyPr/>
                    <a:lstStyle/>
                    <a:p>
                      <a:r>
                        <a:rPr lang="cs-CZ" sz="2000" dirty="0" smtClean="0"/>
                        <a:t>důležitý text</a:t>
                      </a:r>
                      <a:endParaRPr lang="cs-CZ" sz="2000" dirty="0"/>
                    </a:p>
                  </a:txBody>
                  <a:tcPr/>
                </a:tc>
                <a:extLst>
                  <a:ext uri="{0D108BD9-81ED-4DB2-BD59-A6C34878D82A}">
                    <a16:rowId xmlns:a16="http://schemas.microsoft.com/office/drawing/2014/main" val="3800000022"/>
                  </a:ext>
                </a:extLst>
              </a:tr>
              <a:tr h="379114">
                <a:tc>
                  <a:txBody>
                    <a:bodyPr/>
                    <a:lstStyle/>
                    <a:p>
                      <a:r>
                        <a:rPr lang="cs-CZ" sz="2000" dirty="0" smtClean="0"/>
                        <a:t>anglicky</a:t>
                      </a:r>
                      <a:endParaRPr lang="cs-CZ" sz="2000" dirty="0"/>
                    </a:p>
                  </a:txBody>
                  <a:tcPr/>
                </a:tc>
                <a:tc>
                  <a:txBody>
                    <a:bodyPr/>
                    <a:lstStyle/>
                    <a:p>
                      <a:r>
                        <a:rPr lang="cs-CZ" sz="2000" dirty="0" smtClean="0"/>
                        <a:t>znak</a:t>
                      </a:r>
                      <a:endParaRPr lang="cs-CZ" sz="2000" dirty="0"/>
                    </a:p>
                  </a:txBody>
                  <a:tcPr/>
                </a:tc>
                <a:tc>
                  <a:txBody>
                    <a:bodyPr/>
                    <a:lstStyle/>
                    <a:p>
                      <a:r>
                        <a:rPr lang="cs-CZ" sz="2000" dirty="0" smtClean="0"/>
                        <a:t>pasáže</a:t>
                      </a:r>
                      <a:r>
                        <a:rPr lang="cs-CZ" sz="2000" baseline="0" dirty="0" smtClean="0"/>
                        <a:t> v angličtině</a:t>
                      </a:r>
                      <a:endParaRPr lang="cs-CZ" sz="2000" dirty="0"/>
                    </a:p>
                  </a:txBody>
                  <a:tcPr/>
                </a:tc>
                <a:extLst>
                  <a:ext uri="{0D108BD9-81ED-4DB2-BD59-A6C34878D82A}">
                    <a16:rowId xmlns:a16="http://schemas.microsoft.com/office/drawing/2014/main" val="2265918756"/>
                  </a:ext>
                </a:extLst>
              </a:tr>
              <a:tr h="379114">
                <a:tc>
                  <a:txBody>
                    <a:bodyPr/>
                    <a:lstStyle/>
                    <a:p>
                      <a:r>
                        <a:rPr lang="cs-CZ" sz="2000" dirty="0" smtClean="0"/>
                        <a:t>lit. autor</a:t>
                      </a:r>
                      <a:endParaRPr lang="cs-CZ" sz="2000" dirty="0"/>
                    </a:p>
                  </a:txBody>
                  <a:tcPr/>
                </a:tc>
                <a:tc>
                  <a:txBody>
                    <a:bodyPr/>
                    <a:lstStyle/>
                    <a:p>
                      <a:r>
                        <a:rPr lang="cs-CZ" sz="2000" dirty="0" smtClean="0"/>
                        <a:t>znak</a:t>
                      </a:r>
                      <a:endParaRPr lang="cs-CZ" sz="2000" dirty="0"/>
                    </a:p>
                  </a:txBody>
                  <a:tcPr/>
                </a:tc>
                <a:tc>
                  <a:txBody>
                    <a:bodyPr/>
                    <a:lstStyle/>
                    <a:p>
                      <a:r>
                        <a:rPr lang="cs-CZ" sz="2000" dirty="0" smtClean="0"/>
                        <a:t>vyznačení jména autora v bibliografických citacích</a:t>
                      </a:r>
                      <a:endParaRPr lang="cs-CZ" sz="2000" dirty="0"/>
                    </a:p>
                  </a:txBody>
                  <a:tcPr/>
                </a:tc>
                <a:extLst>
                  <a:ext uri="{0D108BD9-81ED-4DB2-BD59-A6C34878D82A}">
                    <a16:rowId xmlns:a16="http://schemas.microsoft.com/office/drawing/2014/main" val="3559462652"/>
                  </a:ext>
                </a:extLst>
              </a:tr>
              <a:tr h="379114">
                <a:tc>
                  <a:txBody>
                    <a:bodyPr/>
                    <a:lstStyle/>
                    <a:p>
                      <a:r>
                        <a:rPr lang="cs-CZ" sz="2000" dirty="0" smtClean="0"/>
                        <a:t>lit.</a:t>
                      </a:r>
                      <a:r>
                        <a:rPr lang="cs-CZ" sz="2000" baseline="0" dirty="0" smtClean="0"/>
                        <a:t> název</a:t>
                      </a:r>
                      <a:endParaRPr lang="cs-CZ" sz="2000" dirty="0"/>
                    </a:p>
                  </a:txBody>
                  <a:tcPr/>
                </a:tc>
                <a:tc>
                  <a:txBody>
                    <a:bodyPr/>
                    <a:lstStyle/>
                    <a:p>
                      <a:r>
                        <a:rPr lang="cs-CZ" sz="2000" dirty="0" smtClean="0"/>
                        <a:t>znak</a:t>
                      </a:r>
                      <a:endParaRPr lang="cs-CZ" sz="2000" dirty="0"/>
                    </a:p>
                  </a:txBody>
                  <a:tcPr/>
                </a:tc>
                <a:tc>
                  <a:txBody>
                    <a:bodyPr/>
                    <a:lstStyle/>
                    <a:p>
                      <a:r>
                        <a:rPr lang="cs-CZ" sz="2000" dirty="0" smtClean="0"/>
                        <a:t>vyznačení názvu dokumentu v bibliografických</a:t>
                      </a:r>
                      <a:r>
                        <a:rPr lang="cs-CZ" sz="2000" baseline="0" dirty="0" smtClean="0"/>
                        <a:t> citacích</a:t>
                      </a:r>
                      <a:endParaRPr lang="cs-CZ" sz="2000" dirty="0"/>
                    </a:p>
                  </a:txBody>
                  <a:tcPr/>
                </a:tc>
                <a:extLst>
                  <a:ext uri="{0D108BD9-81ED-4DB2-BD59-A6C34878D82A}">
                    <a16:rowId xmlns:a16="http://schemas.microsoft.com/office/drawing/2014/main" val="455720049"/>
                  </a:ext>
                </a:extLst>
              </a:tr>
            </a:tbl>
          </a:graphicData>
        </a:graphic>
      </p:graphicFrame>
    </p:spTree>
    <p:extLst>
      <p:ext uri="{BB962C8B-B14F-4D97-AF65-F5344CB8AC3E}">
        <p14:creationId xmlns:p14="http://schemas.microsoft.com/office/powerpoint/2010/main" val="414033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smtClean="0"/>
              <a:t>Krok 2 – typografické parametry</a:t>
            </a:r>
            <a:endParaRPr lang="cs-CZ" dirty="0"/>
          </a:p>
        </p:txBody>
      </p:sp>
      <p:sp>
        <p:nvSpPr>
          <p:cNvPr id="4" name="Zástupný symbol pro text 3"/>
          <p:cNvSpPr>
            <a:spLocks noGrp="1"/>
          </p:cNvSpPr>
          <p:nvPr>
            <p:ph type="body" sz="quarter" idx="15"/>
          </p:nvPr>
        </p:nvSpPr>
        <p:spPr>
          <a:xfrm>
            <a:off x="335366" y="1484784"/>
            <a:ext cx="10884622" cy="5040559"/>
          </a:xfrm>
        </p:spPr>
        <p:txBody>
          <a:bodyPr>
            <a:normAutofit/>
          </a:bodyPr>
          <a:lstStyle/>
          <a:p>
            <a:r>
              <a:rPr lang="cs-CZ" dirty="0" smtClean="0"/>
              <a:t>Začíná se volbou </a:t>
            </a:r>
            <a:r>
              <a:rPr lang="cs-CZ" b="1" dirty="0" smtClean="0"/>
              <a:t>základního písma</a:t>
            </a:r>
            <a:r>
              <a:rPr lang="cs-CZ" dirty="0" smtClean="0"/>
              <a:t> – písmo a jeho stupeň zásadním způsobem určuje téměř všechny ostatní parametry celého dokumentu</a:t>
            </a:r>
          </a:p>
          <a:p>
            <a:r>
              <a:rPr lang="cs-CZ" dirty="0" smtClean="0"/>
              <a:t>Základní písmo je atributem stylu pro běžné odstavce</a:t>
            </a:r>
          </a:p>
          <a:p>
            <a:r>
              <a:rPr lang="cs-CZ" dirty="0" smtClean="0"/>
              <a:t>Zvolí se </a:t>
            </a:r>
            <a:r>
              <a:rPr lang="cs-CZ" b="1" dirty="0" smtClean="0"/>
              <a:t>geometrie běžného odstavce</a:t>
            </a:r>
            <a:r>
              <a:rPr lang="cs-CZ" dirty="0" smtClean="0"/>
              <a:t> (se zarážkami / s odsazením; zarovnání; řádkování)</a:t>
            </a:r>
          </a:p>
          <a:p>
            <a:r>
              <a:rPr lang="cs-CZ" dirty="0" smtClean="0"/>
              <a:t>Zvolí se </a:t>
            </a:r>
            <a:r>
              <a:rPr lang="cs-CZ" b="1" dirty="0" smtClean="0"/>
              <a:t>systém nadpisů</a:t>
            </a:r>
            <a:r>
              <a:rPr lang="cs-CZ" dirty="0" smtClean="0"/>
              <a:t> (jaký typ písma, jaké rozlišení úrovně: stupněm/řezem)</a:t>
            </a:r>
          </a:p>
          <a:p>
            <a:r>
              <a:rPr lang="cs-CZ" dirty="0" smtClean="0"/>
              <a:t>V závislosti na systému se určí vlastnosti jednotlivých úrovní nadpisů</a:t>
            </a:r>
          </a:p>
          <a:p>
            <a:r>
              <a:rPr lang="cs-CZ" dirty="0" smtClean="0"/>
              <a:t>Stanoví se </a:t>
            </a:r>
            <a:r>
              <a:rPr lang="cs-CZ" b="1" dirty="0" smtClean="0"/>
              <a:t>geometrie bibliografických citací</a:t>
            </a:r>
          </a:p>
          <a:p>
            <a:r>
              <a:rPr lang="cs-CZ" dirty="0" smtClean="0"/>
              <a:t>Stanoví se geometrie doplňkových odstavců (citáty, výčty, popisky tabulek a obrázků atd.)</a:t>
            </a:r>
          </a:p>
          <a:p>
            <a:r>
              <a:rPr lang="cs-CZ" dirty="0" smtClean="0"/>
              <a:t>Zvolí se prototyp </a:t>
            </a:r>
            <a:r>
              <a:rPr lang="cs-CZ" b="1" dirty="0" smtClean="0"/>
              <a:t>tabulkových polí</a:t>
            </a:r>
            <a:r>
              <a:rPr lang="cs-CZ" dirty="0" smtClean="0"/>
              <a:t> a způsob </a:t>
            </a:r>
            <a:r>
              <a:rPr lang="cs-CZ" b="1" dirty="0" smtClean="0"/>
              <a:t>umísťování obrázků a tabulek</a:t>
            </a:r>
          </a:p>
          <a:p>
            <a:r>
              <a:rPr lang="cs-CZ" dirty="0" smtClean="0"/>
              <a:t>Zvolí se způsoby </a:t>
            </a:r>
            <a:r>
              <a:rPr lang="cs-CZ" b="1" dirty="0" smtClean="0"/>
              <a:t>vyznačování</a:t>
            </a:r>
          </a:p>
          <a:p>
            <a:r>
              <a:rPr lang="cs-CZ" dirty="0" smtClean="0"/>
              <a:t>Zvolí se vzhled </a:t>
            </a:r>
            <a:r>
              <a:rPr lang="cs-CZ" b="1" dirty="0" smtClean="0"/>
              <a:t>prvků</a:t>
            </a:r>
            <a:r>
              <a:rPr lang="cs-CZ" dirty="0" smtClean="0"/>
              <a:t> bibliografických citací</a:t>
            </a:r>
          </a:p>
          <a:p>
            <a:r>
              <a:rPr lang="cs-CZ" b="1" dirty="0" smtClean="0">
                <a:solidFill>
                  <a:srgbClr val="00B0F0"/>
                </a:solidFill>
              </a:rPr>
              <a:t>Stanoví se logické návaznosti prvků</a:t>
            </a:r>
            <a:endParaRPr lang="cs-CZ" b="1" dirty="0">
              <a:solidFill>
                <a:srgbClr val="00B0F0"/>
              </a:solidFill>
            </a:endParaRPr>
          </a:p>
        </p:txBody>
      </p:sp>
    </p:spTree>
    <p:extLst>
      <p:ext uri="{BB962C8B-B14F-4D97-AF65-F5344CB8AC3E}">
        <p14:creationId xmlns:p14="http://schemas.microsoft.com/office/powerpoint/2010/main" val="3926847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2 – typografické </a:t>
            </a:r>
            <a:r>
              <a:rPr lang="cs-CZ" dirty="0" smtClean="0"/>
              <a:t>parametry: příklad odborného článku</a:t>
            </a:r>
            <a:endParaRPr lang="cs-CZ" dirty="0"/>
          </a:p>
        </p:txBody>
      </p:sp>
      <p:graphicFrame>
        <p:nvGraphicFramePr>
          <p:cNvPr id="8" name="Tabulka 7"/>
          <p:cNvGraphicFramePr>
            <a:graphicFrameLocks noGrp="1"/>
          </p:cNvGraphicFramePr>
          <p:nvPr>
            <p:extLst/>
          </p:nvPr>
        </p:nvGraphicFramePr>
        <p:xfrm>
          <a:off x="335366" y="1484785"/>
          <a:ext cx="10884622" cy="5273040"/>
        </p:xfrm>
        <a:graphic>
          <a:graphicData uri="http://schemas.openxmlformats.org/drawingml/2006/table">
            <a:tbl>
              <a:tblPr firstRow="1" bandRow="1">
                <a:tableStyleId>{5C22544A-7EE6-4342-B048-85BDC9FD1C3A}</a:tableStyleId>
              </a:tblPr>
              <a:tblGrid>
                <a:gridCol w="2088226">
                  <a:extLst>
                    <a:ext uri="{9D8B030D-6E8A-4147-A177-3AD203B41FA5}">
                      <a16:colId xmlns:a16="http://schemas.microsoft.com/office/drawing/2014/main" val="2246339298"/>
                    </a:ext>
                  </a:extLst>
                </a:gridCol>
                <a:gridCol w="8796396">
                  <a:extLst>
                    <a:ext uri="{9D8B030D-6E8A-4147-A177-3AD203B41FA5}">
                      <a16:colId xmlns:a16="http://schemas.microsoft.com/office/drawing/2014/main" val="4071999691"/>
                    </a:ext>
                  </a:extLst>
                </a:gridCol>
              </a:tblGrid>
              <a:tr h="423332">
                <a:tc>
                  <a:txBody>
                    <a:bodyPr/>
                    <a:lstStyle/>
                    <a:p>
                      <a:r>
                        <a:rPr lang="cs-CZ" sz="2800" dirty="0" smtClean="0"/>
                        <a:t>Název prvku</a:t>
                      </a:r>
                      <a:endParaRPr lang="cs-CZ" sz="2800" dirty="0"/>
                    </a:p>
                  </a:txBody>
                  <a:tcPr/>
                </a:tc>
                <a:tc>
                  <a:txBody>
                    <a:bodyPr/>
                    <a:lstStyle/>
                    <a:p>
                      <a:r>
                        <a:rPr lang="cs-CZ" sz="2800" dirty="0" smtClean="0"/>
                        <a:t>Vizuální parametry</a:t>
                      </a:r>
                      <a:endParaRPr lang="cs-CZ" sz="2800" dirty="0"/>
                    </a:p>
                  </a:txBody>
                  <a:tcPr/>
                </a:tc>
                <a:extLst>
                  <a:ext uri="{0D108BD9-81ED-4DB2-BD59-A6C34878D82A}">
                    <a16:rowId xmlns:a16="http://schemas.microsoft.com/office/drawing/2014/main" val="1487368732"/>
                  </a:ext>
                </a:extLst>
              </a:tr>
              <a:tr h="379114">
                <a:tc>
                  <a:txBody>
                    <a:bodyPr/>
                    <a:lstStyle/>
                    <a:p>
                      <a:r>
                        <a:rPr lang="cs-CZ" sz="2000" dirty="0" smtClean="0"/>
                        <a:t>základ</a:t>
                      </a:r>
                      <a:endParaRPr lang="cs-CZ" sz="2000" dirty="0"/>
                    </a:p>
                  </a:txBody>
                  <a:tcPr/>
                </a:tc>
                <a:tc>
                  <a:txBody>
                    <a:bodyPr/>
                    <a:lstStyle/>
                    <a:p>
                      <a:r>
                        <a:rPr lang="cs-CZ" sz="2000" dirty="0" smtClean="0"/>
                        <a:t>písmo </a:t>
                      </a:r>
                      <a:r>
                        <a:rPr lang="cs-CZ" sz="2000" dirty="0" err="1" smtClean="0"/>
                        <a:t>Cambria</a:t>
                      </a:r>
                      <a:r>
                        <a:rPr lang="cs-CZ" sz="2000" dirty="0" smtClean="0"/>
                        <a:t>, 12 </a:t>
                      </a:r>
                      <a:r>
                        <a:rPr lang="cs-CZ" sz="2000" dirty="0" err="1" smtClean="0"/>
                        <a:t>pt</a:t>
                      </a:r>
                      <a:r>
                        <a:rPr lang="cs-CZ" sz="2000" dirty="0" smtClean="0"/>
                        <a:t>, </a:t>
                      </a:r>
                      <a:r>
                        <a:rPr lang="cs-CZ" sz="2000" dirty="0" err="1" smtClean="0"/>
                        <a:t>obyč</a:t>
                      </a:r>
                      <a:r>
                        <a:rPr lang="cs-CZ" sz="2000" dirty="0" smtClean="0"/>
                        <a:t>., do bloku, odsazení ½ řádku</a:t>
                      </a:r>
                      <a:r>
                        <a:rPr lang="cs-CZ" sz="2000" baseline="0" dirty="0" smtClean="0"/>
                        <a:t>, řádkování podle fontu</a:t>
                      </a:r>
                      <a:endParaRPr lang="cs-CZ" sz="2000" dirty="0"/>
                    </a:p>
                  </a:txBody>
                  <a:tcPr/>
                </a:tc>
                <a:extLst>
                  <a:ext uri="{0D108BD9-81ED-4DB2-BD59-A6C34878D82A}">
                    <a16:rowId xmlns:a16="http://schemas.microsoft.com/office/drawing/2014/main" val="631129919"/>
                  </a:ext>
                </a:extLst>
              </a:tr>
              <a:tr h="379114">
                <a:tc>
                  <a:txBody>
                    <a:bodyPr/>
                    <a:lstStyle/>
                    <a:p>
                      <a:r>
                        <a:rPr lang="cs-CZ" sz="2000" dirty="0" smtClean="0"/>
                        <a:t>článek</a:t>
                      </a:r>
                      <a:endParaRPr lang="cs-CZ" sz="2000" dirty="0"/>
                    </a:p>
                  </a:txBody>
                  <a:tcPr/>
                </a:tc>
                <a:tc>
                  <a:txBody>
                    <a:bodyPr/>
                    <a:lstStyle/>
                    <a:p>
                      <a:r>
                        <a:rPr lang="cs-CZ" sz="2000" dirty="0" smtClean="0">
                          <a:solidFill>
                            <a:schemeClr val="tx1"/>
                          </a:solidFill>
                        </a:rPr>
                        <a:t>jako </a:t>
                      </a:r>
                      <a:r>
                        <a:rPr lang="cs-CZ" sz="2000" dirty="0" smtClean="0">
                          <a:solidFill>
                            <a:srgbClr val="FF0000"/>
                          </a:solidFill>
                        </a:rPr>
                        <a:t>všechny nadpisy</a:t>
                      </a:r>
                      <a:r>
                        <a:rPr lang="cs-CZ" sz="2000" dirty="0" smtClean="0"/>
                        <a:t> + 20 </a:t>
                      </a:r>
                      <a:r>
                        <a:rPr lang="cs-CZ" sz="2000" dirty="0" err="1" smtClean="0"/>
                        <a:t>pt</a:t>
                      </a:r>
                      <a:r>
                        <a:rPr lang="cs-CZ" sz="2000" dirty="0" smtClean="0"/>
                        <a:t>, nová stránka, za 24 </a:t>
                      </a:r>
                      <a:r>
                        <a:rPr lang="cs-CZ" sz="2000" dirty="0" err="1" smtClean="0"/>
                        <a:t>pt</a:t>
                      </a:r>
                      <a:r>
                        <a:rPr lang="cs-CZ" sz="2000" dirty="0" smtClean="0"/>
                        <a:t>, </a:t>
                      </a:r>
                      <a:r>
                        <a:rPr lang="cs-CZ" sz="2000" baseline="0" dirty="0" smtClean="0"/>
                        <a:t>1. úroveň osnovy</a:t>
                      </a:r>
                      <a:endParaRPr lang="cs-CZ" sz="2000" dirty="0"/>
                    </a:p>
                  </a:txBody>
                  <a:tcPr/>
                </a:tc>
                <a:extLst>
                  <a:ext uri="{0D108BD9-81ED-4DB2-BD59-A6C34878D82A}">
                    <a16:rowId xmlns:a16="http://schemas.microsoft.com/office/drawing/2014/main" val="3648171994"/>
                  </a:ext>
                </a:extLst>
              </a:tr>
              <a:tr h="379114">
                <a:tc>
                  <a:txBody>
                    <a:bodyPr/>
                    <a:lstStyle/>
                    <a:p>
                      <a:r>
                        <a:rPr lang="cs-CZ" sz="2000" dirty="0" smtClean="0"/>
                        <a:t>sekce</a:t>
                      </a:r>
                      <a:endParaRPr lang="cs-CZ" sz="2000" dirty="0"/>
                    </a:p>
                  </a:txBody>
                  <a:tcPr/>
                </a:tc>
                <a:tc>
                  <a:txBody>
                    <a:bodyPr/>
                    <a:lstStyle/>
                    <a:p>
                      <a:r>
                        <a:rPr lang="cs-CZ" sz="2000" dirty="0" smtClean="0"/>
                        <a:t>jako </a:t>
                      </a:r>
                      <a:r>
                        <a:rPr lang="cs-CZ" sz="2000" dirty="0" smtClean="0">
                          <a:solidFill>
                            <a:srgbClr val="FF0000"/>
                          </a:solidFill>
                        </a:rPr>
                        <a:t>všechny nadpisy</a:t>
                      </a:r>
                      <a:r>
                        <a:rPr lang="cs-CZ" sz="2000" dirty="0" smtClean="0"/>
                        <a:t> +</a:t>
                      </a:r>
                      <a:r>
                        <a:rPr lang="cs-CZ" sz="2000" baseline="0" dirty="0" smtClean="0"/>
                        <a:t> 14 </a:t>
                      </a:r>
                      <a:r>
                        <a:rPr lang="cs-CZ" sz="2000" baseline="0" dirty="0" err="1" smtClean="0"/>
                        <a:t>pt</a:t>
                      </a:r>
                      <a:r>
                        <a:rPr lang="cs-CZ" sz="2000" baseline="0" dirty="0" smtClean="0"/>
                        <a:t>, před 18 </a:t>
                      </a:r>
                      <a:r>
                        <a:rPr lang="cs-CZ" sz="2000" baseline="0" dirty="0" err="1" smtClean="0"/>
                        <a:t>pt</a:t>
                      </a:r>
                      <a:r>
                        <a:rPr lang="cs-CZ" sz="2000" baseline="0" dirty="0" smtClean="0"/>
                        <a:t>, za 9 </a:t>
                      </a:r>
                      <a:r>
                        <a:rPr lang="cs-CZ" sz="2000" baseline="0" dirty="0" err="1" smtClean="0"/>
                        <a:t>pt</a:t>
                      </a:r>
                      <a:r>
                        <a:rPr lang="cs-CZ" sz="2000" baseline="0" dirty="0" smtClean="0"/>
                        <a:t>, 2. úroveň osnovy</a:t>
                      </a:r>
                      <a:endParaRPr lang="cs-CZ" sz="2000" dirty="0"/>
                    </a:p>
                  </a:txBody>
                  <a:tcPr/>
                </a:tc>
                <a:extLst>
                  <a:ext uri="{0D108BD9-81ED-4DB2-BD59-A6C34878D82A}">
                    <a16:rowId xmlns:a16="http://schemas.microsoft.com/office/drawing/2014/main" val="3919782624"/>
                  </a:ext>
                </a:extLst>
              </a:tr>
              <a:tr h="379114">
                <a:tc>
                  <a:txBody>
                    <a:bodyPr/>
                    <a:lstStyle/>
                    <a:p>
                      <a:r>
                        <a:rPr lang="cs-CZ" sz="2000" dirty="0" smtClean="0"/>
                        <a:t>motto</a:t>
                      </a:r>
                      <a:endParaRPr lang="cs-CZ" sz="2000" dirty="0"/>
                    </a:p>
                  </a:txBody>
                  <a:tcPr/>
                </a:tc>
                <a:tc>
                  <a:txBody>
                    <a:bodyPr/>
                    <a:lstStyle/>
                    <a:p>
                      <a:r>
                        <a:rPr lang="cs-CZ" sz="2000" dirty="0" smtClean="0"/>
                        <a:t>jako </a:t>
                      </a:r>
                      <a:r>
                        <a:rPr lang="cs-CZ" sz="2000" dirty="0" smtClean="0">
                          <a:solidFill>
                            <a:srgbClr val="FF0000"/>
                          </a:solidFill>
                        </a:rPr>
                        <a:t>základ</a:t>
                      </a:r>
                      <a:r>
                        <a:rPr lang="cs-CZ" sz="2000" dirty="0" smtClean="0"/>
                        <a:t> + vlevo, 2/3 šíře sazby, 10 </a:t>
                      </a:r>
                      <a:r>
                        <a:rPr lang="cs-CZ" sz="2000" dirty="0" err="1" smtClean="0"/>
                        <a:t>pt</a:t>
                      </a:r>
                      <a:r>
                        <a:rPr lang="cs-CZ" sz="2000" dirty="0" smtClean="0"/>
                        <a:t>, kurzíva, před i za 12 </a:t>
                      </a:r>
                      <a:r>
                        <a:rPr lang="cs-CZ" sz="2000" dirty="0" err="1" smtClean="0"/>
                        <a:t>pt</a:t>
                      </a:r>
                      <a:endParaRPr lang="cs-CZ" sz="2000" dirty="0"/>
                    </a:p>
                  </a:txBody>
                  <a:tcPr/>
                </a:tc>
                <a:extLst>
                  <a:ext uri="{0D108BD9-81ED-4DB2-BD59-A6C34878D82A}">
                    <a16:rowId xmlns:a16="http://schemas.microsoft.com/office/drawing/2014/main" val="2750398318"/>
                  </a:ext>
                </a:extLst>
              </a:tr>
              <a:tr h="379114">
                <a:tc>
                  <a:txBody>
                    <a:bodyPr/>
                    <a:lstStyle/>
                    <a:p>
                      <a:r>
                        <a:rPr lang="cs-CZ" sz="2000" dirty="0" smtClean="0"/>
                        <a:t>autor článku</a:t>
                      </a:r>
                      <a:endParaRPr lang="cs-CZ" sz="2000" dirty="0"/>
                    </a:p>
                  </a:txBody>
                  <a:tcPr/>
                </a:tc>
                <a:tc>
                  <a:txBody>
                    <a:bodyPr/>
                    <a:lstStyle/>
                    <a:p>
                      <a:r>
                        <a:rPr lang="cs-CZ" sz="2000" dirty="0" smtClean="0"/>
                        <a:t>jako </a:t>
                      </a:r>
                      <a:r>
                        <a:rPr lang="cs-CZ" sz="2000" dirty="0" smtClean="0">
                          <a:solidFill>
                            <a:srgbClr val="FF0000"/>
                          </a:solidFill>
                        </a:rPr>
                        <a:t>základ</a:t>
                      </a:r>
                      <a:r>
                        <a:rPr lang="cs-CZ" sz="2000" dirty="0" smtClean="0"/>
                        <a:t> +</a:t>
                      </a:r>
                      <a:r>
                        <a:rPr lang="cs-CZ" sz="2000" baseline="0" dirty="0" smtClean="0"/>
                        <a:t> na střed, 14 </a:t>
                      </a:r>
                      <a:r>
                        <a:rPr lang="cs-CZ" sz="2000" baseline="0" dirty="0" err="1" smtClean="0"/>
                        <a:t>pt</a:t>
                      </a:r>
                      <a:r>
                        <a:rPr lang="cs-CZ" sz="2000" baseline="0" dirty="0" smtClean="0"/>
                        <a:t>, před i za 17 </a:t>
                      </a:r>
                      <a:r>
                        <a:rPr lang="cs-CZ" sz="2000" baseline="0" dirty="0" err="1" smtClean="0"/>
                        <a:t>pt</a:t>
                      </a:r>
                      <a:endParaRPr lang="cs-CZ" sz="2000" dirty="0"/>
                    </a:p>
                  </a:txBody>
                  <a:tcPr/>
                </a:tc>
                <a:extLst>
                  <a:ext uri="{0D108BD9-81ED-4DB2-BD59-A6C34878D82A}">
                    <a16:rowId xmlns:a16="http://schemas.microsoft.com/office/drawing/2014/main" val="70917988"/>
                  </a:ext>
                </a:extLst>
              </a:tr>
              <a:tr h="379114">
                <a:tc>
                  <a:txBody>
                    <a:bodyPr/>
                    <a:lstStyle/>
                    <a:p>
                      <a:r>
                        <a:rPr lang="cs-CZ" sz="2000" dirty="0" smtClean="0"/>
                        <a:t>adresa autora</a:t>
                      </a:r>
                      <a:endParaRPr lang="cs-CZ" sz="2000" dirty="0"/>
                    </a:p>
                  </a:txBody>
                  <a:tcPr/>
                </a:tc>
                <a:tc>
                  <a:txBody>
                    <a:bodyPr/>
                    <a:lstStyle/>
                    <a:p>
                      <a:r>
                        <a:rPr lang="cs-CZ" sz="2000" dirty="0" smtClean="0"/>
                        <a:t>jako </a:t>
                      </a:r>
                      <a:r>
                        <a:rPr lang="cs-CZ" sz="2000" dirty="0" smtClean="0">
                          <a:solidFill>
                            <a:srgbClr val="FF0000"/>
                          </a:solidFill>
                        </a:rPr>
                        <a:t>autor článku</a:t>
                      </a:r>
                      <a:r>
                        <a:rPr lang="cs-CZ" sz="2000" dirty="0" smtClean="0"/>
                        <a:t> +</a:t>
                      </a:r>
                      <a:r>
                        <a:rPr lang="cs-CZ" sz="2000" baseline="0" dirty="0" smtClean="0"/>
                        <a:t> před 0 </a:t>
                      </a:r>
                      <a:r>
                        <a:rPr lang="cs-CZ" sz="2000" baseline="0" dirty="0" err="1" smtClean="0"/>
                        <a:t>pt</a:t>
                      </a:r>
                      <a:endParaRPr lang="cs-CZ" sz="2000" dirty="0"/>
                    </a:p>
                  </a:txBody>
                  <a:tcPr/>
                </a:tc>
                <a:extLst>
                  <a:ext uri="{0D108BD9-81ED-4DB2-BD59-A6C34878D82A}">
                    <a16:rowId xmlns:a16="http://schemas.microsoft.com/office/drawing/2014/main" val="3557841808"/>
                  </a:ext>
                </a:extLst>
              </a:tr>
              <a:tr h="379114">
                <a:tc>
                  <a:txBody>
                    <a:bodyPr/>
                    <a:lstStyle/>
                    <a:p>
                      <a:r>
                        <a:rPr lang="cs-CZ" sz="2000" dirty="0" smtClean="0"/>
                        <a:t>literatura</a:t>
                      </a:r>
                      <a:endParaRPr lang="cs-CZ" sz="2000" dirty="0"/>
                    </a:p>
                  </a:txBody>
                  <a:tcPr/>
                </a:tc>
                <a:tc>
                  <a:txBody>
                    <a:bodyPr/>
                    <a:lstStyle/>
                    <a:p>
                      <a:r>
                        <a:rPr lang="cs-CZ" sz="2000" dirty="0" smtClean="0"/>
                        <a:t>jako </a:t>
                      </a:r>
                      <a:r>
                        <a:rPr lang="cs-CZ" sz="2000" dirty="0" smtClean="0">
                          <a:solidFill>
                            <a:srgbClr val="FF0000"/>
                          </a:solidFill>
                        </a:rPr>
                        <a:t>základ</a:t>
                      </a:r>
                      <a:r>
                        <a:rPr lang="cs-CZ" sz="2000" dirty="0" smtClean="0"/>
                        <a:t> + předsazení 2 </a:t>
                      </a:r>
                      <a:r>
                        <a:rPr lang="cs-CZ" sz="2000" dirty="0" err="1" smtClean="0"/>
                        <a:t>em</a:t>
                      </a:r>
                      <a:r>
                        <a:rPr lang="cs-CZ" sz="2000" dirty="0" smtClean="0"/>
                        <a:t>, vlevo, bez</a:t>
                      </a:r>
                      <a:r>
                        <a:rPr lang="cs-CZ" sz="2000" baseline="0" dirty="0" smtClean="0"/>
                        <a:t> stránkového zlomu</a:t>
                      </a:r>
                      <a:endParaRPr lang="cs-CZ" sz="2000" dirty="0"/>
                    </a:p>
                  </a:txBody>
                  <a:tcPr/>
                </a:tc>
                <a:extLst>
                  <a:ext uri="{0D108BD9-81ED-4DB2-BD59-A6C34878D82A}">
                    <a16:rowId xmlns:a16="http://schemas.microsoft.com/office/drawing/2014/main" val="376543710"/>
                  </a:ext>
                </a:extLst>
              </a:tr>
              <a:tr h="379114">
                <a:tc>
                  <a:txBody>
                    <a:bodyPr/>
                    <a:lstStyle/>
                    <a:p>
                      <a:r>
                        <a:rPr lang="cs-CZ" sz="2000" dirty="0" smtClean="0"/>
                        <a:t>vyznač</a:t>
                      </a:r>
                      <a:endParaRPr lang="cs-CZ" sz="2000" dirty="0"/>
                    </a:p>
                  </a:txBody>
                  <a:tcPr/>
                </a:tc>
                <a:tc>
                  <a:txBody>
                    <a:bodyPr/>
                    <a:lstStyle/>
                    <a:p>
                      <a:r>
                        <a:rPr lang="cs-CZ" sz="2000" dirty="0" smtClean="0"/>
                        <a:t>jako</a:t>
                      </a:r>
                      <a:r>
                        <a:rPr lang="cs-CZ" sz="2000" baseline="0" dirty="0" smtClean="0"/>
                        <a:t> </a:t>
                      </a:r>
                      <a:r>
                        <a:rPr lang="cs-CZ" sz="2000" baseline="0" dirty="0" smtClean="0">
                          <a:solidFill>
                            <a:srgbClr val="C00000"/>
                          </a:solidFill>
                        </a:rPr>
                        <a:t>okolní text</a:t>
                      </a:r>
                      <a:r>
                        <a:rPr lang="cs-CZ" sz="2000" baseline="0" dirty="0" smtClean="0"/>
                        <a:t> + kurzíva</a:t>
                      </a:r>
                      <a:endParaRPr lang="cs-CZ" sz="2000" dirty="0"/>
                    </a:p>
                  </a:txBody>
                  <a:tcPr/>
                </a:tc>
                <a:extLst>
                  <a:ext uri="{0D108BD9-81ED-4DB2-BD59-A6C34878D82A}">
                    <a16:rowId xmlns:a16="http://schemas.microsoft.com/office/drawing/2014/main" val="3582262984"/>
                  </a:ext>
                </a:extLst>
              </a:tr>
              <a:tr h="379114">
                <a:tc>
                  <a:txBody>
                    <a:bodyPr/>
                    <a:lstStyle/>
                    <a:p>
                      <a:r>
                        <a:rPr lang="cs-CZ" sz="2000" dirty="0" smtClean="0"/>
                        <a:t>anglicky</a:t>
                      </a:r>
                      <a:endParaRPr lang="cs-CZ" sz="2000" dirty="0"/>
                    </a:p>
                  </a:txBody>
                  <a:tcPr/>
                </a:tc>
                <a:tc>
                  <a:txBody>
                    <a:bodyPr/>
                    <a:lstStyle/>
                    <a:p>
                      <a:r>
                        <a:rPr lang="cs-CZ" sz="2000" dirty="0" smtClean="0"/>
                        <a:t>jako </a:t>
                      </a:r>
                      <a:r>
                        <a:rPr lang="cs-CZ" sz="2000" dirty="0" smtClean="0">
                          <a:solidFill>
                            <a:srgbClr val="C00000"/>
                          </a:solidFill>
                        </a:rPr>
                        <a:t>okolní text</a:t>
                      </a:r>
                      <a:r>
                        <a:rPr lang="cs-CZ" sz="2000" dirty="0" smtClean="0"/>
                        <a:t> + jazyk: angličtina GB</a:t>
                      </a:r>
                      <a:endParaRPr lang="cs-CZ" sz="2000" dirty="0"/>
                    </a:p>
                  </a:txBody>
                  <a:tcPr/>
                </a:tc>
                <a:extLst>
                  <a:ext uri="{0D108BD9-81ED-4DB2-BD59-A6C34878D82A}">
                    <a16:rowId xmlns:a16="http://schemas.microsoft.com/office/drawing/2014/main" val="2836874012"/>
                  </a:ext>
                </a:extLst>
              </a:tr>
              <a:tr h="379114">
                <a:tc>
                  <a:txBody>
                    <a:bodyPr/>
                    <a:lstStyle/>
                    <a:p>
                      <a:r>
                        <a:rPr lang="cs-CZ" sz="2000" dirty="0" smtClean="0"/>
                        <a:t>lit. autor</a:t>
                      </a:r>
                      <a:endParaRPr lang="cs-CZ" sz="2000" dirty="0"/>
                    </a:p>
                  </a:txBody>
                  <a:tcPr/>
                </a:tc>
                <a:tc>
                  <a:txBody>
                    <a:bodyPr/>
                    <a:lstStyle/>
                    <a:p>
                      <a:r>
                        <a:rPr lang="cs-CZ" sz="2000" dirty="0" smtClean="0"/>
                        <a:t>jako </a:t>
                      </a:r>
                      <a:r>
                        <a:rPr lang="cs-CZ" sz="2000" dirty="0" smtClean="0">
                          <a:solidFill>
                            <a:srgbClr val="C00000"/>
                          </a:solidFill>
                        </a:rPr>
                        <a:t>okolní text</a:t>
                      </a:r>
                      <a:r>
                        <a:rPr lang="cs-CZ" sz="2000" dirty="0" smtClean="0"/>
                        <a:t> + kapitálky</a:t>
                      </a:r>
                      <a:endParaRPr lang="cs-CZ" sz="2000" dirty="0"/>
                    </a:p>
                  </a:txBody>
                  <a:tcPr/>
                </a:tc>
                <a:extLst>
                  <a:ext uri="{0D108BD9-81ED-4DB2-BD59-A6C34878D82A}">
                    <a16:rowId xmlns:a16="http://schemas.microsoft.com/office/drawing/2014/main" val="2651854052"/>
                  </a:ext>
                </a:extLst>
              </a:tr>
              <a:tr h="379114">
                <a:tc>
                  <a:txBody>
                    <a:bodyPr/>
                    <a:lstStyle/>
                    <a:p>
                      <a:r>
                        <a:rPr lang="cs-CZ" sz="2000" dirty="0" smtClean="0"/>
                        <a:t>lit.</a:t>
                      </a:r>
                      <a:r>
                        <a:rPr lang="cs-CZ" sz="2000" baseline="0" dirty="0" smtClean="0"/>
                        <a:t> název</a:t>
                      </a:r>
                      <a:endParaRPr lang="cs-CZ" sz="2000" dirty="0"/>
                    </a:p>
                  </a:txBody>
                  <a:tcPr/>
                </a:tc>
                <a:tc>
                  <a:txBody>
                    <a:bodyPr/>
                    <a:lstStyle/>
                    <a:p>
                      <a:r>
                        <a:rPr lang="cs-CZ" sz="2000" dirty="0" smtClean="0"/>
                        <a:t>jako </a:t>
                      </a:r>
                      <a:r>
                        <a:rPr lang="cs-CZ" sz="2000" dirty="0" smtClean="0">
                          <a:solidFill>
                            <a:srgbClr val="C00000"/>
                          </a:solidFill>
                        </a:rPr>
                        <a:t>okolní text</a:t>
                      </a:r>
                      <a:r>
                        <a:rPr lang="cs-CZ" sz="2000" dirty="0" smtClean="0"/>
                        <a:t> + kurzíva</a:t>
                      </a:r>
                      <a:endParaRPr lang="cs-CZ" sz="2000" dirty="0"/>
                    </a:p>
                  </a:txBody>
                  <a:tcPr/>
                </a:tc>
                <a:extLst>
                  <a:ext uri="{0D108BD9-81ED-4DB2-BD59-A6C34878D82A}">
                    <a16:rowId xmlns:a16="http://schemas.microsoft.com/office/drawing/2014/main" val="2571770136"/>
                  </a:ext>
                </a:extLst>
              </a:tr>
              <a:tr h="379114">
                <a:tc>
                  <a:txBody>
                    <a:bodyPr/>
                    <a:lstStyle/>
                    <a:p>
                      <a:r>
                        <a:rPr lang="cs-CZ" sz="2000" dirty="0" smtClean="0">
                          <a:solidFill>
                            <a:srgbClr val="00B050"/>
                          </a:solidFill>
                        </a:rPr>
                        <a:t>všechny nadpisy</a:t>
                      </a:r>
                      <a:endParaRPr lang="cs-CZ" sz="2000" dirty="0">
                        <a:solidFill>
                          <a:srgbClr val="00B050"/>
                        </a:solidFill>
                      </a:endParaRPr>
                    </a:p>
                  </a:txBody>
                  <a:tcPr/>
                </a:tc>
                <a:tc>
                  <a:txBody>
                    <a:bodyPr/>
                    <a:lstStyle/>
                    <a:p>
                      <a:r>
                        <a:rPr lang="cs-CZ" sz="2000" dirty="0" smtClean="0"/>
                        <a:t>jako </a:t>
                      </a:r>
                      <a:r>
                        <a:rPr lang="cs-CZ" sz="2000" dirty="0" smtClean="0">
                          <a:solidFill>
                            <a:srgbClr val="FF0000"/>
                          </a:solidFill>
                        </a:rPr>
                        <a:t>základ</a:t>
                      </a:r>
                      <a:r>
                        <a:rPr lang="cs-CZ" sz="2000" dirty="0" smtClean="0"/>
                        <a:t> + tučné, vlevo, nesmí být na konci stránky, bez dělení slov</a:t>
                      </a:r>
                      <a:endParaRPr lang="cs-CZ" sz="2000" dirty="0"/>
                    </a:p>
                  </a:txBody>
                  <a:tcPr/>
                </a:tc>
                <a:extLst>
                  <a:ext uri="{0D108BD9-81ED-4DB2-BD59-A6C34878D82A}">
                    <a16:rowId xmlns:a16="http://schemas.microsoft.com/office/drawing/2014/main" val="1182214813"/>
                  </a:ext>
                </a:extLst>
              </a:tr>
            </a:tbl>
          </a:graphicData>
        </a:graphic>
      </p:graphicFrame>
    </p:spTree>
    <p:extLst>
      <p:ext uri="{BB962C8B-B14F-4D97-AF65-F5344CB8AC3E}">
        <p14:creationId xmlns:p14="http://schemas.microsoft.com/office/powerpoint/2010/main" val="30780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2 – typografické parametry: příklad odborného článku</a:t>
            </a:r>
          </a:p>
          <a:p>
            <a:endParaRPr lang="cs-CZ" dirty="0"/>
          </a:p>
        </p:txBody>
      </p:sp>
      <p:sp>
        <p:nvSpPr>
          <p:cNvPr id="4" name="Zástupný symbol pro text 3"/>
          <p:cNvSpPr>
            <a:spLocks noGrp="1"/>
          </p:cNvSpPr>
          <p:nvPr>
            <p:ph type="body" sz="quarter" idx="15"/>
          </p:nvPr>
        </p:nvSpPr>
        <p:spPr>
          <a:xfrm>
            <a:off x="335366" y="1484784"/>
            <a:ext cx="10884622" cy="5373216"/>
          </a:xfrm>
        </p:spPr>
        <p:txBody>
          <a:bodyPr>
            <a:normAutofit/>
          </a:bodyPr>
          <a:lstStyle/>
          <a:p>
            <a:r>
              <a:rPr lang="cs-CZ" dirty="0" smtClean="0"/>
              <a:t>Určení „jako </a:t>
            </a:r>
            <a:r>
              <a:rPr lang="cs-CZ" dirty="0" smtClean="0">
                <a:solidFill>
                  <a:srgbClr val="FF0000"/>
                </a:solidFill>
              </a:rPr>
              <a:t>XXX</a:t>
            </a:r>
            <a:r>
              <a:rPr lang="cs-CZ" dirty="0" smtClean="0"/>
              <a:t>“ představuje logické vazby mezi prvky</a:t>
            </a:r>
          </a:p>
          <a:p>
            <a:r>
              <a:rPr lang="cs-CZ" dirty="0" smtClean="0"/>
              <a:t>Logická vazba je dána typografickými zásadami, např. „položky bibliografických citací se sázejí stejně jako základní text, jen se zvýrazní první řádek tím, že je na plnou šíři sazby, další řádky položky se zarážejí a jedna položka literatury je vždy celá na jedné stránce“ – literatura je sázena jako </a:t>
            </a:r>
            <a:r>
              <a:rPr lang="cs-CZ" dirty="0" smtClean="0">
                <a:solidFill>
                  <a:srgbClr val="FF0000"/>
                </a:solidFill>
              </a:rPr>
              <a:t>základ</a:t>
            </a:r>
            <a:r>
              <a:rPr lang="cs-CZ" dirty="0" smtClean="0"/>
              <a:t>, k němuž se přidá předsazení 2 </a:t>
            </a:r>
            <a:r>
              <a:rPr lang="cs-CZ" dirty="0" err="1" smtClean="0"/>
              <a:t>čtverčíky</a:t>
            </a:r>
            <a:r>
              <a:rPr lang="cs-CZ" dirty="0" smtClean="0"/>
              <a:t> a zabrání se stránkovému zlomu.</a:t>
            </a:r>
          </a:p>
          <a:p>
            <a:r>
              <a:rPr lang="cs-CZ" dirty="0" smtClean="0"/>
              <a:t>Logickou vazbu mezi prvky můžeme znázornit graficky:</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r>
              <a:rPr lang="cs-CZ" dirty="0" smtClean="0"/>
              <a:t/>
            </a:r>
            <a:br>
              <a:rPr lang="cs-CZ" dirty="0" smtClean="0"/>
            </a:br>
            <a:endParaRPr lang="cs-CZ" dirty="0" smtClean="0"/>
          </a:p>
          <a:p>
            <a:r>
              <a:rPr lang="cs-CZ" b="1" dirty="0" smtClean="0">
                <a:solidFill>
                  <a:srgbClr val="92D050"/>
                </a:solidFill>
              </a:rPr>
              <a:t>Pomocné prvky</a:t>
            </a:r>
            <a:r>
              <a:rPr lang="cs-CZ" dirty="0" smtClean="0"/>
              <a:t> – nejsou přímo v dokumentu, ale soustřeďují skupiny parametrů</a:t>
            </a:r>
            <a:br>
              <a:rPr lang="cs-CZ" dirty="0" smtClean="0"/>
            </a:br>
            <a:r>
              <a:rPr lang="cs-CZ" dirty="0" smtClean="0"/>
              <a:t>(například </a:t>
            </a:r>
            <a:r>
              <a:rPr lang="cs-CZ" dirty="0" smtClean="0">
                <a:solidFill>
                  <a:srgbClr val="92D050"/>
                </a:solidFill>
              </a:rPr>
              <a:t>všechny nadpisy</a:t>
            </a:r>
            <a:r>
              <a:rPr lang="cs-CZ" dirty="0" smtClean="0"/>
              <a:t>)</a:t>
            </a:r>
            <a:endParaRPr lang="cs-CZ" dirty="0"/>
          </a:p>
        </p:txBody>
      </p:sp>
      <p:sp>
        <p:nvSpPr>
          <p:cNvPr id="5" name="Ovál 4"/>
          <p:cNvSpPr/>
          <p:nvPr/>
        </p:nvSpPr>
        <p:spPr>
          <a:xfrm>
            <a:off x="7195973" y="3537013"/>
            <a:ext cx="1080120" cy="1080120"/>
          </a:xfrm>
          <a:prstGeom prst="ellipse">
            <a:avLst/>
          </a:prstGeom>
          <a:ln>
            <a:solidFill>
              <a:srgbClr val="00B0F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cs-CZ" dirty="0" smtClean="0"/>
              <a:t>základ</a:t>
            </a:r>
            <a:endParaRPr lang="cs-CZ" dirty="0"/>
          </a:p>
        </p:txBody>
      </p:sp>
      <p:sp>
        <p:nvSpPr>
          <p:cNvPr id="6" name="Ovál 5"/>
          <p:cNvSpPr/>
          <p:nvPr/>
        </p:nvSpPr>
        <p:spPr>
          <a:xfrm>
            <a:off x="5971837" y="4725144"/>
            <a:ext cx="1224136" cy="1224136"/>
          </a:xfrm>
          <a:prstGeom prst="ellipse">
            <a:avLst/>
          </a:prstGeom>
          <a:ln>
            <a:solidFill>
              <a:srgbClr val="00B0F0"/>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cs-CZ" dirty="0" smtClean="0"/>
              <a:t>literatura</a:t>
            </a:r>
            <a:endParaRPr lang="cs-CZ" dirty="0"/>
          </a:p>
        </p:txBody>
      </p:sp>
      <p:cxnSp>
        <p:nvCxnSpPr>
          <p:cNvPr id="8" name="Přímá spojnice se šipkou 7"/>
          <p:cNvCxnSpPr>
            <a:stCxn id="5" idx="3"/>
            <a:endCxn id="6" idx="7"/>
          </p:cNvCxnSpPr>
          <p:nvPr/>
        </p:nvCxnSpPr>
        <p:spPr>
          <a:xfrm flipH="1">
            <a:off x="7016702" y="4458953"/>
            <a:ext cx="337451" cy="445462"/>
          </a:xfrm>
          <a:prstGeom prst="straightConnector1">
            <a:avLst/>
          </a:prstGeom>
          <a:ln>
            <a:solidFill>
              <a:srgbClr val="00B0F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8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2 – typografické parametry: příklad </a:t>
            </a:r>
            <a:r>
              <a:rPr lang="cs-CZ" dirty="0" smtClean="0"/>
              <a:t>návazností</a:t>
            </a:r>
            <a:endParaRPr lang="cs-CZ" dirty="0"/>
          </a:p>
          <a:p>
            <a:endParaRPr lang="cs-CZ" dirty="0"/>
          </a:p>
          <a:p>
            <a:endParaRPr lang="cs-CZ" dirty="0"/>
          </a:p>
        </p:txBody>
      </p:sp>
      <p:graphicFrame>
        <p:nvGraphicFramePr>
          <p:cNvPr id="5" name="Tabulka 4"/>
          <p:cNvGraphicFramePr>
            <a:graphicFrameLocks noGrp="1"/>
          </p:cNvGraphicFramePr>
          <p:nvPr>
            <p:extLst/>
          </p:nvPr>
        </p:nvGraphicFramePr>
        <p:xfrm>
          <a:off x="335366" y="1502479"/>
          <a:ext cx="10884622" cy="5273040"/>
        </p:xfrm>
        <a:graphic>
          <a:graphicData uri="http://schemas.openxmlformats.org/drawingml/2006/table">
            <a:tbl>
              <a:tblPr firstRow="1" bandRow="1">
                <a:tableStyleId>{5C22544A-7EE6-4342-B048-85BDC9FD1C3A}</a:tableStyleId>
              </a:tblPr>
              <a:tblGrid>
                <a:gridCol w="2088226">
                  <a:extLst>
                    <a:ext uri="{9D8B030D-6E8A-4147-A177-3AD203B41FA5}">
                      <a16:colId xmlns:a16="http://schemas.microsoft.com/office/drawing/2014/main" val="4106610204"/>
                    </a:ext>
                  </a:extLst>
                </a:gridCol>
                <a:gridCol w="8796396">
                  <a:extLst>
                    <a:ext uri="{9D8B030D-6E8A-4147-A177-3AD203B41FA5}">
                      <a16:colId xmlns:a16="http://schemas.microsoft.com/office/drawing/2014/main" val="1160076461"/>
                    </a:ext>
                  </a:extLst>
                </a:gridCol>
              </a:tblGrid>
              <a:tr h="423332">
                <a:tc>
                  <a:txBody>
                    <a:bodyPr/>
                    <a:lstStyle/>
                    <a:p>
                      <a:r>
                        <a:rPr lang="cs-CZ" sz="2800" dirty="0" smtClean="0"/>
                        <a:t>Název prvku</a:t>
                      </a:r>
                      <a:endParaRPr lang="cs-CZ" sz="2800" dirty="0"/>
                    </a:p>
                  </a:txBody>
                  <a:tcPr/>
                </a:tc>
                <a:tc>
                  <a:txBody>
                    <a:bodyPr/>
                    <a:lstStyle/>
                    <a:p>
                      <a:r>
                        <a:rPr lang="cs-CZ" sz="2800" dirty="0" smtClean="0"/>
                        <a:t>Vizuální parametry</a:t>
                      </a:r>
                      <a:endParaRPr lang="cs-CZ" sz="2800" dirty="0"/>
                    </a:p>
                  </a:txBody>
                  <a:tcPr/>
                </a:tc>
                <a:extLst>
                  <a:ext uri="{0D108BD9-81ED-4DB2-BD59-A6C34878D82A}">
                    <a16:rowId xmlns:a16="http://schemas.microsoft.com/office/drawing/2014/main" val="2540924418"/>
                  </a:ext>
                </a:extLst>
              </a:tr>
              <a:tr h="379114">
                <a:tc>
                  <a:txBody>
                    <a:bodyPr/>
                    <a:lstStyle/>
                    <a:p>
                      <a:r>
                        <a:rPr lang="cs-CZ" sz="2000" dirty="0" smtClean="0"/>
                        <a:t>základ</a:t>
                      </a:r>
                      <a:endParaRPr lang="cs-CZ" sz="2000" dirty="0"/>
                    </a:p>
                  </a:txBody>
                  <a:tcPr/>
                </a:tc>
                <a:tc>
                  <a:txBody>
                    <a:bodyPr/>
                    <a:lstStyle/>
                    <a:p>
                      <a:r>
                        <a:rPr lang="cs-CZ" sz="2000" dirty="0" smtClean="0"/>
                        <a:t>písmo </a:t>
                      </a:r>
                      <a:r>
                        <a:rPr lang="cs-CZ" sz="2000" dirty="0" err="1" smtClean="0"/>
                        <a:t>Cambria</a:t>
                      </a:r>
                      <a:r>
                        <a:rPr lang="cs-CZ" sz="2000" dirty="0" smtClean="0"/>
                        <a:t>, 12 </a:t>
                      </a:r>
                      <a:r>
                        <a:rPr lang="cs-CZ" sz="2000" dirty="0" err="1" smtClean="0"/>
                        <a:t>pt</a:t>
                      </a:r>
                      <a:r>
                        <a:rPr lang="cs-CZ" sz="2000" dirty="0" smtClean="0"/>
                        <a:t>, </a:t>
                      </a:r>
                      <a:r>
                        <a:rPr lang="cs-CZ" sz="2000" dirty="0" err="1" smtClean="0"/>
                        <a:t>obyč</a:t>
                      </a:r>
                      <a:r>
                        <a:rPr lang="cs-CZ" sz="2000" dirty="0" smtClean="0"/>
                        <a:t>., do bloku, odsazení ½ řádku</a:t>
                      </a:r>
                      <a:r>
                        <a:rPr lang="cs-CZ" sz="2000" baseline="0" dirty="0" smtClean="0"/>
                        <a:t>, řádkování podle fontu</a:t>
                      </a:r>
                      <a:endParaRPr lang="cs-CZ" sz="2000" dirty="0"/>
                    </a:p>
                  </a:txBody>
                  <a:tcPr/>
                </a:tc>
                <a:extLst>
                  <a:ext uri="{0D108BD9-81ED-4DB2-BD59-A6C34878D82A}">
                    <a16:rowId xmlns:a16="http://schemas.microsoft.com/office/drawing/2014/main" val="1941073233"/>
                  </a:ext>
                </a:extLst>
              </a:tr>
              <a:tr h="379114">
                <a:tc>
                  <a:txBody>
                    <a:bodyPr/>
                    <a:lstStyle/>
                    <a:p>
                      <a:r>
                        <a:rPr lang="cs-CZ" sz="2000" dirty="0" smtClean="0"/>
                        <a:t>článek</a:t>
                      </a:r>
                      <a:endParaRPr lang="cs-CZ" sz="2000" dirty="0"/>
                    </a:p>
                  </a:txBody>
                  <a:tcPr/>
                </a:tc>
                <a:tc>
                  <a:txBody>
                    <a:bodyPr/>
                    <a:lstStyle/>
                    <a:p>
                      <a:r>
                        <a:rPr lang="cs-CZ" sz="2000" dirty="0" smtClean="0">
                          <a:solidFill>
                            <a:schemeClr val="tx1"/>
                          </a:solidFill>
                        </a:rPr>
                        <a:t>jako </a:t>
                      </a:r>
                      <a:r>
                        <a:rPr lang="cs-CZ" sz="2000" dirty="0" smtClean="0">
                          <a:solidFill>
                            <a:srgbClr val="FF0000"/>
                          </a:solidFill>
                        </a:rPr>
                        <a:t>všechny nadpisy</a:t>
                      </a:r>
                      <a:r>
                        <a:rPr lang="cs-CZ" sz="2000" dirty="0" smtClean="0"/>
                        <a:t> + 20 </a:t>
                      </a:r>
                      <a:r>
                        <a:rPr lang="cs-CZ" sz="2000" dirty="0" err="1" smtClean="0"/>
                        <a:t>pt</a:t>
                      </a:r>
                      <a:r>
                        <a:rPr lang="cs-CZ" sz="2000" dirty="0" smtClean="0"/>
                        <a:t>, nová stránka, za 24 </a:t>
                      </a:r>
                      <a:r>
                        <a:rPr lang="cs-CZ" sz="2000" dirty="0" err="1" smtClean="0"/>
                        <a:t>pt</a:t>
                      </a:r>
                      <a:r>
                        <a:rPr lang="cs-CZ" sz="2000" dirty="0" smtClean="0"/>
                        <a:t>, </a:t>
                      </a:r>
                      <a:r>
                        <a:rPr lang="cs-CZ" sz="2000" baseline="0" dirty="0" smtClean="0"/>
                        <a:t>1. úroveň osnovy</a:t>
                      </a:r>
                      <a:endParaRPr lang="cs-CZ" sz="2000" dirty="0"/>
                    </a:p>
                  </a:txBody>
                  <a:tcPr/>
                </a:tc>
                <a:extLst>
                  <a:ext uri="{0D108BD9-81ED-4DB2-BD59-A6C34878D82A}">
                    <a16:rowId xmlns:a16="http://schemas.microsoft.com/office/drawing/2014/main" val="486126357"/>
                  </a:ext>
                </a:extLst>
              </a:tr>
              <a:tr h="379114">
                <a:tc>
                  <a:txBody>
                    <a:bodyPr/>
                    <a:lstStyle/>
                    <a:p>
                      <a:r>
                        <a:rPr lang="cs-CZ" sz="2000" dirty="0" smtClean="0"/>
                        <a:t>sekce</a:t>
                      </a:r>
                      <a:endParaRPr lang="cs-CZ" sz="2000" dirty="0"/>
                    </a:p>
                  </a:txBody>
                  <a:tcPr/>
                </a:tc>
                <a:tc>
                  <a:txBody>
                    <a:bodyPr/>
                    <a:lstStyle/>
                    <a:p>
                      <a:r>
                        <a:rPr lang="cs-CZ" sz="2000" dirty="0" smtClean="0"/>
                        <a:t>jako </a:t>
                      </a:r>
                      <a:r>
                        <a:rPr lang="cs-CZ" sz="2000" dirty="0" smtClean="0">
                          <a:solidFill>
                            <a:srgbClr val="FF0000"/>
                          </a:solidFill>
                        </a:rPr>
                        <a:t>všechny nadpisy</a:t>
                      </a:r>
                      <a:r>
                        <a:rPr lang="cs-CZ" sz="2000" dirty="0" smtClean="0"/>
                        <a:t> +</a:t>
                      </a:r>
                      <a:r>
                        <a:rPr lang="cs-CZ" sz="2000" baseline="0" dirty="0" smtClean="0"/>
                        <a:t> 14 </a:t>
                      </a:r>
                      <a:r>
                        <a:rPr lang="cs-CZ" sz="2000" baseline="0" dirty="0" err="1" smtClean="0"/>
                        <a:t>pt</a:t>
                      </a:r>
                      <a:r>
                        <a:rPr lang="cs-CZ" sz="2000" baseline="0" dirty="0" smtClean="0"/>
                        <a:t>, před 18 </a:t>
                      </a:r>
                      <a:r>
                        <a:rPr lang="cs-CZ" sz="2000" baseline="0" dirty="0" err="1" smtClean="0"/>
                        <a:t>pt</a:t>
                      </a:r>
                      <a:r>
                        <a:rPr lang="cs-CZ" sz="2000" baseline="0" dirty="0" smtClean="0"/>
                        <a:t>, za 9 </a:t>
                      </a:r>
                      <a:r>
                        <a:rPr lang="cs-CZ" sz="2000" baseline="0" dirty="0" err="1" smtClean="0"/>
                        <a:t>pt</a:t>
                      </a:r>
                      <a:r>
                        <a:rPr lang="cs-CZ" sz="2000" baseline="0" dirty="0" smtClean="0"/>
                        <a:t>, 2. úroveň osnovy</a:t>
                      </a:r>
                      <a:endParaRPr lang="cs-CZ" sz="2000" dirty="0"/>
                    </a:p>
                  </a:txBody>
                  <a:tcPr/>
                </a:tc>
                <a:extLst>
                  <a:ext uri="{0D108BD9-81ED-4DB2-BD59-A6C34878D82A}">
                    <a16:rowId xmlns:a16="http://schemas.microsoft.com/office/drawing/2014/main" val="839237194"/>
                  </a:ext>
                </a:extLst>
              </a:tr>
              <a:tr h="379114">
                <a:tc>
                  <a:txBody>
                    <a:bodyPr/>
                    <a:lstStyle/>
                    <a:p>
                      <a:r>
                        <a:rPr lang="cs-CZ" sz="2000" dirty="0" smtClean="0"/>
                        <a:t>motto</a:t>
                      </a:r>
                      <a:endParaRPr lang="cs-CZ" sz="2000" dirty="0"/>
                    </a:p>
                  </a:txBody>
                  <a:tcPr/>
                </a:tc>
                <a:tc>
                  <a:txBody>
                    <a:bodyPr/>
                    <a:lstStyle/>
                    <a:p>
                      <a:r>
                        <a:rPr lang="cs-CZ" sz="2000" dirty="0" smtClean="0"/>
                        <a:t>jako </a:t>
                      </a:r>
                      <a:r>
                        <a:rPr lang="cs-CZ" sz="2000" dirty="0" smtClean="0">
                          <a:solidFill>
                            <a:srgbClr val="FF0000"/>
                          </a:solidFill>
                        </a:rPr>
                        <a:t>základ</a:t>
                      </a:r>
                      <a:r>
                        <a:rPr lang="cs-CZ" sz="2000" dirty="0" smtClean="0"/>
                        <a:t> + vlevo, 2/3 šíře sazby, 10 </a:t>
                      </a:r>
                      <a:r>
                        <a:rPr lang="cs-CZ" sz="2000" dirty="0" err="1" smtClean="0"/>
                        <a:t>pt</a:t>
                      </a:r>
                      <a:r>
                        <a:rPr lang="cs-CZ" sz="2000" dirty="0" smtClean="0"/>
                        <a:t>, kurzíva, před i za 12 </a:t>
                      </a:r>
                      <a:r>
                        <a:rPr lang="cs-CZ" sz="2000" dirty="0" err="1" smtClean="0"/>
                        <a:t>pt</a:t>
                      </a:r>
                      <a:endParaRPr lang="cs-CZ" sz="2000" dirty="0"/>
                    </a:p>
                  </a:txBody>
                  <a:tcPr/>
                </a:tc>
                <a:extLst>
                  <a:ext uri="{0D108BD9-81ED-4DB2-BD59-A6C34878D82A}">
                    <a16:rowId xmlns:a16="http://schemas.microsoft.com/office/drawing/2014/main" val="3397026428"/>
                  </a:ext>
                </a:extLst>
              </a:tr>
              <a:tr h="379114">
                <a:tc>
                  <a:txBody>
                    <a:bodyPr/>
                    <a:lstStyle/>
                    <a:p>
                      <a:r>
                        <a:rPr lang="cs-CZ" sz="2000" dirty="0" smtClean="0"/>
                        <a:t>autor článku</a:t>
                      </a:r>
                      <a:endParaRPr lang="cs-CZ" sz="2000" dirty="0"/>
                    </a:p>
                  </a:txBody>
                  <a:tcPr/>
                </a:tc>
                <a:tc>
                  <a:txBody>
                    <a:bodyPr/>
                    <a:lstStyle/>
                    <a:p>
                      <a:r>
                        <a:rPr lang="cs-CZ" sz="2000" dirty="0" smtClean="0"/>
                        <a:t>jako </a:t>
                      </a:r>
                      <a:r>
                        <a:rPr lang="cs-CZ" sz="2000" dirty="0" smtClean="0">
                          <a:solidFill>
                            <a:srgbClr val="FF0000"/>
                          </a:solidFill>
                        </a:rPr>
                        <a:t>základ</a:t>
                      </a:r>
                      <a:r>
                        <a:rPr lang="cs-CZ" sz="2000" dirty="0" smtClean="0"/>
                        <a:t> +</a:t>
                      </a:r>
                      <a:r>
                        <a:rPr lang="cs-CZ" sz="2000" baseline="0" dirty="0" smtClean="0"/>
                        <a:t> na střed, 14 </a:t>
                      </a:r>
                      <a:r>
                        <a:rPr lang="cs-CZ" sz="2000" baseline="0" dirty="0" err="1" smtClean="0"/>
                        <a:t>pt</a:t>
                      </a:r>
                      <a:r>
                        <a:rPr lang="cs-CZ" sz="2000" baseline="0" dirty="0" smtClean="0"/>
                        <a:t>, před i za 17 </a:t>
                      </a:r>
                      <a:r>
                        <a:rPr lang="cs-CZ" sz="2000" baseline="0" dirty="0" err="1" smtClean="0"/>
                        <a:t>pt</a:t>
                      </a:r>
                      <a:endParaRPr lang="cs-CZ" sz="2000" dirty="0"/>
                    </a:p>
                  </a:txBody>
                  <a:tcPr/>
                </a:tc>
                <a:extLst>
                  <a:ext uri="{0D108BD9-81ED-4DB2-BD59-A6C34878D82A}">
                    <a16:rowId xmlns:a16="http://schemas.microsoft.com/office/drawing/2014/main" val="1997971231"/>
                  </a:ext>
                </a:extLst>
              </a:tr>
              <a:tr h="379114">
                <a:tc>
                  <a:txBody>
                    <a:bodyPr/>
                    <a:lstStyle/>
                    <a:p>
                      <a:r>
                        <a:rPr lang="cs-CZ" sz="2000" dirty="0" smtClean="0"/>
                        <a:t>adresa autora</a:t>
                      </a:r>
                      <a:endParaRPr lang="cs-CZ" sz="2000" dirty="0"/>
                    </a:p>
                  </a:txBody>
                  <a:tcPr/>
                </a:tc>
                <a:tc>
                  <a:txBody>
                    <a:bodyPr/>
                    <a:lstStyle/>
                    <a:p>
                      <a:r>
                        <a:rPr lang="cs-CZ" sz="2000" dirty="0" smtClean="0"/>
                        <a:t>jako </a:t>
                      </a:r>
                      <a:r>
                        <a:rPr lang="cs-CZ" sz="2000" dirty="0" smtClean="0">
                          <a:solidFill>
                            <a:srgbClr val="FF0000"/>
                          </a:solidFill>
                        </a:rPr>
                        <a:t>autor článku</a:t>
                      </a:r>
                      <a:r>
                        <a:rPr lang="cs-CZ" sz="2000" dirty="0" smtClean="0"/>
                        <a:t> +</a:t>
                      </a:r>
                      <a:r>
                        <a:rPr lang="cs-CZ" sz="2000" baseline="0" dirty="0" smtClean="0"/>
                        <a:t> před 0 </a:t>
                      </a:r>
                      <a:r>
                        <a:rPr lang="cs-CZ" sz="2000" baseline="0" dirty="0" err="1" smtClean="0"/>
                        <a:t>pt</a:t>
                      </a:r>
                      <a:endParaRPr lang="cs-CZ" sz="2000" dirty="0"/>
                    </a:p>
                  </a:txBody>
                  <a:tcPr/>
                </a:tc>
                <a:extLst>
                  <a:ext uri="{0D108BD9-81ED-4DB2-BD59-A6C34878D82A}">
                    <a16:rowId xmlns:a16="http://schemas.microsoft.com/office/drawing/2014/main" val="2058653086"/>
                  </a:ext>
                </a:extLst>
              </a:tr>
              <a:tr h="379114">
                <a:tc>
                  <a:txBody>
                    <a:bodyPr/>
                    <a:lstStyle/>
                    <a:p>
                      <a:r>
                        <a:rPr lang="cs-CZ" sz="2000" dirty="0" smtClean="0"/>
                        <a:t>literatura</a:t>
                      </a:r>
                      <a:endParaRPr lang="cs-CZ" sz="2000" dirty="0"/>
                    </a:p>
                  </a:txBody>
                  <a:tcPr/>
                </a:tc>
                <a:tc>
                  <a:txBody>
                    <a:bodyPr/>
                    <a:lstStyle/>
                    <a:p>
                      <a:r>
                        <a:rPr lang="cs-CZ" sz="2000" dirty="0" smtClean="0"/>
                        <a:t>jako </a:t>
                      </a:r>
                      <a:r>
                        <a:rPr lang="cs-CZ" sz="2000" dirty="0" smtClean="0">
                          <a:solidFill>
                            <a:srgbClr val="FF0000"/>
                          </a:solidFill>
                        </a:rPr>
                        <a:t>základ</a:t>
                      </a:r>
                      <a:r>
                        <a:rPr lang="cs-CZ" sz="2000" dirty="0" smtClean="0"/>
                        <a:t> + předsazení 2 </a:t>
                      </a:r>
                      <a:r>
                        <a:rPr lang="cs-CZ" sz="2000" dirty="0" err="1" smtClean="0"/>
                        <a:t>em</a:t>
                      </a:r>
                      <a:r>
                        <a:rPr lang="cs-CZ" sz="2000" dirty="0" smtClean="0"/>
                        <a:t>, vlevo, bez</a:t>
                      </a:r>
                      <a:r>
                        <a:rPr lang="cs-CZ" sz="2000" baseline="0" dirty="0" smtClean="0"/>
                        <a:t> stránkového zlomu</a:t>
                      </a:r>
                      <a:endParaRPr lang="cs-CZ" sz="2000" dirty="0"/>
                    </a:p>
                  </a:txBody>
                  <a:tcPr/>
                </a:tc>
                <a:extLst>
                  <a:ext uri="{0D108BD9-81ED-4DB2-BD59-A6C34878D82A}">
                    <a16:rowId xmlns:a16="http://schemas.microsoft.com/office/drawing/2014/main" val="284292108"/>
                  </a:ext>
                </a:extLst>
              </a:tr>
              <a:tr h="379114">
                <a:tc>
                  <a:txBody>
                    <a:bodyPr/>
                    <a:lstStyle/>
                    <a:p>
                      <a:r>
                        <a:rPr lang="cs-CZ" sz="2000" dirty="0" smtClean="0"/>
                        <a:t>vyznač</a:t>
                      </a:r>
                      <a:endParaRPr lang="cs-CZ" sz="2000" dirty="0"/>
                    </a:p>
                  </a:txBody>
                  <a:tcPr/>
                </a:tc>
                <a:tc>
                  <a:txBody>
                    <a:bodyPr/>
                    <a:lstStyle/>
                    <a:p>
                      <a:r>
                        <a:rPr lang="cs-CZ" sz="2000" dirty="0" smtClean="0"/>
                        <a:t>jako</a:t>
                      </a:r>
                      <a:r>
                        <a:rPr lang="cs-CZ" sz="2000" baseline="0" dirty="0" smtClean="0"/>
                        <a:t> </a:t>
                      </a:r>
                      <a:r>
                        <a:rPr lang="cs-CZ" sz="2000" baseline="0" dirty="0" smtClean="0">
                          <a:solidFill>
                            <a:srgbClr val="C00000"/>
                          </a:solidFill>
                        </a:rPr>
                        <a:t>okolní text</a:t>
                      </a:r>
                      <a:r>
                        <a:rPr lang="cs-CZ" sz="2000" baseline="0" dirty="0" smtClean="0"/>
                        <a:t> + kurzíva</a:t>
                      </a:r>
                      <a:endParaRPr lang="cs-CZ" sz="2000" dirty="0"/>
                    </a:p>
                  </a:txBody>
                  <a:tcPr/>
                </a:tc>
                <a:extLst>
                  <a:ext uri="{0D108BD9-81ED-4DB2-BD59-A6C34878D82A}">
                    <a16:rowId xmlns:a16="http://schemas.microsoft.com/office/drawing/2014/main" val="2522961655"/>
                  </a:ext>
                </a:extLst>
              </a:tr>
              <a:tr h="379114">
                <a:tc>
                  <a:txBody>
                    <a:bodyPr/>
                    <a:lstStyle/>
                    <a:p>
                      <a:r>
                        <a:rPr lang="cs-CZ" sz="2000" dirty="0" smtClean="0"/>
                        <a:t>anglicky</a:t>
                      </a:r>
                      <a:endParaRPr lang="cs-CZ" sz="2000" dirty="0"/>
                    </a:p>
                  </a:txBody>
                  <a:tcPr/>
                </a:tc>
                <a:tc>
                  <a:txBody>
                    <a:bodyPr/>
                    <a:lstStyle/>
                    <a:p>
                      <a:r>
                        <a:rPr lang="cs-CZ" sz="2000" dirty="0" smtClean="0"/>
                        <a:t>jako </a:t>
                      </a:r>
                      <a:r>
                        <a:rPr lang="cs-CZ" sz="2000" dirty="0" smtClean="0">
                          <a:solidFill>
                            <a:srgbClr val="C00000"/>
                          </a:solidFill>
                        </a:rPr>
                        <a:t>okolní text</a:t>
                      </a:r>
                      <a:r>
                        <a:rPr lang="cs-CZ" sz="2000" dirty="0" smtClean="0"/>
                        <a:t> + jazyk: angličtina GB</a:t>
                      </a:r>
                      <a:endParaRPr lang="cs-CZ" sz="2000" dirty="0"/>
                    </a:p>
                  </a:txBody>
                  <a:tcPr/>
                </a:tc>
                <a:extLst>
                  <a:ext uri="{0D108BD9-81ED-4DB2-BD59-A6C34878D82A}">
                    <a16:rowId xmlns:a16="http://schemas.microsoft.com/office/drawing/2014/main" val="3738862958"/>
                  </a:ext>
                </a:extLst>
              </a:tr>
              <a:tr h="379114">
                <a:tc>
                  <a:txBody>
                    <a:bodyPr/>
                    <a:lstStyle/>
                    <a:p>
                      <a:r>
                        <a:rPr lang="cs-CZ" sz="2000" dirty="0" smtClean="0"/>
                        <a:t>lit. autor</a:t>
                      </a:r>
                      <a:endParaRPr lang="cs-CZ" sz="2000" dirty="0"/>
                    </a:p>
                  </a:txBody>
                  <a:tcPr/>
                </a:tc>
                <a:tc>
                  <a:txBody>
                    <a:bodyPr/>
                    <a:lstStyle/>
                    <a:p>
                      <a:r>
                        <a:rPr lang="cs-CZ" sz="2000" dirty="0" smtClean="0"/>
                        <a:t>jako </a:t>
                      </a:r>
                      <a:r>
                        <a:rPr lang="cs-CZ" sz="2000" dirty="0" smtClean="0">
                          <a:solidFill>
                            <a:srgbClr val="C00000"/>
                          </a:solidFill>
                        </a:rPr>
                        <a:t>okolní text</a:t>
                      </a:r>
                      <a:r>
                        <a:rPr lang="cs-CZ" sz="2000" dirty="0" smtClean="0"/>
                        <a:t> + kapitálky</a:t>
                      </a:r>
                      <a:endParaRPr lang="cs-CZ" sz="2000" dirty="0"/>
                    </a:p>
                  </a:txBody>
                  <a:tcPr/>
                </a:tc>
                <a:extLst>
                  <a:ext uri="{0D108BD9-81ED-4DB2-BD59-A6C34878D82A}">
                    <a16:rowId xmlns:a16="http://schemas.microsoft.com/office/drawing/2014/main" val="2810060261"/>
                  </a:ext>
                </a:extLst>
              </a:tr>
              <a:tr h="379114">
                <a:tc>
                  <a:txBody>
                    <a:bodyPr/>
                    <a:lstStyle/>
                    <a:p>
                      <a:r>
                        <a:rPr lang="cs-CZ" sz="2000" dirty="0" smtClean="0"/>
                        <a:t>lit.</a:t>
                      </a:r>
                      <a:r>
                        <a:rPr lang="cs-CZ" sz="2000" baseline="0" dirty="0" smtClean="0"/>
                        <a:t> název</a:t>
                      </a:r>
                      <a:endParaRPr lang="cs-CZ" sz="2000" dirty="0"/>
                    </a:p>
                  </a:txBody>
                  <a:tcPr/>
                </a:tc>
                <a:tc>
                  <a:txBody>
                    <a:bodyPr/>
                    <a:lstStyle/>
                    <a:p>
                      <a:r>
                        <a:rPr lang="cs-CZ" sz="2000" dirty="0" smtClean="0"/>
                        <a:t>jako </a:t>
                      </a:r>
                      <a:r>
                        <a:rPr lang="cs-CZ" sz="2000" dirty="0" smtClean="0">
                          <a:solidFill>
                            <a:srgbClr val="C00000"/>
                          </a:solidFill>
                        </a:rPr>
                        <a:t>okolní text</a:t>
                      </a:r>
                      <a:r>
                        <a:rPr lang="cs-CZ" sz="2000" dirty="0" smtClean="0"/>
                        <a:t> + kurzíva</a:t>
                      </a:r>
                      <a:endParaRPr lang="cs-CZ" sz="2000" dirty="0"/>
                    </a:p>
                  </a:txBody>
                  <a:tcPr/>
                </a:tc>
                <a:extLst>
                  <a:ext uri="{0D108BD9-81ED-4DB2-BD59-A6C34878D82A}">
                    <a16:rowId xmlns:a16="http://schemas.microsoft.com/office/drawing/2014/main" val="4005618551"/>
                  </a:ext>
                </a:extLst>
              </a:tr>
              <a:tr h="379114">
                <a:tc>
                  <a:txBody>
                    <a:bodyPr/>
                    <a:lstStyle/>
                    <a:p>
                      <a:r>
                        <a:rPr lang="cs-CZ" sz="2000" dirty="0" smtClean="0">
                          <a:solidFill>
                            <a:srgbClr val="00B050"/>
                          </a:solidFill>
                        </a:rPr>
                        <a:t>všechny nadpisy</a:t>
                      </a:r>
                      <a:endParaRPr lang="cs-CZ" sz="2000" dirty="0">
                        <a:solidFill>
                          <a:srgbClr val="00B050"/>
                        </a:solidFill>
                      </a:endParaRPr>
                    </a:p>
                  </a:txBody>
                  <a:tcPr/>
                </a:tc>
                <a:tc>
                  <a:txBody>
                    <a:bodyPr/>
                    <a:lstStyle/>
                    <a:p>
                      <a:r>
                        <a:rPr lang="cs-CZ" sz="2000" dirty="0" smtClean="0"/>
                        <a:t>jako </a:t>
                      </a:r>
                      <a:r>
                        <a:rPr lang="cs-CZ" sz="2000" dirty="0" smtClean="0">
                          <a:solidFill>
                            <a:srgbClr val="FF0000"/>
                          </a:solidFill>
                        </a:rPr>
                        <a:t>základ</a:t>
                      </a:r>
                      <a:r>
                        <a:rPr lang="cs-CZ" sz="2000" dirty="0" smtClean="0"/>
                        <a:t> + tučné, vlevo, nesmí být na konci stránky, bez dělení slov</a:t>
                      </a:r>
                      <a:endParaRPr lang="cs-CZ" sz="2000" dirty="0"/>
                    </a:p>
                  </a:txBody>
                  <a:tcPr/>
                </a:tc>
                <a:extLst>
                  <a:ext uri="{0D108BD9-81ED-4DB2-BD59-A6C34878D82A}">
                    <a16:rowId xmlns:a16="http://schemas.microsoft.com/office/drawing/2014/main" val="189414225"/>
                  </a:ext>
                </a:extLst>
              </a:tr>
            </a:tbl>
          </a:graphicData>
        </a:graphic>
      </p:graphicFrame>
      <p:sp>
        <p:nvSpPr>
          <p:cNvPr id="6" name="Obdélník 5"/>
          <p:cNvSpPr/>
          <p:nvPr/>
        </p:nvSpPr>
        <p:spPr>
          <a:xfrm>
            <a:off x="4871864" y="1502479"/>
            <a:ext cx="6768752" cy="5273040"/>
          </a:xfrm>
          <a:prstGeom prst="rect">
            <a:avLst/>
          </a:prstGeom>
          <a:solidFill>
            <a:srgbClr val="F2F2F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7968208" y="1628800"/>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základ</a:t>
            </a:r>
            <a:endParaRPr lang="cs-CZ" b="1" dirty="0">
              <a:solidFill>
                <a:schemeClr val="tx1"/>
              </a:solidFill>
            </a:endParaRPr>
          </a:p>
        </p:txBody>
      </p:sp>
      <p:sp>
        <p:nvSpPr>
          <p:cNvPr id="8" name="Ovál 7"/>
          <p:cNvSpPr/>
          <p:nvPr/>
        </p:nvSpPr>
        <p:spPr>
          <a:xfrm>
            <a:off x="6096000" y="3206712"/>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b="1" dirty="0" smtClean="0">
                <a:solidFill>
                  <a:schemeClr val="tx1"/>
                </a:solidFill>
              </a:rPr>
              <a:t>všechny</a:t>
            </a:r>
            <a:br>
              <a:rPr lang="cs-CZ" b="1" dirty="0" smtClean="0">
                <a:solidFill>
                  <a:schemeClr val="tx1"/>
                </a:solidFill>
              </a:rPr>
            </a:br>
            <a:r>
              <a:rPr lang="cs-CZ" b="1" dirty="0" smtClean="0">
                <a:solidFill>
                  <a:schemeClr val="tx1"/>
                </a:solidFill>
              </a:rPr>
              <a:t>nadpisy</a:t>
            </a:r>
            <a:endParaRPr lang="cs-CZ" b="1" dirty="0">
              <a:solidFill>
                <a:schemeClr val="tx1"/>
              </a:solidFill>
            </a:endParaRPr>
          </a:p>
        </p:txBody>
      </p:sp>
      <p:sp>
        <p:nvSpPr>
          <p:cNvPr id="9" name="Ovál 8"/>
          <p:cNvSpPr/>
          <p:nvPr/>
        </p:nvSpPr>
        <p:spPr>
          <a:xfrm>
            <a:off x="5213469" y="4869160"/>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článek</a:t>
            </a:r>
            <a:endParaRPr lang="cs-CZ" b="1" dirty="0">
              <a:solidFill>
                <a:schemeClr val="tx1"/>
              </a:solidFill>
            </a:endParaRPr>
          </a:p>
        </p:txBody>
      </p:sp>
      <p:sp>
        <p:nvSpPr>
          <p:cNvPr id="10" name="Ovál 9"/>
          <p:cNvSpPr/>
          <p:nvPr/>
        </p:nvSpPr>
        <p:spPr>
          <a:xfrm>
            <a:off x="7127824" y="4869160"/>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chemeClr val="tx1"/>
                </a:solidFill>
              </a:rPr>
              <a:t>sekce</a:t>
            </a:r>
            <a:endParaRPr lang="cs-CZ" b="1" dirty="0">
              <a:solidFill>
                <a:schemeClr val="tx1"/>
              </a:solidFill>
            </a:endParaRPr>
          </a:p>
        </p:txBody>
      </p:sp>
      <p:sp>
        <p:nvSpPr>
          <p:cNvPr id="11" name="Ovál 10"/>
          <p:cNvSpPr/>
          <p:nvPr/>
        </p:nvSpPr>
        <p:spPr>
          <a:xfrm>
            <a:off x="9939897" y="2765186"/>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b="1" dirty="0" smtClean="0">
                <a:solidFill>
                  <a:schemeClr val="tx1"/>
                </a:solidFill>
              </a:rPr>
              <a:t>litera-tura</a:t>
            </a:r>
            <a:endParaRPr lang="cs-CZ" b="1" dirty="0">
              <a:solidFill>
                <a:schemeClr val="tx1"/>
              </a:solidFill>
            </a:endParaRPr>
          </a:p>
        </p:txBody>
      </p:sp>
      <p:sp>
        <p:nvSpPr>
          <p:cNvPr id="12" name="Ovál 11"/>
          <p:cNvSpPr/>
          <p:nvPr/>
        </p:nvSpPr>
        <p:spPr>
          <a:xfrm>
            <a:off x="8063492" y="3194172"/>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cs-CZ" b="1" dirty="0" smtClean="0">
                <a:solidFill>
                  <a:schemeClr val="tx1"/>
                </a:solidFill>
              </a:rPr>
              <a:t>autor</a:t>
            </a:r>
            <a:br>
              <a:rPr lang="cs-CZ" b="1" dirty="0" smtClean="0">
                <a:solidFill>
                  <a:schemeClr val="tx1"/>
                </a:solidFill>
              </a:rPr>
            </a:br>
            <a:r>
              <a:rPr lang="cs-CZ" b="1" dirty="0" smtClean="0">
                <a:solidFill>
                  <a:schemeClr val="tx1"/>
                </a:solidFill>
              </a:rPr>
              <a:t>článku</a:t>
            </a:r>
            <a:endParaRPr lang="cs-CZ" b="1" dirty="0">
              <a:solidFill>
                <a:schemeClr val="tx1"/>
              </a:solidFill>
            </a:endParaRPr>
          </a:p>
        </p:txBody>
      </p:sp>
      <p:sp>
        <p:nvSpPr>
          <p:cNvPr id="13" name="Ovál 12"/>
          <p:cNvSpPr/>
          <p:nvPr/>
        </p:nvSpPr>
        <p:spPr>
          <a:xfrm>
            <a:off x="8877253" y="4869160"/>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cs-CZ" b="1" dirty="0" smtClean="0">
                <a:solidFill>
                  <a:schemeClr val="tx1"/>
                </a:solidFill>
              </a:rPr>
              <a:t>adresa</a:t>
            </a:r>
            <a:br>
              <a:rPr lang="cs-CZ" b="1" dirty="0" smtClean="0">
                <a:solidFill>
                  <a:schemeClr val="tx1"/>
                </a:solidFill>
              </a:rPr>
            </a:br>
            <a:r>
              <a:rPr lang="cs-CZ" b="1" dirty="0" smtClean="0">
                <a:solidFill>
                  <a:schemeClr val="tx1"/>
                </a:solidFill>
              </a:rPr>
              <a:t>autora</a:t>
            </a:r>
            <a:endParaRPr lang="cs-CZ" b="1" dirty="0">
              <a:solidFill>
                <a:schemeClr val="tx1"/>
              </a:solidFill>
            </a:endParaRPr>
          </a:p>
        </p:txBody>
      </p:sp>
      <p:cxnSp>
        <p:nvCxnSpPr>
          <p:cNvPr id="15" name="Přímá spojnice se šipkou 14"/>
          <p:cNvCxnSpPr>
            <a:stCxn id="7" idx="3"/>
            <a:endCxn id="8" idx="7"/>
          </p:cNvCxnSpPr>
          <p:nvPr/>
        </p:nvCxnSpPr>
        <p:spPr>
          <a:xfrm flipH="1">
            <a:off x="7059163" y="2591963"/>
            <a:ext cx="1074298" cy="7800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5957547" y="4322588"/>
            <a:ext cx="406356" cy="5465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a:stCxn id="8" idx="5"/>
          </p:cNvCxnSpPr>
          <p:nvPr/>
        </p:nvCxnSpPr>
        <p:spPr>
          <a:xfrm>
            <a:off x="7059163" y="4169875"/>
            <a:ext cx="426226" cy="69928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endCxn id="12" idx="0"/>
          </p:cNvCxnSpPr>
          <p:nvPr/>
        </p:nvCxnSpPr>
        <p:spPr>
          <a:xfrm>
            <a:off x="8532417" y="2774910"/>
            <a:ext cx="95283" cy="41926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p:nvPr/>
        </p:nvCxnSpPr>
        <p:spPr>
          <a:xfrm>
            <a:off x="8884312" y="4239962"/>
            <a:ext cx="326693" cy="6291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a:off x="9026655" y="2530885"/>
            <a:ext cx="979014" cy="5449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ál 35"/>
          <p:cNvSpPr/>
          <p:nvPr/>
        </p:nvSpPr>
        <p:spPr>
          <a:xfrm>
            <a:off x="9981856" y="4079922"/>
            <a:ext cx="1128416" cy="112841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cs-CZ" b="1" dirty="0" smtClean="0">
                <a:solidFill>
                  <a:schemeClr val="tx1"/>
                </a:solidFill>
              </a:rPr>
              <a:t>motto</a:t>
            </a:r>
            <a:endParaRPr lang="cs-CZ" b="1" dirty="0">
              <a:solidFill>
                <a:schemeClr val="tx1"/>
              </a:solidFill>
            </a:endParaRPr>
          </a:p>
        </p:txBody>
      </p:sp>
      <p:cxnSp>
        <p:nvCxnSpPr>
          <p:cNvPr id="37" name="Přímá spojnice se šipkou 36"/>
          <p:cNvCxnSpPr>
            <a:endCxn id="36" idx="1"/>
          </p:cNvCxnSpPr>
          <p:nvPr/>
        </p:nvCxnSpPr>
        <p:spPr>
          <a:xfrm>
            <a:off x="8827178" y="2712054"/>
            <a:ext cx="1319931" cy="153312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smtClean="0"/>
              <a:t>Krok 3 – výroba stylů</a:t>
            </a:r>
            <a:endParaRPr lang="cs-CZ" dirty="0"/>
          </a:p>
        </p:txBody>
      </p:sp>
      <p:sp>
        <p:nvSpPr>
          <p:cNvPr id="4" name="Zástupný symbol pro text 3"/>
          <p:cNvSpPr>
            <a:spLocks noGrp="1"/>
          </p:cNvSpPr>
          <p:nvPr>
            <p:ph type="body" sz="quarter" idx="15"/>
          </p:nvPr>
        </p:nvSpPr>
        <p:spPr>
          <a:xfrm>
            <a:off x="335366" y="1484784"/>
            <a:ext cx="10884622" cy="4923999"/>
          </a:xfrm>
        </p:spPr>
        <p:txBody>
          <a:bodyPr>
            <a:normAutofit/>
          </a:bodyPr>
          <a:lstStyle/>
          <a:p>
            <a:r>
              <a:rPr lang="cs-CZ" dirty="0" smtClean="0"/>
              <a:t>Předdefinované styly jsou většinou </a:t>
            </a:r>
            <a:r>
              <a:rPr lang="cs-CZ" b="1" dirty="0" smtClean="0"/>
              <a:t>nepoužitelné</a:t>
            </a:r>
            <a:r>
              <a:rPr lang="cs-CZ" dirty="0" smtClean="0"/>
              <a:t>, vytváříme vlastní systém</a:t>
            </a:r>
          </a:p>
          <a:p>
            <a:r>
              <a:rPr lang="cs-CZ" dirty="0" smtClean="0"/>
              <a:t>Název prvku = název stylu, vhodné doplnit vhodnou předponou</a:t>
            </a:r>
            <a:br>
              <a:rPr lang="cs-CZ" dirty="0" smtClean="0"/>
            </a:br>
            <a:r>
              <a:rPr lang="cs-CZ" dirty="0" smtClean="0"/>
              <a:t>např. „základ“ </a:t>
            </a:r>
            <a:r>
              <a:rPr lang="cs-CZ" dirty="0" smtClean="0">
                <a:sym typeface="Wingdings" panose="05000000000000000000" pitchFamily="2" charset="2"/>
              </a:rPr>
              <a:t></a:t>
            </a:r>
            <a:r>
              <a:rPr lang="cs-CZ" dirty="0" smtClean="0"/>
              <a:t> </a:t>
            </a:r>
            <a:r>
              <a:rPr lang="cs-CZ" dirty="0" smtClean="0">
                <a:solidFill>
                  <a:srgbClr val="00B0F0"/>
                </a:solidFill>
              </a:rPr>
              <a:t>XX: základ</a:t>
            </a:r>
            <a:r>
              <a:rPr lang="cs-CZ" dirty="0" smtClean="0"/>
              <a:t>; „motto“ </a:t>
            </a:r>
            <a:r>
              <a:rPr lang="cs-CZ" dirty="0" smtClean="0">
                <a:sym typeface="Wingdings" panose="05000000000000000000" pitchFamily="2" charset="2"/>
              </a:rPr>
              <a:t> </a:t>
            </a:r>
            <a:r>
              <a:rPr lang="cs-CZ" dirty="0" smtClean="0">
                <a:solidFill>
                  <a:srgbClr val="00B0F0"/>
                </a:solidFill>
                <a:sym typeface="Wingdings" panose="05000000000000000000" pitchFamily="2" charset="2"/>
              </a:rPr>
              <a:t>XX: motto</a:t>
            </a:r>
            <a:r>
              <a:rPr lang="cs-CZ" dirty="0" smtClean="0">
                <a:sym typeface="Wingdings" panose="05000000000000000000" pitchFamily="2" charset="2"/>
              </a:rPr>
              <a:t/>
            </a:r>
            <a:br>
              <a:rPr lang="cs-CZ" dirty="0" smtClean="0">
                <a:sym typeface="Wingdings" panose="05000000000000000000" pitchFamily="2" charset="2"/>
              </a:rPr>
            </a:br>
            <a:r>
              <a:rPr lang="cs-CZ" dirty="0" smtClean="0">
                <a:sym typeface="Wingdings" panose="05000000000000000000" pitchFamily="2" charset="2"/>
              </a:rPr>
              <a:t>Důvod: vlastní styly budou v seznamu vypisovány pohromadě</a:t>
            </a:r>
            <a:endParaRPr lang="cs-CZ" dirty="0" smtClean="0"/>
          </a:p>
          <a:p>
            <a:r>
              <a:rPr lang="cs-CZ" b="1" dirty="0" smtClean="0"/>
              <a:t>Pořadí vytváření:</a:t>
            </a:r>
            <a:r>
              <a:rPr lang="cs-CZ" dirty="0" smtClean="0"/>
              <a:t> začínáme od kořene stromu závislostí (nový styl</a:t>
            </a:r>
            <a:br>
              <a:rPr lang="cs-CZ" dirty="0" smtClean="0"/>
            </a:br>
            <a:r>
              <a:rPr lang="cs-CZ" dirty="0" smtClean="0"/>
              <a:t>musí mít vždy již existujícího svého předchůdce v návaznosti)</a:t>
            </a:r>
          </a:p>
          <a:p>
            <a:r>
              <a:rPr lang="cs-CZ" dirty="0" smtClean="0"/>
              <a:t>Nabídka stylů: zobrazení pomocí šipky v pásu karet </a:t>
            </a:r>
            <a:r>
              <a:rPr lang="cs-CZ" b="1" dirty="0" smtClean="0"/>
              <a:t>Styly</a:t>
            </a:r>
          </a:p>
          <a:p>
            <a:r>
              <a:rPr lang="cs-CZ" dirty="0" smtClean="0"/>
              <a:t>Vytvoření stylu: tlačítko </a:t>
            </a:r>
            <a:r>
              <a:rPr lang="cs-CZ" b="1" dirty="0" smtClean="0"/>
              <a:t>Nový styl</a:t>
            </a:r>
          </a:p>
          <a:p>
            <a:r>
              <a:rPr lang="cs-CZ" dirty="0" smtClean="0"/>
              <a:t>Úprava existujícího stylu: v detailní nabídce služba </a:t>
            </a:r>
            <a:r>
              <a:rPr lang="cs-CZ" b="1" dirty="0" smtClean="0"/>
              <a:t>Změnit...</a:t>
            </a:r>
          </a:p>
          <a:p>
            <a:r>
              <a:rPr lang="cs-CZ" dirty="0" smtClean="0"/>
              <a:t>Úprava zobrazení nabídky stylů: odkaz Možnosti</a:t>
            </a:r>
            <a:br>
              <a:rPr lang="cs-CZ" dirty="0" smtClean="0"/>
            </a:br>
            <a:r>
              <a:rPr lang="cs-CZ" dirty="0" smtClean="0"/>
              <a:t>lze zvolit, které styly se budou zobrazovat, v jakém pořadí </a:t>
            </a:r>
            <a:br>
              <a:rPr lang="cs-CZ" dirty="0" smtClean="0"/>
            </a:br>
            <a:r>
              <a:rPr lang="cs-CZ" dirty="0" smtClean="0"/>
              <a:t>(volíme abecední)</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4392" y="949355"/>
            <a:ext cx="2481129" cy="5777880"/>
          </a:xfrm>
          <a:prstGeom prst="rect">
            <a:avLst/>
          </a:prstGeom>
        </p:spPr>
      </p:pic>
      <p:sp>
        <p:nvSpPr>
          <p:cNvPr id="6" name="Ovál 5"/>
          <p:cNvSpPr/>
          <p:nvPr/>
        </p:nvSpPr>
        <p:spPr>
          <a:xfrm>
            <a:off x="10344472" y="1232757"/>
            <a:ext cx="432048" cy="432048"/>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7" name="TextovéPole 6"/>
          <p:cNvSpPr txBox="1"/>
          <p:nvPr/>
        </p:nvSpPr>
        <p:spPr>
          <a:xfrm>
            <a:off x="7536831" y="1015990"/>
            <a:ext cx="2364173" cy="369332"/>
          </a:xfrm>
          <a:prstGeom prst="rect">
            <a:avLst/>
          </a:prstGeom>
          <a:noFill/>
          <a:ln w="6350">
            <a:solidFill>
              <a:srgbClr val="00B0F0"/>
            </a:solidFill>
          </a:ln>
        </p:spPr>
        <p:txBody>
          <a:bodyPr wrap="none" rtlCol="0">
            <a:spAutoFit/>
          </a:bodyPr>
          <a:lstStyle/>
          <a:p>
            <a:r>
              <a:rPr lang="cs-CZ" dirty="0" smtClean="0"/>
              <a:t>zobrazení nabídky Styly</a:t>
            </a:r>
            <a:endParaRPr lang="cs-CZ" dirty="0"/>
          </a:p>
        </p:txBody>
      </p:sp>
      <p:cxnSp>
        <p:nvCxnSpPr>
          <p:cNvPr id="9" name="Přímá spojnice se šipkou 8"/>
          <p:cNvCxnSpPr>
            <a:endCxn id="6" idx="1"/>
          </p:cNvCxnSpPr>
          <p:nvPr/>
        </p:nvCxnSpPr>
        <p:spPr>
          <a:xfrm>
            <a:off x="9901004" y="1174105"/>
            <a:ext cx="506740" cy="12192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Ovál 9"/>
          <p:cNvSpPr/>
          <p:nvPr/>
        </p:nvSpPr>
        <p:spPr>
          <a:xfrm>
            <a:off x="10703841" y="6294909"/>
            <a:ext cx="432048" cy="432048"/>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1" name="TextovéPole 10"/>
          <p:cNvSpPr txBox="1"/>
          <p:nvPr/>
        </p:nvSpPr>
        <p:spPr>
          <a:xfrm>
            <a:off x="9201436" y="6039452"/>
            <a:ext cx="1038426" cy="369332"/>
          </a:xfrm>
          <a:prstGeom prst="rect">
            <a:avLst/>
          </a:prstGeom>
          <a:noFill/>
          <a:ln w="6350">
            <a:solidFill>
              <a:srgbClr val="00B0F0"/>
            </a:solidFill>
          </a:ln>
        </p:spPr>
        <p:txBody>
          <a:bodyPr wrap="none" rtlCol="0">
            <a:spAutoFit/>
          </a:bodyPr>
          <a:lstStyle/>
          <a:p>
            <a:r>
              <a:rPr lang="cs-CZ" dirty="0" smtClean="0"/>
              <a:t>Nový styl</a:t>
            </a:r>
            <a:endParaRPr lang="cs-CZ" dirty="0"/>
          </a:p>
        </p:txBody>
      </p:sp>
      <p:cxnSp>
        <p:nvCxnSpPr>
          <p:cNvPr id="12" name="Přímá spojnice se šipkou 11"/>
          <p:cNvCxnSpPr>
            <a:endCxn id="10" idx="1"/>
          </p:cNvCxnSpPr>
          <p:nvPr/>
        </p:nvCxnSpPr>
        <p:spPr>
          <a:xfrm>
            <a:off x="10260373" y="6236257"/>
            <a:ext cx="506740" cy="121924"/>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Ovál 12"/>
          <p:cNvSpPr/>
          <p:nvPr/>
        </p:nvSpPr>
        <p:spPr>
          <a:xfrm>
            <a:off x="11526558" y="3025471"/>
            <a:ext cx="432048" cy="432048"/>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4" name="TextovéPole 13"/>
          <p:cNvSpPr txBox="1"/>
          <p:nvPr/>
        </p:nvSpPr>
        <p:spPr>
          <a:xfrm>
            <a:off x="9200554" y="2713060"/>
            <a:ext cx="1207190" cy="369332"/>
          </a:xfrm>
          <a:prstGeom prst="rect">
            <a:avLst/>
          </a:prstGeom>
          <a:noFill/>
          <a:ln w="6350">
            <a:solidFill>
              <a:srgbClr val="00B0F0"/>
            </a:solidFill>
          </a:ln>
        </p:spPr>
        <p:txBody>
          <a:bodyPr wrap="none" rtlCol="0">
            <a:spAutoFit/>
          </a:bodyPr>
          <a:lstStyle/>
          <a:p>
            <a:r>
              <a:rPr lang="cs-CZ" dirty="0" smtClean="0"/>
              <a:t>detail stylu</a:t>
            </a:r>
            <a:endParaRPr lang="cs-CZ" dirty="0"/>
          </a:p>
        </p:txBody>
      </p:sp>
      <p:cxnSp>
        <p:nvCxnSpPr>
          <p:cNvPr id="15" name="Přímá spojnice se šipkou 14"/>
          <p:cNvCxnSpPr>
            <a:stCxn id="14" idx="3"/>
            <a:endCxn id="13" idx="1"/>
          </p:cNvCxnSpPr>
          <p:nvPr/>
        </p:nvCxnSpPr>
        <p:spPr>
          <a:xfrm>
            <a:off x="10407744" y="2897726"/>
            <a:ext cx="1182086" cy="19101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8" name="Ovál 17"/>
          <p:cNvSpPr/>
          <p:nvPr/>
        </p:nvSpPr>
        <p:spPr>
          <a:xfrm>
            <a:off x="11642944" y="6290291"/>
            <a:ext cx="432048" cy="432048"/>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9" name="TextovéPole 18"/>
          <p:cNvSpPr txBox="1"/>
          <p:nvPr/>
        </p:nvSpPr>
        <p:spPr>
          <a:xfrm>
            <a:off x="8395539" y="5409389"/>
            <a:ext cx="2588594" cy="369332"/>
          </a:xfrm>
          <a:prstGeom prst="rect">
            <a:avLst/>
          </a:prstGeom>
          <a:noFill/>
          <a:ln w="6350">
            <a:solidFill>
              <a:srgbClr val="00B0F0"/>
            </a:solidFill>
          </a:ln>
        </p:spPr>
        <p:txBody>
          <a:bodyPr wrap="none" rtlCol="0">
            <a:spAutoFit/>
          </a:bodyPr>
          <a:lstStyle/>
          <a:p>
            <a:r>
              <a:rPr lang="cs-CZ" dirty="0" smtClean="0"/>
              <a:t>způsob zobrazení nabídky</a:t>
            </a:r>
            <a:endParaRPr lang="cs-CZ" dirty="0"/>
          </a:p>
        </p:txBody>
      </p:sp>
      <p:cxnSp>
        <p:nvCxnSpPr>
          <p:cNvPr id="20" name="Přímá spojnice se šipkou 19"/>
          <p:cNvCxnSpPr>
            <a:stCxn id="19" idx="3"/>
            <a:endCxn id="18" idx="1"/>
          </p:cNvCxnSpPr>
          <p:nvPr/>
        </p:nvCxnSpPr>
        <p:spPr>
          <a:xfrm>
            <a:off x="10984133" y="5594055"/>
            <a:ext cx="722083" cy="75950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Ovál 21"/>
          <p:cNvSpPr/>
          <p:nvPr/>
        </p:nvSpPr>
        <p:spPr>
          <a:xfrm>
            <a:off x="9694022" y="3470367"/>
            <a:ext cx="774074" cy="305317"/>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26285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0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1000"/>
                                        <p:tgtEl>
                                          <p:spTgt spid="4">
                                            <p:txEl>
                                              <p:pRg st="5" end="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20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20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20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fade">
                                      <p:cBhvr>
                                        <p:cTn id="75" dur="1000"/>
                                        <p:tgtEl>
                                          <p:spTgt spid="4">
                                            <p:txEl>
                                              <p:pRg st="6" end="6"/>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2000"/>
                                        <p:tgtEl>
                                          <p:spTgt spid="19"/>
                                        </p:tgtEl>
                                      </p:cBhvr>
                                    </p:animEffect>
                                  </p:childTnLst>
                                </p:cTn>
                              </p:par>
                              <p:par>
                                <p:cTn id="79" presetID="10" presetClass="entr" presetSubtype="0"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2000"/>
                                        <p:tgtEl>
                                          <p:spTgt spid="2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6" grpId="0" animBg="1"/>
      <p:bldP spid="7" grpId="0" animBg="1"/>
      <p:bldP spid="10" grpId="0" animBg="1"/>
      <p:bldP spid="11" grpId="0" animBg="1"/>
      <p:bldP spid="13" grpId="0" animBg="1"/>
      <p:bldP spid="14" grpId="0" animBg="1"/>
      <p:bldP spid="18" grpId="0" animBg="1"/>
      <p:bldP spid="19" grpId="0" animBg="1"/>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3 – výroba </a:t>
            </a:r>
            <a:r>
              <a:rPr lang="cs-CZ" dirty="0" smtClean="0"/>
              <a:t>stylů: odstavcový styl</a:t>
            </a:r>
            <a:endParaRPr lang="cs-CZ" dirty="0"/>
          </a:p>
          <a:p>
            <a:endParaRPr lang="cs-CZ" dirty="0"/>
          </a:p>
        </p:txBody>
      </p:sp>
      <p:sp>
        <p:nvSpPr>
          <p:cNvPr id="4" name="Zástupný symbol pro text 3"/>
          <p:cNvSpPr>
            <a:spLocks noGrp="1"/>
          </p:cNvSpPr>
          <p:nvPr>
            <p:ph type="body" sz="quarter" idx="15"/>
          </p:nvPr>
        </p:nvSpPr>
        <p:spPr>
          <a:xfrm>
            <a:off x="335366" y="1484784"/>
            <a:ext cx="10884622" cy="5328592"/>
          </a:xfrm>
        </p:spPr>
        <p:txBody>
          <a:bodyPr>
            <a:normAutofit/>
          </a:bodyPr>
          <a:lstStyle/>
          <a:p>
            <a:r>
              <a:rPr lang="cs-CZ" dirty="0" smtClean="0"/>
              <a:t>Vytvoření nového stylu – základní dialog</a:t>
            </a:r>
          </a:p>
          <a:p>
            <a:r>
              <a:rPr lang="cs-CZ" b="1" dirty="0" smtClean="0"/>
              <a:t>Identifikace stylu:</a:t>
            </a:r>
          </a:p>
          <a:p>
            <a:pPr lvl="1"/>
            <a:r>
              <a:rPr lang="cs-CZ" dirty="0" smtClean="0"/>
              <a:t>název (předpona XX: pro abecední řazení)</a:t>
            </a:r>
          </a:p>
          <a:p>
            <a:pPr lvl="1"/>
            <a:r>
              <a:rPr lang="cs-CZ" dirty="0" smtClean="0"/>
              <a:t>typ (odstavcový nebo znakový)</a:t>
            </a:r>
          </a:p>
          <a:p>
            <a:pPr lvl="1"/>
            <a:r>
              <a:rPr lang="cs-CZ" dirty="0" smtClean="0"/>
              <a:t>vazba (žádný styl = není vazba; výběr jiného</a:t>
            </a:r>
            <a:br>
              <a:rPr lang="cs-CZ" dirty="0" smtClean="0"/>
            </a:br>
            <a:r>
              <a:rPr lang="cs-CZ" dirty="0" smtClean="0"/>
              <a:t>stylu vytvoří návaznost; podle grafu)</a:t>
            </a:r>
          </a:p>
          <a:p>
            <a:pPr lvl="1"/>
            <a:r>
              <a:rPr lang="cs-CZ" dirty="0" smtClean="0"/>
              <a:t>následující v zapisovaném proudu (jméno</a:t>
            </a:r>
            <a:br>
              <a:rPr lang="cs-CZ" dirty="0" smtClean="0"/>
            </a:br>
            <a:r>
              <a:rPr lang="cs-CZ" dirty="0" smtClean="0"/>
              <a:t>stylu, který se nastaví pro následující </a:t>
            </a:r>
            <a:br>
              <a:rPr lang="cs-CZ" dirty="0" smtClean="0"/>
            </a:br>
            <a:r>
              <a:rPr lang="cs-CZ" dirty="0" smtClean="0"/>
              <a:t>odstavec, když při vkládání textu</a:t>
            </a:r>
            <a:br>
              <a:rPr lang="cs-CZ" dirty="0" smtClean="0"/>
            </a:br>
            <a:r>
              <a:rPr lang="cs-CZ" dirty="0" smtClean="0"/>
              <a:t>uděláme konec odstavce)</a:t>
            </a:r>
          </a:p>
          <a:p>
            <a:r>
              <a:rPr lang="cs-CZ" b="1" dirty="0" smtClean="0"/>
              <a:t>Nastavení parametrů:</a:t>
            </a:r>
          </a:p>
          <a:p>
            <a:pPr lvl="1"/>
            <a:r>
              <a:rPr lang="cs-CZ" dirty="0" smtClean="0"/>
              <a:t>„rychlé“ formátování výběrem ikony</a:t>
            </a:r>
          </a:p>
          <a:p>
            <a:pPr lvl="1"/>
            <a:r>
              <a:rPr lang="cs-CZ" dirty="0" smtClean="0"/>
              <a:t>kompletní formátování z nabídky „Formát“</a:t>
            </a:r>
            <a:endParaRPr lang="cs-CZ" dirty="0"/>
          </a:p>
        </p:txBody>
      </p:sp>
      <p:pic>
        <p:nvPicPr>
          <p:cNvPr id="6" name="Obrázek 5"/>
          <p:cNvPicPr>
            <a:picLocks noChangeAspect="1"/>
          </p:cNvPicPr>
          <p:nvPr/>
        </p:nvPicPr>
        <p:blipFill rotWithShape="1">
          <a:blip r:embed="rId2">
            <a:extLst>
              <a:ext uri="{28A0092B-C50C-407E-A947-70E740481C1C}">
                <a14:useLocalDpi xmlns:a14="http://schemas.microsoft.com/office/drawing/2010/main" val="0"/>
              </a:ext>
            </a:extLst>
          </a:blip>
          <a:srcRect l="2985" t="1470" r="1493" b="-213"/>
          <a:stretch/>
        </p:blipFill>
        <p:spPr>
          <a:xfrm>
            <a:off x="6201633" y="612000"/>
            <a:ext cx="5968870" cy="5409288"/>
          </a:xfrm>
          <a:prstGeom prst="rect">
            <a:avLst/>
          </a:prstGeom>
        </p:spPr>
      </p:pic>
      <p:sp>
        <p:nvSpPr>
          <p:cNvPr id="7" name="Ovál 6"/>
          <p:cNvSpPr/>
          <p:nvPr/>
        </p:nvSpPr>
        <p:spPr>
          <a:xfrm>
            <a:off x="6223130" y="5585336"/>
            <a:ext cx="880981" cy="432048"/>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8" name="TextovéPole 7"/>
          <p:cNvSpPr txBox="1"/>
          <p:nvPr/>
        </p:nvSpPr>
        <p:spPr>
          <a:xfrm>
            <a:off x="7104112" y="6156012"/>
            <a:ext cx="3137654" cy="369332"/>
          </a:xfrm>
          <a:prstGeom prst="rect">
            <a:avLst/>
          </a:prstGeom>
          <a:noFill/>
          <a:ln w="6350">
            <a:solidFill>
              <a:srgbClr val="00B0F0"/>
            </a:solidFill>
          </a:ln>
        </p:spPr>
        <p:txBody>
          <a:bodyPr wrap="none" rtlCol="0">
            <a:spAutoFit/>
          </a:bodyPr>
          <a:lstStyle/>
          <a:p>
            <a:r>
              <a:rPr lang="cs-CZ" dirty="0" smtClean="0"/>
              <a:t>všechny formátovací parametry</a:t>
            </a:r>
            <a:endParaRPr lang="cs-CZ" dirty="0"/>
          </a:p>
        </p:txBody>
      </p:sp>
      <p:cxnSp>
        <p:nvCxnSpPr>
          <p:cNvPr id="9" name="Přímá spojnice se šipkou 8"/>
          <p:cNvCxnSpPr>
            <a:stCxn id="8" idx="1"/>
            <a:endCxn id="7" idx="5"/>
          </p:cNvCxnSpPr>
          <p:nvPr/>
        </p:nvCxnSpPr>
        <p:spPr>
          <a:xfrm flipH="1" flipV="1">
            <a:off x="6975094" y="5954112"/>
            <a:ext cx="129018" cy="386566"/>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Ovál 13"/>
          <p:cNvSpPr/>
          <p:nvPr/>
        </p:nvSpPr>
        <p:spPr>
          <a:xfrm>
            <a:off x="7608168" y="1146512"/>
            <a:ext cx="664958" cy="242693"/>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7" name="Ovál 16"/>
          <p:cNvSpPr/>
          <p:nvPr/>
        </p:nvSpPr>
        <p:spPr>
          <a:xfrm>
            <a:off x="7608168" y="1376816"/>
            <a:ext cx="664958" cy="242693"/>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8" name="Ovál 17"/>
          <p:cNvSpPr/>
          <p:nvPr/>
        </p:nvSpPr>
        <p:spPr>
          <a:xfrm>
            <a:off x="7757896" y="1632886"/>
            <a:ext cx="664958" cy="242693"/>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19" name="Ovál 18"/>
          <p:cNvSpPr/>
          <p:nvPr/>
        </p:nvSpPr>
        <p:spPr>
          <a:xfrm>
            <a:off x="7757896" y="1872113"/>
            <a:ext cx="664958" cy="242693"/>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20" name="Ovál 19"/>
          <p:cNvSpPr/>
          <p:nvPr/>
        </p:nvSpPr>
        <p:spPr>
          <a:xfrm>
            <a:off x="6180649" y="2173928"/>
            <a:ext cx="3910625" cy="842732"/>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21" name="TextovéPole 20"/>
          <p:cNvSpPr txBox="1"/>
          <p:nvPr/>
        </p:nvSpPr>
        <p:spPr>
          <a:xfrm>
            <a:off x="9552384" y="1655856"/>
            <a:ext cx="2139304" cy="369332"/>
          </a:xfrm>
          <a:prstGeom prst="rect">
            <a:avLst/>
          </a:prstGeom>
          <a:noFill/>
          <a:ln w="6350">
            <a:solidFill>
              <a:srgbClr val="00B0F0"/>
            </a:solidFill>
          </a:ln>
        </p:spPr>
        <p:txBody>
          <a:bodyPr wrap="none" rtlCol="0">
            <a:spAutoFit/>
          </a:bodyPr>
          <a:lstStyle/>
          <a:p>
            <a:r>
              <a:rPr lang="cs-CZ" dirty="0" smtClean="0"/>
              <a:t>„rychlé“ formátování</a:t>
            </a:r>
            <a:endParaRPr lang="cs-CZ" dirty="0"/>
          </a:p>
        </p:txBody>
      </p:sp>
      <p:cxnSp>
        <p:nvCxnSpPr>
          <p:cNvPr id="22" name="Přímá spojnice se šipkou 21"/>
          <p:cNvCxnSpPr>
            <a:stCxn id="21" idx="1"/>
          </p:cNvCxnSpPr>
          <p:nvPr/>
        </p:nvCxnSpPr>
        <p:spPr>
          <a:xfrm flipH="1">
            <a:off x="9048328" y="1840522"/>
            <a:ext cx="504056" cy="355737"/>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9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1000"/>
                                        <p:tgtEl>
                                          <p:spTgt spid="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fade">
                                      <p:cBhvr>
                                        <p:cTn id="62" dur="1000"/>
                                        <p:tgtEl>
                                          <p:spTgt spid="4">
                                            <p:txEl>
                                              <p:pRg st="7" end="7"/>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000"/>
                                        <p:tgtEl>
                                          <p:spTgt spid="20"/>
                                        </p:tgtEl>
                                      </p:cBhvr>
                                    </p:animEffect>
                                  </p:childTnLst>
                                </p:cTn>
                              </p:par>
                              <p:par>
                                <p:cTn id="66" presetID="10"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20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000"/>
                                        <p:tgtEl>
                                          <p:spTgt spid="2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fade">
                                      <p:cBhvr>
                                        <p:cTn id="76" dur="1000"/>
                                        <p:tgtEl>
                                          <p:spTgt spid="4">
                                            <p:txEl>
                                              <p:pRg st="8" end="8"/>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2000"/>
                                        <p:tgtEl>
                                          <p:spTgt spid="7"/>
                                        </p:tgtEl>
                                      </p:cBhvr>
                                    </p:animEffect>
                                  </p:childTnLst>
                                </p:cTn>
                              </p:par>
                              <p:par>
                                <p:cTn id="80" presetID="10" presetClass="entr" presetSubtype="0" fill="hold"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2000"/>
                                        <p:tgtEl>
                                          <p:spTgt spid="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7" grpId="0" animBg="1"/>
      <p:bldP spid="8" grpId="0" animBg="1"/>
      <p:bldP spid="14" grpId="0" animBg="1"/>
      <p:bldP spid="17" grpId="0" animBg="1"/>
      <p:bldP spid="18" grpId="0" animBg="1"/>
      <p:bldP spid="19" grpId="0" animBg="1"/>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a:t>
            </a:r>
            <a:r>
              <a:rPr lang="cs-CZ" dirty="0" smtClean="0"/>
              <a:t>3 </a:t>
            </a:r>
            <a:r>
              <a:rPr lang="cs-CZ" dirty="0"/>
              <a:t>– </a:t>
            </a:r>
            <a:r>
              <a:rPr lang="cs-CZ" dirty="0" smtClean="0"/>
              <a:t>styly: vysvětlení funkce návazností</a:t>
            </a:r>
            <a:endParaRPr lang="cs-CZ" dirty="0"/>
          </a:p>
          <a:p>
            <a:endParaRPr lang="cs-CZ" dirty="0"/>
          </a:p>
          <a:p>
            <a:endParaRPr lang="cs-CZ" dirty="0"/>
          </a:p>
          <a:p>
            <a:endParaRPr lang="cs-CZ" dirty="0"/>
          </a:p>
        </p:txBody>
      </p:sp>
      <p:sp>
        <p:nvSpPr>
          <p:cNvPr id="4" name="Zástupný symbol pro text 3"/>
          <p:cNvSpPr>
            <a:spLocks noGrp="1"/>
          </p:cNvSpPr>
          <p:nvPr>
            <p:ph type="body" sz="quarter" idx="15"/>
          </p:nvPr>
        </p:nvSpPr>
        <p:spPr>
          <a:xfrm>
            <a:off x="335366" y="1484784"/>
            <a:ext cx="10884622" cy="5373215"/>
          </a:xfrm>
        </p:spPr>
        <p:txBody>
          <a:bodyPr>
            <a:normAutofit lnSpcReduction="10000"/>
          </a:bodyPr>
          <a:lstStyle/>
          <a:p>
            <a:r>
              <a:rPr lang="cs-CZ" dirty="0" smtClean="0"/>
              <a:t>Stanovení návazností má vždy základ v typografických vlastnostech</a:t>
            </a:r>
          </a:p>
          <a:p>
            <a:r>
              <a:rPr lang="cs-CZ" dirty="0" smtClean="0"/>
              <a:t>Je-li vytvořena návaznost stylu např. „XX: motto“ na styl „XX: základ“, pak se způsobí:</a:t>
            </a:r>
          </a:p>
          <a:p>
            <a:pPr lvl="1"/>
            <a:r>
              <a:rPr lang="cs-CZ" b="1" dirty="0" smtClean="0"/>
              <a:t>v okamžiku vytváření </a:t>
            </a:r>
            <a:r>
              <a:rPr lang="cs-CZ" dirty="0" smtClean="0"/>
              <a:t>podřízeného stylu kopie parametrů nadřízeného stylu</a:t>
            </a:r>
          </a:p>
          <a:p>
            <a:pPr lvl="1"/>
            <a:r>
              <a:rPr lang="cs-CZ" b="1" dirty="0" smtClean="0"/>
              <a:t>kdykoliv později </a:t>
            </a:r>
            <a:r>
              <a:rPr lang="cs-CZ" dirty="0" smtClean="0"/>
              <a:t>změnou nějakého parametru nadřízeného stylu i změna v podřízeném stylu</a:t>
            </a:r>
          </a:p>
          <a:p>
            <a:r>
              <a:rPr lang="cs-CZ" dirty="0" smtClean="0"/>
              <a:t>Druhá funkce je pro efektivní ovládání dokumentu zcela zásadní. Zdědění parametrů z nadřízených stylů umožňuje propagovat změnu v jednom stylu také do všech podřízených.</a:t>
            </a:r>
          </a:p>
          <a:p>
            <a:r>
              <a:rPr lang="cs-CZ" dirty="0" smtClean="0"/>
              <a:t>Kdy to neplatí:</a:t>
            </a:r>
          </a:p>
          <a:p>
            <a:pPr lvl="1"/>
            <a:r>
              <a:rPr lang="cs-CZ" dirty="0" smtClean="0"/>
              <a:t>změníme-li (nastavíme-li) v podřízeném stylu určitý parametr na jinou hodnotu, propagace z nadřízeného stylu se v tomto parametru neprovádí. Můžeme tak propagaci potlačit.</a:t>
            </a:r>
            <a:br>
              <a:rPr lang="cs-CZ" dirty="0" smtClean="0"/>
            </a:br>
            <a:r>
              <a:rPr lang="cs-CZ" dirty="0" smtClean="0"/>
              <a:t>Příklad: Existuje vazba (viz graf): XX: základ </a:t>
            </a:r>
            <a:r>
              <a:rPr lang="cs-CZ" dirty="0" smtClean="0">
                <a:sym typeface="Wingdings" panose="05000000000000000000" pitchFamily="2" charset="2"/>
              </a:rPr>
              <a:t> XX: všechny nadpisy  XX: článek | XX: sekce. Ve stylu XX: základ je nastaven určitý typ písma. Chceme-li nadpisy sázet doplňkovým písmem, provedeme ve stylu XX: všechny nadpisy nastavení jiného typu, pak článek i sekce budou sázeny tímto změněným typem písma a změna nastavení písma ve stylu XX: základ už na to nebude mít vliv.</a:t>
            </a:r>
            <a:endParaRPr lang="cs-CZ" dirty="0"/>
          </a:p>
        </p:txBody>
      </p:sp>
    </p:spTree>
    <p:extLst>
      <p:ext uri="{BB962C8B-B14F-4D97-AF65-F5344CB8AC3E}">
        <p14:creationId xmlns:p14="http://schemas.microsoft.com/office/powerpoint/2010/main" val="5405362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3 – výroba stylů: </a:t>
            </a:r>
            <a:r>
              <a:rPr lang="cs-CZ" dirty="0" smtClean="0"/>
              <a:t>znakový </a:t>
            </a:r>
            <a:r>
              <a:rPr lang="cs-CZ" dirty="0"/>
              <a:t>styl</a:t>
            </a:r>
          </a:p>
          <a:p>
            <a:endParaRPr lang="cs-CZ" dirty="0"/>
          </a:p>
          <a:p>
            <a:endParaRPr lang="cs-CZ" dirty="0"/>
          </a:p>
        </p:txBody>
      </p:sp>
      <p:sp>
        <p:nvSpPr>
          <p:cNvPr id="4" name="Zástupný symbol pro text 3"/>
          <p:cNvSpPr>
            <a:spLocks noGrp="1"/>
          </p:cNvSpPr>
          <p:nvPr>
            <p:ph type="body" sz="quarter" idx="15"/>
          </p:nvPr>
        </p:nvSpPr>
        <p:spPr/>
        <p:txBody>
          <a:bodyPr/>
          <a:lstStyle/>
          <a:p>
            <a:r>
              <a:rPr lang="cs-CZ" dirty="0" smtClean="0"/>
              <a:t>Znakové styly mají podstatně </a:t>
            </a:r>
            <a:r>
              <a:rPr lang="cs-CZ" b="1" dirty="0" smtClean="0"/>
              <a:t>menší</a:t>
            </a:r>
            <a:r>
              <a:rPr lang="cs-CZ" dirty="0" smtClean="0"/>
              <a:t> množství parametrů oproti odstavcovým</a:t>
            </a:r>
          </a:p>
          <a:p>
            <a:r>
              <a:rPr lang="cs-CZ" dirty="0" smtClean="0"/>
              <a:t>Návaznosti navzájem mezi znakovými styly mají </a:t>
            </a:r>
            <a:r>
              <a:rPr lang="cs-CZ" b="1" dirty="0" smtClean="0"/>
              <a:t>analogický efekt</a:t>
            </a:r>
            <a:r>
              <a:rPr lang="cs-CZ" dirty="0" smtClean="0"/>
              <a:t> jako u odstavcových stylů</a:t>
            </a:r>
          </a:p>
          <a:p>
            <a:r>
              <a:rPr lang="cs-CZ" dirty="0" smtClean="0"/>
              <a:t>Návaznosti mezi znakovými styly se používají málokdy – je zde málo parametrů</a:t>
            </a:r>
          </a:p>
          <a:p>
            <a:r>
              <a:rPr lang="cs-CZ" b="1" dirty="0" smtClean="0"/>
              <a:t>Nelze</a:t>
            </a:r>
            <a:r>
              <a:rPr lang="cs-CZ" dirty="0" smtClean="0"/>
              <a:t> na sebe navázat styly </a:t>
            </a:r>
            <a:r>
              <a:rPr lang="cs-CZ" b="1" dirty="0" smtClean="0"/>
              <a:t>různé</a:t>
            </a:r>
            <a:r>
              <a:rPr lang="cs-CZ" dirty="0" smtClean="0"/>
              <a:t> kategorie (znakový na odstavcový apod.)</a:t>
            </a:r>
          </a:p>
          <a:p>
            <a:r>
              <a:rPr lang="cs-CZ" dirty="0" smtClean="0"/>
              <a:t>Vazba znakového stylu na odstavcový je tedy </a:t>
            </a:r>
            <a:r>
              <a:rPr lang="cs-CZ" b="1" dirty="0" smtClean="0"/>
              <a:t>nepřímá</a:t>
            </a:r>
            <a:r>
              <a:rPr lang="cs-CZ" dirty="0" smtClean="0"/>
              <a:t> – a to jen tehdy, zvolíme-li v nastavení „Styl založený na“ možnost „</a:t>
            </a:r>
            <a:r>
              <a:rPr lang="cs-CZ" b="1" dirty="0" smtClean="0"/>
              <a:t>(standardní vlastnosti)</a:t>
            </a:r>
            <a:r>
              <a:rPr lang="cs-CZ" dirty="0" smtClean="0"/>
              <a:t>“.</a:t>
            </a:r>
          </a:p>
          <a:p>
            <a:r>
              <a:rPr lang="cs-CZ" dirty="0" smtClean="0"/>
              <a:t>V tom případě se použijí vlastnosti textu v místě, kde je tento styl aplikován </a:t>
            </a:r>
            <a:r>
              <a:rPr lang="cs-CZ" dirty="0" smtClean="0">
                <a:sym typeface="Wingdings" panose="05000000000000000000" pitchFamily="2" charset="2"/>
              </a:rPr>
              <a:t> tím vznikne vazba na okolní odstavcový styl. To je v tabulce s výčtem prvků indikováno označením</a:t>
            </a:r>
            <a:br>
              <a:rPr lang="cs-CZ" dirty="0" smtClean="0">
                <a:sym typeface="Wingdings" panose="05000000000000000000" pitchFamily="2" charset="2"/>
              </a:rPr>
            </a:br>
            <a:r>
              <a:rPr lang="cs-CZ" dirty="0" smtClean="0">
                <a:sym typeface="Wingdings" panose="05000000000000000000" pitchFamily="2" charset="2"/>
              </a:rPr>
              <a:t>„</a:t>
            </a:r>
            <a:r>
              <a:rPr lang="cs-CZ" b="1" dirty="0" smtClean="0">
                <a:sym typeface="Wingdings" panose="05000000000000000000" pitchFamily="2" charset="2"/>
              </a:rPr>
              <a:t>jako </a:t>
            </a:r>
            <a:r>
              <a:rPr lang="cs-CZ" b="1" dirty="0" smtClean="0">
                <a:solidFill>
                  <a:srgbClr val="C00000"/>
                </a:solidFill>
                <a:sym typeface="Wingdings" panose="05000000000000000000" pitchFamily="2" charset="2"/>
              </a:rPr>
              <a:t>okolní text</a:t>
            </a:r>
            <a:r>
              <a:rPr lang="cs-CZ" dirty="0" smtClean="0">
                <a:sym typeface="Wingdings" panose="05000000000000000000" pitchFamily="2" charset="2"/>
              </a:rPr>
              <a:t>“ </a:t>
            </a:r>
            <a:endParaRPr lang="cs-CZ" dirty="0"/>
          </a:p>
        </p:txBody>
      </p:sp>
    </p:spTree>
    <p:extLst>
      <p:ext uri="{BB962C8B-B14F-4D97-AF65-F5344CB8AC3E}">
        <p14:creationId xmlns:p14="http://schemas.microsoft.com/office/powerpoint/2010/main" val="3774704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smtClean="0"/>
              <a:t>Krok 4 – aplikace stylů v dokumentu</a:t>
            </a:r>
            <a:endParaRPr lang="cs-CZ" dirty="0"/>
          </a:p>
        </p:txBody>
      </p:sp>
      <p:sp>
        <p:nvSpPr>
          <p:cNvPr id="4" name="Zástupný symbol pro text 3"/>
          <p:cNvSpPr>
            <a:spLocks noGrp="1"/>
          </p:cNvSpPr>
          <p:nvPr>
            <p:ph type="body" sz="quarter" idx="15"/>
          </p:nvPr>
        </p:nvSpPr>
        <p:spPr/>
        <p:txBody>
          <a:bodyPr/>
          <a:lstStyle/>
          <a:p>
            <a:r>
              <a:rPr lang="cs-CZ" dirty="0" smtClean="0"/>
              <a:t>Připravený styl je nutné </a:t>
            </a:r>
            <a:r>
              <a:rPr lang="cs-CZ" b="1" dirty="0" smtClean="0"/>
              <a:t>přiřadit</a:t>
            </a:r>
            <a:r>
              <a:rPr lang="cs-CZ" dirty="0" smtClean="0"/>
              <a:t> odpovídajícímu </a:t>
            </a:r>
            <a:r>
              <a:rPr lang="cs-CZ" b="1" dirty="0" smtClean="0"/>
              <a:t>prvku</a:t>
            </a:r>
            <a:r>
              <a:rPr lang="cs-CZ" dirty="0" smtClean="0"/>
              <a:t> v dokumentu:</a:t>
            </a:r>
          </a:p>
          <a:p>
            <a:pPr lvl="1"/>
            <a:r>
              <a:rPr lang="cs-CZ" dirty="0" smtClean="0"/>
              <a:t>znakové styly – výběr textu + klik v seznamu stylů</a:t>
            </a:r>
          </a:p>
          <a:p>
            <a:pPr lvl="1"/>
            <a:r>
              <a:rPr lang="cs-CZ" dirty="0" smtClean="0"/>
              <a:t>odstavcové styly – pro jeden odstavec: umístění kurzoru a výběr v seznamu stylů; </a:t>
            </a:r>
            <a:br>
              <a:rPr lang="cs-CZ" dirty="0" smtClean="0"/>
            </a:br>
            <a:r>
              <a:rPr lang="cs-CZ" dirty="0" smtClean="0"/>
              <a:t>pro více odstavců: výběr v dokumentu + klik v seznamu stylů </a:t>
            </a:r>
            <a:br>
              <a:rPr lang="cs-CZ" dirty="0" smtClean="0"/>
            </a:br>
            <a:r>
              <a:rPr lang="cs-CZ" dirty="0" smtClean="0"/>
              <a:t>základní styl pro celý text: Ctrl-A (výběr celého textu) + výběr XX: základ</a:t>
            </a:r>
          </a:p>
          <a:p>
            <a:r>
              <a:rPr lang="cs-CZ" dirty="0" smtClean="0"/>
              <a:t>Formátování (změny formátování) dokumentu: </a:t>
            </a:r>
            <a:r>
              <a:rPr lang="cs-CZ" b="1" dirty="0" smtClean="0"/>
              <a:t>pouze změnami parametrů</a:t>
            </a:r>
            <a:r>
              <a:rPr lang="cs-CZ" dirty="0" smtClean="0"/>
              <a:t> stylů</a:t>
            </a:r>
          </a:p>
          <a:p>
            <a:r>
              <a:rPr lang="cs-CZ" dirty="0" smtClean="0"/>
              <a:t>Kontrola správných návazností: změnou vhodného parametru určitého stylu lze ověřit, že tento parametr ovlivňuje odpovídající prvky dokumentu (např. změna základního písma změní sazbu celého dokumentu; změna řezu nadpisů ovlivní všechny nadpisy apod.)</a:t>
            </a:r>
            <a:endParaRPr lang="cs-CZ" dirty="0"/>
          </a:p>
        </p:txBody>
      </p:sp>
    </p:spTree>
    <p:extLst>
      <p:ext uri="{BB962C8B-B14F-4D97-AF65-F5344CB8AC3E}">
        <p14:creationId xmlns:p14="http://schemas.microsoft.com/office/powerpoint/2010/main" val="3517213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6" name="Obdélník 5"/>
          <p:cNvSpPr/>
          <p:nvPr/>
        </p:nvSpPr>
        <p:spPr>
          <a:xfrm>
            <a:off x="4367808" y="836712"/>
            <a:ext cx="2376264" cy="792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Písmo (Word)</a:t>
            </a:r>
            <a:endParaRPr lang="cs-CZ" sz="2800" dirty="0"/>
          </a:p>
        </p:txBody>
      </p:sp>
      <p:cxnSp>
        <p:nvCxnSpPr>
          <p:cNvPr id="9" name="Přímá spojnice se šipkou 8"/>
          <p:cNvCxnSpPr>
            <a:stCxn id="6" idx="2"/>
          </p:cNvCxnSpPr>
          <p:nvPr/>
        </p:nvCxnSpPr>
        <p:spPr>
          <a:xfrm flipH="1">
            <a:off x="2567608" y="1628799"/>
            <a:ext cx="2988332" cy="57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6" idx="2"/>
          </p:cNvCxnSpPr>
          <p:nvPr/>
        </p:nvCxnSpPr>
        <p:spPr>
          <a:xfrm>
            <a:off x="5555940" y="1628799"/>
            <a:ext cx="3276364" cy="57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7608168" y="2204864"/>
            <a:ext cx="266429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Nepoužitelné</a:t>
            </a:r>
            <a:endParaRPr lang="cs-CZ" sz="2800" dirty="0"/>
          </a:p>
        </p:txBody>
      </p:sp>
      <p:sp>
        <p:nvSpPr>
          <p:cNvPr id="14" name="Obdélník 13"/>
          <p:cNvSpPr/>
          <p:nvPr/>
        </p:nvSpPr>
        <p:spPr>
          <a:xfrm>
            <a:off x="1235460" y="2204864"/>
            <a:ext cx="266429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smtClean="0"/>
              <a:t>Použitelné</a:t>
            </a:r>
            <a:endParaRPr lang="cs-CZ" sz="2800" dirty="0"/>
          </a:p>
        </p:txBody>
      </p:sp>
      <p:sp>
        <p:nvSpPr>
          <p:cNvPr id="15" name="Obdélník 14"/>
          <p:cNvSpPr/>
          <p:nvPr/>
        </p:nvSpPr>
        <p:spPr>
          <a:xfrm>
            <a:off x="8616280" y="3429000"/>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Bez národních znaků</a:t>
            </a:r>
            <a:endParaRPr lang="cs-CZ" sz="1600" dirty="0"/>
          </a:p>
        </p:txBody>
      </p:sp>
      <p:sp>
        <p:nvSpPr>
          <p:cNvPr id="17" name="Obdélník 16"/>
          <p:cNvSpPr/>
          <p:nvPr/>
        </p:nvSpPr>
        <p:spPr>
          <a:xfrm>
            <a:off x="8616280" y="4401108"/>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S technickými nedostatky</a:t>
            </a:r>
            <a:endParaRPr lang="cs-CZ" sz="1600" dirty="0"/>
          </a:p>
        </p:txBody>
      </p:sp>
      <p:sp>
        <p:nvSpPr>
          <p:cNvPr id="18" name="Obdélník 17"/>
          <p:cNvSpPr/>
          <p:nvPr/>
        </p:nvSpPr>
        <p:spPr>
          <a:xfrm>
            <a:off x="8616280" y="5373216"/>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t>S estetickými nedostatky</a:t>
            </a:r>
            <a:endParaRPr lang="cs-CZ" sz="1600" dirty="0"/>
          </a:p>
        </p:txBody>
      </p:sp>
      <p:cxnSp>
        <p:nvCxnSpPr>
          <p:cNvPr id="20" name="Přímá spojnice 19"/>
          <p:cNvCxnSpPr/>
          <p:nvPr/>
        </p:nvCxnSpPr>
        <p:spPr>
          <a:xfrm>
            <a:off x="7968208" y="2942946"/>
            <a:ext cx="0" cy="2754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endCxn id="15" idx="1"/>
          </p:cNvCxnSpPr>
          <p:nvPr/>
        </p:nvCxnSpPr>
        <p:spPr>
          <a:xfrm>
            <a:off x="7968208" y="3753036"/>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endCxn id="17" idx="1"/>
          </p:cNvCxnSpPr>
          <p:nvPr/>
        </p:nvCxnSpPr>
        <p:spPr>
          <a:xfrm>
            <a:off x="7968208" y="4725144"/>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a:endCxn id="18" idx="1"/>
          </p:cNvCxnSpPr>
          <p:nvPr/>
        </p:nvCxnSpPr>
        <p:spPr>
          <a:xfrm>
            <a:off x="7968208" y="5697252"/>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Obdélník 31"/>
          <p:cNvSpPr/>
          <p:nvPr/>
        </p:nvSpPr>
        <p:spPr>
          <a:xfrm>
            <a:off x="407368" y="3176973"/>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Strojopisné</a:t>
            </a:r>
            <a:endParaRPr lang="cs-CZ" dirty="0"/>
          </a:p>
        </p:txBody>
      </p:sp>
      <p:sp>
        <p:nvSpPr>
          <p:cNvPr id="33" name="Obdélník 32"/>
          <p:cNvSpPr/>
          <p:nvPr/>
        </p:nvSpPr>
        <p:spPr>
          <a:xfrm>
            <a:off x="3071664" y="3176971"/>
            <a:ext cx="1656184"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Knižní</a:t>
            </a:r>
            <a:endParaRPr lang="cs-CZ" dirty="0"/>
          </a:p>
        </p:txBody>
      </p:sp>
      <p:sp>
        <p:nvSpPr>
          <p:cNvPr id="34" name="Obdélník 33"/>
          <p:cNvSpPr/>
          <p:nvPr/>
        </p:nvSpPr>
        <p:spPr>
          <a:xfrm>
            <a:off x="4422058" y="3996063"/>
            <a:ext cx="1656184"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Antikva</a:t>
            </a:r>
            <a:endParaRPr lang="cs-CZ" dirty="0"/>
          </a:p>
        </p:txBody>
      </p:sp>
      <p:sp>
        <p:nvSpPr>
          <p:cNvPr id="35" name="Obdélník 34"/>
          <p:cNvSpPr/>
          <p:nvPr/>
        </p:nvSpPr>
        <p:spPr>
          <a:xfrm>
            <a:off x="4422058" y="4815155"/>
            <a:ext cx="1656184" cy="64807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smtClean="0"/>
              <a:t>Grotesk</a:t>
            </a:r>
            <a:endParaRPr lang="cs-CZ" dirty="0"/>
          </a:p>
        </p:txBody>
      </p:sp>
      <p:sp>
        <p:nvSpPr>
          <p:cNvPr id="36" name="Obdélník 35"/>
          <p:cNvSpPr/>
          <p:nvPr/>
        </p:nvSpPr>
        <p:spPr>
          <a:xfrm>
            <a:off x="4422058" y="5634247"/>
            <a:ext cx="165618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Ostatní</a:t>
            </a:r>
            <a:endParaRPr lang="cs-CZ" dirty="0"/>
          </a:p>
        </p:txBody>
      </p:sp>
      <p:cxnSp>
        <p:nvCxnSpPr>
          <p:cNvPr id="38" name="Přímá spojnice 37"/>
          <p:cNvCxnSpPr/>
          <p:nvPr/>
        </p:nvCxnSpPr>
        <p:spPr>
          <a:xfrm>
            <a:off x="3503712" y="3825043"/>
            <a:ext cx="0" cy="2133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a:endCxn id="34" idx="1"/>
          </p:cNvCxnSpPr>
          <p:nvPr/>
        </p:nvCxnSpPr>
        <p:spPr>
          <a:xfrm>
            <a:off x="3503712" y="4320099"/>
            <a:ext cx="918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se šipkou 42"/>
          <p:cNvCxnSpPr>
            <a:endCxn id="35" idx="1"/>
          </p:cNvCxnSpPr>
          <p:nvPr/>
        </p:nvCxnSpPr>
        <p:spPr>
          <a:xfrm>
            <a:off x="3503712" y="5139191"/>
            <a:ext cx="918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p:cNvCxnSpPr>
            <a:endCxn id="36" idx="1"/>
          </p:cNvCxnSpPr>
          <p:nvPr/>
        </p:nvCxnSpPr>
        <p:spPr>
          <a:xfrm>
            <a:off x="3503712" y="5958283"/>
            <a:ext cx="918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p:cNvCxnSpPr>
            <a:stCxn id="14" idx="2"/>
            <a:endCxn id="32" idx="0"/>
          </p:cNvCxnSpPr>
          <p:nvPr/>
        </p:nvCxnSpPr>
        <p:spPr>
          <a:xfrm flipH="1">
            <a:off x="1235460" y="2924944"/>
            <a:ext cx="1332148" cy="252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Přímá spojnice se šipkou 51"/>
          <p:cNvCxnSpPr>
            <a:stCxn id="14" idx="2"/>
            <a:endCxn id="33" idx="0"/>
          </p:cNvCxnSpPr>
          <p:nvPr/>
        </p:nvCxnSpPr>
        <p:spPr>
          <a:xfrm>
            <a:off x="2567608" y="2924944"/>
            <a:ext cx="1332148" cy="252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a:off x="307593" y="3894342"/>
            <a:ext cx="1944217" cy="1446550"/>
          </a:xfrm>
          <a:prstGeom prst="rect">
            <a:avLst/>
          </a:prstGeom>
          <a:noFill/>
        </p:spPr>
        <p:txBody>
          <a:bodyPr wrap="square" rtlCol="0">
            <a:spAutoFit/>
          </a:bodyPr>
          <a:lstStyle/>
          <a:p>
            <a:r>
              <a:rPr lang="cs-CZ" sz="3600" dirty="0" smtClean="0">
                <a:latin typeface="Consolas" panose="020B0609020204030204" pitchFamily="49" charset="0"/>
              </a:rPr>
              <a:t>Příklad</a:t>
            </a:r>
          </a:p>
          <a:p>
            <a:r>
              <a:rPr lang="cs-CZ" sz="3600" dirty="0" smtClean="0">
                <a:latin typeface="Consolas" panose="020B0609020204030204" pitchFamily="49" charset="0"/>
              </a:rPr>
              <a:t>textu</a:t>
            </a:r>
          </a:p>
          <a:p>
            <a:r>
              <a:rPr lang="cs-CZ" sz="1600" dirty="0" err="1" smtClean="0">
                <a:latin typeface="Consolas" panose="020B0609020204030204" pitchFamily="49" charset="0"/>
              </a:rPr>
              <a:t>Consolas</a:t>
            </a:r>
            <a:endParaRPr lang="cs-CZ" sz="1600" dirty="0">
              <a:latin typeface="Consolas" panose="020B0609020204030204" pitchFamily="49" charset="0"/>
            </a:endParaRPr>
          </a:p>
        </p:txBody>
      </p:sp>
      <p:sp>
        <p:nvSpPr>
          <p:cNvPr id="55" name="TextovéPole 54"/>
          <p:cNvSpPr txBox="1"/>
          <p:nvPr/>
        </p:nvSpPr>
        <p:spPr>
          <a:xfrm>
            <a:off x="6024478" y="3916711"/>
            <a:ext cx="1944217" cy="800219"/>
          </a:xfrm>
          <a:prstGeom prst="rect">
            <a:avLst/>
          </a:prstGeom>
          <a:noFill/>
        </p:spPr>
        <p:txBody>
          <a:bodyPr wrap="square" rtlCol="0">
            <a:spAutoFit/>
          </a:bodyPr>
          <a:lstStyle/>
          <a:p>
            <a:pPr>
              <a:lnSpc>
                <a:spcPts val="3600"/>
              </a:lnSpc>
            </a:pPr>
            <a:r>
              <a:rPr lang="cs-CZ" sz="3600" dirty="0" smtClean="0">
                <a:latin typeface="Constantia" panose="02030602050306030303" pitchFamily="18" charset="0"/>
              </a:rPr>
              <a:t>Příklad</a:t>
            </a:r>
          </a:p>
          <a:p>
            <a:r>
              <a:rPr lang="cs-CZ" sz="1600" dirty="0" err="1" smtClean="0">
                <a:latin typeface="Constantia" panose="02030602050306030303" pitchFamily="18" charset="0"/>
              </a:rPr>
              <a:t>Constantia</a:t>
            </a:r>
            <a:endParaRPr lang="cs-CZ" sz="1600" dirty="0">
              <a:latin typeface="Constantia" panose="02030602050306030303" pitchFamily="18" charset="0"/>
            </a:endParaRPr>
          </a:p>
        </p:txBody>
      </p:sp>
      <p:sp>
        <p:nvSpPr>
          <p:cNvPr id="56" name="TextovéPole 55"/>
          <p:cNvSpPr txBox="1"/>
          <p:nvPr/>
        </p:nvSpPr>
        <p:spPr>
          <a:xfrm>
            <a:off x="6051117" y="4701190"/>
            <a:ext cx="1944217" cy="892552"/>
          </a:xfrm>
          <a:prstGeom prst="rect">
            <a:avLst/>
          </a:prstGeom>
          <a:noFill/>
        </p:spPr>
        <p:txBody>
          <a:bodyPr wrap="square" rtlCol="0">
            <a:spAutoFit/>
          </a:bodyPr>
          <a:lstStyle/>
          <a:p>
            <a:r>
              <a:rPr lang="cs-CZ" sz="3600" dirty="0" smtClean="0"/>
              <a:t>Příklad</a:t>
            </a:r>
            <a:br>
              <a:rPr lang="cs-CZ" sz="3600" dirty="0" smtClean="0"/>
            </a:br>
            <a:r>
              <a:rPr lang="cs-CZ" sz="1600" dirty="0" err="1" smtClean="0"/>
              <a:t>Calibri</a:t>
            </a:r>
            <a:endParaRPr lang="cs-CZ" sz="1600" dirty="0"/>
          </a:p>
        </p:txBody>
      </p:sp>
      <p:sp>
        <p:nvSpPr>
          <p:cNvPr id="57" name="TextovéPole 56"/>
          <p:cNvSpPr txBox="1"/>
          <p:nvPr/>
        </p:nvSpPr>
        <p:spPr>
          <a:xfrm>
            <a:off x="6061813" y="5512007"/>
            <a:ext cx="1944217" cy="892552"/>
          </a:xfrm>
          <a:prstGeom prst="rect">
            <a:avLst/>
          </a:prstGeom>
          <a:noFill/>
        </p:spPr>
        <p:txBody>
          <a:bodyPr wrap="square" rtlCol="0">
            <a:spAutoFit/>
          </a:bodyPr>
          <a:lstStyle/>
          <a:p>
            <a:r>
              <a:rPr lang="cs-CZ" sz="3600" dirty="0" smtClean="0">
                <a:latin typeface="Monotype Corsiva" panose="03010101010201010101" pitchFamily="66" charset="0"/>
              </a:rPr>
              <a:t>příklad</a:t>
            </a:r>
          </a:p>
          <a:p>
            <a:r>
              <a:rPr lang="cs-CZ" sz="1600" dirty="0" smtClean="0">
                <a:latin typeface="Monotype Corsiva" panose="03010101010201010101" pitchFamily="66" charset="0"/>
              </a:rPr>
              <a:t>Monotype </a:t>
            </a:r>
            <a:r>
              <a:rPr lang="cs-CZ" sz="1600" dirty="0" err="1" smtClean="0">
                <a:latin typeface="Monotype Corsiva" panose="03010101010201010101" pitchFamily="66" charset="0"/>
              </a:rPr>
              <a:t>Corsiva</a:t>
            </a:r>
            <a:endParaRPr lang="cs-CZ" sz="1600" dirty="0">
              <a:latin typeface="Monotype Corsiva" panose="03010101010201010101" pitchFamily="66" charset="0"/>
            </a:endParaRPr>
          </a:p>
        </p:txBody>
      </p:sp>
      <p:sp>
        <p:nvSpPr>
          <p:cNvPr id="58" name="TextovéPole 57"/>
          <p:cNvSpPr txBox="1"/>
          <p:nvPr/>
        </p:nvSpPr>
        <p:spPr>
          <a:xfrm>
            <a:off x="10236457" y="3253697"/>
            <a:ext cx="1944217" cy="861774"/>
          </a:xfrm>
          <a:prstGeom prst="rect">
            <a:avLst/>
          </a:prstGeom>
          <a:noFill/>
        </p:spPr>
        <p:txBody>
          <a:bodyPr wrap="square" rtlCol="0">
            <a:spAutoFit/>
          </a:bodyPr>
          <a:lstStyle/>
          <a:p>
            <a:r>
              <a:rPr lang="cs-CZ" sz="3600" dirty="0" smtClean="0">
                <a:latin typeface="Britannic Bold" panose="020B0903060703020204" pitchFamily="34" charset="0"/>
              </a:rPr>
              <a:t>příklad</a:t>
            </a:r>
            <a:br>
              <a:rPr lang="cs-CZ" sz="3600" dirty="0" smtClean="0">
                <a:latin typeface="Britannic Bold" panose="020B0903060703020204" pitchFamily="34" charset="0"/>
              </a:rPr>
            </a:br>
            <a:r>
              <a:rPr lang="cs-CZ" sz="1400" dirty="0" err="1" smtClean="0">
                <a:latin typeface="Britannic Bold" panose="020B0903060703020204" pitchFamily="34" charset="0"/>
              </a:rPr>
              <a:t>Britannic</a:t>
            </a:r>
            <a:r>
              <a:rPr lang="cs-CZ" sz="1400" dirty="0" smtClean="0">
                <a:latin typeface="Britannic Bold" panose="020B0903060703020204" pitchFamily="34" charset="0"/>
              </a:rPr>
              <a:t> </a:t>
            </a:r>
            <a:r>
              <a:rPr lang="cs-CZ" sz="1400" dirty="0" err="1" smtClean="0">
                <a:latin typeface="Britannic Bold" panose="020B0903060703020204" pitchFamily="34" charset="0"/>
              </a:rPr>
              <a:t>Bold</a:t>
            </a:r>
            <a:endParaRPr lang="cs-CZ" sz="1400" dirty="0">
              <a:latin typeface="Britannic Bold" panose="020B0903060703020204" pitchFamily="34" charset="0"/>
            </a:endParaRPr>
          </a:p>
        </p:txBody>
      </p:sp>
      <p:sp>
        <p:nvSpPr>
          <p:cNvPr id="59" name="TextovéPole 58"/>
          <p:cNvSpPr txBox="1"/>
          <p:nvPr/>
        </p:nvSpPr>
        <p:spPr>
          <a:xfrm>
            <a:off x="10236457" y="4222391"/>
            <a:ext cx="1944217" cy="861774"/>
          </a:xfrm>
          <a:prstGeom prst="rect">
            <a:avLst/>
          </a:prstGeom>
          <a:noFill/>
        </p:spPr>
        <p:txBody>
          <a:bodyPr wrap="square" rtlCol="0">
            <a:spAutoFit/>
          </a:bodyPr>
          <a:lstStyle/>
          <a:p>
            <a:r>
              <a:rPr lang="cs-CZ" sz="3600" dirty="0" smtClean="0">
                <a:latin typeface="Times New Roman" panose="02020603050405020304" pitchFamily="18" charset="0"/>
                <a:cs typeface="Times New Roman" panose="02020603050405020304" pitchFamily="18" charset="0"/>
              </a:rPr>
              <a:t>šťáva</a:t>
            </a:r>
          </a:p>
          <a:p>
            <a:r>
              <a:rPr lang="cs-CZ" sz="1400" dirty="0" err="1" smtClean="0">
                <a:latin typeface="Times New Roman" panose="02020603050405020304" pitchFamily="18" charset="0"/>
                <a:cs typeface="Times New Roman" panose="02020603050405020304" pitchFamily="18" charset="0"/>
              </a:rPr>
              <a:t>Times</a:t>
            </a:r>
            <a:r>
              <a:rPr lang="cs-CZ" sz="1400" dirty="0" smtClean="0">
                <a:latin typeface="Times New Roman" panose="02020603050405020304" pitchFamily="18" charset="0"/>
                <a:cs typeface="Times New Roman" panose="02020603050405020304" pitchFamily="18" charset="0"/>
              </a:rPr>
              <a:t> New Roman</a:t>
            </a:r>
            <a:endParaRPr lang="cs-CZ" sz="1400" dirty="0">
              <a:latin typeface="Times New Roman" panose="02020603050405020304" pitchFamily="18" charset="0"/>
              <a:cs typeface="Times New Roman" panose="02020603050405020304" pitchFamily="18" charset="0"/>
            </a:endParaRPr>
          </a:p>
        </p:txBody>
      </p:sp>
      <p:sp>
        <p:nvSpPr>
          <p:cNvPr id="60" name="TextovéPole 59"/>
          <p:cNvSpPr txBox="1"/>
          <p:nvPr/>
        </p:nvSpPr>
        <p:spPr>
          <a:xfrm>
            <a:off x="10263585" y="5172092"/>
            <a:ext cx="1944217" cy="1138773"/>
          </a:xfrm>
          <a:prstGeom prst="rect">
            <a:avLst/>
          </a:prstGeom>
          <a:noFill/>
        </p:spPr>
        <p:txBody>
          <a:bodyPr wrap="square" rtlCol="0">
            <a:spAutoFit/>
          </a:bodyPr>
          <a:lstStyle/>
          <a:p>
            <a:r>
              <a:rPr lang="cs-CZ" sz="3600" dirty="0" smtClean="0">
                <a:latin typeface="Garamond" panose="02020404030301010803" pitchFamily="18" charset="0"/>
              </a:rPr>
              <a:t>příklad</a:t>
            </a:r>
          </a:p>
          <a:p>
            <a:r>
              <a:rPr lang="cs-CZ" sz="1600" dirty="0" smtClean="0">
                <a:latin typeface="Garamond" panose="02020404030301010803" pitchFamily="18" charset="0"/>
              </a:rPr>
              <a:t>Garamond (Microsoft)</a:t>
            </a:r>
            <a:endParaRPr lang="cs-CZ" sz="1600" dirty="0">
              <a:latin typeface="Garamond" panose="02020404030301010803" pitchFamily="18" charset="0"/>
            </a:endParaRPr>
          </a:p>
        </p:txBody>
      </p:sp>
    </p:spTree>
    <p:extLst>
      <p:ext uri="{BB962C8B-B14F-4D97-AF65-F5344CB8AC3E}">
        <p14:creationId xmlns:p14="http://schemas.microsoft.com/office/powerpoint/2010/main" val="273043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a:t>Krok 4 – </a:t>
            </a:r>
            <a:r>
              <a:rPr lang="cs-CZ" dirty="0" smtClean="0"/>
              <a:t>převzetí stylů</a:t>
            </a:r>
            <a:endParaRPr lang="cs-CZ" dirty="0"/>
          </a:p>
          <a:p>
            <a:endParaRPr lang="cs-CZ" dirty="0"/>
          </a:p>
        </p:txBody>
      </p:sp>
      <p:sp>
        <p:nvSpPr>
          <p:cNvPr id="4" name="Zástupný symbol pro text 3"/>
          <p:cNvSpPr>
            <a:spLocks noGrp="1"/>
          </p:cNvSpPr>
          <p:nvPr>
            <p:ph type="body" sz="quarter" idx="15"/>
          </p:nvPr>
        </p:nvSpPr>
        <p:spPr/>
        <p:txBody>
          <a:bodyPr/>
          <a:lstStyle/>
          <a:p>
            <a:r>
              <a:rPr lang="cs-CZ" dirty="0" smtClean="0"/>
              <a:t>S některými prvky dokumentu je svázán předdefinovaný styl (např. poznámka pod čarou, záhlaví a paty, obsahové položky...)</a:t>
            </a:r>
          </a:p>
          <a:p>
            <a:r>
              <a:rPr lang="cs-CZ" dirty="0" smtClean="0"/>
              <a:t>Vložením tohoto prvku vznikne nesoulad stylů a návazností v systému stylů dokumentu</a:t>
            </a:r>
          </a:p>
          <a:p>
            <a:r>
              <a:rPr lang="cs-CZ" dirty="0" smtClean="0"/>
              <a:t>Řešení: změna návaznosti předdefinovaného stylu a případná úprava parametrů</a:t>
            </a:r>
          </a:p>
          <a:p>
            <a:r>
              <a:rPr lang="cs-CZ" dirty="0" smtClean="0"/>
              <a:t>Problém: styl se nemusí objevit v seznamu stylů.</a:t>
            </a:r>
            <a:br>
              <a:rPr lang="cs-CZ" dirty="0" smtClean="0"/>
            </a:br>
            <a:r>
              <a:rPr lang="cs-CZ" dirty="0" smtClean="0"/>
              <a:t>Řešení: kontextová nabídka/Styl</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5800" y="3530535"/>
            <a:ext cx="2738977" cy="3268098"/>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4777" y="3113201"/>
            <a:ext cx="3268773" cy="3628167"/>
          </a:xfrm>
          <a:prstGeom prst="rect">
            <a:avLst/>
          </a:prstGeom>
        </p:spPr>
      </p:pic>
      <p:sp>
        <p:nvSpPr>
          <p:cNvPr id="7" name="Ovál 6"/>
          <p:cNvSpPr/>
          <p:nvPr/>
        </p:nvSpPr>
        <p:spPr>
          <a:xfrm>
            <a:off x="9333263" y="5330749"/>
            <a:ext cx="880981" cy="432048"/>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8" name="TextovéPole 7"/>
          <p:cNvSpPr txBox="1"/>
          <p:nvPr/>
        </p:nvSpPr>
        <p:spPr>
          <a:xfrm>
            <a:off x="10214244" y="4656771"/>
            <a:ext cx="1857047" cy="646331"/>
          </a:xfrm>
          <a:prstGeom prst="rect">
            <a:avLst/>
          </a:prstGeom>
          <a:noFill/>
          <a:ln w="6350">
            <a:solidFill>
              <a:srgbClr val="00B0F0"/>
            </a:solidFill>
          </a:ln>
        </p:spPr>
        <p:txBody>
          <a:bodyPr wrap="none" rtlCol="0">
            <a:spAutoFit/>
          </a:bodyPr>
          <a:lstStyle/>
          <a:p>
            <a:r>
              <a:rPr lang="cs-CZ" dirty="0" smtClean="0"/>
              <a:t>změna parametru</a:t>
            </a:r>
            <a:br>
              <a:rPr lang="cs-CZ" dirty="0" smtClean="0"/>
            </a:br>
            <a:r>
              <a:rPr lang="cs-CZ" dirty="0" smtClean="0"/>
              <a:t>„Styl založený na“</a:t>
            </a:r>
            <a:endParaRPr lang="cs-CZ" dirty="0"/>
          </a:p>
        </p:txBody>
      </p:sp>
      <p:cxnSp>
        <p:nvCxnSpPr>
          <p:cNvPr id="9" name="Přímá spojnice se šipkou 8"/>
          <p:cNvCxnSpPr>
            <a:stCxn id="8" idx="1"/>
            <a:endCxn id="7" idx="0"/>
          </p:cNvCxnSpPr>
          <p:nvPr/>
        </p:nvCxnSpPr>
        <p:spPr>
          <a:xfrm flipH="1">
            <a:off x="9773754" y="4979937"/>
            <a:ext cx="440490" cy="35081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5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7"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EFEKTIVNÍ REALIZACE DOKUMENTU – JAK NA TO</a:t>
            </a:r>
          </a:p>
        </p:txBody>
      </p:sp>
      <p:sp>
        <p:nvSpPr>
          <p:cNvPr id="3" name="Zástupný symbol pro text 2"/>
          <p:cNvSpPr>
            <a:spLocks noGrp="1"/>
          </p:cNvSpPr>
          <p:nvPr>
            <p:ph type="body" sz="quarter" idx="11"/>
          </p:nvPr>
        </p:nvSpPr>
        <p:spPr/>
        <p:txBody>
          <a:bodyPr/>
          <a:lstStyle/>
          <a:p>
            <a:r>
              <a:rPr lang="cs-CZ" dirty="0" smtClean="0"/>
              <a:t>Šablona dokumentu</a:t>
            </a:r>
            <a:endParaRPr lang="cs-CZ" dirty="0"/>
          </a:p>
        </p:txBody>
      </p:sp>
      <p:sp>
        <p:nvSpPr>
          <p:cNvPr id="4" name="Zástupný symbol pro text 3"/>
          <p:cNvSpPr>
            <a:spLocks noGrp="1"/>
          </p:cNvSpPr>
          <p:nvPr>
            <p:ph type="body" sz="quarter" idx="15"/>
          </p:nvPr>
        </p:nvSpPr>
        <p:spPr/>
        <p:txBody>
          <a:bodyPr/>
          <a:lstStyle/>
          <a:p>
            <a:r>
              <a:rPr lang="cs-CZ" dirty="0" smtClean="0"/>
              <a:t>Typ dokumentu: souhrn veškerého formátování a systém stylů</a:t>
            </a:r>
          </a:p>
          <a:p>
            <a:r>
              <a:rPr lang="cs-CZ" dirty="0" smtClean="0"/>
              <a:t>Nový dokument: výběr šablony</a:t>
            </a:r>
            <a:br>
              <a:rPr lang="cs-CZ" dirty="0" smtClean="0"/>
            </a:br>
            <a:r>
              <a:rPr lang="cs-CZ" dirty="0" smtClean="0"/>
              <a:t/>
            </a:r>
            <a:br>
              <a:rPr lang="cs-CZ" dirty="0" smtClean="0"/>
            </a:br>
            <a:endParaRPr lang="cs-CZ" dirty="0" smtClean="0"/>
          </a:p>
          <a:p>
            <a:r>
              <a:rPr lang="cs-CZ" dirty="0" smtClean="0"/>
              <a:t>Vytvoření vlastní šablony – úschova</a:t>
            </a:r>
            <a:br>
              <a:rPr lang="cs-CZ" dirty="0" smtClean="0"/>
            </a:br>
            <a:r>
              <a:rPr lang="cs-CZ" dirty="0" smtClean="0"/>
              <a:t>vytvořených stylů</a:t>
            </a:r>
          </a:p>
          <a:p>
            <a:r>
              <a:rPr lang="cs-CZ" dirty="0" smtClean="0"/>
              <a:t>Postup:</a:t>
            </a:r>
          </a:p>
          <a:p>
            <a:pPr lvl="1"/>
            <a:r>
              <a:rPr lang="cs-CZ" dirty="0" smtClean="0"/>
              <a:t>vytvoření stylů (krok 1 až 4)</a:t>
            </a:r>
          </a:p>
          <a:p>
            <a:pPr lvl="1"/>
            <a:r>
              <a:rPr lang="cs-CZ" dirty="0" smtClean="0"/>
              <a:t>nastavení dokumentu (okraje apod.)</a:t>
            </a:r>
          </a:p>
          <a:p>
            <a:pPr lvl="1"/>
            <a:r>
              <a:rPr lang="cs-CZ" dirty="0" smtClean="0"/>
              <a:t>odstranění textu (styly zůstávají)</a:t>
            </a:r>
          </a:p>
          <a:p>
            <a:pPr lvl="1"/>
            <a:r>
              <a:rPr lang="cs-CZ" dirty="0" smtClean="0"/>
              <a:t>uložit jako – typ šablona</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944" y="1972962"/>
            <a:ext cx="4276329" cy="4693531"/>
          </a:xfrm>
          <a:prstGeom prst="rect">
            <a:avLst/>
          </a:prstGeom>
        </p:spPr>
      </p:pic>
      <p:sp>
        <p:nvSpPr>
          <p:cNvPr id="7" name="Ovál 6"/>
          <p:cNvSpPr/>
          <p:nvPr/>
        </p:nvSpPr>
        <p:spPr>
          <a:xfrm>
            <a:off x="6456041" y="3310890"/>
            <a:ext cx="1555185" cy="478150"/>
          </a:xfrm>
          <a:prstGeom prst="ellipse">
            <a:avLst/>
          </a:prstGeom>
          <a:noFill/>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8" name="TextovéPole 7"/>
          <p:cNvSpPr txBox="1"/>
          <p:nvPr/>
        </p:nvSpPr>
        <p:spPr>
          <a:xfrm>
            <a:off x="8011226" y="2636912"/>
            <a:ext cx="3138680" cy="369332"/>
          </a:xfrm>
          <a:prstGeom prst="rect">
            <a:avLst/>
          </a:prstGeom>
          <a:noFill/>
          <a:ln w="6350">
            <a:solidFill>
              <a:srgbClr val="00B0F0"/>
            </a:solidFill>
          </a:ln>
        </p:spPr>
        <p:txBody>
          <a:bodyPr wrap="none" rtlCol="0">
            <a:spAutoFit/>
          </a:bodyPr>
          <a:lstStyle/>
          <a:p>
            <a:r>
              <a:rPr lang="cs-CZ" dirty="0" smtClean="0"/>
              <a:t>předdefinované/vlastní šablony</a:t>
            </a:r>
            <a:endParaRPr lang="cs-CZ" dirty="0"/>
          </a:p>
        </p:txBody>
      </p:sp>
      <p:cxnSp>
        <p:nvCxnSpPr>
          <p:cNvPr id="9" name="Přímá spojnice se šipkou 8"/>
          <p:cNvCxnSpPr>
            <a:stCxn id="8" idx="1"/>
            <a:endCxn id="7" idx="0"/>
          </p:cNvCxnSpPr>
          <p:nvPr/>
        </p:nvCxnSpPr>
        <p:spPr>
          <a:xfrm flipH="1">
            <a:off x="7233634" y="2821578"/>
            <a:ext cx="777592" cy="489312"/>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8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10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000"/>
                                        <p:tgtEl>
                                          <p:spTgt spid="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6" end="6"/>
                                            </p:txEl>
                                          </p:spTgt>
                                        </p:tgtEl>
                                        <p:attrNameLst>
                                          <p:attrName>style.visibility</p:attrName>
                                        </p:attrNameLst>
                                      </p:cBhvr>
                                      <p:to>
                                        <p:strVal val="visible"/>
                                      </p:to>
                                    </p:set>
                                    <p:animEffect transition="in" filter="fade">
                                      <p:cBhvr>
                                        <p:cTn id="58" dur="1000"/>
                                        <p:tgtEl>
                                          <p:spTgt spid="4">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p:txBody>
          <a:bodyPr>
            <a:normAutofit fontScale="92500" lnSpcReduction="10000"/>
          </a:bodyPr>
          <a:lstStyle/>
          <a:p>
            <a:r>
              <a:rPr lang="cs-CZ" dirty="0" smtClean="0"/>
              <a:t>Prvky odborných dokumentů</a:t>
            </a:r>
            <a:endParaRPr lang="cs-CZ" dirty="0"/>
          </a:p>
        </p:txBody>
      </p:sp>
    </p:spTree>
    <p:extLst>
      <p:ext uri="{BB962C8B-B14F-4D97-AF65-F5344CB8AC3E}">
        <p14:creationId xmlns:p14="http://schemas.microsoft.com/office/powerpoint/2010/main" val="2206337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25507"/>
            <a:ext cx="12000656" cy="495368"/>
          </a:xfrm>
        </p:spPr>
        <p:txBody>
          <a:bodyPr>
            <a:normAutofit fontScale="90000"/>
          </a:bodyPr>
          <a:lstStyle/>
          <a:p>
            <a:r>
              <a:rPr lang="cs-CZ" dirty="0" smtClean="0"/>
              <a:t>SAZBA TABULEK</a:t>
            </a:r>
            <a:endParaRPr lang="cs-CZ" dirty="0"/>
          </a:p>
        </p:txBody>
      </p:sp>
      <p:sp>
        <p:nvSpPr>
          <p:cNvPr id="3" name="Zástupný symbol pro text 2"/>
          <p:cNvSpPr>
            <a:spLocks noGrp="1"/>
          </p:cNvSpPr>
          <p:nvPr>
            <p:ph type="body" sz="quarter" idx="11"/>
          </p:nvPr>
        </p:nvSpPr>
        <p:spPr/>
        <p:txBody>
          <a:bodyPr/>
          <a:lstStyle/>
          <a:p>
            <a:r>
              <a:rPr lang="cs-CZ" dirty="0" smtClean="0"/>
              <a:t>Typografické zásady</a:t>
            </a:r>
            <a:endParaRPr lang="cs-CZ" dirty="0"/>
          </a:p>
        </p:txBody>
      </p:sp>
      <p:sp>
        <p:nvSpPr>
          <p:cNvPr id="4" name="Zástupný symbol pro text 3"/>
          <p:cNvSpPr>
            <a:spLocks noGrp="1"/>
          </p:cNvSpPr>
          <p:nvPr>
            <p:ph type="body" sz="quarter" idx="15"/>
          </p:nvPr>
        </p:nvSpPr>
        <p:spPr>
          <a:xfrm>
            <a:off x="335366" y="1484785"/>
            <a:ext cx="10884622" cy="5295156"/>
          </a:xfrm>
        </p:spPr>
        <p:txBody>
          <a:bodyPr>
            <a:normAutofit/>
          </a:bodyPr>
          <a:lstStyle/>
          <a:p>
            <a:r>
              <a:rPr lang="cs-CZ" b="1" dirty="0" smtClean="0">
                <a:solidFill>
                  <a:srgbClr val="00B0F0"/>
                </a:solidFill>
              </a:rPr>
              <a:t>Tabulka</a:t>
            </a:r>
            <a:r>
              <a:rPr lang="cs-CZ" dirty="0" smtClean="0"/>
              <a:t> – slouží ke </a:t>
            </a:r>
            <a:r>
              <a:rPr lang="cs-CZ" b="1" dirty="0" smtClean="0"/>
              <a:t>zpřehlednění dat</a:t>
            </a:r>
            <a:r>
              <a:rPr lang="cs-CZ" dirty="0" smtClean="0"/>
              <a:t>. </a:t>
            </a:r>
          </a:p>
          <a:p>
            <a:r>
              <a:rPr lang="cs-CZ" b="1" dirty="0" smtClean="0">
                <a:solidFill>
                  <a:srgbClr val="00B0F0"/>
                </a:solidFill>
              </a:rPr>
              <a:t>Tabulková data:</a:t>
            </a:r>
            <a:endParaRPr lang="cs-CZ" dirty="0" smtClean="0"/>
          </a:p>
          <a:p>
            <a:pPr lvl="1"/>
            <a:r>
              <a:rPr lang="cs-CZ" dirty="0" smtClean="0"/>
              <a:t>kvůli </a:t>
            </a:r>
            <a:r>
              <a:rPr lang="cs-CZ" dirty="0"/>
              <a:t>úspoře místa </a:t>
            </a:r>
            <a:r>
              <a:rPr lang="cs-CZ" dirty="0" smtClean="0"/>
              <a:t>lze použít menší</a:t>
            </a:r>
            <a:br>
              <a:rPr lang="cs-CZ" dirty="0" smtClean="0"/>
            </a:br>
            <a:r>
              <a:rPr lang="cs-CZ" dirty="0" smtClean="0"/>
              <a:t>stupeň písma,</a:t>
            </a:r>
          </a:p>
          <a:p>
            <a:pPr lvl="1"/>
            <a:r>
              <a:rPr lang="cs-CZ" dirty="0" smtClean="0"/>
              <a:t>dostatečný </a:t>
            </a:r>
            <a:r>
              <a:rPr lang="cs-CZ" b="1" dirty="0" smtClean="0"/>
              <a:t>prostor</a:t>
            </a:r>
            <a:r>
              <a:rPr lang="cs-CZ" dirty="0" smtClean="0"/>
              <a:t> v polích,  </a:t>
            </a:r>
          </a:p>
          <a:p>
            <a:pPr lvl="1"/>
            <a:r>
              <a:rPr lang="cs-CZ" b="1" dirty="0" smtClean="0"/>
              <a:t>verzálkové</a:t>
            </a:r>
            <a:r>
              <a:rPr lang="cs-CZ" dirty="0" smtClean="0"/>
              <a:t> </a:t>
            </a:r>
            <a:r>
              <a:rPr lang="cs-CZ" dirty="0"/>
              <a:t>neproporcionální číslice, </a:t>
            </a:r>
            <a:endParaRPr lang="cs-CZ" dirty="0" smtClean="0"/>
          </a:p>
          <a:p>
            <a:pPr lvl="1"/>
            <a:r>
              <a:rPr lang="cs-CZ" dirty="0" smtClean="0"/>
              <a:t>správné </a:t>
            </a:r>
            <a:r>
              <a:rPr lang="cs-CZ" b="1" dirty="0"/>
              <a:t>zarovnání</a:t>
            </a:r>
            <a:r>
              <a:rPr lang="cs-CZ" dirty="0"/>
              <a:t> (text doleva, čísla </a:t>
            </a:r>
            <a:r>
              <a:rPr lang="cs-CZ" b="1" dirty="0"/>
              <a:t>stejnými řády pod sebou</a:t>
            </a:r>
            <a:r>
              <a:rPr lang="cs-CZ" dirty="0"/>
              <a:t>). </a:t>
            </a:r>
            <a:endParaRPr lang="cs-CZ" dirty="0" smtClean="0"/>
          </a:p>
          <a:p>
            <a:r>
              <a:rPr lang="cs-CZ" dirty="0" smtClean="0"/>
              <a:t>Tabulková pole mohou být </a:t>
            </a:r>
            <a:r>
              <a:rPr lang="cs-CZ" b="1" dirty="0" smtClean="0"/>
              <a:t>hlavičková</a:t>
            </a:r>
            <a:r>
              <a:rPr lang="cs-CZ" dirty="0" smtClean="0"/>
              <a:t> (vyznačená – tučně, podbarvením; sazba na střed) a </a:t>
            </a:r>
            <a:r>
              <a:rPr lang="cs-CZ" b="1" dirty="0" smtClean="0"/>
              <a:t>datová</a:t>
            </a:r>
            <a:r>
              <a:rPr lang="cs-CZ" dirty="0" smtClean="0"/>
              <a:t> (obyčejný řez, zarovnání podle charakteru dat).</a:t>
            </a:r>
          </a:p>
          <a:p>
            <a:r>
              <a:rPr lang="cs-CZ" dirty="0" smtClean="0"/>
              <a:t>Technické provedení: přímo prostředky Wordu (výhodné využití motivu, vazba na základní písmo dokumentu),</a:t>
            </a:r>
            <a:r>
              <a:rPr lang="cs-CZ" dirty="0"/>
              <a:t> </a:t>
            </a:r>
            <a:r>
              <a:rPr lang="cs-CZ" dirty="0" smtClean="0"/>
              <a:t>nebo vložení z Excelu (je potřebné vizuálně přizpůsobit).</a:t>
            </a:r>
          </a:p>
          <a:p>
            <a:r>
              <a:rPr lang="cs-CZ" dirty="0" smtClean="0"/>
              <a:t>V odborných dokumentech musí mít každá tabulka </a:t>
            </a:r>
            <a:r>
              <a:rPr lang="cs-CZ" b="1" dirty="0" smtClean="0">
                <a:solidFill>
                  <a:srgbClr val="00B0F0"/>
                </a:solidFill>
              </a:rPr>
              <a:t>popisek</a:t>
            </a:r>
            <a:r>
              <a:rPr lang="cs-CZ" dirty="0" smtClean="0"/>
              <a:t> (číslo, text). Za textem popisku není tečka. Umístění popisku: obvykle nad tabulkou, není však závazné. V dokumentu </a:t>
            </a:r>
            <a:r>
              <a:rPr lang="cs-CZ" b="1" dirty="0" smtClean="0"/>
              <a:t>vždy</a:t>
            </a:r>
            <a:r>
              <a:rPr lang="cs-CZ" dirty="0" smtClean="0"/>
              <a:t> jednotně.</a:t>
            </a:r>
            <a:endParaRPr lang="cs-CZ" dirty="0"/>
          </a:p>
          <a:p>
            <a:endParaRPr lang="cs-CZ" dirty="0"/>
          </a:p>
        </p:txBody>
      </p:sp>
      <p:graphicFrame>
        <p:nvGraphicFramePr>
          <p:cNvPr id="5" name="Tabulka 4"/>
          <p:cNvGraphicFramePr>
            <a:graphicFrameLocks noGrp="1"/>
          </p:cNvGraphicFramePr>
          <p:nvPr>
            <p:extLst/>
          </p:nvPr>
        </p:nvGraphicFramePr>
        <p:xfrm>
          <a:off x="5575609" y="1483443"/>
          <a:ext cx="6096000" cy="2286000"/>
        </p:xfrm>
        <a:graphic>
          <a:graphicData uri="http://schemas.openxmlformats.org/drawingml/2006/table">
            <a:tbl>
              <a:tblPr first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cs-CZ" sz="2000" dirty="0" smtClean="0"/>
                        <a:t>Pozemek</a:t>
                      </a:r>
                      <a:endParaRPr lang="cs-CZ" sz="2000" dirty="0"/>
                    </a:p>
                  </a:txBody>
                  <a:tcPr anchor="ctr"/>
                </a:tc>
                <a:tc>
                  <a:txBody>
                    <a:bodyPr/>
                    <a:lstStyle/>
                    <a:p>
                      <a:pPr algn="ctr"/>
                      <a:r>
                        <a:rPr lang="cs-CZ" sz="2000" dirty="0" smtClean="0"/>
                        <a:t>Výměra </a:t>
                      </a:r>
                      <a:br>
                        <a:rPr lang="cs-CZ" sz="2000" dirty="0" smtClean="0"/>
                      </a:br>
                      <a:r>
                        <a:rPr lang="cs-CZ" sz="2000" dirty="0" smtClean="0"/>
                        <a:t>(ha)</a:t>
                      </a:r>
                      <a:endParaRPr lang="cs-CZ" sz="2000" dirty="0"/>
                    </a:p>
                  </a:txBody>
                  <a:tcPr/>
                </a:tc>
                <a:tc>
                  <a:txBody>
                    <a:bodyPr/>
                    <a:lstStyle/>
                    <a:p>
                      <a:pPr algn="ctr"/>
                      <a:r>
                        <a:rPr lang="cs-CZ" sz="2000" dirty="0" smtClean="0"/>
                        <a:t>Výnos 2010 (t/ha)</a:t>
                      </a:r>
                      <a:endParaRPr lang="cs-CZ" sz="2000" dirty="0"/>
                    </a:p>
                  </a:txBody>
                  <a:tcPr/>
                </a:tc>
                <a:extLst>
                  <a:ext uri="{0D108BD9-81ED-4DB2-BD59-A6C34878D82A}">
                    <a16:rowId xmlns:a16="http://schemas.microsoft.com/office/drawing/2014/main" val="10000"/>
                  </a:ext>
                </a:extLst>
              </a:tr>
              <a:tr h="370840">
                <a:tc>
                  <a:txBody>
                    <a:bodyPr/>
                    <a:lstStyle/>
                    <a:p>
                      <a:r>
                        <a:rPr lang="cs-CZ" sz="2000" dirty="0" smtClean="0"/>
                        <a:t>Skružná</a:t>
                      </a:r>
                      <a:endParaRPr lang="cs-CZ" sz="2000" dirty="0"/>
                    </a:p>
                  </a:txBody>
                  <a:tcPr/>
                </a:tc>
                <a:tc>
                  <a:txBody>
                    <a:bodyPr/>
                    <a:lstStyle/>
                    <a:p>
                      <a:pPr algn="ctr"/>
                      <a:r>
                        <a:rPr lang="cs-CZ" sz="2000" dirty="0" smtClean="0"/>
                        <a:t>12,4</a:t>
                      </a:r>
                      <a:endParaRPr lang="cs-CZ" sz="2000" dirty="0"/>
                    </a:p>
                  </a:txBody>
                  <a:tcPr/>
                </a:tc>
                <a:tc>
                  <a:txBody>
                    <a:bodyPr/>
                    <a:lstStyle/>
                    <a:p>
                      <a:pPr algn="ctr"/>
                      <a:r>
                        <a:rPr lang="cs-CZ" sz="2000" dirty="0" smtClean="0"/>
                        <a:t>4,76</a:t>
                      </a:r>
                      <a:endParaRPr lang="cs-CZ" sz="2000" dirty="0"/>
                    </a:p>
                  </a:txBody>
                  <a:tcPr/>
                </a:tc>
                <a:extLst>
                  <a:ext uri="{0D108BD9-81ED-4DB2-BD59-A6C34878D82A}">
                    <a16:rowId xmlns:a16="http://schemas.microsoft.com/office/drawing/2014/main" val="10001"/>
                  </a:ext>
                </a:extLst>
              </a:tr>
              <a:tr h="370840">
                <a:tc>
                  <a:txBody>
                    <a:bodyPr/>
                    <a:lstStyle/>
                    <a:p>
                      <a:r>
                        <a:rPr lang="cs-CZ" sz="2000" dirty="0" smtClean="0"/>
                        <a:t>Pod hájem</a:t>
                      </a:r>
                      <a:endParaRPr lang="cs-CZ" sz="2000" dirty="0"/>
                    </a:p>
                  </a:txBody>
                  <a:tcPr/>
                </a:tc>
                <a:tc>
                  <a:txBody>
                    <a:bodyPr/>
                    <a:lstStyle/>
                    <a:p>
                      <a:pPr algn="ctr"/>
                      <a:r>
                        <a:rPr lang="cs-CZ" sz="2000" dirty="0" smtClean="0">
                          <a:solidFill>
                            <a:schemeClr val="accent5">
                              <a:lumMod val="20000"/>
                              <a:lumOff val="80000"/>
                            </a:schemeClr>
                          </a:solidFill>
                        </a:rPr>
                        <a:t>0</a:t>
                      </a:r>
                      <a:r>
                        <a:rPr lang="cs-CZ" sz="2000" dirty="0" smtClean="0"/>
                        <a:t>6,2</a:t>
                      </a:r>
                      <a:endParaRPr lang="cs-CZ" sz="2000" dirty="0"/>
                    </a:p>
                  </a:txBody>
                  <a:tcPr/>
                </a:tc>
                <a:tc>
                  <a:txBody>
                    <a:bodyPr/>
                    <a:lstStyle/>
                    <a:p>
                      <a:pPr algn="ctr"/>
                      <a:r>
                        <a:rPr lang="cs-CZ" sz="2000" dirty="0" smtClean="0"/>
                        <a:t>4,33</a:t>
                      </a:r>
                      <a:endParaRPr lang="cs-CZ" sz="2000" dirty="0"/>
                    </a:p>
                  </a:txBody>
                  <a:tcPr/>
                </a:tc>
                <a:extLst>
                  <a:ext uri="{0D108BD9-81ED-4DB2-BD59-A6C34878D82A}">
                    <a16:rowId xmlns:a16="http://schemas.microsoft.com/office/drawing/2014/main" val="10002"/>
                  </a:ext>
                </a:extLst>
              </a:tr>
              <a:tr h="370840">
                <a:tc>
                  <a:txBody>
                    <a:bodyPr/>
                    <a:lstStyle/>
                    <a:p>
                      <a:r>
                        <a:rPr lang="cs-CZ" sz="2000" dirty="0" err="1" smtClean="0"/>
                        <a:t>Křižno</a:t>
                      </a:r>
                      <a:endParaRPr lang="cs-CZ" sz="2000" dirty="0"/>
                    </a:p>
                  </a:txBody>
                  <a:tcPr/>
                </a:tc>
                <a:tc>
                  <a:txBody>
                    <a:bodyPr/>
                    <a:lstStyle/>
                    <a:p>
                      <a:pPr algn="ctr"/>
                      <a:r>
                        <a:rPr lang="cs-CZ" sz="2000" dirty="0" smtClean="0">
                          <a:solidFill>
                            <a:schemeClr val="accent5">
                              <a:lumMod val="20000"/>
                              <a:lumOff val="80000"/>
                            </a:schemeClr>
                          </a:solidFill>
                        </a:rPr>
                        <a:t>0</a:t>
                      </a:r>
                      <a:r>
                        <a:rPr lang="cs-CZ" sz="2000" dirty="0" smtClean="0"/>
                        <a:t>8,9</a:t>
                      </a:r>
                      <a:endParaRPr lang="cs-CZ" sz="2000" dirty="0"/>
                    </a:p>
                  </a:txBody>
                  <a:tcPr/>
                </a:tc>
                <a:tc>
                  <a:txBody>
                    <a:bodyPr/>
                    <a:lstStyle/>
                    <a:p>
                      <a:pPr algn="ctr"/>
                      <a:r>
                        <a:rPr lang="cs-CZ" sz="2000" dirty="0" smtClean="0"/>
                        <a:t>4,95</a:t>
                      </a:r>
                      <a:endParaRPr lang="cs-CZ" sz="2000" dirty="0"/>
                    </a:p>
                  </a:txBody>
                  <a:tcPr/>
                </a:tc>
                <a:extLst>
                  <a:ext uri="{0D108BD9-81ED-4DB2-BD59-A6C34878D82A}">
                    <a16:rowId xmlns:a16="http://schemas.microsoft.com/office/drawing/2014/main" val="10003"/>
                  </a:ext>
                </a:extLst>
              </a:tr>
              <a:tr h="370840">
                <a:tc>
                  <a:txBody>
                    <a:bodyPr/>
                    <a:lstStyle/>
                    <a:p>
                      <a:r>
                        <a:rPr lang="cs-CZ" sz="2000" dirty="0" smtClean="0"/>
                        <a:t>Velká </a:t>
                      </a:r>
                      <a:r>
                        <a:rPr lang="cs-CZ" sz="2000" dirty="0" err="1" smtClean="0"/>
                        <a:t>Šťáhle</a:t>
                      </a:r>
                      <a:endParaRPr lang="cs-CZ" sz="2000" dirty="0"/>
                    </a:p>
                  </a:txBody>
                  <a:tcPr/>
                </a:tc>
                <a:tc>
                  <a:txBody>
                    <a:bodyPr/>
                    <a:lstStyle/>
                    <a:p>
                      <a:pPr algn="ctr"/>
                      <a:r>
                        <a:rPr lang="cs-CZ" sz="2000" dirty="0" smtClean="0">
                          <a:solidFill>
                            <a:schemeClr val="accent5">
                              <a:lumMod val="20000"/>
                              <a:lumOff val="80000"/>
                            </a:schemeClr>
                          </a:solidFill>
                        </a:rPr>
                        <a:t>0</a:t>
                      </a:r>
                      <a:r>
                        <a:rPr lang="cs-CZ" sz="2000" dirty="0" smtClean="0"/>
                        <a:t>5,7</a:t>
                      </a:r>
                      <a:endParaRPr lang="cs-CZ" sz="2000" dirty="0"/>
                    </a:p>
                  </a:txBody>
                  <a:tcPr/>
                </a:tc>
                <a:tc>
                  <a:txBody>
                    <a:bodyPr/>
                    <a:lstStyle/>
                    <a:p>
                      <a:pPr algn="ctr"/>
                      <a:r>
                        <a:rPr lang="cs-CZ" sz="2000" dirty="0" smtClean="0"/>
                        <a:t>4,88</a:t>
                      </a:r>
                      <a:endParaRPr lang="cs-CZ" sz="2000" dirty="0"/>
                    </a:p>
                  </a:txBody>
                  <a:tcPr/>
                </a:tc>
                <a:extLst>
                  <a:ext uri="{0D108BD9-81ED-4DB2-BD59-A6C34878D82A}">
                    <a16:rowId xmlns:a16="http://schemas.microsoft.com/office/drawing/2014/main" val="10004"/>
                  </a:ext>
                </a:extLst>
              </a:tr>
            </a:tbl>
          </a:graphicData>
        </a:graphic>
      </p:graphicFrame>
      <p:sp>
        <p:nvSpPr>
          <p:cNvPr id="6" name="TextovéPole 5"/>
          <p:cNvSpPr txBox="1"/>
          <p:nvPr/>
        </p:nvSpPr>
        <p:spPr>
          <a:xfrm>
            <a:off x="6007187" y="821011"/>
            <a:ext cx="5232843" cy="646331"/>
          </a:xfrm>
          <a:prstGeom prst="rect">
            <a:avLst/>
          </a:prstGeom>
          <a:noFill/>
        </p:spPr>
        <p:txBody>
          <a:bodyPr wrap="none" rtlCol="0">
            <a:spAutoFit/>
          </a:bodyPr>
          <a:lstStyle/>
          <a:p>
            <a:pPr algn="ctr"/>
            <a:r>
              <a:rPr lang="cs-CZ" dirty="0" smtClean="0"/>
              <a:t>Tab. 5.1 – </a:t>
            </a:r>
            <a:r>
              <a:rPr lang="cs-CZ" i="1" dirty="0" smtClean="0"/>
              <a:t>Přehled výměr a výnosů pšenice za rok 2010</a:t>
            </a:r>
            <a:br>
              <a:rPr lang="cs-CZ" i="1" dirty="0" smtClean="0"/>
            </a:br>
            <a:r>
              <a:rPr lang="cs-CZ" i="1" dirty="0" smtClean="0"/>
              <a:t>(zpracováno podle dat Farského, 2010, s. 58)</a:t>
            </a:r>
            <a:endParaRPr lang="cs-CZ" i="1" dirty="0"/>
          </a:p>
        </p:txBody>
      </p:sp>
    </p:spTree>
    <p:extLst>
      <p:ext uri="{BB962C8B-B14F-4D97-AF65-F5344CB8AC3E}">
        <p14:creationId xmlns:p14="http://schemas.microsoft.com/office/powerpoint/2010/main" val="21092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SAZBA TABULEK</a:t>
            </a:r>
          </a:p>
        </p:txBody>
      </p:sp>
      <p:sp>
        <p:nvSpPr>
          <p:cNvPr id="3" name="Zástupný symbol pro text 2"/>
          <p:cNvSpPr>
            <a:spLocks noGrp="1"/>
          </p:cNvSpPr>
          <p:nvPr>
            <p:ph type="body" sz="quarter" idx="11"/>
          </p:nvPr>
        </p:nvSpPr>
        <p:spPr/>
        <p:txBody>
          <a:bodyPr/>
          <a:lstStyle/>
          <a:p>
            <a:r>
              <a:rPr lang="cs-CZ" dirty="0" smtClean="0"/>
              <a:t>Technické nástroje pro sazbu tabulek</a:t>
            </a:r>
            <a:endParaRPr lang="cs-CZ" dirty="0"/>
          </a:p>
        </p:txBody>
      </p:sp>
      <p:sp>
        <p:nvSpPr>
          <p:cNvPr id="4" name="Zástupný symbol pro text 3"/>
          <p:cNvSpPr>
            <a:spLocks noGrp="1"/>
          </p:cNvSpPr>
          <p:nvPr>
            <p:ph type="body" sz="quarter" idx="15"/>
          </p:nvPr>
        </p:nvSpPr>
        <p:spPr>
          <a:xfrm>
            <a:off x="335366" y="1484784"/>
            <a:ext cx="10884622" cy="5116737"/>
          </a:xfrm>
        </p:spPr>
        <p:txBody>
          <a:bodyPr>
            <a:normAutofit/>
          </a:bodyPr>
          <a:lstStyle/>
          <a:p>
            <a:r>
              <a:rPr lang="cs-CZ" dirty="0" smtClean="0"/>
              <a:t>Tabulkové pole – popsáno odpovídajícím </a:t>
            </a:r>
            <a:r>
              <a:rPr lang="cs-CZ" b="1" dirty="0" smtClean="0">
                <a:solidFill>
                  <a:srgbClr val="00B0F0"/>
                </a:solidFill>
              </a:rPr>
              <a:t>odstavcovým stylem</a:t>
            </a:r>
          </a:p>
          <a:p>
            <a:r>
              <a:rPr lang="cs-CZ" b="1" dirty="0" smtClean="0"/>
              <a:t>Společné vlastnosti</a:t>
            </a:r>
            <a:r>
              <a:rPr lang="cs-CZ" dirty="0" smtClean="0"/>
              <a:t> tabulkových polí – shrnuty do </a:t>
            </a:r>
            <a:r>
              <a:rPr lang="cs-CZ" b="1" dirty="0" smtClean="0"/>
              <a:t>pomocného stylu</a:t>
            </a:r>
            <a:r>
              <a:rPr lang="cs-CZ" dirty="0" smtClean="0"/>
              <a:t> (XX: tabulkové pole):</a:t>
            </a:r>
          </a:p>
          <a:p>
            <a:pPr lvl="1"/>
            <a:r>
              <a:rPr lang="cs-CZ" dirty="0" smtClean="0"/>
              <a:t>vhodný typ písma (základní písmo nebo doplňkové písmo), návaznost na základní styl(?)</a:t>
            </a:r>
          </a:p>
          <a:p>
            <a:pPr lvl="1"/>
            <a:r>
              <a:rPr lang="cs-CZ" dirty="0" smtClean="0"/>
              <a:t>často menší stupeň – podle velikostí tabulek v dokumentu</a:t>
            </a:r>
          </a:p>
          <a:p>
            <a:pPr lvl="1"/>
            <a:r>
              <a:rPr lang="cs-CZ" dirty="0" smtClean="0"/>
              <a:t>bez zarážky</a:t>
            </a:r>
          </a:p>
          <a:p>
            <a:pPr lvl="1"/>
            <a:r>
              <a:rPr lang="cs-CZ" dirty="0" smtClean="0"/>
              <a:t>zarovnání vlevo</a:t>
            </a:r>
          </a:p>
          <a:p>
            <a:pPr lvl="1"/>
            <a:r>
              <a:rPr lang="cs-CZ" dirty="0" smtClean="0"/>
              <a:t>bez vertikálních mezer</a:t>
            </a:r>
          </a:p>
          <a:p>
            <a:pPr lvl="1"/>
            <a:r>
              <a:rPr lang="cs-CZ" dirty="0" smtClean="0"/>
              <a:t>zakázán stránkový zlom</a:t>
            </a:r>
          </a:p>
          <a:p>
            <a:r>
              <a:rPr lang="cs-CZ" dirty="0" smtClean="0"/>
              <a:t>Z pomocného stylu jsou </a:t>
            </a:r>
            <a:r>
              <a:rPr lang="cs-CZ" b="1" dirty="0" smtClean="0"/>
              <a:t>odvozeny</a:t>
            </a:r>
            <a:r>
              <a:rPr lang="cs-CZ" dirty="0" smtClean="0"/>
              <a:t> </a:t>
            </a:r>
            <a:br>
              <a:rPr lang="cs-CZ" dirty="0" smtClean="0"/>
            </a:br>
            <a:r>
              <a:rPr lang="cs-CZ" dirty="0" smtClean="0"/>
              <a:t>konkrétní typy tabulkových polí:</a:t>
            </a:r>
          </a:p>
          <a:p>
            <a:pPr lvl="1"/>
            <a:r>
              <a:rPr lang="cs-CZ" dirty="0" smtClean="0"/>
              <a:t>XX: tabulková hlavička – tučné, na střed</a:t>
            </a:r>
          </a:p>
          <a:p>
            <a:pPr lvl="1"/>
            <a:r>
              <a:rPr lang="cs-CZ" dirty="0" smtClean="0"/>
              <a:t>XX: tabulková data, čísla – na střed</a:t>
            </a:r>
            <a:endParaRPr lang="cs-CZ" dirty="0"/>
          </a:p>
        </p:txBody>
      </p:sp>
      <p:sp>
        <p:nvSpPr>
          <p:cNvPr id="5" name="Ovál 4"/>
          <p:cNvSpPr/>
          <p:nvPr/>
        </p:nvSpPr>
        <p:spPr>
          <a:xfrm>
            <a:off x="7640816" y="4326425"/>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6" name="Ovál 5"/>
          <p:cNvSpPr/>
          <p:nvPr/>
        </p:nvSpPr>
        <p:spPr>
          <a:xfrm>
            <a:off x="6987107" y="5502878"/>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vál 6"/>
          <p:cNvSpPr/>
          <p:nvPr/>
        </p:nvSpPr>
        <p:spPr>
          <a:xfrm>
            <a:off x="8436765" y="5502877"/>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cxnSp>
        <p:nvCxnSpPr>
          <p:cNvPr id="9" name="Přímá spojnice se šipkou 8"/>
          <p:cNvCxnSpPr>
            <a:stCxn id="5" idx="3"/>
            <a:endCxn id="6" idx="0"/>
          </p:cNvCxnSpPr>
          <p:nvPr/>
        </p:nvCxnSpPr>
        <p:spPr>
          <a:xfrm flipH="1">
            <a:off x="7349522" y="4945105"/>
            <a:ext cx="397443" cy="5577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5" idx="5"/>
            <a:endCxn id="7" idx="0"/>
          </p:cNvCxnSpPr>
          <p:nvPr/>
        </p:nvCxnSpPr>
        <p:spPr>
          <a:xfrm>
            <a:off x="8259496" y="4945105"/>
            <a:ext cx="539684" cy="557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8060774" y="3805404"/>
            <a:ext cx="397443" cy="557773"/>
          </a:xfrm>
          <a:prstGeom prst="straightConnector1">
            <a:avLst/>
          </a:prstGeom>
          <a:ln w="19050">
            <a:solidFill>
              <a:schemeClr val="bg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Ovál 15"/>
          <p:cNvSpPr/>
          <p:nvPr/>
        </p:nvSpPr>
        <p:spPr>
          <a:xfrm>
            <a:off x="8365645" y="3164104"/>
            <a:ext cx="724829" cy="724829"/>
          </a:xfrm>
          <a:prstGeom prst="ellipse">
            <a:avLst/>
          </a:prstGeom>
          <a:ln w="19050">
            <a:solidFill>
              <a:schemeClr val="bg1">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7" name="TextovéPole 16"/>
          <p:cNvSpPr txBox="1"/>
          <p:nvPr/>
        </p:nvSpPr>
        <p:spPr>
          <a:xfrm>
            <a:off x="9090474" y="3164103"/>
            <a:ext cx="1128194" cy="369332"/>
          </a:xfrm>
          <a:prstGeom prst="rect">
            <a:avLst/>
          </a:prstGeom>
          <a:noFill/>
        </p:spPr>
        <p:txBody>
          <a:bodyPr wrap="none" rtlCol="0">
            <a:spAutoFit/>
          </a:bodyPr>
          <a:lstStyle/>
          <a:p>
            <a:r>
              <a:rPr lang="cs-CZ" dirty="0" smtClean="0">
                <a:solidFill>
                  <a:schemeClr val="bg1">
                    <a:lumMod val="50000"/>
                  </a:schemeClr>
                </a:solidFill>
              </a:rPr>
              <a:t>XX: základ</a:t>
            </a:r>
            <a:endParaRPr lang="cs-CZ" dirty="0">
              <a:solidFill>
                <a:schemeClr val="bg1">
                  <a:lumMod val="50000"/>
                </a:schemeClr>
              </a:solidFill>
            </a:endParaRPr>
          </a:p>
        </p:txBody>
      </p:sp>
      <p:sp>
        <p:nvSpPr>
          <p:cNvPr id="18" name="TextovéPole 17"/>
          <p:cNvSpPr txBox="1"/>
          <p:nvPr/>
        </p:nvSpPr>
        <p:spPr>
          <a:xfrm>
            <a:off x="8314078" y="4294734"/>
            <a:ext cx="1921295" cy="369332"/>
          </a:xfrm>
          <a:prstGeom prst="rect">
            <a:avLst/>
          </a:prstGeom>
          <a:noFill/>
        </p:spPr>
        <p:txBody>
          <a:bodyPr wrap="none" rtlCol="0">
            <a:spAutoFit/>
          </a:bodyPr>
          <a:lstStyle/>
          <a:p>
            <a:r>
              <a:rPr lang="cs-CZ" dirty="0" smtClean="0"/>
              <a:t>XX: tabulkové pole</a:t>
            </a:r>
            <a:endParaRPr lang="cs-CZ" dirty="0"/>
          </a:p>
        </p:txBody>
      </p:sp>
      <p:sp>
        <p:nvSpPr>
          <p:cNvPr id="19" name="TextovéPole 18"/>
          <p:cNvSpPr txBox="1"/>
          <p:nvPr/>
        </p:nvSpPr>
        <p:spPr>
          <a:xfrm>
            <a:off x="5810222" y="6232320"/>
            <a:ext cx="2250552" cy="369332"/>
          </a:xfrm>
          <a:prstGeom prst="rect">
            <a:avLst/>
          </a:prstGeom>
          <a:noFill/>
        </p:spPr>
        <p:txBody>
          <a:bodyPr wrap="none" rtlCol="0">
            <a:spAutoFit/>
          </a:bodyPr>
          <a:lstStyle/>
          <a:p>
            <a:r>
              <a:rPr lang="cs-CZ" dirty="0" smtClean="0"/>
              <a:t>XX: tabulková hlavička</a:t>
            </a:r>
            <a:endParaRPr lang="cs-CZ" dirty="0"/>
          </a:p>
        </p:txBody>
      </p:sp>
      <p:sp>
        <p:nvSpPr>
          <p:cNvPr id="20" name="TextovéPole 19"/>
          <p:cNvSpPr txBox="1"/>
          <p:nvPr/>
        </p:nvSpPr>
        <p:spPr>
          <a:xfrm>
            <a:off x="8314078" y="6225272"/>
            <a:ext cx="2432974" cy="369332"/>
          </a:xfrm>
          <a:prstGeom prst="rect">
            <a:avLst/>
          </a:prstGeom>
          <a:noFill/>
        </p:spPr>
        <p:txBody>
          <a:bodyPr wrap="none" rtlCol="0">
            <a:spAutoFit/>
          </a:bodyPr>
          <a:lstStyle/>
          <a:p>
            <a:r>
              <a:rPr lang="cs-CZ" dirty="0" smtClean="0"/>
              <a:t>XX: tabulková data, čísla</a:t>
            </a:r>
            <a:endParaRPr lang="cs-CZ" dirty="0"/>
          </a:p>
        </p:txBody>
      </p:sp>
    </p:spTree>
    <p:extLst>
      <p:ext uri="{BB962C8B-B14F-4D97-AF65-F5344CB8AC3E}">
        <p14:creationId xmlns:p14="http://schemas.microsoft.com/office/powerpoint/2010/main" val="194453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1000"/>
                                        <p:tgtEl>
                                          <p:spTgt spid="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1000"/>
                                        <p:tgtEl>
                                          <p:spTgt spid="4">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fade">
                                      <p:cBhvr>
                                        <p:cTn id="62" dur="1000"/>
                                        <p:tgtEl>
                                          <p:spTgt spid="4">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fade">
                                      <p:cBhvr>
                                        <p:cTn id="67" dur="1000"/>
                                        <p:tgtEl>
                                          <p:spTgt spid="4">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9" end="9"/>
                                            </p:txEl>
                                          </p:spTgt>
                                        </p:tgtEl>
                                        <p:attrNameLst>
                                          <p:attrName>style.visibility</p:attrName>
                                        </p:attrNameLst>
                                      </p:cBhvr>
                                      <p:to>
                                        <p:strVal val="visible"/>
                                      </p:to>
                                    </p:set>
                                    <p:animEffect transition="in" filter="fade">
                                      <p:cBhvr>
                                        <p:cTn id="72" dur="1000"/>
                                        <p:tgtEl>
                                          <p:spTgt spid="4">
                                            <p:txEl>
                                              <p:pRg st="9" end="9"/>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2000"/>
                                        <p:tgtEl>
                                          <p:spTgt spid="6"/>
                                        </p:tgtEl>
                                      </p:cBhvr>
                                    </p:animEffect>
                                  </p:childTnLst>
                                </p:cTn>
                              </p:par>
                              <p:par>
                                <p:cTn id="76" presetID="10" presetClass="entr" presetSubtype="0"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2000"/>
                                        <p:tgtEl>
                                          <p:spTgt spid="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20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4">
                                            <p:txEl>
                                              <p:pRg st="10" end="10"/>
                                            </p:txEl>
                                          </p:spTgt>
                                        </p:tgtEl>
                                        <p:attrNameLst>
                                          <p:attrName>style.visibility</p:attrName>
                                        </p:attrNameLst>
                                      </p:cBhvr>
                                      <p:to>
                                        <p:strVal val="visible"/>
                                      </p:to>
                                    </p:set>
                                    <p:animEffect transition="in" filter="fade">
                                      <p:cBhvr>
                                        <p:cTn id="86" dur="1000"/>
                                        <p:tgtEl>
                                          <p:spTgt spid="4">
                                            <p:txEl>
                                              <p:pRg st="10" end="1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fade">
                                      <p:cBhvr>
                                        <p:cTn id="89" dur="2000"/>
                                        <p:tgtEl>
                                          <p:spTgt spid="7"/>
                                        </p:tgtEl>
                                      </p:cBhvr>
                                    </p:animEffect>
                                  </p:childTnLst>
                                </p:cTn>
                              </p:par>
                              <p:par>
                                <p:cTn id="90" presetID="10" presetClass="entr" presetSubtype="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2000"/>
                                        <p:tgtEl>
                                          <p:spTgt spid="1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animBg="1"/>
      <p:bldP spid="6" grpId="0" animBg="1"/>
      <p:bldP spid="7" grpId="0" animBg="1"/>
      <p:bldP spid="16" grpId="0" animBg="1"/>
      <p:bldP spid="17" grpId="0"/>
      <p:bldP spid="18" grpId="0"/>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SAZBA TABULEK</a:t>
            </a:r>
          </a:p>
        </p:txBody>
      </p:sp>
      <p:sp>
        <p:nvSpPr>
          <p:cNvPr id="3" name="Zástupný symbol pro text 2"/>
          <p:cNvSpPr>
            <a:spLocks noGrp="1"/>
          </p:cNvSpPr>
          <p:nvPr>
            <p:ph type="body" sz="quarter" idx="11"/>
          </p:nvPr>
        </p:nvSpPr>
        <p:spPr/>
        <p:txBody>
          <a:bodyPr/>
          <a:lstStyle/>
          <a:p>
            <a:r>
              <a:rPr lang="cs-CZ" dirty="0" smtClean="0"/>
              <a:t>Zarovnání číselných hodnot</a:t>
            </a:r>
            <a:endParaRPr lang="cs-CZ" dirty="0"/>
          </a:p>
        </p:txBody>
      </p:sp>
      <p:sp>
        <p:nvSpPr>
          <p:cNvPr id="4" name="Zástupný symbol pro text 3"/>
          <p:cNvSpPr>
            <a:spLocks noGrp="1"/>
          </p:cNvSpPr>
          <p:nvPr>
            <p:ph type="body" sz="quarter" idx="15"/>
          </p:nvPr>
        </p:nvSpPr>
        <p:spPr>
          <a:xfrm>
            <a:off x="335366" y="1484784"/>
            <a:ext cx="10884622" cy="5210655"/>
          </a:xfrm>
        </p:spPr>
        <p:txBody>
          <a:bodyPr>
            <a:normAutofit/>
          </a:bodyPr>
          <a:lstStyle/>
          <a:p>
            <a:r>
              <a:rPr lang="cs-CZ" dirty="0" smtClean="0"/>
              <a:t>Čísla musí být zarovnána </a:t>
            </a:r>
            <a:r>
              <a:rPr lang="cs-CZ" b="1" dirty="0" smtClean="0">
                <a:solidFill>
                  <a:srgbClr val="00B0F0"/>
                </a:solidFill>
              </a:rPr>
              <a:t>stejnými řády pod sebou</a:t>
            </a:r>
            <a:r>
              <a:rPr lang="cs-CZ" dirty="0" smtClean="0"/>
              <a:t> – nutná podmínka: neproporcionální </a:t>
            </a:r>
            <a:r>
              <a:rPr lang="cs-CZ" dirty="0"/>
              <a:t>číslice v použitém </a:t>
            </a:r>
            <a:r>
              <a:rPr lang="cs-CZ" dirty="0" smtClean="0"/>
              <a:t>fontu (Písmo/karta Upřesnit – Funkce písem Open type; Mezery mezi čísly: Tabulkové, Číselné tvary: Vyrovnané)</a:t>
            </a:r>
          </a:p>
          <a:p>
            <a:r>
              <a:rPr lang="cs-CZ" dirty="0" smtClean="0"/>
              <a:t>Autorský příspěvek: čísla ve sloupci se </a:t>
            </a:r>
            <a:r>
              <a:rPr lang="cs-CZ" b="1" dirty="0" smtClean="0"/>
              <a:t>stejnou přesností</a:t>
            </a:r>
          </a:p>
          <a:p>
            <a:r>
              <a:rPr lang="cs-CZ" dirty="0" smtClean="0"/>
              <a:t>Triviální případ: celočíselné hodnoty, sloupec vpravo</a:t>
            </a:r>
            <a:br>
              <a:rPr lang="cs-CZ" dirty="0" smtClean="0"/>
            </a:br>
            <a:r>
              <a:rPr lang="cs-CZ" dirty="0" smtClean="0"/>
              <a:t>(často esteticky nepřijatelné)</a:t>
            </a:r>
          </a:p>
          <a:p>
            <a:r>
              <a:rPr lang="cs-CZ" dirty="0" smtClean="0"/>
              <a:t>Znaménko minus – na zarovnání se </a:t>
            </a:r>
            <a:r>
              <a:rPr lang="cs-CZ" b="1" dirty="0" smtClean="0"/>
              <a:t>nepodílí</a:t>
            </a:r>
          </a:p>
          <a:p>
            <a:r>
              <a:rPr lang="cs-CZ" dirty="0" smtClean="0"/>
              <a:t>Doplňkové značky (odkazy na poznámky apod.)</a:t>
            </a:r>
            <a:br>
              <a:rPr lang="cs-CZ" dirty="0" smtClean="0"/>
            </a:br>
            <a:r>
              <a:rPr lang="cs-CZ" b="1" dirty="0" smtClean="0"/>
              <a:t>nesmějí</a:t>
            </a:r>
            <a:r>
              <a:rPr lang="cs-CZ" dirty="0" smtClean="0"/>
              <a:t> rovněž </a:t>
            </a:r>
            <a:r>
              <a:rPr lang="cs-CZ" b="1" dirty="0" smtClean="0"/>
              <a:t>narušit</a:t>
            </a:r>
            <a:r>
              <a:rPr lang="cs-CZ" dirty="0" smtClean="0"/>
              <a:t> zarovnání</a:t>
            </a:r>
          </a:p>
          <a:p>
            <a:r>
              <a:rPr lang="cs-CZ" dirty="0" smtClean="0"/>
              <a:t>Univerzální řešení: sloupec na </a:t>
            </a:r>
            <a:r>
              <a:rPr lang="cs-CZ" b="1" dirty="0" smtClean="0"/>
              <a:t>střed</a:t>
            </a:r>
            <a:r>
              <a:rPr lang="cs-CZ" dirty="0" smtClean="0"/>
              <a:t>, „netisknoucí výplňky“ </a:t>
            </a:r>
            <a:br>
              <a:rPr lang="cs-CZ" dirty="0" smtClean="0"/>
            </a:br>
            <a:r>
              <a:rPr lang="cs-CZ" dirty="0" smtClean="0"/>
              <a:t>– realizované jako znakový styl pro text zobrazovaný </a:t>
            </a:r>
            <a:br>
              <a:rPr lang="cs-CZ" dirty="0" smtClean="0"/>
            </a:br>
            <a:r>
              <a:rPr lang="cs-CZ" dirty="0" smtClean="0"/>
              <a:t>barvou pozadí (XX: tab. vyrovnání)</a:t>
            </a:r>
          </a:p>
          <a:p>
            <a:endParaRPr lang="cs-CZ" dirty="0" smtClean="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279" y="2401222"/>
            <a:ext cx="2069841" cy="1688889"/>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564" y="4510235"/>
            <a:ext cx="2641270" cy="1765079"/>
          </a:xfrm>
          <a:prstGeom prst="rect">
            <a:avLst/>
          </a:prstGeom>
        </p:spPr>
      </p:pic>
    </p:spTree>
    <p:extLst>
      <p:ext uri="{BB962C8B-B14F-4D97-AF65-F5344CB8AC3E}">
        <p14:creationId xmlns:p14="http://schemas.microsoft.com/office/powerpoint/2010/main" val="15896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SAZBA TABULEK</a:t>
            </a:r>
            <a:endParaRPr lang="cs-CZ" dirty="0"/>
          </a:p>
        </p:txBody>
      </p:sp>
      <p:sp>
        <p:nvSpPr>
          <p:cNvPr id="3" name="Zástupný symbol pro text 2"/>
          <p:cNvSpPr>
            <a:spLocks noGrp="1"/>
          </p:cNvSpPr>
          <p:nvPr>
            <p:ph type="body" sz="quarter" idx="11"/>
          </p:nvPr>
        </p:nvSpPr>
        <p:spPr/>
        <p:txBody>
          <a:bodyPr/>
          <a:lstStyle/>
          <a:p>
            <a:r>
              <a:rPr lang="cs-CZ" dirty="0" smtClean="0"/>
              <a:t>Celkové úpravy, popisky</a:t>
            </a:r>
            <a:endParaRPr lang="cs-CZ" dirty="0"/>
          </a:p>
        </p:txBody>
      </p:sp>
      <p:sp>
        <p:nvSpPr>
          <p:cNvPr id="4" name="Zástupný symbol pro text 3"/>
          <p:cNvSpPr>
            <a:spLocks noGrp="1"/>
          </p:cNvSpPr>
          <p:nvPr>
            <p:ph type="body" sz="quarter" idx="15"/>
          </p:nvPr>
        </p:nvSpPr>
        <p:spPr>
          <a:xfrm>
            <a:off x="335366" y="1484784"/>
            <a:ext cx="10884622" cy="5373216"/>
          </a:xfrm>
        </p:spPr>
        <p:txBody>
          <a:bodyPr>
            <a:normAutofit lnSpcReduction="10000"/>
          </a:bodyPr>
          <a:lstStyle/>
          <a:p>
            <a:r>
              <a:rPr lang="cs-CZ" dirty="0" smtClean="0"/>
              <a:t>Ohraničující linky: jednotná úprava, obvykle stačí jedna až dvě tloušťky čar (0,5 b., 1 b.)</a:t>
            </a:r>
          </a:p>
          <a:p>
            <a:r>
              <a:rPr lang="cs-CZ" dirty="0" smtClean="0"/>
              <a:t>Uzavřená/otevřená tabulka: jednotně v celém dokumentu; otevřené tabulky: jiná technologie</a:t>
            </a:r>
          </a:p>
          <a:p>
            <a:r>
              <a:rPr lang="cs-CZ" dirty="0" smtClean="0"/>
              <a:t>Stránkový zlom: Opakování záhlaví na každé stránce</a:t>
            </a:r>
          </a:p>
          <a:p>
            <a:r>
              <a:rPr lang="cs-CZ" dirty="0" smtClean="0"/>
              <a:t>Prostor v polích: vzdálenost obsahu pole a jeho ohraničení: </a:t>
            </a:r>
            <a:br>
              <a:rPr lang="cs-CZ" dirty="0" smtClean="0"/>
            </a:br>
            <a:r>
              <a:rPr lang="cs-CZ" dirty="0" smtClean="0"/>
              <a:t>cca 3 b. na všech stranách (Rozložení/Okraje buňky)</a:t>
            </a:r>
          </a:p>
          <a:p>
            <a:r>
              <a:rPr lang="cs-CZ" dirty="0" smtClean="0"/>
              <a:t>Celá tabulka: zarovnání vůči textu – obvykle na střed,</a:t>
            </a:r>
            <a:br>
              <a:rPr lang="cs-CZ" dirty="0" smtClean="0"/>
            </a:br>
            <a:r>
              <a:rPr lang="cs-CZ" dirty="0" smtClean="0"/>
              <a:t> </a:t>
            </a:r>
            <a:r>
              <a:rPr lang="cs-CZ" b="1" dirty="0" smtClean="0"/>
              <a:t>bez obtékání</a:t>
            </a:r>
            <a:r>
              <a:rPr lang="cs-CZ" dirty="0" smtClean="0"/>
              <a:t> (Rozložení/Vlastnosti – karta Tabulka)</a:t>
            </a:r>
          </a:p>
          <a:p>
            <a:r>
              <a:rPr lang="cs-CZ" dirty="0" smtClean="0"/>
              <a:t>Popisky – odvozeny od </a:t>
            </a:r>
            <a:r>
              <a:rPr lang="cs-CZ" b="1" dirty="0" smtClean="0"/>
              <a:t>společných vlastností </a:t>
            </a:r>
            <a:r>
              <a:rPr lang="cs-CZ" dirty="0" smtClean="0"/>
              <a:t/>
            </a:r>
            <a:br>
              <a:rPr lang="cs-CZ" dirty="0" smtClean="0"/>
            </a:br>
            <a:r>
              <a:rPr lang="cs-CZ" dirty="0" smtClean="0"/>
              <a:t>popisků obrázků a tabulek</a:t>
            </a:r>
          </a:p>
          <a:p>
            <a:r>
              <a:rPr lang="cs-CZ" dirty="0" smtClean="0"/>
              <a:t>Umístění: obvykle nad tabulku, zajišťuje vertikální</a:t>
            </a:r>
            <a:br>
              <a:rPr lang="cs-CZ" dirty="0" smtClean="0"/>
            </a:br>
            <a:r>
              <a:rPr lang="cs-CZ" dirty="0" smtClean="0"/>
              <a:t>mezery, svázán s tabulkou</a:t>
            </a:r>
          </a:p>
          <a:p>
            <a:r>
              <a:rPr lang="cs-CZ" dirty="0" smtClean="0"/>
              <a:t>Odkaz na zdroj – součástí popisku</a:t>
            </a:r>
          </a:p>
          <a:p>
            <a:r>
              <a:rPr lang="cs-CZ" dirty="0" smtClean="0"/>
              <a:t>Oddělení tabulky a následujícího textu:</a:t>
            </a:r>
            <a:br>
              <a:rPr lang="cs-CZ" dirty="0" smtClean="0"/>
            </a:br>
            <a:r>
              <a:rPr lang="cs-CZ" dirty="0" smtClean="0"/>
              <a:t>speciální styl pro prázdný odstavec.</a:t>
            </a:r>
          </a:p>
          <a:p>
            <a:endParaRPr lang="cs-CZ" dirty="0"/>
          </a:p>
        </p:txBody>
      </p:sp>
      <p:sp>
        <p:nvSpPr>
          <p:cNvPr id="5" name="Ovál 4"/>
          <p:cNvSpPr/>
          <p:nvPr/>
        </p:nvSpPr>
        <p:spPr>
          <a:xfrm>
            <a:off x="8189456" y="4034094"/>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6" name="Ovál 5"/>
          <p:cNvSpPr/>
          <p:nvPr/>
        </p:nvSpPr>
        <p:spPr>
          <a:xfrm>
            <a:off x="7535747" y="5210547"/>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vál 6"/>
          <p:cNvSpPr/>
          <p:nvPr/>
        </p:nvSpPr>
        <p:spPr>
          <a:xfrm>
            <a:off x="8985405" y="5210546"/>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cxnSp>
        <p:nvCxnSpPr>
          <p:cNvPr id="8" name="Přímá spojnice se šipkou 7"/>
          <p:cNvCxnSpPr>
            <a:stCxn id="5" idx="3"/>
            <a:endCxn id="6" idx="0"/>
          </p:cNvCxnSpPr>
          <p:nvPr/>
        </p:nvCxnSpPr>
        <p:spPr>
          <a:xfrm flipH="1">
            <a:off x="7898162" y="4652774"/>
            <a:ext cx="397443" cy="5577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5" idx="5"/>
            <a:endCxn id="7" idx="0"/>
          </p:cNvCxnSpPr>
          <p:nvPr/>
        </p:nvCxnSpPr>
        <p:spPr>
          <a:xfrm>
            <a:off x="8808136" y="4652774"/>
            <a:ext cx="539684" cy="557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a:off x="8609414" y="3513073"/>
            <a:ext cx="397443" cy="557773"/>
          </a:xfrm>
          <a:prstGeom prst="straightConnector1">
            <a:avLst/>
          </a:prstGeom>
          <a:ln w="1905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Ovál 10"/>
          <p:cNvSpPr/>
          <p:nvPr/>
        </p:nvSpPr>
        <p:spPr>
          <a:xfrm>
            <a:off x="8914285" y="2871773"/>
            <a:ext cx="724829" cy="724829"/>
          </a:xfrm>
          <a:prstGeom prst="ellipse">
            <a:avLst/>
          </a:prstGeom>
          <a:ln w="19050">
            <a:solidFill>
              <a:schemeClr val="bg1">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p:cNvSpPr txBox="1"/>
          <p:nvPr/>
        </p:nvSpPr>
        <p:spPr>
          <a:xfrm>
            <a:off x="9639114" y="2864855"/>
            <a:ext cx="1128194" cy="369332"/>
          </a:xfrm>
          <a:prstGeom prst="rect">
            <a:avLst/>
          </a:prstGeom>
          <a:noFill/>
        </p:spPr>
        <p:txBody>
          <a:bodyPr wrap="none" rtlCol="0">
            <a:spAutoFit/>
          </a:bodyPr>
          <a:lstStyle/>
          <a:p>
            <a:r>
              <a:rPr lang="cs-CZ" dirty="0" smtClean="0">
                <a:solidFill>
                  <a:schemeClr val="bg1">
                    <a:lumMod val="50000"/>
                  </a:schemeClr>
                </a:solidFill>
              </a:rPr>
              <a:t>XX: základ</a:t>
            </a:r>
            <a:endParaRPr lang="cs-CZ" dirty="0">
              <a:solidFill>
                <a:schemeClr val="bg1">
                  <a:lumMod val="50000"/>
                </a:schemeClr>
              </a:solidFill>
            </a:endParaRPr>
          </a:p>
        </p:txBody>
      </p:sp>
      <p:sp>
        <p:nvSpPr>
          <p:cNvPr id="13" name="TextovéPole 12"/>
          <p:cNvSpPr txBox="1"/>
          <p:nvPr/>
        </p:nvSpPr>
        <p:spPr>
          <a:xfrm>
            <a:off x="8862718" y="4002403"/>
            <a:ext cx="2059666" cy="369332"/>
          </a:xfrm>
          <a:prstGeom prst="rect">
            <a:avLst/>
          </a:prstGeom>
          <a:noFill/>
        </p:spPr>
        <p:txBody>
          <a:bodyPr wrap="none" rtlCol="0">
            <a:spAutoFit/>
          </a:bodyPr>
          <a:lstStyle/>
          <a:p>
            <a:r>
              <a:rPr lang="cs-CZ" dirty="0" smtClean="0"/>
              <a:t>XX: všechny popisky</a:t>
            </a:r>
            <a:endParaRPr lang="cs-CZ" dirty="0"/>
          </a:p>
        </p:txBody>
      </p:sp>
      <p:sp>
        <p:nvSpPr>
          <p:cNvPr id="14" name="TextovéPole 13"/>
          <p:cNvSpPr txBox="1"/>
          <p:nvPr/>
        </p:nvSpPr>
        <p:spPr>
          <a:xfrm>
            <a:off x="6358862" y="5939989"/>
            <a:ext cx="2010872" cy="369332"/>
          </a:xfrm>
          <a:prstGeom prst="rect">
            <a:avLst/>
          </a:prstGeom>
          <a:noFill/>
        </p:spPr>
        <p:txBody>
          <a:bodyPr wrap="none" rtlCol="0">
            <a:spAutoFit/>
          </a:bodyPr>
          <a:lstStyle/>
          <a:p>
            <a:r>
              <a:rPr lang="cs-CZ" dirty="0" smtClean="0"/>
              <a:t>XX: popisky tabulek</a:t>
            </a:r>
            <a:endParaRPr lang="cs-CZ" dirty="0"/>
          </a:p>
        </p:txBody>
      </p:sp>
      <p:sp>
        <p:nvSpPr>
          <p:cNvPr id="15" name="TextovéPole 14"/>
          <p:cNvSpPr txBox="1"/>
          <p:nvPr/>
        </p:nvSpPr>
        <p:spPr>
          <a:xfrm>
            <a:off x="8862718" y="5932941"/>
            <a:ext cx="2057038" cy="369332"/>
          </a:xfrm>
          <a:prstGeom prst="rect">
            <a:avLst/>
          </a:prstGeom>
          <a:noFill/>
        </p:spPr>
        <p:txBody>
          <a:bodyPr wrap="none" rtlCol="0">
            <a:spAutoFit/>
          </a:bodyPr>
          <a:lstStyle/>
          <a:p>
            <a:r>
              <a:rPr lang="cs-CZ" dirty="0" smtClean="0"/>
              <a:t>XX: popisky obrázků</a:t>
            </a:r>
            <a:endParaRPr lang="cs-CZ" dirty="0"/>
          </a:p>
        </p:txBody>
      </p:sp>
    </p:spTree>
    <p:extLst>
      <p:ext uri="{BB962C8B-B14F-4D97-AF65-F5344CB8AC3E}">
        <p14:creationId xmlns:p14="http://schemas.microsoft.com/office/powerpoint/2010/main" val="241990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20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2000"/>
                                        <p:tgtEl>
                                          <p:spTgt spid="1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20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2000"/>
                                        <p:tgtEl>
                                          <p:spTgt spid="6"/>
                                        </p:tgtEl>
                                      </p:cBhvr>
                                    </p:animEffect>
                                  </p:childTnLst>
                                </p:cTn>
                              </p:par>
                              <p:par>
                                <p:cTn id="56" presetID="10"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20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20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2000"/>
                                        <p:tgtEl>
                                          <p:spTgt spid="7"/>
                                        </p:tgtEl>
                                      </p:cBhvr>
                                    </p:animEffect>
                                  </p:childTnLst>
                                </p:cTn>
                              </p:par>
                              <p:par>
                                <p:cTn id="65" presetID="10" presetClass="entr" presetSubtype="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000"/>
                                        <p:tgtEl>
                                          <p:spTgt spid="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0"/>
                                        <p:tgtEl>
                                          <p:spTgt spid="1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fade">
                                      <p:cBhvr>
                                        <p:cTn id="75" dur="1000"/>
                                        <p:tgtEl>
                                          <p:spTgt spid="4">
                                            <p:txEl>
                                              <p:pRg st="6" end="6"/>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
                                            <p:txEl>
                                              <p:pRg st="7" end="7"/>
                                            </p:txEl>
                                          </p:spTgt>
                                        </p:tgtEl>
                                        <p:attrNameLst>
                                          <p:attrName>style.visibility</p:attrName>
                                        </p:attrNameLst>
                                      </p:cBhvr>
                                      <p:to>
                                        <p:strVal val="visible"/>
                                      </p:to>
                                    </p:set>
                                    <p:animEffect transition="in" filter="fade">
                                      <p:cBhvr>
                                        <p:cTn id="80" dur="1000"/>
                                        <p:tgtEl>
                                          <p:spTgt spid="4">
                                            <p:txEl>
                                              <p:pRg st="7" end="7"/>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4">
                                            <p:txEl>
                                              <p:pRg st="8" end="8"/>
                                            </p:txEl>
                                          </p:spTgt>
                                        </p:tgtEl>
                                        <p:attrNameLst>
                                          <p:attrName>style.visibility</p:attrName>
                                        </p:attrNameLst>
                                      </p:cBhvr>
                                      <p:to>
                                        <p:strVal val="visible"/>
                                      </p:to>
                                    </p:set>
                                    <p:animEffect transition="in" filter="fade">
                                      <p:cBhvr>
                                        <p:cTn id="85"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animBg="1"/>
      <p:bldP spid="6" grpId="0" animBg="1"/>
      <p:bldP spid="7" grpId="0" animBg="1"/>
      <p:bldP spid="11" grpId="0" animBg="1"/>
      <p:bldP spid="12" grpId="0"/>
      <p:bldP spid="13" grpId="0"/>
      <p:bldP spid="14" grpId="0"/>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OBRÁZKY</a:t>
            </a:r>
            <a:endParaRPr lang="cs-CZ" dirty="0"/>
          </a:p>
        </p:txBody>
      </p:sp>
      <p:sp>
        <p:nvSpPr>
          <p:cNvPr id="3" name="Zástupný symbol pro text 2"/>
          <p:cNvSpPr>
            <a:spLocks noGrp="1"/>
          </p:cNvSpPr>
          <p:nvPr>
            <p:ph type="body" sz="quarter" idx="11"/>
          </p:nvPr>
        </p:nvSpPr>
        <p:spPr/>
        <p:txBody>
          <a:bodyPr/>
          <a:lstStyle/>
          <a:p>
            <a:r>
              <a:rPr lang="cs-CZ" dirty="0" smtClean="0"/>
              <a:t>Technické provedení</a:t>
            </a:r>
            <a:endParaRPr lang="cs-CZ" dirty="0"/>
          </a:p>
        </p:txBody>
      </p:sp>
      <p:sp>
        <p:nvSpPr>
          <p:cNvPr id="4" name="Zástupný symbol pro text 3"/>
          <p:cNvSpPr>
            <a:spLocks noGrp="1"/>
          </p:cNvSpPr>
          <p:nvPr>
            <p:ph type="body" sz="quarter" idx="15"/>
          </p:nvPr>
        </p:nvSpPr>
        <p:spPr>
          <a:xfrm>
            <a:off x="335366" y="1484784"/>
            <a:ext cx="10884622" cy="5041745"/>
          </a:xfrm>
        </p:spPr>
        <p:txBody>
          <a:bodyPr>
            <a:normAutofit/>
          </a:bodyPr>
          <a:lstStyle/>
          <a:p>
            <a:r>
              <a:rPr lang="cs-CZ" dirty="0" smtClean="0"/>
              <a:t>Vložení </a:t>
            </a:r>
            <a:r>
              <a:rPr lang="cs-CZ" b="1" dirty="0" smtClean="0"/>
              <a:t>z externího souboru</a:t>
            </a:r>
            <a:r>
              <a:rPr lang="cs-CZ" dirty="0" smtClean="0"/>
              <a:t>: rastrové (JPG, PNG) / vektorové (WMF)</a:t>
            </a:r>
          </a:p>
          <a:p>
            <a:r>
              <a:rPr lang="cs-CZ" dirty="0" smtClean="0"/>
              <a:t>Úprava na rozměr sazby, optimální rozlišení rastrových obrazů – viz obrazové editory</a:t>
            </a:r>
          </a:p>
          <a:p>
            <a:r>
              <a:rPr lang="cs-CZ" dirty="0" smtClean="0"/>
              <a:t>Kreslení </a:t>
            </a:r>
            <a:r>
              <a:rPr lang="cs-CZ" b="1" dirty="0" smtClean="0"/>
              <a:t>pomocí obrazců</a:t>
            </a:r>
            <a:r>
              <a:rPr lang="cs-CZ" dirty="0" smtClean="0"/>
              <a:t> ve Wordu: texty v textových polích – </a:t>
            </a:r>
            <a:r>
              <a:rPr lang="cs-CZ" b="1" dirty="0" smtClean="0"/>
              <a:t>odpovídající styl</a:t>
            </a:r>
          </a:p>
          <a:p>
            <a:r>
              <a:rPr lang="cs-CZ" dirty="0" smtClean="0"/>
              <a:t>Umístění obrázku: </a:t>
            </a:r>
            <a:r>
              <a:rPr lang="cs-CZ" b="1" dirty="0" smtClean="0"/>
              <a:t>rovnoběžně s textem</a:t>
            </a:r>
            <a:r>
              <a:rPr lang="cs-CZ" dirty="0" smtClean="0"/>
              <a:t> </a:t>
            </a:r>
            <a:r>
              <a:rPr lang="cs-CZ" dirty="0"/>
              <a:t>– </a:t>
            </a:r>
            <a:r>
              <a:rPr lang="cs-CZ" dirty="0" smtClean="0"/>
              <a:t>do odstavce se speciálním stylem definujícím zarovnání a vertikální mezery vzhledem k okolnímu textu a popisku:</a:t>
            </a:r>
          </a:p>
          <a:p>
            <a:pPr lvl="1"/>
            <a:r>
              <a:rPr lang="cs-CZ" dirty="0" smtClean="0"/>
              <a:t>návaznost: (žádný styl)</a:t>
            </a:r>
          </a:p>
          <a:p>
            <a:pPr lvl="1"/>
            <a:r>
              <a:rPr lang="cs-CZ" dirty="0" smtClean="0"/>
              <a:t>na střed</a:t>
            </a:r>
          </a:p>
          <a:p>
            <a:pPr lvl="1"/>
            <a:r>
              <a:rPr lang="cs-CZ" dirty="0" smtClean="0"/>
              <a:t>mezera před: obvykle 1 řádek při řádkování základního textu</a:t>
            </a:r>
          </a:p>
          <a:p>
            <a:pPr lvl="1"/>
            <a:r>
              <a:rPr lang="cs-CZ" dirty="0" smtClean="0"/>
              <a:t>mezera za: půl řádku základního textu – vzdálenost k popisku</a:t>
            </a:r>
          </a:p>
          <a:p>
            <a:pPr lvl="1"/>
            <a:r>
              <a:rPr lang="cs-CZ" dirty="0" smtClean="0"/>
              <a:t>svázat s následujícím (následuje popisek)</a:t>
            </a:r>
          </a:p>
          <a:p>
            <a:r>
              <a:rPr lang="cs-CZ" b="1" dirty="0" smtClean="0"/>
              <a:t>Popisek obrázku</a:t>
            </a:r>
            <a:r>
              <a:rPr lang="cs-CZ" dirty="0" smtClean="0"/>
              <a:t> – návaznost na všechny popisky jako u tabulek, mezera za = mezera před obrázkem</a:t>
            </a:r>
            <a:endParaRPr lang="cs-CZ" dirty="0"/>
          </a:p>
        </p:txBody>
      </p:sp>
    </p:spTree>
    <p:extLst>
      <p:ext uri="{BB962C8B-B14F-4D97-AF65-F5344CB8AC3E}">
        <p14:creationId xmlns:p14="http://schemas.microsoft.com/office/powerpoint/2010/main" val="21570634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MATEMATICKÉ VÝRAZY</a:t>
            </a:r>
            <a:endParaRPr lang="cs-CZ" dirty="0"/>
          </a:p>
        </p:txBody>
      </p:sp>
      <p:sp>
        <p:nvSpPr>
          <p:cNvPr id="3" name="Zástupný symbol pro text 2"/>
          <p:cNvSpPr>
            <a:spLocks noGrp="1"/>
          </p:cNvSpPr>
          <p:nvPr>
            <p:ph type="body" sz="quarter" idx="11"/>
          </p:nvPr>
        </p:nvSpPr>
        <p:spPr/>
        <p:txBody>
          <a:bodyPr/>
          <a:lstStyle/>
          <a:p>
            <a:r>
              <a:rPr lang="cs-CZ" dirty="0" smtClean="0"/>
              <a:t>Typografické zásady</a:t>
            </a:r>
            <a:endParaRPr lang="cs-CZ" dirty="0"/>
          </a:p>
        </p:txBody>
      </p:sp>
      <mc:AlternateContent xmlns:mc="http://schemas.openxmlformats.org/markup-compatibility/2006" xmlns:a14="http://schemas.microsoft.com/office/drawing/2010/main">
        <mc:Choice Requires="a14">
          <p:sp>
            <p:nvSpPr>
              <p:cNvPr id="4" name="Zástupný symbol pro text 3"/>
              <p:cNvSpPr>
                <a:spLocks noGrp="1"/>
              </p:cNvSpPr>
              <p:nvPr>
                <p:ph type="body" sz="quarter" idx="15"/>
              </p:nvPr>
            </p:nvSpPr>
            <p:spPr>
              <a:xfrm>
                <a:off x="335366" y="1484784"/>
                <a:ext cx="11060344" cy="5144615"/>
              </a:xfrm>
            </p:spPr>
            <p:txBody>
              <a:bodyPr>
                <a:normAutofit/>
              </a:bodyPr>
              <a:lstStyle/>
              <a:p>
                <a:r>
                  <a:rPr lang="cs-CZ" dirty="0" smtClean="0"/>
                  <a:t>Ve výrazech není </a:t>
                </a:r>
                <a:r>
                  <a:rPr lang="cs-CZ" b="1" dirty="0" smtClean="0"/>
                  <a:t>žádná redundance</a:t>
                </a:r>
                <a:r>
                  <a:rPr lang="cs-CZ" dirty="0" smtClean="0"/>
                  <a:t> – každý symbol má jediný tvar, obvykle i přesné mezerování</a:t>
                </a:r>
              </a:p>
              <a:p>
                <a:r>
                  <a:rPr lang="cs-CZ" b="1" dirty="0" smtClean="0"/>
                  <a:t>Identická sazba</a:t>
                </a:r>
                <a:r>
                  <a:rPr lang="cs-CZ" dirty="0" smtClean="0"/>
                  <a:t> symbolů ve vzorcích i v textu!</a:t>
                </a:r>
              </a:p>
              <a:p>
                <a:r>
                  <a:rPr lang="cs-CZ" b="1" dirty="0" smtClean="0"/>
                  <a:t>Druhy nejčastějších symbolů a způsob jejich sazby:</a:t>
                </a:r>
                <a:r>
                  <a:rPr lang="cs-CZ" dirty="0" smtClean="0"/>
                  <a:t> </a:t>
                </a:r>
              </a:p>
              <a:p>
                <a:pPr lvl="1"/>
                <a:r>
                  <a:rPr lang="cs-CZ" dirty="0" smtClean="0"/>
                  <a:t>konstanty: obyčejný (stojatý) řez (</a:t>
                </a:r>
                <a:r>
                  <a:rPr lang="cs-CZ" dirty="0" smtClean="0">
                    <a:latin typeface="Cambria" panose="02040503050406030204" pitchFamily="18" charset="0"/>
                    <a:ea typeface="Cambria" panose="02040503050406030204" pitchFamily="18" charset="0"/>
                  </a:rPr>
                  <a:t>1</a:t>
                </a:r>
                <a:r>
                  <a:rPr lang="cs-CZ" dirty="0" smtClean="0"/>
                  <a:t>, </a:t>
                </a:r>
                <a:r>
                  <a:rPr lang="cs-CZ" dirty="0" smtClean="0">
                    <a:latin typeface="Cambria" panose="02040503050406030204" pitchFamily="18" charset="0"/>
                    <a:ea typeface="Cambria" panose="02040503050406030204" pitchFamily="18" charset="0"/>
                  </a:rPr>
                  <a:t>18</a:t>
                </a:r>
                <a:r>
                  <a:rPr lang="cs-CZ" dirty="0" smtClean="0"/>
                  <a:t>, </a:t>
                </a:r>
                <a:r>
                  <a:rPr lang="cs-CZ" dirty="0" smtClean="0">
                    <a:latin typeface="Cambria" panose="02040503050406030204" pitchFamily="18" charset="0"/>
                    <a:ea typeface="Cambria" panose="02040503050406030204" pitchFamily="18" charset="0"/>
                  </a:rPr>
                  <a:t>i</a:t>
                </a:r>
                <a:r>
                  <a:rPr lang="cs-CZ" dirty="0" smtClean="0"/>
                  <a:t>, </a:t>
                </a:r>
                <a:r>
                  <a:rPr lang="cs-CZ" dirty="0" smtClean="0">
                    <a:latin typeface="Cambria" panose="02040503050406030204" pitchFamily="18" charset="0"/>
                    <a:ea typeface="Cambria" panose="02040503050406030204" pitchFamily="18" charset="0"/>
                  </a:rPr>
                  <a:t>e</a:t>
                </a:r>
                <a:r>
                  <a:rPr lang="cs-CZ" dirty="0" smtClean="0"/>
                  <a:t>, </a:t>
                </a:r>
                <a:r>
                  <a:rPr lang="cs-CZ" dirty="0" smtClean="0">
                    <a:latin typeface="Cambria" panose="02040503050406030204" pitchFamily="18" charset="0"/>
                    <a:ea typeface="Cambria" panose="02040503050406030204" pitchFamily="18" charset="0"/>
                  </a:rPr>
                  <a:t>k</a:t>
                </a:r>
                <a:r>
                  <a:rPr lang="cs-CZ" dirty="0" smtClean="0"/>
                  <a:t>, </a:t>
                </a:r>
                <a:r>
                  <a:rPr lang="el-GR" dirty="0" smtClean="0">
                    <a:latin typeface="Cambria" panose="02040503050406030204" pitchFamily="18" charset="0"/>
                    <a:ea typeface="Cambria" panose="02040503050406030204" pitchFamily="18" charset="0"/>
                  </a:rPr>
                  <a:t>π</a:t>
                </a:r>
                <a:r>
                  <a:rPr lang="cs-CZ" dirty="0" smtClean="0"/>
                  <a:t>, ...)</a:t>
                </a:r>
              </a:p>
              <a:p>
                <a:pPr lvl="1"/>
                <a:r>
                  <a:rPr lang="cs-CZ" dirty="0" smtClean="0"/>
                  <a:t>proměnné (skalární): matematická kurzíva (</a:t>
                </a:r>
                <a:r>
                  <a:rPr lang="cs-CZ" i="1" dirty="0" smtClean="0">
                    <a:latin typeface="Cambria" panose="02040503050406030204" pitchFamily="18" charset="0"/>
                    <a:ea typeface="Cambria" panose="02040503050406030204" pitchFamily="18" charset="0"/>
                  </a:rPr>
                  <a:t>i</a:t>
                </a:r>
                <a:r>
                  <a:rPr lang="cs-CZ" dirty="0" smtClean="0"/>
                  <a:t>, </a:t>
                </a:r>
                <a:r>
                  <a:rPr lang="cs-CZ" i="1" dirty="0" smtClean="0">
                    <a:latin typeface="Cambria" panose="02040503050406030204" pitchFamily="18" charset="0"/>
                    <a:ea typeface="Cambria" panose="02040503050406030204" pitchFamily="18" charset="0"/>
                  </a:rPr>
                  <a:t>x</a:t>
                </a:r>
                <a:r>
                  <a:rPr lang="cs-CZ" dirty="0" smtClean="0"/>
                  <a:t>, ...)</a:t>
                </a:r>
              </a:p>
              <a:p>
                <a:pPr lvl="1"/>
                <a:r>
                  <a:rPr lang="cs-CZ" dirty="0" smtClean="0"/>
                  <a:t>struktury (vektory, matice): tučný </a:t>
                </a:r>
                <a:r>
                  <a:rPr lang="cs-CZ" dirty="0" err="1" smtClean="0"/>
                  <a:t>bezserifový</a:t>
                </a:r>
                <a:r>
                  <a:rPr lang="cs-CZ" dirty="0" smtClean="0"/>
                  <a:t> řez (</a:t>
                </a:r>
                <a:r>
                  <a:rPr lang="cs-CZ" b="1" dirty="0" smtClean="0"/>
                  <a:t>F</a:t>
                </a:r>
                <a:r>
                  <a:rPr lang="cs-CZ" dirty="0" smtClean="0"/>
                  <a:t>, </a:t>
                </a:r>
                <a:r>
                  <a:rPr lang="cs-CZ" b="1" dirty="0" smtClean="0"/>
                  <a:t>M</a:t>
                </a:r>
                <a:r>
                  <a:rPr lang="cs-CZ" dirty="0" smtClean="0"/>
                  <a:t>, </a:t>
                </a:r>
                <a:r>
                  <a:rPr lang="cs-CZ" b="1" dirty="0" smtClean="0"/>
                  <a:t>V</a:t>
                </a:r>
                <a:r>
                  <a:rPr lang="cs-CZ" dirty="0" smtClean="0"/>
                  <a:t>, </a:t>
                </a:r>
                <a:r>
                  <a:rPr lang="cs-CZ" b="1" dirty="0" smtClean="0"/>
                  <a:t>E</a:t>
                </a:r>
                <a:r>
                  <a:rPr lang="cs-CZ" dirty="0" smtClean="0"/>
                  <a:t>, ...)</a:t>
                </a:r>
              </a:p>
              <a:p>
                <a:pPr lvl="1"/>
                <a:r>
                  <a:rPr lang="cs-CZ" dirty="0" smtClean="0"/>
                  <a:t>funkce, diferenciály: obyčejný řez (</a:t>
                </a:r>
                <a:r>
                  <a:rPr lang="cs-CZ" dirty="0" smtClean="0">
                    <a:latin typeface="Cambria" panose="02040503050406030204" pitchFamily="18" charset="0"/>
                    <a:ea typeface="Cambria" panose="02040503050406030204" pitchFamily="18" charset="0"/>
                  </a:rPr>
                  <a:t>sin</a:t>
                </a:r>
                <a:r>
                  <a:rPr lang="cs-CZ" dirty="0" smtClean="0"/>
                  <a:t>, </a:t>
                </a:r>
                <a:r>
                  <a:rPr lang="cs-CZ" dirty="0" smtClean="0">
                    <a:latin typeface="Cambria" panose="02040503050406030204" pitchFamily="18" charset="0"/>
                    <a:ea typeface="Cambria" panose="02040503050406030204" pitchFamily="18" charset="0"/>
                  </a:rPr>
                  <a:t>lim</a:t>
                </a:r>
                <a:r>
                  <a:rPr lang="cs-CZ" dirty="0" smtClean="0"/>
                  <a:t>, </a:t>
                </a:r>
                <a:r>
                  <a:rPr lang="cs-CZ" dirty="0" smtClean="0">
                    <a:latin typeface="Cambria" panose="02040503050406030204" pitchFamily="18" charset="0"/>
                    <a:ea typeface="Cambria" panose="02040503050406030204" pitchFamily="18" charset="0"/>
                  </a:rPr>
                  <a:t>log</a:t>
                </a:r>
                <a:r>
                  <a:rPr lang="cs-CZ" dirty="0" smtClean="0"/>
                  <a:t>, ..., </a:t>
                </a:r>
                <a14:m>
                  <m:oMath xmlns:m="http://schemas.openxmlformats.org/officeDocument/2006/math">
                    <m:nary>
                      <m:naryPr>
                        <m:limLoc m:val="undOvr"/>
                        <m:subHide m:val="on"/>
                        <m:supHide m:val="on"/>
                        <m:ctrlPr>
                          <a:rPr lang="cs-CZ" i="1" smtClean="0">
                            <a:latin typeface="Cambria Math" panose="02040503050406030204" pitchFamily="18" charset="0"/>
                          </a:rPr>
                        </m:ctrlPr>
                      </m:naryPr>
                      <m:sub/>
                      <m:sup/>
                      <m:e>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sin</m:t>
                            </m:r>
                          </m:fName>
                          <m:e>
                            <m:r>
                              <a:rPr lang="cs-CZ" b="0" i="1" smtClean="0">
                                <a:latin typeface="Cambria Math" panose="02040503050406030204" pitchFamily="18" charset="0"/>
                              </a:rPr>
                              <m:t>𝑥</m:t>
                            </m:r>
                            <m:r>
                              <a:rPr lang="cs-CZ" b="0" i="1" smtClean="0">
                                <a:latin typeface="Cambria Math" panose="02040503050406030204" pitchFamily="18" charset="0"/>
                              </a:rPr>
                              <m:t> </m:t>
                            </m:r>
                            <m:r>
                              <m:rPr>
                                <m:nor/>
                              </m:rPr>
                              <a:rPr lang="cs-CZ" b="0" i="0" smtClean="0">
                                <a:latin typeface="Cambria Math" panose="02040503050406030204" pitchFamily="18" charset="0"/>
                              </a:rPr>
                              <m:t>d</m:t>
                            </m:r>
                            <m:r>
                              <a:rPr lang="cs-CZ" b="0" i="1" smtClean="0">
                                <a:latin typeface="Cambria Math" panose="02040503050406030204" pitchFamily="18" charset="0"/>
                              </a:rPr>
                              <m:t>𝑥</m:t>
                            </m:r>
                          </m:e>
                        </m:func>
                      </m:e>
                    </m:nary>
                  </m:oMath>
                </a14:m>
                <a:r>
                  <a:rPr lang="cs-CZ" dirty="0" smtClean="0"/>
                  <a:t>)</a:t>
                </a:r>
              </a:p>
              <a:p>
                <a:pPr lvl="1"/>
                <a:r>
                  <a:rPr lang="cs-CZ" dirty="0" smtClean="0"/>
                  <a:t>náslovné indexy: obyčejný řez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panose="02040503050406030204" pitchFamily="18" charset="0"/>
                          </a:rPr>
                          <m:t>𝐹</m:t>
                        </m:r>
                      </m:e>
                      <m:sub>
                        <m:r>
                          <a:rPr lang="cs-CZ" b="0" i="1" smtClean="0">
                            <a:latin typeface="Cambria Math" panose="02040503050406030204" pitchFamily="18" charset="0"/>
                          </a:rPr>
                          <m:t>𝑡</m:t>
                        </m:r>
                      </m:sub>
                    </m:sSub>
                  </m:oMath>
                </a14:m>
                <a:r>
                  <a:rPr lang="cs-CZ" dirty="0" smtClean="0"/>
                  <a:t> ×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panose="02040503050406030204" pitchFamily="18" charset="0"/>
                          </a:rPr>
                          <m:t>𝐹</m:t>
                        </m:r>
                      </m:e>
                      <m:sub>
                        <m:r>
                          <m:rPr>
                            <m:nor/>
                          </m:rPr>
                          <a:rPr lang="cs-CZ" b="0" i="0" smtClean="0">
                            <a:latin typeface="Cambria Math" panose="02040503050406030204" pitchFamily="18" charset="0"/>
                          </a:rPr>
                          <m:t>t</m:t>
                        </m:r>
                      </m:sub>
                    </m:sSub>
                  </m:oMath>
                </a14:m>
                <a:r>
                  <a:rPr lang="cs-CZ" dirty="0" smtClean="0"/>
                  <a:t>,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panose="02040503050406030204" pitchFamily="18" charset="0"/>
                          </a:rPr>
                          <m:t>𝑆</m:t>
                        </m:r>
                      </m:e>
                      <m:sub>
                        <m:r>
                          <m:rPr>
                            <m:nor/>
                          </m:rPr>
                          <a:rPr lang="cs-CZ" b="0" i="0" smtClean="0">
                            <a:latin typeface="Cambria Math" panose="02040503050406030204" pitchFamily="18" charset="0"/>
                          </a:rPr>
                          <m:t>max</m:t>
                        </m:r>
                      </m:sub>
                    </m:sSub>
                  </m:oMath>
                </a14:m>
                <a:r>
                  <a:rPr lang="cs-CZ" dirty="0" smtClean="0"/>
                  <a:t>)</a:t>
                </a:r>
              </a:p>
              <a:p>
                <a:r>
                  <a:rPr lang="cs-CZ" b="1" dirty="0" smtClean="0"/>
                  <a:t>Mezerování </a:t>
                </a:r>
                <a:r>
                  <a:rPr lang="cs-CZ" dirty="0" smtClean="0"/>
                  <a:t>symbolů – mnoho pravidel (řeší editor rovnic)</a:t>
                </a:r>
              </a:p>
              <a:p>
                <a:r>
                  <a:rPr lang="cs-CZ" b="1" dirty="0" smtClean="0"/>
                  <a:t>Vysazená matematika</a:t>
                </a:r>
                <a:r>
                  <a:rPr lang="cs-CZ" dirty="0" smtClean="0"/>
                  <a:t> – mezi odstavci (vertikální mezery, na střed, číslování vpravo)</a:t>
                </a:r>
              </a:p>
              <a:p>
                <a:r>
                  <a:rPr lang="cs-CZ" b="1" dirty="0" smtClean="0"/>
                  <a:t>Textová matematika</a:t>
                </a:r>
                <a:r>
                  <a:rPr lang="cs-CZ" dirty="0" smtClean="0"/>
                  <a:t> – uvnitř odstavce; menší symboly, jiné umístění mezí, zlomky. Cílem je co nejméně ovlivnit řádkování odstavce.</a:t>
                </a:r>
                <a:endParaRPr lang="cs-CZ" dirty="0"/>
              </a:p>
            </p:txBody>
          </p:sp>
        </mc:Choice>
        <mc:Fallback xmlns="">
          <p:sp>
            <p:nvSpPr>
              <p:cNvPr id="4" name="Zástupný symbol pro text 3"/>
              <p:cNvSpPr>
                <a:spLocks noGrp="1" noRot="1" noChangeAspect="1" noMove="1" noResize="1" noEditPoints="1" noAdjustHandles="1" noChangeArrowheads="1" noChangeShapeType="1" noTextEdit="1"/>
              </p:cNvSpPr>
              <p:nvPr>
                <p:ph type="body" sz="quarter" idx="15"/>
              </p:nvPr>
            </p:nvSpPr>
            <p:spPr>
              <a:xfrm>
                <a:off x="335366" y="1484784"/>
                <a:ext cx="11060344" cy="5144615"/>
              </a:xfrm>
              <a:blipFill>
                <a:blip r:embed="rId2"/>
                <a:stretch>
                  <a:fillRect l="-551"/>
                </a:stretch>
              </a:blipFill>
            </p:spPr>
            <p:txBody>
              <a:bodyPr/>
              <a:lstStyle/>
              <a:p>
                <a:r>
                  <a:rPr lang="cs-CZ">
                    <a:noFill/>
                  </a:rPr>
                  <a:t> </a:t>
                </a:r>
              </a:p>
            </p:txBody>
          </p:sp>
        </mc:Fallback>
      </mc:AlternateContent>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448" y="2804381"/>
            <a:ext cx="1434921" cy="1003175"/>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5257" y="4221518"/>
            <a:ext cx="1587302" cy="609524"/>
          </a:xfrm>
          <a:prstGeom prst="rect">
            <a:avLst/>
          </a:prstGeom>
        </p:spPr>
      </p:pic>
    </p:spTree>
    <p:extLst>
      <p:ext uri="{BB962C8B-B14F-4D97-AF65-F5344CB8AC3E}">
        <p14:creationId xmlns:p14="http://schemas.microsoft.com/office/powerpoint/2010/main" val="14201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10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fade">
                                      <p:cBhvr>
                                        <p:cTn id="57" dur="1000"/>
                                        <p:tgtEl>
                                          <p:spTgt spid="4">
                                            <p:txEl>
                                              <p:pRg st="9" end="9"/>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0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1000"/>
                                        <p:tgtEl>
                                          <p:spTgt spid="4">
                                            <p:txEl>
                                              <p:pRg st="10" end="10"/>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MATEMATICKÉ VÝRAZY</a:t>
            </a:r>
          </a:p>
        </p:txBody>
      </p:sp>
      <p:sp>
        <p:nvSpPr>
          <p:cNvPr id="3" name="Zástupný symbol pro text 2"/>
          <p:cNvSpPr>
            <a:spLocks noGrp="1"/>
          </p:cNvSpPr>
          <p:nvPr>
            <p:ph type="body" sz="quarter" idx="11"/>
          </p:nvPr>
        </p:nvSpPr>
        <p:spPr/>
        <p:txBody>
          <a:bodyPr/>
          <a:lstStyle/>
          <a:p>
            <a:r>
              <a:rPr lang="cs-CZ" dirty="0" smtClean="0"/>
              <a:t>Technické řešení matematických výrazů</a:t>
            </a:r>
            <a:endParaRPr lang="cs-CZ" dirty="0"/>
          </a:p>
        </p:txBody>
      </p:sp>
      <p:sp>
        <p:nvSpPr>
          <p:cNvPr id="4" name="Zástupný symbol pro text 3"/>
          <p:cNvSpPr>
            <a:spLocks noGrp="1"/>
          </p:cNvSpPr>
          <p:nvPr>
            <p:ph type="body" sz="quarter" idx="15"/>
          </p:nvPr>
        </p:nvSpPr>
        <p:spPr/>
        <p:txBody>
          <a:bodyPr/>
          <a:lstStyle/>
          <a:p>
            <a:r>
              <a:rPr lang="cs-CZ" dirty="0" smtClean="0"/>
              <a:t>Typ písma: matematické výrazy jsou implicitně řešeny písmem </a:t>
            </a:r>
            <a:r>
              <a:rPr lang="cs-CZ" dirty="0" err="1" smtClean="0"/>
              <a:t>Cambria</a:t>
            </a:r>
            <a:r>
              <a:rPr lang="cs-CZ" dirty="0" smtClean="0"/>
              <a:t> </a:t>
            </a:r>
            <a:r>
              <a:rPr lang="cs-CZ" dirty="0" err="1" smtClean="0"/>
              <a:t>Math</a:t>
            </a:r>
            <a:r>
              <a:rPr lang="cs-CZ" dirty="0" smtClean="0"/>
              <a:t> </a:t>
            </a:r>
            <a:r>
              <a:rPr lang="cs-CZ" dirty="0" smtClean="0">
                <a:sym typeface="Wingdings" panose="05000000000000000000" pitchFamily="2" charset="2"/>
              </a:rPr>
              <a:t> doporučení: </a:t>
            </a:r>
            <a:r>
              <a:rPr lang="cs-CZ" b="1" dirty="0" smtClean="0">
                <a:sym typeface="Wingdings" panose="05000000000000000000" pitchFamily="2" charset="2"/>
              </a:rPr>
              <a:t>základní písmo dokumentu </a:t>
            </a:r>
            <a:r>
              <a:rPr lang="cs-CZ" dirty="0" err="1" smtClean="0">
                <a:sym typeface="Wingdings" panose="05000000000000000000" pitchFamily="2" charset="2"/>
              </a:rPr>
              <a:t>Cambria</a:t>
            </a:r>
            <a:endParaRPr lang="cs-CZ" dirty="0" smtClean="0">
              <a:sym typeface="Wingdings" panose="05000000000000000000" pitchFamily="2" charset="2"/>
            </a:endParaRPr>
          </a:p>
          <a:p>
            <a:r>
              <a:rPr lang="cs-CZ" dirty="0" smtClean="0">
                <a:sym typeface="Wingdings" panose="05000000000000000000" pitchFamily="2" charset="2"/>
              </a:rPr>
              <a:t>Základním nástrojem je </a:t>
            </a:r>
            <a:r>
              <a:rPr lang="cs-CZ" b="1" dirty="0" smtClean="0">
                <a:sym typeface="Wingdings" panose="05000000000000000000" pitchFamily="2" charset="2"/>
              </a:rPr>
              <a:t>editor rovnic</a:t>
            </a:r>
            <a:r>
              <a:rPr lang="cs-CZ" dirty="0" smtClean="0">
                <a:sym typeface="Wingdings" panose="05000000000000000000" pitchFamily="2" charset="2"/>
              </a:rPr>
              <a:t> (Alt =);</a:t>
            </a:r>
          </a:p>
          <a:p>
            <a:r>
              <a:rPr lang="cs-CZ" dirty="0" smtClean="0">
                <a:sym typeface="Wingdings" panose="05000000000000000000" pitchFamily="2" charset="2"/>
              </a:rPr>
              <a:t>výraz: vložený/samostatný; při editaci lze použít</a:t>
            </a:r>
            <a:br>
              <a:rPr lang="cs-CZ" dirty="0" smtClean="0">
                <a:sym typeface="Wingdings" panose="05000000000000000000" pitchFamily="2" charset="2"/>
              </a:rPr>
            </a:br>
            <a:r>
              <a:rPr lang="cs-CZ" b="1" dirty="0" smtClean="0">
                <a:sym typeface="Wingdings" panose="05000000000000000000" pitchFamily="2" charset="2"/>
              </a:rPr>
              <a:t>příkazy </a:t>
            </a:r>
            <a:r>
              <a:rPr lang="cs-CZ" b="1" dirty="0" err="1" smtClean="0">
                <a:sym typeface="Wingdings" panose="05000000000000000000" pitchFamily="2" charset="2"/>
              </a:rPr>
              <a:t>LaTeX</a:t>
            </a:r>
            <a:r>
              <a:rPr lang="cs-CZ" dirty="0" smtClean="0">
                <a:sym typeface="Wingdings" panose="05000000000000000000" pitchFamily="2" charset="2"/>
              </a:rPr>
              <a:t> – velmi urychluje tvorbu výrazu</a:t>
            </a:r>
          </a:p>
          <a:p>
            <a:r>
              <a:rPr lang="cs-CZ" dirty="0" smtClean="0"/>
              <a:t>jednotlivé symboly v textu </a:t>
            </a:r>
            <a:r>
              <a:rPr lang="cs-CZ" b="1" dirty="0" smtClean="0"/>
              <a:t>bez editoru</a:t>
            </a:r>
            <a:r>
              <a:rPr lang="cs-CZ" dirty="0" smtClean="0"/>
              <a:t> – pozor na správný </a:t>
            </a:r>
            <a:br>
              <a:rPr lang="cs-CZ" dirty="0" smtClean="0"/>
            </a:br>
            <a:r>
              <a:rPr lang="cs-CZ" dirty="0" smtClean="0"/>
              <a:t>tvar (kurzíva, mezerování)</a:t>
            </a:r>
          </a:p>
          <a:p>
            <a:r>
              <a:rPr lang="cs-CZ" dirty="0" smtClean="0"/>
              <a:t>Vysazená matematika:</a:t>
            </a:r>
          </a:p>
          <a:p>
            <a:r>
              <a:rPr lang="cs-CZ" dirty="0" smtClean="0"/>
              <a:t>pozor na doplňkovou interpunkci – je </a:t>
            </a:r>
            <a:r>
              <a:rPr lang="cs-CZ" b="1" dirty="0" smtClean="0"/>
              <a:t>součástí</a:t>
            </a:r>
            <a:r>
              <a:rPr lang="cs-CZ" dirty="0" smtClean="0"/>
              <a:t> výrazu</a:t>
            </a:r>
          </a:p>
          <a:p>
            <a:r>
              <a:rPr lang="cs-CZ" dirty="0" smtClean="0"/>
              <a:t>zarovnání vzhledem k okolí (běžně na střed)</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370" y="1853514"/>
            <a:ext cx="4914286" cy="4000000"/>
          </a:xfrm>
          <a:prstGeom prst="rect">
            <a:avLst/>
          </a:prstGeom>
        </p:spPr>
      </p:pic>
      <p:sp>
        <p:nvSpPr>
          <p:cNvPr id="6" name="Ovál 5"/>
          <p:cNvSpPr/>
          <p:nvPr/>
        </p:nvSpPr>
        <p:spPr>
          <a:xfrm>
            <a:off x="7475220" y="4114800"/>
            <a:ext cx="1680210" cy="377190"/>
          </a:xfrm>
          <a:prstGeom prst="ellipse">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vál 6"/>
          <p:cNvSpPr/>
          <p:nvPr/>
        </p:nvSpPr>
        <p:spPr>
          <a:xfrm>
            <a:off x="9650730" y="5078730"/>
            <a:ext cx="1680210" cy="377190"/>
          </a:xfrm>
          <a:prstGeom prst="ellipse">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8713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10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Vývoj knižního písma</a:t>
            </a:r>
            <a:endParaRPr lang="cs-CZ" dirty="0"/>
          </a:p>
        </p:txBody>
      </p:sp>
      <p:sp>
        <p:nvSpPr>
          <p:cNvPr id="4" name="Zástupný symbol pro text 3"/>
          <p:cNvSpPr>
            <a:spLocks noGrp="1"/>
          </p:cNvSpPr>
          <p:nvPr>
            <p:ph type="body" sz="quarter" idx="15"/>
          </p:nvPr>
        </p:nvSpPr>
        <p:spPr/>
        <p:txBody>
          <a:bodyPr/>
          <a:lstStyle/>
          <a:p>
            <a:r>
              <a:rPr lang="cs-CZ" dirty="0"/>
              <a:t>Latinková písma mají dva zdroje </a:t>
            </a:r>
            <a:r>
              <a:rPr lang="cs-CZ" dirty="0" smtClean="0"/>
              <a:t/>
            </a:r>
            <a:br>
              <a:rPr lang="cs-CZ" dirty="0" smtClean="0"/>
            </a:br>
            <a:r>
              <a:rPr lang="cs-CZ" dirty="0" smtClean="0"/>
              <a:t>– </a:t>
            </a:r>
            <a:r>
              <a:rPr lang="cs-CZ" b="1" dirty="0"/>
              <a:t>římskou kapitálu</a:t>
            </a:r>
            <a:r>
              <a:rPr lang="cs-CZ" dirty="0"/>
              <a:t> </a:t>
            </a:r>
            <a:r>
              <a:rPr lang="cs-CZ" dirty="0" smtClean="0"/>
              <a:t/>
            </a:r>
            <a:br>
              <a:rPr lang="cs-CZ" dirty="0" smtClean="0"/>
            </a:br>
            <a:r>
              <a:rPr lang="cs-CZ" dirty="0" smtClean="0"/>
              <a:t>(</a:t>
            </a:r>
            <a:r>
              <a:rPr lang="cs-CZ" dirty="0"/>
              <a:t>starořímské nápisy</a:t>
            </a:r>
            <a:r>
              <a:rPr lang="cs-CZ" dirty="0" smtClean="0"/>
              <a:t>) </a:t>
            </a:r>
            <a:br>
              <a:rPr lang="cs-CZ" dirty="0" smtClean="0"/>
            </a:br>
            <a:r>
              <a:rPr lang="cs-CZ" dirty="0" smtClean="0"/>
              <a:t>= </a:t>
            </a:r>
            <a:r>
              <a:rPr lang="cs-CZ" dirty="0"/>
              <a:t>dnešní velká </a:t>
            </a:r>
            <a:r>
              <a:rPr lang="cs-CZ" dirty="0" smtClean="0"/>
              <a:t>písmena</a:t>
            </a:r>
            <a:br>
              <a:rPr lang="cs-CZ" dirty="0" smtClean="0"/>
            </a:br>
            <a:r>
              <a:rPr lang="cs-CZ" dirty="0" smtClean="0"/>
              <a:t/>
            </a:r>
            <a:br>
              <a:rPr lang="cs-CZ" dirty="0" smtClean="0"/>
            </a:br>
            <a:endParaRPr lang="cs-CZ" dirty="0"/>
          </a:p>
          <a:p>
            <a:r>
              <a:rPr lang="cs-CZ" dirty="0"/>
              <a:t>a </a:t>
            </a:r>
            <a:r>
              <a:rPr lang="cs-CZ" b="1" dirty="0"/>
              <a:t>karolínskou minuskuli</a:t>
            </a:r>
            <a:r>
              <a:rPr lang="cs-CZ" dirty="0"/>
              <a:t> </a:t>
            </a:r>
            <a:r>
              <a:rPr lang="cs-CZ" dirty="0" smtClean="0"/>
              <a:t>(</a:t>
            </a:r>
            <a:r>
              <a:rPr lang="cs-CZ" dirty="0"/>
              <a:t>Karel Veliký, cca 800 n. l</a:t>
            </a:r>
            <a:r>
              <a:rPr lang="cs-CZ" dirty="0" smtClean="0"/>
              <a:t>.) </a:t>
            </a:r>
            <a:br>
              <a:rPr lang="cs-CZ" dirty="0" smtClean="0"/>
            </a:br>
            <a:r>
              <a:rPr lang="cs-CZ" dirty="0" smtClean="0"/>
              <a:t>= </a:t>
            </a:r>
            <a:r>
              <a:rPr lang="cs-CZ" dirty="0"/>
              <a:t>dnešní malá písmena.</a:t>
            </a:r>
          </a:p>
          <a:p>
            <a:endParaRPr lang="cs-CZ" dirty="0"/>
          </a:p>
        </p:txBody>
      </p:sp>
      <p:pic>
        <p:nvPicPr>
          <p:cNvPr id="5" name="Picture 1028" descr="LATINA"/>
          <p:cNvPicPr>
            <a:picLocks noChangeAspect="1" noChangeArrowheads="1"/>
          </p:cNvPicPr>
          <p:nvPr/>
        </p:nvPicPr>
        <p:blipFill>
          <a:blip r:embed="rId2">
            <a:extLst>
              <a:ext uri="{28A0092B-C50C-407E-A947-70E740481C1C}">
                <a14:useLocalDpi xmlns:a14="http://schemas.microsoft.com/office/drawing/2010/main" val="0"/>
              </a:ext>
            </a:extLst>
          </a:blip>
          <a:srcRect b="62431"/>
          <a:stretch>
            <a:fillRect/>
          </a:stretch>
        </p:blipFill>
        <p:spPr bwMode="auto">
          <a:xfrm>
            <a:off x="5087888" y="1709028"/>
            <a:ext cx="2109655" cy="1214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35" descr="knihtisk"/>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6160" y="1709028"/>
            <a:ext cx="2797524" cy="3979453"/>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9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ppt_w/2"/>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MATEMATICKÉ VÝRAZY</a:t>
            </a:r>
          </a:p>
        </p:txBody>
      </p:sp>
      <p:sp>
        <p:nvSpPr>
          <p:cNvPr id="3" name="Zástupný symbol pro text 2"/>
          <p:cNvSpPr>
            <a:spLocks noGrp="1"/>
          </p:cNvSpPr>
          <p:nvPr>
            <p:ph type="body" sz="quarter" idx="11"/>
          </p:nvPr>
        </p:nvSpPr>
        <p:spPr/>
        <p:txBody>
          <a:bodyPr/>
          <a:lstStyle/>
          <a:p>
            <a:r>
              <a:rPr lang="cs-CZ" dirty="0" smtClean="0"/>
              <a:t>Číslované rovnice</a:t>
            </a:r>
            <a:endParaRPr lang="cs-CZ" dirty="0"/>
          </a:p>
        </p:txBody>
      </p:sp>
      <p:sp>
        <p:nvSpPr>
          <p:cNvPr id="4" name="Zástupný symbol pro text 3"/>
          <p:cNvSpPr>
            <a:spLocks noGrp="1"/>
          </p:cNvSpPr>
          <p:nvPr>
            <p:ph type="body" sz="quarter" idx="15"/>
          </p:nvPr>
        </p:nvSpPr>
        <p:spPr>
          <a:xfrm>
            <a:off x="335366" y="1484784"/>
            <a:ext cx="11231794" cy="5224625"/>
          </a:xfrm>
        </p:spPr>
        <p:txBody>
          <a:bodyPr>
            <a:normAutofit lnSpcReduction="10000"/>
          </a:bodyPr>
          <a:lstStyle/>
          <a:p>
            <a:r>
              <a:rPr lang="cs-CZ" dirty="0" smtClean="0"/>
              <a:t>Vysazená matematika typicky mívá číslování – v kulatých závorkách na pravém okraji</a:t>
            </a:r>
          </a:p>
          <a:p>
            <a:r>
              <a:rPr lang="cs-CZ" dirty="0" smtClean="0"/>
              <a:t>Protože nelze k vysazené matematice dopsat žádný text, je nutné ji umístit do samostatného pole tabulky a číslování do dalšího pole tabulky.</a:t>
            </a:r>
          </a:p>
          <a:p>
            <a:r>
              <a:rPr lang="cs-CZ" dirty="0" smtClean="0"/>
              <a:t>Výraz na střed a číslování vpravo </a:t>
            </a:r>
            <a:r>
              <a:rPr lang="cs-CZ" dirty="0" smtClean="0">
                <a:sym typeface="Wingdings" panose="05000000000000000000" pitchFamily="2" charset="2"/>
              </a:rPr>
              <a:t> tři pole tabulky</a:t>
            </a:r>
            <a:br>
              <a:rPr lang="cs-CZ" dirty="0" smtClean="0">
                <a:sym typeface="Wingdings" panose="05000000000000000000" pitchFamily="2" charset="2"/>
              </a:rPr>
            </a:br>
            <a:r>
              <a:rPr lang="cs-CZ" dirty="0" smtClean="0">
                <a:sym typeface="Wingdings" panose="05000000000000000000" pitchFamily="2" charset="2"/>
              </a:rPr>
              <a:t/>
            </a:r>
            <a:br>
              <a:rPr lang="cs-CZ" dirty="0" smtClean="0">
                <a:sym typeface="Wingdings" panose="05000000000000000000" pitchFamily="2" charset="2"/>
              </a:rPr>
            </a:br>
            <a:r>
              <a:rPr lang="cs-CZ" dirty="0" smtClean="0">
                <a:sym typeface="Wingdings" panose="05000000000000000000" pitchFamily="2" charset="2"/>
              </a:rPr>
              <a:t/>
            </a:r>
            <a:br>
              <a:rPr lang="cs-CZ" dirty="0" smtClean="0">
                <a:sym typeface="Wingdings" panose="05000000000000000000" pitchFamily="2" charset="2"/>
              </a:rPr>
            </a:br>
            <a:endParaRPr lang="cs-CZ" dirty="0" smtClean="0">
              <a:sym typeface="Wingdings" panose="05000000000000000000" pitchFamily="2" charset="2"/>
            </a:endParaRPr>
          </a:p>
          <a:p>
            <a:r>
              <a:rPr lang="cs-CZ" dirty="0" smtClean="0">
                <a:sym typeface="Wingdings" panose="05000000000000000000" pitchFamily="2" charset="2"/>
              </a:rPr>
              <a:t>Levé a pravé pole má stejnou šířku – zaručuje, že prostřední pole a jeho obsah je na střed stránky</a:t>
            </a:r>
          </a:p>
          <a:p>
            <a:r>
              <a:rPr lang="cs-CZ" dirty="0" smtClean="0">
                <a:sym typeface="Wingdings" panose="05000000000000000000" pitchFamily="2" charset="2"/>
              </a:rPr>
              <a:t>V tabulce je třeba zrušit ohraničení a nastavit vnitřní mezery na všech stranách na nulu</a:t>
            </a:r>
          </a:p>
          <a:p>
            <a:r>
              <a:rPr lang="cs-CZ" dirty="0" smtClean="0">
                <a:sym typeface="Wingdings" panose="05000000000000000000" pitchFamily="2" charset="2"/>
              </a:rPr>
              <a:t>Mají-li být výrazy vlevo, má tabulka pouze dva sloupce</a:t>
            </a:r>
          </a:p>
          <a:p>
            <a:r>
              <a:rPr lang="cs-CZ" dirty="0" smtClean="0">
                <a:sym typeface="Wingdings" panose="05000000000000000000" pitchFamily="2" charset="2"/>
              </a:rPr>
              <a:t>Do pravého pole číslo rovnice – ručně, nebo jako nový titulek</a:t>
            </a:r>
          </a:p>
          <a:p>
            <a:r>
              <a:rPr lang="cs-CZ" dirty="0" smtClean="0">
                <a:sym typeface="Wingdings" panose="05000000000000000000" pitchFamily="2" charset="2"/>
              </a:rPr>
              <a:t>Celou tabulku lze uložit jako stavební blok: označíme celou tabulku, Vložení/Tabulka/Rychlé tabulky/Uložit výběr do galerie rychlých tabulek; zde lze vložit mezi rovnice</a:t>
            </a:r>
            <a:endParaRPr lang="cs-CZ" dirty="0"/>
          </a:p>
        </p:txBody>
      </p:sp>
      <mc:AlternateContent xmlns:mc="http://schemas.openxmlformats.org/markup-compatibility/2006" xmlns:a14="http://schemas.microsoft.com/office/drawing/2010/main">
        <mc:Choice Requires="a14">
          <p:graphicFrame>
            <p:nvGraphicFramePr>
              <p:cNvPr id="5" name="Tabulka 4"/>
              <p:cNvGraphicFramePr>
                <a:graphicFrameLocks noGrp="1"/>
              </p:cNvGraphicFramePr>
              <p:nvPr>
                <p:extLst/>
              </p:nvPr>
            </p:nvGraphicFramePr>
            <p:xfrm>
              <a:off x="335366" y="3340793"/>
              <a:ext cx="11231793" cy="616610"/>
            </p:xfrm>
            <a:graphic>
              <a:graphicData uri="http://schemas.openxmlformats.org/drawingml/2006/table">
                <a:tbl>
                  <a:tblPr bandCol="1">
                    <a:tableStyleId>{5C22544A-7EE6-4342-B048-85BDC9FD1C3A}</a:tableStyleId>
                  </a:tblPr>
                  <a:tblGrid>
                    <a:gridCol w="1046083">
                      <a:extLst>
                        <a:ext uri="{9D8B030D-6E8A-4147-A177-3AD203B41FA5}">
                          <a16:colId xmlns:a16="http://schemas.microsoft.com/office/drawing/2014/main" val="521856306"/>
                        </a:ext>
                      </a:extLst>
                    </a:gridCol>
                    <a:gridCol w="9420186">
                      <a:extLst>
                        <a:ext uri="{9D8B030D-6E8A-4147-A177-3AD203B41FA5}">
                          <a16:colId xmlns:a16="http://schemas.microsoft.com/office/drawing/2014/main" val="1329653032"/>
                        </a:ext>
                      </a:extLst>
                    </a:gridCol>
                    <a:gridCol w="765524">
                      <a:extLst>
                        <a:ext uri="{9D8B030D-6E8A-4147-A177-3AD203B41FA5}">
                          <a16:colId xmlns:a16="http://schemas.microsoft.com/office/drawing/2014/main" val="1094157075"/>
                        </a:ext>
                      </a:extLst>
                    </a:gridCol>
                  </a:tblGrid>
                  <a:tr h="616610">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cs-CZ" b="0" i="1" smtClean="0">
                                    <a:latin typeface="Cambria Math" panose="02040503050406030204" pitchFamily="18" charset="0"/>
                                  </a:rPr>
                                  <m:t>𝑉</m:t>
                                </m:r>
                                <m:r>
                                  <a:rPr lang="cs-CZ" b="0" i="1" smtClean="0">
                                    <a:latin typeface="Cambria Math" panose="02040503050406030204" pitchFamily="18" charset="0"/>
                                  </a:rPr>
                                  <m:t>= </m:t>
                                </m:r>
                                <m:f>
                                  <m:fPr>
                                    <m:ctrlPr>
                                      <a:rPr lang="cs-CZ" b="0" i="1" smtClean="0">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b="0" i="1" smtClean="0">
                                    <a:latin typeface="Cambria Math" panose="02040503050406030204" pitchFamily="18" charset="0"/>
                                  </a:rPr>
                                  <m:t> </m:t>
                                </m:r>
                                <m:r>
                                  <a:rPr lang="cs-CZ" b="0" i="1" smtClean="0">
                                    <a:latin typeface="Cambria Math" panose="02040503050406030204" pitchFamily="18" charset="0"/>
                                  </a:rPr>
                                  <m:t>𝜋</m:t>
                                </m:r>
                                <m:sSup>
                                  <m:sSupPr>
                                    <m:ctrlPr>
                                      <a:rPr lang="cs-CZ" b="0" i="1" smtClean="0">
                                        <a:latin typeface="Cambria Math" panose="02040503050406030204" pitchFamily="18" charset="0"/>
                                      </a:rPr>
                                    </m:ctrlPr>
                                  </m:sSupPr>
                                  <m:e>
                                    <m:r>
                                      <a:rPr lang="cs-CZ" b="0" i="1" smtClean="0">
                                        <a:latin typeface="Cambria Math" panose="02040503050406030204" pitchFamily="18" charset="0"/>
                                      </a:rPr>
                                      <m:t>𝑟</m:t>
                                    </m:r>
                                  </m:e>
                                  <m:sup>
                                    <m:r>
                                      <a:rPr lang="cs-CZ" b="0" i="1" smtClean="0">
                                        <a:latin typeface="Cambria Math" panose="02040503050406030204" pitchFamily="18" charset="0"/>
                                      </a:rPr>
                                      <m:t>3</m:t>
                                    </m:r>
                                  </m:sup>
                                </m:sSup>
                              </m:oMath>
                            </m:oMathPara>
                          </a14:m>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9539988"/>
                      </a:ext>
                    </a:extLst>
                  </a:tr>
                </a:tbl>
              </a:graphicData>
            </a:graphic>
          </p:graphicFrame>
        </mc:Choice>
        <mc:Fallback xmlns="">
          <p:graphicFrame>
            <p:nvGraphicFramePr>
              <p:cNvPr id="5" name="Tabulka 4"/>
              <p:cNvGraphicFramePr>
                <a:graphicFrameLocks noGrp="1"/>
              </p:cNvGraphicFramePr>
              <p:nvPr>
                <p:extLst>
                  <p:ext uri="{D42A27DB-BD31-4B8C-83A1-F6EECF244321}">
                    <p14:modId xmlns:p14="http://schemas.microsoft.com/office/powerpoint/2010/main" val="3943243504"/>
                  </p:ext>
                </p:extLst>
              </p:nvPr>
            </p:nvGraphicFramePr>
            <p:xfrm>
              <a:off x="335366" y="3340793"/>
              <a:ext cx="11231793" cy="616610"/>
            </p:xfrm>
            <a:graphic>
              <a:graphicData uri="http://schemas.openxmlformats.org/drawingml/2006/table">
                <a:tbl>
                  <a:tblPr bandCol="1">
                    <a:tableStyleId>{5C22544A-7EE6-4342-B048-85BDC9FD1C3A}</a:tableStyleId>
                  </a:tblPr>
                  <a:tblGrid>
                    <a:gridCol w="1046083">
                      <a:extLst>
                        <a:ext uri="{9D8B030D-6E8A-4147-A177-3AD203B41FA5}">
                          <a16:colId xmlns:a16="http://schemas.microsoft.com/office/drawing/2014/main" val="521856306"/>
                        </a:ext>
                      </a:extLst>
                    </a:gridCol>
                    <a:gridCol w="9420186">
                      <a:extLst>
                        <a:ext uri="{9D8B030D-6E8A-4147-A177-3AD203B41FA5}">
                          <a16:colId xmlns:a16="http://schemas.microsoft.com/office/drawing/2014/main" val="1329653032"/>
                        </a:ext>
                      </a:extLst>
                    </a:gridCol>
                    <a:gridCol w="765524">
                      <a:extLst>
                        <a:ext uri="{9D8B030D-6E8A-4147-A177-3AD203B41FA5}">
                          <a16:colId xmlns:a16="http://schemas.microsoft.com/office/drawing/2014/main" val="1094157075"/>
                        </a:ext>
                      </a:extLst>
                    </a:gridCol>
                  </a:tblGrid>
                  <a:tr h="616610">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cs-CZ"/>
                        </a:p>
                      </a:txBody>
                      <a:tcP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1133" r="-8155"/>
                          </a:stretch>
                        </a:blipFill>
                      </a:tcPr>
                    </a:tc>
                    <a:tc>
                      <a:txBody>
                        <a:bodyPr/>
                        <a:lstStyle/>
                        <a:p>
                          <a:endParaRPr lang="cs-CZ"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9539988"/>
                      </a:ext>
                    </a:extLst>
                  </a:tr>
                </a:tbl>
              </a:graphicData>
            </a:graphic>
          </p:graphicFrame>
        </mc:Fallback>
      </mc:AlternateContent>
      <p:sp>
        <p:nvSpPr>
          <p:cNvPr id="6" name="TextovéPole 5"/>
          <p:cNvSpPr txBox="1"/>
          <p:nvPr/>
        </p:nvSpPr>
        <p:spPr>
          <a:xfrm>
            <a:off x="11169364" y="3403406"/>
            <a:ext cx="489236" cy="369332"/>
          </a:xfrm>
          <a:prstGeom prst="rect">
            <a:avLst/>
          </a:prstGeom>
          <a:noFill/>
        </p:spPr>
        <p:txBody>
          <a:bodyPr wrap="none" rtlCol="0">
            <a:spAutoFit/>
          </a:bodyPr>
          <a:lstStyle/>
          <a:p>
            <a:r>
              <a:rPr lang="cs-CZ" dirty="0" smtClean="0">
                <a:latin typeface="Cambria" panose="02040503050406030204" pitchFamily="18" charset="0"/>
                <a:ea typeface="Cambria" panose="02040503050406030204" pitchFamily="18" charset="0"/>
              </a:rPr>
              <a:t>(5)</a:t>
            </a: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95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1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2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p:txBody>
          <a:bodyPr>
            <a:normAutofit lnSpcReduction="10000"/>
          </a:bodyPr>
          <a:lstStyle/>
          <a:p>
            <a:r>
              <a:rPr lang="cs-CZ" dirty="0" smtClean="0"/>
              <a:t>Stránkové prvky</a:t>
            </a:r>
            <a:endParaRPr lang="cs-CZ" dirty="0"/>
          </a:p>
        </p:txBody>
      </p:sp>
    </p:spTree>
    <p:extLst>
      <p:ext uri="{BB962C8B-B14F-4D97-AF65-F5344CB8AC3E}">
        <p14:creationId xmlns:p14="http://schemas.microsoft.com/office/powerpoint/2010/main" val="21742208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8705233" y="1484785"/>
            <a:ext cx="2514600" cy="3657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5" name="Obdélník 14"/>
          <p:cNvSpPr/>
          <p:nvPr/>
        </p:nvSpPr>
        <p:spPr>
          <a:xfrm>
            <a:off x="9266573" y="2592006"/>
            <a:ext cx="1391920" cy="325657"/>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smtClean="0"/>
              <a:t>optický střed</a:t>
            </a:r>
            <a:endParaRPr lang="cs-CZ" dirty="0"/>
          </a:p>
        </p:txBody>
      </p:sp>
      <p:sp>
        <p:nvSpPr>
          <p:cNvPr id="2" name="Nadpis 1"/>
          <p:cNvSpPr>
            <a:spLocks noGrp="1"/>
          </p:cNvSpPr>
          <p:nvPr>
            <p:ph type="title"/>
          </p:nvPr>
        </p:nvSpPr>
        <p:spPr/>
        <p:txBody>
          <a:bodyPr>
            <a:normAutofit fontScale="90000"/>
          </a:bodyPr>
          <a:lstStyle/>
          <a:p>
            <a:r>
              <a:rPr lang="cs-CZ" dirty="0" smtClean="0"/>
              <a:t>STRÁNKY</a:t>
            </a:r>
            <a:endParaRPr lang="cs-CZ" dirty="0"/>
          </a:p>
        </p:txBody>
      </p:sp>
      <p:sp>
        <p:nvSpPr>
          <p:cNvPr id="3" name="Zástupný symbol pro text 2"/>
          <p:cNvSpPr>
            <a:spLocks noGrp="1"/>
          </p:cNvSpPr>
          <p:nvPr>
            <p:ph type="body" sz="quarter" idx="11"/>
          </p:nvPr>
        </p:nvSpPr>
        <p:spPr/>
        <p:txBody>
          <a:bodyPr/>
          <a:lstStyle/>
          <a:p>
            <a:r>
              <a:rPr lang="cs-CZ" dirty="0" smtClean="0"/>
              <a:t>Sazební obrazec, okraje stránky</a:t>
            </a:r>
            <a:endParaRPr lang="cs-CZ" dirty="0"/>
          </a:p>
        </p:txBody>
      </p:sp>
      <mc:AlternateContent xmlns:mc="http://schemas.openxmlformats.org/markup-compatibility/2006" xmlns:a14="http://schemas.microsoft.com/office/drawing/2010/main">
        <mc:Choice Requires="a14">
          <p:sp>
            <p:nvSpPr>
              <p:cNvPr id="4" name="Zástupný symbol pro text 3"/>
              <p:cNvSpPr>
                <a:spLocks noGrp="1"/>
              </p:cNvSpPr>
              <p:nvPr>
                <p:ph type="body" sz="quarter" idx="15"/>
              </p:nvPr>
            </p:nvSpPr>
            <p:spPr>
              <a:xfrm>
                <a:off x="335055" y="1412776"/>
                <a:ext cx="10884622" cy="5445223"/>
              </a:xfrm>
            </p:spPr>
            <p:txBody>
              <a:bodyPr>
                <a:normAutofit/>
              </a:bodyPr>
              <a:lstStyle/>
              <a:p>
                <a:r>
                  <a:rPr lang="cs-CZ" dirty="0" smtClean="0"/>
                  <a:t>List papíru (normalizovaný poměr stran </a:t>
                </a:r>
                <a14:m>
                  <m:oMath xmlns:m="http://schemas.openxmlformats.org/officeDocument/2006/math">
                    <m:r>
                      <a:rPr lang="cs-CZ" b="0" i="1" smtClean="0">
                        <a:latin typeface="Cambria Math" panose="02040503050406030204" pitchFamily="18" charset="0"/>
                      </a:rPr>
                      <m:t>1:</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2</m:t>
                        </m:r>
                      </m:e>
                    </m:rad>
                  </m:oMath>
                </a14:m>
                <a:r>
                  <a:rPr lang="cs-CZ" dirty="0" smtClean="0"/>
                  <a:t>) a jeho optický střed</a:t>
                </a:r>
              </a:p>
              <a:p>
                <a:r>
                  <a:rPr lang="cs-CZ" dirty="0" smtClean="0"/>
                  <a:t>Veškerý materiál na stránce – </a:t>
                </a:r>
                <a:r>
                  <a:rPr lang="cs-CZ" b="1" dirty="0" smtClean="0">
                    <a:solidFill>
                      <a:srgbClr val="00B0F0"/>
                    </a:solidFill>
                  </a:rPr>
                  <a:t>sazební obrazec</a:t>
                </a:r>
                <a:r>
                  <a:rPr lang="cs-CZ" dirty="0" smtClean="0"/>
                  <a:t> </a:t>
                </a:r>
              </a:p>
              <a:p>
                <a:r>
                  <a:rPr lang="cs-CZ" dirty="0" smtClean="0"/>
                  <a:t>Tři části sazebního obrazce: </a:t>
                </a:r>
                <a:r>
                  <a:rPr lang="cs-CZ" b="1" dirty="0" smtClean="0"/>
                  <a:t>záhlaví, zrcadlo, pata.</a:t>
                </a:r>
              </a:p>
              <a:p>
                <a:r>
                  <a:rPr lang="cs-CZ" dirty="0" smtClean="0"/>
                  <a:t>Okraje určují </a:t>
                </a:r>
                <a:r>
                  <a:rPr lang="cs-CZ" b="1" dirty="0" smtClean="0"/>
                  <a:t>umístění</a:t>
                </a:r>
                <a:r>
                  <a:rPr lang="cs-CZ" dirty="0" smtClean="0"/>
                  <a:t> sazebního obrazce na list papíru</a:t>
                </a:r>
              </a:p>
              <a:p>
                <a:r>
                  <a:rPr lang="cs-CZ" dirty="0" smtClean="0"/>
                  <a:t>Sazební obrazec vyvážené stránky respektuje pozici optického středu</a:t>
                </a:r>
              </a:p>
              <a:p>
                <a:r>
                  <a:rPr lang="cs-CZ" dirty="0" smtClean="0"/>
                  <a:t>Umístění sazebního obrazce: </a:t>
                </a:r>
                <a:r>
                  <a:rPr lang="cs-CZ" b="1" dirty="0" smtClean="0"/>
                  <a:t>geometrické konstrukce, poměr okrajů</a:t>
                </a:r>
                <a:endParaRPr lang="cs-CZ" dirty="0" smtClean="0"/>
              </a:p>
              <a:p>
                <a:r>
                  <a:rPr lang="cs-CZ" dirty="0" smtClean="0"/>
                  <a:t>Nejpoužívanější poměr: levý : horní : pravý : dolní = 3 : 4 : 5 : 7</a:t>
                </a:r>
                <a:br>
                  <a:rPr lang="cs-CZ" dirty="0" smtClean="0"/>
                </a:br>
                <a:r>
                  <a:rPr lang="cs-CZ" dirty="0" smtClean="0"/>
                  <a:t/>
                </a:r>
                <a:br>
                  <a:rPr lang="cs-CZ" dirty="0" smtClean="0"/>
                </a:br>
                <a:r>
                  <a:rPr lang="cs-CZ" dirty="0" smtClean="0"/>
                  <a:t/>
                </a:r>
                <a:br>
                  <a:rPr lang="cs-CZ" dirty="0" smtClean="0"/>
                </a:br>
                <a:endParaRPr lang="cs-CZ" dirty="0"/>
              </a:p>
              <a:p>
                <a:r>
                  <a:rPr lang="cs-CZ" dirty="0" smtClean="0"/>
                  <a:t>Z toho důvodu jsou všechny přednastavené poměry okrajů ve Wordu</a:t>
                </a:r>
                <a:br>
                  <a:rPr lang="cs-CZ" dirty="0" smtClean="0"/>
                </a:br>
                <a:r>
                  <a:rPr lang="cs-CZ" b="1" dirty="0" smtClean="0"/>
                  <a:t>nepoužitelné</a:t>
                </a:r>
                <a:r>
                  <a:rPr lang="cs-CZ" dirty="0" smtClean="0"/>
                  <a:t>.</a:t>
                </a:r>
              </a:p>
              <a:p>
                <a:r>
                  <a:rPr lang="cs-CZ" dirty="0" smtClean="0"/>
                  <a:t>Poměry okrajů platí pro pravé stránky (liché), levé stránky (sudé) mají levý a pravý okraj naopak</a:t>
                </a:r>
                <a:endParaRPr lang="cs-CZ" dirty="0"/>
              </a:p>
            </p:txBody>
          </p:sp>
        </mc:Choice>
        <mc:Fallback xmlns="">
          <p:sp>
            <p:nvSpPr>
              <p:cNvPr id="4" name="Zástupný symbol pro text 3"/>
              <p:cNvSpPr>
                <a:spLocks noGrp="1" noRot="1" noChangeAspect="1" noMove="1" noResize="1" noEditPoints="1" noAdjustHandles="1" noChangeArrowheads="1" noChangeShapeType="1" noTextEdit="1"/>
              </p:cNvSpPr>
              <p:nvPr>
                <p:ph type="body" sz="quarter" idx="15"/>
              </p:nvPr>
            </p:nvSpPr>
            <p:spPr>
              <a:xfrm>
                <a:off x="335055" y="1412776"/>
                <a:ext cx="10884622" cy="5445223"/>
              </a:xfrm>
              <a:blipFill>
                <a:blip r:embed="rId2"/>
                <a:stretch>
                  <a:fillRect l="-560"/>
                </a:stretch>
              </a:blipFill>
            </p:spPr>
            <p:txBody>
              <a:bodyPr/>
              <a:lstStyle/>
              <a:p>
                <a:r>
                  <a:rPr lang="cs-CZ">
                    <a:noFill/>
                  </a:rPr>
                  <a:t> </a:t>
                </a:r>
              </a:p>
            </p:txBody>
          </p:sp>
        </mc:Fallback>
      </mc:AlternateContent>
      <p:sp>
        <p:nvSpPr>
          <p:cNvPr id="9" name="Obdélník 8"/>
          <p:cNvSpPr/>
          <p:nvPr/>
        </p:nvSpPr>
        <p:spPr>
          <a:xfrm>
            <a:off x="8921257" y="1764129"/>
            <a:ext cx="1947862" cy="3048000"/>
          </a:xfrm>
          <a:prstGeom prst="rect">
            <a:avLst/>
          </a:prstGeom>
          <a:solidFill>
            <a:schemeClr val="bg1">
              <a:lumMod val="85000"/>
            </a:schemeClr>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6" name="Rectangle 6"/>
          <p:cNvSpPr>
            <a:spLocks noChangeArrowheads="1"/>
          </p:cNvSpPr>
          <p:nvPr/>
        </p:nvSpPr>
        <p:spPr bwMode="auto">
          <a:xfrm>
            <a:off x="8921257" y="1764129"/>
            <a:ext cx="1947862" cy="2286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dirty="0"/>
              <a:t>záhlaví</a:t>
            </a:r>
          </a:p>
        </p:txBody>
      </p:sp>
      <p:sp>
        <p:nvSpPr>
          <p:cNvPr id="7" name="Rectangle 7"/>
          <p:cNvSpPr>
            <a:spLocks noChangeArrowheads="1"/>
          </p:cNvSpPr>
          <p:nvPr/>
        </p:nvSpPr>
        <p:spPr bwMode="auto">
          <a:xfrm>
            <a:off x="8921257" y="4583529"/>
            <a:ext cx="1947862" cy="2286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a:t>pata (zápatí)</a:t>
            </a:r>
          </a:p>
        </p:txBody>
      </p:sp>
      <p:sp>
        <p:nvSpPr>
          <p:cNvPr id="8" name="Rectangle 8"/>
          <p:cNvSpPr>
            <a:spLocks noChangeArrowheads="1"/>
          </p:cNvSpPr>
          <p:nvPr/>
        </p:nvSpPr>
        <p:spPr bwMode="auto">
          <a:xfrm>
            <a:off x="8921257" y="2145129"/>
            <a:ext cx="1947862" cy="22860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dirty="0" smtClean="0"/>
              <a:t>zrcadlo</a:t>
            </a:r>
            <a:endParaRPr lang="cs-CZ" sz="1600" i="1" dirty="0"/>
          </a:p>
        </p:txBody>
      </p:sp>
      <p:sp>
        <p:nvSpPr>
          <p:cNvPr id="45" name="TextovéPole 44"/>
          <p:cNvSpPr txBox="1"/>
          <p:nvPr/>
        </p:nvSpPr>
        <p:spPr>
          <a:xfrm>
            <a:off x="1587243" y="4313564"/>
            <a:ext cx="4301883" cy="1200329"/>
          </a:xfrm>
          <a:prstGeom prst="rect">
            <a:avLst/>
          </a:prstGeom>
          <a:noFill/>
        </p:spPr>
        <p:txBody>
          <a:bodyPr wrap="none" rtlCol="0">
            <a:spAutoFit/>
          </a:bodyPr>
          <a:lstStyle/>
          <a:p>
            <a:r>
              <a:rPr lang="cs-CZ" sz="3600" b="1" dirty="0" smtClean="0">
                <a:solidFill>
                  <a:srgbClr val="00B0F0"/>
                </a:solidFill>
              </a:rPr>
              <a:t>Okraje nahoře a dole </a:t>
            </a:r>
            <a:br>
              <a:rPr lang="cs-CZ" sz="3600" b="1" dirty="0" smtClean="0">
                <a:solidFill>
                  <a:srgbClr val="00B0F0"/>
                </a:solidFill>
              </a:rPr>
            </a:br>
            <a:r>
              <a:rPr lang="cs-CZ" sz="3600" b="1" dirty="0" smtClean="0">
                <a:solidFill>
                  <a:srgbClr val="00B0F0"/>
                </a:solidFill>
              </a:rPr>
              <a:t>nikdy nejsou stejné!</a:t>
            </a:r>
            <a:endParaRPr lang="cs-CZ" sz="3600" b="1" dirty="0">
              <a:solidFill>
                <a:srgbClr val="00B0F0"/>
              </a:solidFill>
            </a:endParaRPr>
          </a:p>
        </p:txBody>
      </p:sp>
      <p:sp>
        <p:nvSpPr>
          <p:cNvPr id="10" name="TextovéPole 9"/>
          <p:cNvSpPr txBox="1"/>
          <p:nvPr/>
        </p:nvSpPr>
        <p:spPr>
          <a:xfrm>
            <a:off x="8609297" y="2917663"/>
            <a:ext cx="393056" cy="584775"/>
          </a:xfrm>
          <a:prstGeom prst="rect">
            <a:avLst/>
          </a:prstGeom>
          <a:noFill/>
        </p:spPr>
        <p:txBody>
          <a:bodyPr wrap="none" rtlCol="0">
            <a:spAutoFit/>
          </a:bodyPr>
          <a:lstStyle/>
          <a:p>
            <a:r>
              <a:rPr lang="cs-CZ" sz="3200" b="1" dirty="0" smtClean="0"/>
              <a:t>3</a:t>
            </a:r>
            <a:endParaRPr lang="cs-CZ" sz="3200" b="1" dirty="0"/>
          </a:p>
        </p:txBody>
      </p:sp>
      <p:sp>
        <p:nvSpPr>
          <p:cNvPr id="12" name="TextovéPole 11"/>
          <p:cNvSpPr txBox="1"/>
          <p:nvPr/>
        </p:nvSpPr>
        <p:spPr>
          <a:xfrm>
            <a:off x="9698660" y="1282953"/>
            <a:ext cx="393056" cy="584775"/>
          </a:xfrm>
          <a:prstGeom prst="rect">
            <a:avLst/>
          </a:prstGeom>
          <a:noFill/>
        </p:spPr>
        <p:txBody>
          <a:bodyPr wrap="none" rtlCol="0">
            <a:spAutoFit/>
          </a:bodyPr>
          <a:lstStyle/>
          <a:p>
            <a:r>
              <a:rPr lang="cs-CZ" sz="3200" b="1" dirty="0"/>
              <a:t>4</a:t>
            </a:r>
          </a:p>
        </p:txBody>
      </p:sp>
      <p:sp>
        <p:nvSpPr>
          <p:cNvPr id="13" name="TextovéPole 12"/>
          <p:cNvSpPr txBox="1"/>
          <p:nvPr/>
        </p:nvSpPr>
        <p:spPr>
          <a:xfrm>
            <a:off x="10872350" y="2917663"/>
            <a:ext cx="393056" cy="584775"/>
          </a:xfrm>
          <a:prstGeom prst="rect">
            <a:avLst/>
          </a:prstGeom>
          <a:noFill/>
        </p:spPr>
        <p:txBody>
          <a:bodyPr wrap="none" rtlCol="0">
            <a:spAutoFit/>
          </a:bodyPr>
          <a:lstStyle/>
          <a:p>
            <a:r>
              <a:rPr lang="cs-CZ" sz="3200" b="1" dirty="0"/>
              <a:t>5</a:t>
            </a:r>
          </a:p>
        </p:txBody>
      </p:sp>
      <p:sp>
        <p:nvSpPr>
          <p:cNvPr id="14" name="TextovéPole 13"/>
          <p:cNvSpPr txBox="1"/>
          <p:nvPr/>
        </p:nvSpPr>
        <p:spPr>
          <a:xfrm>
            <a:off x="9766005" y="4709469"/>
            <a:ext cx="393056" cy="584775"/>
          </a:xfrm>
          <a:prstGeom prst="rect">
            <a:avLst/>
          </a:prstGeom>
          <a:noFill/>
        </p:spPr>
        <p:txBody>
          <a:bodyPr wrap="none" rtlCol="0">
            <a:spAutoFit/>
          </a:bodyPr>
          <a:lstStyle/>
          <a:p>
            <a:r>
              <a:rPr lang="cs-CZ" sz="3200" b="1" dirty="0"/>
              <a:t>7</a:t>
            </a:r>
          </a:p>
        </p:txBody>
      </p:sp>
      <p:sp>
        <p:nvSpPr>
          <p:cNvPr id="11" name="TextovéPole 10"/>
          <p:cNvSpPr txBox="1"/>
          <p:nvPr/>
        </p:nvSpPr>
        <p:spPr>
          <a:xfrm>
            <a:off x="10198961" y="1187691"/>
            <a:ext cx="1116652" cy="369332"/>
          </a:xfrm>
          <a:prstGeom prst="rect">
            <a:avLst/>
          </a:prstGeom>
          <a:noFill/>
        </p:spPr>
        <p:txBody>
          <a:bodyPr wrap="none" rtlCol="0">
            <a:spAutoFit/>
          </a:bodyPr>
          <a:lstStyle/>
          <a:p>
            <a:r>
              <a:rPr lang="cs-CZ" dirty="0" smtClean="0"/>
              <a:t>list papíru</a:t>
            </a:r>
            <a:endParaRPr lang="cs-CZ" dirty="0"/>
          </a:p>
        </p:txBody>
      </p:sp>
    </p:spTree>
    <p:extLst>
      <p:ext uri="{BB962C8B-B14F-4D97-AF65-F5344CB8AC3E}">
        <p14:creationId xmlns:p14="http://schemas.microsoft.com/office/powerpoint/2010/main" val="377828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fade">
                                      <p:cBhvr>
                                        <p:cTn id="44" dur="10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20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20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20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0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2000"/>
                                        <p:tgtEl>
                                          <p:spTgt spid="4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Effect transition="in" filter="fade">
                                      <p:cBhvr>
                                        <p:cTn id="76" dur="1000"/>
                                        <p:tgtEl>
                                          <p:spTgt spid="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fade">
                                      <p:cBhvr>
                                        <p:cTn id="81"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9" grpId="0" animBg="1"/>
      <p:bldP spid="6" grpId="0" animBg="1"/>
      <p:bldP spid="7" grpId="0" animBg="1"/>
      <p:bldP spid="8" grpId="0" animBg="1"/>
      <p:bldP spid="45" grpId="0"/>
      <p:bldP spid="10" grpId="0"/>
      <p:bldP spid="12" grpId="0"/>
      <p:bldP spid="13"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STRÁNKY</a:t>
            </a:r>
            <a:endParaRPr lang="cs-CZ" dirty="0"/>
          </a:p>
        </p:txBody>
      </p:sp>
      <p:sp>
        <p:nvSpPr>
          <p:cNvPr id="3" name="Zástupný symbol pro text 2"/>
          <p:cNvSpPr>
            <a:spLocks noGrp="1"/>
          </p:cNvSpPr>
          <p:nvPr>
            <p:ph type="body" sz="quarter" idx="11"/>
          </p:nvPr>
        </p:nvSpPr>
        <p:spPr/>
        <p:txBody>
          <a:bodyPr/>
          <a:lstStyle/>
          <a:p>
            <a:r>
              <a:rPr lang="cs-CZ" dirty="0" smtClean="0"/>
              <a:t>Nastavení okrajů – nabídka Vlastní okraje / karta Okraje a karta Rozložení</a:t>
            </a:r>
            <a:endParaRPr lang="cs-CZ" dirty="0"/>
          </a:p>
        </p:txBody>
      </p:sp>
      <p:sp>
        <p:nvSpPr>
          <p:cNvPr id="4" name="Zástupný symbol pro text 3"/>
          <p:cNvSpPr>
            <a:spLocks noGrp="1"/>
          </p:cNvSpPr>
          <p:nvPr>
            <p:ph type="body" sz="quarter" idx="15"/>
          </p:nvPr>
        </p:nvSpPr>
        <p:spPr/>
        <p:txBody>
          <a:bodyPr/>
          <a:lstStyle/>
          <a:p>
            <a:r>
              <a:rPr lang="cs-CZ" dirty="0" smtClean="0"/>
              <a:t>Nastavení okrajů Word – dvoustranný dokument:</a:t>
            </a:r>
            <a:endParaRPr lang="cs-CZ" dirty="0"/>
          </a:p>
        </p:txBody>
      </p:sp>
      <p:sp>
        <p:nvSpPr>
          <p:cNvPr id="5" name="Rectangle 3"/>
          <p:cNvSpPr>
            <a:spLocks noChangeArrowheads="1"/>
          </p:cNvSpPr>
          <p:nvPr/>
        </p:nvSpPr>
        <p:spPr bwMode="auto">
          <a:xfrm>
            <a:off x="3137992" y="1988841"/>
            <a:ext cx="228600" cy="36576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6" name="Rectangle 4"/>
          <p:cNvSpPr>
            <a:spLocks noChangeArrowheads="1"/>
          </p:cNvSpPr>
          <p:nvPr/>
        </p:nvSpPr>
        <p:spPr bwMode="auto">
          <a:xfrm>
            <a:off x="623392" y="1988841"/>
            <a:ext cx="2514600" cy="3657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7" name="Rectangle 6"/>
          <p:cNvSpPr>
            <a:spLocks noChangeArrowheads="1"/>
          </p:cNvSpPr>
          <p:nvPr/>
        </p:nvSpPr>
        <p:spPr bwMode="auto">
          <a:xfrm>
            <a:off x="961530" y="2217441"/>
            <a:ext cx="1947862" cy="2286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dirty="0"/>
              <a:t>záhlaví</a:t>
            </a:r>
          </a:p>
        </p:txBody>
      </p:sp>
      <p:sp>
        <p:nvSpPr>
          <p:cNvPr id="8" name="Rectangle 7"/>
          <p:cNvSpPr>
            <a:spLocks noChangeArrowheads="1"/>
          </p:cNvSpPr>
          <p:nvPr/>
        </p:nvSpPr>
        <p:spPr bwMode="auto">
          <a:xfrm>
            <a:off x="961530" y="5036841"/>
            <a:ext cx="1947862" cy="2286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a:t>pata (zápatí)</a:t>
            </a:r>
          </a:p>
        </p:txBody>
      </p:sp>
      <p:sp>
        <p:nvSpPr>
          <p:cNvPr id="9" name="Rectangle 8"/>
          <p:cNvSpPr>
            <a:spLocks noChangeArrowheads="1"/>
          </p:cNvSpPr>
          <p:nvPr/>
        </p:nvSpPr>
        <p:spPr bwMode="auto">
          <a:xfrm>
            <a:off x="961530" y="2598441"/>
            <a:ext cx="1947862" cy="22860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dirty="0"/>
              <a:t>z</a:t>
            </a:r>
            <a:r>
              <a:rPr lang="cs-CZ" sz="1600" i="1" dirty="0" smtClean="0"/>
              <a:t>rcadlo levé strany</a:t>
            </a:r>
            <a:endParaRPr lang="cs-CZ" sz="1600" i="1" dirty="0"/>
          </a:p>
        </p:txBody>
      </p:sp>
      <p:sp>
        <p:nvSpPr>
          <p:cNvPr id="10" name="Rectangle 9"/>
          <p:cNvSpPr>
            <a:spLocks noChangeArrowheads="1"/>
          </p:cNvSpPr>
          <p:nvPr/>
        </p:nvSpPr>
        <p:spPr bwMode="auto">
          <a:xfrm>
            <a:off x="3671392" y="1988841"/>
            <a:ext cx="228600" cy="36576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1" name="Rectangle 10"/>
          <p:cNvSpPr>
            <a:spLocks noChangeArrowheads="1"/>
          </p:cNvSpPr>
          <p:nvPr/>
        </p:nvSpPr>
        <p:spPr bwMode="auto">
          <a:xfrm>
            <a:off x="3899992" y="1988841"/>
            <a:ext cx="2514600" cy="3657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2" name="Line 12"/>
          <p:cNvSpPr>
            <a:spLocks noChangeShapeType="1"/>
          </p:cNvSpPr>
          <p:nvPr/>
        </p:nvSpPr>
        <p:spPr bwMode="auto">
          <a:xfrm>
            <a:off x="6063755" y="2217441"/>
            <a:ext cx="1112837"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3" name="Line 13"/>
          <p:cNvSpPr>
            <a:spLocks noChangeShapeType="1"/>
          </p:cNvSpPr>
          <p:nvPr/>
        </p:nvSpPr>
        <p:spPr bwMode="auto">
          <a:xfrm>
            <a:off x="6076455" y="2598441"/>
            <a:ext cx="1862137"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4" name="Line 14"/>
          <p:cNvSpPr>
            <a:spLocks noChangeShapeType="1"/>
          </p:cNvSpPr>
          <p:nvPr/>
        </p:nvSpPr>
        <p:spPr bwMode="auto">
          <a:xfrm>
            <a:off x="6063755" y="4884441"/>
            <a:ext cx="1874837"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5" name="Line 15"/>
          <p:cNvSpPr>
            <a:spLocks noChangeShapeType="1"/>
          </p:cNvSpPr>
          <p:nvPr/>
        </p:nvSpPr>
        <p:spPr bwMode="auto">
          <a:xfrm>
            <a:off x="6414592" y="5646441"/>
            <a:ext cx="1524000"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6" name="Line 17"/>
          <p:cNvSpPr>
            <a:spLocks noChangeShapeType="1"/>
          </p:cNvSpPr>
          <p:nvPr/>
        </p:nvSpPr>
        <p:spPr bwMode="auto">
          <a:xfrm>
            <a:off x="7938592" y="1988841"/>
            <a:ext cx="0" cy="609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7" name="Line 18"/>
          <p:cNvSpPr>
            <a:spLocks noChangeShapeType="1"/>
          </p:cNvSpPr>
          <p:nvPr/>
        </p:nvSpPr>
        <p:spPr bwMode="auto">
          <a:xfrm>
            <a:off x="7938592" y="4884441"/>
            <a:ext cx="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8" name="Line 19"/>
          <p:cNvSpPr>
            <a:spLocks noChangeShapeType="1"/>
          </p:cNvSpPr>
          <p:nvPr/>
        </p:nvSpPr>
        <p:spPr bwMode="auto">
          <a:xfrm>
            <a:off x="7176592" y="1988841"/>
            <a:ext cx="0" cy="2286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19" name="Line 20"/>
          <p:cNvSpPr>
            <a:spLocks noChangeShapeType="1"/>
          </p:cNvSpPr>
          <p:nvPr/>
        </p:nvSpPr>
        <p:spPr bwMode="auto">
          <a:xfrm>
            <a:off x="7176592" y="5265441"/>
            <a:ext cx="0" cy="381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20" name="Text Box 21"/>
          <p:cNvSpPr txBox="1">
            <a:spLocks noChangeArrowheads="1"/>
          </p:cNvSpPr>
          <p:nvPr/>
        </p:nvSpPr>
        <p:spPr bwMode="auto">
          <a:xfrm>
            <a:off x="8090992" y="2068930"/>
            <a:ext cx="350838"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A</a:t>
            </a:r>
          </a:p>
        </p:txBody>
      </p:sp>
      <p:sp>
        <p:nvSpPr>
          <p:cNvPr id="21" name="Text Box 22"/>
          <p:cNvSpPr txBox="1">
            <a:spLocks noChangeArrowheads="1"/>
          </p:cNvSpPr>
          <p:nvPr/>
        </p:nvSpPr>
        <p:spPr bwMode="auto">
          <a:xfrm>
            <a:off x="2787155" y="5974180"/>
            <a:ext cx="350837"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F</a:t>
            </a:r>
          </a:p>
        </p:txBody>
      </p:sp>
      <p:sp>
        <p:nvSpPr>
          <p:cNvPr id="22" name="Text Box 23"/>
          <p:cNvSpPr txBox="1">
            <a:spLocks noChangeArrowheads="1"/>
          </p:cNvSpPr>
          <p:nvPr/>
        </p:nvSpPr>
        <p:spPr bwMode="auto">
          <a:xfrm>
            <a:off x="623392" y="5974180"/>
            <a:ext cx="350838" cy="246221"/>
          </a:xfrm>
          <a:prstGeom prst="rect">
            <a:avLst/>
          </a:prstGeom>
          <a:solidFill>
            <a:srgbClr val="00CE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E</a:t>
            </a:r>
          </a:p>
        </p:txBody>
      </p:sp>
      <p:sp>
        <p:nvSpPr>
          <p:cNvPr id="23" name="Text Box 24"/>
          <p:cNvSpPr txBox="1">
            <a:spLocks noChangeArrowheads="1"/>
          </p:cNvSpPr>
          <p:nvPr/>
        </p:nvSpPr>
        <p:spPr bwMode="auto">
          <a:xfrm>
            <a:off x="7278192" y="5224880"/>
            <a:ext cx="350838"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D</a:t>
            </a:r>
          </a:p>
        </p:txBody>
      </p:sp>
      <p:sp>
        <p:nvSpPr>
          <p:cNvPr id="24" name="Text Box 25"/>
          <p:cNvSpPr txBox="1">
            <a:spLocks noChangeArrowheads="1"/>
          </p:cNvSpPr>
          <p:nvPr/>
        </p:nvSpPr>
        <p:spPr bwMode="auto">
          <a:xfrm>
            <a:off x="7286130" y="2102268"/>
            <a:ext cx="350837"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C</a:t>
            </a:r>
          </a:p>
        </p:txBody>
      </p:sp>
      <p:sp>
        <p:nvSpPr>
          <p:cNvPr id="25" name="Text Box 26"/>
          <p:cNvSpPr txBox="1">
            <a:spLocks noChangeArrowheads="1"/>
          </p:cNvSpPr>
          <p:nvPr/>
        </p:nvSpPr>
        <p:spPr bwMode="auto">
          <a:xfrm>
            <a:off x="8044955" y="5070893"/>
            <a:ext cx="350837"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B</a:t>
            </a:r>
          </a:p>
        </p:txBody>
      </p:sp>
      <p:sp>
        <p:nvSpPr>
          <p:cNvPr id="26" name="Text Box 27"/>
          <p:cNvSpPr txBox="1">
            <a:spLocks noChangeArrowheads="1"/>
          </p:cNvSpPr>
          <p:nvPr/>
        </p:nvSpPr>
        <p:spPr bwMode="auto">
          <a:xfrm>
            <a:off x="3137992" y="5974180"/>
            <a:ext cx="350838" cy="246221"/>
          </a:xfrm>
          <a:prstGeom prst="rect">
            <a:avLst/>
          </a:prstGeom>
          <a:solidFill>
            <a:srgbClr val="008C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G</a:t>
            </a:r>
          </a:p>
        </p:txBody>
      </p:sp>
      <p:sp>
        <p:nvSpPr>
          <p:cNvPr id="27" name="Line 29"/>
          <p:cNvSpPr>
            <a:spLocks noChangeShapeType="1"/>
          </p:cNvSpPr>
          <p:nvPr/>
        </p:nvSpPr>
        <p:spPr bwMode="auto">
          <a:xfrm>
            <a:off x="961530" y="5265441"/>
            <a:ext cx="0" cy="674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28" name="Line 34"/>
          <p:cNvSpPr>
            <a:spLocks noChangeShapeType="1"/>
          </p:cNvSpPr>
          <p:nvPr/>
        </p:nvSpPr>
        <p:spPr bwMode="auto">
          <a:xfrm>
            <a:off x="6076455" y="5265441"/>
            <a:ext cx="0" cy="674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29" name="Line 35"/>
          <p:cNvSpPr>
            <a:spLocks noChangeShapeType="1"/>
          </p:cNvSpPr>
          <p:nvPr/>
        </p:nvSpPr>
        <p:spPr bwMode="auto">
          <a:xfrm>
            <a:off x="4128592" y="5265441"/>
            <a:ext cx="0" cy="674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30" name="Text Box 38"/>
          <p:cNvSpPr txBox="1">
            <a:spLocks noChangeArrowheads="1"/>
          </p:cNvSpPr>
          <p:nvPr/>
        </p:nvSpPr>
        <p:spPr bwMode="auto">
          <a:xfrm>
            <a:off x="3899992" y="5974180"/>
            <a:ext cx="350838"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F</a:t>
            </a:r>
          </a:p>
        </p:txBody>
      </p:sp>
      <p:sp>
        <p:nvSpPr>
          <p:cNvPr id="31" name="Text Box 39"/>
          <p:cNvSpPr txBox="1">
            <a:spLocks noChangeArrowheads="1"/>
          </p:cNvSpPr>
          <p:nvPr/>
        </p:nvSpPr>
        <p:spPr bwMode="auto">
          <a:xfrm>
            <a:off x="3549155" y="5974180"/>
            <a:ext cx="350837" cy="246221"/>
          </a:xfrm>
          <a:prstGeom prst="rect">
            <a:avLst/>
          </a:prstGeom>
          <a:solidFill>
            <a:srgbClr val="008C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G</a:t>
            </a:r>
          </a:p>
        </p:txBody>
      </p:sp>
      <p:sp>
        <p:nvSpPr>
          <p:cNvPr id="32" name="Text Box 40"/>
          <p:cNvSpPr txBox="1">
            <a:spLocks noChangeArrowheads="1"/>
          </p:cNvSpPr>
          <p:nvPr/>
        </p:nvSpPr>
        <p:spPr bwMode="auto">
          <a:xfrm>
            <a:off x="6063755" y="5974180"/>
            <a:ext cx="350837" cy="246221"/>
          </a:xfrm>
          <a:prstGeom prst="rect">
            <a:avLst/>
          </a:prstGeom>
          <a:solidFill>
            <a:srgbClr val="00CE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E</a:t>
            </a:r>
          </a:p>
        </p:txBody>
      </p:sp>
      <p:sp>
        <p:nvSpPr>
          <p:cNvPr id="33" name="Line 41"/>
          <p:cNvSpPr>
            <a:spLocks noChangeShapeType="1"/>
          </p:cNvSpPr>
          <p:nvPr/>
        </p:nvSpPr>
        <p:spPr bwMode="auto">
          <a:xfrm>
            <a:off x="623392" y="5787728"/>
            <a:ext cx="350838" cy="0"/>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34" name="Line 42"/>
          <p:cNvSpPr>
            <a:spLocks noChangeShapeType="1"/>
          </p:cNvSpPr>
          <p:nvPr/>
        </p:nvSpPr>
        <p:spPr bwMode="auto">
          <a:xfrm>
            <a:off x="2909392" y="5787728"/>
            <a:ext cx="228600" cy="0"/>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35" name="Line 43"/>
          <p:cNvSpPr>
            <a:spLocks noChangeShapeType="1"/>
          </p:cNvSpPr>
          <p:nvPr/>
        </p:nvSpPr>
        <p:spPr bwMode="auto">
          <a:xfrm flipH="1">
            <a:off x="3137992" y="5787728"/>
            <a:ext cx="228600" cy="0"/>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36" name="Line 44"/>
          <p:cNvSpPr>
            <a:spLocks noChangeShapeType="1"/>
          </p:cNvSpPr>
          <p:nvPr/>
        </p:nvSpPr>
        <p:spPr bwMode="auto">
          <a:xfrm>
            <a:off x="3671392" y="5787728"/>
            <a:ext cx="228600" cy="0"/>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37" name="Line 45"/>
          <p:cNvSpPr>
            <a:spLocks noChangeShapeType="1"/>
          </p:cNvSpPr>
          <p:nvPr/>
        </p:nvSpPr>
        <p:spPr bwMode="auto">
          <a:xfrm flipH="1">
            <a:off x="3899992" y="5787728"/>
            <a:ext cx="228600" cy="0"/>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38" name="Line 46"/>
          <p:cNvSpPr>
            <a:spLocks noChangeShapeType="1"/>
          </p:cNvSpPr>
          <p:nvPr/>
        </p:nvSpPr>
        <p:spPr bwMode="auto">
          <a:xfrm>
            <a:off x="6082900" y="5787728"/>
            <a:ext cx="331692" cy="0"/>
          </a:xfrm>
          <a:prstGeom prst="line">
            <a:avLst/>
          </a:prstGeom>
          <a:noFill/>
          <a:ln w="12700">
            <a:solidFill>
              <a:schemeClr val="tx1"/>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39" name="Rectangle 63"/>
          <p:cNvSpPr>
            <a:spLocks noChangeArrowheads="1"/>
          </p:cNvSpPr>
          <p:nvPr/>
        </p:nvSpPr>
        <p:spPr bwMode="auto">
          <a:xfrm>
            <a:off x="4128592" y="2217441"/>
            <a:ext cx="1935163" cy="2286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a:t>záhlaví</a:t>
            </a:r>
            <a:endParaRPr lang="cs-CZ" sz="1600"/>
          </a:p>
        </p:txBody>
      </p:sp>
      <p:sp>
        <p:nvSpPr>
          <p:cNvPr id="40" name="Rectangle 64"/>
          <p:cNvSpPr>
            <a:spLocks noChangeArrowheads="1"/>
          </p:cNvSpPr>
          <p:nvPr/>
        </p:nvSpPr>
        <p:spPr bwMode="auto">
          <a:xfrm>
            <a:off x="4128592" y="2598441"/>
            <a:ext cx="1935163" cy="22860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dirty="0"/>
              <a:t>z</a:t>
            </a:r>
            <a:r>
              <a:rPr lang="cs-CZ" sz="1600" i="1" dirty="0" smtClean="0"/>
              <a:t>rcadlo pravé strany</a:t>
            </a:r>
            <a:endParaRPr lang="cs-CZ" sz="1600" i="1" dirty="0"/>
          </a:p>
        </p:txBody>
      </p:sp>
      <p:sp>
        <p:nvSpPr>
          <p:cNvPr id="41" name="Line 11"/>
          <p:cNvSpPr>
            <a:spLocks noChangeShapeType="1"/>
          </p:cNvSpPr>
          <p:nvPr/>
        </p:nvSpPr>
        <p:spPr bwMode="auto">
          <a:xfrm>
            <a:off x="6433737" y="1994397"/>
            <a:ext cx="1524000"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2" name="Line 16"/>
          <p:cNvSpPr>
            <a:spLocks noChangeShapeType="1"/>
          </p:cNvSpPr>
          <p:nvPr/>
        </p:nvSpPr>
        <p:spPr bwMode="auto">
          <a:xfrm>
            <a:off x="6095600" y="5270997"/>
            <a:ext cx="1100137" cy="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3" name="Line 28"/>
          <p:cNvSpPr>
            <a:spLocks noChangeShapeType="1"/>
          </p:cNvSpPr>
          <p:nvPr/>
        </p:nvSpPr>
        <p:spPr bwMode="auto">
          <a:xfrm>
            <a:off x="642537" y="5651997"/>
            <a:ext cx="0" cy="293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4" name="Line 30"/>
          <p:cNvSpPr>
            <a:spLocks noChangeShapeType="1"/>
          </p:cNvSpPr>
          <p:nvPr/>
        </p:nvSpPr>
        <p:spPr bwMode="auto">
          <a:xfrm>
            <a:off x="2928537" y="5270997"/>
            <a:ext cx="0" cy="674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5" name="Line 31"/>
          <p:cNvSpPr>
            <a:spLocks noChangeShapeType="1"/>
          </p:cNvSpPr>
          <p:nvPr/>
        </p:nvSpPr>
        <p:spPr bwMode="auto">
          <a:xfrm>
            <a:off x="3157137" y="5651997"/>
            <a:ext cx="0" cy="293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6" name="Line 32"/>
          <p:cNvSpPr>
            <a:spLocks noChangeShapeType="1"/>
          </p:cNvSpPr>
          <p:nvPr/>
        </p:nvSpPr>
        <p:spPr bwMode="auto">
          <a:xfrm>
            <a:off x="3385737" y="5651997"/>
            <a:ext cx="0" cy="293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7" name="Line 33"/>
          <p:cNvSpPr>
            <a:spLocks noChangeShapeType="1"/>
          </p:cNvSpPr>
          <p:nvPr/>
        </p:nvSpPr>
        <p:spPr bwMode="auto">
          <a:xfrm>
            <a:off x="6433737" y="5651997"/>
            <a:ext cx="0" cy="293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8" name="Line 36"/>
          <p:cNvSpPr>
            <a:spLocks noChangeShapeType="1"/>
          </p:cNvSpPr>
          <p:nvPr/>
        </p:nvSpPr>
        <p:spPr bwMode="auto">
          <a:xfrm>
            <a:off x="3919137" y="5651997"/>
            <a:ext cx="0" cy="293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49" name="Line 37"/>
          <p:cNvSpPr>
            <a:spLocks noChangeShapeType="1"/>
          </p:cNvSpPr>
          <p:nvPr/>
        </p:nvSpPr>
        <p:spPr bwMode="auto">
          <a:xfrm>
            <a:off x="3690537" y="5651997"/>
            <a:ext cx="0" cy="29368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00"/>
          </a:p>
        </p:txBody>
      </p:sp>
      <p:sp>
        <p:nvSpPr>
          <p:cNvPr id="50" name="Rectangle 65"/>
          <p:cNvSpPr>
            <a:spLocks noChangeArrowheads="1"/>
          </p:cNvSpPr>
          <p:nvPr/>
        </p:nvSpPr>
        <p:spPr bwMode="auto">
          <a:xfrm>
            <a:off x="4147737" y="5042397"/>
            <a:ext cx="1935163" cy="228600"/>
          </a:xfrm>
          <a:prstGeom prst="rect">
            <a:avLst/>
          </a:prstGeom>
          <a:solidFill>
            <a:srgbClr val="00B0F0"/>
          </a:solidFill>
          <a:ln w="9525">
            <a:solidFill>
              <a:schemeClr val="tx1"/>
            </a:solidFill>
            <a:miter lim="800000"/>
            <a:headEnd/>
            <a:tailEnd/>
          </a:ln>
          <a:effectLst/>
          <a:extLst/>
        </p:spPr>
        <p:txBody>
          <a:bodyPr wrap="none" anchor="ctr"/>
          <a:lstStyle/>
          <a:p>
            <a:pPr algn="ctr"/>
            <a:r>
              <a:rPr lang="cs-CZ" sz="1600" i="1"/>
              <a:t>pata (zápatí)</a:t>
            </a:r>
          </a:p>
        </p:txBody>
      </p:sp>
      <p:sp>
        <p:nvSpPr>
          <p:cNvPr id="51" name="TextovéPole 50"/>
          <p:cNvSpPr txBox="1"/>
          <p:nvPr/>
        </p:nvSpPr>
        <p:spPr>
          <a:xfrm>
            <a:off x="7035208" y="5763842"/>
            <a:ext cx="4266436" cy="584775"/>
          </a:xfrm>
          <a:prstGeom prst="rect">
            <a:avLst/>
          </a:prstGeom>
          <a:noFill/>
        </p:spPr>
        <p:txBody>
          <a:bodyPr wrap="square" rtlCol="0">
            <a:spAutoFit/>
          </a:bodyPr>
          <a:lstStyle/>
          <a:p>
            <a:r>
              <a:rPr lang="cs-CZ" sz="3200" b="1" dirty="0" smtClean="0"/>
              <a:t>F : C : E : D = 3 : 4 : 5 : 7</a:t>
            </a:r>
            <a:endParaRPr lang="cs-CZ" sz="3200" b="1" dirty="0"/>
          </a:p>
        </p:txBody>
      </p:sp>
      <p:sp>
        <p:nvSpPr>
          <p:cNvPr id="52" name="TextovéPole 51"/>
          <p:cNvSpPr txBox="1"/>
          <p:nvPr/>
        </p:nvSpPr>
        <p:spPr>
          <a:xfrm>
            <a:off x="8534706" y="4725290"/>
            <a:ext cx="2778518" cy="1077218"/>
          </a:xfrm>
          <a:prstGeom prst="rect">
            <a:avLst/>
          </a:prstGeom>
          <a:noFill/>
        </p:spPr>
        <p:txBody>
          <a:bodyPr wrap="none" rtlCol="0">
            <a:spAutoFit/>
          </a:bodyPr>
          <a:lstStyle/>
          <a:p>
            <a:r>
              <a:rPr lang="cs-CZ" sz="3200" b="1" dirty="0" smtClean="0">
                <a:solidFill>
                  <a:srgbClr val="00B0F0"/>
                </a:solidFill>
              </a:rPr>
              <a:t>Je nutné </a:t>
            </a:r>
            <a:br>
              <a:rPr lang="cs-CZ" sz="3200" b="1" dirty="0" smtClean="0">
                <a:solidFill>
                  <a:srgbClr val="00B0F0"/>
                </a:solidFill>
              </a:rPr>
            </a:br>
            <a:r>
              <a:rPr lang="cs-CZ" sz="3200" b="1" dirty="0" smtClean="0">
                <a:solidFill>
                  <a:srgbClr val="00B0F0"/>
                </a:solidFill>
              </a:rPr>
              <a:t>dopočítat A </a:t>
            </a:r>
            <a:r>
              <a:rPr lang="cs-CZ" sz="3200" b="1" dirty="0" err="1" smtClean="0">
                <a:solidFill>
                  <a:srgbClr val="00B0F0"/>
                </a:solidFill>
              </a:rPr>
              <a:t>a</a:t>
            </a:r>
            <a:r>
              <a:rPr lang="cs-CZ" sz="3200" b="1" dirty="0" smtClean="0">
                <a:solidFill>
                  <a:srgbClr val="00B0F0"/>
                </a:solidFill>
              </a:rPr>
              <a:t> B</a:t>
            </a:r>
            <a:endParaRPr lang="cs-CZ" sz="3200" b="1" dirty="0">
              <a:solidFill>
                <a:srgbClr val="00B0F0"/>
              </a:solidFill>
            </a:endParaRPr>
          </a:p>
        </p:txBody>
      </p:sp>
      <p:sp>
        <p:nvSpPr>
          <p:cNvPr id="53" name="Text Box 47"/>
          <p:cNvSpPr txBox="1">
            <a:spLocks noChangeArrowheads="1"/>
          </p:cNvSpPr>
          <p:nvPr/>
        </p:nvSpPr>
        <p:spPr bwMode="auto">
          <a:xfrm>
            <a:off x="8946767" y="1644600"/>
            <a:ext cx="350838"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A</a:t>
            </a:r>
          </a:p>
        </p:txBody>
      </p:sp>
      <p:sp>
        <p:nvSpPr>
          <p:cNvPr id="54" name="Text Box 48"/>
          <p:cNvSpPr txBox="1">
            <a:spLocks noChangeArrowheads="1"/>
          </p:cNvSpPr>
          <p:nvPr/>
        </p:nvSpPr>
        <p:spPr bwMode="auto">
          <a:xfrm>
            <a:off x="8946767" y="2110678"/>
            <a:ext cx="350838"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B</a:t>
            </a:r>
          </a:p>
        </p:txBody>
      </p:sp>
      <p:sp>
        <p:nvSpPr>
          <p:cNvPr id="55" name="Text Box 55"/>
          <p:cNvSpPr txBox="1">
            <a:spLocks noChangeArrowheads="1"/>
          </p:cNvSpPr>
          <p:nvPr/>
        </p:nvSpPr>
        <p:spPr bwMode="auto">
          <a:xfrm>
            <a:off x="9421412" y="1649639"/>
            <a:ext cx="14620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lang="cs-CZ" sz="1600" dirty="0"/>
              <a:t>horní</a:t>
            </a:r>
          </a:p>
        </p:txBody>
      </p:sp>
      <p:sp>
        <p:nvSpPr>
          <p:cNvPr id="56" name="Text Box 56"/>
          <p:cNvSpPr txBox="1">
            <a:spLocks noChangeArrowheads="1"/>
          </p:cNvSpPr>
          <p:nvPr/>
        </p:nvSpPr>
        <p:spPr bwMode="auto">
          <a:xfrm>
            <a:off x="9421412" y="2114877"/>
            <a:ext cx="14620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lang="cs-CZ" sz="1600"/>
              <a:t>dolní</a:t>
            </a:r>
          </a:p>
        </p:txBody>
      </p:sp>
      <p:sp>
        <p:nvSpPr>
          <p:cNvPr id="57" name="Text Box 50"/>
          <p:cNvSpPr txBox="1">
            <a:spLocks noChangeArrowheads="1"/>
          </p:cNvSpPr>
          <p:nvPr/>
        </p:nvSpPr>
        <p:spPr bwMode="auto">
          <a:xfrm>
            <a:off x="8946767" y="2576756"/>
            <a:ext cx="350837"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C</a:t>
            </a:r>
          </a:p>
        </p:txBody>
      </p:sp>
      <p:sp>
        <p:nvSpPr>
          <p:cNvPr id="58" name="Text Box 51"/>
          <p:cNvSpPr txBox="1">
            <a:spLocks noChangeArrowheads="1"/>
          </p:cNvSpPr>
          <p:nvPr/>
        </p:nvSpPr>
        <p:spPr bwMode="auto">
          <a:xfrm>
            <a:off x="8946767" y="3042834"/>
            <a:ext cx="350837"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D</a:t>
            </a:r>
          </a:p>
        </p:txBody>
      </p:sp>
      <p:sp>
        <p:nvSpPr>
          <p:cNvPr id="59" name="Text Box 57"/>
          <p:cNvSpPr txBox="1">
            <a:spLocks noChangeArrowheads="1"/>
          </p:cNvSpPr>
          <p:nvPr/>
        </p:nvSpPr>
        <p:spPr bwMode="auto">
          <a:xfrm>
            <a:off x="9421412" y="2580115"/>
            <a:ext cx="20415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lang="cs-CZ" sz="1600" dirty="0"/>
              <a:t>od hrany k záhlaví</a:t>
            </a:r>
          </a:p>
        </p:txBody>
      </p:sp>
      <p:sp>
        <p:nvSpPr>
          <p:cNvPr id="60" name="Text Box 58"/>
          <p:cNvSpPr txBox="1">
            <a:spLocks noChangeArrowheads="1"/>
          </p:cNvSpPr>
          <p:nvPr/>
        </p:nvSpPr>
        <p:spPr bwMode="auto">
          <a:xfrm>
            <a:off x="9421412" y="3045353"/>
            <a:ext cx="181451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lang="cs-CZ" sz="1600" dirty="0"/>
              <a:t>od hrany k zápatí</a:t>
            </a:r>
          </a:p>
        </p:txBody>
      </p:sp>
      <p:sp>
        <p:nvSpPr>
          <p:cNvPr id="61" name="Text Box 52"/>
          <p:cNvSpPr txBox="1">
            <a:spLocks noChangeArrowheads="1"/>
          </p:cNvSpPr>
          <p:nvPr/>
        </p:nvSpPr>
        <p:spPr bwMode="auto">
          <a:xfrm>
            <a:off x="8946767" y="3508912"/>
            <a:ext cx="350837" cy="246221"/>
          </a:xfrm>
          <a:prstGeom prst="rect">
            <a:avLst/>
          </a:prstGeom>
          <a:solidFill>
            <a:srgbClr val="00CE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E</a:t>
            </a:r>
          </a:p>
        </p:txBody>
      </p:sp>
      <p:sp>
        <p:nvSpPr>
          <p:cNvPr id="62" name="Text Box 53"/>
          <p:cNvSpPr txBox="1">
            <a:spLocks noChangeArrowheads="1"/>
          </p:cNvSpPr>
          <p:nvPr/>
        </p:nvSpPr>
        <p:spPr bwMode="auto">
          <a:xfrm>
            <a:off x="8946767" y="3974990"/>
            <a:ext cx="350837" cy="246221"/>
          </a:xfrm>
          <a:prstGeom prst="rect">
            <a:avLst/>
          </a:prstGeom>
          <a:solidFill>
            <a:srgbClr val="0066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F</a:t>
            </a:r>
          </a:p>
        </p:txBody>
      </p:sp>
      <p:sp>
        <p:nvSpPr>
          <p:cNvPr id="63" name="Text Box 59"/>
          <p:cNvSpPr txBox="1">
            <a:spLocks noChangeArrowheads="1"/>
          </p:cNvSpPr>
          <p:nvPr/>
        </p:nvSpPr>
        <p:spPr bwMode="auto">
          <a:xfrm>
            <a:off x="9421412" y="3510591"/>
            <a:ext cx="14620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lang="cs-CZ" sz="1600"/>
              <a:t>vnější</a:t>
            </a:r>
          </a:p>
        </p:txBody>
      </p:sp>
      <p:sp>
        <p:nvSpPr>
          <p:cNvPr id="64" name="Text Box 60"/>
          <p:cNvSpPr txBox="1">
            <a:spLocks noChangeArrowheads="1"/>
          </p:cNvSpPr>
          <p:nvPr/>
        </p:nvSpPr>
        <p:spPr bwMode="auto">
          <a:xfrm>
            <a:off x="9421412" y="3975829"/>
            <a:ext cx="14620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lang="cs-CZ" sz="1600"/>
              <a:t>vnitřní</a:t>
            </a:r>
          </a:p>
        </p:txBody>
      </p:sp>
      <p:sp>
        <p:nvSpPr>
          <p:cNvPr id="65" name="Text Box 54"/>
          <p:cNvSpPr txBox="1">
            <a:spLocks noChangeArrowheads="1"/>
          </p:cNvSpPr>
          <p:nvPr/>
        </p:nvSpPr>
        <p:spPr bwMode="auto">
          <a:xfrm>
            <a:off x="8946767" y="4441067"/>
            <a:ext cx="350838" cy="246221"/>
          </a:xfrm>
          <a:prstGeom prst="rect">
            <a:avLst/>
          </a:prstGeom>
          <a:solidFill>
            <a:srgbClr val="008C00"/>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a:r>
              <a:rPr lang="cs-CZ" sz="1600" b="1">
                <a:solidFill>
                  <a:schemeClr val="bg1"/>
                </a:solidFill>
              </a:rPr>
              <a:t>G</a:t>
            </a:r>
          </a:p>
        </p:txBody>
      </p:sp>
      <p:sp>
        <p:nvSpPr>
          <p:cNvPr id="66" name="Text Box 61"/>
          <p:cNvSpPr txBox="1">
            <a:spLocks noChangeArrowheads="1"/>
          </p:cNvSpPr>
          <p:nvPr/>
        </p:nvSpPr>
        <p:spPr bwMode="auto">
          <a:xfrm>
            <a:off x="9421412" y="4441068"/>
            <a:ext cx="14620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spcBef>
                <a:spcPct val="50000"/>
              </a:spcBef>
            </a:pPr>
            <a:r>
              <a:rPr lang="cs-CZ" sz="1600"/>
              <a:t>u hřbetu</a:t>
            </a:r>
          </a:p>
        </p:txBody>
      </p:sp>
    </p:spTree>
    <p:extLst>
      <p:ext uri="{BB962C8B-B14F-4D97-AF65-F5344CB8AC3E}">
        <p14:creationId xmlns:p14="http://schemas.microsoft.com/office/powerpoint/2010/main" val="2225321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STRÁNKY</a:t>
            </a:r>
            <a:endParaRPr lang="cs-CZ" dirty="0"/>
          </a:p>
        </p:txBody>
      </p:sp>
      <p:sp>
        <p:nvSpPr>
          <p:cNvPr id="3" name="Zástupný symbol pro text 2"/>
          <p:cNvSpPr>
            <a:spLocks noGrp="1"/>
          </p:cNvSpPr>
          <p:nvPr>
            <p:ph type="body" sz="quarter" idx="11"/>
          </p:nvPr>
        </p:nvSpPr>
        <p:spPr/>
        <p:txBody>
          <a:bodyPr/>
          <a:lstStyle/>
          <a:p>
            <a:r>
              <a:rPr lang="cs-CZ" dirty="0" smtClean="0"/>
              <a:t>Běžná živá záhlaví a paty</a:t>
            </a:r>
            <a:endParaRPr lang="cs-CZ" dirty="0"/>
          </a:p>
        </p:txBody>
      </p:sp>
      <p:sp>
        <p:nvSpPr>
          <p:cNvPr id="4" name="Zástupný symbol pro text 3"/>
          <p:cNvSpPr>
            <a:spLocks noGrp="1"/>
          </p:cNvSpPr>
          <p:nvPr>
            <p:ph type="body" sz="quarter" idx="15"/>
          </p:nvPr>
        </p:nvSpPr>
        <p:spPr>
          <a:xfrm>
            <a:off x="335366" y="1484784"/>
            <a:ext cx="11665290" cy="5048095"/>
          </a:xfrm>
        </p:spPr>
        <p:txBody>
          <a:bodyPr>
            <a:normAutofit lnSpcReduction="10000"/>
          </a:bodyPr>
          <a:lstStyle/>
          <a:p>
            <a:r>
              <a:rPr lang="cs-CZ" dirty="0" smtClean="0"/>
              <a:t>Slouží </a:t>
            </a:r>
            <a:r>
              <a:rPr lang="cs-CZ" b="1" dirty="0" smtClean="0">
                <a:solidFill>
                  <a:srgbClr val="00B0F0"/>
                </a:solidFill>
              </a:rPr>
              <a:t>pro orientaci</a:t>
            </a:r>
            <a:r>
              <a:rPr lang="cs-CZ" dirty="0" smtClean="0"/>
              <a:t> čtenáře v dokumentu. </a:t>
            </a:r>
            <a:r>
              <a:rPr lang="cs-CZ" b="1" dirty="0" smtClean="0"/>
              <a:t>Živá</a:t>
            </a:r>
            <a:r>
              <a:rPr lang="cs-CZ" dirty="0" smtClean="0"/>
              <a:t> = mění se zobrazené informace</a:t>
            </a:r>
          </a:p>
          <a:p>
            <a:r>
              <a:rPr lang="cs-CZ" dirty="0" smtClean="0"/>
              <a:t>Od hlavního textu </a:t>
            </a:r>
            <a:r>
              <a:rPr lang="cs-CZ" b="1" dirty="0" smtClean="0"/>
              <a:t>musí být odlišeny</a:t>
            </a:r>
            <a:r>
              <a:rPr lang="cs-CZ" dirty="0" smtClean="0"/>
              <a:t>. </a:t>
            </a:r>
          </a:p>
          <a:p>
            <a:r>
              <a:rPr lang="cs-CZ" b="1" dirty="0" smtClean="0"/>
              <a:t>Záhlaví</a:t>
            </a:r>
            <a:r>
              <a:rPr lang="cs-CZ" dirty="0" smtClean="0"/>
              <a:t> se obvykle sází menším stupněm písma, odděluje se linkou a mezerou, obsahuje víc informací než pata: </a:t>
            </a:r>
            <a:r>
              <a:rPr lang="cs-CZ" dirty="0"/>
              <a:t>číslo stránky, název kapitoly (vlevo), název sekce (vpravo)</a:t>
            </a:r>
          </a:p>
          <a:p>
            <a:r>
              <a:rPr lang="cs-CZ" b="1" dirty="0" smtClean="0"/>
              <a:t>Pata</a:t>
            </a:r>
            <a:r>
              <a:rPr lang="cs-CZ" dirty="0" smtClean="0"/>
              <a:t> se sází často vyznačovacím řezem, typicky obsahuje jen číslo stránky</a:t>
            </a:r>
          </a:p>
          <a:p>
            <a:r>
              <a:rPr lang="cs-CZ" dirty="0" smtClean="0"/>
              <a:t>Dvoustranný dokument: Záhlaví a paty jsou </a:t>
            </a:r>
            <a:r>
              <a:rPr lang="cs-CZ" b="1" dirty="0" smtClean="0"/>
              <a:t>symetrické</a:t>
            </a:r>
            <a:r>
              <a:rPr lang="cs-CZ" dirty="0" smtClean="0"/>
              <a:t> vůči svislé středové ose ve hřbetu.</a:t>
            </a:r>
          </a:p>
          <a:p>
            <a:r>
              <a:rPr lang="cs-CZ" b="1" dirty="0" smtClean="0"/>
              <a:t>Realizace</a:t>
            </a:r>
            <a:r>
              <a:rPr lang="cs-CZ" dirty="0" smtClean="0"/>
              <a:t>:</a:t>
            </a:r>
          </a:p>
          <a:p>
            <a:pPr lvl="1"/>
            <a:r>
              <a:rPr lang="cs-CZ" dirty="0" smtClean="0"/>
              <a:t>nastavení záhlaví na kartě Rozložení v dialogu Vlastní okraje, dvoustranný dokument = zrcadlové okraje</a:t>
            </a:r>
          </a:p>
          <a:p>
            <a:pPr lvl="1"/>
            <a:r>
              <a:rPr lang="cs-CZ" dirty="0" smtClean="0"/>
              <a:t>pro každý oddíl textu možnost vlastního nastavení</a:t>
            </a:r>
          </a:p>
          <a:p>
            <a:pPr lvl="1"/>
            <a:r>
              <a:rPr lang="cs-CZ" dirty="0" smtClean="0"/>
              <a:t>v dokumentu Vložení/Záhlaví – Upravit záhlaví nebo dvojklik do prostoru záhlaví</a:t>
            </a:r>
          </a:p>
          <a:p>
            <a:pPr lvl="1"/>
            <a:r>
              <a:rPr lang="cs-CZ" dirty="0" smtClean="0"/>
              <a:t>vložení odpovídajících polí (číslo stránky – </a:t>
            </a:r>
            <a:r>
              <a:rPr lang="cs-CZ" dirty="0" err="1" smtClean="0"/>
              <a:t>Page</a:t>
            </a:r>
            <a:r>
              <a:rPr lang="cs-CZ" dirty="0" smtClean="0"/>
              <a:t>, odkaz na nadpisový styl – </a:t>
            </a:r>
            <a:r>
              <a:rPr lang="cs-CZ" dirty="0" err="1" smtClean="0"/>
              <a:t>StyleRef</a:t>
            </a:r>
            <a:r>
              <a:rPr lang="cs-CZ" dirty="0" smtClean="0"/>
              <a:t>)</a:t>
            </a:r>
          </a:p>
          <a:p>
            <a:pPr lvl="1"/>
            <a:r>
              <a:rPr lang="cs-CZ" dirty="0" smtClean="0"/>
              <a:t>převzetí implicitního stylu (Záhlaví, Zápatí – vytvoření odvozených stylů pro levé a pravé varianty)</a:t>
            </a:r>
          </a:p>
          <a:p>
            <a:endParaRPr lang="cs-CZ" dirty="0"/>
          </a:p>
        </p:txBody>
      </p:sp>
    </p:spTree>
    <p:extLst>
      <p:ext uri="{BB962C8B-B14F-4D97-AF65-F5344CB8AC3E}">
        <p14:creationId xmlns:p14="http://schemas.microsoft.com/office/powerpoint/2010/main" val="5632859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p:txBody>
          <a:bodyPr>
            <a:normAutofit lnSpcReduction="10000"/>
          </a:bodyPr>
          <a:lstStyle/>
          <a:p>
            <a:r>
              <a:rPr lang="cs-CZ" dirty="0" smtClean="0"/>
              <a:t>Dokumenty a jejich části</a:t>
            </a:r>
            <a:endParaRPr lang="cs-CZ" dirty="0"/>
          </a:p>
        </p:txBody>
      </p:sp>
    </p:spTree>
    <p:extLst>
      <p:ext uri="{BB962C8B-B14F-4D97-AF65-F5344CB8AC3E}">
        <p14:creationId xmlns:p14="http://schemas.microsoft.com/office/powerpoint/2010/main" val="24540823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List papíru – normalizované formáty</a:t>
            </a:r>
            <a:endParaRPr lang="cs-CZ" dirty="0"/>
          </a:p>
        </p:txBody>
      </p:sp>
      <mc:AlternateContent xmlns:mc="http://schemas.openxmlformats.org/markup-compatibility/2006" xmlns:a14="http://schemas.microsoft.com/office/drawing/2010/main">
        <mc:Choice Requires="a14">
          <p:sp>
            <p:nvSpPr>
              <p:cNvPr id="4" name="Zástupný symbol pro text 3"/>
              <p:cNvSpPr>
                <a:spLocks noGrp="1"/>
              </p:cNvSpPr>
              <p:nvPr>
                <p:ph type="body" sz="quarter" idx="15"/>
              </p:nvPr>
            </p:nvSpPr>
            <p:spPr/>
            <p:txBody>
              <a:bodyPr/>
              <a:lstStyle/>
              <a:p>
                <a:r>
                  <a:rPr lang="cs-CZ" dirty="0" smtClean="0"/>
                  <a:t>Norma ČSN EN ISO 216 (DIN 476)</a:t>
                </a:r>
              </a:p>
              <a:p>
                <a:r>
                  <a:rPr lang="cs-CZ" dirty="0" smtClean="0"/>
                  <a:t>Poměr stran </a:t>
                </a:r>
                <a14:m>
                  <m:oMath xmlns:m="http://schemas.openxmlformats.org/officeDocument/2006/math">
                    <m:r>
                      <a:rPr lang="cs-CZ" b="0" i="1" smtClean="0">
                        <a:latin typeface="Cambria Math" panose="02040503050406030204" pitchFamily="18" charset="0"/>
                      </a:rPr>
                      <m:t>1:</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2</m:t>
                        </m:r>
                      </m:e>
                    </m:rad>
                  </m:oMath>
                </a14:m>
                <a:endParaRPr lang="cs-CZ" dirty="0" smtClean="0"/>
              </a:p>
              <a:p>
                <a:r>
                  <a:rPr lang="cs-CZ" dirty="0" smtClean="0"/>
                  <a:t>4 řady A, B, C, D</a:t>
                </a:r>
              </a:p>
              <a:p>
                <a:r>
                  <a:rPr lang="cs-CZ" dirty="0" smtClean="0"/>
                  <a:t>Řada A: nejpoužívanější</a:t>
                </a:r>
              </a:p>
              <a:p>
                <a:r>
                  <a:rPr lang="cs-CZ" dirty="0" smtClean="0"/>
                  <a:t>Řada B: mezi formáty A</a:t>
                </a:r>
              </a:p>
              <a:p>
                <a:r>
                  <a:rPr lang="cs-CZ" dirty="0" smtClean="0"/>
                  <a:t>Řada C: obálky pro A</a:t>
                </a:r>
              </a:p>
              <a:p>
                <a:r>
                  <a:rPr lang="cs-CZ" dirty="0" smtClean="0"/>
                  <a:t>Řada D: obálky pro B</a:t>
                </a:r>
              </a:p>
              <a:p>
                <a:r>
                  <a:rPr lang="cs-CZ" dirty="0" smtClean="0"/>
                  <a:t>A0: plocha 1 </a:t>
                </a:r>
                <a:r>
                  <a:rPr lang="cs-CZ" dirty="0"/>
                  <a:t>m</a:t>
                </a:r>
                <a:r>
                  <a:rPr lang="cs-CZ" baseline="30000" dirty="0"/>
                  <a:t>2</a:t>
                </a:r>
                <a:endParaRPr lang="cs-CZ" dirty="0" smtClean="0"/>
              </a:p>
              <a:p>
                <a:r>
                  <a:rPr lang="cs-CZ" dirty="0" smtClean="0"/>
                  <a:t>B0: šířka 1 </a:t>
                </a:r>
                <a:r>
                  <a:rPr lang="cs-CZ" dirty="0"/>
                  <a:t>m</a:t>
                </a:r>
                <a:endParaRPr lang="cs-CZ" dirty="0" smtClean="0"/>
              </a:p>
              <a:p>
                <a:r>
                  <a:rPr lang="cs-CZ" dirty="0" smtClean="0"/>
                  <a:t>Odvození: půlení delší</a:t>
                </a:r>
                <a:br>
                  <a:rPr lang="cs-CZ" dirty="0" smtClean="0"/>
                </a:br>
                <a:r>
                  <a:rPr lang="cs-CZ" dirty="0" smtClean="0"/>
                  <a:t>strany</a:t>
                </a:r>
              </a:p>
            </p:txBody>
          </p:sp>
        </mc:Choice>
        <mc:Fallback xmlns="">
          <p:sp>
            <p:nvSpPr>
              <p:cNvPr id="4" name="Zástupný symbol pro text 3"/>
              <p:cNvSpPr>
                <a:spLocks noGrp="1" noRot="1" noChangeAspect="1" noMove="1" noResize="1" noEditPoints="1" noAdjustHandles="1" noChangeArrowheads="1" noChangeShapeType="1" noTextEdit="1"/>
              </p:cNvSpPr>
              <p:nvPr>
                <p:ph type="body" sz="quarter" idx="15"/>
              </p:nvPr>
            </p:nvSpPr>
            <p:spPr>
              <a:blipFill>
                <a:blip r:embed="rId2"/>
                <a:stretch>
                  <a:fillRect l="-560"/>
                </a:stretch>
              </a:blipFill>
            </p:spPr>
            <p:txBody>
              <a:bodyPr/>
              <a:lstStyle/>
              <a:p>
                <a:r>
                  <a:rPr lang="cs-CZ">
                    <a:noFill/>
                  </a:rPr>
                  <a:t> </a:t>
                </a:r>
              </a:p>
            </p:txBody>
          </p:sp>
        </mc:Fallback>
      </mc:AlternateContent>
      <p:sp>
        <p:nvSpPr>
          <p:cNvPr id="5" name="Text Box 3"/>
          <p:cNvSpPr txBox="1">
            <a:spLocks noChangeArrowheads="1"/>
          </p:cNvSpPr>
          <p:nvPr/>
        </p:nvSpPr>
        <p:spPr bwMode="auto">
          <a:xfrm>
            <a:off x="3505200" y="2039776"/>
            <a:ext cx="3048000" cy="3936975"/>
          </a:xfrm>
          <a:prstGeom prst="rect">
            <a:avLst/>
          </a:prstGeom>
          <a:solidFill>
            <a:schemeClr val="accent1">
              <a:lumMod val="20000"/>
              <a:lumOff val="80000"/>
            </a:schemeClr>
          </a:solidFill>
          <a:ln w="9525">
            <a:solidFill>
              <a:srgbClr val="006600"/>
            </a:solidFill>
            <a:miter lim="800000"/>
            <a:headEnd/>
            <a:tailEnd/>
          </a:ln>
          <a:effectLst>
            <a:outerShdw dist="107763" dir="18900000" algn="ctr" rotWithShape="0">
              <a:schemeClr val="bg2"/>
            </a:outerShdw>
          </a:effectLst>
        </p:spPr>
        <p:txBody>
          <a:bodyPr>
            <a:spAutoFit/>
          </a:bodyPr>
          <a:lstStyle>
            <a:lvl1pPr defTabSz="1047750">
              <a:defRPr sz="2400">
                <a:solidFill>
                  <a:schemeClr val="tx1"/>
                </a:solidFill>
                <a:latin typeface="Times New Roman" pitchFamily="18" charset="0"/>
              </a:defRPr>
            </a:lvl1pPr>
            <a:lvl2pPr defTabSz="1047750">
              <a:defRPr sz="2400">
                <a:solidFill>
                  <a:schemeClr val="tx1"/>
                </a:solidFill>
                <a:latin typeface="Times New Roman" pitchFamily="18" charset="0"/>
              </a:defRPr>
            </a:lvl2pPr>
            <a:lvl3pPr defTabSz="1047750">
              <a:defRPr sz="2400">
                <a:solidFill>
                  <a:schemeClr val="tx1"/>
                </a:solidFill>
                <a:latin typeface="Times New Roman" pitchFamily="18" charset="0"/>
              </a:defRPr>
            </a:lvl3pPr>
            <a:lvl4pPr defTabSz="1047750">
              <a:defRPr sz="2400">
                <a:solidFill>
                  <a:schemeClr val="tx1"/>
                </a:solidFill>
                <a:latin typeface="Times New Roman" pitchFamily="18" charset="0"/>
              </a:defRPr>
            </a:lvl4pPr>
            <a:lvl5pPr defTabSz="1047750">
              <a:defRPr sz="2400">
                <a:solidFill>
                  <a:schemeClr val="tx1"/>
                </a:solidFill>
                <a:latin typeface="Times New Roman" pitchFamily="18" charset="0"/>
              </a:defRPr>
            </a:lvl5pPr>
            <a:lvl6pPr defTabSz="1047750" eaLnBrk="0" fontAlgn="base" hangingPunct="0">
              <a:spcBef>
                <a:spcPct val="0"/>
              </a:spcBef>
              <a:spcAft>
                <a:spcPct val="0"/>
              </a:spcAft>
              <a:defRPr sz="2400">
                <a:solidFill>
                  <a:schemeClr val="tx1"/>
                </a:solidFill>
                <a:latin typeface="Times New Roman" pitchFamily="18" charset="0"/>
              </a:defRPr>
            </a:lvl6pPr>
            <a:lvl7pPr defTabSz="1047750" eaLnBrk="0" fontAlgn="base" hangingPunct="0">
              <a:spcBef>
                <a:spcPct val="0"/>
              </a:spcBef>
              <a:spcAft>
                <a:spcPct val="0"/>
              </a:spcAft>
              <a:defRPr sz="2400">
                <a:solidFill>
                  <a:schemeClr val="tx1"/>
                </a:solidFill>
                <a:latin typeface="Times New Roman" pitchFamily="18" charset="0"/>
              </a:defRPr>
            </a:lvl7pPr>
            <a:lvl8pPr defTabSz="1047750" eaLnBrk="0" fontAlgn="base" hangingPunct="0">
              <a:spcBef>
                <a:spcPct val="0"/>
              </a:spcBef>
              <a:spcAft>
                <a:spcPct val="0"/>
              </a:spcAft>
              <a:defRPr sz="2400">
                <a:solidFill>
                  <a:schemeClr val="tx1"/>
                </a:solidFill>
                <a:latin typeface="Times New Roman" pitchFamily="18" charset="0"/>
              </a:defRPr>
            </a:lvl8pPr>
            <a:lvl9pPr defTabSz="104775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cs-CZ" sz="1600" b="1" dirty="0">
                <a:latin typeface="Arial" pitchFamily="34" charset="0"/>
              </a:rPr>
              <a:t>Řada A</a:t>
            </a:r>
            <a:r>
              <a:rPr lang="cs-CZ" sz="1600" dirty="0">
                <a:latin typeface="Arial" pitchFamily="34" charset="0"/>
              </a:rPr>
              <a:t>	</a:t>
            </a:r>
          </a:p>
          <a:p>
            <a:pPr>
              <a:spcAft>
                <a:spcPts val="100"/>
              </a:spcAft>
            </a:pPr>
            <a:r>
              <a:rPr lang="cs-CZ" sz="1600" i="1" dirty="0">
                <a:latin typeface="Arial" pitchFamily="34" charset="0"/>
              </a:rPr>
              <a:t>formát	šířka 	 výška</a:t>
            </a:r>
          </a:p>
          <a:p>
            <a:pPr>
              <a:spcAft>
                <a:spcPts val="500"/>
              </a:spcAft>
            </a:pPr>
            <a:r>
              <a:rPr lang="cs-CZ" sz="1600" i="1" dirty="0">
                <a:latin typeface="Arial" pitchFamily="34" charset="0"/>
              </a:rPr>
              <a:t>	[mm]	 [mm]</a:t>
            </a:r>
            <a:endParaRPr lang="cs-CZ" sz="1600" dirty="0">
              <a:latin typeface="Arial" pitchFamily="34" charset="0"/>
            </a:endParaRPr>
          </a:p>
          <a:p>
            <a:pPr>
              <a:spcAft>
                <a:spcPts val="200"/>
              </a:spcAft>
            </a:pPr>
            <a:r>
              <a:rPr lang="cs-CZ" sz="1600" dirty="0">
                <a:latin typeface="Arial" pitchFamily="34" charset="0"/>
              </a:rPr>
              <a:t>A0	841	1189</a:t>
            </a:r>
          </a:p>
          <a:p>
            <a:pPr>
              <a:spcAft>
                <a:spcPts val="200"/>
              </a:spcAft>
            </a:pPr>
            <a:r>
              <a:rPr lang="cs-CZ" sz="1600" dirty="0">
                <a:latin typeface="Arial" pitchFamily="34" charset="0"/>
              </a:rPr>
              <a:t>A1	594	841</a:t>
            </a:r>
          </a:p>
          <a:p>
            <a:pPr>
              <a:spcAft>
                <a:spcPts val="200"/>
              </a:spcAft>
            </a:pPr>
            <a:r>
              <a:rPr lang="cs-CZ" sz="1600" dirty="0">
                <a:latin typeface="Arial" pitchFamily="34" charset="0"/>
              </a:rPr>
              <a:t>A2	420	594</a:t>
            </a:r>
          </a:p>
          <a:p>
            <a:pPr>
              <a:spcAft>
                <a:spcPts val="200"/>
              </a:spcAft>
            </a:pPr>
            <a:r>
              <a:rPr lang="cs-CZ" sz="1600" dirty="0">
                <a:latin typeface="Arial" pitchFamily="34" charset="0"/>
              </a:rPr>
              <a:t>A3	297	420</a:t>
            </a:r>
          </a:p>
          <a:p>
            <a:pPr>
              <a:spcAft>
                <a:spcPts val="200"/>
              </a:spcAft>
            </a:pPr>
            <a:r>
              <a:rPr lang="cs-CZ" sz="1600" b="1" dirty="0">
                <a:latin typeface="Arial" pitchFamily="34" charset="0"/>
              </a:rPr>
              <a:t>A4	210	297</a:t>
            </a:r>
            <a:endParaRPr lang="cs-CZ" sz="1600" dirty="0">
              <a:latin typeface="Arial" pitchFamily="34" charset="0"/>
            </a:endParaRPr>
          </a:p>
          <a:p>
            <a:pPr>
              <a:spcAft>
                <a:spcPts val="200"/>
              </a:spcAft>
            </a:pPr>
            <a:r>
              <a:rPr lang="cs-CZ" sz="1600" dirty="0">
                <a:latin typeface="Arial" pitchFamily="34" charset="0"/>
              </a:rPr>
              <a:t>A5	148	210</a:t>
            </a:r>
          </a:p>
          <a:p>
            <a:pPr>
              <a:spcAft>
                <a:spcPts val="200"/>
              </a:spcAft>
            </a:pPr>
            <a:r>
              <a:rPr lang="cs-CZ" sz="1600" dirty="0">
                <a:latin typeface="Arial" pitchFamily="34" charset="0"/>
              </a:rPr>
              <a:t>A6 	105	148</a:t>
            </a:r>
          </a:p>
          <a:p>
            <a:pPr>
              <a:spcAft>
                <a:spcPts val="200"/>
              </a:spcAft>
            </a:pPr>
            <a:r>
              <a:rPr lang="cs-CZ" sz="1600" dirty="0">
                <a:latin typeface="Arial" pitchFamily="34" charset="0"/>
              </a:rPr>
              <a:t>A7	74	105</a:t>
            </a:r>
          </a:p>
          <a:p>
            <a:pPr>
              <a:spcAft>
                <a:spcPts val="200"/>
              </a:spcAft>
            </a:pPr>
            <a:r>
              <a:rPr lang="cs-CZ" sz="1600" dirty="0">
                <a:latin typeface="Arial" pitchFamily="34" charset="0"/>
              </a:rPr>
              <a:t>A8	52	74</a:t>
            </a:r>
          </a:p>
          <a:p>
            <a:pPr>
              <a:spcAft>
                <a:spcPts val="200"/>
              </a:spcAft>
            </a:pPr>
            <a:r>
              <a:rPr lang="cs-CZ" sz="1600" dirty="0">
                <a:latin typeface="Arial" pitchFamily="34" charset="0"/>
              </a:rPr>
              <a:t>A9	37	52</a:t>
            </a:r>
          </a:p>
          <a:p>
            <a:pPr>
              <a:spcAft>
                <a:spcPts val="200"/>
              </a:spcAft>
            </a:pPr>
            <a:r>
              <a:rPr lang="cs-CZ" sz="1600" dirty="0">
                <a:latin typeface="Arial" pitchFamily="34" charset="0"/>
              </a:rPr>
              <a:t>A10	26	37</a:t>
            </a:r>
          </a:p>
        </p:txBody>
      </p:sp>
      <p:sp>
        <p:nvSpPr>
          <p:cNvPr id="6" name="Text Box 4"/>
          <p:cNvSpPr txBox="1">
            <a:spLocks noChangeArrowheads="1"/>
          </p:cNvSpPr>
          <p:nvPr/>
        </p:nvSpPr>
        <p:spPr bwMode="auto">
          <a:xfrm>
            <a:off x="8493369" y="1853514"/>
            <a:ext cx="3581400" cy="1154162"/>
          </a:xfrm>
          <a:prstGeom prst="rect">
            <a:avLst/>
          </a:prstGeom>
          <a:solidFill>
            <a:schemeClr val="accent1">
              <a:lumMod val="20000"/>
              <a:lumOff val="80000"/>
            </a:schemeClr>
          </a:solidFill>
          <a:ln w="9525">
            <a:solidFill>
              <a:srgbClr val="006600"/>
            </a:solidFill>
            <a:miter lim="800000"/>
            <a:headEnd/>
            <a:tailEnd/>
          </a:ln>
          <a:effectLst>
            <a:outerShdw dist="107763" dir="18900000" algn="ctr" rotWithShape="0">
              <a:schemeClr val="bg2"/>
            </a:outerShdw>
          </a:effectLst>
        </p:spPr>
        <p:txBody>
          <a:bodyPr>
            <a:spAutoFit/>
          </a:bodyPr>
          <a:lstStyle>
            <a:lvl1pPr defTabSz="1333500">
              <a:defRPr sz="2400">
                <a:solidFill>
                  <a:schemeClr val="tx1"/>
                </a:solidFill>
                <a:latin typeface="Times New Roman" pitchFamily="18" charset="0"/>
              </a:defRPr>
            </a:lvl1pPr>
            <a:lvl2pPr defTabSz="1333500">
              <a:defRPr sz="2400">
                <a:solidFill>
                  <a:schemeClr val="tx1"/>
                </a:solidFill>
                <a:latin typeface="Times New Roman" pitchFamily="18" charset="0"/>
              </a:defRPr>
            </a:lvl2pPr>
            <a:lvl3pPr defTabSz="1333500">
              <a:defRPr sz="2400">
                <a:solidFill>
                  <a:schemeClr val="tx1"/>
                </a:solidFill>
                <a:latin typeface="Times New Roman" pitchFamily="18" charset="0"/>
              </a:defRPr>
            </a:lvl3pPr>
            <a:lvl4pPr defTabSz="1333500">
              <a:defRPr sz="2400">
                <a:solidFill>
                  <a:schemeClr val="tx1"/>
                </a:solidFill>
                <a:latin typeface="Times New Roman" pitchFamily="18" charset="0"/>
              </a:defRPr>
            </a:lvl4pPr>
            <a:lvl5pPr defTabSz="1333500">
              <a:defRPr sz="2400">
                <a:solidFill>
                  <a:schemeClr val="tx1"/>
                </a:solidFill>
                <a:latin typeface="Times New Roman" pitchFamily="18" charset="0"/>
              </a:defRPr>
            </a:lvl5pPr>
            <a:lvl6pPr defTabSz="1333500" eaLnBrk="0" fontAlgn="base" hangingPunct="0">
              <a:spcBef>
                <a:spcPct val="0"/>
              </a:spcBef>
              <a:spcAft>
                <a:spcPct val="0"/>
              </a:spcAft>
              <a:defRPr sz="2400">
                <a:solidFill>
                  <a:schemeClr val="tx1"/>
                </a:solidFill>
                <a:latin typeface="Times New Roman" pitchFamily="18" charset="0"/>
              </a:defRPr>
            </a:lvl6pPr>
            <a:lvl7pPr defTabSz="1333500" eaLnBrk="0" fontAlgn="base" hangingPunct="0">
              <a:spcBef>
                <a:spcPct val="0"/>
              </a:spcBef>
              <a:spcAft>
                <a:spcPct val="0"/>
              </a:spcAft>
              <a:defRPr sz="2400">
                <a:solidFill>
                  <a:schemeClr val="tx1"/>
                </a:solidFill>
                <a:latin typeface="Times New Roman" pitchFamily="18" charset="0"/>
              </a:defRPr>
            </a:lvl7pPr>
            <a:lvl8pPr defTabSz="1333500" eaLnBrk="0" fontAlgn="base" hangingPunct="0">
              <a:spcBef>
                <a:spcPct val="0"/>
              </a:spcBef>
              <a:spcAft>
                <a:spcPct val="0"/>
              </a:spcAft>
              <a:defRPr sz="2400">
                <a:solidFill>
                  <a:schemeClr val="tx1"/>
                </a:solidFill>
                <a:latin typeface="Times New Roman" pitchFamily="18" charset="0"/>
              </a:defRPr>
            </a:lvl8pPr>
            <a:lvl9pPr defTabSz="1333500" eaLnBrk="0" fontAlgn="base" hangingPunct="0">
              <a:spcBef>
                <a:spcPct val="0"/>
              </a:spcBef>
              <a:spcAft>
                <a:spcPct val="0"/>
              </a:spcAft>
              <a:defRPr sz="2400">
                <a:solidFill>
                  <a:schemeClr val="tx1"/>
                </a:solidFill>
                <a:latin typeface="Times New Roman" pitchFamily="18" charset="0"/>
              </a:defRPr>
            </a:lvl9pPr>
          </a:lstStyle>
          <a:p>
            <a:pPr>
              <a:spcBef>
                <a:spcPts val="100"/>
              </a:spcBef>
              <a:spcAft>
                <a:spcPts val="100"/>
              </a:spcAft>
            </a:pPr>
            <a:r>
              <a:rPr lang="cs-CZ" sz="1600" i="1" dirty="0">
                <a:latin typeface="Arial" pitchFamily="34" charset="0"/>
              </a:rPr>
              <a:t>formát 	šířka 	výška</a:t>
            </a:r>
            <a:endParaRPr lang="cs-CZ" sz="1600" dirty="0">
              <a:latin typeface="Arial" pitchFamily="34" charset="0"/>
            </a:endParaRPr>
          </a:p>
          <a:p>
            <a:pPr>
              <a:spcBef>
                <a:spcPts val="100"/>
              </a:spcBef>
              <a:spcAft>
                <a:spcPts val="100"/>
              </a:spcAft>
            </a:pPr>
            <a:r>
              <a:rPr lang="cs-CZ" sz="1600" b="1" dirty="0" err="1">
                <a:latin typeface="Arial" pitchFamily="34" charset="0"/>
              </a:rPr>
              <a:t>letter</a:t>
            </a:r>
            <a:r>
              <a:rPr lang="cs-CZ" sz="1600" dirty="0">
                <a:latin typeface="Arial" pitchFamily="34" charset="0"/>
              </a:rPr>
              <a:t>	</a:t>
            </a:r>
            <a:r>
              <a:rPr lang="cs-CZ" sz="1600" b="1" dirty="0">
                <a:latin typeface="Arial" pitchFamily="34" charset="0"/>
              </a:rPr>
              <a:t>216 	279</a:t>
            </a:r>
            <a:endParaRPr lang="cs-CZ" sz="1600" dirty="0">
              <a:latin typeface="Arial" pitchFamily="34" charset="0"/>
            </a:endParaRPr>
          </a:p>
          <a:p>
            <a:pPr>
              <a:spcBef>
                <a:spcPts val="100"/>
              </a:spcBef>
              <a:spcAft>
                <a:spcPts val="100"/>
              </a:spcAft>
            </a:pPr>
            <a:r>
              <a:rPr lang="cs-CZ" sz="1600" b="1" dirty="0" smtClean="0">
                <a:latin typeface="Arial" pitchFamily="34" charset="0"/>
              </a:rPr>
              <a:t>folio</a:t>
            </a:r>
            <a:r>
              <a:rPr lang="cs-CZ" sz="1600" dirty="0" smtClean="0">
                <a:latin typeface="Arial" pitchFamily="34" charset="0"/>
              </a:rPr>
              <a:t> </a:t>
            </a:r>
            <a:r>
              <a:rPr lang="cs-CZ" sz="1600" dirty="0">
                <a:latin typeface="Arial" pitchFamily="34" charset="0"/>
              </a:rPr>
              <a:t>	216 	330</a:t>
            </a:r>
          </a:p>
          <a:p>
            <a:pPr>
              <a:spcBef>
                <a:spcPts val="100"/>
              </a:spcBef>
              <a:spcAft>
                <a:spcPts val="100"/>
              </a:spcAft>
            </a:pPr>
            <a:r>
              <a:rPr lang="cs-CZ" sz="1600" b="1" dirty="0" err="1" smtClean="0">
                <a:latin typeface="Arial" pitchFamily="34" charset="0"/>
              </a:rPr>
              <a:t>quarto</a:t>
            </a:r>
            <a:r>
              <a:rPr lang="cs-CZ" sz="1600" dirty="0" smtClean="0">
                <a:latin typeface="Arial" pitchFamily="34" charset="0"/>
              </a:rPr>
              <a:t> </a:t>
            </a:r>
            <a:r>
              <a:rPr lang="cs-CZ" sz="1600" dirty="0">
                <a:latin typeface="Arial" pitchFamily="34" charset="0"/>
              </a:rPr>
              <a:t>	215 	275</a:t>
            </a:r>
          </a:p>
        </p:txBody>
      </p:sp>
      <p:sp>
        <p:nvSpPr>
          <p:cNvPr id="7" name="Text Box 6"/>
          <p:cNvSpPr txBox="1">
            <a:spLocks noChangeArrowheads="1"/>
          </p:cNvSpPr>
          <p:nvPr/>
        </p:nvSpPr>
        <p:spPr bwMode="auto">
          <a:xfrm>
            <a:off x="6553200" y="4081289"/>
            <a:ext cx="5638800" cy="2732088"/>
          </a:xfrm>
          <a:prstGeom prst="rect">
            <a:avLst/>
          </a:prstGeom>
          <a:solidFill>
            <a:schemeClr val="accent1">
              <a:lumMod val="20000"/>
              <a:lumOff val="80000"/>
            </a:schemeClr>
          </a:solidFill>
          <a:ln w="9525">
            <a:solidFill>
              <a:srgbClr val="006600"/>
            </a:solidFill>
            <a:miter lim="800000"/>
            <a:headEnd/>
            <a:tailEnd/>
          </a:ln>
          <a:effectLst>
            <a:outerShdw dist="107763" dir="18900000" algn="ctr" rotWithShape="0">
              <a:schemeClr val="bg2"/>
            </a:outerShdw>
          </a:effectLst>
        </p:spPr>
        <p:txBody>
          <a:bodyPr>
            <a:spAutoFit/>
          </a:bodyPr>
          <a:lstStyle>
            <a:lvl1pPr defTabSz="952500">
              <a:defRPr sz="2400">
                <a:solidFill>
                  <a:schemeClr val="tx1"/>
                </a:solidFill>
                <a:latin typeface="Times New Roman" pitchFamily="18" charset="0"/>
              </a:defRPr>
            </a:lvl1pPr>
            <a:lvl2pPr defTabSz="952500">
              <a:defRPr sz="2400">
                <a:solidFill>
                  <a:schemeClr val="tx1"/>
                </a:solidFill>
                <a:latin typeface="Times New Roman" pitchFamily="18" charset="0"/>
              </a:defRPr>
            </a:lvl2pPr>
            <a:lvl3pPr defTabSz="952500">
              <a:defRPr sz="2400">
                <a:solidFill>
                  <a:schemeClr val="tx1"/>
                </a:solidFill>
                <a:latin typeface="Times New Roman" pitchFamily="18" charset="0"/>
              </a:defRPr>
            </a:lvl3pPr>
            <a:lvl4pPr defTabSz="952500">
              <a:defRPr sz="2400">
                <a:solidFill>
                  <a:schemeClr val="tx1"/>
                </a:solidFill>
                <a:latin typeface="Times New Roman" pitchFamily="18" charset="0"/>
              </a:defRPr>
            </a:lvl4pPr>
            <a:lvl5pPr defTabSz="952500">
              <a:defRPr sz="2400">
                <a:solidFill>
                  <a:schemeClr val="tx1"/>
                </a:solidFill>
                <a:latin typeface="Times New Roman" pitchFamily="18" charset="0"/>
              </a:defRPr>
            </a:lvl5pPr>
            <a:lvl6pPr defTabSz="952500" eaLnBrk="0" fontAlgn="base" hangingPunct="0">
              <a:spcBef>
                <a:spcPct val="0"/>
              </a:spcBef>
              <a:spcAft>
                <a:spcPct val="0"/>
              </a:spcAft>
              <a:defRPr sz="2400">
                <a:solidFill>
                  <a:schemeClr val="tx1"/>
                </a:solidFill>
                <a:latin typeface="Times New Roman" pitchFamily="18" charset="0"/>
              </a:defRPr>
            </a:lvl6pPr>
            <a:lvl7pPr defTabSz="952500" eaLnBrk="0" fontAlgn="base" hangingPunct="0">
              <a:spcBef>
                <a:spcPct val="0"/>
              </a:spcBef>
              <a:spcAft>
                <a:spcPct val="0"/>
              </a:spcAft>
              <a:defRPr sz="2400">
                <a:solidFill>
                  <a:schemeClr val="tx1"/>
                </a:solidFill>
                <a:latin typeface="Times New Roman" pitchFamily="18" charset="0"/>
              </a:defRPr>
            </a:lvl7pPr>
            <a:lvl8pPr defTabSz="952500" eaLnBrk="0" fontAlgn="base" hangingPunct="0">
              <a:spcBef>
                <a:spcPct val="0"/>
              </a:spcBef>
              <a:spcAft>
                <a:spcPct val="0"/>
              </a:spcAft>
              <a:defRPr sz="2400">
                <a:solidFill>
                  <a:schemeClr val="tx1"/>
                </a:solidFill>
                <a:latin typeface="Times New Roman" pitchFamily="18" charset="0"/>
              </a:defRPr>
            </a:lvl8pPr>
            <a:lvl9pPr defTabSz="952500" eaLnBrk="0" fontAlgn="base" hangingPunct="0">
              <a:spcBef>
                <a:spcPct val="0"/>
              </a:spcBef>
              <a:spcAft>
                <a:spcPct val="0"/>
              </a:spcAft>
              <a:defRPr sz="2400">
                <a:solidFill>
                  <a:schemeClr val="tx1"/>
                </a:solidFill>
                <a:latin typeface="Times New Roman" pitchFamily="18" charset="0"/>
              </a:defRPr>
            </a:lvl9pPr>
          </a:lstStyle>
          <a:p>
            <a:pPr>
              <a:spcBef>
                <a:spcPts val="500"/>
              </a:spcBef>
              <a:spcAft>
                <a:spcPts val="500"/>
              </a:spcAft>
            </a:pPr>
            <a:r>
              <a:rPr lang="cs-CZ" sz="1600" b="1" dirty="0">
                <a:latin typeface="Arial" pitchFamily="34" charset="0"/>
              </a:rPr>
              <a:t>Řada B			Řada C</a:t>
            </a:r>
            <a:endParaRPr lang="cs-CZ" sz="1600" i="1" dirty="0">
              <a:latin typeface="Arial" pitchFamily="34" charset="0"/>
            </a:endParaRPr>
          </a:p>
          <a:p>
            <a:pPr>
              <a:spcBef>
                <a:spcPts val="500"/>
              </a:spcBef>
              <a:spcAft>
                <a:spcPts val="500"/>
              </a:spcAft>
            </a:pPr>
            <a:r>
              <a:rPr lang="cs-CZ" sz="1600" i="1" dirty="0">
                <a:latin typeface="Arial" pitchFamily="34" charset="0"/>
              </a:rPr>
              <a:t>formát 	šířka 	výška 	formát 	šířka 	výška</a:t>
            </a:r>
            <a:r>
              <a:rPr lang="cs-CZ" sz="1600" dirty="0">
                <a:latin typeface="Arial" pitchFamily="34" charset="0"/>
              </a:rPr>
              <a:t> </a:t>
            </a:r>
          </a:p>
          <a:p>
            <a:pPr>
              <a:spcAft>
                <a:spcPts val="300"/>
              </a:spcAft>
            </a:pPr>
            <a:r>
              <a:rPr lang="cs-CZ" sz="1600" b="1" dirty="0">
                <a:latin typeface="Arial" pitchFamily="34" charset="0"/>
              </a:rPr>
              <a:t>B0</a:t>
            </a:r>
            <a:r>
              <a:rPr lang="cs-CZ" sz="1600" dirty="0">
                <a:latin typeface="Arial" pitchFamily="34" charset="0"/>
              </a:rPr>
              <a:t> 	1000 	1414 	</a:t>
            </a:r>
            <a:r>
              <a:rPr lang="cs-CZ" sz="1600" b="1" dirty="0">
                <a:latin typeface="Arial" pitchFamily="34" charset="0"/>
              </a:rPr>
              <a:t>C0</a:t>
            </a:r>
            <a:r>
              <a:rPr lang="cs-CZ" sz="1600" dirty="0">
                <a:latin typeface="Arial" pitchFamily="34" charset="0"/>
              </a:rPr>
              <a:t> 	917 	1297 </a:t>
            </a:r>
          </a:p>
          <a:p>
            <a:pPr>
              <a:spcAft>
                <a:spcPts val="300"/>
              </a:spcAft>
            </a:pPr>
            <a:r>
              <a:rPr lang="cs-CZ" sz="1600" b="1" dirty="0">
                <a:latin typeface="Arial" pitchFamily="34" charset="0"/>
              </a:rPr>
              <a:t>B1</a:t>
            </a:r>
            <a:r>
              <a:rPr lang="cs-CZ" sz="1600" dirty="0">
                <a:latin typeface="Arial" pitchFamily="34" charset="0"/>
              </a:rPr>
              <a:t> 	707 	1000 	</a:t>
            </a:r>
            <a:r>
              <a:rPr lang="cs-CZ" sz="1600" b="1" dirty="0">
                <a:latin typeface="Arial" pitchFamily="34" charset="0"/>
              </a:rPr>
              <a:t>C1</a:t>
            </a:r>
            <a:r>
              <a:rPr lang="cs-CZ" sz="1600" dirty="0">
                <a:latin typeface="Arial" pitchFamily="34" charset="0"/>
              </a:rPr>
              <a:t> 	648 	917 </a:t>
            </a:r>
          </a:p>
          <a:p>
            <a:pPr>
              <a:spcAft>
                <a:spcPts val="300"/>
              </a:spcAft>
            </a:pPr>
            <a:r>
              <a:rPr lang="cs-CZ" sz="1600" b="1" dirty="0">
                <a:latin typeface="Arial" pitchFamily="34" charset="0"/>
              </a:rPr>
              <a:t>B2</a:t>
            </a:r>
            <a:r>
              <a:rPr lang="cs-CZ" sz="1600" dirty="0">
                <a:latin typeface="Arial" pitchFamily="34" charset="0"/>
              </a:rPr>
              <a:t> 	500 	707 	</a:t>
            </a:r>
            <a:r>
              <a:rPr lang="cs-CZ" sz="1600" b="1" dirty="0">
                <a:latin typeface="Arial" pitchFamily="34" charset="0"/>
              </a:rPr>
              <a:t>C2</a:t>
            </a:r>
            <a:r>
              <a:rPr lang="cs-CZ" sz="1600" dirty="0">
                <a:latin typeface="Arial" pitchFamily="34" charset="0"/>
              </a:rPr>
              <a:t> 	458 	648 </a:t>
            </a:r>
          </a:p>
          <a:p>
            <a:pPr>
              <a:spcAft>
                <a:spcPts val="300"/>
              </a:spcAft>
            </a:pPr>
            <a:r>
              <a:rPr lang="cs-CZ" sz="1600" b="1" dirty="0">
                <a:latin typeface="Arial" pitchFamily="34" charset="0"/>
              </a:rPr>
              <a:t>B3</a:t>
            </a:r>
            <a:r>
              <a:rPr lang="cs-CZ" sz="1600" dirty="0">
                <a:latin typeface="Arial" pitchFamily="34" charset="0"/>
              </a:rPr>
              <a:t> 	353 	500 	</a:t>
            </a:r>
            <a:r>
              <a:rPr lang="cs-CZ" sz="1600" b="1" dirty="0">
                <a:latin typeface="Arial" pitchFamily="34" charset="0"/>
              </a:rPr>
              <a:t>C3</a:t>
            </a:r>
            <a:r>
              <a:rPr lang="cs-CZ" sz="1600" dirty="0">
                <a:latin typeface="Arial" pitchFamily="34" charset="0"/>
              </a:rPr>
              <a:t> 	324 	458 </a:t>
            </a:r>
          </a:p>
          <a:p>
            <a:pPr>
              <a:spcAft>
                <a:spcPts val="300"/>
              </a:spcAft>
            </a:pPr>
            <a:r>
              <a:rPr lang="cs-CZ" sz="1600" b="1" dirty="0">
                <a:latin typeface="Arial" pitchFamily="34" charset="0"/>
              </a:rPr>
              <a:t>B4</a:t>
            </a:r>
            <a:r>
              <a:rPr lang="cs-CZ" sz="1600" dirty="0">
                <a:latin typeface="Arial" pitchFamily="34" charset="0"/>
              </a:rPr>
              <a:t> 	250 	353 	</a:t>
            </a:r>
            <a:r>
              <a:rPr lang="cs-CZ" sz="1600" b="1" dirty="0">
                <a:latin typeface="Arial" pitchFamily="34" charset="0"/>
              </a:rPr>
              <a:t>C4</a:t>
            </a:r>
            <a:r>
              <a:rPr lang="cs-CZ" sz="1600" dirty="0">
                <a:latin typeface="Arial" pitchFamily="34" charset="0"/>
              </a:rPr>
              <a:t> 	229 	324 </a:t>
            </a:r>
          </a:p>
          <a:p>
            <a:pPr>
              <a:spcAft>
                <a:spcPts val="300"/>
              </a:spcAft>
            </a:pPr>
            <a:r>
              <a:rPr lang="cs-CZ" sz="1600" b="1" dirty="0">
                <a:latin typeface="Arial" pitchFamily="34" charset="0"/>
              </a:rPr>
              <a:t>B5</a:t>
            </a:r>
            <a:r>
              <a:rPr lang="cs-CZ" sz="1600" dirty="0">
                <a:latin typeface="Arial" pitchFamily="34" charset="0"/>
              </a:rPr>
              <a:t> 	176 	250 	</a:t>
            </a:r>
            <a:r>
              <a:rPr lang="cs-CZ" sz="1600" b="1" dirty="0">
                <a:latin typeface="Arial" pitchFamily="34" charset="0"/>
              </a:rPr>
              <a:t>C5</a:t>
            </a:r>
            <a:r>
              <a:rPr lang="cs-CZ" sz="1600" dirty="0">
                <a:latin typeface="Arial" pitchFamily="34" charset="0"/>
              </a:rPr>
              <a:t> 	162 	229 </a:t>
            </a:r>
          </a:p>
          <a:p>
            <a:pPr>
              <a:spcAft>
                <a:spcPts val="300"/>
              </a:spcAft>
            </a:pPr>
            <a:r>
              <a:rPr lang="cs-CZ" sz="1600" b="1" dirty="0">
                <a:latin typeface="Arial" pitchFamily="34" charset="0"/>
              </a:rPr>
              <a:t>B6 	</a:t>
            </a:r>
            <a:r>
              <a:rPr lang="cs-CZ" sz="1600" dirty="0">
                <a:latin typeface="Arial" pitchFamily="34" charset="0"/>
              </a:rPr>
              <a:t>125 	176 	</a:t>
            </a:r>
            <a:r>
              <a:rPr lang="cs-CZ" sz="1600" b="1" dirty="0">
                <a:latin typeface="Arial" pitchFamily="34" charset="0"/>
              </a:rPr>
              <a:t>C6 	</a:t>
            </a:r>
            <a:r>
              <a:rPr lang="cs-CZ" sz="1600" dirty="0">
                <a:latin typeface="Arial" pitchFamily="34" charset="0"/>
              </a:rPr>
              <a:t>114 	162</a:t>
            </a:r>
          </a:p>
        </p:txBody>
      </p:sp>
      <p:cxnSp>
        <p:nvCxnSpPr>
          <p:cNvPr id="8" name="Přímá spojnice se šipkou 7"/>
          <p:cNvCxnSpPr>
            <a:endCxn id="6" idx="1"/>
          </p:cNvCxnSpPr>
          <p:nvPr/>
        </p:nvCxnSpPr>
        <p:spPr>
          <a:xfrm flipV="1">
            <a:off x="6056923" y="2430595"/>
            <a:ext cx="2436446" cy="1711559"/>
          </a:xfrm>
          <a:prstGeom prst="straightConnector1">
            <a:avLst/>
          </a:prstGeom>
          <a:ln w="44450" cmpd="sng">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25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fade">
                                      <p:cBhvr>
                                        <p:cTn id="37" dur="10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1000"/>
                                        <p:tgtEl>
                                          <p:spTgt spid="4">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animEffect transition="in" filter="fade">
                                      <p:cBhvr>
                                        <p:cTn id="57" dur="1000"/>
                                        <p:tgtEl>
                                          <p:spTgt spid="4">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8" end="8"/>
                                            </p:txEl>
                                          </p:spTgt>
                                        </p:tgtEl>
                                        <p:attrNameLst>
                                          <p:attrName>style.visibility</p:attrName>
                                        </p:attrNameLst>
                                      </p:cBhvr>
                                      <p:to>
                                        <p:strVal val="visible"/>
                                      </p:to>
                                    </p:set>
                                    <p:animEffect transition="in" filter="fade">
                                      <p:cBhvr>
                                        <p:cTn id="62" dur="1000"/>
                                        <p:tgtEl>
                                          <p:spTgt spid="4">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9" end="9"/>
                                            </p:txEl>
                                          </p:spTgt>
                                        </p:tgtEl>
                                        <p:attrNameLst>
                                          <p:attrName>style.visibility</p:attrName>
                                        </p:attrNameLst>
                                      </p:cBhvr>
                                      <p:to>
                                        <p:strVal val="visible"/>
                                      </p:to>
                                    </p:set>
                                    <p:animEffect transition="in" filter="fade">
                                      <p:cBhvr>
                                        <p:cTn id="67" dur="1000"/>
                                        <p:tgtEl>
                                          <p:spTgt spid="4">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par>
                                <p:cTn id="73" presetID="10"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Rozložení stran v dokumentu – doporučené pořadí</a:t>
            </a:r>
            <a:endParaRPr lang="cs-CZ" dirty="0"/>
          </a:p>
        </p:txBody>
      </p:sp>
      <p:sp>
        <p:nvSpPr>
          <p:cNvPr id="4" name="Zástupný symbol pro text 3"/>
          <p:cNvSpPr>
            <a:spLocks noGrp="1"/>
          </p:cNvSpPr>
          <p:nvPr>
            <p:ph type="body" sz="quarter" idx="15"/>
          </p:nvPr>
        </p:nvSpPr>
        <p:spPr/>
        <p:txBody>
          <a:bodyPr/>
          <a:lstStyle/>
          <a:p>
            <a:r>
              <a:rPr lang="cs-CZ" dirty="0" smtClean="0"/>
              <a:t>Dvoustranný dokument</a:t>
            </a:r>
            <a:endParaRPr lang="cs-CZ" dirty="0"/>
          </a:p>
        </p:txBody>
      </p:sp>
      <p:grpSp>
        <p:nvGrpSpPr>
          <p:cNvPr id="5" name="Group 3"/>
          <p:cNvGrpSpPr>
            <a:grpSpLocks/>
          </p:cNvGrpSpPr>
          <p:nvPr/>
        </p:nvGrpSpPr>
        <p:grpSpPr bwMode="auto">
          <a:xfrm>
            <a:off x="1471321" y="1952968"/>
            <a:ext cx="7924800" cy="4454624"/>
            <a:chOff x="480" y="644"/>
            <a:chExt cx="4512" cy="3052"/>
          </a:xfrm>
          <a:solidFill>
            <a:schemeClr val="accent1">
              <a:lumMod val="20000"/>
              <a:lumOff val="80000"/>
            </a:schemeClr>
          </a:solidFill>
        </p:grpSpPr>
        <p:sp>
          <p:nvSpPr>
            <p:cNvPr id="6" name="Text Box 4"/>
            <p:cNvSpPr txBox="1">
              <a:spLocks noChangeArrowheads="1"/>
            </p:cNvSpPr>
            <p:nvPr/>
          </p:nvSpPr>
          <p:spPr bwMode="auto">
            <a:xfrm flipH="1">
              <a:off x="2832" y="644"/>
              <a:ext cx="2160" cy="3052"/>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nchor="b"/>
            <a:lstStyle/>
            <a:p>
              <a:pPr algn="r">
                <a:spcBef>
                  <a:spcPct val="50000"/>
                </a:spcBef>
              </a:pPr>
              <a:r>
                <a:rPr lang="cs-CZ" dirty="0" smtClean="0"/>
                <a:t>P </a:t>
              </a:r>
              <a:r>
                <a:rPr lang="cs-CZ" dirty="0"/>
                <a:t>– lichá</a:t>
              </a:r>
            </a:p>
          </p:txBody>
        </p:sp>
        <p:sp>
          <p:nvSpPr>
            <p:cNvPr id="7" name="Text Box 5"/>
            <p:cNvSpPr txBox="1">
              <a:spLocks noChangeArrowheads="1"/>
            </p:cNvSpPr>
            <p:nvPr/>
          </p:nvSpPr>
          <p:spPr bwMode="auto">
            <a:xfrm flipH="1">
              <a:off x="480" y="644"/>
              <a:ext cx="2160" cy="3052"/>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nchor="b"/>
            <a:lstStyle/>
            <a:p>
              <a:pPr>
                <a:spcBef>
                  <a:spcPct val="50000"/>
                </a:spcBef>
              </a:pPr>
              <a:r>
                <a:rPr lang="cs-CZ" dirty="0" smtClean="0"/>
                <a:t>L </a:t>
              </a:r>
              <a:r>
                <a:rPr lang="cs-CZ" dirty="0"/>
                <a:t>– sudá</a:t>
              </a:r>
            </a:p>
          </p:txBody>
        </p:sp>
      </p:grpSp>
      <p:sp>
        <p:nvSpPr>
          <p:cNvPr id="8" name="Text Box 6"/>
          <p:cNvSpPr txBox="1">
            <a:spLocks noChangeArrowheads="1"/>
          </p:cNvSpPr>
          <p:nvPr/>
        </p:nvSpPr>
        <p:spPr bwMode="auto">
          <a:xfrm>
            <a:off x="5712470" y="2751965"/>
            <a:ext cx="3429000" cy="650875"/>
          </a:xfrm>
          <a:prstGeom prst="rect">
            <a:avLst/>
          </a:prstGeom>
          <a:solidFill>
            <a:schemeClr val="accent1">
              <a:lumMod val="20000"/>
              <a:lumOff val="80000"/>
            </a:schemeClr>
          </a:solidFill>
          <a:ln w="9525">
            <a:solidFill>
              <a:srgbClr val="006600"/>
            </a:solidFill>
            <a:miter lim="800000"/>
            <a:headEnd/>
            <a:tailEnd/>
          </a:ln>
          <a:effectLst/>
          <a:extLst/>
        </p:spPr>
        <p:txBody>
          <a:bodyPr lIns="91431" tIns="45715" rIns="91431" bIns="45715">
            <a:spAutoFit/>
          </a:bodyPr>
          <a:lstStyle/>
          <a:p>
            <a:pPr algn="ctr">
              <a:spcBef>
                <a:spcPct val="50000"/>
              </a:spcBef>
            </a:pPr>
            <a:r>
              <a:rPr lang="cs-CZ" sz="3600" b="1" i="1">
                <a:latin typeface="Bookman Old Style" pitchFamily="18" charset="0"/>
              </a:rPr>
              <a:t>Patitul</a:t>
            </a:r>
            <a:endParaRPr lang="cs-CZ">
              <a:latin typeface="Bookman Old Style" pitchFamily="18" charset="0"/>
            </a:endParaRPr>
          </a:p>
        </p:txBody>
      </p:sp>
      <p:sp>
        <p:nvSpPr>
          <p:cNvPr id="9" name="Text Box 7"/>
          <p:cNvSpPr txBox="1">
            <a:spLocks noChangeArrowheads="1"/>
          </p:cNvSpPr>
          <p:nvPr/>
        </p:nvSpPr>
        <p:spPr bwMode="auto">
          <a:xfrm>
            <a:off x="5712470" y="2763832"/>
            <a:ext cx="3429000" cy="650875"/>
          </a:xfrm>
          <a:prstGeom prst="rect">
            <a:avLst/>
          </a:prstGeom>
          <a:solidFill>
            <a:schemeClr val="accent1">
              <a:lumMod val="20000"/>
              <a:lumOff val="80000"/>
            </a:schemeClr>
          </a:solidFill>
          <a:ln w="9525">
            <a:solidFill>
              <a:srgbClr val="006600"/>
            </a:solidFill>
            <a:miter lim="800000"/>
            <a:headEnd/>
            <a:tailEnd/>
          </a:ln>
          <a:effectLst/>
          <a:extLst/>
        </p:spPr>
        <p:txBody>
          <a:bodyPr lIns="91431" tIns="45715" rIns="91431" bIns="45715">
            <a:spAutoFit/>
          </a:bodyPr>
          <a:lstStyle/>
          <a:p>
            <a:pPr algn="ctr">
              <a:spcBef>
                <a:spcPct val="50000"/>
              </a:spcBef>
            </a:pPr>
            <a:r>
              <a:rPr lang="cs-CZ" sz="3600" b="1" i="1">
                <a:latin typeface="Bookman Old Style" pitchFamily="18" charset="0"/>
              </a:rPr>
              <a:t>Titul</a:t>
            </a:r>
            <a:endParaRPr lang="cs-CZ">
              <a:latin typeface="Bookman Old Style" pitchFamily="18" charset="0"/>
            </a:endParaRPr>
          </a:p>
        </p:txBody>
      </p:sp>
      <p:grpSp>
        <p:nvGrpSpPr>
          <p:cNvPr id="10" name="Group 8"/>
          <p:cNvGrpSpPr>
            <a:grpSpLocks/>
          </p:cNvGrpSpPr>
          <p:nvPr/>
        </p:nvGrpSpPr>
        <p:grpSpPr bwMode="auto">
          <a:xfrm>
            <a:off x="1580306" y="2517949"/>
            <a:ext cx="7569200" cy="3475038"/>
            <a:chOff x="-1380" y="1020"/>
            <a:chExt cx="4768" cy="2189"/>
          </a:xfrm>
          <a:solidFill>
            <a:schemeClr val="accent1">
              <a:lumMod val="20000"/>
              <a:lumOff val="80000"/>
            </a:schemeClr>
          </a:solidFill>
        </p:grpSpPr>
        <p:sp>
          <p:nvSpPr>
            <p:cNvPr id="11" name="Text Box 9"/>
            <p:cNvSpPr txBox="1">
              <a:spLocks noChangeArrowheads="1"/>
            </p:cNvSpPr>
            <p:nvPr/>
          </p:nvSpPr>
          <p:spPr bwMode="auto">
            <a:xfrm>
              <a:off x="1228" y="1020"/>
              <a:ext cx="2160" cy="1460"/>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smtClean="0">
                  <a:latin typeface="Bookman Old Style" pitchFamily="18" charset="0"/>
                </a:rPr>
                <a:t>Věnování,</a:t>
              </a:r>
            </a:p>
            <a:p>
              <a:pPr algn="ctr">
                <a:spcBef>
                  <a:spcPct val="50000"/>
                </a:spcBef>
              </a:pPr>
              <a:r>
                <a:rPr lang="cs-CZ" sz="3600" b="1" i="1" dirty="0" smtClean="0">
                  <a:latin typeface="Bookman Old Style" pitchFamily="18" charset="0"/>
                </a:rPr>
                <a:t>poděkování,</a:t>
              </a:r>
              <a:endParaRPr lang="cs-CZ" sz="3600" b="1" i="1" dirty="0">
                <a:latin typeface="Bookman Old Style" pitchFamily="18" charset="0"/>
              </a:endParaRPr>
            </a:p>
            <a:p>
              <a:pPr algn="ctr">
                <a:spcBef>
                  <a:spcPct val="50000"/>
                </a:spcBef>
              </a:pPr>
              <a:r>
                <a:rPr lang="cs-CZ" sz="3600" b="1" i="1" dirty="0">
                  <a:latin typeface="Bookman Old Style" pitchFamily="18" charset="0"/>
                </a:rPr>
                <a:t>motto</a:t>
              </a:r>
              <a:endParaRPr lang="cs-CZ" dirty="0">
                <a:latin typeface="Bookman Old Style" pitchFamily="18" charset="0"/>
              </a:endParaRPr>
            </a:p>
          </p:txBody>
        </p:sp>
        <p:sp>
          <p:nvSpPr>
            <p:cNvPr id="12" name="Text Box 10"/>
            <p:cNvSpPr txBox="1">
              <a:spLocks noChangeArrowheads="1"/>
            </p:cNvSpPr>
            <p:nvPr/>
          </p:nvSpPr>
          <p:spPr bwMode="auto">
            <a:xfrm>
              <a:off x="-1380" y="1415"/>
              <a:ext cx="2253" cy="1794"/>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0418" tIns="50209" rIns="100418" bIns="50209">
              <a:spAutoFit/>
            </a:bodyPr>
            <a:lstStyle/>
            <a:p>
              <a:pPr algn="ctr">
                <a:spcBef>
                  <a:spcPct val="50000"/>
                </a:spcBef>
              </a:pPr>
              <a:r>
                <a:rPr lang="cs-CZ" sz="3600" b="1" i="1" dirty="0">
                  <a:latin typeface="Bookman Old Style" pitchFamily="18" charset="0"/>
                </a:rPr>
                <a:t>V</a:t>
              </a:r>
              <a:r>
                <a:rPr lang="cs-CZ" sz="3600" b="1" i="1" dirty="0" smtClean="0">
                  <a:latin typeface="Bookman Old Style" pitchFamily="18" charset="0"/>
                </a:rPr>
                <a:t>ydavatelský </a:t>
              </a:r>
              <a:r>
                <a:rPr lang="cs-CZ" sz="3600" b="1" i="1" dirty="0">
                  <a:latin typeface="Bookman Old Style" pitchFamily="18" charset="0"/>
                </a:rPr>
                <a:t>záznam</a:t>
              </a:r>
            </a:p>
            <a:p>
              <a:pPr algn="ctr">
                <a:spcBef>
                  <a:spcPct val="50000"/>
                </a:spcBef>
              </a:pPr>
              <a:r>
                <a:rPr lang="cs-CZ" sz="3600" b="1" i="1" dirty="0">
                  <a:latin typeface="Bookman Old Style" pitchFamily="18" charset="0"/>
                </a:rPr>
                <a:t>copyright</a:t>
              </a:r>
            </a:p>
            <a:p>
              <a:pPr algn="ctr">
                <a:spcBef>
                  <a:spcPct val="50000"/>
                </a:spcBef>
              </a:pPr>
              <a:r>
                <a:rPr lang="cs-CZ" sz="3600" b="1" i="1" dirty="0">
                  <a:latin typeface="Bookman Old Style" pitchFamily="18" charset="0"/>
                </a:rPr>
                <a:t>ISBN</a:t>
              </a:r>
              <a:endParaRPr lang="cs-CZ" dirty="0">
                <a:latin typeface="Bookman Old Style" pitchFamily="18" charset="0"/>
              </a:endParaRPr>
            </a:p>
          </p:txBody>
        </p:sp>
      </p:grpSp>
      <p:sp>
        <p:nvSpPr>
          <p:cNvPr id="13" name="Text Box 11"/>
          <p:cNvSpPr txBox="1">
            <a:spLocks noChangeArrowheads="1"/>
          </p:cNvSpPr>
          <p:nvPr/>
        </p:nvSpPr>
        <p:spPr bwMode="auto">
          <a:xfrm>
            <a:off x="5720506" y="2514102"/>
            <a:ext cx="3429000" cy="650875"/>
          </a:xfrm>
          <a:prstGeom prst="rect">
            <a:avLst/>
          </a:prstGeom>
          <a:solidFill>
            <a:schemeClr val="accent1">
              <a:lumMod val="20000"/>
              <a:lumOff val="80000"/>
            </a:schemeClr>
          </a:solidFill>
          <a:ln w="9525">
            <a:solidFill>
              <a:srgbClr val="006600"/>
            </a:solidFill>
            <a:miter lim="800000"/>
            <a:headEnd/>
            <a:tailEnd/>
          </a:ln>
          <a:effectLst/>
          <a:extLst/>
        </p:spPr>
        <p:txBody>
          <a:bodyPr lIns="91431" tIns="45715" rIns="91431" bIns="45715">
            <a:spAutoFit/>
          </a:bodyPr>
          <a:lstStyle/>
          <a:p>
            <a:pPr algn="ctr">
              <a:spcBef>
                <a:spcPct val="50000"/>
              </a:spcBef>
            </a:pPr>
            <a:r>
              <a:rPr lang="cs-CZ" sz="3600" b="1" i="1" dirty="0">
                <a:latin typeface="Bookman Old Style" pitchFamily="18" charset="0"/>
              </a:rPr>
              <a:t>Obsah</a:t>
            </a:r>
            <a:endParaRPr lang="cs-CZ" dirty="0">
              <a:latin typeface="Bookman Old Style" pitchFamily="18" charset="0"/>
            </a:endParaRPr>
          </a:p>
        </p:txBody>
      </p:sp>
      <p:sp>
        <p:nvSpPr>
          <p:cNvPr id="14" name="Text Box 12"/>
          <p:cNvSpPr txBox="1">
            <a:spLocks noChangeArrowheads="1"/>
          </p:cNvSpPr>
          <p:nvPr/>
        </p:nvSpPr>
        <p:spPr bwMode="auto">
          <a:xfrm>
            <a:off x="5736578" y="2620058"/>
            <a:ext cx="3429000" cy="650875"/>
          </a:xfrm>
          <a:prstGeom prst="rect">
            <a:avLst/>
          </a:prstGeom>
          <a:solidFill>
            <a:schemeClr val="accent1">
              <a:lumMod val="20000"/>
              <a:lumOff val="80000"/>
            </a:schemeClr>
          </a:solidFill>
          <a:ln w="9525">
            <a:solidFill>
              <a:srgbClr val="006600"/>
            </a:solidFill>
            <a:miter lim="800000"/>
            <a:headEnd/>
            <a:tailEnd/>
          </a:ln>
          <a:effectLst/>
          <a:extLst/>
        </p:spPr>
        <p:txBody>
          <a:bodyPr lIns="91431" tIns="45715" rIns="91431" bIns="45715">
            <a:spAutoFit/>
          </a:bodyPr>
          <a:lstStyle/>
          <a:p>
            <a:pPr algn="ctr">
              <a:spcBef>
                <a:spcPct val="50000"/>
              </a:spcBef>
            </a:pPr>
            <a:r>
              <a:rPr lang="cs-CZ" sz="3600" b="1" i="1" dirty="0">
                <a:latin typeface="Bookman Old Style" pitchFamily="18" charset="0"/>
              </a:rPr>
              <a:t>Předmluva</a:t>
            </a:r>
            <a:endParaRPr lang="cs-CZ" dirty="0">
              <a:latin typeface="Bookman Old Style" pitchFamily="18" charset="0"/>
            </a:endParaRPr>
          </a:p>
        </p:txBody>
      </p:sp>
      <p:sp>
        <p:nvSpPr>
          <p:cNvPr id="15" name="Text Box 13"/>
          <p:cNvSpPr txBox="1">
            <a:spLocks noChangeArrowheads="1"/>
          </p:cNvSpPr>
          <p:nvPr/>
        </p:nvSpPr>
        <p:spPr bwMode="auto">
          <a:xfrm>
            <a:off x="5736578" y="2669193"/>
            <a:ext cx="3429000" cy="650875"/>
          </a:xfrm>
          <a:prstGeom prst="rect">
            <a:avLst/>
          </a:prstGeom>
          <a:solidFill>
            <a:schemeClr val="accent1">
              <a:lumMod val="20000"/>
              <a:lumOff val="80000"/>
            </a:schemeClr>
          </a:solidFill>
          <a:ln w="9525">
            <a:solidFill>
              <a:srgbClr val="006600"/>
            </a:solidFill>
            <a:miter lim="800000"/>
            <a:headEnd/>
            <a:tailEnd/>
          </a:ln>
          <a:effectLst/>
          <a:extLst/>
        </p:spPr>
        <p:txBody>
          <a:bodyPr lIns="91431" tIns="45715" rIns="91431" bIns="45715">
            <a:spAutoFit/>
          </a:bodyPr>
          <a:lstStyle/>
          <a:p>
            <a:pPr algn="ctr">
              <a:spcBef>
                <a:spcPct val="50000"/>
              </a:spcBef>
            </a:pPr>
            <a:r>
              <a:rPr lang="cs-CZ" sz="3600" b="1" i="1">
                <a:latin typeface="Bookman Old Style" pitchFamily="18" charset="0"/>
              </a:rPr>
              <a:t>Úvod</a:t>
            </a:r>
            <a:endParaRPr lang="cs-CZ">
              <a:latin typeface="Bookman Old Style" pitchFamily="18" charset="0"/>
            </a:endParaRPr>
          </a:p>
        </p:txBody>
      </p:sp>
      <p:sp>
        <p:nvSpPr>
          <p:cNvPr id="16" name="Text Box 14"/>
          <p:cNvSpPr txBox="1">
            <a:spLocks noChangeArrowheads="1"/>
          </p:cNvSpPr>
          <p:nvPr/>
        </p:nvSpPr>
        <p:spPr bwMode="auto">
          <a:xfrm>
            <a:off x="5728542" y="2357215"/>
            <a:ext cx="3429000" cy="2308314"/>
          </a:xfrm>
          <a:prstGeom prst="rect">
            <a:avLst/>
          </a:prstGeom>
          <a:solidFill>
            <a:schemeClr val="accent1">
              <a:lumMod val="20000"/>
              <a:lumOff val="80000"/>
            </a:schemeClr>
          </a:solidFill>
          <a:ln w="9525">
            <a:solidFill>
              <a:srgbClr val="006600"/>
            </a:solidFill>
            <a:miter lim="800000"/>
            <a:headEnd/>
            <a:tailEnd/>
          </a:ln>
          <a:effectLst/>
          <a:extLst/>
        </p:spPr>
        <p:txBody>
          <a:bodyPr lIns="91431" tIns="45715" rIns="91431" bIns="45715">
            <a:spAutoFit/>
          </a:bodyPr>
          <a:lstStyle/>
          <a:p>
            <a:pPr algn="ctr">
              <a:spcBef>
                <a:spcPct val="50000"/>
              </a:spcBef>
            </a:pPr>
            <a:r>
              <a:rPr lang="cs-CZ" sz="3600" b="1" i="1" dirty="0">
                <a:latin typeface="Bookman Old Style" pitchFamily="18" charset="0"/>
              </a:rPr>
              <a:t>Seznam zkratek, symbolů a </a:t>
            </a:r>
            <a:r>
              <a:rPr lang="cs-CZ" sz="3600" b="1" i="1" dirty="0" smtClean="0">
                <a:latin typeface="Bookman Old Style" pitchFamily="18" charset="0"/>
              </a:rPr>
              <a:t>pojmů</a:t>
            </a:r>
            <a:endParaRPr lang="cs-CZ" dirty="0">
              <a:latin typeface="Bookman Old Style" pitchFamily="18" charset="0"/>
            </a:endParaRPr>
          </a:p>
        </p:txBody>
      </p:sp>
      <p:sp>
        <p:nvSpPr>
          <p:cNvPr id="17" name="Text Box 15"/>
          <p:cNvSpPr txBox="1">
            <a:spLocks noChangeArrowheads="1"/>
          </p:cNvSpPr>
          <p:nvPr/>
        </p:nvSpPr>
        <p:spPr bwMode="auto">
          <a:xfrm>
            <a:off x="5736578" y="2383803"/>
            <a:ext cx="3429000" cy="1200150"/>
          </a:xfrm>
          <a:prstGeom prst="rect">
            <a:avLst/>
          </a:prstGeom>
          <a:solidFill>
            <a:schemeClr val="accent1">
              <a:lumMod val="20000"/>
              <a:lumOff val="80000"/>
            </a:schemeClr>
          </a:solidFill>
          <a:ln w="9525">
            <a:solidFill>
              <a:srgbClr val="006600"/>
            </a:solidFill>
            <a:miter lim="800000"/>
            <a:headEnd/>
            <a:tailEnd/>
          </a:ln>
          <a:effectLst/>
          <a:extLst/>
        </p:spPr>
        <p:txBody>
          <a:bodyPr lIns="91431" tIns="45715" rIns="91431" bIns="45715">
            <a:spAutoFit/>
          </a:bodyPr>
          <a:lstStyle/>
          <a:p>
            <a:pPr algn="ctr">
              <a:spcBef>
                <a:spcPct val="50000"/>
              </a:spcBef>
            </a:pPr>
            <a:r>
              <a:rPr lang="cs-CZ" sz="3600" b="1" i="1">
                <a:latin typeface="Bookman Old Style" pitchFamily="18" charset="0"/>
              </a:rPr>
              <a:t>První kapitola</a:t>
            </a:r>
            <a:endParaRPr lang="cs-CZ">
              <a:latin typeface="Bookman Old Style" pitchFamily="18" charset="0"/>
            </a:endParaRPr>
          </a:p>
        </p:txBody>
      </p:sp>
      <p:grpSp>
        <p:nvGrpSpPr>
          <p:cNvPr id="18" name="Group 16"/>
          <p:cNvGrpSpPr>
            <a:grpSpLocks/>
          </p:cNvGrpSpPr>
          <p:nvPr/>
        </p:nvGrpSpPr>
        <p:grpSpPr bwMode="auto">
          <a:xfrm>
            <a:off x="1684542" y="2472622"/>
            <a:ext cx="7458075" cy="684213"/>
            <a:chOff x="1566" y="-462"/>
            <a:chExt cx="4698" cy="431"/>
          </a:xfrm>
          <a:solidFill>
            <a:schemeClr val="accent1">
              <a:lumMod val="20000"/>
              <a:lumOff val="80000"/>
            </a:schemeClr>
          </a:solidFill>
        </p:grpSpPr>
        <p:sp>
          <p:nvSpPr>
            <p:cNvPr id="19" name="Text Box 17"/>
            <p:cNvSpPr txBox="1">
              <a:spLocks noChangeArrowheads="1"/>
            </p:cNvSpPr>
            <p:nvPr/>
          </p:nvSpPr>
          <p:spPr bwMode="auto">
            <a:xfrm>
              <a:off x="4104" y="-441"/>
              <a:ext cx="2160" cy="410"/>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a:latin typeface="Bookman Old Style" pitchFamily="18" charset="0"/>
                </a:rPr>
                <a:t>Text knihy</a:t>
              </a:r>
              <a:endParaRPr lang="cs-CZ" dirty="0">
                <a:latin typeface="Bookman Old Style" pitchFamily="18" charset="0"/>
              </a:endParaRPr>
            </a:p>
          </p:txBody>
        </p:sp>
        <p:sp>
          <p:nvSpPr>
            <p:cNvPr id="20" name="Text Box 18"/>
            <p:cNvSpPr txBox="1">
              <a:spLocks noChangeArrowheads="1"/>
            </p:cNvSpPr>
            <p:nvPr/>
          </p:nvSpPr>
          <p:spPr bwMode="auto">
            <a:xfrm>
              <a:off x="1566" y="-462"/>
              <a:ext cx="2160" cy="410"/>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a:latin typeface="Bookman Old Style" pitchFamily="18" charset="0"/>
                </a:rPr>
                <a:t>Text knihy</a:t>
              </a:r>
              <a:endParaRPr lang="cs-CZ" dirty="0">
                <a:latin typeface="Bookman Old Style" pitchFamily="18" charset="0"/>
              </a:endParaRPr>
            </a:p>
          </p:txBody>
        </p:sp>
      </p:grpSp>
      <p:grpSp>
        <p:nvGrpSpPr>
          <p:cNvPr id="21" name="Group 19"/>
          <p:cNvGrpSpPr>
            <a:grpSpLocks/>
          </p:cNvGrpSpPr>
          <p:nvPr/>
        </p:nvGrpSpPr>
        <p:grpSpPr bwMode="auto">
          <a:xfrm>
            <a:off x="1673870" y="2456368"/>
            <a:ext cx="7467600" cy="1504950"/>
            <a:chOff x="480" y="864"/>
            <a:chExt cx="4704" cy="948"/>
          </a:xfrm>
          <a:solidFill>
            <a:schemeClr val="accent1">
              <a:lumMod val="20000"/>
              <a:lumOff val="80000"/>
            </a:schemeClr>
          </a:solidFill>
        </p:grpSpPr>
        <p:sp>
          <p:nvSpPr>
            <p:cNvPr id="22" name="Text Box 20"/>
            <p:cNvSpPr txBox="1">
              <a:spLocks noChangeArrowheads="1"/>
            </p:cNvSpPr>
            <p:nvPr/>
          </p:nvSpPr>
          <p:spPr bwMode="auto">
            <a:xfrm>
              <a:off x="3024" y="1056"/>
              <a:ext cx="2160" cy="756"/>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a:latin typeface="Bookman Old Style" pitchFamily="18" charset="0"/>
                </a:rPr>
                <a:t>Seznam literatury</a:t>
              </a:r>
              <a:endParaRPr lang="cs-CZ">
                <a:latin typeface="Bookman Old Style" pitchFamily="18" charset="0"/>
              </a:endParaRPr>
            </a:p>
          </p:txBody>
        </p:sp>
        <p:sp>
          <p:nvSpPr>
            <p:cNvPr id="23" name="Text Box 21"/>
            <p:cNvSpPr txBox="1">
              <a:spLocks noChangeArrowheads="1"/>
            </p:cNvSpPr>
            <p:nvPr/>
          </p:nvSpPr>
          <p:spPr bwMode="auto">
            <a:xfrm>
              <a:off x="480" y="864"/>
              <a:ext cx="2160" cy="410"/>
            </a:xfrm>
            <a:prstGeom prst="rect">
              <a:avLst/>
            </a:prstGeom>
            <a:grp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a:latin typeface="Bookman Old Style" pitchFamily="18" charset="0"/>
                </a:rPr>
                <a:t>Doslov</a:t>
              </a:r>
              <a:endParaRPr lang="cs-CZ">
                <a:latin typeface="Bookman Old Style" pitchFamily="18" charset="0"/>
              </a:endParaRPr>
            </a:p>
          </p:txBody>
        </p:sp>
      </p:grpSp>
      <p:sp>
        <p:nvSpPr>
          <p:cNvPr id="25" name="Text Box 23"/>
          <p:cNvSpPr txBox="1">
            <a:spLocks noChangeArrowheads="1"/>
          </p:cNvSpPr>
          <p:nvPr/>
        </p:nvSpPr>
        <p:spPr bwMode="auto">
          <a:xfrm>
            <a:off x="5730836" y="2514102"/>
            <a:ext cx="3429000" cy="1763392"/>
          </a:xfrm>
          <a:prstGeom prst="rect">
            <a:avLst/>
          </a:prstGeom>
          <a:solidFill>
            <a:schemeClr val="accent1">
              <a:lumMod val="20000"/>
              <a:lumOff val="80000"/>
            </a:schemeClr>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a:latin typeface="Bookman Old Style" pitchFamily="18" charset="0"/>
              </a:rPr>
              <a:t>Seznam </a:t>
            </a:r>
            <a:r>
              <a:rPr lang="cs-CZ" sz="3600" b="1" i="1" dirty="0" smtClean="0">
                <a:latin typeface="Bookman Old Style" pitchFamily="18" charset="0"/>
              </a:rPr>
              <a:t>obrázků a tabulek</a:t>
            </a:r>
            <a:endParaRPr lang="cs-CZ" dirty="0">
              <a:latin typeface="Bookman Old Style" pitchFamily="18" charset="0"/>
            </a:endParaRPr>
          </a:p>
        </p:txBody>
      </p:sp>
      <p:sp>
        <p:nvSpPr>
          <p:cNvPr id="26" name="Text Box 24"/>
          <p:cNvSpPr txBox="1">
            <a:spLocks noChangeArrowheads="1"/>
          </p:cNvSpPr>
          <p:nvPr/>
        </p:nvSpPr>
        <p:spPr bwMode="auto">
          <a:xfrm>
            <a:off x="5711323" y="2420104"/>
            <a:ext cx="3429000" cy="650875"/>
          </a:xfrm>
          <a:prstGeom prst="rect">
            <a:avLst/>
          </a:prstGeom>
          <a:solidFill>
            <a:schemeClr val="accent1">
              <a:lumMod val="20000"/>
              <a:lumOff val="80000"/>
            </a:schemeClr>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a:latin typeface="Bookman Old Style" pitchFamily="18" charset="0"/>
              </a:rPr>
              <a:t>Rejstřík</a:t>
            </a:r>
            <a:endParaRPr lang="cs-CZ" dirty="0">
              <a:latin typeface="Bookman Old Style" pitchFamily="18" charset="0"/>
            </a:endParaRPr>
          </a:p>
        </p:txBody>
      </p:sp>
      <p:sp>
        <p:nvSpPr>
          <p:cNvPr id="28" name="Text Box 26"/>
          <p:cNvSpPr txBox="1">
            <a:spLocks noChangeArrowheads="1"/>
          </p:cNvSpPr>
          <p:nvPr/>
        </p:nvSpPr>
        <p:spPr bwMode="auto">
          <a:xfrm>
            <a:off x="5725094" y="2778518"/>
            <a:ext cx="3429000" cy="650875"/>
          </a:xfrm>
          <a:prstGeom prst="rect">
            <a:avLst/>
          </a:prstGeom>
          <a:solidFill>
            <a:schemeClr val="accent1">
              <a:lumMod val="20000"/>
              <a:lumOff val="80000"/>
            </a:schemeClr>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a:latin typeface="Bookman Old Style" pitchFamily="18" charset="0"/>
              </a:rPr>
              <a:t>Přílohy</a:t>
            </a:r>
            <a:endParaRPr lang="cs-CZ" dirty="0">
              <a:latin typeface="Bookman Old Style" pitchFamily="18" charset="0"/>
            </a:endParaRPr>
          </a:p>
        </p:txBody>
      </p:sp>
      <p:sp>
        <p:nvSpPr>
          <p:cNvPr id="29" name="Text Box 27"/>
          <p:cNvSpPr txBox="1">
            <a:spLocks noChangeArrowheads="1"/>
          </p:cNvSpPr>
          <p:nvPr/>
        </p:nvSpPr>
        <p:spPr bwMode="auto">
          <a:xfrm>
            <a:off x="1673870" y="2407618"/>
            <a:ext cx="3429000" cy="1474788"/>
          </a:xfrm>
          <a:prstGeom prst="rect">
            <a:avLst/>
          </a:prstGeom>
          <a:solidFill>
            <a:schemeClr val="accent1">
              <a:lumMod val="20000"/>
              <a:lumOff val="80000"/>
            </a:schemeClr>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a:latin typeface="Bookman Old Style" pitchFamily="18" charset="0"/>
              </a:rPr>
              <a:t>Resumé</a:t>
            </a:r>
          </a:p>
          <a:p>
            <a:pPr algn="ctr">
              <a:spcBef>
                <a:spcPct val="50000"/>
              </a:spcBef>
            </a:pPr>
            <a:r>
              <a:rPr lang="cs-CZ" sz="3600" b="1" i="1" dirty="0">
                <a:latin typeface="Bookman Old Style" pitchFamily="18" charset="0"/>
              </a:rPr>
              <a:t>(cizojazyčné)</a:t>
            </a:r>
            <a:endParaRPr lang="cs-CZ" dirty="0">
              <a:latin typeface="Bookman Old Style" pitchFamily="18" charset="0"/>
            </a:endParaRPr>
          </a:p>
        </p:txBody>
      </p:sp>
      <p:sp>
        <p:nvSpPr>
          <p:cNvPr id="30" name="Text Box 26"/>
          <p:cNvSpPr txBox="1">
            <a:spLocks noChangeArrowheads="1"/>
          </p:cNvSpPr>
          <p:nvPr/>
        </p:nvSpPr>
        <p:spPr bwMode="auto">
          <a:xfrm>
            <a:off x="5745761" y="2778146"/>
            <a:ext cx="3429000" cy="650875"/>
          </a:xfrm>
          <a:prstGeom prst="rect">
            <a:avLst/>
          </a:prstGeom>
          <a:solidFill>
            <a:schemeClr val="accent1">
              <a:lumMod val="20000"/>
              <a:lumOff val="80000"/>
            </a:schemeClr>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smtClean="0">
                <a:latin typeface="Bookman Old Style" pitchFamily="18" charset="0"/>
              </a:rPr>
              <a:t>Abstrakt</a:t>
            </a:r>
            <a:endParaRPr lang="cs-CZ" dirty="0">
              <a:latin typeface="Bookman Old Style" pitchFamily="18" charset="0"/>
            </a:endParaRPr>
          </a:p>
        </p:txBody>
      </p:sp>
      <p:sp>
        <p:nvSpPr>
          <p:cNvPr id="31" name="Text Box 26"/>
          <p:cNvSpPr txBox="1">
            <a:spLocks noChangeArrowheads="1"/>
          </p:cNvSpPr>
          <p:nvPr/>
        </p:nvSpPr>
        <p:spPr bwMode="auto">
          <a:xfrm>
            <a:off x="1687990" y="2814313"/>
            <a:ext cx="3429000" cy="1168357"/>
          </a:xfrm>
          <a:prstGeom prst="rect">
            <a:avLst/>
          </a:prstGeom>
          <a:solidFill>
            <a:schemeClr val="accent1">
              <a:lumMod val="20000"/>
              <a:lumOff val="80000"/>
            </a:schemeClr>
          </a:solidFill>
          <a:ln w="9525">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0418" tIns="50209" rIns="100418" bIns="50209">
            <a:spAutoFit/>
          </a:bodyPr>
          <a:lstStyle/>
          <a:p>
            <a:pPr algn="ctr">
              <a:spcBef>
                <a:spcPct val="50000"/>
              </a:spcBef>
            </a:pPr>
            <a:r>
              <a:rPr lang="cs-CZ" sz="3600" b="1" i="1" dirty="0" smtClean="0">
                <a:latin typeface="Bookman Old Style" pitchFamily="18" charset="0"/>
              </a:rPr>
              <a:t>Protititul</a:t>
            </a:r>
          </a:p>
          <a:p>
            <a:pPr algn="ctr">
              <a:lnSpc>
                <a:spcPts val="4000"/>
              </a:lnSpc>
            </a:pPr>
            <a:r>
              <a:rPr lang="cs-CZ" sz="3600" b="1" i="1" dirty="0" smtClean="0">
                <a:latin typeface="Bookman Old Style" pitchFamily="18" charset="0"/>
              </a:rPr>
              <a:t>(frontispis)</a:t>
            </a:r>
            <a:endParaRPr lang="cs-CZ" dirty="0">
              <a:latin typeface="Bookman Old Style" pitchFamily="18" charset="0"/>
            </a:endParaRPr>
          </a:p>
        </p:txBody>
      </p:sp>
    </p:spTree>
    <p:extLst>
      <p:ext uri="{BB962C8B-B14F-4D97-AF65-F5344CB8AC3E}">
        <p14:creationId xmlns:p14="http://schemas.microsoft.com/office/powerpoint/2010/main" val="9628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par>
                                <p:cTn id="13" presetID="16" presetClass="entr" presetSubtype="37"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outVertical)">
                                      <p:cBhvr>
                                        <p:cTn id="15"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outVertical)">
                                      <p:cBhvr>
                                        <p:cTn id="2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outVertical)">
                                      <p:cBhvr>
                                        <p:cTn id="30"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outVertical)">
                                      <p:cBhvr>
                                        <p:cTn id="4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outVertical)">
                                      <p:cBhvr>
                                        <p:cTn id="4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6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arn(outVertical)">
                                      <p:cBhvr>
                                        <p:cTn id="55"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6" presetClass="entr" presetSubtype="37"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outVertical)">
                                      <p:cBhvr>
                                        <p:cTn id="6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16" presetClass="entr" presetSubtype="37"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barn(outVertical)">
                                      <p:cBhvr>
                                        <p:cTn id="6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P spid="13" grpId="0" animBg="1" autoUpdateAnimBg="0"/>
      <p:bldP spid="14" grpId="0" animBg="1" autoUpdateAnimBg="0"/>
      <p:bldP spid="15" grpId="0" animBg="1" autoUpdateAnimBg="0"/>
      <p:bldP spid="16" grpId="0" animBg="1" autoUpdateAnimBg="0"/>
      <p:bldP spid="17" grpId="0" animBg="1" autoUpdateAnimBg="0"/>
      <p:bldP spid="25" grpId="0" animBg="1"/>
      <p:bldP spid="26" grpId="0" animBg="1"/>
      <p:bldP spid="28" grpId="0" animBg="1"/>
      <p:bldP spid="29" grpId="0" animBg="1"/>
      <p:bldP spid="30" grpId="0" animBg="1"/>
      <p:bldP spid="31"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Oddíly textu</a:t>
            </a:r>
            <a:endParaRPr lang="cs-CZ" dirty="0"/>
          </a:p>
        </p:txBody>
      </p:sp>
      <p:sp>
        <p:nvSpPr>
          <p:cNvPr id="4" name="Zástupný symbol pro text 3"/>
          <p:cNvSpPr>
            <a:spLocks noGrp="1"/>
          </p:cNvSpPr>
          <p:nvPr>
            <p:ph type="body" sz="quarter" idx="15"/>
          </p:nvPr>
        </p:nvSpPr>
        <p:spPr>
          <a:xfrm>
            <a:off x="335366" y="1484784"/>
            <a:ext cx="10884622" cy="5110325"/>
          </a:xfrm>
        </p:spPr>
        <p:txBody>
          <a:bodyPr>
            <a:normAutofit/>
          </a:bodyPr>
          <a:lstStyle/>
          <a:p>
            <a:r>
              <a:rPr lang="cs-CZ" b="1" dirty="0" smtClean="0">
                <a:solidFill>
                  <a:srgbClr val="00B0F0"/>
                </a:solidFill>
              </a:rPr>
              <a:t>Oddíl</a:t>
            </a:r>
            <a:r>
              <a:rPr lang="cs-CZ" dirty="0" smtClean="0"/>
              <a:t> – část dokumentu s </a:t>
            </a:r>
            <a:r>
              <a:rPr lang="cs-CZ" b="1" dirty="0" smtClean="0"/>
              <a:t>vlastními stránkovými parametry</a:t>
            </a:r>
          </a:p>
          <a:p>
            <a:r>
              <a:rPr lang="cs-CZ" dirty="0" smtClean="0"/>
              <a:t>Použití: </a:t>
            </a:r>
          </a:p>
          <a:p>
            <a:pPr lvl="1"/>
            <a:r>
              <a:rPr lang="cs-CZ" b="1" dirty="0" smtClean="0"/>
              <a:t>logický celek</a:t>
            </a:r>
            <a:r>
              <a:rPr lang="cs-CZ" dirty="0" smtClean="0"/>
              <a:t> (přední část dokumentu, jedna kapitola, přílohy...)</a:t>
            </a:r>
          </a:p>
          <a:p>
            <a:pPr lvl="1"/>
            <a:r>
              <a:rPr lang="cs-CZ" b="1" dirty="0" smtClean="0"/>
              <a:t>technický celek</a:t>
            </a:r>
            <a:r>
              <a:rPr lang="cs-CZ" dirty="0" smtClean="0"/>
              <a:t> (změna formátu papíru, např. velká tabulka na šířku)</a:t>
            </a:r>
          </a:p>
          <a:p>
            <a:pPr lvl="1"/>
            <a:r>
              <a:rPr lang="cs-CZ" b="1" dirty="0" smtClean="0"/>
              <a:t>typografický celek</a:t>
            </a:r>
            <a:r>
              <a:rPr lang="cs-CZ" dirty="0" smtClean="0"/>
              <a:t> (například změna jednosloupcové na vícesloupcovou sazbu, změna rozložení prvků na stránce)</a:t>
            </a:r>
          </a:p>
          <a:p>
            <a:r>
              <a:rPr lang="cs-CZ" b="1" dirty="0" smtClean="0"/>
              <a:t>Nový oddíl</a:t>
            </a:r>
            <a:r>
              <a:rPr lang="cs-CZ" dirty="0" smtClean="0"/>
              <a:t>: Rozložení/Konce – Konce oddílů</a:t>
            </a:r>
          </a:p>
          <a:p>
            <a:pPr lvl="1"/>
            <a:r>
              <a:rPr lang="cs-CZ" b="1" dirty="0" smtClean="0"/>
              <a:t>Další stránka</a:t>
            </a:r>
            <a:r>
              <a:rPr lang="cs-CZ" dirty="0" smtClean="0"/>
              <a:t> – např. pro změnu formátu papíru</a:t>
            </a:r>
          </a:p>
          <a:p>
            <a:pPr lvl="1"/>
            <a:r>
              <a:rPr lang="cs-CZ" b="1" dirty="0" smtClean="0"/>
              <a:t>Spojité</a:t>
            </a:r>
            <a:r>
              <a:rPr lang="cs-CZ" dirty="0" smtClean="0"/>
              <a:t> – například pro změnu počtu sloupců sazby na stejné stránce</a:t>
            </a:r>
          </a:p>
          <a:p>
            <a:pPr lvl="1"/>
            <a:r>
              <a:rPr lang="cs-CZ" b="1" dirty="0" smtClean="0"/>
              <a:t>Lichá stránka</a:t>
            </a:r>
            <a:r>
              <a:rPr lang="cs-CZ" dirty="0" smtClean="0"/>
              <a:t> – pro velké logické celky dokumentu; ty vždy začínají na liché (pravé) stránce</a:t>
            </a:r>
          </a:p>
          <a:p>
            <a:pPr lvl="1"/>
            <a:r>
              <a:rPr lang="cs-CZ" dirty="0" smtClean="0"/>
              <a:t>(Sudá stránka – účel není jasný)</a:t>
            </a:r>
          </a:p>
          <a:p>
            <a:r>
              <a:rPr lang="cs-CZ" b="1" dirty="0" smtClean="0"/>
              <a:t>POZOR</a:t>
            </a:r>
            <a:r>
              <a:rPr lang="cs-CZ" dirty="0" smtClean="0"/>
              <a:t>: Zrušením oddílu se jeho parametry </a:t>
            </a:r>
            <a:r>
              <a:rPr lang="cs-CZ" b="1" dirty="0" smtClean="0"/>
              <a:t>nastaví do oddílu předcházejícího!</a:t>
            </a:r>
            <a:endParaRPr lang="cs-CZ" b="1" dirty="0"/>
          </a:p>
        </p:txBody>
      </p:sp>
    </p:spTree>
    <p:extLst>
      <p:ext uri="{BB962C8B-B14F-4D97-AF65-F5344CB8AC3E}">
        <p14:creationId xmlns:p14="http://schemas.microsoft.com/office/powerpoint/2010/main" val="345296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Automatická tvorba obsahu</a:t>
            </a:r>
            <a:endParaRPr lang="cs-CZ" dirty="0"/>
          </a:p>
        </p:txBody>
      </p:sp>
      <p:sp>
        <p:nvSpPr>
          <p:cNvPr id="4" name="Zástupný symbol pro text 3"/>
          <p:cNvSpPr>
            <a:spLocks noGrp="1"/>
          </p:cNvSpPr>
          <p:nvPr>
            <p:ph type="body" sz="quarter" idx="15"/>
          </p:nvPr>
        </p:nvSpPr>
        <p:spPr/>
        <p:txBody>
          <a:bodyPr/>
          <a:lstStyle/>
          <a:p>
            <a:r>
              <a:rPr lang="cs-CZ" dirty="0" smtClean="0"/>
              <a:t>Chceme mít obsah pod kontrolou </a:t>
            </a:r>
            <a:r>
              <a:rPr lang="cs-CZ" dirty="0" smtClean="0">
                <a:sym typeface="Wingdings" panose="05000000000000000000" pitchFamily="2" charset="2"/>
              </a:rPr>
              <a:t></a:t>
            </a:r>
            <a:r>
              <a:rPr lang="cs-CZ" dirty="0" smtClean="0"/>
              <a:t> žádné automatické funkce</a:t>
            </a:r>
          </a:p>
          <a:p>
            <a:r>
              <a:rPr lang="cs-CZ" dirty="0" smtClean="0"/>
              <a:t>Předpoklad: v dokumentu máme </a:t>
            </a:r>
            <a:r>
              <a:rPr lang="cs-CZ" b="1" dirty="0" smtClean="0"/>
              <a:t>odpovídající systém stylů</a:t>
            </a:r>
          </a:p>
          <a:p>
            <a:r>
              <a:rPr lang="cs-CZ" dirty="0" smtClean="0"/>
              <a:t>Obsah: do odpovídajícího místa vložíme jako </a:t>
            </a:r>
            <a:r>
              <a:rPr lang="cs-CZ" dirty="0" smtClean="0">
                <a:solidFill>
                  <a:srgbClr val="00B0F0"/>
                </a:solidFill>
              </a:rPr>
              <a:t>pole </a:t>
            </a:r>
            <a:r>
              <a:rPr lang="cs-CZ" b="1" dirty="0" smtClean="0">
                <a:solidFill>
                  <a:srgbClr val="00B0F0"/>
                </a:solidFill>
              </a:rPr>
              <a:t>TOC</a:t>
            </a:r>
            <a:r>
              <a:rPr lang="cs-CZ" dirty="0" smtClean="0">
                <a:solidFill>
                  <a:srgbClr val="00B0F0"/>
                </a:solidFill>
              </a:rPr>
              <a:t> </a:t>
            </a:r>
            <a:r>
              <a:rPr lang="cs-CZ" dirty="0" smtClean="0"/>
              <a:t>(Vložení/Rychlé části/Pole – TOC)</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34" y="2936239"/>
            <a:ext cx="5666843" cy="3235175"/>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790" y="2852727"/>
            <a:ext cx="6613027" cy="3402200"/>
          </a:xfrm>
          <a:prstGeom prst="rect">
            <a:avLst/>
          </a:prstGeom>
        </p:spPr>
      </p:pic>
    </p:spTree>
    <p:extLst>
      <p:ext uri="{BB962C8B-B14F-4D97-AF65-F5344CB8AC3E}">
        <p14:creationId xmlns:p14="http://schemas.microsoft.com/office/powerpoint/2010/main" val="29321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Několik pojmů:</a:t>
            </a:r>
            <a:endParaRPr lang="cs-CZ" dirty="0"/>
          </a:p>
        </p:txBody>
      </p:sp>
      <p:sp>
        <p:nvSpPr>
          <p:cNvPr id="4" name="Zástupný symbol pro text 3"/>
          <p:cNvSpPr>
            <a:spLocks noGrp="1"/>
          </p:cNvSpPr>
          <p:nvPr>
            <p:ph type="body" sz="quarter" idx="15"/>
          </p:nvPr>
        </p:nvSpPr>
        <p:spPr/>
        <p:txBody>
          <a:bodyPr/>
          <a:lstStyle/>
          <a:p>
            <a:r>
              <a:rPr lang="hu-HU" dirty="0">
                <a:solidFill>
                  <a:srgbClr val="00B0F0"/>
                </a:solidFill>
              </a:rPr>
              <a:t>minusky</a:t>
            </a:r>
            <a:r>
              <a:rPr lang="hu-HU" dirty="0"/>
              <a:t> – malá písmena (a, b, c, ...)</a:t>
            </a:r>
          </a:p>
          <a:p>
            <a:r>
              <a:rPr lang="hu-HU" dirty="0">
                <a:solidFill>
                  <a:srgbClr val="00B0F0"/>
                </a:solidFill>
              </a:rPr>
              <a:t>verzálky</a:t>
            </a:r>
            <a:r>
              <a:rPr lang="hu-HU" dirty="0"/>
              <a:t> – velká písmena (A, B, C, ...)</a:t>
            </a:r>
          </a:p>
          <a:p>
            <a:r>
              <a:rPr lang="hu-HU" dirty="0">
                <a:solidFill>
                  <a:srgbClr val="00B0F0"/>
                </a:solidFill>
              </a:rPr>
              <a:t>akcenty</a:t>
            </a:r>
            <a:r>
              <a:rPr lang="hu-HU" dirty="0"/>
              <a:t> – diakritika (á, č, ö, ű, à, å, ô, ż, ą...)</a:t>
            </a:r>
          </a:p>
          <a:p>
            <a:r>
              <a:rPr lang="hu-HU" dirty="0">
                <a:solidFill>
                  <a:srgbClr val="00B0F0"/>
                </a:solidFill>
              </a:rPr>
              <a:t>interpunkce</a:t>
            </a:r>
            <a:r>
              <a:rPr lang="hu-HU" dirty="0"/>
              <a:t> (, . : ; ? </a:t>
            </a:r>
            <a:r>
              <a:rPr lang="hu-HU" dirty="0" smtClean="0"/>
              <a:t>! </a:t>
            </a:r>
            <a:r>
              <a:rPr lang="hu-HU" dirty="0"/>
              <a:t>... </a:t>
            </a:r>
            <a:r>
              <a:rPr lang="hu-HU" dirty="0" smtClean="0"/>
              <a:t>- – —)</a:t>
            </a:r>
            <a:endParaRPr lang="hu-HU" dirty="0"/>
          </a:p>
          <a:p>
            <a:r>
              <a:rPr lang="hu-HU" dirty="0">
                <a:solidFill>
                  <a:srgbClr val="00B0F0"/>
                </a:solidFill>
              </a:rPr>
              <a:t>serif</a:t>
            </a:r>
            <a:r>
              <a:rPr lang="hu-HU" dirty="0"/>
              <a:t> (</a:t>
            </a:r>
            <a:r>
              <a:rPr lang="hu-HU" dirty="0" smtClean="0"/>
              <a:t>patka – viz obr.) </a:t>
            </a:r>
            <a:endParaRPr lang="hu-HU" dirty="0"/>
          </a:p>
          <a:p>
            <a:r>
              <a:rPr lang="hu-HU" dirty="0">
                <a:solidFill>
                  <a:srgbClr val="00B0F0"/>
                </a:solidFill>
              </a:rPr>
              <a:t>stín</a:t>
            </a:r>
            <a:r>
              <a:rPr lang="hu-HU" dirty="0"/>
              <a:t> (svislý, </a:t>
            </a:r>
            <a:r>
              <a:rPr lang="hu-HU" dirty="0" smtClean="0"/>
              <a:t>šikmý – viz obr.)</a:t>
            </a:r>
            <a:endParaRPr lang="hu-HU" dirty="0"/>
          </a:p>
          <a:p>
            <a:r>
              <a:rPr lang="hu-HU" dirty="0">
                <a:solidFill>
                  <a:srgbClr val="00B0F0"/>
                </a:solidFill>
              </a:rPr>
              <a:t>kmen</a:t>
            </a:r>
            <a:r>
              <a:rPr lang="hu-HU" dirty="0"/>
              <a:t> (</a:t>
            </a:r>
            <a:r>
              <a:rPr lang="hu-HU" dirty="0" smtClean="0"/>
              <a:t>dřík – viz obr.)</a:t>
            </a:r>
            <a:endParaRPr lang="hu-HU" dirty="0"/>
          </a:p>
          <a:p>
            <a:r>
              <a:rPr lang="hu-HU" dirty="0">
                <a:solidFill>
                  <a:srgbClr val="00B0F0"/>
                </a:solidFill>
              </a:rPr>
              <a:t>duktus</a:t>
            </a:r>
            <a:r>
              <a:rPr lang="hu-HU" dirty="0"/>
              <a:t> (</a:t>
            </a:r>
            <a:r>
              <a:rPr lang="hu-HU" dirty="0" smtClean="0"/>
              <a:t>tmavost – poměr potištěné</a:t>
            </a:r>
            <a:br>
              <a:rPr lang="hu-HU" dirty="0" smtClean="0"/>
            </a:br>
            <a:r>
              <a:rPr lang="hu-HU" dirty="0" smtClean="0"/>
              <a:t>a nepotištěné plochy všech znaků písma)</a:t>
            </a:r>
            <a:endParaRPr lang="hu-HU"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265" y="2276955"/>
            <a:ext cx="3312368" cy="1198352"/>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0016" y="4293096"/>
            <a:ext cx="3194070" cy="1302570"/>
          </a:xfrm>
          <a:prstGeom prst="rect">
            <a:avLst/>
          </a:prstGeom>
        </p:spPr>
      </p:pic>
    </p:spTree>
    <p:extLst>
      <p:ext uri="{BB962C8B-B14F-4D97-AF65-F5344CB8AC3E}">
        <p14:creationId xmlns:p14="http://schemas.microsoft.com/office/powerpoint/2010/main" val="20175612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DOKUMENT</a:t>
            </a:r>
          </a:p>
        </p:txBody>
      </p:sp>
      <p:sp>
        <p:nvSpPr>
          <p:cNvPr id="3" name="Zástupný symbol pro text 2"/>
          <p:cNvSpPr>
            <a:spLocks noGrp="1"/>
          </p:cNvSpPr>
          <p:nvPr>
            <p:ph type="body" sz="quarter" idx="11"/>
          </p:nvPr>
        </p:nvSpPr>
        <p:spPr/>
        <p:txBody>
          <a:bodyPr/>
          <a:lstStyle/>
          <a:p>
            <a:r>
              <a:rPr lang="cs-CZ" dirty="0"/>
              <a:t>Automatická tvorba obsahu</a:t>
            </a:r>
          </a:p>
          <a:p>
            <a:endParaRPr lang="cs-CZ" dirty="0"/>
          </a:p>
        </p:txBody>
      </p:sp>
      <p:sp>
        <p:nvSpPr>
          <p:cNvPr id="4" name="Zástupný symbol pro text 3"/>
          <p:cNvSpPr>
            <a:spLocks noGrp="1"/>
          </p:cNvSpPr>
          <p:nvPr>
            <p:ph type="body" sz="quarter" idx="15"/>
          </p:nvPr>
        </p:nvSpPr>
        <p:spPr>
          <a:xfrm>
            <a:off x="335366" y="1484784"/>
            <a:ext cx="11665290" cy="5373216"/>
          </a:xfrm>
        </p:spPr>
        <p:txBody>
          <a:bodyPr>
            <a:normAutofit/>
          </a:bodyPr>
          <a:lstStyle/>
          <a:p>
            <a:r>
              <a:rPr lang="cs-CZ" b="1" dirty="0" smtClean="0">
                <a:solidFill>
                  <a:srgbClr val="00B0F0"/>
                </a:solidFill>
              </a:rPr>
              <a:t>Úprava tvaru obsahu</a:t>
            </a:r>
            <a:r>
              <a:rPr lang="cs-CZ" dirty="0" smtClean="0"/>
              <a:t>: jednotlivé úrovně jsou formátovány automatickými styly „Obsah 1“, „Obsah 2“ atd. Tyto styly je potřebné </a:t>
            </a:r>
            <a:r>
              <a:rPr lang="cs-CZ" b="1" dirty="0" smtClean="0"/>
              <a:t>převzít</a:t>
            </a:r>
            <a:r>
              <a:rPr lang="cs-CZ" dirty="0" smtClean="0"/>
              <a:t> (nastavit odpovídající návaznosti).</a:t>
            </a:r>
          </a:p>
          <a:p>
            <a:r>
              <a:rPr lang="cs-CZ" dirty="0" smtClean="0"/>
              <a:t>Z toho důvodu je dobré mít pomocný styl „Položky obsahu“ a na něj navázat ostatní styly obsahu:</a:t>
            </a:r>
          </a:p>
          <a:p>
            <a:r>
              <a:rPr lang="cs-CZ" dirty="0" smtClean="0"/>
              <a:t>Obdobně lze vytvořit </a:t>
            </a:r>
            <a:r>
              <a:rPr lang="cs-CZ" b="1" dirty="0" smtClean="0"/>
              <a:t>seznam obrázků</a:t>
            </a:r>
            <a:r>
              <a:rPr lang="cs-CZ" dirty="0" smtClean="0"/>
              <a:t/>
            </a:r>
            <a:br>
              <a:rPr lang="cs-CZ" dirty="0" smtClean="0"/>
            </a:br>
            <a:r>
              <a:rPr lang="cs-CZ" dirty="0" smtClean="0"/>
              <a:t>(obsahovou položkou je popisek obrázku),</a:t>
            </a:r>
            <a:br>
              <a:rPr lang="cs-CZ" dirty="0" smtClean="0"/>
            </a:br>
            <a:r>
              <a:rPr lang="cs-CZ" dirty="0" smtClean="0"/>
              <a:t>i </a:t>
            </a:r>
            <a:r>
              <a:rPr lang="cs-CZ" b="1" dirty="0" smtClean="0"/>
              <a:t>seznam tabulek</a:t>
            </a:r>
            <a:r>
              <a:rPr lang="cs-CZ" dirty="0" smtClean="0"/>
              <a:t> (s popisky tabulek)</a:t>
            </a:r>
          </a:p>
          <a:p>
            <a:r>
              <a:rPr lang="cs-CZ" b="1" dirty="0" smtClean="0"/>
              <a:t>Nadpis obsahu</a:t>
            </a:r>
            <a:r>
              <a:rPr lang="cs-CZ" dirty="0" smtClean="0"/>
              <a:t> – obvykle nejvyšší nadpis</a:t>
            </a:r>
          </a:p>
          <a:p>
            <a:r>
              <a:rPr lang="cs-CZ" dirty="0" smtClean="0"/>
              <a:t>Nesmí se dostat do obsahu – vytvoříme nový styl,</a:t>
            </a:r>
            <a:br>
              <a:rPr lang="cs-CZ" dirty="0" smtClean="0"/>
            </a:br>
            <a:r>
              <a:rPr lang="cs-CZ" dirty="0" smtClean="0"/>
              <a:t>který </a:t>
            </a:r>
            <a:r>
              <a:rPr lang="cs-CZ" b="1" dirty="0" smtClean="0"/>
              <a:t>převezme veškeré parametry nejvyššího </a:t>
            </a:r>
            <a:br>
              <a:rPr lang="cs-CZ" b="1" dirty="0" smtClean="0"/>
            </a:br>
            <a:r>
              <a:rPr lang="cs-CZ" b="1" dirty="0" smtClean="0"/>
              <a:t>nadpisu</a:t>
            </a:r>
            <a:r>
              <a:rPr lang="cs-CZ" dirty="0" smtClean="0"/>
              <a:t>, jen má jiné jméno – to se do obsahu </a:t>
            </a:r>
            <a:br>
              <a:rPr lang="cs-CZ" dirty="0" smtClean="0"/>
            </a:br>
            <a:r>
              <a:rPr lang="cs-CZ" dirty="0" smtClean="0"/>
              <a:t>již </a:t>
            </a:r>
            <a:r>
              <a:rPr lang="cs-CZ" b="1" dirty="0" smtClean="0"/>
              <a:t>nezahrne</a:t>
            </a:r>
            <a:r>
              <a:rPr lang="cs-CZ" dirty="0" smtClean="0"/>
              <a:t>.</a:t>
            </a:r>
          </a:p>
        </p:txBody>
      </p:sp>
      <p:sp>
        <p:nvSpPr>
          <p:cNvPr id="5" name="Ovál 4"/>
          <p:cNvSpPr/>
          <p:nvPr/>
        </p:nvSpPr>
        <p:spPr>
          <a:xfrm>
            <a:off x="7701776" y="4100821"/>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6" name="Ovál 5"/>
          <p:cNvSpPr/>
          <p:nvPr/>
        </p:nvSpPr>
        <p:spPr>
          <a:xfrm>
            <a:off x="7048067" y="5277274"/>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vál 6"/>
          <p:cNvSpPr/>
          <p:nvPr/>
        </p:nvSpPr>
        <p:spPr>
          <a:xfrm>
            <a:off x="8497725" y="5277273"/>
            <a:ext cx="724829" cy="724829"/>
          </a:xfrm>
          <a:prstGeom prst="ellipse">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cxnSp>
        <p:nvCxnSpPr>
          <p:cNvPr id="8" name="Přímá spojnice se šipkou 7"/>
          <p:cNvCxnSpPr>
            <a:stCxn id="5" idx="3"/>
            <a:endCxn id="6" idx="0"/>
          </p:cNvCxnSpPr>
          <p:nvPr/>
        </p:nvCxnSpPr>
        <p:spPr>
          <a:xfrm flipH="1">
            <a:off x="7410482" y="4719501"/>
            <a:ext cx="397443" cy="5577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Přímá spojnice se šipkou 8"/>
          <p:cNvCxnSpPr>
            <a:stCxn id="5" idx="5"/>
            <a:endCxn id="7" idx="0"/>
          </p:cNvCxnSpPr>
          <p:nvPr/>
        </p:nvCxnSpPr>
        <p:spPr>
          <a:xfrm>
            <a:off x="8320456" y="4719501"/>
            <a:ext cx="539684" cy="557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a:off x="8121734" y="3579800"/>
            <a:ext cx="397443" cy="557773"/>
          </a:xfrm>
          <a:prstGeom prst="straightConnector1">
            <a:avLst/>
          </a:prstGeom>
          <a:ln w="19050">
            <a:solidFill>
              <a:schemeClr val="bg1">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Ovál 10"/>
          <p:cNvSpPr/>
          <p:nvPr/>
        </p:nvSpPr>
        <p:spPr>
          <a:xfrm>
            <a:off x="8426605" y="2938500"/>
            <a:ext cx="724829" cy="724829"/>
          </a:xfrm>
          <a:prstGeom prst="ellipse">
            <a:avLst/>
          </a:prstGeom>
          <a:ln w="19050">
            <a:solidFill>
              <a:schemeClr val="bg1">
                <a:lumMod val="50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p:cNvSpPr txBox="1"/>
          <p:nvPr/>
        </p:nvSpPr>
        <p:spPr>
          <a:xfrm>
            <a:off x="9151434" y="2931582"/>
            <a:ext cx="1128194" cy="369332"/>
          </a:xfrm>
          <a:prstGeom prst="rect">
            <a:avLst/>
          </a:prstGeom>
          <a:noFill/>
        </p:spPr>
        <p:txBody>
          <a:bodyPr wrap="none" rtlCol="0">
            <a:spAutoFit/>
          </a:bodyPr>
          <a:lstStyle/>
          <a:p>
            <a:r>
              <a:rPr lang="cs-CZ" dirty="0" smtClean="0">
                <a:solidFill>
                  <a:schemeClr val="bg1">
                    <a:lumMod val="50000"/>
                  </a:schemeClr>
                </a:solidFill>
              </a:rPr>
              <a:t>XX: základ</a:t>
            </a:r>
            <a:endParaRPr lang="cs-CZ" dirty="0">
              <a:solidFill>
                <a:schemeClr val="bg1">
                  <a:lumMod val="50000"/>
                </a:schemeClr>
              </a:solidFill>
            </a:endParaRPr>
          </a:p>
        </p:txBody>
      </p:sp>
      <p:sp>
        <p:nvSpPr>
          <p:cNvPr id="13" name="TextovéPole 12"/>
          <p:cNvSpPr txBox="1"/>
          <p:nvPr/>
        </p:nvSpPr>
        <p:spPr>
          <a:xfrm>
            <a:off x="8375038" y="4069130"/>
            <a:ext cx="1987275" cy="369332"/>
          </a:xfrm>
          <a:prstGeom prst="rect">
            <a:avLst/>
          </a:prstGeom>
          <a:noFill/>
        </p:spPr>
        <p:txBody>
          <a:bodyPr wrap="none" rtlCol="0">
            <a:spAutoFit/>
          </a:bodyPr>
          <a:lstStyle/>
          <a:p>
            <a:r>
              <a:rPr lang="cs-CZ" dirty="0" smtClean="0"/>
              <a:t>XX: Položky obsahu</a:t>
            </a:r>
            <a:endParaRPr lang="cs-CZ" dirty="0"/>
          </a:p>
        </p:txBody>
      </p:sp>
      <p:sp>
        <p:nvSpPr>
          <p:cNvPr id="14" name="TextovéPole 13"/>
          <p:cNvSpPr txBox="1"/>
          <p:nvPr/>
        </p:nvSpPr>
        <p:spPr>
          <a:xfrm>
            <a:off x="6935607" y="6006722"/>
            <a:ext cx="949747" cy="369332"/>
          </a:xfrm>
          <a:prstGeom prst="rect">
            <a:avLst/>
          </a:prstGeom>
          <a:noFill/>
        </p:spPr>
        <p:txBody>
          <a:bodyPr wrap="none" rtlCol="0">
            <a:spAutoFit/>
          </a:bodyPr>
          <a:lstStyle/>
          <a:p>
            <a:r>
              <a:rPr lang="cs-CZ" dirty="0" smtClean="0"/>
              <a:t>Obsah 1</a:t>
            </a:r>
            <a:endParaRPr lang="cs-CZ" dirty="0"/>
          </a:p>
        </p:txBody>
      </p:sp>
      <p:sp>
        <p:nvSpPr>
          <p:cNvPr id="15" name="TextovéPole 14"/>
          <p:cNvSpPr txBox="1"/>
          <p:nvPr/>
        </p:nvSpPr>
        <p:spPr>
          <a:xfrm>
            <a:off x="8401603" y="6002102"/>
            <a:ext cx="949747" cy="369332"/>
          </a:xfrm>
          <a:prstGeom prst="rect">
            <a:avLst/>
          </a:prstGeom>
          <a:noFill/>
        </p:spPr>
        <p:txBody>
          <a:bodyPr wrap="none" rtlCol="0">
            <a:spAutoFit/>
          </a:bodyPr>
          <a:lstStyle/>
          <a:p>
            <a:r>
              <a:rPr lang="cs-CZ" dirty="0" smtClean="0"/>
              <a:t>Obsah 2</a:t>
            </a:r>
            <a:endParaRPr lang="cs-CZ" dirty="0"/>
          </a:p>
        </p:txBody>
      </p:sp>
    </p:spTree>
    <p:extLst>
      <p:ext uri="{BB962C8B-B14F-4D97-AF65-F5344CB8AC3E}">
        <p14:creationId xmlns:p14="http://schemas.microsoft.com/office/powerpoint/2010/main" val="177633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20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20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000"/>
                                        <p:tgtEl>
                                          <p:spTgt spid="4">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1000"/>
                                        <p:tgtEl>
                                          <p:spTgt spid="4">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fade">
                                      <p:cBhvr>
                                        <p:cTn id="6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5" grpId="0" animBg="1"/>
      <p:bldP spid="6" grpId="0" animBg="1"/>
      <p:bldP spid="7" grpId="0" animBg="1"/>
      <p:bldP spid="11" grpId="0" animBg="1"/>
      <p:bldP spid="12" grpId="0"/>
      <p:bldP spid="13" grpId="0"/>
      <p:bldP spid="14" grpId="0"/>
      <p:bldP spid="15"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DOKUMENT</a:t>
            </a:r>
          </a:p>
        </p:txBody>
      </p:sp>
      <p:sp>
        <p:nvSpPr>
          <p:cNvPr id="3" name="Zástupný symbol pro text 2"/>
          <p:cNvSpPr>
            <a:spLocks noGrp="1"/>
          </p:cNvSpPr>
          <p:nvPr>
            <p:ph type="body" sz="quarter" idx="11"/>
          </p:nvPr>
        </p:nvSpPr>
        <p:spPr/>
        <p:txBody>
          <a:bodyPr/>
          <a:lstStyle/>
          <a:p>
            <a:r>
              <a:rPr lang="cs-CZ" dirty="0" smtClean="0"/>
              <a:t>Automatická tvorba rejstříku</a:t>
            </a:r>
            <a:endParaRPr lang="cs-CZ" dirty="0"/>
          </a:p>
        </p:txBody>
      </p:sp>
      <p:sp>
        <p:nvSpPr>
          <p:cNvPr id="4" name="Zástupný symbol pro text 3"/>
          <p:cNvSpPr>
            <a:spLocks noGrp="1"/>
          </p:cNvSpPr>
          <p:nvPr>
            <p:ph type="body" sz="quarter" idx="15"/>
          </p:nvPr>
        </p:nvSpPr>
        <p:spPr>
          <a:xfrm>
            <a:off x="335366" y="1484784"/>
            <a:ext cx="10884622" cy="5373215"/>
          </a:xfrm>
        </p:spPr>
        <p:txBody>
          <a:bodyPr>
            <a:normAutofit lnSpcReduction="10000"/>
          </a:bodyPr>
          <a:lstStyle/>
          <a:p>
            <a:r>
              <a:rPr lang="cs-CZ" b="1" dirty="0" smtClean="0">
                <a:solidFill>
                  <a:srgbClr val="00B0F0"/>
                </a:solidFill>
              </a:rPr>
              <a:t>Rejstřík</a:t>
            </a:r>
            <a:r>
              <a:rPr lang="cs-CZ" dirty="0" smtClean="0"/>
              <a:t> – abecedně řazený seznam pojmů s odkazem na stránky</a:t>
            </a:r>
          </a:p>
          <a:p>
            <a:r>
              <a:rPr lang="cs-CZ" dirty="0" smtClean="0"/>
              <a:t>Důležitý u odborných (zejména přehledových) publikací</a:t>
            </a:r>
          </a:p>
          <a:p>
            <a:r>
              <a:rPr lang="cs-CZ" b="1" dirty="0" smtClean="0"/>
              <a:t>Tematický</a:t>
            </a:r>
            <a:r>
              <a:rPr lang="cs-CZ" dirty="0" smtClean="0"/>
              <a:t> rejstřík – v dokumentu může být více rejstříků (jmenný, bibliografický, pojmový…)</a:t>
            </a:r>
          </a:p>
          <a:p>
            <a:r>
              <a:rPr lang="cs-CZ" b="1" dirty="0" smtClean="0"/>
              <a:t>Úrovně</a:t>
            </a:r>
            <a:r>
              <a:rPr lang="cs-CZ" dirty="0" smtClean="0"/>
              <a:t> v rejstříku – nadřazený pojem, podřazený pojem (typicky podstatné jméno a k němu více přídavných jmen, např. „paměť: </a:t>
            </a:r>
            <a:br>
              <a:rPr lang="cs-CZ" dirty="0" smtClean="0"/>
            </a:br>
            <a:r>
              <a:rPr lang="cs-CZ" dirty="0" smtClean="0"/>
              <a:t>operační, disková, pevná“)</a:t>
            </a:r>
          </a:p>
          <a:p>
            <a:r>
              <a:rPr lang="cs-CZ" b="1" dirty="0" smtClean="0">
                <a:solidFill>
                  <a:srgbClr val="00B0F0"/>
                </a:solidFill>
              </a:rPr>
              <a:t>Technické řešení</a:t>
            </a:r>
            <a:r>
              <a:rPr lang="cs-CZ" dirty="0" smtClean="0"/>
              <a:t>:</a:t>
            </a:r>
          </a:p>
          <a:p>
            <a:pPr lvl="1">
              <a:lnSpc>
                <a:spcPct val="110000"/>
              </a:lnSpc>
            </a:pPr>
            <a:r>
              <a:rPr lang="cs-CZ" dirty="0" smtClean="0"/>
              <a:t>samotný rejstřík: Vložení/Rychlé části/Pole – </a:t>
            </a:r>
            <a:br>
              <a:rPr lang="cs-CZ" dirty="0" smtClean="0"/>
            </a:br>
            <a:r>
              <a:rPr lang="cs-CZ" dirty="0" smtClean="0"/>
              <a:t>Index</a:t>
            </a:r>
          </a:p>
          <a:p>
            <a:pPr lvl="1">
              <a:lnSpc>
                <a:spcPct val="110000"/>
              </a:lnSpc>
            </a:pPr>
            <a:r>
              <a:rPr lang="cs-CZ" b="1" dirty="0" smtClean="0"/>
              <a:t>převzetí</a:t>
            </a:r>
            <a:r>
              <a:rPr lang="cs-CZ" dirty="0" smtClean="0"/>
              <a:t> automatických stylů</a:t>
            </a:r>
          </a:p>
          <a:p>
            <a:pPr lvl="1">
              <a:lnSpc>
                <a:spcPct val="110000"/>
              </a:lnSpc>
            </a:pPr>
            <a:r>
              <a:rPr lang="cs-CZ" dirty="0" smtClean="0"/>
              <a:t>hesla: dialog pro pole Index; </a:t>
            </a:r>
            <a:br>
              <a:rPr lang="cs-CZ" dirty="0" smtClean="0"/>
            </a:br>
            <a:r>
              <a:rPr lang="cs-CZ" dirty="0" smtClean="0"/>
              <a:t>možnost automaticky vyhledat </a:t>
            </a:r>
            <a:br>
              <a:rPr lang="cs-CZ" dirty="0" smtClean="0"/>
            </a:br>
            <a:r>
              <a:rPr lang="cs-CZ" b="1" dirty="0" smtClean="0"/>
              <a:t>podle obsahu jiného souboru</a:t>
            </a:r>
          </a:p>
          <a:p>
            <a:r>
              <a:rPr lang="cs-CZ" dirty="0" smtClean="0"/>
              <a:t>kvalitní rejstřík: ručně, rovnou při psaní textu; </a:t>
            </a:r>
            <a:br>
              <a:rPr lang="cs-CZ" dirty="0" smtClean="0"/>
            </a:br>
            <a:r>
              <a:rPr lang="cs-CZ" dirty="0" smtClean="0"/>
              <a:t>rozhodnutí o nadřízeném a podřízeném hesle</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328" y="3292172"/>
            <a:ext cx="6145164" cy="3404463"/>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328" y="3141898"/>
            <a:ext cx="4350799" cy="2939310"/>
          </a:xfrm>
          <a:prstGeom prst="rect">
            <a:avLst/>
          </a:prstGeom>
        </p:spPr>
      </p:pic>
    </p:spTree>
    <p:extLst>
      <p:ext uri="{BB962C8B-B14F-4D97-AF65-F5344CB8AC3E}">
        <p14:creationId xmlns:p14="http://schemas.microsoft.com/office/powerpoint/2010/main" val="106573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000"/>
                                        <p:tgtEl>
                                          <p:spTgt spid="4">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Effect transition="in" filter="fade">
                                      <p:cBhvr>
                                        <p:cTn id="50" dur="1000"/>
                                        <p:tgtEl>
                                          <p:spTgt spid="4">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Titulky a odkazy</a:t>
            </a:r>
            <a:endParaRPr lang="cs-CZ" dirty="0"/>
          </a:p>
        </p:txBody>
      </p:sp>
      <p:sp>
        <p:nvSpPr>
          <p:cNvPr id="4" name="Zástupný symbol pro text 3"/>
          <p:cNvSpPr>
            <a:spLocks noGrp="1"/>
          </p:cNvSpPr>
          <p:nvPr>
            <p:ph type="body" sz="quarter" idx="15"/>
          </p:nvPr>
        </p:nvSpPr>
        <p:spPr>
          <a:xfrm>
            <a:off x="335365" y="1484784"/>
            <a:ext cx="11390469" cy="5252191"/>
          </a:xfrm>
        </p:spPr>
        <p:txBody>
          <a:bodyPr>
            <a:normAutofit/>
          </a:bodyPr>
          <a:lstStyle/>
          <a:p>
            <a:r>
              <a:rPr lang="cs-CZ" b="1" dirty="0" smtClean="0">
                <a:solidFill>
                  <a:srgbClr val="00B0F0"/>
                </a:solidFill>
              </a:rPr>
              <a:t>Titulky</a:t>
            </a:r>
            <a:r>
              <a:rPr lang="cs-CZ" dirty="0" smtClean="0"/>
              <a:t>: automatické číslování tabulek, obrázků, rovnic</a:t>
            </a:r>
          </a:p>
          <a:p>
            <a:r>
              <a:rPr lang="cs-CZ" b="1" dirty="0" smtClean="0"/>
              <a:t>Vložení:</a:t>
            </a:r>
            <a:r>
              <a:rPr lang="cs-CZ" dirty="0" smtClean="0"/>
              <a:t> pás karet Reference/Vložit titulek</a:t>
            </a:r>
          </a:p>
          <a:p>
            <a:r>
              <a:rPr lang="cs-CZ" dirty="0" smtClean="0"/>
              <a:t>Lze odkazovat na libovolné objekty s číslováním</a:t>
            </a:r>
          </a:p>
          <a:p>
            <a:r>
              <a:rPr lang="cs-CZ" dirty="0" smtClean="0"/>
              <a:t>Tvar titulku lze ovlivnit (Nový popisek...) </a:t>
            </a:r>
          </a:p>
          <a:p>
            <a:r>
              <a:rPr lang="cs-CZ" dirty="0" smtClean="0"/>
              <a:t>Titulek lze následně přemístit do jiného místa – to je</a:t>
            </a:r>
            <a:br>
              <a:rPr lang="cs-CZ" dirty="0" smtClean="0"/>
            </a:br>
            <a:r>
              <a:rPr lang="cs-CZ" dirty="0" smtClean="0"/>
              <a:t>využíváno pro číslování rovnic, titulek je v jiném poli</a:t>
            </a:r>
            <a:br>
              <a:rPr lang="cs-CZ" dirty="0" smtClean="0"/>
            </a:br>
            <a:r>
              <a:rPr lang="cs-CZ" dirty="0" smtClean="0"/>
              <a:t>než samotný výraz</a:t>
            </a:r>
          </a:p>
          <a:p>
            <a:r>
              <a:rPr lang="cs-CZ" b="1" dirty="0" smtClean="0"/>
              <a:t>Odkaz na titulek v textu:</a:t>
            </a:r>
            <a:r>
              <a:rPr lang="cs-CZ" dirty="0" smtClean="0"/>
              <a:t> pás karet Reference/Křížový odkaz</a:t>
            </a:r>
          </a:p>
          <a:p>
            <a:r>
              <a:rPr lang="cs-CZ" dirty="0" smtClean="0"/>
              <a:t>Lze vybrat typ odkazu a v seznamu se nabídnou již známé</a:t>
            </a:r>
            <a:br>
              <a:rPr lang="cs-CZ" dirty="0" smtClean="0"/>
            </a:br>
            <a:r>
              <a:rPr lang="cs-CZ" dirty="0" smtClean="0"/>
              <a:t>objekty</a:t>
            </a:r>
          </a:p>
          <a:p>
            <a:r>
              <a:rPr lang="cs-CZ" dirty="0" smtClean="0"/>
              <a:t>Odkazovat lze různé části – celý titulek atd., lze také odkázat</a:t>
            </a:r>
            <a:br>
              <a:rPr lang="cs-CZ" dirty="0" smtClean="0"/>
            </a:br>
            <a:r>
              <a:rPr lang="cs-CZ" dirty="0" smtClean="0"/>
              <a:t>na číslo stránky</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073" y="1484785"/>
            <a:ext cx="4304762" cy="3098413"/>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7964" y="3416200"/>
            <a:ext cx="4372692" cy="3124652"/>
          </a:xfrm>
          <a:prstGeom prst="rect">
            <a:avLst/>
          </a:prstGeom>
        </p:spPr>
      </p:pic>
    </p:spTree>
    <p:extLst>
      <p:ext uri="{BB962C8B-B14F-4D97-AF65-F5344CB8AC3E}">
        <p14:creationId xmlns:p14="http://schemas.microsoft.com/office/powerpoint/2010/main" val="287747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Titulní stránka</a:t>
            </a:r>
            <a:endParaRPr lang="cs-CZ" dirty="0"/>
          </a:p>
        </p:txBody>
      </p:sp>
      <p:sp>
        <p:nvSpPr>
          <p:cNvPr id="4" name="Zástupný symbol pro text 3"/>
          <p:cNvSpPr>
            <a:spLocks noGrp="1"/>
          </p:cNvSpPr>
          <p:nvPr>
            <p:ph type="body" sz="quarter" idx="15"/>
          </p:nvPr>
        </p:nvSpPr>
        <p:spPr>
          <a:xfrm>
            <a:off x="335366" y="1317812"/>
            <a:ext cx="11524940" cy="5446059"/>
          </a:xfrm>
        </p:spPr>
        <p:txBody>
          <a:bodyPr>
            <a:normAutofit/>
          </a:bodyPr>
          <a:lstStyle/>
          <a:p>
            <a:r>
              <a:rPr lang="cs-CZ" b="1" dirty="0" smtClean="0">
                <a:solidFill>
                  <a:srgbClr val="00B0F0"/>
                </a:solidFill>
              </a:rPr>
              <a:t>Zásady:</a:t>
            </a:r>
          </a:p>
          <a:p>
            <a:r>
              <a:rPr lang="cs-CZ" b="1" dirty="0" smtClean="0"/>
              <a:t>Uvádí</a:t>
            </a:r>
            <a:r>
              <a:rPr lang="cs-CZ" dirty="0" smtClean="0"/>
              <a:t> čtenáře do celého dokumentu</a:t>
            </a:r>
          </a:p>
          <a:p>
            <a:r>
              <a:rPr lang="cs-CZ" dirty="0" smtClean="0"/>
              <a:t>Obsahuje </a:t>
            </a:r>
            <a:r>
              <a:rPr lang="cs-CZ" b="1" dirty="0" smtClean="0"/>
              <a:t>základní</a:t>
            </a:r>
            <a:r>
              <a:rPr lang="cs-CZ" dirty="0" smtClean="0"/>
              <a:t> údaje</a:t>
            </a:r>
          </a:p>
          <a:p>
            <a:r>
              <a:rPr lang="cs-CZ" dirty="0"/>
              <a:t>Častá koncepce: středová </a:t>
            </a:r>
            <a:r>
              <a:rPr lang="cs-CZ" dirty="0" smtClean="0"/>
              <a:t>osa; u </a:t>
            </a:r>
            <a:r>
              <a:rPr lang="cs-CZ" dirty="0" err="1" smtClean="0"/>
              <a:t>záv</a:t>
            </a:r>
            <a:r>
              <a:rPr lang="cs-CZ" dirty="0" smtClean="0"/>
              <a:t>. prací existuje doporučený tvar</a:t>
            </a:r>
          </a:p>
          <a:p>
            <a:r>
              <a:rPr lang="cs-CZ" dirty="0" smtClean="0"/>
              <a:t>Rozmístění prvků na stránce musí respektovat </a:t>
            </a:r>
            <a:r>
              <a:rPr lang="cs-CZ" b="1" dirty="0" smtClean="0"/>
              <a:t>optický střed</a:t>
            </a:r>
          </a:p>
          <a:p>
            <a:r>
              <a:rPr lang="cs-CZ" b="1" dirty="0" smtClean="0"/>
              <a:t>Co nejméně</a:t>
            </a:r>
            <a:r>
              <a:rPr lang="cs-CZ" dirty="0" smtClean="0"/>
              <a:t> různých parametrů (stupňů, řezů)</a:t>
            </a:r>
          </a:p>
          <a:p>
            <a:r>
              <a:rPr lang="cs-CZ" b="1" dirty="0" smtClean="0">
                <a:solidFill>
                  <a:srgbClr val="00B0F0"/>
                </a:solidFill>
              </a:rPr>
              <a:t>Technické řešení:</a:t>
            </a:r>
          </a:p>
          <a:p>
            <a:r>
              <a:rPr lang="cs-CZ" dirty="0"/>
              <a:t>L</a:t>
            </a:r>
            <a:r>
              <a:rPr lang="cs-CZ" dirty="0" smtClean="0"/>
              <a:t>ze využít vložení informace do záhlaví a paty</a:t>
            </a:r>
          </a:p>
          <a:p>
            <a:r>
              <a:rPr lang="cs-CZ" dirty="0" smtClean="0"/>
              <a:t>Prvky mají </a:t>
            </a:r>
            <a:r>
              <a:rPr lang="cs-CZ" b="1" dirty="0" smtClean="0"/>
              <a:t>svoje styly</a:t>
            </a:r>
            <a:r>
              <a:rPr lang="cs-CZ" dirty="0" smtClean="0"/>
              <a:t>, odvozeno ze základního stylu (podle potřeby)</a:t>
            </a:r>
          </a:p>
          <a:p>
            <a:r>
              <a:rPr lang="cs-CZ" dirty="0" smtClean="0"/>
              <a:t>Stále platí, že mezery ve vertikálním i horizontálním směru</a:t>
            </a:r>
            <a:br>
              <a:rPr lang="cs-CZ" dirty="0" smtClean="0"/>
            </a:br>
            <a:r>
              <a:rPr lang="cs-CZ" b="1" dirty="0" smtClean="0"/>
              <a:t>nejsou</a:t>
            </a:r>
            <a:r>
              <a:rPr lang="cs-CZ" dirty="0" smtClean="0"/>
              <a:t> dosahovány prázdnými odstavci nebo řetězci mezerníků</a:t>
            </a:r>
          </a:p>
          <a:p>
            <a:r>
              <a:rPr lang="cs-CZ" dirty="0" smtClean="0"/>
              <a:t>Svislé mezery: součástí prvků, vodorovné mezery: tab. zarážky</a:t>
            </a:r>
          </a:p>
          <a:p>
            <a:r>
              <a:rPr lang="cs-CZ" dirty="0" smtClean="0"/>
              <a:t>Stránka je často v samostatném oddílu</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067" y="1484785"/>
            <a:ext cx="3414239" cy="4830515"/>
          </a:xfrm>
          <a:prstGeom prst="rect">
            <a:avLst/>
          </a:prstGeom>
        </p:spPr>
      </p:pic>
      <p:sp>
        <p:nvSpPr>
          <p:cNvPr id="6" name="Ovál 5"/>
          <p:cNvSpPr/>
          <p:nvPr/>
        </p:nvSpPr>
        <p:spPr>
          <a:xfrm>
            <a:off x="9211235" y="1766317"/>
            <a:ext cx="1909482" cy="504056"/>
          </a:xfrm>
          <a:prstGeom prst="ellipse">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7" name="Ovál 6"/>
          <p:cNvSpPr/>
          <p:nvPr/>
        </p:nvSpPr>
        <p:spPr>
          <a:xfrm>
            <a:off x="9312745" y="3485338"/>
            <a:ext cx="1680882" cy="378698"/>
          </a:xfrm>
          <a:prstGeom prst="ellipse">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Ovál 7"/>
          <p:cNvSpPr/>
          <p:nvPr/>
        </p:nvSpPr>
        <p:spPr>
          <a:xfrm>
            <a:off x="9654987" y="5190564"/>
            <a:ext cx="1008531" cy="305295"/>
          </a:xfrm>
          <a:prstGeom prst="ellipse">
            <a:avLst/>
          </a:prstGeom>
          <a:noFill/>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9" name="TextovéPole 8"/>
          <p:cNvSpPr txBox="1"/>
          <p:nvPr/>
        </p:nvSpPr>
        <p:spPr>
          <a:xfrm>
            <a:off x="8885665" y="1524404"/>
            <a:ext cx="651140" cy="369332"/>
          </a:xfrm>
          <a:prstGeom prst="rect">
            <a:avLst/>
          </a:prstGeom>
          <a:noFill/>
        </p:spPr>
        <p:txBody>
          <a:bodyPr wrap="none" rtlCol="0">
            <a:spAutoFit/>
          </a:bodyPr>
          <a:lstStyle/>
          <a:p>
            <a:r>
              <a:rPr lang="cs-CZ" b="1" dirty="0" smtClean="0">
                <a:solidFill>
                  <a:srgbClr val="00B0F0"/>
                </a:solidFill>
              </a:rPr>
              <a:t>16 b.</a:t>
            </a:r>
            <a:endParaRPr lang="cs-CZ" b="1" dirty="0">
              <a:solidFill>
                <a:srgbClr val="00B0F0"/>
              </a:solidFill>
            </a:endParaRPr>
          </a:p>
        </p:txBody>
      </p:sp>
      <p:sp>
        <p:nvSpPr>
          <p:cNvPr id="10" name="TextovéPole 9"/>
          <p:cNvSpPr txBox="1"/>
          <p:nvPr/>
        </p:nvSpPr>
        <p:spPr>
          <a:xfrm>
            <a:off x="8871877" y="3685002"/>
            <a:ext cx="651140" cy="369332"/>
          </a:xfrm>
          <a:prstGeom prst="rect">
            <a:avLst/>
          </a:prstGeom>
          <a:noFill/>
        </p:spPr>
        <p:txBody>
          <a:bodyPr wrap="none" rtlCol="0">
            <a:spAutoFit/>
          </a:bodyPr>
          <a:lstStyle/>
          <a:p>
            <a:r>
              <a:rPr lang="cs-CZ" b="1" dirty="0" smtClean="0">
                <a:solidFill>
                  <a:srgbClr val="00B0F0"/>
                </a:solidFill>
              </a:rPr>
              <a:t>16 b.</a:t>
            </a:r>
            <a:endParaRPr lang="cs-CZ" b="1" dirty="0">
              <a:solidFill>
                <a:srgbClr val="00B0F0"/>
              </a:solidFill>
            </a:endParaRPr>
          </a:p>
        </p:txBody>
      </p:sp>
      <p:sp>
        <p:nvSpPr>
          <p:cNvPr id="11" name="TextovéPole 10"/>
          <p:cNvSpPr txBox="1"/>
          <p:nvPr/>
        </p:nvSpPr>
        <p:spPr>
          <a:xfrm>
            <a:off x="8892813" y="5148059"/>
            <a:ext cx="651140" cy="369332"/>
          </a:xfrm>
          <a:prstGeom prst="rect">
            <a:avLst/>
          </a:prstGeom>
          <a:noFill/>
        </p:spPr>
        <p:txBody>
          <a:bodyPr wrap="none" rtlCol="0">
            <a:spAutoFit/>
          </a:bodyPr>
          <a:lstStyle/>
          <a:p>
            <a:r>
              <a:rPr lang="cs-CZ" b="1" dirty="0" smtClean="0">
                <a:solidFill>
                  <a:srgbClr val="00B0F0"/>
                </a:solidFill>
              </a:rPr>
              <a:t>16 b.</a:t>
            </a:r>
            <a:endParaRPr lang="cs-CZ" b="1" dirty="0">
              <a:solidFill>
                <a:srgbClr val="00B0F0"/>
              </a:solidFill>
            </a:endParaRPr>
          </a:p>
        </p:txBody>
      </p:sp>
      <p:sp>
        <p:nvSpPr>
          <p:cNvPr id="12" name="TextovéPole 11"/>
          <p:cNvSpPr txBox="1"/>
          <p:nvPr/>
        </p:nvSpPr>
        <p:spPr>
          <a:xfrm>
            <a:off x="9840406" y="2842591"/>
            <a:ext cx="655949" cy="369332"/>
          </a:xfrm>
          <a:prstGeom prst="rect">
            <a:avLst/>
          </a:prstGeom>
          <a:noFill/>
        </p:spPr>
        <p:txBody>
          <a:bodyPr wrap="none" rtlCol="0">
            <a:spAutoFit/>
          </a:bodyPr>
          <a:lstStyle/>
          <a:p>
            <a:r>
              <a:rPr lang="cs-CZ" b="1" dirty="0" smtClean="0">
                <a:solidFill>
                  <a:srgbClr val="00B0F0"/>
                </a:solidFill>
              </a:rPr>
              <a:t>24 b.</a:t>
            </a:r>
            <a:endParaRPr lang="cs-CZ" b="1" dirty="0">
              <a:solidFill>
                <a:srgbClr val="00B0F0"/>
              </a:solidFill>
            </a:endParaRPr>
          </a:p>
        </p:txBody>
      </p:sp>
      <p:cxnSp>
        <p:nvCxnSpPr>
          <p:cNvPr id="14" name="Přímá spojnice se šipkou 13"/>
          <p:cNvCxnSpPr/>
          <p:nvPr/>
        </p:nvCxnSpPr>
        <p:spPr>
          <a:xfrm>
            <a:off x="7268901" y="3322582"/>
            <a:ext cx="1713053" cy="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82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fade">
                                      <p:cBhvr>
                                        <p:cTn id="43" dur="1000"/>
                                        <p:tgtEl>
                                          <p:spTgt spid="4">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20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20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1000"/>
                                        <p:tgtEl>
                                          <p:spTgt spid="4">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Effect transition="in" filter="fade">
                                      <p:cBhvr>
                                        <p:cTn id="74" dur="1000"/>
                                        <p:tgtEl>
                                          <p:spTgt spid="4">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fade">
                                      <p:cBhvr>
                                        <p:cTn id="79" dur="1000"/>
                                        <p:tgtEl>
                                          <p:spTgt spid="4">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txEl>
                                              <p:pRg st="9" end="9"/>
                                            </p:txEl>
                                          </p:spTgt>
                                        </p:tgtEl>
                                        <p:attrNameLst>
                                          <p:attrName>style.visibility</p:attrName>
                                        </p:attrNameLst>
                                      </p:cBhvr>
                                      <p:to>
                                        <p:strVal val="visible"/>
                                      </p:to>
                                    </p:set>
                                    <p:animEffect transition="in" filter="fade">
                                      <p:cBhvr>
                                        <p:cTn id="84" dur="1000"/>
                                        <p:tgtEl>
                                          <p:spTgt spid="4">
                                            <p:txEl>
                                              <p:pRg st="9" end="9"/>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
                                            <p:txEl>
                                              <p:pRg st="10" end="10"/>
                                            </p:txEl>
                                          </p:spTgt>
                                        </p:tgtEl>
                                        <p:attrNameLst>
                                          <p:attrName>style.visibility</p:attrName>
                                        </p:attrNameLst>
                                      </p:cBhvr>
                                      <p:to>
                                        <p:strVal val="visible"/>
                                      </p:to>
                                    </p:set>
                                    <p:animEffect transition="in" filter="fade">
                                      <p:cBhvr>
                                        <p:cTn id="89" dur="1000"/>
                                        <p:tgtEl>
                                          <p:spTgt spid="4">
                                            <p:txEl>
                                              <p:pRg st="10" end="1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
                                            <p:txEl>
                                              <p:pRg st="11" end="11"/>
                                            </p:txEl>
                                          </p:spTgt>
                                        </p:tgtEl>
                                        <p:attrNameLst>
                                          <p:attrName>style.visibility</p:attrName>
                                        </p:attrNameLst>
                                      </p:cBhvr>
                                      <p:to>
                                        <p:strVal val="visible"/>
                                      </p:to>
                                    </p:set>
                                    <p:animEffect transition="in" filter="fade">
                                      <p:cBhvr>
                                        <p:cTn id="94"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P spid="6" grpId="0" animBg="1"/>
      <p:bldP spid="7" grpId="0" animBg="1"/>
      <p:bldP spid="8" grpId="0" animBg="1"/>
      <p:bldP spid="9" grpId="0"/>
      <p:bldP spid="10" grpId="0"/>
      <p:bldP spid="11" grpId="0"/>
      <p:bldP spid="12"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Vydavatelský záznam</a:t>
            </a:r>
            <a:endParaRPr lang="cs-CZ" dirty="0"/>
          </a:p>
        </p:txBody>
      </p:sp>
      <p:sp>
        <p:nvSpPr>
          <p:cNvPr id="4" name="Zástupný symbol pro text 3"/>
          <p:cNvSpPr>
            <a:spLocks noGrp="1"/>
          </p:cNvSpPr>
          <p:nvPr>
            <p:ph type="body" sz="quarter" idx="15"/>
          </p:nvPr>
        </p:nvSpPr>
        <p:spPr/>
        <p:txBody>
          <a:bodyPr/>
          <a:lstStyle/>
          <a:p>
            <a:r>
              <a:rPr lang="cs-CZ" b="1" dirty="0" smtClean="0">
                <a:solidFill>
                  <a:srgbClr val="00B0F0"/>
                </a:solidFill>
              </a:rPr>
              <a:t>Zásady:</a:t>
            </a:r>
          </a:p>
          <a:p>
            <a:r>
              <a:rPr lang="cs-CZ" dirty="0" smtClean="0"/>
              <a:t>Údaje o vydání dokumentu; v závěrečných pracích „prohlášení“</a:t>
            </a:r>
          </a:p>
          <a:p>
            <a:r>
              <a:rPr lang="cs-CZ" dirty="0" smtClean="0"/>
              <a:t>Sázen ke spodnímu okraji</a:t>
            </a:r>
          </a:p>
          <a:p>
            <a:r>
              <a:rPr lang="cs-CZ" dirty="0" smtClean="0"/>
              <a:t>Obsahuje </a:t>
            </a:r>
            <a:r>
              <a:rPr lang="cs-CZ" dirty="0" smtClean="0"/>
              <a:t>copyright (nesouvisí však s definicí autorských práv)</a:t>
            </a:r>
            <a:br>
              <a:rPr lang="cs-CZ" dirty="0" smtClean="0"/>
            </a:br>
            <a:r>
              <a:rPr lang="cs-CZ" dirty="0" smtClean="0"/>
              <a:t>a </a:t>
            </a:r>
            <a:r>
              <a:rPr lang="cs-CZ" dirty="0" smtClean="0"/>
              <a:t>povinně také standardní</a:t>
            </a:r>
            <a:r>
              <a:rPr lang="cs-CZ" dirty="0" smtClean="0"/>
              <a:t> </a:t>
            </a:r>
            <a:r>
              <a:rPr lang="cs-CZ" dirty="0" smtClean="0"/>
              <a:t>číslo (je-li přidělováno</a:t>
            </a:r>
            <a:r>
              <a:rPr lang="cs-CZ" dirty="0" smtClean="0"/>
              <a:t>), viz dále</a:t>
            </a:r>
            <a:endParaRPr lang="cs-CZ" dirty="0" smtClean="0"/>
          </a:p>
          <a:p>
            <a:r>
              <a:rPr lang="cs-CZ" b="1" dirty="0" smtClean="0">
                <a:solidFill>
                  <a:srgbClr val="00B0F0"/>
                </a:solidFill>
              </a:rPr>
              <a:t>Technické provedení:</a:t>
            </a:r>
          </a:p>
          <a:p>
            <a:r>
              <a:rPr lang="cs-CZ" b="1" dirty="0" smtClean="0"/>
              <a:t>Souhrnný styl </a:t>
            </a:r>
            <a:r>
              <a:rPr lang="cs-CZ" dirty="0" smtClean="0"/>
              <a:t>pro všechny údaje vydavatelského záznamu:</a:t>
            </a:r>
            <a:br>
              <a:rPr lang="cs-CZ" dirty="0" smtClean="0"/>
            </a:br>
            <a:r>
              <a:rPr lang="cs-CZ" dirty="0" smtClean="0"/>
              <a:t>Základní typ a stupeň písma, vlevo, bez dělení slov</a:t>
            </a:r>
          </a:p>
          <a:p>
            <a:r>
              <a:rPr lang="cs-CZ" dirty="0" smtClean="0"/>
              <a:t>Zvláštní </a:t>
            </a:r>
            <a:r>
              <a:rPr lang="cs-CZ" b="1" dirty="0" smtClean="0"/>
              <a:t>oddíl</a:t>
            </a:r>
            <a:r>
              <a:rPr lang="cs-CZ" dirty="0" smtClean="0"/>
              <a:t> dokumentu (zarovnání dolů) </a:t>
            </a:r>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116" y="1484785"/>
            <a:ext cx="4595884" cy="4330273"/>
          </a:xfrm>
          <a:prstGeom prst="rect">
            <a:avLst/>
          </a:prstGeom>
        </p:spPr>
      </p:pic>
    </p:spTree>
    <p:extLst>
      <p:ext uri="{BB962C8B-B14F-4D97-AF65-F5344CB8AC3E}">
        <p14:creationId xmlns:p14="http://schemas.microsoft.com/office/powerpoint/2010/main" val="32474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DOKUMENT</a:t>
            </a:r>
            <a:endParaRPr lang="cs-CZ" dirty="0"/>
          </a:p>
        </p:txBody>
      </p:sp>
      <p:sp>
        <p:nvSpPr>
          <p:cNvPr id="3" name="Zástupný symbol pro text 2"/>
          <p:cNvSpPr>
            <a:spLocks noGrp="1"/>
          </p:cNvSpPr>
          <p:nvPr>
            <p:ph type="body" sz="quarter" idx="11"/>
          </p:nvPr>
        </p:nvSpPr>
        <p:spPr/>
        <p:txBody>
          <a:bodyPr/>
          <a:lstStyle/>
          <a:p>
            <a:r>
              <a:rPr lang="cs-CZ" dirty="0" smtClean="0"/>
              <a:t>Standardní čísla</a:t>
            </a:r>
            <a:endParaRPr lang="cs-CZ" dirty="0"/>
          </a:p>
        </p:txBody>
      </p:sp>
      <p:sp>
        <p:nvSpPr>
          <p:cNvPr id="4" name="Zástupný symbol pro text 3"/>
          <p:cNvSpPr>
            <a:spLocks noGrp="1"/>
          </p:cNvSpPr>
          <p:nvPr>
            <p:ph type="body" sz="quarter" idx="15"/>
          </p:nvPr>
        </p:nvSpPr>
        <p:spPr>
          <a:xfrm>
            <a:off x="335366" y="1484784"/>
            <a:ext cx="10884622" cy="5373216"/>
          </a:xfrm>
        </p:spPr>
        <p:txBody>
          <a:bodyPr>
            <a:normAutofit lnSpcReduction="10000"/>
          </a:bodyPr>
          <a:lstStyle/>
          <a:p>
            <a:r>
              <a:rPr lang="cs-CZ" dirty="0" smtClean="0"/>
              <a:t>Slouží pro jednoznačnou identifikaci dokumentu, případně i daného vydání</a:t>
            </a:r>
          </a:p>
          <a:p>
            <a:r>
              <a:rPr lang="cs-CZ" dirty="0" smtClean="0"/>
              <a:t>ISBN – International Standard </a:t>
            </a:r>
            <a:r>
              <a:rPr lang="cs-CZ" dirty="0" err="1" smtClean="0"/>
              <a:t>Book</a:t>
            </a:r>
            <a:r>
              <a:rPr lang="cs-CZ" dirty="0" smtClean="0"/>
              <a:t> </a:t>
            </a:r>
            <a:r>
              <a:rPr lang="cs-CZ" dirty="0" err="1" smtClean="0"/>
              <a:t>Numbering</a:t>
            </a:r>
            <a:r>
              <a:rPr lang="cs-CZ" dirty="0" smtClean="0"/>
              <a:t>; zavedené a masově používané pro </a:t>
            </a:r>
            <a:r>
              <a:rPr lang="cs-CZ" b="1" dirty="0" smtClean="0"/>
              <a:t>neperiodické publikace</a:t>
            </a:r>
            <a:r>
              <a:rPr lang="cs-CZ" dirty="0" smtClean="0"/>
              <a:t>, často pro tištěné publikace, ale dnes je i u elektronických zdrojů. Přiděluje národní agentura jednotlivým nakladatelstvím. Číslo je dnes již shodné s obchodním kódem EAN – 13místné číslo; je strukturováno do více částí</a:t>
            </a:r>
          </a:p>
          <a:p>
            <a:r>
              <a:rPr lang="cs-CZ" dirty="0" smtClean="0"/>
              <a:t>Příklad ISBN: 978-80-7214-323-9</a:t>
            </a:r>
            <a:br>
              <a:rPr lang="cs-CZ" dirty="0" smtClean="0"/>
            </a:br>
            <a:r>
              <a:rPr lang="cs-CZ" dirty="0" smtClean="0"/>
              <a:t>978 = knižní produkce; 80 = země nebo jazykový prostor (80 je ČR); 7214 = kód nakladatelství; 323 = pořadové číslo publikace v nakladatelství; 9 = kontrolní číslice</a:t>
            </a:r>
          </a:p>
          <a:p>
            <a:r>
              <a:rPr lang="cs-CZ" dirty="0" smtClean="0"/>
              <a:t>ISSN – International Standard </a:t>
            </a:r>
            <a:r>
              <a:rPr lang="cs-CZ" dirty="0" err="1" smtClean="0"/>
              <a:t>Serial</a:t>
            </a:r>
            <a:r>
              <a:rPr lang="cs-CZ" dirty="0" smtClean="0"/>
              <a:t> </a:t>
            </a:r>
            <a:r>
              <a:rPr lang="cs-CZ" dirty="0" err="1" smtClean="0"/>
              <a:t>Numbering</a:t>
            </a:r>
            <a:r>
              <a:rPr lang="cs-CZ" dirty="0" smtClean="0"/>
              <a:t>; zavedené a masově používané pro </a:t>
            </a:r>
            <a:r>
              <a:rPr lang="cs-CZ" b="1" dirty="0" smtClean="0"/>
              <a:t>periodické publikace</a:t>
            </a:r>
            <a:r>
              <a:rPr lang="cs-CZ" dirty="0" smtClean="0"/>
              <a:t> (vycházející nejméně 1× ročně) – nejčastěji časopisy. Je osmimístné, např. 1211-4669 (poslední číslice je opět kontrolní)</a:t>
            </a:r>
          </a:p>
          <a:p>
            <a:r>
              <a:rPr lang="cs-CZ" dirty="0" smtClean="0"/>
              <a:t>DOI – Digital </a:t>
            </a:r>
            <a:r>
              <a:rPr lang="cs-CZ" dirty="0" err="1" smtClean="0"/>
              <a:t>Object</a:t>
            </a:r>
            <a:r>
              <a:rPr lang="cs-CZ" dirty="0" smtClean="0"/>
              <a:t> </a:t>
            </a:r>
            <a:r>
              <a:rPr lang="cs-CZ" dirty="0" err="1" smtClean="0"/>
              <a:t>Identifier</a:t>
            </a:r>
            <a:r>
              <a:rPr lang="cs-CZ" dirty="0" smtClean="0"/>
              <a:t>. V současné době velmi populární, může odkazovat nejen na celou publikaci (sborník), ale i na jednotlivé příspěvky (články). Odkaz lze použít pro získání textu publikace na internetu.</a:t>
            </a:r>
            <a:endParaRPr lang="cs-CZ" dirty="0"/>
          </a:p>
        </p:txBody>
      </p:sp>
    </p:spTree>
    <p:extLst>
      <p:ext uri="{BB962C8B-B14F-4D97-AF65-F5344CB8AC3E}">
        <p14:creationId xmlns:p14="http://schemas.microsoft.com/office/powerpoint/2010/main" val="130009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2"/>
          </p:nvPr>
        </p:nvSpPr>
        <p:spPr/>
        <p:txBody>
          <a:bodyPr>
            <a:normAutofit lnSpcReduction="10000"/>
          </a:bodyPr>
          <a:lstStyle/>
          <a:p>
            <a:r>
              <a:rPr lang="cs-CZ" dirty="0" smtClean="0"/>
              <a:t>Bibliografické citace</a:t>
            </a:r>
            <a:endParaRPr lang="cs-CZ" dirty="0"/>
          </a:p>
        </p:txBody>
      </p:sp>
    </p:spTree>
    <p:extLst>
      <p:ext uri="{BB962C8B-B14F-4D97-AF65-F5344CB8AC3E}">
        <p14:creationId xmlns:p14="http://schemas.microsoft.com/office/powerpoint/2010/main" val="2199433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BIBLIOGRAFICKÉ CITACE</a:t>
            </a:r>
            <a:endParaRPr lang="cs-CZ" dirty="0"/>
          </a:p>
        </p:txBody>
      </p:sp>
      <p:sp>
        <p:nvSpPr>
          <p:cNvPr id="3" name="Zástupný symbol pro text 2"/>
          <p:cNvSpPr>
            <a:spLocks noGrp="1"/>
          </p:cNvSpPr>
          <p:nvPr>
            <p:ph type="body" sz="quarter" idx="11"/>
          </p:nvPr>
        </p:nvSpPr>
        <p:spPr/>
        <p:txBody>
          <a:bodyPr/>
          <a:lstStyle/>
          <a:p>
            <a:r>
              <a:rPr lang="cs-CZ" dirty="0" smtClean="0"/>
              <a:t>Motivace. ČSN ISO 690 (2011)</a:t>
            </a:r>
            <a:endParaRPr lang="cs-CZ" dirty="0"/>
          </a:p>
        </p:txBody>
      </p:sp>
      <p:sp>
        <p:nvSpPr>
          <p:cNvPr id="4" name="Zástupný symbol pro text 3"/>
          <p:cNvSpPr>
            <a:spLocks noGrp="1"/>
          </p:cNvSpPr>
          <p:nvPr>
            <p:ph type="body" sz="quarter" idx="15"/>
          </p:nvPr>
        </p:nvSpPr>
        <p:spPr/>
        <p:txBody>
          <a:bodyPr/>
          <a:lstStyle/>
          <a:p>
            <a:r>
              <a:rPr lang="cs-CZ" b="1" dirty="0">
                <a:solidFill>
                  <a:srgbClr val="00B0F0"/>
                </a:solidFill>
              </a:rPr>
              <a:t>Proč citovat?</a:t>
            </a:r>
          </a:p>
          <a:p>
            <a:pPr lvl="1"/>
            <a:r>
              <a:rPr lang="cs-CZ" dirty="0"/>
              <a:t>Dodržet autorskou etiku a zákon o autorských právech.</a:t>
            </a:r>
          </a:p>
          <a:p>
            <a:pPr lvl="1"/>
            <a:r>
              <a:rPr lang="cs-CZ" dirty="0"/>
              <a:t>Odkázat čtenáře na další literaturu.</a:t>
            </a:r>
          </a:p>
          <a:p>
            <a:pPr lvl="1"/>
            <a:r>
              <a:rPr lang="cs-CZ" dirty="0" smtClean="0"/>
              <a:t>Dokázat </a:t>
            </a:r>
            <a:r>
              <a:rPr lang="cs-CZ" dirty="0"/>
              <a:t>vlastní znalost tématu.</a:t>
            </a:r>
          </a:p>
          <a:p>
            <a:r>
              <a:rPr lang="cs-CZ" b="1" dirty="0" smtClean="0">
                <a:solidFill>
                  <a:srgbClr val="00B0F0"/>
                </a:solidFill>
              </a:rPr>
              <a:t>Autorská </a:t>
            </a:r>
            <a:r>
              <a:rPr lang="cs-CZ" b="1" dirty="0">
                <a:solidFill>
                  <a:srgbClr val="00B0F0"/>
                </a:solidFill>
              </a:rPr>
              <a:t>etika</a:t>
            </a:r>
          </a:p>
          <a:p>
            <a:pPr lvl="1"/>
            <a:r>
              <a:rPr lang="cs-CZ" dirty="0"/>
              <a:t>Nepřivlastňovat si cizí myšlenky a nápady.</a:t>
            </a:r>
          </a:p>
          <a:p>
            <a:pPr lvl="1"/>
            <a:r>
              <a:rPr lang="cs-CZ" dirty="0"/>
              <a:t>Důsledně citovat jiné autory, pokud použijeme ve vlastní práci jejich myšlenky a texty.</a:t>
            </a:r>
          </a:p>
          <a:p>
            <a:pPr lvl="1"/>
            <a:r>
              <a:rPr lang="cs-CZ" dirty="0" smtClean="0"/>
              <a:t>Nezveřejňovat </a:t>
            </a:r>
            <a:r>
              <a:rPr lang="cs-CZ" dirty="0"/>
              <a:t>stejné výsledky opakovaně.</a:t>
            </a:r>
          </a:p>
          <a:p>
            <a:pPr lvl="1"/>
            <a:r>
              <a:rPr lang="cs-CZ" dirty="0" smtClean="0"/>
              <a:t>Necitovat </a:t>
            </a:r>
            <a:r>
              <a:rPr lang="cs-CZ" dirty="0"/>
              <a:t>vlastní publikace, které nesouvisejí s tématem.</a:t>
            </a:r>
          </a:p>
          <a:p>
            <a:pPr lvl="1"/>
            <a:r>
              <a:rPr lang="cs-CZ" dirty="0"/>
              <a:t>Necitovat nesouvisející práce </a:t>
            </a:r>
            <a:r>
              <a:rPr lang="cs-CZ" dirty="0" smtClean="0"/>
              <a:t>oponentů apod.</a:t>
            </a:r>
            <a:endParaRPr lang="cs-CZ" dirty="0"/>
          </a:p>
          <a:p>
            <a:endParaRPr lang="cs-CZ" dirty="0"/>
          </a:p>
          <a:p>
            <a:endParaRPr lang="cs-CZ" dirty="0"/>
          </a:p>
        </p:txBody>
      </p:sp>
    </p:spTree>
    <p:extLst>
      <p:ext uri="{BB962C8B-B14F-4D97-AF65-F5344CB8AC3E}">
        <p14:creationId xmlns:p14="http://schemas.microsoft.com/office/powerpoint/2010/main" val="37283972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BIBLIOGRAFICKÉ CITACE</a:t>
            </a:r>
          </a:p>
        </p:txBody>
      </p:sp>
      <p:sp>
        <p:nvSpPr>
          <p:cNvPr id="3" name="Zástupný symbol pro text 2"/>
          <p:cNvSpPr>
            <a:spLocks noGrp="1"/>
          </p:cNvSpPr>
          <p:nvPr>
            <p:ph type="body" sz="quarter" idx="11"/>
          </p:nvPr>
        </p:nvSpPr>
        <p:spPr/>
        <p:txBody>
          <a:bodyPr/>
          <a:lstStyle/>
          <a:p>
            <a:r>
              <a:rPr lang="cs-CZ" dirty="0" smtClean="0"/>
              <a:t>Principy bibliografických citací</a:t>
            </a:r>
            <a:endParaRPr lang="cs-CZ" dirty="0"/>
          </a:p>
        </p:txBody>
      </p:sp>
      <p:sp>
        <p:nvSpPr>
          <p:cNvPr id="4" name="Zástupný symbol pro text 3"/>
          <p:cNvSpPr>
            <a:spLocks noGrp="1"/>
          </p:cNvSpPr>
          <p:nvPr>
            <p:ph type="body" sz="quarter" idx="15"/>
          </p:nvPr>
        </p:nvSpPr>
        <p:spPr>
          <a:xfrm>
            <a:off x="335366" y="1484784"/>
            <a:ext cx="10884622" cy="5112567"/>
          </a:xfrm>
        </p:spPr>
        <p:txBody>
          <a:bodyPr>
            <a:normAutofit lnSpcReduction="10000"/>
          </a:bodyPr>
          <a:lstStyle/>
          <a:p>
            <a:r>
              <a:rPr lang="cs-CZ" dirty="0" smtClean="0"/>
              <a:t>Zdrojem může být </a:t>
            </a:r>
            <a:r>
              <a:rPr lang="cs-CZ" b="1" dirty="0" smtClean="0">
                <a:solidFill>
                  <a:srgbClr val="00B0F0"/>
                </a:solidFill>
              </a:rPr>
              <a:t>cokoliv</a:t>
            </a:r>
            <a:r>
              <a:rPr lang="cs-CZ" dirty="0" smtClean="0"/>
              <a:t> – tištěné publikace, internetové dokumenty, videa, zvukové záznamy, počítačové soubory, mapy, databáze, e-maily, ústní sdělení, …</a:t>
            </a:r>
          </a:p>
          <a:p>
            <a:r>
              <a:rPr lang="cs-CZ" dirty="0" smtClean="0"/>
              <a:t>Norma stanovuje </a:t>
            </a:r>
            <a:r>
              <a:rPr lang="cs-CZ" b="1" dirty="0" smtClean="0"/>
              <a:t>zásady uvádění bibliografických citací</a:t>
            </a:r>
            <a:r>
              <a:rPr lang="cs-CZ" dirty="0" smtClean="0"/>
              <a:t> (záznamů)</a:t>
            </a:r>
          </a:p>
          <a:p>
            <a:r>
              <a:rPr lang="cs-CZ" dirty="0" smtClean="0"/>
              <a:t>Norma ukazuje 3 příklady odkazů na bibliografické citace</a:t>
            </a:r>
          </a:p>
          <a:p>
            <a:r>
              <a:rPr lang="cs-CZ" dirty="0" smtClean="0"/>
              <a:t>Norma </a:t>
            </a:r>
            <a:r>
              <a:rPr lang="cs-CZ" b="1" dirty="0" smtClean="0"/>
              <a:t>nestanovuje</a:t>
            </a:r>
            <a:r>
              <a:rPr lang="cs-CZ" dirty="0" smtClean="0"/>
              <a:t> pořadí prvků, interpunkci, typografii; příklady v normě jsou </a:t>
            </a:r>
            <a:r>
              <a:rPr lang="cs-CZ" b="1" dirty="0" smtClean="0"/>
              <a:t>JEN ilustrativní</a:t>
            </a:r>
            <a:r>
              <a:rPr lang="cs-CZ" dirty="0" smtClean="0"/>
              <a:t> </a:t>
            </a:r>
            <a:r>
              <a:rPr lang="cs-CZ" dirty="0"/>
              <a:t>(a obsahují </a:t>
            </a:r>
            <a:r>
              <a:rPr lang="cs-CZ" dirty="0" smtClean="0"/>
              <a:t>také řadu typografických a jazykových chyb)</a:t>
            </a:r>
            <a:endParaRPr lang="cs-CZ" b="1" dirty="0" smtClean="0"/>
          </a:p>
          <a:p>
            <a:r>
              <a:rPr lang="cs-CZ" b="1" dirty="0" smtClean="0">
                <a:solidFill>
                  <a:srgbClr val="00B0F0"/>
                </a:solidFill>
              </a:rPr>
              <a:t>Zásady pro uvádění bibliografických citací:</a:t>
            </a:r>
          </a:p>
          <a:p>
            <a:pPr lvl="1"/>
            <a:r>
              <a:rPr lang="cs-CZ" dirty="0" smtClean="0"/>
              <a:t>Uvedení informací dostatečných pro </a:t>
            </a:r>
            <a:r>
              <a:rPr lang="cs-CZ" b="1" dirty="0" smtClean="0"/>
              <a:t>jednoznačnou identifikaci</a:t>
            </a:r>
            <a:r>
              <a:rPr lang="cs-CZ" dirty="0" smtClean="0"/>
              <a:t> zdroje</a:t>
            </a:r>
          </a:p>
          <a:p>
            <a:pPr lvl="1"/>
            <a:r>
              <a:rPr lang="cs-CZ" dirty="0" smtClean="0"/>
              <a:t>Vhodná </a:t>
            </a:r>
            <a:r>
              <a:rPr lang="cs-CZ" b="1" dirty="0" smtClean="0"/>
              <a:t>úroveň přesnosti</a:t>
            </a:r>
            <a:r>
              <a:rPr lang="cs-CZ" dirty="0" smtClean="0"/>
              <a:t> citace s ohledem na účel</a:t>
            </a:r>
          </a:p>
          <a:p>
            <a:pPr lvl="1"/>
            <a:r>
              <a:rPr lang="cs-CZ" dirty="0" smtClean="0"/>
              <a:t>Údaje převzaty ze </a:t>
            </a:r>
            <a:r>
              <a:rPr lang="cs-CZ" b="1" dirty="0" smtClean="0"/>
              <a:t>skutečného informačního zdroje</a:t>
            </a:r>
          </a:p>
          <a:p>
            <a:pPr lvl="1"/>
            <a:r>
              <a:rPr lang="cs-CZ" dirty="0" smtClean="0"/>
              <a:t>Údaje vztaženy </a:t>
            </a:r>
            <a:r>
              <a:rPr lang="cs-CZ" b="1" dirty="0" smtClean="0"/>
              <a:t>ke specifické jednotce</a:t>
            </a:r>
            <a:r>
              <a:rPr lang="cs-CZ" dirty="0" smtClean="0"/>
              <a:t> (výtisku) nebo </a:t>
            </a:r>
            <a:r>
              <a:rPr lang="cs-CZ" b="1" dirty="0" smtClean="0"/>
              <a:t>verzi dokumentu</a:t>
            </a:r>
            <a:r>
              <a:rPr lang="cs-CZ" dirty="0" smtClean="0"/>
              <a:t> (online zdroje vyžadují přesnou adresu a datum citování)</a:t>
            </a:r>
          </a:p>
          <a:p>
            <a:pPr lvl="1"/>
            <a:r>
              <a:rPr lang="cs-CZ" dirty="0" smtClean="0"/>
              <a:t>Pro všechny citace </a:t>
            </a:r>
            <a:r>
              <a:rPr lang="cs-CZ" b="1" dirty="0" smtClean="0"/>
              <a:t>jednotný</a:t>
            </a:r>
            <a:r>
              <a:rPr lang="cs-CZ" dirty="0" smtClean="0"/>
              <a:t> styl, formát a interpunkce</a:t>
            </a:r>
            <a:endParaRPr lang="cs-CZ" dirty="0"/>
          </a:p>
        </p:txBody>
      </p:sp>
    </p:spTree>
    <p:extLst>
      <p:ext uri="{BB962C8B-B14F-4D97-AF65-F5344CB8AC3E}">
        <p14:creationId xmlns:p14="http://schemas.microsoft.com/office/powerpoint/2010/main" val="31461717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BIBLIOGRAFICKÉ CITACE</a:t>
            </a:r>
          </a:p>
        </p:txBody>
      </p:sp>
      <p:sp>
        <p:nvSpPr>
          <p:cNvPr id="3" name="Zástupný symbol pro text 2"/>
          <p:cNvSpPr>
            <a:spLocks noGrp="1"/>
          </p:cNvSpPr>
          <p:nvPr>
            <p:ph type="body" sz="quarter" idx="11"/>
          </p:nvPr>
        </p:nvSpPr>
        <p:spPr/>
        <p:txBody>
          <a:bodyPr/>
          <a:lstStyle/>
          <a:p>
            <a:r>
              <a:rPr lang="cs-CZ" dirty="0" smtClean="0"/>
              <a:t>Příklady citací – příklady různých typů zdrojů a formálních úprav</a:t>
            </a:r>
            <a:endParaRPr lang="cs-CZ" dirty="0"/>
          </a:p>
        </p:txBody>
      </p:sp>
      <p:sp>
        <p:nvSpPr>
          <p:cNvPr id="4" name="Zástupný symbol pro text 3"/>
          <p:cNvSpPr>
            <a:spLocks noGrp="1"/>
          </p:cNvSpPr>
          <p:nvPr>
            <p:ph type="body" sz="quarter" idx="15"/>
          </p:nvPr>
        </p:nvSpPr>
        <p:spPr/>
        <p:txBody>
          <a:bodyPr/>
          <a:lstStyle/>
          <a:p>
            <a:r>
              <a:rPr lang="cs-CZ" cap="small" dirty="0" smtClean="0"/>
              <a:t>Herout, </a:t>
            </a:r>
            <a:r>
              <a:rPr lang="cs-CZ" cap="small" dirty="0"/>
              <a:t>Pavel</a:t>
            </a:r>
            <a:r>
              <a:rPr lang="cs-CZ" dirty="0"/>
              <a:t>. </a:t>
            </a:r>
            <a:r>
              <a:rPr lang="cs-CZ" i="1" dirty="0"/>
              <a:t>Učebnice jazyka C</a:t>
            </a:r>
            <a:r>
              <a:rPr lang="cs-CZ" dirty="0"/>
              <a:t>. 3. </a:t>
            </a:r>
            <a:r>
              <a:rPr lang="cs-CZ" dirty="0" err="1"/>
              <a:t>upr</a:t>
            </a:r>
            <a:r>
              <a:rPr lang="cs-CZ" dirty="0"/>
              <a:t>. vyd. České Budějovice: Kopp, 2001. 269 s. </a:t>
            </a:r>
            <a:r>
              <a:rPr lang="cs-CZ" dirty="0" smtClean="0"/>
              <a:t/>
            </a:r>
            <a:br>
              <a:rPr lang="cs-CZ" dirty="0" smtClean="0"/>
            </a:br>
            <a:r>
              <a:rPr lang="cs-CZ" dirty="0" smtClean="0"/>
              <a:t>ISBN </a:t>
            </a:r>
            <a:r>
              <a:rPr lang="cs-CZ" dirty="0"/>
              <a:t>80-85828-21-9. </a:t>
            </a:r>
            <a:r>
              <a:rPr lang="cs-CZ" b="1" dirty="0" smtClean="0">
                <a:solidFill>
                  <a:srgbClr val="00B0F0"/>
                </a:solidFill>
              </a:rPr>
              <a:t>(tištěná publikace)</a:t>
            </a:r>
            <a:endParaRPr lang="cs-CZ" b="1" dirty="0">
              <a:solidFill>
                <a:srgbClr val="00B0F0"/>
              </a:solidFill>
            </a:endParaRPr>
          </a:p>
          <a:p>
            <a:r>
              <a:rPr lang="cs-CZ" dirty="0"/>
              <a:t>KOČIČKA, P., BLAŽEK, F. </a:t>
            </a:r>
            <a:r>
              <a:rPr lang="cs-CZ" i="1" dirty="0"/>
              <a:t>Praktická typografie</a:t>
            </a:r>
            <a:r>
              <a:rPr lang="cs-CZ" dirty="0"/>
              <a:t>. 1. vyd., </a:t>
            </a:r>
            <a:r>
              <a:rPr lang="cs-CZ" dirty="0" smtClean="0"/>
              <a:t>Brno: </a:t>
            </a:r>
            <a:r>
              <a:rPr lang="cs-CZ" dirty="0" err="1"/>
              <a:t>Computer</a:t>
            </a:r>
            <a:r>
              <a:rPr lang="cs-CZ" dirty="0"/>
              <a:t> </a:t>
            </a:r>
            <a:r>
              <a:rPr lang="cs-CZ" dirty="0" err="1"/>
              <a:t>Press</a:t>
            </a:r>
            <a:r>
              <a:rPr lang="cs-CZ" dirty="0"/>
              <a:t>.  2000. 294 s. </a:t>
            </a:r>
            <a:r>
              <a:rPr lang="cs-CZ" dirty="0" smtClean="0"/>
              <a:t/>
            </a:r>
            <a:br>
              <a:rPr lang="cs-CZ" dirty="0" smtClean="0"/>
            </a:br>
            <a:r>
              <a:rPr lang="cs-CZ" dirty="0" smtClean="0"/>
              <a:t>ISBN 80-7226-385-4. </a:t>
            </a:r>
            <a:r>
              <a:rPr lang="cs-CZ" b="1" dirty="0" smtClean="0">
                <a:solidFill>
                  <a:srgbClr val="00B0F0"/>
                </a:solidFill>
              </a:rPr>
              <a:t>(tištěná monografie)</a:t>
            </a:r>
          </a:p>
          <a:p>
            <a:r>
              <a:rPr lang="en-US" dirty="0" err="1" smtClean="0"/>
              <a:t>Novotný</a:t>
            </a:r>
            <a:r>
              <a:rPr lang="en-US" dirty="0" smtClean="0"/>
              <a:t>, </a:t>
            </a:r>
            <a:r>
              <a:rPr lang="en-US" dirty="0"/>
              <a:t>J. The category of </a:t>
            </a:r>
            <a:r>
              <a:rPr lang="en-US" dirty="0" err="1"/>
              <a:t>Pawlak</a:t>
            </a:r>
            <a:r>
              <a:rPr lang="en-US" dirty="0"/>
              <a:t> machines. </a:t>
            </a:r>
            <a:r>
              <a:rPr lang="en-US" i="1" dirty="0"/>
              <a:t>Czechoslovak Mathematical Journal</a:t>
            </a:r>
            <a:r>
              <a:rPr lang="en-US" dirty="0"/>
              <a:t>, 32 (107) 1982, Praha, s. 640–647</a:t>
            </a:r>
            <a:r>
              <a:rPr lang="en-US" dirty="0" smtClean="0"/>
              <a:t>.</a:t>
            </a:r>
            <a:r>
              <a:rPr lang="cs-CZ" dirty="0" smtClean="0"/>
              <a:t> </a:t>
            </a:r>
            <a:r>
              <a:rPr lang="cs-CZ" b="1" dirty="0" smtClean="0">
                <a:solidFill>
                  <a:srgbClr val="00B0F0"/>
                </a:solidFill>
              </a:rPr>
              <a:t>(článek v časopisu)</a:t>
            </a:r>
          </a:p>
          <a:p>
            <a:r>
              <a:rPr lang="cs-CZ" cap="small" dirty="0" smtClean="0"/>
              <a:t>Korcová, Z</a:t>
            </a:r>
            <a:r>
              <a:rPr lang="cs-CZ" dirty="0" smtClean="0"/>
              <a:t>. </a:t>
            </a:r>
            <a:r>
              <a:rPr lang="cs-CZ" dirty="0" err="1"/>
              <a:t>Digitálne</a:t>
            </a:r>
            <a:r>
              <a:rPr lang="cs-CZ" dirty="0"/>
              <a:t> </a:t>
            </a:r>
            <a:r>
              <a:rPr lang="cs-CZ" dirty="0" err="1"/>
              <a:t>technológie</a:t>
            </a:r>
            <a:r>
              <a:rPr lang="cs-CZ" dirty="0"/>
              <a:t> </a:t>
            </a:r>
            <a:r>
              <a:rPr lang="cs-CZ" dirty="0" err="1"/>
              <a:t>vo</a:t>
            </a:r>
            <a:r>
              <a:rPr lang="cs-CZ" dirty="0"/>
              <a:t> </a:t>
            </a:r>
            <a:r>
              <a:rPr lang="cs-CZ" dirty="0" err="1"/>
              <a:t>výučbe</a:t>
            </a:r>
            <a:r>
              <a:rPr lang="cs-CZ" dirty="0"/>
              <a:t>, In </a:t>
            </a:r>
            <a:r>
              <a:rPr lang="cs-CZ" cap="small" dirty="0" err="1" smtClean="0"/>
              <a:t>Paulič</a:t>
            </a:r>
            <a:r>
              <a:rPr lang="cs-CZ" cap="small" dirty="0" smtClean="0"/>
              <a:t>, K</a:t>
            </a:r>
            <a:r>
              <a:rPr lang="cs-CZ" dirty="0" smtClean="0"/>
              <a:t>. (</a:t>
            </a:r>
            <a:r>
              <a:rPr lang="cs-CZ" dirty="0" err="1" smtClean="0"/>
              <a:t>ed</a:t>
            </a:r>
            <a:r>
              <a:rPr lang="cs-CZ" dirty="0" smtClean="0"/>
              <a:t>.) </a:t>
            </a:r>
            <a:r>
              <a:rPr lang="cs-CZ" i="1" dirty="0" smtClean="0"/>
              <a:t>Zborník </a:t>
            </a:r>
            <a:r>
              <a:rPr lang="cs-CZ" i="1" dirty="0"/>
              <a:t>z odborného </a:t>
            </a:r>
            <a:r>
              <a:rPr lang="cs-CZ" i="1" dirty="0" err="1"/>
              <a:t>seminára</a:t>
            </a:r>
            <a:r>
              <a:rPr lang="cs-CZ" i="1" dirty="0"/>
              <a:t> SIT</a:t>
            </a:r>
            <a:r>
              <a:rPr lang="cs-CZ" dirty="0"/>
              <a:t>. Nitra, 2003, s. 52–55. ISBN 80-8069148-7</a:t>
            </a:r>
            <a:r>
              <a:rPr lang="cs-CZ" dirty="0" smtClean="0"/>
              <a:t>. </a:t>
            </a:r>
            <a:r>
              <a:rPr lang="cs-CZ" b="1" dirty="0" smtClean="0">
                <a:solidFill>
                  <a:srgbClr val="00B0F0"/>
                </a:solidFill>
              </a:rPr>
              <a:t>(příspěvek ve sborníku)</a:t>
            </a:r>
          </a:p>
          <a:p>
            <a:r>
              <a:rPr lang="cs-CZ" dirty="0"/>
              <a:t>CHURÁ, Martina. </a:t>
            </a:r>
            <a:r>
              <a:rPr lang="cs-CZ" i="1" dirty="0"/>
              <a:t>Atlas roztahuje křídla</a:t>
            </a:r>
            <a:r>
              <a:rPr lang="cs-CZ" dirty="0"/>
              <a:t>. </a:t>
            </a:r>
            <a:r>
              <a:rPr lang="cs-CZ" dirty="0" err="1"/>
              <a:t>Chip</a:t>
            </a:r>
            <a:r>
              <a:rPr lang="cs-CZ" dirty="0"/>
              <a:t> [online]. </a:t>
            </a:r>
            <a:r>
              <a:rPr lang="cs-CZ" dirty="0" smtClean="0"/>
              <a:t>Březen </a:t>
            </a:r>
            <a:r>
              <a:rPr lang="cs-CZ" dirty="0"/>
              <a:t>2001 </a:t>
            </a:r>
            <a:r>
              <a:rPr lang="cs-CZ" dirty="0" smtClean="0"/>
              <a:t>[vid. </a:t>
            </a:r>
            <a:r>
              <a:rPr lang="cs-CZ" dirty="0"/>
              <a:t>19. března 2001]. </a:t>
            </a:r>
            <a:br>
              <a:rPr lang="cs-CZ" dirty="0"/>
            </a:br>
            <a:r>
              <a:rPr lang="cs-CZ" dirty="0"/>
              <a:t>Dostupné </a:t>
            </a:r>
            <a:r>
              <a:rPr lang="cs-CZ" dirty="0" smtClean="0"/>
              <a:t>na https://www.chip.cz/texty/2001_1/0319/alt.shtml. </a:t>
            </a:r>
            <a:r>
              <a:rPr lang="cs-CZ" b="1" dirty="0" smtClean="0">
                <a:solidFill>
                  <a:srgbClr val="00B0F0"/>
                </a:solidFill>
              </a:rPr>
              <a:t>(online dokument)</a:t>
            </a:r>
          </a:p>
          <a:p>
            <a:endParaRPr lang="cs-CZ" dirty="0"/>
          </a:p>
        </p:txBody>
      </p:sp>
    </p:spTree>
    <p:extLst>
      <p:ext uri="{BB962C8B-B14F-4D97-AF65-F5344CB8AC3E}">
        <p14:creationId xmlns:p14="http://schemas.microsoft.com/office/powerpoint/2010/main" val="1265842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Charakteristika knižního písma</a:t>
            </a:r>
            <a:endParaRPr lang="cs-CZ" dirty="0"/>
          </a:p>
        </p:txBody>
      </p:sp>
      <p:sp>
        <p:nvSpPr>
          <p:cNvPr id="4" name="Zástupný symbol pro text 3"/>
          <p:cNvSpPr>
            <a:spLocks noGrp="1"/>
          </p:cNvSpPr>
          <p:nvPr>
            <p:ph type="body" sz="quarter" idx="15"/>
          </p:nvPr>
        </p:nvSpPr>
        <p:spPr>
          <a:xfrm>
            <a:off x="335366" y="1484784"/>
            <a:ext cx="10884622" cy="4968551"/>
          </a:xfrm>
        </p:spPr>
        <p:txBody>
          <a:bodyPr>
            <a:normAutofit/>
          </a:bodyPr>
          <a:lstStyle/>
          <a:p>
            <a:pPr marL="0" indent="0">
              <a:buNone/>
            </a:pPr>
            <a:r>
              <a:rPr lang="cs-CZ" dirty="0" smtClean="0"/>
              <a:t>Byly zmíněny tři kategorie</a:t>
            </a:r>
            <a:r>
              <a:rPr lang="cs-CZ" dirty="0"/>
              <a:t>: </a:t>
            </a:r>
          </a:p>
          <a:p>
            <a:r>
              <a:rPr lang="cs-CZ" b="1" dirty="0"/>
              <a:t>antikva</a:t>
            </a:r>
            <a:r>
              <a:rPr lang="cs-CZ" dirty="0"/>
              <a:t> (</a:t>
            </a:r>
            <a:r>
              <a:rPr lang="cs-CZ" dirty="0" err="1" smtClean="0"/>
              <a:t>serify+stíny</a:t>
            </a:r>
            <a:r>
              <a:rPr lang="cs-CZ" dirty="0" smtClean="0"/>
              <a:t>), též </a:t>
            </a:r>
            <a:r>
              <a:rPr lang="cs-CZ" dirty="0" err="1"/>
              <a:t>serifové</a:t>
            </a:r>
            <a:r>
              <a:rPr lang="cs-CZ" dirty="0"/>
              <a:t>, patkové</a:t>
            </a:r>
            <a:br>
              <a:rPr lang="cs-CZ" dirty="0"/>
            </a:br>
            <a:r>
              <a:rPr lang="cs-CZ" dirty="0"/>
              <a:t>základní text </a:t>
            </a:r>
            <a:r>
              <a:rPr lang="cs-CZ" dirty="0" smtClean="0"/>
              <a:t>dokumentu tištěného na papíře</a:t>
            </a:r>
            <a:br>
              <a:rPr lang="cs-CZ" dirty="0" smtClean="0"/>
            </a:br>
            <a:r>
              <a:rPr lang="cs-CZ" dirty="0" smtClean="0"/>
              <a:t>Použitelné typy: </a:t>
            </a:r>
            <a:r>
              <a:rPr lang="cs-CZ" dirty="0" err="1" smtClean="0">
                <a:solidFill>
                  <a:srgbClr val="00B0F0"/>
                </a:solidFill>
              </a:rPr>
              <a:t>Bookman</a:t>
            </a:r>
            <a:r>
              <a:rPr lang="cs-CZ" dirty="0" smtClean="0">
                <a:solidFill>
                  <a:srgbClr val="00B0F0"/>
                </a:solidFill>
              </a:rPr>
              <a:t> </a:t>
            </a:r>
            <a:r>
              <a:rPr lang="cs-CZ" dirty="0" err="1" smtClean="0">
                <a:solidFill>
                  <a:srgbClr val="00B0F0"/>
                </a:solidFill>
              </a:rPr>
              <a:t>Old</a:t>
            </a:r>
            <a:r>
              <a:rPr lang="cs-CZ" dirty="0" smtClean="0">
                <a:solidFill>
                  <a:srgbClr val="00B0F0"/>
                </a:solidFill>
              </a:rPr>
              <a:t> Style, </a:t>
            </a:r>
            <a:r>
              <a:rPr lang="cs-CZ" dirty="0" err="1" smtClean="0">
                <a:solidFill>
                  <a:srgbClr val="00B0F0"/>
                </a:solidFill>
              </a:rPr>
              <a:t>Cambria</a:t>
            </a:r>
            <a:r>
              <a:rPr lang="cs-CZ" dirty="0" smtClean="0">
                <a:solidFill>
                  <a:srgbClr val="00B0F0"/>
                </a:solidFill>
              </a:rPr>
              <a:t>, </a:t>
            </a:r>
            <a:br>
              <a:rPr lang="cs-CZ" dirty="0" smtClean="0">
                <a:solidFill>
                  <a:srgbClr val="00B0F0"/>
                </a:solidFill>
              </a:rPr>
            </a:br>
            <a:r>
              <a:rPr lang="cs-CZ" dirty="0" err="1" smtClean="0">
                <a:solidFill>
                  <a:srgbClr val="00B0F0"/>
                </a:solidFill>
              </a:rPr>
              <a:t>Constantia</a:t>
            </a:r>
            <a:r>
              <a:rPr lang="cs-CZ" dirty="0" smtClean="0">
                <a:solidFill>
                  <a:srgbClr val="00B0F0"/>
                </a:solidFill>
              </a:rPr>
              <a:t>, Georgia, </a:t>
            </a:r>
            <a:r>
              <a:rPr lang="cs-CZ" dirty="0" err="1" smtClean="0">
                <a:solidFill>
                  <a:srgbClr val="00B0F0"/>
                </a:solidFill>
              </a:rPr>
              <a:t>Palatino</a:t>
            </a:r>
            <a:r>
              <a:rPr lang="cs-CZ" dirty="0" smtClean="0">
                <a:solidFill>
                  <a:srgbClr val="00B0F0"/>
                </a:solidFill>
              </a:rPr>
              <a:t> Linotype</a:t>
            </a:r>
            <a:endParaRPr lang="cs-CZ" dirty="0">
              <a:solidFill>
                <a:srgbClr val="00B0F0"/>
              </a:solidFill>
            </a:endParaRPr>
          </a:p>
          <a:p>
            <a:r>
              <a:rPr lang="cs-CZ" b="1" dirty="0" err="1"/>
              <a:t>grotesk</a:t>
            </a:r>
            <a:r>
              <a:rPr lang="cs-CZ" dirty="0"/>
              <a:t> (bez serifů a stínů</a:t>
            </a:r>
            <a:r>
              <a:rPr lang="cs-CZ" dirty="0" smtClean="0"/>
              <a:t>), též </a:t>
            </a:r>
            <a:r>
              <a:rPr lang="cs-CZ" dirty="0" err="1"/>
              <a:t>bezserifové</a:t>
            </a:r>
            <a:r>
              <a:rPr lang="cs-CZ" dirty="0"/>
              <a:t>, bezpatkové</a:t>
            </a:r>
            <a:br>
              <a:rPr lang="cs-CZ" dirty="0"/>
            </a:br>
            <a:r>
              <a:rPr lang="cs-CZ" dirty="0"/>
              <a:t>krátké nápisy, </a:t>
            </a:r>
            <a:r>
              <a:rPr lang="cs-CZ" dirty="0" smtClean="0"/>
              <a:t>dokumenty </a:t>
            </a:r>
            <a:r>
              <a:rPr lang="cs-CZ" dirty="0"/>
              <a:t>na </a:t>
            </a:r>
            <a:r>
              <a:rPr lang="cs-CZ" dirty="0" smtClean="0"/>
              <a:t>obrazovce</a:t>
            </a:r>
            <a:br>
              <a:rPr lang="cs-CZ" dirty="0" smtClean="0"/>
            </a:br>
            <a:r>
              <a:rPr lang="cs-CZ" dirty="0" smtClean="0"/>
              <a:t>Použitelné typy: </a:t>
            </a:r>
            <a:r>
              <a:rPr lang="cs-CZ" dirty="0" err="1" smtClean="0">
                <a:solidFill>
                  <a:srgbClr val="00B0F0"/>
                </a:solidFill>
              </a:rPr>
              <a:t>Arial</a:t>
            </a:r>
            <a:r>
              <a:rPr lang="cs-CZ" dirty="0" smtClean="0">
                <a:solidFill>
                  <a:srgbClr val="00B0F0"/>
                </a:solidFill>
              </a:rPr>
              <a:t>, </a:t>
            </a:r>
            <a:r>
              <a:rPr lang="cs-CZ" dirty="0" err="1" smtClean="0">
                <a:solidFill>
                  <a:srgbClr val="00B0F0"/>
                </a:solidFill>
              </a:rPr>
              <a:t>Calibri</a:t>
            </a:r>
            <a:r>
              <a:rPr lang="cs-CZ" dirty="0" smtClean="0">
                <a:solidFill>
                  <a:srgbClr val="00B0F0"/>
                </a:solidFill>
              </a:rPr>
              <a:t>, </a:t>
            </a:r>
            <a:r>
              <a:rPr lang="cs-CZ" dirty="0" err="1" smtClean="0">
                <a:solidFill>
                  <a:srgbClr val="00B0F0"/>
                </a:solidFill>
              </a:rPr>
              <a:t>Corbel</a:t>
            </a:r>
            <a:r>
              <a:rPr lang="cs-CZ" dirty="0" smtClean="0">
                <a:solidFill>
                  <a:srgbClr val="00B0F0"/>
                </a:solidFill>
              </a:rPr>
              <a:t>, </a:t>
            </a:r>
            <a:r>
              <a:rPr lang="cs-CZ" dirty="0" err="1" smtClean="0">
                <a:solidFill>
                  <a:srgbClr val="00B0F0"/>
                </a:solidFill>
              </a:rPr>
              <a:t>Tahoma</a:t>
            </a:r>
            <a:r>
              <a:rPr lang="cs-CZ" dirty="0" smtClean="0">
                <a:solidFill>
                  <a:srgbClr val="00B0F0"/>
                </a:solidFill>
              </a:rPr>
              <a:t>, </a:t>
            </a:r>
            <a:r>
              <a:rPr lang="cs-CZ" dirty="0" err="1" smtClean="0">
                <a:solidFill>
                  <a:srgbClr val="00B0F0"/>
                </a:solidFill>
              </a:rPr>
              <a:t>Verdana</a:t>
            </a:r>
            <a:endParaRPr lang="cs-CZ" dirty="0">
              <a:solidFill>
                <a:srgbClr val="00B0F0"/>
              </a:solidFill>
            </a:endParaRPr>
          </a:p>
          <a:p>
            <a:r>
              <a:rPr lang="cs-CZ" b="1" dirty="0"/>
              <a:t>ostatní</a:t>
            </a:r>
            <a:r>
              <a:rPr lang="cs-CZ" dirty="0"/>
              <a:t> (zdobné, </a:t>
            </a:r>
            <a:r>
              <a:rPr lang="cs-CZ" dirty="0" smtClean="0"/>
              <a:t>přechodové, skript </a:t>
            </a:r>
            <a:r>
              <a:rPr lang="cs-CZ" dirty="0"/>
              <a:t>atd.)</a:t>
            </a:r>
            <a:br>
              <a:rPr lang="cs-CZ" dirty="0"/>
            </a:br>
            <a:r>
              <a:rPr lang="cs-CZ" dirty="0" smtClean="0"/>
              <a:t>JEN pro </a:t>
            </a:r>
            <a:r>
              <a:rPr lang="cs-CZ" dirty="0"/>
              <a:t>zvláštní (příležitostné</a:t>
            </a:r>
            <a:r>
              <a:rPr lang="cs-CZ" dirty="0" smtClean="0"/>
              <a:t>) využití</a:t>
            </a:r>
            <a:br>
              <a:rPr lang="cs-CZ" dirty="0" smtClean="0"/>
            </a:br>
            <a:r>
              <a:rPr lang="cs-CZ" dirty="0" smtClean="0"/>
              <a:t>velká většina je nepoužitelná</a:t>
            </a:r>
            <a:br>
              <a:rPr lang="cs-CZ" dirty="0" smtClean="0"/>
            </a:br>
            <a:r>
              <a:rPr lang="cs-CZ" dirty="0" smtClean="0"/>
              <a:t>(nemá národní znaky)</a:t>
            </a:r>
            <a:endParaRPr lang="cs-CZ" dirty="0"/>
          </a:p>
          <a:p>
            <a:endParaRPr lang="cs-CZ" dirty="0"/>
          </a:p>
        </p:txBody>
      </p:sp>
      <p:sp>
        <p:nvSpPr>
          <p:cNvPr id="5" name="TextovéPole 4"/>
          <p:cNvSpPr txBox="1"/>
          <p:nvPr/>
        </p:nvSpPr>
        <p:spPr>
          <a:xfrm>
            <a:off x="7104112" y="1823938"/>
            <a:ext cx="2880320" cy="1200329"/>
          </a:xfrm>
          <a:prstGeom prst="rect">
            <a:avLst/>
          </a:prstGeom>
          <a:noFill/>
        </p:spPr>
        <p:txBody>
          <a:bodyPr wrap="square" rtlCol="0">
            <a:spAutoFit/>
          </a:bodyPr>
          <a:lstStyle/>
          <a:p>
            <a:r>
              <a:rPr lang="cs-CZ" sz="7200" dirty="0" smtClean="0">
                <a:solidFill>
                  <a:srgbClr val="00B0F0"/>
                </a:solidFill>
                <a:latin typeface="Constantia" pitchFamily="18" charset="0"/>
              </a:rPr>
              <a:t>Alfons</a:t>
            </a:r>
            <a:endParaRPr lang="cs-CZ" sz="7200" dirty="0">
              <a:solidFill>
                <a:srgbClr val="00B0F0"/>
              </a:solidFill>
              <a:latin typeface="Constantia" pitchFamily="18" charset="0"/>
            </a:endParaRPr>
          </a:p>
        </p:txBody>
      </p:sp>
      <p:sp>
        <p:nvSpPr>
          <p:cNvPr id="6" name="TextovéPole 5"/>
          <p:cNvSpPr txBox="1"/>
          <p:nvPr/>
        </p:nvSpPr>
        <p:spPr>
          <a:xfrm>
            <a:off x="7104112" y="3363420"/>
            <a:ext cx="2880320" cy="1200329"/>
          </a:xfrm>
          <a:prstGeom prst="rect">
            <a:avLst/>
          </a:prstGeom>
          <a:noFill/>
        </p:spPr>
        <p:txBody>
          <a:bodyPr wrap="square" rtlCol="0">
            <a:spAutoFit/>
          </a:bodyPr>
          <a:lstStyle/>
          <a:p>
            <a:r>
              <a:rPr lang="cs-CZ" sz="7200" dirty="0" smtClean="0">
                <a:solidFill>
                  <a:srgbClr val="00B0F0"/>
                </a:solidFill>
                <a:latin typeface="+mj-lt"/>
              </a:rPr>
              <a:t>Alfons</a:t>
            </a:r>
            <a:endParaRPr lang="cs-CZ" sz="7200" dirty="0">
              <a:solidFill>
                <a:srgbClr val="00B0F0"/>
              </a:solidFill>
              <a:latin typeface="+mj-lt"/>
            </a:endParaRPr>
          </a:p>
        </p:txBody>
      </p:sp>
      <p:sp>
        <p:nvSpPr>
          <p:cNvPr id="7" name="TextovéPole 6"/>
          <p:cNvSpPr txBox="1"/>
          <p:nvPr/>
        </p:nvSpPr>
        <p:spPr>
          <a:xfrm>
            <a:off x="4655840" y="5115400"/>
            <a:ext cx="4104456" cy="1200329"/>
          </a:xfrm>
          <a:prstGeom prst="rect">
            <a:avLst/>
          </a:prstGeom>
          <a:noFill/>
        </p:spPr>
        <p:txBody>
          <a:bodyPr wrap="square" rtlCol="0">
            <a:spAutoFit/>
          </a:bodyPr>
          <a:lstStyle/>
          <a:p>
            <a:r>
              <a:rPr lang="cs-CZ" sz="7200" dirty="0" smtClean="0">
                <a:solidFill>
                  <a:srgbClr val="00B0F0"/>
                </a:solidFill>
                <a:latin typeface="Brush Script MT" pitchFamily="66" charset="0"/>
              </a:rPr>
              <a:t>Alfons  </a:t>
            </a:r>
            <a:r>
              <a:rPr lang="cs-CZ" sz="7200" dirty="0" err="1" smtClean="0">
                <a:solidFill>
                  <a:srgbClr val="00B0F0"/>
                </a:solidFill>
                <a:latin typeface="Playbill" pitchFamily="82" charset="0"/>
              </a:rPr>
              <a:t>Alfons</a:t>
            </a:r>
            <a:endParaRPr lang="cs-CZ" sz="7200" dirty="0">
              <a:solidFill>
                <a:srgbClr val="00B0F0"/>
              </a:solidFill>
              <a:latin typeface="Playbill" pitchFamily="82" charset="0"/>
            </a:endParaRPr>
          </a:p>
        </p:txBody>
      </p:sp>
    </p:spTree>
    <p:extLst>
      <p:ext uri="{BB962C8B-B14F-4D97-AF65-F5344CB8AC3E}">
        <p14:creationId xmlns:p14="http://schemas.microsoft.com/office/powerpoint/2010/main" val="30706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BIBLIOGRAFICKÉ CITACE</a:t>
            </a:r>
          </a:p>
        </p:txBody>
      </p:sp>
      <p:sp>
        <p:nvSpPr>
          <p:cNvPr id="3" name="Zástupný symbol pro text 2"/>
          <p:cNvSpPr>
            <a:spLocks noGrp="1"/>
          </p:cNvSpPr>
          <p:nvPr>
            <p:ph type="body" sz="quarter" idx="11"/>
          </p:nvPr>
        </p:nvSpPr>
        <p:spPr/>
        <p:txBody>
          <a:bodyPr/>
          <a:lstStyle/>
          <a:p>
            <a:r>
              <a:rPr lang="cs-CZ" dirty="0" smtClean="0"/>
              <a:t>Příklady odkazů na citace v textu</a:t>
            </a:r>
            <a:endParaRPr lang="cs-CZ" dirty="0"/>
          </a:p>
        </p:txBody>
      </p:sp>
      <p:sp>
        <p:nvSpPr>
          <p:cNvPr id="4" name="Zástupný symbol pro text 3"/>
          <p:cNvSpPr>
            <a:spLocks noGrp="1"/>
          </p:cNvSpPr>
          <p:nvPr>
            <p:ph type="body" sz="quarter" idx="15"/>
          </p:nvPr>
        </p:nvSpPr>
        <p:spPr>
          <a:xfrm>
            <a:off x="335366" y="1484784"/>
            <a:ext cx="10884622" cy="5184575"/>
          </a:xfrm>
        </p:spPr>
        <p:txBody>
          <a:bodyPr>
            <a:normAutofit/>
          </a:bodyPr>
          <a:lstStyle/>
          <a:p>
            <a:pPr marL="0" indent="0">
              <a:lnSpc>
                <a:spcPct val="105000"/>
              </a:lnSpc>
              <a:buNone/>
            </a:pPr>
            <a:r>
              <a:rPr lang="cs-CZ" dirty="0" smtClean="0"/>
              <a:t>Předpokládejme citaci: </a:t>
            </a:r>
            <a:r>
              <a:rPr lang="cs-CZ" cap="small" dirty="0" smtClean="0">
                <a:solidFill>
                  <a:srgbClr val="00B0F0"/>
                </a:solidFill>
              </a:rPr>
              <a:t>Kočička, </a:t>
            </a:r>
            <a:r>
              <a:rPr lang="cs-CZ" cap="small" dirty="0">
                <a:solidFill>
                  <a:srgbClr val="00B0F0"/>
                </a:solidFill>
              </a:rPr>
              <a:t>P., </a:t>
            </a:r>
            <a:r>
              <a:rPr lang="cs-CZ" cap="small" dirty="0" smtClean="0">
                <a:solidFill>
                  <a:srgbClr val="00B0F0"/>
                </a:solidFill>
              </a:rPr>
              <a:t>Blažek, </a:t>
            </a:r>
            <a:r>
              <a:rPr lang="cs-CZ" cap="small" dirty="0">
                <a:solidFill>
                  <a:srgbClr val="00B0F0"/>
                </a:solidFill>
              </a:rPr>
              <a:t>F</a:t>
            </a:r>
            <a:r>
              <a:rPr lang="cs-CZ" dirty="0">
                <a:solidFill>
                  <a:srgbClr val="00B0F0"/>
                </a:solidFill>
              </a:rPr>
              <a:t>. </a:t>
            </a:r>
            <a:r>
              <a:rPr lang="cs-CZ" i="1" dirty="0">
                <a:solidFill>
                  <a:srgbClr val="00B0F0"/>
                </a:solidFill>
              </a:rPr>
              <a:t>Praktická typografie</a:t>
            </a:r>
            <a:r>
              <a:rPr lang="cs-CZ" dirty="0">
                <a:solidFill>
                  <a:srgbClr val="00B0F0"/>
                </a:solidFill>
              </a:rPr>
              <a:t>. 1. vyd., Brno: </a:t>
            </a:r>
            <a:r>
              <a:rPr lang="cs-CZ" dirty="0" err="1">
                <a:solidFill>
                  <a:srgbClr val="00B0F0"/>
                </a:solidFill>
              </a:rPr>
              <a:t>Computer</a:t>
            </a:r>
            <a:r>
              <a:rPr lang="cs-CZ" dirty="0">
                <a:solidFill>
                  <a:srgbClr val="00B0F0"/>
                </a:solidFill>
              </a:rPr>
              <a:t> </a:t>
            </a:r>
            <a:r>
              <a:rPr lang="cs-CZ" dirty="0" err="1">
                <a:solidFill>
                  <a:srgbClr val="00B0F0"/>
                </a:solidFill>
              </a:rPr>
              <a:t>Press</a:t>
            </a:r>
            <a:r>
              <a:rPr lang="cs-CZ" dirty="0">
                <a:solidFill>
                  <a:srgbClr val="00B0F0"/>
                </a:solidFill>
              </a:rPr>
              <a:t>.  2000. 294 s. </a:t>
            </a:r>
            <a:r>
              <a:rPr lang="cs-CZ" dirty="0" smtClean="0">
                <a:solidFill>
                  <a:srgbClr val="00B0F0"/>
                </a:solidFill>
              </a:rPr>
              <a:t>ISBN </a:t>
            </a:r>
            <a:r>
              <a:rPr lang="cs-CZ" dirty="0">
                <a:solidFill>
                  <a:srgbClr val="00B0F0"/>
                </a:solidFill>
              </a:rPr>
              <a:t>80-7226-385-4.</a:t>
            </a:r>
            <a:endParaRPr lang="cs-CZ" dirty="0" smtClean="0">
              <a:solidFill>
                <a:srgbClr val="00B0F0"/>
              </a:solidFill>
            </a:endParaRPr>
          </a:p>
          <a:p>
            <a:pPr>
              <a:lnSpc>
                <a:spcPct val="105000"/>
              </a:lnSpc>
            </a:pPr>
            <a:r>
              <a:rPr lang="cs-CZ" b="1" dirty="0" smtClean="0"/>
              <a:t>Harvardský způsob</a:t>
            </a:r>
          </a:p>
          <a:p>
            <a:pPr lvl="1">
              <a:lnSpc>
                <a:spcPct val="105000"/>
              </a:lnSpc>
            </a:pPr>
            <a:r>
              <a:rPr lang="cs-CZ" dirty="0" smtClean="0"/>
              <a:t>„Způsob sazby zúžených mezer známe z literatury (Kočička a Blažek, 2000, s. 38)…“</a:t>
            </a:r>
          </a:p>
          <a:p>
            <a:pPr lvl="1">
              <a:lnSpc>
                <a:spcPct val="105000"/>
              </a:lnSpc>
            </a:pPr>
            <a:r>
              <a:rPr lang="cs-CZ" dirty="0" smtClean="0"/>
              <a:t>„Kočička a Blažek (2000, s. 38) uvádějí sazbu zúžených mezer…“</a:t>
            </a:r>
          </a:p>
          <a:p>
            <a:pPr lvl="1">
              <a:lnSpc>
                <a:spcPct val="105000"/>
              </a:lnSpc>
            </a:pPr>
            <a:r>
              <a:rPr lang="cs-CZ" b="1" dirty="0" smtClean="0">
                <a:solidFill>
                  <a:srgbClr val="00B0F0"/>
                </a:solidFill>
              </a:rPr>
              <a:t>Seznam citací je seřazený podle abecedy podle autorů, je nečíslovaný.</a:t>
            </a:r>
          </a:p>
          <a:p>
            <a:pPr>
              <a:lnSpc>
                <a:spcPct val="105000"/>
              </a:lnSpc>
            </a:pPr>
            <a:r>
              <a:rPr lang="cs-CZ" dirty="0" smtClean="0"/>
              <a:t>Metoda číselných odkazů</a:t>
            </a:r>
          </a:p>
          <a:p>
            <a:pPr lvl="1">
              <a:lnSpc>
                <a:spcPct val="105000"/>
              </a:lnSpc>
            </a:pPr>
            <a:r>
              <a:rPr lang="cs-CZ" dirty="0" smtClean="0"/>
              <a:t>„Způsob sazby zúžených mezer známe z literatury (13, s. 38)…“</a:t>
            </a:r>
          </a:p>
          <a:p>
            <a:pPr lvl="1">
              <a:lnSpc>
                <a:spcPct val="105000"/>
              </a:lnSpc>
            </a:pPr>
            <a:r>
              <a:rPr lang="cs-CZ" dirty="0" smtClean="0"/>
              <a:t>„V literatuře</a:t>
            </a:r>
            <a:r>
              <a:rPr lang="cs-CZ" baseline="30000" dirty="0" smtClean="0"/>
              <a:t>13, s. 38</a:t>
            </a:r>
            <a:r>
              <a:rPr lang="cs-CZ" dirty="0" smtClean="0"/>
              <a:t> můžeme nalézt sazbu zúžených mezer…“</a:t>
            </a:r>
          </a:p>
          <a:p>
            <a:pPr lvl="1">
              <a:lnSpc>
                <a:spcPct val="105000"/>
              </a:lnSpc>
            </a:pPr>
            <a:r>
              <a:rPr lang="cs-CZ" b="1" dirty="0" smtClean="0">
                <a:solidFill>
                  <a:srgbClr val="00B0F0"/>
                </a:solidFill>
              </a:rPr>
              <a:t>Seznam citací je seřazený a číslovaný podle výskytů odkazů v textu, první odkaz v textu má vždy číslo 1!</a:t>
            </a:r>
          </a:p>
          <a:p>
            <a:pPr>
              <a:lnSpc>
                <a:spcPct val="105000"/>
              </a:lnSpc>
            </a:pPr>
            <a:r>
              <a:rPr lang="cs-CZ" dirty="0" smtClean="0"/>
              <a:t>Forma průběžných poznámek</a:t>
            </a:r>
          </a:p>
          <a:p>
            <a:pPr lvl="1">
              <a:lnSpc>
                <a:spcPct val="105000"/>
              </a:lnSpc>
            </a:pPr>
            <a:r>
              <a:rPr lang="cs-CZ" dirty="0" smtClean="0"/>
              <a:t>„Sazbu zúžených mezer známe z literatury</a:t>
            </a:r>
            <a:r>
              <a:rPr lang="cs-CZ" baseline="30000" dirty="0" smtClean="0"/>
              <a:t>57</a:t>
            </a:r>
            <a:r>
              <a:rPr lang="cs-CZ" dirty="0" smtClean="0"/>
              <a:t>.“</a:t>
            </a:r>
          </a:p>
          <a:p>
            <a:pPr marL="0" indent="0">
              <a:lnSpc>
                <a:spcPct val="200000"/>
              </a:lnSpc>
              <a:buNone/>
            </a:pPr>
            <a:r>
              <a:rPr lang="cs-CZ" sz="1600" baseline="30000" dirty="0" smtClean="0"/>
              <a:t>57</a:t>
            </a:r>
            <a:r>
              <a:rPr lang="cs-CZ" sz="1600" dirty="0" smtClean="0"/>
              <a:t>KOČIČKA</a:t>
            </a:r>
            <a:r>
              <a:rPr lang="cs-CZ" sz="1600" dirty="0"/>
              <a:t>, P., BLAŽEK, F. </a:t>
            </a:r>
            <a:r>
              <a:rPr lang="cs-CZ" sz="1600" i="1" dirty="0"/>
              <a:t>Praktická typografie</a:t>
            </a:r>
            <a:r>
              <a:rPr lang="cs-CZ" sz="1600" dirty="0"/>
              <a:t>. 1. vyd., Brno: </a:t>
            </a:r>
            <a:r>
              <a:rPr lang="cs-CZ" sz="1600" dirty="0" err="1"/>
              <a:t>Computer</a:t>
            </a:r>
            <a:r>
              <a:rPr lang="cs-CZ" sz="1600" dirty="0"/>
              <a:t> </a:t>
            </a:r>
            <a:r>
              <a:rPr lang="cs-CZ" sz="1600" dirty="0" err="1"/>
              <a:t>Press</a:t>
            </a:r>
            <a:r>
              <a:rPr lang="cs-CZ" sz="1600" dirty="0"/>
              <a:t>.  </a:t>
            </a:r>
            <a:r>
              <a:rPr lang="cs-CZ" sz="1600" dirty="0" smtClean="0"/>
              <a:t>2000. </a:t>
            </a:r>
            <a:r>
              <a:rPr lang="cs-CZ" sz="1600" dirty="0"/>
              <a:t>ISBN </a:t>
            </a:r>
            <a:r>
              <a:rPr lang="cs-CZ" sz="1600" dirty="0" smtClean="0"/>
              <a:t>80-7226-385-4, s. 38.</a:t>
            </a:r>
            <a:endParaRPr lang="cs-CZ" sz="1600" dirty="0"/>
          </a:p>
        </p:txBody>
      </p:sp>
      <p:cxnSp>
        <p:nvCxnSpPr>
          <p:cNvPr id="6" name="Přímá spojnice 5"/>
          <p:cNvCxnSpPr/>
          <p:nvPr/>
        </p:nvCxnSpPr>
        <p:spPr>
          <a:xfrm>
            <a:off x="335366" y="6021288"/>
            <a:ext cx="43204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364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ZPRACOVÁNÍ TEXTŮ</a:t>
            </a:r>
            <a:endParaRPr lang="cs-CZ" dirty="0"/>
          </a:p>
        </p:txBody>
      </p:sp>
      <p:sp>
        <p:nvSpPr>
          <p:cNvPr id="3" name="Zástupný symbol pro text 2"/>
          <p:cNvSpPr>
            <a:spLocks noGrp="1"/>
          </p:cNvSpPr>
          <p:nvPr>
            <p:ph type="body" sz="quarter" idx="11"/>
          </p:nvPr>
        </p:nvSpPr>
        <p:spPr/>
        <p:txBody>
          <a:bodyPr>
            <a:normAutofit/>
          </a:bodyPr>
          <a:lstStyle/>
          <a:p>
            <a:r>
              <a:rPr lang="cs-CZ" dirty="0" smtClean="0"/>
              <a:t>Písmová osnova</a:t>
            </a:r>
            <a:endParaRPr lang="cs-CZ" dirty="0"/>
          </a:p>
        </p:txBody>
      </p:sp>
      <p:sp>
        <p:nvSpPr>
          <p:cNvPr id="4" name="Zástupný symbol pro text 3"/>
          <p:cNvSpPr>
            <a:spLocks noGrp="1"/>
          </p:cNvSpPr>
          <p:nvPr>
            <p:ph type="body" sz="quarter" idx="15"/>
          </p:nvPr>
        </p:nvSpPr>
        <p:spPr/>
        <p:txBody>
          <a:bodyPr/>
          <a:lstStyle/>
          <a:p>
            <a:r>
              <a:rPr lang="cs-CZ" dirty="0" smtClean="0"/>
              <a:t>Soustava </a:t>
            </a:r>
            <a:r>
              <a:rPr lang="cs-CZ" dirty="0"/>
              <a:t>vodorovných přímek </a:t>
            </a:r>
            <a:r>
              <a:rPr lang="cs-CZ" dirty="0" smtClean="0"/>
              <a:t>(tzv. </a:t>
            </a:r>
            <a:r>
              <a:rPr lang="cs-CZ" b="1" dirty="0" smtClean="0">
                <a:solidFill>
                  <a:srgbClr val="00B0F0"/>
                </a:solidFill>
              </a:rPr>
              <a:t>dotažnic</a:t>
            </a:r>
            <a:r>
              <a:rPr lang="cs-CZ" dirty="0" smtClean="0"/>
              <a:t>) určující </a:t>
            </a:r>
            <a:r>
              <a:rPr lang="cs-CZ" dirty="0"/>
              <a:t>výškové proporce </a:t>
            </a:r>
            <a:r>
              <a:rPr lang="cs-CZ" dirty="0" smtClean="0"/>
              <a:t>písma</a:t>
            </a:r>
          </a:p>
          <a:p>
            <a:r>
              <a:rPr lang="cs-CZ" dirty="0" smtClean="0"/>
              <a:t>Zvláštní pozornost zaslouží </a:t>
            </a:r>
            <a:r>
              <a:rPr lang="cs-CZ" b="1" dirty="0" smtClean="0">
                <a:solidFill>
                  <a:srgbClr val="00B0F0"/>
                </a:solidFill>
              </a:rPr>
              <a:t>účaří</a:t>
            </a:r>
            <a:r>
              <a:rPr lang="cs-CZ" dirty="0" smtClean="0"/>
              <a:t> – linka, na které (ke které) jsou posazeny všechny znaky</a:t>
            </a:r>
            <a:endParaRPr lang="cs-CZ" dirty="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5" y="2564904"/>
            <a:ext cx="6331777" cy="3088381"/>
          </a:xfrm>
          <a:prstGeom prst="rect">
            <a:avLst/>
          </a:prstGeom>
        </p:spPr>
      </p:pic>
    </p:spTree>
    <p:extLst>
      <p:ext uri="{BB962C8B-B14F-4D97-AF65-F5344CB8AC3E}">
        <p14:creationId xmlns:p14="http://schemas.microsoft.com/office/powerpoint/2010/main" val="8613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116143</TotalTime>
  <Words>4985</Words>
  <Application>Microsoft Office PowerPoint</Application>
  <PresentationFormat>Širokoúhlá obrazovka</PresentationFormat>
  <Paragraphs>925</Paragraphs>
  <Slides>80</Slides>
  <Notes>0</Notes>
  <HiddenSlides>0</HiddenSlides>
  <MMClips>0</MMClips>
  <ScaleCrop>false</ScaleCrop>
  <HeadingPairs>
    <vt:vector size="6" baseType="variant">
      <vt:variant>
        <vt:lpstr>Použitá písma</vt:lpstr>
      </vt:variant>
      <vt:variant>
        <vt:i4>20</vt:i4>
      </vt:variant>
      <vt:variant>
        <vt:lpstr>Motiv</vt:lpstr>
      </vt:variant>
      <vt:variant>
        <vt:i4>1</vt:i4>
      </vt:variant>
      <vt:variant>
        <vt:lpstr>Nadpisy snímků</vt:lpstr>
      </vt:variant>
      <vt:variant>
        <vt:i4>80</vt:i4>
      </vt:variant>
    </vt:vector>
  </HeadingPairs>
  <TitlesOfParts>
    <vt:vector size="101" baseType="lpstr">
      <vt:lpstr>Arial</vt:lpstr>
      <vt:lpstr>Arial Black</vt:lpstr>
      <vt:lpstr>Bahnschrift</vt:lpstr>
      <vt:lpstr>Bookman Old Style</vt:lpstr>
      <vt:lpstr>Britannic Bold</vt:lpstr>
      <vt:lpstr>Brush Script MT</vt:lpstr>
      <vt:lpstr>Calibri</vt:lpstr>
      <vt:lpstr>Calibri Light</vt:lpstr>
      <vt:lpstr>Cambria</vt:lpstr>
      <vt:lpstr>Cambria Math</vt:lpstr>
      <vt:lpstr>Consolas</vt:lpstr>
      <vt:lpstr>Constantia</vt:lpstr>
      <vt:lpstr>Courier New</vt:lpstr>
      <vt:lpstr>Garamond</vt:lpstr>
      <vt:lpstr>Monotype Corsiva</vt:lpstr>
      <vt:lpstr>Playbill</vt:lpstr>
      <vt:lpstr>Segoe UI</vt:lpstr>
      <vt:lpstr>Segoe UI Symbol</vt:lpstr>
      <vt:lpstr>Times New Roman</vt:lpstr>
      <vt:lpstr>Wingdings</vt:lpstr>
      <vt:lpstr>Motiv Office</vt:lpstr>
      <vt:lpstr>Prezentace aplikace PowerPoint</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Prezentace aplikace PowerPoint</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ZPRACOVÁNÍ TEXTŮ</vt:lpstr>
      <vt:lpstr>Prezentace aplikace PowerPoint</vt:lpstr>
      <vt:lpstr>SMÍŠENÁ SAZBA – TYPOGRAFICKÉ ZÁSADY</vt:lpstr>
      <vt:lpstr>SAZBA ODSTAVCŮ – TYPOGRAFICKÉ ZÁSADY</vt:lpstr>
      <vt:lpstr>SAZBA ODSTAVCŮ – TYPOGRAFICKÉ ZÁSADY</vt:lpstr>
      <vt:lpstr>SAZBA ODSTAVCŮ – TYPOGRAFICKÉ ZÁSADY</vt:lpstr>
      <vt:lpstr>SAZBA ODSTAVCŮ – TYPOGRAFICKÉ ZÁSADY</vt:lpstr>
      <vt:lpstr>SAZBA ODSTAVCŮ – TYPOGRAFICKÉ ZÁSADY</vt:lpstr>
      <vt:lpstr>Prezentace aplikace PowerPoint</vt:lpstr>
      <vt:lpstr>TECHNOLOGIE – PRINCIP ZNAČKOVÁNÍ</vt:lpstr>
      <vt:lpstr>TECHNOLOGIE – PRINCIP ZNAČKOVÁNÍ</vt:lpstr>
      <vt:lpstr>TECHNOLOGIE ZPRACOVÁNÍ DOKUMENTŮ</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EFEKTIVNÍ REALIZACE DOKUMENTU – JAK NA TO</vt:lpstr>
      <vt:lpstr>Prezentace aplikace PowerPoint</vt:lpstr>
      <vt:lpstr>SAZBA TABULEK</vt:lpstr>
      <vt:lpstr>SAZBA TABULEK</vt:lpstr>
      <vt:lpstr>SAZBA TABULEK</vt:lpstr>
      <vt:lpstr>SAZBA TABULEK</vt:lpstr>
      <vt:lpstr>OBRÁZKY</vt:lpstr>
      <vt:lpstr>MATEMATICKÉ VÝRAZY</vt:lpstr>
      <vt:lpstr>MATEMATICKÉ VÝRAZY</vt:lpstr>
      <vt:lpstr>MATEMATICKÉ VÝRAZY</vt:lpstr>
      <vt:lpstr>Prezentace aplikace PowerPoint</vt:lpstr>
      <vt:lpstr>STRÁNKY</vt:lpstr>
      <vt:lpstr>STRÁNKY</vt:lpstr>
      <vt:lpstr>STRÁNKY</vt:lpstr>
      <vt:lpstr>Prezentace aplikace PowerPoint</vt:lpstr>
      <vt:lpstr>DOKUMENT</vt:lpstr>
      <vt:lpstr>DOKUMENT</vt:lpstr>
      <vt:lpstr>DOKUMENT</vt:lpstr>
      <vt:lpstr>DOKUMENT</vt:lpstr>
      <vt:lpstr>DOKUMENT</vt:lpstr>
      <vt:lpstr>DOKUMENT</vt:lpstr>
      <vt:lpstr>DOKUMENT</vt:lpstr>
      <vt:lpstr>DOKUMENT</vt:lpstr>
      <vt:lpstr>DOKUMENT</vt:lpstr>
      <vt:lpstr>DOKUMENT</vt:lpstr>
      <vt:lpstr>Prezentace aplikace PowerPoint</vt:lpstr>
      <vt:lpstr>BIBLIOGRAFICKÉ CITACE</vt:lpstr>
      <vt:lpstr>BIBLIOGRAFICKÉ CITACE</vt:lpstr>
      <vt:lpstr>BIBLIOGRAFICKÉ CITACE</vt:lpstr>
      <vt:lpstr>BIBLIOGRAFICKÉ CITACE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okrinova.p</dc:creator>
  <cp:lastModifiedBy>Jiří Rybička</cp:lastModifiedBy>
  <cp:revision>104</cp:revision>
  <dcterms:created xsi:type="dcterms:W3CDTF">2019-05-29T11:29:18Z</dcterms:created>
  <dcterms:modified xsi:type="dcterms:W3CDTF">2021-11-14T13:04:51Z</dcterms:modified>
</cp:coreProperties>
</file>