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3" r:id="rId19"/>
    <p:sldId id="276" r:id="rId20"/>
    <p:sldId id="277" r:id="rId21"/>
    <p:sldId id="278" r:id="rId22"/>
    <p:sldId id="279" r:id="rId23"/>
    <p:sldId id="270" r:id="rId24"/>
    <p:sldId id="280" r:id="rId25"/>
    <p:sldId id="281" r:id="rId26"/>
    <p:sldId id="27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6" autoAdjust="0"/>
  </p:normalViewPr>
  <p:slideViewPr>
    <p:cSldViewPr>
      <p:cViewPr>
        <p:scale>
          <a:sx n="125" d="100"/>
          <a:sy n="125" d="100"/>
        </p:scale>
        <p:origin x="-7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72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9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5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96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6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1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94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98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66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25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66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7B96D-D27D-4CE4-B670-82CE9987FB60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77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Základy typografie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smtClean="0"/>
              <a:t>úpravy závěrečných prací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smtClean="0"/>
              <a:t>Rybička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192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Typografické míry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Evropský typografický měrný systém</a:t>
            </a:r>
            <a:r>
              <a:rPr lang="cs-CZ" dirty="0" smtClean="0"/>
              <a:t> – </a:t>
            </a:r>
            <a:r>
              <a:rPr lang="cs-CZ" dirty="0" err="1" smtClean="0"/>
              <a:t>Didôtův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(z roku 1776, používaný v kontinentální Evropě)</a:t>
            </a:r>
            <a:br>
              <a:rPr lang="cs-CZ" dirty="0" smtClean="0"/>
            </a:br>
            <a:r>
              <a:rPr lang="cs-CZ" dirty="0" smtClean="0"/>
              <a:t>1 bod = 0,375 9 mm (zkratka b)</a:t>
            </a:r>
            <a:br>
              <a:rPr lang="cs-CZ" dirty="0" smtClean="0"/>
            </a:br>
            <a:r>
              <a:rPr lang="cs-CZ" dirty="0" smtClean="0"/>
              <a:t>1 cicero = 12 b = 4,513 mm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Anglo</a:t>
            </a:r>
            <a:r>
              <a:rPr lang="cs-CZ" dirty="0" smtClean="0">
                <a:solidFill>
                  <a:srgbClr val="0070C0"/>
                </a:solidFill>
              </a:rPr>
              <a:t>-americký typografický měrný systém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(dnes používaný v počítačových programech)</a:t>
            </a:r>
            <a:br>
              <a:rPr lang="cs-CZ" dirty="0" smtClean="0"/>
            </a:br>
            <a:r>
              <a:rPr lang="cs-CZ" dirty="0" smtClean="0"/>
              <a:t>1 point = 0,352 8 mm (zkratka </a:t>
            </a:r>
            <a:r>
              <a:rPr lang="cs-CZ" dirty="0" err="1" smtClean="0"/>
              <a:t>pt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1 </a:t>
            </a:r>
            <a:r>
              <a:rPr lang="cs-CZ" dirty="0" err="1" smtClean="0"/>
              <a:t>pica</a:t>
            </a:r>
            <a:r>
              <a:rPr lang="cs-CZ" dirty="0" smtClean="0"/>
              <a:t> = 12 </a:t>
            </a:r>
            <a:r>
              <a:rPr lang="cs-CZ" dirty="0" err="1" smtClean="0"/>
              <a:t>pt</a:t>
            </a:r>
            <a:r>
              <a:rPr lang="cs-CZ" dirty="0" smtClean="0"/>
              <a:t> = 4,23 mm (zkratka </a:t>
            </a:r>
            <a:r>
              <a:rPr lang="cs-CZ" dirty="0" err="1" smtClean="0"/>
              <a:t>pc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72 </a:t>
            </a:r>
            <a:r>
              <a:rPr lang="cs-CZ" dirty="0" err="1" smtClean="0"/>
              <a:t>pt</a:t>
            </a:r>
            <a:r>
              <a:rPr lang="cs-CZ" dirty="0" smtClean="0"/>
              <a:t> = 6 </a:t>
            </a:r>
            <a:r>
              <a:rPr lang="cs-CZ" dirty="0" err="1" smtClean="0"/>
              <a:t>pc</a:t>
            </a:r>
            <a:r>
              <a:rPr lang="cs-CZ" dirty="0" smtClean="0"/>
              <a:t> = 1 </a:t>
            </a:r>
            <a:r>
              <a:rPr lang="cs-CZ" dirty="0" err="1" smtClean="0"/>
              <a:t>inch</a:t>
            </a:r>
            <a:r>
              <a:rPr lang="cs-CZ" dirty="0" smtClean="0"/>
              <a:t> = 25,4 mm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5800" dirty="0" smtClean="0">
                <a:solidFill>
                  <a:srgbClr val="FF0000"/>
                </a:solidFill>
              </a:rPr>
              <a:t>54 </a:t>
            </a:r>
            <a:r>
              <a:rPr lang="cs-CZ" sz="5800" dirty="0" err="1" smtClean="0">
                <a:solidFill>
                  <a:srgbClr val="FF0000"/>
                </a:solidFill>
              </a:rPr>
              <a:t>points</a:t>
            </a:r>
            <a:r>
              <a:rPr lang="cs-CZ" sz="6300" dirty="0" smtClean="0">
                <a:solidFill>
                  <a:srgbClr val="FF0000"/>
                </a:solidFill>
              </a:rPr>
              <a:t>   ×   54 bodů</a:t>
            </a:r>
            <a:endParaRPr lang="cs-CZ" sz="6300" dirty="0">
              <a:solidFill>
                <a:srgbClr val="FF000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827584" y="5445224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74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Stupeň (velikost)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Stupeň písma</a:t>
            </a:r>
            <a:r>
              <a:rPr lang="cs-CZ" dirty="0" smtClean="0"/>
              <a:t> = rozměr horní plochy na kovové liteře. Nelze odměřit na otisku na papíře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Tisková velikost liter závisí na typu písma</a:t>
            </a:r>
            <a:br>
              <a:rPr lang="cs-CZ" dirty="0" smtClean="0"/>
            </a:br>
            <a:r>
              <a:rPr lang="cs-CZ" sz="7200" dirty="0" smtClean="0">
                <a:solidFill>
                  <a:srgbClr val="FF0000"/>
                </a:solidFill>
                <a:latin typeface="Constantia" pitchFamily="18" charset="0"/>
                <a:cs typeface="Times New Roman" pitchFamily="18" charset="0"/>
              </a:rPr>
              <a:t>72 bodů</a:t>
            </a:r>
            <a:r>
              <a:rPr lang="cs-CZ" sz="7200" dirty="0" smtClean="0">
                <a:solidFill>
                  <a:srgbClr val="FF0000"/>
                </a:solidFill>
              </a:rPr>
              <a:t>   </a:t>
            </a:r>
            <a:r>
              <a:rPr lang="cs-CZ" sz="7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72 bodů</a:t>
            </a:r>
            <a:endParaRPr lang="cs-CZ" sz="7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004048" y="2575496"/>
            <a:ext cx="2879725" cy="1614488"/>
            <a:chOff x="3588" y="1296"/>
            <a:chExt cx="1814" cy="1017"/>
          </a:xfrm>
        </p:grpSpPr>
        <p:pic>
          <p:nvPicPr>
            <p:cNvPr id="5" name="Picture 4" descr="kuzelk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2" y="1296"/>
              <a:ext cx="850" cy="10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0" descr="liter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8" y="1858"/>
              <a:ext cx="964" cy="455"/>
            </a:xfrm>
            <a:prstGeom prst="rect">
              <a:avLst/>
            </a:prstGeom>
            <a:solidFill>
              <a:srgbClr val="ECCD9A"/>
            </a:solidFill>
          </p:spPr>
        </p:pic>
      </p:grpSp>
      <p:cxnSp>
        <p:nvCxnSpPr>
          <p:cNvPr id="10" name="Přímá spojnice 9"/>
          <p:cNvCxnSpPr/>
          <p:nvPr/>
        </p:nvCxnSpPr>
        <p:spPr>
          <a:xfrm flipH="1">
            <a:off x="827584" y="4869160"/>
            <a:ext cx="756084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stupe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87908"/>
            <a:ext cx="3492500" cy="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80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různých stupňů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Rozlišení v dokumentu – minimální rozdíl 20 %</a:t>
            </a:r>
          </a:p>
          <a:p>
            <a:r>
              <a:rPr lang="cs-CZ" dirty="0" smtClean="0"/>
              <a:t>Velikosti písma a jejich využití: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Názvy stupňů písma: 8 b – petit, 10 b – garmond, 12 b – cicero apod.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38200"/>
              </p:ext>
            </p:extLst>
          </p:nvPr>
        </p:nvGraphicFramePr>
        <p:xfrm>
          <a:off x="1331640" y="2636912"/>
          <a:ext cx="6096000" cy="2740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4943872"/>
              </a:tblGrid>
              <a:tr h="420047">
                <a:tc>
                  <a:txBody>
                    <a:bodyPr/>
                    <a:lstStyle/>
                    <a:p>
                      <a:r>
                        <a:rPr lang="cs-CZ" dirty="0" smtClean="0"/>
                        <a:t>Velikost v bodech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Účel</a:t>
                      </a:r>
                      <a:endParaRPr lang="cs-CZ" dirty="0"/>
                    </a:p>
                  </a:txBody>
                  <a:tcPr anchor="ctr"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r>
                        <a:rPr lang="cs-CZ" baseline="0" dirty="0" smtClean="0"/>
                        <a:t>–7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slovníky, jízdní řády, telefonní seznamy, poznámky</a:t>
                      </a:r>
                      <a:endParaRPr lang="cs-CZ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r>
                        <a:rPr lang="cs-CZ" baseline="0" dirty="0" smtClean="0"/>
                        <a:t>–9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noviny, časopisy</a:t>
                      </a:r>
                      <a:endParaRPr lang="cs-CZ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velikost pro knihy standardního formátu</a:t>
                      </a:r>
                      <a:endParaRPr lang="cs-CZ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cs-CZ" dirty="0" smtClean="0"/>
                        <a:t>11–12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tiskoviny</a:t>
                      </a:r>
                      <a:r>
                        <a:rPr lang="cs-CZ" baseline="0" dirty="0" smtClean="0"/>
                        <a:t> na formátu A4 sázené na celou šíři</a:t>
                      </a:r>
                      <a:endParaRPr lang="cs-CZ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lang="cs-CZ" dirty="0" smtClean="0"/>
                        <a:t>14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dětské knihy, nadpisy, titulky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391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typografické míry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Jsou vztaženy k aktuálně nastavenému stupni písma</a:t>
            </a:r>
          </a:p>
          <a:p>
            <a:pPr lvl="1"/>
            <a:r>
              <a:rPr lang="cs-CZ" dirty="0" err="1" smtClean="0">
                <a:solidFill>
                  <a:srgbClr val="0070C0"/>
                </a:solidFill>
              </a:rPr>
              <a:t>em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0070C0"/>
                </a:solidFill>
              </a:rPr>
              <a:t>čtverčík</a:t>
            </a:r>
            <a:r>
              <a:rPr lang="cs-CZ" dirty="0" smtClean="0"/>
              <a:t>) = stupeň písma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en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0070C0"/>
                </a:solidFill>
              </a:rPr>
              <a:t>půlčtverčík</a:t>
            </a:r>
            <a:r>
              <a:rPr lang="cs-CZ" dirty="0" smtClean="0"/>
              <a:t>) = ½ </a:t>
            </a:r>
            <a:r>
              <a:rPr lang="cs-CZ" dirty="0" err="1" smtClean="0"/>
              <a:t>em</a:t>
            </a:r>
            <a:endParaRPr lang="cs-CZ" dirty="0"/>
          </a:p>
          <a:p>
            <a:r>
              <a:rPr lang="cs-CZ" dirty="0" smtClean="0"/>
              <a:t>Určují se jimi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šířky některých znaků</a:t>
            </a:r>
            <a:r>
              <a:rPr lang="cs-CZ" dirty="0" smtClean="0"/>
              <a:t> (např. čtverčíková pomlčka)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velikosti mezer</a:t>
            </a:r>
            <a:r>
              <a:rPr lang="cs-CZ" dirty="0" smtClean="0"/>
              <a:t> (např. čtvrtinová mezera = ¼ </a:t>
            </a:r>
            <a:r>
              <a:rPr lang="cs-CZ" dirty="0" err="1" smtClean="0"/>
              <a:t>em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rozměry</a:t>
            </a:r>
            <a:r>
              <a:rPr lang="cs-CZ" dirty="0" smtClean="0"/>
              <a:t> odstavcových a stránkových </a:t>
            </a:r>
            <a:r>
              <a:rPr lang="cs-CZ" dirty="0" smtClean="0">
                <a:solidFill>
                  <a:srgbClr val="0070C0"/>
                </a:solidFill>
              </a:rPr>
              <a:t>prvků</a:t>
            </a:r>
            <a:r>
              <a:rPr lang="cs-CZ" dirty="0" smtClean="0"/>
              <a:t> (např. zarážka, řádkování, pozice okrajových poznámek)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888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Sazba</a:t>
            </a:r>
            <a:r>
              <a:rPr lang="cs-CZ" dirty="0" smtClean="0"/>
              <a:t> je vytváření tiskové předlohy za použití knižního (proporcionálního) písma.</a:t>
            </a:r>
          </a:p>
          <a:p>
            <a:r>
              <a:rPr lang="cs-CZ" dirty="0" smtClean="0"/>
              <a:t>Způsob sazby je řízen mnoha pravidly, která vznikala a ustalovala se mnoho let. </a:t>
            </a:r>
            <a:endParaRPr lang="cs-CZ" dirty="0"/>
          </a:p>
          <a:p>
            <a:r>
              <a:rPr lang="cs-CZ" dirty="0" smtClean="0"/>
              <a:t>Pravidla sazby ovlivňují zejména: </a:t>
            </a:r>
            <a:r>
              <a:rPr lang="cs-CZ" dirty="0" smtClean="0">
                <a:solidFill>
                  <a:srgbClr val="0070C0"/>
                </a:solidFill>
              </a:rPr>
              <a:t>hladký text</a:t>
            </a:r>
            <a:r>
              <a:rPr lang="cs-CZ" dirty="0" smtClean="0"/>
              <a:t> (speciální znaky), </a:t>
            </a:r>
            <a:r>
              <a:rPr lang="cs-CZ" dirty="0" smtClean="0">
                <a:solidFill>
                  <a:srgbClr val="0070C0"/>
                </a:solidFill>
              </a:rPr>
              <a:t>smíšený text </a:t>
            </a:r>
            <a:r>
              <a:rPr lang="cs-CZ" dirty="0" smtClean="0"/>
              <a:t>(použití různých řezů a stupňů písma), </a:t>
            </a:r>
            <a:r>
              <a:rPr lang="cs-CZ" dirty="0" smtClean="0">
                <a:solidFill>
                  <a:srgbClr val="0070C0"/>
                </a:solidFill>
              </a:rPr>
              <a:t>odstavce</a:t>
            </a:r>
            <a:r>
              <a:rPr lang="cs-CZ" dirty="0" smtClean="0"/>
              <a:t> (rozměrové parametry, způsoby zarovnání)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181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hladký text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Mezery mezi písmeny:</a:t>
            </a:r>
          </a:p>
          <a:p>
            <a:pPr lvl="1"/>
            <a:r>
              <a:rPr lang="cs-CZ" dirty="0" smtClean="0"/>
              <a:t>téměř nikdy neupravujeme!!</a:t>
            </a:r>
          </a:p>
          <a:p>
            <a:pPr lvl="1"/>
            <a:r>
              <a:rPr lang="cs-CZ" dirty="0" smtClean="0"/>
              <a:t>dříve se z úsporných důvodů používalo rozšíření mezer pro vyznačování – tzv. </a:t>
            </a:r>
            <a:r>
              <a:rPr lang="cs-CZ" dirty="0" smtClean="0">
                <a:solidFill>
                  <a:srgbClr val="0070C0"/>
                </a:solidFill>
              </a:rPr>
              <a:t>prostrkání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ligatura</a:t>
            </a:r>
            <a:r>
              <a:rPr lang="cs-CZ" dirty="0" smtClean="0"/>
              <a:t> (slitek): znaky tvoří 1 celek </a:t>
            </a:r>
          </a:p>
          <a:p>
            <a:pPr lvl="1"/>
            <a:r>
              <a:rPr lang="cs-CZ" dirty="0" err="1" smtClean="0">
                <a:solidFill>
                  <a:srgbClr val="0070C0"/>
                </a:solidFill>
              </a:rPr>
              <a:t>kerning</a:t>
            </a:r>
            <a:r>
              <a:rPr lang="cs-CZ" dirty="0" smtClean="0"/>
              <a:t> (vyrovnání): řízení světla </a:t>
            </a:r>
            <a:br>
              <a:rPr lang="cs-CZ" dirty="0" smtClean="0"/>
            </a:br>
            <a:r>
              <a:rPr lang="cs-CZ" dirty="0" smtClean="0"/>
              <a:t>mezi určitými znaky</a:t>
            </a:r>
          </a:p>
          <a:p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8" t="-13026" r="-938" b="-11862"/>
          <a:stretch/>
        </p:blipFill>
        <p:spPr>
          <a:xfrm>
            <a:off x="1890738" y="3672000"/>
            <a:ext cx="6984000" cy="432000"/>
          </a:xfrm>
          <a:prstGeom prst="rect">
            <a:avLst/>
          </a:prstGeom>
          <a:ln w="3175">
            <a:solidFill>
              <a:schemeClr val="tx1"/>
            </a:solidFill>
            <a:prstDash val="solid"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22" t="-5512" r="-3798" b="-8887"/>
          <a:stretch/>
        </p:blipFill>
        <p:spPr>
          <a:xfrm>
            <a:off x="7614738" y="4293096"/>
            <a:ext cx="1260000" cy="936000"/>
          </a:xfrm>
          <a:prstGeom prst="rect">
            <a:avLst/>
          </a:prstGeom>
          <a:ln w="3175">
            <a:solidFill>
              <a:schemeClr val="tx1"/>
            </a:solidFill>
            <a:prstDash val="solid"/>
          </a:ln>
          <a:effectLst>
            <a:outerShdw blurRad="50800" dist="50800" dir="5400000" sx="3000" sy="3000" algn="ctr" rotWithShape="0">
              <a:srgbClr val="000000">
                <a:alpha val="43137"/>
              </a:srgbClr>
            </a:outerShdw>
          </a:effectLst>
        </p:spPr>
      </p:pic>
      <p:grpSp>
        <p:nvGrpSpPr>
          <p:cNvPr id="14" name="Skupina 13"/>
          <p:cNvGrpSpPr/>
          <p:nvPr/>
        </p:nvGrpSpPr>
        <p:grpSpPr>
          <a:xfrm>
            <a:off x="4386398" y="5193232"/>
            <a:ext cx="1992680" cy="648000"/>
            <a:chOff x="5148064" y="5436000"/>
            <a:chExt cx="1992680" cy="648000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9735" b="2108"/>
            <a:stretch/>
          </p:blipFill>
          <p:spPr>
            <a:xfrm>
              <a:off x="5148064" y="5436000"/>
              <a:ext cx="1992680" cy="648000"/>
            </a:xfrm>
            <a:prstGeom prst="rect">
              <a:avLst/>
            </a:prstGeom>
            <a:ln w="3175">
              <a:solidFill>
                <a:schemeClr val="tx1"/>
              </a:solidFill>
              <a:prstDash val="solid"/>
            </a:ln>
          </p:spPr>
        </p:pic>
        <p:cxnSp>
          <p:nvCxnSpPr>
            <p:cNvPr id="10" name="Přímá spojnice se šipkou 9"/>
            <p:cNvCxnSpPr/>
            <p:nvPr/>
          </p:nvCxnSpPr>
          <p:spPr>
            <a:xfrm flipH="1">
              <a:off x="5364088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5652120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 flipH="1">
              <a:off x="5928380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flipH="1">
              <a:off x="6372200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H="1">
              <a:off x="6660232" y="5517232"/>
              <a:ext cx="2160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2090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sazby – hladký </a:t>
            </a:r>
            <a:r>
              <a:rPr lang="cs-CZ" dirty="0" smtClean="0"/>
              <a:t>text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Mezery mezi slovy:</a:t>
            </a:r>
          </a:p>
          <a:p>
            <a:pPr lvl="1"/>
            <a:r>
              <a:rPr lang="cs-CZ" dirty="0" smtClean="0"/>
              <a:t>vhodná velikost základní mezery je 1/3 </a:t>
            </a:r>
            <a:r>
              <a:rPr lang="cs-CZ" dirty="0" err="1" smtClean="0"/>
              <a:t>em</a:t>
            </a:r>
            <a:endParaRPr lang="cs-CZ" dirty="0" smtClean="0"/>
          </a:p>
          <a:p>
            <a:pPr lvl="1"/>
            <a:r>
              <a:rPr lang="cs-CZ" dirty="0" smtClean="0"/>
              <a:t>jsou používány pro zarovnání do bloku, povolený interval je ¼ až ½ </a:t>
            </a:r>
            <a:r>
              <a:rPr lang="cs-CZ" dirty="0" err="1" smtClean="0"/>
              <a:t>em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nezlomitelná mezera</a:t>
            </a:r>
            <a:r>
              <a:rPr lang="cs-CZ" dirty="0" smtClean="0"/>
              <a:t> – nenastane v ní konec řádku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pevná mezera</a:t>
            </a:r>
            <a:r>
              <a:rPr lang="cs-CZ" dirty="0" smtClean="0"/>
              <a:t> – má stále stejnou šířku</a:t>
            </a:r>
            <a:br>
              <a:rPr lang="cs-CZ" dirty="0" smtClean="0"/>
            </a:br>
            <a:r>
              <a:rPr lang="cs-CZ" dirty="0" smtClean="0"/>
              <a:t>zúžená (1/4 </a:t>
            </a:r>
            <a:r>
              <a:rPr lang="cs-CZ" dirty="0" err="1" smtClean="0"/>
              <a:t>em</a:t>
            </a:r>
            <a:r>
              <a:rPr lang="cs-CZ" dirty="0" smtClean="0"/>
              <a:t>, 1/6 </a:t>
            </a:r>
            <a:r>
              <a:rPr lang="cs-CZ" dirty="0" err="1" smtClean="0"/>
              <a:t>em</a:t>
            </a:r>
            <a:r>
              <a:rPr lang="cs-CZ" dirty="0" smtClean="0"/>
              <a:t>, 1/8 </a:t>
            </a:r>
            <a:r>
              <a:rPr lang="cs-CZ" dirty="0" err="1" smtClean="0"/>
              <a:t>em</a:t>
            </a:r>
            <a:r>
              <a:rPr lang="cs-CZ" dirty="0" smtClean="0"/>
              <a:t>, 1/10 </a:t>
            </a:r>
            <a:r>
              <a:rPr lang="cs-CZ" dirty="0" err="1" smtClean="0"/>
              <a:t>em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rozšířená (1 </a:t>
            </a:r>
            <a:r>
              <a:rPr lang="cs-CZ" dirty="0" err="1" smtClean="0"/>
              <a:t>em</a:t>
            </a:r>
            <a:r>
              <a:rPr lang="cs-CZ" dirty="0" smtClean="0"/>
              <a:t>, 2 </a:t>
            </a:r>
            <a:r>
              <a:rPr lang="cs-CZ" dirty="0" err="1" smtClean="0"/>
              <a:t>em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641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sazby – hladký </a:t>
            </a:r>
            <a:r>
              <a:rPr lang="cs-CZ" dirty="0" smtClean="0"/>
              <a:t>text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r>
              <a:rPr lang="cs-CZ" dirty="0" smtClean="0"/>
              <a:t>Použití mezislovních mezer (Word):</a:t>
            </a:r>
          </a:p>
          <a:p>
            <a:pPr lvl="1"/>
            <a:r>
              <a:rPr lang="cs-CZ" dirty="0" smtClean="0"/>
              <a:t>oddělení slov – </a:t>
            </a:r>
            <a:r>
              <a:rPr lang="cs-CZ" dirty="0" smtClean="0">
                <a:solidFill>
                  <a:srgbClr val="0070C0"/>
                </a:solidFill>
              </a:rPr>
              <a:t>jeden</a:t>
            </a:r>
            <a:r>
              <a:rPr lang="cs-CZ" dirty="0" smtClean="0"/>
              <a:t> stisk mezerníku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NIKDY NEPOUŽÍVÁME PRO JAKÉKOLIV ZAROVNÁVÁNÍ!!!</a:t>
            </a:r>
          </a:p>
          <a:p>
            <a:pPr lvl="1"/>
            <a:r>
              <a:rPr lang="cs-CZ" dirty="0" smtClean="0"/>
              <a:t>Pevná mezera: za tečkou neznamenající konec věty, za číslem se zkratkou jednotky, mezi skupinami </a:t>
            </a:r>
            <a:r>
              <a:rPr lang="cs-CZ" dirty="0"/>
              <a:t>číslic v čísle</a:t>
            </a:r>
            <a:r>
              <a:rPr lang="cs-CZ" dirty="0" smtClean="0"/>
              <a:t>, za jednoznakovou předložkou a spojkou: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97152"/>
            <a:ext cx="7992888" cy="653752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3768431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hladký text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25144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Spojovník, pomlčka, </a:t>
            </a:r>
            <a:r>
              <a:rPr lang="cs-CZ" dirty="0" smtClean="0">
                <a:solidFill>
                  <a:srgbClr val="0070C0"/>
                </a:solidFill>
              </a:rPr>
              <a:t>minus:</a:t>
            </a:r>
          </a:p>
          <a:p>
            <a:pPr lvl="1"/>
            <a:r>
              <a:rPr lang="cs-CZ" dirty="0" smtClean="0"/>
              <a:t>jedná se o graficky i významově </a:t>
            </a:r>
            <a:r>
              <a:rPr lang="cs-CZ" b="1" dirty="0" smtClean="0"/>
              <a:t>zcela odlišné</a:t>
            </a:r>
            <a:r>
              <a:rPr lang="cs-CZ" dirty="0" smtClean="0"/>
              <a:t> znaky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spojovník:</a:t>
            </a:r>
            <a:r>
              <a:rPr lang="cs-CZ" dirty="0" smtClean="0"/>
              <a:t> spojuje dvě části, je vždy bez mezer: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bude-li, Praha-Prosek, propan-butan, žluto-hnědý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pomlčka:</a:t>
            </a:r>
            <a:r>
              <a:rPr lang="cs-CZ" dirty="0" smtClean="0"/>
              <a:t> větná (s mezerami), rozsahová (bez mezer):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Tato kniha – vázaná v kůži – byla vydána před válkou.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Otevřeno po–pá 9–16 hod. Viz strana 23–26.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Utkání Sparta–Slavia. Nosník stojí Kč 250,–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minus:</a:t>
            </a:r>
            <a:r>
              <a:rPr lang="cs-CZ" dirty="0" smtClean="0"/>
              <a:t> má stejnou šířku a pozici jako plus. Mezery se vkládají v případě binárního operátoru:</a:t>
            </a:r>
            <a:br>
              <a:rPr lang="cs-CZ" dirty="0" smtClean="0"/>
            </a:b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935828"/>
            <a:ext cx="1656184" cy="44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40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hladký text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Interpunkce:</a:t>
            </a:r>
          </a:p>
          <a:p>
            <a:pPr lvl="1"/>
            <a:r>
              <a:rPr lang="cs-CZ" dirty="0" smtClean="0"/>
              <a:t>zapisuje se bez mezery před, mezera je až za ní</a:t>
            </a:r>
            <a:endParaRPr lang="cs-CZ" dirty="0"/>
          </a:p>
          <a:p>
            <a:pPr lvl="1"/>
            <a:r>
              <a:rPr lang="cs-CZ" dirty="0" smtClean="0"/>
              <a:t>ve shlucích (tečka-čárka apod.) je mezera až za shlukem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Slon</a:t>
            </a:r>
            <a:r>
              <a:rPr lang="cs-CZ" dirty="0">
                <a:solidFill>
                  <a:srgbClr val="FF0000"/>
                </a:solidFill>
              </a:rPr>
              <a:t>, který </a:t>
            </a:r>
            <a:r>
              <a:rPr lang="cs-CZ" dirty="0" smtClean="0">
                <a:solidFill>
                  <a:srgbClr val="FF0000"/>
                </a:solidFill>
              </a:rPr>
              <a:t>se nudil. Lze použít </a:t>
            </a:r>
            <a:r>
              <a:rPr lang="cs-CZ" dirty="0">
                <a:solidFill>
                  <a:srgbClr val="FF0000"/>
                </a:solidFill>
              </a:rPr>
              <a:t>síť, provaz apod</a:t>
            </a:r>
            <a:r>
              <a:rPr lang="cs-CZ" dirty="0" smtClean="0">
                <a:solidFill>
                  <a:srgbClr val="FF0000"/>
                </a:solidFill>
              </a:rPr>
              <a:t>.?</a:t>
            </a:r>
            <a:endParaRPr lang="cs-CZ" dirty="0" smtClean="0"/>
          </a:p>
          <a:p>
            <a:pPr lvl="1"/>
            <a:r>
              <a:rPr lang="cs-CZ" dirty="0" smtClean="0"/>
              <a:t>končí-li věta zkratkou, nepíše se už druhá tečka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Rostliny drží vodu, změkčují podloží atd.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Výpustka (tři tečky):</a:t>
            </a:r>
          </a:p>
          <a:p>
            <a:pPr lvl="1"/>
            <a:r>
              <a:rPr lang="cs-CZ" dirty="0" smtClean="0"/>
              <a:t>naznačení vynechané části věty, členů výčtu</a:t>
            </a:r>
          </a:p>
          <a:p>
            <a:pPr lvl="1"/>
            <a:r>
              <a:rPr lang="cs-CZ" dirty="0" smtClean="0"/>
              <a:t>sazba bez mezery u textu, ve výčtu s mezerou</a:t>
            </a:r>
          </a:p>
          <a:p>
            <a:pPr lvl="1"/>
            <a:r>
              <a:rPr lang="cs-CZ" dirty="0" smtClean="0"/>
              <a:t>na konci věty se za ni již nepíše další tečka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Byl takový zamlklý...   </a:t>
            </a:r>
            <a:r>
              <a:rPr lang="cs-CZ" dirty="0" err="1" smtClean="0">
                <a:solidFill>
                  <a:srgbClr val="FF0000"/>
                </a:solidFill>
              </a:rPr>
              <a:t>Fibonacci</a:t>
            </a:r>
            <a:r>
              <a:rPr lang="cs-CZ" dirty="0" smtClean="0">
                <a:solidFill>
                  <a:srgbClr val="FF0000"/>
                </a:solidFill>
              </a:rPr>
              <a:t>: 1, 1, 2, 3, 5, 8, ...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7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typografie?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motto: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Podobně jako je morálně nepřípustné  publikovat texty s pravopisnými chybami, 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je stejně nepřípustné publikovat texty s vážnými typografickými chybami.</a:t>
            </a:r>
          </a:p>
        </p:txBody>
      </p:sp>
    </p:spTree>
    <p:extLst>
      <p:ext uri="{BB962C8B-B14F-4D97-AF65-F5344CB8AC3E}">
        <p14:creationId xmlns:p14="http://schemas.microsoft.com/office/powerpoint/2010/main" val="211950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hladký text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8457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Uvozovky:</a:t>
            </a:r>
          </a:p>
          <a:p>
            <a:pPr lvl="1"/>
            <a:r>
              <a:rPr lang="cs-CZ" dirty="0" smtClean="0"/>
              <a:t>v různých jazycích mají různé podoby (Č, A, F)</a:t>
            </a:r>
          </a:p>
          <a:p>
            <a:pPr lvl="1"/>
            <a:r>
              <a:rPr lang="cs-CZ" dirty="0" smtClean="0"/>
              <a:t>počáteční a koncové vypadají různě (tzv. 9966)</a:t>
            </a:r>
          </a:p>
          <a:p>
            <a:pPr lvl="1"/>
            <a:r>
              <a:rPr lang="cs-CZ" dirty="0" smtClean="0"/>
              <a:t>přisazují se bez mezer k uvozenému výrazu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Toto „slovo“ je složeno ze 14 bitů.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Závorky:</a:t>
            </a:r>
          </a:p>
          <a:p>
            <a:pPr lvl="1"/>
            <a:r>
              <a:rPr lang="cs-CZ" dirty="0" smtClean="0"/>
              <a:t>okrouhlé, hranaté, složené</a:t>
            </a:r>
          </a:p>
          <a:p>
            <a:pPr lvl="1"/>
            <a:r>
              <a:rPr lang="cs-CZ" dirty="0" smtClean="0"/>
              <a:t>přisazují se těsně k uzavřenému výrazu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Toto slovo (14bitové nebo větší) je pak heslem.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Uvozovky, závorky a interpunkce:</a:t>
            </a:r>
          </a:p>
          <a:p>
            <a:pPr lvl="1"/>
            <a:r>
              <a:rPr lang="cs-CZ" dirty="0" smtClean="0"/>
              <a:t>kombinace uvozovek nebo závorek a interpunkce má podobný charakter. Interpunkce může následovat buď za závorkou (uvozovkou), nebo před ní – záleží na významu: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Pršelo (už měsíc). (Pršelo už měsíc.)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Jdeme k „Oku“. „Jdeme k Oku.“</a:t>
            </a:r>
          </a:p>
        </p:txBody>
      </p:sp>
    </p:spTree>
    <p:extLst>
      <p:ext uri="{BB962C8B-B14F-4D97-AF65-F5344CB8AC3E}">
        <p14:creationId xmlns:p14="http://schemas.microsoft.com/office/powerpoint/2010/main" val="1706898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hladký text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Procento:</a:t>
            </a:r>
          </a:p>
          <a:p>
            <a:pPr lvl="1"/>
            <a:r>
              <a:rPr lang="cs-CZ" dirty="0"/>
              <a:t>čte-li se jako </a:t>
            </a:r>
            <a:r>
              <a:rPr lang="cs-CZ" dirty="0" smtClean="0"/>
              <a:t>podstatné </a:t>
            </a:r>
            <a:r>
              <a:rPr lang="cs-CZ" dirty="0"/>
              <a:t>jméno, </a:t>
            </a:r>
            <a:r>
              <a:rPr lang="cs-CZ" dirty="0" smtClean="0"/>
              <a:t>zápis s mezerou</a:t>
            </a:r>
            <a:endParaRPr lang="cs-CZ" dirty="0"/>
          </a:p>
          <a:p>
            <a:pPr lvl="1"/>
            <a:r>
              <a:rPr lang="cs-CZ" dirty="0" smtClean="0"/>
              <a:t>čte-li </a:t>
            </a:r>
            <a:r>
              <a:rPr lang="cs-CZ" dirty="0"/>
              <a:t>se jako přídavné jméno, </a:t>
            </a:r>
            <a:r>
              <a:rPr lang="cs-CZ" dirty="0" smtClean="0"/>
              <a:t>pak bez mezer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Účast byla 21 %. Nalil tam 60% roztok kyseliny.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Stupeň:</a:t>
            </a:r>
          </a:p>
          <a:p>
            <a:pPr lvl="1"/>
            <a:r>
              <a:rPr lang="cs-CZ" dirty="0" smtClean="0"/>
              <a:t>mezerování podobně jako u procent</a:t>
            </a:r>
          </a:p>
          <a:p>
            <a:pPr lvl="1"/>
            <a:r>
              <a:rPr lang="cs-CZ" dirty="0" smtClean="0"/>
              <a:t>výjimky vždy bez mezer: stupeň piva, složené vyjádření úhlu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25 °C, úhel 12 °, </a:t>
            </a:r>
            <a:r>
              <a:rPr lang="cs-CZ" dirty="0" smtClean="0"/>
              <a:t>ale</a:t>
            </a:r>
            <a:r>
              <a:rPr lang="cs-CZ" dirty="0" smtClean="0">
                <a:solidFill>
                  <a:srgbClr val="FF0000"/>
                </a:solidFill>
              </a:rPr>
              <a:t> 12° úhel; </a:t>
            </a:r>
            <a:r>
              <a:rPr lang="cs-CZ" dirty="0" smtClean="0"/>
              <a:t>výjimky:</a:t>
            </a:r>
            <a:r>
              <a:rPr lang="cs-CZ" dirty="0" smtClean="0">
                <a:solidFill>
                  <a:srgbClr val="FF0000"/>
                </a:solidFill>
              </a:rPr>
              <a:t> 10° pivo, 15°23</a:t>
            </a:r>
            <a:r>
              <a:rPr lang="cs-CZ" dirty="0">
                <a:solidFill>
                  <a:srgbClr val="FF0000"/>
                </a:solidFill>
              </a:rPr>
              <a:t>’</a:t>
            </a:r>
            <a:r>
              <a:rPr lang="cs-CZ" dirty="0" smtClean="0">
                <a:solidFill>
                  <a:srgbClr val="FF0000"/>
                </a:solidFill>
              </a:rPr>
              <a:t>13’’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Zkratky</a:t>
            </a:r>
          </a:p>
          <a:p>
            <a:pPr lvl="1"/>
            <a:r>
              <a:rPr lang="cs-CZ" dirty="0" smtClean="0"/>
              <a:t>jednoslovné (tečka za)	</a:t>
            </a:r>
            <a:r>
              <a:rPr lang="cs-CZ" dirty="0" smtClean="0">
                <a:solidFill>
                  <a:srgbClr val="FF0000"/>
                </a:solidFill>
              </a:rPr>
              <a:t>obr., tab., kpt., předl., </a:t>
            </a:r>
          </a:p>
          <a:p>
            <a:pPr lvl="1"/>
            <a:r>
              <a:rPr lang="cs-CZ" dirty="0" smtClean="0"/>
              <a:t>víceslovné	 (i bez mezer)	</a:t>
            </a:r>
            <a:r>
              <a:rPr lang="cs-CZ" dirty="0" smtClean="0">
                <a:solidFill>
                  <a:srgbClr val="FF0000"/>
                </a:solidFill>
              </a:rPr>
              <a:t>tj., tzn., atd., mj.; a. s., s. r. o., př. n. l.</a:t>
            </a:r>
          </a:p>
          <a:p>
            <a:pPr lvl="1"/>
            <a:r>
              <a:rPr lang="cs-CZ" dirty="0" smtClean="0"/>
              <a:t>kontrakční (bez tečky)	</a:t>
            </a:r>
            <a:r>
              <a:rPr lang="cs-CZ" dirty="0" smtClean="0">
                <a:solidFill>
                  <a:srgbClr val="FF0000"/>
                </a:solidFill>
              </a:rPr>
              <a:t>pí, fa (</a:t>
            </a:r>
            <a:r>
              <a:rPr lang="cs-CZ" dirty="0" err="1" smtClean="0">
                <a:solidFill>
                  <a:srgbClr val="FF0000"/>
                </a:solidFill>
              </a:rPr>
              <a:t>fou</a:t>
            </a:r>
            <a:r>
              <a:rPr lang="cs-CZ" dirty="0" smtClean="0">
                <a:solidFill>
                  <a:srgbClr val="FF0000"/>
                </a:solidFill>
              </a:rPr>
              <a:t>, fy), </a:t>
            </a:r>
            <a:r>
              <a:rPr lang="cs-CZ" dirty="0" err="1" smtClean="0">
                <a:solidFill>
                  <a:srgbClr val="FF0000"/>
                </a:solidFill>
              </a:rPr>
              <a:t>fce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fcí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fcemi</a:t>
            </a:r>
            <a:r>
              <a:rPr lang="cs-CZ" dirty="0" smtClean="0">
                <a:solidFill>
                  <a:srgbClr val="FF0000"/>
                </a:solidFill>
              </a:rPr>
              <a:t>), cca</a:t>
            </a:r>
          </a:p>
          <a:p>
            <a:pPr lvl="1"/>
            <a:r>
              <a:rPr lang="cs-CZ" dirty="0" smtClean="0"/>
              <a:t>iniciálové	(bez teček)	</a:t>
            </a:r>
            <a:r>
              <a:rPr lang="cs-CZ" dirty="0" smtClean="0">
                <a:solidFill>
                  <a:srgbClr val="FF0000"/>
                </a:solidFill>
              </a:rPr>
              <a:t>USA, OSN, VUT</a:t>
            </a:r>
          </a:p>
          <a:p>
            <a:pPr lvl="1"/>
            <a:r>
              <a:rPr lang="cs-CZ" dirty="0"/>
              <a:t>zkratková </a:t>
            </a:r>
            <a:r>
              <a:rPr lang="cs-CZ" dirty="0" smtClean="0"/>
              <a:t>slova (vše velké)	</a:t>
            </a:r>
            <a:r>
              <a:rPr lang="cs-CZ" dirty="0" smtClean="0">
                <a:solidFill>
                  <a:srgbClr val="FF0000"/>
                </a:solidFill>
              </a:rPr>
              <a:t>FAST, ČEDOK, MENDELU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„viz“ NENÍ ZKRATKA!!</a:t>
            </a:r>
            <a:r>
              <a:rPr lang="cs-CZ" b="1" dirty="0" smtClean="0"/>
              <a:t> </a:t>
            </a:r>
            <a:r>
              <a:rPr lang="cs-CZ" dirty="0" smtClean="0"/>
              <a:t>Proto se za toto slovo nepíše tečka.</a:t>
            </a:r>
          </a:p>
        </p:txBody>
      </p:sp>
    </p:spTree>
    <p:extLst>
      <p:ext uri="{BB962C8B-B14F-4D97-AF65-F5344CB8AC3E}">
        <p14:creationId xmlns:p14="http://schemas.microsoft.com/office/powerpoint/2010/main" val="2156282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Pravidla sazby – hladký text VIII;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507288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dvě, sto</a:t>
            </a:r>
            <a:r>
              <a:rPr lang="cs-CZ" dirty="0" smtClean="0"/>
              <a:t>	v souvislém textu</a:t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dirty="0" smtClean="0">
                <a:solidFill>
                  <a:srgbClr val="FF0000"/>
                </a:solidFill>
              </a:rPr>
              <a:t>Byly dvě hodiny v noci a kohout třikrát zakokrhal.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458</a:t>
            </a:r>
            <a:r>
              <a:rPr lang="cs-CZ" dirty="0" smtClean="0"/>
              <a:t>		v technickém textu, věta nezačíná číslem</a:t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dirty="0" smtClean="0">
                <a:solidFill>
                  <a:srgbClr val="FF0000"/>
                </a:solidFill>
              </a:rPr>
              <a:t>Pila má 76 zubů.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1 234,12</a:t>
            </a:r>
            <a:r>
              <a:rPr lang="cs-CZ" dirty="0" smtClean="0"/>
              <a:t>	desetinná čísla – vždy desetinná čárka. Čísla</a:t>
            </a:r>
            <a:br>
              <a:rPr lang="cs-CZ" dirty="0" smtClean="0"/>
            </a:br>
            <a:r>
              <a:rPr lang="cs-CZ" dirty="0" smtClean="0"/>
              <a:t>		s více než třemi číslicemi dělíme po trojicích (pevné mezery)</a:t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dirty="0" smtClean="0">
                <a:solidFill>
                  <a:srgbClr val="FF0000"/>
                </a:solidFill>
              </a:rPr>
              <a:t>3,141 592 6         8 848       12 756,879 7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/>
              <a:t>		letopočty vždy dohromady a vždy čtyřmístně: </a:t>
            </a:r>
            <a:r>
              <a:rPr lang="cs-CZ" dirty="0" smtClean="0">
                <a:solidFill>
                  <a:srgbClr val="FF0000"/>
                </a:solidFill>
              </a:rPr>
              <a:t>1955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2013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1. 7. 2010</a:t>
            </a:r>
            <a:r>
              <a:rPr lang="cs-CZ" dirty="0" smtClean="0"/>
              <a:t>	datum s mezerami, pevná mezera mezi dnem a měsícem</a:t>
            </a:r>
            <a:br>
              <a:rPr lang="cs-CZ" dirty="0" smtClean="0"/>
            </a:br>
            <a:r>
              <a:rPr lang="cs-CZ" dirty="0" smtClean="0"/>
              <a:t>		měsíc uváděný slovně vždy ve 2. pádě: </a:t>
            </a:r>
            <a:r>
              <a:rPr lang="cs-CZ" dirty="0" smtClean="0">
                <a:solidFill>
                  <a:srgbClr val="FF0000"/>
                </a:solidFill>
              </a:rPr>
              <a:t>11. června 1976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8 m</a:t>
            </a:r>
            <a:r>
              <a:rPr lang="cs-CZ" baseline="30000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		číslo s jednotkou ve zkratce vždy s pevnou mezerou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611 53</a:t>
            </a:r>
            <a:r>
              <a:rPr lang="cs-CZ" dirty="0" smtClean="0"/>
              <a:t>	PSČ vždy 3 + 2 číslice s pevnou mezerou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13krát</a:t>
            </a:r>
            <a:r>
              <a:rPr lang="cs-CZ" dirty="0" smtClean="0"/>
              <a:t>	číslo a slovo tvořící jednoslovný výraz vždy dohromady</a:t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dirty="0" smtClean="0">
                <a:solidFill>
                  <a:srgbClr val="FF0000"/>
                </a:solidFill>
              </a:rPr>
              <a:t>50násobek, 16bitový, 8denní</a:t>
            </a:r>
            <a:r>
              <a:rPr lang="cs-CZ" dirty="0" smtClean="0"/>
              <a:t> (lépe </a:t>
            </a:r>
            <a:r>
              <a:rPr lang="cs-CZ" dirty="0" smtClean="0">
                <a:solidFill>
                  <a:srgbClr val="FF0000"/>
                </a:solidFill>
              </a:rPr>
              <a:t>osmidenní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		ale </a:t>
            </a:r>
            <a:r>
              <a:rPr lang="cs-CZ" i="1" dirty="0" smtClean="0">
                <a:solidFill>
                  <a:srgbClr val="FF0000"/>
                </a:solidFill>
              </a:rPr>
              <a:t>x</a:t>
            </a:r>
            <a:r>
              <a:rPr lang="cs-CZ" dirty="0" smtClean="0">
                <a:solidFill>
                  <a:srgbClr val="FF0000"/>
                </a:solidFill>
              </a:rPr>
              <a:t>-tý</a:t>
            </a:r>
            <a:r>
              <a:rPr lang="cs-CZ" dirty="0" smtClean="0"/>
              <a:t>, </a:t>
            </a:r>
            <a:r>
              <a:rPr lang="cs-CZ" i="1" dirty="0" smtClean="0">
                <a:solidFill>
                  <a:srgbClr val="FF0000"/>
                </a:solidFill>
              </a:rPr>
              <a:t>n</a:t>
            </a:r>
            <a:r>
              <a:rPr lang="cs-CZ" dirty="0" smtClean="0">
                <a:solidFill>
                  <a:srgbClr val="FF0000"/>
                </a:solidFill>
              </a:rPr>
              <a:t>-násobek</a:t>
            </a:r>
          </a:p>
          <a:p>
            <a:r>
              <a:rPr lang="cs-CZ" dirty="0" smtClean="0"/>
              <a:t>604 253 687	telefonní číslo po trojicích, lze i podle zapamatovatelných částí </a:t>
            </a:r>
            <a:br>
              <a:rPr lang="cs-CZ" dirty="0" smtClean="0"/>
            </a:br>
            <a:r>
              <a:rPr lang="cs-CZ" dirty="0" smtClean="0"/>
              <a:t>		(např. </a:t>
            </a:r>
            <a:r>
              <a:rPr lang="cs-CZ" dirty="0" smtClean="0">
                <a:solidFill>
                  <a:srgbClr val="FF0000"/>
                </a:solidFill>
              </a:rPr>
              <a:t>800 11 12 13</a:t>
            </a:r>
            <a:r>
              <a:rPr lang="cs-CZ" dirty="0" smtClean="0"/>
              <a:t>); předvolba země uvozena „+“,</a:t>
            </a:r>
            <a:br>
              <a:rPr lang="cs-CZ" dirty="0" smtClean="0"/>
            </a:br>
            <a:r>
              <a:rPr lang="cs-CZ" dirty="0" smtClean="0"/>
              <a:t>		např. </a:t>
            </a:r>
            <a:r>
              <a:rPr lang="cs-CZ" dirty="0" smtClean="0">
                <a:solidFill>
                  <a:srgbClr val="FF0000"/>
                </a:solidFill>
              </a:rPr>
              <a:t>+420 451 321 684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87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smíšený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Vyznačování</a:t>
            </a:r>
            <a:r>
              <a:rPr lang="cs-CZ" dirty="0" smtClean="0"/>
              <a:t> – kurzíva (zdůraznění), tučné (nový pojem)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Formátování</a:t>
            </a:r>
            <a:r>
              <a:rPr lang="cs-CZ" dirty="0" smtClean="0">
                <a:solidFill>
                  <a:srgbClr val="FF0000"/>
                </a:solidFill>
              </a:rPr>
              <a:t> se provádí </a:t>
            </a:r>
            <a:r>
              <a:rPr lang="cs-CZ" i="1" dirty="0" smtClean="0">
                <a:solidFill>
                  <a:srgbClr val="FF0000"/>
                </a:solidFill>
              </a:rPr>
              <a:t>výhradně použitím stylů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Sazba nadpisů</a:t>
            </a:r>
            <a:r>
              <a:rPr lang="cs-CZ" dirty="0" smtClean="0"/>
              <a:t> – nadpisy mají více</a:t>
            </a:r>
            <a:br>
              <a:rPr lang="cs-CZ" dirty="0" smtClean="0"/>
            </a:br>
            <a:r>
              <a:rPr lang="cs-CZ" dirty="0" smtClean="0"/>
              <a:t>úrovní (doporučeny tři), jednotná</a:t>
            </a:r>
            <a:br>
              <a:rPr lang="cs-CZ" dirty="0" smtClean="0"/>
            </a:br>
            <a:r>
              <a:rPr lang="cs-CZ" dirty="0" smtClean="0"/>
              <a:t>sazba (tučně, liší se velikostí),</a:t>
            </a:r>
            <a:br>
              <a:rPr lang="cs-CZ" dirty="0" smtClean="0"/>
            </a:br>
            <a:r>
              <a:rPr lang="cs-CZ" dirty="0" smtClean="0"/>
              <a:t>desetinné označení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Poznámky pod čarou</a:t>
            </a:r>
            <a:r>
              <a:rPr lang="cs-CZ" dirty="0" smtClean="0"/>
              <a:t> – sázejí se menším stupněm než základní text (12 b základ → 10 b poznámka), písmo stejné.</a:t>
            </a:r>
            <a:br>
              <a:rPr lang="cs-CZ" dirty="0" smtClean="0"/>
            </a:br>
            <a:r>
              <a:rPr lang="cs-CZ" dirty="0" smtClean="0"/>
              <a:t>Oddělující čára je dlouhá cca 1/3 šíře sazby. Odkazovací symbol (číslice, hvězdička apod.) se přisazuje bez mezery.</a:t>
            </a:r>
            <a:r>
              <a:rPr lang="cs-CZ" baseline="30000" dirty="0" smtClean="0"/>
              <a:t>11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300" baseline="30000" dirty="0" smtClean="0">
                <a:solidFill>
                  <a:srgbClr val="FF0000"/>
                </a:solidFill>
              </a:rPr>
              <a:t>11 </a:t>
            </a:r>
            <a:r>
              <a:rPr lang="cs-CZ" sz="2300" dirty="0" smtClean="0">
                <a:solidFill>
                  <a:srgbClr val="FF0000"/>
                </a:solidFill>
              </a:rPr>
              <a:t>Příklad poznámky pod čarou. Za poznámkou je vždy tečka.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580112" y="2348880"/>
            <a:ext cx="2478564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lain" startAt="3"/>
            </a:pPr>
            <a:r>
              <a:rPr lang="cs-CZ" sz="2800" b="1" dirty="0" smtClean="0">
                <a:solidFill>
                  <a:srgbClr val="FF0000"/>
                </a:solidFill>
              </a:rPr>
              <a:t>Běžné oceli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3.1   Oceli třídy 11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3.1.1     Oceli třídy 1153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899592" y="5013176"/>
            <a:ext cx="302433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416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smíšený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1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Popisky obrázků a tabulek – často menší stupeň, sazba na střed nebo vlevo, kurzíva nebo bezpatkový typ </a:t>
            </a:r>
            <a:r>
              <a:rPr lang="cs-CZ" dirty="0" smtClean="0"/>
              <a:t>písma. Popisek obrázku je typicky pod obrázkem, popisek tabulky je nad tabulkou.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564904"/>
            <a:ext cx="4176464" cy="306028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835696" y="5733255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Obr. 4.5	</a:t>
            </a:r>
            <a:r>
              <a:rPr lang="cs-CZ" i="1" dirty="0" smtClean="0">
                <a:solidFill>
                  <a:srgbClr val="FF0000"/>
                </a:solidFill>
              </a:rPr>
              <a:t>Zábor zemědělské půdy </a:t>
            </a:r>
            <a:r>
              <a:rPr lang="cs-CZ" i="1" dirty="0" err="1" smtClean="0">
                <a:solidFill>
                  <a:srgbClr val="FF0000"/>
                </a:solidFill>
              </a:rPr>
              <a:t>fotovoltaickou</a:t>
            </a:r>
            <a:r>
              <a:rPr lang="cs-CZ" i="1" dirty="0" smtClean="0">
                <a:solidFill>
                  <a:srgbClr val="FF0000"/>
                </a:solidFill>
              </a:rPr>
              <a:t> elektrárnou,</a:t>
            </a:r>
            <a:br>
              <a:rPr lang="cs-CZ" i="1" dirty="0" smtClean="0">
                <a:solidFill>
                  <a:srgbClr val="FF0000"/>
                </a:solidFill>
              </a:rPr>
            </a:br>
            <a:r>
              <a:rPr lang="cs-CZ" i="1" dirty="0" smtClean="0">
                <a:solidFill>
                  <a:srgbClr val="FF0000"/>
                </a:solidFill>
              </a:rPr>
              <a:t>	pozemek oplocen a zabezpečen (</a:t>
            </a:r>
            <a:r>
              <a:rPr lang="cs-CZ" i="1" dirty="0" err="1" smtClean="0">
                <a:solidFill>
                  <a:srgbClr val="FF0000"/>
                </a:solidFill>
              </a:rPr>
              <a:t>Pělucha</a:t>
            </a:r>
            <a:r>
              <a:rPr lang="cs-CZ" i="1" dirty="0" smtClean="0">
                <a:solidFill>
                  <a:srgbClr val="FF0000"/>
                </a:solidFill>
              </a:rPr>
              <a:t>, 2012)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84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smíšený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1324743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Tabulková data</a:t>
            </a:r>
            <a:r>
              <a:rPr lang="cs-CZ" dirty="0"/>
              <a:t> – kvůli úspoře místa menší stupeň, bezpatkové písmo, verzálkové neproporcionální číslice, správné zarovnání (text doleva, čísla stejnými řády pod sebou</a:t>
            </a:r>
            <a:r>
              <a:rPr lang="cs-CZ" dirty="0" smtClean="0"/>
              <a:t>). Tabulková pole mohou být hlavičková (vyznačená) a datová (obyčejná).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548846"/>
              </p:ext>
            </p:extLst>
          </p:nvPr>
        </p:nvGraphicFramePr>
        <p:xfrm>
          <a:off x="1619672" y="3717032"/>
          <a:ext cx="60960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Pozemek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Výměra (ha)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Výnos 2010 (t/ha)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Skružná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4,76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Pod hájem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  <a:r>
                        <a:rPr lang="cs-CZ" dirty="0" smtClean="0"/>
                        <a:t>6,2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Křižno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  <a:r>
                        <a:rPr lang="cs-CZ" dirty="0" smtClean="0"/>
                        <a:t>8,9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4,95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Velká </a:t>
                      </a:r>
                      <a:r>
                        <a:rPr lang="cs-CZ" dirty="0" err="1" smtClean="0"/>
                        <a:t>Šťáhle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  <a:r>
                        <a:rPr lang="cs-CZ" dirty="0" smtClean="0"/>
                        <a:t>5,7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4,88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4018" y="3212852"/>
            <a:ext cx="636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Tab. 12   </a:t>
            </a:r>
            <a:r>
              <a:rPr lang="cs-CZ" i="1" dirty="0" smtClean="0">
                <a:solidFill>
                  <a:srgbClr val="FF0000"/>
                </a:solidFill>
              </a:rPr>
              <a:t>Výnosy vybraných pozemků družstva Jednota v roce 2010</a:t>
            </a: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88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sazby – odstavce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Odstavec</a:t>
            </a:r>
            <a:r>
              <a:rPr lang="cs-CZ" dirty="0" smtClean="0"/>
              <a:t> – základní významová a formátovací jednotka textu</a:t>
            </a:r>
          </a:p>
          <a:p>
            <a:r>
              <a:rPr lang="cs-CZ" dirty="0" smtClean="0"/>
              <a:t>Základní </a:t>
            </a:r>
            <a:r>
              <a:rPr lang="cs-CZ" dirty="0" smtClean="0">
                <a:solidFill>
                  <a:srgbClr val="0070C0"/>
                </a:solidFill>
              </a:rPr>
              <a:t>názvosloví</a:t>
            </a:r>
            <a:r>
              <a:rPr lang="cs-CZ" dirty="0" smtClean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12976"/>
            <a:ext cx="4952144" cy="27915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3266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odstavců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7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Optické odlišení </a:t>
            </a:r>
            <a:r>
              <a:rPr lang="cs-CZ" dirty="0">
                <a:solidFill>
                  <a:srgbClr val="0070C0"/>
                </a:solidFill>
              </a:rPr>
              <a:t>odstavců</a:t>
            </a:r>
            <a:r>
              <a:rPr lang="cs-CZ" dirty="0"/>
              <a:t> – zarážka nebo </a:t>
            </a:r>
            <a:r>
              <a:rPr lang="cs-CZ" dirty="0" smtClean="0"/>
              <a:t>odsazení (nikoliv oboje zároveň)</a:t>
            </a:r>
          </a:p>
          <a:p>
            <a:pPr lvl="1"/>
            <a:r>
              <a:rPr lang="cs-CZ" dirty="0" smtClean="0"/>
              <a:t>zarážka: 1–2 </a:t>
            </a:r>
            <a:r>
              <a:rPr lang="cs-CZ" dirty="0" err="1" smtClean="0"/>
              <a:t>em</a:t>
            </a:r>
            <a:endParaRPr lang="cs-CZ" dirty="0" smtClean="0"/>
          </a:p>
          <a:p>
            <a:pPr lvl="1"/>
            <a:r>
              <a:rPr lang="cs-CZ" dirty="0" smtClean="0"/>
              <a:t>odsazení: polovina až celé řádkování </a:t>
            </a: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Zarovnání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do bloku</a:t>
            </a:r>
            <a:r>
              <a:rPr lang="cs-CZ" dirty="0" smtClean="0"/>
              <a:t> (základní) – zapnuté dělení slov; 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vlevo</a:t>
            </a:r>
            <a:r>
              <a:rPr lang="cs-CZ" dirty="0" smtClean="0"/>
              <a:t> (slova se nedělí, vhodné pro nadpisy); 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na střed</a:t>
            </a:r>
            <a:r>
              <a:rPr lang="cs-CZ" dirty="0" smtClean="0"/>
              <a:t> (speciální případy); 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vpravo</a:t>
            </a:r>
            <a:r>
              <a:rPr lang="cs-CZ" dirty="0" smtClean="0"/>
              <a:t> (taktéž speciální případy)</a:t>
            </a: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Řádkování</a:t>
            </a:r>
            <a:r>
              <a:rPr lang="cs-CZ" dirty="0" smtClean="0"/>
              <a:t>: svislá vzdálenost dvou po sobě jdoucích účaří. Optimální velikost je </a:t>
            </a:r>
            <a:r>
              <a:rPr lang="cs-CZ" dirty="0" smtClean="0">
                <a:solidFill>
                  <a:srgbClr val="0070C0"/>
                </a:solidFill>
              </a:rPr>
              <a:t>1,2 </a:t>
            </a:r>
            <a:r>
              <a:rPr lang="cs-CZ" dirty="0" err="1" smtClean="0">
                <a:solidFill>
                  <a:srgbClr val="0070C0"/>
                </a:solidFill>
              </a:rPr>
              <a:t>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Speciální odstavce:</a:t>
            </a:r>
          </a:p>
          <a:p>
            <a:pPr lvl="1"/>
            <a:r>
              <a:rPr lang="cs-CZ" dirty="0" smtClean="0"/>
              <a:t>výčty a seznamy (nenulový levý okraj)</a:t>
            </a:r>
          </a:p>
          <a:p>
            <a:pPr lvl="1"/>
            <a:r>
              <a:rPr lang="cs-CZ" dirty="0" smtClean="0"/>
              <a:t>citáty (nenulové oba okraje)</a:t>
            </a:r>
          </a:p>
          <a:p>
            <a:pPr lvl="1"/>
            <a:r>
              <a:rPr lang="cs-CZ" dirty="0" smtClean="0"/>
              <a:t>seznam literatury (předsazení, vlevo)</a:t>
            </a:r>
          </a:p>
          <a:p>
            <a:pPr lvl="1"/>
            <a:r>
              <a:rPr lang="cs-CZ" dirty="0" smtClean="0"/>
              <a:t>iniciály (obsazené, zavěšené)</a:t>
            </a:r>
            <a:endParaRPr lang="cs-CZ" dirty="0"/>
          </a:p>
          <a:p>
            <a:endParaRPr lang="cs-CZ" dirty="0"/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5368372" y="2832498"/>
            <a:ext cx="810207" cy="731011"/>
            <a:chOff x="4248" y="528"/>
            <a:chExt cx="1320" cy="1152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4416" y="912"/>
              <a:ext cx="115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>
              <a:off x="4272" y="1008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4272" y="1104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4272" y="1200"/>
              <a:ext cx="57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4416" y="1296"/>
              <a:ext cx="115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4272" y="1392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4272" y="1488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4272" y="1584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4272" y="1680"/>
              <a:ext cx="86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Line 38"/>
            <p:cNvSpPr>
              <a:spLocks noChangeShapeType="1"/>
            </p:cNvSpPr>
            <p:nvPr/>
          </p:nvSpPr>
          <p:spPr bwMode="auto">
            <a:xfrm>
              <a:off x="4248" y="528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Line 39"/>
            <p:cNvSpPr>
              <a:spLocks noChangeShapeType="1"/>
            </p:cNvSpPr>
            <p:nvPr/>
          </p:nvSpPr>
          <p:spPr bwMode="auto">
            <a:xfrm>
              <a:off x="4248" y="624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40"/>
            <p:cNvSpPr>
              <a:spLocks noChangeShapeType="1"/>
            </p:cNvSpPr>
            <p:nvPr/>
          </p:nvSpPr>
          <p:spPr bwMode="auto">
            <a:xfrm>
              <a:off x="4248" y="720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41"/>
            <p:cNvSpPr>
              <a:spLocks noChangeShapeType="1"/>
            </p:cNvSpPr>
            <p:nvPr/>
          </p:nvSpPr>
          <p:spPr bwMode="auto">
            <a:xfrm>
              <a:off x="4248" y="816"/>
              <a:ext cx="108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8" name="Group 43"/>
          <p:cNvGrpSpPr>
            <a:grpSpLocks/>
          </p:cNvGrpSpPr>
          <p:nvPr/>
        </p:nvGrpSpPr>
        <p:grpSpPr bwMode="auto">
          <a:xfrm>
            <a:off x="6238991" y="2832498"/>
            <a:ext cx="795476" cy="731011"/>
            <a:chOff x="4248" y="528"/>
            <a:chExt cx="1296" cy="1152"/>
          </a:xfrm>
        </p:grpSpPr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4416" y="912"/>
              <a:ext cx="110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V="1">
              <a:off x="4272" y="1002"/>
              <a:ext cx="1213" cy="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4272" y="1104"/>
              <a:ext cx="1249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4272" y="1200"/>
              <a:ext cx="57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4416" y="1296"/>
              <a:ext cx="98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4272" y="1392"/>
              <a:ext cx="121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272" y="1488"/>
              <a:ext cx="1171" cy="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15"/>
            <p:cNvSpPr>
              <a:spLocks noChangeShapeType="1"/>
            </p:cNvSpPr>
            <p:nvPr/>
          </p:nvSpPr>
          <p:spPr bwMode="auto">
            <a:xfrm>
              <a:off x="4272" y="1584"/>
              <a:ext cx="1249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4272" y="1680"/>
              <a:ext cx="86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4248" y="528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 flipV="1">
              <a:off x="4248" y="618"/>
              <a:ext cx="1156" cy="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4248" y="720"/>
              <a:ext cx="127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4248" y="816"/>
              <a:ext cx="108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2" name="Group 43"/>
          <p:cNvGrpSpPr>
            <a:grpSpLocks/>
          </p:cNvGrpSpPr>
          <p:nvPr/>
        </p:nvGrpSpPr>
        <p:grpSpPr bwMode="auto">
          <a:xfrm>
            <a:off x="7119799" y="2832498"/>
            <a:ext cx="795476" cy="722761"/>
            <a:chOff x="4272" y="534"/>
            <a:chExt cx="1296" cy="1139"/>
          </a:xfrm>
        </p:grpSpPr>
        <p:sp>
          <p:nvSpPr>
            <p:cNvPr id="33" name="Line 8"/>
            <p:cNvSpPr>
              <a:spLocks noChangeShapeType="1"/>
            </p:cNvSpPr>
            <p:nvPr/>
          </p:nvSpPr>
          <p:spPr bwMode="auto">
            <a:xfrm flipV="1">
              <a:off x="4416" y="910"/>
              <a:ext cx="1039" cy="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4272" y="1008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4462" y="1104"/>
              <a:ext cx="91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Line 11"/>
            <p:cNvSpPr>
              <a:spLocks noChangeShapeType="1"/>
            </p:cNvSpPr>
            <p:nvPr/>
          </p:nvSpPr>
          <p:spPr bwMode="auto">
            <a:xfrm>
              <a:off x="4632" y="1200"/>
              <a:ext cx="57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4416" y="1296"/>
              <a:ext cx="1039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4560" y="1392"/>
              <a:ext cx="72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>
              <a:off x="4392" y="1488"/>
              <a:ext cx="105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V="1">
              <a:off x="4462" y="1584"/>
              <a:ext cx="91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Line 16"/>
            <p:cNvSpPr>
              <a:spLocks noChangeShapeType="1"/>
            </p:cNvSpPr>
            <p:nvPr/>
          </p:nvSpPr>
          <p:spPr bwMode="auto">
            <a:xfrm>
              <a:off x="4488" y="1673"/>
              <a:ext cx="86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4298" y="534"/>
              <a:ext cx="1219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 flipV="1">
              <a:off x="4392" y="624"/>
              <a:ext cx="1009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74" y="720"/>
              <a:ext cx="1243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4560" y="816"/>
              <a:ext cx="76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7984709" y="2832498"/>
            <a:ext cx="795476" cy="730376"/>
            <a:chOff x="4272" y="528"/>
            <a:chExt cx="1296" cy="1151"/>
          </a:xfrm>
        </p:grpSpPr>
        <p:sp>
          <p:nvSpPr>
            <p:cNvPr id="47" name="Line 8"/>
            <p:cNvSpPr>
              <a:spLocks noChangeShapeType="1"/>
            </p:cNvSpPr>
            <p:nvPr/>
          </p:nvSpPr>
          <p:spPr bwMode="auto">
            <a:xfrm>
              <a:off x="4416" y="912"/>
              <a:ext cx="115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4343" y="1008"/>
              <a:ext cx="122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Line 10"/>
            <p:cNvSpPr>
              <a:spLocks noChangeShapeType="1"/>
            </p:cNvSpPr>
            <p:nvPr/>
          </p:nvSpPr>
          <p:spPr bwMode="auto">
            <a:xfrm flipV="1">
              <a:off x="4416" y="1104"/>
              <a:ext cx="1152" cy="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Line 11"/>
            <p:cNvSpPr>
              <a:spLocks noChangeShapeType="1"/>
            </p:cNvSpPr>
            <p:nvPr/>
          </p:nvSpPr>
          <p:spPr bwMode="auto">
            <a:xfrm>
              <a:off x="4992" y="1195"/>
              <a:ext cx="57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Line 12"/>
            <p:cNvSpPr>
              <a:spLocks noChangeShapeType="1"/>
            </p:cNvSpPr>
            <p:nvPr/>
          </p:nvSpPr>
          <p:spPr bwMode="auto">
            <a:xfrm>
              <a:off x="4416" y="1296"/>
              <a:ext cx="115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Line 13"/>
            <p:cNvSpPr>
              <a:spLocks noChangeShapeType="1"/>
            </p:cNvSpPr>
            <p:nvPr/>
          </p:nvSpPr>
          <p:spPr bwMode="auto">
            <a:xfrm>
              <a:off x="4343" y="1392"/>
              <a:ext cx="122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Line 14"/>
            <p:cNvSpPr>
              <a:spLocks noChangeShapeType="1"/>
            </p:cNvSpPr>
            <p:nvPr/>
          </p:nvSpPr>
          <p:spPr bwMode="auto">
            <a:xfrm flipV="1">
              <a:off x="4416" y="1488"/>
              <a:ext cx="1152" cy="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Line 15"/>
            <p:cNvSpPr>
              <a:spLocks noChangeShapeType="1"/>
            </p:cNvSpPr>
            <p:nvPr/>
          </p:nvSpPr>
          <p:spPr bwMode="auto">
            <a:xfrm>
              <a:off x="4488" y="1584"/>
              <a:ext cx="108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>
              <a:off x="4704" y="1679"/>
              <a:ext cx="86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>
              <a:off x="4416" y="528"/>
              <a:ext cx="115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4272" y="623"/>
              <a:ext cx="129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Line 40"/>
            <p:cNvSpPr>
              <a:spLocks noChangeShapeType="1"/>
            </p:cNvSpPr>
            <p:nvPr/>
          </p:nvSpPr>
          <p:spPr bwMode="auto">
            <a:xfrm flipV="1">
              <a:off x="4343" y="713"/>
              <a:ext cx="1225" cy="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4488" y="816"/>
              <a:ext cx="108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0" name="Group 36"/>
          <p:cNvGrpSpPr>
            <a:grpSpLocks/>
          </p:cNvGrpSpPr>
          <p:nvPr/>
        </p:nvGrpSpPr>
        <p:grpSpPr bwMode="auto">
          <a:xfrm>
            <a:off x="6681228" y="4581128"/>
            <a:ext cx="1358529" cy="720080"/>
            <a:chOff x="3984" y="2208"/>
            <a:chExt cx="1536" cy="768"/>
          </a:xfrm>
        </p:grpSpPr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3984" y="2208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Line 18"/>
            <p:cNvSpPr>
              <a:spLocks noChangeShapeType="1"/>
            </p:cNvSpPr>
            <p:nvPr/>
          </p:nvSpPr>
          <p:spPr bwMode="auto">
            <a:xfrm>
              <a:off x="4224" y="2304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>
              <a:off x="4224" y="2400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Line 20"/>
            <p:cNvSpPr>
              <a:spLocks noChangeShapeType="1"/>
            </p:cNvSpPr>
            <p:nvPr/>
          </p:nvSpPr>
          <p:spPr bwMode="auto">
            <a:xfrm>
              <a:off x="4224" y="2496"/>
              <a:ext cx="5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Line 21"/>
            <p:cNvSpPr>
              <a:spLocks noChangeShapeType="1"/>
            </p:cNvSpPr>
            <p:nvPr/>
          </p:nvSpPr>
          <p:spPr bwMode="auto">
            <a:xfrm>
              <a:off x="3984" y="2592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>
              <a:off x="4224" y="2688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Line 23"/>
            <p:cNvSpPr>
              <a:spLocks noChangeShapeType="1"/>
            </p:cNvSpPr>
            <p:nvPr/>
          </p:nvSpPr>
          <p:spPr bwMode="auto">
            <a:xfrm>
              <a:off x="4224" y="2784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Line 24"/>
            <p:cNvSpPr>
              <a:spLocks noChangeShapeType="1"/>
            </p:cNvSpPr>
            <p:nvPr/>
          </p:nvSpPr>
          <p:spPr bwMode="auto">
            <a:xfrm>
              <a:off x="4224" y="2880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Line 25"/>
            <p:cNvSpPr>
              <a:spLocks noChangeShapeType="1"/>
            </p:cNvSpPr>
            <p:nvPr/>
          </p:nvSpPr>
          <p:spPr bwMode="auto">
            <a:xfrm>
              <a:off x="4224" y="2976"/>
              <a:ext cx="86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0" name="Group 36"/>
          <p:cNvGrpSpPr>
            <a:grpSpLocks/>
          </p:cNvGrpSpPr>
          <p:nvPr/>
        </p:nvGrpSpPr>
        <p:grpSpPr bwMode="auto">
          <a:xfrm>
            <a:off x="4981425" y="5589238"/>
            <a:ext cx="1461492" cy="368478"/>
            <a:chOff x="4080" y="2208"/>
            <a:chExt cx="1440" cy="393"/>
          </a:xfrm>
        </p:grpSpPr>
        <p:sp>
          <p:nvSpPr>
            <p:cNvPr id="71" name="Line 17"/>
            <p:cNvSpPr>
              <a:spLocks noChangeShapeType="1"/>
            </p:cNvSpPr>
            <p:nvPr/>
          </p:nvSpPr>
          <p:spPr bwMode="auto">
            <a:xfrm>
              <a:off x="4222" y="2208"/>
              <a:ext cx="12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Line 18"/>
            <p:cNvSpPr>
              <a:spLocks noChangeShapeType="1"/>
            </p:cNvSpPr>
            <p:nvPr/>
          </p:nvSpPr>
          <p:spPr bwMode="auto">
            <a:xfrm>
              <a:off x="4224" y="2304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Line 19"/>
            <p:cNvSpPr>
              <a:spLocks noChangeShapeType="1"/>
            </p:cNvSpPr>
            <p:nvPr/>
          </p:nvSpPr>
          <p:spPr bwMode="auto">
            <a:xfrm>
              <a:off x="4083" y="2400"/>
              <a:ext cx="143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Line 23"/>
            <p:cNvSpPr>
              <a:spLocks noChangeShapeType="1"/>
            </p:cNvSpPr>
            <p:nvPr/>
          </p:nvSpPr>
          <p:spPr bwMode="auto">
            <a:xfrm>
              <a:off x="4080" y="2505"/>
              <a:ext cx="143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>
              <a:off x="4080" y="2601"/>
              <a:ext cx="143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0" name="TextovéPole 79"/>
          <p:cNvSpPr txBox="1"/>
          <p:nvPr/>
        </p:nvSpPr>
        <p:spPr>
          <a:xfrm>
            <a:off x="4913977" y="5373216"/>
            <a:ext cx="140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</a:t>
            </a:r>
            <a:endParaRPr lang="cs-CZ" dirty="0">
              <a:solidFill>
                <a:srgbClr val="FF0000"/>
              </a:solidFill>
            </a:endParaRPr>
          </a:p>
        </p:txBody>
      </p:sp>
      <p:grpSp>
        <p:nvGrpSpPr>
          <p:cNvPr id="94" name="Group 36"/>
          <p:cNvGrpSpPr>
            <a:grpSpLocks/>
          </p:cNvGrpSpPr>
          <p:nvPr/>
        </p:nvGrpSpPr>
        <p:grpSpPr bwMode="auto">
          <a:xfrm>
            <a:off x="6870311" y="5597624"/>
            <a:ext cx="1152050" cy="270030"/>
            <a:chOff x="4222" y="2208"/>
            <a:chExt cx="1298" cy="288"/>
          </a:xfrm>
        </p:grpSpPr>
        <p:sp>
          <p:nvSpPr>
            <p:cNvPr id="97" name="Line 17"/>
            <p:cNvSpPr>
              <a:spLocks noChangeShapeType="1"/>
            </p:cNvSpPr>
            <p:nvPr/>
          </p:nvSpPr>
          <p:spPr bwMode="auto">
            <a:xfrm>
              <a:off x="4222" y="2208"/>
              <a:ext cx="129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Line 18"/>
            <p:cNvSpPr>
              <a:spLocks noChangeShapeType="1"/>
            </p:cNvSpPr>
            <p:nvPr/>
          </p:nvSpPr>
          <p:spPr bwMode="auto">
            <a:xfrm>
              <a:off x="4224" y="2304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Line 19"/>
            <p:cNvSpPr>
              <a:spLocks noChangeShapeType="1"/>
            </p:cNvSpPr>
            <p:nvPr/>
          </p:nvSpPr>
          <p:spPr bwMode="auto">
            <a:xfrm>
              <a:off x="4224" y="2400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Line 20"/>
            <p:cNvSpPr>
              <a:spLocks noChangeShapeType="1"/>
            </p:cNvSpPr>
            <p:nvPr/>
          </p:nvSpPr>
          <p:spPr bwMode="auto">
            <a:xfrm>
              <a:off x="4224" y="2496"/>
              <a:ext cx="5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5" name="TextovéPole 94"/>
          <p:cNvSpPr txBox="1"/>
          <p:nvPr/>
        </p:nvSpPr>
        <p:spPr>
          <a:xfrm>
            <a:off x="6685296" y="5453608"/>
            <a:ext cx="12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</a:t>
            </a:r>
            <a:endParaRPr lang="cs-CZ" dirty="0">
              <a:solidFill>
                <a:srgbClr val="FF0000"/>
              </a:solidFill>
            </a:endParaRPr>
          </a:p>
        </p:txBody>
      </p:sp>
      <p:grpSp>
        <p:nvGrpSpPr>
          <p:cNvPr id="106" name="Group 36"/>
          <p:cNvGrpSpPr>
            <a:grpSpLocks/>
          </p:cNvGrpSpPr>
          <p:nvPr/>
        </p:nvGrpSpPr>
        <p:grpSpPr bwMode="auto">
          <a:xfrm>
            <a:off x="5293614" y="4581128"/>
            <a:ext cx="1146259" cy="720080"/>
            <a:chOff x="4224" y="2208"/>
            <a:chExt cx="1296" cy="768"/>
          </a:xfrm>
        </p:grpSpPr>
        <p:sp>
          <p:nvSpPr>
            <p:cNvPr id="107" name="Line 17"/>
            <p:cNvSpPr>
              <a:spLocks noChangeShapeType="1"/>
            </p:cNvSpPr>
            <p:nvPr/>
          </p:nvSpPr>
          <p:spPr bwMode="auto">
            <a:xfrm>
              <a:off x="4224" y="2208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Line 18"/>
            <p:cNvSpPr>
              <a:spLocks noChangeShapeType="1"/>
            </p:cNvSpPr>
            <p:nvPr/>
          </p:nvSpPr>
          <p:spPr bwMode="auto">
            <a:xfrm>
              <a:off x="4224" y="2304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>
              <a:off x="4224" y="2400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>
              <a:off x="4224" y="2496"/>
              <a:ext cx="5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>
              <a:off x="4224" y="2592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>
              <a:off x="4224" y="2688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>
              <a:off x="4224" y="2784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>
              <a:off x="4224" y="2880"/>
              <a:ext cx="12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Line 25"/>
            <p:cNvSpPr>
              <a:spLocks noChangeShapeType="1"/>
            </p:cNvSpPr>
            <p:nvPr/>
          </p:nvSpPr>
          <p:spPr bwMode="auto">
            <a:xfrm>
              <a:off x="4224" y="2976"/>
              <a:ext cx="86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16" name="Ovál 115"/>
          <p:cNvSpPr/>
          <p:nvPr/>
        </p:nvSpPr>
        <p:spPr>
          <a:xfrm>
            <a:off x="5089938" y="457501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7" name="Ovál 116"/>
          <p:cNvSpPr/>
          <p:nvPr/>
        </p:nvSpPr>
        <p:spPr>
          <a:xfrm>
            <a:off x="5088621" y="491830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83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odstavců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Odstavec a </a:t>
            </a:r>
            <a:r>
              <a:rPr lang="cs-CZ" dirty="0">
                <a:solidFill>
                  <a:srgbClr val="0070C0"/>
                </a:solidFill>
              </a:rPr>
              <a:t>stránkový </a:t>
            </a:r>
            <a:r>
              <a:rPr lang="cs-CZ" dirty="0" smtClean="0">
                <a:solidFill>
                  <a:srgbClr val="0070C0"/>
                </a:solidFill>
              </a:rPr>
              <a:t>zlom</a:t>
            </a:r>
          </a:p>
          <a:p>
            <a:pPr lvl="1"/>
            <a:r>
              <a:rPr lang="cs-CZ" dirty="0" smtClean="0"/>
              <a:t>minimálně </a:t>
            </a:r>
            <a:r>
              <a:rPr lang="cs-CZ" dirty="0" smtClean="0">
                <a:solidFill>
                  <a:srgbClr val="0070C0"/>
                </a:solidFill>
              </a:rPr>
              <a:t>dva řádky odstavce</a:t>
            </a:r>
            <a:r>
              <a:rPr lang="cs-CZ" dirty="0" smtClean="0"/>
              <a:t> musí být </a:t>
            </a:r>
            <a:r>
              <a:rPr lang="cs-CZ" dirty="0" smtClean="0">
                <a:solidFill>
                  <a:srgbClr val="0070C0"/>
                </a:solidFill>
              </a:rPr>
              <a:t>společně</a:t>
            </a:r>
            <a:r>
              <a:rPr lang="cs-CZ" dirty="0" smtClean="0"/>
              <a:t> na jedné stránce (osamocený řádek = švícko = typografická chyba)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nadpis nesmí být na konci stránky</a:t>
            </a:r>
            <a:r>
              <a:rPr lang="cs-CZ" dirty="0" smtClean="0"/>
              <a:t>, za ním by měly být alespoň tři řádky následujícího odstavce</a:t>
            </a:r>
          </a:p>
          <a:p>
            <a:pPr lvl="1"/>
            <a:r>
              <a:rPr lang="cs-CZ" dirty="0" smtClean="0"/>
              <a:t>nadpis nejvyšší úrovně (</a:t>
            </a:r>
            <a:r>
              <a:rPr lang="cs-CZ" dirty="0" smtClean="0">
                <a:solidFill>
                  <a:srgbClr val="0070C0"/>
                </a:solidFill>
              </a:rPr>
              <a:t>kapitola</a:t>
            </a:r>
            <a:r>
              <a:rPr lang="cs-CZ" dirty="0" smtClean="0"/>
              <a:t> v delších textech) má začínat </a:t>
            </a:r>
            <a:r>
              <a:rPr lang="cs-CZ" dirty="0" smtClean="0">
                <a:solidFill>
                  <a:srgbClr val="0070C0"/>
                </a:solidFill>
              </a:rPr>
              <a:t>na nové stránce</a:t>
            </a:r>
          </a:p>
          <a:p>
            <a:pPr lvl="1"/>
            <a:r>
              <a:rPr lang="cs-CZ" dirty="0" smtClean="0"/>
              <a:t>některé odstavce se nesmí nikdy zlomit koncem strany (pole v tabulkách)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884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Sazba stránek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Sazební obrazec</a:t>
            </a:r>
            <a:r>
              <a:rPr lang="cs-CZ" dirty="0" smtClean="0"/>
              <a:t> – myšlený obdélník na listu papíru, v němž je umístěn sázený materiál</a:t>
            </a:r>
          </a:p>
          <a:p>
            <a:r>
              <a:rPr lang="cs-CZ" dirty="0" smtClean="0"/>
              <a:t>Sazební obrazec = </a:t>
            </a:r>
            <a:br>
              <a:rPr lang="cs-CZ" dirty="0" smtClean="0"/>
            </a:br>
            <a:r>
              <a:rPr lang="cs-CZ" dirty="0" smtClean="0">
                <a:solidFill>
                  <a:srgbClr val="0070C0"/>
                </a:solidFill>
              </a:rPr>
              <a:t>záhlaví, zrcadlo, pata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 = levý (vnitřní),</a:t>
            </a:r>
            <a:br>
              <a:rPr lang="cs-CZ" dirty="0" smtClean="0"/>
            </a:br>
            <a:r>
              <a:rPr lang="cs-CZ" dirty="0" smtClean="0"/>
              <a:t>P = pravý (vnější),</a:t>
            </a:r>
            <a:br>
              <a:rPr lang="cs-CZ" dirty="0" smtClean="0"/>
            </a:br>
            <a:r>
              <a:rPr lang="cs-CZ" dirty="0" smtClean="0"/>
              <a:t>H = horní, D = dolní okraj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Vyvážená kompozice stránky</a:t>
            </a:r>
            <a:r>
              <a:rPr lang="cs-CZ" dirty="0" smtClean="0"/>
              <a:t> – </a:t>
            </a:r>
            <a:br>
              <a:rPr lang="cs-CZ" dirty="0" smtClean="0"/>
            </a:br>
            <a:r>
              <a:rPr lang="cs-CZ" dirty="0" smtClean="0"/>
              <a:t>obrazec není umístěn v geometrickém, </a:t>
            </a:r>
            <a:br>
              <a:rPr lang="cs-CZ" dirty="0" smtClean="0"/>
            </a:br>
            <a:r>
              <a:rPr lang="cs-CZ" dirty="0" smtClean="0"/>
              <a:t>ale </a:t>
            </a:r>
            <a:r>
              <a:rPr lang="cs-CZ" dirty="0" smtClean="0">
                <a:solidFill>
                  <a:srgbClr val="0070C0"/>
                </a:solidFill>
              </a:rPr>
              <a:t>optickém středu stránky</a:t>
            </a:r>
          </a:p>
          <a:p>
            <a:r>
              <a:rPr lang="cs-CZ" dirty="0" smtClean="0"/>
              <a:t>Osvědčený </a:t>
            </a:r>
            <a:r>
              <a:rPr lang="cs-CZ" dirty="0" smtClean="0">
                <a:solidFill>
                  <a:srgbClr val="0070C0"/>
                </a:solidFill>
              </a:rPr>
              <a:t>poměr</a:t>
            </a:r>
            <a:r>
              <a:rPr lang="cs-CZ" dirty="0" smtClean="0"/>
              <a:t> okrajů:</a:t>
            </a:r>
            <a:br>
              <a:rPr lang="cs-CZ" dirty="0" smtClean="0"/>
            </a:br>
            <a:r>
              <a:rPr lang="cs-CZ" dirty="0" smtClean="0"/>
              <a:t>L : H : P : D = 3 : 4 : 5 : 7</a:t>
            </a:r>
            <a:endParaRPr lang="cs-CZ" dirty="0"/>
          </a:p>
        </p:txBody>
      </p:sp>
      <p:grpSp>
        <p:nvGrpSpPr>
          <p:cNvPr id="45" name="Skupina 44"/>
          <p:cNvGrpSpPr/>
          <p:nvPr/>
        </p:nvGrpSpPr>
        <p:grpSpPr>
          <a:xfrm>
            <a:off x="5004048" y="1697114"/>
            <a:ext cx="3386336" cy="2607385"/>
            <a:chOff x="5004048" y="1812104"/>
            <a:chExt cx="3386336" cy="2607385"/>
          </a:xfrm>
        </p:grpSpPr>
        <p:sp>
          <p:nvSpPr>
            <p:cNvPr id="17" name="TextovéPole 16"/>
            <p:cNvSpPr txBox="1"/>
            <p:nvPr/>
          </p:nvSpPr>
          <p:spPr>
            <a:xfrm>
              <a:off x="5582786" y="1837127"/>
              <a:ext cx="3129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 smtClean="0"/>
                <a:t>H</a:t>
              </a:r>
              <a:endParaRPr lang="cs-CZ" sz="1600" dirty="0"/>
            </a:p>
          </p:txBody>
        </p:sp>
        <p:sp>
          <p:nvSpPr>
            <p:cNvPr id="30" name="TextovéPole 29"/>
            <p:cNvSpPr txBox="1"/>
            <p:nvPr/>
          </p:nvSpPr>
          <p:spPr>
            <a:xfrm flipH="1">
              <a:off x="7420059" y="1812104"/>
              <a:ext cx="3827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H</a:t>
              </a:r>
              <a:endParaRPr lang="cs-CZ" sz="1600" dirty="0"/>
            </a:p>
          </p:txBody>
        </p:sp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6474431" y="2150658"/>
              <a:ext cx="133671" cy="215384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cs-CZ" altLang="cs-CZ" u="sng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004048" y="2150658"/>
              <a:ext cx="1470383" cy="2153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cs-CZ" altLang="cs-CZ" sz="1600" dirty="0" smtClean="0">
                  <a:latin typeface="+mn-lt"/>
                </a:rPr>
                <a:t>P                           L</a:t>
              </a:r>
              <a:endParaRPr lang="cs-CZ" altLang="cs-CZ" sz="1600" dirty="0">
                <a:latin typeface="+mn-lt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201770" y="2285273"/>
              <a:ext cx="1138989" cy="1346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cs-CZ" altLang="cs-CZ" sz="1400" dirty="0">
                  <a:latin typeface="+mj-lt"/>
                </a:rPr>
                <a:t>záhlaví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201770" y="3945526"/>
              <a:ext cx="1138989" cy="1346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cs-CZ" altLang="cs-CZ" sz="1400">
                  <a:latin typeface="+mj-lt"/>
                </a:rPr>
                <a:t>pata (zápatí)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201770" y="2509632"/>
              <a:ext cx="1138989" cy="13461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cs-CZ" altLang="cs-CZ" sz="1600" dirty="0" smtClean="0">
                  <a:latin typeface="+mn-lt"/>
                </a:rPr>
                <a:t>zrcadlo</a:t>
              </a:r>
              <a:endParaRPr lang="cs-CZ" altLang="cs-CZ" sz="1600" dirty="0">
                <a:latin typeface="+mn-lt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786330" y="2150658"/>
              <a:ext cx="133671" cy="215384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cs-CZ" altLang="cs-CZ" u="sng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920001" y="2150658"/>
              <a:ext cx="1470383" cy="21538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cs-CZ" altLang="cs-CZ" sz="1600" dirty="0" smtClean="0">
                  <a:latin typeface="+mn-lt"/>
                </a:rPr>
                <a:t>L                         P</a:t>
              </a:r>
              <a:endParaRPr lang="cs-CZ" altLang="cs-CZ" sz="1600" dirty="0">
                <a:latin typeface="+mn-lt"/>
              </a:endParaRPr>
            </a:p>
          </p:txBody>
        </p:sp>
        <p:sp>
          <p:nvSpPr>
            <p:cNvPr id="13" name="Rectangle 63"/>
            <p:cNvSpPr>
              <a:spLocks noChangeArrowheads="1"/>
            </p:cNvSpPr>
            <p:nvPr/>
          </p:nvSpPr>
          <p:spPr bwMode="auto">
            <a:xfrm>
              <a:off x="7053672" y="2285273"/>
              <a:ext cx="1131564" cy="1346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cs-CZ" altLang="cs-CZ" sz="1400">
                  <a:latin typeface="+mj-lt"/>
                </a:rPr>
                <a:t>záhlaví</a:t>
              </a:r>
            </a:p>
          </p:txBody>
        </p:sp>
        <p:sp>
          <p:nvSpPr>
            <p:cNvPr id="14" name="Rectangle 64"/>
            <p:cNvSpPr>
              <a:spLocks noChangeArrowheads="1"/>
            </p:cNvSpPr>
            <p:nvPr/>
          </p:nvSpPr>
          <p:spPr bwMode="auto">
            <a:xfrm>
              <a:off x="7053672" y="2509632"/>
              <a:ext cx="1131564" cy="13461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cs-CZ" altLang="cs-CZ" sz="1600" dirty="0" smtClean="0">
                  <a:latin typeface="+mn-lt"/>
                </a:rPr>
                <a:t>zrcadlo</a:t>
              </a:r>
              <a:endParaRPr lang="cs-CZ" altLang="cs-CZ" sz="1600" dirty="0">
                <a:latin typeface="+mn-lt"/>
              </a:endParaRPr>
            </a:p>
          </p:txBody>
        </p:sp>
        <p:sp>
          <p:nvSpPr>
            <p:cNvPr id="15" name="Rectangle 65"/>
            <p:cNvSpPr>
              <a:spLocks noChangeArrowheads="1"/>
            </p:cNvSpPr>
            <p:nvPr/>
          </p:nvSpPr>
          <p:spPr bwMode="auto">
            <a:xfrm>
              <a:off x="7053672" y="3945526"/>
              <a:ext cx="1131564" cy="13461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cs-CZ" altLang="cs-CZ" sz="1400" dirty="0">
                  <a:latin typeface="+mj-lt"/>
                </a:rPr>
                <a:t>pata (zápatí)</a:t>
              </a: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5606796" y="4080935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D</a:t>
              </a: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7455787" y="4080935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dirty="0"/>
                <a:t>D</a:t>
              </a:r>
            </a:p>
          </p:txBody>
        </p:sp>
      </p:grpSp>
      <p:grpSp>
        <p:nvGrpSpPr>
          <p:cNvPr id="35" name="Group 4"/>
          <p:cNvGrpSpPr>
            <a:grpSpLocks/>
          </p:cNvGrpSpPr>
          <p:nvPr/>
        </p:nvGrpSpPr>
        <p:grpSpPr bwMode="auto">
          <a:xfrm>
            <a:off x="6786330" y="4446337"/>
            <a:ext cx="1219200" cy="1672842"/>
            <a:chOff x="3888" y="1152"/>
            <a:chExt cx="1056" cy="1152"/>
          </a:xfrm>
        </p:grpSpPr>
        <p:sp>
          <p:nvSpPr>
            <p:cNvPr id="37" name="Rectangle 5"/>
            <p:cNvSpPr>
              <a:spLocks noChangeArrowheads="1"/>
            </p:cNvSpPr>
            <p:nvPr/>
          </p:nvSpPr>
          <p:spPr bwMode="auto">
            <a:xfrm>
              <a:off x="3888" y="1152"/>
              <a:ext cx="1056" cy="11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3888" y="1152"/>
              <a:ext cx="1056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Line 7"/>
            <p:cNvSpPr>
              <a:spLocks noChangeShapeType="1"/>
            </p:cNvSpPr>
            <p:nvPr/>
          </p:nvSpPr>
          <p:spPr bwMode="auto">
            <a:xfrm flipH="1">
              <a:off x="3888" y="1152"/>
              <a:ext cx="1056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 flipH="1">
              <a:off x="3888" y="1152"/>
              <a:ext cx="528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>
              <a:off x="4416" y="1152"/>
              <a:ext cx="528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10"/>
            <p:cNvSpPr>
              <a:spLocks noChangeShapeType="1"/>
            </p:cNvSpPr>
            <p:nvPr/>
          </p:nvSpPr>
          <p:spPr bwMode="auto">
            <a:xfrm>
              <a:off x="4176" y="1536"/>
              <a:ext cx="480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cxnSp>
        <p:nvCxnSpPr>
          <p:cNvPr id="44" name="Přímá spojnice se šipkou 43"/>
          <p:cNvCxnSpPr/>
          <p:nvPr/>
        </p:nvCxnSpPr>
        <p:spPr>
          <a:xfrm>
            <a:off x="4499992" y="5013176"/>
            <a:ext cx="255368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29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Řemeslo + umění; odpověď na otázku: </a:t>
            </a:r>
            <a:r>
              <a:rPr lang="cs-CZ" dirty="0" smtClean="0">
                <a:solidFill>
                  <a:srgbClr val="0070C0"/>
                </a:solidFill>
              </a:rPr>
              <a:t>Jak upravit dokument, aby byl pro čtenáře co nejlépe čitelný?</a:t>
            </a:r>
          </a:p>
          <a:p>
            <a:pPr marL="0" indent="0">
              <a:buNone/>
            </a:pPr>
            <a:r>
              <a:rPr lang="cs-CZ" dirty="0" smtClean="0"/>
              <a:t>Co je potřebné řešit: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Písmo</a:t>
            </a:r>
            <a:r>
              <a:rPr lang="cs-CZ" dirty="0" smtClean="0"/>
              <a:t>, vlastnosti, použití</a:t>
            </a:r>
          </a:p>
          <a:p>
            <a:r>
              <a:rPr lang="cs-CZ" dirty="0" smtClean="0"/>
              <a:t>Sazba </a:t>
            </a:r>
            <a:r>
              <a:rPr lang="cs-CZ" dirty="0" smtClean="0">
                <a:solidFill>
                  <a:srgbClr val="0070C0"/>
                </a:solidFill>
              </a:rPr>
              <a:t>odstavců</a:t>
            </a:r>
            <a:r>
              <a:rPr lang="cs-CZ" dirty="0" smtClean="0"/>
              <a:t>, matematické výrazy</a:t>
            </a:r>
          </a:p>
          <a:p>
            <a:r>
              <a:rPr lang="cs-CZ" dirty="0" smtClean="0"/>
              <a:t>Uspořádání </a:t>
            </a:r>
            <a:r>
              <a:rPr lang="cs-CZ" dirty="0" smtClean="0">
                <a:solidFill>
                  <a:srgbClr val="0070C0"/>
                </a:solidFill>
              </a:rPr>
              <a:t>stránek</a:t>
            </a:r>
            <a:r>
              <a:rPr lang="cs-CZ" dirty="0" smtClean="0"/>
              <a:t>, obrázky, tabulky</a:t>
            </a:r>
          </a:p>
          <a:p>
            <a:r>
              <a:rPr lang="cs-CZ" dirty="0" smtClean="0"/>
              <a:t>Uspořádání </a:t>
            </a:r>
            <a:r>
              <a:rPr lang="cs-CZ" dirty="0" smtClean="0">
                <a:solidFill>
                  <a:srgbClr val="0070C0"/>
                </a:solidFill>
              </a:rPr>
              <a:t>dokumentů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639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Uspořádání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Pravá stránka je vždy </a:t>
            </a:r>
            <a:r>
              <a:rPr lang="cs-CZ" dirty="0" smtClean="0">
                <a:solidFill>
                  <a:srgbClr val="0070C0"/>
                </a:solidFill>
              </a:rPr>
              <a:t>důležitější</a:t>
            </a:r>
            <a:r>
              <a:rPr lang="cs-CZ" dirty="0" smtClean="0"/>
              <a:t> než levá</a:t>
            </a:r>
          </a:p>
          <a:p>
            <a:r>
              <a:rPr lang="cs-CZ" dirty="0" smtClean="0"/>
              <a:t>Části dokumentu mají </a:t>
            </a:r>
            <a:r>
              <a:rPr lang="cs-CZ" dirty="0" smtClean="0">
                <a:solidFill>
                  <a:srgbClr val="0070C0"/>
                </a:solidFill>
              </a:rPr>
              <a:t>ustálené</a:t>
            </a:r>
            <a:r>
              <a:rPr lang="cs-CZ" dirty="0" smtClean="0"/>
              <a:t> pořadí</a:t>
            </a:r>
          </a:p>
          <a:p>
            <a:r>
              <a:rPr lang="cs-CZ" dirty="0" smtClean="0"/>
              <a:t>Kniha: nejúplnější dokument, lze vybírat potřebné části i do jiných dokumentů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Pořadí</a:t>
            </a:r>
            <a:r>
              <a:rPr lang="cs-CZ" dirty="0" smtClean="0"/>
              <a:t> částí: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874000"/>
              </p:ext>
            </p:extLst>
          </p:nvPr>
        </p:nvGraphicFramePr>
        <p:xfrm>
          <a:off x="1403648" y="3573016"/>
          <a:ext cx="65043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905"/>
                <a:gridCol w="2612287"/>
                <a:gridCol w="614656"/>
                <a:gridCol w="26375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Poř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Prvek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Poř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Prvek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Obálka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Předmluva, úvod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Patitul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Hlavní text (kapitoly)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(protititul) + Hlavní titul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Literatura (</a:t>
                      </a:r>
                      <a:r>
                        <a:rPr lang="cs-CZ" dirty="0" err="1" smtClean="0"/>
                        <a:t>bib</a:t>
                      </a:r>
                      <a:r>
                        <a:rPr lang="cs-CZ" dirty="0" smtClean="0"/>
                        <a:t>. citace)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Vydavatelský záznam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Resumé, doslov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Motto, věnování, abstrakt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Rejstříky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Obsah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Tiráž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717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 papíru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Rozměry papíru jsou 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normalizovány</a:t>
                </a:r>
                <a:r>
                  <a:rPr lang="cs-CZ" dirty="0" smtClean="0"/>
                  <a:t>, poměr délek okrajů je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1</m:t>
                    </m:r>
                    <m:r>
                      <a:rPr lang="cs-CZ" b="0" i="0" smtClean="0">
                        <a:latin typeface="Cambria Math"/>
                      </a:rPr>
                      <m:t> :</m:t>
                    </m:r>
                    <m:rad>
                      <m:radPr>
                        <m:degHide m:val="on"/>
                        <m:ctrlPr>
                          <a:rPr lang="cs-CZ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cs-CZ" dirty="0" smtClean="0"/>
              </a:p>
              <a:p>
                <a:r>
                  <a:rPr lang="cs-CZ" dirty="0" smtClean="0"/>
                  <a:t>Čtyři formátové </a:t>
                </a:r>
                <a:r>
                  <a:rPr lang="cs-CZ" dirty="0" smtClean="0">
                    <a:solidFill>
                      <a:srgbClr val="0070C0"/>
                    </a:solidFill>
                  </a:rPr>
                  <a:t>řady</a:t>
                </a:r>
                <a:r>
                  <a:rPr lang="cs-CZ" dirty="0" smtClean="0"/>
                  <a:t>: A, B, C, D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5536" y="3429000"/>
            <a:ext cx="2808312" cy="2849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defTabSz="1047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47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47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47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47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47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altLang="cs-CZ" sz="1600" b="1" dirty="0">
                <a:latin typeface="+mn-lt"/>
              </a:rPr>
              <a:t>Řada A</a:t>
            </a:r>
            <a:r>
              <a:rPr lang="cs-CZ" altLang="cs-CZ" sz="1600" dirty="0">
                <a:latin typeface="+mn-lt"/>
              </a:rPr>
              <a:t>	</a:t>
            </a:r>
          </a:p>
          <a:p>
            <a:pPr>
              <a:spcAft>
                <a:spcPts val="100"/>
              </a:spcAft>
            </a:pPr>
            <a:r>
              <a:rPr lang="cs-CZ" altLang="cs-CZ" sz="1600" i="1" dirty="0">
                <a:latin typeface="+mn-lt"/>
              </a:rPr>
              <a:t>formát	šířka 	 výška</a:t>
            </a:r>
          </a:p>
          <a:p>
            <a:pPr>
              <a:spcAft>
                <a:spcPts val="500"/>
              </a:spcAft>
            </a:pPr>
            <a:r>
              <a:rPr lang="cs-CZ" altLang="cs-CZ" sz="1600" i="1" dirty="0">
                <a:latin typeface="+mn-lt"/>
              </a:rPr>
              <a:t>	</a:t>
            </a:r>
            <a:r>
              <a:rPr lang="cs-CZ" altLang="cs-CZ" sz="1600" dirty="0">
                <a:latin typeface="+mn-lt"/>
              </a:rPr>
              <a:t>[mm]	 [mm]</a:t>
            </a:r>
          </a:p>
          <a:p>
            <a:pPr>
              <a:spcAft>
                <a:spcPts val="200"/>
              </a:spcAft>
            </a:pPr>
            <a:r>
              <a:rPr lang="cs-CZ" altLang="cs-CZ" sz="1600" dirty="0">
                <a:latin typeface="+mn-lt"/>
              </a:rPr>
              <a:t>A0	841	1189</a:t>
            </a:r>
          </a:p>
          <a:p>
            <a:pPr>
              <a:spcAft>
                <a:spcPts val="200"/>
              </a:spcAft>
            </a:pPr>
            <a:r>
              <a:rPr lang="cs-CZ" altLang="cs-CZ" sz="1600" dirty="0">
                <a:latin typeface="+mn-lt"/>
              </a:rPr>
              <a:t>A1	594	841</a:t>
            </a:r>
          </a:p>
          <a:p>
            <a:pPr>
              <a:spcAft>
                <a:spcPts val="200"/>
              </a:spcAft>
            </a:pPr>
            <a:r>
              <a:rPr lang="cs-CZ" altLang="cs-CZ" sz="1600" dirty="0">
                <a:latin typeface="+mn-lt"/>
              </a:rPr>
              <a:t>A2	420	594</a:t>
            </a:r>
          </a:p>
          <a:p>
            <a:pPr>
              <a:spcAft>
                <a:spcPts val="200"/>
              </a:spcAft>
            </a:pPr>
            <a:r>
              <a:rPr lang="cs-CZ" altLang="cs-CZ" sz="1600" dirty="0">
                <a:latin typeface="+mn-lt"/>
              </a:rPr>
              <a:t>A3	297	420</a:t>
            </a:r>
          </a:p>
          <a:p>
            <a:pPr>
              <a:spcAft>
                <a:spcPts val="200"/>
              </a:spcAft>
            </a:pPr>
            <a:r>
              <a:rPr lang="cs-CZ" altLang="cs-CZ" sz="1600" b="1" dirty="0">
                <a:latin typeface="+mn-lt"/>
              </a:rPr>
              <a:t>A4	210	297</a:t>
            </a:r>
            <a:endParaRPr lang="cs-CZ" altLang="cs-CZ" sz="1600" dirty="0">
              <a:latin typeface="+mn-lt"/>
            </a:endParaRPr>
          </a:p>
          <a:p>
            <a:pPr>
              <a:spcAft>
                <a:spcPts val="200"/>
              </a:spcAft>
            </a:pPr>
            <a:r>
              <a:rPr lang="cs-CZ" altLang="cs-CZ" sz="1600" dirty="0">
                <a:latin typeface="+mn-lt"/>
              </a:rPr>
              <a:t>A5	148	210</a:t>
            </a:r>
          </a:p>
          <a:p>
            <a:pPr>
              <a:spcAft>
                <a:spcPts val="200"/>
              </a:spcAft>
            </a:pPr>
            <a:r>
              <a:rPr lang="cs-CZ" altLang="cs-CZ" sz="1600" dirty="0">
                <a:latin typeface="+mn-lt"/>
              </a:rPr>
              <a:t>A6 	105	</a:t>
            </a:r>
            <a:r>
              <a:rPr lang="cs-CZ" altLang="cs-CZ" sz="1600" dirty="0" smtClean="0">
                <a:latin typeface="+mn-lt"/>
              </a:rPr>
              <a:t>148</a:t>
            </a:r>
            <a:endParaRPr lang="cs-CZ" altLang="cs-CZ" sz="1600" dirty="0"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16776" y="3432810"/>
            <a:ext cx="5638800" cy="2849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altLang="cs-CZ" sz="1600" b="1" dirty="0">
                <a:latin typeface="+mn-lt"/>
              </a:rPr>
              <a:t>Řada B			Řada </a:t>
            </a:r>
            <a:r>
              <a:rPr lang="cs-CZ" altLang="cs-CZ" sz="1600" b="1" dirty="0" smtClean="0">
                <a:latin typeface="+mn-lt"/>
              </a:rPr>
              <a:t>C</a:t>
            </a:r>
            <a:br>
              <a:rPr lang="cs-CZ" altLang="cs-CZ" sz="1600" b="1" dirty="0" smtClean="0">
                <a:latin typeface="+mn-lt"/>
              </a:rPr>
            </a:br>
            <a:r>
              <a:rPr lang="cs-CZ" altLang="cs-CZ" sz="1600" i="1" dirty="0" smtClean="0">
                <a:latin typeface="+mn-lt"/>
              </a:rPr>
              <a:t>formát </a:t>
            </a:r>
            <a:r>
              <a:rPr lang="cs-CZ" altLang="cs-CZ" sz="1600" i="1" dirty="0">
                <a:latin typeface="+mn-lt"/>
              </a:rPr>
              <a:t>	</a:t>
            </a:r>
            <a:r>
              <a:rPr lang="cs-CZ" altLang="cs-CZ" sz="1600" i="1" dirty="0" smtClean="0">
                <a:latin typeface="+mn-lt"/>
              </a:rPr>
              <a:t>šířka	výška </a:t>
            </a:r>
            <a:r>
              <a:rPr lang="cs-CZ" altLang="cs-CZ" sz="1600" i="1" dirty="0">
                <a:latin typeface="+mn-lt"/>
              </a:rPr>
              <a:t>	formát 	šířka 	výška</a:t>
            </a:r>
            <a:r>
              <a:rPr lang="cs-CZ" altLang="cs-CZ" sz="1600" dirty="0">
                <a:latin typeface="+mn-lt"/>
              </a:rPr>
              <a:t> 	</a:t>
            </a:r>
            <a:r>
              <a:rPr lang="cs-CZ" altLang="cs-CZ" sz="1600" dirty="0" smtClean="0">
                <a:latin typeface="+mn-lt"/>
              </a:rPr>
              <a:t>[mm]	[mm]		[mm]	[mm]</a:t>
            </a:r>
            <a:endParaRPr lang="cs-CZ" altLang="cs-CZ" sz="1600" dirty="0">
              <a:latin typeface="+mn-lt"/>
            </a:endParaRP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B0</a:t>
            </a:r>
            <a:r>
              <a:rPr lang="cs-CZ" altLang="cs-CZ" sz="1600" dirty="0">
                <a:latin typeface="+mn-lt"/>
              </a:rPr>
              <a:t> 	1000 	1414 	</a:t>
            </a:r>
            <a:r>
              <a:rPr lang="cs-CZ" altLang="cs-CZ" sz="1600" b="1" dirty="0">
                <a:latin typeface="+mn-lt"/>
              </a:rPr>
              <a:t>C0</a:t>
            </a:r>
            <a:r>
              <a:rPr lang="cs-CZ" altLang="cs-CZ" sz="1600" dirty="0">
                <a:latin typeface="+mn-lt"/>
              </a:rPr>
              <a:t> 	917 	1297 </a:t>
            </a: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B1</a:t>
            </a:r>
            <a:r>
              <a:rPr lang="cs-CZ" altLang="cs-CZ" sz="1600" dirty="0">
                <a:latin typeface="+mn-lt"/>
              </a:rPr>
              <a:t> 	707 	1000 	</a:t>
            </a:r>
            <a:r>
              <a:rPr lang="cs-CZ" altLang="cs-CZ" sz="1600" b="1" dirty="0">
                <a:latin typeface="+mn-lt"/>
              </a:rPr>
              <a:t>C1</a:t>
            </a:r>
            <a:r>
              <a:rPr lang="cs-CZ" altLang="cs-CZ" sz="1600" dirty="0">
                <a:latin typeface="+mn-lt"/>
              </a:rPr>
              <a:t> 	648 	917 </a:t>
            </a: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B2</a:t>
            </a:r>
            <a:r>
              <a:rPr lang="cs-CZ" altLang="cs-CZ" sz="1600" dirty="0">
                <a:latin typeface="+mn-lt"/>
              </a:rPr>
              <a:t> 	500 	707 	</a:t>
            </a:r>
            <a:r>
              <a:rPr lang="cs-CZ" altLang="cs-CZ" sz="1600" b="1" dirty="0">
                <a:latin typeface="+mn-lt"/>
              </a:rPr>
              <a:t>C2</a:t>
            </a:r>
            <a:r>
              <a:rPr lang="cs-CZ" altLang="cs-CZ" sz="1600" dirty="0">
                <a:latin typeface="+mn-lt"/>
              </a:rPr>
              <a:t> 	458 	648 </a:t>
            </a: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B3</a:t>
            </a:r>
            <a:r>
              <a:rPr lang="cs-CZ" altLang="cs-CZ" sz="1600" dirty="0">
                <a:latin typeface="+mn-lt"/>
              </a:rPr>
              <a:t> 	353 	500 	</a:t>
            </a:r>
            <a:r>
              <a:rPr lang="cs-CZ" altLang="cs-CZ" sz="1600" b="1" dirty="0">
                <a:latin typeface="+mn-lt"/>
              </a:rPr>
              <a:t>C3</a:t>
            </a:r>
            <a:r>
              <a:rPr lang="cs-CZ" altLang="cs-CZ" sz="1600" dirty="0">
                <a:latin typeface="+mn-lt"/>
              </a:rPr>
              <a:t> 	324 	458 </a:t>
            </a: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B4</a:t>
            </a:r>
            <a:r>
              <a:rPr lang="cs-CZ" altLang="cs-CZ" sz="1600" dirty="0">
                <a:latin typeface="+mn-lt"/>
              </a:rPr>
              <a:t> 	250 	353 	</a:t>
            </a:r>
            <a:r>
              <a:rPr lang="cs-CZ" altLang="cs-CZ" sz="1600" b="1" dirty="0">
                <a:latin typeface="+mn-lt"/>
              </a:rPr>
              <a:t>C4</a:t>
            </a:r>
            <a:r>
              <a:rPr lang="cs-CZ" altLang="cs-CZ" sz="1600" dirty="0">
                <a:latin typeface="+mn-lt"/>
              </a:rPr>
              <a:t> 	229 	324 </a:t>
            </a: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B5</a:t>
            </a:r>
            <a:r>
              <a:rPr lang="cs-CZ" altLang="cs-CZ" sz="1600" dirty="0">
                <a:latin typeface="+mn-lt"/>
              </a:rPr>
              <a:t> 	176 	250 	</a:t>
            </a:r>
            <a:r>
              <a:rPr lang="cs-CZ" altLang="cs-CZ" sz="1600" b="1" dirty="0">
                <a:latin typeface="+mn-lt"/>
              </a:rPr>
              <a:t>C5</a:t>
            </a:r>
            <a:r>
              <a:rPr lang="cs-CZ" altLang="cs-CZ" sz="1600" dirty="0">
                <a:latin typeface="+mn-lt"/>
              </a:rPr>
              <a:t> 	162 	229 </a:t>
            </a:r>
          </a:p>
          <a:p>
            <a:pPr>
              <a:spcAft>
                <a:spcPts val="300"/>
              </a:spcAft>
            </a:pPr>
            <a:r>
              <a:rPr lang="cs-CZ" altLang="cs-CZ" sz="1600" b="1" dirty="0">
                <a:latin typeface="+mn-lt"/>
              </a:rPr>
              <a:t>B6 	</a:t>
            </a:r>
            <a:r>
              <a:rPr lang="cs-CZ" altLang="cs-CZ" sz="1600" dirty="0">
                <a:latin typeface="+mn-lt"/>
              </a:rPr>
              <a:t>125 	176 	</a:t>
            </a:r>
            <a:r>
              <a:rPr lang="cs-CZ" altLang="cs-CZ" sz="1600" b="1" dirty="0">
                <a:latin typeface="+mn-lt"/>
              </a:rPr>
              <a:t>C6 	</a:t>
            </a:r>
            <a:r>
              <a:rPr lang="cs-CZ" altLang="cs-CZ" sz="1600" dirty="0">
                <a:latin typeface="+mn-lt"/>
              </a:rPr>
              <a:t>114 	162</a:t>
            </a:r>
          </a:p>
        </p:txBody>
      </p:sp>
    </p:spTree>
    <p:extLst>
      <p:ext uri="{BB962C8B-B14F-4D97-AF65-F5344CB8AC3E}">
        <p14:creationId xmlns:p14="http://schemas.microsoft.com/office/powerpoint/2010/main" val="2123482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Bibliografické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Nezbytná</a:t>
            </a:r>
            <a:r>
              <a:rPr lang="cs-CZ" dirty="0" smtClean="0"/>
              <a:t> součást všech odborných prací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Využití</a:t>
            </a:r>
            <a:r>
              <a:rPr lang="cs-CZ" dirty="0" smtClean="0"/>
              <a:t> již existujících materiálů, ale nikoliv </a:t>
            </a:r>
            <a:r>
              <a:rPr lang="cs-CZ" dirty="0" smtClean="0">
                <a:solidFill>
                  <a:srgbClr val="0070C0"/>
                </a:solidFill>
              </a:rPr>
              <a:t>plagiát</a:t>
            </a:r>
          </a:p>
          <a:p>
            <a:r>
              <a:rPr lang="cs-CZ" dirty="0" smtClean="0"/>
              <a:t>Podchyceno platnou normou </a:t>
            </a:r>
            <a:r>
              <a:rPr lang="cs-CZ" dirty="0" smtClean="0">
                <a:solidFill>
                  <a:srgbClr val="0070C0"/>
                </a:solidFill>
              </a:rPr>
              <a:t>ČSN ISO 690</a:t>
            </a:r>
            <a:r>
              <a:rPr lang="cs-CZ" dirty="0" smtClean="0"/>
              <a:t>: 2011</a:t>
            </a:r>
          </a:p>
          <a:p>
            <a:r>
              <a:rPr lang="cs-CZ" dirty="0" smtClean="0"/>
              <a:t>Informačním zdrojem může být </a:t>
            </a:r>
            <a:r>
              <a:rPr lang="cs-CZ" dirty="0" smtClean="0">
                <a:solidFill>
                  <a:srgbClr val="0070C0"/>
                </a:solidFill>
              </a:rPr>
              <a:t>cokoliv</a:t>
            </a:r>
            <a:r>
              <a:rPr lang="cs-CZ" dirty="0" smtClean="0"/>
              <a:t>, není omezeno na tištěné materiály (webové stránky, filmy, zvukové záznamy, počítačové soubory v libovolném formátu apod.)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4275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bibliografických citací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Seřazený </a:t>
            </a:r>
            <a:r>
              <a:rPr lang="cs-CZ" dirty="0" smtClean="0">
                <a:solidFill>
                  <a:srgbClr val="0070C0"/>
                </a:solidFill>
              </a:rPr>
              <a:t>podle abecedy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Číslovaný</a:t>
            </a:r>
            <a:r>
              <a:rPr lang="cs-CZ" dirty="0" smtClean="0"/>
              <a:t> (seřazený podle pořadí výskytu </a:t>
            </a:r>
            <a:r>
              <a:rPr lang="cs-CZ" dirty="0"/>
              <a:t>odkazů v textu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Položky seznamu: souhrn prvků v obvyklém pořadí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Prvky bibliografických citací</a:t>
            </a:r>
            <a:r>
              <a:rPr lang="cs-CZ" dirty="0" smtClean="0"/>
              <a:t> – tvůrce, název, typ nosiče, vydání, nakladatelské informace, datum (rok), název edice, číslování v rámci popisované jednotky, standardní identifikátor (ISBN, ISSN, ISMN), dostupnost (přístup, umístění), dodatečné informace.</a:t>
            </a:r>
          </a:p>
          <a:p>
            <a:r>
              <a:rPr lang="cs-CZ" dirty="0" smtClean="0"/>
              <a:t>Prvky se používají podle potřeby, v rámci jedné publikace (řady nebo seriálu) mají mít </a:t>
            </a:r>
            <a:r>
              <a:rPr lang="cs-CZ" dirty="0" smtClean="0">
                <a:solidFill>
                  <a:srgbClr val="0070C0"/>
                </a:solidFill>
              </a:rPr>
              <a:t>stejné pořadí</a:t>
            </a:r>
            <a:r>
              <a:rPr lang="cs-CZ" dirty="0"/>
              <a:t> a </a:t>
            </a:r>
            <a:r>
              <a:rPr lang="cs-CZ" dirty="0" smtClean="0">
                <a:solidFill>
                  <a:srgbClr val="0070C0"/>
                </a:solidFill>
              </a:rPr>
              <a:t>stejný způsob sazby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0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bibliografických citací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27584" y="1700808"/>
            <a:ext cx="7704856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None/>
            </a:pPr>
            <a:r>
              <a:rPr lang="cs-CZ" altLang="cs-CZ" sz="1800" dirty="0">
                <a:latin typeface="Cambria" panose="02040503050406030204" pitchFamily="18" charset="0"/>
              </a:rPr>
              <a:t>1.	</a:t>
            </a:r>
            <a:r>
              <a:rPr lang="cs-CZ" altLang="cs-CZ" sz="1800" cap="small" dirty="0" smtClean="0">
                <a:latin typeface="Cambria" panose="02040503050406030204" pitchFamily="18" charset="0"/>
              </a:rPr>
              <a:t>Kočička, </a:t>
            </a:r>
            <a:r>
              <a:rPr lang="cs-CZ" altLang="cs-CZ" sz="1800" cap="small" dirty="0">
                <a:latin typeface="Cambria" panose="02040503050406030204" pitchFamily="18" charset="0"/>
              </a:rPr>
              <a:t>P., </a:t>
            </a:r>
            <a:r>
              <a:rPr lang="cs-CZ" altLang="cs-CZ" sz="1800" cap="small" dirty="0" smtClean="0">
                <a:latin typeface="Cambria" panose="02040503050406030204" pitchFamily="18" charset="0"/>
              </a:rPr>
              <a:t>Blažek, </a:t>
            </a:r>
            <a:r>
              <a:rPr lang="cs-CZ" altLang="cs-CZ" sz="1800" cap="small" dirty="0">
                <a:latin typeface="Cambria" panose="02040503050406030204" pitchFamily="18" charset="0"/>
              </a:rPr>
              <a:t>F</a:t>
            </a:r>
            <a:r>
              <a:rPr lang="cs-CZ" altLang="cs-CZ" sz="1800" dirty="0">
                <a:latin typeface="Cambria" panose="02040503050406030204" pitchFamily="18" charset="0"/>
              </a:rPr>
              <a:t>. </a:t>
            </a:r>
            <a:r>
              <a:rPr lang="cs-CZ" altLang="cs-CZ" sz="1800" i="1" dirty="0">
                <a:latin typeface="Cambria" panose="02040503050406030204" pitchFamily="18" charset="0"/>
              </a:rPr>
              <a:t>Praktická typografie</a:t>
            </a:r>
            <a:r>
              <a:rPr lang="cs-CZ" altLang="cs-CZ" sz="1800" dirty="0">
                <a:latin typeface="Cambria" panose="02040503050406030204" pitchFamily="18" charset="0"/>
              </a:rPr>
              <a:t>. 1. vyd., </a:t>
            </a:r>
            <a:br>
              <a:rPr lang="cs-CZ" altLang="cs-CZ" sz="1800" dirty="0">
                <a:latin typeface="Cambria" panose="02040503050406030204" pitchFamily="18" charset="0"/>
              </a:rPr>
            </a:br>
            <a:r>
              <a:rPr lang="cs-CZ" altLang="cs-CZ" sz="1800" dirty="0" smtClean="0">
                <a:latin typeface="Cambria" panose="02040503050406030204" pitchFamily="18" charset="0"/>
              </a:rPr>
              <a:t>Brno: </a:t>
            </a:r>
            <a:r>
              <a:rPr lang="cs-CZ" altLang="cs-CZ" sz="1800" dirty="0" err="1">
                <a:latin typeface="Cambria" panose="02040503050406030204" pitchFamily="18" charset="0"/>
              </a:rPr>
              <a:t>Computer</a:t>
            </a:r>
            <a:r>
              <a:rPr lang="cs-CZ" altLang="cs-CZ" sz="1800" dirty="0">
                <a:latin typeface="Cambria" panose="02040503050406030204" pitchFamily="18" charset="0"/>
              </a:rPr>
              <a:t> </a:t>
            </a:r>
            <a:r>
              <a:rPr lang="cs-CZ" altLang="cs-CZ" sz="1800" dirty="0" err="1">
                <a:latin typeface="Cambria" panose="02040503050406030204" pitchFamily="18" charset="0"/>
              </a:rPr>
              <a:t>Press</a:t>
            </a:r>
            <a:r>
              <a:rPr lang="cs-CZ" altLang="cs-CZ" sz="1800" dirty="0">
                <a:latin typeface="Cambria" panose="02040503050406030204" pitchFamily="18" charset="0"/>
              </a:rPr>
              <a:t>.  2000. ISBN </a:t>
            </a:r>
            <a:r>
              <a:rPr lang="cs-CZ" altLang="cs-CZ" sz="1800" dirty="0" smtClean="0">
                <a:latin typeface="Cambria" panose="02040503050406030204" pitchFamily="18" charset="0"/>
              </a:rPr>
              <a:t>80-7226-385-4.</a:t>
            </a:r>
            <a:endParaRPr lang="cs-CZ" altLang="cs-CZ" sz="1800" dirty="0">
              <a:latin typeface="Cambria" panose="02040503050406030204" pitchFamily="18" charset="0"/>
            </a:endParaRPr>
          </a:p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None/>
            </a:pPr>
            <a:r>
              <a:rPr lang="cs-CZ" altLang="cs-CZ" sz="1800" dirty="0">
                <a:latin typeface="Cambria" panose="02040503050406030204" pitchFamily="18" charset="0"/>
              </a:rPr>
              <a:t>2.	</a:t>
            </a:r>
            <a:r>
              <a:rPr lang="cs-CZ" altLang="cs-CZ" sz="1800" cap="small" dirty="0" smtClean="0">
                <a:latin typeface="Cambria" panose="02040503050406030204" pitchFamily="18" charset="0"/>
              </a:rPr>
              <a:t>Martínek, Z. </a:t>
            </a:r>
            <a:r>
              <a:rPr lang="cs-CZ" altLang="cs-CZ" sz="1800" i="1" dirty="0">
                <a:latin typeface="Cambria" panose="02040503050406030204" pitchFamily="18" charset="0"/>
              </a:rPr>
              <a:t>Počítačová typografie srozumitelně s Wordem</a:t>
            </a:r>
            <a:r>
              <a:rPr lang="cs-CZ" altLang="cs-CZ" sz="1800" dirty="0">
                <a:latin typeface="Cambria" panose="02040503050406030204" pitchFamily="18" charset="0"/>
              </a:rPr>
              <a:t>. České </a:t>
            </a:r>
            <a:r>
              <a:rPr lang="cs-CZ" altLang="cs-CZ" sz="1800" dirty="0" smtClean="0">
                <a:latin typeface="Cambria" panose="02040503050406030204" pitchFamily="18" charset="0"/>
              </a:rPr>
              <a:t>Budějovice: </a:t>
            </a:r>
            <a:r>
              <a:rPr lang="cs-CZ" altLang="cs-CZ" sz="1800" dirty="0">
                <a:latin typeface="Cambria" panose="02040503050406030204" pitchFamily="18" charset="0"/>
              </a:rPr>
              <a:t>KOPP. 1996. ISBN </a:t>
            </a:r>
            <a:r>
              <a:rPr lang="cs-CZ" altLang="cs-CZ" sz="1800" dirty="0" smtClean="0">
                <a:latin typeface="Cambria" panose="02040503050406030204" pitchFamily="18" charset="0"/>
              </a:rPr>
              <a:t>80-85828-75-8.</a:t>
            </a:r>
            <a:endParaRPr lang="cs-CZ" altLang="cs-CZ" sz="1800" dirty="0">
              <a:latin typeface="Cambria" panose="02040503050406030204" pitchFamily="18" charset="0"/>
            </a:endParaRPr>
          </a:p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None/>
            </a:pPr>
            <a:r>
              <a:rPr lang="cs-CZ" altLang="cs-CZ" sz="1800" dirty="0">
                <a:latin typeface="Cambria" panose="02040503050406030204" pitchFamily="18" charset="0"/>
              </a:rPr>
              <a:t>3.	</a:t>
            </a:r>
            <a:r>
              <a:rPr lang="cs-CZ" altLang="cs-CZ" sz="1800" cap="small" dirty="0" smtClean="0">
                <a:latin typeface="Cambria" panose="02040503050406030204" pitchFamily="18" charset="0"/>
              </a:rPr>
              <a:t>Beran, </a:t>
            </a:r>
            <a:r>
              <a:rPr lang="cs-CZ" altLang="cs-CZ" sz="1800" cap="small" dirty="0">
                <a:latin typeface="Cambria" panose="02040503050406030204" pitchFamily="18" charset="0"/>
              </a:rPr>
              <a:t>V. </a:t>
            </a:r>
            <a:r>
              <a:rPr lang="cs-CZ" altLang="cs-CZ" sz="1800" i="1" dirty="0">
                <a:latin typeface="Cambria" panose="02040503050406030204" pitchFamily="18" charset="0"/>
              </a:rPr>
              <a:t>Typografický manuál</a:t>
            </a:r>
            <a:r>
              <a:rPr lang="cs-CZ" altLang="cs-CZ" sz="1800" dirty="0">
                <a:latin typeface="Cambria" panose="02040503050406030204" pitchFamily="18" charset="0"/>
              </a:rPr>
              <a:t>. </a:t>
            </a:r>
            <a:r>
              <a:rPr lang="cs-CZ" altLang="cs-CZ" sz="1800" dirty="0" smtClean="0">
                <a:latin typeface="Cambria" panose="02040503050406030204" pitchFamily="18" charset="0"/>
              </a:rPr>
              <a:t>Náchod: </a:t>
            </a:r>
            <a:r>
              <a:rPr lang="cs-CZ" altLang="cs-CZ" sz="1800" dirty="0">
                <a:latin typeface="Cambria" panose="02040503050406030204" pitchFamily="18" charset="0"/>
              </a:rPr>
              <a:t>MANUÁL. 1994. </a:t>
            </a:r>
            <a:br>
              <a:rPr lang="cs-CZ" altLang="cs-CZ" sz="1800" dirty="0">
                <a:latin typeface="Cambria" panose="02040503050406030204" pitchFamily="18" charset="0"/>
              </a:rPr>
            </a:br>
            <a:r>
              <a:rPr lang="cs-CZ" altLang="cs-CZ" sz="1800" dirty="0">
                <a:latin typeface="Cambria" panose="02040503050406030204" pitchFamily="18" charset="0"/>
              </a:rPr>
              <a:t>ISBN </a:t>
            </a:r>
            <a:r>
              <a:rPr lang="cs-CZ" altLang="cs-CZ" sz="1800" dirty="0" smtClean="0">
                <a:latin typeface="Cambria" panose="02040503050406030204" pitchFamily="18" charset="0"/>
              </a:rPr>
              <a:t>80-901824-0-2.</a:t>
            </a:r>
            <a:endParaRPr lang="cs-CZ" altLang="cs-CZ" sz="1800" dirty="0">
              <a:latin typeface="Cambria" panose="02040503050406030204" pitchFamily="18" charset="0"/>
            </a:endParaRPr>
          </a:p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AutoNum type="arabicPeriod" startAt="4"/>
            </a:pPr>
            <a:r>
              <a:rPr lang="en-US" altLang="cs-CZ" sz="1800" cap="small" dirty="0" smtClean="0">
                <a:latin typeface="Cambria" panose="02040503050406030204" pitchFamily="18" charset="0"/>
              </a:rPr>
              <a:t>H</a:t>
            </a:r>
            <a:r>
              <a:rPr lang="cs-CZ" altLang="cs-CZ" sz="1800" cap="small" dirty="0" err="1" smtClean="0">
                <a:latin typeface="Cambria" panose="02040503050406030204" pitchFamily="18" charset="0"/>
              </a:rPr>
              <a:t>anáček</a:t>
            </a:r>
            <a:r>
              <a:rPr lang="en-US" altLang="cs-CZ" sz="1800" cap="small" dirty="0" smtClean="0">
                <a:latin typeface="Cambria" panose="02040503050406030204" pitchFamily="18" charset="0"/>
              </a:rPr>
              <a:t>, </a:t>
            </a:r>
            <a:r>
              <a:rPr lang="en-US" altLang="cs-CZ" sz="1800" cap="small" dirty="0">
                <a:latin typeface="Cambria" panose="02040503050406030204" pitchFamily="18" charset="0"/>
              </a:rPr>
              <a:t>P. </a:t>
            </a:r>
            <a:r>
              <a:rPr lang="en-US" altLang="cs-CZ" sz="1800" dirty="0">
                <a:latin typeface="Cambria" panose="02040503050406030204" pitchFamily="18" charset="0"/>
              </a:rPr>
              <a:t>a </a:t>
            </a:r>
            <a:r>
              <a:rPr lang="en-US" altLang="cs-CZ" sz="1800" dirty="0" err="1">
                <a:latin typeface="Cambria" panose="02040503050406030204" pitchFamily="18" charset="0"/>
              </a:rPr>
              <a:t>kol</a:t>
            </a:r>
            <a:r>
              <a:rPr lang="en-US" altLang="cs-CZ" sz="1800" dirty="0">
                <a:latin typeface="Cambria" panose="02040503050406030204" pitchFamily="18" charset="0"/>
              </a:rPr>
              <a:t>. </a:t>
            </a:r>
            <a:r>
              <a:rPr lang="en-US" altLang="cs-CZ" sz="1800" i="1" dirty="0" err="1">
                <a:latin typeface="Cambria" panose="02040503050406030204" pitchFamily="18" charset="0"/>
              </a:rPr>
              <a:t>Jak</a:t>
            </a:r>
            <a:r>
              <a:rPr lang="en-US" altLang="cs-CZ" sz="1800" i="1" dirty="0">
                <a:latin typeface="Cambria" panose="02040503050406030204" pitchFamily="18" charset="0"/>
              </a:rPr>
              <a:t> </a:t>
            </a:r>
            <a:r>
              <a:rPr lang="en-US" altLang="cs-CZ" sz="1800" i="1" dirty="0" err="1">
                <a:latin typeface="Cambria" panose="02040503050406030204" pitchFamily="18" charset="0"/>
              </a:rPr>
              <a:t>publikovat</a:t>
            </a:r>
            <a:r>
              <a:rPr lang="en-US" altLang="cs-CZ" sz="1800" i="1" dirty="0">
                <a:latin typeface="Cambria" panose="02040503050406030204" pitchFamily="18" charset="0"/>
              </a:rPr>
              <a:t> </a:t>
            </a:r>
            <a:r>
              <a:rPr lang="en-US" altLang="cs-CZ" sz="1800" i="1" dirty="0" err="1">
                <a:latin typeface="Cambria" panose="02040503050406030204" pitchFamily="18" charset="0"/>
              </a:rPr>
              <a:t>na</a:t>
            </a:r>
            <a:r>
              <a:rPr lang="en-US" altLang="cs-CZ" sz="1800" i="1" dirty="0">
                <a:latin typeface="Cambria" panose="02040503050406030204" pitchFamily="18" charset="0"/>
              </a:rPr>
              <a:t> </a:t>
            </a:r>
            <a:r>
              <a:rPr lang="en-US" altLang="cs-CZ" sz="1800" i="1" dirty="0" err="1">
                <a:latin typeface="Cambria" panose="02040503050406030204" pitchFamily="18" charset="0"/>
              </a:rPr>
              <a:t>počítači</a:t>
            </a:r>
            <a:r>
              <a:rPr lang="en-US" altLang="cs-CZ" sz="1800" dirty="0">
                <a:latin typeface="Cambria" panose="02040503050406030204" pitchFamily="18" charset="0"/>
              </a:rPr>
              <a:t>. </a:t>
            </a:r>
            <a:r>
              <a:rPr lang="en-US" altLang="cs-CZ" sz="1800" dirty="0" err="1" smtClean="0">
                <a:latin typeface="Cambria" panose="02040503050406030204" pitchFamily="18" charset="0"/>
              </a:rPr>
              <a:t>Veletiny</a:t>
            </a:r>
            <a:r>
              <a:rPr lang="cs-CZ" altLang="cs-CZ" sz="1800" dirty="0" smtClean="0">
                <a:latin typeface="Cambria" panose="02040503050406030204" pitchFamily="18" charset="0"/>
              </a:rPr>
              <a:t>: </a:t>
            </a:r>
            <a:r>
              <a:rPr lang="en-US" altLang="cs-CZ" sz="1800" dirty="0">
                <a:latin typeface="Cambria" panose="02040503050406030204" pitchFamily="18" charset="0"/>
              </a:rPr>
              <a:t>Science</a:t>
            </a:r>
            <a:r>
              <a:rPr lang="cs-CZ" altLang="cs-CZ" sz="1800" dirty="0">
                <a:latin typeface="Cambria" panose="02040503050406030204" pitchFamily="18" charset="0"/>
              </a:rPr>
              <a:t>.</a:t>
            </a:r>
            <a:r>
              <a:rPr lang="en-US" altLang="cs-CZ" sz="1800" dirty="0">
                <a:latin typeface="Cambria" panose="02040503050406030204" pitchFamily="18" charset="0"/>
              </a:rPr>
              <a:t> 1996</a:t>
            </a:r>
            <a:r>
              <a:rPr lang="cs-CZ" altLang="cs-CZ" sz="1800" dirty="0">
                <a:latin typeface="Cambria" panose="02040503050406030204" pitchFamily="18" charset="0"/>
              </a:rPr>
              <a:t>.</a:t>
            </a:r>
            <a:r>
              <a:rPr lang="en-US" altLang="cs-CZ" sz="1800" dirty="0">
                <a:latin typeface="Cambria" panose="02040503050406030204" pitchFamily="18" charset="0"/>
              </a:rPr>
              <a:t> ISBN </a:t>
            </a:r>
            <a:r>
              <a:rPr lang="en-US" altLang="cs-CZ" sz="1800" dirty="0" smtClean="0">
                <a:latin typeface="Cambria" panose="02040503050406030204" pitchFamily="18" charset="0"/>
              </a:rPr>
              <a:t>80-901475-77</a:t>
            </a:r>
            <a:r>
              <a:rPr lang="cs-CZ" altLang="cs-CZ" sz="1800" dirty="0" smtClean="0">
                <a:latin typeface="Cambria" panose="02040503050406030204" pitchFamily="18" charset="0"/>
              </a:rPr>
              <a:t>.</a:t>
            </a:r>
          </a:p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AutoNum type="arabicPeriod" startAt="4"/>
            </a:pPr>
            <a:r>
              <a:rPr lang="pl-PL" altLang="cs-CZ" sz="1800" i="1" dirty="0" smtClean="0">
                <a:latin typeface="Cambria" panose="02040503050406030204" pitchFamily="18" charset="0"/>
              </a:rPr>
              <a:t>Typo</a:t>
            </a:r>
            <a:r>
              <a:rPr lang="pl-PL" altLang="cs-CZ" sz="1800" i="1" dirty="0">
                <a:latin typeface="Cambria" panose="02040503050406030204" pitchFamily="18" charset="0"/>
              </a:rPr>
              <a:t>.</a:t>
            </a:r>
            <a:r>
              <a:rPr lang="pl-PL" altLang="cs-CZ" sz="1800" dirty="0">
                <a:latin typeface="Cambria" panose="02040503050406030204" pitchFamily="18" charset="0"/>
              </a:rPr>
              <a:t> 2003–. Praha: Svět tisku, spol. s r. o. ISSN 1214-0716</a:t>
            </a:r>
            <a:r>
              <a:rPr lang="pl-PL" altLang="cs-CZ" sz="1800" dirty="0" smtClean="0">
                <a:latin typeface="Cambria" panose="02040503050406030204" pitchFamily="18" charset="0"/>
              </a:rPr>
              <a:t>.</a:t>
            </a:r>
          </a:p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AutoNum type="arabicPeriod" startAt="4"/>
            </a:pPr>
            <a:r>
              <a:rPr lang="cs-CZ" altLang="cs-CZ" sz="1800" i="1" dirty="0" smtClean="0">
                <a:latin typeface="Cambria" panose="02040503050406030204" pitchFamily="18" charset="0"/>
              </a:rPr>
              <a:t>ON </a:t>
            </a:r>
            <a:r>
              <a:rPr lang="cs-CZ" altLang="cs-CZ" sz="1800" i="1" dirty="0">
                <a:latin typeface="Cambria" panose="02040503050406030204" pitchFamily="18" charset="0"/>
              </a:rPr>
              <a:t>88 2503 – Základní pravidla </a:t>
            </a:r>
            <a:r>
              <a:rPr lang="cs-CZ" altLang="cs-CZ" sz="1800" i="1" dirty="0" smtClean="0">
                <a:latin typeface="Cambria" panose="02040503050406030204" pitchFamily="18" charset="0"/>
              </a:rPr>
              <a:t>sazby.</a:t>
            </a:r>
            <a:r>
              <a:rPr lang="cs-CZ" altLang="cs-CZ" sz="1800" dirty="0" smtClean="0">
                <a:latin typeface="Cambria" panose="02040503050406030204" pitchFamily="18" charset="0"/>
              </a:rPr>
              <a:t> </a:t>
            </a:r>
            <a:r>
              <a:rPr lang="cs-CZ" altLang="cs-CZ" sz="1800" dirty="0">
                <a:latin typeface="Cambria" panose="02040503050406030204" pitchFamily="18" charset="0"/>
              </a:rPr>
              <a:t>Praha: Vydavatelství </a:t>
            </a:r>
            <a:r>
              <a:rPr lang="cs-CZ" altLang="cs-CZ" sz="1800" dirty="0" smtClean="0">
                <a:latin typeface="Cambria" panose="02040503050406030204" pitchFamily="18" charset="0"/>
              </a:rPr>
              <a:t>ÚNM, 1968.</a:t>
            </a:r>
          </a:p>
          <a:p>
            <a:pPr>
              <a:spcAft>
                <a:spcPct val="50000"/>
              </a:spcAft>
              <a:buClr>
                <a:srgbClr val="A50021"/>
              </a:buClr>
              <a:buSzPct val="80000"/>
              <a:buFont typeface="Wingdings" pitchFamily="2" charset="2"/>
              <a:buAutoNum type="arabicPeriod" startAt="4"/>
            </a:pPr>
            <a:r>
              <a:rPr lang="cs-CZ" altLang="cs-CZ" sz="1800" i="1" dirty="0">
                <a:latin typeface="Cambria" panose="02040503050406030204" pitchFamily="18" charset="0"/>
              </a:rPr>
              <a:t>Písmařské </a:t>
            </a:r>
            <a:r>
              <a:rPr lang="cs-CZ" altLang="cs-CZ" sz="1800" i="1" dirty="0" smtClean="0">
                <a:latin typeface="Cambria" panose="02040503050406030204" pitchFamily="18" charset="0"/>
              </a:rPr>
              <a:t>názvosloví</a:t>
            </a:r>
            <a:r>
              <a:rPr lang="cs-CZ" altLang="cs-CZ" sz="1800" dirty="0" smtClean="0">
                <a:latin typeface="Cambria" panose="02040503050406030204" pitchFamily="18" charset="0"/>
              </a:rPr>
              <a:t> </a:t>
            </a:r>
            <a:r>
              <a:rPr lang="cs-CZ" altLang="cs-CZ" sz="1800" dirty="0">
                <a:latin typeface="Cambria" panose="02040503050406030204" pitchFamily="18" charset="0"/>
              </a:rPr>
              <a:t>[online]. [vid. 20. 7. 2011] , </a:t>
            </a:r>
            <a:r>
              <a:rPr lang="cs-CZ" altLang="cs-CZ" sz="1800" dirty="0" smtClean="0">
                <a:latin typeface="Cambria" panose="02040503050406030204" pitchFamily="18" charset="0"/>
              </a:rPr>
              <a:t>2009. Dostupné </a:t>
            </a:r>
            <a:r>
              <a:rPr lang="cs-CZ" altLang="cs-CZ" sz="1800" dirty="0">
                <a:latin typeface="Cambria" panose="02040503050406030204" pitchFamily="18" charset="0"/>
              </a:rPr>
              <a:t>z: http://www.typo.cz/</a:t>
            </a:r>
            <a:r>
              <a:rPr lang="cs-CZ" altLang="cs-CZ" sz="1800" dirty="0" err="1">
                <a:latin typeface="Cambria" panose="02040503050406030204" pitchFamily="18" charset="0"/>
              </a:rPr>
              <a:t>databaze</a:t>
            </a:r>
            <a:r>
              <a:rPr lang="cs-CZ" altLang="cs-CZ" sz="1800" dirty="0">
                <a:latin typeface="Cambria" panose="02040503050406030204" pitchFamily="18" charset="0"/>
              </a:rPr>
              <a:t>/pravidla-a-</a:t>
            </a:r>
            <a:r>
              <a:rPr lang="cs-CZ" altLang="cs-CZ" sz="1800" dirty="0" err="1">
                <a:latin typeface="Cambria" panose="02040503050406030204" pitchFamily="18" charset="0"/>
              </a:rPr>
              <a:t>nazvoslovi</a:t>
            </a:r>
            <a:r>
              <a:rPr lang="cs-CZ" altLang="cs-CZ" sz="1800" dirty="0">
                <a:latin typeface="Cambria" panose="02040503050406030204" pitchFamily="18" charset="0"/>
              </a:rPr>
              <a:t>/</a:t>
            </a:r>
            <a:r>
              <a:rPr lang="cs-CZ" altLang="cs-CZ" sz="1800" dirty="0" err="1">
                <a:latin typeface="Cambria" panose="02040503050406030204" pitchFamily="18" charset="0"/>
              </a:rPr>
              <a:t>pismarske-nazvoslovi</a:t>
            </a:r>
            <a:r>
              <a:rPr lang="cs-CZ" altLang="cs-CZ" sz="1800" dirty="0">
                <a:latin typeface="Cambria" panose="02040503050406030204" pitchFamily="18" charset="0"/>
              </a:rPr>
              <a:t>/.</a:t>
            </a:r>
          </a:p>
        </p:txBody>
      </p:sp>
    </p:spTree>
    <p:extLst>
      <p:ext uri="{BB962C8B-B14F-4D97-AF65-F5344CB8AC3E}">
        <p14:creationId xmlns:p14="http://schemas.microsoft.com/office/powerpoint/2010/main" val="19349028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na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 textu se odvoláváme na nějaký zdroj; norma definuje tři způsoby: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Harvardský systém</a:t>
            </a:r>
            <a:r>
              <a:rPr lang="cs-CZ" dirty="0" smtClean="0"/>
              <a:t>: odkaz ve formě tvůrce, data vydání a lokace. Seznam bibliografických citací je seřazen podle abecedy, není číslován a datum je uváděno vždy hned za tvůrcem.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I ve Wordu lze vytvořit dobré dokumenty (Martínek, 1996, s. 24).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Jak tvrdí Martínek (1996, s. 24), i ve Wordu lze vytvořit dobré dokumenty.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Metoda číselných odkazů</a:t>
            </a:r>
            <a:r>
              <a:rPr lang="cs-CZ" dirty="0" smtClean="0"/>
              <a:t>: číslo v kulaté závorce nebo v </a:t>
            </a:r>
            <a:r>
              <a:rPr lang="cs-CZ" dirty="0"/>
              <a:t>exponentu </a:t>
            </a:r>
            <a:r>
              <a:rPr lang="cs-CZ" dirty="0" smtClean="0"/>
              <a:t>s</a:t>
            </a:r>
            <a:r>
              <a:rPr lang="cs-CZ" dirty="0"/>
              <a:t> </a:t>
            </a:r>
            <a:r>
              <a:rPr lang="cs-CZ" dirty="0" smtClean="0"/>
              <a:t>případnou lokací. Seznam bibliografických citací je seřazen podle pořadí výskytu v textu a je číslován.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I ve Wordu lze vytvořit dobré dokumenty (5, s. 24).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I ve Wordu lze vytvořit dobré dokumenty.</a:t>
            </a:r>
            <a:r>
              <a:rPr lang="cs-CZ" baseline="30000" dirty="0" smtClean="0">
                <a:solidFill>
                  <a:srgbClr val="FF0000"/>
                </a:solidFill>
              </a:rPr>
              <a:t>5, s. 24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Metoda průběžných poznámek</a:t>
            </a:r>
            <a:r>
              <a:rPr lang="cs-CZ" dirty="0" smtClean="0"/>
              <a:t>: odkaz na poznámku pod čarou, kde jsou běžné odkazy na citace s případnými komentáři a poznámkami.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I ve Wordu lze vytvořit dobré dokumenty.</a:t>
            </a:r>
            <a:r>
              <a:rPr lang="cs-CZ" baseline="30000" dirty="0" smtClean="0">
                <a:solidFill>
                  <a:srgbClr val="FF0000"/>
                </a:solidFill>
              </a:rPr>
              <a:t>7</a:t>
            </a:r>
          </a:p>
          <a:p>
            <a:r>
              <a:rPr lang="cs-CZ" dirty="0" smtClean="0"/>
              <a:t>V jednom dokumentu vždy používáme systematicky jen jeden z uvedených způsobů.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5718368"/>
            <a:ext cx="36724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39552" y="5733256"/>
            <a:ext cx="76124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aseline="30000" dirty="0" smtClean="0">
                <a:solidFill>
                  <a:srgbClr val="FF0000"/>
                </a:solidFill>
              </a:rPr>
              <a:t>7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Např. Martínek (1996, s. 24), ale i další autoři. Je však potřeba poznamenat, že dosažení dobrého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  dokumentu dá daleko více práce než v jiných systémech. Viz též Přichystal (2011), Haluza (2012, s. 8).</a:t>
            </a:r>
            <a:endParaRPr lang="cs-CZ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9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Strojopis a knižní písmo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Strojopisné písmo</a:t>
            </a:r>
            <a:r>
              <a:rPr lang="cs-CZ" dirty="0" smtClean="0"/>
              <a:t> – všechny znaky mají </a:t>
            </a:r>
            <a:r>
              <a:rPr lang="cs-CZ" b="1" dirty="0" smtClean="0"/>
              <a:t>stejnou šířku</a:t>
            </a:r>
            <a:r>
              <a:rPr lang="cs-CZ" dirty="0" smtClean="0"/>
              <a:t> (vynuceno jednoduchou konstrukcí psacího stroje, hůře čitelné)</a:t>
            </a:r>
          </a:p>
          <a:p>
            <a:pPr marL="0" indent="0">
              <a:buNone/>
            </a:pP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př. </a:t>
            </a:r>
            <a:r>
              <a:rPr lang="cs-CZ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Courier</a:t>
            </a:r>
            <a:r>
              <a:rPr lang="cs-C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cs-C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betonová hráz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Knižní písmo</a:t>
            </a:r>
            <a:r>
              <a:rPr lang="cs-CZ" dirty="0" smtClean="0"/>
              <a:t> – každý znak má </a:t>
            </a:r>
            <a:r>
              <a:rPr lang="cs-CZ" b="1" dirty="0" smtClean="0"/>
              <a:t>svou šířku.</a:t>
            </a:r>
            <a:r>
              <a:rPr lang="cs-CZ" dirty="0" smtClean="0"/>
              <a:t> Lze tak dosáhnout optimální čitelnosti. Dnes se používá prakticky všude.</a:t>
            </a:r>
          </a:p>
          <a:p>
            <a:pPr marL="0" indent="0">
              <a:buNone/>
            </a:pPr>
            <a:r>
              <a:rPr lang="cs-CZ" dirty="0" smtClean="0"/>
              <a:t>př.  </a:t>
            </a:r>
            <a:r>
              <a:rPr lang="cs-CZ" dirty="0" err="1" smtClean="0">
                <a:solidFill>
                  <a:srgbClr val="FF0000"/>
                </a:solidFill>
                <a:latin typeface="Cambria" pitchFamily="18" charset="0"/>
              </a:rPr>
              <a:t>Cambria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:                       betonová hráz</a:t>
            </a:r>
            <a:endParaRPr lang="cs-CZ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1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knižního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Latinková písma mají dva zdroje – </a:t>
            </a:r>
            <a:r>
              <a:rPr lang="cs-CZ" dirty="0" smtClean="0">
                <a:solidFill>
                  <a:srgbClr val="0070C0"/>
                </a:solidFill>
              </a:rPr>
              <a:t>římskou kapitálu</a:t>
            </a:r>
            <a:r>
              <a:rPr lang="cs-CZ" dirty="0" smtClean="0"/>
              <a:t> (starořímské nápisy)</a:t>
            </a:r>
            <a:br>
              <a:rPr lang="cs-CZ" dirty="0" smtClean="0"/>
            </a:br>
            <a:r>
              <a:rPr lang="cs-CZ" dirty="0" smtClean="0"/>
              <a:t>= dnešní velká písmena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karolínskou minuskuli</a:t>
            </a:r>
            <a:r>
              <a:rPr lang="cs-CZ" dirty="0" smtClean="0"/>
              <a:t> (Karel </a:t>
            </a:r>
            <a:br>
              <a:rPr lang="cs-CZ" dirty="0" smtClean="0"/>
            </a:br>
            <a:r>
              <a:rPr lang="cs-CZ" dirty="0" smtClean="0"/>
              <a:t>Veliký, cca 800 n. l.)</a:t>
            </a:r>
            <a:br>
              <a:rPr lang="cs-CZ" dirty="0" smtClean="0"/>
            </a:br>
            <a:r>
              <a:rPr lang="cs-CZ" dirty="0" smtClean="0"/>
              <a:t>= dnešní malá písmena.</a:t>
            </a:r>
            <a:endParaRPr lang="cs-CZ" dirty="0"/>
          </a:p>
        </p:txBody>
      </p:sp>
      <p:pic>
        <p:nvPicPr>
          <p:cNvPr id="4" name="Picture 1028" descr="LAT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431"/>
          <a:stretch>
            <a:fillRect/>
          </a:stretch>
        </p:blipFill>
        <p:spPr bwMode="auto">
          <a:xfrm>
            <a:off x="899592" y="3021488"/>
            <a:ext cx="224948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35" descr="knihtis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84763"/>
            <a:ext cx="3138332" cy="446424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51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písmového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minusky</a:t>
            </a:r>
            <a:r>
              <a:rPr lang="cs-CZ" dirty="0" smtClean="0"/>
              <a:t> – malá písmena (a, b, c, ...)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verzálky</a:t>
            </a:r>
            <a:r>
              <a:rPr lang="cs-CZ" dirty="0" smtClean="0"/>
              <a:t> – velká písmena (A, B, C, ...)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akcenty</a:t>
            </a:r>
            <a:r>
              <a:rPr lang="cs-CZ" dirty="0" smtClean="0"/>
              <a:t> – diakritika (á, č, ö, ű, à, å, ô, ż, ą, ğ, ...)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interpunkce</a:t>
            </a:r>
            <a:r>
              <a:rPr lang="cs-CZ" dirty="0" smtClean="0"/>
              <a:t> (, . : ; ? !)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serif</a:t>
            </a:r>
            <a:r>
              <a:rPr lang="cs-CZ" dirty="0" smtClean="0"/>
              <a:t> (patka)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stín</a:t>
            </a:r>
            <a:r>
              <a:rPr lang="cs-CZ" dirty="0" smtClean="0"/>
              <a:t> (svislý, šikmý)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kmen</a:t>
            </a:r>
            <a:r>
              <a:rPr lang="cs-CZ" dirty="0" smtClean="0"/>
              <a:t> (dřík)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duktus</a:t>
            </a:r>
            <a:r>
              <a:rPr lang="cs-CZ" dirty="0" smtClean="0"/>
              <a:t> (tmavost)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212976"/>
            <a:ext cx="4032448" cy="14588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797152"/>
            <a:ext cx="3888432" cy="158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9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Písmová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Písmová osnova</a:t>
            </a:r>
            <a:r>
              <a:rPr lang="cs-CZ" dirty="0" smtClean="0"/>
              <a:t> – soustava vodorovných přímek určující výškové proporce písma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84984"/>
            <a:ext cx="4855474" cy="236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742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knižního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Tři základní kategorie: </a:t>
            </a: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antikva</a:t>
            </a:r>
            <a:r>
              <a:rPr lang="cs-CZ" dirty="0" smtClean="0"/>
              <a:t> (</a:t>
            </a:r>
            <a:r>
              <a:rPr lang="cs-CZ" dirty="0" err="1" smtClean="0"/>
              <a:t>serify+stíny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sz="2400" dirty="0" smtClean="0"/>
              <a:t>též </a:t>
            </a:r>
            <a:r>
              <a:rPr lang="cs-CZ" sz="2400" dirty="0" err="1" smtClean="0"/>
              <a:t>serifové</a:t>
            </a:r>
            <a:r>
              <a:rPr lang="cs-CZ" sz="2400" dirty="0" smtClean="0"/>
              <a:t>, patkové</a:t>
            </a:r>
            <a:br>
              <a:rPr lang="cs-CZ" sz="2400" dirty="0" smtClean="0"/>
            </a:br>
            <a:r>
              <a:rPr lang="cs-CZ" dirty="0" smtClean="0"/>
              <a:t>základní text na papíře</a:t>
            </a:r>
            <a:endParaRPr lang="cs-CZ" dirty="0"/>
          </a:p>
          <a:p>
            <a:r>
              <a:rPr lang="cs-CZ" dirty="0" err="1" smtClean="0">
                <a:solidFill>
                  <a:srgbClr val="0070C0"/>
                </a:solidFill>
              </a:rPr>
              <a:t>grotesk</a:t>
            </a:r>
            <a:r>
              <a:rPr lang="cs-CZ" dirty="0" smtClean="0"/>
              <a:t> (bez serifů a stínů)</a:t>
            </a:r>
            <a:br>
              <a:rPr lang="cs-CZ" dirty="0" smtClean="0"/>
            </a:br>
            <a:r>
              <a:rPr lang="cs-CZ" sz="2400" dirty="0" smtClean="0"/>
              <a:t>též </a:t>
            </a:r>
            <a:r>
              <a:rPr lang="cs-CZ" sz="2400" dirty="0" err="1" smtClean="0"/>
              <a:t>bezserifové</a:t>
            </a:r>
            <a:r>
              <a:rPr lang="cs-CZ" sz="2400" dirty="0" smtClean="0"/>
              <a:t>, bezpatkové</a:t>
            </a:r>
            <a:br>
              <a:rPr lang="cs-CZ" sz="2400" dirty="0" smtClean="0"/>
            </a:br>
            <a:r>
              <a:rPr lang="cs-CZ" dirty="0" smtClean="0"/>
              <a:t>krátké nápisy, texty na obrazovce</a:t>
            </a: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ostatní</a:t>
            </a:r>
            <a:r>
              <a:rPr lang="cs-CZ" dirty="0" smtClean="0"/>
              <a:t> </a:t>
            </a:r>
            <a:r>
              <a:rPr lang="cs-CZ" sz="2400" dirty="0" smtClean="0"/>
              <a:t>(zdobné, přechodové,</a:t>
            </a:r>
            <a:br>
              <a:rPr lang="cs-CZ" sz="2400" dirty="0" smtClean="0"/>
            </a:br>
            <a:r>
              <a:rPr lang="cs-CZ" sz="2400" dirty="0" smtClean="0"/>
              <a:t>skript atd.)</a:t>
            </a:r>
            <a:br>
              <a:rPr lang="cs-CZ" sz="2400" dirty="0" smtClean="0"/>
            </a:br>
            <a:r>
              <a:rPr lang="cs-CZ" dirty="0" smtClean="0"/>
              <a:t>pro zvláštní (příležitostné)</a:t>
            </a:r>
            <a:br>
              <a:rPr lang="cs-CZ" dirty="0" smtClean="0"/>
            </a:br>
            <a:r>
              <a:rPr lang="cs-CZ" dirty="0" smtClean="0"/>
              <a:t> využití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52120" y="170080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Constantia" pitchFamily="18" charset="0"/>
              </a:rPr>
              <a:t>Alfons</a:t>
            </a:r>
            <a:endParaRPr lang="cs-CZ" sz="72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52120" y="3140968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+mj-lt"/>
              </a:rPr>
              <a:t>Alfons</a:t>
            </a:r>
            <a:endParaRPr lang="cs-CZ" sz="7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52120" y="4437112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FF0000"/>
                </a:solidFill>
                <a:latin typeface="Brush Script MT" pitchFamily="66" charset="0"/>
              </a:rPr>
              <a:t>Alfons</a:t>
            </a:r>
          </a:p>
          <a:p>
            <a:r>
              <a:rPr lang="cs-CZ" sz="7200" dirty="0" smtClean="0">
                <a:solidFill>
                  <a:srgbClr val="FF0000"/>
                </a:solidFill>
                <a:latin typeface="Playbill" pitchFamily="82" charset="0"/>
              </a:rPr>
              <a:t>Alfons</a:t>
            </a:r>
            <a:endParaRPr lang="cs-CZ" sz="7200" dirty="0">
              <a:solidFill>
                <a:srgbClr val="FF0000"/>
              </a:solidFill>
              <a:latin typeface="Playbill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983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Písmové řezy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Řez</a:t>
            </a:r>
            <a:r>
              <a:rPr lang="cs-CZ" dirty="0" smtClean="0"/>
              <a:t> – modifikace základního tvaru písma ve sklonu, duktu, šířce, provedení tahů.</a:t>
            </a:r>
          </a:p>
          <a:p>
            <a:r>
              <a:rPr lang="cs-CZ" dirty="0" smtClean="0"/>
              <a:t>Hlavní využití: </a:t>
            </a:r>
            <a:r>
              <a:rPr lang="cs-CZ" dirty="0" smtClean="0">
                <a:solidFill>
                  <a:srgbClr val="0070C0"/>
                </a:solidFill>
              </a:rPr>
              <a:t>vyznačování</a:t>
            </a:r>
            <a:r>
              <a:rPr lang="cs-CZ" dirty="0" smtClean="0"/>
              <a:t> (zdůrazňování)</a:t>
            </a:r>
          </a:p>
          <a:p>
            <a:r>
              <a:rPr lang="cs-CZ" dirty="0" smtClean="0"/>
              <a:t>Nejpotřebnější řezy: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  <a:latin typeface="Constantia" pitchFamily="18" charset="0"/>
              </a:rPr>
              <a:t>obyčejný</a:t>
            </a:r>
            <a:r>
              <a:rPr lang="cs-CZ" dirty="0" smtClean="0"/>
              <a:t>		pro hlavní text</a:t>
            </a:r>
            <a:br>
              <a:rPr lang="cs-CZ" dirty="0" smtClean="0"/>
            </a:br>
            <a:r>
              <a:rPr lang="cs-CZ" i="1" dirty="0" smtClean="0">
                <a:solidFill>
                  <a:srgbClr val="FF0000"/>
                </a:solidFill>
                <a:latin typeface="Constantia" pitchFamily="18" charset="0"/>
              </a:rPr>
              <a:t>kurzíva</a:t>
            </a:r>
            <a:r>
              <a:rPr lang="cs-CZ" dirty="0" smtClean="0"/>
              <a:t>			vyznačení první úrovně</a:t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  <a:latin typeface="Constantia" pitchFamily="18" charset="0"/>
              </a:rPr>
              <a:t>tučný</a:t>
            </a:r>
            <a:r>
              <a:rPr lang="cs-CZ" dirty="0" smtClean="0"/>
              <a:t>			vyznačení druhé úrovně</a:t>
            </a:r>
            <a:br>
              <a:rPr lang="cs-CZ" dirty="0" smtClean="0"/>
            </a:br>
            <a:r>
              <a:rPr lang="cs-CZ" b="1" i="1" dirty="0" smtClean="0">
                <a:solidFill>
                  <a:srgbClr val="FF0000"/>
                </a:solidFill>
                <a:latin typeface="Constantia" pitchFamily="18" charset="0"/>
              </a:rPr>
              <a:t>tučná kurzíva</a:t>
            </a:r>
            <a:r>
              <a:rPr lang="cs-CZ" dirty="0" smtClean="0"/>
              <a:t>	vyznačení v tučném textu</a:t>
            </a:r>
          </a:p>
          <a:p>
            <a:r>
              <a:rPr lang="cs-CZ" dirty="0" smtClean="0"/>
              <a:t>Další řezy: úzký, rozšířený, skloněný, zdobný, ...</a:t>
            </a:r>
          </a:p>
        </p:txBody>
      </p:sp>
    </p:spTree>
    <p:extLst>
      <p:ext uri="{BB962C8B-B14F-4D97-AF65-F5344CB8AC3E}">
        <p14:creationId xmlns:p14="http://schemas.microsoft.com/office/powerpoint/2010/main" val="3538527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1404</Words>
  <Application>Microsoft Office PowerPoint</Application>
  <PresentationFormat>Předvádění na obrazovce (4:3)</PresentationFormat>
  <Paragraphs>297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systému Office</vt:lpstr>
      <vt:lpstr>Základy typografie a úpravy závěrečných prací</vt:lpstr>
      <vt:lpstr>Proč typografie?</vt:lpstr>
      <vt:lpstr>Typografie</vt:lpstr>
      <vt:lpstr>Strojopis a knižní písmo</vt:lpstr>
      <vt:lpstr>Vývoj knižního písma</vt:lpstr>
      <vt:lpstr>Trocha písmového názvosloví</vt:lpstr>
      <vt:lpstr>Písmová osnova</vt:lpstr>
      <vt:lpstr>Typy knižního písma</vt:lpstr>
      <vt:lpstr>Písmové řezy</vt:lpstr>
      <vt:lpstr>Typografické míry</vt:lpstr>
      <vt:lpstr>Stupeň (velikost) písma</vt:lpstr>
      <vt:lpstr>Použití různých stupňů písma</vt:lpstr>
      <vt:lpstr>Relativní typografické míry</vt:lpstr>
      <vt:lpstr>Sazba</vt:lpstr>
      <vt:lpstr>Pravidla sazby – hladký text I</vt:lpstr>
      <vt:lpstr>Pravidla sazby – hladký text II</vt:lpstr>
      <vt:lpstr>Pravidla sazby – hladký text III</vt:lpstr>
      <vt:lpstr>Pravidla sazby – hladký text IV</vt:lpstr>
      <vt:lpstr>Pravidla sazby – hladký text V</vt:lpstr>
      <vt:lpstr>Pravidla sazby – hladký text VI</vt:lpstr>
      <vt:lpstr>Pravidla sazby – hladký text VII</vt:lpstr>
      <vt:lpstr>Pravidla sazby – hladký text VIII; čísla</vt:lpstr>
      <vt:lpstr>Pravidla sazby – smíšený text</vt:lpstr>
      <vt:lpstr>Pravidla sazby – smíšený text</vt:lpstr>
      <vt:lpstr>Pravidla sazby – smíšený text</vt:lpstr>
      <vt:lpstr>Pravidla sazby – odstavce I</vt:lpstr>
      <vt:lpstr>Sazba odstavců II</vt:lpstr>
      <vt:lpstr>Sazba odstavců III</vt:lpstr>
      <vt:lpstr>Sazba stránek</vt:lpstr>
      <vt:lpstr>Uspořádání dokumentu</vt:lpstr>
      <vt:lpstr>Formáty papíru</vt:lpstr>
      <vt:lpstr>Bibliografické citace</vt:lpstr>
      <vt:lpstr>Seznam bibliografických citací</vt:lpstr>
      <vt:lpstr>Příklady bibliografických citací</vt:lpstr>
      <vt:lpstr>Odkazy na citace</vt:lpstr>
    </vt:vector>
  </TitlesOfParts>
  <Company>ÚI PEF MENDELU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typografie a zpracování textů na počítači</dc:title>
  <dc:creator>Jiří Rybička</dc:creator>
  <cp:lastModifiedBy>Jiří Rybička</cp:lastModifiedBy>
  <cp:revision>60</cp:revision>
  <dcterms:created xsi:type="dcterms:W3CDTF">2013-09-03T12:14:22Z</dcterms:created>
  <dcterms:modified xsi:type="dcterms:W3CDTF">2014-02-19T12:43:29Z</dcterms:modified>
</cp:coreProperties>
</file>