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96" r:id="rId3"/>
    <p:sldId id="297" r:id="rId4"/>
    <p:sldId id="258" r:id="rId5"/>
    <p:sldId id="259" r:id="rId6"/>
    <p:sldId id="260" r:id="rId7"/>
    <p:sldId id="261" r:id="rId8"/>
    <p:sldId id="262" r:id="rId9"/>
    <p:sldId id="298" r:id="rId10"/>
    <p:sldId id="263" r:id="rId11"/>
    <p:sldId id="264" r:id="rId12"/>
    <p:sldId id="265" r:id="rId13"/>
    <p:sldId id="266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300" r:id="rId30"/>
    <p:sldId id="286" r:id="rId31"/>
    <p:sldId id="293" r:id="rId32"/>
    <p:sldId id="287" r:id="rId33"/>
    <p:sldId id="288" r:id="rId34"/>
    <p:sldId id="289" r:id="rId35"/>
    <p:sldId id="294" r:id="rId36"/>
    <p:sldId id="291" r:id="rId37"/>
    <p:sldId id="292" r:id="rId38"/>
    <p:sldId id="299" r:id="rId3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99FF99"/>
    <a:srgbClr val="FFCCFF"/>
    <a:srgbClr val="FFFF99"/>
    <a:srgbClr val="FFFF00"/>
    <a:srgbClr val="FF00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15" autoAdjust="0"/>
    <p:restoredTop sz="94659" autoAdjust="0"/>
  </p:normalViewPr>
  <p:slideViewPr>
    <p:cSldViewPr>
      <p:cViewPr varScale="1">
        <p:scale>
          <a:sx n="72" d="100"/>
          <a:sy n="72" d="100"/>
        </p:scale>
        <p:origin x="147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6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9456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9456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456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9456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456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456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9456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57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57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945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1945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9457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19457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19457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1E5F46D-B0D5-45DE-AB2F-CD087207062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201D0-BCA2-478E-9A40-C7992AE97F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204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0408C-07CB-4BEA-B245-E1D615EDB42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5435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BDBA75A-80E6-4AB5-875F-19C1AA95958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3615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E223D-4E38-4E31-A0E3-B7637DA4985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119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D7451A-619D-4D48-AD3B-320AC6DC653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5523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27453C-3DC4-4C95-A693-38639E3078F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5865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3A6AF6-C67C-4145-A923-46172FF48A4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148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D377F-5C44-4087-B3F4-4F461860307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049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49CC74-CE75-4FCD-8C31-0E54100291E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2368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8028E3-D927-4FFB-9EC2-B076714CCEB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6127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432CB-D3B1-4E27-A6F9-58421F3AE08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777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19353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19354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19354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19354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19354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19354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altLang="cs-CZ"/>
          </a:p>
        </p:txBody>
      </p:sp>
      <p:sp>
        <p:nvSpPr>
          <p:cNvPr id="19354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9354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935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935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935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9B99FA-4F50-4F45-A683-FB4D00BCCCF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altLang="cs-CZ"/>
              <a:t>Dynamické dokumenty </a:t>
            </a:r>
            <a:br>
              <a:rPr lang="cs-CZ" altLang="cs-CZ"/>
            </a:br>
            <a:r>
              <a:rPr lang="cs-CZ" altLang="cs-CZ"/>
              <a:t>na straně klienta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 smtClean="0"/>
              <a:t>Webové prezentace III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formuláře – část 1</a:t>
            </a:r>
          </a:p>
        </p:txBody>
      </p:sp>
      <p:sp>
        <p:nvSpPr>
          <p:cNvPr id="148484" name="Text Box 4"/>
          <p:cNvSpPr txBox="1">
            <a:spLocks noChangeArrowheads="1"/>
          </p:cNvSpPr>
          <p:nvPr/>
        </p:nvSpPr>
        <p:spPr bwMode="auto">
          <a:xfrm>
            <a:off x="539750" y="2276475"/>
            <a:ext cx="8353425" cy="3786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sz="2200" b="1">
                <a:latin typeface="Courier New" panose="02070309020205020404" pitchFamily="49" charset="0"/>
              </a:rPr>
              <a:t>&lt;h2 align=center&gt;Údaje o zakázce&lt;/h2&gt;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&lt;form name=priklad&gt;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&lt;table align=center&gt;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&lt;tr&gt;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 &lt;td&gt;Autor&lt;/td&gt;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 &lt;td&gt;&lt;input type=text size=40 name=autor&gt;&lt;/td&gt;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&lt;/tr&gt;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&lt;tr&gt;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 &lt;td&gt;Název&lt;/td&gt;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 &lt;td&gt;&lt;input type=text size=40 name=nazev&gt;&lt;/td&gt;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&lt;/tr&gt;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formuláře – část 2</a:t>
            </a:r>
          </a:p>
        </p:txBody>
      </p:sp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539750" y="2276475"/>
            <a:ext cx="8353425" cy="3786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sz="2200" b="1">
                <a:latin typeface="Courier New" panose="02070309020205020404" pitchFamily="49" charset="0"/>
              </a:rPr>
              <a:t>  &lt;tr&gt;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 &lt;td&gt;Typ publikace&lt;/td&gt;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 &lt;td&gt;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  &lt;select name=typpubl size=2&gt;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   &lt;option value=mono&gt;Monografie&lt;/option&gt;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   &lt;option value=skr checked&gt;Skriptum&lt;/option&gt;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   &lt;option value=broz&gt;Brožura&lt;/option&gt;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   &lt;option value=list&gt;Samostatný list&lt;/option&gt;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  &lt;/select&gt;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 &lt;/td&gt;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&lt;/tr&gt;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formuláře – část 3</a:t>
            </a:r>
          </a:p>
        </p:txBody>
      </p:sp>
      <p:sp>
        <p:nvSpPr>
          <p:cNvPr id="150532" name="Text Box 4"/>
          <p:cNvSpPr txBox="1">
            <a:spLocks noChangeArrowheads="1"/>
          </p:cNvSpPr>
          <p:nvPr/>
        </p:nvSpPr>
        <p:spPr bwMode="auto">
          <a:xfrm>
            <a:off x="539750" y="1844675"/>
            <a:ext cx="8353425" cy="4791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sz="2200">
                <a:latin typeface="Courier New" panose="02070309020205020404" pitchFamily="49" charset="0"/>
              </a:rPr>
              <a:t>  </a:t>
            </a:r>
            <a:r>
              <a:rPr lang="cs-CZ" altLang="cs-CZ" sz="2200" b="1">
                <a:latin typeface="Courier New" panose="02070309020205020404" pitchFamily="49" charset="0"/>
              </a:rPr>
              <a:t>&lt;tr&gt;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 &lt;td valign=top&gt;Způsob rozmnožení&lt;/td&gt;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 &lt;td&gt;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  &lt;input type=radio name=mnoz&gt;Ofset&lt;br&gt;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  &lt;input type=radio name=mnoz checked&gt;Průtisk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 &lt;/td&gt;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&lt;/tr&gt;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&lt;tr&gt;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 &lt;td valign=top&gt;Doplňky&lt;/td&gt;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 &lt;td&gt;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  &lt;input type=checkbox name=obal&gt;Obálka&lt;br&gt;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  &lt;input type=checkbox name=lep&gt;Lepení&lt;br&gt;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 &lt;/td&gt;</a:t>
            </a:r>
          </a:p>
          <a:p>
            <a:r>
              <a:rPr lang="cs-CZ" altLang="cs-CZ" sz="2200" b="1">
                <a:latin typeface="Courier New" panose="02070309020205020404" pitchFamily="49" charset="0"/>
              </a:rPr>
              <a:t>  &lt;/tr&gt;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formuláře – část 4</a:t>
            </a:r>
          </a:p>
        </p:txBody>
      </p:sp>
      <p:sp>
        <p:nvSpPr>
          <p:cNvPr id="151556" name="Text Box 4"/>
          <p:cNvSpPr txBox="1">
            <a:spLocks noChangeArrowheads="1"/>
          </p:cNvSpPr>
          <p:nvPr/>
        </p:nvSpPr>
        <p:spPr bwMode="auto">
          <a:xfrm>
            <a:off x="142875" y="1844675"/>
            <a:ext cx="8893175" cy="467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sz="2000">
                <a:latin typeface="Courier New" panose="02070309020205020404" pitchFamily="49" charset="0"/>
              </a:rPr>
              <a:t>  </a:t>
            </a:r>
            <a:r>
              <a:rPr lang="cs-CZ" altLang="cs-CZ" sz="2000" b="1">
                <a:latin typeface="Courier New" panose="02070309020205020404" pitchFamily="49" charset="0"/>
              </a:rPr>
              <a:t>&lt;tr&gt;</a:t>
            </a:r>
          </a:p>
          <a:p>
            <a:r>
              <a:rPr lang="cs-CZ" altLang="cs-CZ" sz="2000" b="1">
                <a:latin typeface="Courier New" panose="02070309020205020404" pitchFamily="49" charset="0"/>
              </a:rPr>
              <a:t>   &lt;td valign=top&gt;Další požadavky&lt;/td&gt;</a:t>
            </a:r>
          </a:p>
          <a:p>
            <a:r>
              <a:rPr lang="cs-CZ" altLang="cs-CZ" sz="2000" b="1">
                <a:latin typeface="Courier New" panose="02070309020205020404" pitchFamily="49" charset="0"/>
              </a:rPr>
              <a:t>   &lt;td&gt;&lt;textarea cols=40 rows=7&gt;&lt;/textarea&gt;&lt;/td&gt;</a:t>
            </a:r>
          </a:p>
          <a:p>
            <a:r>
              <a:rPr lang="cs-CZ" altLang="cs-CZ" sz="2000" b="1">
                <a:latin typeface="Courier New" panose="02070309020205020404" pitchFamily="49" charset="0"/>
              </a:rPr>
              <a:t>  &lt;/tr&gt;</a:t>
            </a:r>
          </a:p>
          <a:p>
            <a:r>
              <a:rPr lang="cs-CZ" altLang="cs-CZ" sz="2000" b="1">
                <a:latin typeface="Courier New" panose="02070309020205020404" pitchFamily="49" charset="0"/>
              </a:rPr>
              <a:t>  &lt;tr&gt;&lt;td colspan=2&gt;&lt;hr&gt;&lt;/td&gt;&lt;/tr&gt;</a:t>
            </a:r>
          </a:p>
          <a:p>
            <a:r>
              <a:rPr lang="cs-CZ" altLang="cs-CZ" sz="2000" b="1">
                <a:latin typeface="Courier New" panose="02070309020205020404" pitchFamily="49" charset="0"/>
              </a:rPr>
              <a:t>  &lt;tr&gt;</a:t>
            </a:r>
          </a:p>
          <a:p>
            <a:r>
              <a:rPr lang="cs-CZ" altLang="cs-CZ" sz="2000" b="1">
                <a:latin typeface="Courier New" panose="02070309020205020404" pitchFamily="49" charset="0"/>
              </a:rPr>
              <a:t>   &lt;td&gt;Heslo pro uložení&lt;/td&gt;</a:t>
            </a:r>
          </a:p>
          <a:p>
            <a:r>
              <a:rPr lang="cs-CZ" altLang="cs-CZ" sz="2000" b="1">
                <a:latin typeface="Courier New" panose="02070309020205020404" pitchFamily="49" charset="0"/>
              </a:rPr>
              <a:t>   &lt;td&gt;&lt;input type=password size=10&gt;&lt;/td&gt;</a:t>
            </a:r>
          </a:p>
          <a:p>
            <a:r>
              <a:rPr lang="cs-CZ" altLang="cs-CZ" sz="2000" b="1">
                <a:latin typeface="Courier New" panose="02070309020205020404" pitchFamily="49" charset="0"/>
              </a:rPr>
              <a:t>  &lt;/tr&gt;</a:t>
            </a:r>
          </a:p>
          <a:p>
            <a:r>
              <a:rPr lang="cs-CZ" altLang="cs-CZ" sz="2000" b="1">
                <a:latin typeface="Courier New" panose="02070309020205020404" pitchFamily="49" charset="0"/>
              </a:rPr>
              <a:t>  &lt;tr&gt;</a:t>
            </a:r>
          </a:p>
          <a:p>
            <a:r>
              <a:rPr lang="cs-CZ" altLang="cs-CZ" sz="2000" b="1">
                <a:latin typeface="Courier New" panose="02070309020205020404" pitchFamily="49" charset="0"/>
              </a:rPr>
              <a:t>   &lt;td align=center&gt;&lt;input type=reset value=Smazat&gt;&lt;/td&gt;</a:t>
            </a:r>
          </a:p>
          <a:p>
            <a:r>
              <a:rPr lang="cs-CZ" altLang="cs-CZ" sz="2000" b="1">
                <a:latin typeface="Courier New" panose="02070309020205020404" pitchFamily="49" charset="0"/>
              </a:rPr>
              <a:t>   &lt;td align=center&gt;&lt;input type=submit value=OK&gt;&lt;/td&gt;</a:t>
            </a:r>
          </a:p>
          <a:p>
            <a:r>
              <a:rPr lang="cs-CZ" altLang="cs-CZ" sz="2000">
                <a:latin typeface="Courier New" panose="02070309020205020404" pitchFamily="49" charset="0"/>
              </a:rPr>
              <a:t>  </a:t>
            </a:r>
            <a:r>
              <a:rPr lang="cs-CZ" altLang="cs-CZ" sz="2000" b="1">
                <a:latin typeface="Courier New" panose="02070309020205020404" pitchFamily="49" charset="0"/>
              </a:rPr>
              <a:t>&lt;/tr&gt;</a:t>
            </a:r>
          </a:p>
          <a:p>
            <a:r>
              <a:rPr lang="cs-CZ" altLang="cs-CZ" sz="2000" b="1">
                <a:latin typeface="Courier New" panose="02070309020205020404" pitchFamily="49" charset="0"/>
              </a:rPr>
              <a:t> &lt;/table&gt;</a:t>
            </a:r>
          </a:p>
          <a:p>
            <a:r>
              <a:rPr lang="cs-CZ" altLang="cs-CZ" sz="2000" b="1">
                <a:latin typeface="Courier New" panose="02070309020205020404" pitchFamily="49" charset="0"/>
              </a:rPr>
              <a:t>&lt;/form&gt;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Vlastnosti dynam. dokumentů </a:t>
            </a:r>
            <a:br>
              <a:rPr lang="cs-CZ" altLang="cs-CZ" sz="4000"/>
            </a:br>
            <a:r>
              <a:rPr lang="cs-CZ" altLang="cs-CZ" sz="4000"/>
              <a:t>na straně klienta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1645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Řešené úlohy nejsou rozsáhlé, množství zpracovávaných dat je poměrně nízké, protože </a:t>
            </a:r>
            <a:r>
              <a:rPr lang="cs-CZ" altLang="cs-CZ" sz="2800" b="1">
                <a:solidFill>
                  <a:srgbClr val="CCFF66"/>
                </a:solidFill>
              </a:rPr>
              <a:t>data nelze čerpat ze souborů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Vysoká závislost na klientovi a jeho schopnostech (klient interpretuje vložený program)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Veškeré požadavky a data uživatele včetně odpovědí nezatěžují síť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Lze reagovat na události vzniklé činností uživatele (pohyb myší, stisk libovolné klávesy, 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Dynamické dokumenty</a:t>
            </a:r>
            <a:br>
              <a:rPr lang="cs-CZ" altLang="cs-CZ" sz="4000"/>
            </a:br>
            <a:r>
              <a:rPr lang="cs-CZ" altLang="cs-CZ" sz="4000"/>
              <a:t>na straně klienta – princip</a:t>
            </a:r>
          </a:p>
        </p:txBody>
      </p:sp>
      <p:sp>
        <p:nvSpPr>
          <p:cNvPr id="168963" name="Oval 3"/>
          <p:cNvSpPr>
            <a:spLocks noChangeArrowheads="1"/>
          </p:cNvSpPr>
          <p:nvPr/>
        </p:nvSpPr>
        <p:spPr bwMode="auto">
          <a:xfrm>
            <a:off x="1978025" y="3429000"/>
            <a:ext cx="1081088" cy="647700"/>
          </a:xfrm>
          <a:prstGeom prst="ellips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1474788" y="4149725"/>
            <a:ext cx="19446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/>
              <a:t>klient</a:t>
            </a:r>
            <a:br>
              <a:rPr lang="cs-CZ" altLang="cs-CZ"/>
            </a:br>
            <a:r>
              <a:rPr lang="cs-CZ" altLang="cs-CZ"/>
              <a:t>(prohlížeč)</a:t>
            </a:r>
          </a:p>
        </p:txBody>
      </p:sp>
      <p:sp>
        <p:nvSpPr>
          <p:cNvPr id="168965" name="Oval 5"/>
          <p:cNvSpPr>
            <a:spLocks noChangeArrowheads="1"/>
          </p:cNvSpPr>
          <p:nvPr/>
        </p:nvSpPr>
        <p:spPr bwMode="auto">
          <a:xfrm>
            <a:off x="5434013" y="3429000"/>
            <a:ext cx="1081087" cy="647700"/>
          </a:xfrm>
          <a:prstGeom prst="ellips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8966" name="Text Box 6"/>
          <p:cNvSpPr txBox="1">
            <a:spLocks noChangeArrowheads="1"/>
          </p:cNvSpPr>
          <p:nvPr/>
        </p:nvSpPr>
        <p:spPr bwMode="auto">
          <a:xfrm>
            <a:off x="5002213" y="4211638"/>
            <a:ext cx="19446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/>
              <a:t>WWW</a:t>
            </a:r>
            <a:br>
              <a:rPr lang="cs-CZ" altLang="cs-CZ"/>
            </a:br>
            <a:r>
              <a:rPr lang="cs-CZ" altLang="cs-CZ"/>
              <a:t>server</a:t>
            </a:r>
          </a:p>
        </p:txBody>
      </p:sp>
      <p:cxnSp>
        <p:nvCxnSpPr>
          <p:cNvPr id="168967" name="AutoShape 7"/>
          <p:cNvCxnSpPr>
            <a:cxnSpLocks noChangeShapeType="1"/>
            <a:stCxn id="168963" idx="7"/>
            <a:endCxn id="168965" idx="1"/>
          </p:cNvCxnSpPr>
          <p:nvPr/>
        </p:nvCxnSpPr>
        <p:spPr bwMode="auto">
          <a:xfrm rot="5400000" flipV="1">
            <a:off x="4245769" y="2159794"/>
            <a:ext cx="1588" cy="2692400"/>
          </a:xfrm>
          <a:prstGeom prst="curvedConnector3">
            <a:avLst>
              <a:gd name="adj1" fmla="val -3010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968" name="Text Box 8"/>
          <p:cNvSpPr txBox="1">
            <a:spLocks noChangeArrowheads="1"/>
          </p:cNvSpPr>
          <p:nvPr/>
        </p:nvSpPr>
        <p:spPr bwMode="auto">
          <a:xfrm>
            <a:off x="3275013" y="2492375"/>
            <a:ext cx="2089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/>
              <a:t>URL</a:t>
            </a:r>
          </a:p>
        </p:txBody>
      </p:sp>
      <p:cxnSp>
        <p:nvCxnSpPr>
          <p:cNvPr id="168969" name="AutoShape 9"/>
          <p:cNvCxnSpPr>
            <a:cxnSpLocks noChangeShapeType="1"/>
            <a:stCxn id="168965" idx="3"/>
            <a:endCxn id="168963" idx="5"/>
          </p:cNvCxnSpPr>
          <p:nvPr/>
        </p:nvCxnSpPr>
        <p:spPr bwMode="auto">
          <a:xfrm rot="5400000">
            <a:off x="4245769" y="2655094"/>
            <a:ext cx="1588" cy="2692400"/>
          </a:xfrm>
          <a:prstGeom prst="curvedConnector3">
            <a:avLst>
              <a:gd name="adj1" fmla="val 2580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970" name="Text Box 10"/>
          <p:cNvSpPr txBox="1">
            <a:spLocks noChangeArrowheads="1"/>
          </p:cNvSpPr>
          <p:nvPr/>
        </p:nvSpPr>
        <p:spPr bwMode="auto">
          <a:xfrm>
            <a:off x="3275013" y="4437063"/>
            <a:ext cx="2089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/>
              <a:t>HTML</a:t>
            </a:r>
          </a:p>
        </p:txBody>
      </p:sp>
      <p:sp>
        <p:nvSpPr>
          <p:cNvPr id="168971" name="AutoShape 11"/>
          <p:cNvSpPr>
            <a:spLocks noChangeArrowheads="1"/>
          </p:cNvSpPr>
          <p:nvPr/>
        </p:nvSpPr>
        <p:spPr bwMode="auto">
          <a:xfrm rot="16200000">
            <a:off x="6892131" y="4329907"/>
            <a:ext cx="576263" cy="647700"/>
          </a:xfrm>
          <a:prstGeom prst="flowChartMagneticDrum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cxnSp>
        <p:nvCxnSpPr>
          <p:cNvPr id="168972" name="AutoShape 12"/>
          <p:cNvCxnSpPr>
            <a:cxnSpLocks noChangeShapeType="1"/>
            <a:stCxn id="168971" idx="4"/>
            <a:endCxn id="168965" idx="6"/>
          </p:cNvCxnSpPr>
          <p:nvPr/>
        </p:nvCxnSpPr>
        <p:spPr bwMode="auto">
          <a:xfrm rot="5400000" flipH="1">
            <a:off x="6560343" y="3726657"/>
            <a:ext cx="595313" cy="647700"/>
          </a:xfrm>
          <a:prstGeom prst="curvedConnector2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973" name="Text Box 13"/>
          <p:cNvSpPr txBox="1">
            <a:spLocks noChangeArrowheads="1"/>
          </p:cNvSpPr>
          <p:nvPr/>
        </p:nvSpPr>
        <p:spPr bwMode="auto">
          <a:xfrm>
            <a:off x="6443663" y="4983163"/>
            <a:ext cx="15843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/>
              <a:t>HTML dokument</a:t>
            </a:r>
          </a:p>
        </p:txBody>
      </p:sp>
      <p:cxnSp>
        <p:nvCxnSpPr>
          <p:cNvPr id="168974" name="AutoShape 14"/>
          <p:cNvCxnSpPr>
            <a:cxnSpLocks noChangeShapeType="1"/>
            <a:endCxn id="168963" idx="2"/>
          </p:cNvCxnSpPr>
          <p:nvPr/>
        </p:nvCxnSpPr>
        <p:spPr bwMode="auto">
          <a:xfrm rot="16200000">
            <a:off x="1266825" y="3816350"/>
            <a:ext cx="755650" cy="628650"/>
          </a:xfrm>
          <a:prstGeom prst="curvedConnector2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975" name="Text Box 15"/>
          <p:cNvSpPr txBox="1">
            <a:spLocks noChangeArrowheads="1"/>
          </p:cNvSpPr>
          <p:nvPr/>
        </p:nvSpPr>
        <p:spPr bwMode="auto">
          <a:xfrm>
            <a:off x="827088" y="4411663"/>
            <a:ext cx="1008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/>
              <a:t>data</a:t>
            </a:r>
          </a:p>
        </p:txBody>
      </p:sp>
      <p:cxnSp>
        <p:nvCxnSpPr>
          <p:cNvPr id="168976" name="AutoShape 16"/>
          <p:cNvCxnSpPr>
            <a:cxnSpLocks noChangeShapeType="1"/>
            <a:endCxn id="168963" idx="0"/>
          </p:cNvCxnSpPr>
          <p:nvPr/>
        </p:nvCxnSpPr>
        <p:spPr bwMode="auto">
          <a:xfrm flipV="1">
            <a:off x="2193925" y="3409950"/>
            <a:ext cx="325438" cy="50800"/>
          </a:xfrm>
          <a:prstGeom prst="curvedConnector4">
            <a:avLst>
              <a:gd name="adj1" fmla="val -210245"/>
              <a:gd name="adj2" fmla="val 140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977" name="Text Box 17"/>
          <p:cNvSpPr txBox="1">
            <a:spLocks noChangeArrowheads="1"/>
          </p:cNvSpPr>
          <p:nvPr/>
        </p:nvSpPr>
        <p:spPr bwMode="auto">
          <a:xfrm>
            <a:off x="1546225" y="2924175"/>
            <a:ext cx="100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/>
              <a:t>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8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8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8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8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8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68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68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68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68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utoUpdateAnimBg="0"/>
      <p:bldP spid="168966" grpId="0" autoUpdateAnimBg="0"/>
      <p:bldP spid="168968" grpId="0" autoUpdateAnimBg="0"/>
      <p:bldP spid="168970" grpId="0" autoUpdateAnimBg="0"/>
      <p:bldP spid="168973" grpId="0" autoUpdateAnimBg="0"/>
      <p:bldP spid="168975" grpId="0" autoUpdateAnimBg="0"/>
      <p:bldP spid="16897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Zpracování požadavku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826375" cy="4471988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Klient požádá server o soubor v jazyce HTML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Server zpět pošle požadovaný soubor bez jakéhokoliv zpracování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Obsahem souboru jsou mimo vlastních příkazů jazyka HTML také příkazy vloženého jazyka, které klient přečte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Pokud jim klient rozumí, provede je, tím vytvoří modifikovanou stránku, kterou sám zobrazuje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Skriptovací jazyky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435475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Více druhů – JavaScript, JScript, VBScript (Visual Basic Script) aj.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JavaScript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zcela nezávislý na operačním systému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principiálně podobný jiným skriptovacím jazykům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syntakticky vychází z jazyka C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nezaměňovat JavaScript × Java!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72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Schopnosti JavaScriptu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471988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Aritmetické, logické, řetězové </a:t>
            </a:r>
            <a:br>
              <a:rPr lang="cs-CZ" altLang="cs-CZ" sz="2800"/>
            </a:br>
            <a:r>
              <a:rPr lang="cs-CZ" altLang="cs-CZ" sz="2800"/>
              <a:t>a datumové datové typy a operátory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Práce s vestavěnými i vlastními objekty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Přístup k zobrazeným prvkům v okně prohlížeče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Řada operací je závislá na typu </a:t>
            </a:r>
            <a:br>
              <a:rPr lang="cs-CZ" altLang="cs-CZ" sz="2800" b="1">
                <a:solidFill>
                  <a:srgbClr val="CCFF66"/>
                </a:solidFill>
              </a:rPr>
            </a:br>
            <a:r>
              <a:rPr lang="cs-CZ" altLang="cs-CZ" sz="2800" b="1">
                <a:solidFill>
                  <a:srgbClr val="CCFF66"/>
                </a:solidFill>
              </a:rPr>
              <a:t>a verzi prohlížeče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Vložení příkazů JavaScriptu</a:t>
            </a:r>
            <a:br>
              <a:rPr lang="cs-CZ" altLang="cs-CZ"/>
            </a:br>
            <a:r>
              <a:rPr lang="cs-CZ" altLang="cs-CZ"/>
              <a:t>do stránky v jazyce HTML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Skript v těle dokumentu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endParaRPr lang="cs-CZ" altLang="cs-CZ" sz="2800"/>
          </a:p>
          <a:p>
            <a:pPr>
              <a:buClr>
                <a:schemeClr val="tx1"/>
              </a:buClr>
              <a:buSzTx/>
              <a:buFontTx/>
              <a:buChar char="•"/>
            </a:pPr>
            <a:endParaRPr lang="cs-CZ" altLang="cs-CZ" sz="2800"/>
          </a:p>
          <a:p>
            <a:pPr>
              <a:buClr>
                <a:schemeClr val="tx1"/>
              </a:buClr>
              <a:buSzTx/>
              <a:buFontTx/>
              <a:buChar char="•"/>
            </a:pPr>
            <a:endParaRPr lang="cs-CZ" altLang="cs-CZ" sz="2800"/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Skript v externím souboru</a:t>
            </a:r>
          </a:p>
        </p:txBody>
      </p:sp>
      <p:sp>
        <p:nvSpPr>
          <p:cNvPr id="174084" name="Text Box 4"/>
          <p:cNvSpPr txBox="1">
            <a:spLocks noChangeArrowheads="1"/>
          </p:cNvSpPr>
          <p:nvPr/>
        </p:nvSpPr>
        <p:spPr bwMode="auto">
          <a:xfrm>
            <a:off x="1547813" y="2736850"/>
            <a:ext cx="6840537" cy="11969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b="1">
                <a:latin typeface="Courier New" panose="02070309020205020404" pitchFamily="49" charset="0"/>
              </a:rPr>
              <a:t>&lt;SCRIPT&gt;</a:t>
            </a:r>
          </a:p>
          <a:p>
            <a:r>
              <a:rPr lang="cs-CZ" altLang="cs-CZ" b="1">
                <a:latin typeface="Courier New" panose="02070309020205020404" pitchFamily="49" charset="0"/>
              </a:rPr>
              <a:t>… příkazy jazyka JavaScript …</a:t>
            </a:r>
          </a:p>
          <a:p>
            <a:r>
              <a:rPr lang="cs-CZ" altLang="cs-CZ" b="1">
                <a:latin typeface="Courier New" panose="02070309020205020404" pitchFamily="49" charset="0"/>
              </a:rPr>
              <a:t>&lt;/SCRIPT&gt;</a:t>
            </a:r>
          </a:p>
        </p:txBody>
      </p:sp>
      <p:sp>
        <p:nvSpPr>
          <p:cNvPr id="174085" name="Text Box 5"/>
          <p:cNvSpPr txBox="1">
            <a:spLocks noChangeArrowheads="1"/>
          </p:cNvSpPr>
          <p:nvPr/>
        </p:nvSpPr>
        <p:spPr bwMode="auto">
          <a:xfrm>
            <a:off x="1547813" y="4868863"/>
            <a:ext cx="6840537" cy="15621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b="1">
                <a:latin typeface="Courier New" panose="02070309020205020404" pitchFamily="49" charset="0"/>
              </a:rPr>
              <a:t>&lt;SCRIPT </a:t>
            </a:r>
          </a:p>
          <a:p>
            <a:r>
              <a:rPr lang="cs-CZ" altLang="cs-CZ" b="1">
                <a:latin typeface="Courier New" panose="02070309020205020404" pitchFamily="49" charset="0"/>
              </a:rPr>
              <a:t>  type="text/javascript"</a:t>
            </a:r>
          </a:p>
          <a:p>
            <a:r>
              <a:rPr lang="cs-CZ" altLang="cs-CZ" b="1">
                <a:latin typeface="Courier New" panose="02070309020205020404" pitchFamily="49" charset="0"/>
              </a:rPr>
              <a:t>  src="http://www.abc.cz/skript.js"&gt;</a:t>
            </a:r>
          </a:p>
          <a:p>
            <a:r>
              <a:rPr lang="cs-CZ" altLang="cs-CZ" b="1">
                <a:latin typeface="Courier New" panose="02070309020205020404" pitchFamily="49" charset="0"/>
              </a:rPr>
              <a:t>&lt;/SCRIPT&gt;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4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4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uiExpand="1" build="p"/>
      <p:bldP spid="174084" grpId="0" uiExpand="1" animBg="1"/>
      <p:bldP spid="17408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Statický × dynamický dokument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87888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Statický dokument</a:t>
            </a:r>
            <a:r>
              <a:rPr lang="cs-CZ" altLang="cs-CZ" sz="2800"/>
              <a:t> – vzhled je neměnný, uživatel si nemůže volit zobrazované informace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Dynamický dokument</a:t>
            </a:r>
            <a:r>
              <a:rPr lang="cs-CZ" altLang="cs-CZ" sz="2800"/>
              <a:t> – tvar </a:t>
            </a:r>
            <a:br>
              <a:rPr lang="cs-CZ" altLang="cs-CZ" sz="2800"/>
            </a:br>
            <a:r>
              <a:rPr lang="cs-CZ" altLang="cs-CZ" sz="2800"/>
              <a:t>a prezentované informace může uživatel ovlivnit svojí činností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Generovaný dokument</a:t>
            </a:r>
            <a:r>
              <a:rPr lang="cs-CZ" altLang="cs-CZ" sz="2800"/>
              <a:t> – vytvořen automatizovaně, ale může být statickým dokumentem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Prvky jazyka JavaScript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989138"/>
            <a:ext cx="7772400" cy="467995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Identifikátory, klíčová slova, čísla, speciální symboly, řetězce a poznámky </a:t>
            </a:r>
            <a:br>
              <a:rPr lang="cs-CZ" altLang="cs-CZ" sz="2800"/>
            </a:br>
            <a:r>
              <a:rPr lang="cs-CZ" altLang="cs-CZ" sz="2800"/>
              <a:t>(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//</a:t>
            </a:r>
            <a:r>
              <a:rPr lang="cs-CZ" altLang="cs-CZ" sz="2800"/>
              <a:t> nebo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/*...*/</a:t>
            </a:r>
            <a:r>
              <a:rPr lang="cs-CZ" altLang="cs-CZ" sz="2800"/>
              <a:t>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Zápis čísel – desítkově (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10</a:t>
            </a:r>
            <a:r>
              <a:rPr lang="cs-CZ" altLang="cs-CZ" sz="2800"/>
              <a:t> = 10), osmičkově (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010 </a:t>
            </a:r>
            <a:r>
              <a:rPr lang="cs-CZ" altLang="cs-CZ" sz="2800"/>
              <a:t>= 8), šestnáctkově (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0x10</a:t>
            </a:r>
            <a:r>
              <a:rPr lang="cs-CZ" altLang="cs-CZ" sz="2800"/>
              <a:t>	= 16)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Řetězce – uzavřeny do apostrofů nebo uvozovek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Speciální znaky v řetězcích: </a:t>
            </a:r>
            <a:br>
              <a:rPr lang="cs-CZ" altLang="cs-CZ" sz="2800"/>
            </a:br>
            <a:r>
              <a:rPr lang="en-US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\b \f \n \r \t \\ \/ \” \’ \x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126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Case sensitive</a:t>
            </a:r>
            <a:r>
              <a:rPr lang="cs-CZ" altLang="cs-CZ" sz="2800"/>
              <a:t> – pozor na velikost písmen, SUMA </a:t>
            </a:r>
            <a:r>
              <a:rPr lang="cs-CZ" altLang="cs-CZ" sz="2800">
                <a:cs typeface="Tahoma" panose="020B0604030504040204" pitchFamily="34" charset="0"/>
              </a:rPr>
              <a:t>≠ suma!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Datové typy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111625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Podobně jako v jiných jazycích, syntax vychází jazyka C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Speciální hodnoty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 b="1">
                <a:solidFill>
                  <a:srgbClr val="CCFF66"/>
                </a:solidFill>
              </a:rPr>
              <a:t>Null</a:t>
            </a:r>
            <a:r>
              <a:rPr lang="cs-CZ" altLang="cs-CZ" sz="2400"/>
              <a:t> (nedefinovaná hodnota po deklaraci)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 b="1">
                <a:solidFill>
                  <a:srgbClr val="CCFF66"/>
                </a:solidFill>
              </a:rPr>
              <a:t>Undefined</a:t>
            </a:r>
            <a:r>
              <a:rPr lang="cs-CZ" altLang="cs-CZ" sz="2400"/>
              <a:t> (použití neexistující proměnné)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 b="1">
                <a:solidFill>
                  <a:srgbClr val="CCFF66"/>
                </a:solidFill>
              </a:rPr>
              <a:t>NaN</a:t>
            </a:r>
            <a:r>
              <a:rPr lang="cs-CZ" altLang="cs-CZ" sz="2400"/>
              <a:t> (Not a Number; hodnota jiného typu než číselného tam, kde je očekáváno číslo)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 b="1">
                <a:solidFill>
                  <a:srgbClr val="CCFF66"/>
                </a:solidFill>
              </a:rPr>
              <a:t>Infinity</a:t>
            </a:r>
            <a:r>
              <a:rPr lang="cs-CZ" altLang="cs-CZ" sz="2400"/>
              <a:t> (nekonečno, výsledek při dělení 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Objekty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87888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Objekt</a:t>
            </a:r>
            <a:r>
              <a:rPr lang="cs-CZ" altLang="cs-CZ" sz="2800"/>
              <a:t> – složená struktura, skládá ze </a:t>
            </a:r>
            <a:br>
              <a:rPr lang="cs-CZ" altLang="cs-CZ" sz="2800"/>
            </a:br>
            <a:r>
              <a:rPr lang="cs-CZ" altLang="cs-CZ" sz="2800"/>
              <a:t>z atributů (vlastností, dat) a metod (procedur a funkcí pro manipulaci s daty)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Kategorie objektů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vestavěné – </a:t>
            </a:r>
            <a:r>
              <a:rPr lang="cs-CZ" altLang="cs-CZ" sz="2400" b="1">
                <a:latin typeface="Courier New" panose="02070309020205020404" pitchFamily="49" charset="0"/>
              </a:rPr>
              <a:t>String</a:t>
            </a:r>
            <a:r>
              <a:rPr lang="cs-CZ" altLang="cs-CZ" sz="2400"/>
              <a:t>, </a:t>
            </a:r>
            <a:r>
              <a:rPr lang="cs-CZ" altLang="cs-CZ" sz="2400" b="1">
                <a:latin typeface="Courier New" panose="02070309020205020404" pitchFamily="49" charset="0"/>
              </a:rPr>
              <a:t>Math</a:t>
            </a:r>
            <a:r>
              <a:rPr lang="cs-CZ" altLang="cs-CZ" sz="2400"/>
              <a:t>, </a:t>
            </a:r>
            <a:r>
              <a:rPr lang="cs-CZ" altLang="cs-CZ" sz="2400" b="1">
                <a:latin typeface="Courier New" panose="02070309020205020404" pitchFamily="49" charset="0"/>
              </a:rPr>
              <a:t>Date</a:t>
            </a:r>
            <a:r>
              <a:rPr lang="cs-CZ" altLang="cs-CZ" sz="2400"/>
              <a:t>, </a:t>
            </a:r>
            <a:r>
              <a:rPr lang="cs-CZ" altLang="cs-CZ" sz="2400" b="1">
                <a:latin typeface="Courier New" panose="02070309020205020404" pitchFamily="49" charset="0"/>
              </a:rPr>
              <a:t>Array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objekty prohlížeče – mohou k nim přistupovat příkazy skriptu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objekty zobrazeného dokumentu – všechny elementy HTML dokumentu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Přístup ke složkám </a:t>
            </a:r>
            <a:r>
              <a:rPr lang="cs-CZ" altLang="cs-CZ" sz="2800"/>
              <a:t>– tečkovou notací	  	         </a:t>
            </a:r>
            <a:r>
              <a:rPr lang="cs-CZ" altLang="cs-CZ" sz="2800" b="1">
                <a:latin typeface="Courier New" panose="02070309020205020404" pitchFamily="49" charset="0"/>
              </a:rPr>
              <a:t>objekt.složka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7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Vestavěné objekty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876800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Matem. konstanty a funkce – objekt </a:t>
            </a:r>
            <a:r>
              <a:rPr lang="cs-CZ" altLang="cs-CZ" sz="2800" b="1">
                <a:latin typeface="Courier New" panose="02070309020205020404" pitchFamily="49" charset="0"/>
              </a:rPr>
              <a:t>Math</a:t>
            </a:r>
          </a:p>
          <a:p>
            <a:pPr lvl="1">
              <a:buClr>
                <a:schemeClr val="tx1"/>
              </a:buClr>
              <a:buSzTx/>
              <a:buFont typeface="Courier New" panose="02070309020205020404" pitchFamily="49" charset="0"/>
              <a:buChar char="–"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Math.PI</a:t>
            </a:r>
            <a:r>
              <a:rPr lang="cs-CZ" altLang="cs-CZ" sz="2400"/>
              <a:t>		</a:t>
            </a:r>
            <a:r>
              <a:rPr lang="cs-CZ" altLang="cs-CZ" sz="2400">
                <a:sym typeface="Symbol" panose="05050102010706020507" pitchFamily="18" charset="2"/>
              </a:rPr>
              <a:t></a:t>
            </a:r>
          </a:p>
          <a:p>
            <a:pPr lvl="1">
              <a:buClr>
                <a:schemeClr val="tx1"/>
              </a:buClr>
              <a:buSzTx/>
              <a:buFont typeface="Courier New" panose="02070309020205020404" pitchFamily="49" charset="0"/>
              <a:buChar char="–"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Math.cos(x)</a:t>
            </a:r>
            <a:r>
              <a:rPr lang="cs-CZ" altLang="cs-CZ" sz="2400"/>
              <a:t>	cos </a:t>
            </a:r>
            <a:r>
              <a:rPr lang="cs-CZ" altLang="cs-CZ" sz="2400" i="1"/>
              <a:t>x</a:t>
            </a:r>
          </a:p>
          <a:p>
            <a:pPr lvl="1">
              <a:buClr>
                <a:schemeClr val="tx1"/>
              </a:buClr>
              <a:buSzTx/>
              <a:buFont typeface="Courier New" panose="02070309020205020404" pitchFamily="49" charset="0"/>
              <a:buChar char="–"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Math.min(x,y)</a:t>
            </a:r>
            <a:r>
              <a:rPr lang="cs-CZ" altLang="cs-CZ" sz="2400"/>
              <a:t>	minimum z parametrů</a:t>
            </a:r>
          </a:p>
          <a:p>
            <a:pPr lvl="1">
              <a:buClr>
                <a:schemeClr val="tx1"/>
              </a:buClr>
              <a:buSzTx/>
              <a:buFont typeface="Courier New" panose="02070309020205020404" pitchFamily="49" charset="0"/>
              <a:buChar char="–"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Math.pow(x,y)</a:t>
            </a:r>
            <a:r>
              <a:rPr lang="cs-CZ" altLang="cs-CZ" sz="2400">
                <a:latin typeface="Courier New" panose="02070309020205020404" pitchFamily="49" charset="0"/>
              </a:rPr>
              <a:t>	</a:t>
            </a:r>
            <a:r>
              <a:rPr lang="cs-CZ" altLang="cs-CZ" sz="2400" i="1"/>
              <a:t>y</a:t>
            </a:r>
            <a:r>
              <a:rPr lang="cs-CZ" altLang="cs-CZ" sz="2400"/>
              <a:t>-tá mocnina </a:t>
            </a:r>
            <a:r>
              <a:rPr lang="cs-CZ" altLang="cs-CZ" sz="2400" i="1"/>
              <a:t>x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Řetězce – objekt </a:t>
            </a:r>
            <a:r>
              <a:rPr lang="cs-CZ" altLang="cs-CZ" sz="2800" b="1">
                <a:latin typeface="Courier New" panose="02070309020205020404" pitchFamily="49" charset="0"/>
              </a:rPr>
              <a:t>String</a:t>
            </a:r>
          </a:p>
          <a:p>
            <a:pPr lvl="1">
              <a:buClr>
                <a:schemeClr val="tx1"/>
              </a:buClr>
              <a:buSzTx/>
              <a:buFont typeface="Courier New" panose="02070309020205020404" pitchFamily="49" charset="0"/>
              <a:buChar char="–"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String.length</a:t>
            </a:r>
            <a:r>
              <a:rPr lang="cs-CZ" altLang="cs-CZ" sz="2400"/>
              <a:t>	okamžitá délka řetězce</a:t>
            </a:r>
          </a:p>
          <a:p>
            <a:pPr lvl="1">
              <a:buClr>
                <a:schemeClr val="tx1"/>
              </a:buClr>
              <a:buSzTx/>
              <a:buFont typeface="Courier New" panose="02070309020205020404" pitchFamily="49" charset="0"/>
              <a:buChar char="–"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String.toUpperCase()	</a:t>
            </a:r>
            <a:r>
              <a:rPr lang="cs-CZ" altLang="cs-CZ" sz="2400"/>
              <a:t>velká písmena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Jednorozměrné pole prvků – objekt </a:t>
            </a:r>
            <a:r>
              <a:rPr lang="cs-CZ" altLang="cs-CZ" sz="2800" b="1">
                <a:latin typeface="Courier New" panose="02070309020205020404" pitchFamily="49" charset="0"/>
              </a:rPr>
              <a:t>Array</a:t>
            </a:r>
          </a:p>
          <a:p>
            <a:pPr lvl="1">
              <a:buClr>
                <a:schemeClr val="tx1"/>
              </a:buClr>
              <a:buSzTx/>
              <a:buFont typeface="Courier New" panose="02070309020205020404" pitchFamily="49" charset="0"/>
              <a:buChar char="–"/>
            </a:pP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Array.reverse()	</a:t>
            </a:r>
            <a:r>
              <a:rPr lang="cs-CZ" altLang="cs-CZ" sz="2400"/>
              <a:t>obrátí pořadí prvků v poli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7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79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79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Objektový model dokumentu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1735137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DOM</a:t>
            </a:r>
            <a:r>
              <a:rPr lang="cs-CZ" altLang="cs-CZ" sz="2800"/>
              <a:t> – Document Object Model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Udává hierarchickou množinu objektů, reprezentujících zobrazený dokument</a:t>
            </a:r>
          </a:p>
        </p:txBody>
      </p:sp>
      <p:sp>
        <p:nvSpPr>
          <p:cNvPr id="180228" name="Text Box 4"/>
          <p:cNvSpPr txBox="1">
            <a:spLocks noChangeArrowheads="1"/>
          </p:cNvSpPr>
          <p:nvPr/>
        </p:nvSpPr>
        <p:spPr bwMode="auto">
          <a:xfrm>
            <a:off x="325438" y="4772025"/>
            <a:ext cx="1511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b="1">
                <a:solidFill>
                  <a:srgbClr val="CCFF66"/>
                </a:solidFill>
                <a:latin typeface="Courier New" panose="02070309020205020404" pitchFamily="49" charset="0"/>
              </a:rPr>
              <a:t>window</a:t>
            </a:r>
            <a:endParaRPr lang="cs-CZ" altLang="cs-CZ">
              <a:solidFill>
                <a:srgbClr val="CCFF66"/>
              </a:solidFill>
              <a:latin typeface="Tahoma" panose="020B0604030504040204" pitchFamily="34" charset="0"/>
              <a:sym typeface="Symbol" panose="05050102010706020507" pitchFamily="18" charset="2"/>
            </a:endParaRPr>
          </a:p>
        </p:txBody>
      </p:sp>
      <p:sp>
        <p:nvSpPr>
          <p:cNvPr id="180229" name="Text Box 5"/>
          <p:cNvSpPr txBox="1">
            <a:spLocks noChangeArrowheads="1"/>
          </p:cNvSpPr>
          <p:nvPr/>
        </p:nvSpPr>
        <p:spPr bwMode="auto">
          <a:xfrm>
            <a:off x="1908175" y="3644900"/>
            <a:ext cx="2014538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b="1">
                <a:solidFill>
                  <a:srgbClr val="CCFF66"/>
                </a:solidFill>
                <a:latin typeface="Courier New" panose="02070309020205020404" pitchFamily="49" charset="0"/>
              </a:rPr>
              <a:t>location</a:t>
            </a:r>
          </a:p>
          <a:p>
            <a:r>
              <a:rPr lang="cs-CZ" altLang="cs-CZ" b="1">
                <a:solidFill>
                  <a:srgbClr val="CCFF66"/>
                </a:solidFill>
                <a:latin typeface="Courier New" panose="02070309020205020404" pitchFamily="49" charset="0"/>
              </a:rPr>
              <a:t>frames</a:t>
            </a:r>
          </a:p>
          <a:p>
            <a:r>
              <a:rPr lang="cs-CZ" altLang="cs-CZ" b="1">
                <a:solidFill>
                  <a:srgbClr val="CCFF66"/>
                </a:solidFill>
                <a:latin typeface="Courier New" panose="02070309020205020404" pitchFamily="49" charset="0"/>
              </a:rPr>
              <a:t>history</a:t>
            </a:r>
          </a:p>
          <a:p>
            <a:r>
              <a:rPr lang="cs-CZ" altLang="cs-CZ" b="1">
                <a:solidFill>
                  <a:srgbClr val="CCFF66"/>
                </a:solidFill>
                <a:latin typeface="Courier New" panose="02070309020205020404" pitchFamily="49" charset="0"/>
              </a:rPr>
              <a:t>document</a:t>
            </a:r>
          </a:p>
          <a:p>
            <a:r>
              <a:rPr lang="cs-CZ" altLang="cs-CZ" b="1">
                <a:solidFill>
                  <a:srgbClr val="CCFF66"/>
                </a:solidFill>
                <a:latin typeface="Courier New" panose="02070309020205020404" pitchFamily="49" charset="0"/>
              </a:rPr>
              <a:t>navigator</a:t>
            </a:r>
          </a:p>
          <a:p>
            <a:r>
              <a:rPr lang="cs-CZ" altLang="cs-CZ" b="1">
                <a:solidFill>
                  <a:srgbClr val="CCFF66"/>
                </a:solidFill>
                <a:latin typeface="Courier New" panose="02070309020205020404" pitchFamily="49" charset="0"/>
              </a:rPr>
              <a:t>event</a:t>
            </a:r>
          </a:p>
          <a:p>
            <a:r>
              <a:rPr lang="cs-CZ" altLang="cs-CZ" b="1">
                <a:solidFill>
                  <a:srgbClr val="CCFF66"/>
                </a:solidFill>
                <a:latin typeface="Courier New" panose="02070309020205020404" pitchFamily="49" charset="0"/>
              </a:rPr>
              <a:t>screen</a:t>
            </a:r>
            <a:endParaRPr lang="cs-CZ" altLang="cs-CZ">
              <a:solidFill>
                <a:srgbClr val="CCFF66"/>
              </a:solidFill>
              <a:latin typeface="Tahoma" panose="020B0604030504040204" pitchFamily="34" charset="0"/>
              <a:sym typeface="Symbol" panose="05050102010706020507" pitchFamily="18" charset="2"/>
            </a:endParaRPr>
          </a:p>
        </p:txBody>
      </p:sp>
      <p:sp>
        <p:nvSpPr>
          <p:cNvPr id="180230" name="Text Box 6"/>
          <p:cNvSpPr txBox="1">
            <a:spLocks noChangeArrowheads="1"/>
          </p:cNvSpPr>
          <p:nvPr/>
        </p:nvSpPr>
        <p:spPr bwMode="auto">
          <a:xfrm>
            <a:off x="4068763" y="3644900"/>
            <a:ext cx="2014537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b="1">
                <a:solidFill>
                  <a:srgbClr val="CCFF66"/>
                </a:solidFill>
                <a:latin typeface="Courier New" panose="02070309020205020404" pitchFamily="49" charset="0"/>
              </a:rPr>
              <a:t>all</a:t>
            </a:r>
          </a:p>
          <a:p>
            <a:r>
              <a:rPr lang="cs-CZ" altLang="cs-CZ" b="1">
                <a:solidFill>
                  <a:srgbClr val="CCFF66"/>
                </a:solidFill>
                <a:latin typeface="Courier New" panose="02070309020205020404" pitchFamily="49" charset="0"/>
              </a:rPr>
              <a:t>anchors</a:t>
            </a:r>
          </a:p>
          <a:p>
            <a:r>
              <a:rPr lang="cs-CZ" altLang="cs-CZ" b="1">
                <a:solidFill>
                  <a:srgbClr val="CCFF66"/>
                </a:solidFill>
                <a:latin typeface="Courier New" panose="02070309020205020404" pitchFamily="49" charset="0"/>
              </a:rPr>
              <a:t>body</a:t>
            </a:r>
          </a:p>
          <a:p>
            <a:r>
              <a:rPr lang="cs-CZ" altLang="cs-CZ" b="1">
                <a:solidFill>
                  <a:srgbClr val="CCFF66"/>
                </a:solidFill>
                <a:latin typeface="Courier New" panose="02070309020205020404" pitchFamily="49" charset="0"/>
              </a:rPr>
              <a:t>forms</a:t>
            </a:r>
          </a:p>
          <a:p>
            <a:r>
              <a:rPr lang="cs-CZ" altLang="cs-CZ" b="1">
                <a:solidFill>
                  <a:srgbClr val="CCFF66"/>
                </a:solidFill>
                <a:latin typeface="Courier New" panose="02070309020205020404" pitchFamily="49" charset="0"/>
              </a:rPr>
              <a:t>frames</a:t>
            </a:r>
          </a:p>
          <a:p>
            <a:r>
              <a:rPr lang="cs-CZ" altLang="cs-CZ" b="1">
                <a:solidFill>
                  <a:srgbClr val="CCFF66"/>
                </a:solidFill>
                <a:latin typeface="Courier New" panose="02070309020205020404" pitchFamily="49" charset="0"/>
              </a:rPr>
              <a:t>images</a:t>
            </a:r>
          </a:p>
          <a:p>
            <a:r>
              <a:rPr lang="cs-CZ" altLang="cs-CZ" b="1">
                <a:solidFill>
                  <a:srgbClr val="CCFF66"/>
                </a:solidFill>
                <a:latin typeface="Courier New" panose="02070309020205020404" pitchFamily="49" charset="0"/>
              </a:rPr>
              <a:t>links</a:t>
            </a:r>
            <a:endParaRPr lang="cs-CZ" altLang="cs-CZ">
              <a:solidFill>
                <a:srgbClr val="CCFF66"/>
              </a:solidFill>
              <a:latin typeface="Tahoma" panose="020B0604030504040204" pitchFamily="34" charset="0"/>
              <a:sym typeface="Symbol" panose="05050102010706020507" pitchFamily="18" charset="2"/>
            </a:endParaRPr>
          </a:p>
        </p:txBody>
      </p:sp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6157913" y="3500438"/>
            <a:ext cx="273526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b="1">
                <a:solidFill>
                  <a:srgbClr val="CCFF66"/>
                </a:solidFill>
                <a:latin typeface="Courier New" panose="02070309020205020404" pitchFamily="49" charset="0"/>
              </a:rPr>
              <a:t>forms</a:t>
            </a:r>
          </a:p>
          <a:p>
            <a:r>
              <a:rPr lang="cs-CZ" altLang="cs-CZ" sz="2000" b="1">
                <a:latin typeface="Courier New" panose="02070309020205020404" pitchFamily="49" charset="0"/>
              </a:rPr>
              <a:t>name=„data"</a:t>
            </a:r>
          </a:p>
          <a:p>
            <a:r>
              <a:rPr lang="cs-CZ" altLang="cs-CZ" sz="2000" b="1">
                <a:latin typeface="Courier New" panose="02070309020205020404" pitchFamily="49" charset="0"/>
              </a:rPr>
              <a:t>method="post"</a:t>
            </a:r>
          </a:p>
        </p:txBody>
      </p:sp>
      <p:sp>
        <p:nvSpPr>
          <p:cNvPr id="180232" name="AutoShape 8"/>
          <p:cNvSpPr>
            <a:spLocks/>
          </p:cNvSpPr>
          <p:nvPr/>
        </p:nvSpPr>
        <p:spPr bwMode="auto">
          <a:xfrm>
            <a:off x="1692275" y="3932238"/>
            <a:ext cx="215900" cy="2160587"/>
          </a:xfrm>
          <a:prstGeom prst="leftBrace">
            <a:avLst>
              <a:gd name="adj1" fmla="val 83395"/>
              <a:gd name="adj2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233" name="AutoShape 9"/>
          <p:cNvSpPr>
            <a:spLocks/>
          </p:cNvSpPr>
          <p:nvPr/>
        </p:nvSpPr>
        <p:spPr bwMode="auto">
          <a:xfrm>
            <a:off x="3781425" y="3932238"/>
            <a:ext cx="215900" cy="2160587"/>
          </a:xfrm>
          <a:prstGeom prst="leftBrace">
            <a:avLst>
              <a:gd name="adj1" fmla="val 83395"/>
              <a:gd name="adj2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234" name="Line 10"/>
          <p:cNvSpPr>
            <a:spLocks noChangeShapeType="1"/>
          </p:cNvSpPr>
          <p:nvPr/>
        </p:nvSpPr>
        <p:spPr bwMode="auto">
          <a:xfrm flipV="1">
            <a:off x="5149850" y="3932238"/>
            <a:ext cx="1008063" cy="1008062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80235" name="Text Box 11"/>
          <p:cNvSpPr txBox="1">
            <a:spLocks noChangeArrowheads="1"/>
          </p:cNvSpPr>
          <p:nvPr/>
        </p:nvSpPr>
        <p:spPr bwMode="auto">
          <a:xfrm>
            <a:off x="6157913" y="5008563"/>
            <a:ext cx="2735262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b="1">
                <a:solidFill>
                  <a:srgbClr val="CCFF66"/>
                </a:solidFill>
                <a:latin typeface="Courier New" panose="02070309020205020404" pitchFamily="49" charset="0"/>
              </a:rPr>
              <a:t>input</a:t>
            </a:r>
          </a:p>
          <a:p>
            <a:r>
              <a:rPr lang="cs-CZ" altLang="cs-CZ" sz="2000" b="1">
                <a:latin typeface="Courier New" panose="02070309020205020404" pitchFamily="49" charset="0"/>
              </a:rPr>
              <a:t>type="text"</a:t>
            </a:r>
          </a:p>
          <a:p>
            <a:r>
              <a:rPr lang="cs-CZ" altLang="cs-CZ" sz="2000" b="1">
                <a:latin typeface="Courier New" panose="02070309020205020404" pitchFamily="49" charset="0"/>
              </a:rPr>
              <a:t>name="jm"</a:t>
            </a:r>
          </a:p>
          <a:p>
            <a:r>
              <a:rPr lang="cs-CZ" altLang="cs-CZ" sz="2000" b="1">
                <a:latin typeface="Courier New" panose="02070309020205020404" pitchFamily="49" charset="0"/>
              </a:rPr>
              <a:t>value="obsah"</a:t>
            </a:r>
          </a:p>
        </p:txBody>
      </p:sp>
      <p:sp>
        <p:nvSpPr>
          <p:cNvPr id="180236" name="Line 12"/>
          <p:cNvSpPr>
            <a:spLocks noChangeShapeType="1"/>
          </p:cNvSpPr>
          <p:nvPr/>
        </p:nvSpPr>
        <p:spPr bwMode="auto">
          <a:xfrm>
            <a:off x="7092950" y="4579938"/>
            <a:ext cx="0" cy="504825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80237" name="Text Box 13"/>
          <p:cNvSpPr txBox="1">
            <a:spLocks noChangeArrowheads="1"/>
          </p:cNvSpPr>
          <p:nvPr/>
        </p:nvSpPr>
        <p:spPr bwMode="auto">
          <a:xfrm>
            <a:off x="0" y="6384925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window.document.forms</a:t>
            </a:r>
            <a:r>
              <a:rPr lang="en-US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[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0</a:t>
            </a:r>
            <a:r>
              <a:rPr lang="en-US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]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.elements[0].value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0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80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80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8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80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80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80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80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 build="p"/>
      <p:bldP spid="180228" grpId="0"/>
      <p:bldP spid="180229" grpId="0"/>
      <p:bldP spid="180230" grpId="0"/>
      <p:bldP spid="180231" grpId="0"/>
      <p:bldP spid="180235" grpId="0"/>
      <p:bldP spid="18023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Přístup k objektům a složkám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897813" cy="4687888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Úplný popis s využitím jmen prvků:</a:t>
            </a:r>
            <a:br>
              <a:rPr lang="cs-CZ" altLang="cs-CZ" sz="2800"/>
            </a:br>
            <a:r>
              <a:rPr lang="cs-CZ" altLang="cs-CZ" sz="2500" b="1">
                <a:solidFill>
                  <a:srgbClr val="CCFF66"/>
                </a:solidFill>
                <a:latin typeface="Courier New" panose="02070309020205020404" pitchFamily="49" charset="0"/>
              </a:rPr>
              <a:t>window.document.data.jm.value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Okno je často jen jediné – lze vynechat</a:t>
            </a:r>
            <a:br>
              <a:rPr lang="cs-CZ" altLang="cs-CZ" sz="2800"/>
            </a:br>
            <a:r>
              <a:rPr lang="cs-CZ" altLang="cs-CZ" sz="2500" b="1">
                <a:solidFill>
                  <a:srgbClr val="CCFF66"/>
                </a:solidFill>
                <a:latin typeface="Courier New" panose="02070309020205020404" pitchFamily="49" charset="0"/>
              </a:rPr>
              <a:t>document.data.jm.value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Univerzální funkce </a:t>
            </a:r>
            <a:r>
              <a:rPr lang="cs-CZ" altLang="cs-CZ" sz="2900" b="1">
                <a:solidFill>
                  <a:srgbClr val="CCFF66"/>
                </a:solidFill>
                <a:latin typeface="Courier New" panose="02070309020205020404" pitchFamily="49" charset="0"/>
              </a:rPr>
              <a:t>getElementById()</a:t>
            </a:r>
            <a:r>
              <a:rPr lang="cs-CZ" altLang="cs-CZ" sz="2800" b="1">
                <a:latin typeface="Courier New" panose="02070309020205020404" pitchFamily="49" charset="0"/>
              </a:rPr>
              <a:t> </a:t>
            </a:r>
            <a:br>
              <a:rPr lang="cs-CZ" altLang="cs-CZ" sz="2800" b="1">
                <a:latin typeface="Courier New" panose="02070309020205020404" pitchFamily="49" charset="0"/>
              </a:rPr>
            </a:br>
            <a:r>
              <a:rPr lang="cs-CZ" altLang="cs-CZ" sz="2500" b="1">
                <a:solidFill>
                  <a:srgbClr val="CCFF66"/>
                </a:solidFill>
                <a:latin typeface="Courier New" panose="02070309020205020404" pitchFamily="49" charset="0"/>
              </a:rPr>
              <a:t>document.getElementById('jm').value</a:t>
            </a:r>
            <a:endParaRPr lang="cs-CZ" altLang="cs-CZ" sz="2800" b="1">
              <a:latin typeface="Courier New" panose="02070309020205020404" pitchFamily="49" charset="0"/>
            </a:endParaRP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Přístup pomocí univerzálního identifikátoru all</a:t>
            </a:r>
            <a:br>
              <a:rPr lang="cs-CZ" altLang="cs-CZ" sz="2800"/>
            </a:br>
            <a:r>
              <a:rPr lang="cs-CZ" altLang="cs-CZ" sz="2800"/>
              <a:t> </a:t>
            </a:r>
            <a:r>
              <a:rPr lang="cs-CZ" altLang="cs-CZ" sz="2500" b="1">
                <a:solidFill>
                  <a:srgbClr val="CCFF66"/>
                </a:solidFill>
                <a:latin typeface="Courier New" panose="02070309020205020404" pitchFamily="49" charset="0"/>
              </a:rPr>
              <a:t>document.all.jm.value </a:t>
            </a:r>
            <a:r>
              <a:rPr lang="cs-CZ" altLang="cs-CZ" sz="2500"/>
              <a:t>(jen MS IE)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Proměnné a příkazy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8077200" cy="4543425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Proměnné</a:t>
            </a:r>
            <a:r>
              <a:rPr lang="cs-CZ" altLang="cs-CZ" sz="2800"/>
              <a:t> – není třeba deklarovat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Příkazy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600"/>
              <a:t>jednoduché – přiřazení, volání podprogramu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600"/>
              <a:t>strukturované – větvení a cykly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Přiřazení </a:t>
            </a:r>
            <a:r>
              <a:rPr lang="cs-CZ" altLang="cs-CZ"/>
              <a:t>	</a:t>
            </a:r>
            <a:br>
              <a:rPr lang="cs-CZ" altLang="cs-CZ"/>
            </a:br>
            <a:r>
              <a:rPr lang="cs-CZ" altLang="cs-CZ" sz="2500" b="1">
                <a:solidFill>
                  <a:srgbClr val="CCFF66"/>
                </a:solidFill>
                <a:latin typeface="Courier New" panose="02070309020205020404" pitchFamily="49" charset="0"/>
              </a:rPr>
              <a:t>proměnná = výraz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Speciální operátory</a:t>
            </a:r>
            <a:r>
              <a:rPr lang="cs-CZ" altLang="cs-CZ"/>
              <a:t/>
            </a:r>
            <a:br>
              <a:rPr lang="cs-CZ" altLang="cs-CZ"/>
            </a:br>
            <a:r>
              <a:rPr lang="cs-CZ" altLang="cs-CZ" sz="2500" b="1">
                <a:solidFill>
                  <a:srgbClr val="CCFF66"/>
                </a:solidFill>
                <a:latin typeface="Courier New" panose="02070309020205020404" pitchFamily="49" charset="0"/>
              </a:rPr>
              <a:t>a = a + b  </a:t>
            </a:r>
            <a:r>
              <a:rPr lang="cs-CZ" altLang="cs-CZ" sz="2500" b="1">
                <a:sym typeface="Symbol" panose="05050102010706020507" pitchFamily="18" charset="2"/>
              </a:rPr>
              <a:t></a:t>
            </a:r>
            <a:r>
              <a:rPr lang="cs-CZ" altLang="cs-CZ" sz="2500" b="1">
                <a:solidFill>
                  <a:srgbClr val="CCFF66"/>
                </a:solidFill>
                <a:latin typeface="Courier New" panose="02070309020205020404" pitchFamily="49" charset="0"/>
              </a:rPr>
              <a:t>  a+=b, podobně -=, *=, /=</a:t>
            </a:r>
            <a:br>
              <a:rPr lang="cs-CZ" altLang="cs-CZ" sz="25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500" b="1">
                <a:solidFill>
                  <a:srgbClr val="CCFF66"/>
                </a:solidFill>
                <a:latin typeface="Courier New" panose="02070309020205020404" pitchFamily="49" charset="0"/>
              </a:rPr>
              <a:t>a = a + 1  </a:t>
            </a:r>
            <a:r>
              <a:rPr lang="cs-CZ" altLang="cs-CZ" sz="2500" b="1">
                <a:sym typeface="Symbol" panose="05050102010706020507" pitchFamily="18" charset="2"/>
              </a:rPr>
              <a:t></a:t>
            </a:r>
            <a:r>
              <a:rPr lang="cs-CZ" altLang="cs-CZ" sz="2500" b="1">
                <a:solidFill>
                  <a:srgbClr val="CCFF66"/>
                </a:solidFill>
                <a:latin typeface="Courier New" panose="02070309020205020404" pitchFamily="49" charset="0"/>
              </a:rPr>
              <a:t>  a++</a:t>
            </a:r>
            <a:br>
              <a:rPr lang="cs-CZ" altLang="cs-CZ" sz="25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500" b="1">
                <a:solidFill>
                  <a:srgbClr val="CCFF66"/>
                </a:solidFill>
                <a:latin typeface="Courier New" panose="02070309020205020404" pitchFamily="49" charset="0"/>
              </a:rPr>
              <a:t>a = a – 1  </a:t>
            </a:r>
            <a:r>
              <a:rPr lang="cs-CZ" altLang="cs-CZ" sz="2500" b="1">
                <a:sym typeface="Symbol" panose="05050102010706020507" pitchFamily="18" charset="2"/>
              </a:rPr>
              <a:t></a:t>
            </a:r>
            <a:r>
              <a:rPr lang="cs-CZ" altLang="cs-CZ" sz="2500" b="1">
                <a:solidFill>
                  <a:srgbClr val="CCFF66"/>
                </a:solidFill>
                <a:latin typeface="Courier New" panose="02070309020205020404" pitchFamily="49" charset="0"/>
              </a:rPr>
              <a:t>  a--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Typová konverze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897813" cy="4114800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Změna hodnoty na jiný datový typ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Typová konverze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 b="1">
                <a:solidFill>
                  <a:srgbClr val="CCFF66"/>
                </a:solidFill>
              </a:rPr>
              <a:t>implicitní</a:t>
            </a:r>
            <a:r>
              <a:rPr lang="cs-CZ" altLang="cs-CZ" sz="2400"/>
              <a:t> –	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1 + "2"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"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12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"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/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  <a:cs typeface="Arial" panose="020B0604020202020204" pitchFamily="34" charset="0"/>
              </a:rPr>
            </a:br>
            <a:r>
              <a:rPr lang="cs-CZ" altLang="cs-CZ" sz="2400">
                <a:cs typeface="Arial" panose="020B0604020202020204" pitchFamily="34" charset="0"/>
              </a:rPr>
              <a:t>			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1 + 2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3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 b="1">
                <a:solidFill>
                  <a:srgbClr val="CCFF66"/>
                </a:solidFill>
              </a:rPr>
              <a:t>explicitní</a:t>
            </a:r>
            <a:r>
              <a:rPr lang="cs-CZ" altLang="cs-CZ" sz="2400"/>
              <a:t> – s pomocí předdefinovaných funkcí 				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parseInt(ret,z)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			parseFloat(ret)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Podprogramy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897813" cy="4543425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Pouze v podobě </a:t>
            </a:r>
            <a:r>
              <a:rPr lang="cs-CZ" altLang="cs-CZ" sz="2800" b="1">
                <a:solidFill>
                  <a:srgbClr val="CCFF66"/>
                </a:solidFill>
              </a:rPr>
              <a:t>funkcí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Výsledkem</a:t>
            </a:r>
            <a:r>
              <a:rPr lang="cs-CZ" altLang="cs-CZ" sz="2800"/>
              <a:t> podprogramu je </a:t>
            </a:r>
            <a:r>
              <a:rPr lang="cs-CZ" altLang="cs-CZ" sz="2800" b="1">
                <a:solidFill>
                  <a:srgbClr val="CCFF66"/>
                </a:solidFill>
              </a:rPr>
              <a:t>vždy řetězec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Za funkci se považuje i klasická procedura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Volání funkce   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název(parametry)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Parametry nejsou povinné, závorky však ano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Příklad: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document.write("&lt;H1&gt;nadpis&lt;/H1&gt;")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Číselnou hodnotu získáme explicitní typovou konverzí funkcemi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parseInt</a:t>
            </a:r>
            <a:r>
              <a:rPr lang="cs-CZ" altLang="cs-CZ" sz="2800"/>
              <a:t> a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parseFloat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Otevřený × uzavřený dokument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753350" cy="4687888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Otevřený dokument</a:t>
            </a:r>
            <a:r>
              <a:rPr lang="cs-CZ" altLang="cs-CZ" sz="2800"/>
              <a:t> – není načtená celá HTML stránka, čeká se na odpověď uživatele (například metodou </a:t>
            </a:r>
            <a:r>
              <a:rPr lang="cs-CZ" altLang="cs-CZ" sz="2800" b="1">
                <a:latin typeface="Courier New" panose="02070309020205020404" pitchFamily="49" charset="0"/>
              </a:rPr>
              <a:t>prompt</a:t>
            </a:r>
            <a:r>
              <a:rPr lang="cs-CZ" altLang="cs-CZ" sz="2800"/>
              <a:t>), po zpracování lze vkládat výsledek operace (například metodou </a:t>
            </a:r>
            <a:r>
              <a:rPr lang="cs-CZ" altLang="cs-CZ" sz="2800" b="1">
                <a:latin typeface="Courier New" panose="02070309020205020404" pitchFamily="49" charset="0"/>
              </a:rPr>
              <a:t>document.write</a:t>
            </a:r>
            <a:r>
              <a:rPr lang="cs-CZ" altLang="cs-CZ" sz="2800"/>
              <a:t>)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Uzavřený dokument</a:t>
            </a:r>
            <a:r>
              <a:rPr lang="cs-CZ" altLang="cs-CZ" sz="2800"/>
              <a:t> – je načtený celý včetně ukončovací značky </a:t>
            </a:r>
            <a:r>
              <a:rPr lang="cs-CZ" altLang="cs-CZ" sz="2800" b="1">
                <a:latin typeface="Courier New" panose="02070309020205020404" pitchFamily="49" charset="0"/>
              </a:rPr>
              <a:t>&lt;/HTML&gt;</a:t>
            </a:r>
            <a:r>
              <a:rPr lang="cs-CZ" altLang="cs-CZ" sz="2800"/>
              <a:t>, uplatňují se reakce na události (kliknutí myší, volba položky z nabídky, opuštění stránky apod.)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3" grpId="0" build="p"/>
      <p:bldP spid="20480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Dynamické dokumenty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Na straně serveru</a:t>
            </a:r>
            <a:r>
              <a:rPr lang="cs-CZ" altLang="cs-CZ" sz="2800"/>
              <a:t> – vytvořeny programem, který běží na vzdáleném stroji, často se jedná o komunikaci přes rozhraní CGI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Na straně klienta</a:t>
            </a:r>
            <a:r>
              <a:rPr lang="cs-CZ" altLang="cs-CZ" sz="2800"/>
              <a:t> – vytvoření a modifikaci zajišťuje prohlížeč (klient)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Vstup dat</a:t>
            </a:r>
            <a:r>
              <a:rPr lang="cs-CZ" altLang="cs-CZ" sz="2800"/>
              <a:t> – činností uživatele: pohyb a kliknutí myši, stisk klávesy, zápis hodnoty do formuláře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endParaRPr lang="cs-CZ" altLang="cs-CZ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1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Vstup hodnot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3535363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</a:rPr>
              <a:t>V otevřených dokumentech: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Metodou </a:t>
            </a:r>
            <a:r>
              <a:rPr lang="cs-CZ" altLang="cs-CZ" sz="2800" b="1">
                <a:latin typeface="Courier New" panose="02070309020205020404" pitchFamily="49" charset="0"/>
              </a:rPr>
              <a:t>prompt</a:t>
            </a:r>
            <a:r>
              <a:rPr lang="cs-CZ" altLang="cs-CZ" sz="2800" b="1"/>
              <a:t> </a:t>
            </a:r>
            <a:r>
              <a:rPr lang="cs-CZ" altLang="cs-CZ" sz="2800"/>
              <a:t>objektu </a:t>
            </a:r>
            <a:r>
              <a:rPr lang="cs-CZ" altLang="cs-CZ" sz="2800" b="1">
                <a:latin typeface="Courier New" panose="02070309020205020404" pitchFamily="49" charset="0"/>
              </a:rPr>
              <a:t>window</a:t>
            </a:r>
            <a:br>
              <a:rPr lang="cs-CZ" altLang="cs-CZ" sz="2800" b="1">
                <a:latin typeface="Courier New" panose="02070309020205020404" pitchFamily="49" charset="0"/>
              </a:rPr>
            </a:br>
            <a:r>
              <a:rPr lang="cs-CZ" altLang="cs-CZ" sz="2500" b="1">
                <a:solidFill>
                  <a:srgbClr val="CCFF66"/>
                </a:solidFill>
                <a:latin typeface="Courier New" panose="02070309020205020404" pitchFamily="49" charset="0"/>
              </a:rPr>
              <a:t>prom=window.prompt(výzva,default)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None/>
            </a:pPr>
            <a:endParaRPr lang="cs-CZ" altLang="cs-CZ" sz="2800" b="1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</a:rPr>
              <a:t>V uzavřených dokumentech:</a:t>
            </a:r>
            <a:endParaRPr lang="cs-CZ" altLang="cs-CZ" sz="2500" b="1">
              <a:solidFill>
                <a:srgbClr val="CCFF66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Ze zobrazených prvků (z formuláře)</a:t>
            </a:r>
            <a:br>
              <a:rPr lang="cs-CZ" altLang="cs-CZ" sz="2800"/>
            </a:br>
            <a:r>
              <a:rPr lang="cs-CZ" altLang="cs-CZ" sz="2500" b="1">
                <a:solidFill>
                  <a:srgbClr val="CCFF66"/>
                </a:solidFill>
                <a:latin typeface="Courier New" panose="02070309020205020404" pitchFamily="49" charset="0"/>
              </a:rPr>
              <a:t>prom=document.mujform.vstup.value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/>
      <p:bldP spid="185347" grpI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Výstup hodnot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1773238"/>
            <a:ext cx="8208962" cy="5084762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/>
              <a:t>Metodou </a:t>
            </a:r>
            <a:r>
              <a:rPr lang="cs-CZ" altLang="cs-CZ" sz="2800" b="1" dirty="0" err="1">
                <a:latin typeface="Courier New" panose="02070309020205020404" pitchFamily="49" charset="0"/>
              </a:rPr>
              <a:t>alert</a:t>
            </a:r>
            <a:r>
              <a:rPr lang="cs-CZ" altLang="cs-CZ" sz="2800" dirty="0"/>
              <a:t> objektu </a:t>
            </a:r>
            <a:r>
              <a:rPr lang="cs-CZ" altLang="cs-CZ" sz="2800" b="1" dirty="0" err="1">
                <a:latin typeface="Courier New" panose="02070309020205020404" pitchFamily="49" charset="0"/>
              </a:rPr>
              <a:t>window</a:t>
            </a:r>
            <a:r>
              <a:rPr lang="cs-CZ" altLang="cs-CZ" sz="2800" b="1" dirty="0">
                <a:latin typeface="Courier New" panose="02070309020205020404" pitchFamily="49" charset="0"/>
              </a:rPr>
              <a:t/>
            </a:r>
            <a:br>
              <a:rPr lang="cs-CZ" altLang="cs-CZ" sz="2800" b="1" dirty="0">
                <a:latin typeface="Courier New" panose="02070309020205020404" pitchFamily="49" charset="0"/>
              </a:rPr>
            </a:br>
            <a:r>
              <a:rPr lang="cs-CZ" altLang="cs-CZ" sz="25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window.alert</a:t>
            </a:r>
            <a:r>
              <a:rPr lang="cs-CZ" altLang="cs-CZ" sz="2500" b="1" dirty="0">
                <a:solidFill>
                  <a:srgbClr val="CCFF66"/>
                </a:solidFill>
                <a:latin typeface="Courier New" panose="02070309020205020404" pitchFamily="49" charset="0"/>
              </a:rPr>
              <a:t>("Pozor, hoří!")</a:t>
            </a:r>
            <a:br>
              <a:rPr lang="cs-CZ" altLang="cs-CZ" sz="2500" b="1" dirty="0">
                <a:solidFill>
                  <a:srgbClr val="CCFF66"/>
                </a:solidFill>
                <a:latin typeface="Courier New" panose="02070309020205020404" pitchFamily="49" charset="0"/>
              </a:rPr>
            </a:br>
            <a:endParaRPr lang="cs-CZ" altLang="cs-CZ" sz="2500" b="1" dirty="0">
              <a:solidFill>
                <a:srgbClr val="CCFF66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SzTx/>
              <a:buFontTx/>
              <a:buNone/>
            </a:pPr>
            <a:r>
              <a:rPr lang="cs-CZ" altLang="cs-CZ" sz="2800" b="1" dirty="0">
                <a:solidFill>
                  <a:srgbClr val="CCFF66"/>
                </a:solidFill>
              </a:rPr>
              <a:t>V uzavřených dokumentech: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/>
              <a:t>Změnou atributů zobrazených prvků</a:t>
            </a:r>
            <a:br>
              <a:rPr lang="cs-CZ" altLang="cs-CZ" sz="2800" dirty="0"/>
            </a:br>
            <a:r>
              <a:rPr lang="cs-CZ" altLang="cs-CZ" sz="25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document.mujform.vystup.value</a:t>
            </a:r>
            <a:r>
              <a:rPr lang="cs-CZ" altLang="cs-CZ" sz="2500" b="1" dirty="0">
                <a:solidFill>
                  <a:srgbClr val="CCFF66"/>
                </a:solidFill>
                <a:latin typeface="Courier New" panose="02070309020205020404" pitchFamily="49" charset="0"/>
              </a:rPr>
              <a:t>="50"</a:t>
            </a:r>
            <a:br>
              <a:rPr lang="cs-CZ" altLang="cs-CZ" sz="2500" b="1" dirty="0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5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document.images.obr.src</a:t>
            </a:r>
            <a:r>
              <a:rPr lang="cs-CZ" altLang="cs-CZ" sz="2500" b="1" dirty="0">
                <a:solidFill>
                  <a:srgbClr val="CCFF66"/>
                </a:solidFill>
                <a:latin typeface="Courier New" panose="02070309020205020404" pitchFamily="49" charset="0"/>
              </a:rPr>
              <a:t>="druhy.jpg"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/>
              <a:t>Pomocí naplnění složky </a:t>
            </a:r>
            <a:r>
              <a:rPr lang="cs-CZ" altLang="cs-CZ" sz="25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innerHTML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1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document.GetElementById</a:t>
            </a:r>
            <a:r>
              <a:rPr lang="cs-CZ" altLang="cs-CZ" sz="2100" b="1" dirty="0">
                <a:solidFill>
                  <a:srgbClr val="CCFF66"/>
                </a:solidFill>
                <a:latin typeface="Courier New" panose="02070309020205020404" pitchFamily="49" charset="0"/>
              </a:rPr>
              <a:t>(</a:t>
            </a:r>
            <a:r>
              <a:rPr lang="en-US" altLang="cs-CZ" sz="2100" b="1" dirty="0">
                <a:solidFill>
                  <a:srgbClr val="CCFF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cs-CZ" altLang="cs-CZ" sz="21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jmeno</a:t>
            </a:r>
            <a:r>
              <a:rPr lang="en-US" altLang="cs-CZ" sz="2100" b="1" dirty="0">
                <a:solidFill>
                  <a:srgbClr val="CCFF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cs-CZ" altLang="cs-CZ" sz="2100" b="1" dirty="0">
                <a:solidFill>
                  <a:srgbClr val="CCFF66"/>
                </a:solidFill>
                <a:latin typeface="Courier New" panose="02070309020205020404" pitchFamily="49" charset="0"/>
              </a:rPr>
              <a:t>).</a:t>
            </a:r>
            <a:r>
              <a:rPr lang="cs-CZ" altLang="cs-CZ" sz="21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innerHTML</a:t>
            </a:r>
            <a:r>
              <a:rPr lang="cs-CZ" altLang="cs-CZ" sz="2100" b="1" dirty="0">
                <a:solidFill>
                  <a:srgbClr val="CCFF66"/>
                </a:solidFill>
                <a:latin typeface="Courier New" panose="02070309020205020404" pitchFamily="49" charset="0"/>
              </a:rPr>
              <a:t>=</a:t>
            </a:r>
            <a:br>
              <a:rPr lang="cs-CZ" altLang="cs-CZ" sz="2100" b="1" dirty="0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100" b="1" dirty="0">
                <a:solidFill>
                  <a:srgbClr val="CCFF66"/>
                </a:solidFill>
                <a:latin typeface="Courier New" panose="02070309020205020404" pitchFamily="49" charset="0"/>
              </a:rPr>
              <a:t>"&lt;</a:t>
            </a:r>
            <a:r>
              <a:rPr lang="cs-CZ" altLang="cs-CZ" sz="21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em</a:t>
            </a:r>
            <a:r>
              <a:rPr lang="cs-CZ" altLang="cs-CZ" sz="2100" b="1" dirty="0">
                <a:solidFill>
                  <a:srgbClr val="CCFF66"/>
                </a:solidFill>
                <a:latin typeface="Courier New" panose="02070309020205020404" pitchFamily="49" charset="0"/>
              </a:rPr>
              <a:t>&gt;dráha&lt;/</a:t>
            </a:r>
            <a:r>
              <a:rPr lang="cs-CZ" altLang="cs-CZ" sz="21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em</a:t>
            </a:r>
            <a:r>
              <a:rPr lang="cs-CZ" altLang="cs-CZ" sz="2100" b="1" dirty="0">
                <a:solidFill>
                  <a:srgbClr val="CCFF66"/>
                </a:solidFill>
                <a:latin typeface="Courier New" panose="02070309020205020404" pitchFamily="49" charset="0"/>
              </a:rPr>
              <a:t>&gt; družice &lt;</a:t>
            </a:r>
            <a:r>
              <a:rPr lang="cs-CZ" altLang="cs-CZ" sz="21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img</a:t>
            </a:r>
            <a:r>
              <a:rPr lang="cs-CZ" altLang="cs-CZ" sz="2100" b="1" dirty="0">
                <a:solidFill>
                  <a:srgbClr val="CCFF66"/>
                </a:solidFill>
                <a:latin typeface="Courier New" panose="02070309020205020404" pitchFamily="49" charset="0"/>
              </a:rPr>
              <a:t> </a:t>
            </a:r>
            <a:r>
              <a:rPr lang="cs-CZ" altLang="cs-CZ" sz="21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src</a:t>
            </a:r>
            <a:r>
              <a:rPr lang="cs-CZ" altLang="cs-CZ" sz="2100" b="1" dirty="0">
                <a:solidFill>
                  <a:srgbClr val="CCFF66"/>
                </a:solidFill>
                <a:latin typeface="Courier New" panose="02070309020205020404" pitchFamily="49" charset="0"/>
              </a:rPr>
              <a:t>='d.jpg'&gt;"</a:t>
            </a:r>
            <a:r>
              <a:rPr lang="cs-CZ" altLang="cs-CZ" sz="2100" b="1" dirty="0">
                <a:solidFill>
                  <a:srgbClr val="CCFF66"/>
                </a:solidFill>
                <a:latin typeface="Arial" panose="020B0604020202020204" pitchFamily="34" charset="0"/>
              </a:rPr>
              <a:t> </a:t>
            </a:r>
            <a:br>
              <a:rPr lang="cs-CZ" altLang="cs-CZ" sz="2100" b="1" dirty="0">
                <a:solidFill>
                  <a:srgbClr val="CCFF66"/>
                </a:solidFill>
                <a:latin typeface="Arial" panose="020B0604020202020204" pitchFamily="34" charset="0"/>
              </a:rPr>
            </a:br>
            <a:endParaRPr lang="cs-CZ" altLang="cs-CZ" sz="2100" b="1" dirty="0">
              <a:solidFill>
                <a:srgbClr val="CCFF66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SzTx/>
              <a:buFontTx/>
              <a:buNone/>
            </a:pPr>
            <a:r>
              <a:rPr lang="cs-CZ" altLang="cs-CZ" sz="2800" b="1" dirty="0">
                <a:solidFill>
                  <a:schemeClr val="tx2"/>
                </a:solidFill>
              </a:rPr>
              <a:t>V otevřených dokumentech: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dirty="0"/>
              <a:t>Výpisem značek a textů metodou </a:t>
            </a:r>
            <a:r>
              <a:rPr lang="cs-CZ" altLang="cs-CZ" sz="25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write</a:t>
            </a:r>
            <a:r>
              <a:rPr lang="cs-CZ" altLang="cs-CZ" sz="2500" b="1" dirty="0">
                <a:solidFill>
                  <a:srgbClr val="CCFF66"/>
                </a:solidFill>
                <a:latin typeface="Courier New" panose="02070309020205020404" pitchFamily="49" charset="0"/>
              </a:rPr>
              <a:t/>
            </a:r>
            <a:br>
              <a:rPr lang="cs-CZ" altLang="cs-CZ" sz="2500" b="1" dirty="0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500" b="1" dirty="0" err="1">
                <a:solidFill>
                  <a:srgbClr val="CCFF66"/>
                </a:solidFill>
                <a:latin typeface="Courier New" panose="02070309020205020404" pitchFamily="49" charset="0"/>
              </a:rPr>
              <a:t>document.write</a:t>
            </a:r>
            <a:r>
              <a:rPr lang="cs-CZ" altLang="cs-CZ" sz="2500" b="1" dirty="0">
                <a:solidFill>
                  <a:srgbClr val="CCFF66"/>
                </a:solidFill>
                <a:latin typeface="Courier New" panose="02070309020205020404" pitchFamily="49" charset="0"/>
              </a:rPr>
              <a:t>("&lt;</a:t>
            </a:r>
            <a:r>
              <a:rPr lang="cs-CZ" altLang="cs-CZ" sz="2500" b="1" dirty="0" smtClean="0">
                <a:solidFill>
                  <a:srgbClr val="CCFF66"/>
                </a:solidFill>
                <a:latin typeface="Courier New" panose="02070309020205020404" pitchFamily="49" charset="0"/>
              </a:rPr>
              <a:t>h2&gt;Web </a:t>
            </a:r>
            <a:r>
              <a:rPr lang="cs-CZ" altLang="cs-CZ" sz="2500" b="1" dirty="0">
                <a:solidFill>
                  <a:srgbClr val="CCFF66"/>
                </a:solidFill>
                <a:latin typeface="Courier New" panose="02070309020205020404" pitchFamily="49" charset="0"/>
              </a:rPr>
              <a:t>nás baví.&lt;/h2&gt;")</a:t>
            </a:r>
            <a:endParaRPr lang="cs-CZ" altLang="cs-CZ" sz="2100" b="1" dirty="0">
              <a:solidFill>
                <a:srgbClr val="CCFF6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Strukturované příkazy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Větvení</a:t>
            </a:r>
          </a:p>
        </p:txBody>
      </p:sp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2843213" y="2924175"/>
            <a:ext cx="3457575" cy="2663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800" b="1">
                <a:latin typeface="Courier New" panose="02070309020205020404" pitchFamily="49" charset="0"/>
              </a:rPr>
              <a:t>if (podmínka) </a:t>
            </a:r>
            <a:r>
              <a:rPr lang="en-US" altLang="cs-CZ" sz="2800" b="1">
                <a:latin typeface="Courier New" panose="02070309020205020404" pitchFamily="49" charset="0"/>
              </a:rPr>
              <a:t>{</a:t>
            </a:r>
          </a:p>
          <a:p>
            <a:r>
              <a:rPr lang="en-US" altLang="cs-CZ" sz="2800" b="1">
                <a:latin typeface="Courier New" panose="02070309020205020404" pitchFamily="49" charset="0"/>
              </a:rPr>
              <a:t> … </a:t>
            </a:r>
            <a:r>
              <a:rPr lang="cs-CZ" altLang="cs-CZ" sz="2800" b="1">
                <a:latin typeface="Courier New" panose="02070309020205020404" pitchFamily="49" charset="0"/>
              </a:rPr>
              <a:t>příkazy</a:t>
            </a:r>
            <a:r>
              <a:rPr lang="en-US" altLang="cs-CZ" sz="2800" b="1">
                <a:latin typeface="Courier New" panose="02070309020205020404" pitchFamily="49" charset="0"/>
              </a:rPr>
              <a:t>1</a:t>
            </a:r>
            <a:r>
              <a:rPr lang="cs-CZ" altLang="cs-CZ" sz="2800" b="1">
                <a:latin typeface="Courier New" panose="02070309020205020404" pitchFamily="49" charset="0"/>
              </a:rPr>
              <a:t> …</a:t>
            </a:r>
          </a:p>
          <a:p>
            <a:r>
              <a:rPr lang="en-US" altLang="cs-CZ" sz="2800" b="1">
                <a:latin typeface="Courier New" panose="02070309020205020404" pitchFamily="49" charset="0"/>
              </a:rPr>
              <a:t> }</a:t>
            </a:r>
          </a:p>
          <a:p>
            <a:r>
              <a:rPr lang="en-US" altLang="cs-CZ" sz="2800" b="1">
                <a:latin typeface="Courier New" panose="02070309020205020404" pitchFamily="49" charset="0"/>
              </a:rPr>
              <a:t>else {</a:t>
            </a:r>
          </a:p>
          <a:p>
            <a:r>
              <a:rPr lang="en-US" altLang="cs-CZ" sz="2800" b="1">
                <a:latin typeface="Courier New" panose="02070309020205020404" pitchFamily="49" charset="0"/>
              </a:rPr>
              <a:t> …</a:t>
            </a:r>
            <a:r>
              <a:rPr lang="cs-CZ" altLang="cs-CZ" sz="2800" b="1">
                <a:latin typeface="Courier New" panose="02070309020205020404" pitchFamily="49" charset="0"/>
              </a:rPr>
              <a:t> příkazy</a:t>
            </a:r>
            <a:r>
              <a:rPr lang="en-US" altLang="cs-CZ" sz="2800" b="1">
                <a:latin typeface="Courier New" panose="02070309020205020404" pitchFamily="49" charset="0"/>
              </a:rPr>
              <a:t>2</a:t>
            </a:r>
            <a:r>
              <a:rPr lang="cs-CZ" altLang="cs-CZ" sz="2800" b="1">
                <a:latin typeface="Courier New" panose="02070309020205020404" pitchFamily="49" charset="0"/>
              </a:rPr>
              <a:t> …</a:t>
            </a:r>
            <a:endParaRPr lang="en-US" altLang="cs-CZ" sz="2800" b="1">
              <a:latin typeface="Courier New" panose="02070309020205020404" pitchFamily="49" charset="0"/>
            </a:endParaRPr>
          </a:p>
          <a:p>
            <a:r>
              <a:rPr lang="cs-CZ" altLang="cs-CZ" sz="2800" b="1">
                <a:latin typeface="Courier New" panose="02070309020205020404" pitchFamily="49" charset="0"/>
              </a:rPr>
              <a:t> </a:t>
            </a:r>
            <a:r>
              <a:rPr lang="en-US" altLang="cs-CZ" sz="2800" b="1">
                <a:latin typeface="Courier New" panose="02070309020205020404" pitchFamily="49" charset="0"/>
              </a:rPr>
              <a:t>}</a:t>
            </a:r>
            <a:endParaRPr lang="cs-CZ" altLang="cs-CZ" sz="2800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6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1" grpId="0" build="p"/>
      <p:bldP spid="18637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Strukturované příkazy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690562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 b="1">
                <a:solidFill>
                  <a:srgbClr val="CCFF66"/>
                </a:solidFill>
              </a:rPr>
              <a:t>Cykly</a:t>
            </a:r>
          </a:p>
        </p:txBody>
      </p:sp>
      <p:sp>
        <p:nvSpPr>
          <p:cNvPr id="187396" name="Text Box 4"/>
          <p:cNvSpPr txBox="1">
            <a:spLocks noChangeArrowheads="1"/>
          </p:cNvSpPr>
          <p:nvPr/>
        </p:nvSpPr>
        <p:spPr bwMode="auto">
          <a:xfrm>
            <a:off x="2625725" y="2708275"/>
            <a:ext cx="4033838" cy="13827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800" b="1">
                <a:latin typeface="Courier New" panose="02070309020205020404" pitchFamily="49" charset="0"/>
              </a:rPr>
              <a:t>while (podmínka) </a:t>
            </a:r>
            <a:r>
              <a:rPr lang="en-US" altLang="cs-CZ" sz="2800" b="1">
                <a:latin typeface="Courier New" panose="02070309020205020404" pitchFamily="49" charset="0"/>
              </a:rPr>
              <a:t>{</a:t>
            </a:r>
          </a:p>
          <a:p>
            <a:r>
              <a:rPr lang="cs-CZ" altLang="cs-CZ" sz="2800" b="1">
                <a:latin typeface="Courier New" panose="02070309020205020404" pitchFamily="49" charset="0"/>
              </a:rPr>
              <a:t> … příkazy …</a:t>
            </a:r>
          </a:p>
          <a:p>
            <a:r>
              <a:rPr lang="cs-CZ" altLang="cs-CZ" sz="2800" b="1">
                <a:latin typeface="Courier New" panose="02070309020205020404" pitchFamily="49" charset="0"/>
              </a:rPr>
              <a:t> </a:t>
            </a:r>
            <a:r>
              <a:rPr lang="en-US" altLang="cs-CZ" sz="2800" b="1">
                <a:latin typeface="Courier New" panose="02070309020205020404" pitchFamily="49" charset="0"/>
              </a:rPr>
              <a:t>}</a:t>
            </a:r>
            <a:r>
              <a:rPr lang="cs-CZ" altLang="cs-CZ" sz="2800"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87397" name="Rectangle 5"/>
          <p:cNvSpPr>
            <a:spLocks noChangeArrowheads="1"/>
          </p:cNvSpPr>
          <p:nvPr/>
        </p:nvSpPr>
        <p:spPr bwMode="auto">
          <a:xfrm>
            <a:off x="250825" y="4710113"/>
            <a:ext cx="8713788" cy="13827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sz="2800" b="1">
                <a:latin typeface="Courier New" panose="02070309020205020404" pitchFamily="49" charset="0"/>
              </a:rPr>
              <a:t>for (inicializace;podmínka;modifikace) </a:t>
            </a:r>
            <a:r>
              <a:rPr lang="en-US" altLang="cs-CZ" sz="2800" b="1">
                <a:latin typeface="Courier New" panose="02070309020205020404" pitchFamily="49" charset="0"/>
              </a:rPr>
              <a:t>{</a:t>
            </a:r>
          </a:p>
          <a:p>
            <a:r>
              <a:rPr lang="cs-CZ" altLang="cs-CZ" sz="2800" b="1">
                <a:latin typeface="Courier New" panose="02070309020205020404" pitchFamily="49" charset="0"/>
              </a:rPr>
              <a:t> … příkazy …</a:t>
            </a:r>
          </a:p>
          <a:p>
            <a:r>
              <a:rPr lang="en-US" altLang="cs-CZ" sz="2800" b="1">
                <a:latin typeface="Courier New" panose="02070309020205020404" pitchFamily="49" charset="0"/>
              </a:rPr>
              <a:t> }</a:t>
            </a:r>
            <a:endParaRPr lang="cs-CZ" altLang="cs-CZ" sz="2800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7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7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 build="p"/>
      <p:bldP spid="187396" grpId="0" animBg="1"/>
      <p:bldP spid="18739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Příklady</a:t>
            </a:r>
          </a:p>
        </p:txBody>
      </p:sp>
      <p:sp>
        <p:nvSpPr>
          <p:cNvPr id="188419" name="Rectangle 3"/>
          <p:cNvSpPr>
            <a:spLocks noChangeArrowheads="1"/>
          </p:cNvSpPr>
          <p:nvPr/>
        </p:nvSpPr>
        <p:spPr bwMode="auto">
          <a:xfrm>
            <a:off x="1042988" y="1916113"/>
            <a:ext cx="7775575" cy="13827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sz="2800" b="1">
                <a:latin typeface="Courier New" panose="02070309020205020404" pitchFamily="49" charset="0"/>
              </a:rPr>
              <a:t>if (A==B) </a:t>
            </a:r>
            <a:r>
              <a:rPr lang="en-US" altLang="cs-CZ" sz="2800" b="1">
                <a:latin typeface="Courier New" panose="02070309020205020404" pitchFamily="49" charset="0"/>
              </a:rPr>
              <a:t>{</a:t>
            </a:r>
            <a:endParaRPr lang="cs-CZ" altLang="cs-CZ" sz="2800" b="1">
              <a:latin typeface="Courier New" panose="02070309020205020404" pitchFamily="49" charset="0"/>
            </a:endParaRPr>
          </a:p>
          <a:p>
            <a:r>
              <a:rPr lang="en-US" altLang="cs-CZ" sz="2800" b="1">
                <a:latin typeface="Courier New" panose="02070309020205020404" pitchFamily="49" charset="0"/>
              </a:rPr>
              <a:t> </a:t>
            </a:r>
            <a:r>
              <a:rPr lang="cs-CZ" altLang="cs-CZ" sz="2800" b="1">
                <a:latin typeface="Courier New" panose="02070309020205020404" pitchFamily="49" charset="0"/>
              </a:rPr>
              <a:t> document.write("A se rovná B.");</a:t>
            </a:r>
          </a:p>
          <a:p>
            <a:r>
              <a:rPr lang="en-US" altLang="cs-CZ" sz="2800" b="1">
                <a:latin typeface="Courier New" panose="02070309020205020404" pitchFamily="49" charset="0"/>
              </a:rPr>
              <a:t> }</a:t>
            </a:r>
            <a:endParaRPr lang="cs-CZ" altLang="cs-CZ" sz="2800" b="1">
              <a:latin typeface="Courier New" panose="02070309020205020404" pitchFamily="49" charset="0"/>
            </a:endParaRPr>
          </a:p>
        </p:txBody>
      </p:sp>
      <p:sp>
        <p:nvSpPr>
          <p:cNvPr id="188420" name="Rectangle 4"/>
          <p:cNvSpPr>
            <a:spLocks noChangeArrowheads="1"/>
          </p:cNvSpPr>
          <p:nvPr/>
        </p:nvSpPr>
        <p:spPr bwMode="auto">
          <a:xfrm>
            <a:off x="1042988" y="3357563"/>
            <a:ext cx="7777162" cy="1779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sz="2800" b="1">
                <a:latin typeface="Courier New" panose="02070309020205020404" pitchFamily="49" charset="0"/>
              </a:rPr>
              <a:t>while (A&gt;0) </a:t>
            </a:r>
            <a:r>
              <a:rPr lang="en-US" altLang="cs-CZ" sz="2800" b="1">
                <a:latin typeface="Courier New" panose="02070309020205020404" pitchFamily="49" charset="0"/>
              </a:rPr>
              <a:t>{</a:t>
            </a:r>
          </a:p>
          <a:p>
            <a:r>
              <a:rPr lang="cs-CZ" altLang="cs-CZ" sz="2600" b="1">
                <a:latin typeface="Courier New" panose="02070309020205020404" pitchFamily="49" charset="0"/>
              </a:rPr>
              <a:t> document.write(A," je stále kladné");</a:t>
            </a:r>
          </a:p>
          <a:p>
            <a:r>
              <a:rPr lang="cs-CZ" altLang="cs-CZ" sz="2800" b="1">
                <a:latin typeface="Courier New" panose="02070309020205020404" pitchFamily="49" charset="0"/>
              </a:rPr>
              <a:t> A--;</a:t>
            </a:r>
          </a:p>
          <a:p>
            <a:r>
              <a:rPr lang="en-US" altLang="cs-CZ" sz="2800" b="1">
                <a:latin typeface="Courier New" panose="02070309020205020404" pitchFamily="49" charset="0"/>
              </a:rPr>
              <a:t>}</a:t>
            </a:r>
            <a:endParaRPr lang="cs-CZ" altLang="cs-CZ" sz="2800" b="1">
              <a:latin typeface="Courier New" panose="02070309020205020404" pitchFamily="49" charset="0"/>
            </a:endParaRPr>
          </a:p>
        </p:txBody>
      </p:sp>
      <p:sp>
        <p:nvSpPr>
          <p:cNvPr id="188421" name="Rectangle 5"/>
          <p:cNvSpPr>
            <a:spLocks noChangeArrowheads="1"/>
          </p:cNvSpPr>
          <p:nvPr/>
        </p:nvSpPr>
        <p:spPr bwMode="auto">
          <a:xfrm>
            <a:off x="1042988" y="5229225"/>
            <a:ext cx="7775575" cy="13827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sz="2800" b="1">
                <a:latin typeface="Courier New" panose="02070309020205020404" pitchFamily="49" charset="0"/>
              </a:rPr>
              <a:t>for (a=1;a&lt;=10;a++) </a:t>
            </a:r>
            <a:r>
              <a:rPr lang="en-US" altLang="cs-CZ" sz="2800" b="1">
                <a:latin typeface="Courier New" panose="02070309020205020404" pitchFamily="49" charset="0"/>
              </a:rPr>
              <a:t>{</a:t>
            </a:r>
          </a:p>
          <a:p>
            <a:r>
              <a:rPr lang="en-US" altLang="cs-CZ" sz="2800" b="1">
                <a:latin typeface="Courier New" panose="02070309020205020404" pitchFamily="49" charset="0"/>
              </a:rPr>
              <a:t> document.write(a);</a:t>
            </a:r>
          </a:p>
          <a:p>
            <a:r>
              <a:rPr lang="en-US" altLang="cs-CZ" sz="2800" b="1">
                <a:latin typeface="Courier New" panose="02070309020205020404" pitchFamily="49" charset="0"/>
              </a:rPr>
              <a:t> }</a:t>
            </a:r>
            <a:endParaRPr lang="cs-CZ" altLang="cs-CZ" sz="2800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8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animBg="1"/>
      <p:bldP spid="188420" grpId="0" animBg="1"/>
      <p:bldP spid="18842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Uživatelské funkce</a:t>
            </a:r>
          </a:p>
        </p:txBody>
      </p:sp>
      <p:sp>
        <p:nvSpPr>
          <p:cNvPr id="197635" name="Rectangle 3"/>
          <p:cNvSpPr>
            <a:spLocks noChangeArrowheads="1"/>
          </p:cNvSpPr>
          <p:nvPr/>
        </p:nvSpPr>
        <p:spPr bwMode="auto">
          <a:xfrm>
            <a:off x="764304" y="2060848"/>
            <a:ext cx="7775575" cy="249299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sz="2600" b="1" dirty="0" err="1">
                <a:latin typeface="Courier New" panose="02070309020205020404" pitchFamily="49" charset="0"/>
              </a:rPr>
              <a:t>function</a:t>
            </a:r>
            <a:r>
              <a:rPr lang="cs-CZ" altLang="cs-CZ" sz="2600" b="1" dirty="0">
                <a:latin typeface="Courier New" panose="02070309020205020404" pitchFamily="49" charset="0"/>
              </a:rPr>
              <a:t> fakt(x) { </a:t>
            </a:r>
          </a:p>
          <a:p>
            <a:r>
              <a:rPr lang="cs-CZ" altLang="cs-CZ" sz="2600" b="1" dirty="0">
                <a:latin typeface="Courier New" panose="02070309020205020404" pitchFamily="49" charset="0"/>
              </a:rPr>
              <a:t>  </a:t>
            </a:r>
            <a:r>
              <a:rPr lang="cs-CZ" altLang="cs-CZ" sz="2600" b="1" dirty="0" err="1">
                <a:latin typeface="Courier New" panose="02070309020205020404" pitchFamily="49" charset="0"/>
              </a:rPr>
              <a:t>if</a:t>
            </a:r>
            <a:r>
              <a:rPr lang="cs-CZ" altLang="cs-CZ" sz="2600" b="1" dirty="0">
                <a:latin typeface="Courier New" panose="02070309020205020404" pitchFamily="49" charset="0"/>
              </a:rPr>
              <a:t> (x==0) return 1; </a:t>
            </a:r>
          </a:p>
          <a:p>
            <a:r>
              <a:rPr lang="cs-CZ" altLang="cs-CZ" sz="2600" b="1" dirty="0">
                <a:latin typeface="Courier New" panose="02070309020205020404" pitchFamily="49" charset="0"/>
              </a:rPr>
              <a:t>  </a:t>
            </a:r>
            <a:r>
              <a:rPr lang="cs-CZ" altLang="cs-CZ" sz="2600" b="1" dirty="0" err="1">
                <a:latin typeface="Courier New" panose="02070309020205020404" pitchFamily="49" charset="0"/>
              </a:rPr>
              <a:t>else</a:t>
            </a:r>
            <a:r>
              <a:rPr lang="cs-CZ" altLang="cs-CZ" sz="2600" b="1" dirty="0">
                <a:latin typeface="Courier New" panose="02070309020205020404" pitchFamily="49" charset="0"/>
              </a:rPr>
              <a:t> </a:t>
            </a:r>
            <a:r>
              <a:rPr lang="cs-CZ" altLang="cs-CZ" sz="2600" b="1" dirty="0" smtClean="0">
                <a:latin typeface="Courier New" panose="02070309020205020404" pitchFamily="49" charset="0"/>
              </a:rPr>
              <a:t>{f=1;</a:t>
            </a:r>
          </a:p>
          <a:p>
            <a:r>
              <a:rPr lang="cs-CZ" altLang="cs-CZ" sz="2600" b="1" dirty="0">
                <a:latin typeface="Courier New" panose="02070309020205020404" pitchFamily="49" charset="0"/>
              </a:rPr>
              <a:t> </a:t>
            </a:r>
            <a:r>
              <a:rPr lang="cs-CZ" altLang="cs-CZ" sz="2600" b="1" dirty="0" smtClean="0">
                <a:latin typeface="Courier New" panose="02070309020205020404" pitchFamily="49" charset="0"/>
              </a:rPr>
              <a:t>   </a:t>
            </a:r>
            <a:r>
              <a:rPr lang="cs-CZ" altLang="cs-CZ" sz="2600" b="1" dirty="0" err="1" smtClean="0">
                <a:latin typeface="Courier New" panose="02070309020205020404" pitchFamily="49" charset="0"/>
              </a:rPr>
              <a:t>while</a:t>
            </a:r>
            <a:r>
              <a:rPr lang="cs-CZ" altLang="cs-CZ" sz="2600" b="1" dirty="0" smtClean="0">
                <a:latin typeface="Courier New" panose="02070309020205020404" pitchFamily="49" charset="0"/>
              </a:rPr>
              <a:t> (x&gt;1) {f=f*x; x--;}</a:t>
            </a:r>
          </a:p>
          <a:p>
            <a:r>
              <a:rPr lang="cs-CZ" altLang="cs-CZ" sz="2600" b="1" dirty="0">
                <a:latin typeface="Courier New" panose="02070309020205020404" pitchFamily="49" charset="0"/>
              </a:rPr>
              <a:t> </a:t>
            </a:r>
            <a:r>
              <a:rPr lang="cs-CZ" altLang="cs-CZ" sz="2600" b="1" dirty="0" smtClean="0">
                <a:latin typeface="Courier New" panose="02070309020205020404" pitchFamily="49" charset="0"/>
              </a:rPr>
              <a:t>   return f; </a:t>
            </a:r>
            <a:endParaRPr lang="cs-CZ" altLang="cs-CZ" sz="2600" b="1" dirty="0">
              <a:latin typeface="Courier New" panose="02070309020205020404" pitchFamily="49" charset="0"/>
            </a:endParaRPr>
          </a:p>
          <a:p>
            <a:r>
              <a:rPr lang="cs-CZ" altLang="cs-CZ" sz="2600" b="1" dirty="0">
                <a:latin typeface="Courier New" panose="02070309020205020404" pitchFamily="49" charset="0"/>
              </a:rPr>
              <a:t>}</a:t>
            </a:r>
            <a:r>
              <a:rPr lang="cs-CZ" altLang="cs-CZ" sz="2600" dirty="0"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97638" name="Rectangle 6"/>
          <p:cNvSpPr>
            <a:spLocks noChangeArrowheads="1"/>
          </p:cNvSpPr>
          <p:nvPr/>
        </p:nvSpPr>
        <p:spPr bwMode="auto">
          <a:xfrm>
            <a:off x="764303" y="5085184"/>
            <a:ext cx="7775575" cy="895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sz="2600" b="1" dirty="0">
                <a:latin typeface="Courier New" panose="02070309020205020404" pitchFamily="49" charset="0"/>
              </a:rPr>
              <a:t>cis=prompt("Zadej číslo",""); </a:t>
            </a:r>
            <a:r>
              <a:rPr lang="cs-CZ" altLang="cs-CZ" sz="2600" b="1" dirty="0" err="1">
                <a:latin typeface="Courier New" panose="02070309020205020404" pitchFamily="49" charset="0"/>
              </a:rPr>
              <a:t>document.write</a:t>
            </a:r>
            <a:r>
              <a:rPr lang="cs-CZ" altLang="cs-CZ" sz="2600" b="1" dirty="0">
                <a:latin typeface="Courier New" panose="02070309020205020404" pitchFamily="49" charset="0"/>
              </a:rPr>
              <a:t>(cis+"! = "+fakt(cis));</a:t>
            </a:r>
            <a:r>
              <a:rPr lang="cs-CZ" altLang="cs-CZ" sz="2600" dirty="0">
                <a:latin typeface="Courier New" panose="02070309020205020404" pitchFamily="49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7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7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animBg="1"/>
      <p:bldP spid="19763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Reakce na události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8077200" cy="461645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Kliknutí myši na daném prvku	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onclick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Ponechání kurzoru na prvku 	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onmouseover</a:t>
            </a:r>
            <a:endParaRPr lang="cs-CZ" altLang="cs-CZ" sz="2800" b="1"/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Opuštění kurzoru z prvku	        	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onmouseout</a:t>
            </a:r>
            <a:endParaRPr lang="cs-CZ" altLang="cs-CZ" sz="2800" b="1"/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Získání ohniska prvku		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onfocus</a:t>
            </a:r>
            <a:endParaRPr lang="cs-CZ" altLang="cs-CZ" sz="2800" b="1"/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Odebrání ohniska prvku		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onblur</a:t>
            </a:r>
            <a:endParaRPr lang="cs-CZ" altLang="cs-CZ" sz="2800" b="1"/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Odeslání formuláře			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onsubmit</a:t>
            </a:r>
            <a:endParaRPr lang="cs-CZ" altLang="cs-CZ" sz="2800" b="1"/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Vymazání hodnot z formuláře	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onreset</a:t>
            </a:r>
            <a:endParaRPr lang="cs-CZ" altLang="cs-CZ" sz="2800" b="1"/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Výběr textu v prvku			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onselect</a:t>
            </a:r>
            <a:endParaRPr lang="cs-CZ" altLang="cs-CZ" sz="2800" b="1"/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Změna obsahu při ztrátě focusu 	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onchange</a:t>
            </a:r>
          </a:p>
        </p:txBody>
      </p:sp>
      <p:sp>
        <p:nvSpPr>
          <p:cNvPr id="190468" name="Text Box 4"/>
          <p:cNvSpPr txBox="1">
            <a:spLocks noChangeArrowheads="1"/>
          </p:cNvSpPr>
          <p:nvPr/>
        </p:nvSpPr>
        <p:spPr bwMode="auto">
          <a:xfrm>
            <a:off x="684213" y="6237288"/>
            <a:ext cx="8281987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sz="2000" b="1">
                <a:latin typeface="Courier New" panose="02070309020205020404" pitchFamily="49" charset="0"/>
              </a:rPr>
              <a:t>&lt;input type=button onclick="Vypocet()" value=Výpočet)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0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7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Univerzální identifikátor </a:t>
            </a:r>
            <a:r>
              <a:rPr lang="cs-CZ" altLang="cs-CZ" b="1">
                <a:latin typeface="Courier New" panose="02070309020205020404" pitchFamily="49" charset="0"/>
              </a:rPr>
              <a:t>this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4435475"/>
            <a:ext cx="7543800" cy="2162175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Za </a:t>
            </a:r>
            <a:r>
              <a:rPr lang="cs-CZ" altLang="cs-CZ" sz="2800" b="1">
                <a:solidFill>
                  <a:srgbClr val="CCFF66"/>
                </a:solidFill>
                <a:latin typeface="Courier New" panose="02070309020205020404" pitchFamily="49" charset="0"/>
              </a:rPr>
              <a:t>this</a:t>
            </a:r>
            <a:r>
              <a:rPr lang="cs-CZ" altLang="cs-CZ" sz="2800"/>
              <a:t> se v tomto případě považuje konkrétní značka, která obsahuje </a:t>
            </a:r>
            <a:br>
              <a:rPr lang="cs-CZ" altLang="cs-CZ" sz="2800"/>
            </a:br>
            <a:r>
              <a:rPr lang="cs-CZ" altLang="cs-CZ" sz="2800"/>
              <a:t>v parametru reakci na událost </a:t>
            </a:r>
            <a:br>
              <a:rPr lang="cs-CZ" altLang="cs-CZ" sz="2800"/>
            </a:br>
            <a:r>
              <a:rPr lang="cs-CZ" altLang="cs-CZ" sz="2800"/>
              <a:t>a k níž se reakce vztahuje</a:t>
            </a:r>
          </a:p>
        </p:txBody>
      </p:sp>
      <p:sp>
        <p:nvSpPr>
          <p:cNvPr id="191492" name="Text Box 4"/>
          <p:cNvSpPr txBox="1">
            <a:spLocks noChangeArrowheads="1"/>
          </p:cNvSpPr>
          <p:nvPr/>
        </p:nvSpPr>
        <p:spPr bwMode="auto">
          <a:xfrm>
            <a:off x="179388" y="2063750"/>
            <a:ext cx="8713787" cy="20859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sz="2600" b="1">
                <a:latin typeface="Courier New" panose="02070309020205020404" pitchFamily="49" charset="0"/>
              </a:rPr>
              <a:t>&lt;H2 align=center</a:t>
            </a:r>
          </a:p>
          <a:p>
            <a:r>
              <a:rPr lang="cs-CZ" altLang="cs-CZ" sz="2600" b="1">
                <a:latin typeface="Courier New" panose="02070309020205020404" pitchFamily="49" charset="0"/>
              </a:rPr>
              <a:t>    onmouseover="this.style.color='red'"</a:t>
            </a:r>
            <a:br>
              <a:rPr lang="cs-CZ" altLang="cs-CZ" sz="2600" b="1">
                <a:latin typeface="Courier New" panose="02070309020205020404" pitchFamily="49" charset="0"/>
              </a:rPr>
            </a:br>
            <a:r>
              <a:rPr lang="cs-CZ" altLang="cs-CZ" sz="2600" b="1">
                <a:latin typeface="Courier New" panose="02070309020205020404" pitchFamily="49" charset="0"/>
              </a:rPr>
              <a:t>    onmouseout="this.style.color=''"&gt;</a:t>
            </a:r>
          </a:p>
          <a:p>
            <a:r>
              <a:rPr lang="cs-CZ" altLang="cs-CZ" sz="2600" b="1">
                <a:latin typeface="Courier New" panose="02070309020205020404" pitchFamily="49" charset="0"/>
              </a:rPr>
              <a:t>NADPIS</a:t>
            </a:r>
          </a:p>
          <a:p>
            <a:r>
              <a:rPr lang="cs-CZ" altLang="cs-CZ" sz="2600" b="1">
                <a:latin typeface="Courier New" panose="02070309020205020404" pitchFamily="49" charset="0"/>
              </a:rPr>
              <a:t>&lt;/H2&gt;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1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build="p"/>
      <p:bldP spid="19149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Pascal × JavaScript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>
            <p:ph idx="1"/>
          </p:nvPr>
        </p:nvGraphicFramePr>
        <p:xfrm>
          <a:off x="0" y="2060575"/>
          <a:ext cx="9144000" cy="4630103"/>
        </p:xfrm>
        <a:graphic>
          <a:graphicData uri="http://schemas.openxmlformats.org/drawingml/2006/table">
            <a:tbl>
              <a:tblPr/>
              <a:tblGrid>
                <a:gridCol w="2124075">
                  <a:extLst>
                    <a:ext uri="{9D8B030D-6E8A-4147-A177-3AD203B41FA5}">
                      <a16:colId xmlns:a16="http://schemas.microsoft.com/office/drawing/2014/main" val="1199430262"/>
                    </a:ext>
                  </a:extLst>
                </a:gridCol>
                <a:gridCol w="3095625">
                  <a:extLst>
                    <a:ext uri="{9D8B030D-6E8A-4147-A177-3AD203B41FA5}">
                      <a16:colId xmlns:a16="http://schemas.microsoft.com/office/drawing/2014/main" val="1622349198"/>
                    </a:ext>
                  </a:extLst>
                </a:gridCol>
                <a:gridCol w="3924300">
                  <a:extLst>
                    <a:ext uri="{9D8B030D-6E8A-4147-A177-3AD203B41FA5}">
                      <a16:colId xmlns:a16="http://schemas.microsoft.com/office/drawing/2014/main" val="2029092790"/>
                    </a:ext>
                  </a:extLst>
                </a:gridCol>
              </a:tblGrid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Tahoma" panose="020B0604030504040204" pitchFamily="34" charset="0"/>
                        </a:rPr>
                        <a:t>Pascal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66"/>
                          </a:solidFill>
                          <a:effectLst/>
                          <a:latin typeface="Tahoma" panose="020B0604030504040204" pitchFamily="34" charset="0"/>
                        </a:rPr>
                        <a:t>JavaScript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553546"/>
                  </a:ext>
                </a:extLst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přiřazení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x:=5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x=5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5779848"/>
                  </a:ext>
                </a:extLst>
              </a:tr>
              <a:tr h="490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podmínka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x=2</a:t>
                      </a:r>
                      <a:b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</a:b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x&lt;&gt;2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(x==2)</a:t>
                      </a:r>
                      <a:b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</a:b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(x!=2)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5992446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vstup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read(x)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x=prompt("...")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0480364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výstup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write(x)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document.write(x)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8618154"/>
                  </a:ext>
                </a:extLst>
              </a:tr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logické op.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and, or, not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&amp;&amp;, </a:t>
                      </a:r>
                      <a:r>
                        <a:rPr kumimoji="0" lang="en-US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||</a:t>
                      </a: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, 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2592548"/>
                  </a:ext>
                </a:extLst>
              </a:tr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složený př.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begin ... 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{ … }</a:t>
                      </a:r>
                      <a:endParaRPr kumimoji="0" lang="cs-CZ" alt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5652527"/>
                  </a:ext>
                </a:extLst>
              </a:tr>
              <a:tr h="463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fce bez par.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mojefce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mojefce()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7232768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3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Formulář, vstupní pole</a:t>
            </a:r>
            <a:endParaRPr lang="cs-CZ" altLang="cs-CZ" sz="3800" b="1">
              <a:latin typeface="Courier New" panose="02070309020205020404" pitchFamily="49" charset="0"/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8768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Syntax značky</a:t>
            </a:r>
            <a:r>
              <a:rPr lang="cs-CZ" altLang="cs-CZ"/>
              <a:t/>
            </a:r>
            <a:br>
              <a:rPr lang="cs-CZ" altLang="cs-CZ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&lt;form action="URL_skriptu"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    method="get" nebo "post" 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    name="identifikátor"&gt;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Pro práci na straně klienta potřebujeme jen parametr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name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Vstupní řádek formuláře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&lt;input type="text"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     size="velikost"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     maxlength="maximum_znaků"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     value="počáteční_hodnota"&gt;</a:t>
            </a:r>
          </a:p>
          <a:p>
            <a:pPr>
              <a:lnSpc>
                <a:spcPct val="80000"/>
              </a:lnSpc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Vstupní řádek pro zadávání hesla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&lt;input type="password" ...&gt;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Tlačítka ve formuláři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989138"/>
            <a:ext cx="7543800" cy="4687887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Syntax značky</a:t>
            </a:r>
            <a:r>
              <a:rPr lang="cs-CZ" altLang="cs-CZ"/>
              <a:t/>
            </a:r>
            <a:br>
              <a:rPr lang="cs-CZ" altLang="cs-CZ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&lt;input type="typ_tlačítka"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     value="popis_tlačítka"&gt;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Typy tlačítek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odesílací –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type="submit"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mazací –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type="reset"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obecné –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type="button"</a:t>
            </a:r>
            <a:r>
              <a:rPr lang="cs-CZ" altLang="cs-CZ" sz="2400"/>
              <a:t>, nemají přiřazenu žádnou funkci, je nutno obsluhu vyvolat reakcí na události</a:t>
            </a:r>
          </a:p>
          <a:p>
            <a:pPr lvl="1">
              <a:buClr>
                <a:schemeClr val="tx1"/>
              </a:buClr>
              <a:buSzTx/>
              <a:buFont typeface="Tahoma" panose="020B0604030504040204" pitchFamily="34" charset="0"/>
              <a:buChar char="–"/>
            </a:pPr>
            <a:r>
              <a:rPr lang="cs-CZ" altLang="cs-CZ" sz="2400"/>
              <a:t>s libovolným motivem: párovou značkou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&lt;button&gt;</a:t>
            </a:r>
            <a:endParaRPr lang="cs-CZ" altLang="cs-CZ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Zaškrtávací pole</a:t>
            </a:r>
            <a:br>
              <a:rPr lang="cs-CZ" altLang="cs-CZ"/>
            </a:br>
            <a:r>
              <a:rPr lang="cs-CZ" altLang="cs-CZ"/>
              <a:t>a radiové tlačítko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327525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Zaškrtávací pole – syntax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&lt;input type="checkbox"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     checked&gt;</a:t>
            </a:r>
            <a:endParaRPr lang="cs-CZ" altLang="cs-CZ" sz="2400"/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Implicitně nezaškrtnuto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Nastavení implicitního zaškrtnutí –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checked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Radiové tlačítko – syntax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&lt;input type="radio"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     name="identifikátor_skupiny"&gt;</a:t>
            </a:r>
            <a:endParaRPr lang="cs-CZ" altLang="cs-CZ" sz="2400"/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Vždy právě jedno radiové tlačítko z každé skupiny musí být označeno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build="p"/>
      <p:bldP spid="145411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Nabídkový seznam</a:t>
            </a:r>
            <a:endParaRPr lang="cs-CZ" altLang="cs-CZ" sz="3800">
              <a:latin typeface="Courier New" panose="02070309020205020404" pitchFamily="49" charset="0"/>
            </a:endParaRP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87888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Syntax značky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&lt;select multiple 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      size="velikost"&gt;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Pokud je uveden parametr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multiple</a:t>
            </a:r>
            <a:r>
              <a:rPr lang="cs-CZ" altLang="cs-CZ" sz="2800"/>
              <a:t>, může být vybráno více položek současně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Parametr </a:t>
            </a: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size </a:t>
            </a:r>
            <a:r>
              <a:rPr lang="cs-CZ" altLang="cs-CZ" sz="2800"/>
              <a:t>udává počet zobrazených položek, implicitně jedna</a:t>
            </a:r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Položka nabídky</a:t>
            </a:r>
            <a:br>
              <a:rPr lang="cs-CZ" altLang="cs-CZ" sz="2800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&lt;option value="hodnota"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      checked&gt;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Textové pole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Syntax značky</a:t>
            </a:r>
            <a:r>
              <a:rPr lang="cs-CZ" altLang="cs-CZ"/>
              <a:t/>
            </a:r>
            <a:br>
              <a:rPr lang="cs-CZ" altLang="cs-CZ"/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&lt;textarea cols="počet_sloupců"</a:t>
            </a:r>
            <a:b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</a:br>
            <a:r>
              <a:rPr lang="cs-CZ" altLang="cs-CZ" sz="2400" b="1">
                <a:solidFill>
                  <a:srgbClr val="CCFF66"/>
                </a:solidFill>
                <a:latin typeface="Courier New" panose="02070309020205020404" pitchFamily="49" charset="0"/>
              </a:rPr>
              <a:t>          rows="počet_řádků"&gt;</a:t>
            </a:r>
            <a:endParaRPr lang="cs-CZ" altLang="cs-CZ" sz="2400"/>
          </a:p>
          <a:p>
            <a:pPr>
              <a:buClr>
                <a:schemeClr val="tx1"/>
              </a:buClr>
              <a:buSzTx/>
              <a:buFontTx/>
              <a:buChar char="•"/>
            </a:pPr>
            <a:r>
              <a:rPr lang="cs-CZ" altLang="cs-CZ" sz="2800"/>
              <a:t>Slouží pro vstup většího objemu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formuláře</a:t>
            </a:r>
          </a:p>
        </p:txBody>
      </p:sp>
      <p:pic>
        <p:nvPicPr>
          <p:cNvPr id="202757" name="Picture 5" descr="prikfor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844675"/>
            <a:ext cx="6048375" cy="501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2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PE">
  <a:themeElements>
    <a:clrScheme name="">
      <a:dk1>
        <a:srgbClr val="FFFF00"/>
      </a:dk1>
      <a:lt1>
        <a:srgbClr val="FFFFFF"/>
      </a:lt1>
      <a:dk2>
        <a:srgbClr val="000066"/>
      </a:dk2>
      <a:lt2>
        <a:srgbClr val="FFFF66"/>
      </a:lt2>
      <a:accent1>
        <a:srgbClr val="007A5A"/>
      </a:accent1>
      <a:accent2>
        <a:srgbClr val="FFEA8F"/>
      </a:accent2>
      <a:accent3>
        <a:srgbClr val="AAAAB8"/>
      </a:accent3>
      <a:accent4>
        <a:srgbClr val="DADADA"/>
      </a:accent4>
      <a:accent5>
        <a:srgbClr val="AABEB5"/>
      </a:accent5>
      <a:accent6>
        <a:srgbClr val="E7D481"/>
      </a:accent6>
      <a:hlink>
        <a:srgbClr val="FF0000"/>
      </a:hlink>
      <a:folHlink>
        <a:srgbClr val="3333CC"/>
      </a:folHlink>
    </a:clrScheme>
    <a:fontScheme name="IP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IP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E 8">
        <a:dk1>
          <a:srgbClr val="FFFF00"/>
        </a:dk1>
        <a:lt1>
          <a:srgbClr val="FFFFFF"/>
        </a:lt1>
        <a:dk2>
          <a:srgbClr val="000066"/>
        </a:dk2>
        <a:lt2>
          <a:srgbClr val="FFFF66"/>
        </a:lt2>
        <a:accent1>
          <a:srgbClr val="00E4A8"/>
        </a:accent1>
        <a:accent2>
          <a:srgbClr val="FFCF01"/>
        </a:accent2>
        <a:accent3>
          <a:srgbClr val="AAAAB8"/>
        </a:accent3>
        <a:accent4>
          <a:srgbClr val="DADADA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IPE</Template>
  <TotalTime>1376</TotalTime>
  <Words>1195</Words>
  <Application>Microsoft Office PowerPoint</Application>
  <PresentationFormat>Předvádění na obrazovce (4:3)</PresentationFormat>
  <Paragraphs>309</Paragraphs>
  <Slides>38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Arial</vt:lpstr>
      <vt:lpstr>Tahoma</vt:lpstr>
      <vt:lpstr>Wingdings</vt:lpstr>
      <vt:lpstr>Courier New</vt:lpstr>
      <vt:lpstr>Symbol</vt:lpstr>
      <vt:lpstr>IPE</vt:lpstr>
      <vt:lpstr>Dynamické dokumenty  na straně klienta</vt:lpstr>
      <vt:lpstr>Statický × dynamický dokument</vt:lpstr>
      <vt:lpstr>Dynamické dokumenty</vt:lpstr>
      <vt:lpstr>Formulář, vstupní pole</vt:lpstr>
      <vt:lpstr>Tlačítka ve formuláři</vt:lpstr>
      <vt:lpstr>Zaškrtávací pole a radiové tlačítko</vt:lpstr>
      <vt:lpstr>Nabídkový seznam</vt:lpstr>
      <vt:lpstr>Textové pole</vt:lpstr>
      <vt:lpstr>Příklad formuláře</vt:lpstr>
      <vt:lpstr>Příklad formuláře – část 1</vt:lpstr>
      <vt:lpstr>Příklad formuláře – část 2</vt:lpstr>
      <vt:lpstr>Příklad formuláře – část 3</vt:lpstr>
      <vt:lpstr>Příklad formuláře – část 4</vt:lpstr>
      <vt:lpstr>Vlastnosti dynam. dokumentů  na straně klienta</vt:lpstr>
      <vt:lpstr>Dynamické dokumenty na straně klienta – princip</vt:lpstr>
      <vt:lpstr>Zpracování požadavku</vt:lpstr>
      <vt:lpstr>Skriptovací jazyky</vt:lpstr>
      <vt:lpstr>Schopnosti JavaScriptu</vt:lpstr>
      <vt:lpstr>Vložení příkazů JavaScriptu do stránky v jazyce HTML</vt:lpstr>
      <vt:lpstr>Prvky jazyka JavaScript</vt:lpstr>
      <vt:lpstr>Datové typy</vt:lpstr>
      <vt:lpstr>Objekty</vt:lpstr>
      <vt:lpstr>Vestavěné objekty</vt:lpstr>
      <vt:lpstr>Objektový model dokumentu</vt:lpstr>
      <vt:lpstr>Přístup k objektům a složkám</vt:lpstr>
      <vt:lpstr>Proměnné a příkazy</vt:lpstr>
      <vt:lpstr>Typová konverze</vt:lpstr>
      <vt:lpstr>Podprogramy</vt:lpstr>
      <vt:lpstr>Otevřený × uzavřený dokument</vt:lpstr>
      <vt:lpstr>Vstup hodnot</vt:lpstr>
      <vt:lpstr>Výstup hodnot</vt:lpstr>
      <vt:lpstr>Strukturované příkazy</vt:lpstr>
      <vt:lpstr>Strukturované příkazy</vt:lpstr>
      <vt:lpstr>Příklady</vt:lpstr>
      <vt:lpstr>Uživatelské funkce</vt:lpstr>
      <vt:lpstr>Reakce na události</vt:lpstr>
      <vt:lpstr>Univerzální identifikátor this</vt:lpstr>
      <vt:lpstr>Pascal × JavaScript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</dc:title>
  <dc:creator>Pavel Haluza</dc:creator>
  <cp:lastModifiedBy>Jiří Rybička</cp:lastModifiedBy>
  <cp:revision>78</cp:revision>
  <dcterms:created xsi:type="dcterms:W3CDTF">2004-06-24T21:25:55Z</dcterms:created>
  <dcterms:modified xsi:type="dcterms:W3CDTF">2020-10-17T02:19:12Z</dcterms:modified>
</cp:coreProperties>
</file>