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93" r:id="rId2"/>
    <p:sldId id="294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59" autoAdjust="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57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57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7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157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57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7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57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7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9D1F700-2CD4-4D9F-AE95-ADEC610EE9E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E4C66-F0BC-4FF5-B725-755B48A578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97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17831-1DD1-46A3-B94D-36F28ECA11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75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AD8DB-8558-4E80-BA89-850DD3215B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787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86C3-91B2-4F2E-84B1-019A81D72A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978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1A87F-579B-40D2-B95B-A7D26D1E95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26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185F0-FA36-4AE1-B5FB-E1A988D3A2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003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BD776-E77B-4BB0-BF45-4A35621353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644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F318A-1117-4F6E-BE94-10DBE2ED2C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501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582AD-FA11-47D5-A628-A0DDBBB4F8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34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DB324-A98A-4CC5-B6A5-3064D95617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586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586E10-77B6-46F5-9C65-87C8BDCA2F1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.pc.ibm.com/products/server/6d6e_11be.htm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4000"/>
              <a:t>Statické dokumenty</a:t>
            </a:r>
            <a:br>
              <a:rPr lang="cs-CZ" altLang="cs-CZ" sz="4000"/>
            </a:br>
            <a:r>
              <a:rPr lang="cs-CZ" altLang="cs-CZ" sz="4000"/>
              <a:t>v jazyce HTML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Webové prezentace I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Značky v HTML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Příkazy pro prohlížeč, kterými se popisuje úprava nebo struktura části dokumentu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K popisu určitých vlastností nebo zaznamenání určitých informací slouží parametry značek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značka 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&lt;strong&gt;</a:t>
            </a:r>
            <a:endParaRPr lang="cs-CZ" altLang="cs-CZ" sz="2400" b="1"/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značka s parametrem 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&lt;input type="text"&gt;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značka s parametrem vyjadřujícím stavovou informaci </a:t>
            </a:r>
            <a:r>
              <a:rPr lang="cs-CZ" altLang="cs-CZ" sz="2400" b="1" i="1">
                <a:solidFill>
                  <a:srgbClr val="CCFF66"/>
                </a:solidFill>
                <a:latin typeface="Courier New" panose="02070309020205020404" pitchFamily="49" charset="0"/>
              </a:rPr>
              <a:t>&lt;input type=radio checked&gt;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Dělení HTML značek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Podle významu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vizuální</a:t>
            </a:r>
            <a:r>
              <a:rPr lang="cs-CZ" altLang="cs-CZ" sz="2400"/>
              <a:t> – určují, jak bude text zobrazen</a:t>
            </a:r>
            <a:br>
              <a:rPr lang="cs-CZ" altLang="cs-CZ" sz="2400"/>
            </a:br>
            <a:r>
              <a:rPr lang="cs-CZ" altLang="cs-CZ" sz="2400" i="1">
                <a:solidFill>
                  <a:srgbClr val="CCFF66"/>
                </a:solidFill>
                <a:latin typeface="Courier New" panose="02070309020205020404" pitchFamily="49" charset="0"/>
              </a:rPr>
              <a:t>&lt;kurzíva&gt;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strukturní</a:t>
            </a:r>
            <a:r>
              <a:rPr lang="cs-CZ" altLang="cs-CZ" sz="2400"/>
              <a:t> – popisují význam textu </a:t>
            </a:r>
            <a:br>
              <a:rPr lang="cs-CZ" altLang="cs-CZ" sz="2400"/>
            </a:br>
            <a:r>
              <a:rPr lang="cs-CZ" altLang="cs-CZ" sz="2400" i="1">
                <a:solidFill>
                  <a:srgbClr val="CCFF66"/>
                </a:solidFill>
                <a:latin typeface="Courier New" panose="02070309020205020404" pitchFamily="49" charset="0"/>
              </a:rPr>
              <a:t>&lt;nadpis&gt;</a:t>
            </a:r>
            <a:endParaRPr lang="cs-CZ" altLang="cs-CZ" sz="2400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Podle způsobu zápisu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párové</a:t>
            </a:r>
            <a:r>
              <a:rPr lang="cs-CZ" altLang="cs-CZ" sz="2400"/>
              <a:t> – otevírací a uzavírací symbol</a:t>
            </a:r>
            <a:br>
              <a:rPr lang="cs-CZ" altLang="cs-CZ" sz="2400"/>
            </a:br>
            <a:r>
              <a:rPr lang="cs-CZ" altLang="cs-CZ" sz="2400"/>
              <a:t> </a:t>
            </a:r>
            <a:r>
              <a:rPr lang="cs-CZ" altLang="cs-CZ" sz="2400" i="1">
                <a:solidFill>
                  <a:srgbClr val="CCFF66"/>
                </a:solidFill>
                <a:latin typeface="Courier New" panose="02070309020205020404" pitchFamily="49" charset="0"/>
              </a:rPr>
              <a:t>&lt;kurzíva&gt;TEXT&lt;/kurzíva&gt;</a:t>
            </a:r>
            <a:endParaRPr lang="cs-CZ" altLang="cs-CZ" sz="2400"/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nepovinně párové</a:t>
            </a:r>
            <a:r>
              <a:rPr lang="cs-CZ" altLang="cs-CZ" sz="2400"/>
              <a:t> – bez uzavíracího symbolu</a:t>
            </a:r>
            <a:br>
              <a:rPr lang="cs-CZ" altLang="cs-CZ" sz="2400"/>
            </a:br>
            <a:r>
              <a:rPr lang="cs-CZ" altLang="cs-CZ" sz="2400"/>
              <a:t> </a:t>
            </a:r>
            <a:r>
              <a:rPr lang="cs-CZ" altLang="cs-CZ" sz="2400" i="1">
                <a:solidFill>
                  <a:srgbClr val="CCFF66"/>
                </a:solidFill>
                <a:latin typeface="Courier New" panose="02070309020205020404" pitchFamily="49" charset="0"/>
              </a:rPr>
              <a:t>&lt;odstavec&gt;TEXT&lt;odstavec&gt;TEXT</a:t>
            </a:r>
            <a:endParaRPr lang="cs-CZ" altLang="cs-CZ" sz="2400"/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nepárové</a:t>
            </a:r>
            <a:r>
              <a:rPr lang="cs-CZ" altLang="cs-CZ" sz="2400"/>
              <a:t> – tvořené pouze jedním symbolem</a:t>
            </a:r>
            <a:br>
              <a:rPr lang="cs-CZ" altLang="cs-CZ" sz="2400"/>
            </a:br>
            <a:r>
              <a:rPr lang="cs-CZ" altLang="cs-CZ" sz="2400"/>
              <a:t> </a:t>
            </a:r>
            <a:r>
              <a:rPr lang="cs-CZ" altLang="cs-CZ" sz="2400" i="1">
                <a:solidFill>
                  <a:srgbClr val="CCFF66"/>
                </a:solidFill>
                <a:latin typeface="Courier New" panose="02070309020205020404" pitchFamily="49" charset="0"/>
              </a:rPr>
              <a:t>TEXT&lt;obrázek&gt;TEXT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Přehled nejdůležitějších </a:t>
            </a:r>
            <a:br>
              <a:rPr lang="cs-CZ" altLang="cs-CZ"/>
            </a:br>
            <a:r>
              <a:rPr lang="cs-CZ" altLang="cs-CZ"/>
              <a:t>HTML značek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87680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Párové </a:t>
            </a:r>
            <a:r>
              <a:rPr lang="en-US" altLang="cs-CZ" sz="2800"/>
              <a:t>[p]</a:t>
            </a:r>
            <a:r>
              <a:rPr lang="cs-CZ" altLang="cs-CZ" sz="2800"/>
              <a:t>, nepovinně párové </a:t>
            </a:r>
            <a:r>
              <a:rPr lang="en-US" altLang="cs-CZ" sz="2800"/>
              <a:t>[v]</a:t>
            </a:r>
            <a:r>
              <a:rPr lang="cs-CZ" altLang="cs-CZ" sz="2800"/>
              <a:t>, nepárové </a:t>
            </a:r>
            <a:r>
              <a:rPr lang="en-US" altLang="cs-CZ" sz="2800"/>
              <a:t>[n]</a:t>
            </a:r>
            <a:r>
              <a:rPr lang="cs-CZ" altLang="cs-CZ" sz="2800"/>
              <a:t> 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Identifikace HTML dokumentu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&lt;html&gt;</a:t>
            </a:r>
            <a:endParaRPr lang="cs-CZ" altLang="cs-CZ" sz="2800" b="1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Záhlaví dokumentu</a:t>
            </a:r>
            <a:r>
              <a:rPr lang="en-US" altLang="cs-CZ" sz="2800"/>
              <a:t> 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&lt;head&gt;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Tělo dokumentu</a:t>
            </a:r>
            <a:r>
              <a:rPr lang="en-US" altLang="cs-CZ" sz="2800"/>
              <a:t> 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&lt;body&gt;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Dodatečné informace</a:t>
            </a:r>
            <a:r>
              <a:rPr lang="en-US" altLang="cs-CZ" sz="2800"/>
              <a:t> [</a:t>
            </a:r>
            <a:r>
              <a:rPr lang="cs-CZ" altLang="cs-CZ" sz="2800"/>
              <a:t>n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&lt;meta&gt;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Odstavec</a:t>
            </a:r>
            <a:r>
              <a:rPr lang="en-US" altLang="cs-CZ" sz="2800"/>
              <a:t> [</a:t>
            </a:r>
            <a:r>
              <a:rPr lang="cs-CZ" altLang="cs-CZ" sz="2800"/>
              <a:t>v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&lt;p&gt;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Nařízený zlom řádku</a:t>
            </a:r>
            <a:r>
              <a:rPr lang="en-US" altLang="cs-CZ" sz="2800"/>
              <a:t> [</a:t>
            </a:r>
            <a:r>
              <a:rPr lang="cs-CZ" altLang="cs-CZ" sz="2800"/>
              <a:t>n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&lt;br&gt;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Zákaz zlomu řádku</a:t>
            </a:r>
            <a:r>
              <a:rPr lang="en-US" altLang="cs-CZ" sz="2800"/>
              <a:t> 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&lt;nobr&gt;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Poznámka, komentář</a:t>
            </a:r>
            <a:r>
              <a:rPr lang="en-US" altLang="cs-CZ" sz="2800"/>
              <a:t> [</a:t>
            </a:r>
            <a:r>
              <a:rPr lang="cs-CZ" altLang="cs-CZ" sz="2800"/>
              <a:t>n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&lt;!-- </a:t>
            </a:r>
            <a:r>
              <a:rPr lang="cs-CZ" altLang="cs-CZ" sz="2800" b="1" i="1">
                <a:solidFill>
                  <a:srgbClr val="CCFF66"/>
                </a:solidFill>
                <a:latin typeface="Courier New" panose="02070309020205020404" pitchFamily="49" charset="0"/>
              </a:rPr>
              <a:t>xxx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 --&gt;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Přehled nejdůležitějších </a:t>
            </a:r>
            <a:br>
              <a:rPr lang="cs-CZ" altLang="cs-CZ"/>
            </a:br>
            <a:r>
              <a:rPr lang="cs-CZ" altLang="cs-CZ"/>
              <a:t>HTML značek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76091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Volba písma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[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]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&lt;font&gt;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Nadpis </a:t>
            </a:r>
            <a:r>
              <a:rPr lang="cs-CZ" altLang="cs-CZ" sz="2800" i="1" dirty="0"/>
              <a:t>n</a:t>
            </a:r>
            <a:r>
              <a:rPr lang="cs-CZ" altLang="cs-CZ" sz="2800" dirty="0"/>
              <a:t>-té úrovně</a:t>
            </a:r>
            <a:r>
              <a:rPr lang="en-US" altLang="cs-CZ" sz="2800" dirty="0"/>
              <a:t> [</a:t>
            </a:r>
            <a:r>
              <a:rPr lang="cs-CZ" altLang="cs-CZ" sz="2800" dirty="0"/>
              <a:t>p</a:t>
            </a:r>
            <a:r>
              <a:rPr lang="en-US" altLang="cs-CZ" sz="2800" dirty="0"/>
              <a:t>]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h</a:t>
            </a:r>
            <a:r>
              <a:rPr lang="cs-CZ" altLang="cs-CZ" sz="2800" i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n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 </a:t>
            </a:r>
            <a:r>
              <a:rPr lang="cs-CZ" altLang="cs-CZ" sz="2200" i="1" dirty="0"/>
              <a:t>n </a:t>
            </a:r>
            <a:r>
              <a:rPr lang="cs-CZ" altLang="cs-CZ" sz="2200" dirty="0">
                <a:sym typeface="Symbol" panose="05050102010706020507" pitchFamily="18" charset="2"/>
              </a:rPr>
              <a:t> </a:t>
            </a:r>
            <a:r>
              <a:rPr lang="en-US" altLang="cs-CZ" sz="2200" dirty="0">
                <a:sym typeface="Symbol" panose="05050102010706020507" pitchFamily="18" charset="2"/>
              </a:rPr>
              <a:t>{</a:t>
            </a:r>
            <a:r>
              <a:rPr lang="cs-CZ" altLang="cs-CZ" sz="2200" dirty="0">
                <a:sym typeface="Symbol" panose="05050102010706020507" pitchFamily="18" charset="2"/>
              </a:rPr>
              <a:t>1;2;3;4;5;6</a:t>
            </a:r>
            <a:r>
              <a:rPr lang="en-US" altLang="cs-CZ" sz="2200" dirty="0">
                <a:sym typeface="Symbol" panose="05050102010706020507" pitchFamily="18" charset="2"/>
              </a:rPr>
              <a:t>}</a:t>
            </a:r>
            <a:endParaRPr lang="cs-CZ" altLang="cs-CZ" sz="2200" b="1" dirty="0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Tučné písmo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[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]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&lt;b&gt;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nebo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strong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Kurzíva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[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]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&lt;i&gt;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nebo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em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Podtržené písmo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[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</a:t>
            </a:r>
            <a:r>
              <a:rPr lang="en-US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]</a:t>
            </a: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altLang="cs-CZ" sz="28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&lt;u&gt;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Strojopis </a:t>
            </a:r>
            <a:r>
              <a:rPr lang="en-US" altLang="cs-CZ" sz="2800" dirty="0"/>
              <a:t>[</a:t>
            </a:r>
            <a:r>
              <a:rPr lang="cs-CZ" altLang="cs-CZ" sz="2800" dirty="0"/>
              <a:t>p</a:t>
            </a:r>
            <a:r>
              <a:rPr lang="en-US" altLang="cs-CZ" sz="2800" dirty="0"/>
              <a:t>]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tt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  <a:r>
              <a:rPr lang="cs-CZ" altLang="cs-CZ" sz="2800" b="1" dirty="0">
                <a:solidFill>
                  <a:srgbClr val="CCFF66"/>
                </a:solidFill>
              </a:rPr>
              <a:t> </a:t>
            </a:r>
            <a:r>
              <a:rPr lang="cs-CZ" altLang="cs-CZ" sz="2800" dirty="0"/>
              <a:t>nebo</a:t>
            </a:r>
            <a:r>
              <a:rPr lang="cs-CZ" altLang="cs-CZ" sz="2800" b="1" dirty="0">
                <a:solidFill>
                  <a:srgbClr val="CCFF66"/>
                </a:solidFill>
              </a:rPr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code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Velké písmo </a:t>
            </a:r>
            <a:r>
              <a:rPr lang="en-US" altLang="cs-CZ" sz="2800" dirty="0"/>
              <a:t>[</a:t>
            </a:r>
            <a:r>
              <a:rPr lang="cs-CZ" altLang="cs-CZ" sz="2800" dirty="0"/>
              <a:t>p</a:t>
            </a:r>
            <a:r>
              <a:rPr lang="en-US" altLang="cs-CZ" sz="2800" dirty="0"/>
              <a:t>]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&lt;big&gt;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Malé písmo </a:t>
            </a:r>
            <a:r>
              <a:rPr lang="en-US" altLang="cs-CZ" sz="2800" dirty="0"/>
              <a:t>[</a:t>
            </a:r>
            <a:r>
              <a:rPr lang="cs-CZ" altLang="cs-CZ" sz="2800" dirty="0"/>
              <a:t>p</a:t>
            </a:r>
            <a:r>
              <a:rPr lang="en-US" altLang="cs-CZ" sz="2800" dirty="0"/>
              <a:t>]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8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small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Index </a:t>
            </a:r>
            <a:r>
              <a:rPr lang="en-US" altLang="cs-CZ" sz="2800" dirty="0"/>
              <a:t>[</a:t>
            </a:r>
            <a:r>
              <a:rPr lang="cs-CZ" altLang="cs-CZ" sz="2800" dirty="0"/>
              <a:t>p</a:t>
            </a:r>
            <a:r>
              <a:rPr lang="en-US" altLang="cs-CZ" sz="2800" dirty="0"/>
              <a:t>]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&lt;sub&gt;</a:t>
            </a:r>
            <a:r>
              <a:rPr lang="cs-CZ" altLang="cs-CZ" sz="2800" dirty="0"/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Exponent </a:t>
            </a:r>
            <a:r>
              <a:rPr lang="en-US" altLang="cs-CZ" sz="2800" dirty="0"/>
              <a:t>[p]</a:t>
            </a:r>
            <a:r>
              <a:rPr lang="cs-CZ" altLang="cs-CZ" sz="2800" b="1" dirty="0">
                <a:solidFill>
                  <a:srgbClr val="CCFF66"/>
                </a:solidFill>
              </a:rPr>
              <a:t> </a:t>
            </a:r>
            <a:r>
              <a:rPr lang="cs-CZ" altLang="cs-CZ" sz="28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&lt;sup&gt;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Přehled nejdůležitějších </a:t>
            </a:r>
            <a:br>
              <a:rPr lang="cs-CZ" altLang="cs-CZ"/>
            </a:br>
            <a:r>
              <a:rPr lang="cs-CZ" altLang="cs-CZ"/>
              <a:t>HTML značek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76091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Přeškrtnuté písmo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&lt;s&gt;</a:t>
            </a:r>
            <a:r>
              <a:rPr lang="cs-CZ" altLang="cs-CZ" sz="2800" b="1">
                <a:solidFill>
                  <a:srgbClr val="CCFF66"/>
                </a:solidFill>
              </a:rPr>
              <a:t> </a:t>
            </a:r>
            <a:r>
              <a:rPr lang="cs-CZ" altLang="cs-CZ" sz="2800"/>
              <a:t>nebo</a:t>
            </a:r>
            <a:r>
              <a:rPr lang="cs-CZ" altLang="cs-CZ" sz="2800" b="1">
                <a:solidFill>
                  <a:srgbClr val="CCFF66"/>
                </a:solidFill>
              </a:rPr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&lt;strike&gt;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Poznámka v textu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&lt;note&gt;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Poznámka pod čarou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&lt;fn&gt;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Citát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&lt;blockquote&gt;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Předformátovaný text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&lt;pre&gt;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Uspořádaný seznam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&lt;ol&gt;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Neuspořádaný seznam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&lt;ul&gt;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Výkladový seznam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&lt;dl&gt;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Položka (ne)uspořádaného seznamu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&lt;li&gt;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Položka výkladového seznamu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 b="1">
                <a:solidFill>
                  <a:srgbClr val="CCFF66"/>
                </a:solidFill>
              </a:rPr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&lt;dd&gt;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Přehled nejdůležitějších </a:t>
            </a:r>
            <a:br>
              <a:rPr lang="cs-CZ" altLang="cs-CZ"/>
            </a:br>
            <a:r>
              <a:rPr lang="cs-CZ" altLang="cs-CZ"/>
              <a:t>HTML značek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Tabulka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&lt;table&gt;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Řádek tabulky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&lt;tr&gt;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Buňka záhlaví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&lt;th&gt;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Buňka běžná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&lt;td&gt;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Vodorovná čára</a:t>
            </a:r>
            <a:r>
              <a:rPr lang="en-US" altLang="cs-CZ" sz="2800"/>
              <a:t> [</a:t>
            </a:r>
            <a:r>
              <a:rPr lang="cs-CZ" altLang="cs-CZ" sz="2800"/>
              <a:t>n</a:t>
            </a:r>
            <a:r>
              <a:rPr lang="en-US" altLang="cs-CZ" sz="2800"/>
              <a:t>]</a:t>
            </a:r>
            <a:r>
              <a:rPr lang="cs-CZ" altLang="cs-CZ" sz="2800" b="1">
                <a:solidFill>
                  <a:srgbClr val="CCFF66"/>
                </a:solidFill>
              </a:rPr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&lt;hr&gt;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Grafické prvky</a:t>
            </a:r>
            <a:r>
              <a:rPr lang="en-US" altLang="cs-CZ" sz="2800"/>
              <a:t> [n]</a:t>
            </a:r>
            <a:r>
              <a:rPr lang="cs-CZ" altLang="cs-CZ" sz="2800" b="1">
                <a:solidFill>
                  <a:srgbClr val="CCFF66"/>
                </a:solidFill>
              </a:rPr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&lt;img&gt;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Hypertextové odkazy</a:t>
            </a:r>
            <a:r>
              <a:rPr lang="en-US" altLang="cs-CZ" sz="2800"/>
              <a:t> 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&lt;a&gt;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Připojení kaskádového stylu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&lt;style&gt;</a:t>
            </a:r>
            <a:endParaRPr lang="cs-CZ" altLang="cs-CZ" sz="2800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Odstavcový styl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&lt;div&gt;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Znakový styl </a:t>
            </a:r>
            <a:r>
              <a:rPr lang="en-US" altLang="cs-CZ" sz="2800"/>
              <a:t>[</a:t>
            </a:r>
            <a:r>
              <a:rPr lang="cs-CZ" altLang="cs-CZ" sz="2800"/>
              <a:t>p</a:t>
            </a:r>
            <a:r>
              <a:rPr lang="en-US" altLang="cs-CZ" sz="2800"/>
              <a:t>]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&lt;span&gt;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Znakové entity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Značky, které nelze vložit přímo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Nejsou k dispozici v běžné znakové sadě, nebo je prohlížeč interpretuje odlišně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znakové entity </a:t>
            </a:r>
            <a:r>
              <a:rPr lang="cs-CZ" altLang="cs-CZ" sz="2800" b="1" i="1">
                <a:solidFill>
                  <a:srgbClr val="CCFF66"/>
                </a:solidFill>
                <a:latin typeface="Courier New" panose="02070309020205020404" pitchFamily="49" charset="0"/>
              </a:rPr>
              <a:t>&amp;název;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Zkratky anglických názvů –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&amp;nbsp;</a:t>
            </a:r>
            <a:r>
              <a:rPr lang="cs-CZ" altLang="cs-CZ" sz="2800"/>
              <a:t> </a:t>
            </a:r>
            <a:br>
              <a:rPr lang="cs-CZ" altLang="cs-CZ" sz="2800"/>
            </a:br>
            <a:r>
              <a:rPr lang="cs-CZ" altLang="cs-CZ" sz="2800"/>
              <a:t>(non-breaking space),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&amp;ndash;</a:t>
            </a:r>
            <a:r>
              <a:rPr lang="cs-CZ" altLang="cs-CZ" sz="2800"/>
              <a:t> (–),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&amp;copy;</a:t>
            </a:r>
            <a:r>
              <a:rPr lang="cs-CZ" altLang="cs-CZ" sz="2800"/>
              <a:t> (copyright, ©), case sensitive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Zápis desítkovou hodnotou v ASCII tabulce (kódování ISO 8859-1) –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&amp;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#137;</a:t>
            </a:r>
            <a:r>
              <a:rPr lang="cs-CZ" altLang="cs-CZ" sz="2800"/>
              <a:t> (ë)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Znakové entity</a:t>
            </a:r>
          </a:p>
        </p:txBody>
      </p:sp>
      <p:graphicFrame>
        <p:nvGraphicFramePr>
          <p:cNvPr id="95297" name="Group 65"/>
          <p:cNvGraphicFramePr>
            <a:graphicFrameLocks noGrp="1"/>
          </p:cNvGraphicFramePr>
          <p:nvPr/>
        </p:nvGraphicFramePr>
        <p:xfrm>
          <a:off x="1112838" y="1989138"/>
          <a:ext cx="3600450" cy="4118610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4059011837"/>
                    </a:ext>
                  </a:extLst>
                </a:gridCol>
                <a:gridCol w="2470150">
                  <a:extLst>
                    <a:ext uri="{9D8B030D-6E8A-4147-A177-3AD203B41FA5}">
                      <a16:colId xmlns:a16="http://schemas.microsoft.com/office/drawing/2014/main" val="503702508"/>
                    </a:ext>
                  </a:extLst>
                </a:gridCol>
              </a:tblGrid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Znak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Zápis v 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688426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&amp;lt;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849525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4805697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&amp;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&amp;amp;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454700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"</a:t>
                      </a: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&amp;quot;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7330744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&amp;times;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583498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&amp;frac12;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609533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&amp;frac14;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817207"/>
                  </a:ext>
                </a:extLst>
              </a:tr>
            </a:tbl>
          </a:graphicData>
        </a:graphic>
      </p:graphicFrame>
      <p:graphicFrame>
        <p:nvGraphicFramePr>
          <p:cNvPr id="95296" name="Group 64"/>
          <p:cNvGraphicFramePr>
            <a:graphicFrameLocks noGrp="1"/>
          </p:cNvGraphicFramePr>
          <p:nvPr/>
        </p:nvGraphicFramePr>
        <p:xfrm>
          <a:off x="5002213" y="1989138"/>
          <a:ext cx="3673475" cy="4114800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4063738465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377763905"/>
                    </a:ext>
                  </a:extLst>
                </a:gridCol>
              </a:tblGrid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Znak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Zápis v 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141745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1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&amp;sup1;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562688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1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&amp;sup2;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737366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1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&amp;sup3;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732910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&amp;div;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259727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sym typeface="Symbol" panose="05050102010706020507" pitchFamily="18" charset="2"/>
                        </a:rPr>
                        <a:t>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&amp;middot;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97090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&amp;sect;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483260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&amp;copy;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96309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kostra </a:t>
            </a:r>
            <a:br>
              <a:rPr lang="cs-CZ" altLang="cs-CZ"/>
            </a:br>
            <a:r>
              <a:rPr lang="cs-CZ" altLang="cs-CZ"/>
              <a:t>HTML dokumentu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&lt;!DOCTYPE HTML PUBLIC 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“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-//W3C//DTD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HTML 4.0 Transitional//EN“&gt;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&lt;html&gt;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&lt;head&gt;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&lt;/head&gt;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&lt;body&gt;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&lt;/body&gt;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&lt;/html&gt;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Záhlaví dokumentu </a:t>
            </a:r>
            <a:r>
              <a:rPr lang="cs-CZ" altLang="cs-CZ" sz="3800" b="1">
                <a:latin typeface="Courier New" panose="02070309020205020404" pitchFamily="49" charset="0"/>
              </a:rPr>
              <a:t>&lt;head&gt;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97813" cy="45434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Nepovinné, nezobrazitelná část dokumentu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Titulek dokumentu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&lt;title&gt;Můj první dokument&lt;/title&gt;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Dodatečné informace o dokumentu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&lt;meta http-equiv="Content-Type"  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content="text/html;charset=iso-8859-2"&gt;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Připojení kaskádového stylu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&lt;link rel="stylesheet" type="text/css"  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href="styly/mujstyl.css"&gt;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Služba WWW</a:t>
            </a:r>
            <a:endParaRPr lang="cs-CZ" altLang="cs-CZ" b="1">
              <a:latin typeface="Courier New" panose="02070309020205020404" pitchFamily="49" charset="0"/>
            </a:endParaRPr>
          </a:p>
        </p:txBody>
      </p:sp>
      <p:grpSp>
        <p:nvGrpSpPr>
          <p:cNvPr id="120835" name="Group 3"/>
          <p:cNvGrpSpPr>
            <a:grpSpLocks/>
          </p:cNvGrpSpPr>
          <p:nvPr/>
        </p:nvGrpSpPr>
        <p:grpSpPr bwMode="auto">
          <a:xfrm>
            <a:off x="0" y="1870075"/>
            <a:ext cx="9148763" cy="4953000"/>
            <a:chOff x="0" y="1178"/>
            <a:chExt cx="5763" cy="3120"/>
          </a:xfrm>
        </p:grpSpPr>
        <p:sp>
          <p:nvSpPr>
            <p:cNvPr id="120836" name="Text Box 4"/>
            <p:cNvSpPr txBox="1">
              <a:spLocks noChangeArrowheads="1"/>
            </p:cNvSpPr>
            <p:nvPr/>
          </p:nvSpPr>
          <p:spPr bwMode="auto">
            <a:xfrm>
              <a:off x="2640" y="1178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HW</a:t>
              </a:r>
            </a:p>
          </p:txBody>
        </p:sp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>
              <a:off x="3120" y="1370"/>
              <a:ext cx="1296" cy="33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pic>
          <p:nvPicPr>
            <p:cNvPr id="120838" name="Picture 6" descr="comput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2090"/>
              <a:ext cx="1632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839" name="Rectangle 7"/>
            <p:cNvSpPr>
              <a:spLocks noChangeArrowheads="1"/>
            </p:cNvSpPr>
            <p:nvPr/>
          </p:nvSpPr>
          <p:spPr bwMode="auto">
            <a:xfrm>
              <a:off x="3" y="2840"/>
              <a:ext cx="57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altLang="cs-CZ">
                <a:latin typeface="Arial" panose="020B0604020202020204" pitchFamily="34" charset="0"/>
              </a:endParaRPr>
            </a:p>
            <a:p>
              <a:pPr eaLnBrk="0" hangingPunct="0"/>
              <a:endParaRPr lang="en-US" altLang="cs-CZ">
                <a:latin typeface="Arial" panose="020B0604020202020204" pitchFamily="34" charset="0"/>
              </a:endParaRPr>
            </a:p>
          </p:txBody>
        </p:sp>
        <p:pic>
          <p:nvPicPr>
            <p:cNvPr id="120840" name="Picture 8" descr="704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2090"/>
              <a:ext cx="1208" cy="1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>
              <a:off x="1776" y="2330"/>
              <a:ext cx="2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 flipH="1" flipV="1">
              <a:off x="1776" y="3242"/>
              <a:ext cx="2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0843" name="Text Box 11"/>
            <p:cNvSpPr txBox="1">
              <a:spLocks noChangeArrowheads="1"/>
            </p:cNvSpPr>
            <p:nvPr/>
          </p:nvSpPr>
          <p:spPr bwMode="auto">
            <a:xfrm>
              <a:off x="2064" y="2042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dotaz (URL)</a:t>
              </a:r>
            </a:p>
          </p:txBody>
        </p:sp>
        <p:sp>
          <p:nvSpPr>
            <p:cNvPr id="120844" name="Text Box 12"/>
            <p:cNvSpPr txBox="1">
              <a:spLocks noChangeArrowheads="1"/>
            </p:cNvSpPr>
            <p:nvPr/>
          </p:nvSpPr>
          <p:spPr bwMode="auto">
            <a:xfrm>
              <a:off x="2160" y="290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odpověď (HTML)</a:t>
              </a:r>
            </a:p>
          </p:txBody>
        </p:sp>
        <p:sp>
          <p:nvSpPr>
            <p:cNvPr id="120845" name="Text Box 13"/>
            <p:cNvSpPr txBox="1">
              <a:spLocks noChangeArrowheads="1"/>
            </p:cNvSpPr>
            <p:nvPr/>
          </p:nvSpPr>
          <p:spPr bwMode="auto">
            <a:xfrm>
              <a:off x="0" y="3434"/>
              <a:ext cx="216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>
                  <a:latin typeface="Arial" panose="020B0604020202020204" pitchFamily="34" charset="0"/>
                </a:rPr>
                <a:t>WWW klient</a:t>
              </a:r>
              <a:br>
                <a:rPr lang="cs-CZ" altLang="cs-CZ">
                  <a:latin typeface="Arial" panose="020B0604020202020204" pitchFamily="34" charset="0"/>
                </a:rPr>
              </a:br>
              <a:r>
                <a:rPr lang="cs-CZ" altLang="cs-CZ">
                  <a:latin typeface="Arial" panose="020B0604020202020204" pitchFamily="34" charset="0"/>
                </a:rPr>
                <a:t>(např. Internet Explorer,</a:t>
              </a:r>
              <a:br>
                <a:rPr lang="cs-CZ" altLang="cs-CZ">
                  <a:latin typeface="Arial" panose="020B0604020202020204" pitchFamily="34" charset="0"/>
                </a:rPr>
              </a:br>
              <a:r>
                <a:rPr lang="cs-CZ" altLang="cs-CZ">
                  <a:latin typeface="Arial" panose="020B0604020202020204" pitchFamily="34" charset="0"/>
                </a:rPr>
                <a:t>Netscape Navigator)</a:t>
              </a:r>
            </a:p>
          </p:txBody>
        </p:sp>
        <p:sp>
          <p:nvSpPr>
            <p:cNvPr id="120846" name="Text Box 14"/>
            <p:cNvSpPr txBox="1">
              <a:spLocks noChangeArrowheads="1"/>
            </p:cNvSpPr>
            <p:nvPr/>
          </p:nvSpPr>
          <p:spPr bwMode="auto">
            <a:xfrm>
              <a:off x="4032" y="3530"/>
              <a:ext cx="14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>
                  <a:latin typeface="Arial" panose="020B0604020202020204" pitchFamily="34" charset="0"/>
                </a:rPr>
                <a:t>WWW server</a:t>
              </a:r>
              <a:br>
                <a:rPr lang="cs-CZ" altLang="cs-CZ">
                  <a:latin typeface="Arial" panose="020B0604020202020204" pitchFamily="34" charset="0"/>
                </a:rPr>
              </a:br>
              <a:r>
                <a:rPr lang="cs-CZ" altLang="cs-CZ">
                  <a:latin typeface="Arial" panose="020B0604020202020204" pitchFamily="34" charset="0"/>
                </a:rPr>
                <a:t>(např. Apache)</a:t>
              </a:r>
            </a:p>
          </p:txBody>
        </p:sp>
        <p:sp>
          <p:nvSpPr>
            <p:cNvPr id="120847" name="Text Box 15"/>
            <p:cNvSpPr txBox="1">
              <a:spLocks noChangeArrowheads="1"/>
            </p:cNvSpPr>
            <p:nvPr/>
          </p:nvSpPr>
          <p:spPr bwMode="auto">
            <a:xfrm>
              <a:off x="144" y="1562"/>
              <a:ext cx="163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uživatelská stanice</a:t>
              </a:r>
            </a:p>
          </p:txBody>
        </p:sp>
        <p:sp>
          <p:nvSpPr>
            <p:cNvPr id="120848" name="Text Box 16"/>
            <p:cNvSpPr txBox="1">
              <a:spLocks noChangeArrowheads="1"/>
            </p:cNvSpPr>
            <p:nvPr/>
          </p:nvSpPr>
          <p:spPr bwMode="auto">
            <a:xfrm>
              <a:off x="4464" y="1610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server</a:t>
              </a:r>
            </a:p>
          </p:txBody>
        </p:sp>
        <p:sp>
          <p:nvSpPr>
            <p:cNvPr id="120849" name="Text Box 17"/>
            <p:cNvSpPr txBox="1">
              <a:spLocks noChangeArrowheads="1"/>
            </p:cNvSpPr>
            <p:nvPr/>
          </p:nvSpPr>
          <p:spPr bwMode="auto">
            <a:xfrm>
              <a:off x="2640" y="4010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b="1">
                  <a:latin typeface="Arial" panose="020B0604020202020204" pitchFamily="34" charset="0"/>
                </a:rPr>
                <a:t>SW</a:t>
              </a:r>
            </a:p>
          </p:txBody>
        </p:sp>
        <p:sp>
          <p:nvSpPr>
            <p:cNvPr id="120850" name="Line 18"/>
            <p:cNvSpPr>
              <a:spLocks noChangeShapeType="1"/>
            </p:cNvSpPr>
            <p:nvPr/>
          </p:nvSpPr>
          <p:spPr bwMode="auto">
            <a:xfrm flipV="1">
              <a:off x="1536" y="1370"/>
              <a:ext cx="1056" cy="24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0851" name="Line 19"/>
            <p:cNvSpPr>
              <a:spLocks noChangeShapeType="1"/>
            </p:cNvSpPr>
            <p:nvPr/>
          </p:nvSpPr>
          <p:spPr bwMode="auto">
            <a:xfrm flipV="1">
              <a:off x="3168" y="3914"/>
              <a:ext cx="864" cy="24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0852" name="Line 20"/>
            <p:cNvSpPr>
              <a:spLocks noChangeShapeType="1"/>
            </p:cNvSpPr>
            <p:nvPr/>
          </p:nvSpPr>
          <p:spPr bwMode="auto">
            <a:xfrm flipH="1" flipV="1">
              <a:off x="2112" y="3914"/>
              <a:ext cx="528" cy="24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Tělo dokumentu </a:t>
            </a:r>
            <a:r>
              <a:rPr lang="cs-CZ" altLang="cs-CZ" sz="3800" b="1">
                <a:latin typeface="Courier New" panose="02070309020205020404" pitchFamily="49" charset="0"/>
              </a:rPr>
              <a:t>&lt;body&gt;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Syntax značky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&lt;body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bgcolor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barva_pozadí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text="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barva_textu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link="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barva_odkazů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vlink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="barva_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navštív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._odkazů"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alink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barva_aktivních_odkazů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background="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URL_obrázku_pozadí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Zápis barev – ve formátu RGB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&lt;body text="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red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"&gt;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&lt;body text="</a:t>
            </a:r>
            <a:r>
              <a:rPr lang="en-US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#FF0000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"&gt;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&lt;body text="r</a:t>
            </a:r>
            <a:r>
              <a:rPr lang="en-US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gb</a:t>
            </a:r>
            <a:r>
              <a:rPr lang="en-US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(100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%,0%,0%</a:t>
            </a:r>
            <a:r>
              <a:rPr lang="en-US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)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"&gt;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&lt;body text="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rgb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(255,0,0)"&gt;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Odstavec </a:t>
            </a:r>
            <a:r>
              <a:rPr lang="cs-CZ" altLang="cs-CZ" sz="3800" b="1">
                <a:latin typeface="Courier New" panose="02070309020205020404" pitchFamily="49" charset="0"/>
              </a:rPr>
              <a:t>&lt;p&gt;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005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Syntax značky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&lt;p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align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zarovnání_textu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 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nowrap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Zarovnání textu (platí u většiny značek)</a:t>
            </a:r>
            <a:b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le</a:t>
            </a:r>
            <a:r>
              <a:rPr lang="en-US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f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t</a:t>
            </a:r>
            <a:r>
              <a:rPr lang="en-US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|</a:t>
            </a:r>
            <a:r>
              <a:rPr lang="en-US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right|center|justify</a:t>
            </a:r>
            <a:endParaRPr lang="cs-CZ" altLang="cs-CZ" sz="2400" b="1" dirty="0">
              <a:solidFill>
                <a:schemeClr val="bg1">
                  <a:lumMod val="20000"/>
                  <a:lumOff val="8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Řádkovému zlomu zabraňuje stavový parametr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nowrap</a:t>
            </a:r>
            <a:endParaRPr lang="cs-CZ" altLang="cs-CZ" sz="2400" b="1" dirty="0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Nařízený řádkový zlom též značkou 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&lt;br&gt;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Zakázaný řádkový zlom též značkou 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nobr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Volba písma </a:t>
            </a:r>
            <a:r>
              <a:rPr lang="cs-CZ" altLang="cs-CZ" sz="3800" b="1">
                <a:latin typeface="Courier New" panose="02070309020205020404" pitchFamily="49" charset="0"/>
              </a:rPr>
              <a:t>&lt;font&gt;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&lt;font face="název_řezu"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size="velikost"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color="barva"&gt;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Řez písma – Arial, Tahoma, Verdana, …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Velikost písma – hodnoty 1 až 7, případně relativně +/– vzhledem k předchozímu nastavení, též lze použít samostatné značky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&lt;big&gt; </a:t>
            </a:r>
            <a:r>
              <a:rPr lang="cs-CZ" altLang="cs-CZ" sz="2800"/>
              <a:t>a</a:t>
            </a:r>
            <a:r>
              <a:rPr lang="cs-CZ" altLang="cs-CZ" sz="2000" b="1">
                <a:solidFill>
                  <a:srgbClr val="CCFF66"/>
                </a:solidFill>
                <a:latin typeface="Courier New" panose="02070309020205020404" pitchFamily="49" charset="0"/>
              </a:rPr>
              <a:t>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&lt;small&gt; 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 nástupem kaskádových stylů ztrácí smysl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nadpisů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434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Celkem 6 úrovní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&lt;h1&gt;Největší&lt;/h1&gt;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&lt;h2&gt;Větší&lt;/h2&gt;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&lt;h3&gt;Velký&lt;/h3&gt;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&lt;h4&gt;Malý&lt;/h4&gt;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&lt;h5&gt;Menší&lt;/h5&gt;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&lt;h6&gt;Nejmenší&lt;/h6&gt;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Parametry</a:t>
            </a:r>
            <a:r>
              <a:rPr lang="cs-CZ" altLang="cs-CZ" sz="36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cs-CZ" altLang="cs-CZ" sz="36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&lt;h1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nowrap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align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="zarovnání"&gt;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Uspořádaný seznam </a:t>
            </a:r>
            <a:r>
              <a:rPr lang="cs-CZ" altLang="cs-CZ" sz="3800" b="1">
                <a:latin typeface="Courier New" panose="02070309020205020404" pitchFamily="49" charset="0"/>
              </a:rPr>
              <a:t>&lt;ol&gt;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434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&lt;ol type="formát"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start="startovní_pozice"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align="zarovnání"&gt;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Formát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|A|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i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|I|1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</a:t>
            </a:r>
            <a:r>
              <a:rPr lang="cs-CZ" altLang="cs-CZ" sz="2400" b="1">
                <a:solidFill>
                  <a:srgbClr val="99FF33"/>
                </a:solidFill>
              </a:rPr>
              <a:t> </a:t>
            </a:r>
            <a:r>
              <a:rPr lang="cs-CZ" altLang="cs-CZ" sz="2400"/>
              <a:t>a, b, c, d, …</a:t>
            </a:r>
            <a:r>
              <a:rPr lang="cs-CZ" altLang="cs-CZ" sz="2400" b="1">
                <a:solidFill>
                  <a:srgbClr val="99FF33"/>
                </a:solidFill>
              </a:rPr>
              <a:t>     		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</a:t>
            </a:r>
            <a:r>
              <a:rPr lang="cs-CZ" altLang="cs-CZ" sz="2400" b="1">
                <a:solidFill>
                  <a:srgbClr val="99FF33"/>
                </a:solidFill>
                <a:latin typeface="Courier New" panose="02070309020205020404" pitchFamily="49" charset="0"/>
              </a:rPr>
              <a:t> </a:t>
            </a:r>
            <a:r>
              <a:rPr lang="cs-CZ" altLang="cs-CZ" sz="2400"/>
              <a:t>A, B, C, D, …</a:t>
            </a:r>
            <a:r>
              <a:rPr lang="cs-CZ" altLang="cs-CZ" sz="2400" b="1">
                <a:solidFill>
                  <a:srgbClr val="99FF33"/>
                </a:solidFill>
              </a:rPr>
              <a:t/>
            </a:r>
            <a:br>
              <a:rPr lang="cs-CZ" altLang="cs-CZ" sz="2400" b="1">
                <a:solidFill>
                  <a:srgbClr val="99FF33"/>
                </a:solidFill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 sz="2400" b="1">
                <a:solidFill>
                  <a:srgbClr val="99FF33"/>
                </a:solidFill>
              </a:rPr>
              <a:t> </a:t>
            </a:r>
            <a:r>
              <a:rPr lang="cs-CZ" altLang="cs-CZ" sz="2400"/>
              <a:t>i, ii, iii, iv, …</a:t>
            </a:r>
            <a:r>
              <a:rPr lang="cs-CZ" altLang="cs-CZ" sz="2400" b="1">
                <a:solidFill>
                  <a:srgbClr val="99FF33"/>
                </a:solidFill>
              </a:rPr>
              <a:t>       	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I</a:t>
            </a:r>
            <a:r>
              <a:rPr lang="cs-CZ" altLang="cs-CZ" sz="2400" b="1">
                <a:solidFill>
                  <a:srgbClr val="99FF33"/>
                </a:solidFill>
              </a:rPr>
              <a:t>  </a:t>
            </a:r>
            <a:r>
              <a:rPr lang="cs-CZ" altLang="cs-CZ" sz="2400"/>
              <a:t>I, II, III, IV, …</a:t>
            </a:r>
            <a:br>
              <a:rPr lang="cs-CZ" altLang="cs-CZ" sz="24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1</a:t>
            </a:r>
            <a:r>
              <a:rPr lang="cs-CZ" altLang="cs-CZ" sz="2400"/>
              <a:t> 1, 2, 3, 4, …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Položka seznamu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&lt;li&gt;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r>
              <a:rPr lang="cs-CZ" altLang="cs-CZ"/>
              <a:t>Neuspořádaný seznam </a:t>
            </a:r>
            <a:r>
              <a:rPr lang="cs-CZ" altLang="cs-CZ" sz="3800" b="1">
                <a:latin typeface="Courier New" panose="02070309020205020404" pitchFamily="49" charset="0"/>
              </a:rPr>
              <a:t>&lt;ul&gt;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&lt;ul type="formát"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dingbat="odrážkový_znak"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src="URL_odrážkového_obrázku"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plain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wrap="zobrazení_do_více_sloupců"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align="zarovnání"&gt;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Formát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disk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|circle|square </a:t>
            </a:r>
            <a:r>
              <a:rPr lang="cs-CZ" altLang="cs-CZ" sz="2400"/>
              <a:t>(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plain</a:t>
            </a:r>
            <a:r>
              <a:rPr lang="cs-CZ" altLang="cs-CZ" sz="2400"/>
              <a:t> bez symbolů)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Zobrazení do sloupců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vert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|horiz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Položka seznamu 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&lt;li type="formát" align="zarovnání"&gt;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Výkladový seznam </a:t>
            </a:r>
            <a:r>
              <a:rPr lang="cs-CZ" altLang="cs-CZ" sz="3800" b="1">
                <a:latin typeface="Courier New" panose="02070309020205020404" pitchFamily="49" charset="0"/>
              </a:rPr>
              <a:t>&lt;dl&gt;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30670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&lt;dl&gt;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&lt;dt&gt;Termín&lt;/dt&gt;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&lt;dd&gt;Vysvětlení&lt;/dd&gt;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&lt;/dl&gt;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Všechny typy seznamů lze do sebe vzájemně libovolně vnořovat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Tabulka </a:t>
            </a:r>
            <a:r>
              <a:rPr lang="cs-CZ" altLang="cs-CZ" sz="3800" b="1">
                <a:latin typeface="Courier New" panose="02070309020205020404" pitchFamily="49" charset="0"/>
              </a:rPr>
              <a:t>&lt;table&gt;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Syntax značky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&lt;table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width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šířka_tabulky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cols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počet_sloupců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colspec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popis_sloupců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align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="zarovnání"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frame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způsob_ohraničení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border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tloušťka_orámování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rules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vzhled_čar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cellspacing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vzdálenost_buněk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cellpadding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vnitřní_okraj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nowrap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Tabulka </a:t>
            </a:r>
            <a:r>
              <a:rPr lang="cs-CZ" altLang="cs-CZ" sz="3800" b="1">
                <a:latin typeface="Courier New" panose="02070309020205020404" pitchFamily="49" charset="0"/>
              </a:rPr>
              <a:t>&lt;table&gt;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Šířka tabulky – v pixelech nebo relativně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n%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Způsob ohraničení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none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|void|above|below|hsides|lhs|</a:t>
            </a:r>
            <a:b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rhs|vsides|box|border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en-US" altLang="cs-CZ" sz="2800"/>
              <a:t>Tlou</a:t>
            </a:r>
            <a:r>
              <a:rPr lang="cs-CZ" altLang="cs-CZ" sz="2800"/>
              <a:t>šťka orámování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frame=border </a:t>
            </a:r>
            <a:r>
              <a:rPr lang="cs-CZ" altLang="cs-CZ" sz="2400"/>
              <a:t>(implicitně)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frame=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none </a:t>
            </a:r>
            <a:r>
              <a:rPr lang="cs-CZ" altLang="cs-CZ" sz="2400"/>
              <a:t>(bez orámování)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Vzhled čar</a:t>
            </a:r>
            <a:br>
              <a:rPr lang="cs-CZ" altLang="cs-CZ" sz="2800"/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none|basic|rows|cols|all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Prvky v tabulce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Řádek tabulky</a:t>
            </a:r>
            <a:r>
              <a:rPr lang="cs-CZ" altLang="cs-CZ" dirty="0"/>
              <a:t> 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tr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Buňka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td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align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horizontální_zarovnání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char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="znak"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valign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vertikální_zarovnání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nowrap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bgcolor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barva_pozadí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width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šířka_buňky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colspan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počet_sloučených_sloupců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  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rowspan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počet_sloučených_řádků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"&gt;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Buňka záhlaví (odlišné formátování) 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th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Uniform Resource Locator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114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URL</a:t>
            </a:r>
            <a:r>
              <a:rPr lang="cs-CZ" altLang="cs-CZ" sz="2800"/>
              <a:t> – jednoznačný popis zdroje v Internetu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Obecný tvar</a:t>
            </a:r>
            <a:br>
              <a:rPr lang="cs-CZ" altLang="cs-CZ" sz="2800"/>
            </a:br>
            <a:r>
              <a:rPr lang="cs-CZ" altLang="cs-CZ" sz="3500"/>
              <a:t>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protokol://uživatel@server/</a:t>
            </a:r>
            <a:b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   soubor?dotaz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#fragment</a:t>
            </a:r>
            <a:endParaRPr lang="cs-CZ" altLang="cs-CZ" sz="28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Příklady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latin typeface="Courier New" panose="02070309020205020404" pitchFamily="49" charset="0"/>
              </a:rPr>
              <a:t>ftp://ftp.mendelu.cz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latin typeface="Courier New" panose="02070309020205020404" pitchFamily="49" charset="0"/>
              </a:rPr>
              <a:t>http://is.mendelu.cz/lide.pl?id=1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latin typeface="Courier New" panose="02070309020205020404" pitchFamily="49" charset="0"/>
              </a:rPr>
              <a:t>file:///C:/adresare/soubory/muj.txt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latin typeface="Courier New" panose="02070309020205020404" pitchFamily="49" charset="0"/>
              </a:rPr>
              <a:t>mailto:franta@email.cz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latin typeface="Courier New" panose="02070309020205020404" pitchFamily="49" charset="0"/>
              </a:rPr>
              <a:t>http://192.178.78.10/cgi/start.cgi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Formátování tabulky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Horizontální zarovnání – </a:t>
            </a:r>
            <a:br>
              <a:rPr lang="cs-CZ" altLang="cs-CZ" sz="2800"/>
            </a:br>
            <a:r>
              <a:rPr lang="cs-CZ" altLang="cs-CZ" sz="2800"/>
              <a:t>implicitně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char</a:t>
            </a:r>
            <a:r>
              <a:rPr lang="cs-CZ" altLang="cs-CZ" sz="2800"/>
              <a:t>=desetinná čárka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left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|center|right|justify|char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en-US" altLang="cs-CZ" sz="2800"/>
              <a:t>Vertik</a:t>
            </a:r>
            <a:r>
              <a:rPr lang="cs-CZ" altLang="cs-CZ" sz="2800"/>
              <a:t>ální zarovnání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top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|middle|bottom</a:t>
            </a: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Buňka přes více sloupců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colspan=počet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Buňka přes více řádků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rowspan=počet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tabulky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&lt;table border&gt;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&lt;tr&gt;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&lt;td&gt;První buňka prvního řádku&lt;/td&gt;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&lt;td&gt;Druhá buňka prvního řádku&lt;/td&gt;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&lt;/tr&gt;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&lt;tr&gt;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&lt;td colspan=2&gt;Přes 2 sloupce&lt;/td&gt;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&lt;/tr&gt;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&lt;/table&gt;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Grafické objekty </a:t>
            </a:r>
            <a:r>
              <a:rPr lang="cs-CZ" altLang="cs-CZ" sz="3800" b="1">
                <a:latin typeface="Courier New" panose="02070309020205020404" pitchFamily="49" charset="0"/>
              </a:rPr>
              <a:t>&lt;img&gt;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Syntax značky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img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src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URL_obrázku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alt="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text_popisku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width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="šířka"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height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="výška"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border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šířka_okraje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b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</a:b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     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align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zarovnání_a_obtékání</a:t>
            </a:r>
            <a:r>
              <a:rPr lang="cs-CZ" altLang="cs-CZ" sz="24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Courier New" panose="02070309020205020404" pitchFamily="49" charset="0"/>
              </a:rPr>
              <a:t>"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Zarovnání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top</a:t>
            </a:r>
            <a:r>
              <a:rPr lang="en-US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|</a:t>
            </a:r>
            <a:r>
              <a:rPr lang="en-US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middle|bottom|left|right</a:t>
            </a:r>
            <a:endParaRPr lang="en-US" altLang="cs-CZ" sz="2400" b="1" dirty="0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Přerušení obtékání textu</a:t>
            </a:r>
            <a:br>
              <a:rPr lang="cs-CZ" altLang="cs-CZ" sz="2800" dirty="0"/>
            </a:b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&lt;br 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clear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="</a:t>
            </a:r>
            <a:r>
              <a:rPr lang="cs-CZ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left</a:t>
            </a:r>
            <a:r>
              <a:rPr lang="en-US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|</a:t>
            </a:r>
            <a:r>
              <a:rPr lang="en-US" altLang="cs-CZ" sz="24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right|all</a:t>
            </a:r>
            <a:r>
              <a:rPr lang="cs-CZ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r>
              <a:rPr lang="en-US" altLang="cs-CZ" sz="24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</a:t>
            </a:r>
            <a:endParaRPr lang="cs-CZ" altLang="cs-CZ" sz="2400" b="1" dirty="0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Hypertextové odkazy </a:t>
            </a:r>
            <a:r>
              <a:rPr lang="cs-CZ" altLang="cs-CZ" sz="3800" b="1">
                <a:latin typeface="Courier New" panose="02070309020205020404" pitchFamily="49" charset="0"/>
              </a:rPr>
              <a:t>&lt;a&gt;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&lt;a href="URL_odkazu"&gt;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Odkazy uvnitř dokumentu (návěští)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&lt;a href="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#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návěští"&gt;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Příklad návěští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&lt;h1 id="nadpis"&gt;…&lt;/h1&gt;</a:t>
            </a:r>
            <a:r>
              <a:rPr lang="cs-CZ" altLang="cs-CZ" sz="22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2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200" b="1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2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&lt;a href="</a:t>
            </a: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#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nadpis"&gt;…&lt;/a&gt;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cs-CZ" altLang="cs-CZ" sz="2200" b="1">
              <a:solidFill>
                <a:srgbClr val="CCFF66"/>
              </a:solidFill>
              <a:latin typeface="Courier New" panose="02070309020205020404" pitchFamily="49" charset="0"/>
            </a:endParaRP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3492500" y="4581525"/>
            <a:ext cx="0" cy="360363"/>
          </a:xfrm>
          <a:prstGeom prst="line">
            <a:avLst/>
          </a:prstGeom>
          <a:noFill/>
          <a:ln w="19050">
            <a:solidFill>
              <a:srgbClr val="CCFF66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URL × přístupová cesta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5434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Cesta uvedená v URL není totožná </a:t>
            </a:r>
            <a:br>
              <a:rPr lang="cs-CZ" altLang="cs-CZ" sz="2800"/>
            </a:br>
            <a:r>
              <a:rPr lang="cs-CZ" altLang="cs-CZ" sz="2800"/>
              <a:t>s přístupovou cestou k souboru </a:t>
            </a:r>
            <a:br>
              <a:rPr lang="cs-CZ" altLang="cs-CZ" sz="2800"/>
            </a:br>
            <a:r>
              <a:rPr lang="cs-CZ" altLang="cs-CZ" sz="2800"/>
              <a:t>na pevném disku serveru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Záleží na nastavení správcem systému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Příklad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URL (přístup z Internetu)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http://www.mendelu.cz/~pepa/moje.htm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Přístupová cesta (přístup ze serveru)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/home/pepa/html/moje.htm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Přístupová cesta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749300" y="2646363"/>
            <a:ext cx="348615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</a:rPr>
              <a:t>/</a:t>
            </a:r>
          </a:p>
          <a:p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home</a:t>
            </a:r>
          </a:p>
          <a:p>
            <a:r>
              <a:rPr lang="cs-CZ" altLang="cs-CZ" sz="2600" b="1">
                <a:solidFill>
                  <a:srgbClr val="99FF33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honza</a:t>
            </a:r>
          </a:p>
          <a:p>
            <a:r>
              <a:rPr lang="cs-CZ" altLang="cs-CZ" sz="2600" b="1">
                <a:solidFill>
                  <a:srgbClr val="99FF33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html</a:t>
            </a:r>
          </a:p>
          <a:p>
            <a:r>
              <a:rPr lang="cs-CZ" altLang="cs-CZ" sz="2600" b="1">
                <a:solidFill>
                  <a:srgbClr val="99FF33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stranka.html </a:t>
            </a:r>
          </a:p>
          <a:p>
            <a:r>
              <a:rPr lang="cs-CZ" altLang="cs-CZ" sz="26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franta</a:t>
            </a:r>
          </a:p>
          <a:p>
            <a:r>
              <a:rPr lang="cs-CZ" altLang="cs-CZ" sz="2600" b="1">
                <a:solidFill>
                  <a:srgbClr val="99FF33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cs-CZ" altLang="cs-CZ" sz="2600" b="1">
                <a:latin typeface="Courier New" panose="02070309020205020404" pitchFamily="49" charset="0"/>
                <a:sym typeface="Symbol" panose="05050102010706020507" pitchFamily="18" charset="2"/>
              </a:rPr>
              <a:t></a:t>
            </a:r>
            <a:r>
              <a:rPr lang="cs-CZ" altLang="cs-CZ" sz="2600" b="1">
                <a:solidFill>
                  <a:srgbClr val="CCFF66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pepa</a:t>
            </a:r>
          </a:p>
        </p:txBody>
      </p:sp>
      <p:grpSp>
        <p:nvGrpSpPr>
          <p:cNvPr id="82949" name="Group 5"/>
          <p:cNvGrpSpPr>
            <a:grpSpLocks/>
          </p:cNvGrpSpPr>
          <p:nvPr/>
        </p:nvGrpSpPr>
        <p:grpSpPr bwMode="auto">
          <a:xfrm>
            <a:off x="250825" y="2598738"/>
            <a:ext cx="4957763" cy="1728787"/>
            <a:chOff x="113" y="2296"/>
            <a:chExt cx="3123" cy="1089"/>
          </a:xfrm>
        </p:grpSpPr>
        <p:sp>
          <p:nvSpPr>
            <p:cNvPr id="82950" name="Oval 6"/>
            <p:cNvSpPr>
              <a:spLocks noChangeArrowheads="1"/>
            </p:cNvSpPr>
            <p:nvPr/>
          </p:nvSpPr>
          <p:spPr bwMode="auto">
            <a:xfrm>
              <a:off x="113" y="2296"/>
              <a:ext cx="1678" cy="1089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951" name="Line 7"/>
            <p:cNvSpPr>
              <a:spLocks noChangeShapeType="1"/>
            </p:cNvSpPr>
            <p:nvPr/>
          </p:nvSpPr>
          <p:spPr bwMode="auto">
            <a:xfrm>
              <a:off x="1791" y="2795"/>
              <a:ext cx="49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2952" name="Text Box 8"/>
            <p:cNvSpPr txBox="1">
              <a:spLocks noChangeArrowheads="1"/>
            </p:cNvSpPr>
            <p:nvPr/>
          </p:nvSpPr>
          <p:spPr bwMode="auto">
            <a:xfrm>
              <a:off x="2298" y="2624"/>
              <a:ext cx="938" cy="345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sz="2800" b="1">
                  <a:solidFill>
                    <a:srgbClr val="CCFF66"/>
                  </a:solidFill>
                  <a:latin typeface="Courier New" panose="02070309020205020404" pitchFamily="49" charset="0"/>
                </a:rPr>
                <a:t>~honza</a:t>
              </a:r>
            </a:p>
          </p:txBody>
        </p:sp>
      </p:grpSp>
      <p:grpSp>
        <p:nvGrpSpPr>
          <p:cNvPr id="82953" name="Group 9"/>
          <p:cNvGrpSpPr>
            <a:grpSpLocks/>
          </p:cNvGrpSpPr>
          <p:nvPr/>
        </p:nvGrpSpPr>
        <p:grpSpPr bwMode="auto">
          <a:xfrm>
            <a:off x="5219700" y="2743200"/>
            <a:ext cx="1152525" cy="1511300"/>
            <a:chOff x="3243" y="2387"/>
            <a:chExt cx="726" cy="952"/>
          </a:xfrm>
        </p:grpSpPr>
        <p:sp>
          <p:nvSpPr>
            <p:cNvPr id="82954" name="Line 10"/>
            <p:cNvSpPr>
              <a:spLocks noChangeShapeType="1"/>
            </p:cNvSpPr>
            <p:nvPr/>
          </p:nvSpPr>
          <p:spPr bwMode="auto">
            <a:xfrm flipV="1">
              <a:off x="3243" y="2387"/>
              <a:ext cx="635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2955" name="Line 11"/>
            <p:cNvSpPr>
              <a:spLocks noChangeShapeType="1"/>
            </p:cNvSpPr>
            <p:nvPr/>
          </p:nvSpPr>
          <p:spPr bwMode="auto">
            <a:xfrm>
              <a:off x="3243" y="2659"/>
              <a:ext cx="7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2956" name="Line 12"/>
            <p:cNvSpPr>
              <a:spLocks noChangeShapeType="1"/>
            </p:cNvSpPr>
            <p:nvPr/>
          </p:nvSpPr>
          <p:spPr bwMode="auto">
            <a:xfrm>
              <a:off x="3243" y="2659"/>
              <a:ext cx="680" cy="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6372225" y="2454275"/>
            <a:ext cx="237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>
                <a:solidFill>
                  <a:srgbClr val="CCFF66"/>
                </a:solidFill>
              </a:rPr>
              <a:t>výpis adresáře</a:t>
            </a: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6372225" y="2924175"/>
            <a:ext cx="25193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index.htm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index.html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index.php …</a:t>
            </a:r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6372225" y="4111625"/>
            <a:ext cx="26638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default.htm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default.html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default.php 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Jazyk HTML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719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HTML = HyperText Markup Language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Relativně jednoduchý </a:t>
            </a:r>
            <a:r>
              <a:rPr lang="cs-CZ" altLang="cs-CZ" sz="2800" b="1">
                <a:solidFill>
                  <a:srgbClr val="CCFF66"/>
                </a:solidFill>
              </a:rPr>
              <a:t>značkovací jazyk </a:t>
            </a:r>
            <a:r>
              <a:rPr lang="cs-CZ" altLang="cs-CZ" sz="2800"/>
              <a:t>pro tvorbu dokumentů využívaných službou WWW (World Wide Web)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Dokument v jazyce HTML je tvořen </a:t>
            </a:r>
            <a:r>
              <a:rPr lang="cs-CZ" altLang="cs-CZ" sz="2800" b="1">
                <a:solidFill>
                  <a:srgbClr val="CCFF66"/>
                </a:solidFill>
              </a:rPr>
              <a:t>čistým textem</a:t>
            </a:r>
            <a:r>
              <a:rPr lang="cs-CZ" altLang="cs-CZ" sz="2800"/>
              <a:t> a </a:t>
            </a:r>
            <a:r>
              <a:rPr lang="cs-CZ" altLang="cs-CZ" sz="2800" b="1">
                <a:solidFill>
                  <a:srgbClr val="CCFF66"/>
                </a:solidFill>
              </a:rPr>
              <a:t>formátovacími značkami</a:t>
            </a:r>
            <a:r>
              <a:rPr lang="cs-CZ" altLang="cs-CZ" sz="2800"/>
              <a:t>, které určují podobu textu při zobrazení na obrazovce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Vlastnosti HTML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Libovolný počet mezer a prázdných řádků </a:t>
            </a:r>
            <a:br>
              <a:rPr lang="cs-CZ" altLang="cs-CZ" sz="2800"/>
            </a:br>
            <a:r>
              <a:rPr lang="cs-CZ" altLang="cs-CZ" sz="2800"/>
              <a:t>se chápe jako jedna mezislovní mezera (analogie například s T</a:t>
            </a:r>
            <a:r>
              <a:rPr lang="cs-CZ" altLang="cs-CZ" sz="3500" baseline="-20000"/>
              <a:t>E</a:t>
            </a:r>
            <a:r>
              <a:rPr lang="cs-CZ" altLang="cs-CZ" sz="2800"/>
              <a:t>Xem)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Dokument v jazyce HTML je čistě </a:t>
            </a:r>
            <a:r>
              <a:rPr lang="cs-CZ" altLang="cs-CZ" sz="2800" b="1">
                <a:solidFill>
                  <a:srgbClr val="CCFF66"/>
                </a:solidFill>
              </a:rPr>
              <a:t>textový soubor</a:t>
            </a:r>
            <a:r>
              <a:rPr lang="cs-CZ" altLang="cs-CZ" sz="2800"/>
              <a:t> – nemůže tedy být napaden virem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K pořízení dokumentu v HTML lze využít </a:t>
            </a:r>
            <a:r>
              <a:rPr lang="cs-CZ" altLang="cs-CZ" sz="2800" b="1">
                <a:solidFill>
                  <a:srgbClr val="CCFF66"/>
                </a:solidFill>
              </a:rPr>
              <a:t>libovolný editor</a:t>
            </a:r>
            <a:r>
              <a:rPr lang="cs-CZ" altLang="cs-CZ" sz="2800"/>
              <a:t>, který umožňuje ukládat čistý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Dělení dokumentů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17713"/>
            <a:ext cx="7772400" cy="411480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Statický dokument</a:t>
            </a:r>
            <a:r>
              <a:rPr lang="cs-CZ" altLang="cs-CZ" sz="2800"/>
              <a:t> – vzhled je v čase neměnný, uživatel jej svým prohlížečem nemůže nijak ovlivňovat, tj. nemůže volit informace, které jsou zde prezentovány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Dynamický dokument</a:t>
            </a:r>
            <a:r>
              <a:rPr lang="cs-CZ" altLang="cs-CZ" sz="2800"/>
              <a:t> – tvar dokumentu </a:t>
            </a:r>
            <a:br>
              <a:rPr lang="cs-CZ" altLang="cs-CZ" sz="2800"/>
            </a:br>
            <a:r>
              <a:rPr lang="cs-CZ" altLang="cs-CZ" sz="2800"/>
              <a:t>a prezentované informace může uživatel ovlivnit svojí činností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na straně serveru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na straně klienta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Struktura </a:t>
            </a:r>
            <a:br>
              <a:rPr lang="cs-CZ" altLang="cs-CZ"/>
            </a:br>
            <a:r>
              <a:rPr lang="cs-CZ" altLang="cs-CZ"/>
              <a:t>HTML dokumentu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40055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Odkaz na definiční soubor</a:t>
            </a:r>
            <a:br>
              <a:rPr lang="cs-CZ" altLang="cs-CZ" sz="2800"/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&lt;!DOCTYPE HTML PUBLIC 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-//W3C//DTD </a:t>
            </a:r>
            <a:b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 HTML 4.0 Transitional//EN"&gt;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Značka pro HTML dokument</a:t>
            </a:r>
            <a:br>
              <a:rPr lang="cs-CZ" altLang="cs-CZ" sz="2800"/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&lt;html&gt;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Záhlaví dokumentu (neviditelná část)</a:t>
            </a:r>
            <a:br>
              <a:rPr lang="cs-CZ" altLang="cs-CZ" sz="2800"/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&lt;head&gt;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Tělo dokumentu (viditelná část)</a:t>
            </a:r>
            <a:br>
              <a:rPr lang="cs-CZ" altLang="cs-CZ" sz="2800"/>
            </a:b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&lt;body&gt;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E">
  <a:themeElements>
    <a:clrScheme name="">
      <a:dk1>
        <a:srgbClr val="FFFF00"/>
      </a:dk1>
      <a:lt1>
        <a:srgbClr val="FFFFFF"/>
      </a:lt1>
      <a:dk2>
        <a:srgbClr val="000066"/>
      </a:dk2>
      <a:lt2>
        <a:srgbClr val="FFFF66"/>
      </a:lt2>
      <a:accent1>
        <a:srgbClr val="007A5A"/>
      </a:accent1>
      <a:accent2>
        <a:srgbClr val="FFEA8F"/>
      </a:accent2>
      <a:accent3>
        <a:srgbClr val="AAAAB8"/>
      </a:accent3>
      <a:accent4>
        <a:srgbClr val="DADADA"/>
      </a:accent4>
      <a:accent5>
        <a:srgbClr val="AABEB5"/>
      </a:accent5>
      <a:accent6>
        <a:srgbClr val="E7D481"/>
      </a:accent6>
      <a:hlink>
        <a:srgbClr val="FF0000"/>
      </a:hlink>
      <a:folHlink>
        <a:srgbClr val="3333CC"/>
      </a:folHlink>
    </a:clrScheme>
    <a:fontScheme name="IP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IP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8">
        <a:dk1>
          <a:srgbClr val="FFFF00"/>
        </a:dk1>
        <a:lt1>
          <a:srgbClr val="FFFFFF"/>
        </a:lt1>
        <a:dk2>
          <a:srgbClr val="000066"/>
        </a:dk2>
        <a:lt2>
          <a:srgbClr val="FFFF66"/>
        </a:lt2>
        <a:accent1>
          <a:srgbClr val="00E4A8"/>
        </a:accent1>
        <a:accent2>
          <a:srgbClr val="FFCF01"/>
        </a:accent2>
        <a:accent3>
          <a:srgbClr val="AAAAB8"/>
        </a:accent3>
        <a:accent4>
          <a:srgbClr val="DADADA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IPE</Template>
  <TotalTime>688</TotalTime>
  <Words>838</Words>
  <Application>Microsoft Office PowerPoint</Application>
  <PresentationFormat>Předvádění na obrazovce (4:3)</PresentationFormat>
  <Paragraphs>239</Paragraphs>
  <Slides>33</Slides>
  <Notes>0</Notes>
  <HiddenSlides>8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Tahoma</vt:lpstr>
      <vt:lpstr>Wingdings</vt:lpstr>
      <vt:lpstr>Courier New</vt:lpstr>
      <vt:lpstr>Times New Roman</vt:lpstr>
      <vt:lpstr>Symbol</vt:lpstr>
      <vt:lpstr>IPE</vt:lpstr>
      <vt:lpstr>Statické dokumenty v jazyce HTML</vt:lpstr>
      <vt:lpstr>Služba WWW</vt:lpstr>
      <vt:lpstr>Uniform Resource Locator</vt:lpstr>
      <vt:lpstr>URL × přístupová cesta</vt:lpstr>
      <vt:lpstr>Přístupová cesta</vt:lpstr>
      <vt:lpstr>Jazyk HTML</vt:lpstr>
      <vt:lpstr>Vlastnosti HTML</vt:lpstr>
      <vt:lpstr>Dělení dokumentů</vt:lpstr>
      <vt:lpstr>Struktura  HTML dokumentu</vt:lpstr>
      <vt:lpstr>Značky v HTML</vt:lpstr>
      <vt:lpstr>Dělení HTML značek</vt:lpstr>
      <vt:lpstr>Přehled nejdůležitějších  HTML značek</vt:lpstr>
      <vt:lpstr>Přehled nejdůležitějších  HTML značek</vt:lpstr>
      <vt:lpstr>Přehled nejdůležitějších  HTML značek</vt:lpstr>
      <vt:lpstr>Přehled nejdůležitějších  HTML značek</vt:lpstr>
      <vt:lpstr>Znakové entity</vt:lpstr>
      <vt:lpstr>Znakové entity</vt:lpstr>
      <vt:lpstr>Minimální kostra  HTML dokumentu</vt:lpstr>
      <vt:lpstr>Záhlaví dokumentu &lt;head&gt;</vt:lpstr>
      <vt:lpstr>Tělo dokumentu &lt;body&gt;</vt:lpstr>
      <vt:lpstr>Odstavec &lt;p&gt;</vt:lpstr>
      <vt:lpstr>Volba písma &lt;font&gt;</vt:lpstr>
      <vt:lpstr>Struktura nadpisů</vt:lpstr>
      <vt:lpstr>Uspořádaný seznam &lt;ol&gt;</vt:lpstr>
      <vt:lpstr>Neuspořádaný seznam &lt;ul&gt;</vt:lpstr>
      <vt:lpstr>Výkladový seznam &lt;dl&gt;</vt:lpstr>
      <vt:lpstr>Tabulka &lt;table&gt;</vt:lpstr>
      <vt:lpstr>Tabulka &lt;table&gt;</vt:lpstr>
      <vt:lpstr>Prvky v tabulce</vt:lpstr>
      <vt:lpstr>Formátování tabulky</vt:lpstr>
      <vt:lpstr>Příklad tabulky</vt:lpstr>
      <vt:lpstr>Grafické objekty &lt;img&gt;</vt:lpstr>
      <vt:lpstr>Hypertextové odkazy &lt;a&gt;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 pro ekonomy I</dc:title>
  <dc:creator>Pavel Haluza</dc:creator>
  <cp:lastModifiedBy>Jiří Rybička</cp:lastModifiedBy>
  <cp:revision>47</cp:revision>
  <dcterms:created xsi:type="dcterms:W3CDTF">2004-06-25T13:42:53Z</dcterms:created>
  <dcterms:modified xsi:type="dcterms:W3CDTF">2020-10-16T22:09:24Z</dcterms:modified>
</cp:coreProperties>
</file>