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72" r:id="rId11"/>
    <p:sldId id="267" r:id="rId12"/>
    <p:sldId id="271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59" autoAdjust="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3209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210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0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3210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210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0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3210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10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10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32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2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321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D853BFE-A040-4BED-B7DD-E546755A6DE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51AAA-A0FE-4905-AD27-740725D350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77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9C952-751E-40E4-BDA1-00DF60544A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293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46336-BFF1-4CA8-8293-101FDF102E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89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4B53-3D25-49B9-A27B-985BA41DE1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540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544B0-53D1-4D7C-A410-C4B5D4CDD7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957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FF297-F03D-4E10-AA19-6717915ACB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614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9818A-EDEA-46D3-8E4E-85548B36EA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959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6E836-8949-4B1D-A9C7-E31DA1D71E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256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F194-39BA-4EF2-8EEA-DB8CD59C00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613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4D0F2-8C3B-4135-9C32-A40332B541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952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31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31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31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31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31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18D29D-3776-490C-8A97-B5593AA89C7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/>
              <a:t>Kaskádové styly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Webové prezentace II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Kombinace třídy </a:t>
            </a:r>
            <a:br>
              <a:rPr lang="cs-CZ" altLang="cs-CZ"/>
            </a:br>
            <a:r>
              <a:rPr lang="cs-CZ" altLang="cs-CZ"/>
              <a:t>a identifikátoru značky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font-size:12px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.odstavec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{color:black}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#spec {text-decoration:underline}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&lt;p&gt;</a:t>
            </a:r>
            <a:r>
              <a:rPr lang="cs-CZ" altLang="cs-CZ" sz="2400" b="1">
                <a:latin typeface="Courier New" panose="02070309020205020404" pitchFamily="49" charset="0"/>
              </a:rPr>
              <a:t>Klasický odstavec 12 px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&lt;/p&gt;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&lt;p class="odstavec"&gt;</a:t>
            </a:r>
            <a:r>
              <a:rPr lang="cs-CZ" altLang="cs-CZ" sz="2400" b="1">
                <a:latin typeface="Courier New" panose="02070309020205020404" pitchFamily="49" charset="0"/>
              </a:rPr>
              <a:t>12 px, černě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&lt;/p&gt;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&lt;p id="spec"&gt;</a:t>
            </a:r>
            <a:r>
              <a:rPr lang="cs-CZ" altLang="cs-CZ" sz="2400" b="1">
                <a:latin typeface="Courier New" panose="02070309020205020404" pitchFamily="49" charset="0"/>
              </a:rPr>
              <a:t>12 px, podtržený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&lt;/p&gt;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&lt;p class="odstavec" id="spec"&gt;</a:t>
            </a:r>
            <a:r>
              <a:rPr lang="cs-CZ" altLang="cs-CZ" sz="2400" b="1">
                <a:latin typeface="Courier New" panose="02070309020205020404" pitchFamily="49" charset="0"/>
              </a:rPr>
              <a:t>vše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Skládání stylů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Pokud je na jeden element použito více stylů, jsou aplikovány podle těchto pravidel a v tomto pořadí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lokálně definované styly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styly definované pomocí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&lt;style&gt;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externě definované styly (z nich ten naposledy definovaný)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Lokální styly přepisují hodnoty zděděné od rodičů, specifičtější styl přepisuje obecnější (identifikátor značky přepíše třídu)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Jednotky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Délkové – skládají se z čísla a jednotky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relativní</a:t>
            </a:r>
            <a:r>
              <a:rPr lang="cs-CZ" altLang="cs-CZ" sz="2400"/>
              <a:t> – em, ex, px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absolutní</a:t>
            </a:r>
            <a:r>
              <a:rPr lang="cs-CZ" altLang="cs-CZ" sz="2400"/>
              <a:t> – pt, pc, in, mm, cm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Barvy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jméno barvy</a:t>
            </a:r>
            <a:r>
              <a:rPr lang="cs-CZ" altLang="cs-CZ" sz="2400"/>
              <a:t> – pouze pro 16 základních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en-US" altLang="cs-CZ" sz="2400" b="1">
                <a:solidFill>
                  <a:srgbClr val="CCFF66"/>
                </a:solidFill>
              </a:rPr>
              <a:t>#rrggbb</a:t>
            </a:r>
            <a:r>
              <a:rPr lang="cs-CZ" altLang="cs-CZ" sz="2400" b="1">
                <a:solidFill>
                  <a:srgbClr val="CCFF66"/>
                </a:solidFill>
              </a:rPr>
              <a:t> </a:t>
            </a:r>
            <a:r>
              <a:rPr lang="cs-CZ" altLang="cs-CZ" sz="2400"/>
              <a:t>– hodnoty jsou 0–F</a:t>
            </a:r>
            <a:endParaRPr lang="cs-CZ" altLang="cs-CZ" sz="2400" b="1">
              <a:solidFill>
                <a:srgbClr val="CCFF66"/>
              </a:solidFill>
            </a:endParaRP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rgb(r,g,b) </a:t>
            </a:r>
            <a:r>
              <a:rPr lang="cs-CZ" altLang="cs-CZ" sz="2400"/>
              <a:t>– hodnoty jsou 0–255</a:t>
            </a:r>
            <a:endParaRPr lang="cs-CZ" altLang="cs-CZ" sz="2400" b="1">
              <a:solidFill>
                <a:srgbClr val="CCFF66"/>
              </a:solidFill>
            </a:endParaRP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rgb(r%,g%,b%) </a:t>
            </a:r>
            <a:r>
              <a:rPr lang="cs-CZ" altLang="cs-CZ" sz="2400"/>
              <a:t>– hodnoty jsou 0–100</a:t>
            </a:r>
            <a:endParaRPr lang="cs-CZ" altLang="cs-CZ" sz="2400" b="1">
              <a:solidFill>
                <a:srgbClr val="CCFF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Nastavitelné parametry (I)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Rodina písma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font-family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Arial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|Tahoma|Verdana|…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Řez písma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font-style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normal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|italic|oblique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Varianta písma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font-variant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normal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|small-caps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Duktus písma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font-weight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normal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|bold|bolder|lighter|[1-9]00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cs-CZ" sz="2800"/>
              <a:t>Stupe</a:t>
            </a:r>
            <a:r>
              <a:rPr lang="cs-CZ" altLang="cs-CZ" sz="2800"/>
              <a:t>ň písma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font-size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xx-smal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l|x-small|small|medium|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large|x-large|xx-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l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arge|larger|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smaller|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číslo</a:t>
            </a:r>
            <a:r>
              <a:rPr lang="en-US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|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procento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Nastavitelné parametry (II)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Barva písma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color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Barva pozadí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background-color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Obrázek na pozadí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background-image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Vertikální zarovnání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vertical-align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baseline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|sub|super|top|text-top|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middle|bottom|text-bottom|</a:t>
            </a:r>
            <a:r>
              <a:rPr lang="en-US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procento</a:t>
            </a:r>
            <a:endParaRPr lang="cs-CZ" altLang="cs-CZ" sz="2400" b="1" i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Horizontální zarovnání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text-align</a:t>
            </a:r>
            <a:r>
              <a:rPr lang="cs-CZ" altLang="cs-CZ" sz="20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0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right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|left|center|justify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Odstavcová zarážka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text-indent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délka</a:t>
            </a:r>
            <a:r>
              <a:rPr lang="en-US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|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procento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Nastavitelné parametry (III)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Vnější okraje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margin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horní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margin-top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dolní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margin-bottom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pravý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margin-right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levý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margin-left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Vnitřní okraje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padding</a:t>
            </a:r>
            <a:endParaRPr lang="cs-CZ" altLang="cs-CZ" sz="2800"/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horní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padding-top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dolní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padding-bottom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pravý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padding-right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levý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padding-left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Šířka rámečku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border-top-width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thin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|medium|thick|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délka</a:t>
            </a:r>
          </a:p>
        </p:txBody>
      </p:sp>
      <p:graphicFrame>
        <p:nvGraphicFramePr>
          <p:cNvPr id="125983" name="Group 31"/>
          <p:cNvGraphicFramePr>
            <a:graphicFrameLocks noGrp="1"/>
          </p:cNvGraphicFramePr>
          <p:nvPr/>
        </p:nvGraphicFramePr>
        <p:xfrm>
          <a:off x="6299200" y="2278063"/>
          <a:ext cx="1877060" cy="96901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13983121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6868029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79032613"/>
                    </a:ext>
                  </a:extLst>
                </a:gridCol>
              </a:tblGrid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58950"/>
                  </a:ext>
                </a:extLst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TEXT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425261"/>
                  </a:ext>
                </a:extLst>
              </a:tr>
              <a:tr h="234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24216"/>
                  </a:ext>
                </a:extLst>
              </a:tr>
            </a:tbl>
          </a:graphicData>
        </a:graphic>
      </p:graphicFrame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6227763" y="3502025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CCFF66"/>
                </a:solidFill>
                <a:latin typeface="Courier New" panose="02070309020205020404" pitchFamily="49" charset="0"/>
              </a:rPr>
              <a:t>padding</a:t>
            </a:r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 rot="10800000">
            <a:off x="6659563" y="2781300"/>
            <a:ext cx="0" cy="720725"/>
          </a:xfrm>
          <a:prstGeom prst="line">
            <a:avLst/>
          </a:prstGeom>
          <a:noFill/>
          <a:ln w="28575">
            <a:solidFill>
              <a:srgbClr val="CCFF66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5976" name="Line 24"/>
          <p:cNvSpPr>
            <a:spLocks noChangeShapeType="1"/>
          </p:cNvSpPr>
          <p:nvPr/>
        </p:nvSpPr>
        <p:spPr bwMode="auto">
          <a:xfrm rot="10800000">
            <a:off x="7956550" y="3068638"/>
            <a:ext cx="0" cy="720725"/>
          </a:xfrm>
          <a:prstGeom prst="line">
            <a:avLst/>
          </a:prstGeom>
          <a:noFill/>
          <a:ln w="28575">
            <a:solidFill>
              <a:srgbClr val="CCFF66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7378700" y="3752850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CCFF66"/>
                </a:solidFill>
                <a:latin typeface="Courier New" panose="02070309020205020404" pitchFamily="49" charset="0"/>
              </a:rPr>
              <a:t>margin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 používat CSS?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Řadu grafických charakteristik dokumentu lze nastavit pomocí </a:t>
            </a:r>
            <a:r>
              <a:rPr lang="cs-CZ" altLang="cs-CZ" sz="2800" b="1">
                <a:solidFill>
                  <a:srgbClr val="CCFF66"/>
                </a:solidFill>
              </a:rPr>
              <a:t>parametrů </a:t>
            </a:r>
            <a:r>
              <a:rPr lang="cs-CZ" altLang="cs-CZ" sz="2800"/>
              <a:t>jednotlivých tagů a tagu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&lt;font&gt;</a:t>
            </a:r>
            <a:r>
              <a:rPr lang="cs-CZ" altLang="cs-CZ" sz="2800"/>
              <a:t>, je to však velmi nepraktické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musíme tak činit pro každý element zvlášť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místo struktury HTML dokumentu se začíná hledět na grafický vzhled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Lepší možnost dává použití </a:t>
            </a:r>
            <a:r>
              <a:rPr lang="cs-CZ" altLang="cs-CZ" sz="2800" b="1">
                <a:solidFill>
                  <a:srgbClr val="CCFF66"/>
                </a:solidFill>
              </a:rPr>
              <a:t>kaskádových stylů </a:t>
            </a:r>
            <a:r>
              <a:rPr lang="cs-CZ" altLang="cs-CZ" sz="2800"/>
              <a:t>(CSS) – lze definovat vzhled jednotně a v celém dokumentu, vizuální podoba dokumentu je definována odděleně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práce s CSS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719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Styly se skládají z pravidel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selektor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vlastnost:hodnota; …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Selektorem je nejčastěji jméno tagu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Pro každý tag jsou platné pouze některé vlastnosti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H1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color:red; font-family:sans-serif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Jeden dokument může obsahovat několik doplňujících se stylů, jeden styl lze použít ve více dokumentech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Připojení definic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Přímo k dané značce</a:t>
            </a:r>
            <a:r>
              <a:rPr lang="cs-CZ" altLang="cs-CZ" sz="2800"/>
              <a:t> – mírně odporuje filozofii kaskádových stylů, nedoporučuje se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&lt;značka style="definice_stylu"&gt;</a:t>
            </a:r>
            <a:endParaRPr lang="cs-CZ" altLang="cs-CZ" sz="2400"/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V určitém místě dokumentu</a:t>
            </a:r>
            <a:r>
              <a:rPr lang="cs-CZ" altLang="cs-CZ" sz="2800"/>
              <a:t> – používá se pro definice, které jsou specifické pro daný dokument a nepředpokládá se jejich použití </a:t>
            </a:r>
            <a:br>
              <a:rPr lang="cs-CZ" altLang="cs-CZ" sz="2800"/>
            </a:br>
            <a:r>
              <a:rPr lang="cs-CZ" altLang="cs-CZ" sz="2800"/>
              <a:t>v jiném dokumentu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&lt;style type="text/css"&gt;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definice_stylu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&lt;/style&gt;</a:t>
            </a:r>
            <a:endParaRPr lang="cs-CZ" altLang="cs-CZ" sz="2400" b="1" i="1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Připojení definic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V externím souboru</a:t>
            </a:r>
            <a:r>
              <a:rPr lang="cs-CZ" altLang="cs-CZ" sz="2800"/>
              <a:t> – výhodné pro uplatnění stejných definic ve více dokumentech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&lt;head&gt;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&lt;link rel="stylesheet"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href="URL_stylu"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type="text/css"&gt;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&lt;/head&gt;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Definování tříd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Pokud jako selektor použijeme jméno tagu, pak se změny projeví u všech výskytů tohoto tagu v dokumentu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Pokud chceme změny promítnout je </a:t>
            </a:r>
            <a:br>
              <a:rPr lang="cs-CZ" altLang="cs-CZ" sz="2800"/>
            </a:br>
            <a:r>
              <a:rPr lang="cs-CZ" altLang="cs-CZ" sz="2800"/>
              <a:t>u některých výskytů, použijeme jako selektor </a:t>
            </a:r>
            <a:r>
              <a:rPr lang="cs-CZ" altLang="cs-CZ" sz="2800" b="1">
                <a:solidFill>
                  <a:srgbClr val="CCFF66"/>
                </a:solidFill>
              </a:rPr>
              <a:t>třídu</a:t>
            </a:r>
            <a:r>
              <a:rPr lang="cs-CZ" altLang="cs-CZ" sz="2800"/>
              <a:t> (název selektoru začíná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.</a:t>
            </a:r>
            <a:r>
              <a:rPr lang="cs-CZ" altLang="cs-CZ" sz="2800"/>
              <a:t>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Příklad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.cerveny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color:red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&lt;p class="cerveny"&gt;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Definování tříd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Pokud před jméno třídy doplníme </a:t>
            </a:r>
            <a:br>
              <a:rPr lang="cs-CZ" altLang="cs-CZ" sz="2800"/>
            </a:br>
            <a:r>
              <a:rPr lang="cs-CZ" altLang="cs-CZ" sz="2800"/>
              <a:t>i jméno tagu, omezíme použití třídy pouze na tento tag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P.cerveny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color:red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HTML tag může používat jen jednu třídu, pokud jich specifikujeme více, je použita pouze ta první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U jmen tříd záleží na velikosti písmen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Využití speciálních tagů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&lt;div&gt;</a:t>
            </a:r>
            <a:r>
              <a:rPr lang="cs-CZ" altLang="cs-CZ" sz="2800"/>
              <a:t> a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&lt;span&gt;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Identifikátory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1116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Můžeme vytvářet i styly pojmenované individuálně, většinou pro upřesnění stylistických vyjádření v rámci třídy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HTML element může obsahovat jak specifikaci třídy, tak identifikátor značky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Při definování </a:t>
            </a:r>
            <a:r>
              <a:rPr lang="cs-CZ" altLang="cs-CZ" sz="2800" b="1">
                <a:solidFill>
                  <a:srgbClr val="CCFF66"/>
                </a:solidFill>
              </a:rPr>
              <a:t>identifikátoru </a:t>
            </a:r>
            <a:r>
              <a:rPr lang="cs-CZ" altLang="cs-CZ" sz="2800"/>
              <a:t>používáme jako selektor jeho jméno začínající </a:t>
            </a:r>
            <a:r>
              <a:rPr lang="en-US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#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#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tucny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font-weight:bold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&lt;p id="tucny"&gt;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Kontextové selektory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Můžeme specifikovat kritéria tak, že vyhovují pouze pro selektor, který je použit uvnitř jiného selektoru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UL LI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{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color:red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}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 definici stylů lze používat komentáře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/* komentář */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Většina styly nadefinovaných vlastností se dědí z nadřazených elementů (lze je samozřejmě předefinovat)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PE">
  <a:themeElements>
    <a:clrScheme name="">
      <a:dk1>
        <a:srgbClr val="FFFF00"/>
      </a:dk1>
      <a:lt1>
        <a:srgbClr val="FFFFFF"/>
      </a:lt1>
      <a:dk2>
        <a:srgbClr val="000066"/>
      </a:dk2>
      <a:lt2>
        <a:srgbClr val="FFFF66"/>
      </a:lt2>
      <a:accent1>
        <a:srgbClr val="007A5A"/>
      </a:accent1>
      <a:accent2>
        <a:srgbClr val="FFEA8F"/>
      </a:accent2>
      <a:accent3>
        <a:srgbClr val="AAAAB8"/>
      </a:accent3>
      <a:accent4>
        <a:srgbClr val="DADADA"/>
      </a:accent4>
      <a:accent5>
        <a:srgbClr val="AABEB5"/>
      </a:accent5>
      <a:accent6>
        <a:srgbClr val="E7D481"/>
      </a:accent6>
      <a:hlink>
        <a:srgbClr val="FF0000"/>
      </a:hlink>
      <a:folHlink>
        <a:srgbClr val="3333CC"/>
      </a:folHlink>
    </a:clrScheme>
    <a:fontScheme name="IP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IP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8">
        <a:dk1>
          <a:srgbClr val="FFFF00"/>
        </a:dk1>
        <a:lt1>
          <a:srgbClr val="FFFFFF"/>
        </a:lt1>
        <a:dk2>
          <a:srgbClr val="000066"/>
        </a:dk2>
        <a:lt2>
          <a:srgbClr val="FFFF66"/>
        </a:lt2>
        <a:accent1>
          <a:srgbClr val="00E4A8"/>
        </a:accent1>
        <a:accent2>
          <a:srgbClr val="FFCF01"/>
        </a:accent2>
        <a:accent3>
          <a:srgbClr val="AAAAB8"/>
        </a:accent3>
        <a:accent4>
          <a:srgbClr val="DADADA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IPE</Template>
  <TotalTime>706</TotalTime>
  <Words>435</Words>
  <Application>Microsoft Office PowerPoint</Application>
  <PresentationFormat>Předvádění na obrazovce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Wingdings</vt:lpstr>
      <vt:lpstr>Courier New</vt:lpstr>
      <vt:lpstr>IPE</vt:lpstr>
      <vt:lpstr>Kaskádové styly</vt:lpstr>
      <vt:lpstr>Proč používat CSS?</vt:lpstr>
      <vt:lpstr>Základ práce s CSS</vt:lpstr>
      <vt:lpstr>Připojení definic</vt:lpstr>
      <vt:lpstr>Připojení definic</vt:lpstr>
      <vt:lpstr>Definování tříd</vt:lpstr>
      <vt:lpstr>Definování tříd</vt:lpstr>
      <vt:lpstr>Identifikátory</vt:lpstr>
      <vt:lpstr>Kontextové selektory</vt:lpstr>
      <vt:lpstr>Kombinace třídy  a identifikátoru značky</vt:lpstr>
      <vt:lpstr>Skládání stylů</vt:lpstr>
      <vt:lpstr>Jednotky</vt:lpstr>
      <vt:lpstr>Nastavitelné parametry (I)</vt:lpstr>
      <vt:lpstr>Nastavitelné parametry (II)</vt:lpstr>
      <vt:lpstr>Nastavitelné parametry (III)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 pro ekonomy I</dc:title>
  <dc:creator>Pavel Haluza</dc:creator>
  <cp:lastModifiedBy>Jiří Rybička</cp:lastModifiedBy>
  <cp:revision>34</cp:revision>
  <dcterms:created xsi:type="dcterms:W3CDTF">2004-06-25T13:42:53Z</dcterms:created>
  <dcterms:modified xsi:type="dcterms:W3CDTF">2020-10-16T22:14:43Z</dcterms:modified>
</cp:coreProperties>
</file>