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2" r:id="rId4"/>
    <p:sldId id="447" r:id="rId5"/>
    <p:sldId id="449" r:id="rId6"/>
    <p:sldId id="450" r:id="rId7"/>
    <p:sldId id="264" r:id="rId8"/>
    <p:sldId id="265" r:id="rId9"/>
    <p:sldId id="266" r:id="rId10"/>
    <p:sldId id="259" r:id="rId11"/>
    <p:sldId id="261" r:id="rId12"/>
    <p:sldId id="361" r:id="rId13"/>
    <p:sldId id="294" r:id="rId14"/>
    <p:sldId id="295" r:id="rId15"/>
    <p:sldId id="296" r:id="rId16"/>
    <p:sldId id="270" r:id="rId17"/>
    <p:sldId id="358" r:id="rId18"/>
    <p:sldId id="360" r:id="rId19"/>
    <p:sldId id="443" r:id="rId20"/>
    <p:sldId id="444" r:id="rId21"/>
    <p:sldId id="448" r:id="rId22"/>
    <p:sldId id="359" r:id="rId23"/>
    <p:sldId id="364" r:id="rId24"/>
    <p:sldId id="366" r:id="rId25"/>
    <p:sldId id="363" r:id="rId26"/>
    <p:sldId id="419" r:id="rId27"/>
    <p:sldId id="362" r:id="rId28"/>
    <p:sldId id="367" r:id="rId29"/>
    <p:sldId id="371" r:id="rId30"/>
    <p:sldId id="445" r:id="rId31"/>
    <p:sldId id="372" r:id="rId32"/>
    <p:sldId id="429" r:id="rId33"/>
    <p:sldId id="373" r:id="rId34"/>
    <p:sldId id="368" r:id="rId35"/>
    <p:sldId id="430" r:id="rId36"/>
    <p:sldId id="431" r:id="rId37"/>
    <p:sldId id="432" r:id="rId38"/>
    <p:sldId id="433" r:id="rId39"/>
    <p:sldId id="434" r:id="rId40"/>
    <p:sldId id="435" r:id="rId41"/>
    <p:sldId id="440" r:id="rId42"/>
    <p:sldId id="436" r:id="rId43"/>
    <p:sldId id="437" r:id="rId44"/>
    <p:sldId id="441" r:id="rId45"/>
    <p:sldId id="439" r:id="rId46"/>
    <p:sldId id="442" r:id="rId47"/>
    <p:sldId id="438" r:id="rId48"/>
    <p:sldId id="446" r:id="rId49"/>
    <p:sldId id="260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2157" autoAdjust="0"/>
  </p:normalViewPr>
  <p:slideViewPr>
    <p:cSldViewPr snapToGrid="0" showGuides="1">
      <p:cViewPr varScale="1">
        <p:scale>
          <a:sx n="80" d="100"/>
          <a:sy n="80" d="100"/>
        </p:scale>
        <p:origin x="17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205200" cy="205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ichal\&#353;kola\Zam&#283;stn&#225;n&#237;\Projekty%20&#345;e&#353;en&#233;\2020-2022%20-%20GS%20L&#268;R%20-%20Tradi&#269;n&#237;%20a%20sou&#269;asn&#233;%20LH%20v%20LP%20K&#345;ivokl&#225;tsko\Demonstra&#269;n&#237;%20objekt\2018-2021%20vyhodnocen&#23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ichal\&#353;kola\Zam&#283;stn&#225;n&#237;\Projekty%20&#345;e&#353;en&#233;\2020-2022%20-%20GS%20L&#268;R%20-%20Tradi&#269;n&#237;%20a%20sou&#269;asn&#233;%20LH%20v%20LP%20K&#345;ivokl&#225;tsko\Demonstra&#269;n&#237;%20objekt\2018-2021%20vyhodnocen&#237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ichal\&#353;kola\Zam&#283;stn&#225;n&#237;\Projekty%20&#345;e&#353;en&#233;\2020-2022%20-%20GS%20L&#268;R%20-%20Tradi&#269;n&#237;%20a%20sou&#269;asn&#233;%20LH%20v%20LP%20K&#345;ivokl&#225;tsko\Demonstra&#269;n&#237;%20objekt\2018-2021%20vyhodnocen&#237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ichal\&#353;kola\Zam&#283;stn&#225;n&#237;\Projekty%20&#345;e&#353;en&#233;\2020-2022%20-%20GS%20L&#268;R%20-%20Tradi&#269;n&#237;%20a%20sou&#269;asn&#233;%20LH%20v%20LP%20K&#345;ivokl&#225;tsko\Demonstra&#269;n&#237;%20objekt\2018-2021%20vyhodnocen&#237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ichal\&#353;kola\Zam&#283;stn&#225;n&#237;\Projekty%20&#345;e&#353;en&#233;\2020-2022%20-%20GS%20L&#268;R%20-%20Tradi&#269;n&#237;%20a%20sou&#269;asn&#233;%20LH%20v%20LP%20K&#345;ivokl&#225;tsko\Demonstra&#269;n&#237;%20objekt\2018-2021%20vyhodnocen&#237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ichal\&#353;kola\Zam&#283;stn&#225;n&#237;\Projekty%20&#345;e&#353;en&#233;\2020-2022%20-%20GS%20L&#268;R%20-%20Tradi&#269;n&#237;%20a%20sou&#269;asn&#233;%20LH%20v%20LP%20K&#345;ivokl&#225;tsko\Demonstra&#269;n&#237;%20objekt\2018-2021%20vyhodnocen&#237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1 PS</c:v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List1!$Q$16:$S$16</c:f>
              <c:numCache>
                <c:formatCode>General</c:formatCode>
                <c:ptCount val="3"/>
                <c:pt idx="0">
                  <c:v>40</c:v>
                </c:pt>
                <c:pt idx="1">
                  <c:v>45</c:v>
                </c:pt>
                <c:pt idx="2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4A-4F5C-A982-28C69F4FA861}"/>
            </c:ext>
          </c:extLst>
        </c:ser>
        <c:ser>
          <c:idx val="1"/>
          <c:order val="1"/>
          <c:tx>
            <c:v>2 PS</c:v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List1!$T$16:$V$16</c:f>
              <c:numCache>
                <c:formatCode>General</c:formatCode>
                <c:ptCount val="3"/>
                <c:pt idx="0">
                  <c:v>38</c:v>
                </c:pt>
                <c:pt idx="1">
                  <c:v>70</c:v>
                </c:pt>
                <c:pt idx="2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4A-4F5C-A982-28C69F4FA861}"/>
            </c:ext>
          </c:extLst>
        </c:ser>
        <c:ser>
          <c:idx val="2"/>
          <c:order val="2"/>
          <c:tx>
            <c:v>3 PS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List1!$W$16:$Y$16</c:f>
              <c:numCache>
                <c:formatCode>General</c:formatCode>
                <c:ptCount val="3"/>
                <c:pt idx="0">
                  <c:v>50</c:v>
                </c:pt>
                <c:pt idx="1">
                  <c:v>70</c:v>
                </c:pt>
                <c:pt idx="2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4A-4F5C-A982-28C69F4FA861}"/>
            </c:ext>
          </c:extLst>
        </c:ser>
        <c:ser>
          <c:idx val="3"/>
          <c:order val="3"/>
          <c:tx>
            <c:v>4 PS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List1!$Z$16:$AB$16</c:f>
              <c:numCache>
                <c:formatCode>General</c:formatCode>
                <c:ptCount val="3"/>
                <c:pt idx="0">
                  <c:v>55</c:v>
                </c:pt>
                <c:pt idx="1">
                  <c:v>53</c:v>
                </c:pt>
                <c:pt idx="2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84A-4F5C-A982-28C69F4FA8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89924880"/>
        <c:axId val="689924552"/>
      </c:lineChart>
      <c:catAx>
        <c:axId val="6899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552"/>
        <c:crosses val="autoZero"/>
        <c:auto val="1"/>
        <c:lblAlgn val="ctr"/>
        <c:lblOffset val="100"/>
        <c:noMultiLvlLbl val="0"/>
      </c:catAx>
      <c:valAx>
        <c:axId val="68992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1 CM</c:v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List1!$AC$16:$AE$16</c:f>
              <c:numCache>
                <c:formatCode>General</c:formatCode>
                <c:ptCount val="3"/>
                <c:pt idx="0">
                  <c:v>22</c:v>
                </c:pt>
                <c:pt idx="1">
                  <c:v>68</c:v>
                </c:pt>
                <c:pt idx="2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2F-4529-BD1E-A394EFEDF69A}"/>
            </c:ext>
          </c:extLst>
        </c:ser>
        <c:ser>
          <c:idx val="1"/>
          <c:order val="1"/>
          <c:tx>
            <c:v>2 CM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List1!$AF$16:$AH$16</c:f>
              <c:numCache>
                <c:formatCode>General</c:formatCode>
                <c:ptCount val="3"/>
                <c:pt idx="0">
                  <c:v>20</c:v>
                </c:pt>
                <c:pt idx="1">
                  <c:v>74</c:v>
                </c:pt>
                <c:pt idx="2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2F-4529-BD1E-A394EFEDF69A}"/>
            </c:ext>
          </c:extLst>
        </c:ser>
        <c:ser>
          <c:idx val="2"/>
          <c:order val="2"/>
          <c:tx>
            <c:v>3 CM</c:v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List1!$AI$16:$AK$16</c:f>
              <c:numCache>
                <c:formatCode>General</c:formatCode>
                <c:ptCount val="3"/>
                <c:pt idx="0">
                  <c:v>24</c:v>
                </c:pt>
                <c:pt idx="1">
                  <c:v>31</c:v>
                </c:pt>
                <c:pt idx="2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2F-4529-BD1E-A394EFEDF69A}"/>
            </c:ext>
          </c:extLst>
        </c:ser>
        <c:ser>
          <c:idx val="3"/>
          <c:order val="3"/>
          <c:tx>
            <c:v>4 CM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List1!$AL$16:$AN$16</c:f>
              <c:numCache>
                <c:formatCode>General</c:formatCode>
                <c:ptCount val="3"/>
                <c:pt idx="0">
                  <c:v>35</c:v>
                </c:pt>
                <c:pt idx="1">
                  <c:v>41</c:v>
                </c:pt>
                <c:pt idx="2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82F-4529-BD1E-A394EFEDF6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89924880"/>
        <c:axId val="689924552"/>
      </c:lineChart>
      <c:catAx>
        <c:axId val="6899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552"/>
        <c:crosses val="autoZero"/>
        <c:auto val="1"/>
        <c:lblAlgn val="ctr"/>
        <c:lblOffset val="100"/>
        <c:noMultiLvlLbl val="0"/>
      </c:catAx>
      <c:valAx>
        <c:axId val="68992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1 PS</c:v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List1!$Q$18:$S$18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E0-431F-9A9F-FBEC05AB8D58}"/>
            </c:ext>
          </c:extLst>
        </c:ser>
        <c:ser>
          <c:idx val="1"/>
          <c:order val="1"/>
          <c:tx>
            <c:v>2 PS</c:v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List1!$T$18:$V$18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E0-431F-9A9F-FBEC05AB8D58}"/>
            </c:ext>
          </c:extLst>
        </c:ser>
        <c:ser>
          <c:idx val="2"/>
          <c:order val="2"/>
          <c:tx>
            <c:v>3 PS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List1!$W$18:$Y$18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E0-431F-9A9F-FBEC05AB8D58}"/>
            </c:ext>
          </c:extLst>
        </c:ser>
        <c:ser>
          <c:idx val="3"/>
          <c:order val="3"/>
          <c:tx>
            <c:v>4 PS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List1!$Z$18:$AB$18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AE0-431F-9A9F-FBEC05AB8D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89924880"/>
        <c:axId val="689924552"/>
      </c:lineChart>
      <c:catAx>
        <c:axId val="6899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552"/>
        <c:crosses val="autoZero"/>
        <c:auto val="1"/>
        <c:lblAlgn val="ctr"/>
        <c:lblOffset val="100"/>
        <c:noMultiLvlLbl val="0"/>
      </c:catAx>
      <c:valAx>
        <c:axId val="68992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8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1 CM</c:v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5985433070866142"/>
                  <c:y val="-0.12962962962962979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29-41FC-9B79-F614FB38F4B7}"/>
                </c:ext>
              </c:extLst>
            </c:dLbl>
            <c:dLbl>
              <c:idx val="1"/>
              <c:layout>
                <c:manualLayout>
                  <c:x val="-6.2632108486439297E-2"/>
                  <c:y val="-2.7777777777777776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29-41FC-9B79-F614FB38F4B7}"/>
                </c:ext>
              </c:extLst>
            </c:dLbl>
            <c:dLbl>
              <c:idx val="2"/>
              <c:layout>
                <c:manualLayout>
                  <c:x val="2.2901185627658478E-2"/>
                  <c:y val="-2.314814814814814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29-41FC-9B79-F614FB38F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List1!$AC$18:$AE$18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D29-41FC-9B79-F614FB38F4B7}"/>
            </c:ext>
          </c:extLst>
        </c:ser>
        <c:ser>
          <c:idx val="1"/>
          <c:order val="1"/>
          <c:tx>
            <c:v>2 CM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5985433070866142"/>
                  <c:y val="-7.8703703703703706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29-41FC-9B79-F614FB38F4B7}"/>
                </c:ext>
              </c:extLst>
            </c:dLbl>
            <c:dLbl>
              <c:idx val="1"/>
              <c:layout>
                <c:manualLayout>
                  <c:x val="-6.2632108486439297E-2"/>
                  <c:y val="2.7777777777777693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29-41FC-9B79-F614FB38F4B7}"/>
                </c:ext>
              </c:extLst>
            </c:dLbl>
            <c:dLbl>
              <c:idx val="2"/>
              <c:layout>
                <c:manualLayout>
                  <c:x val="2.4740266087428728E-2"/>
                  <c:y val="4.6296296296296294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29-41FC-9B79-F614FB38F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List1!$AF$18:$AH$18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D29-41FC-9B79-F614FB38F4B7}"/>
            </c:ext>
          </c:extLst>
        </c:ser>
        <c:ser>
          <c:idx val="2"/>
          <c:order val="2"/>
          <c:tx>
            <c:v>3 CM</c:v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5985433070866142"/>
                  <c:y val="-2.314814814814831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D29-41FC-9B79-F614FB38F4B7}"/>
                </c:ext>
              </c:extLst>
            </c:dLbl>
            <c:dLbl>
              <c:idx val="1"/>
              <c:layout>
                <c:manualLayout>
                  <c:x val="-6.2632108486439297E-2"/>
                  <c:y val="7.8703703703703623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29-41FC-9B79-F614FB38F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List1!$AI$18:$AK$18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D29-41FC-9B79-F614FB38F4B7}"/>
            </c:ext>
          </c:extLst>
        </c:ser>
        <c:ser>
          <c:idx val="3"/>
          <c:order val="3"/>
          <c:tx>
            <c:v>4 CM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430804597701163E-2"/>
                  <c:y val="-4.629629629629629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29-41FC-9B79-F614FB38F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List1!$AL$18:$AN$18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D29-41FC-9B79-F614FB38F4B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89924880"/>
        <c:axId val="689924552"/>
      </c:lineChart>
      <c:catAx>
        <c:axId val="6899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552"/>
        <c:crosses val="autoZero"/>
        <c:auto val="1"/>
        <c:lblAlgn val="ctr"/>
        <c:lblOffset val="100"/>
        <c:noMultiLvlLbl val="0"/>
      </c:catAx>
      <c:valAx>
        <c:axId val="68992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8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1 PS</c:v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List1!$Q$20:$S$20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7A-4C80-AC54-8A06635BFE78}"/>
            </c:ext>
          </c:extLst>
        </c:ser>
        <c:ser>
          <c:idx val="1"/>
          <c:order val="1"/>
          <c:tx>
            <c:v>2 PS</c:v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581255468066491"/>
                  <c:y val="-8.3333333333333329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7A-4C80-AC54-8A06635BFE78}"/>
                </c:ext>
              </c:extLst>
            </c:dLbl>
            <c:dLbl>
              <c:idx val="1"/>
              <c:layout>
                <c:manualLayout>
                  <c:x val="6.409667541557305E-3"/>
                  <c:y val="-5.0925925925925923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7A-4C80-AC54-8A06635BF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List1!$T$20:$V$20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17A-4C80-AC54-8A06635BFE78}"/>
            </c:ext>
          </c:extLst>
        </c:ser>
        <c:ser>
          <c:idx val="2"/>
          <c:order val="2"/>
          <c:tx>
            <c:v>3 PS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859033245844272"/>
                  <c:y val="-2.7777777777777776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7A-4C80-AC54-8A06635BFE78}"/>
                </c:ext>
              </c:extLst>
            </c:dLbl>
            <c:dLbl>
              <c:idx val="1"/>
              <c:layout>
                <c:manualLayout>
                  <c:x val="6.409667541557305E-3"/>
                  <c:y val="9.2592592592592587E-3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7A-4C80-AC54-8A06635BF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List1!$W$20:$Y$20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17A-4C80-AC54-8A06635BFE78}"/>
            </c:ext>
          </c:extLst>
        </c:ser>
        <c:ser>
          <c:idx val="3"/>
          <c:order val="3"/>
          <c:tx>
            <c:v>4 PS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List1!$Z$20:$AB$20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17A-4C80-AC54-8A06635BFE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89924880"/>
        <c:axId val="689924552"/>
      </c:lineChart>
      <c:catAx>
        <c:axId val="6899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552"/>
        <c:crosses val="autoZero"/>
        <c:auto val="1"/>
        <c:lblAlgn val="ctr"/>
        <c:lblOffset val="100"/>
        <c:noMultiLvlLbl val="0"/>
      </c:catAx>
      <c:valAx>
        <c:axId val="68992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8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1 CM</c:v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List1!$AC$20:$AE$20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00-403B-826B-1EC568E32049}"/>
            </c:ext>
          </c:extLst>
        </c:ser>
        <c:ser>
          <c:idx val="1"/>
          <c:order val="1"/>
          <c:tx>
            <c:v>2 CM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List1!$AF$20:$AH$20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00-403B-826B-1EC568E32049}"/>
            </c:ext>
          </c:extLst>
        </c:ser>
        <c:ser>
          <c:idx val="2"/>
          <c:order val="2"/>
          <c:tx>
            <c:v>3 CM</c:v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263210848643919"/>
                  <c:y val="-6.4814814814814894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00-403B-826B-1EC568E32049}"/>
                </c:ext>
              </c:extLst>
            </c:dLbl>
            <c:dLbl>
              <c:idx val="1"/>
              <c:layout>
                <c:manualLayout>
                  <c:x val="-4.2987751531058617E-3"/>
                  <c:y val="-6.0185185185185272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00-403B-826B-1EC568E320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List1!$AI$20:$AK$20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A00-403B-826B-1EC568E32049}"/>
            </c:ext>
          </c:extLst>
        </c:ser>
        <c:ser>
          <c:idx val="3"/>
          <c:order val="3"/>
          <c:tx>
            <c:v>4 CM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985433070866142"/>
                  <c:y val="5.0925925925925923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00-403B-826B-1EC568E32049}"/>
                </c:ext>
              </c:extLst>
            </c:dLbl>
            <c:dLbl>
              <c:idx val="1"/>
              <c:layout>
                <c:manualLayout>
                  <c:x val="-4.2987751531058617E-3"/>
                  <c:y val="4.1666666666666664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A00-403B-826B-1EC568E320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List1!$Q$2:$S$2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</c:strCache>
            </c:strRef>
          </c:cat>
          <c:val>
            <c:numRef>
              <c:f>List1!$AL$20:$AN$20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A00-403B-826B-1EC568E3204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89924880"/>
        <c:axId val="689924552"/>
      </c:lineChart>
      <c:catAx>
        <c:axId val="6899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552"/>
        <c:crosses val="autoZero"/>
        <c:auto val="1"/>
        <c:lblAlgn val="ctr"/>
        <c:lblOffset val="100"/>
        <c:noMultiLvlLbl val="0"/>
      </c:catAx>
      <c:valAx>
        <c:axId val="68992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992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13:57:33.288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0 818 24575,'1'-14'0,"1"1"0,0-1 0,1 1 0,0 0 0,1 0 0,1 0 0,0 0 0,0 1 0,1 0 0,1 0 0,0 0 0,1 1 0,0 0 0,12-12 0,9-8 0,1 2 0,2 0 0,43-29 0,-47 37 0,0 1 0,1 1 0,0 2 0,2 1 0,0 1 0,1 2 0,0 1 0,37-9 0,-21 9 0,54-21 0,24-7 0,-79 32 0,0 2 0,1 3 0,-1 1 0,63 6 0,-12-1 0,814-2 0,-884 1 0,-1 1 0,1 1 0,-1 2 0,39 13 0,47 9 0,-84-24 0,36 8 0,0-4 0,72 1 0,552-11 0,-678 2 0,0 0 0,0-1 0,0-1 0,0 0 0,-1 0 0,1-1 0,0-1 0,-1 1 0,20-12 0,-15 6 0,0-2 0,0 0 0,-1 0 0,0-2 0,14-16 0,-11 14 0,0 1 0,1 0 0,1 1 0,0 1 0,35-16 0,6-5 0,-44 23 0,0 1 0,0 1 0,1 0 0,0 1 0,0 1 0,0 0 0,1 2 0,0 0 0,0 1 0,37-2 0,656 8 0,-658-1 0,1 4 0,84 18 0,-86-13 0,1-2 0,88 4 0,63 3 0,-84-4 0,15 1 0,151 6 0,-237-17 0,71 12 0,-69-6 0,60 0 0,-85-9 0,-1 1 0,1 2 0,-1 0 0,1 1 0,-1 2 0,0 1 0,37 13 0,-35-8 0,1 0 0,1-2 0,0-1 0,0-2 0,0 0 0,1-2 0,43 0 0,-28-3 0,0 2 0,1 2 0,84 21 0,65 11 0,-128-27 0,114 7 0,-26-4 0,-111-7 0,81 12 0,186 2 0,-273-20 0,1 1 0,0 3 0,48 9 0,71 20 0,-112-26 0,0-1 0,0-3 0,0-1 0,58-6 0,-2 1 0,-6 4 0,121 17 0,-152-12 0,75-3 0,9 1 0,-145-4-136,0 1-1,0-1 1,0 1-1,0-1 1,0 1-1,0 0 1,0 1-1,0-1 0,5 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C2523-BB93-41BF-8D6E-A8B791C98F5A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64A5E-6235-4BDC-B494-EC69DBE0F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7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108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49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702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24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7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955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810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9FCE485-0469-4B32-B66D-47E874AE3C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70C75C-D336-4A32-82E1-0262D29B8EA8}" type="slidenum">
              <a:rPr lang="cs-CZ" altLang="cs-CZ"/>
              <a:pPr eaLnBrk="1" hangingPunct="1"/>
              <a:t>16</a:t>
            </a:fld>
            <a:endParaRPr lang="cs-CZ" altLang="cs-CZ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5A4A7162-2433-4493-9911-ACDA191B55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32EF1C48-ACC7-4D3F-89EE-C2098D81A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13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608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935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115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413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555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463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104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676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349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464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40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5473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10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660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5092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177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32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6701674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534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2000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37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390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676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2220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86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316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7357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122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239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1639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821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4444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5489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032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051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55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Times New Roman" panose="02020603050405020304" pitchFamily="18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060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Times New Roman" panose="02020603050405020304" pitchFamily="18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889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Times New Roman" panose="02020603050405020304" pitchFamily="18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899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845009AE-50C2-4080-8ADE-A3091F734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339F54-91DF-4EE5-BACC-D3DEABBD223F}" type="slidenum">
              <a:rPr lang="cs-CZ" altLang="cs-CZ"/>
              <a:pPr eaLnBrk="1" hangingPunct="1"/>
              <a:t>8</a:t>
            </a:fld>
            <a:endParaRPr lang="cs-CZ" altLang="cs-CZ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D7C0318-A7B7-4C11-94A5-76379802E4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D2419C6C-3B4F-41CF-ACC3-8233FD35A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64A5E-6235-4BDC-B494-EC69DBE0FEB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67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E46B8-CA41-481E-A9F9-1520B1C7B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AAF912-144B-4FE0-B516-942E6F525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C7036C-12C9-499F-BD87-E3245576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863274-63F8-40FF-9611-E639AC38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E804CC-1D80-48D8-BC3C-AF6789D3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63FC8D-7651-4E21-AA0B-9F388357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4E5A84-5E13-4BF5-A377-CDD0D7501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114830-9FD4-4073-9A5C-344EF9BE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35870-5EE3-421B-ACD2-4DA8EF97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964660-5C23-420C-94B6-959146EC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716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36E0876-C28C-4C75-AC78-76FE67849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6AF8A6-D37E-4F3A-B37F-970F7187F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C31788-18E8-47DB-A536-BA677DBB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FDC527-0B05-4598-89D5-DA553038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05124D-789A-4C06-843C-6BC261DE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6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96DCF-E2CB-4A8F-9465-C4E493752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151FC6-ED18-42AC-968E-DF8BFD232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BC92E4-EBFE-41CE-B87C-00606D2A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B6BF9C-683F-4317-8A02-7D6EBB72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316391-4980-4718-B055-46CDEB6D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1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AE211-59E9-44E7-8C43-C0E74FC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414A3E-1976-4157-861E-41D8253B3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BF31E6-611F-41F3-B859-BBB0200E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8AD58D-4583-46CB-905F-7FE91B3D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333C92-65F9-4E75-BE60-9573167C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69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2E080-3540-4C39-A529-AEEE5B87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9CDDE1-EBDC-49E7-A508-5E90A9FE0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6AFB89-C7DE-471F-8E1A-C611570B1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594420-4A4D-4F1D-BF53-B1A8AE23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F0900D-A86D-454A-9F76-79A40E36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8C5994-3009-44F7-93CE-BB9A8E5E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70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7AF1E-9413-41C4-8539-F73A9363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57117A-83E6-4B30-8814-E3E38402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175F69-C14E-40A9-B1D9-145EDC0E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2DCDA38-A510-4783-B13B-B441F3C4A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D94761-A3FE-4F85-B890-5FC132344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E47779B-0D25-4087-A0C3-93F22B87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DA69CDE-19E0-4FE0-B6BB-AC825811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FE91107-A16B-4DD6-90E5-CB71DF30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6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43AE8-7B42-4073-B9FC-3436B348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7AFD6FB-34E7-456D-BCC1-5B8E9ABE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A084E7-1798-408E-A52C-FF54200B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EC7E93-2DB4-4CE8-87FA-D8845FCE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76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B251FA6-5431-4709-967E-62BA9DC4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BD5AB4-C509-4C16-AD6A-CDFAD1EA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8D3FED-A2A2-4C7F-AE9A-633D3512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20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ED5A2C-7F36-402A-B7DA-E92DD139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4BADDA-DE1C-4B0D-A755-B96E73FFC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3CB7B3-F17A-4A25-9636-90D1DED30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B42499-0813-49DE-B5E5-736705B4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823AD3-4261-4A9D-8F70-B68BA56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C98D84-E2F5-4AF9-862A-99A230BC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09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6E009-7828-4426-AB92-D41EBEEA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343890A-3531-478E-889F-D3FC5999E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58373FD-5755-4147-9AA2-B5C2B88FC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D0A5E0-AFC2-4E7D-B4CE-E37E94AF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CAE190-9BF6-4BF1-9A7A-EC8021C7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DE88FB-E6CF-4BB6-A005-8E14B3B1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20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2BB1838-05B0-4575-9E7A-B959A791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A99EAF-F937-4FFE-8B31-23E60B70E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7790C5-24ED-43D5-9837-44F7BDEAF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ADB45-8174-4DEA-A7C3-C09066B5F926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89395E-C022-473F-83C9-81AF0800E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0AD437-5C3A-45E4-A1F2-0CB2DC479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24475-5D3E-48AE-A8E0-CD3AA3BAD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29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user.mendelu.cz/xfriedl" TargetMode="External"/><Relationship Id="rId4" Type="http://schemas.openxmlformats.org/officeDocument/2006/relationships/hyperlink" Target="mailto:michal.friedl@email.cz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DqvkhA4Z4BS8wYsA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user.mendelu.cz/xfriedl/Uvod%20do%20studia%20lesnictvi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71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microsoft.com/office/2007/relationships/hdphoto" Target="../media/hdphoto7.wdp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U49DxHGoKzcWxjSi8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://user.mendelu.cz/xfriedl/Uvod%20do%20studia%20lesnictvi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631DA-6CFB-4DB2-9F6A-63DBD1042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02038"/>
          </a:xfr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Geobiocenologie a lesnická typologie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F352CE-E8F9-49E3-A49D-219F52EAF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962" y="3700124"/>
            <a:ext cx="2886075" cy="466951"/>
          </a:xfr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cs-CZ" sz="2800" b="1" dirty="0"/>
              <a:t>Michal Friedl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3A37C40B-C231-40E9-AD8F-1B4681211BBC}"/>
              </a:ext>
            </a:extLst>
          </p:cNvPr>
          <p:cNvSpPr txBox="1">
            <a:spLocks/>
          </p:cNvSpPr>
          <p:nvPr/>
        </p:nvSpPr>
        <p:spPr>
          <a:xfrm>
            <a:off x="3429000" y="5610225"/>
            <a:ext cx="5334000" cy="1115823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6800" b="1" dirty="0"/>
              <a:t>Ústav lesnické botaniky, dendrologie a geobiocenologie,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6800" b="1" dirty="0"/>
              <a:t>Fakulta lesnická a dřevařská,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6800" b="1" dirty="0"/>
              <a:t>Mendelova univerzita v Brně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8966715-AEB3-477C-A80D-133F88CA5594}"/>
              </a:ext>
            </a:extLst>
          </p:cNvPr>
          <p:cNvSpPr txBox="1">
            <a:spLocks/>
          </p:cNvSpPr>
          <p:nvPr/>
        </p:nvSpPr>
        <p:spPr>
          <a:xfrm>
            <a:off x="4257675" y="4699388"/>
            <a:ext cx="3676650" cy="710360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michal.friedl@email.cz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altLang="en-US" b="1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http://user.mendelu.cz/xfriedl</a:t>
            </a:r>
            <a:endParaRPr lang="cs-CZ" alt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539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Pro koho?</a:t>
            </a:r>
          </a:p>
        </p:txBody>
      </p:sp>
      <p:pic>
        <p:nvPicPr>
          <p:cNvPr id="4" name="Obrázek 3" descr="Obsah obrázku exteriér, obloha, tráva, země&#10;&#10;Popis byl vytvořen automaticky">
            <a:extLst>
              <a:ext uri="{FF2B5EF4-FFF2-40B4-BE49-F238E27FC236}">
                <a16:creationId xmlns:a16="http://schemas.microsoft.com/office/drawing/2014/main" id="{D538DB97-958F-2BFB-3A8F-4D0BC1D5B2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017" y="921025"/>
            <a:ext cx="7915966" cy="5936975"/>
          </a:xfrm>
          <a:prstGeom prst="rect">
            <a:avLst/>
          </a:prstGeom>
        </p:spPr>
      </p:pic>
      <p:pic>
        <p:nvPicPr>
          <p:cNvPr id="6" name="Obrázek 5" descr="Obsah obrázku exteriér, obloha, tráva, strom&#10;&#10;Popis byl vytvořen automaticky">
            <a:extLst>
              <a:ext uri="{FF2B5EF4-FFF2-40B4-BE49-F238E27FC236}">
                <a16:creationId xmlns:a16="http://schemas.microsoft.com/office/drawing/2014/main" id="{A0C77FC5-B4A2-FA11-10EE-0F996547CD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06" y="935093"/>
            <a:ext cx="8940385" cy="59369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239B0E-C450-2AA0-4A8A-AC98C1EE0C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07" y="893894"/>
            <a:ext cx="8940386" cy="5960257"/>
          </a:xfrm>
          <a:prstGeom prst="rect">
            <a:avLst/>
          </a:prstGeom>
        </p:spPr>
      </p:pic>
      <p:pic>
        <p:nvPicPr>
          <p:cNvPr id="11" name="Obrázek 10" descr="Obsah obrázku tráva, strom, exteriér, rostlina&#10;&#10;Popis byl vytvořen automaticky">
            <a:extLst>
              <a:ext uri="{FF2B5EF4-FFF2-40B4-BE49-F238E27FC236}">
                <a16:creationId xmlns:a16="http://schemas.microsoft.com/office/drawing/2014/main" id="{08246D56-55B0-9E3A-CA68-D30093CBCA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07" y="876565"/>
            <a:ext cx="8940387" cy="5960258"/>
          </a:xfrm>
          <a:prstGeom prst="rect">
            <a:avLst/>
          </a:prstGeom>
        </p:spPr>
      </p:pic>
      <p:pic>
        <p:nvPicPr>
          <p:cNvPr id="25" name="Obrázek 24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id="{1B62F7C6-4DC3-CC59-6D1A-E27DFBB1C7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06" y="893892"/>
            <a:ext cx="8940389" cy="5960259"/>
          </a:xfrm>
          <a:prstGeom prst="rect">
            <a:avLst/>
          </a:prstGeom>
        </p:spPr>
      </p:pic>
      <p:pic>
        <p:nvPicPr>
          <p:cNvPr id="15" name="Obrázek 14" descr="Obsah obrázku exteriér, strom, tráva, dřevo&#10;&#10;Popis byl vytvořen automaticky">
            <a:extLst>
              <a:ext uri="{FF2B5EF4-FFF2-40B4-BE49-F238E27FC236}">
                <a16:creationId xmlns:a16="http://schemas.microsoft.com/office/drawing/2014/main" id="{12EF477D-E1C0-23E0-0E48-C0DB7DF867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06" y="898746"/>
            <a:ext cx="8940388" cy="5960259"/>
          </a:xfrm>
          <a:prstGeom prst="rect">
            <a:avLst/>
          </a:prstGeom>
        </p:spPr>
      </p:pic>
      <p:pic>
        <p:nvPicPr>
          <p:cNvPr id="17" name="Obrázek 16" descr="Obsah obrázku exteriér, strom, země, tráva&#10;&#10;Popis byl vytvořen automaticky">
            <a:extLst>
              <a:ext uri="{FF2B5EF4-FFF2-40B4-BE49-F238E27FC236}">
                <a16:creationId xmlns:a16="http://schemas.microsoft.com/office/drawing/2014/main" id="{507FB75F-5B2F-54A3-8E0B-A9B50E293A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06" y="906957"/>
            <a:ext cx="8940389" cy="5960259"/>
          </a:xfrm>
          <a:prstGeom prst="rect">
            <a:avLst/>
          </a:prstGeom>
        </p:spPr>
      </p:pic>
      <p:pic>
        <p:nvPicPr>
          <p:cNvPr id="19" name="Obrázek 18" descr="Obsah obrázku země, exteriér, špína, obrubník&#10;&#10;Popis byl vytvořen automaticky">
            <a:extLst>
              <a:ext uri="{FF2B5EF4-FFF2-40B4-BE49-F238E27FC236}">
                <a16:creationId xmlns:a16="http://schemas.microsoft.com/office/drawing/2014/main" id="{8F7372E0-0312-7E64-7E0E-8D551484CBE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06" y="892887"/>
            <a:ext cx="8940389" cy="5960259"/>
          </a:xfrm>
          <a:prstGeom prst="rect">
            <a:avLst/>
          </a:prstGeom>
        </p:spPr>
      </p:pic>
      <p:pic>
        <p:nvPicPr>
          <p:cNvPr id="21" name="Obrázek 20" descr="Obsah obrázku strom, exteriér, obloha, sníh&#10;&#10;Popis byl vytvořen automaticky">
            <a:extLst>
              <a:ext uri="{FF2B5EF4-FFF2-40B4-BE49-F238E27FC236}">
                <a16:creationId xmlns:a16="http://schemas.microsoft.com/office/drawing/2014/main" id="{B9DF9B95-1A9D-77F7-F72A-4E36CDA08FB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56" y="888437"/>
            <a:ext cx="3989088" cy="5983631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86278ACF-9C84-6329-42A4-0017300A1F3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924" y="876566"/>
            <a:ext cx="8972152" cy="598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Vznik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7" y="771609"/>
            <a:ext cx="11425646" cy="1131602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cs-CZ" altLang="cs-CZ" sz="2400" dirty="0"/>
              <a:t>Československo: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cs-CZ" altLang="cs-CZ" sz="2400" dirty="0"/>
              <a:t> od počátku dvojí pojetí – fytocenologické a stanovištní: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39E067-4737-4E8D-8DA6-B493CD402F3F}"/>
              </a:ext>
            </a:extLst>
          </p:cNvPr>
          <p:cNvSpPr txBox="1"/>
          <p:nvPr/>
        </p:nvSpPr>
        <p:spPr>
          <a:xfrm>
            <a:off x="6127760" y="1807727"/>
            <a:ext cx="57445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400" b="1" dirty="0"/>
              <a:t>Stanovištní pojetí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škola Mezera, Mráz, Samek (MMS)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Plíva, Průša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Lesnicko-typologický systém ÚHÚL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1349EC0-7765-4C2A-8C2C-31368BA827A2}"/>
              </a:ext>
            </a:extLst>
          </p:cNvPr>
          <p:cNvSpPr txBox="1"/>
          <p:nvPr/>
        </p:nvSpPr>
        <p:spPr>
          <a:xfrm>
            <a:off x="351417" y="1807727"/>
            <a:ext cx="57445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400" b="1" dirty="0"/>
              <a:t>Geobiocenologie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Alois Zlatník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Antonín Buček, Jan Lacina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ÚLBDG LDF Mendelu v Brně</a:t>
            </a:r>
          </a:p>
          <a:p>
            <a:endParaRPr lang="cs-CZ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13DF5F-309E-427D-97B2-EABCF1AE5C6F}"/>
              </a:ext>
            </a:extLst>
          </p:cNvPr>
          <p:cNvGrpSpPr>
            <a:grpSpLocks/>
          </p:cNvGrpSpPr>
          <p:nvPr/>
        </p:nvGrpSpPr>
        <p:grpSpPr bwMode="auto">
          <a:xfrm>
            <a:off x="996876" y="3369641"/>
            <a:ext cx="4206240" cy="3351007"/>
            <a:chOff x="13" y="0"/>
            <a:chExt cx="4664" cy="4320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7C73F571-DF47-48AE-BB77-CCAAFBDCE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0"/>
              <a:ext cx="245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B674CF42-A968-44D2-B205-48A4EE3BE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8"/>
              <a:ext cx="2251" cy="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Obrázek 25">
            <a:extLst>
              <a:ext uri="{FF2B5EF4-FFF2-40B4-BE49-F238E27FC236}">
                <a16:creationId xmlns:a16="http://schemas.microsoft.com/office/drawing/2014/main" id="{00887F4B-E538-4C95-BCE9-F3CD204233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352" y="3330644"/>
            <a:ext cx="50188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F61D107-46F9-40F8-944F-39B80F75B4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158" y="1165133"/>
            <a:ext cx="5888597" cy="4225289"/>
          </a:xfrm>
          <a:prstGeom prst="rect">
            <a:avLst/>
          </a:prstGeom>
        </p:spPr>
      </p:pic>
      <p:grpSp>
        <p:nvGrpSpPr>
          <p:cNvPr id="10" name="Group 6">
            <a:extLst>
              <a:ext uri="{FF2B5EF4-FFF2-40B4-BE49-F238E27FC236}">
                <a16:creationId xmlns:a16="http://schemas.microsoft.com/office/drawing/2014/main" id="{E6A512E6-5F02-4500-BC5E-EE7469D4AFD1}"/>
              </a:ext>
            </a:extLst>
          </p:cNvPr>
          <p:cNvGrpSpPr>
            <a:grpSpLocks/>
          </p:cNvGrpSpPr>
          <p:nvPr/>
        </p:nvGrpSpPr>
        <p:grpSpPr bwMode="auto">
          <a:xfrm>
            <a:off x="408407" y="838200"/>
            <a:ext cx="5411828" cy="5332722"/>
            <a:chOff x="13" y="0"/>
            <a:chExt cx="4664" cy="432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C2B49C15-7B84-4728-8AFA-FB7EFC99E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0"/>
              <a:ext cx="245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3B5BA9E-7127-49C2-A5DC-D8B78B9DF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8"/>
              <a:ext cx="2251" cy="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8">
            <a:extLst>
              <a:ext uri="{FF2B5EF4-FFF2-40B4-BE49-F238E27FC236}">
                <a16:creationId xmlns:a16="http://schemas.microsoft.com/office/drawing/2014/main" id="{64CDA912-2BF1-4C85-9E35-8C2BC73D0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89" y="1166488"/>
            <a:ext cx="5674062" cy="190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B132C30D-8CF2-41D2-8FC4-3155991CE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96" y="838200"/>
            <a:ext cx="0" cy="55616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EA6BFE-2F94-4F87-8928-52AD27EAB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797" y="2276235"/>
            <a:ext cx="1284834" cy="1158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6" name="Group 22">
            <a:extLst>
              <a:ext uri="{FF2B5EF4-FFF2-40B4-BE49-F238E27FC236}">
                <a16:creationId xmlns:a16="http://schemas.microsoft.com/office/drawing/2014/main" id="{374C3B66-13F0-479A-B744-8003159324A6}"/>
              </a:ext>
            </a:extLst>
          </p:cNvPr>
          <p:cNvGrpSpPr>
            <a:grpSpLocks/>
          </p:cNvGrpSpPr>
          <p:nvPr/>
        </p:nvGrpSpPr>
        <p:grpSpPr bwMode="auto">
          <a:xfrm>
            <a:off x="310560" y="3398440"/>
            <a:ext cx="4757125" cy="903759"/>
            <a:chOff x="476" y="2047"/>
            <a:chExt cx="4808" cy="702"/>
          </a:xfrm>
        </p:grpSpPr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4D3E0743-06D5-4BCC-8A49-73463B73C7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04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FCB2096-0F62-45AB-A8C9-2F3DF12E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092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7309EC1F-CBCE-41EE-8890-43631F5CDF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228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ABDCBB11-71D7-4772-8D98-0A5CF345B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38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9DD37874-036A-470A-9DB1-DFF4E4C916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478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D67CFBFE-33FF-4B98-88E5-5E66E31110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614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A384E78F-7D4F-4214-81F9-7BE4ED80E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72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4" name="Text Box 23">
            <a:extLst>
              <a:ext uri="{FF2B5EF4-FFF2-40B4-BE49-F238E27FC236}">
                <a16:creationId xmlns:a16="http://schemas.microsoft.com/office/drawing/2014/main" id="{9A7D4415-4208-4AE0-925A-B4466241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175" y="683712"/>
            <a:ext cx="3562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</a:rPr>
              <a:t>T r o f i c k é  ř a d y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47379353-93E1-4B06-9F7D-FFD0D0D1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1" y="838200"/>
            <a:ext cx="467329" cy="585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V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g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a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č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í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u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p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ě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1D341A3A-CBD3-405E-AE6B-B893F1577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3" y="3736156"/>
            <a:ext cx="3287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</a:rPr>
              <a:t>H y d r i c k é  ř a d y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2599A9BE-65C2-4438-A0DE-FB8B20456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999" y="1797841"/>
            <a:ext cx="4146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</a:rPr>
              <a:t>Skupiny typů </a:t>
            </a:r>
            <a:r>
              <a:rPr lang="cs-CZ" sz="2400" b="1" dirty="0" err="1">
                <a:solidFill>
                  <a:srgbClr val="FF0000"/>
                </a:solidFill>
              </a:rPr>
              <a:t>geobiocénů</a:t>
            </a:r>
            <a:endParaRPr lang="cs-CZ" sz="2400" b="1" dirty="0">
              <a:solidFill>
                <a:srgbClr val="FF0000"/>
              </a:solidFill>
            </a:endParaRPr>
          </a:p>
        </p:txBody>
      </p:sp>
      <p:grpSp>
        <p:nvGrpSpPr>
          <p:cNvPr id="29" name="Group 41">
            <a:extLst>
              <a:ext uri="{FF2B5EF4-FFF2-40B4-BE49-F238E27FC236}">
                <a16:creationId xmlns:a16="http://schemas.microsoft.com/office/drawing/2014/main" id="{4367A9A8-06AE-496D-9876-D2E5E6F297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4651" y="2388044"/>
            <a:ext cx="1953482" cy="2557103"/>
            <a:chOff x="96" y="928"/>
            <a:chExt cx="1945" cy="2546"/>
          </a:xfrm>
        </p:grpSpPr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8BEE08FD-39D5-43A1-9F9C-406E9C009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929"/>
              <a:ext cx="442" cy="254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7A886D41-CEFB-4944-B61F-39BA6906B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" y="928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Line 8">
              <a:extLst>
                <a:ext uri="{FF2B5EF4-FFF2-40B4-BE49-F238E27FC236}">
                  <a16:creationId xmlns:a16="http://schemas.microsoft.com/office/drawing/2014/main" id="{090FF9F1-62D5-4A3F-A4CE-F19E326EA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" y="1661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21F33827-B7C8-483E-94E7-9BE8CFB180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" y="3474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10">
              <a:extLst>
                <a:ext uri="{FF2B5EF4-FFF2-40B4-BE49-F238E27FC236}">
                  <a16:creationId xmlns:a16="http://schemas.microsoft.com/office/drawing/2014/main" id="{779D7E37-258A-4272-9D6F-A2F7193E8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370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57D0B60F-E48A-4A82-AA4E-54236A724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730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82A3A212-9B9A-4C3B-AEA7-D3569B18E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3070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Line 13">
              <a:extLst>
                <a:ext uri="{FF2B5EF4-FFF2-40B4-BE49-F238E27FC236}">
                  <a16:creationId xmlns:a16="http://schemas.microsoft.com/office/drawing/2014/main" id="{6E8E60E8-6172-41A2-BFAA-1B64D6F2FB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018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4F2A12C5-6E93-45F5-A1F9-0A7909E6B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" y="1271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F305A1F2-CD96-4036-BE1F-D895DBE49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" y="1459"/>
              <a:ext cx="198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b="1" dirty="0">
                  <a:solidFill>
                    <a:srgbClr val="FF0000"/>
                  </a:solidFill>
                  <a:latin typeface="+mn-lt"/>
                </a:rPr>
                <a:t>LVS</a:t>
              </a:r>
            </a:p>
          </p:txBody>
        </p:sp>
      </p:grpSp>
      <p:grpSp>
        <p:nvGrpSpPr>
          <p:cNvPr id="40" name="Group 43">
            <a:extLst>
              <a:ext uri="{FF2B5EF4-FFF2-40B4-BE49-F238E27FC236}">
                <a16:creationId xmlns:a16="http://schemas.microsoft.com/office/drawing/2014/main" id="{CE4FF2E6-A20F-4799-AB9F-422F887448B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69810" y="633174"/>
            <a:ext cx="5888227" cy="1853640"/>
            <a:chOff x="357" y="-354"/>
            <a:chExt cx="5586" cy="2672"/>
          </a:xfrm>
        </p:grpSpPr>
        <p:grpSp>
          <p:nvGrpSpPr>
            <p:cNvPr id="41" name="Group 42">
              <a:extLst>
                <a:ext uri="{FF2B5EF4-FFF2-40B4-BE49-F238E27FC236}">
                  <a16:creationId xmlns:a16="http://schemas.microsoft.com/office/drawing/2014/main" id="{4AF09147-F98A-45D5-84FD-7736778CA3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" y="232"/>
              <a:ext cx="5586" cy="2086"/>
              <a:chOff x="357" y="232"/>
              <a:chExt cx="5586" cy="2086"/>
            </a:xfrm>
          </p:grpSpPr>
          <p:sp>
            <p:nvSpPr>
              <p:cNvPr id="52" name="Line 27">
                <a:extLst>
                  <a:ext uri="{FF2B5EF4-FFF2-40B4-BE49-F238E27FC236}">
                    <a16:creationId xmlns:a16="http://schemas.microsoft.com/office/drawing/2014/main" id="{FDF856AF-088F-40F5-B11F-BD7860788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" y="232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" name="Line 28">
                <a:extLst>
                  <a:ext uri="{FF2B5EF4-FFF2-40B4-BE49-F238E27FC236}">
                    <a16:creationId xmlns:a16="http://schemas.microsoft.com/office/drawing/2014/main" id="{8F9FA6B8-D8C8-4177-977B-3F8C0A07D4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71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4" name="Line 29">
                <a:extLst>
                  <a:ext uri="{FF2B5EF4-FFF2-40B4-BE49-F238E27FC236}">
                    <a16:creationId xmlns:a16="http://schemas.microsoft.com/office/drawing/2014/main" id="{026A1D18-6B34-4016-B28D-18D9FE4E3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6" y="262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" name="Line 30">
                <a:extLst>
                  <a:ext uri="{FF2B5EF4-FFF2-40B4-BE49-F238E27FC236}">
                    <a16:creationId xmlns:a16="http://schemas.microsoft.com/office/drawing/2014/main" id="{9B0BE2D1-6DC8-431D-BDB4-E8642521F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2" y="246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6" name="Line 31">
                <a:extLst>
                  <a:ext uri="{FF2B5EF4-FFF2-40B4-BE49-F238E27FC236}">
                    <a16:creationId xmlns:a16="http://schemas.microsoft.com/office/drawing/2014/main" id="{87633023-AC96-4EB9-A233-B88D07388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5" y="262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" name="Line 32">
                <a:extLst>
                  <a:ext uri="{FF2B5EF4-FFF2-40B4-BE49-F238E27FC236}">
                    <a16:creationId xmlns:a16="http://schemas.microsoft.com/office/drawing/2014/main" id="{9312109F-2FDB-4241-90A4-F381E5704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262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8" name="Line 33">
                <a:extLst>
                  <a:ext uri="{FF2B5EF4-FFF2-40B4-BE49-F238E27FC236}">
                    <a16:creationId xmlns:a16="http://schemas.microsoft.com/office/drawing/2014/main" id="{11C4E09C-DA76-4257-AF6D-3DA664ADC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6" y="246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9" name="Line 34">
                <a:extLst>
                  <a:ext uri="{FF2B5EF4-FFF2-40B4-BE49-F238E27FC236}">
                    <a16:creationId xmlns:a16="http://schemas.microsoft.com/office/drawing/2014/main" id="{09610C94-0729-461F-B5BB-567A3DE41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8" y="246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DD785CE3-00B5-4591-A7F2-CC662F47B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3" y="232"/>
                <a:ext cx="0" cy="20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3322267E-C4AD-4A5C-A7D1-3389935B0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-288"/>
              <a:ext cx="5586" cy="5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51" name="Text Box 37">
              <a:extLst>
                <a:ext uri="{FF2B5EF4-FFF2-40B4-BE49-F238E27FC236}">
                  <a16:creationId xmlns:a16="http://schemas.microsoft.com/office/drawing/2014/main" id="{9F62A73F-8611-4280-A062-77EA3CE09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" y="-354"/>
              <a:ext cx="2892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 dirty="0">
                  <a:solidFill>
                    <a:srgbClr val="FF0000"/>
                  </a:solidFill>
                  <a:latin typeface="+mn-lt"/>
                </a:rPr>
                <a:t>Ekologické řady</a:t>
              </a:r>
            </a:p>
          </p:txBody>
        </p:sp>
      </p:grpSp>
      <p:grpSp>
        <p:nvGrpSpPr>
          <p:cNvPr id="61" name="Group 61">
            <a:extLst>
              <a:ext uri="{FF2B5EF4-FFF2-40B4-BE49-F238E27FC236}">
                <a16:creationId xmlns:a16="http://schemas.microsoft.com/office/drawing/2014/main" id="{DF7E3FA5-4299-446A-A679-375F3D729D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9575" y="3690413"/>
            <a:ext cx="5754043" cy="2983460"/>
            <a:chOff x="318" y="1610"/>
            <a:chExt cx="5460" cy="2831"/>
          </a:xfrm>
        </p:grpSpPr>
        <p:sp>
          <p:nvSpPr>
            <p:cNvPr id="62" name="Text Box 44">
              <a:extLst>
                <a:ext uri="{FF2B5EF4-FFF2-40B4-BE49-F238E27FC236}">
                  <a16:creationId xmlns:a16="http://schemas.microsoft.com/office/drawing/2014/main" id="{F473E443-399F-418E-AFB1-032074C7E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" y="4003"/>
              <a:ext cx="5460" cy="43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 dirty="0">
                  <a:solidFill>
                    <a:srgbClr val="FF0000"/>
                  </a:solidFill>
                  <a:latin typeface="+mn-lt"/>
                </a:rPr>
                <a:t>Edafické kategorie</a:t>
              </a:r>
            </a:p>
          </p:txBody>
        </p:sp>
        <p:sp>
          <p:nvSpPr>
            <p:cNvPr id="63" name="Line 45">
              <a:extLst>
                <a:ext uri="{FF2B5EF4-FFF2-40B4-BE49-F238E27FC236}">
                  <a16:creationId xmlns:a16="http://schemas.microsoft.com/office/drawing/2014/main" id="{7295E9C4-56B9-4C48-AFB9-269FA8AF32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3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46">
              <a:extLst>
                <a:ext uri="{FF2B5EF4-FFF2-40B4-BE49-F238E27FC236}">
                  <a16:creationId xmlns:a16="http://schemas.microsoft.com/office/drawing/2014/main" id="{82DF29EB-8717-406A-91FD-EAE3A03D4C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3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Line 47">
              <a:extLst>
                <a:ext uri="{FF2B5EF4-FFF2-40B4-BE49-F238E27FC236}">
                  <a16:creationId xmlns:a16="http://schemas.microsoft.com/office/drawing/2014/main" id="{B90D0007-B5FF-4D4E-8B9B-FA866467E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5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Line 48">
              <a:extLst>
                <a:ext uri="{FF2B5EF4-FFF2-40B4-BE49-F238E27FC236}">
                  <a16:creationId xmlns:a16="http://schemas.microsoft.com/office/drawing/2014/main" id="{06A41FC0-2E7C-4C22-BF65-09062DB4FE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7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Line 49">
              <a:extLst>
                <a:ext uri="{FF2B5EF4-FFF2-40B4-BE49-F238E27FC236}">
                  <a16:creationId xmlns:a16="http://schemas.microsoft.com/office/drawing/2014/main" id="{7F618031-F45E-44B4-B8AF-EDEFBE6737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0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Line 50">
              <a:extLst>
                <a:ext uri="{FF2B5EF4-FFF2-40B4-BE49-F238E27FC236}">
                  <a16:creationId xmlns:a16="http://schemas.microsoft.com/office/drawing/2014/main" id="{417865F8-B31D-4DCF-9247-5D129B766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2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Line 51">
              <a:extLst>
                <a:ext uri="{FF2B5EF4-FFF2-40B4-BE49-F238E27FC236}">
                  <a16:creationId xmlns:a16="http://schemas.microsoft.com/office/drawing/2014/main" id="{3E2A1449-6639-4305-90CC-938EF26442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2" y="1610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Line 59">
              <a:extLst>
                <a:ext uri="{FF2B5EF4-FFF2-40B4-BE49-F238E27FC236}">
                  <a16:creationId xmlns:a16="http://schemas.microsoft.com/office/drawing/2014/main" id="{1238FD45-4F12-469F-9378-6B3242F3E5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9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Line 60">
              <a:extLst>
                <a:ext uri="{FF2B5EF4-FFF2-40B4-BE49-F238E27FC236}">
                  <a16:creationId xmlns:a16="http://schemas.microsoft.com/office/drawing/2014/main" id="{68918A99-ACAF-4156-96FA-16C917348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9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2DCE516-8FE1-444B-96CF-46FBB02E8A55}"/>
              </a:ext>
            </a:extLst>
          </p:cNvPr>
          <p:cNvGrpSpPr/>
          <p:nvPr/>
        </p:nvGrpSpPr>
        <p:grpSpPr>
          <a:xfrm>
            <a:off x="8155710" y="2732099"/>
            <a:ext cx="2357160" cy="723610"/>
            <a:chOff x="8155710" y="2732099"/>
            <a:chExt cx="2357160" cy="723610"/>
          </a:xfrm>
        </p:grpSpPr>
        <p:sp>
          <p:nvSpPr>
            <p:cNvPr id="73" name="Rectangle 62">
              <a:extLst>
                <a:ext uri="{FF2B5EF4-FFF2-40B4-BE49-F238E27FC236}">
                  <a16:creationId xmlns:a16="http://schemas.microsoft.com/office/drawing/2014/main" id="{57A74995-47CF-4BED-85A6-5C6C13306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5710" y="2732099"/>
              <a:ext cx="250375" cy="33889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74" name="Text Box 63">
              <a:extLst>
                <a:ext uri="{FF2B5EF4-FFF2-40B4-BE49-F238E27FC236}">
                  <a16:creationId xmlns:a16="http://schemas.microsoft.com/office/drawing/2014/main" id="{A9D12D1A-08CC-4721-818D-F45CC8C77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0220" y="2747823"/>
              <a:ext cx="1992650" cy="70788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000" b="1" dirty="0">
                  <a:solidFill>
                    <a:srgbClr val="FF0000"/>
                  </a:solidFill>
                  <a:latin typeface="+mn-lt"/>
                </a:rPr>
                <a:t>Soubor lesních typů</a:t>
              </a:r>
            </a:p>
          </p:txBody>
        </p:sp>
      </p:grpSp>
      <p:grpSp>
        <p:nvGrpSpPr>
          <p:cNvPr id="75" name="Group 67">
            <a:extLst>
              <a:ext uri="{FF2B5EF4-FFF2-40B4-BE49-F238E27FC236}">
                <a16:creationId xmlns:a16="http://schemas.microsoft.com/office/drawing/2014/main" id="{4B23B494-7AAF-47B9-ACD9-06300288C2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66106" y="3850319"/>
            <a:ext cx="948116" cy="708354"/>
            <a:chOff x="3475" y="2449"/>
            <a:chExt cx="944" cy="272"/>
          </a:xfrm>
        </p:grpSpPr>
        <p:sp>
          <p:nvSpPr>
            <p:cNvPr id="76" name="Line 65">
              <a:extLst>
                <a:ext uri="{FF2B5EF4-FFF2-40B4-BE49-F238E27FC236}">
                  <a16:creationId xmlns:a16="http://schemas.microsoft.com/office/drawing/2014/main" id="{7D062FF1-3D50-403E-A0CA-33922D5E3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5" y="2461"/>
              <a:ext cx="8" cy="1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" name="Text Box 66">
              <a:extLst>
                <a:ext uri="{FF2B5EF4-FFF2-40B4-BE49-F238E27FC236}">
                  <a16:creationId xmlns:a16="http://schemas.microsoft.com/office/drawing/2014/main" id="{29DCEA24-F207-4EAB-9778-BA66AC735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6" y="2449"/>
              <a:ext cx="823" cy="2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000" b="1" dirty="0">
                  <a:solidFill>
                    <a:srgbClr val="FF0000"/>
                  </a:solidFill>
                  <a:latin typeface="+mn-lt"/>
                </a:rPr>
                <a:t>Lesní typ</a:t>
              </a:r>
            </a:p>
          </p:txBody>
        </p:sp>
      </p:grp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CFD25F04-2FB7-4B59-BAA1-B626F8D76A3B}"/>
              </a:ext>
            </a:extLst>
          </p:cNvPr>
          <p:cNvSpPr txBox="1"/>
          <p:nvPr/>
        </p:nvSpPr>
        <p:spPr>
          <a:xfrm>
            <a:off x="6169639" y="127675"/>
            <a:ext cx="5744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400" b="1" dirty="0"/>
              <a:t>Stanovištní pojetí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5DC2D1F2-3991-4A05-AE43-87ACF564F78C}"/>
              </a:ext>
            </a:extLst>
          </p:cNvPr>
          <p:cNvSpPr txBox="1"/>
          <p:nvPr/>
        </p:nvSpPr>
        <p:spPr>
          <a:xfrm>
            <a:off x="371072" y="124873"/>
            <a:ext cx="5744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400" b="1" dirty="0"/>
              <a:t>Geobiocenologie</a:t>
            </a:r>
          </a:p>
        </p:txBody>
      </p:sp>
    </p:spTree>
    <p:extLst>
      <p:ext uri="{BB962C8B-B14F-4D97-AF65-F5344CB8AC3E}">
        <p14:creationId xmlns:p14="http://schemas.microsoft.com/office/powerpoint/2010/main" val="24634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Vznik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28" y="903897"/>
            <a:ext cx="11425646" cy="1131602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cs-CZ" b="1" dirty="0"/>
              <a:t>Alois Zlatník (1902–1979)</a:t>
            </a:r>
          </a:p>
          <a:p>
            <a:pPr eaLnBrk="1" hangingPunct="1"/>
            <a:r>
              <a:rPr lang="cs-CZ" altLang="cs-CZ" dirty="0"/>
              <a:t>zakladatel geobiocenologie</a:t>
            </a:r>
          </a:p>
          <a:p>
            <a:pPr eaLnBrk="1" hangingPunct="1"/>
            <a:r>
              <a:rPr lang="cs-CZ" altLang="cs-CZ" dirty="0"/>
              <a:t>průzkum pralesů</a:t>
            </a:r>
          </a:p>
          <a:p>
            <a:pPr eaLnBrk="1" hangingPunct="1"/>
            <a:r>
              <a:rPr lang="cs-CZ" altLang="cs-CZ" dirty="0"/>
              <a:t>ochrana přírody</a:t>
            </a:r>
            <a:endParaRPr lang="cs-CZ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FD3E20D-E94F-4730-9B28-0220DA27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44" y="3452103"/>
            <a:ext cx="2568004" cy="324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 descr="Obsah obrázku hora, exteriér, sníh, strom&#10;&#10;Popis byl vytvořen automaticky">
            <a:extLst>
              <a:ext uri="{FF2B5EF4-FFF2-40B4-BE49-F238E27FC236}">
                <a16:creationId xmlns:a16="http://schemas.microsoft.com/office/drawing/2014/main" id="{FDDFC8F0-C389-4DCD-A645-26E442668D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702" y="1034716"/>
            <a:ext cx="4096512" cy="27310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AE1D669-C66C-415C-9CB9-0F7B6CEBC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691" y="3452103"/>
            <a:ext cx="2242979" cy="32485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2E7F988-1809-4039-87A8-DFE998B290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3" t="1" r="4945" b="5095"/>
          <a:stretch/>
        </p:blipFill>
        <p:spPr>
          <a:xfrm>
            <a:off x="5294408" y="3452103"/>
            <a:ext cx="2088662" cy="3248525"/>
          </a:xfrm>
          <a:prstGeom prst="rect">
            <a:avLst/>
          </a:prstGeom>
        </p:spPr>
      </p:pic>
      <p:pic>
        <p:nvPicPr>
          <p:cNvPr id="5" name="Obrázek 4" descr="Obsah obrázku venku, mrak, obloha, smrk&#10;&#10;Popis byl vytvořen automaticky">
            <a:extLst>
              <a:ext uri="{FF2B5EF4-FFF2-40B4-BE49-F238E27FC236}">
                <a16:creationId xmlns:a16="http://schemas.microsoft.com/office/drawing/2014/main" id="{A995E398-4DE1-944E-C468-444A16C638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9701" y="3911975"/>
            <a:ext cx="4110521" cy="2410361"/>
          </a:xfrm>
          <a:prstGeom prst="rect">
            <a:avLst/>
          </a:prstGeom>
        </p:spPr>
      </p:pic>
      <p:pic>
        <p:nvPicPr>
          <p:cNvPr id="7" name="Obrázek 6" descr="Obsah obrázku venku, skála, rostlina, obraz&#10;&#10;Popis byl vytvořen automaticky">
            <a:extLst>
              <a:ext uri="{FF2B5EF4-FFF2-40B4-BE49-F238E27FC236}">
                <a16:creationId xmlns:a16="http://schemas.microsoft.com/office/drawing/2014/main" id="{9CC5FC7B-1C03-1FBE-5210-E299AF94C7E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601" y="1034716"/>
            <a:ext cx="3406704" cy="22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1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Teoretický základ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b="1" dirty="0"/>
              <a:t>Teorie typu geobiocénu</a:t>
            </a:r>
          </a:p>
          <a:p>
            <a:r>
              <a:rPr lang="cs-CZ" altLang="en-US" dirty="0"/>
              <a:t>typ geobiocénu je soubor geobiocenózy přírodní a všech od ní vývojově pocházejících a do různého stupně změněných geobiocenóz až geobiocenoidů včetně vývojových stádií, které se mohou vystřídat v segmentu určitých </a:t>
            </a:r>
            <a:r>
              <a:rPr lang="cs-CZ" altLang="en-US" b="1" dirty="0"/>
              <a:t>trvalých ekologických podmínek</a:t>
            </a:r>
          </a:p>
          <a:p>
            <a:r>
              <a:rPr lang="cs-CZ" altLang="en-US" dirty="0"/>
              <a:t>vychází tedy z jednoty geobiocenózy přírodní a geobiocenóz změněných, které ovšem vznikly na plochách původně téhož typu přírodní geobiocenózy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176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3B28644-9855-45F4-9E3F-D57C1FB8B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078" y="0"/>
            <a:ext cx="10611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6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097409DD-E83A-4C9A-B987-24C7A100E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60351"/>
            <a:ext cx="3671888" cy="39687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Klasifikujeme potenciální stav!</a:t>
            </a:r>
          </a:p>
        </p:txBody>
      </p:sp>
      <p:sp>
        <p:nvSpPr>
          <p:cNvPr id="13315" name="Text Box 5">
            <a:extLst>
              <a:ext uri="{FF2B5EF4-FFF2-40B4-BE49-F238E27FC236}">
                <a16:creationId xmlns:a16="http://schemas.microsoft.com/office/drawing/2014/main" id="{CD135526-380A-44AB-9EF9-40CF960B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6" y="260351"/>
            <a:ext cx="4105275" cy="131127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Kolik je na obrázku: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geobiocenóz?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typů geobiocénů (lesních typů)?</a:t>
            </a:r>
          </a:p>
        </p:txBody>
      </p:sp>
      <p:sp>
        <p:nvSpPr>
          <p:cNvPr id="13316" name="Line 6">
            <a:extLst>
              <a:ext uri="{FF2B5EF4-FFF2-40B4-BE49-F238E27FC236}">
                <a16:creationId xmlns:a16="http://schemas.microsoft.com/office/drawing/2014/main" id="{04F994E4-2BE6-497C-941A-1B94E2FED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476250"/>
            <a:ext cx="647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7" name="Text Box 8">
            <a:extLst>
              <a:ext uri="{FF2B5EF4-FFF2-40B4-BE49-F238E27FC236}">
                <a16:creationId xmlns:a16="http://schemas.microsoft.com/office/drawing/2014/main" id="{DD0D4ABD-4304-4102-8839-255E8BF4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892300"/>
            <a:ext cx="7235896" cy="1015663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4B3 – </a:t>
            </a:r>
            <a:r>
              <a:rPr lang="cs-CZ" altLang="cs-CZ" sz="2400" b="1" i="1" dirty="0">
                <a:solidFill>
                  <a:srgbClr val="FF0000"/>
                </a:solidFill>
                <a:latin typeface="+mn-lt"/>
              </a:rPr>
              <a:t>Fageta typica </a:t>
            </a:r>
            <a:r>
              <a:rPr lang="cs-CZ" altLang="cs-CZ" sz="2400" b="1" dirty="0">
                <a:latin typeface="+mn-lt"/>
              </a:rPr>
              <a:t>(= STG, = </a:t>
            </a:r>
            <a:r>
              <a:rPr lang="cs-CZ" altLang="cs-CZ" sz="2400" b="1" i="1" dirty="0">
                <a:latin typeface="+mn-lt"/>
              </a:rPr>
              <a:t>geobiocenologie</a:t>
            </a:r>
            <a:r>
              <a:rPr lang="cs-CZ" altLang="cs-CZ" sz="2400" b="1" dirty="0"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4B – Bohatá bučina modální </a:t>
            </a:r>
            <a:r>
              <a:rPr lang="cs-CZ" altLang="cs-CZ" sz="2400" b="1" dirty="0">
                <a:latin typeface="+mn-lt"/>
              </a:rPr>
              <a:t>(= SLT, = lesnická typologie)</a:t>
            </a:r>
          </a:p>
        </p:txBody>
      </p:sp>
      <p:sp>
        <p:nvSpPr>
          <p:cNvPr id="13318" name="AutoShape 9">
            <a:extLst>
              <a:ext uri="{FF2B5EF4-FFF2-40B4-BE49-F238E27FC236}">
                <a16:creationId xmlns:a16="http://schemas.microsoft.com/office/drawing/2014/main" id="{5197B241-0551-4A2B-BDD1-8BC4C7941077}"/>
              </a:ext>
            </a:extLst>
          </p:cNvPr>
          <p:cNvSpPr>
            <a:spLocks noChangeArrowheads="1"/>
          </p:cNvSpPr>
          <p:nvPr/>
        </p:nvSpPr>
        <p:spPr bwMode="auto">
          <a:xfrm rot="2458446">
            <a:off x="5880101" y="1457325"/>
            <a:ext cx="576263" cy="649288"/>
          </a:xfrm>
          <a:prstGeom prst="downArrow">
            <a:avLst>
              <a:gd name="adj1" fmla="val 50120"/>
              <a:gd name="adj2" fmla="val 4222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3319" name="Text Box 10">
            <a:extLst>
              <a:ext uri="{FF2B5EF4-FFF2-40B4-BE49-F238E27FC236}">
                <a16:creationId xmlns:a16="http://schemas.microsoft.com/office/drawing/2014/main" id="{095A0176-A6D4-4AFE-930B-5DE57813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620714"/>
            <a:ext cx="4176713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cs-CZ" altLang="cs-CZ" b="1" dirty="0">
                <a:latin typeface="+mn-lt"/>
              </a:rPr>
              <a:t>(takový stav, který by nastal v současné krajině při vyloučení vlivů člověka)</a:t>
            </a:r>
            <a:endParaRPr lang="cs-CZ" altLang="cs-CZ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33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Teoretický základ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b="1" dirty="0"/>
              <a:t>Teorie typu geobiocénu</a:t>
            </a:r>
          </a:p>
          <a:p>
            <a:pPr eaLnBrk="1" hangingPunct="1">
              <a:buFontTx/>
              <a:buNone/>
            </a:pPr>
            <a:r>
              <a:rPr lang="cs-CZ" altLang="en-US" dirty="0"/>
              <a:t>Jinými slovy:</a:t>
            </a:r>
          </a:p>
          <a:p>
            <a:pPr eaLnBrk="1" hangingPunct="1">
              <a:buFontTx/>
              <a:buNone/>
            </a:pPr>
            <a:r>
              <a:rPr lang="cs-CZ" altLang="en-US" sz="2800" dirty="0"/>
              <a:t>Geobiocenologický (i lesnicko</a:t>
            </a:r>
            <a:r>
              <a:rPr lang="cs-CZ" altLang="en-US" dirty="0"/>
              <a:t>-</a:t>
            </a:r>
            <a:r>
              <a:rPr lang="cs-CZ" altLang="en-US" sz="2800" dirty="0"/>
              <a:t>typologicky) systém klasifikuje podobné trvalé ekologické podmínky, kterým odpovídají podobná potenciální společenstva. Tyto ekologické podmínky pojmenovává podle tohoto potenciálního společenstva, o němž předpokládáme, že je k těmto podmínkám nejlépe adaptované, tudíž by v daných podmínkách bylo původní (nejvyspělejší).</a:t>
            </a:r>
            <a:endParaRPr lang="cs-CZ" altLang="en-US" dirty="0"/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cs-CZ" dirty="0"/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1CB78362-EC4A-4652-8CB8-4D26B1643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314" y="4211753"/>
            <a:ext cx="585787" cy="539750"/>
          </a:xfrm>
          <a:prstGeom prst="downArrow">
            <a:avLst>
              <a:gd name="adj1" fmla="val 50000"/>
              <a:gd name="adj2" fmla="val 25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66345EFB-75CD-4D86-AEF5-FDD4A2CA1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42" y="5063064"/>
            <a:ext cx="1163311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800" b="1" dirty="0">
                <a:solidFill>
                  <a:srgbClr val="FF0000"/>
                </a:solidFill>
                <a:latin typeface="+mn-lt"/>
              </a:rPr>
              <a:t>Podstata systému je ekologická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800" b="1" dirty="0">
                <a:solidFill>
                  <a:srgbClr val="FF0000"/>
                </a:solidFill>
                <a:latin typeface="+mn-lt"/>
              </a:rPr>
              <a:t>Klasifikační jednotka představuje potenciální vegetaci odpovídající stanovišti</a:t>
            </a:r>
          </a:p>
        </p:txBody>
      </p:sp>
    </p:spTree>
    <p:extLst>
      <p:ext uri="{BB962C8B-B14F-4D97-AF65-F5344CB8AC3E}">
        <p14:creationId xmlns:p14="http://schemas.microsoft.com/office/powerpoint/2010/main" val="3350577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8D445A4C-2845-4479-8986-F3F10AEAD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376" y="0"/>
            <a:ext cx="10577990" cy="6858000"/>
          </a:xfrm>
          <a:prstGeom prst="rect">
            <a:avLst/>
          </a:prstGeom>
        </p:spPr>
      </p:pic>
      <p:grpSp>
        <p:nvGrpSpPr>
          <p:cNvPr id="44" name="Group 61">
            <a:extLst>
              <a:ext uri="{FF2B5EF4-FFF2-40B4-BE49-F238E27FC236}">
                <a16:creationId xmlns:a16="http://schemas.microsoft.com/office/drawing/2014/main" id="{1C197C1B-F487-4097-A892-4004BBCB32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48544" y="3696929"/>
            <a:ext cx="5754043" cy="2971868"/>
            <a:chOff x="318" y="1621"/>
            <a:chExt cx="5460" cy="2820"/>
          </a:xfrm>
        </p:grpSpPr>
        <p:sp>
          <p:nvSpPr>
            <p:cNvPr id="45" name="Text Box 44">
              <a:extLst>
                <a:ext uri="{FF2B5EF4-FFF2-40B4-BE49-F238E27FC236}">
                  <a16:creationId xmlns:a16="http://schemas.microsoft.com/office/drawing/2014/main" id="{14C298A5-CD78-411B-A0EE-A14051625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" y="4003"/>
              <a:ext cx="5460" cy="43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 dirty="0">
                  <a:solidFill>
                    <a:srgbClr val="FF0000"/>
                  </a:solidFill>
                  <a:latin typeface="+mn-lt"/>
                </a:rPr>
                <a:t>Edafické kategorie</a:t>
              </a:r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EF215B97-A2D0-4D4F-8BF2-4A73EE3DE3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520BE57F-0BE7-48D8-8266-37F7E4FA6F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Line 47">
              <a:extLst>
                <a:ext uri="{FF2B5EF4-FFF2-40B4-BE49-F238E27FC236}">
                  <a16:creationId xmlns:a16="http://schemas.microsoft.com/office/drawing/2014/main" id="{F54187F3-58BD-4F33-87A5-D333A91A2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5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Line 48">
              <a:extLst>
                <a:ext uri="{FF2B5EF4-FFF2-40B4-BE49-F238E27FC236}">
                  <a16:creationId xmlns:a16="http://schemas.microsoft.com/office/drawing/2014/main" id="{CD5A2361-FDED-493C-94BF-078D717449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9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1B513452-ADE2-440D-8411-6B0CD39098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Line 50">
              <a:extLst>
                <a:ext uri="{FF2B5EF4-FFF2-40B4-BE49-F238E27FC236}">
                  <a16:creationId xmlns:a16="http://schemas.microsoft.com/office/drawing/2014/main" id="{EE8DB5E0-DD6A-46C8-AA22-5F5CBC82C2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40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Line 51">
              <a:extLst>
                <a:ext uri="{FF2B5EF4-FFF2-40B4-BE49-F238E27FC236}">
                  <a16:creationId xmlns:a16="http://schemas.microsoft.com/office/drawing/2014/main" id="{428C28E2-4924-4427-9B2E-22DEA94792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9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Line 59">
              <a:extLst>
                <a:ext uri="{FF2B5EF4-FFF2-40B4-BE49-F238E27FC236}">
                  <a16:creationId xmlns:a16="http://schemas.microsoft.com/office/drawing/2014/main" id="{720917AA-95C8-484C-B335-4797642AAA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8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Line 60">
              <a:extLst>
                <a:ext uri="{FF2B5EF4-FFF2-40B4-BE49-F238E27FC236}">
                  <a16:creationId xmlns:a16="http://schemas.microsoft.com/office/drawing/2014/main" id="{3BCAAD36-67A0-4244-90F5-F4A20911A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2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7" name="Obrázek 66">
            <a:extLst>
              <a:ext uri="{FF2B5EF4-FFF2-40B4-BE49-F238E27FC236}">
                <a16:creationId xmlns:a16="http://schemas.microsoft.com/office/drawing/2014/main" id="{9DB8DA7F-F121-48A0-ACA2-12535AAF98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7" y="260582"/>
            <a:ext cx="2333654" cy="1555769"/>
          </a:xfrm>
          <a:prstGeom prst="rect">
            <a:avLst/>
          </a:prstGeom>
        </p:spPr>
      </p:pic>
      <p:pic>
        <p:nvPicPr>
          <p:cNvPr id="64" name="Obrázek 63" descr="Obsah obrázku exteriér, tráva, strom, obloha&#10;&#10;Popis byl vytvořen automaticky">
            <a:extLst>
              <a:ext uri="{FF2B5EF4-FFF2-40B4-BE49-F238E27FC236}">
                <a16:creationId xmlns:a16="http://schemas.microsoft.com/office/drawing/2014/main" id="{0A2BCDB8-AF85-4854-84B6-53C9F90341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9" y="4923192"/>
            <a:ext cx="2380560" cy="1587040"/>
          </a:xfrm>
          <a:prstGeom prst="rect">
            <a:avLst/>
          </a:prstGeom>
        </p:spPr>
      </p:pic>
      <p:grpSp>
        <p:nvGrpSpPr>
          <p:cNvPr id="62" name="Skupina 61">
            <a:extLst>
              <a:ext uri="{FF2B5EF4-FFF2-40B4-BE49-F238E27FC236}">
                <a16:creationId xmlns:a16="http://schemas.microsoft.com/office/drawing/2014/main" id="{12F76795-A100-4858-A05D-9DBD416CB8D5}"/>
              </a:ext>
            </a:extLst>
          </p:cNvPr>
          <p:cNvGrpSpPr/>
          <p:nvPr/>
        </p:nvGrpSpPr>
        <p:grpSpPr>
          <a:xfrm>
            <a:off x="25544" y="216606"/>
            <a:ext cx="1953482" cy="6641393"/>
            <a:chOff x="25544" y="216606"/>
            <a:chExt cx="1953482" cy="6641393"/>
          </a:xfrm>
        </p:grpSpPr>
        <p:grpSp>
          <p:nvGrpSpPr>
            <p:cNvPr id="12" name="Group 41">
              <a:extLst>
                <a:ext uri="{FF2B5EF4-FFF2-40B4-BE49-F238E27FC236}">
                  <a16:creationId xmlns:a16="http://schemas.microsoft.com/office/drawing/2014/main" id="{27276A20-5BDE-442E-9575-4A35BE54B53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544" y="216606"/>
              <a:ext cx="1953482" cy="6641393"/>
              <a:chOff x="108" y="1026"/>
              <a:chExt cx="1945" cy="2466"/>
            </a:xfrm>
          </p:grpSpPr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1CFEEB5E-701F-43F9-9566-96FCA7368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" y="1026"/>
                <a:ext cx="442" cy="246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" name="Line 7">
                <a:extLst>
                  <a:ext uri="{FF2B5EF4-FFF2-40B4-BE49-F238E27FC236}">
                    <a16:creationId xmlns:a16="http://schemas.microsoft.com/office/drawing/2014/main" id="{5BCFA589-01BF-4F7F-BB6E-358563562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" y="1686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1E64D1ED-9835-4ABD-A090-6741B1238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" y="1871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F9D6F50C-998A-4230-AC68-BE01DE75F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" y="3197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0EEC423B-1354-442D-ABAA-3D6C70749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" y="2550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11">
                <a:extLst>
                  <a:ext uri="{FF2B5EF4-FFF2-40B4-BE49-F238E27FC236}">
                    <a16:creationId xmlns:a16="http://schemas.microsoft.com/office/drawing/2014/main" id="{B6FF060D-63F2-4585-82F2-42E455553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" y="2769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7D49A8B3-4BB7-4EF9-ADDB-5DDD26F5E7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" y="2981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FB2E180C-06B5-4C6E-B9F5-44CDC578D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" y="2362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" name="Line 14">
                <a:extLst>
                  <a:ext uri="{FF2B5EF4-FFF2-40B4-BE49-F238E27FC236}">
                    <a16:creationId xmlns:a16="http://schemas.microsoft.com/office/drawing/2014/main" id="{474B4E70-FEDF-4FC8-B666-DC2A0EF46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" y="2122"/>
                <a:ext cx="150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" name="Text Box 15">
                <a:extLst>
                  <a:ext uri="{FF2B5EF4-FFF2-40B4-BE49-F238E27FC236}">
                    <a16:creationId xmlns:a16="http://schemas.microsoft.com/office/drawing/2014/main" id="{AD4FF4E3-E097-446B-BDFC-01D68B08C2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" y="1967"/>
                <a:ext cx="156" cy="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en-US" b="1" dirty="0">
                    <a:solidFill>
                      <a:srgbClr val="FF0000"/>
                    </a:solidFill>
                    <a:latin typeface="+mn-lt"/>
                  </a:rPr>
                  <a:t>LVS</a:t>
                </a:r>
              </a:p>
            </p:txBody>
          </p:sp>
        </p:grpSp>
        <p:sp>
          <p:nvSpPr>
            <p:cNvPr id="61" name="Line 7">
              <a:extLst>
                <a:ext uri="{FF2B5EF4-FFF2-40B4-BE49-F238E27FC236}">
                  <a16:creationId xmlns:a16="http://schemas.microsoft.com/office/drawing/2014/main" id="{56F5DEBD-56DA-4F6A-AF8D-B39B0E0AA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71" y="1371958"/>
              <a:ext cx="150955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43">
            <a:extLst>
              <a:ext uri="{FF2B5EF4-FFF2-40B4-BE49-F238E27FC236}">
                <a16:creationId xmlns:a16="http://schemas.microsoft.com/office/drawing/2014/main" id="{A0B13146-B3DD-451C-BE0F-7016CB1348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2740" y="-34990"/>
            <a:ext cx="9308969" cy="1744029"/>
            <a:chOff x="357" y="-354"/>
            <a:chExt cx="5449" cy="2514"/>
          </a:xfrm>
        </p:grpSpPr>
        <p:grpSp>
          <p:nvGrpSpPr>
            <p:cNvPr id="24" name="Group 42">
              <a:extLst>
                <a:ext uri="{FF2B5EF4-FFF2-40B4-BE49-F238E27FC236}">
                  <a16:creationId xmlns:a16="http://schemas.microsoft.com/office/drawing/2014/main" id="{9847AA8C-864D-4222-A12A-ADBDDF322E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" y="-304"/>
              <a:ext cx="5449" cy="2464"/>
              <a:chOff x="357" y="-304"/>
              <a:chExt cx="5449" cy="2464"/>
            </a:xfrm>
          </p:grpSpPr>
          <p:sp>
            <p:nvSpPr>
              <p:cNvPr id="35" name="Line 27">
                <a:extLst>
                  <a:ext uri="{FF2B5EF4-FFF2-40B4-BE49-F238E27FC236}">
                    <a16:creationId xmlns:a16="http://schemas.microsoft.com/office/drawing/2014/main" id="{17138D3D-83EB-4DD6-AA37-32B9A5216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" y="232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" name="Line 28">
                <a:extLst>
                  <a:ext uri="{FF2B5EF4-FFF2-40B4-BE49-F238E27FC236}">
                    <a16:creationId xmlns:a16="http://schemas.microsoft.com/office/drawing/2014/main" id="{54D69FD1-F7DD-40E0-A71E-FC01E8098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1" y="-254"/>
                <a:ext cx="4" cy="241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" name="Line 29">
                <a:extLst>
                  <a:ext uri="{FF2B5EF4-FFF2-40B4-BE49-F238E27FC236}">
                    <a16:creationId xmlns:a16="http://schemas.microsoft.com/office/drawing/2014/main" id="{2A7128FE-E9EF-4F55-8557-88FF3E1A3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5" y="-304"/>
                <a:ext cx="12" cy="246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" name="Line 30">
                <a:extLst>
                  <a:ext uri="{FF2B5EF4-FFF2-40B4-BE49-F238E27FC236}">
                    <a16:creationId xmlns:a16="http://schemas.microsoft.com/office/drawing/2014/main" id="{22F8260F-39C9-4550-8B16-152587FAD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43" y="-288"/>
                <a:ext cx="3" cy="244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" name="Line 31">
                <a:extLst>
                  <a:ext uri="{FF2B5EF4-FFF2-40B4-BE49-F238E27FC236}">
                    <a16:creationId xmlns:a16="http://schemas.microsoft.com/office/drawing/2014/main" id="{90D2CDB0-7468-4A56-A26D-A3AE9D6DF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5" y="-304"/>
                <a:ext cx="2" cy="246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" name="Line 32">
                <a:extLst>
                  <a:ext uri="{FF2B5EF4-FFF2-40B4-BE49-F238E27FC236}">
                    <a16:creationId xmlns:a16="http://schemas.microsoft.com/office/drawing/2014/main" id="{28405039-4952-4EFD-8DBC-69BD31C68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49" y="-254"/>
                <a:ext cx="19" cy="241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" name="Line 33">
                <a:extLst>
                  <a:ext uri="{FF2B5EF4-FFF2-40B4-BE49-F238E27FC236}">
                    <a16:creationId xmlns:a16="http://schemas.microsoft.com/office/drawing/2014/main" id="{75DFC75B-B982-4D0B-8BBF-6866648E0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01" y="-304"/>
                <a:ext cx="0" cy="246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Line 34">
                <a:extLst>
                  <a:ext uri="{FF2B5EF4-FFF2-40B4-BE49-F238E27FC236}">
                    <a16:creationId xmlns:a16="http://schemas.microsoft.com/office/drawing/2014/main" id="{5C6BF650-9347-4C6E-8ED1-54ACC87A5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4" y="-254"/>
                <a:ext cx="21" cy="241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" name="Line 35">
                <a:extLst>
                  <a:ext uri="{FF2B5EF4-FFF2-40B4-BE49-F238E27FC236}">
                    <a16:creationId xmlns:a16="http://schemas.microsoft.com/office/drawing/2014/main" id="{283D5AA1-78D4-49DF-BB8A-869923449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05" y="232"/>
                <a:ext cx="1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1088D860-073C-4C91-BF82-82489DBEE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-288"/>
              <a:ext cx="5448" cy="5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" name="Text Box 37">
              <a:extLst>
                <a:ext uri="{FF2B5EF4-FFF2-40B4-BE49-F238E27FC236}">
                  <a16:creationId xmlns:a16="http://schemas.microsoft.com/office/drawing/2014/main" id="{4FD7A168-3EFC-456E-9CCA-02EE871F3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" y="-354"/>
              <a:ext cx="2892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 dirty="0">
                  <a:solidFill>
                    <a:srgbClr val="FF0000"/>
                  </a:solidFill>
                  <a:latin typeface="+mn-lt"/>
                </a:rPr>
                <a:t>Ekologické řady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2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Teoretický základ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8D59138-FB0D-4852-BFEC-E60E2F6D4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b="1" dirty="0"/>
              <a:t>Edafické kategorie</a:t>
            </a:r>
            <a:endParaRPr lang="cs-CZ" altLang="en-US" dirty="0"/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61661-EA4A-4D57-91F9-6E62DB00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527" y="903898"/>
            <a:ext cx="5962911" cy="595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6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Je libo testík?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7" y="1105989"/>
            <a:ext cx="6136477" cy="5125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3"/>
              </a:rPr>
              <a:t>https://forms.gle/DqvkhA4Z4BS8wYsA7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Dokumentový server: Geobiocenologie a lesnická typologie – odkazy v souboru „Anketa k přednášce“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http://user.mendelu.cz/xfriedl/Uvod%20do%20studia%20lesnictvi/</a:t>
            </a:r>
            <a:r>
              <a:rPr lang="cs-CZ" dirty="0"/>
              <a:t> – „Anketa.txt“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CB7DA5-E22C-1E3D-5510-ECDB02346B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108" y="951470"/>
            <a:ext cx="5745892" cy="57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K čemu to je dobré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EEDA2BC3-8627-FF7A-F3D5-CD029D6A0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349585"/>
              </p:ext>
            </p:extLst>
          </p:nvPr>
        </p:nvGraphicFramePr>
        <p:xfrm>
          <a:off x="1361188" y="950985"/>
          <a:ext cx="9351969" cy="5581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323">
                  <a:extLst>
                    <a:ext uri="{9D8B030D-6E8A-4147-A177-3AD203B41FA5}">
                      <a16:colId xmlns:a16="http://schemas.microsoft.com/office/drawing/2014/main" val="3524122341"/>
                    </a:ext>
                  </a:extLst>
                </a:gridCol>
                <a:gridCol w="3117323">
                  <a:extLst>
                    <a:ext uri="{9D8B030D-6E8A-4147-A177-3AD203B41FA5}">
                      <a16:colId xmlns:a16="http://schemas.microsoft.com/office/drawing/2014/main" val="603205244"/>
                    </a:ext>
                  </a:extLst>
                </a:gridCol>
                <a:gridCol w="3117323">
                  <a:extLst>
                    <a:ext uri="{9D8B030D-6E8A-4147-A177-3AD203B41FA5}">
                      <a16:colId xmlns:a16="http://schemas.microsoft.com/office/drawing/2014/main" val="2741342268"/>
                    </a:ext>
                  </a:extLst>
                </a:gridCol>
              </a:tblGrid>
              <a:tr h="50307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)VS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Plíva (1991)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Buček , Lacina (2007)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30216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8,31 %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463251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14,89 %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790353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18,41 %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18 %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904498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5,69 %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41 %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45593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30,04 %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280471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6. (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</a:rPr>
                        <a:t>6. + 7.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16,95 %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23571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1,69 %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758043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0,29 %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nepatrně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935544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FF0000"/>
                          </a:solidFill>
                        </a:rPr>
                        <a:t>0.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3,73 %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304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K čemu to je dobré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B4688FC-CBDD-5A07-9BDC-A113D9522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0532"/>
            <a:ext cx="8477956" cy="5612343"/>
          </a:xfrm>
          <a:prstGeom prst="rect">
            <a:avLst/>
          </a:prstGeom>
        </p:spPr>
      </p:pic>
      <p:pic>
        <p:nvPicPr>
          <p:cNvPr id="7" name="Obrázek 6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id="{640542FA-6AD4-F287-F2CE-6F3EE5AF42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485" y="1245656"/>
            <a:ext cx="8418515" cy="56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K čemu to je dobré</a:t>
            </a:r>
          </a:p>
        </p:txBody>
      </p:sp>
      <p:pic>
        <p:nvPicPr>
          <p:cNvPr id="9" name="Obrázek 8" descr="Obsah obrázku exteriér, příroda, jezero, rybník&#10;&#10;Popis byl vytvořen automaticky">
            <a:extLst>
              <a:ext uri="{FF2B5EF4-FFF2-40B4-BE49-F238E27FC236}">
                <a16:creationId xmlns:a16="http://schemas.microsoft.com/office/drawing/2014/main" id="{2194671F-64BB-4194-81F1-B1C7D7D27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440" y="942838"/>
            <a:ext cx="8920692" cy="594712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1596E4A-447B-D047-5C94-F46EB554B7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6" y="942838"/>
            <a:ext cx="6762763" cy="450536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37B71BA7-F74E-D34E-1401-4CEF340BD869}"/>
              </a:ext>
            </a:extLst>
          </p:cNvPr>
          <p:cNvGrpSpPr>
            <a:grpSpLocks noChangeAspect="1"/>
          </p:cNvGrpSpPr>
          <p:nvPr/>
        </p:nvGrpSpPr>
        <p:grpSpPr>
          <a:xfrm>
            <a:off x="5429238" y="2352638"/>
            <a:ext cx="6762763" cy="4505362"/>
            <a:chOff x="3714045" y="1305157"/>
            <a:chExt cx="8335082" cy="5552843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719491E9-3D99-194F-5601-D62575912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4045" y="1305157"/>
              <a:ext cx="8335082" cy="5552843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D09CACEA-594C-C5AE-2FEF-53FA62B0A566}"/>
                </a:ext>
              </a:extLst>
            </p:cNvPr>
            <p:cNvSpPr txBox="1"/>
            <p:nvPr/>
          </p:nvSpPr>
          <p:spPr>
            <a:xfrm>
              <a:off x="10871199" y="2325511"/>
              <a:ext cx="1157153" cy="49313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FF0000"/>
                  </a:solidFill>
                </a:rPr>
                <a:t>6. LVS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D5AB0A66-58D2-EDDB-50C5-313DC832A0CC}"/>
                </a:ext>
              </a:extLst>
            </p:cNvPr>
            <p:cNvSpPr txBox="1"/>
            <p:nvPr/>
          </p:nvSpPr>
          <p:spPr>
            <a:xfrm>
              <a:off x="6478413" y="1394178"/>
              <a:ext cx="1029446" cy="49313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FF0000"/>
                  </a:solidFill>
                </a:rPr>
                <a:t>7. LVS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A4B92375-4899-8B67-C290-8F8607E2078E}"/>
                </a:ext>
              </a:extLst>
            </p:cNvPr>
            <p:cNvSpPr txBox="1"/>
            <p:nvPr/>
          </p:nvSpPr>
          <p:spPr>
            <a:xfrm>
              <a:off x="3910189" y="4579166"/>
              <a:ext cx="1172490" cy="49313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FF0000"/>
                  </a:solidFill>
                </a:rPr>
                <a:t>8. LVS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6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K čemu to je dobré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Hospodářský soubor 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800" b="1" dirty="0"/>
              <a:t>= </a:t>
            </a:r>
            <a:r>
              <a:rPr lang="cs-CZ" altLang="cs-CZ" sz="2800" dirty="0"/>
              <a:t>jednotka diferenciace lesnického hospodaření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800" dirty="0"/>
              <a:t>stanoveny v rámci přírodní lesní oblasti, charakterizované:</a:t>
            </a:r>
          </a:p>
          <a:p>
            <a:pPr lvl="2">
              <a:spcBef>
                <a:spcPct val="20000"/>
              </a:spcBef>
              <a:buSzPct val="75000"/>
            </a:pPr>
            <a:r>
              <a:rPr lang="cs-CZ" altLang="cs-CZ" sz="2800" dirty="0"/>
              <a:t>funkčním zaměřením (lesy hospodářské, </a:t>
            </a:r>
            <a:r>
              <a:rPr lang="cs-CZ" altLang="cs-CZ" sz="2800" dirty="0">
                <a:solidFill>
                  <a:srgbClr val="FF7C80"/>
                </a:solidFill>
              </a:rPr>
              <a:t>zvláštního určení</a:t>
            </a:r>
            <a:r>
              <a:rPr lang="cs-CZ" altLang="cs-CZ" sz="2800" dirty="0"/>
              <a:t>, </a:t>
            </a:r>
            <a:r>
              <a:rPr lang="cs-CZ" altLang="cs-CZ" sz="2800" dirty="0">
                <a:solidFill>
                  <a:srgbClr val="FF0000"/>
                </a:solidFill>
              </a:rPr>
              <a:t>lesy ochranné</a:t>
            </a:r>
            <a:r>
              <a:rPr lang="cs-CZ" altLang="cs-CZ" sz="2800" dirty="0"/>
              <a:t>)</a:t>
            </a:r>
          </a:p>
          <a:p>
            <a:pPr lvl="2">
              <a:spcBef>
                <a:spcPct val="20000"/>
              </a:spcBef>
              <a:buSzPct val="75000"/>
            </a:pPr>
            <a:r>
              <a:rPr lang="cs-CZ" altLang="cs-CZ" sz="2800" dirty="0">
                <a:solidFill>
                  <a:srgbClr val="FF0000"/>
                </a:solidFill>
              </a:rPr>
              <a:t>přírodními podmínkami (výšková stupňovitost, trofický a hydrický režim půd)</a:t>
            </a:r>
          </a:p>
          <a:p>
            <a:pPr lvl="2">
              <a:spcBef>
                <a:spcPct val="20000"/>
              </a:spcBef>
              <a:buSzPct val="75000"/>
            </a:pPr>
            <a:r>
              <a:rPr lang="cs-CZ" altLang="cs-CZ" sz="2800" dirty="0"/>
              <a:t>stavem lesních porostů (porostní skladba a poškození)</a:t>
            </a:r>
          </a:p>
        </p:txBody>
      </p:sp>
    </p:spTree>
    <p:extLst>
      <p:ext uri="{BB962C8B-B14F-4D97-AF65-F5344CB8AC3E}">
        <p14:creationId xmlns:p14="http://schemas.microsoft.com/office/powerpoint/2010/main" val="3962579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K čemu to je dobré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Cílový hospodářský soubor </a:t>
            </a:r>
            <a:r>
              <a:rPr lang="cs-CZ" altLang="cs-CZ" sz="2400" dirty="0"/>
              <a:t>– označení dvěma číslicemi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Hospodářský soubor </a:t>
            </a:r>
            <a:r>
              <a:rPr lang="cs-CZ" altLang="cs-CZ" sz="2400" dirty="0"/>
              <a:t>(Porostní typ hospodářského souboru) – tři číslice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graphicFrame>
        <p:nvGraphicFramePr>
          <p:cNvPr id="6" name="Group 550">
            <a:extLst>
              <a:ext uri="{FF2B5EF4-FFF2-40B4-BE49-F238E27FC236}">
                <a16:creationId xmlns:a16="http://schemas.microsoft.com/office/drawing/2014/main" id="{DC112A54-9AFC-4329-848C-2E3BD7F62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18198"/>
              </p:ext>
            </p:extLst>
          </p:nvPr>
        </p:nvGraphicFramePr>
        <p:xfrm>
          <a:off x="0" y="1768475"/>
          <a:ext cx="12191999" cy="3688080"/>
        </p:xfrm>
        <a:graphic>
          <a:graphicData uri="http://schemas.openxmlformats.org/drawingml/2006/table">
            <a:tbl>
              <a:tblPr/>
              <a:tblGrid>
                <a:gridCol w="433917">
                  <a:extLst>
                    <a:ext uri="{9D8B030D-6E8A-4147-A177-3AD203B41FA5}">
                      <a16:colId xmlns:a16="http://schemas.microsoft.com/office/drawing/2014/main" val="988894007"/>
                    </a:ext>
                  </a:extLst>
                </a:gridCol>
                <a:gridCol w="3382433">
                  <a:extLst>
                    <a:ext uri="{9D8B030D-6E8A-4147-A177-3AD203B41FA5}">
                      <a16:colId xmlns:a16="http://schemas.microsoft.com/office/drawing/2014/main" val="1559881680"/>
                    </a:ext>
                  </a:extLst>
                </a:gridCol>
                <a:gridCol w="1058333">
                  <a:extLst>
                    <a:ext uri="{9D8B030D-6E8A-4147-A177-3AD203B41FA5}">
                      <a16:colId xmlns:a16="http://schemas.microsoft.com/office/drawing/2014/main" val="4073226282"/>
                    </a:ext>
                  </a:extLst>
                </a:gridCol>
                <a:gridCol w="3393016">
                  <a:extLst>
                    <a:ext uri="{9D8B030D-6E8A-4147-A177-3AD203B41FA5}">
                      <a16:colId xmlns:a16="http://schemas.microsoft.com/office/drawing/2014/main" val="3216436892"/>
                    </a:ext>
                  </a:extLst>
                </a:gridCol>
                <a:gridCol w="618067">
                  <a:extLst>
                    <a:ext uri="{9D8B030D-6E8A-4147-A177-3AD203B41FA5}">
                      <a16:colId xmlns:a16="http://schemas.microsoft.com/office/drawing/2014/main" val="1836236317"/>
                    </a:ext>
                  </a:extLst>
                </a:gridCol>
                <a:gridCol w="3306233">
                  <a:extLst>
                    <a:ext uri="{9D8B030D-6E8A-4147-A177-3AD203B41FA5}">
                      <a16:colId xmlns:a16="http://schemas.microsoft.com/office/drawing/2014/main" val="3100287043"/>
                    </a:ext>
                  </a:extLst>
                </a:gridCol>
              </a:tblGrid>
              <a:tr h="2762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Výšková poloha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Ekologická řada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III.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Porostní typ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007191"/>
                  </a:ext>
                </a:extLst>
              </a:tr>
              <a:tr h="276225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ochranný 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mimořádně nepříznivá stanoviště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smrkový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577986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vysokohorské lesy pod hranicí stromové vegetace, lesy na exponovaných hřebenech (= 8. LVS)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jedlový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148577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 a 10. (L)VS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borový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986077"/>
                  </a:ext>
                </a:extLst>
              </a:tr>
              <a:tr h="2762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bory, luhy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1(0)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exponovaná stanoviště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ostatní jehličnany (modřín, douglaska)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392644"/>
                  </a:ext>
                </a:extLst>
              </a:tr>
              <a:tr h="2762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nižší, střední polohy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3(2)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kyselá stanoviště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dubový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918956"/>
                  </a:ext>
                </a:extLst>
              </a:tr>
              <a:tr h="2762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nižší, střední polohy (pouze 39)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5(4)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živná stanoviště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bukový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205641"/>
                  </a:ext>
                </a:extLst>
              </a:tr>
              <a:tr h="3561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střední polohy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7(6)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oglejená stanoviště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ostatní listnáče (cenné listnáče, bříza, habr, akát)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009936"/>
                  </a:ext>
                </a:extLst>
              </a:tr>
              <a:tr h="2762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vyšší polohy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9(8)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podmáčená stanoviště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dřeviny základní přípravné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09232"/>
                  </a:ext>
                </a:extLst>
              </a:tr>
              <a:tr h="258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horské polohy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nízký 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411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030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B92C48E-1FDF-4EE2-A885-9097A27E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48" y="14373"/>
            <a:ext cx="9630904" cy="684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03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EEB02D5-3DA0-4690-954F-8C05A3C33F22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20000"/>
              </a:spcBef>
              <a:buSzPct val="75000"/>
              <a:buNone/>
            </a:pPr>
            <a:endParaRPr lang="cs-CZ" altLang="cs-CZ" sz="4000" b="1" dirty="0"/>
          </a:p>
          <a:p>
            <a:pPr marL="0" indent="0" algn="ctr" eaLnBrk="1" hangingPunct="1">
              <a:spcBef>
                <a:spcPct val="20000"/>
              </a:spcBef>
              <a:buSzPct val="75000"/>
              <a:buNone/>
            </a:pPr>
            <a:r>
              <a:rPr lang="cs-CZ" altLang="cs-CZ" sz="4000" b="1" dirty="0"/>
              <a:t>LT 		=</a:t>
            </a:r>
            <a:r>
              <a:rPr lang="en-GB" altLang="cs-CZ" sz="4000" b="1" dirty="0"/>
              <a:t>&gt;</a:t>
            </a:r>
            <a:r>
              <a:rPr lang="cs-CZ" altLang="cs-CZ" sz="4000" b="1" dirty="0"/>
              <a:t>		SLT 		 =</a:t>
            </a:r>
            <a:r>
              <a:rPr lang="en-GB" altLang="cs-CZ" sz="4000" b="1" dirty="0"/>
              <a:t>&gt; </a:t>
            </a:r>
            <a:r>
              <a:rPr lang="cs-CZ" altLang="cs-CZ" sz="4000" b="1" dirty="0"/>
              <a:t>		CHS</a:t>
            </a:r>
            <a:endParaRPr lang="en-GB" altLang="cs-CZ" sz="4000" b="1" dirty="0"/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C18972E4-2C84-4BF3-A01F-41C877D6A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907003"/>
              </p:ext>
            </p:extLst>
          </p:nvPr>
        </p:nvGraphicFramePr>
        <p:xfrm>
          <a:off x="640080" y="2519362"/>
          <a:ext cx="1070072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643">
                  <a:extLst>
                    <a:ext uri="{9D8B030D-6E8A-4147-A177-3AD203B41FA5}">
                      <a16:colId xmlns:a16="http://schemas.microsoft.com/office/drawing/2014/main" val="78362684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53012087"/>
                    </a:ext>
                  </a:extLst>
                </a:gridCol>
                <a:gridCol w="930043">
                  <a:extLst>
                    <a:ext uri="{9D8B030D-6E8A-4147-A177-3AD203B41FA5}">
                      <a16:colId xmlns:a16="http://schemas.microsoft.com/office/drawing/2014/main" val="14934535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981666217"/>
                    </a:ext>
                  </a:extLst>
                </a:gridCol>
                <a:gridCol w="930043">
                  <a:extLst>
                    <a:ext uri="{9D8B030D-6E8A-4147-A177-3AD203B41FA5}">
                      <a16:colId xmlns:a16="http://schemas.microsoft.com/office/drawing/2014/main" val="240854846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832236536"/>
                    </a:ext>
                  </a:extLst>
                </a:gridCol>
              </a:tblGrid>
              <a:tr h="444441">
                <a:tc>
                  <a:txBody>
                    <a:bodyPr/>
                    <a:lstStyle/>
                    <a:p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GB" altLang="cs-CZ" sz="2400" b="1" dirty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SLT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GB" altLang="cs-CZ" sz="2400" b="1" dirty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CHS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10253"/>
                  </a:ext>
                </a:extLst>
              </a:tr>
              <a:tr h="444441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Plíva (1971)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651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748789"/>
                  </a:ext>
                </a:extLst>
              </a:tr>
              <a:tr h="444441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± 2001 (OPRL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1032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893036"/>
                  </a:ext>
                </a:extLst>
              </a:tr>
              <a:tr h="444441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1. 1. 2019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804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306077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A1D27161-9978-4349-98DC-561EE718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K čemu je to dobré</a:t>
            </a:r>
          </a:p>
        </p:txBody>
      </p:sp>
    </p:spTree>
    <p:extLst>
      <p:ext uri="{BB962C8B-B14F-4D97-AF65-F5344CB8AC3E}">
        <p14:creationId xmlns:p14="http://schemas.microsoft.com/office/powerpoint/2010/main" val="3821508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K čemu to je dobré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9C9320-C0CE-475A-9467-D47DBC56FB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946" y="942546"/>
            <a:ext cx="8680107" cy="57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36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761C4EC-91A8-954D-6892-D01D4EFED9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363" y="2181752"/>
            <a:ext cx="4927342" cy="32848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Rostlina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dirty="0"/>
              <a:t>Fytoindikace (</a:t>
            </a:r>
            <a:r>
              <a:rPr lang="cs-CZ" altLang="en-US" sz="2400" dirty="0"/>
              <a:t>znalost ekologických nároků jednotlivých druhů umožňuje jejich využití jako </a:t>
            </a:r>
            <a:r>
              <a:rPr lang="cs-CZ" altLang="en-US" sz="2400" b="1" dirty="0">
                <a:solidFill>
                  <a:srgbClr val="FF0000"/>
                </a:solidFill>
              </a:rPr>
              <a:t>indikátorů ekologických podmínek</a:t>
            </a:r>
            <a:r>
              <a:rPr lang="cs-CZ" altLang="cs-CZ" sz="2400" dirty="0"/>
              <a:t>)</a:t>
            </a:r>
          </a:p>
        </p:txBody>
      </p:sp>
      <p:pic>
        <p:nvPicPr>
          <p:cNvPr id="57" name="Picture 5" descr="_MG_9337">
            <a:extLst>
              <a:ext uri="{FF2B5EF4-FFF2-40B4-BE49-F238E27FC236}">
                <a16:creationId xmlns:a16="http://schemas.microsoft.com/office/drawing/2014/main" id="{CC4237FF-4177-48F0-9CD2-C662BD8E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613" y="2172092"/>
            <a:ext cx="2465387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6">
            <a:extLst>
              <a:ext uri="{FF2B5EF4-FFF2-40B4-BE49-F238E27FC236}">
                <a16:creationId xmlns:a16="http://schemas.microsoft.com/office/drawing/2014/main" id="{6189BDD8-46EB-4290-9DCD-A986DDFEA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3414" y="3916587"/>
            <a:ext cx="4953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35934B66-DE36-469D-90D4-3E81CDE58629}"/>
              </a:ext>
            </a:extLst>
          </p:cNvPr>
          <p:cNvGrpSpPr/>
          <p:nvPr/>
        </p:nvGrpSpPr>
        <p:grpSpPr>
          <a:xfrm>
            <a:off x="35366" y="2183997"/>
            <a:ext cx="3870325" cy="3740151"/>
            <a:chOff x="35366" y="2237159"/>
            <a:chExt cx="3870325" cy="3740151"/>
          </a:xfrm>
        </p:grpSpPr>
        <p:pic>
          <p:nvPicPr>
            <p:cNvPr id="56" name="Picture 4" descr="_MG_9337">
              <a:extLst>
                <a:ext uri="{FF2B5EF4-FFF2-40B4-BE49-F238E27FC236}">
                  <a16:creationId xmlns:a16="http://schemas.microsoft.com/office/drawing/2014/main" id="{923998EE-E0C9-4226-A3CB-CF1DD8A57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115" y="2237159"/>
              <a:ext cx="2457450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 Box 7">
              <a:extLst>
                <a:ext uri="{FF2B5EF4-FFF2-40B4-BE49-F238E27FC236}">
                  <a16:creationId xmlns:a16="http://schemas.microsoft.com/office/drawing/2014/main" id="{F699779D-7395-4F70-A845-B23E7230D8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66" y="5610597"/>
              <a:ext cx="38703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1800" b="1" i="1" dirty="0">
                  <a:latin typeface="+mn-lt"/>
                </a:rPr>
                <a:t>Rumex alpinus </a:t>
              </a:r>
              <a:r>
                <a:rPr lang="cs-CZ" altLang="en-US" sz="1800" b="1" dirty="0">
                  <a:latin typeface="+mn-lt"/>
                </a:rPr>
                <a:t>= stenoekní nitrofyt</a:t>
              </a:r>
            </a:p>
          </p:txBody>
        </p:sp>
      </p:grpSp>
      <p:sp>
        <p:nvSpPr>
          <p:cNvPr id="60" name="Line 8">
            <a:extLst>
              <a:ext uri="{FF2B5EF4-FFF2-40B4-BE49-F238E27FC236}">
                <a16:creationId xmlns:a16="http://schemas.microsoft.com/office/drawing/2014/main" id="{9B602BEB-1F00-4C49-AFD3-C48B07D82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8040" y="5739997"/>
            <a:ext cx="4953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" name="Text Box 9">
            <a:extLst>
              <a:ext uri="{FF2B5EF4-FFF2-40B4-BE49-F238E27FC236}">
                <a16:creationId xmlns:a16="http://schemas.microsoft.com/office/drawing/2014/main" id="{5A646681-6C45-408F-BCA1-B42534A46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6054" y="5560610"/>
            <a:ext cx="816309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b="1">
                <a:latin typeface="+mn-lt"/>
              </a:rPr>
              <a:t>košár</a:t>
            </a:r>
          </a:p>
        </p:txBody>
      </p:sp>
      <p:pic>
        <p:nvPicPr>
          <p:cNvPr id="51" name="Obrázek 50" descr="Obsah obrázku příroda, voda, rybník&#10;&#10;Popis byl vytvořen automaticky">
            <a:extLst>
              <a:ext uri="{FF2B5EF4-FFF2-40B4-BE49-F238E27FC236}">
                <a16:creationId xmlns:a16="http://schemas.microsoft.com/office/drawing/2014/main" id="{81469D1F-4A64-4E1A-8A75-26513F7E64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388" y="3429000"/>
            <a:ext cx="4927342" cy="32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Rostlina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dirty="0"/>
              <a:t>Produkce: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000" dirty="0"/>
              <a:t>„V praxi ÚHÚL je lesní typ charakterizován význačnou druhovou kombinací druhů příslušné fytocenózy, půdními vlastnostmi, výskytem v terénu a </a:t>
            </a:r>
            <a:r>
              <a:rPr lang="cs-CZ" altLang="cs-CZ" sz="2000" b="1" dirty="0">
                <a:solidFill>
                  <a:srgbClr val="FF0000"/>
                </a:solidFill>
              </a:rPr>
              <a:t>potenciální bonitou dřevin</a:t>
            </a:r>
            <a:r>
              <a:rPr lang="cs-CZ" altLang="cs-CZ" sz="2000" dirty="0"/>
              <a:t>“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B37479-FDB4-42D2-B170-602DD74D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54038"/>
            <a:ext cx="6277343" cy="23499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E131739-DE08-4DB8-AE44-0EED9A486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791" y="4380614"/>
            <a:ext cx="6618209" cy="24773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9B1EE3-CD7B-45F9-93EB-693B044D7E74}"/>
              </a:ext>
            </a:extLst>
          </p:cNvPr>
          <p:cNvSpPr txBox="1"/>
          <p:nvPr/>
        </p:nvSpPr>
        <p:spPr>
          <a:xfrm>
            <a:off x="0" y="6560874"/>
            <a:ext cx="5720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Mansfeld, V. (2012): Produkční potenciál smrku ztepilého ve vztahu ke stanovištním podmínkám.</a:t>
            </a:r>
          </a:p>
        </p:txBody>
      </p:sp>
    </p:spTree>
    <p:extLst>
      <p:ext uri="{BB962C8B-B14F-4D97-AF65-F5344CB8AC3E}">
        <p14:creationId xmlns:p14="http://schemas.microsoft.com/office/powerpoint/2010/main" val="290708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Vyhodnocení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06" y="941438"/>
            <a:ext cx="11844169" cy="392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Fytocenologie</a:t>
            </a: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C87ABD0-A375-08C1-D2EB-E30267D62427}"/>
              </a:ext>
            </a:extLst>
          </p:cNvPr>
          <p:cNvSpPr txBox="1"/>
          <p:nvPr/>
        </p:nvSpPr>
        <p:spPr>
          <a:xfrm>
            <a:off x="144000" y="1284531"/>
            <a:ext cx="11797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58763">
              <a:buFont typeface="Arial" panose="020B0604020202020204" pitchFamily="34" charset="0"/>
              <a:buNone/>
            </a:pPr>
            <a:r>
              <a:rPr lang="cs-CZ" sz="2000" dirty="0"/>
              <a:t>= věda o rostlinných společenstvech</a:t>
            </a:r>
          </a:p>
          <a:p>
            <a:pPr marL="444500" lvl="2" indent="-258763">
              <a:buFont typeface="Arial" panose="020B0604020202020204" pitchFamily="34" charset="0"/>
              <a:buNone/>
            </a:pPr>
            <a:r>
              <a:rPr lang="cs-CZ" sz="2000" dirty="0"/>
              <a:t>= </a:t>
            </a:r>
            <a:r>
              <a:rPr lang="cs-CZ" sz="2000" dirty="0" err="1"/>
              <a:t>fyto</a:t>
            </a:r>
            <a:r>
              <a:rPr lang="cs-CZ" sz="2000" dirty="0"/>
              <a:t>- + -</a:t>
            </a:r>
            <a:r>
              <a:rPr lang="cs-CZ" sz="2000" dirty="0" err="1"/>
              <a:t>koinos</a:t>
            </a:r>
            <a:r>
              <a:rPr lang="cs-CZ" sz="2000" dirty="0"/>
              <a:t>- (= společný) + -</a:t>
            </a:r>
            <a:r>
              <a:rPr lang="cs-CZ" sz="2000" dirty="0" err="1"/>
              <a:t>logie</a:t>
            </a:r>
            <a:endParaRPr lang="cs-CZ" sz="2000" dirty="0"/>
          </a:p>
          <a:p>
            <a:pPr marL="444500" lvl="2" indent="-258763"/>
            <a:r>
              <a:rPr lang="cs-CZ" sz="2000" b="1" dirty="0">
                <a:solidFill>
                  <a:srgbClr val="FF0000"/>
                </a:solidFill>
              </a:rPr>
              <a:t>Rostlinné</a:t>
            </a:r>
            <a:r>
              <a:rPr lang="cs-CZ" sz="2000" dirty="0"/>
              <a:t> společenstvo (fytocenóza) = soubor </a:t>
            </a:r>
            <a:r>
              <a:rPr lang="cs-CZ" sz="2000" dirty="0">
                <a:solidFill>
                  <a:srgbClr val="FF0000"/>
                </a:solidFill>
              </a:rPr>
              <a:t>rostlin</a:t>
            </a:r>
            <a:r>
              <a:rPr lang="cs-CZ" sz="2000" dirty="0"/>
              <a:t> svázaných vzájemnými vztahy a vztahy ke svému prostředí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2EE8AEE-E722-44D2-0FF6-E80AB3CA8F9A}"/>
              </a:ext>
            </a:extLst>
          </p:cNvPr>
          <p:cNvSpPr txBox="1">
            <a:spLocks/>
          </p:cNvSpPr>
          <p:nvPr/>
        </p:nvSpPr>
        <p:spPr>
          <a:xfrm>
            <a:off x="150604" y="2277185"/>
            <a:ext cx="11844169" cy="392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/>
              <a:t>Geobiocenologie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72B64F7-CFEC-E3C7-4593-A2FA40E10AE0}"/>
              </a:ext>
            </a:extLst>
          </p:cNvPr>
          <p:cNvSpPr txBox="1"/>
          <p:nvPr/>
        </p:nvSpPr>
        <p:spPr>
          <a:xfrm>
            <a:off x="144000" y="2621982"/>
            <a:ext cx="117975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58763">
              <a:buFont typeface="Arial" panose="020B0604020202020204" pitchFamily="34" charset="0"/>
              <a:buNone/>
            </a:pPr>
            <a:r>
              <a:rPr lang="cs-CZ" sz="2000" dirty="0"/>
              <a:t>= věda o společenstvech organismů</a:t>
            </a:r>
            <a:endParaRPr lang="cs-CZ" sz="2000" b="1" dirty="0"/>
          </a:p>
          <a:p>
            <a:pPr marL="444500" lvl="1" indent="-258763">
              <a:buFont typeface="Arial" panose="020B0604020202020204" pitchFamily="34" charset="0"/>
              <a:buChar char="•"/>
            </a:pPr>
            <a:r>
              <a:rPr lang="cs-CZ" sz="2000" dirty="0"/>
              <a:t>Společenstvo (geobiocenóza) = soubor </a:t>
            </a:r>
            <a:r>
              <a:rPr lang="cs-CZ" sz="2000" b="1" dirty="0">
                <a:solidFill>
                  <a:srgbClr val="FF0000"/>
                </a:solidFill>
              </a:rPr>
              <a:t>rostlin, živočichů, mikroorganismů, hub </a:t>
            </a:r>
            <a:r>
              <a:rPr lang="cs-CZ" sz="2000" dirty="0"/>
              <a:t>svázaných vzájemnými vztahy a vztahy ke svému prostředí a odlišitelných od geobiocenóz okolních</a:t>
            </a:r>
          </a:p>
          <a:p>
            <a:pPr marL="444500" lvl="1" indent="-258763">
              <a:buFont typeface="Arial" panose="020B0604020202020204" pitchFamily="34" charset="0"/>
              <a:buChar char="•"/>
            </a:pPr>
            <a:r>
              <a:rPr lang="cs-CZ" sz="2000" dirty="0"/>
              <a:t>Odborná disciplína zabývající se studiem geobiocenóz, tedy zkoumáním společenstev organismů a jejich vzájemných vztahů k prostředí, dále jejich rozšířením a také studiem vzájemných vztahů mezi nimi (myšleno geobiocenózami), a to v čase i v prostoru. </a:t>
            </a:r>
          </a:p>
          <a:p>
            <a:pPr marL="444500" lvl="1" indent="-258763">
              <a:buFont typeface="Arial" panose="020B0604020202020204" pitchFamily="34" charset="0"/>
              <a:buChar char="•"/>
            </a:pPr>
            <a:r>
              <a:rPr lang="cs-CZ" sz="2000" dirty="0"/>
              <a:t>Ekologická disciplína zaměřená na hodnocení stavu, struktury a složení geobiocenóz, dále na sledování jejich vývoje, prostorového rozmístění a prostorových vazeb, díky čemuž přesahuje do oboru krajinné ekologie</a:t>
            </a:r>
          </a:p>
          <a:p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C7204D7-B0D8-F8E0-E8AF-5682B7F9653C}"/>
              </a:ext>
            </a:extLst>
          </p:cNvPr>
          <p:cNvSpPr txBox="1">
            <a:spLocks/>
          </p:cNvSpPr>
          <p:nvPr/>
        </p:nvSpPr>
        <p:spPr>
          <a:xfrm>
            <a:off x="150604" y="5193305"/>
            <a:ext cx="11844169" cy="392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/>
              <a:t>Lesnická typologie</a:t>
            </a: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89BD48B-8B61-A2BA-94E3-4AB2FDA82A8D}"/>
              </a:ext>
            </a:extLst>
          </p:cNvPr>
          <p:cNvSpPr txBox="1"/>
          <p:nvPr/>
        </p:nvSpPr>
        <p:spPr>
          <a:xfrm>
            <a:off x="144000" y="5574500"/>
            <a:ext cx="1179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6670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s-CZ" sz="2000" dirty="0"/>
              <a:t>= základní lesnická disciplína zabývající se typizací přírodních lesních geobiocenóz diferencovaných podle trvalých ekologických podmínek a zároveň disciplína poskytující podklady pro diferenciaci hospodaření </a:t>
            </a:r>
          </a:p>
          <a:p>
            <a:pPr marL="444500" lvl="1" indent="-266700">
              <a:buFont typeface="Arial" panose="020B0604020202020204" pitchFamily="34" charset="0"/>
              <a:buChar char="•"/>
            </a:pPr>
            <a:r>
              <a:rPr lang="cs-CZ" sz="2000" dirty="0"/>
              <a:t>Vymezuje, charakterizuje, mapuje lesní typy -</a:t>
            </a:r>
            <a:r>
              <a:rPr lang="en-GB" sz="2000" dirty="0"/>
              <a:t>&gt; </a:t>
            </a:r>
            <a:r>
              <a:rPr lang="cs-CZ" sz="2000" dirty="0"/>
              <a:t>podklad pro hospodaření</a:t>
            </a:r>
          </a:p>
        </p:txBody>
      </p:sp>
    </p:spTree>
    <p:extLst>
      <p:ext uri="{BB962C8B-B14F-4D97-AF65-F5344CB8AC3E}">
        <p14:creationId xmlns:p14="http://schemas.microsoft.com/office/powerpoint/2010/main" val="11747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Rostlina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dirty="0"/>
              <a:t>Produkce: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FBB9E6-A0D2-4591-9921-054BE61043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58" y="1792928"/>
            <a:ext cx="10698942" cy="50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8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Společenstvo (geobiocenologický snímek)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F09D38F-44B2-4053-8BF9-C81512AE55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33" y="1265680"/>
            <a:ext cx="5812022" cy="40662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B87193-8346-46B6-9797-46422EA1CA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759" y="1265680"/>
            <a:ext cx="5812022" cy="4075963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48840AC8-AB7A-4314-8B0D-3A06FC2C7C70}"/>
              </a:ext>
            </a:extLst>
          </p:cNvPr>
          <p:cNvGrpSpPr>
            <a:grpSpLocks noChangeAspect="1"/>
          </p:cNvGrpSpPr>
          <p:nvPr/>
        </p:nvGrpSpPr>
        <p:grpSpPr>
          <a:xfrm>
            <a:off x="129675" y="4498236"/>
            <a:ext cx="2801165" cy="2188167"/>
            <a:chOff x="175709" y="1309815"/>
            <a:chExt cx="5579078" cy="3719385"/>
          </a:xfrm>
        </p:grpSpPr>
        <p:pic>
          <p:nvPicPr>
            <p:cNvPr id="10" name="Obrázek 9" descr="Obsah obrázku tráva, strom, rostlina, les&#10;&#10;Popis byl vytvořen automaticky">
              <a:extLst>
                <a:ext uri="{FF2B5EF4-FFF2-40B4-BE49-F238E27FC236}">
                  <a16:creationId xmlns:a16="http://schemas.microsoft.com/office/drawing/2014/main" id="{DA84BE0D-12D9-4FFA-8F27-03F42DB2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09" y="1309815"/>
              <a:ext cx="5579078" cy="3719385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852803AB-1B4E-4BD3-8ED7-2D72ACBB745A}"/>
                </a:ext>
              </a:extLst>
            </p:cNvPr>
            <p:cNvCxnSpPr/>
            <p:nvPr/>
          </p:nvCxnSpPr>
          <p:spPr>
            <a:xfrm flipV="1">
              <a:off x="5355771" y="4746171"/>
              <a:ext cx="399016" cy="28302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6FF2C6D7-3CBE-4899-A7BA-C028BFE3F3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709" y="4397829"/>
              <a:ext cx="581937" cy="63137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8375DC3D-B958-4DCC-86EA-9361D02FC69E}"/>
                </a:ext>
              </a:extLst>
            </p:cNvPr>
            <p:cNvCxnSpPr>
              <a:cxnSpLocks/>
            </p:cNvCxnSpPr>
            <p:nvPr/>
          </p:nvCxnSpPr>
          <p:spPr>
            <a:xfrm>
              <a:off x="4205375" y="2999993"/>
              <a:ext cx="1110203" cy="20543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F55AC678-FD80-465A-A0F4-03D2C98183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711" y="2683266"/>
              <a:ext cx="542746" cy="2353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3E13761A-D615-4CA0-8AE6-7CBE85DAE6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974" y="2716963"/>
              <a:ext cx="3511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E8A4448A-70EC-4416-AAE4-B449E891E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6624" y="2706803"/>
              <a:ext cx="791810" cy="101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74B50B95-677A-48CD-AC48-C90AA28651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7541" y="2706803"/>
              <a:ext cx="8119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6429021B-9625-4BD9-814A-E2C92C2826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9691" y="2706803"/>
              <a:ext cx="11756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DAAFD571-C9C1-4FC5-9D6C-015250EFEBB3}"/>
                </a:ext>
              </a:extLst>
            </p:cNvPr>
            <p:cNvCxnSpPr>
              <a:cxnSpLocks/>
            </p:cNvCxnSpPr>
            <p:nvPr/>
          </p:nvCxnSpPr>
          <p:spPr>
            <a:xfrm>
              <a:off x="5416062" y="3225521"/>
              <a:ext cx="338725" cy="7033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B3617BEC-CC18-40CB-A83D-F68449F74CF9}"/>
                </a:ext>
              </a:extLst>
            </p:cNvPr>
            <p:cNvCxnSpPr>
              <a:cxnSpLocks/>
            </p:cNvCxnSpPr>
            <p:nvPr/>
          </p:nvCxnSpPr>
          <p:spPr>
            <a:xfrm>
              <a:off x="3766166" y="2918566"/>
              <a:ext cx="228054" cy="406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3CE0DF98-E146-4456-9AA3-B69D32EA20B3}"/>
                </a:ext>
              </a:extLst>
            </p:cNvPr>
            <p:cNvCxnSpPr>
              <a:cxnSpLocks/>
            </p:cNvCxnSpPr>
            <p:nvPr/>
          </p:nvCxnSpPr>
          <p:spPr>
            <a:xfrm>
              <a:off x="2848708" y="2716963"/>
              <a:ext cx="572756" cy="1216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AF291587-721F-4C37-8289-5C99889C5EAA}"/>
                </a:ext>
              </a:extLst>
            </p:cNvPr>
            <p:cNvCxnSpPr>
              <a:cxnSpLocks/>
            </p:cNvCxnSpPr>
            <p:nvPr/>
          </p:nvCxnSpPr>
          <p:spPr>
            <a:xfrm>
              <a:off x="3496826" y="2858755"/>
              <a:ext cx="130629" cy="351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9863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480B485-10AA-4EC4-A5DB-F0E268E3CB22}"/>
              </a:ext>
            </a:extLst>
          </p:cNvPr>
          <p:cNvGraphicFramePr>
            <a:graphicFrameLocks noGrp="1"/>
          </p:cNvGraphicFramePr>
          <p:nvPr/>
        </p:nvGraphicFramePr>
        <p:xfrm>
          <a:off x="-1" y="786857"/>
          <a:ext cx="3056023" cy="2228850"/>
        </p:xfrm>
        <a:graphic>
          <a:graphicData uri="http://schemas.openxmlformats.org/drawingml/2006/table">
            <a:tbl>
              <a:tblPr/>
              <a:tblGrid>
                <a:gridCol w="1810005">
                  <a:extLst>
                    <a:ext uri="{9D8B030D-6E8A-4147-A177-3AD203B41FA5}">
                      <a16:colId xmlns:a16="http://schemas.microsoft.com/office/drawing/2014/main" val="3035768114"/>
                    </a:ext>
                  </a:extLst>
                </a:gridCol>
                <a:gridCol w="288552">
                  <a:extLst>
                    <a:ext uri="{9D8B030D-6E8A-4147-A177-3AD203B41FA5}">
                      <a16:colId xmlns:a16="http://schemas.microsoft.com/office/drawing/2014/main" val="2685392446"/>
                    </a:ext>
                  </a:extLst>
                </a:gridCol>
                <a:gridCol w="553840">
                  <a:extLst>
                    <a:ext uri="{9D8B030D-6E8A-4147-A177-3AD203B41FA5}">
                      <a16:colId xmlns:a16="http://schemas.microsoft.com/office/drawing/2014/main" val="3271388948"/>
                    </a:ext>
                  </a:extLst>
                </a:gridCol>
                <a:gridCol w="403626">
                  <a:extLst>
                    <a:ext uri="{9D8B030D-6E8A-4147-A177-3AD203B41FA5}">
                      <a16:colId xmlns:a16="http://schemas.microsoft.com/office/drawing/2014/main" val="21913349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593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150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547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Quercus petraea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3487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Sorbus torminalis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6384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3962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Quercus petraea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2266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1261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Quercus petraea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8310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Sorbus torminalis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958540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915FCE3-381E-4EDF-A8CF-7E860706E2E7}"/>
              </a:ext>
            </a:extLst>
          </p:cNvPr>
          <p:cNvGraphicFramePr>
            <a:graphicFrameLocks noGrp="1"/>
          </p:cNvGraphicFramePr>
          <p:nvPr/>
        </p:nvGraphicFramePr>
        <p:xfrm>
          <a:off x="3359956" y="786858"/>
          <a:ext cx="4087598" cy="5978286"/>
        </p:xfrm>
        <a:graphic>
          <a:graphicData uri="http://schemas.openxmlformats.org/drawingml/2006/table">
            <a:tbl>
              <a:tblPr/>
              <a:tblGrid>
                <a:gridCol w="2699358">
                  <a:extLst>
                    <a:ext uri="{9D8B030D-6E8A-4147-A177-3AD203B41FA5}">
                      <a16:colId xmlns:a16="http://schemas.microsoft.com/office/drawing/2014/main" val="3586345852"/>
                    </a:ext>
                  </a:extLst>
                </a:gridCol>
                <a:gridCol w="308498">
                  <a:extLst>
                    <a:ext uri="{9D8B030D-6E8A-4147-A177-3AD203B41FA5}">
                      <a16:colId xmlns:a16="http://schemas.microsoft.com/office/drawing/2014/main" val="3052943496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2088233121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1107314245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Achillea collina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89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Achillea species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67601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Alliaria petiolata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7220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Avenella flexuosa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14712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Brachypodium pinnatum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5710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Brachypodium sylvaticum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79351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Calamagrostis arundinacea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80628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Calamagrostis epigejos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85935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Campanula persicifolia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78049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Campanula rotundifolia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77719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Cardamine impatiens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61215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Carex digitata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30577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Carex muricata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14347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Cirsium vulgare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42134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Dactylis glomerata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13865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Dactylis polygama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58117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Dryopteris carthusiana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8881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Dryopteris filix-mas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98136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Elymus caninus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93674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Festuca ovina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7248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Festuca rubra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49624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Fragaria moschata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06868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Fragaria vesca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4722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Galeopsis bifida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69946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Galeopsis species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35107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Galium album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s.str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86256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Galium aparine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117936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2717CB6E-FB7F-4E61-A356-366F451AA17A}"/>
              </a:ext>
            </a:extLst>
          </p:cNvPr>
          <p:cNvGraphicFramePr>
            <a:graphicFrameLocks noGrp="1"/>
          </p:cNvGraphicFramePr>
          <p:nvPr/>
        </p:nvGraphicFramePr>
        <p:xfrm>
          <a:off x="7751488" y="786857"/>
          <a:ext cx="4087599" cy="6034365"/>
        </p:xfrm>
        <a:graphic>
          <a:graphicData uri="http://schemas.openxmlformats.org/drawingml/2006/table">
            <a:tbl>
              <a:tblPr/>
              <a:tblGrid>
                <a:gridCol w="2699359">
                  <a:extLst>
                    <a:ext uri="{9D8B030D-6E8A-4147-A177-3AD203B41FA5}">
                      <a16:colId xmlns:a16="http://schemas.microsoft.com/office/drawing/2014/main" val="1510654813"/>
                    </a:ext>
                  </a:extLst>
                </a:gridCol>
                <a:gridCol w="308498">
                  <a:extLst>
                    <a:ext uri="{9D8B030D-6E8A-4147-A177-3AD203B41FA5}">
                      <a16:colId xmlns:a16="http://schemas.microsoft.com/office/drawing/2014/main" val="322181476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1041048619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1990262910"/>
                    </a:ext>
                  </a:extLst>
                </a:gridCol>
              </a:tblGrid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Hieracium lachenalii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84261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Hieracium murorum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23486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Hieracium pilosella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608371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Hypericum perforatum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36077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Lactuca serriola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23229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Maianthemum bifolium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029939"/>
                  </a:ext>
                </a:extLst>
              </a:tr>
              <a:tr h="255361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Melampyrum pratense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276153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Melica nutans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1429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Milium effusum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939139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Moehringia trinervia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67491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Mycelis muralis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47247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angustifolia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381979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nemoralis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5287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trivialis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20272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Polygonatum odoratum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1316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Polygonum aviculare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353397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Rubus idaeus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142753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Rubus sect. Rubus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373919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Senecio sylvaticus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8638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Senecio viscosus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69754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Tanacetum corymbosum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65526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Tanacetum vulgare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76425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Taraxacum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sect.</a:t>
                      </a:r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Ruderalia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390184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Torilis japonica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82116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Veronica officinalis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912306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Vicia hirsuta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30096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Vicia sepium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554043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Vicia tetrasperma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3555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Viola reichenbachiana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94151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Viola riviniana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391400"/>
                  </a:ext>
                </a:extLst>
              </a:tr>
            </a:tbl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E80FB82E-B48C-40FE-A3DA-54AB2748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E1D0999-AEC3-3652-D61F-4EBEA366A3C5}"/>
              </a:ext>
            </a:extLst>
          </p:cNvPr>
          <p:cNvCxnSpPr>
            <a:cxnSpLocks/>
          </p:cNvCxnSpPr>
          <p:nvPr/>
        </p:nvCxnSpPr>
        <p:spPr>
          <a:xfrm flipV="1">
            <a:off x="2460978" y="1580444"/>
            <a:ext cx="316089" cy="643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22663D2-409E-DAA2-DB21-6D051B7B6B7E}"/>
              </a:ext>
            </a:extLst>
          </p:cNvPr>
          <p:cNvGrpSpPr/>
          <p:nvPr/>
        </p:nvGrpSpPr>
        <p:grpSpPr>
          <a:xfrm>
            <a:off x="2460978" y="1356793"/>
            <a:ext cx="376543" cy="1088977"/>
            <a:chOff x="2427112" y="1348527"/>
            <a:chExt cx="376543" cy="1088977"/>
          </a:xfrm>
        </p:grpSpPr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0D269232-5C5B-C222-6FC2-57426AA31D30}"/>
                </a:ext>
              </a:extLst>
            </p:cNvPr>
            <p:cNvCxnSpPr>
              <a:cxnSpLocks/>
            </p:cNvCxnSpPr>
            <p:nvPr/>
          </p:nvCxnSpPr>
          <p:spPr>
            <a:xfrm>
              <a:off x="2487566" y="2002881"/>
              <a:ext cx="31608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F3874B2B-613C-6146-E445-60301FEC0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7566" y="2002881"/>
              <a:ext cx="289501" cy="43462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71E8E54E-DAC3-A7AD-5C5A-16EB4822D0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112" y="1348527"/>
              <a:ext cx="344682" cy="5982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6274D1C-8094-E9F4-75FF-F91A9AE0FD32}"/>
              </a:ext>
            </a:extLst>
          </p:cNvPr>
          <p:cNvSpPr txBox="1"/>
          <p:nvPr/>
        </p:nvSpPr>
        <p:spPr>
          <a:xfrm>
            <a:off x="-1" y="3104444"/>
            <a:ext cx="3056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Celková pokryvnost (%):            64     48</a:t>
            </a:r>
          </a:p>
        </p:txBody>
      </p:sp>
    </p:spTree>
    <p:extLst>
      <p:ext uri="{BB962C8B-B14F-4D97-AF65-F5344CB8AC3E}">
        <p14:creationId xmlns:p14="http://schemas.microsoft.com/office/powerpoint/2010/main" val="101716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Společenstvo (geobiocenologický snímek)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dirty="0"/>
              <a:t>Křivoklátsko 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dirty="0"/>
              <a:t>STG: 2B1(2) – </a:t>
            </a:r>
            <a:r>
              <a:rPr lang="cs-CZ" altLang="cs-CZ" sz="2000" i="1" dirty="0"/>
              <a:t>Fagi-querceta humilia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dirty="0"/>
              <a:t>SLT: 2Z -&gt; (2C) – zakrslá buková doubrava přecházející do vysýchavé bukové doubravy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pic>
        <p:nvPicPr>
          <p:cNvPr id="24" name="Obrázek 23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id="{7E2D52B4-7ED1-49D1-93E7-93FB45577D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2298033"/>
            <a:ext cx="6622046" cy="4414697"/>
          </a:xfrm>
          <a:prstGeom prst="rect">
            <a:avLst/>
          </a:prstGeom>
        </p:spPr>
      </p:pic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27" name="Obrázek 26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BE476EA9-DB0E-4B77-B5F8-D2C1D6100B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84833" y="3033817"/>
            <a:ext cx="4414698" cy="29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A52158-E2FE-450A-B184-B51CC4F53C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" y="899569"/>
            <a:ext cx="4582880" cy="5922335"/>
          </a:xfrm>
          <a:prstGeom prst="rect">
            <a:avLst/>
          </a:prstGeom>
        </p:spPr>
      </p:pic>
      <p:pic>
        <p:nvPicPr>
          <p:cNvPr id="4" name="Obrázek 3" descr="Obsah obrázku strom, exteriér, ovoce, rostlina&#10;&#10;Popis byl vytvořen automaticky">
            <a:extLst>
              <a:ext uri="{FF2B5EF4-FFF2-40B4-BE49-F238E27FC236}">
                <a16:creationId xmlns:a16="http://schemas.microsoft.com/office/drawing/2014/main" id="{CE110CEC-87F3-633C-3D74-4205469040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5372" y="757646"/>
            <a:ext cx="7240532" cy="60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Společenstvo (struktura druhová, prostorová)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EA900CFA-E51A-4E9D-90DB-BDB890580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568" y="1340737"/>
            <a:ext cx="5810864" cy="55172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7B86F0B-3976-4C93-9C3D-E2AA589FF542}"/>
              </a:ext>
            </a:extLst>
          </p:cNvPr>
          <p:cNvSpPr txBox="1"/>
          <p:nvPr/>
        </p:nvSpPr>
        <p:spPr>
          <a:xfrm>
            <a:off x="7878726" y="6294474"/>
            <a:ext cx="4313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Duda, T. (2004): Dynamika vývoje synuzie dřevin NPR </a:t>
            </a:r>
            <a:r>
              <a:rPr lang="cs-CZ" sz="1200" dirty="0" err="1"/>
              <a:t>Mionší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75655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7989499-A0B6-4F65-A045-61787D82D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0583"/>
            <a:ext cx="9971126" cy="56974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Společenstvo (vlastnosti = charakteristiky jednotek)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2A3BE48-9FE0-466D-908C-CEE526CF0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051" y="6694968"/>
            <a:ext cx="3444949" cy="1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90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Chorická dimenze (hranice, rozšíření a vlastnosti LT, SLT, TG, STG, PLO, biochor, bioregionů)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Náplň krajinné ekologie!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72093FC-5AD1-4A20-A26F-3DB1D25DB1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189" y="3612696"/>
            <a:ext cx="6404811" cy="32453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523A98F-A347-4414-81A8-4DE365478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721624"/>
            <a:ext cx="6679057" cy="46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39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Náplň a metody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Chorická dimenze (hranice, rozšíření a vlastnosti LT, SLT, TG, STG, PLO, biochor, bioregionů)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A7BF77-6684-4D43-A293-781975477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6058" y="1307119"/>
            <a:ext cx="9099884" cy="54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2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Pralesy, chráněná území </a:t>
            </a:r>
            <a:r>
              <a:rPr lang="cs-CZ" altLang="cs-CZ" sz="2400" dirty="0"/>
              <a:t>(hodnocení stavu a dynamiky geobiocenóz)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7309C2-5FBB-45AD-9D7A-EA59E3077B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488" y="1330292"/>
            <a:ext cx="7430381" cy="5428853"/>
          </a:xfrm>
          <a:prstGeom prst="rect">
            <a:avLst/>
          </a:prstGeom>
        </p:spPr>
      </p:pic>
      <p:pic>
        <p:nvPicPr>
          <p:cNvPr id="10" name="Obrázek 9" descr="Obsah obrázku tráva, strom, exteriér, rostlina&#10;&#10;Popis byl vytvořen automaticky">
            <a:extLst>
              <a:ext uri="{FF2B5EF4-FFF2-40B4-BE49-F238E27FC236}">
                <a16:creationId xmlns:a16="http://schemas.microsoft.com/office/drawing/2014/main" id="{C70E4AF3-FA5D-4546-897A-2D42DFEF31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9" y="1330293"/>
            <a:ext cx="3961370" cy="2640913"/>
          </a:xfrm>
          <a:prstGeom prst="rect">
            <a:avLst/>
          </a:prstGeom>
        </p:spPr>
      </p:pic>
      <p:pic>
        <p:nvPicPr>
          <p:cNvPr id="12" name="Obrázek 11" descr="Obsah obrázku rostlina, větev&#10;&#10;Popis byl vytvořen automaticky">
            <a:extLst>
              <a:ext uri="{FF2B5EF4-FFF2-40B4-BE49-F238E27FC236}">
                <a16:creationId xmlns:a16="http://schemas.microsoft.com/office/drawing/2014/main" id="{523359A5-1142-4150-85DB-7199EBE634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93172" y="4513600"/>
            <a:ext cx="2813283" cy="187552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056ABFB-72F4-4A91-A822-F36FB3A6D5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277" y="2479470"/>
            <a:ext cx="7438723" cy="43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hora, exteriér, obloha, tráva&#10;&#10;Popis byl vytvořen automaticky">
            <a:extLst>
              <a:ext uri="{FF2B5EF4-FFF2-40B4-BE49-F238E27FC236}">
                <a16:creationId xmlns:a16="http://schemas.microsoft.com/office/drawing/2014/main" id="{13804D49-CE8D-AC67-F626-CE0607C7C6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29EFDB50-C920-9940-B75F-17323ACF745C}"/>
              </a:ext>
            </a:extLst>
          </p:cNvPr>
          <p:cNvSpPr/>
          <p:nvPr/>
        </p:nvSpPr>
        <p:spPr>
          <a:xfrm>
            <a:off x="1009934" y="3384645"/>
            <a:ext cx="10208526" cy="3016155"/>
          </a:xfrm>
          <a:custGeom>
            <a:avLst/>
            <a:gdLst>
              <a:gd name="connsiteX0" fmla="*/ 0 w 10208526"/>
              <a:gd name="connsiteY0" fmla="*/ 1501254 h 3016155"/>
              <a:gd name="connsiteX1" fmla="*/ 1119117 w 10208526"/>
              <a:gd name="connsiteY1" fmla="*/ 1651379 h 3016155"/>
              <a:gd name="connsiteX2" fmla="*/ 1364776 w 10208526"/>
              <a:gd name="connsiteY2" fmla="*/ 1733265 h 3016155"/>
              <a:gd name="connsiteX3" fmla="*/ 2047165 w 10208526"/>
              <a:gd name="connsiteY3" fmla="*/ 1801504 h 3016155"/>
              <a:gd name="connsiteX4" fmla="*/ 2852382 w 10208526"/>
              <a:gd name="connsiteY4" fmla="*/ 1869743 h 3016155"/>
              <a:gd name="connsiteX5" fmla="*/ 3152633 w 10208526"/>
              <a:gd name="connsiteY5" fmla="*/ 1883391 h 3016155"/>
              <a:gd name="connsiteX6" fmla="*/ 3370997 w 10208526"/>
              <a:gd name="connsiteY6" fmla="*/ 1924334 h 3016155"/>
              <a:gd name="connsiteX7" fmla="*/ 3753135 w 10208526"/>
              <a:gd name="connsiteY7" fmla="*/ 2060812 h 3016155"/>
              <a:gd name="connsiteX8" fmla="*/ 4558353 w 10208526"/>
              <a:gd name="connsiteY8" fmla="*/ 2197289 h 3016155"/>
              <a:gd name="connsiteX9" fmla="*/ 4804012 w 10208526"/>
              <a:gd name="connsiteY9" fmla="*/ 2238233 h 3016155"/>
              <a:gd name="connsiteX10" fmla="*/ 5172502 w 10208526"/>
              <a:gd name="connsiteY10" fmla="*/ 2279176 h 3016155"/>
              <a:gd name="connsiteX11" fmla="*/ 5308979 w 10208526"/>
              <a:gd name="connsiteY11" fmla="*/ 2306471 h 3016155"/>
              <a:gd name="connsiteX12" fmla="*/ 5691117 w 10208526"/>
              <a:gd name="connsiteY12" fmla="*/ 2347415 h 3016155"/>
              <a:gd name="connsiteX13" fmla="*/ 5936776 w 10208526"/>
              <a:gd name="connsiteY13" fmla="*/ 2402006 h 3016155"/>
              <a:gd name="connsiteX14" fmla="*/ 6005015 w 10208526"/>
              <a:gd name="connsiteY14" fmla="*/ 2429301 h 3016155"/>
              <a:gd name="connsiteX15" fmla="*/ 6223379 w 10208526"/>
              <a:gd name="connsiteY15" fmla="*/ 2442949 h 3016155"/>
              <a:gd name="connsiteX16" fmla="*/ 6550926 w 10208526"/>
              <a:gd name="connsiteY16" fmla="*/ 2483892 h 3016155"/>
              <a:gd name="connsiteX17" fmla="*/ 6755642 w 10208526"/>
              <a:gd name="connsiteY17" fmla="*/ 2265528 h 3016155"/>
              <a:gd name="connsiteX18" fmla="*/ 6741994 w 10208526"/>
              <a:gd name="connsiteY18" fmla="*/ 1774209 h 3016155"/>
              <a:gd name="connsiteX19" fmla="*/ 6428096 w 10208526"/>
              <a:gd name="connsiteY19" fmla="*/ 1392071 h 3016155"/>
              <a:gd name="connsiteX20" fmla="*/ 5800299 w 10208526"/>
              <a:gd name="connsiteY20" fmla="*/ 1337480 h 3016155"/>
              <a:gd name="connsiteX21" fmla="*/ 5349923 w 10208526"/>
              <a:gd name="connsiteY21" fmla="*/ 1091821 h 3016155"/>
              <a:gd name="connsiteX22" fmla="*/ 5240741 w 10208526"/>
              <a:gd name="connsiteY22" fmla="*/ 1037230 h 3016155"/>
              <a:gd name="connsiteX23" fmla="*/ 4967785 w 10208526"/>
              <a:gd name="connsiteY23" fmla="*/ 846161 h 3016155"/>
              <a:gd name="connsiteX24" fmla="*/ 4790365 w 10208526"/>
              <a:gd name="connsiteY24" fmla="*/ 627797 h 3016155"/>
              <a:gd name="connsiteX25" fmla="*/ 4790365 w 10208526"/>
              <a:gd name="connsiteY25" fmla="*/ 464024 h 3016155"/>
              <a:gd name="connsiteX26" fmla="*/ 4831308 w 10208526"/>
              <a:gd name="connsiteY26" fmla="*/ 382137 h 3016155"/>
              <a:gd name="connsiteX27" fmla="*/ 4858603 w 10208526"/>
              <a:gd name="connsiteY27" fmla="*/ 40943 h 3016155"/>
              <a:gd name="connsiteX28" fmla="*/ 5186150 w 10208526"/>
              <a:gd name="connsiteY28" fmla="*/ 0 h 3016155"/>
              <a:gd name="connsiteX29" fmla="*/ 5404514 w 10208526"/>
              <a:gd name="connsiteY29" fmla="*/ 259307 h 3016155"/>
              <a:gd name="connsiteX30" fmla="*/ 5459105 w 10208526"/>
              <a:gd name="connsiteY30" fmla="*/ 627797 h 3016155"/>
              <a:gd name="connsiteX31" fmla="*/ 5691117 w 10208526"/>
              <a:gd name="connsiteY31" fmla="*/ 736979 h 3016155"/>
              <a:gd name="connsiteX32" fmla="*/ 6018663 w 10208526"/>
              <a:gd name="connsiteY32" fmla="*/ 750627 h 3016155"/>
              <a:gd name="connsiteX33" fmla="*/ 6155141 w 10208526"/>
              <a:gd name="connsiteY33" fmla="*/ 750627 h 3016155"/>
              <a:gd name="connsiteX34" fmla="*/ 6359857 w 10208526"/>
              <a:gd name="connsiteY34" fmla="*/ 736979 h 3016155"/>
              <a:gd name="connsiteX35" fmla="*/ 6605517 w 10208526"/>
              <a:gd name="connsiteY35" fmla="*/ 723331 h 3016155"/>
              <a:gd name="connsiteX36" fmla="*/ 6782938 w 10208526"/>
              <a:gd name="connsiteY36" fmla="*/ 900752 h 3016155"/>
              <a:gd name="connsiteX37" fmla="*/ 6864824 w 10208526"/>
              <a:gd name="connsiteY37" fmla="*/ 1009934 h 3016155"/>
              <a:gd name="connsiteX38" fmla="*/ 6919415 w 10208526"/>
              <a:gd name="connsiteY38" fmla="*/ 1105468 h 3016155"/>
              <a:gd name="connsiteX39" fmla="*/ 6974006 w 10208526"/>
              <a:gd name="connsiteY39" fmla="*/ 1228298 h 3016155"/>
              <a:gd name="connsiteX40" fmla="*/ 7014950 w 10208526"/>
              <a:gd name="connsiteY40" fmla="*/ 1310185 h 3016155"/>
              <a:gd name="connsiteX41" fmla="*/ 7137779 w 10208526"/>
              <a:gd name="connsiteY41" fmla="*/ 1473958 h 3016155"/>
              <a:gd name="connsiteX42" fmla="*/ 7206018 w 10208526"/>
              <a:gd name="connsiteY42" fmla="*/ 1637731 h 3016155"/>
              <a:gd name="connsiteX43" fmla="*/ 7233314 w 10208526"/>
              <a:gd name="connsiteY43" fmla="*/ 1651379 h 3016155"/>
              <a:gd name="connsiteX44" fmla="*/ 7342496 w 10208526"/>
              <a:gd name="connsiteY44" fmla="*/ 1856095 h 3016155"/>
              <a:gd name="connsiteX45" fmla="*/ 7410735 w 10208526"/>
              <a:gd name="connsiteY45" fmla="*/ 1965277 h 3016155"/>
              <a:gd name="connsiteX46" fmla="*/ 7465326 w 10208526"/>
              <a:gd name="connsiteY46" fmla="*/ 2047164 h 3016155"/>
              <a:gd name="connsiteX47" fmla="*/ 7547212 w 10208526"/>
              <a:gd name="connsiteY47" fmla="*/ 2183642 h 3016155"/>
              <a:gd name="connsiteX48" fmla="*/ 7642747 w 10208526"/>
              <a:gd name="connsiteY48" fmla="*/ 2320119 h 3016155"/>
              <a:gd name="connsiteX49" fmla="*/ 7806520 w 10208526"/>
              <a:gd name="connsiteY49" fmla="*/ 2456597 h 3016155"/>
              <a:gd name="connsiteX50" fmla="*/ 7888406 w 10208526"/>
              <a:gd name="connsiteY50" fmla="*/ 2552131 h 3016155"/>
              <a:gd name="connsiteX51" fmla="*/ 8065827 w 10208526"/>
              <a:gd name="connsiteY51" fmla="*/ 2606722 h 3016155"/>
              <a:gd name="connsiteX52" fmla="*/ 8175009 w 10208526"/>
              <a:gd name="connsiteY52" fmla="*/ 2647665 h 3016155"/>
              <a:gd name="connsiteX53" fmla="*/ 8475260 w 10208526"/>
              <a:gd name="connsiteY53" fmla="*/ 2743200 h 3016155"/>
              <a:gd name="connsiteX54" fmla="*/ 8679976 w 10208526"/>
              <a:gd name="connsiteY54" fmla="*/ 2784143 h 3016155"/>
              <a:gd name="connsiteX55" fmla="*/ 8898341 w 10208526"/>
              <a:gd name="connsiteY55" fmla="*/ 2797791 h 3016155"/>
              <a:gd name="connsiteX56" fmla="*/ 9089409 w 10208526"/>
              <a:gd name="connsiteY56" fmla="*/ 2838734 h 3016155"/>
              <a:gd name="connsiteX57" fmla="*/ 10208526 w 10208526"/>
              <a:gd name="connsiteY57" fmla="*/ 3016155 h 301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0208526" h="3016155">
                <a:moveTo>
                  <a:pt x="0" y="1501254"/>
                </a:moveTo>
                <a:lnTo>
                  <a:pt x="1119117" y="1651379"/>
                </a:lnTo>
                <a:cubicBezTo>
                  <a:pt x="1201003" y="1678674"/>
                  <a:pt x="1280607" y="1714136"/>
                  <a:pt x="1364776" y="1733265"/>
                </a:cubicBezTo>
                <a:cubicBezTo>
                  <a:pt x="1644520" y="1796843"/>
                  <a:pt x="1767249" y="1789841"/>
                  <a:pt x="2047165" y="1801504"/>
                </a:cubicBezTo>
                <a:cubicBezTo>
                  <a:pt x="2398182" y="1906811"/>
                  <a:pt x="2132191" y="1839313"/>
                  <a:pt x="2852382" y="1869743"/>
                </a:cubicBezTo>
                <a:lnTo>
                  <a:pt x="3152633" y="1883391"/>
                </a:lnTo>
                <a:cubicBezTo>
                  <a:pt x="3225421" y="1897039"/>
                  <a:pt x="3299976" y="1903350"/>
                  <a:pt x="3370997" y="1924334"/>
                </a:cubicBezTo>
                <a:cubicBezTo>
                  <a:pt x="3500713" y="1962659"/>
                  <a:pt x="3620101" y="2036377"/>
                  <a:pt x="3753135" y="2060812"/>
                </a:cubicBezTo>
                <a:cubicBezTo>
                  <a:pt x="4466842" y="2191901"/>
                  <a:pt x="4196357" y="2161092"/>
                  <a:pt x="4558353" y="2197289"/>
                </a:cubicBezTo>
                <a:cubicBezTo>
                  <a:pt x="4748185" y="2244748"/>
                  <a:pt x="4585972" y="2209793"/>
                  <a:pt x="4804012" y="2238233"/>
                </a:cubicBezTo>
                <a:cubicBezTo>
                  <a:pt x="5139969" y="2282053"/>
                  <a:pt x="4819918" y="2253991"/>
                  <a:pt x="5172502" y="2279176"/>
                </a:cubicBezTo>
                <a:cubicBezTo>
                  <a:pt x="5217994" y="2288274"/>
                  <a:pt x="5262975" y="2300471"/>
                  <a:pt x="5308979" y="2306471"/>
                </a:cubicBezTo>
                <a:cubicBezTo>
                  <a:pt x="5795612" y="2369944"/>
                  <a:pt x="5148390" y="2260579"/>
                  <a:pt x="5691117" y="2347415"/>
                </a:cubicBezTo>
                <a:cubicBezTo>
                  <a:pt x="5742978" y="2355713"/>
                  <a:pt x="5880753" y="2384768"/>
                  <a:pt x="5936776" y="2402006"/>
                </a:cubicBezTo>
                <a:cubicBezTo>
                  <a:pt x="5960191" y="2409211"/>
                  <a:pt x="5980763" y="2425836"/>
                  <a:pt x="6005015" y="2429301"/>
                </a:cubicBezTo>
                <a:cubicBezTo>
                  <a:pt x="6077212" y="2439615"/>
                  <a:pt x="6150591" y="2438400"/>
                  <a:pt x="6223379" y="2442949"/>
                </a:cubicBezTo>
                <a:cubicBezTo>
                  <a:pt x="6359451" y="2510986"/>
                  <a:pt x="6257650" y="2469229"/>
                  <a:pt x="6550926" y="2483892"/>
                </a:cubicBezTo>
                <a:lnTo>
                  <a:pt x="6755642" y="2265528"/>
                </a:lnTo>
                <a:lnTo>
                  <a:pt x="6741994" y="1774209"/>
                </a:lnTo>
                <a:lnTo>
                  <a:pt x="6428096" y="1392071"/>
                </a:lnTo>
                <a:lnTo>
                  <a:pt x="5800299" y="1337480"/>
                </a:lnTo>
                <a:lnTo>
                  <a:pt x="5349923" y="1091821"/>
                </a:lnTo>
                <a:lnTo>
                  <a:pt x="5240741" y="1037230"/>
                </a:lnTo>
                <a:lnTo>
                  <a:pt x="4967785" y="846161"/>
                </a:lnTo>
                <a:lnTo>
                  <a:pt x="4790365" y="627797"/>
                </a:lnTo>
                <a:lnTo>
                  <a:pt x="4790365" y="464024"/>
                </a:lnTo>
                <a:lnTo>
                  <a:pt x="4831308" y="382137"/>
                </a:lnTo>
                <a:lnTo>
                  <a:pt x="4858603" y="40943"/>
                </a:lnTo>
                <a:lnTo>
                  <a:pt x="5186150" y="0"/>
                </a:lnTo>
                <a:lnTo>
                  <a:pt x="5404514" y="259307"/>
                </a:lnTo>
                <a:lnTo>
                  <a:pt x="5459105" y="627797"/>
                </a:lnTo>
                <a:lnTo>
                  <a:pt x="5691117" y="736979"/>
                </a:lnTo>
                <a:lnTo>
                  <a:pt x="6018663" y="750627"/>
                </a:lnTo>
                <a:lnTo>
                  <a:pt x="6155141" y="750627"/>
                </a:lnTo>
                <a:lnTo>
                  <a:pt x="6359857" y="736979"/>
                </a:lnTo>
                <a:lnTo>
                  <a:pt x="6605517" y="723331"/>
                </a:lnTo>
                <a:lnTo>
                  <a:pt x="6782938" y="900752"/>
                </a:lnTo>
                <a:cubicBezTo>
                  <a:pt x="6841598" y="1018072"/>
                  <a:pt x="6796839" y="1009934"/>
                  <a:pt x="6864824" y="1009934"/>
                </a:cubicBezTo>
                <a:lnTo>
                  <a:pt x="6919415" y="1105468"/>
                </a:lnTo>
                <a:cubicBezTo>
                  <a:pt x="6937612" y="1146411"/>
                  <a:pt x="6957366" y="1186698"/>
                  <a:pt x="6974006" y="1228298"/>
                </a:cubicBezTo>
                <a:cubicBezTo>
                  <a:pt x="7008487" y="1314501"/>
                  <a:pt x="6971621" y="1310185"/>
                  <a:pt x="7014950" y="1310185"/>
                </a:cubicBezTo>
                <a:lnTo>
                  <a:pt x="7137779" y="1473958"/>
                </a:lnTo>
                <a:cubicBezTo>
                  <a:pt x="7160969" y="1578310"/>
                  <a:pt x="7139234" y="1584304"/>
                  <a:pt x="7206018" y="1637731"/>
                </a:cubicBezTo>
                <a:cubicBezTo>
                  <a:pt x="7213961" y="1644086"/>
                  <a:pt x="7224215" y="1646830"/>
                  <a:pt x="7233314" y="1651379"/>
                </a:cubicBezTo>
                <a:lnTo>
                  <a:pt x="7342496" y="1856095"/>
                </a:lnTo>
                <a:cubicBezTo>
                  <a:pt x="7365242" y="1892489"/>
                  <a:pt x="7389110" y="1928206"/>
                  <a:pt x="7410735" y="1965277"/>
                </a:cubicBezTo>
                <a:cubicBezTo>
                  <a:pt x="7457006" y="2044598"/>
                  <a:pt x="7415282" y="1997120"/>
                  <a:pt x="7465326" y="2047164"/>
                </a:cubicBezTo>
                <a:lnTo>
                  <a:pt x="7547212" y="2183642"/>
                </a:lnTo>
                <a:cubicBezTo>
                  <a:pt x="7622271" y="2303735"/>
                  <a:pt x="7585103" y="2262477"/>
                  <a:pt x="7642747" y="2320119"/>
                </a:cubicBezTo>
                <a:lnTo>
                  <a:pt x="7806520" y="2456597"/>
                </a:lnTo>
                <a:lnTo>
                  <a:pt x="7888406" y="2552131"/>
                </a:lnTo>
                <a:lnTo>
                  <a:pt x="8065827" y="2606722"/>
                </a:lnTo>
                <a:lnTo>
                  <a:pt x="8175009" y="2647665"/>
                </a:lnTo>
                <a:lnTo>
                  <a:pt x="8475260" y="2743200"/>
                </a:lnTo>
                <a:cubicBezTo>
                  <a:pt x="8676475" y="2757573"/>
                  <a:pt x="8637774" y="2699737"/>
                  <a:pt x="8679976" y="2784143"/>
                </a:cubicBezTo>
                <a:lnTo>
                  <a:pt x="8898341" y="2797791"/>
                </a:lnTo>
                <a:cubicBezTo>
                  <a:pt x="9053211" y="2828765"/>
                  <a:pt x="8989810" y="2813834"/>
                  <a:pt x="9089409" y="2838734"/>
                </a:cubicBezTo>
                <a:lnTo>
                  <a:pt x="10208526" y="30161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218A9E0-D05F-B41F-C514-41D9FE9FB92E}"/>
              </a:ext>
            </a:extLst>
          </p:cNvPr>
          <p:cNvGrpSpPr/>
          <p:nvPr/>
        </p:nvGrpSpPr>
        <p:grpSpPr>
          <a:xfrm>
            <a:off x="7450444" y="1681067"/>
            <a:ext cx="3754368" cy="1676282"/>
            <a:chOff x="7450444" y="1681067"/>
            <a:chExt cx="3754368" cy="167628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4D2C0CFF-5A70-5CF9-65E4-4CAD541C0CCB}"/>
                    </a:ext>
                  </a:extLst>
                </p14:cNvPr>
                <p14:cNvContentPartPr/>
                <p14:nvPr/>
              </p14:nvContentPartPr>
              <p14:xfrm>
                <a:off x="7450444" y="1681067"/>
                <a:ext cx="3483360" cy="29484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4D2C0CFF-5A70-5CF9-65E4-4CAD541C0CC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431366" y="1661987"/>
                  <a:ext cx="3521156" cy="3326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EBF23311-358F-79E9-BB42-33A7E44A91E3}"/>
                </a:ext>
              </a:extLst>
            </p:cNvPr>
            <p:cNvSpPr/>
            <p:nvPr/>
          </p:nvSpPr>
          <p:spPr>
            <a:xfrm>
              <a:off x="7451678" y="1856096"/>
              <a:ext cx="3753134" cy="1501253"/>
            </a:xfrm>
            <a:custGeom>
              <a:avLst/>
              <a:gdLst>
                <a:gd name="connsiteX0" fmla="*/ 0 w 3753134"/>
                <a:gd name="connsiteY0" fmla="*/ 122829 h 1501253"/>
                <a:gd name="connsiteX1" fmla="*/ 914400 w 3753134"/>
                <a:gd name="connsiteY1" fmla="*/ 504967 h 1501253"/>
                <a:gd name="connsiteX2" fmla="*/ 2306471 w 3753134"/>
                <a:gd name="connsiteY2" fmla="*/ 1119116 h 1501253"/>
                <a:gd name="connsiteX3" fmla="*/ 3084394 w 3753134"/>
                <a:gd name="connsiteY3" fmla="*/ 1364776 h 1501253"/>
                <a:gd name="connsiteX4" fmla="*/ 3384644 w 3753134"/>
                <a:gd name="connsiteY4" fmla="*/ 1501253 h 1501253"/>
                <a:gd name="connsiteX5" fmla="*/ 3589361 w 3753134"/>
                <a:gd name="connsiteY5" fmla="*/ 1487605 h 1501253"/>
                <a:gd name="connsiteX6" fmla="*/ 3753134 w 3753134"/>
                <a:gd name="connsiteY6" fmla="*/ 1460310 h 1501253"/>
                <a:gd name="connsiteX7" fmla="*/ 3753134 w 3753134"/>
                <a:gd name="connsiteY7" fmla="*/ 122829 h 1501253"/>
                <a:gd name="connsiteX8" fmla="*/ 3480179 w 3753134"/>
                <a:gd name="connsiteY8" fmla="*/ 0 h 150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3134" h="1501253">
                  <a:moveTo>
                    <a:pt x="0" y="122829"/>
                  </a:moveTo>
                  <a:lnTo>
                    <a:pt x="914400" y="504967"/>
                  </a:lnTo>
                  <a:lnTo>
                    <a:pt x="2306471" y="1119116"/>
                  </a:lnTo>
                  <a:lnTo>
                    <a:pt x="3084394" y="1364776"/>
                  </a:lnTo>
                  <a:lnTo>
                    <a:pt x="3384644" y="1501253"/>
                  </a:lnTo>
                  <a:lnTo>
                    <a:pt x="3589361" y="1487605"/>
                  </a:lnTo>
                  <a:lnTo>
                    <a:pt x="3753134" y="1460310"/>
                  </a:lnTo>
                  <a:lnTo>
                    <a:pt x="3753134" y="122829"/>
                  </a:lnTo>
                  <a:lnTo>
                    <a:pt x="3480179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C931A288-BB59-C1C8-E18E-8125BCD175C4}"/>
              </a:ext>
            </a:extLst>
          </p:cNvPr>
          <p:cNvSpPr/>
          <p:nvPr/>
        </p:nvSpPr>
        <p:spPr>
          <a:xfrm>
            <a:off x="7629099" y="3534770"/>
            <a:ext cx="3643952" cy="532263"/>
          </a:xfrm>
          <a:custGeom>
            <a:avLst/>
            <a:gdLst>
              <a:gd name="connsiteX0" fmla="*/ 0 w 3643952"/>
              <a:gd name="connsiteY0" fmla="*/ 532263 h 532263"/>
              <a:gd name="connsiteX1" fmla="*/ 81886 w 3643952"/>
              <a:gd name="connsiteY1" fmla="*/ 27296 h 532263"/>
              <a:gd name="connsiteX2" fmla="*/ 423080 w 3643952"/>
              <a:gd name="connsiteY2" fmla="*/ 0 h 532263"/>
              <a:gd name="connsiteX3" fmla="*/ 791570 w 3643952"/>
              <a:gd name="connsiteY3" fmla="*/ 54591 h 532263"/>
              <a:gd name="connsiteX4" fmla="*/ 914400 w 3643952"/>
              <a:gd name="connsiteY4" fmla="*/ 150126 h 532263"/>
              <a:gd name="connsiteX5" fmla="*/ 1091820 w 3643952"/>
              <a:gd name="connsiteY5" fmla="*/ 218364 h 532263"/>
              <a:gd name="connsiteX6" fmla="*/ 1228298 w 3643952"/>
              <a:gd name="connsiteY6" fmla="*/ 109182 h 532263"/>
              <a:gd name="connsiteX7" fmla="*/ 1665026 w 3643952"/>
              <a:gd name="connsiteY7" fmla="*/ 95534 h 532263"/>
              <a:gd name="connsiteX8" fmla="*/ 2265528 w 3643952"/>
              <a:gd name="connsiteY8" fmla="*/ 95534 h 532263"/>
              <a:gd name="connsiteX9" fmla="*/ 2906973 w 3643952"/>
              <a:gd name="connsiteY9" fmla="*/ 136478 h 532263"/>
              <a:gd name="connsiteX10" fmla="*/ 3493826 w 3643952"/>
              <a:gd name="connsiteY10" fmla="*/ 232012 h 532263"/>
              <a:gd name="connsiteX11" fmla="*/ 3643952 w 3643952"/>
              <a:gd name="connsiteY11" fmla="*/ 245660 h 532263"/>
              <a:gd name="connsiteX12" fmla="*/ 3643952 w 3643952"/>
              <a:gd name="connsiteY12" fmla="*/ 245660 h 5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3952" h="532263">
                <a:moveTo>
                  <a:pt x="0" y="532263"/>
                </a:moveTo>
                <a:lnTo>
                  <a:pt x="81886" y="27296"/>
                </a:lnTo>
                <a:lnTo>
                  <a:pt x="423080" y="0"/>
                </a:lnTo>
                <a:lnTo>
                  <a:pt x="791570" y="54591"/>
                </a:lnTo>
                <a:lnTo>
                  <a:pt x="914400" y="150126"/>
                </a:lnTo>
                <a:lnTo>
                  <a:pt x="1091820" y="218364"/>
                </a:lnTo>
                <a:lnTo>
                  <a:pt x="1228298" y="109182"/>
                </a:lnTo>
                <a:lnTo>
                  <a:pt x="1665026" y="95534"/>
                </a:lnTo>
                <a:lnTo>
                  <a:pt x="2265528" y="95534"/>
                </a:lnTo>
                <a:lnTo>
                  <a:pt x="2906973" y="136478"/>
                </a:lnTo>
                <a:lnTo>
                  <a:pt x="3493826" y="232012"/>
                </a:lnTo>
                <a:lnTo>
                  <a:pt x="3643952" y="245660"/>
                </a:lnTo>
                <a:lnTo>
                  <a:pt x="3643952" y="24566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4B7E07E2-5F6A-2BBF-CAEB-A2A53870AF9E}"/>
              </a:ext>
            </a:extLst>
          </p:cNvPr>
          <p:cNvSpPr/>
          <p:nvPr/>
        </p:nvSpPr>
        <p:spPr>
          <a:xfrm>
            <a:off x="1910687" y="2129051"/>
            <a:ext cx="1719617" cy="614149"/>
          </a:xfrm>
          <a:custGeom>
            <a:avLst/>
            <a:gdLst>
              <a:gd name="connsiteX0" fmla="*/ 777922 w 1719617"/>
              <a:gd name="connsiteY0" fmla="*/ 368489 h 614149"/>
              <a:gd name="connsiteX1" fmla="*/ 409432 w 1719617"/>
              <a:gd name="connsiteY1" fmla="*/ 368489 h 614149"/>
              <a:gd name="connsiteX2" fmla="*/ 54591 w 1719617"/>
              <a:gd name="connsiteY2" fmla="*/ 409433 h 614149"/>
              <a:gd name="connsiteX3" fmla="*/ 0 w 1719617"/>
              <a:gd name="connsiteY3" fmla="*/ 491319 h 614149"/>
              <a:gd name="connsiteX4" fmla="*/ 272955 w 1719617"/>
              <a:gd name="connsiteY4" fmla="*/ 586853 h 614149"/>
              <a:gd name="connsiteX5" fmla="*/ 600501 w 1719617"/>
              <a:gd name="connsiteY5" fmla="*/ 586853 h 614149"/>
              <a:gd name="connsiteX6" fmla="*/ 1050877 w 1719617"/>
              <a:gd name="connsiteY6" fmla="*/ 600501 h 614149"/>
              <a:gd name="connsiteX7" fmla="*/ 1310185 w 1719617"/>
              <a:gd name="connsiteY7" fmla="*/ 614149 h 614149"/>
              <a:gd name="connsiteX8" fmla="*/ 1487606 w 1719617"/>
              <a:gd name="connsiteY8" fmla="*/ 545910 h 614149"/>
              <a:gd name="connsiteX9" fmla="*/ 1705970 w 1719617"/>
              <a:gd name="connsiteY9" fmla="*/ 409433 h 614149"/>
              <a:gd name="connsiteX10" fmla="*/ 1719617 w 1719617"/>
              <a:gd name="connsiteY10" fmla="*/ 286603 h 614149"/>
              <a:gd name="connsiteX11" fmla="*/ 1569492 w 1719617"/>
              <a:gd name="connsiteY11" fmla="*/ 204716 h 614149"/>
              <a:gd name="connsiteX12" fmla="*/ 1405719 w 1719617"/>
              <a:gd name="connsiteY12" fmla="*/ 204716 h 614149"/>
              <a:gd name="connsiteX13" fmla="*/ 1323832 w 1719617"/>
              <a:gd name="connsiteY13" fmla="*/ 95534 h 614149"/>
              <a:gd name="connsiteX14" fmla="*/ 1269241 w 1719617"/>
              <a:gd name="connsiteY14" fmla="*/ 13648 h 614149"/>
              <a:gd name="connsiteX15" fmla="*/ 1091820 w 1719617"/>
              <a:gd name="connsiteY15" fmla="*/ 0 h 614149"/>
              <a:gd name="connsiteX16" fmla="*/ 887104 w 1719617"/>
              <a:gd name="connsiteY16" fmla="*/ 40943 h 614149"/>
              <a:gd name="connsiteX17" fmla="*/ 928047 w 1719617"/>
              <a:gd name="connsiteY17" fmla="*/ 177421 h 614149"/>
              <a:gd name="connsiteX18" fmla="*/ 1023582 w 1719617"/>
              <a:gd name="connsiteY18" fmla="*/ 259307 h 614149"/>
              <a:gd name="connsiteX19" fmla="*/ 955343 w 1719617"/>
              <a:gd name="connsiteY19" fmla="*/ 395785 h 614149"/>
              <a:gd name="connsiteX20" fmla="*/ 777922 w 1719617"/>
              <a:gd name="connsiteY20" fmla="*/ 368489 h 6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19617" h="614149">
                <a:moveTo>
                  <a:pt x="777922" y="368489"/>
                </a:moveTo>
                <a:lnTo>
                  <a:pt x="409432" y="368489"/>
                </a:lnTo>
                <a:lnTo>
                  <a:pt x="54591" y="409433"/>
                </a:lnTo>
                <a:lnTo>
                  <a:pt x="0" y="491319"/>
                </a:lnTo>
                <a:lnTo>
                  <a:pt x="272955" y="586853"/>
                </a:lnTo>
                <a:lnTo>
                  <a:pt x="600501" y="586853"/>
                </a:lnTo>
                <a:lnTo>
                  <a:pt x="1050877" y="600501"/>
                </a:lnTo>
                <a:lnTo>
                  <a:pt x="1310185" y="614149"/>
                </a:lnTo>
                <a:lnTo>
                  <a:pt x="1487606" y="545910"/>
                </a:lnTo>
                <a:lnTo>
                  <a:pt x="1705970" y="409433"/>
                </a:lnTo>
                <a:lnTo>
                  <a:pt x="1719617" y="286603"/>
                </a:lnTo>
                <a:lnTo>
                  <a:pt x="1569492" y="204716"/>
                </a:lnTo>
                <a:lnTo>
                  <a:pt x="1405719" y="204716"/>
                </a:lnTo>
                <a:lnTo>
                  <a:pt x="1323832" y="95534"/>
                </a:lnTo>
                <a:lnTo>
                  <a:pt x="1269241" y="13648"/>
                </a:lnTo>
                <a:lnTo>
                  <a:pt x="1091820" y="0"/>
                </a:lnTo>
                <a:lnTo>
                  <a:pt x="887104" y="40943"/>
                </a:lnTo>
                <a:lnTo>
                  <a:pt x="928047" y="177421"/>
                </a:lnTo>
                <a:lnTo>
                  <a:pt x="1023582" y="259307"/>
                </a:lnTo>
                <a:lnTo>
                  <a:pt x="955343" y="395785"/>
                </a:lnTo>
                <a:lnTo>
                  <a:pt x="777922" y="36848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663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Pařeziny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grpSp>
        <p:nvGrpSpPr>
          <p:cNvPr id="6" name="Skupina 8">
            <a:extLst>
              <a:ext uri="{FF2B5EF4-FFF2-40B4-BE49-F238E27FC236}">
                <a16:creationId xmlns:a16="http://schemas.microsoft.com/office/drawing/2014/main" id="{CD2701C5-781E-4CDB-B8E6-E6C23E72DE20}"/>
              </a:ext>
            </a:extLst>
          </p:cNvPr>
          <p:cNvGrpSpPr/>
          <p:nvPr/>
        </p:nvGrpSpPr>
        <p:grpSpPr>
          <a:xfrm>
            <a:off x="175709" y="1334746"/>
            <a:ext cx="5468353" cy="1664042"/>
            <a:chOff x="0" y="2564904"/>
            <a:chExt cx="8788193" cy="3246068"/>
          </a:xfrm>
          <a:solidFill>
            <a:schemeClr val="bg1"/>
          </a:solidFill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42B31AAE-6596-4289-8CD9-ACB298FA6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4904"/>
              <a:ext cx="5940152" cy="32460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1BF8CCD1-845C-47A7-837C-254F1CF90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568" y="2636912"/>
              <a:ext cx="3128625" cy="30243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Obrázek 8">
            <a:extLst>
              <a:ext uri="{FF2B5EF4-FFF2-40B4-BE49-F238E27FC236}">
                <a16:creationId xmlns:a16="http://schemas.microsoft.com/office/drawing/2014/main" id="{DB25A5E6-D1A1-4671-8912-0B8ACD820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2895" y="856457"/>
            <a:ext cx="3293396" cy="401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">
            <a:extLst>
              <a:ext uri="{FF2B5EF4-FFF2-40B4-BE49-F238E27FC236}">
                <a16:creationId xmlns:a16="http://schemas.microsoft.com/office/drawing/2014/main" id="{3D8394BF-CD40-4799-878A-BB87BB2E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0104"/>
            <a:ext cx="5356810" cy="378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">
            <a:extLst>
              <a:ext uri="{FF2B5EF4-FFF2-40B4-BE49-F238E27FC236}">
                <a16:creationId xmlns:a16="http://schemas.microsoft.com/office/drawing/2014/main" id="{F4829ADE-1499-4C16-919E-86C8CB9521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618" y="3437923"/>
            <a:ext cx="5219868" cy="340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298A059-0831-4576-A99B-A886B51EBEE3}"/>
              </a:ext>
            </a:extLst>
          </p:cNvPr>
          <p:cNvSpPr txBox="1"/>
          <p:nvPr/>
        </p:nvSpPr>
        <p:spPr>
          <a:xfrm>
            <a:off x="5094120" y="3105188"/>
            <a:ext cx="139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1941</a:t>
            </a:r>
          </a:p>
        </p:txBody>
      </p:sp>
      <p:pic>
        <p:nvPicPr>
          <p:cNvPr id="18" name="Obrázek 3">
            <a:extLst>
              <a:ext uri="{FF2B5EF4-FFF2-40B4-BE49-F238E27FC236}">
                <a16:creationId xmlns:a16="http://schemas.microsoft.com/office/drawing/2014/main" id="{9F3E6459-6596-4991-8693-841CA76FFB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275" y="3437923"/>
            <a:ext cx="5219868" cy="33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09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Pařeziny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3729E528-5B9D-468A-944D-B466E33CE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09" y="1299586"/>
            <a:ext cx="4042376" cy="30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ECC53ED4-F56C-4374-AE7B-ACA90A410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028343"/>
              </p:ext>
            </p:extLst>
          </p:nvPr>
        </p:nvGraphicFramePr>
        <p:xfrm>
          <a:off x="4279494" y="974733"/>
          <a:ext cx="3142400" cy="188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24236FB-2CA2-4253-9884-E46AB04F3A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892492"/>
              </p:ext>
            </p:extLst>
          </p:nvPr>
        </p:nvGraphicFramePr>
        <p:xfrm>
          <a:off x="7469274" y="757646"/>
          <a:ext cx="3156430" cy="2105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BA57F2E-0A14-4ACF-941E-BA69439289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083104"/>
              </p:ext>
            </p:extLst>
          </p:nvPr>
        </p:nvGraphicFramePr>
        <p:xfrm>
          <a:off x="4279495" y="2898795"/>
          <a:ext cx="3142400" cy="188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4E90FAE-5EC5-4115-A92F-5468CFBC8A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950195"/>
              </p:ext>
            </p:extLst>
          </p:nvPr>
        </p:nvGraphicFramePr>
        <p:xfrm>
          <a:off x="7602368" y="2898793"/>
          <a:ext cx="3023335" cy="1888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1BC6E942-CD25-4FE0-BA7D-D7EDDE6763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536947"/>
              </p:ext>
            </p:extLst>
          </p:nvPr>
        </p:nvGraphicFramePr>
        <p:xfrm>
          <a:off x="4279495" y="4848514"/>
          <a:ext cx="3142400" cy="188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A4A75181-C45F-4150-B384-5178A096FF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227177"/>
              </p:ext>
            </p:extLst>
          </p:nvPr>
        </p:nvGraphicFramePr>
        <p:xfrm>
          <a:off x="7602368" y="4784894"/>
          <a:ext cx="3023335" cy="2073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64359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Starobylé výmladkové lesy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909289-8F83-41D5-855C-6949CE2A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2378" y="1355989"/>
            <a:ext cx="8254903" cy="53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FFC5D865-5C6E-426F-A9FB-A227ECE563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9" y="1469699"/>
            <a:ext cx="3857685" cy="257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P9240555.JPG">
            <a:extLst>
              <a:ext uri="{FF2B5EF4-FFF2-40B4-BE49-F238E27FC236}">
                <a16:creationId xmlns:a16="http://schemas.microsoft.com/office/drawing/2014/main" id="{E88D6904-0611-46BD-BE60-6FCBF944B8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8" y="4068209"/>
            <a:ext cx="1760123" cy="132009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408FEE7-102B-471D-B9FC-808E2FE74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42" y="5409877"/>
            <a:ext cx="954710" cy="143206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0" name="Obrázek 9" descr="PA120155.JPG">
            <a:extLst>
              <a:ext uri="{FF2B5EF4-FFF2-40B4-BE49-F238E27FC236}">
                <a16:creationId xmlns:a16="http://schemas.microsoft.com/office/drawing/2014/main" id="{8D70D70B-1F41-4F54-8C38-E559505E70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95" y="5411965"/>
            <a:ext cx="1072482" cy="142997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1" name="Obrázek 10" descr="P9240625.JPG">
            <a:extLst>
              <a:ext uri="{FF2B5EF4-FFF2-40B4-BE49-F238E27FC236}">
                <a16:creationId xmlns:a16="http://schemas.microsoft.com/office/drawing/2014/main" id="{F50A4E6E-76E1-4AD1-95D2-66EDA55F9C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959" y="4065153"/>
            <a:ext cx="1760123" cy="132009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2" name="Obrázek 2" descr="8a.JPG">
            <a:extLst>
              <a:ext uri="{FF2B5EF4-FFF2-40B4-BE49-F238E27FC236}">
                <a16:creationId xmlns:a16="http://schemas.microsoft.com/office/drawing/2014/main" id="{AC22E29F-4CA9-49E3-B47D-D98CDEB40C2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519" y="5408909"/>
            <a:ext cx="954709" cy="143657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27403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Změny vegetace v čase – opakované geobiocenologické plochy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2002ED4-A038-4963-9EDA-A2DE1DD102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146220"/>
              </p:ext>
            </p:extLst>
          </p:nvPr>
        </p:nvGraphicFramePr>
        <p:xfrm>
          <a:off x="1200940" y="1358612"/>
          <a:ext cx="9790120" cy="553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8410683" imgH="4752929" progId="Excel.Chart.8">
                  <p:embed/>
                </p:oleObj>
              </mc:Choice>
              <mc:Fallback>
                <p:oleObj name="Graf" r:id="rId3" imgW="8410683" imgH="4752929" progId="Excel.Chart.8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2812A6C1-F764-4D81-827D-C8B6E5BC8E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940" y="1358612"/>
                        <a:ext cx="9790120" cy="553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7C9233D-4440-4133-B747-6AFC02BF07A3}"/>
              </a:ext>
            </a:extLst>
          </p:cNvPr>
          <p:cNvCxnSpPr/>
          <p:nvPr/>
        </p:nvCxnSpPr>
        <p:spPr>
          <a:xfrm>
            <a:off x="2456761" y="1577245"/>
            <a:ext cx="0" cy="21574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27E7F152-4A76-F97F-5F5E-3B7864A1AD06}"/>
              </a:ext>
            </a:extLst>
          </p:cNvPr>
          <p:cNvCxnSpPr>
            <a:cxnSpLocks/>
          </p:cNvCxnSpPr>
          <p:nvPr/>
        </p:nvCxnSpPr>
        <p:spPr>
          <a:xfrm>
            <a:off x="5356101" y="1594327"/>
            <a:ext cx="0" cy="458255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29AD8D9-D6FB-0C9A-5B98-D4864513DE12}"/>
              </a:ext>
            </a:extLst>
          </p:cNvPr>
          <p:cNvCxnSpPr>
            <a:cxnSpLocks/>
          </p:cNvCxnSpPr>
          <p:nvPr/>
        </p:nvCxnSpPr>
        <p:spPr>
          <a:xfrm>
            <a:off x="4605390" y="1577245"/>
            <a:ext cx="0" cy="4582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F4998D0-E096-774F-8E25-CB6E821E5728}"/>
              </a:ext>
            </a:extLst>
          </p:cNvPr>
          <p:cNvGrpSpPr/>
          <p:nvPr/>
        </p:nvGrpSpPr>
        <p:grpSpPr>
          <a:xfrm>
            <a:off x="5124679" y="1577245"/>
            <a:ext cx="2065866" cy="475338"/>
            <a:chOff x="5124679" y="1577245"/>
            <a:chExt cx="2065866" cy="475338"/>
          </a:xfrm>
        </p:grpSpPr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23DBCCF2-1914-49ED-9EC4-B80008755390}"/>
                </a:ext>
              </a:extLst>
            </p:cNvPr>
            <p:cNvCxnSpPr>
              <a:cxnSpLocks/>
            </p:cNvCxnSpPr>
            <p:nvPr/>
          </p:nvCxnSpPr>
          <p:spPr>
            <a:xfrm>
              <a:off x="5124679" y="1577245"/>
              <a:ext cx="0" cy="458255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6B96056F-2133-7F4E-335D-CEE2A27B1FCE}"/>
                </a:ext>
              </a:extLst>
            </p:cNvPr>
            <p:cNvCxnSpPr>
              <a:cxnSpLocks/>
            </p:cNvCxnSpPr>
            <p:nvPr/>
          </p:nvCxnSpPr>
          <p:spPr>
            <a:xfrm>
              <a:off x="6135035" y="1594328"/>
              <a:ext cx="0" cy="458255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7D7F89A4-C419-D939-2715-CD74AACCBAB1}"/>
                </a:ext>
              </a:extLst>
            </p:cNvPr>
            <p:cNvCxnSpPr>
              <a:cxnSpLocks/>
            </p:cNvCxnSpPr>
            <p:nvPr/>
          </p:nvCxnSpPr>
          <p:spPr>
            <a:xfrm>
              <a:off x="7190545" y="1594328"/>
              <a:ext cx="0" cy="458255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84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Změny vegetace v čase – opakované geobiocenologické plochy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graphicFrame>
        <p:nvGraphicFramePr>
          <p:cNvPr id="6" name="Object 4576">
            <a:extLst>
              <a:ext uri="{FF2B5EF4-FFF2-40B4-BE49-F238E27FC236}">
                <a16:creationId xmlns:a16="http://schemas.microsoft.com/office/drawing/2014/main" id="{5633BDA8-3E32-46AF-9257-F453C0FB9C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330444"/>
              </p:ext>
            </p:extLst>
          </p:nvPr>
        </p:nvGraphicFramePr>
        <p:xfrm>
          <a:off x="39018" y="1412874"/>
          <a:ext cx="12113963" cy="3409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8410683" imgH="1704929" progId="Excel.Chart.8">
                  <p:embed/>
                </p:oleObj>
              </mc:Choice>
              <mc:Fallback>
                <p:oleObj name="Graf" r:id="rId3" imgW="8410683" imgH="1704929" progId="Excel.Chart.8">
                  <p:embed/>
                  <p:pic>
                    <p:nvPicPr>
                      <p:cNvPr id="6" name="Object 4576">
                        <a:extLst>
                          <a:ext uri="{FF2B5EF4-FFF2-40B4-BE49-F238E27FC236}">
                            <a16:creationId xmlns:a16="http://schemas.microsoft.com/office/drawing/2014/main" id="{5633BDA8-3E32-46AF-9257-F453C0FB9C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18" y="1412874"/>
                        <a:ext cx="12113963" cy="34096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6B1BBF2-8474-4CA5-9D8C-9B7ADC5BA21F}"/>
              </a:ext>
            </a:extLst>
          </p:cNvPr>
          <p:cNvCxnSpPr/>
          <p:nvPr/>
        </p:nvCxnSpPr>
        <p:spPr>
          <a:xfrm>
            <a:off x="2765234" y="1553378"/>
            <a:ext cx="0" cy="7446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8FBE482-9D27-415F-BCF8-2EE3FA59F341}"/>
              </a:ext>
            </a:extLst>
          </p:cNvPr>
          <p:cNvCxnSpPr>
            <a:cxnSpLocks/>
          </p:cNvCxnSpPr>
          <p:nvPr/>
        </p:nvCxnSpPr>
        <p:spPr>
          <a:xfrm>
            <a:off x="3578646" y="1553378"/>
            <a:ext cx="0" cy="15203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E614143-3629-4069-8A7D-94EAF1603A2D}"/>
              </a:ext>
            </a:extLst>
          </p:cNvPr>
          <p:cNvCxnSpPr>
            <a:cxnSpLocks/>
          </p:cNvCxnSpPr>
          <p:nvPr/>
        </p:nvCxnSpPr>
        <p:spPr>
          <a:xfrm>
            <a:off x="6738651" y="1553378"/>
            <a:ext cx="0" cy="15203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6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Interpretace změn v krajině prostřednictvím krajinomalby a fotografie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DB31DFF-81EB-475B-A5D8-26FBDC8F2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525795"/>
            <a:ext cx="5869981" cy="50795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B79D367-021D-4316-9982-0A2BFC0CA2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733" y="1525795"/>
            <a:ext cx="5784161" cy="50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7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6" y="903898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Geobiocenologická konference</a:t>
            </a:r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0FEEA3-85B4-485E-8BDE-96991947A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135" y="1319338"/>
            <a:ext cx="4077730" cy="54325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AF1D7F3-B3D2-4CCD-A793-ACC37AC051FC}"/>
              </a:ext>
            </a:extLst>
          </p:cNvPr>
          <p:cNvSpPr txBox="1"/>
          <p:nvPr/>
        </p:nvSpPr>
        <p:spPr>
          <a:xfrm>
            <a:off x="8390238" y="6001543"/>
            <a:ext cx="326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 dispozici na:</a:t>
            </a:r>
          </a:p>
          <a:p>
            <a:r>
              <a:rPr lang="cs-CZ" dirty="0"/>
              <a:t>http://user.mendelu.cz/xfriedl/</a:t>
            </a:r>
          </a:p>
        </p:txBody>
      </p:sp>
    </p:spTree>
    <p:extLst>
      <p:ext uri="{BB962C8B-B14F-4D97-AF65-F5344CB8AC3E}">
        <p14:creationId xmlns:p14="http://schemas.microsoft.com/office/powerpoint/2010/main" val="2145392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6" y="365125"/>
            <a:ext cx="11111429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Čím se zabýváme a čím bychom (</a:t>
            </a:r>
            <a:r>
              <a:rPr lang="cs-CZ" sz="4000" b="1" dirty="0">
                <a:solidFill>
                  <a:srgbClr val="FF0000"/>
                </a:solidFill>
                <a:latin typeface="+mn-lt"/>
              </a:rPr>
              <a:t>ve spolupráci se studenty</a:t>
            </a:r>
            <a:r>
              <a:rPr lang="cs-CZ" sz="4000" b="1" dirty="0">
                <a:latin typeface="+mn-lt"/>
              </a:rPr>
              <a:t>) ještě měli/mohli?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DEC4877-C3A4-4160-8902-CD32D9D8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43" y="1155142"/>
            <a:ext cx="11633115" cy="1131602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A mnoho, MNOHO dalšího: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Geobiocenologické průzkumy (mapování) území (chráněných, pralesů)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Botanické inventarizační průzkumy území (chráněných, pralesů)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Geobiocenologie a globální změny prostředí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Obnova starých geobiocenologických ploch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Vývoj společenstev v čase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Ověřování teorie typů geobiocénů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Územní systémy ekologické stability</a:t>
            </a:r>
          </a:p>
          <a:p>
            <a:pPr lvl="1">
              <a:spcBef>
                <a:spcPct val="20000"/>
              </a:spcBef>
              <a:buSzPct val="75000"/>
            </a:pPr>
            <a:endParaRPr lang="cs-CZ" altLang="cs-CZ" sz="1000" dirty="0"/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Digitalizace geobiocenologických snímků, vytvoření jejich databáze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Vztah produkce a geobiocenologických jednotek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Digitalizace pracovních postupů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Využití bezkontaktních technologií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Využití ekofyziologických metod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dirty="0"/>
              <a:t>…</a:t>
            </a:r>
            <a:endParaRPr lang="cs-CZ" altLang="cs-CZ" sz="2800" dirty="0"/>
          </a:p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32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3F96ED-AE69-483D-9846-A2821C923A4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195840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Je libo testík?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7" y="1105989"/>
            <a:ext cx="6056812" cy="5125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3"/>
              </a:rPr>
              <a:t>https://forms.gle/U49DxHGoKzcWxjSi8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Dokumentový server: Geobiocenologie a lesnická typologie – odkazy v souboru „Anketa k přednášce“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http://user.mendelu.cz/xfriedl/Uvod%20do%20studia%20lesnictvi/</a:t>
            </a:r>
            <a:r>
              <a:rPr lang="cs-CZ" dirty="0"/>
              <a:t> – „Anketa.txt“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4EDD03-FDA7-0E07-2320-15AB690CF5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989" y="812131"/>
            <a:ext cx="5680744" cy="56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83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940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latin typeface="+mn-lt"/>
              </a:rPr>
              <a:t>Pokračování příště (za rok)!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E233A26-A9F0-4009-B305-3A89AE3C9341}"/>
              </a:ext>
            </a:extLst>
          </p:cNvPr>
          <p:cNvSpPr txBox="1"/>
          <p:nvPr/>
        </p:nvSpPr>
        <p:spPr>
          <a:xfrm>
            <a:off x="1679986" y="215441"/>
            <a:ext cx="8832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ea typeface="+mj-ea"/>
                <a:cs typeface="+mj-cs"/>
              </a:rPr>
              <a:t>Děkuji za pozornost!</a:t>
            </a:r>
          </a:p>
        </p:txBody>
      </p:sp>
      <p:pic>
        <p:nvPicPr>
          <p:cNvPr id="4" name="Obrázek 3" descr="Obsah obrázku strom, exteriér, ovoce, rostlina&#10;&#10;Popis byl vytvořen automaticky">
            <a:extLst>
              <a:ext uri="{FF2B5EF4-FFF2-40B4-BE49-F238E27FC236}">
                <a16:creationId xmlns:a16="http://schemas.microsoft.com/office/drawing/2014/main" id="{D6E6A800-B0E5-47EB-9227-5F8A9CA9D2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47" y="2717745"/>
            <a:ext cx="5783819" cy="3253398"/>
          </a:xfrm>
          <a:prstGeom prst="rect">
            <a:avLst/>
          </a:prstGeom>
        </p:spPr>
      </p:pic>
      <p:pic>
        <p:nvPicPr>
          <p:cNvPr id="7" name="Obrázek 6" descr="Obsah obrázku tráva, exteriér, pole, travnaté&#10;&#10;Popis byl vytvořen automaticky">
            <a:extLst>
              <a:ext uri="{FF2B5EF4-FFF2-40B4-BE49-F238E27FC236}">
                <a16:creationId xmlns:a16="http://schemas.microsoft.com/office/drawing/2014/main" id="{A00513BA-43CD-41BE-BEF3-E768520BC6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36" y="2717744"/>
            <a:ext cx="4880096" cy="32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Motto 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15" y="2625998"/>
            <a:ext cx="11844169" cy="160600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4400" b="1" dirty="0"/>
              <a:t>„Přiznejme si, že kytičky nikoho nezajímají…“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sz="2800" dirty="0"/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800" dirty="0"/>
              <a:t>31. 8. 2022, nejmenovaný zaměstnanec LDF Mendelu v Brně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41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028B4FF-ED58-63BF-2ACA-3A794A04F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95" y="0"/>
            <a:ext cx="11016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Lesnická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06" y="1065008"/>
            <a:ext cx="11844169" cy="5583218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800" dirty="0"/>
              <a:t>V celkové koncepci </a:t>
            </a:r>
            <a:r>
              <a:rPr lang="cs-CZ" sz="2800" b="1" dirty="0"/>
              <a:t>vzdělaného</a:t>
            </a:r>
            <a:r>
              <a:rPr lang="cs-CZ" sz="2800" dirty="0"/>
              <a:t> lesního hospodáře je </a:t>
            </a:r>
            <a:r>
              <a:rPr lang="cs-CZ" sz="2800" b="1" dirty="0"/>
              <a:t>typologie lesů zcela zásadním pohledem na les </a:t>
            </a:r>
            <a:r>
              <a:rPr lang="cs-CZ" sz="2800" dirty="0"/>
              <a:t>ve smyslu pochopení života lesa, jeho </a:t>
            </a:r>
            <a:r>
              <a:rPr lang="cs-CZ" sz="2800" b="1" dirty="0"/>
              <a:t>hospodářských možností </a:t>
            </a:r>
            <a:r>
              <a:rPr lang="cs-CZ" sz="2800" dirty="0"/>
              <a:t>a vhodných opatření. Proto je nezbytné, aby lesní inženýr chápal </a:t>
            </a:r>
            <a:r>
              <a:rPr lang="cs-CZ" sz="2800" b="1" dirty="0"/>
              <a:t>les</a:t>
            </a:r>
            <a:r>
              <a:rPr lang="cs-CZ" sz="2800" dirty="0"/>
              <a:t> jako </a:t>
            </a:r>
            <a:r>
              <a:rPr lang="cs-CZ" sz="2800" b="1" dirty="0"/>
              <a:t>jednotu půdního typu, humusu, vegetačního krytu a stromového patra</a:t>
            </a:r>
            <a:r>
              <a:rPr lang="cs-CZ" sz="2800" dirty="0"/>
              <a:t>. Je nutné, aby se orientoval v každém prostředí, v každém porostu a to nejsnáze </a:t>
            </a:r>
            <a:r>
              <a:rPr lang="cs-CZ" sz="2800" b="1" dirty="0"/>
              <a:t>znalostí rostlin a jejich ekologických nároků</a:t>
            </a:r>
            <a:r>
              <a:rPr lang="cs-CZ" sz="2800" dirty="0"/>
              <a:t>. Tím může snadno zjistit např. </a:t>
            </a:r>
            <a:r>
              <a:rPr lang="cs-CZ" sz="2800" b="1" dirty="0"/>
              <a:t>stav prosvětlení a zamokření</a:t>
            </a:r>
            <a:r>
              <a:rPr lang="cs-CZ" sz="2800" dirty="0"/>
              <a:t>, a odečíst z okolní přírody to, co dobře nebo špatně provedl ve svěřeném mu lese.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sz="2800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800" dirty="0"/>
              <a:t>V Praze 25. 11. 1995, 			      ing. Eduard Průša, CSc.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111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Text Box 62">
            <a:extLst>
              <a:ext uri="{FF2B5EF4-FFF2-40B4-BE49-F238E27FC236}">
                <a16:creationId xmlns:a16="http://schemas.microsoft.com/office/drawing/2014/main" id="{9186DAE1-FECD-41F0-B761-4A0A7B1D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653" y="1407106"/>
            <a:ext cx="38735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Hospodářská úprava lesů</a:t>
            </a:r>
          </a:p>
        </p:txBody>
      </p:sp>
      <p:sp>
        <p:nvSpPr>
          <p:cNvPr id="6182" name="Text Box 63">
            <a:extLst>
              <a:ext uri="{FF2B5EF4-FFF2-40B4-BE49-F238E27FC236}">
                <a16:creationId xmlns:a16="http://schemas.microsoft.com/office/drawing/2014/main" id="{1083D584-A6AB-4C95-80AE-B955FE08B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653" y="861006"/>
            <a:ext cx="3873500" cy="4619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Zakládání a pěstění lesů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8A8AC195-E0D1-4EE8-922D-361D4567B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31" y="3981034"/>
            <a:ext cx="803976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cs-CZ" sz="2200" b="1" dirty="0"/>
              <a:t>Jedna ze základních lesnických disciplín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cs-CZ" sz="2200" b="1" dirty="0"/>
              <a:t>Analyticko-syntetická disciplína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cs-CZ" sz="2200" b="1" dirty="0">
                <a:solidFill>
                  <a:srgbClr val="FF0000"/>
                </a:solidFill>
              </a:rPr>
              <a:t>Na jedné straně disciplína přírodovědná, na druhé aplikovaná</a:t>
            </a:r>
          </a:p>
          <a:p>
            <a:pPr marL="879475" lvl="1" indent="-34290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cs-CZ" sz="2200" b="1" dirty="0"/>
              <a:t> přírodovědná disciplína: vztah hornina – půda – klima – biocenóza v rámci lesnicko-typologické jednotky</a:t>
            </a:r>
          </a:p>
          <a:p>
            <a:pPr marL="879475" lvl="1" indent="-34290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cs-CZ" sz="2200" b="1" dirty="0"/>
              <a:t> aplikovaná disciplína: vztah prostředí – porost – hospodaření (diferenciace  a formulace hospodářských cílů)</a:t>
            </a:r>
          </a:p>
        </p:txBody>
      </p:sp>
      <p:grpSp>
        <p:nvGrpSpPr>
          <p:cNvPr id="6150" name="Group 57">
            <a:extLst>
              <a:ext uri="{FF2B5EF4-FFF2-40B4-BE49-F238E27FC236}">
                <a16:creationId xmlns:a16="http://schemas.microsoft.com/office/drawing/2014/main" id="{79819A48-2463-46EC-BCDA-A3F017563671}"/>
              </a:ext>
            </a:extLst>
          </p:cNvPr>
          <p:cNvGrpSpPr>
            <a:grpSpLocks/>
          </p:cNvGrpSpPr>
          <p:nvPr/>
        </p:nvGrpSpPr>
        <p:grpSpPr bwMode="auto">
          <a:xfrm>
            <a:off x="1002320" y="806583"/>
            <a:ext cx="3367971" cy="2232025"/>
            <a:chOff x="613" y="935"/>
            <a:chExt cx="1451" cy="1406"/>
          </a:xfrm>
        </p:grpSpPr>
        <p:sp>
          <p:nvSpPr>
            <p:cNvPr id="6178" name="Oval 8">
              <a:extLst>
                <a:ext uri="{FF2B5EF4-FFF2-40B4-BE49-F238E27FC236}">
                  <a16:creationId xmlns:a16="http://schemas.microsoft.com/office/drawing/2014/main" id="{E59B7B7F-EAE0-4016-94BC-F48921A84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" y="935"/>
              <a:ext cx="1451" cy="140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79" name="Text Box 18">
              <a:extLst>
                <a:ext uri="{FF2B5EF4-FFF2-40B4-BE49-F238E27FC236}">
                  <a16:creationId xmlns:a16="http://schemas.microsoft.com/office/drawing/2014/main" id="{94AB791B-57C6-468F-BAF3-F616EEF3F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" y="1361"/>
              <a:ext cx="117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cs-CZ" sz="2400" b="1" dirty="0">
                  <a:solidFill>
                    <a:srgbClr val="FF0000"/>
                  </a:solidFill>
                  <a:latin typeface="+mn-lt"/>
                </a:rPr>
                <a:t>Geobiocenologie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cs-CZ" altLang="cs-CZ" sz="2400" b="1" dirty="0">
                  <a:solidFill>
                    <a:srgbClr val="FF0000"/>
                  </a:solidFill>
                  <a:latin typeface="+mn-lt"/>
                </a:rPr>
                <a:t>(lesnická typologie)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52DD1B0F-E64A-49E8-96C6-4AA66C65F973}"/>
              </a:ext>
            </a:extLst>
          </p:cNvPr>
          <p:cNvGrpSpPr>
            <a:grpSpLocks/>
          </p:cNvGrpSpPr>
          <p:nvPr/>
        </p:nvGrpSpPr>
        <p:grpSpPr bwMode="auto">
          <a:xfrm>
            <a:off x="462030" y="281864"/>
            <a:ext cx="1368425" cy="1152525"/>
            <a:chOff x="1837" y="618"/>
            <a:chExt cx="862" cy="726"/>
          </a:xfrm>
        </p:grpSpPr>
        <p:sp>
          <p:nvSpPr>
            <p:cNvPr id="6176" name="Oval 23">
              <a:extLst>
                <a:ext uri="{FF2B5EF4-FFF2-40B4-BE49-F238E27FC236}">
                  <a16:creationId xmlns:a16="http://schemas.microsoft.com/office/drawing/2014/main" id="{7D61EF1A-CF16-4E5C-93F0-5B9FACFDD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" y="618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77" name="Text Box 24">
              <a:extLst>
                <a:ext uri="{FF2B5EF4-FFF2-40B4-BE49-F238E27FC236}">
                  <a16:creationId xmlns:a16="http://schemas.microsoft.com/office/drawing/2014/main" id="{75152E63-F53B-4257-B04B-5F0B9B706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765"/>
              <a:ext cx="86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cs-CZ" sz="2000" b="1" dirty="0" err="1">
                  <a:solidFill>
                    <a:srgbClr val="FF9933"/>
                  </a:solidFill>
                  <a:latin typeface="+mn-lt"/>
                </a:rPr>
                <a:t>geomorfo-logie</a:t>
              </a:r>
              <a:endParaRPr lang="cs-CZ" altLang="cs-CZ" sz="2000" b="1" dirty="0">
                <a:solidFill>
                  <a:srgbClr val="FF9933"/>
                </a:solidFill>
                <a:latin typeface="+mn-lt"/>
              </a:endParaRP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2CBA44BB-C22C-4D9F-A47C-2F1695B93B12}"/>
              </a:ext>
            </a:extLst>
          </p:cNvPr>
          <p:cNvGrpSpPr>
            <a:grpSpLocks/>
          </p:cNvGrpSpPr>
          <p:nvPr/>
        </p:nvGrpSpPr>
        <p:grpSpPr bwMode="auto">
          <a:xfrm>
            <a:off x="74106" y="1100206"/>
            <a:ext cx="1223963" cy="1152525"/>
            <a:chOff x="1247" y="935"/>
            <a:chExt cx="771" cy="726"/>
          </a:xfrm>
        </p:grpSpPr>
        <p:sp>
          <p:nvSpPr>
            <p:cNvPr id="6174" name="Oval 19">
              <a:extLst>
                <a:ext uri="{FF2B5EF4-FFF2-40B4-BE49-F238E27FC236}">
                  <a16:creationId xmlns:a16="http://schemas.microsoft.com/office/drawing/2014/main" id="{F16F0A94-3251-4FE3-894D-383A69F7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935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75" name="Text Box 20">
              <a:extLst>
                <a:ext uri="{FF2B5EF4-FFF2-40B4-BE49-F238E27FC236}">
                  <a16:creationId xmlns:a16="http://schemas.microsoft.com/office/drawing/2014/main" id="{60C0196B-E349-4B13-90DA-49BAC3E4F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3" y="1162"/>
              <a:ext cx="72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2000" b="1">
                  <a:solidFill>
                    <a:srgbClr val="FF9933"/>
                  </a:solidFill>
                  <a:latin typeface="+mn-lt"/>
                </a:rPr>
                <a:t>geologie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3453F242-66BD-457A-BED2-C0109AB83D55}"/>
              </a:ext>
            </a:extLst>
          </p:cNvPr>
          <p:cNvGrpSpPr>
            <a:grpSpLocks/>
          </p:cNvGrpSpPr>
          <p:nvPr/>
        </p:nvGrpSpPr>
        <p:grpSpPr bwMode="auto">
          <a:xfrm>
            <a:off x="190731" y="2092961"/>
            <a:ext cx="1296988" cy="1152525"/>
            <a:chOff x="1519" y="1570"/>
            <a:chExt cx="817" cy="726"/>
          </a:xfrm>
        </p:grpSpPr>
        <p:sp>
          <p:nvSpPr>
            <p:cNvPr id="6172" name="Oval 27">
              <a:extLst>
                <a:ext uri="{FF2B5EF4-FFF2-40B4-BE49-F238E27FC236}">
                  <a16:creationId xmlns:a16="http://schemas.microsoft.com/office/drawing/2014/main" id="{E3E1F04C-B8B5-43CA-8998-95E78B72D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570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73" name="Text Box 28">
              <a:extLst>
                <a:ext uri="{FF2B5EF4-FFF2-40B4-BE49-F238E27FC236}">
                  <a16:creationId xmlns:a16="http://schemas.microsoft.com/office/drawing/2014/main" id="{BC215C09-D338-4C38-869A-1CDDA8AA7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1797"/>
              <a:ext cx="8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2000" b="1">
                  <a:solidFill>
                    <a:srgbClr val="FF9933"/>
                  </a:solidFill>
                  <a:latin typeface="+mn-lt"/>
                </a:rPr>
                <a:t>pedologie</a:t>
              </a:r>
            </a:p>
          </p:txBody>
        </p:sp>
      </p:grpSp>
      <p:grpSp>
        <p:nvGrpSpPr>
          <p:cNvPr id="7" name="Group 33">
            <a:extLst>
              <a:ext uri="{FF2B5EF4-FFF2-40B4-BE49-F238E27FC236}">
                <a16:creationId xmlns:a16="http://schemas.microsoft.com/office/drawing/2014/main" id="{C4485B3F-ECFD-43A5-8464-32B804C5C566}"/>
              </a:ext>
            </a:extLst>
          </p:cNvPr>
          <p:cNvGrpSpPr>
            <a:grpSpLocks/>
          </p:cNvGrpSpPr>
          <p:nvPr/>
        </p:nvGrpSpPr>
        <p:grpSpPr bwMode="auto">
          <a:xfrm>
            <a:off x="1002320" y="2690412"/>
            <a:ext cx="1223962" cy="1152525"/>
            <a:chOff x="1882" y="2024"/>
            <a:chExt cx="771" cy="726"/>
          </a:xfrm>
        </p:grpSpPr>
        <p:sp>
          <p:nvSpPr>
            <p:cNvPr id="6170" name="Oval 31">
              <a:extLst>
                <a:ext uri="{FF2B5EF4-FFF2-40B4-BE49-F238E27FC236}">
                  <a16:creationId xmlns:a16="http://schemas.microsoft.com/office/drawing/2014/main" id="{99D0EA40-288B-4C66-B08C-A319C26A6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2024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71" name="Text Box 32">
              <a:extLst>
                <a:ext uri="{FF2B5EF4-FFF2-40B4-BE49-F238E27FC236}">
                  <a16:creationId xmlns:a16="http://schemas.microsoft.com/office/drawing/2014/main" id="{0C3FC371-8B0C-43CF-8714-DB3957422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160"/>
              <a:ext cx="77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cs-CZ" sz="2000" b="1" dirty="0" err="1">
                  <a:solidFill>
                    <a:srgbClr val="FF9933"/>
                  </a:solidFill>
                  <a:latin typeface="+mn-lt"/>
                </a:rPr>
                <a:t>klimato-logie</a:t>
              </a:r>
              <a:endParaRPr lang="cs-CZ" altLang="cs-CZ" sz="2000" b="1" dirty="0">
                <a:solidFill>
                  <a:srgbClr val="FF9933"/>
                </a:solidFill>
                <a:latin typeface="+mn-lt"/>
              </a:endParaRP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3FD61786-ABC1-44E9-9125-726D86968775}"/>
              </a:ext>
            </a:extLst>
          </p:cNvPr>
          <p:cNvGrpSpPr>
            <a:grpSpLocks/>
          </p:cNvGrpSpPr>
          <p:nvPr/>
        </p:nvGrpSpPr>
        <p:grpSpPr bwMode="auto">
          <a:xfrm>
            <a:off x="1955363" y="2920778"/>
            <a:ext cx="1152525" cy="1152525"/>
            <a:chOff x="2517" y="2069"/>
            <a:chExt cx="726" cy="726"/>
          </a:xfrm>
        </p:grpSpPr>
        <p:sp>
          <p:nvSpPr>
            <p:cNvPr id="6168" name="Oval 35">
              <a:extLst>
                <a:ext uri="{FF2B5EF4-FFF2-40B4-BE49-F238E27FC236}">
                  <a16:creationId xmlns:a16="http://schemas.microsoft.com/office/drawing/2014/main" id="{B3C07D18-EC25-4D91-8B85-F2F96BE4D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2069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69" name="Text Box 36">
              <a:extLst>
                <a:ext uri="{FF2B5EF4-FFF2-40B4-BE49-F238E27FC236}">
                  <a16:creationId xmlns:a16="http://schemas.microsoft.com/office/drawing/2014/main" id="{A57AB290-A0C9-42F1-BC38-4F97C0C21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2296"/>
              <a:ext cx="72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2000" b="1">
                  <a:solidFill>
                    <a:srgbClr val="FF9933"/>
                  </a:solidFill>
                  <a:latin typeface="+mn-lt"/>
                </a:rPr>
                <a:t>botanika</a:t>
              </a:r>
            </a:p>
          </p:txBody>
        </p:sp>
      </p:grpSp>
      <p:grpSp>
        <p:nvGrpSpPr>
          <p:cNvPr id="9" name="Group 41">
            <a:extLst>
              <a:ext uri="{FF2B5EF4-FFF2-40B4-BE49-F238E27FC236}">
                <a16:creationId xmlns:a16="http://schemas.microsoft.com/office/drawing/2014/main" id="{C82F6D30-CCBA-40CE-8628-9404BE31249D}"/>
              </a:ext>
            </a:extLst>
          </p:cNvPr>
          <p:cNvGrpSpPr>
            <a:grpSpLocks/>
          </p:cNvGrpSpPr>
          <p:nvPr/>
        </p:nvGrpSpPr>
        <p:grpSpPr bwMode="auto">
          <a:xfrm>
            <a:off x="3010034" y="2727840"/>
            <a:ext cx="1152525" cy="1152525"/>
            <a:chOff x="3560" y="1570"/>
            <a:chExt cx="726" cy="726"/>
          </a:xfrm>
        </p:grpSpPr>
        <p:sp>
          <p:nvSpPr>
            <p:cNvPr id="6166" name="Oval 39">
              <a:extLst>
                <a:ext uri="{FF2B5EF4-FFF2-40B4-BE49-F238E27FC236}">
                  <a16:creationId xmlns:a16="http://schemas.microsoft.com/office/drawing/2014/main" id="{DE7BEDF0-A496-4C44-8CC0-64F9AC0FD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570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67" name="Text Box 40">
              <a:extLst>
                <a:ext uri="{FF2B5EF4-FFF2-40B4-BE49-F238E27FC236}">
                  <a16:creationId xmlns:a16="http://schemas.microsoft.com/office/drawing/2014/main" id="{7481684A-6AD7-4E66-A96A-E9EF49DFD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0" y="1706"/>
              <a:ext cx="72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cs-CZ" sz="2000" b="1" dirty="0" err="1">
                  <a:solidFill>
                    <a:srgbClr val="FF9933"/>
                  </a:solidFill>
                  <a:latin typeface="+mn-lt"/>
                </a:rPr>
                <a:t>dendro-logie</a:t>
              </a:r>
              <a:endParaRPr lang="cs-CZ" altLang="cs-CZ" sz="2000" b="1" dirty="0">
                <a:solidFill>
                  <a:srgbClr val="FF9933"/>
                </a:solidFill>
                <a:latin typeface="+mn-lt"/>
              </a:endParaRPr>
            </a:p>
          </p:txBody>
        </p:sp>
      </p:grpSp>
      <p:grpSp>
        <p:nvGrpSpPr>
          <p:cNvPr id="10" name="Group 45">
            <a:extLst>
              <a:ext uri="{FF2B5EF4-FFF2-40B4-BE49-F238E27FC236}">
                <a16:creationId xmlns:a16="http://schemas.microsoft.com/office/drawing/2014/main" id="{2AF4EFE6-8DEB-4FAC-AA44-C6C8359F2586}"/>
              </a:ext>
            </a:extLst>
          </p:cNvPr>
          <p:cNvGrpSpPr>
            <a:grpSpLocks/>
          </p:cNvGrpSpPr>
          <p:nvPr/>
        </p:nvGrpSpPr>
        <p:grpSpPr bwMode="auto">
          <a:xfrm>
            <a:off x="3882442" y="2048405"/>
            <a:ext cx="1223962" cy="1152525"/>
            <a:chOff x="3379" y="1298"/>
            <a:chExt cx="771" cy="726"/>
          </a:xfrm>
        </p:grpSpPr>
        <p:sp>
          <p:nvSpPr>
            <p:cNvPr id="6164" name="Oval 43">
              <a:extLst>
                <a:ext uri="{FF2B5EF4-FFF2-40B4-BE49-F238E27FC236}">
                  <a16:creationId xmlns:a16="http://schemas.microsoft.com/office/drawing/2014/main" id="{778088B6-58DE-440C-AA65-32A014681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1298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65" name="Text Box 44">
              <a:extLst>
                <a:ext uri="{FF2B5EF4-FFF2-40B4-BE49-F238E27FC236}">
                  <a16:creationId xmlns:a16="http://schemas.microsoft.com/office/drawing/2014/main" id="{8981DDEC-CAA2-4AAE-8763-2B6E3269E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1525"/>
              <a:ext cx="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2000" b="1">
                  <a:solidFill>
                    <a:srgbClr val="FF9933"/>
                  </a:solidFill>
                  <a:latin typeface="+mn-lt"/>
                </a:rPr>
                <a:t>ekologie</a:t>
              </a:r>
            </a:p>
          </p:txBody>
        </p:sp>
      </p:grpSp>
      <p:grpSp>
        <p:nvGrpSpPr>
          <p:cNvPr id="11" name="Group 49">
            <a:extLst>
              <a:ext uri="{FF2B5EF4-FFF2-40B4-BE49-F238E27FC236}">
                <a16:creationId xmlns:a16="http://schemas.microsoft.com/office/drawing/2014/main" id="{84597AB3-F465-4E97-AA06-2FB04044BCEE}"/>
              </a:ext>
            </a:extLst>
          </p:cNvPr>
          <p:cNvGrpSpPr>
            <a:grpSpLocks/>
          </p:cNvGrpSpPr>
          <p:nvPr/>
        </p:nvGrpSpPr>
        <p:grpSpPr bwMode="auto">
          <a:xfrm>
            <a:off x="1884579" y="1093920"/>
            <a:ext cx="4820150" cy="3554105"/>
            <a:chOff x="3334" y="844"/>
            <a:chExt cx="1085" cy="726"/>
          </a:xfrm>
        </p:grpSpPr>
        <p:sp>
          <p:nvSpPr>
            <p:cNvPr id="6162" name="Oval 47">
              <a:extLst>
                <a:ext uri="{FF2B5EF4-FFF2-40B4-BE49-F238E27FC236}">
                  <a16:creationId xmlns:a16="http://schemas.microsoft.com/office/drawing/2014/main" id="{FAE1F9A0-9CE3-4375-9CB0-A11BF374D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844"/>
              <a:ext cx="726" cy="726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63" name="Text Box 48">
              <a:extLst>
                <a:ext uri="{FF2B5EF4-FFF2-40B4-BE49-F238E27FC236}">
                  <a16:creationId xmlns:a16="http://schemas.microsoft.com/office/drawing/2014/main" id="{623E0EF2-CEFF-40AB-9D3F-282DB7DAC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3" y="1302"/>
              <a:ext cx="816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cs-CZ" sz="2000" b="1" dirty="0">
                  <a:solidFill>
                    <a:srgbClr val="FF9933"/>
                  </a:solidFill>
                  <a:latin typeface="+mn-lt"/>
                </a:rPr>
                <a:t>fytocenologie</a:t>
              </a:r>
            </a:p>
          </p:txBody>
        </p:sp>
      </p:grpSp>
      <p:grpSp>
        <p:nvGrpSpPr>
          <p:cNvPr id="12" name="Group 53">
            <a:extLst>
              <a:ext uri="{FF2B5EF4-FFF2-40B4-BE49-F238E27FC236}">
                <a16:creationId xmlns:a16="http://schemas.microsoft.com/office/drawing/2014/main" id="{2839FC8A-ADAE-417E-A807-E3541E66CC65}"/>
              </a:ext>
            </a:extLst>
          </p:cNvPr>
          <p:cNvGrpSpPr>
            <a:grpSpLocks/>
          </p:cNvGrpSpPr>
          <p:nvPr/>
        </p:nvGrpSpPr>
        <p:grpSpPr bwMode="auto">
          <a:xfrm>
            <a:off x="3517107" y="196993"/>
            <a:ext cx="1223963" cy="1152525"/>
            <a:chOff x="3152" y="663"/>
            <a:chExt cx="771" cy="726"/>
          </a:xfrm>
        </p:grpSpPr>
        <p:sp>
          <p:nvSpPr>
            <p:cNvPr id="6160" name="Oval 51">
              <a:extLst>
                <a:ext uri="{FF2B5EF4-FFF2-40B4-BE49-F238E27FC236}">
                  <a16:creationId xmlns:a16="http://schemas.microsoft.com/office/drawing/2014/main" id="{EA0752AA-A16F-4417-B816-5362E6A89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663"/>
              <a:ext cx="726" cy="72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33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+mn-lt"/>
              </a:endParaRPr>
            </a:p>
          </p:txBody>
        </p:sp>
        <p:sp>
          <p:nvSpPr>
            <p:cNvPr id="6161" name="Text Box 52">
              <a:extLst>
                <a:ext uri="{FF2B5EF4-FFF2-40B4-BE49-F238E27FC236}">
                  <a16:creationId xmlns:a16="http://schemas.microsoft.com/office/drawing/2014/main" id="{0277EA88-E098-4024-8F45-7E9DEB0AF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890"/>
              <a:ext cx="72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2000" b="1">
                  <a:solidFill>
                    <a:srgbClr val="FF9933"/>
                  </a:solidFill>
                  <a:latin typeface="+mn-lt"/>
                </a:rPr>
                <a:t>zoologie</a:t>
              </a:r>
            </a:p>
          </p:txBody>
        </p:sp>
      </p:grp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A0D123A6-3E31-4E3C-85E4-F218817FA3B9}"/>
              </a:ext>
            </a:extLst>
          </p:cNvPr>
          <p:cNvSpPr/>
          <p:nvPr/>
        </p:nvSpPr>
        <p:spPr>
          <a:xfrm>
            <a:off x="5443369" y="196993"/>
            <a:ext cx="314147" cy="3876310"/>
          </a:xfrm>
          <a:prstGeom prst="rightBrac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AEE0EF1-0D2D-4A41-A854-5A351B86DF44}"/>
              </a:ext>
            </a:extLst>
          </p:cNvPr>
          <p:cNvCxnSpPr/>
          <p:nvPr/>
        </p:nvCxnSpPr>
        <p:spPr>
          <a:xfrm flipV="1">
            <a:off x="5913099" y="387275"/>
            <a:ext cx="1794728" cy="1705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BFCDDA2-AF15-43F2-9672-BE992659490B}"/>
              </a:ext>
            </a:extLst>
          </p:cNvPr>
          <p:cNvSpPr txBox="1"/>
          <p:nvPr/>
        </p:nvSpPr>
        <p:spPr>
          <a:xfrm>
            <a:off x="7818266" y="220862"/>
            <a:ext cx="38735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>
                    <a:lumMod val="85000"/>
                  </a:schemeClr>
                </a:solidFill>
              </a:rPr>
              <a:t>Lesnicko-typologicky systém</a:t>
            </a:r>
          </a:p>
        </p:txBody>
      </p:sp>
      <p:sp>
        <p:nvSpPr>
          <p:cNvPr id="43" name="Text Box 62">
            <a:extLst>
              <a:ext uri="{FF2B5EF4-FFF2-40B4-BE49-F238E27FC236}">
                <a16:creationId xmlns:a16="http://schemas.microsoft.com/office/drawing/2014/main" id="{CBA2E26B-2FF1-48E7-93FB-03C721D6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91" y="1942603"/>
            <a:ext cx="38735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Oceňování lesů</a:t>
            </a:r>
          </a:p>
        </p:txBody>
      </p:sp>
      <p:sp>
        <p:nvSpPr>
          <p:cNvPr id="44" name="Text Box 62">
            <a:extLst>
              <a:ext uri="{FF2B5EF4-FFF2-40B4-BE49-F238E27FC236}">
                <a16:creationId xmlns:a16="http://schemas.microsoft.com/office/drawing/2014/main" id="{256C14EC-88CC-40D2-999C-74D416A78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91" y="2528937"/>
            <a:ext cx="38735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Dotace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A9529957-D9DE-43D4-ACD4-9D2CBBD28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91" y="3133907"/>
            <a:ext cx="38735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Hodnocení funkcí lesů</a:t>
            </a:r>
          </a:p>
        </p:txBody>
      </p:sp>
      <p:sp>
        <p:nvSpPr>
          <p:cNvPr id="46" name="Text Box 62">
            <a:extLst>
              <a:ext uri="{FF2B5EF4-FFF2-40B4-BE49-F238E27FC236}">
                <a16:creationId xmlns:a16="http://schemas.microsoft.com/office/drawing/2014/main" id="{17C15562-2D83-4702-8CCC-81B2CFC74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91" y="3738877"/>
            <a:ext cx="38735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Hodnocení úživnosti honiteb</a:t>
            </a:r>
          </a:p>
        </p:txBody>
      </p:sp>
      <p:sp>
        <p:nvSpPr>
          <p:cNvPr id="47" name="Text Box 62">
            <a:extLst>
              <a:ext uri="{FF2B5EF4-FFF2-40B4-BE49-F238E27FC236}">
                <a16:creationId xmlns:a16="http://schemas.microsoft.com/office/drawing/2014/main" id="{2E6B2710-166F-41ED-A24F-274ECFBF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91" y="4333004"/>
            <a:ext cx="38735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Daně</a:t>
            </a:r>
          </a:p>
        </p:txBody>
      </p:sp>
      <p:sp>
        <p:nvSpPr>
          <p:cNvPr id="48" name="Text Box 62">
            <a:extLst>
              <a:ext uri="{FF2B5EF4-FFF2-40B4-BE49-F238E27FC236}">
                <a16:creationId xmlns:a16="http://schemas.microsoft.com/office/drawing/2014/main" id="{E23FC345-34BE-4384-B318-1F060953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91" y="4937745"/>
            <a:ext cx="38735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1" grpId="0" animBg="1"/>
      <p:bldP spid="6182" grpId="0" animBg="1"/>
      <p:bldP spid="3" grpId="0" animBg="1"/>
      <p:bldP spid="15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F3C-AA26-4AE0-BB4B-338263A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+mn-lt"/>
              </a:rPr>
              <a:t>Les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CA8D3-F9E4-4564-B416-276DADCD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322" y="909657"/>
            <a:ext cx="5013064" cy="5583218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b="1" dirty="0"/>
              <a:t>V geobiocenologii: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	= společenstvo (geobiocenóza)!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	= ekosystém!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2D43C41D-62CE-4D76-9571-78E48AFFA6EA}"/>
              </a:ext>
            </a:extLst>
          </p:cNvPr>
          <p:cNvSpPr txBox="1">
            <a:spLocks/>
          </p:cNvSpPr>
          <p:nvPr/>
        </p:nvSpPr>
        <p:spPr>
          <a:xfrm>
            <a:off x="167600" y="909657"/>
            <a:ext cx="6877722" cy="558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b="1" dirty="0"/>
              <a:t>V odborných lesnických disciplínách: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Porost?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Hospodářská entita?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Soubor taxačních veličin?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Společenstvo?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Funkční jednotka přírody plnící celospolečenské funkce?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Soubor vetknutých nosníků?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None/>
              <a:defRPr/>
            </a:pPr>
            <a:r>
              <a:rPr lang="cs-CZ" sz="2200" dirty="0"/>
              <a:t>= Lesní porosty s jejich prostředím a pozemky určené          k plnění funkcí lesa?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None/>
              <a:defRPr/>
            </a:pPr>
            <a:r>
              <a:rPr lang="cs-CZ" sz="2200" dirty="0"/>
              <a:t>= Soubor dřevin o určitém zápoji, ploše a výšce?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Plocha souše </a:t>
            </a:r>
            <a:r>
              <a:rPr lang="en-GB" sz="2200" dirty="0"/>
              <a:t>&gt; </a:t>
            </a:r>
            <a:r>
              <a:rPr lang="cs-CZ" sz="2200" dirty="0"/>
              <a:t>0,5 ha se zápojem</a:t>
            </a:r>
            <a:br>
              <a:rPr lang="cs-CZ" sz="2200" dirty="0"/>
            </a:br>
            <a:r>
              <a:rPr lang="cs-CZ" sz="2200" dirty="0"/>
              <a:t>stromů </a:t>
            </a:r>
            <a:r>
              <a:rPr lang="en-GB" sz="2200" dirty="0"/>
              <a:t>&gt;</a:t>
            </a:r>
            <a:r>
              <a:rPr lang="cs-CZ" sz="2200" dirty="0"/>
              <a:t> 10 % schopných dosáhnout výšky alespoň 5 m,</a:t>
            </a:r>
            <a:r>
              <a:rPr lang="en-GB" sz="2200" dirty="0"/>
              <a:t> </a:t>
            </a:r>
            <a:r>
              <a:rPr lang="cs-CZ" sz="2200" dirty="0"/>
              <a:t>která není prvotně využívaná pro zemědělské či jiné nelesnické účely? </a:t>
            </a:r>
          </a:p>
          <a:p>
            <a:pPr marL="182563" indent="-182563"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2200" dirty="0"/>
              <a:t>= …</a:t>
            </a:r>
          </a:p>
        </p:txBody>
      </p:sp>
    </p:spTree>
    <p:extLst>
      <p:ext uri="{BB962C8B-B14F-4D97-AF65-F5344CB8AC3E}">
        <p14:creationId xmlns:p14="http://schemas.microsoft.com/office/powerpoint/2010/main" val="11648369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2069</Words>
  <Application>Microsoft Office PowerPoint</Application>
  <PresentationFormat>Širokoúhlá obrazovka</PresentationFormat>
  <Paragraphs>611</Paragraphs>
  <Slides>49</Slides>
  <Notes>49</Notes>
  <HiddenSlides>4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Wingdings</vt:lpstr>
      <vt:lpstr>Motiv Office</vt:lpstr>
      <vt:lpstr>Graf</vt:lpstr>
      <vt:lpstr>Geobiocenologie a lesnická typologie</vt:lpstr>
      <vt:lpstr>Je libo testík?</vt:lpstr>
      <vt:lpstr>Vyhodnocení</vt:lpstr>
      <vt:lpstr>Prezentace aplikace PowerPoint</vt:lpstr>
      <vt:lpstr>Motto I</vt:lpstr>
      <vt:lpstr>Prezentace aplikace PowerPoint</vt:lpstr>
      <vt:lpstr>Lesnická typologie</vt:lpstr>
      <vt:lpstr>Prezentace aplikace PowerPoint</vt:lpstr>
      <vt:lpstr>Les</vt:lpstr>
      <vt:lpstr>Pro koho?</vt:lpstr>
      <vt:lpstr>Vznik</vt:lpstr>
      <vt:lpstr>Prezentace aplikace PowerPoint</vt:lpstr>
      <vt:lpstr>Vznik</vt:lpstr>
      <vt:lpstr>Teoretický základ</vt:lpstr>
      <vt:lpstr>Prezentace aplikace PowerPoint</vt:lpstr>
      <vt:lpstr>Prezentace aplikace PowerPoint</vt:lpstr>
      <vt:lpstr>Teoretický základ</vt:lpstr>
      <vt:lpstr>Prezentace aplikace PowerPoint</vt:lpstr>
      <vt:lpstr>Teoretický základ</vt:lpstr>
      <vt:lpstr>K čemu to je dobré</vt:lpstr>
      <vt:lpstr>K čemu to je dobré</vt:lpstr>
      <vt:lpstr>K čemu to je dobré</vt:lpstr>
      <vt:lpstr>K čemu to je dobré</vt:lpstr>
      <vt:lpstr>K čemu to je dobré</vt:lpstr>
      <vt:lpstr>Prezentace aplikace PowerPoint</vt:lpstr>
      <vt:lpstr>K čemu je to dobré</vt:lpstr>
      <vt:lpstr>K čemu to je dobré</vt:lpstr>
      <vt:lpstr>Náplň a metody</vt:lpstr>
      <vt:lpstr>Náplň a metody</vt:lpstr>
      <vt:lpstr>Náplň a metody</vt:lpstr>
      <vt:lpstr>Náplň a metody</vt:lpstr>
      <vt:lpstr>Náplň a metody</vt:lpstr>
      <vt:lpstr>Náplň a metody</vt:lpstr>
      <vt:lpstr>Náplň a metody</vt:lpstr>
      <vt:lpstr>Náplň a metody</vt:lpstr>
      <vt:lpstr>Náplň a metody</vt:lpstr>
      <vt:lpstr>Náplň a metody</vt:lpstr>
      <vt:lpstr>Náplň a metody</vt:lpstr>
      <vt:lpstr>Čím se zabýváme?</vt:lpstr>
      <vt:lpstr>Čím se zabýváme?</vt:lpstr>
      <vt:lpstr>Čím se zabýváme?</vt:lpstr>
      <vt:lpstr>Čím se zabýváme?</vt:lpstr>
      <vt:lpstr>Čím se zabýváme?</vt:lpstr>
      <vt:lpstr>Čím se zabýváme?</vt:lpstr>
      <vt:lpstr>Čím se zabýváme?</vt:lpstr>
      <vt:lpstr>Čím se zabýváme?</vt:lpstr>
      <vt:lpstr>Čím se zabýváme a čím bychom (ve spolupráci se studenty) ještě měli/mohli?</vt:lpstr>
      <vt:lpstr>Je libo testík?</vt:lpstr>
      <vt:lpstr>Pokračování příště (za rok)!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Friedl</dc:creator>
  <cp:lastModifiedBy>Michal Friedl</cp:lastModifiedBy>
  <cp:revision>159</cp:revision>
  <dcterms:created xsi:type="dcterms:W3CDTF">2021-11-07T12:07:04Z</dcterms:created>
  <dcterms:modified xsi:type="dcterms:W3CDTF">2023-11-16T14:44:34Z</dcterms:modified>
</cp:coreProperties>
</file>