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6"/>
  </p:notesMasterIdLst>
  <p:sldIdLst>
    <p:sldId id="257" r:id="rId2"/>
    <p:sldId id="389" r:id="rId3"/>
    <p:sldId id="390" r:id="rId4"/>
    <p:sldId id="391" r:id="rId5"/>
    <p:sldId id="258" r:id="rId6"/>
    <p:sldId id="259" r:id="rId7"/>
    <p:sldId id="261" r:id="rId8"/>
    <p:sldId id="263" r:id="rId9"/>
    <p:sldId id="578" r:id="rId10"/>
    <p:sldId id="262" r:id="rId11"/>
    <p:sldId id="282" r:id="rId12"/>
    <p:sldId id="283" r:id="rId13"/>
    <p:sldId id="260" r:id="rId14"/>
    <p:sldId id="408" r:id="rId15"/>
    <p:sldId id="411" r:id="rId16"/>
    <p:sldId id="427" r:id="rId17"/>
    <p:sldId id="409" r:id="rId18"/>
    <p:sldId id="410" r:id="rId19"/>
    <p:sldId id="412" r:id="rId20"/>
    <p:sldId id="413" r:id="rId21"/>
    <p:sldId id="414" r:id="rId22"/>
    <p:sldId id="425" r:id="rId23"/>
    <p:sldId id="426" r:id="rId24"/>
    <p:sldId id="415" r:id="rId25"/>
    <p:sldId id="416" r:id="rId26"/>
    <p:sldId id="583" r:id="rId27"/>
    <p:sldId id="417" r:id="rId28"/>
    <p:sldId id="418" r:id="rId29"/>
    <p:sldId id="419" r:id="rId30"/>
    <p:sldId id="420" r:id="rId31"/>
    <p:sldId id="421" r:id="rId32"/>
    <p:sldId id="422" r:id="rId33"/>
    <p:sldId id="423" r:id="rId34"/>
    <p:sldId id="424" r:id="rId35"/>
    <p:sldId id="562" r:id="rId36"/>
    <p:sldId id="563" r:id="rId37"/>
    <p:sldId id="564" r:id="rId38"/>
    <p:sldId id="565" r:id="rId39"/>
    <p:sldId id="265" r:id="rId40"/>
    <p:sldId id="266" r:id="rId41"/>
    <p:sldId id="547" r:id="rId42"/>
    <p:sldId id="267" r:id="rId43"/>
    <p:sldId id="268" r:id="rId44"/>
    <p:sldId id="269" r:id="rId45"/>
    <p:sldId id="280" r:id="rId46"/>
    <p:sldId id="369" r:id="rId47"/>
    <p:sldId id="270" r:id="rId48"/>
    <p:sldId id="281" r:id="rId49"/>
    <p:sldId id="347" r:id="rId50"/>
    <p:sldId id="284" r:id="rId51"/>
    <p:sldId id="285" r:id="rId52"/>
    <p:sldId id="286" r:id="rId53"/>
    <p:sldId id="379" r:id="rId54"/>
    <p:sldId id="380" r:id="rId55"/>
    <p:sldId id="381" r:id="rId56"/>
    <p:sldId id="378" r:id="rId57"/>
    <p:sldId id="387" r:id="rId58"/>
    <p:sldId id="382" r:id="rId59"/>
    <p:sldId id="384" r:id="rId60"/>
    <p:sldId id="388" r:id="rId61"/>
    <p:sldId id="566" r:id="rId62"/>
    <p:sldId id="567" r:id="rId63"/>
    <p:sldId id="568" r:id="rId64"/>
    <p:sldId id="386" r:id="rId65"/>
    <p:sldId id="569" r:id="rId66"/>
    <p:sldId id="288" r:id="rId67"/>
    <p:sldId id="349" r:id="rId68"/>
    <p:sldId id="366" r:id="rId69"/>
    <p:sldId id="572" r:id="rId70"/>
    <p:sldId id="573" r:id="rId71"/>
    <p:sldId id="292" r:id="rId72"/>
    <p:sldId id="290" r:id="rId73"/>
    <p:sldId id="289" r:id="rId74"/>
    <p:sldId id="428" r:id="rId75"/>
    <p:sldId id="357" r:id="rId76"/>
    <p:sldId id="291" r:id="rId77"/>
    <p:sldId id="293" r:id="rId78"/>
    <p:sldId id="574" r:id="rId79"/>
    <p:sldId id="294" r:id="rId80"/>
    <p:sldId id="295" r:id="rId81"/>
    <p:sldId id="316" r:id="rId82"/>
    <p:sldId id="296" r:id="rId83"/>
    <p:sldId id="429" r:id="rId84"/>
    <p:sldId id="393" r:id="rId85"/>
    <p:sldId id="297" r:id="rId86"/>
    <p:sldId id="430" r:id="rId87"/>
    <p:sldId id="394" r:id="rId88"/>
    <p:sldId id="298" r:id="rId89"/>
    <p:sldId id="395" r:id="rId90"/>
    <p:sldId id="396" r:id="rId91"/>
    <p:sldId id="397" r:id="rId92"/>
    <p:sldId id="299" r:id="rId93"/>
    <p:sldId id="398" r:id="rId94"/>
    <p:sldId id="300" r:id="rId95"/>
    <p:sldId id="399" r:id="rId96"/>
    <p:sldId id="402" r:id="rId97"/>
    <p:sldId id="401" r:id="rId98"/>
    <p:sldId id="301" r:id="rId99"/>
    <p:sldId id="403" r:id="rId100"/>
    <p:sldId id="404" r:id="rId101"/>
    <p:sldId id="302" r:id="rId102"/>
    <p:sldId id="431" r:id="rId103"/>
    <p:sldId id="405" r:id="rId104"/>
    <p:sldId id="304" r:id="rId105"/>
    <p:sldId id="406" r:id="rId106"/>
    <p:sldId id="407" r:id="rId107"/>
    <p:sldId id="305" r:id="rId108"/>
    <p:sldId id="314" r:id="rId109"/>
    <p:sldId id="352" r:id="rId110"/>
    <p:sldId id="432" r:id="rId111"/>
    <p:sldId id="325" r:id="rId112"/>
    <p:sldId id="368" r:id="rId113"/>
    <p:sldId id="500" r:id="rId114"/>
    <p:sldId id="501" r:id="rId115"/>
    <p:sldId id="502" r:id="rId116"/>
    <p:sldId id="503" r:id="rId117"/>
    <p:sldId id="504" r:id="rId118"/>
    <p:sldId id="317" r:id="rId119"/>
    <p:sldId id="321" r:id="rId120"/>
    <p:sldId id="318" r:id="rId121"/>
    <p:sldId id="392" r:id="rId122"/>
    <p:sldId id="319" r:id="rId123"/>
    <p:sldId id="324" r:id="rId124"/>
    <p:sldId id="320" r:id="rId125"/>
    <p:sldId id="322" r:id="rId126"/>
    <p:sldId id="326" r:id="rId127"/>
    <p:sldId id="327" r:id="rId128"/>
    <p:sldId id="506" r:id="rId129"/>
    <p:sldId id="507" r:id="rId130"/>
    <p:sldId id="508" r:id="rId131"/>
    <p:sldId id="509" r:id="rId132"/>
    <p:sldId id="328" r:id="rId133"/>
    <p:sldId id="339" r:id="rId134"/>
    <p:sldId id="329" r:id="rId135"/>
    <p:sldId id="338" r:id="rId136"/>
    <p:sldId id="330" r:id="rId137"/>
    <p:sldId id="337" r:id="rId138"/>
    <p:sldId id="331" r:id="rId139"/>
    <p:sldId id="336" r:id="rId140"/>
    <p:sldId id="332" r:id="rId141"/>
    <p:sldId id="335" r:id="rId142"/>
    <p:sldId id="333" r:id="rId143"/>
    <p:sldId id="334" r:id="rId144"/>
    <p:sldId id="313" r:id="rId145"/>
    <p:sldId id="505" r:id="rId146"/>
    <p:sldId id="341" r:id="rId147"/>
    <p:sldId id="365" r:id="rId148"/>
    <p:sldId id="350" r:id="rId149"/>
    <p:sldId id="343" r:id="rId150"/>
    <p:sldId id="351" r:id="rId151"/>
    <p:sldId id="340" r:id="rId152"/>
    <p:sldId id="371" r:id="rId153"/>
    <p:sldId id="372" r:id="rId154"/>
    <p:sldId id="433" r:id="rId155"/>
    <p:sldId id="499" r:id="rId156"/>
    <p:sldId id="373" r:id="rId157"/>
    <p:sldId id="278" r:id="rId158"/>
    <p:sldId id="434" r:id="rId159"/>
    <p:sldId id="435" r:id="rId160"/>
    <p:sldId id="436" r:id="rId161"/>
    <p:sldId id="437" r:id="rId162"/>
    <p:sldId id="438" r:id="rId163"/>
    <p:sldId id="439" r:id="rId164"/>
    <p:sldId id="306" r:id="rId165"/>
    <p:sldId id="571" r:id="rId166"/>
    <p:sldId id="511" r:id="rId167"/>
    <p:sldId id="307" r:id="rId168"/>
    <p:sldId id="443" r:id="rId169"/>
    <p:sldId id="442" r:id="rId170"/>
    <p:sldId id="445" r:id="rId171"/>
    <p:sldId id="444" r:id="rId172"/>
    <p:sldId id="447" r:id="rId173"/>
    <p:sldId id="446" r:id="rId174"/>
    <p:sldId id="308" r:id="rId175"/>
    <p:sldId id="449" r:id="rId176"/>
    <p:sldId id="448" r:id="rId177"/>
    <p:sldId id="513" r:id="rId178"/>
    <p:sldId id="512" r:id="rId179"/>
    <p:sldId id="453" r:id="rId180"/>
    <p:sldId id="452" r:id="rId181"/>
    <p:sldId id="455" r:id="rId182"/>
    <p:sldId id="454" r:id="rId183"/>
    <p:sldId id="309" r:id="rId184"/>
    <p:sldId id="457" r:id="rId185"/>
    <p:sldId id="456" r:id="rId186"/>
    <p:sldId id="459" r:id="rId187"/>
    <p:sldId id="458" r:id="rId188"/>
    <p:sldId id="342" r:id="rId189"/>
    <p:sldId id="460" r:id="rId190"/>
    <p:sldId id="344" r:id="rId191"/>
    <p:sldId id="461" r:id="rId192"/>
    <p:sldId id="346" r:id="rId193"/>
    <p:sldId id="345" r:id="rId194"/>
    <p:sldId id="348" r:id="rId195"/>
    <p:sldId id="462" r:id="rId196"/>
    <p:sldId id="310" r:id="rId197"/>
    <p:sldId id="515" r:id="rId198"/>
    <p:sldId id="514" r:id="rId199"/>
    <p:sldId id="517" r:id="rId200"/>
    <p:sldId id="516" r:id="rId201"/>
    <p:sldId id="519" r:id="rId202"/>
    <p:sldId id="518" r:id="rId203"/>
    <p:sldId id="311" r:id="rId204"/>
    <p:sldId id="469" r:id="rId205"/>
    <p:sldId id="520" r:id="rId206"/>
    <p:sldId id="521" r:id="rId207"/>
    <p:sldId id="522" r:id="rId208"/>
    <p:sldId id="523" r:id="rId209"/>
    <p:sldId id="524" r:id="rId210"/>
    <p:sldId id="525" r:id="rId211"/>
    <p:sldId id="526" r:id="rId212"/>
    <p:sldId id="356" r:id="rId213"/>
    <p:sldId id="355" r:id="rId214"/>
    <p:sldId id="358" r:id="rId215"/>
    <p:sldId id="470" r:id="rId216"/>
    <p:sldId id="312" r:id="rId217"/>
    <p:sldId id="472" r:id="rId218"/>
    <p:sldId id="471" r:id="rId219"/>
    <p:sldId id="527" r:id="rId220"/>
    <p:sldId id="476" r:id="rId221"/>
    <p:sldId id="473" r:id="rId222"/>
    <p:sldId id="528" r:id="rId223"/>
    <p:sldId id="474" r:id="rId224"/>
    <p:sldId id="475" r:id="rId225"/>
    <p:sldId id="529" r:id="rId226"/>
    <p:sldId id="440" r:id="rId227"/>
    <p:sldId id="479" r:id="rId228"/>
    <p:sldId id="478" r:id="rId229"/>
    <p:sldId id="531" r:id="rId230"/>
    <p:sldId id="477" r:id="rId231"/>
    <p:sldId id="323" r:id="rId232"/>
    <p:sldId id="530" r:id="rId233"/>
    <p:sldId id="315" r:id="rId234"/>
    <p:sldId id="480" r:id="rId235"/>
    <p:sldId id="532" r:id="rId236"/>
    <p:sldId id="533" r:id="rId237"/>
    <p:sldId id="534" r:id="rId238"/>
    <p:sldId id="535" r:id="rId239"/>
    <p:sldId id="536" r:id="rId240"/>
    <p:sldId id="537" r:id="rId241"/>
    <p:sldId id="538" r:id="rId242"/>
    <p:sldId id="539" r:id="rId243"/>
    <p:sldId id="481" r:id="rId244"/>
    <p:sldId id="483" r:id="rId245"/>
    <p:sldId id="484" r:id="rId246"/>
    <p:sldId id="575" r:id="rId247"/>
    <p:sldId id="370" r:id="rId248"/>
    <p:sldId id="576" r:id="rId249"/>
    <p:sldId id="577" r:id="rId250"/>
    <p:sldId id="485" r:id="rId251"/>
    <p:sldId id="558" r:id="rId252"/>
    <p:sldId id="486" r:id="rId253"/>
    <p:sldId id="559" r:id="rId254"/>
    <p:sldId id="541" r:id="rId255"/>
    <p:sldId id="560" r:id="rId256"/>
    <p:sldId id="546" r:id="rId257"/>
    <p:sldId id="542" r:id="rId258"/>
    <p:sldId id="495" r:id="rId259"/>
    <p:sldId id="561" r:id="rId260"/>
    <p:sldId id="498" r:id="rId261"/>
    <p:sldId id="375" r:id="rId262"/>
    <p:sldId id="377" r:id="rId263"/>
    <p:sldId id="543" r:id="rId264"/>
    <p:sldId id="544" r:id="rId265"/>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33333"/>
    <a:srgbClr val="CC00CC"/>
    <a:srgbClr val="800000"/>
    <a:srgbClr val="FF9900"/>
    <a:srgbClr val="339966"/>
    <a:srgbClr val="33993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76" autoAdjust="0"/>
    <p:restoredTop sz="72026" autoAdjust="0"/>
  </p:normalViewPr>
  <p:slideViewPr>
    <p:cSldViewPr>
      <p:cViewPr varScale="1">
        <p:scale>
          <a:sx n="56" d="100"/>
          <a:sy n="56" d="100"/>
        </p:scale>
        <p:origin x="2059"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tableStyles" Target="tableStyle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notesMaster" Target="notesMasters/notes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presProps" Target="presProp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B8CBD671-5D7C-9C7D-7984-AB36EB384C9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cs-CZ"/>
          </a:p>
        </p:txBody>
      </p:sp>
      <p:sp>
        <p:nvSpPr>
          <p:cNvPr id="112643" name="Rectangle 3">
            <a:extLst>
              <a:ext uri="{FF2B5EF4-FFF2-40B4-BE49-F238E27FC236}">
                <a16:creationId xmlns:a16="http://schemas.microsoft.com/office/drawing/2014/main" id="{147C7D08-5EDF-C498-FD6E-C1212AFC6D6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endParaRPr lang="cs-CZ"/>
          </a:p>
        </p:txBody>
      </p:sp>
      <p:sp>
        <p:nvSpPr>
          <p:cNvPr id="2052" name="Rectangle 4">
            <a:extLst>
              <a:ext uri="{FF2B5EF4-FFF2-40B4-BE49-F238E27FC236}">
                <a16:creationId xmlns:a16="http://schemas.microsoft.com/office/drawing/2014/main" id="{E24BA9D7-2A6C-BE39-298F-3E1B55AD063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5" name="Rectangle 5">
            <a:extLst>
              <a:ext uri="{FF2B5EF4-FFF2-40B4-BE49-F238E27FC236}">
                <a16:creationId xmlns:a16="http://schemas.microsoft.com/office/drawing/2014/main" id="{33513865-744D-C75B-D2E4-8C73B518958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dirty="0"/>
              <a:t>Klepnutím lze 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112646" name="Rectangle 6">
            <a:extLst>
              <a:ext uri="{FF2B5EF4-FFF2-40B4-BE49-F238E27FC236}">
                <a16:creationId xmlns:a16="http://schemas.microsoft.com/office/drawing/2014/main" id="{489E9D11-5FE2-E8FE-A149-9BB56D5B410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cs-CZ"/>
          </a:p>
        </p:txBody>
      </p:sp>
      <p:sp>
        <p:nvSpPr>
          <p:cNvPr id="112647" name="Rectangle 7">
            <a:extLst>
              <a:ext uri="{FF2B5EF4-FFF2-40B4-BE49-F238E27FC236}">
                <a16:creationId xmlns:a16="http://schemas.microsoft.com/office/drawing/2014/main" id="{4673D97D-0E89-3FCC-597F-E618DC2CB27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BB9B25D-0A9B-41CD-916C-126269B8AB1A}" type="slidenum">
              <a:rPr lang="cs-CZ" altLang="cs-CZ"/>
              <a:pPr>
                <a:defRPr/>
              </a:pPr>
              <a:t>‹#›</a:t>
            </a:fld>
            <a:endParaRPr lang="cs-CZ" alt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E6F785C2-181C-DEB9-BAAE-2F1779C55A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5452E2-0F2B-4A24-8AC2-5D86B8A3C2F3}" type="slidenum">
              <a:rPr lang="cs-CZ" altLang="en-US" smtClean="0">
                <a:latin typeface="Calibri" panose="020F0502020204030204" pitchFamily="34" charset="0"/>
              </a:rPr>
              <a:pPr/>
              <a:t>1</a:t>
            </a:fld>
            <a:endParaRPr lang="cs-CZ" altLang="en-US">
              <a:latin typeface="Calibri" panose="020F0502020204030204" pitchFamily="34" charset="0"/>
            </a:endParaRPr>
          </a:p>
        </p:txBody>
      </p:sp>
      <p:sp>
        <p:nvSpPr>
          <p:cNvPr id="4099" name="Rectangle 2">
            <a:extLst>
              <a:ext uri="{FF2B5EF4-FFF2-40B4-BE49-F238E27FC236}">
                <a16:creationId xmlns:a16="http://schemas.microsoft.com/office/drawing/2014/main" id="{10F51340-F58B-738A-57EF-BBE7A8026007}"/>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770C2CFA-D90E-46C8-4599-EA6A315E64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A6DD251-CDC1-4E3C-86E0-EA71D22B75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8DD4F0-127F-42B6-B3DE-6544E621727C}" type="slidenum">
              <a:rPr lang="cs-CZ" altLang="en-US" smtClean="0">
                <a:latin typeface="Calibri" panose="020F0502020204030204" pitchFamily="34" charset="0"/>
              </a:rPr>
              <a:pPr/>
              <a:t>13</a:t>
            </a:fld>
            <a:endParaRPr lang="cs-CZ" altLang="en-US">
              <a:latin typeface="Calibri" panose="020F0502020204030204" pitchFamily="34" charset="0"/>
            </a:endParaRPr>
          </a:p>
        </p:txBody>
      </p:sp>
      <p:sp>
        <p:nvSpPr>
          <p:cNvPr id="25603" name="Rectangle 2">
            <a:extLst>
              <a:ext uri="{FF2B5EF4-FFF2-40B4-BE49-F238E27FC236}">
                <a16:creationId xmlns:a16="http://schemas.microsoft.com/office/drawing/2014/main" id="{ADECC47D-45C5-9B6A-8202-CC147DD23629}"/>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6D1D91E0-D9ED-833E-6742-E33BB3D76B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779321ED-3DE2-EBB6-489E-EF8DF5D4CE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523131-CD69-426E-8995-625F25943A03}" type="slidenum">
              <a:rPr lang="cs-CZ" altLang="en-US" smtClean="0">
                <a:latin typeface="Calibri" panose="020F0502020204030204" pitchFamily="34" charset="0"/>
              </a:rPr>
              <a:pPr/>
              <a:t>104</a:t>
            </a:fld>
            <a:endParaRPr lang="cs-CZ" altLang="en-US">
              <a:latin typeface="Calibri" panose="020F0502020204030204" pitchFamily="34" charset="0"/>
            </a:endParaRPr>
          </a:p>
        </p:txBody>
      </p:sp>
      <p:sp>
        <p:nvSpPr>
          <p:cNvPr id="203779" name="Rectangle 2">
            <a:extLst>
              <a:ext uri="{FF2B5EF4-FFF2-40B4-BE49-F238E27FC236}">
                <a16:creationId xmlns:a16="http://schemas.microsoft.com/office/drawing/2014/main" id="{4F05BDFA-82A7-3D02-16D1-9A97DEC4D85F}"/>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6777083D-CE25-C5DF-0407-75F9717C85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206CDFD1-A963-9413-6244-6607CA4D47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7C2822-4322-4140-A59A-A495A7A52FA5}" type="slidenum">
              <a:rPr lang="cs-CZ" altLang="en-US" smtClean="0">
                <a:latin typeface="Calibri" panose="020F0502020204030204" pitchFamily="34" charset="0"/>
              </a:rPr>
              <a:pPr/>
              <a:t>105</a:t>
            </a:fld>
            <a:endParaRPr lang="cs-CZ" altLang="en-US">
              <a:latin typeface="Calibri" panose="020F0502020204030204" pitchFamily="34" charset="0"/>
            </a:endParaRPr>
          </a:p>
        </p:txBody>
      </p:sp>
      <p:sp>
        <p:nvSpPr>
          <p:cNvPr id="205827" name="Rectangle 2">
            <a:extLst>
              <a:ext uri="{FF2B5EF4-FFF2-40B4-BE49-F238E27FC236}">
                <a16:creationId xmlns:a16="http://schemas.microsoft.com/office/drawing/2014/main" id="{3B784107-74C5-9B78-E165-67E88AE4F956}"/>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EB9596E5-86BF-C6C4-D195-ABF026FF4A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38BE2918-45B0-B523-048A-CA0531DE82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EB2D4F-B1FD-44D2-A4B9-C28ED080B2F0}" type="slidenum">
              <a:rPr lang="cs-CZ" altLang="en-US" smtClean="0">
                <a:latin typeface="Calibri" panose="020F0502020204030204" pitchFamily="34" charset="0"/>
              </a:rPr>
              <a:pPr/>
              <a:t>106</a:t>
            </a:fld>
            <a:endParaRPr lang="cs-CZ" altLang="en-US">
              <a:latin typeface="Calibri" panose="020F0502020204030204" pitchFamily="34" charset="0"/>
            </a:endParaRPr>
          </a:p>
        </p:txBody>
      </p:sp>
      <p:sp>
        <p:nvSpPr>
          <p:cNvPr id="207875" name="Rectangle 2">
            <a:extLst>
              <a:ext uri="{FF2B5EF4-FFF2-40B4-BE49-F238E27FC236}">
                <a16:creationId xmlns:a16="http://schemas.microsoft.com/office/drawing/2014/main" id="{496E1DC0-D92F-4AE2-83BB-3531DCBB099A}"/>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986FE19E-2342-776B-EDC8-9052AAE8C2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8D3ECB4D-BD52-7A70-BA42-46C04F1645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3DD5D4-0E32-46A2-933A-10021CED2B19}" type="slidenum">
              <a:rPr lang="cs-CZ" altLang="en-US" smtClean="0">
                <a:latin typeface="Calibri" panose="020F0502020204030204" pitchFamily="34" charset="0"/>
              </a:rPr>
              <a:pPr/>
              <a:t>107</a:t>
            </a:fld>
            <a:endParaRPr lang="cs-CZ" altLang="en-US">
              <a:latin typeface="Calibri" panose="020F0502020204030204" pitchFamily="34" charset="0"/>
            </a:endParaRPr>
          </a:p>
        </p:txBody>
      </p:sp>
      <p:sp>
        <p:nvSpPr>
          <p:cNvPr id="209923" name="Rectangle 2">
            <a:extLst>
              <a:ext uri="{FF2B5EF4-FFF2-40B4-BE49-F238E27FC236}">
                <a16:creationId xmlns:a16="http://schemas.microsoft.com/office/drawing/2014/main" id="{762BC1E4-D6F1-BBF1-2DD2-FBD3BB13A833}"/>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302A1B23-A69E-2A08-A2F3-B99896589E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0A3B2152-6878-3ED5-3C40-12CA071FE1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4C9D64-A03B-439D-A730-52E24F775DFB}" type="slidenum">
              <a:rPr lang="cs-CZ" altLang="en-US" smtClean="0">
                <a:latin typeface="Calibri" panose="020F0502020204030204" pitchFamily="34" charset="0"/>
              </a:rPr>
              <a:pPr/>
              <a:t>108</a:t>
            </a:fld>
            <a:endParaRPr lang="cs-CZ" altLang="en-US">
              <a:latin typeface="Calibri" panose="020F0502020204030204" pitchFamily="34" charset="0"/>
            </a:endParaRPr>
          </a:p>
        </p:txBody>
      </p:sp>
      <p:sp>
        <p:nvSpPr>
          <p:cNvPr id="211971" name="Rectangle 2">
            <a:extLst>
              <a:ext uri="{FF2B5EF4-FFF2-40B4-BE49-F238E27FC236}">
                <a16:creationId xmlns:a16="http://schemas.microsoft.com/office/drawing/2014/main" id="{0A1EC13A-72FB-1995-3E44-7E13147263FD}"/>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E8B64C44-44B8-3A0F-FD75-F21CCEF329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05B5004C-F337-5507-25AC-BF15AEC220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24CE9C-1BFD-44C6-B795-CD868DAD706E}" type="slidenum">
              <a:rPr lang="cs-CZ" altLang="en-US" smtClean="0">
                <a:latin typeface="Calibri" panose="020F0502020204030204" pitchFamily="34" charset="0"/>
              </a:rPr>
              <a:pPr/>
              <a:t>109</a:t>
            </a:fld>
            <a:endParaRPr lang="cs-CZ" altLang="en-US">
              <a:latin typeface="Calibri" panose="020F0502020204030204" pitchFamily="34" charset="0"/>
            </a:endParaRPr>
          </a:p>
        </p:txBody>
      </p:sp>
      <p:sp>
        <p:nvSpPr>
          <p:cNvPr id="214019" name="Rectangle 2">
            <a:extLst>
              <a:ext uri="{FF2B5EF4-FFF2-40B4-BE49-F238E27FC236}">
                <a16:creationId xmlns:a16="http://schemas.microsoft.com/office/drawing/2014/main" id="{5A335775-61F7-0A90-36C4-8CC60B5CDF92}"/>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EE468014-4A6B-EEAB-C9B0-4CB38B975D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DBF7BD58-6C87-E215-C25A-D61BFD05CD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C344AB-676C-44D6-9B80-50FD9B28DCF0}" type="slidenum">
              <a:rPr lang="cs-CZ" altLang="en-US" smtClean="0">
                <a:latin typeface="Calibri" panose="020F0502020204030204" pitchFamily="34" charset="0"/>
              </a:rPr>
              <a:pPr/>
              <a:t>110</a:t>
            </a:fld>
            <a:endParaRPr lang="cs-CZ" altLang="en-US">
              <a:latin typeface="Calibri" panose="020F0502020204030204" pitchFamily="34" charset="0"/>
            </a:endParaRPr>
          </a:p>
        </p:txBody>
      </p:sp>
      <p:sp>
        <p:nvSpPr>
          <p:cNvPr id="216067" name="Rectangle 2">
            <a:extLst>
              <a:ext uri="{FF2B5EF4-FFF2-40B4-BE49-F238E27FC236}">
                <a16:creationId xmlns:a16="http://schemas.microsoft.com/office/drawing/2014/main" id="{E59CA933-E14D-2D24-8485-FA24DEAB758F}"/>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CD895546-B601-A820-DD80-E6B9F96AC1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135444C4-F86D-EB8B-7DD7-3F2456A914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9387FE-BE97-4E4C-8CE4-003BD20B302C}" type="slidenum">
              <a:rPr lang="cs-CZ" altLang="en-US" smtClean="0">
                <a:latin typeface="Calibri" panose="020F0502020204030204" pitchFamily="34" charset="0"/>
              </a:rPr>
              <a:pPr/>
              <a:t>111</a:t>
            </a:fld>
            <a:endParaRPr lang="cs-CZ" altLang="en-US">
              <a:latin typeface="Calibri" panose="020F0502020204030204" pitchFamily="34" charset="0"/>
            </a:endParaRPr>
          </a:p>
        </p:txBody>
      </p:sp>
      <p:sp>
        <p:nvSpPr>
          <p:cNvPr id="218115" name="Rectangle 2">
            <a:extLst>
              <a:ext uri="{FF2B5EF4-FFF2-40B4-BE49-F238E27FC236}">
                <a16:creationId xmlns:a16="http://schemas.microsoft.com/office/drawing/2014/main" id="{C07A33DD-9980-9BA5-47FF-1D04D9B4D163}"/>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5D3B0ADC-193E-19BE-8CBA-54765B5A7D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7CF8771C-980D-73D3-8DC9-406D64457A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C6515A-5BD2-401C-A27D-E371EFEFEB74}" type="slidenum">
              <a:rPr lang="cs-CZ" altLang="en-US" smtClean="0">
                <a:latin typeface="Calibri" panose="020F0502020204030204" pitchFamily="34" charset="0"/>
              </a:rPr>
              <a:pPr/>
              <a:t>112</a:t>
            </a:fld>
            <a:endParaRPr lang="cs-CZ" altLang="en-US">
              <a:latin typeface="Calibri" panose="020F0502020204030204" pitchFamily="34" charset="0"/>
            </a:endParaRPr>
          </a:p>
        </p:txBody>
      </p:sp>
      <p:sp>
        <p:nvSpPr>
          <p:cNvPr id="220163" name="Rectangle 2">
            <a:extLst>
              <a:ext uri="{FF2B5EF4-FFF2-40B4-BE49-F238E27FC236}">
                <a16:creationId xmlns:a16="http://schemas.microsoft.com/office/drawing/2014/main" id="{3234DCB0-6BDA-490E-104E-A2A395329E4A}"/>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544F4716-6500-4937-50C6-C20161794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D359FE22-3609-6FEB-8CA5-FF4DB0B15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A03B0F-40F4-40DC-A523-06698A05EE51}" type="slidenum">
              <a:rPr lang="cs-CZ" altLang="en-US" smtClean="0">
                <a:latin typeface="Calibri" panose="020F0502020204030204" pitchFamily="34" charset="0"/>
              </a:rPr>
              <a:pPr/>
              <a:t>113</a:t>
            </a:fld>
            <a:endParaRPr lang="cs-CZ" altLang="en-US">
              <a:latin typeface="Calibri" panose="020F0502020204030204" pitchFamily="34" charset="0"/>
            </a:endParaRPr>
          </a:p>
        </p:txBody>
      </p:sp>
      <p:sp>
        <p:nvSpPr>
          <p:cNvPr id="222211" name="Rectangle 2">
            <a:extLst>
              <a:ext uri="{FF2B5EF4-FFF2-40B4-BE49-F238E27FC236}">
                <a16:creationId xmlns:a16="http://schemas.microsoft.com/office/drawing/2014/main" id="{F391E422-CBC2-C91B-B895-E30628D14B1D}"/>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222D4239-5A80-37A5-12D2-01894BFBD8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53ACEB5-FB98-17D0-11C4-65B4765055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CA048E-874C-4F9A-86D1-CD8A2A14388B}" type="slidenum">
              <a:rPr lang="cs-CZ" altLang="en-US" smtClean="0">
                <a:latin typeface="Calibri" panose="020F0502020204030204" pitchFamily="34" charset="0"/>
              </a:rPr>
              <a:pPr/>
              <a:t>14</a:t>
            </a:fld>
            <a:endParaRPr lang="cs-CZ" altLang="en-US">
              <a:latin typeface="Calibri" panose="020F0502020204030204" pitchFamily="34" charset="0"/>
            </a:endParaRPr>
          </a:p>
        </p:txBody>
      </p:sp>
      <p:sp>
        <p:nvSpPr>
          <p:cNvPr id="27651" name="Rectangle 2">
            <a:extLst>
              <a:ext uri="{FF2B5EF4-FFF2-40B4-BE49-F238E27FC236}">
                <a16:creationId xmlns:a16="http://schemas.microsoft.com/office/drawing/2014/main" id="{42A6EFBC-3128-E861-BCEB-FF4A3DB814BD}"/>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6F384CD0-6610-3B4D-EF8F-A9CC8CC535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5F48D50B-73F2-C4AA-BD8E-903417CE4A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5DFFD2-0243-4218-A723-720C3F284371}" type="slidenum">
              <a:rPr lang="cs-CZ" altLang="en-US" smtClean="0">
                <a:latin typeface="Calibri" panose="020F0502020204030204" pitchFamily="34" charset="0"/>
              </a:rPr>
              <a:pPr/>
              <a:t>114</a:t>
            </a:fld>
            <a:endParaRPr lang="cs-CZ" altLang="en-US">
              <a:latin typeface="Calibri" panose="020F0502020204030204" pitchFamily="34" charset="0"/>
            </a:endParaRPr>
          </a:p>
        </p:txBody>
      </p:sp>
      <p:sp>
        <p:nvSpPr>
          <p:cNvPr id="224259" name="Rectangle 2">
            <a:extLst>
              <a:ext uri="{FF2B5EF4-FFF2-40B4-BE49-F238E27FC236}">
                <a16:creationId xmlns:a16="http://schemas.microsoft.com/office/drawing/2014/main" id="{4BF58CBB-9724-5F60-34F2-7AD0860E7D3A}"/>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212ADB33-E4B2-F7AB-B7DC-8C1CFD6015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77571343-1CAC-E46E-F07D-4C9140FCDD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A6FA64-8F45-4D61-A498-4D4D5D94C965}" type="slidenum">
              <a:rPr lang="cs-CZ" altLang="en-US" smtClean="0">
                <a:latin typeface="Calibri" panose="020F0502020204030204" pitchFamily="34" charset="0"/>
              </a:rPr>
              <a:pPr/>
              <a:t>115</a:t>
            </a:fld>
            <a:endParaRPr lang="cs-CZ" altLang="en-US">
              <a:latin typeface="Calibri" panose="020F0502020204030204" pitchFamily="34" charset="0"/>
            </a:endParaRPr>
          </a:p>
        </p:txBody>
      </p:sp>
      <p:sp>
        <p:nvSpPr>
          <p:cNvPr id="226307" name="Rectangle 2">
            <a:extLst>
              <a:ext uri="{FF2B5EF4-FFF2-40B4-BE49-F238E27FC236}">
                <a16:creationId xmlns:a16="http://schemas.microsoft.com/office/drawing/2014/main" id="{14FC85E2-A2B8-4481-1595-E56FBD7761AC}"/>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8BA1FA8F-3593-4CF6-E7A5-F461672C2D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1793F1FD-6442-18B5-57FA-FD0036262E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BE98A9-F6F5-405A-A49F-912B8DE4E84C}" type="slidenum">
              <a:rPr lang="cs-CZ" altLang="en-US" smtClean="0">
                <a:latin typeface="Calibri" panose="020F0502020204030204" pitchFamily="34" charset="0"/>
              </a:rPr>
              <a:pPr/>
              <a:t>116</a:t>
            </a:fld>
            <a:endParaRPr lang="cs-CZ" altLang="en-US">
              <a:latin typeface="Calibri" panose="020F0502020204030204" pitchFamily="34" charset="0"/>
            </a:endParaRPr>
          </a:p>
        </p:txBody>
      </p:sp>
      <p:sp>
        <p:nvSpPr>
          <p:cNvPr id="228355" name="Rectangle 2">
            <a:extLst>
              <a:ext uri="{FF2B5EF4-FFF2-40B4-BE49-F238E27FC236}">
                <a16:creationId xmlns:a16="http://schemas.microsoft.com/office/drawing/2014/main" id="{337A1074-9C15-A6F3-279B-3B0BFB505549}"/>
              </a:ext>
            </a:extLst>
          </p:cNvPr>
          <p:cNvSpPr>
            <a:spLocks noGrp="1" noRot="1" noChangeAspect="1" noChangeArrowheads="1" noTextEdit="1"/>
          </p:cNvSpPr>
          <p:nvPr>
            <p:ph type="sldImg"/>
          </p:nvPr>
        </p:nvSpPr>
        <p:spPr>
          <a:ln/>
        </p:spPr>
      </p:sp>
      <p:sp>
        <p:nvSpPr>
          <p:cNvPr id="228356" name="Rectangle 3">
            <a:extLst>
              <a:ext uri="{FF2B5EF4-FFF2-40B4-BE49-F238E27FC236}">
                <a16:creationId xmlns:a16="http://schemas.microsoft.com/office/drawing/2014/main" id="{C9D08DCB-6FEA-885D-AA89-0B916C6B52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1338796B-F194-7300-CBCF-83B8F3B558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FF20F2-3EAF-4E9D-8EC0-13E4E3DC80FE}" type="slidenum">
              <a:rPr lang="cs-CZ" altLang="en-US" smtClean="0">
                <a:latin typeface="Calibri" panose="020F0502020204030204" pitchFamily="34" charset="0"/>
              </a:rPr>
              <a:pPr/>
              <a:t>117</a:t>
            </a:fld>
            <a:endParaRPr lang="cs-CZ" altLang="en-US">
              <a:latin typeface="Calibri" panose="020F0502020204030204" pitchFamily="34" charset="0"/>
            </a:endParaRPr>
          </a:p>
        </p:txBody>
      </p:sp>
      <p:sp>
        <p:nvSpPr>
          <p:cNvPr id="230403" name="Rectangle 2">
            <a:extLst>
              <a:ext uri="{FF2B5EF4-FFF2-40B4-BE49-F238E27FC236}">
                <a16:creationId xmlns:a16="http://schemas.microsoft.com/office/drawing/2014/main" id="{89D46612-3F62-13D4-94EF-6AAC6C5BD3A0}"/>
              </a:ext>
            </a:extLst>
          </p:cNvPr>
          <p:cNvSpPr>
            <a:spLocks noGrp="1" noRot="1" noChangeAspect="1" noChangeArrowheads="1" noTextEdit="1"/>
          </p:cNvSpPr>
          <p:nvPr>
            <p:ph type="sldImg"/>
          </p:nvPr>
        </p:nvSpPr>
        <p:spPr>
          <a:ln/>
        </p:spPr>
      </p:sp>
      <p:sp>
        <p:nvSpPr>
          <p:cNvPr id="230404" name="Rectangle 3">
            <a:extLst>
              <a:ext uri="{FF2B5EF4-FFF2-40B4-BE49-F238E27FC236}">
                <a16:creationId xmlns:a16="http://schemas.microsoft.com/office/drawing/2014/main" id="{0FBFEFDD-41B6-B7E3-8115-8A2C320D8F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9E8B3304-37D8-F2EC-9AFC-0A77880C44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DBB61D-A99E-4A11-8C60-ECE329B2B59F}" type="slidenum">
              <a:rPr lang="cs-CZ" altLang="en-US" smtClean="0">
                <a:latin typeface="Calibri" panose="020F0502020204030204" pitchFamily="34" charset="0"/>
              </a:rPr>
              <a:pPr/>
              <a:t>118</a:t>
            </a:fld>
            <a:endParaRPr lang="cs-CZ" altLang="en-US">
              <a:latin typeface="Calibri" panose="020F0502020204030204" pitchFamily="34" charset="0"/>
            </a:endParaRPr>
          </a:p>
        </p:txBody>
      </p:sp>
      <p:sp>
        <p:nvSpPr>
          <p:cNvPr id="232451" name="Rectangle 2">
            <a:extLst>
              <a:ext uri="{FF2B5EF4-FFF2-40B4-BE49-F238E27FC236}">
                <a16:creationId xmlns:a16="http://schemas.microsoft.com/office/drawing/2014/main" id="{8E9DC292-81C6-3D6C-3BE2-3CB1F039DB43}"/>
              </a:ext>
            </a:extLst>
          </p:cNvPr>
          <p:cNvSpPr>
            <a:spLocks noGrp="1" noRot="1" noChangeAspect="1" noChangeArrowheads="1" noTextEdit="1"/>
          </p:cNvSpPr>
          <p:nvPr>
            <p:ph type="sldImg"/>
          </p:nvPr>
        </p:nvSpPr>
        <p:spPr>
          <a:ln/>
        </p:spPr>
      </p:sp>
      <p:sp>
        <p:nvSpPr>
          <p:cNvPr id="232452" name="Rectangle 3">
            <a:extLst>
              <a:ext uri="{FF2B5EF4-FFF2-40B4-BE49-F238E27FC236}">
                <a16:creationId xmlns:a16="http://schemas.microsoft.com/office/drawing/2014/main" id="{3561AE7A-645D-0E7B-74AB-AE982EEF01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0E83438B-9DAE-2A78-F94A-5404E41027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BE1269-426E-46A0-976F-98AF422DD0FA}" type="slidenum">
              <a:rPr lang="cs-CZ" altLang="en-US" smtClean="0">
                <a:latin typeface="Calibri" panose="020F0502020204030204" pitchFamily="34" charset="0"/>
              </a:rPr>
              <a:pPr/>
              <a:t>119</a:t>
            </a:fld>
            <a:endParaRPr lang="cs-CZ" altLang="en-US">
              <a:latin typeface="Calibri" panose="020F0502020204030204" pitchFamily="34" charset="0"/>
            </a:endParaRPr>
          </a:p>
        </p:txBody>
      </p:sp>
      <p:sp>
        <p:nvSpPr>
          <p:cNvPr id="234499" name="Rectangle 2">
            <a:extLst>
              <a:ext uri="{FF2B5EF4-FFF2-40B4-BE49-F238E27FC236}">
                <a16:creationId xmlns:a16="http://schemas.microsoft.com/office/drawing/2014/main" id="{02C900C7-94C1-F1C7-748F-1C30300BA4AC}"/>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FE88FE19-E7C8-25EF-796D-1CCEE25FFF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122638C1-AFC4-79D9-7E08-2B5E28505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1BFEEE-C7DF-4D40-8445-5A9985EEEF6C}" type="slidenum">
              <a:rPr lang="cs-CZ" altLang="en-US" smtClean="0">
                <a:latin typeface="Calibri" panose="020F0502020204030204" pitchFamily="34" charset="0"/>
              </a:rPr>
              <a:pPr/>
              <a:t>120</a:t>
            </a:fld>
            <a:endParaRPr lang="cs-CZ" altLang="en-US">
              <a:latin typeface="Calibri" panose="020F0502020204030204" pitchFamily="34" charset="0"/>
            </a:endParaRPr>
          </a:p>
        </p:txBody>
      </p:sp>
      <p:sp>
        <p:nvSpPr>
          <p:cNvPr id="236547" name="Rectangle 2">
            <a:extLst>
              <a:ext uri="{FF2B5EF4-FFF2-40B4-BE49-F238E27FC236}">
                <a16:creationId xmlns:a16="http://schemas.microsoft.com/office/drawing/2014/main" id="{226BD50B-6045-A86E-9C49-4D83FEFC9368}"/>
              </a:ext>
            </a:extLst>
          </p:cNvPr>
          <p:cNvSpPr>
            <a:spLocks noGrp="1" noRot="1" noChangeAspect="1" noChangeArrowheads="1" noTextEdit="1"/>
          </p:cNvSpPr>
          <p:nvPr>
            <p:ph type="sldImg"/>
          </p:nvPr>
        </p:nvSpPr>
        <p:spPr>
          <a:ln/>
        </p:spPr>
      </p:sp>
      <p:sp>
        <p:nvSpPr>
          <p:cNvPr id="236548" name="Rectangle 3">
            <a:extLst>
              <a:ext uri="{FF2B5EF4-FFF2-40B4-BE49-F238E27FC236}">
                <a16:creationId xmlns:a16="http://schemas.microsoft.com/office/drawing/2014/main" id="{8CF7D8D1-601F-3A30-A986-FFEA87E876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AF763757-E46F-01B0-675E-016759EE49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B83825-9CA7-4078-A0E9-748C071755D4}" type="slidenum">
              <a:rPr lang="cs-CZ" altLang="en-US" smtClean="0">
                <a:latin typeface="Calibri" panose="020F0502020204030204" pitchFamily="34" charset="0"/>
              </a:rPr>
              <a:pPr/>
              <a:t>122</a:t>
            </a:fld>
            <a:endParaRPr lang="cs-CZ" altLang="en-US">
              <a:latin typeface="Calibri" panose="020F0502020204030204" pitchFamily="34" charset="0"/>
            </a:endParaRPr>
          </a:p>
        </p:txBody>
      </p:sp>
      <p:sp>
        <p:nvSpPr>
          <p:cNvPr id="239619" name="Rectangle 2">
            <a:extLst>
              <a:ext uri="{FF2B5EF4-FFF2-40B4-BE49-F238E27FC236}">
                <a16:creationId xmlns:a16="http://schemas.microsoft.com/office/drawing/2014/main" id="{2A5B42E9-13C3-7506-EC1E-A6B52002A881}"/>
              </a:ext>
            </a:extLst>
          </p:cNvPr>
          <p:cNvSpPr>
            <a:spLocks noGrp="1" noRot="1" noChangeAspect="1" noChangeArrowheads="1" noTextEdit="1"/>
          </p:cNvSpPr>
          <p:nvPr>
            <p:ph type="sldImg"/>
          </p:nvPr>
        </p:nvSpPr>
        <p:spPr>
          <a:ln/>
        </p:spPr>
      </p:sp>
      <p:sp>
        <p:nvSpPr>
          <p:cNvPr id="239620" name="Rectangle 3">
            <a:extLst>
              <a:ext uri="{FF2B5EF4-FFF2-40B4-BE49-F238E27FC236}">
                <a16:creationId xmlns:a16="http://schemas.microsoft.com/office/drawing/2014/main" id="{C96EA81F-AEFC-6217-5DA7-9FB6BE92CD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D24B83E3-FAE9-960F-F4F2-43A706C82E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747223-1BD4-4AD9-9B2C-385828CCAF01}" type="slidenum">
              <a:rPr lang="cs-CZ" altLang="en-US" smtClean="0">
                <a:latin typeface="Calibri" panose="020F0502020204030204" pitchFamily="34" charset="0"/>
              </a:rPr>
              <a:pPr/>
              <a:t>123</a:t>
            </a:fld>
            <a:endParaRPr lang="cs-CZ" altLang="en-US">
              <a:latin typeface="Calibri" panose="020F0502020204030204" pitchFamily="34" charset="0"/>
            </a:endParaRPr>
          </a:p>
        </p:txBody>
      </p:sp>
      <p:sp>
        <p:nvSpPr>
          <p:cNvPr id="241667" name="Rectangle 2">
            <a:extLst>
              <a:ext uri="{FF2B5EF4-FFF2-40B4-BE49-F238E27FC236}">
                <a16:creationId xmlns:a16="http://schemas.microsoft.com/office/drawing/2014/main" id="{BDE2F59B-D569-732D-5259-37E662586E69}"/>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1D6CA663-44C5-56D9-9A94-5A70DA42A7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35E1FEEF-3AFE-AD35-4CBC-90E28E9E24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B802A6-5EFC-4BA7-BD64-4DDBB0845539}" type="slidenum">
              <a:rPr lang="cs-CZ" altLang="en-US" smtClean="0">
                <a:latin typeface="Calibri" panose="020F0502020204030204" pitchFamily="34" charset="0"/>
              </a:rPr>
              <a:pPr/>
              <a:t>124</a:t>
            </a:fld>
            <a:endParaRPr lang="cs-CZ" altLang="en-US">
              <a:latin typeface="Calibri" panose="020F0502020204030204" pitchFamily="34" charset="0"/>
            </a:endParaRPr>
          </a:p>
        </p:txBody>
      </p:sp>
      <p:sp>
        <p:nvSpPr>
          <p:cNvPr id="243715" name="Rectangle 2">
            <a:extLst>
              <a:ext uri="{FF2B5EF4-FFF2-40B4-BE49-F238E27FC236}">
                <a16:creationId xmlns:a16="http://schemas.microsoft.com/office/drawing/2014/main" id="{2B1E4444-A3B9-69CA-D45B-5F1D8C1A72FE}"/>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08564228-A74D-6636-F6CB-E7B01C578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EF3DED0-9501-1C32-B491-D65FDA14A8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E19BEE-B36A-4FFB-A693-976115AABB42}" type="slidenum">
              <a:rPr lang="cs-CZ" altLang="en-US" smtClean="0">
                <a:latin typeface="Calibri" panose="020F0502020204030204" pitchFamily="34" charset="0"/>
              </a:rPr>
              <a:pPr/>
              <a:t>15</a:t>
            </a:fld>
            <a:endParaRPr lang="cs-CZ" altLang="en-US">
              <a:latin typeface="Calibri" panose="020F0502020204030204" pitchFamily="34" charset="0"/>
            </a:endParaRPr>
          </a:p>
        </p:txBody>
      </p:sp>
      <p:sp>
        <p:nvSpPr>
          <p:cNvPr id="29699" name="Rectangle 2">
            <a:extLst>
              <a:ext uri="{FF2B5EF4-FFF2-40B4-BE49-F238E27FC236}">
                <a16:creationId xmlns:a16="http://schemas.microsoft.com/office/drawing/2014/main" id="{A03A29ED-DADB-590A-A15C-5371F8A7A55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D840D9B3-650E-C353-0C35-D8D9C67C74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4B0A265D-1D02-2D4D-5629-48B104E001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BC8115-4C68-4324-8FF9-17484B94292F}" type="slidenum">
              <a:rPr lang="cs-CZ" altLang="en-US" smtClean="0">
                <a:latin typeface="Calibri" panose="020F0502020204030204" pitchFamily="34" charset="0"/>
              </a:rPr>
              <a:pPr/>
              <a:t>125</a:t>
            </a:fld>
            <a:endParaRPr lang="cs-CZ" altLang="en-US">
              <a:latin typeface="Calibri" panose="020F0502020204030204" pitchFamily="34" charset="0"/>
            </a:endParaRPr>
          </a:p>
        </p:txBody>
      </p:sp>
      <p:sp>
        <p:nvSpPr>
          <p:cNvPr id="245763" name="Rectangle 2">
            <a:extLst>
              <a:ext uri="{FF2B5EF4-FFF2-40B4-BE49-F238E27FC236}">
                <a16:creationId xmlns:a16="http://schemas.microsoft.com/office/drawing/2014/main" id="{E73CF55F-074C-ABFC-352C-7EAA148C21C9}"/>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866A6B11-B466-D9F4-EDB0-140BCAE1E3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C62C77F4-B839-997A-443E-C355FA2602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067E49-B199-4352-A1B0-DAEF0505CD2E}" type="slidenum">
              <a:rPr lang="cs-CZ" altLang="en-US" smtClean="0">
                <a:latin typeface="Calibri" panose="020F0502020204030204" pitchFamily="34" charset="0"/>
              </a:rPr>
              <a:pPr/>
              <a:t>126</a:t>
            </a:fld>
            <a:endParaRPr lang="cs-CZ" altLang="en-US">
              <a:latin typeface="Calibri" panose="020F0502020204030204" pitchFamily="34" charset="0"/>
            </a:endParaRPr>
          </a:p>
        </p:txBody>
      </p:sp>
      <p:sp>
        <p:nvSpPr>
          <p:cNvPr id="247811" name="Rectangle 2">
            <a:extLst>
              <a:ext uri="{FF2B5EF4-FFF2-40B4-BE49-F238E27FC236}">
                <a16:creationId xmlns:a16="http://schemas.microsoft.com/office/drawing/2014/main" id="{B24E53C9-D002-F390-A0B2-ED67F8A95C04}"/>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CA7232BA-CF5D-F013-8A8E-CBA1EA8AF1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F2A8CD8A-312E-6E3B-88A6-3BBC9B8F53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1C402B-C9AF-427A-8200-045CA64F52D4}" type="slidenum">
              <a:rPr lang="cs-CZ" altLang="en-US" smtClean="0">
                <a:latin typeface="Calibri" panose="020F0502020204030204" pitchFamily="34" charset="0"/>
              </a:rPr>
              <a:pPr/>
              <a:t>127</a:t>
            </a:fld>
            <a:endParaRPr lang="cs-CZ" altLang="en-US">
              <a:latin typeface="Calibri" panose="020F0502020204030204" pitchFamily="34" charset="0"/>
            </a:endParaRPr>
          </a:p>
        </p:txBody>
      </p:sp>
      <p:sp>
        <p:nvSpPr>
          <p:cNvPr id="249859" name="Rectangle 2">
            <a:extLst>
              <a:ext uri="{FF2B5EF4-FFF2-40B4-BE49-F238E27FC236}">
                <a16:creationId xmlns:a16="http://schemas.microsoft.com/office/drawing/2014/main" id="{0C906AA4-CB77-01E8-1169-24F48B7B5398}"/>
              </a:ext>
            </a:extLst>
          </p:cNvPr>
          <p:cNvSpPr>
            <a:spLocks noGrp="1" noRot="1" noChangeAspect="1" noChangeArrowheads="1" noTextEdit="1"/>
          </p:cNvSpPr>
          <p:nvPr>
            <p:ph type="sldImg"/>
          </p:nvPr>
        </p:nvSpPr>
        <p:spPr>
          <a:ln/>
        </p:spPr>
      </p:sp>
      <p:sp>
        <p:nvSpPr>
          <p:cNvPr id="249860" name="Rectangle 3">
            <a:extLst>
              <a:ext uri="{FF2B5EF4-FFF2-40B4-BE49-F238E27FC236}">
                <a16:creationId xmlns:a16="http://schemas.microsoft.com/office/drawing/2014/main" id="{19D46157-9B1D-C66A-FF4E-452C52246D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0AD650E2-2355-E0D1-1ACE-B254A0B5FA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213A1B-D2D3-4B9D-9BD9-4C468295B1AA}" type="slidenum">
              <a:rPr lang="cs-CZ" altLang="en-US" smtClean="0">
                <a:latin typeface="Calibri" panose="020F0502020204030204" pitchFamily="34" charset="0"/>
              </a:rPr>
              <a:pPr/>
              <a:t>128</a:t>
            </a:fld>
            <a:endParaRPr lang="cs-CZ" altLang="en-US">
              <a:latin typeface="Calibri" panose="020F0502020204030204" pitchFamily="34" charset="0"/>
            </a:endParaRPr>
          </a:p>
        </p:txBody>
      </p:sp>
      <p:sp>
        <p:nvSpPr>
          <p:cNvPr id="251907" name="Rectangle 2">
            <a:extLst>
              <a:ext uri="{FF2B5EF4-FFF2-40B4-BE49-F238E27FC236}">
                <a16:creationId xmlns:a16="http://schemas.microsoft.com/office/drawing/2014/main" id="{50BCBD62-88F2-B75E-7E72-D55BB5F0E377}"/>
              </a:ext>
            </a:extLst>
          </p:cNvPr>
          <p:cNvSpPr>
            <a:spLocks noGrp="1" noRot="1" noChangeAspect="1" noChangeArrowheads="1" noTextEdit="1"/>
          </p:cNvSpPr>
          <p:nvPr>
            <p:ph type="sldImg"/>
          </p:nvPr>
        </p:nvSpPr>
        <p:spPr>
          <a:ln/>
        </p:spPr>
      </p:sp>
      <p:sp>
        <p:nvSpPr>
          <p:cNvPr id="251908" name="Rectangle 3">
            <a:extLst>
              <a:ext uri="{FF2B5EF4-FFF2-40B4-BE49-F238E27FC236}">
                <a16:creationId xmlns:a16="http://schemas.microsoft.com/office/drawing/2014/main" id="{4DBADF49-9860-0026-3AAC-A97A769560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a:extLst>
              <a:ext uri="{FF2B5EF4-FFF2-40B4-BE49-F238E27FC236}">
                <a16:creationId xmlns:a16="http://schemas.microsoft.com/office/drawing/2014/main" id="{3D9986AA-4FC0-A4DC-8FF5-1BC381C484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F6553E-4D53-42BE-AD6C-ECF947B4B20A}" type="slidenum">
              <a:rPr lang="cs-CZ" altLang="en-US" smtClean="0">
                <a:latin typeface="Calibri" panose="020F0502020204030204" pitchFamily="34" charset="0"/>
              </a:rPr>
              <a:pPr/>
              <a:t>129</a:t>
            </a:fld>
            <a:endParaRPr lang="cs-CZ" altLang="en-US">
              <a:latin typeface="Calibri" panose="020F0502020204030204" pitchFamily="34" charset="0"/>
            </a:endParaRPr>
          </a:p>
        </p:txBody>
      </p:sp>
      <p:sp>
        <p:nvSpPr>
          <p:cNvPr id="253955" name="Rectangle 2">
            <a:extLst>
              <a:ext uri="{FF2B5EF4-FFF2-40B4-BE49-F238E27FC236}">
                <a16:creationId xmlns:a16="http://schemas.microsoft.com/office/drawing/2014/main" id="{F1424EEC-E640-7EC3-0EF5-8981CB97B54F}"/>
              </a:ext>
            </a:extLst>
          </p:cNvPr>
          <p:cNvSpPr>
            <a:spLocks noGrp="1" noRot="1" noChangeAspect="1" noChangeArrowheads="1" noTextEdit="1"/>
          </p:cNvSpPr>
          <p:nvPr>
            <p:ph type="sldImg"/>
          </p:nvPr>
        </p:nvSpPr>
        <p:spPr>
          <a:ln/>
        </p:spPr>
      </p:sp>
      <p:sp>
        <p:nvSpPr>
          <p:cNvPr id="253956" name="Rectangle 3">
            <a:extLst>
              <a:ext uri="{FF2B5EF4-FFF2-40B4-BE49-F238E27FC236}">
                <a16:creationId xmlns:a16="http://schemas.microsoft.com/office/drawing/2014/main" id="{A2E671A1-5D59-6C13-CFCA-941C89B882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FF95EEC0-F64C-72E9-C427-649FB8A8A8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7AB8B3-24D4-452B-9EE0-42F6BF4DB67E}" type="slidenum">
              <a:rPr lang="cs-CZ" altLang="en-US" smtClean="0">
                <a:latin typeface="Calibri" panose="020F0502020204030204" pitchFamily="34" charset="0"/>
              </a:rPr>
              <a:pPr/>
              <a:t>130</a:t>
            </a:fld>
            <a:endParaRPr lang="cs-CZ" altLang="en-US">
              <a:latin typeface="Calibri" panose="020F0502020204030204" pitchFamily="34" charset="0"/>
            </a:endParaRPr>
          </a:p>
        </p:txBody>
      </p:sp>
      <p:sp>
        <p:nvSpPr>
          <p:cNvPr id="256003" name="Rectangle 2">
            <a:extLst>
              <a:ext uri="{FF2B5EF4-FFF2-40B4-BE49-F238E27FC236}">
                <a16:creationId xmlns:a16="http://schemas.microsoft.com/office/drawing/2014/main" id="{D69333BE-C9BD-2570-EFD5-33E2BC793BA0}"/>
              </a:ext>
            </a:extLst>
          </p:cNvPr>
          <p:cNvSpPr>
            <a:spLocks noGrp="1" noRot="1" noChangeAspect="1" noChangeArrowheads="1" noTextEdit="1"/>
          </p:cNvSpPr>
          <p:nvPr>
            <p:ph type="sldImg"/>
          </p:nvPr>
        </p:nvSpPr>
        <p:spPr>
          <a:ln/>
        </p:spPr>
      </p:sp>
      <p:sp>
        <p:nvSpPr>
          <p:cNvPr id="256004" name="Rectangle 3">
            <a:extLst>
              <a:ext uri="{FF2B5EF4-FFF2-40B4-BE49-F238E27FC236}">
                <a16:creationId xmlns:a16="http://schemas.microsoft.com/office/drawing/2014/main" id="{96DC9A1A-C582-4A0D-FAD8-0D4A10E4E8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a:extLst>
              <a:ext uri="{FF2B5EF4-FFF2-40B4-BE49-F238E27FC236}">
                <a16:creationId xmlns:a16="http://schemas.microsoft.com/office/drawing/2014/main" id="{6F1D5FEE-9D3F-2508-8594-9A839DEAF3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802CC1-8C44-481B-9E5A-223761C7684D}" type="slidenum">
              <a:rPr lang="cs-CZ" altLang="en-US" smtClean="0">
                <a:latin typeface="Calibri" panose="020F0502020204030204" pitchFamily="34" charset="0"/>
              </a:rPr>
              <a:pPr/>
              <a:t>131</a:t>
            </a:fld>
            <a:endParaRPr lang="cs-CZ" altLang="en-US">
              <a:latin typeface="Calibri" panose="020F0502020204030204" pitchFamily="34" charset="0"/>
            </a:endParaRPr>
          </a:p>
        </p:txBody>
      </p:sp>
      <p:sp>
        <p:nvSpPr>
          <p:cNvPr id="258051" name="Rectangle 2">
            <a:extLst>
              <a:ext uri="{FF2B5EF4-FFF2-40B4-BE49-F238E27FC236}">
                <a16:creationId xmlns:a16="http://schemas.microsoft.com/office/drawing/2014/main" id="{C26DFA8B-2EDB-388D-BE06-AE17E0F3469D}"/>
              </a:ext>
            </a:extLst>
          </p:cNvPr>
          <p:cNvSpPr>
            <a:spLocks noGrp="1" noRot="1" noChangeAspect="1" noChangeArrowheads="1" noTextEdit="1"/>
          </p:cNvSpPr>
          <p:nvPr>
            <p:ph type="sldImg"/>
          </p:nvPr>
        </p:nvSpPr>
        <p:spPr>
          <a:ln/>
        </p:spPr>
      </p:sp>
      <p:sp>
        <p:nvSpPr>
          <p:cNvPr id="258052" name="Rectangle 3">
            <a:extLst>
              <a:ext uri="{FF2B5EF4-FFF2-40B4-BE49-F238E27FC236}">
                <a16:creationId xmlns:a16="http://schemas.microsoft.com/office/drawing/2014/main" id="{71E9CEC7-3D66-9096-8713-493AE4ED70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8705B6B8-0EB3-6A1E-ADB0-2787756A51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B652CC-E8F2-43A9-8EA7-D4BA234ED09F}" type="slidenum">
              <a:rPr lang="cs-CZ" altLang="en-US" smtClean="0">
                <a:latin typeface="Calibri" panose="020F0502020204030204" pitchFamily="34" charset="0"/>
              </a:rPr>
              <a:pPr/>
              <a:t>132</a:t>
            </a:fld>
            <a:endParaRPr lang="cs-CZ" altLang="en-US">
              <a:latin typeface="Calibri" panose="020F0502020204030204" pitchFamily="34" charset="0"/>
            </a:endParaRPr>
          </a:p>
        </p:txBody>
      </p:sp>
      <p:sp>
        <p:nvSpPr>
          <p:cNvPr id="260099" name="Rectangle 2">
            <a:extLst>
              <a:ext uri="{FF2B5EF4-FFF2-40B4-BE49-F238E27FC236}">
                <a16:creationId xmlns:a16="http://schemas.microsoft.com/office/drawing/2014/main" id="{285B3B77-324D-3FE6-AA73-521787BA665D}"/>
              </a:ext>
            </a:extLst>
          </p:cNvPr>
          <p:cNvSpPr>
            <a:spLocks noGrp="1" noRot="1" noChangeAspect="1" noChangeArrowheads="1" noTextEdit="1"/>
          </p:cNvSpPr>
          <p:nvPr>
            <p:ph type="sldImg"/>
          </p:nvPr>
        </p:nvSpPr>
        <p:spPr>
          <a:ln/>
        </p:spPr>
      </p:sp>
      <p:sp>
        <p:nvSpPr>
          <p:cNvPr id="260100" name="Rectangle 3">
            <a:extLst>
              <a:ext uri="{FF2B5EF4-FFF2-40B4-BE49-F238E27FC236}">
                <a16:creationId xmlns:a16="http://schemas.microsoft.com/office/drawing/2014/main" id="{290CCF36-DE54-EF47-EE2A-58268A77AA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78E080C4-92A7-AC53-EFF6-D6C713B051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9107DE-088E-43A8-BFEF-4D2085B31578}" type="slidenum">
              <a:rPr lang="cs-CZ" altLang="en-US" smtClean="0">
                <a:latin typeface="Calibri" panose="020F0502020204030204" pitchFamily="34" charset="0"/>
              </a:rPr>
              <a:pPr/>
              <a:t>133</a:t>
            </a:fld>
            <a:endParaRPr lang="cs-CZ" altLang="en-US">
              <a:latin typeface="Calibri" panose="020F0502020204030204" pitchFamily="34" charset="0"/>
            </a:endParaRPr>
          </a:p>
        </p:txBody>
      </p:sp>
      <p:sp>
        <p:nvSpPr>
          <p:cNvPr id="262147" name="Rectangle 2">
            <a:extLst>
              <a:ext uri="{FF2B5EF4-FFF2-40B4-BE49-F238E27FC236}">
                <a16:creationId xmlns:a16="http://schemas.microsoft.com/office/drawing/2014/main" id="{2AAB7B63-34AF-F6AB-FF78-F1F02EB3AE89}"/>
              </a:ext>
            </a:extLst>
          </p:cNvPr>
          <p:cNvSpPr>
            <a:spLocks noGrp="1" noRot="1" noChangeAspect="1" noChangeArrowheads="1" noTextEdit="1"/>
          </p:cNvSpPr>
          <p:nvPr>
            <p:ph type="sldImg"/>
          </p:nvPr>
        </p:nvSpPr>
        <p:spPr>
          <a:ln/>
        </p:spPr>
      </p:sp>
      <p:sp>
        <p:nvSpPr>
          <p:cNvPr id="262148" name="Rectangle 3">
            <a:extLst>
              <a:ext uri="{FF2B5EF4-FFF2-40B4-BE49-F238E27FC236}">
                <a16:creationId xmlns:a16="http://schemas.microsoft.com/office/drawing/2014/main" id="{05CE80C8-9AC1-E166-D60A-578A88FFCC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4C973C30-3DAB-FAE4-94C9-2AC061CB09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188E20-D6A9-4C61-8FFB-ADE2E2E35CE5}" type="slidenum">
              <a:rPr lang="cs-CZ" altLang="en-US" smtClean="0">
                <a:latin typeface="Calibri" panose="020F0502020204030204" pitchFamily="34" charset="0"/>
              </a:rPr>
              <a:pPr/>
              <a:t>134</a:t>
            </a:fld>
            <a:endParaRPr lang="cs-CZ" altLang="en-US">
              <a:latin typeface="Calibri" panose="020F0502020204030204" pitchFamily="34" charset="0"/>
            </a:endParaRPr>
          </a:p>
        </p:txBody>
      </p:sp>
      <p:sp>
        <p:nvSpPr>
          <p:cNvPr id="264195" name="Rectangle 2">
            <a:extLst>
              <a:ext uri="{FF2B5EF4-FFF2-40B4-BE49-F238E27FC236}">
                <a16:creationId xmlns:a16="http://schemas.microsoft.com/office/drawing/2014/main" id="{E3C67B44-8112-F21A-A100-F617AB6BC8B4}"/>
              </a:ext>
            </a:extLst>
          </p:cNvPr>
          <p:cNvSpPr>
            <a:spLocks noGrp="1" noRot="1" noChangeAspect="1" noChangeArrowheads="1" noTextEdit="1"/>
          </p:cNvSpPr>
          <p:nvPr>
            <p:ph type="sldImg"/>
          </p:nvPr>
        </p:nvSpPr>
        <p:spPr>
          <a:ln/>
        </p:spPr>
      </p:sp>
      <p:sp>
        <p:nvSpPr>
          <p:cNvPr id="264196" name="Rectangle 3">
            <a:extLst>
              <a:ext uri="{FF2B5EF4-FFF2-40B4-BE49-F238E27FC236}">
                <a16:creationId xmlns:a16="http://schemas.microsoft.com/office/drawing/2014/main" id="{CE12D4BE-06DA-41F7-FE72-9A492D12CB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C36AF7B-7F46-DDAD-C2BC-4346854062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F67257-AB51-4DFF-9AE6-91B783BD758A}" type="slidenum">
              <a:rPr lang="cs-CZ" altLang="en-US" smtClean="0">
                <a:latin typeface="Calibri" panose="020F0502020204030204" pitchFamily="34" charset="0"/>
              </a:rPr>
              <a:pPr/>
              <a:t>16</a:t>
            </a:fld>
            <a:endParaRPr lang="cs-CZ" altLang="en-US">
              <a:latin typeface="Calibri" panose="020F0502020204030204" pitchFamily="34" charset="0"/>
            </a:endParaRPr>
          </a:p>
        </p:txBody>
      </p:sp>
      <p:sp>
        <p:nvSpPr>
          <p:cNvPr id="31747" name="Rectangle 2">
            <a:extLst>
              <a:ext uri="{FF2B5EF4-FFF2-40B4-BE49-F238E27FC236}">
                <a16:creationId xmlns:a16="http://schemas.microsoft.com/office/drawing/2014/main" id="{6767D982-2B17-0A6E-12EA-0C39AE741EFC}"/>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A52E924E-FF81-9E67-D5CB-9C7AAF3F22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F6DB2044-3C9A-B899-9A47-410E1A731A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928C1F-0DE2-40C4-BCF0-1ED33221560B}" type="slidenum">
              <a:rPr lang="cs-CZ" altLang="en-US" smtClean="0">
                <a:latin typeface="Calibri" panose="020F0502020204030204" pitchFamily="34" charset="0"/>
              </a:rPr>
              <a:pPr/>
              <a:t>135</a:t>
            </a:fld>
            <a:endParaRPr lang="cs-CZ" altLang="en-US">
              <a:latin typeface="Calibri" panose="020F0502020204030204" pitchFamily="34" charset="0"/>
            </a:endParaRPr>
          </a:p>
        </p:txBody>
      </p:sp>
      <p:sp>
        <p:nvSpPr>
          <p:cNvPr id="266243" name="Rectangle 2">
            <a:extLst>
              <a:ext uri="{FF2B5EF4-FFF2-40B4-BE49-F238E27FC236}">
                <a16:creationId xmlns:a16="http://schemas.microsoft.com/office/drawing/2014/main" id="{70A241CE-D125-17DE-8381-14D12282C686}"/>
              </a:ext>
            </a:extLst>
          </p:cNvPr>
          <p:cNvSpPr>
            <a:spLocks noGrp="1" noRot="1" noChangeAspect="1" noChangeArrowheads="1" noTextEdit="1"/>
          </p:cNvSpPr>
          <p:nvPr>
            <p:ph type="sldImg"/>
          </p:nvPr>
        </p:nvSpPr>
        <p:spPr>
          <a:ln/>
        </p:spPr>
      </p:sp>
      <p:sp>
        <p:nvSpPr>
          <p:cNvPr id="266244" name="Rectangle 3">
            <a:extLst>
              <a:ext uri="{FF2B5EF4-FFF2-40B4-BE49-F238E27FC236}">
                <a16:creationId xmlns:a16="http://schemas.microsoft.com/office/drawing/2014/main" id="{BACA35A3-8FC8-BD55-4E82-1F657AAC31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AB0961FE-F3BA-AA10-6F67-06836545A4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C6BF49-A103-4F2E-8B8C-9C8464484102}" type="slidenum">
              <a:rPr lang="cs-CZ" altLang="en-US" smtClean="0">
                <a:latin typeface="Calibri" panose="020F0502020204030204" pitchFamily="34" charset="0"/>
              </a:rPr>
              <a:pPr/>
              <a:t>136</a:t>
            </a:fld>
            <a:endParaRPr lang="cs-CZ" altLang="en-US">
              <a:latin typeface="Calibri" panose="020F0502020204030204" pitchFamily="34" charset="0"/>
            </a:endParaRPr>
          </a:p>
        </p:txBody>
      </p:sp>
      <p:sp>
        <p:nvSpPr>
          <p:cNvPr id="268291" name="Rectangle 2">
            <a:extLst>
              <a:ext uri="{FF2B5EF4-FFF2-40B4-BE49-F238E27FC236}">
                <a16:creationId xmlns:a16="http://schemas.microsoft.com/office/drawing/2014/main" id="{2CC7D648-5E3F-8A9D-2CC8-1F8431A4FE91}"/>
              </a:ext>
            </a:extLst>
          </p:cNvPr>
          <p:cNvSpPr>
            <a:spLocks noGrp="1" noRot="1" noChangeAspect="1" noChangeArrowheads="1" noTextEdit="1"/>
          </p:cNvSpPr>
          <p:nvPr>
            <p:ph type="sldImg"/>
          </p:nvPr>
        </p:nvSpPr>
        <p:spPr>
          <a:ln/>
        </p:spPr>
      </p:sp>
      <p:sp>
        <p:nvSpPr>
          <p:cNvPr id="268292" name="Rectangle 3">
            <a:extLst>
              <a:ext uri="{FF2B5EF4-FFF2-40B4-BE49-F238E27FC236}">
                <a16:creationId xmlns:a16="http://schemas.microsoft.com/office/drawing/2014/main" id="{B6FC82F1-7746-62CA-A9F0-095BF655CC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D71F3F8D-9ED8-7097-BDD4-357652FC7D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600CD5-3AF7-48AF-A913-EB88EADFCC5A}" type="slidenum">
              <a:rPr lang="cs-CZ" altLang="en-US" smtClean="0">
                <a:latin typeface="Calibri" panose="020F0502020204030204" pitchFamily="34" charset="0"/>
              </a:rPr>
              <a:pPr/>
              <a:t>137</a:t>
            </a:fld>
            <a:endParaRPr lang="cs-CZ" altLang="en-US">
              <a:latin typeface="Calibri" panose="020F0502020204030204" pitchFamily="34" charset="0"/>
            </a:endParaRPr>
          </a:p>
        </p:txBody>
      </p:sp>
      <p:sp>
        <p:nvSpPr>
          <p:cNvPr id="270339" name="Rectangle 2">
            <a:extLst>
              <a:ext uri="{FF2B5EF4-FFF2-40B4-BE49-F238E27FC236}">
                <a16:creationId xmlns:a16="http://schemas.microsoft.com/office/drawing/2014/main" id="{37A0EE16-21C0-DB81-544B-E029F1472508}"/>
              </a:ext>
            </a:extLst>
          </p:cNvPr>
          <p:cNvSpPr>
            <a:spLocks noGrp="1" noRot="1" noChangeAspect="1" noChangeArrowheads="1" noTextEdit="1"/>
          </p:cNvSpPr>
          <p:nvPr>
            <p:ph type="sldImg"/>
          </p:nvPr>
        </p:nvSpPr>
        <p:spPr>
          <a:ln/>
        </p:spPr>
      </p:sp>
      <p:sp>
        <p:nvSpPr>
          <p:cNvPr id="270340" name="Rectangle 3">
            <a:extLst>
              <a:ext uri="{FF2B5EF4-FFF2-40B4-BE49-F238E27FC236}">
                <a16:creationId xmlns:a16="http://schemas.microsoft.com/office/drawing/2014/main" id="{5C91E67F-C25D-BA6B-94F7-F97E54F043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C3C36A89-7F62-9378-BF76-B087CD5FF8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7BBD1D-9F8A-4781-AF3D-3B5E41249027}" type="slidenum">
              <a:rPr lang="cs-CZ" altLang="en-US" smtClean="0">
                <a:latin typeface="Calibri" panose="020F0502020204030204" pitchFamily="34" charset="0"/>
              </a:rPr>
              <a:pPr/>
              <a:t>138</a:t>
            </a:fld>
            <a:endParaRPr lang="cs-CZ" altLang="en-US">
              <a:latin typeface="Calibri" panose="020F0502020204030204" pitchFamily="34" charset="0"/>
            </a:endParaRPr>
          </a:p>
        </p:txBody>
      </p:sp>
      <p:sp>
        <p:nvSpPr>
          <p:cNvPr id="272387" name="Rectangle 2">
            <a:extLst>
              <a:ext uri="{FF2B5EF4-FFF2-40B4-BE49-F238E27FC236}">
                <a16:creationId xmlns:a16="http://schemas.microsoft.com/office/drawing/2014/main" id="{96F17CA5-498F-1107-DEAE-C2E5A17A19B4}"/>
              </a:ext>
            </a:extLst>
          </p:cNvPr>
          <p:cNvSpPr>
            <a:spLocks noGrp="1" noRot="1" noChangeAspect="1" noChangeArrowheads="1" noTextEdit="1"/>
          </p:cNvSpPr>
          <p:nvPr>
            <p:ph type="sldImg"/>
          </p:nvPr>
        </p:nvSpPr>
        <p:spPr>
          <a:ln/>
        </p:spPr>
      </p:sp>
      <p:sp>
        <p:nvSpPr>
          <p:cNvPr id="272388" name="Rectangle 3">
            <a:extLst>
              <a:ext uri="{FF2B5EF4-FFF2-40B4-BE49-F238E27FC236}">
                <a16:creationId xmlns:a16="http://schemas.microsoft.com/office/drawing/2014/main" id="{81466EA8-7B96-3D4C-71F9-E513F2E008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943957CE-2FD7-D28C-1C6D-477E378EC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5A23B5-347A-4441-A91D-3DC7FB34EF47}" type="slidenum">
              <a:rPr lang="cs-CZ" altLang="en-US" smtClean="0">
                <a:latin typeface="Calibri" panose="020F0502020204030204" pitchFamily="34" charset="0"/>
              </a:rPr>
              <a:pPr/>
              <a:t>139</a:t>
            </a:fld>
            <a:endParaRPr lang="cs-CZ" altLang="en-US">
              <a:latin typeface="Calibri" panose="020F0502020204030204" pitchFamily="34" charset="0"/>
            </a:endParaRPr>
          </a:p>
        </p:txBody>
      </p:sp>
      <p:sp>
        <p:nvSpPr>
          <p:cNvPr id="274435" name="Rectangle 2">
            <a:extLst>
              <a:ext uri="{FF2B5EF4-FFF2-40B4-BE49-F238E27FC236}">
                <a16:creationId xmlns:a16="http://schemas.microsoft.com/office/drawing/2014/main" id="{EC1B6683-445F-01A0-A95D-CB08443ECB5A}"/>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D3886BDF-DA67-0B50-85D7-A4F9038F0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A0BA4D7C-FBD3-A5D6-9CD2-3C4CE5106F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F787E1-E569-4947-8AFB-0255C5142F3E}" type="slidenum">
              <a:rPr lang="cs-CZ" altLang="en-US" smtClean="0">
                <a:latin typeface="Calibri" panose="020F0502020204030204" pitchFamily="34" charset="0"/>
              </a:rPr>
              <a:pPr/>
              <a:t>140</a:t>
            </a:fld>
            <a:endParaRPr lang="cs-CZ" altLang="en-US">
              <a:latin typeface="Calibri" panose="020F0502020204030204" pitchFamily="34" charset="0"/>
            </a:endParaRPr>
          </a:p>
        </p:txBody>
      </p:sp>
      <p:sp>
        <p:nvSpPr>
          <p:cNvPr id="276483" name="Rectangle 2">
            <a:extLst>
              <a:ext uri="{FF2B5EF4-FFF2-40B4-BE49-F238E27FC236}">
                <a16:creationId xmlns:a16="http://schemas.microsoft.com/office/drawing/2014/main" id="{D0CFEDC4-C5A1-C391-64DF-4AC4F73415CB}"/>
              </a:ext>
            </a:extLst>
          </p:cNvPr>
          <p:cNvSpPr>
            <a:spLocks noGrp="1" noRot="1" noChangeAspect="1" noChangeArrowheads="1" noTextEdit="1"/>
          </p:cNvSpPr>
          <p:nvPr>
            <p:ph type="sldImg"/>
          </p:nvPr>
        </p:nvSpPr>
        <p:spPr>
          <a:ln/>
        </p:spPr>
      </p:sp>
      <p:sp>
        <p:nvSpPr>
          <p:cNvPr id="276484" name="Rectangle 3">
            <a:extLst>
              <a:ext uri="{FF2B5EF4-FFF2-40B4-BE49-F238E27FC236}">
                <a16:creationId xmlns:a16="http://schemas.microsoft.com/office/drawing/2014/main" id="{C8D2E25C-003B-1336-77F0-B9F92D091C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4CA0A769-8855-5F71-8A52-970DFD5E2B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976BA6-9EC0-427A-8BAC-7645304B0715}" type="slidenum">
              <a:rPr lang="cs-CZ" altLang="en-US" smtClean="0">
                <a:latin typeface="Calibri" panose="020F0502020204030204" pitchFamily="34" charset="0"/>
              </a:rPr>
              <a:pPr/>
              <a:t>141</a:t>
            </a:fld>
            <a:endParaRPr lang="cs-CZ" altLang="en-US">
              <a:latin typeface="Calibri" panose="020F0502020204030204" pitchFamily="34" charset="0"/>
            </a:endParaRPr>
          </a:p>
        </p:txBody>
      </p:sp>
      <p:sp>
        <p:nvSpPr>
          <p:cNvPr id="278531" name="Rectangle 2">
            <a:extLst>
              <a:ext uri="{FF2B5EF4-FFF2-40B4-BE49-F238E27FC236}">
                <a16:creationId xmlns:a16="http://schemas.microsoft.com/office/drawing/2014/main" id="{8680E04F-1C58-221F-6279-92E70712AC51}"/>
              </a:ext>
            </a:extLst>
          </p:cNvPr>
          <p:cNvSpPr>
            <a:spLocks noGrp="1" noRot="1" noChangeAspect="1" noChangeArrowheads="1" noTextEdit="1"/>
          </p:cNvSpPr>
          <p:nvPr>
            <p:ph type="sldImg"/>
          </p:nvPr>
        </p:nvSpPr>
        <p:spPr>
          <a:ln/>
        </p:spPr>
      </p:sp>
      <p:sp>
        <p:nvSpPr>
          <p:cNvPr id="278532" name="Rectangle 3">
            <a:extLst>
              <a:ext uri="{FF2B5EF4-FFF2-40B4-BE49-F238E27FC236}">
                <a16:creationId xmlns:a16="http://schemas.microsoft.com/office/drawing/2014/main" id="{D0B6C4F6-98AC-8144-3477-9016C8295C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6EFE8492-4D8A-B909-6B13-812AB49B45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9B7650-1B93-4249-A3AB-C1219199B369}" type="slidenum">
              <a:rPr lang="cs-CZ" altLang="en-US" smtClean="0">
                <a:latin typeface="Calibri" panose="020F0502020204030204" pitchFamily="34" charset="0"/>
              </a:rPr>
              <a:pPr/>
              <a:t>142</a:t>
            </a:fld>
            <a:endParaRPr lang="cs-CZ" altLang="en-US">
              <a:latin typeface="Calibri" panose="020F0502020204030204" pitchFamily="34" charset="0"/>
            </a:endParaRPr>
          </a:p>
        </p:txBody>
      </p:sp>
      <p:sp>
        <p:nvSpPr>
          <p:cNvPr id="280579" name="Rectangle 2">
            <a:extLst>
              <a:ext uri="{FF2B5EF4-FFF2-40B4-BE49-F238E27FC236}">
                <a16:creationId xmlns:a16="http://schemas.microsoft.com/office/drawing/2014/main" id="{FE442DAD-6663-6989-A165-8403760D843A}"/>
              </a:ext>
            </a:extLst>
          </p:cNvPr>
          <p:cNvSpPr>
            <a:spLocks noGrp="1" noRot="1" noChangeAspect="1" noChangeArrowheads="1" noTextEdit="1"/>
          </p:cNvSpPr>
          <p:nvPr>
            <p:ph type="sldImg"/>
          </p:nvPr>
        </p:nvSpPr>
        <p:spPr>
          <a:ln/>
        </p:spPr>
      </p:sp>
      <p:sp>
        <p:nvSpPr>
          <p:cNvPr id="280580" name="Rectangle 3">
            <a:extLst>
              <a:ext uri="{FF2B5EF4-FFF2-40B4-BE49-F238E27FC236}">
                <a16:creationId xmlns:a16="http://schemas.microsoft.com/office/drawing/2014/main" id="{1FA1CA2B-AB16-71D9-91D5-AC8823D499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DA7BE6BF-AA98-38DD-F385-721CA90AD8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33ED74-CD0C-4657-A4DD-172C4AD0C022}" type="slidenum">
              <a:rPr lang="cs-CZ" altLang="en-US" smtClean="0">
                <a:latin typeface="Calibri" panose="020F0502020204030204" pitchFamily="34" charset="0"/>
              </a:rPr>
              <a:pPr/>
              <a:t>143</a:t>
            </a:fld>
            <a:endParaRPr lang="cs-CZ" altLang="en-US">
              <a:latin typeface="Calibri" panose="020F0502020204030204" pitchFamily="34" charset="0"/>
            </a:endParaRPr>
          </a:p>
        </p:txBody>
      </p:sp>
      <p:sp>
        <p:nvSpPr>
          <p:cNvPr id="282627" name="Rectangle 2">
            <a:extLst>
              <a:ext uri="{FF2B5EF4-FFF2-40B4-BE49-F238E27FC236}">
                <a16:creationId xmlns:a16="http://schemas.microsoft.com/office/drawing/2014/main" id="{B6231F2C-A20E-3C24-91F2-97B2641D7E68}"/>
              </a:ext>
            </a:extLst>
          </p:cNvPr>
          <p:cNvSpPr>
            <a:spLocks noGrp="1" noRot="1" noChangeAspect="1" noChangeArrowheads="1" noTextEdit="1"/>
          </p:cNvSpPr>
          <p:nvPr>
            <p:ph type="sldImg"/>
          </p:nvPr>
        </p:nvSpPr>
        <p:spPr>
          <a:ln/>
        </p:spPr>
      </p:sp>
      <p:sp>
        <p:nvSpPr>
          <p:cNvPr id="282628" name="Rectangle 3">
            <a:extLst>
              <a:ext uri="{FF2B5EF4-FFF2-40B4-BE49-F238E27FC236}">
                <a16:creationId xmlns:a16="http://schemas.microsoft.com/office/drawing/2014/main" id="{A78B140A-EDDA-9E7A-99CE-6648A375E4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6990DA92-5A7C-7C25-80E9-B9A5E0CE2E87}"/>
              </a:ext>
            </a:extLst>
          </p:cNvPr>
          <p:cNvSpPr>
            <a:spLocks noGrp="1" noChangeArrowheads="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551008-E455-4B90-868A-84F92A2E44D4}" type="slidenum">
              <a:rPr lang="cs-CZ" altLang="en-US" smtClean="0"/>
              <a:pPr/>
              <a:t>144</a:t>
            </a:fld>
            <a:endParaRPr lang="cs-CZ" altLang="en-US"/>
          </a:p>
        </p:txBody>
      </p:sp>
      <p:sp>
        <p:nvSpPr>
          <p:cNvPr id="284675" name="Rectangle 2">
            <a:extLst>
              <a:ext uri="{FF2B5EF4-FFF2-40B4-BE49-F238E27FC236}">
                <a16:creationId xmlns:a16="http://schemas.microsoft.com/office/drawing/2014/main" id="{511E8B76-D466-9696-22F4-7BCACBE0C697}"/>
              </a:ext>
            </a:extLst>
          </p:cNvPr>
          <p:cNvSpPr>
            <a:spLocks noGrp="1" noRot="1" noChangeAspect="1" noChangeArrowheads="1" noTextEdit="1"/>
          </p:cNvSpPr>
          <p:nvPr>
            <p:ph type="sldImg"/>
          </p:nvPr>
        </p:nvSpPr>
        <p:spPr>
          <a:ln/>
        </p:spPr>
      </p:sp>
      <p:sp>
        <p:nvSpPr>
          <p:cNvPr id="284676" name="Rectangle 3">
            <a:extLst>
              <a:ext uri="{FF2B5EF4-FFF2-40B4-BE49-F238E27FC236}">
                <a16:creationId xmlns:a16="http://schemas.microsoft.com/office/drawing/2014/main" id="{F7E13194-BBCE-53E0-E8E7-D74854B8FE06}"/>
              </a:ext>
            </a:extLst>
          </p:cNvPr>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F7A5461-DAEC-9446-45DF-C0806F6E61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2E9546-09C1-469A-9B6F-85C1FBF09C7E}" type="slidenum">
              <a:rPr lang="cs-CZ" altLang="en-US" smtClean="0">
                <a:latin typeface="Calibri" panose="020F0502020204030204" pitchFamily="34" charset="0"/>
              </a:rPr>
              <a:pPr/>
              <a:t>17</a:t>
            </a:fld>
            <a:endParaRPr lang="cs-CZ" altLang="en-US">
              <a:latin typeface="Calibri" panose="020F0502020204030204" pitchFamily="34" charset="0"/>
            </a:endParaRPr>
          </a:p>
        </p:txBody>
      </p:sp>
      <p:sp>
        <p:nvSpPr>
          <p:cNvPr id="33795" name="Rectangle 2">
            <a:extLst>
              <a:ext uri="{FF2B5EF4-FFF2-40B4-BE49-F238E27FC236}">
                <a16:creationId xmlns:a16="http://schemas.microsoft.com/office/drawing/2014/main" id="{0C514E99-9AA1-5A48-A1D4-08E1424A8127}"/>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911134DF-1055-5954-9801-3C1F22875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13F8BBC9-DFBF-7967-272A-B6729B90E79F}"/>
              </a:ext>
            </a:extLst>
          </p:cNvPr>
          <p:cNvSpPr>
            <a:spLocks noGrp="1" noChangeArrowheads="1"/>
          </p:cNvSpPr>
          <p:nvPr>
            <p:ph type="sldNum" sz="quarter" idx="5"/>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0DE162-EE83-4653-9C67-72CF4AB6C922}" type="slidenum">
              <a:rPr lang="cs-CZ" altLang="en-US" smtClean="0"/>
              <a:pPr/>
              <a:t>145</a:t>
            </a:fld>
            <a:endParaRPr lang="cs-CZ" altLang="en-US"/>
          </a:p>
        </p:txBody>
      </p:sp>
      <p:sp>
        <p:nvSpPr>
          <p:cNvPr id="286723" name="Rectangle 2">
            <a:extLst>
              <a:ext uri="{FF2B5EF4-FFF2-40B4-BE49-F238E27FC236}">
                <a16:creationId xmlns:a16="http://schemas.microsoft.com/office/drawing/2014/main" id="{FF2749CC-A63D-FF2F-D368-F25C52B600D3}"/>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2DA04952-873D-0189-22C6-093076D5622C}"/>
              </a:ext>
            </a:extLst>
          </p:cNvPr>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57F68D4C-4680-65BD-B555-8A418B0122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2FE8DB-C15D-4042-8AB8-C5F7D9F59ECF}" type="slidenum">
              <a:rPr lang="cs-CZ" altLang="en-US" smtClean="0">
                <a:latin typeface="Calibri" panose="020F0502020204030204" pitchFamily="34" charset="0"/>
              </a:rPr>
              <a:pPr/>
              <a:t>146</a:t>
            </a:fld>
            <a:endParaRPr lang="cs-CZ" altLang="en-US">
              <a:latin typeface="Calibri" panose="020F0502020204030204" pitchFamily="34" charset="0"/>
            </a:endParaRPr>
          </a:p>
        </p:txBody>
      </p:sp>
      <p:sp>
        <p:nvSpPr>
          <p:cNvPr id="288771" name="Rectangle 2">
            <a:extLst>
              <a:ext uri="{FF2B5EF4-FFF2-40B4-BE49-F238E27FC236}">
                <a16:creationId xmlns:a16="http://schemas.microsoft.com/office/drawing/2014/main" id="{BCC39679-A176-3156-38CE-0C4DF09027BD}"/>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1E2A97B0-6A09-DB22-3C50-2F723DEFF6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2C27749A-47BD-5395-1E1F-88EC02C377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123E7F-A329-4521-80D6-A97660529D47}" type="slidenum">
              <a:rPr lang="cs-CZ" altLang="en-US" smtClean="0">
                <a:latin typeface="Calibri" panose="020F0502020204030204" pitchFamily="34" charset="0"/>
              </a:rPr>
              <a:pPr/>
              <a:t>147</a:t>
            </a:fld>
            <a:endParaRPr lang="cs-CZ" altLang="en-US">
              <a:latin typeface="Calibri" panose="020F0502020204030204" pitchFamily="34" charset="0"/>
            </a:endParaRPr>
          </a:p>
        </p:txBody>
      </p:sp>
      <p:sp>
        <p:nvSpPr>
          <p:cNvPr id="290819" name="Rectangle 2">
            <a:extLst>
              <a:ext uri="{FF2B5EF4-FFF2-40B4-BE49-F238E27FC236}">
                <a16:creationId xmlns:a16="http://schemas.microsoft.com/office/drawing/2014/main" id="{B93A2FA3-391F-B8B3-D39B-90B1B980EE47}"/>
              </a:ext>
            </a:extLst>
          </p:cNvPr>
          <p:cNvSpPr>
            <a:spLocks noGrp="1" noRot="1" noChangeAspect="1" noChangeArrowheads="1" noTextEdit="1"/>
          </p:cNvSpPr>
          <p:nvPr>
            <p:ph type="sldImg"/>
          </p:nvPr>
        </p:nvSpPr>
        <p:spPr>
          <a:ln/>
        </p:spPr>
      </p:sp>
      <p:sp>
        <p:nvSpPr>
          <p:cNvPr id="290820" name="Rectangle 3">
            <a:extLst>
              <a:ext uri="{FF2B5EF4-FFF2-40B4-BE49-F238E27FC236}">
                <a16:creationId xmlns:a16="http://schemas.microsoft.com/office/drawing/2014/main" id="{B46BB672-7AD9-8195-709F-A4B0BE4986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3304C0E1-A40F-4790-4E8D-295DABD58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C7EA25-267E-4B60-A08C-515D563B1DA4}" type="slidenum">
              <a:rPr lang="cs-CZ" altLang="en-US" smtClean="0">
                <a:latin typeface="Calibri" panose="020F0502020204030204" pitchFamily="34" charset="0"/>
              </a:rPr>
              <a:pPr/>
              <a:t>148</a:t>
            </a:fld>
            <a:endParaRPr lang="cs-CZ" altLang="en-US">
              <a:latin typeface="Calibri" panose="020F0502020204030204" pitchFamily="34" charset="0"/>
            </a:endParaRPr>
          </a:p>
        </p:txBody>
      </p:sp>
      <p:sp>
        <p:nvSpPr>
          <p:cNvPr id="292867" name="Rectangle 2">
            <a:extLst>
              <a:ext uri="{FF2B5EF4-FFF2-40B4-BE49-F238E27FC236}">
                <a16:creationId xmlns:a16="http://schemas.microsoft.com/office/drawing/2014/main" id="{E93D6FD3-B618-1F56-5551-4E96CAE07BDA}"/>
              </a:ext>
            </a:extLst>
          </p:cNvPr>
          <p:cNvSpPr>
            <a:spLocks noGrp="1" noRot="1" noChangeAspect="1" noChangeArrowheads="1" noTextEdit="1"/>
          </p:cNvSpPr>
          <p:nvPr>
            <p:ph type="sldImg"/>
          </p:nvPr>
        </p:nvSpPr>
        <p:spPr>
          <a:ln/>
        </p:spPr>
      </p:sp>
      <p:sp>
        <p:nvSpPr>
          <p:cNvPr id="292868" name="Rectangle 3">
            <a:extLst>
              <a:ext uri="{FF2B5EF4-FFF2-40B4-BE49-F238E27FC236}">
                <a16:creationId xmlns:a16="http://schemas.microsoft.com/office/drawing/2014/main" id="{1B2A11D1-C264-1DDE-FF81-7C363A9A68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D4E77475-7D9A-8380-92D7-A2FF271A82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2F36C6-08B3-4A95-BCB7-6CF73D872DA5}" type="slidenum">
              <a:rPr lang="cs-CZ" altLang="en-US" smtClean="0">
                <a:latin typeface="Calibri" panose="020F0502020204030204" pitchFamily="34" charset="0"/>
              </a:rPr>
              <a:pPr/>
              <a:t>149</a:t>
            </a:fld>
            <a:endParaRPr lang="cs-CZ" altLang="en-US">
              <a:latin typeface="Calibri" panose="020F0502020204030204" pitchFamily="34" charset="0"/>
            </a:endParaRPr>
          </a:p>
        </p:txBody>
      </p:sp>
      <p:sp>
        <p:nvSpPr>
          <p:cNvPr id="294915" name="Rectangle 2">
            <a:extLst>
              <a:ext uri="{FF2B5EF4-FFF2-40B4-BE49-F238E27FC236}">
                <a16:creationId xmlns:a16="http://schemas.microsoft.com/office/drawing/2014/main" id="{938CC996-B04B-3CAA-132D-EA3E32B275CF}"/>
              </a:ext>
            </a:extLst>
          </p:cNvPr>
          <p:cNvSpPr>
            <a:spLocks noGrp="1" noRot="1" noChangeAspect="1" noChangeArrowheads="1" noTextEdit="1"/>
          </p:cNvSpPr>
          <p:nvPr>
            <p:ph type="sldImg"/>
          </p:nvPr>
        </p:nvSpPr>
        <p:spPr>
          <a:ln/>
        </p:spPr>
      </p:sp>
      <p:sp>
        <p:nvSpPr>
          <p:cNvPr id="294916" name="Rectangle 3">
            <a:extLst>
              <a:ext uri="{FF2B5EF4-FFF2-40B4-BE49-F238E27FC236}">
                <a16:creationId xmlns:a16="http://schemas.microsoft.com/office/drawing/2014/main" id="{2DEFE54C-11E5-9AE3-2D1D-FC5B98A90A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44350A4B-2037-FBB0-49B6-8AE81EBD4F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D81558-F050-45FE-A5CC-92C130F3E6CE}" type="slidenum">
              <a:rPr lang="cs-CZ" altLang="en-US" smtClean="0">
                <a:latin typeface="Calibri" panose="020F0502020204030204" pitchFamily="34" charset="0"/>
              </a:rPr>
              <a:pPr/>
              <a:t>150</a:t>
            </a:fld>
            <a:endParaRPr lang="cs-CZ" altLang="en-US">
              <a:latin typeface="Calibri" panose="020F0502020204030204" pitchFamily="34" charset="0"/>
            </a:endParaRPr>
          </a:p>
        </p:txBody>
      </p:sp>
      <p:sp>
        <p:nvSpPr>
          <p:cNvPr id="296963" name="Rectangle 2">
            <a:extLst>
              <a:ext uri="{FF2B5EF4-FFF2-40B4-BE49-F238E27FC236}">
                <a16:creationId xmlns:a16="http://schemas.microsoft.com/office/drawing/2014/main" id="{63F05A0B-8AAC-A8EF-F70D-E3F10A8D71F2}"/>
              </a:ext>
            </a:extLst>
          </p:cNvPr>
          <p:cNvSpPr>
            <a:spLocks noGrp="1" noRot="1" noChangeAspect="1" noChangeArrowheads="1" noTextEdit="1"/>
          </p:cNvSpPr>
          <p:nvPr>
            <p:ph type="sldImg"/>
          </p:nvPr>
        </p:nvSpPr>
        <p:spPr>
          <a:ln/>
        </p:spPr>
      </p:sp>
      <p:sp>
        <p:nvSpPr>
          <p:cNvPr id="296964" name="Rectangle 3">
            <a:extLst>
              <a:ext uri="{FF2B5EF4-FFF2-40B4-BE49-F238E27FC236}">
                <a16:creationId xmlns:a16="http://schemas.microsoft.com/office/drawing/2014/main" id="{0D2B2F45-B024-475D-BAB5-879588CBFD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99254C61-05CC-302C-FF87-488446E288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FC61F1-2F10-47B1-BF20-6D58E36F990D}" type="slidenum">
              <a:rPr lang="cs-CZ" altLang="en-US" smtClean="0">
                <a:latin typeface="Calibri" panose="020F0502020204030204" pitchFamily="34" charset="0"/>
              </a:rPr>
              <a:pPr/>
              <a:t>151</a:t>
            </a:fld>
            <a:endParaRPr lang="cs-CZ" altLang="en-US">
              <a:latin typeface="Calibri" panose="020F0502020204030204" pitchFamily="34" charset="0"/>
            </a:endParaRPr>
          </a:p>
        </p:txBody>
      </p:sp>
      <p:sp>
        <p:nvSpPr>
          <p:cNvPr id="299011" name="Rectangle 2">
            <a:extLst>
              <a:ext uri="{FF2B5EF4-FFF2-40B4-BE49-F238E27FC236}">
                <a16:creationId xmlns:a16="http://schemas.microsoft.com/office/drawing/2014/main" id="{957A49B9-F35F-B413-F941-259FFA50D378}"/>
              </a:ext>
            </a:extLst>
          </p:cNvPr>
          <p:cNvSpPr>
            <a:spLocks noGrp="1" noRot="1" noChangeAspect="1" noChangeArrowheads="1" noTextEdit="1"/>
          </p:cNvSpPr>
          <p:nvPr>
            <p:ph type="sldImg"/>
          </p:nvPr>
        </p:nvSpPr>
        <p:spPr>
          <a:ln/>
        </p:spPr>
      </p:sp>
      <p:sp>
        <p:nvSpPr>
          <p:cNvPr id="299012" name="Rectangle 3">
            <a:extLst>
              <a:ext uri="{FF2B5EF4-FFF2-40B4-BE49-F238E27FC236}">
                <a16:creationId xmlns:a16="http://schemas.microsoft.com/office/drawing/2014/main" id="{C99E3BB5-2AAC-6479-55B6-A83114CBDE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9D930915-D7CC-CC1A-7C06-7F9274AB7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29970D-F4FC-4E22-AB19-18CB66F4CA4B}" type="slidenum">
              <a:rPr lang="cs-CZ" altLang="en-US" smtClean="0">
                <a:latin typeface="Calibri" panose="020F0502020204030204" pitchFamily="34" charset="0"/>
              </a:rPr>
              <a:pPr/>
              <a:t>152</a:t>
            </a:fld>
            <a:endParaRPr lang="cs-CZ" altLang="en-US">
              <a:latin typeface="Calibri" panose="020F0502020204030204" pitchFamily="34" charset="0"/>
            </a:endParaRPr>
          </a:p>
        </p:txBody>
      </p:sp>
      <p:sp>
        <p:nvSpPr>
          <p:cNvPr id="301059" name="Rectangle 2">
            <a:extLst>
              <a:ext uri="{FF2B5EF4-FFF2-40B4-BE49-F238E27FC236}">
                <a16:creationId xmlns:a16="http://schemas.microsoft.com/office/drawing/2014/main" id="{4433E8F8-E4E4-426C-E896-13BBFB4A30E8}"/>
              </a:ext>
            </a:extLst>
          </p:cNvPr>
          <p:cNvSpPr>
            <a:spLocks noGrp="1" noRot="1" noChangeAspect="1" noChangeArrowheads="1" noTextEdit="1"/>
          </p:cNvSpPr>
          <p:nvPr>
            <p:ph type="sldImg"/>
          </p:nvPr>
        </p:nvSpPr>
        <p:spPr>
          <a:ln/>
        </p:spPr>
      </p:sp>
      <p:sp>
        <p:nvSpPr>
          <p:cNvPr id="301060" name="Rectangle 3">
            <a:extLst>
              <a:ext uri="{FF2B5EF4-FFF2-40B4-BE49-F238E27FC236}">
                <a16:creationId xmlns:a16="http://schemas.microsoft.com/office/drawing/2014/main" id="{20D54C68-D416-C56D-1002-8351E4AA5E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3E29E84C-A2FB-E3BA-5318-3C9F0E11BE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2DC1A5-B64F-4C90-A93F-F967594E7511}" type="slidenum">
              <a:rPr lang="cs-CZ" altLang="en-US" smtClean="0">
                <a:latin typeface="Calibri" panose="020F0502020204030204" pitchFamily="34" charset="0"/>
              </a:rPr>
              <a:pPr/>
              <a:t>153</a:t>
            </a:fld>
            <a:endParaRPr lang="cs-CZ" altLang="en-US">
              <a:latin typeface="Calibri" panose="020F0502020204030204" pitchFamily="34" charset="0"/>
            </a:endParaRPr>
          </a:p>
        </p:txBody>
      </p:sp>
      <p:sp>
        <p:nvSpPr>
          <p:cNvPr id="303107" name="Rectangle 2">
            <a:extLst>
              <a:ext uri="{FF2B5EF4-FFF2-40B4-BE49-F238E27FC236}">
                <a16:creationId xmlns:a16="http://schemas.microsoft.com/office/drawing/2014/main" id="{87D27646-733E-98C0-FA51-41DCA3043C0A}"/>
              </a:ext>
            </a:extLst>
          </p:cNvPr>
          <p:cNvSpPr>
            <a:spLocks noGrp="1" noRot="1" noChangeAspect="1" noChangeArrowheads="1" noTextEdit="1"/>
          </p:cNvSpPr>
          <p:nvPr>
            <p:ph type="sldImg"/>
          </p:nvPr>
        </p:nvSpPr>
        <p:spPr>
          <a:ln/>
        </p:spPr>
      </p:sp>
      <p:sp>
        <p:nvSpPr>
          <p:cNvPr id="303108" name="Rectangle 3">
            <a:extLst>
              <a:ext uri="{FF2B5EF4-FFF2-40B4-BE49-F238E27FC236}">
                <a16:creationId xmlns:a16="http://schemas.microsoft.com/office/drawing/2014/main" id="{7FDABE14-DB9E-52D8-4133-39EA5F3576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8DCAF88C-0435-AEDB-9E75-501122E79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E0ADEE-9E75-4A44-862E-042B270D7FC0}" type="slidenum">
              <a:rPr lang="cs-CZ" altLang="en-US" smtClean="0">
                <a:latin typeface="Calibri" panose="020F0502020204030204" pitchFamily="34" charset="0"/>
              </a:rPr>
              <a:pPr/>
              <a:t>154</a:t>
            </a:fld>
            <a:endParaRPr lang="cs-CZ" altLang="en-US">
              <a:latin typeface="Calibri" panose="020F0502020204030204" pitchFamily="34" charset="0"/>
            </a:endParaRPr>
          </a:p>
        </p:txBody>
      </p:sp>
      <p:sp>
        <p:nvSpPr>
          <p:cNvPr id="305155" name="Rectangle 2">
            <a:extLst>
              <a:ext uri="{FF2B5EF4-FFF2-40B4-BE49-F238E27FC236}">
                <a16:creationId xmlns:a16="http://schemas.microsoft.com/office/drawing/2014/main" id="{7B401068-8B75-E65C-1732-915CC3412664}"/>
              </a:ext>
            </a:extLst>
          </p:cNvPr>
          <p:cNvSpPr>
            <a:spLocks noGrp="1" noRot="1" noChangeAspect="1" noChangeArrowheads="1" noTextEdit="1"/>
          </p:cNvSpPr>
          <p:nvPr>
            <p:ph type="sldImg"/>
          </p:nvPr>
        </p:nvSpPr>
        <p:spPr>
          <a:ln/>
        </p:spPr>
      </p:sp>
      <p:sp>
        <p:nvSpPr>
          <p:cNvPr id="305156" name="Rectangle 3">
            <a:extLst>
              <a:ext uri="{FF2B5EF4-FFF2-40B4-BE49-F238E27FC236}">
                <a16:creationId xmlns:a16="http://schemas.microsoft.com/office/drawing/2014/main" id="{66C78B3A-63A0-0D16-92BA-0CDAF71496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AEE67B55-65A4-21B2-D7CC-7E644FED6D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F2509E-4D13-4458-8F61-93BD4D5BDFC5}" type="slidenum">
              <a:rPr lang="cs-CZ" altLang="en-US" smtClean="0">
                <a:latin typeface="Calibri" panose="020F0502020204030204" pitchFamily="34" charset="0"/>
              </a:rPr>
              <a:pPr/>
              <a:t>18</a:t>
            </a:fld>
            <a:endParaRPr lang="cs-CZ" altLang="en-US">
              <a:latin typeface="Calibri" panose="020F0502020204030204" pitchFamily="34" charset="0"/>
            </a:endParaRPr>
          </a:p>
        </p:txBody>
      </p:sp>
      <p:sp>
        <p:nvSpPr>
          <p:cNvPr id="35843" name="Rectangle 2">
            <a:extLst>
              <a:ext uri="{FF2B5EF4-FFF2-40B4-BE49-F238E27FC236}">
                <a16:creationId xmlns:a16="http://schemas.microsoft.com/office/drawing/2014/main" id="{5AE18667-618F-28ED-3603-281763DB96E5}"/>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B25765C6-DE5D-B104-A65A-6D72ED5F18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5F2D32E7-9B82-021F-56F5-A75999072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F9BCC1-A994-4771-8C3A-62012A094C03}" type="slidenum">
              <a:rPr lang="cs-CZ" altLang="en-US" smtClean="0">
                <a:latin typeface="Calibri" panose="020F0502020204030204" pitchFamily="34" charset="0"/>
              </a:rPr>
              <a:pPr/>
              <a:t>155</a:t>
            </a:fld>
            <a:endParaRPr lang="cs-CZ" altLang="en-US">
              <a:latin typeface="Calibri" panose="020F0502020204030204" pitchFamily="34" charset="0"/>
            </a:endParaRPr>
          </a:p>
        </p:txBody>
      </p:sp>
      <p:sp>
        <p:nvSpPr>
          <p:cNvPr id="307203" name="Rectangle 2">
            <a:extLst>
              <a:ext uri="{FF2B5EF4-FFF2-40B4-BE49-F238E27FC236}">
                <a16:creationId xmlns:a16="http://schemas.microsoft.com/office/drawing/2014/main" id="{8BBCF562-CCA0-1352-0F45-C502E801507A}"/>
              </a:ext>
            </a:extLst>
          </p:cNvPr>
          <p:cNvSpPr>
            <a:spLocks noGrp="1" noRot="1" noChangeAspect="1" noChangeArrowheads="1" noTextEdit="1"/>
          </p:cNvSpPr>
          <p:nvPr>
            <p:ph type="sldImg"/>
          </p:nvPr>
        </p:nvSpPr>
        <p:spPr>
          <a:ln/>
        </p:spPr>
      </p:sp>
      <p:sp>
        <p:nvSpPr>
          <p:cNvPr id="307204" name="Rectangle 3">
            <a:extLst>
              <a:ext uri="{FF2B5EF4-FFF2-40B4-BE49-F238E27FC236}">
                <a16:creationId xmlns:a16="http://schemas.microsoft.com/office/drawing/2014/main" id="{3E039604-D15C-35F3-C089-301453058C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DCD0412E-9759-33C5-FB9C-356CBD6DC9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CDDB8E-FFED-4F09-94CB-3E0A74630AE5}" type="slidenum">
              <a:rPr lang="cs-CZ" altLang="en-US" smtClean="0">
                <a:latin typeface="Calibri" panose="020F0502020204030204" pitchFamily="34" charset="0"/>
              </a:rPr>
              <a:pPr/>
              <a:t>156</a:t>
            </a:fld>
            <a:endParaRPr lang="cs-CZ" altLang="en-US">
              <a:latin typeface="Calibri" panose="020F0502020204030204" pitchFamily="34" charset="0"/>
            </a:endParaRPr>
          </a:p>
        </p:txBody>
      </p:sp>
      <p:sp>
        <p:nvSpPr>
          <p:cNvPr id="309251" name="Rectangle 2">
            <a:extLst>
              <a:ext uri="{FF2B5EF4-FFF2-40B4-BE49-F238E27FC236}">
                <a16:creationId xmlns:a16="http://schemas.microsoft.com/office/drawing/2014/main" id="{A732E220-7EBF-73FE-03A6-E67D42B8BF9A}"/>
              </a:ext>
            </a:extLst>
          </p:cNvPr>
          <p:cNvSpPr>
            <a:spLocks noGrp="1" noRot="1" noChangeAspect="1" noChangeArrowheads="1" noTextEdit="1"/>
          </p:cNvSpPr>
          <p:nvPr>
            <p:ph type="sldImg"/>
          </p:nvPr>
        </p:nvSpPr>
        <p:spPr>
          <a:ln/>
        </p:spPr>
      </p:sp>
      <p:sp>
        <p:nvSpPr>
          <p:cNvPr id="309252" name="Rectangle 3">
            <a:extLst>
              <a:ext uri="{FF2B5EF4-FFF2-40B4-BE49-F238E27FC236}">
                <a16:creationId xmlns:a16="http://schemas.microsoft.com/office/drawing/2014/main" id="{9D231DAB-FB75-F142-0B41-2221467FBD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6D001986-0146-DCEA-3D69-0DA510CE3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295B59-6D14-4B6A-A88A-28895D812066}" type="slidenum">
              <a:rPr lang="cs-CZ" altLang="cs-CZ" smtClean="0">
                <a:latin typeface="Arial" panose="020B0604020202020204" pitchFamily="34" charset="0"/>
              </a:rPr>
              <a:pPr>
                <a:spcBef>
                  <a:spcPct val="0"/>
                </a:spcBef>
              </a:pPr>
              <a:t>157</a:t>
            </a:fld>
            <a:endParaRPr lang="cs-CZ" altLang="cs-CZ">
              <a:latin typeface="Arial" panose="020B0604020202020204" pitchFamily="34" charset="0"/>
            </a:endParaRPr>
          </a:p>
        </p:txBody>
      </p:sp>
      <p:sp>
        <p:nvSpPr>
          <p:cNvPr id="311299" name="Rectangle 2">
            <a:extLst>
              <a:ext uri="{FF2B5EF4-FFF2-40B4-BE49-F238E27FC236}">
                <a16:creationId xmlns:a16="http://schemas.microsoft.com/office/drawing/2014/main" id="{02AF3F59-1EC2-3E43-ED0A-D4748F46E3E5}"/>
              </a:ext>
            </a:extLst>
          </p:cNvPr>
          <p:cNvSpPr>
            <a:spLocks noGrp="1" noRot="1" noChangeAspect="1" noChangeArrowheads="1" noTextEdit="1"/>
          </p:cNvSpPr>
          <p:nvPr>
            <p:ph type="sldImg"/>
          </p:nvPr>
        </p:nvSpPr>
        <p:spPr>
          <a:ln/>
        </p:spPr>
      </p:sp>
      <p:sp>
        <p:nvSpPr>
          <p:cNvPr id="311300" name="Rectangle 3">
            <a:extLst>
              <a:ext uri="{FF2B5EF4-FFF2-40B4-BE49-F238E27FC236}">
                <a16:creationId xmlns:a16="http://schemas.microsoft.com/office/drawing/2014/main" id="{871DB11F-B639-46B6-5CA9-C06120273E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a:extLst>
              <a:ext uri="{FF2B5EF4-FFF2-40B4-BE49-F238E27FC236}">
                <a16:creationId xmlns:a16="http://schemas.microsoft.com/office/drawing/2014/main" id="{5AC6D0FC-33EF-3126-53CD-B830A4AB2B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389E60-9A55-48BF-9A4B-1BA88816302E}" type="slidenum">
              <a:rPr lang="cs-CZ" altLang="cs-CZ" smtClean="0">
                <a:latin typeface="Arial" panose="020B0604020202020204" pitchFamily="34" charset="0"/>
              </a:rPr>
              <a:pPr>
                <a:spcBef>
                  <a:spcPct val="0"/>
                </a:spcBef>
              </a:pPr>
              <a:t>158</a:t>
            </a:fld>
            <a:endParaRPr lang="cs-CZ" altLang="cs-CZ">
              <a:latin typeface="Arial" panose="020B0604020202020204" pitchFamily="34" charset="0"/>
            </a:endParaRPr>
          </a:p>
        </p:txBody>
      </p:sp>
      <p:sp>
        <p:nvSpPr>
          <p:cNvPr id="313347" name="Rectangle 2">
            <a:extLst>
              <a:ext uri="{FF2B5EF4-FFF2-40B4-BE49-F238E27FC236}">
                <a16:creationId xmlns:a16="http://schemas.microsoft.com/office/drawing/2014/main" id="{C8A7DF98-DB50-974B-1A47-35E1A597AF1A}"/>
              </a:ext>
            </a:extLst>
          </p:cNvPr>
          <p:cNvSpPr>
            <a:spLocks noGrp="1" noRot="1" noChangeAspect="1" noChangeArrowheads="1" noTextEdit="1"/>
          </p:cNvSpPr>
          <p:nvPr>
            <p:ph type="sldImg"/>
          </p:nvPr>
        </p:nvSpPr>
        <p:spPr>
          <a:ln/>
        </p:spPr>
      </p:sp>
      <p:sp>
        <p:nvSpPr>
          <p:cNvPr id="313348" name="Rectangle 3">
            <a:extLst>
              <a:ext uri="{FF2B5EF4-FFF2-40B4-BE49-F238E27FC236}">
                <a16:creationId xmlns:a16="http://schemas.microsoft.com/office/drawing/2014/main" id="{0F5B2245-FFB0-2DD0-076F-10CA4A0CAA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a:extLst>
              <a:ext uri="{FF2B5EF4-FFF2-40B4-BE49-F238E27FC236}">
                <a16:creationId xmlns:a16="http://schemas.microsoft.com/office/drawing/2014/main" id="{A2B06E70-3CCD-3889-2024-A935478C23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86D28E-7FC4-4037-8661-6D95E39AD2B3}" type="slidenum">
              <a:rPr lang="cs-CZ" altLang="cs-CZ" smtClean="0">
                <a:latin typeface="Arial" panose="020B0604020202020204" pitchFamily="34" charset="0"/>
              </a:rPr>
              <a:pPr>
                <a:spcBef>
                  <a:spcPct val="0"/>
                </a:spcBef>
              </a:pPr>
              <a:t>159</a:t>
            </a:fld>
            <a:endParaRPr lang="cs-CZ" altLang="cs-CZ">
              <a:latin typeface="Arial" panose="020B0604020202020204" pitchFamily="34" charset="0"/>
            </a:endParaRPr>
          </a:p>
        </p:txBody>
      </p:sp>
      <p:sp>
        <p:nvSpPr>
          <p:cNvPr id="315395" name="Rectangle 2">
            <a:extLst>
              <a:ext uri="{FF2B5EF4-FFF2-40B4-BE49-F238E27FC236}">
                <a16:creationId xmlns:a16="http://schemas.microsoft.com/office/drawing/2014/main" id="{5F06D70B-8FFE-8C9B-9F6D-5ABB4298B645}"/>
              </a:ext>
            </a:extLst>
          </p:cNvPr>
          <p:cNvSpPr>
            <a:spLocks noGrp="1" noRot="1" noChangeAspect="1" noChangeArrowheads="1" noTextEdit="1"/>
          </p:cNvSpPr>
          <p:nvPr>
            <p:ph type="sldImg"/>
          </p:nvPr>
        </p:nvSpPr>
        <p:spPr>
          <a:ln/>
        </p:spPr>
      </p:sp>
      <p:sp>
        <p:nvSpPr>
          <p:cNvPr id="315396" name="Rectangle 3">
            <a:extLst>
              <a:ext uri="{FF2B5EF4-FFF2-40B4-BE49-F238E27FC236}">
                <a16:creationId xmlns:a16="http://schemas.microsoft.com/office/drawing/2014/main" id="{15EB9F73-434D-8ED9-FC75-4DB508FD41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a:extLst>
              <a:ext uri="{FF2B5EF4-FFF2-40B4-BE49-F238E27FC236}">
                <a16:creationId xmlns:a16="http://schemas.microsoft.com/office/drawing/2014/main" id="{C22060DD-F650-7A0E-9C24-1A37324B3D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C52A14-9998-4567-8088-A1DFD30C7335}" type="slidenum">
              <a:rPr lang="cs-CZ" altLang="cs-CZ" smtClean="0">
                <a:latin typeface="Arial" panose="020B0604020202020204" pitchFamily="34" charset="0"/>
              </a:rPr>
              <a:pPr>
                <a:spcBef>
                  <a:spcPct val="0"/>
                </a:spcBef>
              </a:pPr>
              <a:t>160</a:t>
            </a:fld>
            <a:endParaRPr lang="cs-CZ" altLang="cs-CZ">
              <a:latin typeface="Arial" panose="020B0604020202020204" pitchFamily="34" charset="0"/>
            </a:endParaRPr>
          </a:p>
        </p:txBody>
      </p:sp>
      <p:sp>
        <p:nvSpPr>
          <p:cNvPr id="317443" name="Rectangle 2">
            <a:extLst>
              <a:ext uri="{FF2B5EF4-FFF2-40B4-BE49-F238E27FC236}">
                <a16:creationId xmlns:a16="http://schemas.microsoft.com/office/drawing/2014/main" id="{8A53E2C5-8EBE-F00F-4DC5-A1C3B994DE44}"/>
              </a:ext>
            </a:extLst>
          </p:cNvPr>
          <p:cNvSpPr>
            <a:spLocks noGrp="1" noRot="1" noChangeAspect="1" noChangeArrowheads="1" noTextEdit="1"/>
          </p:cNvSpPr>
          <p:nvPr>
            <p:ph type="sldImg"/>
          </p:nvPr>
        </p:nvSpPr>
        <p:spPr>
          <a:ln/>
        </p:spPr>
      </p:sp>
      <p:sp>
        <p:nvSpPr>
          <p:cNvPr id="317444" name="Rectangle 3">
            <a:extLst>
              <a:ext uri="{FF2B5EF4-FFF2-40B4-BE49-F238E27FC236}">
                <a16:creationId xmlns:a16="http://schemas.microsoft.com/office/drawing/2014/main" id="{F690E940-C872-26E2-C615-EC38E79E7B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a:extLst>
              <a:ext uri="{FF2B5EF4-FFF2-40B4-BE49-F238E27FC236}">
                <a16:creationId xmlns:a16="http://schemas.microsoft.com/office/drawing/2014/main" id="{8EFECCBB-9D18-1231-3004-356579D341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AF4845-FEC9-40CC-986A-721D6F3170AB}" type="slidenum">
              <a:rPr lang="cs-CZ" altLang="cs-CZ" smtClean="0">
                <a:latin typeface="Arial" panose="020B0604020202020204" pitchFamily="34" charset="0"/>
              </a:rPr>
              <a:pPr>
                <a:spcBef>
                  <a:spcPct val="0"/>
                </a:spcBef>
              </a:pPr>
              <a:t>161</a:t>
            </a:fld>
            <a:endParaRPr lang="cs-CZ" altLang="cs-CZ">
              <a:latin typeface="Arial" panose="020B0604020202020204" pitchFamily="34" charset="0"/>
            </a:endParaRPr>
          </a:p>
        </p:txBody>
      </p:sp>
      <p:sp>
        <p:nvSpPr>
          <p:cNvPr id="319491" name="Rectangle 2">
            <a:extLst>
              <a:ext uri="{FF2B5EF4-FFF2-40B4-BE49-F238E27FC236}">
                <a16:creationId xmlns:a16="http://schemas.microsoft.com/office/drawing/2014/main" id="{CC76B047-7D42-DD25-6605-78BD07F62725}"/>
              </a:ext>
            </a:extLst>
          </p:cNvPr>
          <p:cNvSpPr>
            <a:spLocks noGrp="1" noRot="1" noChangeAspect="1" noChangeArrowheads="1" noTextEdit="1"/>
          </p:cNvSpPr>
          <p:nvPr>
            <p:ph type="sldImg"/>
          </p:nvPr>
        </p:nvSpPr>
        <p:spPr>
          <a:ln/>
        </p:spPr>
      </p:sp>
      <p:sp>
        <p:nvSpPr>
          <p:cNvPr id="319492" name="Rectangle 3">
            <a:extLst>
              <a:ext uri="{FF2B5EF4-FFF2-40B4-BE49-F238E27FC236}">
                <a16:creationId xmlns:a16="http://schemas.microsoft.com/office/drawing/2014/main" id="{CA9D9F5D-922F-6333-D333-1D84E321A5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a:extLst>
              <a:ext uri="{FF2B5EF4-FFF2-40B4-BE49-F238E27FC236}">
                <a16:creationId xmlns:a16="http://schemas.microsoft.com/office/drawing/2014/main" id="{331BB076-BEC0-F449-8FC6-8B6F624255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5F5789-2F68-4DE8-9BA6-0E377B83FF78}" type="slidenum">
              <a:rPr lang="cs-CZ" altLang="cs-CZ" smtClean="0">
                <a:latin typeface="Arial" panose="020B0604020202020204" pitchFamily="34" charset="0"/>
              </a:rPr>
              <a:pPr>
                <a:spcBef>
                  <a:spcPct val="0"/>
                </a:spcBef>
              </a:pPr>
              <a:t>162</a:t>
            </a:fld>
            <a:endParaRPr lang="cs-CZ" altLang="cs-CZ">
              <a:latin typeface="Arial" panose="020B0604020202020204" pitchFamily="34" charset="0"/>
            </a:endParaRPr>
          </a:p>
        </p:txBody>
      </p:sp>
      <p:sp>
        <p:nvSpPr>
          <p:cNvPr id="321539" name="Rectangle 2">
            <a:extLst>
              <a:ext uri="{FF2B5EF4-FFF2-40B4-BE49-F238E27FC236}">
                <a16:creationId xmlns:a16="http://schemas.microsoft.com/office/drawing/2014/main" id="{EC29A5CD-0526-9CC6-1939-26E91926CBE8}"/>
              </a:ext>
            </a:extLst>
          </p:cNvPr>
          <p:cNvSpPr>
            <a:spLocks noGrp="1" noRot="1" noChangeAspect="1" noChangeArrowheads="1" noTextEdit="1"/>
          </p:cNvSpPr>
          <p:nvPr>
            <p:ph type="sldImg"/>
          </p:nvPr>
        </p:nvSpPr>
        <p:spPr>
          <a:ln/>
        </p:spPr>
      </p:sp>
      <p:sp>
        <p:nvSpPr>
          <p:cNvPr id="321540" name="Rectangle 3">
            <a:extLst>
              <a:ext uri="{FF2B5EF4-FFF2-40B4-BE49-F238E27FC236}">
                <a16:creationId xmlns:a16="http://schemas.microsoft.com/office/drawing/2014/main" id="{4270F6A0-498A-AB97-3672-3A6BE98712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a:extLst>
              <a:ext uri="{FF2B5EF4-FFF2-40B4-BE49-F238E27FC236}">
                <a16:creationId xmlns:a16="http://schemas.microsoft.com/office/drawing/2014/main" id="{2EE13534-EA4A-8516-0DD6-9B13FB131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8BBF30-B283-4703-B518-3A46A9A0FA53}" type="slidenum">
              <a:rPr lang="cs-CZ" altLang="cs-CZ" smtClean="0">
                <a:latin typeface="Arial" panose="020B0604020202020204" pitchFamily="34" charset="0"/>
              </a:rPr>
              <a:pPr>
                <a:spcBef>
                  <a:spcPct val="0"/>
                </a:spcBef>
              </a:pPr>
              <a:t>163</a:t>
            </a:fld>
            <a:endParaRPr lang="cs-CZ" altLang="cs-CZ">
              <a:latin typeface="Arial" panose="020B0604020202020204" pitchFamily="34" charset="0"/>
            </a:endParaRPr>
          </a:p>
        </p:txBody>
      </p:sp>
      <p:sp>
        <p:nvSpPr>
          <p:cNvPr id="323587" name="Rectangle 2">
            <a:extLst>
              <a:ext uri="{FF2B5EF4-FFF2-40B4-BE49-F238E27FC236}">
                <a16:creationId xmlns:a16="http://schemas.microsoft.com/office/drawing/2014/main" id="{2BF501A1-889E-60C5-F96D-8E6CBAB13266}"/>
              </a:ext>
            </a:extLst>
          </p:cNvPr>
          <p:cNvSpPr>
            <a:spLocks noGrp="1" noRot="1" noChangeAspect="1" noChangeArrowheads="1" noTextEdit="1"/>
          </p:cNvSpPr>
          <p:nvPr>
            <p:ph type="sldImg"/>
          </p:nvPr>
        </p:nvSpPr>
        <p:spPr>
          <a:ln/>
        </p:spPr>
      </p:sp>
      <p:sp>
        <p:nvSpPr>
          <p:cNvPr id="323588" name="Rectangle 3">
            <a:extLst>
              <a:ext uri="{FF2B5EF4-FFF2-40B4-BE49-F238E27FC236}">
                <a16:creationId xmlns:a16="http://schemas.microsoft.com/office/drawing/2014/main" id="{CACAC33D-B40C-4C06-B7C2-730C20E15C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a:extLst>
              <a:ext uri="{FF2B5EF4-FFF2-40B4-BE49-F238E27FC236}">
                <a16:creationId xmlns:a16="http://schemas.microsoft.com/office/drawing/2014/main" id="{18F4F3FA-9D09-7643-F3E4-6D87641209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73773F-EC6B-45DB-A867-3E478EDCB126}" type="slidenum">
              <a:rPr lang="cs-CZ" altLang="cs-CZ" smtClean="0">
                <a:latin typeface="Arial" panose="020B0604020202020204" pitchFamily="34" charset="0"/>
              </a:rPr>
              <a:pPr>
                <a:spcBef>
                  <a:spcPct val="0"/>
                </a:spcBef>
              </a:pPr>
              <a:t>164</a:t>
            </a:fld>
            <a:endParaRPr lang="cs-CZ" altLang="cs-CZ">
              <a:latin typeface="Arial" panose="020B0604020202020204" pitchFamily="34" charset="0"/>
            </a:endParaRPr>
          </a:p>
        </p:txBody>
      </p:sp>
      <p:sp>
        <p:nvSpPr>
          <p:cNvPr id="325635" name="Rectangle 2">
            <a:extLst>
              <a:ext uri="{FF2B5EF4-FFF2-40B4-BE49-F238E27FC236}">
                <a16:creationId xmlns:a16="http://schemas.microsoft.com/office/drawing/2014/main" id="{B9E8A061-3B80-AE43-8D93-F7ACE4053D03}"/>
              </a:ext>
            </a:extLst>
          </p:cNvPr>
          <p:cNvSpPr>
            <a:spLocks noGrp="1" noRot="1" noChangeAspect="1" noChangeArrowheads="1" noTextEdit="1"/>
          </p:cNvSpPr>
          <p:nvPr>
            <p:ph type="sldImg"/>
          </p:nvPr>
        </p:nvSpPr>
        <p:spPr>
          <a:ln/>
        </p:spPr>
      </p:sp>
      <p:sp>
        <p:nvSpPr>
          <p:cNvPr id="325636" name="Rectangle 3">
            <a:extLst>
              <a:ext uri="{FF2B5EF4-FFF2-40B4-BE49-F238E27FC236}">
                <a16:creationId xmlns:a16="http://schemas.microsoft.com/office/drawing/2014/main" id="{340B663B-422C-8A83-DC61-C920C2C3A9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7ECDEA7C-11D0-EA4F-3552-687C7C6AC3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B735CB-CF90-41C2-9E46-226552CB0131}" type="slidenum">
              <a:rPr lang="cs-CZ" altLang="en-US" smtClean="0">
                <a:latin typeface="Calibri" panose="020F0502020204030204" pitchFamily="34" charset="0"/>
              </a:rPr>
              <a:pPr/>
              <a:t>19</a:t>
            </a:fld>
            <a:endParaRPr lang="cs-CZ" altLang="en-US">
              <a:latin typeface="Calibri" panose="020F0502020204030204" pitchFamily="34" charset="0"/>
            </a:endParaRPr>
          </a:p>
        </p:txBody>
      </p:sp>
      <p:sp>
        <p:nvSpPr>
          <p:cNvPr id="37891" name="Rectangle 2">
            <a:extLst>
              <a:ext uri="{FF2B5EF4-FFF2-40B4-BE49-F238E27FC236}">
                <a16:creationId xmlns:a16="http://schemas.microsoft.com/office/drawing/2014/main" id="{2EF1A971-D553-43A8-CB83-E3E8BC22F086}"/>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E3A9C066-D40C-FD6E-A246-BCD571EC3A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C2DFA149-C837-778A-81E5-DA0E898414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D8B26D-1DE5-4905-865D-CBF3FD8CDB23}" type="slidenum">
              <a:rPr lang="cs-CZ" altLang="cs-CZ" smtClean="0">
                <a:latin typeface="Arial" panose="020B0604020202020204" pitchFamily="34" charset="0"/>
              </a:rPr>
              <a:pPr>
                <a:spcBef>
                  <a:spcPct val="0"/>
                </a:spcBef>
              </a:pPr>
              <a:t>165</a:t>
            </a:fld>
            <a:endParaRPr lang="cs-CZ" altLang="cs-CZ">
              <a:latin typeface="Arial" panose="020B0604020202020204" pitchFamily="34" charset="0"/>
            </a:endParaRPr>
          </a:p>
        </p:txBody>
      </p:sp>
      <p:sp>
        <p:nvSpPr>
          <p:cNvPr id="309251" name="Rectangle 2">
            <a:extLst>
              <a:ext uri="{FF2B5EF4-FFF2-40B4-BE49-F238E27FC236}">
                <a16:creationId xmlns:a16="http://schemas.microsoft.com/office/drawing/2014/main" id="{2C53CA34-6614-0DE0-97BE-B31C323341F5}"/>
              </a:ext>
            </a:extLst>
          </p:cNvPr>
          <p:cNvSpPr>
            <a:spLocks noGrp="1" noRot="1" noChangeAspect="1" noChangeArrowheads="1" noTextEdit="1"/>
          </p:cNvSpPr>
          <p:nvPr>
            <p:ph type="sldImg"/>
          </p:nvPr>
        </p:nvSpPr>
        <p:spPr>
          <a:ln/>
        </p:spPr>
      </p:sp>
      <p:sp>
        <p:nvSpPr>
          <p:cNvPr id="309252" name="Rectangle 3">
            <a:extLst>
              <a:ext uri="{FF2B5EF4-FFF2-40B4-BE49-F238E27FC236}">
                <a16:creationId xmlns:a16="http://schemas.microsoft.com/office/drawing/2014/main" id="{6569877B-6EC2-3AC9-7D87-F6CCBB796B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a:extLst>
              <a:ext uri="{FF2B5EF4-FFF2-40B4-BE49-F238E27FC236}">
                <a16:creationId xmlns:a16="http://schemas.microsoft.com/office/drawing/2014/main" id="{EC6A5354-C61B-79E9-0DE2-CACB2C259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EB27F0-AA18-4DCB-9EF1-900CABC1489E}" type="slidenum">
              <a:rPr lang="cs-CZ" altLang="cs-CZ" smtClean="0">
                <a:latin typeface="Arial" panose="020B0604020202020204" pitchFamily="34" charset="0"/>
              </a:rPr>
              <a:pPr>
                <a:spcBef>
                  <a:spcPct val="0"/>
                </a:spcBef>
              </a:pPr>
              <a:t>166</a:t>
            </a:fld>
            <a:endParaRPr lang="cs-CZ" altLang="cs-CZ">
              <a:latin typeface="Arial" panose="020B0604020202020204" pitchFamily="34" charset="0"/>
            </a:endParaRPr>
          </a:p>
        </p:txBody>
      </p:sp>
      <p:sp>
        <p:nvSpPr>
          <p:cNvPr id="329731" name="Rectangle 2">
            <a:extLst>
              <a:ext uri="{FF2B5EF4-FFF2-40B4-BE49-F238E27FC236}">
                <a16:creationId xmlns:a16="http://schemas.microsoft.com/office/drawing/2014/main" id="{5353E7FD-8D17-2CC0-8DF0-0E4D0FE2FA59}"/>
              </a:ext>
            </a:extLst>
          </p:cNvPr>
          <p:cNvSpPr>
            <a:spLocks noGrp="1" noRot="1" noChangeAspect="1" noChangeArrowheads="1" noTextEdit="1"/>
          </p:cNvSpPr>
          <p:nvPr>
            <p:ph type="sldImg"/>
          </p:nvPr>
        </p:nvSpPr>
        <p:spPr>
          <a:ln/>
        </p:spPr>
      </p:sp>
      <p:sp>
        <p:nvSpPr>
          <p:cNvPr id="329732" name="Rectangle 3">
            <a:extLst>
              <a:ext uri="{FF2B5EF4-FFF2-40B4-BE49-F238E27FC236}">
                <a16:creationId xmlns:a16="http://schemas.microsoft.com/office/drawing/2014/main" id="{55C81F3A-73EF-45E4-D8C1-E8F9CE1368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a:extLst>
              <a:ext uri="{FF2B5EF4-FFF2-40B4-BE49-F238E27FC236}">
                <a16:creationId xmlns:a16="http://schemas.microsoft.com/office/drawing/2014/main" id="{4EFFB79B-E5F1-85A4-9EAF-F0CE2E20FC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7AE007-4A1B-4A84-85A3-F5FA48C0D47B}" type="slidenum">
              <a:rPr lang="cs-CZ" altLang="cs-CZ" smtClean="0">
                <a:latin typeface="Arial" panose="020B0604020202020204" pitchFamily="34" charset="0"/>
              </a:rPr>
              <a:pPr>
                <a:spcBef>
                  <a:spcPct val="0"/>
                </a:spcBef>
              </a:pPr>
              <a:t>167</a:t>
            </a:fld>
            <a:endParaRPr lang="cs-CZ" altLang="cs-CZ">
              <a:latin typeface="Arial" panose="020B0604020202020204" pitchFamily="34" charset="0"/>
            </a:endParaRPr>
          </a:p>
        </p:txBody>
      </p:sp>
      <p:sp>
        <p:nvSpPr>
          <p:cNvPr id="331779" name="Rectangle 2">
            <a:extLst>
              <a:ext uri="{FF2B5EF4-FFF2-40B4-BE49-F238E27FC236}">
                <a16:creationId xmlns:a16="http://schemas.microsoft.com/office/drawing/2014/main" id="{7A374909-176B-7774-00B1-B8CAC5FA5E77}"/>
              </a:ext>
            </a:extLst>
          </p:cNvPr>
          <p:cNvSpPr>
            <a:spLocks noGrp="1" noRot="1" noChangeAspect="1" noChangeArrowheads="1" noTextEdit="1"/>
          </p:cNvSpPr>
          <p:nvPr>
            <p:ph type="sldImg"/>
          </p:nvPr>
        </p:nvSpPr>
        <p:spPr>
          <a:ln/>
        </p:spPr>
      </p:sp>
      <p:sp>
        <p:nvSpPr>
          <p:cNvPr id="331780" name="Rectangle 3">
            <a:extLst>
              <a:ext uri="{FF2B5EF4-FFF2-40B4-BE49-F238E27FC236}">
                <a16:creationId xmlns:a16="http://schemas.microsoft.com/office/drawing/2014/main" id="{028FF837-A839-3FC3-6E37-E0A0729BC9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D44DF784-531C-106D-2DCD-167B17445EB0}"/>
              </a:ext>
            </a:extLst>
          </p:cNvPr>
          <p:cNvSpPr>
            <a:spLocks noGrp="1" noRot="1" noChangeAspect="1" noChangeArrowheads="1" noTextEdit="1"/>
          </p:cNvSpPr>
          <p:nvPr>
            <p:ph type="sldImg"/>
          </p:nvPr>
        </p:nvSpPr>
        <p:spPr>
          <a:ln/>
        </p:spPr>
      </p:sp>
      <p:sp>
        <p:nvSpPr>
          <p:cNvPr id="335875" name="Rectangle 3">
            <a:extLst>
              <a:ext uri="{FF2B5EF4-FFF2-40B4-BE49-F238E27FC236}">
                <a16:creationId xmlns:a16="http://schemas.microsoft.com/office/drawing/2014/main" id="{D23A2842-BA82-981B-DDC7-1DC1810879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a:extLst>
              <a:ext uri="{FF2B5EF4-FFF2-40B4-BE49-F238E27FC236}">
                <a16:creationId xmlns:a16="http://schemas.microsoft.com/office/drawing/2014/main" id="{1D4FD541-2139-AD25-84A7-D03FC861A6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1AFB22-4C3C-4041-8617-38F0B6095043}" type="slidenum">
              <a:rPr lang="cs-CZ" altLang="cs-CZ" smtClean="0">
                <a:latin typeface="Arial" panose="020B0604020202020204" pitchFamily="34" charset="0"/>
              </a:rPr>
              <a:pPr>
                <a:spcBef>
                  <a:spcPct val="0"/>
                </a:spcBef>
              </a:pPr>
              <a:t>169</a:t>
            </a:fld>
            <a:endParaRPr lang="cs-CZ" altLang="cs-CZ">
              <a:latin typeface="Arial" panose="020B0604020202020204" pitchFamily="34" charset="0"/>
            </a:endParaRPr>
          </a:p>
        </p:txBody>
      </p:sp>
      <p:sp>
        <p:nvSpPr>
          <p:cNvPr id="333827" name="Rectangle 2">
            <a:extLst>
              <a:ext uri="{FF2B5EF4-FFF2-40B4-BE49-F238E27FC236}">
                <a16:creationId xmlns:a16="http://schemas.microsoft.com/office/drawing/2014/main" id="{151509D8-5C7E-BEFB-E440-83C59F03BAEC}"/>
              </a:ext>
            </a:extLst>
          </p:cNvPr>
          <p:cNvSpPr>
            <a:spLocks noGrp="1" noRot="1" noChangeAspect="1" noChangeArrowheads="1" noTextEdit="1"/>
          </p:cNvSpPr>
          <p:nvPr>
            <p:ph type="sldImg"/>
          </p:nvPr>
        </p:nvSpPr>
        <p:spPr>
          <a:ln/>
        </p:spPr>
      </p:sp>
      <p:sp>
        <p:nvSpPr>
          <p:cNvPr id="333828" name="Rectangle 3">
            <a:extLst>
              <a:ext uri="{FF2B5EF4-FFF2-40B4-BE49-F238E27FC236}">
                <a16:creationId xmlns:a16="http://schemas.microsoft.com/office/drawing/2014/main" id="{4D281996-CD8F-4B88-3DA5-EFF6DEFF8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7B38BA1A-77EE-3233-4C02-05407913C6E0}"/>
              </a:ext>
            </a:extLst>
          </p:cNvPr>
          <p:cNvSpPr>
            <a:spLocks noGrp="1" noRot="1" noChangeAspect="1" noChangeArrowheads="1" noTextEdit="1"/>
          </p:cNvSpPr>
          <p:nvPr>
            <p:ph type="sldImg"/>
          </p:nvPr>
        </p:nvSpPr>
        <p:spPr>
          <a:ln/>
        </p:spPr>
      </p:sp>
      <p:sp>
        <p:nvSpPr>
          <p:cNvPr id="339971" name="Rectangle 3">
            <a:extLst>
              <a:ext uri="{FF2B5EF4-FFF2-40B4-BE49-F238E27FC236}">
                <a16:creationId xmlns:a16="http://schemas.microsoft.com/office/drawing/2014/main" id="{634965C7-3DBB-7D84-EBCC-06B2BC143C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a:extLst>
              <a:ext uri="{FF2B5EF4-FFF2-40B4-BE49-F238E27FC236}">
                <a16:creationId xmlns:a16="http://schemas.microsoft.com/office/drawing/2014/main" id="{81B6A9F4-470A-06AD-FC9B-74447846BA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841020-5FAA-419C-A990-CFD85110C0F0}" type="slidenum">
              <a:rPr lang="cs-CZ" altLang="cs-CZ" smtClean="0">
                <a:latin typeface="Arial" panose="020B0604020202020204" pitchFamily="34" charset="0"/>
              </a:rPr>
              <a:pPr>
                <a:spcBef>
                  <a:spcPct val="0"/>
                </a:spcBef>
              </a:pPr>
              <a:t>171</a:t>
            </a:fld>
            <a:endParaRPr lang="cs-CZ" altLang="cs-CZ">
              <a:latin typeface="Arial" panose="020B0604020202020204" pitchFamily="34" charset="0"/>
            </a:endParaRPr>
          </a:p>
        </p:txBody>
      </p:sp>
      <p:sp>
        <p:nvSpPr>
          <p:cNvPr id="337923" name="Rectangle 2">
            <a:extLst>
              <a:ext uri="{FF2B5EF4-FFF2-40B4-BE49-F238E27FC236}">
                <a16:creationId xmlns:a16="http://schemas.microsoft.com/office/drawing/2014/main" id="{8F882293-3B8F-9265-E840-268B820232F1}"/>
              </a:ext>
            </a:extLst>
          </p:cNvPr>
          <p:cNvSpPr>
            <a:spLocks noGrp="1" noRot="1" noChangeAspect="1" noChangeArrowheads="1" noTextEdit="1"/>
          </p:cNvSpPr>
          <p:nvPr>
            <p:ph type="sldImg"/>
          </p:nvPr>
        </p:nvSpPr>
        <p:spPr>
          <a:ln/>
        </p:spPr>
      </p:sp>
      <p:sp>
        <p:nvSpPr>
          <p:cNvPr id="337924" name="Rectangle 3">
            <a:extLst>
              <a:ext uri="{FF2B5EF4-FFF2-40B4-BE49-F238E27FC236}">
                <a16:creationId xmlns:a16="http://schemas.microsoft.com/office/drawing/2014/main" id="{4EE6EA53-7BD1-8BB3-F13C-2F15596768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817FD1C8-8F0A-2E4A-18BB-9E1160FD99D4}"/>
              </a:ext>
            </a:extLst>
          </p:cNvPr>
          <p:cNvSpPr>
            <a:spLocks noGrp="1" noRot="1" noChangeAspect="1" noChangeArrowheads="1" noTextEdit="1"/>
          </p:cNvSpPr>
          <p:nvPr>
            <p:ph type="sldImg"/>
          </p:nvPr>
        </p:nvSpPr>
        <p:spPr>
          <a:ln/>
        </p:spPr>
      </p:sp>
      <p:sp>
        <p:nvSpPr>
          <p:cNvPr id="344067" name="Rectangle 3">
            <a:extLst>
              <a:ext uri="{FF2B5EF4-FFF2-40B4-BE49-F238E27FC236}">
                <a16:creationId xmlns:a16="http://schemas.microsoft.com/office/drawing/2014/main" id="{D977686C-2BA4-47A3-54A8-852E34FF36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a:extLst>
              <a:ext uri="{FF2B5EF4-FFF2-40B4-BE49-F238E27FC236}">
                <a16:creationId xmlns:a16="http://schemas.microsoft.com/office/drawing/2014/main" id="{6A12675B-9429-30DF-CC7B-21E473C4F3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D34D7E-B641-4B51-9760-4EEEBA429530}" type="slidenum">
              <a:rPr lang="cs-CZ" altLang="cs-CZ" smtClean="0">
                <a:latin typeface="Arial" panose="020B0604020202020204" pitchFamily="34" charset="0"/>
              </a:rPr>
              <a:pPr>
                <a:spcBef>
                  <a:spcPct val="0"/>
                </a:spcBef>
              </a:pPr>
              <a:t>173</a:t>
            </a:fld>
            <a:endParaRPr lang="cs-CZ" altLang="cs-CZ">
              <a:latin typeface="Arial" panose="020B0604020202020204" pitchFamily="34" charset="0"/>
            </a:endParaRPr>
          </a:p>
        </p:txBody>
      </p:sp>
      <p:sp>
        <p:nvSpPr>
          <p:cNvPr id="342019" name="Rectangle 2">
            <a:extLst>
              <a:ext uri="{FF2B5EF4-FFF2-40B4-BE49-F238E27FC236}">
                <a16:creationId xmlns:a16="http://schemas.microsoft.com/office/drawing/2014/main" id="{75591982-8C26-3EE1-3BFF-6CA235738F98}"/>
              </a:ext>
            </a:extLst>
          </p:cNvPr>
          <p:cNvSpPr>
            <a:spLocks noGrp="1" noRot="1" noChangeAspect="1" noChangeArrowheads="1" noTextEdit="1"/>
          </p:cNvSpPr>
          <p:nvPr>
            <p:ph type="sldImg"/>
          </p:nvPr>
        </p:nvSpPr>
        <p:spPr>
          <a:ln/>
        </p:spPr>
      </p:sp>
      <p:sp>
        <p:nvSpPr>
          <p:cNvPr id="342020" name="Rectangle 3">
            <a:extLst>
              <a:ext uri="{FF2B5EF4-FFF2-40B4-BE49-F238E27FC236}">
                <a16:creationId xmlns:a16="http://schemas.microsoft.com/office/drawing/2014/main" id="{596298A5-7BED-5B25-A4C0-88B9732C96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a:extLst>
              <a:ext uri="{FF2B5EF4-FFF2-40B4-BE49-F238E27FC236}">
                <a16:creationId xmlns:a16="http://schemas.microsoft.com/office/drawing/2014/main" id="{F7A2EB9B-9256-1303-361D-87606DF238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9130F7-914A-44D5-A08A-F9841E807C03}" type="slidenum">
              <a:rPr lang="cs-CZ" altLang="cs-CZ" smtClean="0">
                <a:latin typeface="Arial" panose="020B0604020202020204" pitchFamily="34" charset="0"/>
              </a:rPr>
              <a:pPr>
                <a:spcBef>
                  <a:spcPct val="0"/>
                </a:spcBef>
              </a:pPr>
              <a:t>174</a:t>
            </a:fld>
            <a:endParaRPr lang="cs-CZ" altLang="cs-CZ">
              <a:latin typeface="Arial" panose="020B0604020202020204" pitchFamily="34" charset="0"/>
            </a:endParaRPr>
          </a:p>
        </p:txBody>
      </p:sp>
      <p:sp>
        <p:nvSpPr>
          <p:cNvPr id="346115" name="Rectangle 2">
            <a:extLst>
              <a:ext uri="{FF2B5EF4-FFF2-40B4-BE49-F238E27FC236}">
                <a16:creationId xmlns:a16="http://schemas.microsoft.com/office/drawing/2014/main" id="{707F53E3-4592-3EB4-879D-C0372BE628A7}"/>
              </a:ext>
            </a:extLst>
          </p:cNvPr>
          <p:cNvSpPr>
            <a:spLocks noGrp="1" noRot="1" noChangeAspect="1" noChangeArrowheads="1" noTextEdit="1"/>
          </p:cNvSpPr>
          <p:nvPr>
            <p:ph type="sldImg"/>
          </p:nvPr>
        </p:nvSpPr>
        <p:spPr>
          <a:ln/>
        </p:spPr>
      </p:sp>
      <p:sp>
        <p:nvSpPr>
          <p:cNvPr id="346116" name="Rectangle 3">
            <a:extLst>
              <a:ext uri="{FF2B5EF4-FFF2-40B4-BE49-F238E27FC236}">
                <a16:creationId xmlns:a16="http://schemas.microsoft.com/office/drawing/2014/main" id="{95939FB8-0605-E23E-B53A-62B3CF6041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FB12FFE-652D-CE46-98B6-F726B9DD7D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A7472A-8D34-481A-A6E8-0F8896AD339E}" type="slidenum">
              <a:rPr lang="cs-CZ" altLang="en-US" smtClean="0">
                <a:latin typeface="Calibri" panose="020F0502020204030204" pitchFamily="34" charset="0"/>
              </a:rPr>
              <a:pPr/>
              <a:t>20</a:t>
            </a:fld>
            <a:endParaRPr lang="cs-CZ" altLang="en-US">
              <a:latin typeface="Calibri" panose="020F0502020204030204" pitchFamily="34" charset="0"/>
            </a:endParaRPr>
          </a:p>
        </p:txBody>
      </p:sp>
      <p:sp>
        <p:nvSpPr>
          <p:cNvPr id="39939" name="Rectangle 2">
            <a:extLst>
              <a:ext uri="{FF2B5EF4-FFF2-40B4-BE49-F238E27FC236}">
                <a16:creationId xmlns:a16="http://schemas.microsoft.com/office/drawing/2014/main" id="{833BA639-53C9-2F3D-3745-A8BA1698DFFE}"/>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92556A64-2319-1C6C-217C-BEF195B61E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3AC0B67A-7EAE-4DCB-91CB-51066E13599D}"/>
              </a:ext>
            </a:extLst>
          </p:cNvPr>
          <p:cNvSpPr>
            <a:spLocks noGrp="1" noRot="1" noChangeAspect="1" noChangeArrowheads="1" noTextEdit="1"/>
          </p:cNvSpPr>
          <p:nvPr>
            <p:ph type="sldImg"/>
          </p:nvPr>
        </p:nvSpPr>
        <p:spPr>
          <a:ln/>
        </p:spPr>
      </p:sp>
      <p:sp>
        <p:nvSpPr>
          <p:cNvPr id="350211" name="Rectangle 3">
            <a:extLst>
              <a:ext uri="{FF2B5EF4-FFF2-40B4-BE49-F238E27FC236}">
                <a16:creationId xmlns:a16="http://schemas.microsoft.com/office/drawing/2014/main" id="{AF6C00FC-87D5-BA70-FD07-264E8EDF72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a:extLst>
              <a:ext uri="{FF2B5EF4-FFF2-40B4-BE49-F238E27FC236}">
                <a16:creationId xmlns:a16="http://schemas.microsoft.com/office/drawing/2014/main" id="{3C7DFA47-3932-E748-BBFD-85D13CFA6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866648-BAC9-4F0A-A817-9C9083F514C1}" type="slidenum">
              <a:rPr lang="cs-CZ" altLang="cs-CZ" smtClean="0">
                <a:latin typeface="Arial" panose="020B0604020202020204" pitchFamily="34" charset="0"/>
              </a:rPr>
              <a:pPr>
                <a:spcBef>
                  <a:spcPct val="0"/>
                </a:spcBef>
              </a:pPr>
              <a:t>176</a:t>
            </a:fld>
            <a:endParaRPr lang="cs-CZ" altLang="cs-CZ">
              <a:latin typeface="Arial" panose="020B0604020202020204" pitchFamily="34" charset="0"/>
            </a:endParaRPr>
          </a:p>
        </p:txBody>
      </p:sp>
      <p:sp>
        <p:nvSpPr>
          <p:cNvPr id="348163" name="Rectangle 2">
            <a:extLst>
              <a:ext uri="{FF2B5EF4-FFF2-40B4-BE49-F238E27FC236}">
                <a16:creationId xmlns:a16="http://schemas.microsoft.com/office/drawing/2014/main" id="{5049E6D5-B6FC-EC3F-BF89-668150EB18C3}"/>
              </a:ext>
            </a:extLst>
          </p:cNvPr>
          <p:cNvSpPr>
            <a:spLocks noGrp="1" noRot="1" noChangeAspect="1" noChangeArrowheads="1" noTextEdit="1"/>
          </p:cNvSpPr>
          <p:nvPr>
            <p:ph type="sldImg"/>
          </p:nvPr>
        </p:nvSpPr>
        <p:spPr>
          <a:ln/>
        </p:spPr>
      </p:sp>
      <p:sp>
        <p:nvSpPr>
          <p:cNvPr id="348164" name="Rectangle 3">
            <a:extLst>
              <a:ext uri="{FF2B5EF4-FFF2-40B4-BE49-F238E27FC236}">
                <a16:creationId xmlns:a16="http://schemas.microsoft.com/office/drawing/2014/main" id="{A1C6B473-9C7C-E008-BFE6-7B45670CF5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D6DECA18-FAE8-05F0-98DE-03D26A42F0E2}"/>
              </a:ext>
            </a:extLst>
          </p:cNvPr>
          <p:cNvSpPr>
            <a:spLocks noGrp="1" noRot="1" noChangeAspect="1" noChangeArrowheads="1" noTextEdit="1"/>
          </p:cNvSpPr>
          <p:nvPr>
            <p:ph type="sldImg"/>
          </p:nvPr>
        </p:nvSpPr>
        <p:spPr>
          <a:ln/>
        </p:spPr>
      </p:sp>
      <p:sp>
        <p:nvSpPr>
          <p:cNvPr id="354307" name="Rectangle 3">
            <a:extLst>
              <a:ext uri="{FF2B5EF4-FFF2-40B4-BE49-F238E27FC236}">
                <a16:creationId xmlns:a16="http://schemas.microsoft.com/office/drawing/2014/main" id="{A41E467C-C1C3-8520-B747-61B2703BE0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a:extLst>
              <a:ext uri="{FF2B5EF4-FFF2-40B4-BE49-F238E27FC236}">
                <a16:creationId xmlns:a16="http://schemas.microsoft.com/office/drawing/2014/main" id="{A27ABB48-FADE-9F27-04F7-431EBE8626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FBF7C5-52FD-4785-BB5F-70E3D9A12B94}" type="slidenum">
              <a:rPr lang="cs-CZ" altLang="cs-CZ" smtClean="0">
                <a:latin typeface="Arial" panose="020B0604020202020204" pitchFamily="34" charset="0"/>
              </a:rPr>
              <a:pPr>
                <a:spcBef>
                  <a:spcPct val="0"/>
                </a:spcBef>
              </a:pPr>
              <a:t>178</a:t>
            </a:fld>
            <a:endParaRPr lang="cs-CZ" altLang="cs-CZ">
              <a:latin typeface="Arial" panose="020B0604020202020204" pitchFamily="34" charset="0"/>
            </a:endParaRPr>
          </a:p>
        </p:txBody>
      </p:sp>
      <p:sp>
        <p:nvSpPr>
          <p:cNvPr id="352259" name="Rectangle 2">
            <a:extLst>
              <a:ext uri="{FF2B5EF4-FFF2-40B4-BE49-F238E27FC236}">
                <a16:creationId xmlns:a16="http://schemas.microsoft.com/office/drawing/2014/main" id="{74FD669D-D474-9AAB-505D-8149D6F6ACE5}"/>
              </a:ext>
            </a:extLst>
          </p:cNvPr>
          <p:cNvSpPr>
            <a:spLocks noGrp="1" noRot="1" noChangeAspect="1" noChangeArrowheads="1" noTextEdit="1"/>
          </p:cNvSpPr>
          <p:nvPr>
            <p:ph type="sldImg"/>
          </p:nvPr>
        </p:nvSpPr>
        <p:spPr>
          <a:ln/>
        </p:spPr>
      </p:sp>
      <p:sp>
        <p:nvSpPr>
          <p:cNvPr id="352260" name="Rectangle 3">
            <a:extLst>
              <a:ext uri="{FF2B5EF4-FFF2-40B4-BE49-F238E27FC236}">
                <a16:creationId xmlns:a16="http://schemas.microsoft.com/office/drawing/2014/main" id="{650DB3B4-A81F-BC30-57E9-CD82F78915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D9DDE1BB-C37B-C620-B141-27D199E5D833}"/>
              </a:ext>
            </a:extLst>
          </p:cNvPr>
          <p:cNvSpPr>
            <a:spLocks noGrp="1" noRot="1" noChangeAspect="1" noChangeArrowheads="1" noTextEdit="1"/>
          </p:cNvSpPr>
          <p:nvPr>
            <p:ph type="sldImg"/>
          </p:nvPr>
        </p:nvSpPr>
        <p:spPr>
          <a:ln/>
        </p:spPr>
      </p:sp>
      <p:sp>
        <p:nvSpPr>
          <p:cNvPr id="358403" name="Rectangle 3">
            <a:extLst>
              <a:ext uri="{FF2B5EF4-FFF2-40B4-BE49-F238E27FC236}">
                <a16:creationId xmlns:a16="http://schemas.microsoft.com/office/drawing/2014/main" id="{CA8C1C07-4561-68F8-6D32-8647DAEF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a:extLst>
              <a:ext uri="{FF2B5EF4-FFF2-40B4-BE49-F238E27FC236}">
                <a16:creationId xmlns:a16="http://schemas.microsoft.com/office/drawing/2014/main" id="{3F45CE5B-196D-E5CA-807D-14C9A0FD2F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B3790E-4DFA-4F6B-8E18-A38B1B7553D1}" type="slidenum">
              <a:rPr lang="cs-CZ" altLang="cs-CZ" smtClean="0">
                <a:latin typeface="Arial" panose="020B0604020202020204" pitchFamily="34" charset="0"/>
              </a:rPr>
              <a:pPr>
                <a:spcBef>
                  <a:spcPct val="0"/>
                </a:spcBef>
              </a:pPr>
              <a:t>180</a:t>
            </a:fld>
            <a:endParaRPr lang="cs-CZ" altLang="cs-CZ">
              <a:latin typeface="Arial" panose="020B0604020202020204" pitchFamily="34" charset="0"/>
            </a:endParaRPr>
          </a:p>
        </p:txBody>
      </p:sp>
      <p:sp>
        <p:nvSpPr>
          <p:cNvPr id="356355" name="Rectangle 2">
            <a:extLst>
              <a:ext uri="{FF2B5EF4-FFF2-40B4-BE49-F238E27FC236}">
                <a16:creationId xmlns:a16="http://schemas.microsoft.com/office/drawing/2014/main" id="{D8F414AC-290D-F43A-EABF-A9D8B6684E5E}"/>
              </a:ext>
            </a:extLst>
          </p:cNvPr>
          <p:cNvSpPr>
            <a:spLocks noGrp="1" noRot="1" noChangeAspect="1" noChangeArrowheads="1" noTextEdit="1"/>
          </p:cNvSpPr>
          <p:nvPr>
            <p:ph type="sldImg"/>
          </p:nvPr>
        </p:nvSpPr>
        <p:spPr>
          <a:ln/>
        </p:spPr>
      </p:sp>
      <p:sp>
        <p:nvSpPr>
          <p:cNvPr id="356356" name="Rectangle 3">
            <a:extLst>
              <a:ext uri="{FF2B5EF4-FFF2-40B4-BE49-F238E27FC236}">
                <a16:creationId xmlns:a16="http://schemas.microsoft.com/office/drawing/2014/main" id="{ECF3B529-39D7-9044-DEB8-10088DC88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9E2C6481-4E82-FD48-67B7-87F481641C5A}"/>
              </a:ext>
            </a:extLst>
          </p:cNvPr>
          <p:cNvSpPr>
            <a:spLocks noGrp="1" noRot="1" noChangeAspect="1" noChangeArrowheads="1" noTextEdit="1"/>
          </p:cNvSpPr>
          <p:nvPr>
            <p:ph type="sldImg"/>
          </p:nvPr>
        </p:nvSpPr>
        <p:spPr>
          <a:ln/>
        </p:spPr>
      </p:sp>
      <p:sp>
        <p:nvSpPr>
          <p:cNvPr id="362499" name="Rectangle 3">
            <a:extLst>
              <a:ext uri="{FF2B5EF4-FFF2-40B4-BE49-F238E27FC236}">
                <a16:creationId xmlns:a16="http://schemas.microsoft.com/office/drawing/2014/main" id="{C2D0BEB6-2409-1776-D393-D69DF1BB41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a:extLst>
              <a:ext uri="{FF2B5EF4-FFF2-40B4-BE49-F238E27FC236}">
                <a16:creationId xmlns:a16="http://schemas.microsoft.com/office/drawing/2014/main" id="{FC07FCC0-1EC8-9B3E-A2BA-A14A2D6E4D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DBE7D1-00C0-49F8-9076-14307FB20B4B}" type="slidenum">
              <a:rPr lang="cs-CZ" altLang="cs-CZ" smtClean="0">
                <a:latin typeface="Arial" panose="020B0604020202020204" pitchFamily="34" charset="0"/>
              </a:rPr>
              <a:pPr>
                <a:spcBef>
                  <a:spcPct val="0"/>
                </a:spcBef>
              </a:pPr>
              <a:t>182</a:t>
            </a:fld>
            <a:endParaRPr lang="cs-CZ" altLang="cs-CZ">
              <a:latin typeface="Arial" panose="020B0604020202020204" pitchFamily="34" charset="0"/>
            </a:endParaRPr>
          </a:p>
        </p:txBody>
      </p:sp>
      <p:sp>
        <p:nvSpPr>
          <p:cNvPr id="360451" name="Rectangle 2">
            <a:extLst>
              <a:ext uri="{FF2B5EF4-FFF2-40B4-BE49-F238E27FC236}">
                <a16:creationId xmlns:a16="http://schemas.microsoft.com/office/drawing/2014/main" id="{45F019AB-13CB-2CD6-34EA-89004E3534F3}"/>
              </a:ext>
            </a:extLst>
          </p:cNvPr>
          <p:cNvSpPr>
            <a:spLocks noGrp="1" noRot="1" noChangeAspect="1" noChangeArrowheads="1" noTextEdit="1"/>
          </p:cNvSpPr>
          <p:nvPr>
            <p:ph type="sldImg"/>
          </p:nvPr>
        </p:nvSpPr>
        <p:spPr>
          <a:ln/>
        </p:spPr>
      </p:sp>
      <p:sp>
        <p:nvSpPr>
          <p:cNvPr id="360452" name="Rectangle 3">
            <a:extLst>
              <a:ext uri="{FF2B5EF4-FFF2-40B4-BE49-F238E27FC236}">
                <a16:creationId xmlns:a16="http://schemas.microsoft.com/office/drawing/2014/main" id="{783F58A7-1356-B81B-0020-57570605BA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a:extLst>
              <a:ext uri="{FF2B5EF4-FFF2-40B4-BE49-F238E27FC236}">
                <a16:creationId xmlns:a16="http://schemas.microsoft.com/office/drawing/2014/main" id="{C73C6333-545E-0251-E550-EA1F13D7B8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F66DFA-DC4B-4AE9-8361-1C7F679EE43C}" type="slidenum">
              <a:rPr lang="cs-CZ" altLang="cs-CZ" smtClean="0">
                <a:latin typeface="Arial" panose="020B0604020202020204" pitchFamily="34" charset="0"/>
              </a:rPr>
              <a:pPr>
                <a:spcBef>
                  <a:spcPct val="0"/>
                </a:spcBef>
              </a:pPr>
              <a:t>183</a:t>
            </a:fld>
            <a:endParaRPr lang="cs-CZ" altLang="cs-CZ">
              <a:latin typeface="Arial" panose="020B0604020202020204" pitchFamily="34" charset="0"/>
            </a:endParaRPr>
          </a:p>
        </p:txBody>
      </p:sp>
      <p:sp>
        <p:nvSpPr>
          <p:cNvPr id="364547" name="Rectangle 2">
            <a:extLst>
              <a:ext uri="{FF2B5EF4-FFF2-40B4-BE49-F238E27FC236}">
                <a16:creationId xmlns:a16="http://schemas.microsoft.com/office/drawing/2014/main" id="{CE571A2C-DF24-D5AD-D0D2-B6A931201B85}"/>
              </a:ext>
            </a:extLst>
          </p:cNvPr>
          <p:cNvSpPr>
            <a:spLocks noGrp="1" noRot="1" noChangeAspect="1" noChangeArrowheads="1" noTextEdit="1"/>
          </p:cNvSpPr>
          <p:nvPr>
            <p:ph type="sldImg"/>
          </p:nvPr>
        </p:nvSpPr>
        <p:spPr>
          <a:ln/>
        </p:spPr>
      </p:sp>
      <p:sp>
        <p:nvSpPr>
          <p:cNvPr id="364548" name="Rectangle 3">
            <a:extLst>
              <a:ext uri="{FF2B5EF4-FFF2-40B4-BE49-F238E27FC236}">
                <a16:creationId xmlns:a16="http://schemas.microsoft.com/office/drawing/2014/main" id="{D43FB6B8-601D-73C2-7E8B-8F12C5A707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a:extLst>
              <a:ext uri="{FF2B5EF4-FFF2-40B4-BE49-F238E27FC236}">
                <a16:creationId xmlns:a16="http://schemas.microsoft.com/office/drawing/2014/main" id="{F6A56CD4-8DB0-20B8-CFD1-CD6E5EEDD3F0}"/>
              </a:ext>
            </a:extLst>
          </p:cNvPr>
          <p:cNvSpPr>
            <a:spLocks noGrp="1" noRot="1" noChangeAspect="1" noChangeArrowheads="1" noTextEdit="1"/>
          </p:cNvSpPr>
          <p:nvPr>
            <p:ph type="sldImg"/>
          </p:nvPr>
        </p:nvSpPr>
        <p:spPr>
          <a:ln/>
        </p:spPr>
      </p:sp>
      <p:sp>
        <p:nvSpPr>
          <p:cNvPr id="368643" name="Rectangle 3">
            <a:extLst>
              <a:ext uri="{FF2B5EF4-FFF2-40B4-BE49-F238E27FC236}">
                <a16:creationId xmlns:a16="http://schemas.microsoft.com/office/drawing/2014/main" id="{6B26C13D-070E-0838-51BD-A8BA5DC3AC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7D8BA5DF-5E0B-6512-77E3-487629ABED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B626D4-43A0-40EA-BE17-A01DBE99651A}" type="slidenum">
              <a:rPr lang="cs-CZ" altLang="en-US" smtClean="0">
                <a:latin typeface="Calibri" panose="020F0502020204030204" pitchFamily="34" charset="0"/>
              </a:rPr>
              <a:pPr/>
              <a:t>21</a:t>
            </a:fld>
            <a:endParaRPr lang="cs-CZ" altLang="en-US">
              <a:latin typeface="Calibri" panose="020F0502020204030204" pitchFamily="34" charset="0"/>
            </a:endParaRPr>
          </a:p>
        </p:txBody>
      </p:sp>
      <p:sp>
        <p:nvSpPr>
          <p:cNvPr id="41987" name="Rectangle 2">
            <a:extLst>
              <a:ext uri="{FF2B5EF4-FFF2-40B4-BE49-F238E27FC236}">
                <a16:creationId xmlns:a16="http://schemas.microsoft.com/office/drawing/2014/main" id="{CA579657-BA20-3DAB-1B3D-BDFE25D6A582}"/>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8DE223E2-7AC7-9403-47D7-ADA722168F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a:extLst>
              <a:ext uri="{FF2B5EF4-FFF2-40B4-BE49-F238E27FC236}">
                <a16:creationId xmlns:a16="http://schemas.microsoft.com/office/drawing/2014/main" id="{877B5F0B-42F0-FDA8-4CF7-DECE450D77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7FFFEE-3D95-45BB-82EF-4F8944318434}" type="slidenum">
              <a:rPr lang="cs-CZ" altLang="cs-CZ" smtClean="0">
                <a:latin typeface="Arial" panose="020B0604020202020204" pitchFamily="34" charset="0"/>
              </a:rPr>
              <a:pPr>
                <a:spcBef>
                  <a:spcPct val="0"/>
                </a:spcBef>
              </a:pPr>
              <a:t>185</a:t>
            </a:fld>
            <a:endParaRPr lang="cs-CZ" altLang="cs-CZ">
              <a:latin typeface="Arial" panose="020B0604020202020204" pitchFamily="34" charset="0"/>
            </a:endParaRPr>
          </a:p>
        </p:txBody>
      </p:sp>
      <p:sp>
        <p:nvSpPr>
          <p:cNvPr id="366595" name="Rectangle 2">
            <a:extLst>
              <a:ext uri="{FF2B5EF4-FFF2-40B4-BE49-F238E27FC236}">
                <a16:creationId xmlns:a16="http://schemas.microsoft.com/office/drawing/2014/main" id="{ECC6B846-03E3-CA4A-CAC3-D814E20DDEF6}"/>
              </a:ext>
            </a:extLst>
          </p:cNvPr>
          <p:cNvSpPr>
            <a:spLocks noGrp="1" noRot="1" noChangeAspect="1" noChangeArrowheads="1" noTextEdit="1"/>
          </p:cNvSpPr>
          <p:nvPr>
            <p:ph type="sldImg"/>
          </p:nvPr>
        </p:nvSpPr>
        <p:spPr>
          <a:ln/>
        </p:spPr>
      </p:sp>
      <p:sp>
        <p:nvSpPr>
          <p:cNvPr id="366596" name="Rectangle 3">
            <a:extLst>
              <a:ext uri="{FF2B5EF4-FFF2-40B4-BE49-F238E27FC236}">
                <a16:creationId xmlns:a16="http://schemas.microsoft.com/office/drawing/2014/main" id="{91FBB8A5-58EE-9666-BD19-16CD65F39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a:extLst>
              <a:ext uri="{FF2B5EF4-FFF2-40B4-BE49-F238E27FC236}">
                <a16:creationId xmlns:a16="http://schemas.microsoft.com/office/drawing/2014/main" id="{838313B5-AB81-1011-DEEC-628DEDA2777D}"/>
              </a:ext>
            </a:extLst>
          </p:cNvPr>
          <p:cNvSpPr>
            <a:spLocks noGrp="1" noRot="1" noChangeAspect="1" noChangeArrowheads="1" noTextEdit="1"/>
          </p:cNvSpPr>
          <p:nvPr>
            <p:ph type="sldImg"/>
          </p:nvPr>
        </p:nvSpPr>
        <p:spPr>
          <a:ln/>
        </p:spPr>
      </p:sp>
      <p:sp>
        <p:nvSpPr>
          <p:cNvPr id="372739" name="Rectangle 3">
            <a:extLst>
              <a:ext uri="{FF2B5EF4-FFF2-40B4-BE49-F238E27FC236}">
                <a16:creationId xmlns:a16="http://schemas.microsoft.com/office/drawing/2014/main" id="{F7D64059-8B8D-0C3D-D709-F19B31E15A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a:extLst>
              <a:ext uri="{FF2B5EF4-FFF2-40B4-BE49-F238E27FC236}">
                <a16:creationId xmlns:a16="http://schemas.microsoft.com/office/drawing/2014/main" id="{71C3617C-72BD-CE6A-B3BC-7CCBACC0B7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14847C-4802-47FC-AFBD-7FB0CCE2616E}" type="slidenum">
              <a:rPr lang="cs-CZ" altLang="cs-CZ" smtClean="0">
                <a:latin typeface="Arial" panose="020B0604020202020204" pitchFamily="34" charset="0"/>
              </a:rPr>
              <a:pPr>
                <a:spcBef>
                  <a:spcPct val="0"/>
                </a:spcBef>
              </a:pPr>
              <a:t>187</a:t>
            </a:fld>
            <a:endParaRPr lang="cs-CZ" altLang="cs-CZ">
              <a:latin typeface="Arial" panose="020B0604020202020204" pitchFamily="34" charset="0"/>
            </a:endParaRPr>
          </a:p>
        </p:txBody>
      </p:sp>
      <p:sp>
        <p:nvSpPr>
          <p:cNvPr id="370691" name="Rectangle 2">
            <a:extLst>
              <a:ext uri="{FF2B5EF4-FFF2-40B4-BE49-F238E27FC236}">
                <a16:creationId xmlns:a16="http://schemas.microsoft.com/office/drawing/2014/main" id="{CF52BCD4-9092-BE31-A3B5-2DCFB6CF72E4}"/>
              </a:ext>
            </a:extLst>
          </p:cNvPr>
          <p:cNvSpPr>
            <a:spLocks noGrp="1" noRot="1" noChangeAspect="1" noChangeArrowheads="1" noTextEdit="1"/>
          </p:cNvSpPr>
          <p:nvPr>
            <p:ph type="sldImg"/>
          </p:nvPr>
        </p:nvSpPr>
        <p:spPr>
          <a:ln/>
        </p:spPr>
      </p:sp>
      <p:sp>
        <p:nvSpPr>
          <p:cNvPr id="370692" name="Rectangle 3">
            <a:extLst>
              <a:ext uri="{FF2B5EF4-FFF2-40B4-BE49-F238E27FC236}">
                <a16:creationId xmlns:a16="http://schemas.microsoft.com/office/drawing/2014/main" id="{C02C0168-3326-E43C-527C-0C576CCE41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DDCDC7F1-850E-4ECF-3A2F-2202E1F22A46}"/>
              </a:ext>
            </a:extLst>
          </p:cNvPr>
          <p:cNvSpPr>
            <a:spLocks noGrp="1" noRot="1" noChangeAspect="1" noChangeArrowheads="1" noTextEdit="1"/>
          </p:cNvSpPr>
          <p:nvPr>
            <p:ph type="sldImg"/>
          </p:nvPr>
        </p:nvSpPr>
        <p:spPr>
          <a:ln/>
        </p:spPr>
      </p:sp>
      <p:sp>
        <p:nvSpPr>
          <p:cNvPr id="376835" name="Rectangle 3">
            <a:extLst>
              <a:ext uri="{FF2B5EF4-FFF2-40B4-BE49-F238E27FC236}">
                <a16:creationId xmlns:a16="http://schemas.microsoft.com/office/drawing/2014/main" id="{FEEF4A9B-0378-7596-D9A8-6BADA6F085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a:extLst>
              <a:ext uri="{FF2B5EF4-FFF2-40B4-BE49-F238E27FC236}">
                <a16:creationId xmlns:a16="http://schemas.microsoft.com/office/drawing/2014/main" id="{143AACD2-2482-B28A-BC4D-F003091AD89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76F7262-D452-4FA1-8E2A-5C96BE7A6D9F}" type="slidenum">
              <a:rPr lang="cs-CZ" altLang="cs-CZ">
                <a:latin typeface="Arial" panose="020B0604020202020204" pitchFamily="34" charset="0"/>
              </a:rPr>
              <a:pPr algn="r" eaLnBrk="1" hangingPunct="1">
                <a:spcBef>
                  <a:spcPct val="0"/>
                </a:spcBef>
              </a:pPr>
              <a:t>189</a:t>
            </a:fld>
            <a:endParaRPr lang="cs-CZ" altLang="cs-CZ">
              <a:latin typeface="Arial" panose="020B0604020202020204" pitchFamily="34" charset="0"/>
            </a:endParaRPr>
          </a:p>
        </p:txBody>
      </p:sp>
      <p:sp>
        <p:nvSpPr>
          <p:cNvPr id="374787" name="Rectangle 2">
            <a:extLst>
              <a:ext uri="{FF2B5EF4-FFF2-40B4-BE49-F238E27FC236}">
                <a16:creationId xmlns:a16="http://schemas.microsoft.com/office/drawing/2014/main" id="{3BB46040-B147-CD19-CB68-660959D5D741}"/>
              </a:ext>
            </a:extLst>
          </p:cNvPr>
          <p:cNvSpPr>
            <a:spLocks noGrp="1" noRot="1" noChangeAspect="1" noChangeArrowheads="1" noTextEdit="1"/>
          </p:cNvSpPr>
          <p:nvPr>
            <p:ph type="sldImg"/>
          </p:nvPr>
        </p:nvSpPr>
        <p:spPr>
          <a:ln/>
        </p:spPr>
      </p:sp>
      <p:sp>
        <p:nvSpPr>
          <p:cNvPr id="374788" name="Rectangle 3">
            <a:extLst>
              <a:ext uri="{FF2B5EF4-FFF2-40B4-BE49-F238E27FC236}">
                <a16:creationId xmlns:a16="http://schemas.microsoft.com/office/drawing/2014/main" id="{0F7D6860-6442-231E-4E89-0F95658CB5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a:extLst>
              <a:ext uri="{FF2B5EF4-FFF2-40B4-BE49-F238E27FC236}">
                <a16:creationId xmlns:a16="http://schemas.microsoft.com/office/drawing/2014/main" id="{0ACFE821-1E69-27D8-8819-2B8108BE0504}"/>
              </a:ext>
            </a:extLst>
          </p:cNvPr>
          <p:cNvSpPr>
            <a:spLocks noGrp="1" noRot="1" noChangeAspect="1" noChangeArrowheads="1" noTextEdit="1"/>
          </p:cNvSpPr>
          <p:nvPr>
            <p:ph type="sldImg"/>
          </p:nvPr>
        </p:nvSpPr>
        <p:spPr>
          <a:ln/>
        </p:spPr>
      </p:sp>
      <p:sp>
        <p:nvSpPr>
          <p:cNvPr id="380931" name="Rectangle 3">
            <a:extLst>
              <a:ext uri="{FF2B5EF4-FFF2-40B4-BE49-F238E27FC236}">
                <a16:creationId xmlns:a16="http://schemas.microsoft.com/office/drawing/2014/main" id="{9569A6EE-306F-F8EE-A411-11FC89ACD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CD161DD7-CB14-1F93-BF26-68539DE70C6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984CDBD-5120-45F9-9052-9B7FCA8CE866}" type="slidenum">
              <a:rPr lang="cs-CZ" altLang="cs-CZ">
                <a:latin typeface="Arial" panose="020B0604020202020204" pitchFamily="34" charset="0"/>
              </a:rPr>
              <a:pPr algn="r" eaLnBrk="1" hangingPunct="1">
                <a:spcBef>
                  <a:spcPct val="0"/>
                </a:spcBef>
              </a:pPr>
              <a:t>191</a:t>
            </a:fld>
            <a:endParaRPr lang="cs-CZ" altLang="cs-CZ">
              <a:latin typeface="Arial" panose="020B0604020202020204" pitchFamily="34" charset="0"/>
            </a:endParaRPr>
          </a:p>
        </p:txBody>
      </p:sp>
      <p:sp>
        <p:nvSpPr>
          <p:cNvPr id="378883" name="Rectangle 2">
            <a:extLst>
              <a:ext uri="{FF2B5EF4-FFF2-40B4-BE49-F238E27FC236}">
                <a16:creationId xmlns:a16="http://schemas.microsoft.com/office/drawing/2014/main" id="{250B4D8A-D532-A723-3FDE-286A1FCA35ED}"/>
              </a:ext>
            </a:extLst>
          </p:cNvPr>
          <p:cNvSpPr>
            <a:spLocks noGrp="1" noRot="1" noChangeAspect="1" noChangeArrowheads="1" noTextEdit="1"/>
          </p:cNvSpPr>
          <p:nvPr>
            <p:ph type="sldImg"/>
          </p:nvPr>
        </p:nvSpPr>
        <p:spPr>
          <a:ln/>
        </p:spPr>
      </p:sp>
      <p:sp>
        <p:nvSpPr>
          <p:cNvPr id="378884" name="Rectangle 3">
            <a:extLst>
              <a:ext uri="{FF2B5EF4-FFF2-40B4-BE49-F238E27FC236}">
                <a16:creationId xmlns:a16="http://schemas.microsoft.com/office/drawing/2014/main" id="{03686495-3895-558D-D624-D78E05E2C4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E9FF6114-6CBD-9A4C-1FD8-313A5EFE5AEA}"/>
              </a:ext>
            </a:extLst>
          </p:cNvPr>
          <p:cNvSpPr>
            <a:spLocks noGrp="1" noRot="1" noChangeAspect="1" noChangeArrowheads="1" noTextEdit="1"/>
          </p:cNvSpPr>
          <p:nvPr>
            <p:ph type="sldImg"/>
          </p:nvPr>
        </p:nvSpPr>
        <p:spPr>
          <a:ln/>
        </p:spPr>
      </p:sp>
      <p:sp>
        <p:nvSpPr>
          <p:cNvPr id="385027" name="Rectangle 3">
            <a:extLst>
              <a:ext uri="{FF2B5EF4-FFF2-40B4-BE49-F238E27FC236}">
                <a16:creationId xmlns:a16="http://schemas.microsoft.com/office/drawing/2014/main" id="{1CCC5633-6767-EE7F-CB7C-BCC982874C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a:extLst>
              <a:ext uri="{FF2B5EF4-FFF2-40B4-BE49-F238E27FC236}">
                <a16:creationId xmlns:a16="http://schemas.microsoft.com/office/drawing/2014/main" id="{8A27DC1F-8DCF-45FB-52CD-D8139FA303E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D4A351B-B2E0-4D2B-B732-F7C695C42B7B}" type="slidenum">
              <a:rPr lang="cs-CZ" altLang="cs-CZ">
                <a:latin typeface="Arial" panose="020B0604020202020204" pitchFamily="34" charset="0"/>
              </a:rPr>
              <a:pPr algn="r" eaLnBrk="1" hangingPunct="1">
                <a:spcBef>
                  <a:spcPct val="0"/>
                </a:spcBef>
              </a:pPr>
              <a:t>193</a:t>
            </a:fld>
            <a:endParaRPr lang="cs-CZ" altLang="cs-CZ">
              <a:latin typeface="Arial" panose="020B0604020202020204" pitchFamily="34" charset="0"/>
            </a:endParaRPr>
          </a:p>
        </p:txBody>
      </p:sp>
      <p:sp>
        <p:nvSpPr>
          <p:cNvPr id="382979" name="Rectangle 2">
            <a:extLst>
              <a:ext uri="{FF2B5EF4-FFF2-40B4-BE49-F238E27FC236}">
                <a16:creationId xmlns:a16="http://schemas.microsoft.com/office/drawing/2014/main" id="{A6F56B33-3F25-8A75-28B8-7186FEA670B6}"/>
              </a:ext>
            </a:extLst>
          </p:cNvPr>
          <p:cNvSpPr>
            <a:spLocks noGrp="1" noRot="1" noChangeAspect="1" noChangeArrowheads="1" noTextEdit="1"/>
          </p:cNvSpPr>
          <p:nvPr>
            <p:ph type="sldImg"/>
          </p:nvPr>
        </p:nvSpPr>
        <p:spPr>
          <a:ln/>
        </p:spPr>
      </p:sp>
      <p:sp>
        <p:nvSpPr>
          <p:cNvPr id="382980" name="Rectangle 3">
            <a:extLst>
              <a:ext uri="{FF2B5EF4-FFF2-40B4-BE49-F238E27FC236}">
                <a16:creationId xmlns:a16="http://schemas.microsoft.com/office/drawing/2014/main" id="{6C63342A-608B-F240-9462-7F81A8D5E6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2A216031-E5FC-A7E9-7D3E-B76AF6C12773}"/>
              </a:ext>
            </a:extLst>
          </p:cNvPr>
          <p:cNvSpPr>
            <a:spLocks noGrp="1" noRot="1" noChangeAspect="1" noChangeArrowheads="1" noTextEdit="1"/>
          </p:cNvSpPr>
          <p:nvPr>
            <p:ph type="sldImg"/>
          </p:nvPr>
        </p:nvSpPr>
        <p:spPr>
          <a:ln/>
        </p:spPr>
      </p:sp>
      <p:sp>
        <p:nvSpPr>
          <p:cNvPr id="389123" name="Rectangle 3">
            <a:extLst>
              <a:ext uri="{FF2B5EF4-FFF2-40B4-BE49-F238E27FC236}">
                <a16:creationId xmlns:a16="http://schemas.microsoft.com/office/drawing/2014/main" id="{D6F3E669-4413-DA4F-45B6-560B390FF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009E2DEA-E084-885C-9DF4-AB6C4457AB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85F4E3-9B3F-45F0-BC84-477CD74D0FCC}" type="slidenum">
              <a:rPr lang="cs-CZ" altLang="en-US" smtClean="0">
                <a:latin typeface="Calibri" panose="020F0502020204030204" pitchFamily="34" charset="0"/>
              </a:rPr>
              <a:pPr/>
              <a:t>22</a:t>
            </a:fld>
            <a:endParaRPr lang="cs-CZ" altLang="en-US">
              <a:latin typeface="Calibri" panose="020F0502020204030204" pitchFamily="34" charset="0"/>
            </a:endParaRPr>
          </a:p>
        </p:txBody>
      </p:sp>
      <p:sp>
        <p:nvSpPr>
          <p:cNvPr id="44035" name="Rectangle 2">
            <a:extLst>
              <a:ext uri="{FF2B5EF4-FFF2-40B4-BE49-F238E27FC236}">
                <a16:creationId xmlns:a16="http://schemas.microsoft.com/office/drawing/2014/main" id="{5338F37E-9FAB-98BF-7443-712192DCACBB}"/>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6084A6F3-20F6-DCE7-2051-474131F8A7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a:extLst>
              <a:ext uri="{FF2B5EF4-FFF2-40B4-BE49-F238E27FC236}">
                <a16:creationId xmlns:a16="http://schemas.microsoft.com/office/drawing/2014/main" id="{F7FDBA16-6196-E12C-9AE7-936D4986F81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FF7829C-08FF-4161-9930-0AEE2CDCA821}" type="slidenum">
              <a:rPr lang="cs-CZ" altLang="cs-CZ">
                <a:latin typeface="Arial" panose="020B0604020202020204" pitchFamily="34" charset="0"/>
              </a:rPr>
              <a:pPr algn="r" eaLnBrk="1" hangingPunct="1">
                <a:spcBef>
                  <a:spcPct val="0"/>
                </a:spcBef>
              </a:pPr>
              <a:t>195</a:t>
            </a:fld>
            <a:endParaRPr lang="cs-CZ" altLang="cs-CZ">
              <a:latin typeface="Arial" panose="020B0604020202020204" pitchFamily="34" charset="0"/>
            </a:endParaRPr>
          </a:p>
        </p:txBody>
      </p:sp>
      <p:sp>
        <p:nvSpPr>
          <p:cNvPr id="387075" name="Rectangle 2">
            <a:extLst>
              <a:ext uri="{FF2B5EF4-FFF2-40B4-BE49-F238E27FC236}">
                <a16:creationId xmlns:a16="http://schemas.microsoft.com/office/drawing/2014/main" id="{A24A3AF0-BB86-A2CA-CF8E-D31B81869684}"/>
              </a:ext>
            </a:extLst>
          </p:cNvPr>
          <p:cNvSpPr>
            <a:spLocks noGrp="1" noRot="1" noChangeAspect="1" noChangeArrowheads="1" noTextEdit="1"/>
          </p:cNvSpPr>
          <p:nvPr>
            <p:ph type="sldImg"/>
          </p:nvPr>
        </p:nvSpPr>
        <p:spPr>
          <a:ln/>
        </p:spPr>
      </p:sp>
      <p:sp>
        <p:nvSpPr>
          <p:cNvPr id="387076" name="Rectangle 3">
            <a:extLst>
              <a:ext uri="{FF2B5EF4-FFF2-40B4-BE49-F238E27FC236}">
                <a16:creationId xmlns:a16="http://schemas.microsoft.com/office/drawing/2014/main" id="{ECB639EA-CC92-D622-EE43-D2475A0FB2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a:extLst>
              <a:ext uri="{FF2B5EF4-FFF2-40B4-BE49-F238E27FC236}">
                <a16:creationId xmlns:a16="http://schemas.microsoft.com/office/drawing/2014/main" id="{C9C6562E-F080-0A3F-F4B0-02FCC0BFD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686D2C-CD4E-4110-90CF-F4A146F6A268}" type="slidenum">
              <a:rPr lang="cs-CZ" altLang="cs-CZ" smtClean="0">
                <a:latin typeface="Arial" panose="020B0604020202020204" pitchFamily="34" charset="0"/>
              </a:rPr>
              <a:pPr>
                <a:spcBef>
                  <a:spcPct val="0"/>
                </a:spcBef>
              </a:pPr>
              <a:t>196</a:t>
            </a:fld>
            <a:endParaRPr lang="cs-CZ" altLang="cs-CZ">
              <a:latin typeface="Arial" panose="020B0604020202020204" pitchFamily="34" charset="0"/>
            </a:endParaRPr>
          </a:p>
        </p:txBody>
      </p:sp>
      <p:sp>
        <p:nvSpPr>
          <p:cNvPr id="391171" name="Rectangle 2">
            <a:extLst>
              <a:ext uri="{FF2B5EF4-FFF2-40B4-BE49-F238E27FC236}">
                <a16:creationId xmlns:a16="http://schemas.microsoft.com/office/drawing/2014/main" id="{A6F09901-FA55-8226-A89F-47B1E97F1EC3}"/>
              </a:ext>
            </a:extLst>
          </p:cNvPr>
          <p:cNvSpPr>
            <a:spLocks noGrp="1" noRot="1" noChangeAspect="1" noChangeArrowheads="1" noTextEdit="1"/>
          </p:cNvSpPr>
          <p:nvPr>
            <p:ph type="sldImg"/>
          </p:nvPr>
        </p:nvSpPr>
        <p:spPr>
          <a:ln/>
        </p:spPr>
      </p:sp>
      <p:sp>
        <p:nvSpPr>
          <p:cNvPr id="391172" name="Rectangle 3">
            <a:extLst>
              <a:ext uri="{FF2B5EF4-FFF2-40B4-BE49-F238E27FC236}">
                <a16:creationId xmlns:a16="http://schemas.microsoft.com/office/drawing/2014/main" id="{58C24558-785D-E262-1CDF-EC9C6654E6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77765C1C-7716-3858-C43F-F9BC81A3A6F2}"/>
              </a:ext>
            </a:extLst>
          </p:cNvPr>
          <p:cNvSpPr>
            <a:spLocks noGrp="1" noRot="1" noChangeAspect="1" noChangeArrowheads="1" noTextEdit="1"/>
          </p:cNvSpPr>
          <p:nvPr>
            <p:ph type="sldImg"/>
          </p:nvPr>
        </p:nvSpPr>
        <p:spPr>
          <a:ln/>
        </p:spPr>
      </p:sp>
      <p:sp>
        <p:nvSpPr>
          <p:cNvPr id="395267" name="Rectangle 3">
            <a:extLst>
              <a:ext uri="{FF2B5EF4-FFF2-40B4-BE49-F238E27FC236}">
                <a16:creationId xmlns:a16="http://schemas.microsoft.com/office/drawing/2014/main" id="{3A7C985C-B36B-0E7B-31FA-C2360E219B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a:extLst>
              <a:ext uri="{FF2B5EF4-FFF2-40B4-BE49-F238E27FC236}">
                <a16:creationId xmlns:a16="http://schemas.microsoft.com/office/drawing/2014/main" id="{58F2E7B5-8A8D-AEF7-5223-328BD37842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FC0844-C295-4815-B22B-4F59D8BC2F6C}" type="slidenum">
              <a:rPr lang="cs-CZ" altLang="cs-CZ" smtClean="0">
                <a:latin typeface="Arial" panose="020B0604020202020204" pitchFamily="34" charset="0"/>
              </a:rPr>
              <a:pPr>
                <a:spcBef>
                  <a:spcPct val="0"/>
                </a:spcBef>
              </a:pPr>
              <a:t>198</a:t>
            </a:fld>
            <a:endParaRPr lang="cs-CZ" altLang="cs-CZ">
              <a:latin typeface="Arial" panose="020B0604020202020204" pitchFamily="34" charset="0"/>
            </a:endParaRPr>
          </a:p>
        </p:txBody>
      </p:sp>
      <p:sp>
        <p:nvSpPr>
          <p:cNvPr id="393219" name="Rectangle 2">
            <a:extLst>
              <a:ext uri="{FF2B5EF4-FFF2-40B4-BE49-F238E27FC236}">
                <a16:creationId xmlns:a16="http://schemas.microsoft.com/office/drawing/2014/main" id="{52AC320F-711A-6BDB-33A7-CA126D8C31AC}"/>
              </a:ext>
            </a:extLst>
          </p:cNvPr>
          <p:cNvSpPr>
            <a:spLocks noGrp="1" noRot="1" noChangeAspect="1" noChangeArrowheads="1" noTextEdit="1"/>
          </p:cNvSpPr>
          <p:nvPr>
            <p:ph type="sldImg"/>
          </p:nvPr>
        </p:nvSpPr>
        <p:spPr>
          <a:ln/>
        </p:spPr>
      </p:sp>
      <p:sp>
        <p:nvSpPr>
          <p:cNvPr id="393220" name="Rectangle 3">
            <a:extLst>
              <a:ext uri="{FF2B5EF4-FFF2-40B4-BE49-F238E27FC236}">
                <a16:creationId xmlns:a16="http://schemas.microsoft.com/office/drawing/2014/main" id="{B877E4EB-B3E0-5B9E-C855-A8D5DD84F5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a:extLst>
              <a:ext uri="{FF2B5EF4-FFF2-40B4-BE49-F238E27FC236}">
                <a16:creationId xmlns:a16="http://schemas.microsoft.com/office/drawing/2014/main" id="{E99C0EC9-3BE1-AD66-A7CC-68692959CE99}"/>
              </a:ext>
            </a:extLst>
          </p:cNvPr>
          <p:cNvSpPr>
            <a:spLocks noGrp="1" noRot="1" noChangeAspect="1" noChangeArrowheads="1" noTextEdit="1"/>
          </p:cNvSpPr>
          <p:nvPr>
            <p:ph type="sldImg"/>
          </p:nvPr>
        </p:nvSpPr>
        <p:spPr>
          <a:ln/>
        </p:spPr>
      </p:sp>
      <p:sp>
        <p:nvSpPr>
          <p:cNvPr id="399363" name="Rectangle 3">
            <a:extLst>
              <a:ext uri="{FF2B5EF4-FFF2-40B4-BE49-F238E27FC236}">
                <a16:creationId xmlns:a16="http://schemas.microsoft.com/office/drawing/2014/main" id="{514FB122-CD1D-2FB7-34B1-B54DCA3E1E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a:extLst>
              <a:ext uri="{FF2B5EF4-FFF2-40B4-BE49-F238E27FC236}">
                <a16:creationId xmlns:a16="http://schemas.microsoft.com/office/drawing/2014/main" id="{68E0F463-4D32-E74F-AA94-5E7B36AE7ED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A4EBECA-3EFD-43CF-968A-B4E10DA1F1C3}" type="slidenum">
              <a:rPr lang="cs-CZ" altLang="cs-CZ">
                <a:latin typeface="Arial" panose="020B0604020202020204" pitchFamily="34" charset="0"/>
              </a:rPr>
              <a:pPr algn="r" eaLnBrk="1" hangingPunct="1">
                <a:spcBef>
                  <a:spcPct val="0"/>
                </a:spcBef>
              </a:pPr>
              <a:t>200</a:t>
            </a:fld>
            <a:endParaRPr lang="cs-CZ" altLang="cs-CZ">
              <a:latin typeface="Arial" panose="020B0604020202020204" pitchFamily="34" charset="0"/>
            </a:endParaRPr>
          </a:p>
        </p:txBody>
      </p:sp>
      <p:sp>
        <p:nvSpPr>
          <p:cNvPr id="397315" name="Rectangle 2">
            <a:extLst>
              <a:ext uri="{FF2B5EF4-FFF2-40B4-BE49-F238E27FC236}">
                <a16:creationId xmlns:a16="http://schemas.microsoft.com/office/drawing/2014/main" id="{B3B22C1C-CB09-1A9E-F869-C5D80C032666}"/>
              </a:ext>
            </a:extLst>
          </p:cNvPr>
          <p:cNvSpPr>
            <a:spLocks noGrp="1" noRot="1" noChangeAspect="1" noChangeArrowheads="1" noTextEdit="1"/>
          </p:cNvSpPr>
          <p:nvPr>
            <p:ph type="sldImg"/>
          </p:nvPr>
        </p:nvSpPr>
        <p:spPr>
          <a:ln/>
        </p:spPr>
      </p:sp>
      <p:sp>
        <p:nvSpPr>
          <p:cNvPr id="397316" name="Rectangle 3">
            <a:extLst>
              <a:ext uri="{FF2B5EF4-FFF2-40B4-BE49-F238E27FC236}">
                <a16:creationId xmlns:a16="http://schemas.microsoft.com/office/drawing/2014/main" id="{C1D4C0B8-D96F-2483-9383-35A311806D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a:extLst>
              <a:ext uri="{FF2B5EF4-FFF2-40B4-BE49-F238E27FC236}">
                <a16:creationId xmlns:a16="http://schemas.microsoft.com/office/drawing/2014/main" id="{6F9C45FA-D4F4-57C8-22AA-C8334834C112}"/>
              </a:ext>
            </a:extLst>
          </p:cNvPr>
          <p:cNvSpPr>
            <a:spLocks noGrp="1" noRot="1" noChangeAspect="1" noChangeArrowheads="1" noTextEdit="1"/>
          </p:cNvSpPr>
          <p:nvPr>
            <p:ph type="sldImg"/>
          </p:nvPr>
        </p:nvSpPr>
        <p:spPr>
          <a:ln/>
        </p:spPr>
      </p:sp>
      <p:sp>
        <p:nvSpPr>
          <p:cNvPr id="403459" name="Rectangle 3">
            <a:extLst>
              <a:ext uri="{FF2B5EF4-FFF2-40B4-BE49-F238E27FC236}">
                <a16:creationId xmlns:a16="http://schemas.microsoft.com/office/drawing/2014/main" id="{36F92C7A-1490-1F23-18AE-9648C7CA69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a:extLst>
              <a:ext uri="{FF2B5EF4-FFF2-40B4-BE49-F238E27FC236}">
                <a16:creationId xmlns:a16="http://schemas.microsoft.com/office/drawing/2014/main" id="{25D986CE-FB1F-FDE2-E266-E4FBDE3D31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A9062F5-7CCE-4B53-9A26-1EAC60C4ECF4}" type="slidenum">
              <a:rPr lang="cs-CZ" altLang="cs-CZ">
                <a:latin typeface="Arial" panose="020B0604020202020204" pitchFamily="34" charset="0"/>
              </a:rPr>
              <a:pPr algn="r" eaLnBrk="1" hangingPunct="1">
                <a:spcBef>
                  <a:spcPct val="0"/>
                </a:spcBef>
              </a:pPr>
              <a:t>202</a:t>
            </a:fld>
            <a:endParaRPr lang="cs-CZ" altLang="cs-CZ">
              <a:latin typeface="Arial" panose="020B0604020202020204" pitchFamily="34" charset="0"/>
            </a:endParaRPr>
          </a:p>
        </p:txBody>
      </p:sp>
      <p:sp>
        <p:nvSpPr>
          <p:cNvPr id="401411" name="Rectangle 2">
            <a:extLst>
              <a:ext uri="{FF2B5EF4-FFF2-40B4-BE49-F238E27FC236}">
                <a16:creationId xmlns:a16="http://schemas.microsoft.com/office/drawing/2014/main" id="{49DB532D-B9AA-E7CE-ED5E-D4D69304C410}"/>
              </a:ext>
            </a:extLst>
          </p:cNvPr>
          <p:cNvSpPr>
            <a:spLocks noGrp="1" noRot="1" noChangeAspect="1" noChangeArrowheads="1" noTextEdit="1"/>
          </p:cNvSpPr>
          <p:nvPr>
            <p:ph type="sldImg"/>
          </p:nvPr>
        </p:nvSpPr>
        <p:spPr>
          <a:ln/>
        </p:spPr>
      </p:sp>
      <p:sp>
        <p:nvSpPr>
          <p:cNvPr id="401412" name="Rectangle 3">
            <a:extLst>
              <a:ext uri="{FF2B5EF4-FFF2-40B4-BE49-F238E27FC236}">
                <a16:creationId xmlns:a16="http://schemas.microsoft.com/office/drawing/2014/main" id="{CF84C67E-FF56-1A70-75C6-8FCF13CE1A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a:extLst>
              <a:ext uri="{FF2B5EF4-FFF2-40B4-BE49-F238E27FC236}">
                <a16:creationId xmlns:a16="http://schemas.microsoft.com/office/drawing/2014/main" id="{0988BE21-C706-C358-066E-94928B1C0E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54CA65-159F-4A5C-8256-343BE096C42F}" type="slidenum">
              <a:rPr lang="cs-CZ" altLang="cs-CZ" smtClean="0">
                <a:latin typeface="Arial" panose="020B0604020202020204" pitchFamily="34" charset="0"/>
              </a:rPr>
              <a:pPr>
                <a:spcBef>
                  <a:spcPct val="0"/>
                </a:spcBef>
              </a:pPr>
              <a:t>203</a:t>
            </a:fld>
            <a:endParaRPr lang="cs-CZ" altLang="cs-CZ">
              <a:latin typeface="Arial" panose="020B0604020202020204" pitchFamily="34" charset="0"/>
            </a:endParaRPr>
          </a:p>
        </p:txBody>
      </p:sp>
      <p:sp>
        <p:nvSpPr>
          <p:cNvPr id="405507" name="Rectangle 2">
            <a:extLst>
              <a:ext uri="{FF2B5EF4-FFF2-40B4-BE49-F238E27FC236}">
                <a16:creationId xmlns:a16="http://schemas.microsoft.com/office/drawing/2014/main" id="{BD914688-4DF4-2EEC-95C7-EF73D01AD3AB}"/>
              </a:ext>
            </a:extLst>
          </p:cNvPr>
          <p:cNvSpPr>
            <a:spLocks noGrp="1" noRot="1" noChangeAspect="1" noChangeArrowheads="1" noTextEdit="1"/>
          </p:cNvSpPr>
          <p:nvPr>
            <p:ph type="sldImg"/>
          </p:nvPr>
        </p:nvSpPr>
        <p:spPr>
          <a:ln/>
        </p:spPr>
      </p:sp>
      <p:sp>
        <p:nvSpPr>
          <p:cNvPr id="405508" name="Rectangle 3">
            <a:extLst>
              <a:ext uri="{FF2B5EF4-FFF2-40B4-BE49-F238E27FC236}">
                <a16:creationId xmlns:a16="http://schemas.microsoft.com/office/drawing/2014/main" id="{006C3064-B5A2-6032-5D2F-AB50CB3814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a:extLst>
              <a:ext uri="{FF2B5EF4-FFF2-40B4-BE49-F238E27FC236}">
                <a16:creationId xmlns:a16="http://schemas.microsoft.com/office/drawing/2014/main" id="{FE44F266-177A-275E-50D5-5522DC5212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13FB67-1BE7-48C3-B6F7-F23A24363CCA}" type="slidenum">
              <a:rPr lang="cs-CZ" altLang="cs-CZ" smtClean="0">
                <a:latin typeface="Arial" panose="020B0604020202020204" pitchFamily="34" charset="0"/>
              </a:rPr>
              <a:pPr>
                <a:spcBef>
                  <a:spcPct val="0"/>
                </a:spcBef>
              </a:pPr>
              <a:t>204</a:t>
            </a:fld>
            <a:endParaRPr lang="cs-CZ" altLang="cs-CZ">
              <a:latin typeface="Arial" panose="020B0604020202020204" pitchFamily="34" charset="0"/>
            </a:endParaRPr>
          </a:p>
        </p:txBody>
      </p:sp>
      <p:sp>
        <p:nvSpPr>
          <p:cNvPr id="407555" name="Rectangle 2">
            <a:extLst>
              <a:ext uri="{FF2B5EF4-FFF2-40B4-BE49-F238E27FC236}">
                <a16:creationId xmlns:a16="http://schemas.microsoft.com/office/drawing/2014/main" id="{C4996F44-591C-995A-13FA-FF6FAD984B00}"/>
              </a:ext>
            </a:extLst>
          </p:cNvPr>
          <p:cNvSpPr>
            <a:spLocks noGrp="1" noRot="1" noChangeAspect="1" noChangeArrowheads="1" noTextEdit="1"/>
          </p:cNvSpPr>
          <p:nvPr>
            <p:ph type="sldImg"/>
          </p:nvPr>
        </p:nvSpPr>
        <p:spPr>
          <a:ln/>
        </p:spPr>
      </p:sp>
      <p:sp>
        <p:nvSpPr>
          <p:cNvPr id="407556" name="Rectangle 3">
            <a:extLst>
              <a:ext uri="{FF2B5EF4-FFF2-40B4-BE49-F238E27FC236}">
                <a16:creationId xmlns:a16="http://schemas.microsoft.com/office/drawing/2014/main" id="{E091A207-ABC1-B5ED-6B97-829899DD53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5EBB543-EFF1-7282-9BF0-3FFF3A4915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3DA656-9B49-48C3-BBFE-9FC48C07E867}" type="slidenum">
              <a:rPr lang="cs-CZ" altLang="en-US" smtClean="0">
                <a:latin typeface="Calibri" panose="020F0502020204030204" pitchFamily="34" charset="0"/>
              </a:rPr>
              <a:pPr/>
              <a:t>5</a:t>
            </a:fld>
            <a:endParaRPr lang="cs-CZ" altLang="en-US">
              <a:latin typeface="Calibri" panose="020F0502020204030204" pitchFamily="34" charset="0"/>
            </a:endParaRPr>
          </a:p>
        </p:txBody>
      </p:sp>
      <p:sp>
        <p:nvSpPr>
          <p:cNvPr id="9219" name="Rectangle 2">
            <a:extLst>
              <a:ext uri="{FF2B5EF4-FFF2-40B4-BE49-F238E27FC236}">
                <a16:creationId xmlns:a16="http://schemas.microsoft.com/office/drawing/2014/main" id="{D3746852-0BEB-017A-3E72-D2F143C98555}"/>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7C2FB3C1-CDF6-5564-A73E-5E692215DA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98D2A5D7-1419-A198-DBE3-1E6356736C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F6EAF4-DF64-42C6-996A-5508902BC51D}" type="slidenum">
              <a:rPr lang="cs-CZ" altLang="en-US" smtClean="0">
                <a:latin typeface="Calibri" panose="020F0502020204030204" pitchFamily="34" charset="0"/>
              </a:rPr>
              <a:pPr/>
              <a:t>23</a:t>
            </a:fld>
            <a:endParaRPr lang="cs-CZ" altLang="en-US">
              <a:latin typeface="Calibri" panose="020F0502020204030204" pitchFamily="34" charset="0"/>
            </a:endParaRPr>
          </a:p>
        </p:txBody>
      </p:sp>
      <p:sp>
        <p:nvSpPr>
          <p:cNvPr id="46083" name="Rectangle 2">
            <a:extLst>
              <a:ext uri="{FF2B5EF4-FFF2-40B4-BE49-F238E27FC236}">
                <a16:creationId xmlns:a16="http://schemas.microsoft.com/office/drawing/2014/main" id="{D7D410C0-2731-3528-C287-10A8A97FDF20}"/>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66247115-267A-CA70-8057-45F94ABFC1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a:extLst>
              <a:ext uri="{FF2B5EF4-FFF2-40B4-BE49-F238E27FC236}">
                <a16:creationId xmlns:a16="http://schemas.microsoft.com/office/drawing/2014/main" id="{3CC7A675-3C5C-E93A-B65D-34FF5A1214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20B56F-4219-4BE9-8A54-58E28D7BB969}" type="slidenum">
              <a:rPr lang="cs-CZ" altLang="cs-CZ" smtClean="0">
                <a:latin typeface="Arial" panose="020B0604020202020204" pitchFamily="34" charset="0"/>
              </a:rPr>
              <a:pPr>
                <a:spcBef>
                  <a:spcPct val="0"/>
                </a:spcBef>
              </a:pPr>
              <a:t>205</a:t>
            </a:fld>
            <a:endParaRPr lang="cs-CZ" altLang="cs-CZ">
              <a:latin typeface="Arial" panose="020B0604020202020204" pitchFamily="34" charset="0"/>
            </a:endParaRPr>
          </a:p>
        </p:txBody>
      </p:sp>
      <p:sp>
        <p:nvSpPr>
          <p:cNvPr id="409603" name="Rectangle 2">
            <a:extLst>
              <a:ext uri="{FF2B5EF4-FFF2-40B4-BE49-F238E27FC236}">
                <a16:creationId xmlns:a16="http://schemas.microsoft.com/office/drawing/2014/main" id="{8DABD1D8-95EF-BA9E-5F50-28F1C737B310}"/>
              </a:ext>
            </a:extLst>
          </p:cNvPr>
          <p:cNvSpPr>
            <a:spLocks noGrp="1" noRot="1" noChangeAspect="1" noChangeArrowheads="1" noTextEdit="1"/>
          </p:cNvSpPr>
          <p:nvPr>
            <p:ph type="sldImg"/>
          </p:nvPr>
        </p:nvSpPr>
        <p:spPr>
          <a:ln/>
        </p:spPr>
      </p:sp>
      <p:sp>
        <p:nvSpPr>
          <p:cNvPr id="409604" name="Rectangle 3">
            <a:extLst>
              <a:ext uri="{FF2B5EF4-FFF2-40B4-BE49-F238E27FC236}">
                <a16:creationId xmlns:a16="http://schemas.microsoft.com/office/drawing/2014/main" id="{10399C87-3A34-2AD1-4F5F-0C2E10CED4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a:extLst>
              <a:ext uri="{FF2B5EF4-FFF2-40B4-BE49-F238E27FC236}">
                <a16:creationId xmlns:a16="http://schemas.microsoft.com/office/drawing/2014/main" id="{E016D52C-55EF-17D6-5BC8-A9DDB75C6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87669F-C07F-428E-8D38-2B71128922E1}" type="slidenum">
              <a:rPr lang="cs-CZ" altLang="cs-CZ" smtClean="0">
                <a:latin typeface="Arial" panose="020B0604020202020204" pitchFamily="34" charset="0"/>
              </a:rPr>
              <a:pPr>
                <a:spcBef>
                  <a:spcPct val="0"/>
                </a:spcBef>
              </a:pPr>
              <a:t>206</a:t>
            </a:fld>
            <a:endParaRPr lang="cs-CZ" altLang="cs-CZ">
              <a:latin typeface="Arial" panose="020B0604020202020204" pitchFamily="34" charset="0"/>
            </a:endParaRPr>
          </a:p>
        </p:txBody>
      </p:sp>
      <p:sp>
        <p:nvSpPr>
          <p:cNvPr id="411651" name="Rectangle 2">
            <a:extLst>
              <a:ext uri="{FF2B5EF4-FFF2-40B4-BE49-F238E27FC236}">
                <a16:creationId xmlns:a16="http://schemas.microsoft.com/office/drawing/2014/main" id="{9BEA070B-820A-AB37-8240-89A285569BA8}"/>
              </a:ext>
            </a:extLst>
          </p:cNvPr>
          <p:cNvSpPr>
            <a:spLocks noGrp="1" noRot="1" noChangeAspect="1" noChangeArrowheads="1" noTextEdit="1"/>
          </p:cNvSpPr>
          <p:nvPr>
            <p:ph type="sldImg"/>
          </p:nvPr>
        </p:nvSpPr>
        <p:spPr>
          <a:ln/>
        </p:spPr>
      </p:sp>
      <p:sp>
        <p:nvSpPr>
          <p:cNvPr id="411652" name="Rectangle 3">
            <a:extLst>
              <a:ext uri="{FF2B5EF4-FFF2-40B4-BE49-F238E27FC236}">
                <a16:creationId xmlns:a16="http://schemas.microsoft.com/office/drawing/2014/main" id="{E920A37D-93C4-6422-5556-F8A5B39953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a:extLst>
              <a:ext uri="{FF2B5EF4-FFF2-40B4-BE49-F238E27FC236}">
                <a16:creationId xmlns:a16="http://schemas.microsoft.com/office/drawing/2014/main" id="{432C47C0-FE27-B581-45BA-D3FB2A32B3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392E12-2945-4426-AECC-F3FFCED0A784}" type="slidenum">
              <a:rPr lang="cs-CZ" altLang="cs-CZ" smtClean="0">
                <a:latin typeface="Arial" panose="020B0604020202020204" pitchFamily="34" charset="0"/>
              </a:rPr>
              <a:pPr>
                <a:spcBef>
                  <a:spcPct val="0"/>
                </a:spcBef>
              </a:pPr>
              <a:t>207</a:t>
            </a:fld>
            <a:endParaRPr lang="cs-CZ" altLang="cs-CZ">
              <a:latin typeface="Arial" panose="020B0604020202020204" pitchFamily="34" charset="0"/>
            </a:endParaRPr>
          </a:p>
        </p:txBody>
      </p:sp>
      <p:sp>
        <p:nvSpPr>
          <p:cNvPr id="413699" name="Rectangle 2">
            <a:extLst>
              <a:ext uri="{FF2B5EF4-FFF2-40B4-BE49-F238E27FC236}">
                <a16:creationId xmlns:a16="http://schemas.microsoft.com/office/drawing/2014/main" id="{B4B485FD-D817-4DA5-90FA-C44C0C0A5330}"/>
              </a:ext>
            </a:extLst>
          </p:cNvPr>
          <p:cNvSpPr>
            <a:spLocks noGrp="1" noRot="1" noChangeAspect="1" noChangeArrowheads="1" noTextEdit="1"/>
          </p:cNvSpPr>
          <p:nvPr>
            <p:ph type="sldImg"/>
          </p:nvPr>
        </p:nvSpPr>
        <p:spPr>
          <a:ln/>
        </p:spPr>
      </p:sp>
      <p:sp>
        <p:nvSpPr>
          <p:cNvPr id="413700" name="Rectangle 3">
            <a:extLst>
              <a:ext uri="{FF2B5EF4-FFF2-40B4-BE49-F238E27FC236}">
                <a16:creationId xmlns:a16="http://schemas.microsoft.com/office/drawing/2014/main" id="{1F215258-F66F-33C4-8625-0CC1AD90D5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a:extLst>
              <a:ext uri="{FF2B5EF4-FFF2-40B4-BE49-F238E27FC236}">
                <a16:creationId xmlns:a16="http://schemas.microsoft.com/office/drawing/2014/main" id="{5F40889B-9722-FE72-9A97-A705A88310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7E08EC-91C0-423F-9AEA-5F43EA8834E3}" type="slidenum">
              <a:rPr lang="cs-CZ" altLang="cs-CZ" smtClean="0">
                <a:latin typeface="Arial" panose="020B0604020202020204" pitchFamily="34" charset="0"/>
              </a:rPr>
              <a:pPr>
                <a:spcBef>
                  <a:spcPct val="0"/>
                </a:spcBef>
              </a:pPr>
              <a:t>208</a:t>
            </a:fld>
            <a:endParaRPr lang="cs-CZ" altLang="cs-CZ">
              <a:latin typeface="Arial" panose="020B0604020202020204" pitchFamily="34" charset="0"/>
            </a:endParaRPr>
          </a:p>
        </p:txBody>
      </p:sp>
      <p:sp>
        <p:nvSpPr>
          <p:cNvPr id="415747" name="Rectangle 2">
            <a:extLst>
              <a:ext uri="{FF2B5EF4-FFF2-40B4-BE49-F238E27FC236}">
                <a16:creationId xmlns:a16="http://schemas.microsoft.com/office/drawing/2014/main" id="{AEEF5776-7307-FBFD-6D2D-01FD98344BBE}"/>
              </a:ext>
            </a:extLst>
          </p:cNvPr>
          <p:cNvSpPr>
            <a:spLocks noGrp="1" noRot="1" noChangeAspect="1" noChangeArrowheads="1" noTextEdit="1"/>
          </p:cNvSpPr>
          <p:nvPr>
            <p:ph type="sldImg"/>
          </p:nvPr>
        </p:nvSpPr>
        <p:spPr>
          <a:ln/>
        </p:spPr>
      </p:sp>
      <p:sp>
        <p:nvSpPr>
          <p:cNvPr id="415748" name="Rectangle 3">
            <a:extLst>
              <a:ext uri="{FF2B5EF4-FFF2-40B4-BE49-F238E27FC236}">
                <a16:creationId xmlns:a16="http://schemas.microsoft.com/office/drawing/2014/main" id="{E0E75213-BE7D-C822-F3FD-91C290DF92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a:extLst>
              <a:ext uri="{FF2B5EF4-FFF2-40B4-BE49-F238E27FC236}">
                <a16:creationId xmlns:a16="http://schemas.microsoft.com/office/drawing/2014/main" id="{6173BDFA-EAD0-97B6-DB91-0D168BF20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10A74C-3493-4586-BCA1-75BB667727FA}" type="slidenum">
              <a:rPr lang="cs-CZ" altLang="cs-CZ" smtClean="0">
                <a:latin typeface="Arial" panose="020B0604020202020204" pitchFamily="34" charset="0"/>
              </a:rPr>
              <a:pPr>
                <a:spcBef>
                  <a:spcPct val="0"/>
                </a:spcBef>
              </a:pPr>
              <a:t>209</a:t>
            </a:fld>
            <a:endParaRPr lang="cs-CZ" altLang="cs-CZ">
              <a:latin typeface="Arial" panose="020B0604020202020204" pitchFamily="34" charset="0"/>
            </a:endParaRPr>
          </a:p>
        </p:txBody>
      </p:sp>
      <p:sp>
        <p:nvSpPr>
          <p:cNvPr id="417795" name="Rectangle 2">
            <a:extLst>
              <a:ext uri="{FF2B5EF4-FFF2-40B4-BE49-F238E27FC236}">
                <a16:creationId xmlns:a16="http://schemas.microsoft.com/office/drawing/2014/main" id="{00D6A9F1-8DA1-4A1B-D6AD-2EF78074ACC8}"/>
              </a:ext>
            </a:extLst>
          </p:cNvPr>
          <p:cNvSpPr>
            <a:spLocks noGrp="1" noRot="1" noChangeAspect="1" noChangeArrowheads="1" noTextEdit="1"/>
          </p:cNvSpPr>
          <p:nvPr>
            <p:ph type="sldImg"/>
          </p:nvPr>
        </p:nvSpPr>
        <p:spPr>
          <a:ln/>
        </p:spPr>
      </p:sp>
      <p:sp>
        <p:nvSpPr>
          <p:cNvPr id="417796" name="Rectangle 3">
            <a:extLst>
              <a:ext uri="{FF2B5EF4-FFF2-40B4-BE49-F238E27FC236}">
                <a16:creationId xmlns:a16="http://schemas.microsoft.com/office/drawing/2014/main" id="{E6D5A45C-EAA2-266E-4C09-92DF0D0C53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a:extLst>
              <a:ext uri="{FF2B5EF4-FFF2-40B4-BE49-F238E27FC236}">
                <a16:creationId xmlns:a16="http://schemas.microsoft.com/office/drawing/2014/main" id="{70DB2FEC-C770-3210-EE72-E2FCC2CECB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5303E4-63E5-4353-84A8-AFC9494F195A}" type="slidenum">
              <a:rPr lang="cs-CZ" altLang="cs-CZ" smtClean="0">
                <a:latin typeface="Arial" panose="020B0604020202020204" pitchFamily="34" charset="0"/>
              </a:rPr>
              <a:pPr>
                <a:spcBef>
                  <a:spcPct val="0"/>
                </a:spcBef>
              </a:pPr>
              <a:t>210</a:t>
            </a:fld>
            <a:endParaRPr lang="cs-CZ" altLang="cs-CZ">
              <a:latin typeface="Arial" panose="020B0604020202020204" pitchFamily="34" charset="0"/>
            </a:endParaRPr>
          </a:p>
        </p:txBody>
      </p:sp>
      <p:sp>
        <p:nvSpPr>
          <p:cNvPr id="419843" name="Rectangle 2">
            <a:extLst>
              <a:ext uri="{FF2B5EF4-FFF2-40B4-BE49-F238E27FC236}">
                <a16:creationId xmlns:a16="http://schemas.microsoft.com/office/drawing/2014/main" id="{6BDD0412-7456-02AE-EC6C-0D3FD2D37CA4}"/>
              </a:ext>
            </a:extLst>
          </p:cNvPr>
          <p:cNvSpPr>
            <a:spLocks noGrp="1" noRot="1" noChangeAspect="1" noChangeArrowheads="1" noTextEdit="1"/>
          </p:cNvSpPr>
          <p:nvPr>
            <p:ph type="sldImg"/>
          </p:nvPr>
        </p:nvSpPr>
        <p:spPr>
          <a:ln/>
        </p:spPr>
      </p:sp>
      <p:sp>
        <p:nvSpPr>
          <p:cNvPr id="419844" name="Rectangle 3">
            <a:extLst>
              <a:ext uri="{FF2B5EF4-FFF2-40B4-BE49-F238E27FC236}">
                <a16:creationId xmlns:a16="http://schemas.microsoft.com/office/drawing/2014/main" id="{83F2B1A5-E5AD-563B-8F43-BE1D54450B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a:extLst>
              <a:ext uri="{FF2B5EF4-FFF2-40B4-BE49-F238E27FC236}">
                <a16:creationId xmlns:a16="http://schemas.microsoft.com/office/drawing/2014/main" id="{B487C981-2A07-BE47-4D67-BBB35C7AAC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A2A2C5-B02B-4136-8DA5-C5CE8D2BCA73}" type="slidenum">
              <a:rPr lang="cs-CZ" altLang="cs-CZ" smtClean="0">
                <a:latin typeface="Arial" panose="020B0604020202020204" pitchFamily="34" charset="0"/>
              </a:rPr>
              <a:pPr>
                <a:spcBef>
                  <a:spcPct val="0"/>
                </a:spcBef>
              </a:pPr>
              <a:t>211</a:t>
            </a:fld>
            <a:endParaRPr lang="cs-CZ" altLang="cs-CZ">
              <a:latin typeface="Arial" panose="020B0604020202020204" pitchFamily="34" charset="0"/>
            </a:endParaRPr>
          </a:p>
        </p:txBody>
      </p:sp>
      <p:sp>
        <p:nvSpPr>
          <p:cNvPr id="421891" name="Rectangle 2">
            <a:extLst>
              <a:ext uri="{FF2B5EF4-FFF2-40B4-BE49-F238E27FC236}">
                <a16:creationId xmlns:a16="http://schemas.microsoft.com/office/drawing/2014/main" id="{AC61C6F0-F9B0-83CF-435B-FF5B458EE08C}"/>
              </a:ext>
            </a:extLst>
          </p:cNvPr>
          <p:cNvSpPr>
            <a:spLocks noGrp="1" noRot="1" noChangeAspect="1" noChangeArrowheads="1" noTextEdit="1"/>
          </p:cNvSpPr>
          <p:nvPr>
            <p:ph type="sldImg"/>
          </p:nvPr>
        </p:nvSpPr>
        <p:spPr>
          <a:ln/>
        </p:spPr>
      </p:sp>
      <p:sp>
        <p:nvSpPr>
          <p:cNvPr id="421892" name="Rectangle 3">
            <a:extLst>
              <a:ext uri="{FF2B5EF4-FFF2-40B4-BE49-F238E27FC236}">
                <a16:creationId xmlns:a16="http://schemas.microsoft.com/office/drawing/2014/main" id="{6E79BC91-9DF5-A206-ACA0-4429F1D7C3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a:extLst>
              <a:ext uri="{FF2B5EF4-FFF2-40B4-BE49-F238E27FC236}">
                <a16:creationId xmlns:a16="http://schemas.microsoft.com/office/drawing/2014/main" id="{A1DD9EA4-122D-8C4F-A07B-DA9420D76D81}"/>
              </a:ext>
            </a:extLst>
          </p:cNvPr>
          <p:cNvSpPr>
            <a:spLocks noGrp="1" noRot="1" noChangeAspect="1" noChangeArrowheads="1" noTextEdit="1"/>
          </p:cNvSpPr>
          <p:nvPr>
            <p:ph type="sldImg"/>
          </p:nvPr>
        </p:nvSpPr>
        <p:spPr>
          <a:ln/>
        </p:spPr>
      </p:sp>
      <p:sp>
        <p:nvSpPr>
          <p:cNvPr id="425987" name="Rectangle 3">
            <a:extLst>
              <a:ext uri="{FF2B5EF4-FFF2-40B4-BE49-F238E27FC236}">
                <a16:creationId xmlns:a16="http://schemas.microsoft.com/office/drawing/2014/main" id="{AC95E27C-071E-2227-9F41-EB29A167EE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a:extLst>
              <a:ext uri="{FF2B5EF4-FFF2-40B4-BE49-F238E27FC236}">
                <a16:creationId xmlns:a16="http://schemas.microsoft.com/office/drawing/2014/main" id="{1921B2A2-E9A8-0052-AEEF-40FD1FA088E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3753284-17A9-490B-8F73-B95AD31DB345}" type="slidenum">
              <a:rPr lang="cs-CZ" altLang="cs-CZ">
                <a:latin typeface="Arial" panose="020B0604020202020204" pitchFamily="34" charset="0"/>
              </a:rPr>
              <a:pPr algn="r" eaLnBrk="1" hangingPunct="1">
                <a:spcBef>
                  <a:spcPct val="0"/>
                </a:spcBef>
              </a:pPr>
              <a:t>213</a:t>
            </a:fld>
            <a:endParaRPr lang="cs-CZ" altLang="cs-CZ">
              <a:latin typeface="Arial" panose="020B0604020202020204" pitchFamily="34" charset="0"/>
            </a:endParaRPr>
          </a:p>
        </p:txBody>
      </p:sp>
      <p:sp>
        <p:nvSpPr>
          <p:cNvPr id="423939" name="Rectangle 2">
            <a:extLst>
              <a:ext uri="{FF2B5EF4-FFF2-40B4-BE49-F238E27FC236}">
                <a16:creationId xmlns:a16="http://schemas.microsoft.com/office/drawing/2014/main" id="{FC805CE6-F02B-5D85-51FB-21450E511AE5}"/>
              </a:ext>
            </a:extLst>
          </p:cNvPr>
          <p:cNvSpPr>
            <a:spLocks noGrp="1" noRot="1" noChangeAspect="1" noChangeArrowheads="1" noTextEdit="1"/>
          </p:cNvSpPr>
          <p:nvPr>
            <p:ph type="sldImg"/>
          </p:nvPr>
        </p:nvSpPr>
        <p:spPr>
          <a:ln/>
        </p:spPr>
      </p:sp>
      <p:sp>
        <p:nvSpPr>
          <p:cNvPr id="423940" name="Rectangle 3">
            <a:extLst>
              <a:ext uri="{FF2B5EF4-FFF2-40B4-BE49-F238E27FC236}">
                <a16:creationId xmlns:a16="http://schemas.microsoft.com/office/drawing/2014/main" id="{F2258E86-1233-4195-1283-D9CD2DF718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a:extLst>
              <a:ext uri="{FF2B5EF4-FFF2-40B4-BE49-F238E27FC236}">
                <a16:creationId xmlns:a16="http://schemas.microsoft.com/office/drawing/2014/main" id="{6DB5B726-BC15-8B7F-AF94-4D6ED997CF42}"/>
              </a:ext>
            </a:extLst>
          </p:cNvPr>
          <p:cNvSpPr>
            <a:spLocks noGrp="1" noRot="1" noChangeAspect="1" noChangeArrowheads="1" noTextEdit="1"/>
          </p:cNvSpPr>
          <p:nvPr>
            <p:ph type="sldImg"/>
          </p:nvPr>
        </p:nvSpPr>
        <p:spPr>
          <a:ln/>
        </p:spPr>
      </p:sp>
      <p:sp>
        <p:nvSpPr>
          <p:cNvPr id="430083" name="Rectangle 3">
            <a:extLst>
              <a:ext uri="{FF2B5EF4-FFF2-40B4-BE49-F238E27FC236}">
                <a16:creationId xmlns:a16="http://schemas.microsoft.com/office/drawing/2014/main" id="{AB1D68DE-2BF2-1289-F96C-FE53F9AA03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1CF8A7C-F57D-ECD2-F8C3-DADCEFCAF5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F89DD0-3079-421C-B642-B3C3730FA39B}" type="slidenum">
              <a:rPr lang="cs-CZ" altLang="en-US" smtClean="0">
                <a:latin typeface="Calibri" panose="020F0502020204030204" pitchFamily="34" charset="0"/>
              </a:rPr>
              <a:pPr/>
              <a:t>24</a:t>
            </a:fld>
            <a:endParaRPr lang="cs-CZ" altLang="en-US">
              <a:latin typeface="Calibri" panose="020F0502020204030204" pitchFamily="34" charset="0"/>
            </a:endParaRPr>
          </a:p>
        </p:txBody>
      </p:sp>
      <p:sp>
        <p:nvSpPr>
          <p:cNvPr id="48131" name="Rectangle 2">
            <a:extLst>
              <a:ext uri="{FF2B5EF4-FFF2-40B4-BE49-F238E27FC236}">
                <a16:creationId xmlns:a16="http://schemas.microsoft.com/office/drawing/2014/main" id="{B94FA331-AC89-3965-D7D4-9A489B17539B}"/>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4F400342-B797-DD2C-4C51-827034387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a:extLst>
              <a:ext uri="{FF2B5EF4-FFF2-40B4-BE49-F238E27FC236}">
                <a16:creationId xmlns:a16="http://schemas.microsoft.com/office/drawing/2014/main" id="{B6A00E16-08AD-5157-E477-ADC05794ED3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0CBC29D-DD09-4CE6-9D24-25D829EEA5A5}" type="slidenum">
              <a:rPr lang="cs-CZ" altLang="cs-CZ">
                <a:latin typeface="Arial" panose="020B0604020202020204" pitchFamily="34" charset="0"/>
              </a:rPr>
              <a:pPr algn="r" eaLnBrk="1" hangingPunct="1">
                <a:spcBef>
                  <a:spcPct val="0"/>
                </a:spcBef>
              </a:pPr>
              <a:t>215</a:t>
            </a:fld>
            <a:endParaRPr lang="cs-CZ" altLang="cs-CZ">
              <a:latin typeface="Arial" panose="020B0604020202020204" pitchFamily="34" charset="0"/>
            </a:endParaRPr>
          </a:p>
        </p:txBody>
      </p:sp>
      <p:sp>
        <p:nvSpPr>
          <p:cNvPr id="428035" name="Rectangle 2">
            <a:extLst>
              <a:ext uri="{FF2B5EF4-FFF2-40B4-BE49-F238E27FC236}">
                <a16:creationId xmlns:a16="http://schemas.microsoft.com/office/drawing/2014/main" id="{BF580D0D-E13E-39C3-1741-99F74559EFC0}"/>
              </a:ext>
            </a:extLst>
          </p:cNvPr>
          <p:cNvSpPr>
            <a:spLocks noGrp="1" noRot="1" noChangeAspect="1" noChangeArrowheads="1" noTextEdit="1"/>
          </p:cNvSpPr>
          <p:nvPr>
            <p:ph type="sldImg"/>
          </p:nvPr>
        </p:nvSpPr>
        <p:spPr>
          <a:ln/>
        </p:spPr>
      </p:sp>
      <p:sp>
        <p:nvSpPr>
          <p:cNvPr id="428036" name="Rectangle 3">
            <a:extLst>
              <a:ext uri="{FF2B5EF4-FFF2-40B4-BE49-F238E27FC236}">
                <a16:creationId xmlns:a16="http://schemas.microsoft.com/office/drawing/2014/main" id="{DDA6199D-1EBF-6AB4-5E7B-CA5E109C89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a:extLst>
              <a:ext uri="{FF2B5EF4-FFF2-40B4-BE49-F238E27FC236}">
                <a16:creationId xmlns:a16="http://schemas.microsoft.com/office/drawing/2014/main" id="{29B016D2-CC3D-EFCA-96B1-3105578963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217F1D-C5B7-44C2-847A-2EAA56CAD7DE}" type="slidenum">
              <a:rPr lang="cs-CZ" altLang="cs-CZ" smtClean="0">
                <a:latin typeface="Arial" panose="020B0604020202020204" pitchFamily="34" charset="0"/>
              </a:rPr>
              <a:pPr>
                <a:spcBef>
                  <a:spcPct val="0"/>
                </a:spcBef>
              </a:pPr>
              <a:t>216</a:t>
            </a:fld>
            <a:endParaRPr lang="cs-CZ" altLang="cs-CZ">
              <a:latin typeface="Arial" panose="020B0604020202020204" pitchFamily="34" charset="0"/>
            </a:endParaRPr>
          </a:p>
        </p:txBody>
      </p:sp>
      <p:sp>
        <p:nvSpPr>
          <p:cNvPr id="432131" name="Rectangle 2">
            <a:extLst>
              <a:ext uri="{FF2B5EF4-FFF2-40B4-BE49-F238E27FC236}">
                <a16:creationId xmlns:a16="http://schemas.microsoft.com/office/drawing/2014/main" id="{102B5A04-AE0B-2AF4-0F99-A89359088427}"/>
              </a:ext>
            </a:extLst>
          </p:cNvPr>
          <p:cNvSpPr>
            <a:spLocks noGrp="1" noRot="1" noChangeAspect="1" noChangeArrowheads="1" noTextEdit="1"/>
          </p:cNvSpPr>
          <p:nvPr>
            <p:ph type="sldImg"/>
          </p:nvPr>
        </p:nvSpPr>
        <p:spPr>
          <a:ln/>
        </p:spPr>
      </p:sp>
      <p:sp>
        <p:nvSpPr>
          <p:cNvPr id="432132" name="Rectangle 3">
            <a:extLst>
              <a:ext uri="{FF2B5EF4-FFF2-40B4-BE49-F238E27FC236}">
                <a16:creationId xmlns:a16="http://schemas.microsoft.com/office/drawing/2014/main" id="{9A9E04DE-1EB2-6F1E-E6D3-830F5D1C7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82D7600F-4F22-A5F1-0654-CB7067C683B5}"/>
              </a:ext>
            </a:extLst>
          </p:cNvPr>
          <p:cNvSpPr>
            <a:spLocks noGrp="1" noRot="1" noChangeAspect="1" noChangeArrowheads="1" noTextEdit="1"/>
          </p:cNvSpPr>
          <p:nvPr>
            <p:ph type="sldImg"/>
          </p:nvPr>
        </p:nvSpPr>
        <p:spPr>
          <a:ln/>
        </p:spPr>
      </p:sp>
      <p:sp>
        <p:nvSpPr>
          <p:cNvPr id="438275" name="Rectangle 3">
            <a:extLst>
              <a:ext uri="{FF2B5EF4-FFF2-40B4-BE49-F238E27FC236}">
                <a16:creationId xmlns:a16="http://schemas.microsoft.com/office/drawing/2014/main" id="{BA7B40C9-D2D7-21BF-8DF9-17E3FEC21D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a:extLst>
              <a:ext uri="{FF2B5EF4-FFF2-40B4-BE49-F238E27FC236}">
                <a16:creationId xmlns:a16="http://schemas.microsoft.com/office/drawing/2014/main" id="{E97CABDE-6844-70F3-FD45-F550CF5071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A2CA03-B023-44BE-9220-A8DA838559CC}" type="slidenum">
              <a:rPr lang="cs-CZ" altLang="cs-CZ" smtClean="0">
                <a:latin typeface="Arial" panose="020B0604020202020204" pitchFamily="34" charset="0"/>
              </a:rPr>
              <a:pPr>
                <a:spcBef>
                  <a:spcPct val="0"/>
                </a:spcBef>
              </a:pPr>
              <a:t>218</a:t>
            </a:fld>
            <a:endParaRPr lang="cs-CZ" altLang="cs-CZ">
              <a:latin typeface="Arial" panose="020B0604020202020204" pitchFamily="34" charset="0"/>
            </a:endParaRPr>
          </a:p>
        </p:txBody>
      </p:sp>
      <p:sp>
        <p:nvSpPr>
          <p:cNvPr id="434179" name="Rectangle 2">
            <a:extLst>
              <a:ext uri="{FF2B5EF4-FFF2-40B4-BE49-F238E27FC236}">
                <a16:creationId xmlns:a16="http://schemas.microsoft.com/office/drawing/2014/main" id="{AD12CA7E-BE7E-2AD7-FE30-60713817F121}"/>
              </a:ext>
            </a:extLst>
          </p:cNvPr>
          <p:cNvSpPr>
            <a:spLocks noGrp="1" noRot="1" noChangeAspect="1" noChangeArrowheads="1" noTextEdit="1"/>
          </p:cNvSpPr>
          <p:nvPr>
            <p:ph type="sldImg"/>
          </p:nvPr>
        </p:nvSpPr>
        <p:spPr>
          <a:ln/>
        </p:spPr>
      </p:sp>
      <p:sp>
        <p:nvSpPr>
          <p:cNvPr id="434180" name="Rectangle 3">
            <a:extLst>
              <a:ext uri="{FF2B5EF4-FFF2-40B4-BE49-F238E27FC236}">
                <a16:creationId xmlns:a16="http://schemas.microsoft.com/office/drawing/2014/main" id="{B43E8563-B163-D968-1E07-C5CA17F2B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a:extLst>
              <a:ext uri="{FF2B5EF4-FFF2-40B4-BE49-F238E27FC236}">
                <a16:creationId xmlns:a16="http://schemas.microsoft.com/office/drawing/2014/main" id="{DDFBF4B1-6AA4-66C8-6713-DD8C72A7FF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407B48-74B0-4ADA-98B1-42E13F05EEF7}" type="slidenum">
              <a:rPr lang="cs-CZ" altLang="cs-CZ" smtClean="0">
                <a:latin typeface="Arial" panose="020B0604020202020204" pitchFamily="34" charset="0"/>
              </a:rPr>
              <a:pPr>
                <a:spcBef>
                  <a:spcPct val="0"/>
                </a:spcBef>
              </a:pPr>
              <a:t>219</a:t>
            </a:fld>
            <a:endParaRPr lang="cs-CZ" altLang="cs-CZ">
              <a:latin typeface="Arial" panose="020B0604020202020204" pitchFamily="34" charset="0"/>
            </a:endParaRPr>
          </a:p>
        </p:txBody>
      </p:sp>
      <p:sp>
        <p:nvSpPr>
          <p:cNvPr id="436227" name="Rectangle 2">
            <a:extLst>
              <a:ext uri="{FF2B5EF4-FFF2-40B4-BE49-F238E27FC236}">
                <a16:creationId xmlns:a16="http://schemas.microsoft.com/office/drawing/2014/main" id="{569A9331-8AF6-B2D2-DCF3-DC7156024A1C}"/>
              </a:ext>
            </a:extLst>
          </p:cNvPr>
          <p:cNvSpPr>
            <a:spLocks noGrp="1" noRot="1" noChangeAspect="1" noChangeArrowheads="1" noTextEdit="1"/>
          </p:cNvSpPr>
          <p:nvPr>
            <p:ph type="sldImg"/>
          </p:nvPr>
        </p:nvSpPr>
        <p:spPr>
          <a:ln/>
        </p:spPr>
      </p:sp>
      <p:sp>
        <p:nvSpPr>
          <p:cNvPr id="436228" name="Rectangle 3">
            <a:extLst>
              <a:ext uri="{FF2B5EF4-FFF2-40B4-BE49-F238E27FC236}">
                <a16:creationId xmlns:a16="http://schemas.microsoft.com/office/drawing/2014/main" id="{CB7A0E2B-B655-BA94-FBA4-A4683CF92B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5F398C8E-749D-2056-30D0-243FB522BFD7}"/>
              </a:ext>
            </a:extLst>
          </p:cNvPr>
          <p:cNvSpPr>
            <a:spLocks noGrp="1" noRot="1" noChangeAspect="1" noChangeArrowheads="1" noTextEdit="1"/>
          </p:cNvSpPr>
          <p:nvPr>
            <p:ph type="sldImg"/>
          </p:nvPr>
        </p:nvSpPr>
        <p:spPr>
          <a:ln/>
        </p:spPr>
      </p:sp>
      <p:sp>
        <p:nvSpPr>
          <p:cNvPr id="444419" name="Rectangle 3">
            <a:extLst>
              <a:ext uri="{FF2B5EF4-FFF2-40B4-BE49-F238E27FC236}">
                <a16:creationId xmlns:a16="http://schemas.microsoft.com/office/drawing/2014/main" id="{D3D1BD96-9FA4-3910-8293-5B82343C7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a:extLst>
              <a:ext uri="{FF2B5EF4-FFF2-40B4-BE49-F238E27FC236}">
                <a16:creationId xmlns:a16="http://schemas.microsoft.com/office/drawing/2014/main" id="{863E7D4F-9DEC-3E2A-528F-73CCBDBAE6C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039543F-5ADE-41AC-B05D-70E467DAF877}" type="slidenum">
              <a:rPr lang="cs-CZ" altLang="cs-CZ">
                <a:latin typeface="Arial" panose="020B0604020202020204" pitchFamily="34" charset="0"/>
              </a:rPr>
              <a:pPr algn="r" eaLnBrk="1" hangingPunct="1">
                <a:spcBef>
                  <a:spcPct val="0"/>
                </a:spcBef>
              </a:pPr>
              <a:t>221</a:t>
            </a:fld>
            <a:endParaRPr lang="cs-CZ" altLang="cs-CZ">
              <a:latin typeface="Arial" panose="020B0604020202020204" pitchFamily="34" charset="0"/>
            </a:endParaRPr>
          </a:p>
        </p:txBody>
      </p:sp>
      <p:sp>
        <p:nvSpPr>
          <p:cNvPr id="440323" name="Rectangle 2">
            <a:extLst>
              <a:ext uri="{FF2B5EF4-FFF2-40B4-BE49-F238E27FC236}">
                <a16:creationId xmlns:a16="http://schemas.microsoft.com/office/drawing/2014/main" id="{1129F973-D3AB-3DF5-0FED-51CFBF4D1E05}"/>
              </a:ext>
            </a:extLst>
          </p:cNvPr>
          <p:cNvSpPr>
            <a:spLocks noGrp="1" noRot="1" noChangeAspect="1" noChangeArrowheads="1" noTextEdit="1"/>
          </p:cNvSpPr>
          <p:nvPr>
            <p:ph type="sldImg"/>
          </p:nvPr>
        </p:nvSpPr>
        <p:spPr>
          <a:ln/>
        </p:spPr>
      </p:sp>
      <p:sp>
        <p:nvSpPr>
          <p:cNvPr id="440324" name="Rectangle 3">
            <a:extLst>
              <a:ext uri="{FF2B5EF4-FFF2-40B4-BE49-F238E27FC236}">
                <a16:creationId xmlns:a16="http://schemas.microsoft.com/office/drawing/2014/main" id="{9F7854BF-BC0F-49D5-74F1-495533DCE5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a:extLst>
              <a:ext uri="{FF2B5EF4-FFF2-40B4-BE49-F238E27FC236}">
                <a16:creationId xmlns:a16="http://schemas.microsoft.com/office/drawing/2014/main" id="{F0FD71BF-6402-A94E-0D16-5D7D17CA8D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7A608F-76DD-4309-8906-67F94569E370}" type="slidenum">
              <a:rPr lang="cs-CZ" altLang="cs-CZ" smtClean="0">
                <a:latin typeface="Arial" panose="020B0604020202020204" pitchFamily="34" charset="0"/>
              </a:rPr>
              <a:pPr>
                <a:spcBef>
                  <a:spcPct val="0"/>
                </a:spcBef>
              </a:pPr>
              <a:t>222</a:t>
            </a:fld>
            <a:endParaRPr lang="cs-CZ" altLang="cs-CZ">
              <a:latin typeface="Arial" panose="020B0604020202020204" pitchFamily="34" charset="0"/>
            </a:endParaRPr>
          </a:p>
        </p:txBody>
      </p:sp>
      <p:sp>
        <p:nvSpPr>
          <p:cNvPr id="442371" name="Rectangle 2">
            <a:extLst>
              <a:ext uri="{FF2B5EF4-FFF2-40B4-BE49-F238E27FC236}">
                <a16:creationId xmlns:a16="http://schemas.microsoft.com/office/drawing/2014/main" id="{982E0909-5B09-E83C-40F2-82D73548501B}"/>
              </a:ext>
            </a:extLst>
          </p:cNvPr>
          <p:cNvSpPr>
            <a:spLocks noGrp="1" noRot="1" noChangeAspect="1" noChangeArrowheads="1" noTextEdit="1"/>
          </p:cNvSpPr>
          <p:nvPr>
            <p:ph type="sldImg"/>
          </p:nvPr>
        </p:nvSpPr>
        <p:spPr>
          <a:ln/>
        </p:spPr>
      </p:sp>
      <p:sp>
        <p:nvSpPr>
          <p:cNvPr id="442372" name="Rectangle 3">
            <a:extLst>
              <a:ext uri="{FF2B5EF4-FFF2-40B4-BE49-F238E27FC236}">
                <a16:creationId xmlns:a16="http://schemas.microsoft.com/office/drawing/2014/main" id="{72E6B591-421F-1D8E-4BC0-039227B2E4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a:extLst>
              <a:ext uri="{FF2B5EF4-FFF2-40B4-BE49-F238E27FC236}">
                <a16:creationId xmlns:a16="http://schemas.microsoft.com/office/drawing/2014/main" id="{93899348-343C-844C-AE99-7C8BF7F2BEC9}"/>
              </a:ext>
            </a:extLst>
          </p:cNvPr>
          <p:cNvSpPr>
            <a:spLocks noGrp="1" noRot="1" noChangeAspect="1" noChangeArrowheads="1" noTextEdit="1"/>
          </p:cNvSpPr>
          <p:nvPr>
            <p:ph type="sldImg"/>
          </p:nvPr>
        </p:nvSpPr>
        <p:spPr>
          <a:ln/>
        </p:spPr>
      </p:sp>
      <p:sp>
        <p:nvSpPr>
          <p:cNvPr id="450563" name="Rectangle 3">
            <a:extLst>
              <a:ext uri="{FF2B5EF4-FFF2-40B4-BE49-F238E27FC236}">
                <a16:creationId xmlns:a16="http://schemas.microsoft.com/office/drawing/2014/main" id="{E2039981-66BA-E61C-B19C-876CD0FA43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a:extLst>
              <a:ext uri="{FF2B5EF4-FFF2-40B4-BE49-F238E27FC236}">
                <a16:creationId xmlns:a16="http://schemas.microsoft.com/office/drawing/2014/main" id="{AA7D675F-610E-E33D-B760-42EFAD7C7F3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0705860-F959-4436-8E68-080320E4B262}" type="slidenum">
              <a:rPr lang="cs-CZ" altLang="cs-CZ">
                <a:latin typeface="Arial" panose="020B0604020202020204" pitchFamily="34" charset="0"/>
              </a:rPr>
              <a:pPr algn="r" eaLnBrk="1" hangingPunct="1">
                <a:spcBef>
                  <a:spcPct val="0"/>
                </a:spcBef>
              </a:pPr>
              <a:t>224</a:t>
            </a:fld>
            <a:endParaRPr lang="cs-CZ" altLang="cs-CZ">
              <a:latin typeface="Arial" panose="020B0604020202020204" pitchFamily="34" charset="0"/>
            </a:endParaRPr>
          </a:p>
        </p:txBody>
      </p:sp>
      <p:sp>
        <p:nvSpPr>
          <p:cNvPr id="446467" name="Rectangle 2">
            <a:extLst>
              <a:ext uri="{FF2B5EF4-FFF2-40B4-BE49-F238E27FC236}">
                <a16:creationId xmlns:a16="http://schemas.microsoft.com/office/drawing/2014/main" id="{ED8645AD-98B0-7233-4A3A-46330B0CB244}"/>
              </a:ext>
            </a:extLst>
          </p:cNvPr>
          <p:cNvSpPr>
            <a:spLocks noGrp="1" noRot="1" noChangeAspect="1" noChangeArrowheads="1" noTextEdit="1"/>
          </p:cNvSpPr>
          <p:nvPr>
            <p:ph type="sldImg"/>
          </p:nvPr>
        </p:nvSpPr>
        <p:spPr>
          <a:ln/>
        </p:spPr>
      </p:sp>
      <p:sp>
        <p:nvSpPr>
          <p:cNvPr id="446468" name="Rectangle 3">
            <a:extLst>
              <a:ext uri="{FF2B5EF4-FFF2-40B4-BE49-F238E27FC236}">
                <a16:creationId xmlns:a16="http://schemas.microsoft.com/office/drawing/2014/main" id="{F340D4D8-B3B1-CE11-8D1F-429CBBDC30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DC51989-24D2-1837-5BB5-4792742914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4D27F5-411C-44FE-84F7-B5CE59598F08}" type="slidenum">
              <a:rPr lang="cs-CZ" altLang="en-US" smtClean="0">
                <a:latin typeface="Calibri" panose="020F0502020204030204" pitchFamily="34" charset="0"/>
              </a:rPr>
              <a:pPr/>
              <a:t>25</a:t>
            </a:fld>
            <a:endParaRPr lang="cs-CZ" altLang="en-US">
              <a:latin typeface="Calibri" panose="020F0502020204030204" pitchFamily="34" charset="0"/>
            </a:endParaRPr>
          </a:p>
        </p:txBody>
      </p:sp>
      <p:sp>
        <p:nvSpPr>
          <p:cNvPr id="50179" name="Rectangle 2">
            <a:extLst>
              <a:ext uri="{FF2B5EF4-FFF2-40B4-BE49-F238E27FC236}">
                <a16:creationId xmlns:a16="http://schemas.microsoft.com/office/drawing/2014/main" id="{509D840E-FC2B-EF71-54D5-8082D47ED5E7}"/>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59553D85-70F2-AEF5-CC3E-DE28D5E370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a:extLst>
              <a:ext uri="{FF2B5EF4-FFF2-40B4-BE49-F238E27FC236}">
                <a16:creationId xmlns:a16="http://schemas.microsoft.com/office/drawing/2014/main" id="{BA84AC4C-F44A-68CD-3753-40DF312EBD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BB6864-0DAE-4A62-9FC6-BC446444D81F}" type="slidenum">
              <a:rPr lang="cs-CZ" altLang="cs-CZ" smtClean="0">
                <a:latin typeface="Arial" panose="020B0604020202020204" pitchFamily="34" charset="0"/>
              </a:rPr>
              <a:pPr>
                <a:spcBef>
                  <a:spcPct val="0"/>
                </a:spcBef>
              </a:pPr>
              <a:t>225</a:t>
            </a:fld>
            <a:endParaRPr lang="cs-CZ" altLang="cs-CZ">
              <a:latin typeface="Arial" panose="020B0604020202020204" pitchFamily="34" charset="0"/>
            </a:endParaRPr>
          </a:p>
        </p:txBody>
      </p:sp>
      <p:sp>
        <p:nvSpPr>
          <p:cNvPr id="448515" name="Rectangle 2">
            <a:extLst>
              <a:ext uri="{FF2B5EF4-FFF2-40B4-BE49-F238E27FC236}">
                <a16:creationId xmlns:a16="http://schemas.microsoft.com/office/drawing/2014/main" id="{0E49C27C-C148-D53C-F7E1-09362A8A4F84}"/>
              </a:ext>
            </a:extLst>
          </p:cNvPr>
          <p:cNvSpPr>
            <a:spLocks noGrp="1" noRot="1" noChangeAspect="1" noChangeArrowheads="1" noTextEdit="1"/>
          </p:cNvSpPr>
          <p:nvPr>
            <p:ph type="sldImg"/>
          </p:nvPr>
        </p:nvSpPr>
        <p:spPr>
          <a:ln/>
        </p:spPr>
      </p:sp>
      <p:sp>
        <p:nvSpPr>
          <p:cNvPr id="448516" name="Rectangle 3">
            <a:extLst>
              <a:ext uri="{FF2B5EF4-FFF2-40B4-BE49-F238E27FC236}">
                <a16:creationId xmlns:a16="http://schemas.microsoft.com/office/drawing/2014/main" id="{E2EC9646-C161-0020-4FF5-9A8B760B4F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a:extLst>
              <a:ext uri="{FF2B5EF4-FFF2-40B4-BE49-F238E27FC236}">
                <a16:creationId xmlns:a16="http://schemas.microsoft.com/office/drawing/2014/main" id="{E96A438D-2A45-56DE-A948-A9D9F89A89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ACE57C-85F5-46D0-B86C-FD4E9CC8BF31}" type="slidenum">
              <a:rPr lang="cs-CZ" altLang="cs-CZ" smtClean="0">
                <a:latin typeface="Arial" panose="020B0604020202020204" pitchFamily="34" charset="0"/>
              </a:rPr>
              <a:pPr>
                <a:spcBef>
                  <a:spcPct val="0"/>
                </a:spcBef>
              </a:pPr>
              <a:t>226</a:t>
            </a:fld>
            <a:endParaRPr lang="cs-CZ" altLang="cs-CZ">
              <a:latin typeface="Arial" panose="020B0604020202020204" pitchFamily="34" charset="0"/>
            </a:endParaRPr>
          </a:p>
        </p:txBody>
      </p:sp>
      <p:sp>
        <p:nvSpPr>
          <p:cNvPr id="452611" name="Rectangle 2">
            <a:extLst>
              <a:ext uri="{FF2B5EF4-FFF2-40B4-BE49-F238E27FC236}">
                <a16:creationId xmlns:a16="http://schemas.microsoft.com/office/drawing/2014/main" id="{D4B9273A-038A-F66B-ECC0-C31AA2222170}"/>
              </a:ext>
            </a:extLst>
          </p:cNvPr>
          <p:cNvSpPr>
            <a:spLocks noGrp="1" noRot="1" noChangeAspect="1" noChangeArrowheads="1" noTextEdit="1"/>
          </p:cNvSpPr>
          <p:nvPr>
            <p:ph type="sldImg"/>
          </p:nvPr>
        </p:nvSpPr>
        <p:spPr>
          <a:ln/>
        </p:spPr>
      </p:sp>
      <p:sp>
        <p:nvSpPr>
          <p:cNvPr id="452612" name="Rectangle 3">
            <a:extLst>
              <a:ext uri="{FF2B5EF4-FFF2-40B4-BE49-F238E27FC236}">
                <a16:creationId xmlns:a16="http://schemas.microsoft.com/office/drawing/2014/main" id="{8A934D17-5314-AA38-0BBD-2C3038F254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a:extLst>
              <a:ext uri="{FF2B5EF4-FFF2-40B4-BE49-F238E27FC236}">
                <a16:creationId xmlns:a16="http://schemas.microsoft.com/office/drawing/2014/main" id="{99831FD8-CCE0-547B-D159-3AAC418DF06C}"/>
              </a:ext>
            </a:extLst>
          </p:cNvPr>
          <p:cNvSpPr>
            <a:spLocks noGrp="1" noRot="1" noChangeAspect="1" noChangeArrowheads="1" noTextEdit="1"/>
          </p:cNvSpPr>
          <p:nvPr>
            <p:ph type="sldImg"/>
          </p:nvPr>
        </p:nvSpPr>
        <p:spPr>
          <a:ln/>
        </p:spPr>
      </p:sp>
      <p:sp>
        <p:nvSpPr>
          <p:cNvPr id="458755" name="Rectangle 3">
            <a:extLst>
              <a:ext uri="{FF2B5EF4-FFF2-40B4-BE49-F238E27FC236}">
                <a16:creationId xmlns:a16="http://schemas.microsoft.com/office/drawing/2014/main" id="{5B2BAB28-FD9A-05E1-3E41-2F0B4A8B77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a:extLst>
              <a:ext uri="{FF2B5EF4-FFF2-40B4-BE49-F238E27FC236}">
                <a16:creationId xmlns:a16="http://schemas.microsoft.com/office/drawing/2014/main" id="{F6A32DFA-6EE6-65C5-B766-A339D4BDC51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1815ED8-1356-43A6-9C8F-52F9B33AC543}" type="slidenum">
              <a:rPr lang="cs-CZ" altLang="cs-CZ">
                <a:latin typeface="Arial" panose="020B0604020202020204" pitchFamily="34" charset="0"/>
              </a:rPr>
              <a:pPr algn="r" eaLnBrk="1" hangingPunct="1">
                <a:spcBef>
                  <a:spcPct val="0"/>
                </a:spcBef>
              </a:pPr>
              <a:t>228</a:t>
            </a:fld>
            <a:endParaRPr lang="cs-CZ" altLang="cs-CZ">
              <a:latin typeface="Arial" panose="020B0604020202020204" pitchFamily="34" charset="0"/>
            </a:endParaRPr>
          </a:p>
        </p:txBody>
      </p:sp>
      <p:sp>
        <p:nvSpPr>
          <p:cNvPr id="454659" name="Rectangle 2">
            <a:extLst>
              <a:ext uri="{FF2B5EF4-FFF2-40B4-BE49-F238E27FC236}">
                <a16:creationId xmlns:a16="http://schemas.microsoft.com/office/drawing/2014/main" id="{9723BD97-EEEF-E4E4-349C-3B7A6F23E23C}"/>
              </a:ext>
            </a:extLst>
          </p:cNvPr>
          <p:cNvSpPr>
            <a:spLocks noGrp="1" noRot="1" noChangeAspect="1" noChangeArrowheads="1" noTextEdit="1"/>
          </p:cNvSpPr>
          <p:nvPr>
            <p:ph type="sldImg"/>
          </p:nvPr>
        </p:nvSpPr>
        <p:spPr>
          <a:ln/>
        </p:spPr>
      </p:sp>
      <p:sp>
        <p:nvSpPr>
          <p:cNvPr id="454660" name="Rectangle 3">
            <a:extLst>
              <a:ext uri="{FF2B5EF4-FFF2-40B4-BE49-F238E27FC236}">
                <a16:creationId xmlns:a16="http://schemas.microsoft.com/office/drawing/2014/main" id="{B76E6B38-FA84-15D8-5D68-9D06F13DCF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a:extLst>
              <a:ext uri="{FF2B5EF4-FFF2-40B4-BE49-F238E27FC236}">
                <a16:creationId xmlns:a16="http://schemas.microsoft.com/office/drawing/2014/main" id="{41C5753C-DF07-1195-7171-5FD7EA6607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A94B85-6A3E-4A60-AC38-F4F2CB1ABE67}" type="slidenum">
              <a:rPr lang="cs-CZ" altLang="cs-CZ" smtClean="0">
                <a:latin typeface="Arial" panose="020B0604020202020204" pitchFamily="34" charset="0"/>
              </a:rPr>
              <a:pPr>
                <a:spcBef>
                  <a:spcPct val="0"/>
                </a:spcBef>
              </a:pPr>
              <a:t>229</a:t>
            </a:fld>
            <a:endParaRPr lang="cs-CZ" altLang="cs-CZ">
              <a:latin typeface="Arial" panose="020B0604020202020204" pitchFamily="34" charset="0"/>
            </a:endParaRPr>
          </a:p>
        </p:txBody>
      </p:sp>
      <p:sp>
        <p:nvSpPr>
          <p:cNvPr id="456707" name="Rectangle 2">
            <a:extLst>
              <a:ext uri="{FF2B5EF4-FFF2-40B4-BE49-F238E27FC236}">
                <a16:creationId xmlns:a16="http://schemas.microsoft.com/office/drawing/2014/main" id="{847051CE-C271-DD9F-B671-2AD33D6A132E}"/>
              </a:ext>
            </a:extLst>
          </p:cNvPr>
          <p:cNvSpPr>
            <a:spLocks noGrp="1" noRot="1" noChangeAspect="1" noChangeArrowheads="1" noTextEdit="1"/>
          </p:cNvSpPr>
          <p:nvPr>
            <p:ph type="sldImg"/>
          </p:nvPr>
        </p:nvSpPr>
        <p:spPr>
          <a:ln/>
        </p:spPr>
      </p:sp>
      <p:sp>
        <p:nvSpPr>
          <p:cNvPr id="456708" name="Rectangle 3">
            <a:extLst>
              <a:ext uri="{FF2B5EF4-FFF2-40B4-BE49-F238E27FC236}">
                <a16:creationId xmlns:a16="http://schemas.microsoft.com/office/drawing/2014/main" id="{1733FE26-88A0-51C4-C4B4-0723C69056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a:extLst>
              <a:ext uri="{FF2B5EF4-FFF2-40B4-BE49-F238E27FC236}">
                <a16:creationId xmlns:a16="http://schemas.microsoft.com/office/drawing/2014/main" id="{CFF5FBEF-FBDB-7A83-A57E-723FED067CC7}"/>
              </a:ext>
            </a:extLst>
          </p:cNvPr>
          <p:cNvSpPr>
            <a:spLocks noGrp="1" noRot="1" noChangeAspect="1" noChangeArrowheads="1" noTextEdit="1"/>
          </p:cNvSpPr>
          <p:nvPr>
            <p:ph type="sldImg"/>
          </p:nvPr>
        </p:nvSpPr>
        <p:spPr>
          <a:ln/>
        </p:spPr>
      </p:sp>
      <p:sp>
        <p:nvSpPr>
          <p:cNvPr id="464899" name="Rectangle 3">
            <a:extLst>
              <a:ext uri="{FF2B5EF4-FFF2-40B4-BE49-F238E27FC236}">
                <a16:creationId xmlns:a16="http://schemas.microsoft.com/office/drawing/2014/main" id="{8561F9C2-69A8-D951-4316-C79D9509E3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a:extLst>
              <a:ext uri="{FF2B5EF4-FFF2-40B4-BE49-F238E27FC236}">
                <a16:creationId xmlns:a16="http://schemas.microsoft.com/office/drawing/2014/main" id="{7CE02854-DA92-072A-060D-5A51AE6A9A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3FA96A-FDCE-4D3B-9073-2528E676F1C9}" type="slidenum">
              <a:rPr lang="cs-CZ" altLang="cs-CZ" smtClean="0">
                <a:latin typeface="Arial" panose="020B0604020202020204" pitchFamily="34" charset="0"/>
              </a:rPr>
              <a:pPr>
                <a:spcBef>
                  <a:spcPct val="0"/>
                </a:spcBef>
              </a:pPr>
              <a:t>231</a:t>
            </a:fld>
            <a:endParaRPr lang="cs-CZ" altLang="cs-CZ">
              <a:latin typeface="Arial" panose="020B0604020202020204" pitchFamily="34" charset="0"/>
            </a:endParaRPr>
          </a:p>
        </p:txBody>
      </p:sp>
      <p:sp>
        <p:nvSpPr>
          <p:cNvPr id="460803" name="Rectangle 2">
            <a:extLst>
              <a:ext uri="{FF2B5EF4-FFF2-40B4-BE49-F238E27FC236}">
                <a16:creationId xmlns:a16="http://schemas.microsoft.com/office/drawing/2014/main" id="{6E8FD123-0C53-CFDD-934C-581F3CBEA921}"/>
              </a:ext>
            </a:extLst>
          </p:cNvPr>
          <p:cNvSpPr>
            <a:spLocks noGrp="1" noRot="1" noChangeAspect="1" noChangeArrowheads="1" noTextEdit="1"/>
          </p:cNvSpPr>
          <p:nvPr>
            <p:ph type="sldImg"/>
          </p:nvPr>
        </p:nvSpPr>
        <p:spPr>
          <a:ln/>
        </p:spPr>
      </p:sp>
      <p:sp>
        <p:nvSpPr>
          <p:cNvPr id="460804" name="Rectangle 3">
            <a:extLst>
              <a:ext uri="{FF2B5EF4-FFF2-40B4-BE49-F238E27FC236}">
                <a16:creationId xmlns:a16="http://schemas.microsoft.com/office/drawing/2014/main" id="{2460078D-3C03-2F93-0EF4-B5D5565481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a:extLst>
              <a:ext uri="{FF2B5EF4-FFF2-40B4-BE49-F238E27FC236}">
                <a16:creationId xmlns:a16="http://schemas.microsoft.com/office/drawing/2014/main" id="{850F443E-5167-8AAF-2A74-C8051C9F40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886E37-0E45-4F51-A8B0-28FC92E9BFEB}" type="slidenum">
              <a:rPr lang="cs-CZ" altLang="cs-CZ" smtClean="0">
                <a:latin typeface="Arial" panose="020B0604020202020204" pitchFamily="34" charset="0"/>
              </a:rPr>
              <a:pPr>
                <a:spcBef>
                  <a:spcPct val="0"/>
                </a:spcBef>
              </a:pPr>
              <a:t>232</a:t>
            </a:fld>
            <a:endParaRPr lang="cs-CZ" altLang="cs-CZ">
              <a:latin typeface="Arial" panose="020B0604020202020204" pitchFamily="34" charset="0"/>
            </a:endParaRPr>
          </a:p>
        </p:txBody>
      </p:sp>
      <p:sp>
        <p:nvSpPr>
          <p:cNvPr id="462851" name="Rectangle 2">
            <a:extLst>
              <a:ext uri="{FF2B5EF4-FFF2-40B4-BE49-F238E27FC236}">
                <a16:creationId xmlns:a16="http://schemas.microsoft.com/office/drawing/2014/main" id="{7EEB9381-1AE1-444D-7ADD-38621D7E5C9A}"/>
              </a:ext>
            </a:extLst>
          </p:cNvPr>
          <p:cNvSpPr>
            <a:spLocks noGrp="1" noRot="1" noChangeAspect="1" noChangeArrowheads="1" noTextEdit="1"/>
          </p:cNvSpPr>
          <p:nvPr>
            <p:ph type="sldImg"/>
          </p:nvPr>
        </p:nvSpPr>
        <p:spPr>
          <a:ln/>
        </p:spPr>
      </p:sp>
      <p:sp>
        <p:nvSpPr>
          <p:cNvPr id="462852" name="Rectangle 3">
            <a:extLst>
              <a:ext uri="{FF2B5EF4-FFF2-40B4-BE49-F238E27FC236}">
                <a16:creationId xmlns:a16="http://schemas.microsoft.com/office/drawing/2014/main" id="{237C4EFC-E82E-A928-C148-476EBFFAAC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a:extLst>
              <a:ext uri="{FF2B5EF4-FFF2-40B4-BE49-F238E27FC236}">
                <a16:creationId xmlns:a16="http://schemas.microsoft.com/office/drawing/2014/main" id="{E9AB7E61-C61B-DB44-D03A-810E602769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F24AFC-9AC9-4664-BFA9-F7850B7B3F41}" type="slidenum">
              <a:rPr lang="cs-CZ" altLang="cs-CZ" smtClean="0">
                <a:latin typeface="Arial" panose="020B0604020202020204" pitchFamily="34" charset="0"/>
              </a:rPr>
              <a:pPr>
                <a:spcBef>
                  <a:spcPct val="0"/>
                </a:spcBef>
              </a:pPr>
              <a:t>233</a:t>
            </a:fld>
            <a:endParaRPr lang="cs-CZ" altLang="cs-CZ">
              <a:latin typeface="Arial" panose="020B0604020202020204" pitchFamily="34" charset="0"/>
            </a:endParaRPr>
          </a:p>
        </p:txBody>
      </p:sp>
      <p:sp>
        <p:nvSpPr>
          <p:cNvPr id="466947" name="Rectangle 2">
            <a:extLst>
              <a:ext uri="{FF2B5EF4-FFF2-40B4-BE49-F238E27FC236}">
                <a16:creationId xmlns:a16="http://schemas.microsoft.com/office/drawing/2014/main" id="{B4ACBFC9-7D06-5051-DD75-61DF283CACA1}"/>
              </a:ext>
            </a:extLst>
          </p:cNvPr>
          <p:cNvSpPr>
            <a:spLocks noGrp="1" noRot="1" noChangeAspect="1" noChangeArrowheads="1" noTextEdit="1"/>
          </p:cNvSpPr>
          <p:nvPr>
            <p:ph type="sldImg"/>
          </p:nvPr>
        </p:nvSpPr>
        <p:spPr>
          <a:ln/>
        </p:spPr>
      </p:sp>
      <p:sp>
        <p:nvSpPr>
          <p:cNvPr id="466948" name="Rectangle 3">
            <a:extLst>
              <a:ext uri="{FF2B5EF4-FFF2-40B4-BE49-F238E27FC236}">
                <a16:creationId xmlns:a16="http://schemas.microsoft.com/office/drawing/2014/main" id="{372FAD59-2A79-72C1-C23E-3B52E8DCBF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a:extLst>
              <a:ext uri="{FF2B5EF4-FFF2-40B4-BE49-F238E27FC236}">
                <a16:creationId xmlns:a16="http://schemas.microsoft.com/office/drawing/2014/main" id="{150DB31F-826C-97F0-D845-DB360FB588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846A17-F946-4B0B-9407-DEBB2CF51A3B}" type="slidenum">
              <a:rPr lang="cs-CZ" altLang="cs-CZ" smtClean="0">
                <a:latin typeface="Arial" panose="020B0604020202020204" pitchFamily="34" charset="0"/>
              </a:rPr>
              <a:pPr>
                <a:spcBef>
                  <a:spcPct val="0"/>
                </a:spcBef>
              </a:pPr>
              <a:t>234</a:t>
            </a:fld>
            <a:endParaRPr lang="cs-CZ" altLang="cs-CZ">
              <a:latin typeface="Arial" panose="020B0604020202020204" pitchFamily="34" charset="0"/>
            </a:endParaRPr>
          </a:p>
        </p:txBody>
      </p:sp>
      <p:sp>
        <p:nvSpPr>
          <p:cNvPr id="468995" name="Rectangle 2">
            <a:extLst>
              <a:ext uri="{FF2B5EF4-FFF2-40B4-BE49-F238E27FC236}">
                <a16:creationId xmlns:a16="http://schemas.microsoft.com/office/drawing/2014/main" id="{006F2F2E-03E5-9E73-D9A7-EBD24E5F76E6}"/>
              </a:ext>
            </a:extLst>
          </p:cNvPr>
          <p:cNvSpPr>
            <a:spLocks noGrp="1" noRot="1" noChangeAspect="1" noChangeArrowheads="1" noTextEdit="1"/>
          </p:cNvSpPr>
          <p:nvPr>
            <p:ph type="sldImg"/>
          </p:nvPr>
        </p:nvSpPr>
        <p:spPr>
          <a:ln/>
        </p:spPr>
      </p:sp>
      <p:sp>
        <p:nvSpPr>
          <p:cNvPr id="468996" name="Rectangle 3">
            <a:extLst>
              <a:ext uri="{FF2B5EF4-FFF2-40B4-BE49-F238E27FC236}">
                <a16:creationId xmlns:a16="http://schemas.microsoft.com/office/drawing/2014/main" id="{DF538567-B036-7ECC-4237-2F408FA868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CD379FF-2B81-608A-7B62-8540674301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9AF5A8-1BFC-4C46-ADE6-84ABA3B12ECB}" type="slidenum">
              <a:rPr lang="cs-CZ" altLang="en-US" smtClean="0">
                <a:latin typeface="Calibri" panose="020F0502020204030204" pitchFamily="34" charset="0"/>
              </a:rPr>
              <a:pPr/>
              <a:t>27</a:t>
            </a:fld>
            <a:endParaRPr lang="cs-CZ" altLang="en-US">
              <a:latin typeface="Calibri" panose="020F0502020204030204" pitchFamily="34" charset="0"/>
            </a:endParaRPr>
          </a:p>
        </p:txBody>
      </p:sp>
      <p:sp>
        <p:nvSpPr>
          <p:cNvPr id="52227" name="Rectangle 2">
            <a:extLst>
              <a:ext uri="{FF2B5EF4-FFF2-40B4-BE49-F238E27FC236}">
                <a16:creationId xmlns:a16="http://schemas.microsoft.com/office/drawing/2014/main" id="{84352F6E-4C24-F48F-A379-ADBBE6BAE28D}"/>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8F895432-460A-B69F-AA05-F9BAFB1F12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a:extLst>
              <a:ext uri="{FF2B5EF4-FFF2-40B4-BE49-F238E27FC236}">
                <a16:creationId xmlns:a16="http://schemas.microsoft.com/office/drawing/2014/main" id="{B6BAE68B-CEEC-EA20-CB6E-B847AE9195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528609-715E-43A9-A44A-29A316EB06F5}" type="slidenum">
              <a:rPr lang="cs-CZ" altLang="cs-CZ" smtClean="0">
                <a:latin typeface="Arial" panose="020B0604020202020204" pitchFamily="34" charset="0"/>
              </a:rPr>
              <a:pPr>
                <a:spcBef>
                  <a:spcPct val="0"/>
                </a:spcBef>
              </a:pPr>
              <a:t>235</a:t>
            </a:fld>
            <a:endParaRPr lang="cs-CZ" altLang="cs-CZ">
              <a:latin typeface="Arial" panose="020B0604020202020204" pitchFamily="34" charset="0"/>
            </a:endParaRPr>
          </a:p>
        </p:txBody>
      </p:sp>
      <p:sp>
        <p:nvSpPr>
          <p:cNvPr id="471043" name="Rectangle 2">
            <a:extLst>
              <a:ext uri="{FF2B5EF4-FFF2-40B4-BE49-F238E27FC236}">
                <a16:creationId xmlns:a16="http://schemas.microsoft.com/office/drawing/2014/main" id="{69D13C50-25BB-C9C2-C4CE-1133F896629F}"/>
              </a:ext>
            </a:extLst>
          </p:cNvPr>
          <p:cNvSpPr>
            <a:spLocks noGrp="1" noRot="1" noChangeAspect="1" noChangeArrowheads="1" noTextEdit="1"/>
          </p:cNvSpPr>
          <p:nvPr>
            <p:ph type="sldImg"/>
          </p:nvPr>
        </p:nvSpPr>
        <p:spPr>
          <a:ln/>
        </p:spPr>
      </p:sp>
      <p:sp>
        <p:nvSpPr>
          <p:cNvPr id="471044" name="Rectangle 3">
            <a:extLst>
              <a:ext uri="{FF2B5EF4-FFF2-40B4-BE49-F238E27FC236}">
                <a16:creationId xmlns:a16="http://schemas.microsoft.com/office/drawing/2014/main" id="{D93DBA8C-CB83-8B1D-46ED-73CD55E576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a:extLst>
              <a:ext uri="{FF2B5EF4-FFF2-40B4-BE49-F238E27FC236}">
                <a16:creationId xmlns:a16="http://schemas.microsoft.com/office/drawing/2014/main" id="{0BC6D3F4-A816-CBDB-9236-EEE255D60A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F085F2-9097-4369-8BEA-C4ABEE918B1A}" type="slidenum">
              <a:rPr lang="cs-CZ" altLang="cs-CZ" smtClean="0">
                <a:latin typeface="Arial" panose="020B0604020202020204" pitchFamily="34" charset="0"/>
              </a:rPr>
              <a:pPr>
                <a:spcBef>
                  <a:spcPct val="0"/>
                </a:spcBef>
              </a:pPr>
              <a:t>236</a:t>
            </a:fld>
            <a:endParaRPr lang="cs-CZ" altLang="cs-CZ">
              <a:latin typeface="Arial" panose="020B0604020202020204" pitchFamily="34" charset="0"/>
            </a:endParaRPr>
          </a:p>
        </p:txBody>
      </p:sp>
      <p:sp>
        <p:nvSpPr>
          <p:cNvPr id="473091" name="Rectangle 2">
            <a:extLst>
              <a:ext uri="{FF2B5EF4-FFF2-40B4-BE49-F238E27FC236}">
                <a16:creationId xmlns:a16="http://schemas.microsoft.com/office/drawing/2014/main" id="{550C089F-DCBA-66EB-6E9E-FC09F3D65BEF}"/>
              </a:ext>
            </a:extLst>
          </p:cNvPr>
          <p:cNvSpPr>
            <a:spLocks noGrp="1" noRot="1" noChangeAspect="1" noChangeArrowheads="1" noTextEdit="1"/>
          </p:cNvSpPr>
          <p:nvPr>
            <p:ph type="sldImg"/>
          </p:nvPr>
        </p:nvSpPr>
        <p:spPr>
          <a:ln/>
        </p:spPr>
      </p:sp>
      <p:sp>
        <p:nvSpPr>
          <p:cNvPr id="473092" name="Rectangle 3">
            <a:extLst>
              <a:ext uri="{FF2B5EF4-FFF2-40B4-BE49-F238E27FC236}">
                <a16:creationId xmlns:a16="http://schemas.microsoft.com/office/drawing/2014/main" id="{A23EA5E4-EC49-2D33-018E-E54692AAC0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a:extLst>
              <a:ext uri="{FF2B5EF4-FFF2-40B4-BE49-F238E27FC236}">
                <a16:creationId xmlns:a16="http://schemas.microsoft.com/office/drawing/2014/main" id="{95B06F20-DE5D-86AB-F04C-5C50F287F9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BFC1AE-535A-4AD6-94FF-AA8304D593DC}" type="slidenum">
              <a:rPr lang="cs-CZ" altLang="cs-CZ" smtClean="0">
                <a:latin typeface="Arial" panose="020B0604020202020204" pitchFamily="34" charset="0"/>
              </a:rPr>
              <a:pPr>
                <a:spcBef>
                  <a:spcPct val="0"/>
                </a:spcBef>
              </a:pPr>
              <a:t>237</a:t>
            </a:fld>
            <a:endParaRPr lang="cs-CZ" altLang="cs-CZ">
              <a:latin typeface="Arial" panose="020B0604020202020204" pitchFamily="34" charset="0"/>
            </a:endParaRPr>
          </a:p>
        </p:txBody>
      </p:sp>
      <p:sp>
        <p:nvSpPr>
          <p:cNvPr id="475139" name="Rectangle 2">
            <a:extLst>
              <a:ext uri="{FF2B5EF4-FFF2-40B4-BE49-F238E27FC236}">
                <a16:creationId xmlns:a16="http://schemas.microsoft.com/office/drawing/2014/main" id="{4E736B27-F410-75DC-3704-D675E2726B5A}"/>
              </a:ext>
            </a:extLst>
          </p:cNvPr>
          <p:cNvSpPr>
            <a:spLocks noGrp="1" noRot="1" noChangeAspect="1" noChangeArrowheads="1" noTextEdit="1"/>
          </p:cNvSpPr>
          <p:nvPr>
            <p:ph type="sldImg"/>
          </p:nvPr>
        </p:nvSpPr>
        <p:spPr>
          <a:ln/>
        </p:spPr>
      </p:sp>
      <p:sp>
        <p:nvSpPr>
          <p:cNvPr id="475140" name="Rectangle 3">
            <a:extLst>
              <a:ext uri="{FF2B5EF4-FFF2-40B4-BE49-F238E27FC236}">
                <a16:creationId xmlns:a16="http://schemas.microsoft.com/office/drawing/2014/main" id="{145686F0-57DD-8C7F-E1CA-6E5A535DF9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a:extLst>
              <a:ext uri="{FF2B5EF4-FFF2-40B4-BE49-F238E27FC236}">
                <a16:creationId xmlns:a16="http://schemas.microsoft.com/office/drawing/2014/main" id="{3268F85C-D771-159B-6CAB-AD84C8EA9C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E33772-5DC6-4D2B-A979-E81EF73B29C7}" type="slidenum">
              <a:rPr lang="cs-CZ" altLang="cs-CZ" smtClean="0">
                <a:latin typeface="Arial" panose="020B0604020202020204" pitchFamily="34" charset="0"/>
              </a:rPr>
              <a:pPr>
                <a:spcBef>
                  <a:spcPct val="0"/>
                </a:spcBef>
              </a:pPr>
              <a:t>238</a:t>
            </a:fld>
            <a:endParaRPr lang="cs-CZ" altLang="cs-CZ">
              <a:latin typeface="Arial" panose="020B0604020202020204" pitchFamily="34" charset="0"/>
            </a:endParaRPr>
          </a:p>
        </p:txBody>
      </p:sp>
      <p:sp>
        <p:nvSpPr>
          <p:cNvPr id="477187" name="Rectangle 2">
            <a:extLst>
              <a:ext uri="{FF2B5EF4-FFF2-40B4-BE49-F238E27FC236}">
                <a16:creationId xmlns:a16="http://schemas.microsoft.com/office/drawing/2014/main" id="{F5C131D7-DD9C-058D-3206-C980DB821603}"/>
              </a:ext>
            </a:extLst>
          </p:cNvPr>
          <p:cNvSpPr>
            <a:spLocks noGrp="1" noRot="1" noChangeAspect="1" noChangeArrowheads="1" noTextEdit="1"/>
          </p:cNvSpPr>
          <p:nvPr>
            <p:ph type="sldImg"/>
          </p:nvPr>
        </p:nvSpPr>
        <p:spPr>
          <a:ln/>
        </p:spPr>
      </p:sp>
      <p:sp>
        <p:nvSpPr>
          <p:cNvPr id="477188" name="Rectangle 3">
            <a:extLst>
              <a:ext uri="{FF2B5EF4-FFF2-40B4-BE49-F238E27FC236}">
                <a16:creationId xmlns:a16="http://schemas.microsoft.com/office/drawing/2014/main" id="{99BDBED8-3342-87D8-3681-A1FB321B65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a:extLst>
              <a:ext uri="{FF2B5EF4-FFF2-40B4-BE49-F238E27FC236}">
                <a16:creationId xmlns:a16="http://schemas.microsoft.com/office/drawing/2014/main" id="{57BE48A8-225F-830D-EC78-6A6ABC5E6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C67490-5A21-4EE7-9EBA-F670862B5A8C}" type="slidenum">
              <a:rPr lang="cs-CZ" altLang="cs-CZ" smtClean="0">
                <a:latin typeface="Arial" panose="020B0604020202020204" pitchFamily="34" charset="0"/>
              </a:rPr>
              <a:pPr>
                <a:spcBef>
                  <a:spcPct val="0"/>
                </a:spcBef>
              </a:pPr>
              <a:t>239</a:t>
            </a:fld>
            <a:endParaRPr lang="cs-CZ" altLang="cs-CZ">
              <a:latin typeface="Arial" panose="020B0604020202020204" pitchFamily="34" charset="0"/>
            </a:endParaRPr>
          </a:p>
        </p:txBody>
      </p:sp>
      <p:sp>
        <p:nvSpPr>
          <p:cNvPr id="479235" name="Rectangle 2">
            <a:extLst>
              <a:ext uri="{FF2B5EF4-FFF2-40B4-BE49-F238E27FC236}">
                <a16:creationId xmlns:a16="http://schemas.microsoft.com/office/drawing/2014/main" id="{FBE196ED-F85C-CA8A-36C1-6AE20898E599}"/>
              </a:ext>
            </a:extLst>
          </p:cNvPr>
          <p:cNvSpPr>
            <a:spLocks noGrp="1" noRot="1" noChangeAspect="1" noChangeArrowheads="1" noTextEdit="1"/>
          </p:cNvSpPr>
          <p:nvPr>
            <p:ph type="sldImg"/>
          </p:nvPr>
        </p:nvSpPr>
        <p:spPr>
          <a:ln/>
        </p:spPr>
      </p:sp>
      <p:sp>
        <p:nvSpPr>
          <p:cNvPr id="479236" name="Rectangle 3">
            <a:extLst>
              <a:ext uri="{FF2B5EF4-FFF2-40B4-BE49-F238E27FC236}">
                <a16:creationId xmlns:a16="http://schemas.microsoft.com/office/drawing/2014/main" id="{C1E4C872-1D63-A8CE-AF67-68D299E810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FEF6ADDE-3BBE-483B-D2C1-98C69B6F8E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F49EF4-5700-4651-BA66-D69486B9755B}" type="slidenum">
              <a:rPr lang="cs-CZ" altLang="cs-CZ" smtClean="0">
                <a:latin typeface="Arial" panose="020B0604020202020204" pitchFamily="34" charset="0"/>
              </a:rPr>
              <a:pPr>
                <a:spcBef>
                  <a:spcPct val="0"/>
                </a:spcBef>
              </a:pPr>
              <a:t>240</a:t>
            </a:fld>
            <a:endParaRPr lang="cs-CZ" altLang="cs-CZ">
              <a:latin typeface="Arial" panose="020B0604020202020204" pitchFamily="34" charset="0"/>
            </a:endParaRPr>
          </a:p>
        </p:txBody>
      </p:sp>
      <p:sp>
        <p:nvSpPr>
          <p:cNvPr id="481283" name="Rectangle 2">
            <a:extLst>
              <a:ext uri="{FF2B5EF4-FFF2-40B4-BE49-F238E27FC236}">
                <a16:creationId xmlns:a16="http://schemas.microsoft.com/office/drawing/2014/main" id="{B021BF89-607D-D581-E63F-2E55D7C9CCA9}"/>
              </a:ext>
            </a:extLst>
          </p:cNvPr>
          <p:cNvSpPr>
            <a:spLocks noGrp="1" noRot="1" noChangeAspect="1" noChangeArrowheads="1" noTextEdit="1"/>
          </p:cNvSpPr>
          <p:nvPr>
            <p:ph type="sldImg"/>
          </p:nvPr>
        </p:nvSpPr>
        <p:spPr>
          <a:ln/>
        </p:spPr>
      </p:sp>
      <p:sp>
        <p:nvSpPr>
          <p:cNvPr id="481284" name="Rectangle 3">
            <a:extLst>
              <a:ext uri="{FF2B5EF4-FFF2-40B4-BE49-F238E27FC236}">
                <a16:creationId xmlns:a16="http://schemas.microsoft.com/office/drawing/2014/main" id="{823313AF-15C0-FE99-55E4-451CC9F2C6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a:extLst>
              <a:ext uri="{FF2B5EF4-FFF2-40B4-BE49-F238E27FC236}">
                <a16:creationId xmlns:a16="http://schemas.microsoft.com/office/drawing/2014/main" id="{78DD19D6-B9E5-74BF-5823-5E6D11748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68D7CA-D56F-42AF-B827-2F8B569FE498}" type="slidenum">
              <a:rPr lang="cs-CZ" altLang="cs-CZ" smtClean="0">
                <a:latin typeface="Arial" panose="020B0604020202020204" pitchFamily="34" charset="0"/>
              </a:rPr>
              <a:pPr>
                <a:spcBef>
                  <a:spcPct val="0"/>
                </a:spcBef>
              </a:pPr>
              <a:t>241</a:t>
            </a:fld>
            <a:endParaRPr lang="cs-CZ" altLang="cs-CZ">
              <a:latin typeface="Arial" panose="020B0604020202020204" pitchFamily="34" charset="0"/>
            </a:endParaRPr>
          </a:p>
        </p:txBody>
      </p:sp>
      <p:sp>
        <p:nvSpPr>
          <p:cNvPr id="483331" name="Rectangle 2">
            <a:extLst>
              <a:ext uri="{FF2B5EF4-FFF2-40B4-BE49-F238E27FC236}">
                <a16:creationId xmlns:a16="http://schemas.microsoft.com/office/drawing/2014/main" id="{BF1EDC02-60C3-D340-5A84-0911DE7A566F}"/>
              </a:ext>
            </a:extLst>
          </p:cNvPr>
          <p:cNvSpPr>
            <a:spLocks noGrp="1" noRot="1" noChangeAspect="1" noChangeArrowheads="1" noTextEdit="1"/>
          </p:cNvSpPr>
          <p:nvPr>
            <p:ph type="sldImg"/>
          </p:nvPr>
        </p:nvSpPr>
        <p:spPr>
          <a:ln/>
        </p:spPr>
      </p:sp>
      <p:sp>
        <p:nvSpPr>
          <p:cNvPr id="483332" name="Rectangle 3">
            <a:extLst>
              <a:ext uri="{FF2B5EF4-FFF2-40B4-BE49-F238E27FC236}">
                <a16:creationId xmlns:a16="http://schemas.microsoft.com/office/drawing/2014/main" id="{89A3DA4D-6C15-D2AD-4063-7D73C73F6C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a:extLst>
              <a:ext uri="{FF2B5EF4-FFF2-40B4-BE49-F238E27FC236}">
                <a16:creationId xmlns:a16="http://schemas.microsoft.com/office/drawing/2014/main" id="{46F2F3ED-2602-DE4B-6671-ABA60879A7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5B70B8-13DD-44F6-9C9C-1C2EEF66C1D6}" type="slidenum">
              <a:rPr lang="cs-CZ" altLang="cs-CZ" smtClean="0">
                <a:latin typeface="Arial" panose="020B0604020202020204" pitchFamily="34" charset="0"/>
              </a:rPr>
              <a:pPr>
                <a:spcBef>
                  <a:spcPct val="0"/>
                </a:spcBef>
              </a:pPr>
              <a:t>242</a:t>
            </a:fld>
            <a:endParaRPr lang="cs-CZ" altLang="cs-CZ">
              <a:latin typeface="Arial" panose="020B0604020202020204" pitchFamily="34" charset="0"/>
            </a:endParaRPr>
          </a:p>
        </p:txBody>
      </p:sp>
      <p:sp>
        <p:nvSpPr>
          <p:cNvPr id="485379" name="Rectangle 2">
            <a:extLst>
              <a:ext uri="{FF2B5EF4-FFF2-40B4-BE49-F238E27FC236}">
                <a16:creationId xmlns:a16="http://schemas.microsoft.com/office/drawing/2014/main" id="{AD7432F2-3F86-F27B-9B33-527E7FAA99F7}"/>
              </a:ext>
            </a:extLst>
          </p:cNvPr>
          <p:cNvSpPr>
            <a:spLocks noGrp="1" noRot="1" noChangeAspect="1" noChangeArrowheads="1" noTextEdit="1"/>
          </p:cNvSpPr>
          <p:nvPr>
            <p:ph type="sldImg"/>
          </p:nvPr>
        </p:nvSpPr>
        <p:spPr>
          <a:ln/>
        </p:spPr>
      </p:sp>
      <p:sp>
        <p:nvSpPr>
          <p:cNvPr id="485380" name="Rectangle 3">
            <a:extLst>
              <a:ext uri="{FF2B5EF4-FFF2-40B4-BE49-F238E27FC236}">
                <a16:creationId xmlns:a16="http://schemas.microsoft.com/office/drawing/2014/main" id="{33774276-F41E-5BBA-15EA-AC4756DBA4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a:extLst>
              <a:ext uri="{FF2B5EF4-FFF2-40B4-BE49-F238E27FC236}">
                <a16:creationId xmlns:a16="http://schemas.microsoft.com/office/drawing/2014/main" id="{43A28B75-0318-6B26-1B06-48F1AADEB5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9A584D-8964-49D8-B02C-34595F906813}" type="slidenum">
              <a:rPr lang="cs-CZ" altLang="cs-CZ" smtClean="0">
                <a:latin typeface="Arial" panose="020B0604020202020204" pitchFamily="34" charset="0"/>
              </a:rPr>
              <a:pPr>
                <a:spcBef>
                  <a:spcPct val="0"/>
                </a:spcBef>
              </a:pPr>
              <a:t>243</a:t>
            </a:fld>
            <a:endParaRPr lang="cs-CZ" altLang="cs-CZ">
              <a:latin typeface="Arial" panose="020B0604020202020204" pitchFamily="34" charset="0"/>
            </a:endParaRPr>
          </a:p>
        </p:txBody>
      </p:sp>
      <p:sp>
        <p:nvSpPr>
          <p:cNvPr id="487427" name="Rectangle 2">
            <a:extLst>
              <a:ext uri="{FF2B5EF4-FFF2-40B4-BE49-F238E27FC236}">
                <a16:creationId xmlns:a16="http://schemas.microsoft.com/office/drawing/2014/main" id="{04AA44E0-EF83-6D90-3C45-1A0EF011FB5F}"/>
              </a:ext>
            </a:extLst>
          </p:cNvPr>
          <p:cNvSpPr>
            <a:spLocks noGrp="1" noRot="1" noChangeAspect="1" noChangeArrowheads="1" noTextEdit="1"/>
          </p:cNvSpPr>
          <p:nvPr>
            <p:ph type="sldImg"/>
          </p:nvPr>
        </p:nvSpPr>
        <p:spPr>
          <a:ln/>
        </p:spPr>
      </p:sp>
      <p:sp>
        <p:nvSpPr>
          <p:cNvPr id="487428" name="Rectangle 3">
            <a:extLst>
              <a:ext uri="{FF2B5EF4-FFF2-40B4-BE49-F238E27FC236}">
                <a16:creationId xmlns:a16="http://schemas.microsoft.com/office/drawing/2014/main" id="{585ACCAA-7239-5A73-5571-B8D28223EE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a:extLst>
              <a:ext uri="{FF2B5EF4-FFF2-40B4-BE49-F238E27FC236}">
                <a16:creationId xmlns:a16="http://schemas.microsoft.com/office/drawing/2014/main" id="{2E840B90-22FF-E95A-8A51-0DF1969D62A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669D32A-5BC6-442E-A3B0-E5844FBFFDA4}" type="slidenum">
              <a:rPr lang="cs-CZ" altLang="cs-CZ">
                <a:latin typeface="Arial" panose="020B0604020202020204" pitchFamily="34" charset="0"/>
              </a:rPr>
              <a:pPr algn="r" eaLnBrk="1" hangingPunct="1">
                <a:spcBef>
                  <a:spcPct val="0"/>
                </a:spcBef>
              </a:pPr>
              <a:t>244</a:t>
            </a:fld>
            <a:endParaRPr lang="cs-CZ" altLang="cs-CZ">
              <a:latin typeface="Arial" panose="020B0604020202020204" pitchFamily="34" charset="0"/>
            </a:endParaRPr>
          </a:p>
        </p:txBody>
      </p:sp>
      <p:sp>
        <p:nvSpPr>
          <p:cNvPr id="489475" name="Rectangle 2">
            <a:extLst>
              <a:ext uri="{FF2B5EF4-FFF2-40B4-BE49-F238E27FC236}">
                <a16:creationId xmlns:a16="http://schemas.microsoft.com/office/drawing/2014/main" id="{557D347F-A98C-30E5-9D26-E0690EB1DC6D}"/>
              </a:ext>
            </a:extLst>
          </p:cNvPr>
          <p:cNvSpPr>
            <a:spLocks noGrp="1" noRot="1" noChangeAspect="1" noChangeArrowheads="1" noTextEdit="1"/>
          </p:cNvSpPr>
          <p:nvPr>
            <p:ph type="sldImg"/>
          </p:nvPr>
        </p:nvSpPr>
        <p:spPr>
          <a:ln/>
        </p:spPr>
      </p:sp>
      <p:sp>
        <p:nvSpPr>
          <p:cNvPr id="489476" name="Rectangle 3">
            <a:extLst>
              <a:ext uri="{FF2B5EF4-FFF2-40B4-BE49-F238E27FC236}">
                <a16:creationId xmlns:a16="http://schemas.microsoft.com/office/drawing/2014/main" id="{5828F091-C049-B29B-91D0-3F4C1A8239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897E652-6D07-0482-A721-5925DBED2A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195E63-8AB5-4ECC-BC9F-5317B10EE51D}" type="slidenum">
              <a:rPr lang="cs-CZ" altLang="en-US" smtClean="0">
                <a:latin typeface="Calibri" panose="020F0502020204030204" pitchFamily="34" charset="0"/>
              </a:rPr>
              <a:pPr/>
              <a:t>28</a:t>
            </a:fld>
            <a:endParaRPr lang="cs-CZ" altLang="en-US">
              <a:latin typeface="Calibri" panose="020F0502020204030204" pitchFamily="34" charset="0"/>
            </a:endParaRPr>
          </a:p>
        </p:txBody>
      </p:sp>
      <p:sp>
        <p:nvSpPr>
          <p:cNvPr id="54275" name="Rectangle 2">
            <a:extLst>
              <a:ext uri="{FF2B5EF4-FFF2-40B4-BE49-F238E27FC236}">
                <a16:creationId xmlns:a16="http://schemas.microsoft.com/office/drawing/2014/main" id="{9F6F524E-41E8-CFB4-103F-01CCC942FDA3}"/>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7D79899A-1FB8-D48A-2088-2DC4A90D8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a:extLst>
              <a:ext uri="{FF2B5EF4-FFF2-40B4-BE49-F238E27FC236}">
                <a16:creationId xmlns:a16="http://schemas.microsoft.com/office/drawing/2014/main" id="{5E7B0F2C-4734-BDF4-727C-8D5F88791196}"/>
              </a:ext>
            </a:extLst>
          </p:cNvPr>
          <p:cNvSpPr>
            <a:spLocks noGrp="1" noRot="1" noChangeAspect="1" noChangeArrowheads="1" noTextEdit="1"/>
          </p:cNvSpPr>
          <p:nvPr>
            <p:ph type="sldImg"/>
          </p:nvPr>
        </p:nvSpPr>
        <p:spPr>
          <a:ln/>
        </p:spPr>
      </p:sp>
      <p:sp>
        <p:nvSpPr>
          <p:cNvPr id="491523" name="Rectangle 3">
            <a:extLst>
              <a:ext uri="{FF2B5EF4-FFF2-40B4-BE49-F238E27FC236}">
                <a16:creationId xmlns:a16="http://schemas.microsoft.com/office/drawing/2014/main" id="{745A9683-2AC2-E6A4-14FD-6246F0B80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18CF48A7-C28C-21F8-AFD9-C7B607A978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017140-A4E0-4661-84ED-9676FC27FF07}" type="slidenum">
              <a:rPr lang="cs-CZ" altLang="cs-CZ">
                <a:latin typeface="Arial" panose="020B0604020202020204" pitchFamily="34" charset="0"/>
              </a:rPr>
              <a:pPr algn="r" eaLnBrk="1" hangingPunct="1">
                <a:spcBef>
                  <a:spcPct val="0"/>
                </a:spcBef>
              </a:pPr>
              <a:t>246</a:t>
            </a:fld>
            <a:endParaRPr lang="cs-CZ" altLang="cs-CZ">
              <a:latin typeface="Arial" panose="020B0604020202020204" pitchFamily="34" charset="0"/>
            </a:endParaRPr>
          </a:p>
        </p:txBody>
      </p:sp>
      <p:sp>
        <p:nvSpPr>
          <p:cNvPr id="493571" name="Rectangle 2">
            <a:extLst>
              <a:ext uri="{FF2B5EF4-FFF2-40B4-BE49-F238E27FC236}">
                <a16:creationId xmlns:a16="http://schemas.microsoft.com/office/drawing/2014/main" id="{E324065E-D787-2BC7-3686-892DAE13C97B}"/>
              </a:ext>
            </a:extLst>
          </p:cNvPr>
          <p:cNvSpPr>
            <a:spLocks noGrp="1" noRot="1" noChangeAspect="1" noChangeArrowheads="1" noTextEdit="1"/>
          </p:cNvSpPr>
          <p:nvPr>
            <p:ph type="sldImg"/>
          </p:nvPr>
        </p:nvSpPr>
        <p:spPr>
          <a:ln/>
        </p:spPr>
      </p:sp>
      <p:sp>
        <p:nvSpPr>
          <p:cNvPr id="493572" name="Rectangle 3">
            <a:extLst>
              <a:ext uri="{FF2B5EF4-FFF2-40B4-BE49-F238E27FC236}">
                <a16:creationId xmlns:a16="http://schemas.microsoft.com/office/drawing/2014/main" id="{E4E20E79-4677-06DE-F74A-1F9AF59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56706169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18CF48A7-C28C-21F8-AFD9-C7B607A978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017140-A4E0-4661-84ED-9676FC27FF07}" type="slidenum">
              <a:rPr lang="cs-CZ" altLang="cs-CZ">
                <a:latin typeface="Arial" panose="020B0604020202020204" pitchFamily="34" charset="0"/>
              </a:rPr>
              <a:pPr algn="r" eaLnBrk="1" hangingPunct="1">
                <a:spcBef>
                  <a:spcPct val="0"/>
                </a:spcBef>
              </a:pPr>
              <a:t>247</a:t>
            </a:fld>
            <a:endParaRPr lang="cs-CZ" altLang="cs-CZ">
              <a:latin typeface="Arial" panose="020B0604020202020204" pitchFamily="34" charset="0"/>
            </a:endParaRPr>
          </a:p>
        </p:txBody>
      </p:sp>
      <p:sp>
        <p:nvSpPr>
          <p:cNvPr id="493571" name="Rectangle 2">
            <a:extLst>
              <a:ext uri="{FF2B5EF4-FFF2-40B4-BE49-F238E27FC236}">
                <a16:creationId xmlns:a16="http://schemas.microsoft.com/office/drawing/2014/main" id="{E324065E-D787-2BC7-3686-892DAE13C97B}"/>
              </a:ext>
            </a:extLst>
          </p:cNvPr>
          <p:cNvSpPr>
            <a:spLocks noGrp="1" noRot="1" noChangeAspect="1" noChangeArrowheads="1" noTextEdit="1"/>
          </p:cNvSpPr>
          <p:nvPr>
            <p:ph type="sldImg"/>
          </p:nvPr>
        </p:nvSpPr>
        <p:spPr>
          <a:ln/>
        </p:spPr>
      </p:sp>
      <p:sp>
        <p:nvSpPr>
          <p:cNvPr id="493572" name="Rectangle 3">
            <a:extLst>
              <a:ext uri="{FF2B5EF4-FFF2-40B4-BE49-F238E27FC236}">
                <a16:creationId xmlns:a16="http://schemas.microsoft.com/office/drawing/2014/main" id="{E4E20E79-4677-06DE-F74A-1F9AF59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18CF48A7-C28C-21F8-AFD9-C7B607A978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017140-A4E0-4661-84ED-9676FC27FF07}" type="slidenum">
              <a:rPr lang="cs-CZ" altLang="cs-CZ">
                <a:latin typeface="Arial" panose="020B0604020202020204" pitchFamily="34" charset="0"/>
              </a:rPr>
              <a:pPr algn="r" eaLnBrk="1" hangingPunct="1">
                <a:spcBef>
                  <a:spcPct val="0"/>
                </a:spcBef>
              </a:pPr>
              <a:t>248</a:t>
            </a:fld>
            <a:endParaRPr lang="cs-CZ" altLang="cs-CZ">
              <a:latin typeface="Arial" panose="020B0604020202020204" pitchFamily="34" charset="0"/>
            </a:endParaRPr>
          </a:p>
        </p:txBody>
      </p:sp>
      <p:sp>
        <p:nvSpPr>
          <p:cNvPr id="493571" name="Rectangle 2">
            <a:extLst>
              <a:ext uri="{FF2B5EF4-FFF2-40B4-BE49-F238E27FC236}">
                <a16:creationId xmlns:a16="http://schemas.microsoft.com/office/drawing/2014/main" id="{E324065E-D787-2BC7-3686-892DAE13C97B}"/>
              </a:ext>
            </a:extLst>
          </p:cNvPr>
          <p:cNvSpPr>
            <a:spLocks noGrp="1" noRot="1" noChangeAspect="1" noChangeArrowheads="1" noTextEdit="1"/>
          </p:cNvSpPr>
          <p:nvPr>
            <p:ph type="sldImg"/>
          </p:nvPr>
        </p:nvSpPr>
        <p:spPr>
          <a:ln/>
        </p:spPr>
      </p:sp>
      <p:sp>
        <p:nvSpPr>
          <p:cNvPr id="493572" name="Rectangle 3">
            <a:extLst>
              <a:ext uri="{FF2B5EF4-FFF2-40B4-BE49-F238E27FC236}">
                <a16:creationId xmlns:a16="http://schemas.microsoft.com/office/drawing/2014/main" id="{E4E20E79-4677-06DE-F74A-1F9AF59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91776666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18CF48A7-C28C-21F8-AFD9-C7B607A978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017140-A4E0-4661-84ED-9676FC27FF07}" type="slidenum">
              <a:rPr lang="cs-CZ" altLang="cs-CZ">
                <a:latin typeface="Arial" panose="020B0604020202020204" pitchFamily="34" charset="0"/>
              </a:rPr>
              <a:pPr algn="r" eaLnBrk="1" hangingPunct="1">
                <a:spcBef>
                  <a:spcPct val="0"/>
                </a:spcBef>
              </a:pPr>
              <a:t>249</a:t>
            </a:fld>
            <a:endParaRPr lang="cs-CZ" altLang="cs-CZ">
              <a:latin typeface="Arial" panose="020B0604020202020204" pitchFamily="34" charset="0"/>
            </a:endParaRPr>
          </a:p>
        </p:txBody>
      </p:sp>
      <p:sp>
        <p:nvSpPr>
          <p:cNvPr id="493571" name="Rectangle 2">
            <a:extLst>
              <a:ext uri="{FF2B5EF4-FFF2-40B4-BE49-F238E27FC236}">
                <a16:creationId xmlns:a16="http://schemas.microsoft.com/office/drawing/2014/main" id="{E324065E-D787-2BC7-3686-892DAE13C97B}"/>
              </a:ext>
            </a:extLst>
          </p:cNvPr>
          <p:cNvSpPr>
            <a:spLocks noGrp="1" noRot="1" noChangeAspect="1" noChangeArrowheads="1" noTextEdit="1"/>
          </p:cNvSpPr>
          <p:nvPr>
            <p:ph type="sldImg"/>
          </p:nvPr>
        </p:nvSpPr>
        <p:spPr>
          <a:ln/>
        </p:spPr>
      </p:sp>
      <p:sp>
        <p:nvSpPr>
          <p:cNvPr id="493572" name="Rectangle 3">
            <a:extLst>
              <a:ext uri="{FF2B5EF4-FFF2-40B4-BE49-F238E27FC236}">
                <a16:creationId xmlns:a16="http://schemas.microsoft.com/office/drawing/2014/main" id="{E4E20E79-4677-06DE-F74A-1F9AF59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33906525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a:extLst>
              <a:ext uri="{FF2B5EF4-FFF2-40B4-BE49-F238E27FC236}">
                <a16:creationId xmlns:a16="http://schemas.microsoft.com/office/drawing/2014/main" id="{E0D2E140-CB24-C97A-068C-11DEB9D0AB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9EB9C5C-8B00-49C1-AAFB-E2F3C6CF6BAA}" type="slidenum">
              <a:rPr lang="cs-CZ" altLang="cs-CZ">
                <a:latin typeface="Arial" panose="020B0604020202020204" pitchFamily="34" charset="0"/>
              </a:rPr>
              <a:pPr algn="r" eaLnBrk="1" hangingPunct="1">
                <a:spcBef>
                  <a:spcPct val="0"/>
                </a:spcBef>
              </a:pPr>
              <a:t>250</a:t>
            </a:fld>
            <a:endParaRPr lang="cs-CZ" altLang="cs-CZ">
              <a:latin typeface="Arial" panose="020B0604020202020204" pitchFamily="34" charset="0"/>
            </a:endParaRPr>
          </a:p>
        </p:txBody>
      </p:sp>
      <p:sp>
        <p:nvSpPr>
          <p:cNvPr id="495619" name="Rectangle 2">
            <a:extLst>
              <a:ext uri="{FF2B5EF4-FFF2-40B4-BE49-F238E27FC236}">
                <a16:creationId xmlns:a16="http://schemas.microsoft.com/office/drawing/2014/main" id="{BF537945-7B26-FC9E-6DB8-5F18A8107D22}"/>
              </a:ext>
            </a:extLst>
          </p:cNvPr>
          <p:cNvSpPr>
            <a:spLocks noGrp="1" noRot="1" noChangeAspect="1" noChangeArrowheads="1" noTextEdit="1"/>
          </p:cNvSpPr>
          <p:nvPr>
            <p:ph type="sldImg"/>
          </p:nvPr>
        </p:nvSpPr>
        <p:spPr>
          <a:ln/>
        </p:spPr>
      </p:sp>
      <p:sp>
        <p:nvSpPr>
          <p:cNvPr id="495620" name="Rectangle 3">
            <a:extLst>
              <a:ext uri="{FF2B5EF4-FFF2-40B4-BE49-F238E27FC236}">
                <a16:creationId xmlns:a16="http://schemas.microsoft.com/office/drawing/2014/main" id="{CB5F5334-3E16-B7BF-7B0E-08AEC76813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b="1" dirty="0"/>
              <a:t>Výšková poloha:</a:t>
            </a:r>
          </a:p>
          <a:p>
            <a:r>
              <a:rPr lang="cs-CZ" b="1" dirty="0"/>
              <a:t>2: 1. + 2. LVS</a:t>
            </a:r>
          </a:p>
          <a:p>
            <a:r>
              <a:rPr lang="cs-CZ" b="1" dirty="0"/>
              <a:t>4: 3. + 4. LVS</a:t>
            </a:r>
          </a:p>
          <a:p>
            <a:r>
              <a:rPr lang="cs-CZ" b="1" dirty="0"/>
              <a:t>5: 5. + 6. LVS</a:t>
            </a:r>
          </a:p>
          <a:p>
            <a:r>
              <a:rPr lang="cs-CZ" b="1" dirty="0"/>
              <a:t>7: 7. LVS</a:t>
            </a:r>
          </a:p>
          <a:p>
            <a:endParaRPr lang="cs-CZ" b="1" dirty="0"/>
          </a:p>
          <a:p>
            <a:r>
              <a:rPr lang="cs-CZ" b="1" dirty="0"/>
              <a:t>Ekologická řada </a:t>
            </a:r>
            <a:r>
              <a:rPr lang="cs-CZ" b="0" dirty="0"/>
              <a:t>= agregace edafických kategorií</a:t>
            </a: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a:extLst>
              <a:ext uri="{FF2B5EF4-FFF2-40B4-BE49-F238E27FC236}">
                <a16:creationId xmlns:a16="http://schemas.microsoft.com/office/drawing/2014/main" id="{89A4C5CA-88EF-8B4D-B622-D0AAA9BBFE5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BE8AB86-464D-41C2-A228-0906B8EC6CD8}" type="slidenum">
              <a:rPr lang="cs-CZ" altLang="cs-CZ">
                <a:latin typeface="Arial" panose="020B0604020202020204" pitchFamily="34" charset="0"/>
              </a:rPr>
              <a:pPr algn="r" eaLnBrk="1" hangingPunct="1">
                <a:spcBef>
                  <a:spcPct val="0"/>
                </a:spcBef>
              </a:pPr>
              <a:t>251</a:t>
            </a:fld>
            <a:endParaRPr lang="cs-CZ" altLang="cs-CZ">
              <a:latin typeface="Arial" panose="020B0604020202020204" pitchFamily="34" charset="0"/>
            </a:endParaRPr>
          </a:p>
        </p:txBody>
      </p:sp>
      <p:sp>
        <p:nvSpPr>
          <p:cNvPr id="479235" name="Rectangle 2">
            <a:extLst>
              <a:ext uri="{FF2B5EF4-FFF2-40B4-BE49-F238E27FC236}">
                <a16:creationId xmlns:a16="http://schemas.microsoft.com/office/drawing/2014/main" id="{C32549D7-F8D7-D5B1-FD04-369F3E053355}"/>
              </a:ext>
            </a:extLst>
          </p:cNvPr>
          <p:cNvSpPr>
            <a:spLocks noGrp="1" noRot="1" noChangeAspect="1" noChangeArrowheads="1" noTextEdit="1"/>
          </p:cNvSpPr>
          <p:nvPr>
            <p:ph type="sldImg"/>
          </p:nvPr>
        </p:nvSpPr>
        <p:spPr>
          <a:ln/>
        </p:spPr>
      </p:sp>
      <p:sp>
        <p:nvSpPr>
          <p:cNvPr id="479236" name="Rectangle 3">
            <a:extLst>
              <a:ext uri="{FF2B5EF4-FFF2-40B4-BE49-F238E27FC236}">
                <a16:creationId xmlns:a16="http://schemas.microsoft.com/office/drawing/2014/main" id="{78CEC068-3CA2-FB21-FF9E-A6EB511EFA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8AEF40BF-733D-EB1C-E5BE-C14469B31CA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4785FAB-B18F-488F-A793-302D363A522E}" type="slidenum">
              <a:rPr lang="cs-CZ" altLang="cs-CZ">
                <a:latin typeface="Arial" panose="020B0604020202020204" pitchFamily="34" charset="0"/>
              </a:rPr>
              <a:pPr algn="r" eaLnBrk="1" hangingPunct="1">
                <a:spcBef>
                  <a:spcPct val="0"/>
                </a:spcBef>
              </a:pPr>
              <a:t>252</a:t>
            </a:fld>
            <a:endParaRPr lang="cs-CZ" altLang="cs-CZ">
              <a:latin typeface="Arial" panose="020B0604020202020204" pitchFamily="34" charset="0"/>
            </a:endParaRPr>
          </a:p>
        </p:txBody>
      </p:sp>
      <p:sp>
        <p:nvSpPr>
          <p:cNvPr id="499715" name="Rectangle 2">
            <a:extLst>
              <a:ext uri="{FF2B5EF4-FFF2-40B4-BE49-F238E27FC236}">
                <a16:creationId xmlns:a16="http://schemas.microsoft.com/office/drawing/2014/main" id="{59D39388-06DF-284B-DA22-68DFD7FA8FCB}"/>
              </a:ext>
            </a:extLst>
          </p:cNvPr>
          <p:cNvSpPr>
            <a:spLocks noGrp="1" noRot="1" noChangeAspect="1" noChangeArrowheads="1" noTextEdit="1"/>
          </p:cNvSpPr>
          <p:nvPr>
            <p:ph type="sldImg"/>
          </p:nvPr>
        </p:nvSpPr>
        <p:spPr>
          <a:ln/>
        </p:spPr>
      </p:sp>
      <p:sp>
        <p:nvSpPr>
          <p:cNvPr id="499716" name="Rectangle 3">
            <a:extLst>
              <a:ext uri="{FF2B5EF4-FFF2-40B4-BE49-F238E27FC236}">
                <a16:creationId xmlns:a16="http://schemas.microsoft.com/office/drawing/2014/main" id="{680F56DB-21AA-10B0-E0AE-01099E17B2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D4161AB3-A42C-05EB-EF38-CEAEAC943F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B3BAE6-4CD9-407B-8459-7AB65B89AFD1}" type="slidenum">
              <a:rPr lang="cs-CZ" altLang="cs-CZ">
                <a:latin typeface="Arial" panose="020B0604020202020204" pitchFamily="34" charset="0"/>
              </a:rPr>
              <a:pPr algn="r" eaLnBrk="1" hangingPunct="1">
                <a:spcBef>
                  <a:spcPct val="0"/>
                </a:spcBef>
              </a:pPr>
              <a:t>253</a:t>
            </a:fld>
            <a:endParaRPr lang="cs-CZ" altLang="cs-CZ">
              <a:latin typeface="Arial" panose="020B0604020202020204" pitchFamily="34" charset="0"/>
            </a:endParaRPr>
          </a:p>
        </p:txBody>
      </p:sp>
      <p:sp>
        <p:nvSpPr>
          <p:cNvPr id="481283" name="Rectangle 2">
            <a:extLst>
              <a:ext uri="{FF2B5EF4-FFF2-40B4-BE49-F238E27FC236}">
                <a16:creationId xmlns:a16="http://schemas.microsoft.com/office/drawing/2014/main" id="{DFA6B55A-3994-EA49-2CD0-137730AAFF19}"/>
              </a:ext>
            </a:extLst>
          </p:cNvPr>
          <p:cNvSpPr>
            <a:spLocks noGrp="1" noRot="1" noChangeAspect="1" noChangeArrowheads="1" noTextEdit="1"/>
          </p:cNvSpPr>
          <p:nvPr>
            <p:ph type="sldImg"/>
          </p:nvPr>
        </p:nvSpPr>
        <p:spPr>
          <a:ln/>
        </p:spPr>
      </p:sp>
      <p:sp>
        <p:nvSpPr>
          <p:cNvPr id="481284" name="Rectangle 3">
            <a:extLst>
              <a:ext uri="{FF2B5EF4-FFF2-40B4-BE49-F238E27FC236}">
                <a16:creationId xmlns:a16="http://schemas.microsoft.com/office/drawing/2014/main" id="{005F09D8-BC19-53AB-0095-394050BDE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20921120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a:extLst>
              <a:ext uri="{FF2B5EF4-FFF2-40B4-BE49-F238E27FC236}">
                <a16:creationId xmlns:a16="http://schemas.microsoft.com/office/drawing/2014/main" id="{B964FF21-FAC3-F845-DC8D-63DFDD3A27D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9385D51-E7D2-406D-9655-04B6DE60CB23}" type="slidenum">
              <a:rPr lang="cs-CZ" altLang="cs-CZ">
                <a:latin typeface="Arial" panose="020B0604020202020204" pitchFamily="34" charset="0"/>
              </a:rPr>
              <a:pPr algn="r" eaLnBrk="1" hangingPunct="1">
                <a:spcBef>
                  <a:spcPct val="0"/>
                </a:spcBef>
              </a:pPr>
              <a:t>254</a:t>
            </a:fld>
            <a:endParaRPr lang="cs-CZ" altLang="cs-CZ">
              <a:latin typeface="Arial" panose="020B0604020202020204" pitchFamily="34" charset="0"/>
            </a:endParaRPr>
          </a:p>
        </p:txBody>
      </p:sp>
      <p:sp>
        <p:nvSpPr>
          <p:cNvPr id="501763" name="Rectangle 2">
            <a:extLst>
              <a:ext uri="{FF2B5EF4-FFF2-40B4-BE49-F238E27FC236}">
                <a16:creationId xmlns:a16="http://schemas.microsoft.com/office/drawing/2014/main" id="{601421C6-44F8-7758-35C4-1298EBBB0C1C}"/>
              </a:ext>
            </a:extLst>
          </p:cNvPr>
          <p:cNvSpPr>
            <a:spLocks noGrp="1" noRot="1" noChangeAspect="1" noChangeArrowheads="1" noTextEdit="1"/>
          </p:cNvSpPr>
          <p:nvPr>
            <p:ph type="sldImg"/>
          </p:nvPr>
        </p:nvSpPr>
        <p:spPr>
          <a:ln/>
        </p:spPr>
      </p:sp>
      <p:sp>
        <p:nvSpPr>
          <p:cNvPr id="501764" name="Rectangle 3">
            <a:extLst>
              <a:ext uri="{FF2B5EF4-FFF2-40B4-BE49-F238E27FC236}">
                <a16:creationId xmlns:a16="http://schemas.microsoft.com/office/drawing/2014/main" id="{AC98DD8D-F7DC-1979-0265-DD208222E5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701AA66-CCDC-96DC-B1DF-4B8806FEF7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870FC2-D420-419F-8F18-707D72192B00}" type="slidenum">
              <a:rPr lang="cs-CZ" altLang="en-US" smtClean="0">
                <a:latin typeface="Calibri" panose="020F0502020204030204" pitchFamily="34" charset="0"/>
              </a:rPr>
              <a:pPr/>
              <a:t>29</a:t>
            </a:fld>
            <a:endParaRPr lang="cs-CZ" altLang="en-US">
              <a:latin typeface="Calibri" panose="020F0502020204030204" pitchFamily="34" charset="0"/>
            </a:endParaRPr>
          </a:p>
        </p:txBody>
      </p:sp>
      <p:sp>
        <p:nvSpPr>
          <p:cNvPr id="56323" name="Rectangle 2">
            <a:extLst>
              <a:ext uri="{FF2B5EF4-FFF2-40B4-BE49-F238E27FC236}">
                <a16:creationId xmlns:a16="http://schemas.microsoft.com/office/drawing/2014/main" id="{4EAC4D17-E791-A19E-BAD2-A90CFF031096}"/>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E1707EC-0F0E-8AD9-91B3-8409B70999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D4161AB3-A42C-05EB-EF38-CEAEAC943F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B3BAE6-4CD9-407B-8459-7AB65B89AFD1}" type="slidenum">
              <a:rPr lang="cs-CZ" altLang="cs-CZ">
                <a:latin typeface="Arial" panose="020B0604020202020204" pitchFamily="34" charset="0"/>
              </a:rPr>
              <a:pPr algn="r" eaLnBrk="1" hangingPunct="1">
                <a:spcBef>
                  <a:spcPct val="0"/>
                </a:spcBef>
              </a:pPr>
              <a:t>255</a:t>
            </a:fld>
            <a:endParaRPr lang="cs-CZ" altLang="cs-CZ">
              <a:latin typeface="Arial" panose="020B0604020202020204" pitchFamily="34" charset="0"/>
            </a:endParaRPr>
          </a:p>
        </p:txBody>
      </p:sp>
      <p:sp>
        <p:nvSpPr>
          <p:cNvPr id="481283" name="Rectangle 2">
            <a:extLst>
              <a:ext uri="{FF2B5EF4-FFF2-40B4-BE49-F238E27FC236}">
                <a16:creationId xmlns:a16="http://schemas.microsoft.com/office/drawing/2014/main" id="{DFA6B55A-3994-EA49-2CD0-137730AAFF19}"/>
              </a:ext>
            </a:extLst>
          </p:cNvPr>
          <p:cNvSpPr>
            <a:spLocks noGrp="1" noRot="1" noChangeAspect="1" noChangeArrowheads="1" noTextEdit="1"/>
          </p:cNvSpPr>
          <p:nvPr>
            <p:ph type="sldImg"/>
          </p:nvPr>
        </p:nvSpPr>
        <p:spPr>
          <a:ln/>
        </p:spPr>
      </p:sp>
      <p:sp>
        <p:nvSpPr>
          <p:cNvPr id="481284" name="Rectangle 3">
            <a:extLst>
              <a:ext uri="{FF2B5EF4-FFF2-40B4-BE49-F238E27FC236}">
                <a16:creationId xmlns:a16="http://schemas.microsoft.com/office/drawing/2014/main" id="{005F09D8-BC19-53AB-0095-394050BDE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2451245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a:extLst>
              <a:ext uri="{FF2B5EF4-FFF2-40B4-BE49-F238E27FC236}">
                <a16:creationId xmlns:a16="http://schemas.microsoft.com/office/drawing/2014/main" id="{BF6CCFAC-76C2-7B42-7A59-875C354B14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18F734F-0698-4AB0-94CC-AB2FEA52F2DB}" type="slidenum">
              <a:rPr lang="cs-CZ" altLang="cs-CZ">
                <a:latin typeface="Arial" panose="020B0604020202020204" pitchFamily="34" charset="0"/>
              </a:rPr>
              <a:pPr algn="r" eaLnBrk="1" hangingPunct="1">
                <a:spcBef>
                  <a:spcPct val="0"/>
                </a:spcBef>
              </a:pPr>
              <a:t>256</a:t>
            </a:fld>
            <a:endParaRPr lang="cs-CZ" altLang="cs-CZ">
              <a:latin typeface="Arial" panose="020B0604020202020204" pitchFamily="34" charset="0"/>
            </a:endParaRPr>
          </a:p>
        </p:txBody>
      </p:sp>
      <p:sp>
        <p:nvSpPr>
          <p:cNvPr id="487427" name="Rectangle 2">
            <a:extLst>
              <a:ext uri="{FF2B5EF4-FFF2-40B4-BE49-F238E27FC236}">
                <a16:creationId xmlns:a16="http://schemas.microsoft.com/office/drawing/2014/main" id="{A56D180A-A154-AEA9-05F4-DE2D0BBF5639}"/>
              </a:ext>
            </a:extLst>
          </p:cNvPr>
          <p:cNvSpPr>
            <a:spLocks noGrp="1" noRot="1" noChangeAspect="1" noChangeArrowheads="1" noTextEdit="1"/>
          </p:cNvSpPr>
          <p:nvPr>
            <p:ph type="sldImg"/>
          </p:nvPr>
        </p:nvSpPr>
        <p:spPr>
          <a:ln/>
        </p:spPr>
      </p:sp>
      <p:sp>
        <p:nvSpPr>
          <p:cNvPr id="487428" name="Rectangle 3">
            <a:extLst>
              <a:ext uri="{FF2B5EF4-FFF2-40B4-BE49-F238E27FC236}">
                <a16:creationId xmlns:a16="http://schemas.microsoft.com/office/drawing/2014/main" id="{372D87FE-7C83-F4C9-A41C-75DFEBED17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76743150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a:extLst>
              <a:ext uri="{FF2B5EF4-FFF2-40B4-BE49-F238E27FC236}">
                <a16:creationId xmlns:a16="http://schemas.microsoft.com/office/drawing/2014/main" id="{92C772A0-49D3-8EBE-8E28-7436850FC56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0270ED1-3B3F-4A0E-91DB-6D895AB7733E}" type="slidenum">
              <a:rPr lang="cs-CZ" altLang="cs-CZ">
                <a:latin typeface="Arial" panose="020B0604020202020204" pitchFamily="34" charset="0"/>
              </a:rPr>
              <a:pPr algn="r" eaLnBrk="1" hangingPunct="1">
                <a:spcBef>
                  <a:spcPct val="0"/>
                </a:spcBef>
              </a:pPr>
              <a:t>257</a:t>
            </a:fld>
            <a:endParaRPr lang="cs-CZ" altLang="cs-CZ">
              <a:latin typeface="Arial" panose="020B0604020202020204" pitchFamily="34" charset="0"/>
            </a:endParaRPr>
          </a:p>
        </p:txBody>
      </p:sp>
      <p:sp>
        <p:nvSpPr>
          <p:cNvPr id="503811" name="Rectangle 2">
            <a:extLst>
              <a:ext uri="{FF2B5EF4-FFF2-40B4-BE49-F238E27FC236}">
                <a16:creationId xmlns:a16="http://schemas.microsoft.com/office/drawing/2014/main" id="{9B8C7478-CE87-1F42-8EA7-012F8CFC1C66}"/>
              </a:ext>
            </a:extLst>
          </p:cNvPr>
          <p:cNvSpPr>
            <a:spLocks noGrp="1" noRot="1" noChangeAspect="1" noChangeArrowheads="1" noTextEdit="1"/>
          </p:cNvSpPr>
          <p:nvPr>
            <p:ph type="sldImg"/>
          </p:nvPr>
        </p:nvSpPr>
        <p:spPr>
          <a:ln/>
        </p:spPr>
      </p:sp>
      <p:sp>
        <p:nvSpPr>
          <p:cNvPr id="503812" name="Rectangle 3">
            <a:extLst>
              <a:ext uri="{FF2B5EF4-FFF2-40B4-BE49-F238E27FC236}">
                <a16:creationId xmlns:a16="http://schemas.microsoft.com/office/drawing/2014/main" id="{EE8FD411-A4E7-B890-DF02-6597440F0A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C7162F5-EBF8-E772-F4D0-C5E26788F04E}"/>
              </a:ext>
            </a:extLst>
          </p:cNvPr>
          <p:cNvSpPr>
            <a:spLocks noGrp="1" noRot="1" noChangeAspect="1" noChangeArrowheads="1" noTextEdit="1"/>
          </p:cNvSpPr>
          <p:nvPr>
            <p:ph type="sldImg"/>
          </p:nvPr>
        </p:nvSpPr>
        <p:spPr>
          <a:ln/>
        </p:spPr>
      </p:sp>
      <p:sp>
        <p:nvSpPr>
          <p:cNvPr id="507907" name="Rectangle 3">
            <a:extLst>
              <a:ext uri="{FF2B5EF4-FFF2-40B4-BE49-F238E27FC236}">
                <a16:creationId xmlns:a16="http://schemas.microsoft.com/office/drawing/2014/main" id="{6E6236C1-77F1-DFFB-BA0F-A59398F14A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a:extLst>
              <a:ext uri="{FF2B5EF4-FFF2-40B4-BE49-F238E27FC236}">
                <a16:creationId xmlns:a16="http://schemas.microsoft.com/office/drawing/2014/main" id="{D4161AB3-A42C-05EB-EF38-CEAEAC943F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B3BAE6-4CD9-407B-8459-7AB65B89AFD1}" type="slidenum">
              <a:rPr lang="cs-CZ" altLang="cs-CZ">
                <a:latin typeface="Arial" panose="020B0604020202020204" pitchFamily="34" charset="0"/>
              </a:rPr>
              <a:pPr algn="r" eaLnBrk="1" hangingPunct="1">
                <a:spcBef>
                  <a:spcPct val="0"/>
                </a:spcBef>
              </a:pPr>
              <a:t>259</a:t>
            </a:fld>
            <a:endParaRPr lang="cs-CZ" altLang="cs-CZ">
              <a:latin typeface="Arial" panose="020B0604020202020204" pitchFamily="34" charset="0"/>
            </a:endParaRPr>
          </a:p>
        </p:txBody>
      </p:sp>
      <p:sp>
        <p:nvSpPr>
          <p:cNvPr id="481283" name="Rectangle 2">
            <a:extLst>
              <a:ext uri="{FF2B5EF4-FFF2-40B4-BE49-F238E27FC236}">
                <a16:creationId xmlns:a16="http://schemas.microsoft.com/office/drawing/2014/main" id="{DFA6B55A-3994-EA49-2CD0-137730AAFF19}"/>
              </a:ext>
            </a:extLst>
          </p:cNvPr>
          <p:cNvSpPr>
            <a:spLocks noGrp="1" noRot="1" noChangeAspect="1" noChangeArrowheads="1" noTextEdit="1"/>
          </p:cNvSpPr>
          <p:nvPr>
            <p:ph type="sldImg"/>
          </p:nvPr>
        </p:nvSpPr>
        <p:spPr>
          <a:ln/>
        </p:spPr>
      </p:sp>
      <p:sp>
        <p:nvSpPr>
          <p:cNvPr id="481284" name="Rectangle 3">
            <a:extLst>
              <a:ext uri="{FF2B5EF4-FFF2-40B4-BE49-F238E27FC236}">
                <a16:creationId xmlns:a16="http://schemas.microsoft.com/office/drawing/2014/main" id="{005F09D8-BC19-53AB-0095-394050BDEE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15330173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a:extLst>
              <a:ext uri="{FF2B5EF4-FFF2-40B4-BE49-F238E27FC236}">
                <a16:creationId xmlns:a16="http://schemas.microsoft.com/office/drawing/2014/main" id="{98E298BB-12FA-2491-A03D-3F3106BAD1D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8C335B1-C74A-4C3F-8F5A-F6E22ABFF158}" type="slidenum">
              <a:rPr lang="cs-CZ" altLang="cs-CZ">
                <a:latin typeface="Arial" panose="020B0604020202020204" pitchFamily="34" charset="0"/>
              </a:rPr>
              <a:pPr algn="r" eaLnBrk="1" hangingPunct="1">
                <a:spcBef>
                  <a:spcPct val="0"/>
                </a:spcBef>
              </a:pPr>
              <a:t>260</a:t>
            </a:fld>
            <a:endParaRPr lang="cs-CZ" altLang="cs-CZ">
              <a:latin typeface="Arial" panose="020B0604020202020204" pitchFamily="34" charset="0"/>
            </a:endParaRPr>
          </a:p>
        </p:txBody>
      </p:sp>
      <p:sp>
        <p:nvSpPr>
          <p:cNvPr id="509955" name="Rectangle 2">
            <a:extLst>
              <a:ext uri="{FF2B5EF4-FFF2-40B4-BE49-F238E27FC236}">
                <a16:creationId xmlns:a16="http://schemas.microsoft.com/office/drawing/2014/main" id="{C353D71E-C8B5-A9E0-BB0F-F2C10307F099}"/>
              </a:ext>
            </a:extLst>
          </p:cNvPr>
          <p:cNvSpPr>
            <a:spLocks noGrp="1" noRot="1" noChangeAspect="1" noChangeArrowheads="1" noTextEdit="1"/>
          </p:cNvSpPr>
          <p:nvPr>
            <p:ph type="sldImg"/>
          </p:nvPr>
        </p:nvSpPr>
        <p:spPr>
          <a:ln/>
        </p:spPr>
      </p:sp>
      <p:sp>
        <p:nvSpPr>
          <p:cNvPr id="509956" name="Rectangle 3">
            <a:extLst>
              <a:ext uri="{FF2B5EF4-FFF2-40B4-BE49-F238E27FC236}">
                <a16:creationId xmlns:a16="http://schemas.microsoft.com/office/drawing/2014/main" id="{B987E2B1-92C5-E0AE-D7A8-5D06AD41A8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2BD93F0-1B6F-DC45-8D29-5AC1C097F8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B8E37C-F5DE-488E-AADD-C1A967BE5C54}" type="slidenum">
              <a:rPr lang="cs-CZ" altLang="en-US" smtClean="0">
                <a:latin typeface="Calibri" panose="020F0502020204030204" pitchFamily="34" charset="0"/>
              </a:rPr>
              <a:pPr/>
              <a:t>30</a:t>
            </a:fld>
            <a:endParaRPr lang="cs-CZ" altLang="en-US">
              <a:latin typeface="Calibri" panose="020F0502020204030204" pitchFamily="34" charset="0"/>
            </a:endParaRPr>
          </a:p>
        </p:txBody>
      </p:sp>
      <p:sp>
        <p:nvSpPr>
          <p:cNvPr id="58371" name="Rectangle 2">
            <a:extLst>
              <a:ext uri="{FF2B5EF4-FFF2-40B4-BE49-F238E27FC236}">
                <a16:creationId xmlns:a16="http://schemas.microsoft.com/office/drawing/2014/main" id="{8BE45BEA-98D8-1287-2C96-9676A975ED6B}"/>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3F3900F4-2AEF-B21A-CC8D-417A323B15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3D2B891-00A3-4E0A-80D5-1A9048CB2D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9B18EA-5863-4176-902F-BCB74EFD8CCB}" type="slidenum">
              <a:rPr lang="cs-CZ" altLang="en-US" smtClean="0">
                <a:latin typeface="Calibri" panose="020F0502020204030204" pitchFamily="34" charset="0"/>
              </a:rPr>
              <a:pPr/>
              <a:t>31</a:t>
            </a:fld>
            <a:endParaRPr lang="cs-CZ" altLang="en-US">
              <a:latin typeface="Calibri" panose="020F0502020204030204" pitchFamily="34" charset="0"/>
            </a:endParaRPr>
          </a:p>
        </p:txBody>
      </p:sp>
      <p:sp>
        <p:nvSpPr>
          <p:cNvPr id="60419" name="Rectangle 2">
            <a:extLst>
              <a:ext uri="{FF2B5EF4-FFF2-40B4-BE49-F238E27FC236}">
                <a16:creationId xmlns:a16="http://schemas.microsoft.com/office/drawing/2014/main" id="{04BC68DE-B340-36E5-868A-26288AA40D54}"/>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F140B83D-4596-8511-3492-3B0F162790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4D7A61C8-7D30-EF86-F510-FC1C863B22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66CA03-074E-4DD6-B2A9-3CF705FE7D90}" type="slidenum">
              <a:rPr lang="cs-CZ" altLang="en-US" smtClean="0">
                <a:latin typeface="Calibri" panose="020F0502020204030204" pitchFamily="34" charset="0"/>
              </a:rPr>
              <a:pPr/>
              <a:t>32</a:t>
            </a:fld>
            <a:endParaRPr lang="cs-CZ" altLang="en-US">
              <a:latin typeface="Calibri" panose="020F0502020204030204" pitchFamily="34" charset="0"/>
            </a:endParaRPr>
          </a:p>
        </p:txBody>
      </p:sp>
      <p:sp>
        <p:nvSpPr>
          <p:cNvPr id="62467" name="Rectangle 2">
            <a:extLst>
              <a:ext uri="{FF2B5EF4-FFF2-40B4-BE49-F238E27FC236}">
                <a16:creationId xmlns:a16="http://schemas.microsoft.com/office/drawing/2014/main" id="{9CFF0712-6E17-A407-083C-4F80753FE65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69514774-5634-4668-C956-7349925B1F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E552206-6FBB-5300-A8A0-5CA4004BC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859D37-B160-4FBF-AD7E-738FACE21C80}" type="slidenum">
              <a:rPr lang="cs-CZ" altLang="en-US" smtClean="0">
                <a:latin typeface="Calibri" panose="020F0502020204030204" pitchFamily="34" charset="0"/>
              </a:rPr>
              <a:pPr/>
              <a:t>33</a:t>
            </a:fld>
            <a:endParaRPr lang="cs-CZ" altLang="en-US">
              <a:latin typeface="Calibri" panose="020F0502020204030204" pitchFamily="34" charset="0"/>
            </a:endParaRPr>
          </a:p>
        </p:txBody>
      </p:sp>
      <p:sp>
        <p:nvSpPr>
          <p:cNvPr id="64515" name="Rectangle 2">
            <a:extLst>
              <a:ext uri="{FF2B5EF4-FFF2-40B4-BE49-F238E27FC236}">
                <a16:creationId xmlns:a16="http://schemas.microsoft.com/office/drawing/2014/main" id="{CDAD2CA9-ECC3-3CFB-E86C-39F660746462}"/>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1C662AD6-05E3-DB95-8837-CC4C9F8415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6B8BE35-9DB6-E3FD-97FD-B161041A59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01D086-27F1-4CAF-99B0-C9E12DE2C1C3}" type="slidenum">
              <a:rPr lang="cs-CZ" altLang="en-US" smtClean="0">
                <a:latin typeface="Calibri" panose="020F0502020204030204" pitchFamily="34" charset="0"/>
              </a:rPr>
              <a:pPr/>
              <a:t>6</a:t>
            </a:fld>
            <a:endParaRPr lang="cs-CZ" altLang="en-US">
              <a:latin typeface="Calibri" panose="020F0502020204030204" pitchFamily="34" charset="0"/>
            </a:endParaRPr>
          </a:p>
        </p:txBody>
      </p:sp>
      <p:sp>
        <p:nvSpPr>
          <p:cNvPr id="11267" name="Rectangle 2">
            <a:extLst>
              <a:ext uri="{FF2B5EF4-FFF2-40B4-BE49-F238E27FC236}">
                <a16:creationId xmlns:a16="http://schemas.microsoft.com/office/drawing/2014/main" id="{CF1F7C37-75B9-8EDD-1445-EA01ADEE616A}"/>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A54351CE-9F3E-9D76-1139-C3A45F698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68480A3A-6994-6DA0-CE08-6FA36170DF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C0F7A0-5E25-4AF9-AF1E-1B33A84B25F6}" type="slidenum">
              <a:rPr lang="cs-CZ" altLang="en-US" smtClean="0">
                <a:latin typeface="Calibri" panose="020F0502020204030204" pitchFamily="34" charset="0"/>
              </a:rPr>
              <a:pPr/>
              <a:t>34</a:t>
            </a:fld>
            <a:endParaRPr lang="cs-CZ" altLang="en-US">
              <a:latin typeface="Calibri" panose="020F0502020204030204" pitchFamily="34" charset="0"/>
            </a:endParaRPr>
          </a:p>
        </p:txBody>
      </p:sp>
      <p:sp>
        <p:nvSpPr>
          <p:cNvPr id="66563" name="Rectangle 2">
            <a:extLst>
              <a:ext uri="{FF2B5EF4-FFF2-40B4-BE49-F238E27FC236}">
                <a16:creationId xmlns:a16="http://schemas.microsoft.com/office/drawing/2014/main" id="{2D639A77-5A35-6C7D-FD11-A5D8DA39F8EA}"/>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2D7275E9-D362-C347-5851-7836DDE01B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B2ECED78-88FC-99B6-2395-B97EED49D4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03E85C-9E81-4413-8AE6-2A4D1E8353CD}" type="slidenum">
              <a:rPr lang="cs-CZ" altLang="en-US" smtClean="0">
                <a:latin typeface="Calibri" panose="020F0502020204030204" pitchFamily="34" charset="0"/>
              </a:rPr>
              <a:pPr/>
              <a:t>35</a:t>
            </a:fld>
            <a:endParaRPr lang="cs-CZ" altLang="en-US">
              <a:latin typeface="Calibri" panose="020F0502020204030204" pitchFamily="34" charset="0"/>
            </a:endParaRPr>
          </a:p>
        </p:txBody>
      </p:sp>
      <p:sp>
        <p:nvSpPr>
          <p:cNvPr id="68611" name="Rectangle 2">
            <a:extLst>
              <a:ext uri="{FF2B5EF4-FFF2-40B4-BE49-F238E27FC236}">
                <a16:creationId xmlns:a16="http://schemas.microsoft.com/office/drawing/2014/main" id="{C87AF359-60CC-855F-6FCB-DC50825D64F5}"/>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844EE3C3-7E40-9788-26DB-5EDB315EF4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12A0674-B6AE-8A50-C7D2-4EB1772AA0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5E5C1F-F85A-40A2-8277-2BF7D5B5A9A0}" type="slidenum">
              <a:rPr lang="cs-CZ" altLang="en-US" smtClean="0">
                <a:latin typeface="Calibri" panose="020F0502020204030204" pitchFamily="34" charset="0"/>
              </a:rPr>
              <a:pPr/>
              <a:t>36</a:t>
            </a:fld>
            <a:endParaRPr lang="cs-CZ" altLang="en-US">
              <a:latin typeface="Calibri" panose="020F0502020204030204" pitchFamily="34" charset="0"/>
            </a:endParaRPr>
          </a:p>
        </p:txBody>
      </p:sp>
      <p:sp>
        <p:nvSpPr>
          <p:cNvPr id="70659" name="Rectangle 2">
            <a:extLst>
              <a:ext uri="{FF2B5EF4-FFF2-40B4-BE49-F238E27FC236}">
                <a16:creationId xmlns:a16="http://schemas.microsoft.com/office/drawing/2014/main" id="{869CEFF3-E003-80AC-2919-60AE71092D3A}"/>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DA26C5E3-19C0-BE2C-0B4F-D153ECABDE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3C6A9AF-1664-B11D-9E5C-59EA2308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40D75D-E0E9-44E0-A9CD-7392A26A0AAE}" type="slidenum">
              <a:rPr lang="cs-CZ" altLang="en-US" smtClean="0">
                <a:latin typeface="Calibri" panose="020F0502020204030204" pitchFamily="34" charset="0"/>
              </a:rPr>
              <a:pPr/>
              <a:t>37</a:t>
            </a:fld>
            <a:endParaRPr lang="cs-CZ" altLang="en-US">
              <a:latin typeface="Calibri" panose="020F0502020204030204" pitchFamily="34" charset="0"/>
            </a:endParaRPr>
          </a:p>
        </p:txBody>
      </p:sp>
      <p:sp>
        <p:nvSpPr>
          <p:cNvPr id="72707" name="Rectangle 2">
            <a:extLst>
              <a:ext uri="{FF2B5EF4-FFF2-40B4-BE49-F238E27FC236}">
                <a16:creationId xmlns:a16="http://schemas.microsoft.com/office/drawing/2014/main" id="{C7DF4FB5-4D8D-C38F-C795-261D60BA0BF9}"/>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28079269-884A-611A-DC5B-1666A54141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72FF62C1-46D1-B63F-A2ED-C357FB3DE2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2B07C7-6B97-4E73-9D86-68A80A3F8C75}" type="slidenum">
              <a:rPr lang="cs-CZ" altLang="en-US" smtClean="0">
                <a:latin typeface="Calibri" panose="020F0502020204030204" pitchFamily="34" charset="0"/>
              </a:rPr>
              <a:pPr/>
              <a:t>38</a:t>
            </a:fld>
            <a:endParaRPr lang="cs-CZ" altLang="en-US">
              <a:latin typeface="Calibri" panose="020F0502020204030204" pitchFamily="34" charset="0"/>
            </a:endParaRPr>
          </a:p>
        </p:txBody>
      </p:sp>
      <p:sp>
        <p:nvSpPr>
          <p:cNvPr id="74755" name="Rectangle 2">
            <a:extLst>
              <a:ext uri="{FF2B5EF4-FFF2-40B4-BE49-F238E27FC236}">
                <a16:creationId xmlns:a16="http://schemas.microsoft.com/office/drawing/2014/main" id="{AC6784DD-02ED-0AE9-7DB4-DC168252D619}"/>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C560F422-73E9-3EF8-EE73-C6D08672D0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EA9B5897-24CB-65F2-1923-C39FA3D7BA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FA172B-0621-40A5-AE7A-B06487F0B055}" type="slidenum">
              <a:rPr lang="cs-CZ" altLang="en-US" smtClean="0">
                <a:latin typeface="Calibri" panose="020F0502020204030204" pitchFamily="34" charset="0"/>
              </a:rPr>
              <a:pPr/>
              <a:t>39</a:t>
            </a:fld>
            <a:endParaRPr lang="cs-CZ" altLang="en-US">
              <a:latin typeface="Calibri" panose="020F0502020204030204" pitchFamily="34" charset="0"/>
            </a:endParaRPr>
          </a:p>
        </p:txBody>
      </p:sp>
      <p:sp>
        <p:nvSpPr>
          <p:cNvPr id="76803" name="Rectangle 2">
            <a:extLst>
              <a:ext uri="{FF2B5EF4-FFF2-40B4-BE49-F238E27FC236}">
                <a16:creationId xmlns:a16="http://schemas.microsoft.com/office/drawing/2014/main" id="{9A5806A6-A68A-8C2E-B58B-F3F9B05377A5}"/>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5EDBC06-5797-E396-2A68-2AE0E0739C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85E8E76-17BC-C33E-B644-3E4BFB688E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ABBCA0-2BBC-43B8-A810-94CF27E8454D}" type="slidenum">
              <a:rPr lang="cs-CZ" altLang="en-US" smtClean="0">
                <a:latin typeface="Calibri" panose="020F0502020204030204" pitchFamily="34" charset="0"/>
              </a:rPr>
              <a:pPr/>
              <a:t>40</a:t>
            </a:fld>
            <a:endParaRPr lang="cs-CZ" altLang="en-US">
              <a:latin typeface="Calibri" panose="020F0502020204030204" pitchFamily="34" charset="0"/>
            </a:endParaRPr>
          </a:p>
        </p:txBody>
      </p:sp>
      <p:sp>
        <p:nvSpPr>
          <p:cNvPr id="78851" name="Rectangle 2">
            <a:extLst>
              <a:ext uri="{FF2B5EF4-FFF2-40B4-BE49-F238E27FC236}">
                <a16:creationId xmlns:a16="http://schemas.microsoft.com/office/drawing/2014/main" id="{05BB7A7A-AA12-196A-93F3-9A4AAD68C2B5}"/>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EBF4A1A8-675D-E34A-FEA5-2DDA366BBE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8BF38500-9EBD-C3F1-1927-C3D3634325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925787-1A4E-456E-8916-D70A3D2D357B}" type="slidenum">
              <a:rPr lang="cs-CZ" altLang="en-US" smtClean="0">
                <a:latin typeface="Calibri" panose="020F0502020204030204" pitchFamily="34" charset="0"/>
              </a:rPr>
              <a:pPr/>
              <a:t>41</a:t>
            </a:fld>
            <a:endParaRPr lang="cs-CZ" altLang="en-US">
              <a:latin typeface="Calibri" panose="020F0502020204030204" pitchFamily="34" charset="0"/>
            </a:endParaRPr>
          </a:p>
        </p:txBody>
      </p:sp>
      <p:sp>
        <p:nvSpPr>
          <p:cNvPr id="80899" name="Rectangle 2">
            <a:extLst>
              <a:ext uri="{FF2B5EF4-FFF2-40B4-BE49-F238E27FC236}">
                <a16:creationId xmlns:a16="http://schemas.microsoft.com/office/drawing/2014/main" id="{CC5AA679-1166-B5A9-DCEE-761CC64910EB}"/>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3B6A40F-40CE-D353-650E-BED6D46983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843BE21F-7EF7-3DF0-D4C4-4BB629500B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19F735-22B6-4C86-8B30-6AF057F1B5E6}" type="slidenum">
              <a:rPr lang="cs-CZ" altLang="en-US" smtClean="0">
                <a:latin typeface="Calibri" panose="020F0502020204030204" pitchFamily="34" charset="0"/>
              </a:rPr>
              <a:pPr/>
              <a:t>42</a:t>
            </a:fld>
            <a:endParaRPr lang="cs-CZ" altLang="en-US">
              <a:latin typeface="Calibri" panose="020F0502020204030204" pitchFamily="34" charset="0"/>
            </a:endParaRPr>
          </a:p>
        </p:txBody>
      </p:sp>
      <p:sp>
        <p:nvSpPr>
          <p:cNvPr id="82947" name="Rectangle 2">
            <a:extLst>
              <a:ext uri="{FF2B5EF4-FFF2-40B4-BE49-F238E27FC236}">
                <a16:creationId xmlns:a16="http://schemas.microsoft.com/office/drawing/2014/main" id="{6A4FE69D-2A7B-B5DB-C468-5E23C6253DDD}"/>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1C10EE64-99BC-C070-9A36-D61B0CBF15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DE57FA3D-269D-6FF2-CF30-2572931C1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D967BD-DE40-449B-A389-8E20F44BC427}" type="slidenum">
              <a:rPr lang="cs-CZ" altLang="en-US" smtClean="0">
                <a:latin typeface="Calibri" panose="020F0502020204030204" pitchFamily="34" charset="0"/>
              </a:rPr>
              <a:pPr/>
              <a:t>43</a:t>
            </a:fld>
            <a:endParaRPr lang="cs-CZ" altLang="en-US">
              <a:latin typeface="Calibri" panose="020F0502020204030204" pitchFamily="34" charset="0"/>
            </a:endParaRPr>
          </a:p>
        </p:txBody>
      </p:sp>
      <p:sp>
        <p:nvSpPr>
          <p:cNvPr id="84995" name="Rectangle 2">
            <a:extLst>
              <a:ext uri="{FF2B5EF4-FFF2-40B4-BE49-F238E27FC236}">
                <a16:creationId xmlns:a16="http://schemas.microsoft.com/office/drawing/2014/main" id="{04B94B5E-6DF9-A627-A597-B72D26A40A17}"/>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7D86447F-7788-2CF4-644A-DDC385D5F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94E89EA-2FDC-190B-4CA8-8ACDBC785C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9BFEE7-0E53-47F7-A57F-0367C452FA8F}" type="slidenum">
              <a:rPr lang="cs-CZ" altLang="en-US" smtClean="0">
                <a:latin typeface="Calibri" panose="020F0502020204030204" pitchFamily="34" charset="0"/>
              </a:rPr>
              <a:pPr/>
              <a:t>7</a:t>
            </a:fld>
            <a:endParaRPr lang="cs-CZ" altLang="en-US">
              <a:latin typeface="Calibri" panose="020F0502020204030204" pitchFamily="34" charset="0"/>
            </a:endParaRPr>
          </a:p>
        </p:txBody>
      </p:sp>
      <p:sp>
        <p:nvSpPr>
          <p:cNvPr id="13315" name="Rectangle 2">
            <a:extLst>
              <a:ext uri="{FF2B5EF4-FFF2-40B4-BE49-F238E27FC236}">
                <a16:creationId xmlns:a16="http://schemas.microsoft.com/office/drawing/2014/main" id="{D91ED062-7FB4-685E-00D2-6E764E6CD49E}"/>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32718C25-3E31-0E6E-F6E3-B0C8AF5323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2FACC7D-45B4-E1F9-51A0-CFDED1605A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89BF83-5C2F-4364-A47F-1BB88486233C}" type="slidenum">
              <a:rPr lang="cs-CZ" altLang="en-US" smtClean="0">
                <a:latin typeface="Calibri" panose="020F0502020204030204" pitchFamily="34" charset="0"/>
              </a:rPr>
              <a:pPr/>
              <a:t>44</a:t>
            </a:fld>
            <a:endParaRPr lang="cs-CZ" altLang="en-US">
              <a:latin typeface="Calibri" panose="020F0502020204030204" pitchFamily="34" charset="0"/>
            </a:endParaRPr>
          </a:p>
        </p:txBody>
      </p:sp>
      <p:sp>
        <p:nvSpPr>
          <p:cNvPr id="87043" name="Rectangle 2">
            <a:extLst>
              <a:ext uri="{FF2B5EF4-FFF2-40B4-BE49-F238E27FC236}">
                <a16:creationId xmlns:a16="http://schemas.microsoft.com/office/drawing/2014/main" id="{BBD434CE-2A8D-4512-318B-DAA7721AAB80}"/>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2AD9B64A-BB19-9850-7B2F-526157B193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344AE2B4-40A5-C2AC-226E-7C4DE35F51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FBEE99-C309-43DC-938A-A17D52443B54}" type="slidenum">
              <a:rPr lang="cs-CZ" altLang="en-US" smtClean="0">
                <a:latin typeface="Calibri" panose="020F0502020204030204" pitchFamily="34" charset="0"/>
              </a:rPr>
              <a:pPr/>
              <a:t>45</a:t>
            </a:fld>
            <a:endParaRPr lang="cs-CZ" altLang="en-US">
              <a:latin typeface="Calibri" panose="020F0502020204030204" pitchFamily="34" charset="0"/>
            </a:endParaRPr>
          </a:p>
        </p:txBody>
      </p:sp>
      <p:sp>
        <p:nvSpPr>
          <p:cNvPr id="89091" name="Rectangle 2">
            <a:extLst>
              <a:ext uri="{FF2B5EF4-FFF2-40B4-BE49-F238E27FC236}">
                <a16:creationId xmlns:a16="http://schemas.microsoft.com/office/drawing/2014/main" id="{178CC181-E63A-AB2B-F505-73AFC636A8D5}"/>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92A287B6-D725-2D2E-437D-1B116DF9D2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EE6AC6FE-FE5C-0C5D-54FE-480A7B15A7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0CE929-E679-48DD-9649-784299810FB9}" type="slidenum">
              <a:rPr lang="cs-CZ" altLang="en-US" smtClean="0">
                <a:latin typeface="Calibri" panose="020F0502020204030204" pitchFamily="34" charset="0"/>
              </a:rPr>
              <a:pPr/>
              <a:t>46</a:t>
            </a:fld>
            <a:endParaRPr lang="cs-CZ" altLang="en-US">
              <a:latin typeface="Calibri" panose="020F0502020204030204" pitchFamily="34" charset="0"/>
            </a:endParaRPr>
          </a:p>
        </p:txBody>
      </p:sp>
      <p:sp>
        <p:nvSpPr>
          <p:cNvPr id="91139" name="Rectangle 2">
            <a:extLst>
              <a:ext uri="{FF2B5EF4-FFF2-40B4-BE49-F238E27FC236}">
                <a16:creationId xmlns:a16="http://schemas.microsoft.com/office/drawing/2014/main" id="{5F68DC19-89A7-231E-6A43-24E4DF1AB311}"/>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AE95A6D6-3ED7-CB61-9DFA-F5C099C624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E596912-1C72-0632-FFBB-509744A2E5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57A14B-02A8-4DF1-BBCA-D987A9AA0FD6}" type="slidenum">
              <a:rPr lang="cs-CZ" altLang="en-US" smtClean="0">
                <a:latin typeface="Calibri" panose="020F0502020204030204" pitchFamily="34" charset="0"/>
              </a:rPr>
              <a:pPr/>
              <a:t>47</a:t>
            </a:fld>
            <a:endParaRPr lang="cs-CZ" altLang="en-US">
              <a:latin typeface="Calibri" panose="020F0502020204030204" pitchFamily="34" charset="0"/>
            </a:endParaRPr>
          </a:p>
        </p:txBody>
      </p:sp>
      <p:sp>
        <p:nvSpPr>
          <p:cNvPr id="93187" name="Rectangle 2">
            <a:extLst>
              <a:ext uri="{FF2B5EF4-FFF2-40B4-BE49-F238E27FC236}">
                <a16:creationId xmlns:a16="http://schemas.microsoft.com/office/drawing/2014/main" id="{5C2B0257-37E7-AB54-96AD-EEAB9650A17E}"/>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9A8C8BAF-87B5-E010-B97E-CEEBA0843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8A715A5E-2C47-C3D4-0004-806A4B5C51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183CD7-E584-4F6C-9433-019F79BF5EE6}" type="slidenum">
              <a:rPr lang="cs-CZ" altLang="en-US" smtClean="0">
                <a:latin typeface="Calibri" panose="020F0502020204030204" pitchFamily="34" charset="0"/>
              </a:rPr>
              <a:pPr/>
              <a:t>48</a:t>
            </a:fld>
            <a:endParaRPr lang="cs-CZ" altLang="en-US">
              <a:latin typeface="Calibri" panose="020F0502020204030204" pitchFamily="34" charset="0"/>
            </a:endParaRPr>
          </a:p>
        </p:txBody>
      </p:sp>
      <p:sp>
        <p:nvSpPr>
          <p:cNvPr id="95235" name="Rectangle 2">
            <a:extLst>
              <a:ext uri="{FF2B5EF4-FFF2-40B4-BE49-F238E27FC236}">
                <a16:creationId xmlns:a16="http://schemas.microsoft.com/office/drawing/2014/main" id="{203C23BF-6061-D908-7B45-A6157B6FEE1F}"/>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E219D4F6-23C9-48D4-C0BD-DA9330CD8E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C8FBE01A-A20C-3E77-57EC-1FEA9A677C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837EB4-05A2-4200-B5EF-E01D679F7C56}" type="slidenum">
              <a:rPr lang="cs-CZ" altLang="en-US" smtClean="0">
                <a:latin typeface="Calibri" panose="020F0502020204030204" pitchFamily="34" charset="0"/>
              </a:rPr>
              <a:pPr/>
              <a:t>49</a:t>
            </a:fld>
            <a:endParaRPr lang="cs-CZ" altLang="en-US">
              <a:latin typeface="Calibri" panose="020F0502020204030204" pitchFamily="34" charset="0"/>
            </a:endParaRPr>
          </a:p>
        </p:txBody>
      </p:sp>
      <p:sp>
        <p:nvSpPr>
          <p:cNvPr id="97283" name="Rectangle 2">
            <a:extLst>
              <a:ext uri="{FF2B5EF4-FFF2-40B4-BE49-F238E27FC236}">
                <a16:creationId xmlns:a16="http://schemas.microsoft.com/office/drawing/2014/main" id="{DC577A54-4AA0-93D6-9D44-F563390F65A1}"/>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FABBF6AE-AEE3-D6A7-C01F-0ED5C9332D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3944EE98-F456-2A54-BAB0-01546ABE4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C4AAA2-3637-473C-8350-D99AC871DC8E}" type="slidenum">
              <a:rPr lang="cs-CZ" altLang="en-US" smtClean="0">
                <a:latin typeface="Calibri" panose="020F0502020204030204" pitchFamily="34" charset="0"/>
              </a:rPr>
              <a:pPr/>
              <a:t>50</a:t>
            </a:fld>
            <a:endParaRPr lang="cs-CZ" altLang="en-US">
              <a:latin typeface="Calibri" panose="020F0502020204030204" pitchFamily="34" charset="0"/>
            </a:endParaRPr>
          </a:p>
        </p:txBody>
      </p:sp>
      <p:sp>
        <p:nvSpPr>
          <p:cNvPr id="99331" name="Rectangle 2">
            <a:extLst>
              <a:ext uri="{FF2B5EF4-FFF2-40B4-BE49-F238E27FC236}">
                <a16:creationId xmlns:a16="http://schemas.microsoft.com/office/drawing/2014/main" id="{8BC4068A-FC8C-FE9E-2FEB-BD61AE457A07}"/>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1B424D51-7D6E-6B3A-E207-D6D6441B97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C0E09098-6C07-5B90-65DF-0BBDF6A389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B983E-9026-4A8A-AFE0-E94D8DB150B6}" type="slidenum">
              <a:rPr lang="cs-CZ" altLang="en-US" smtClean="0">
                <a:latin typeface="Calibri" panose="020F0502020204030204" pitchFamily="34" charset="0"/>
              </a:rPr>
              <a:pPr/>
              <a:t>51</a:t>
            </a:fld>
            <a:endParaRPr lang="cs-CZ" altLang="en-US">
              <a:latin typeface="Calibri" panose="020F0502020204030204" pitchFamily="34" charset="0"/>
            </a:endParaRPr>
          </a:p>
        </p:txBody>
      </p:sp>
      <p:sp>
        <p:nvSpPr>
          <p:cNvPr id="101379" name="Rectangle 2">
            <a:extLst>
              <a:ext uri="{FF2B5EF4-FFF2-40B4-BE49-F238E27FC236}">
                <a16:creationId xmlns:a16="http://schemas.microsoft.com/office/drawing/2014/main" id="{491D95C5-A7D1-E621-21CD-0238A588358A}"/>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2F82DA87-2A51-2C77-D3FA-88D1EF5C04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778B6768-DAC0-144F-ECD7-906DDF05FD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3C45EE-8BF7-465E-A278-C0EFFF31A8AA}" type="slidenum">
              <a:rPr lang="cs-CZ" altLang="en-US" smtClean="0">
                <a:latin typeface="Calibri" panose="020F0502020204030204" pitchFamily="34" charset="0"/>
              </a:rPr>
              <a:pPr/>
              <a:t>52</a:t>
            </a:fld>
            <a:endParaRPr lang="cs-CZ" altLang="en-US">
              <a:latin typeface="Calibri" panose="020F0502020204030204" pitchFamily="34" charset="0"/>
            </a:endParaRPr>
          </a:p>
        </p:txBody>
      </p:sp>
      <p:sp>
        <p:nvSpPr>
          <p:cNvPr id="103427" name="Rectangle 2">
            <a:extLst>
              <a:ext uri="{FF2B5EF4-FFF2-40B4-BE49-F238E27FC236}">
                <a16:creationId xmlns:a16="http://schemas.microsoft.com/office/drawing/2014/main" id="{F32B6218-C738-8DA4-C25A-46E4ED66099E}"/>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634B457-A34B-B387-BF8F-0780159E1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58AA03CD-A5DD-A922-D197-2BFD1672C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0BA238-727D-4943-A084-92FB4B691124}" type="slidenum">
              <a:rPr lang="cs-CZ" altLang="en-US" smtClean="0">
                <a:latin typeface="Calibri" panose="020F0502020204030204" pitchFamily="34" charset="0"/>
              </a:rPr>
              <a:pPr/>
              <a:t>53</a:t>
            </a:fld>
            <a:endParaRPr lang="cs-CZ" altLang="en-US">
              <a:latin typeface="Calibri" panose="020F0502020204030204" pitchFamily="34" charset="0"/>
            </a:endParaRPr>
          </a:p>
        </p:txBody>
      </p:sp>
      <p:sp>
        <p:nvSpPr>
          <p:cNvPr id="105475" name="Rectangle 2">
            <a:extLst>
              <a:ext uri="{FF2B5EF4-FFF2-40B4-BE49-F238E27FC236}">
                <a16:creationId xmlns:a16="http://schemas.microsoft.com/office/drawing/2014/main" id="{4E1DC1F2-DD7A-9989-3F59-872E2DFD380A}"/>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9217C204-258E-6CBA-16B0-0EA611E6C6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FAC721F-D1CB-F698-EB23-8849B2A099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9667FB-0A02-40E9-A285-1410C9B8059A}" type="slidenum">
              <a:rPr lang="cs-CZ" altLang="en-US" smtClean="0">
                <a:latin typeface="Calibri" panose="020F0502020204030204" pitchFamily="34" charset="0"/>
              </a:rPr>
              <a:pPr/>
              <a:t>8</a:t>
            </a:fld>
            <a:endParaRPr lang="cs-CZ" altLang="en-US">
              <a:latin typeface="Calibri" panose="020F0502020204030204" pitchFamily="34" charset="0"/>
            </a:endParaRPr>
          </a:p>
        </p:txBody>
      </p:sp>
      <p:sp>
        <p:nvSpPr>
          <p:cNvPr id="15363" name="Rectangle 2">
            <a:extLst>
              <a:ext uri="{FF2B5EF4-FFF2-40B4-BE49-F238E27FC236}">
                <a16:creationId xmlns:a16="http://schemas.microsoft.com/office/drawing/2014/main" id="{F8360D37-6751-25A4-16F8-3E1149472BD5}"/>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477A4ED7-0EFD-8722-0BAC-88809F5599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942F1DA5-CFC0-CA2B-9453-86B628FD4C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2E75D0-3810-49D5-A4AD-5EE1133985CC}" type="slidenum">
              <a:rPr lang="cs-CZ" altLang="en-US" smtClean="0">
                <a:latin typeface="Calibri" panose="020F0502020204030204" pitchFamily="34" charset="0"/>
              </a:rPr>
              <a:pPr/>
              <a:t>54</a:t>
            </a:fld>
            <a:endParaRPr lang="cs-CZ" altLang="en-US">
              <a:latin typeface="Calibri" panose="020F0502020204030204" pitchFamily="34" charset="0"/>
            </a:endParaRPr>
          </a:p>
        </p:txBody>
      </p:sp>
      <p:sp>
        <p:nvSpPr>
          <p:cNvPr id="107523" name="Rectangle 2">
            <a:extLst>
              <a:ext uri="{FF2B5EF4-FFF2-40B4-BE49-F238E27FC236}">
                <a16:creationId xmlns:a16="http://schemas.microsoft.com/office/drawing/2014/main" id="{F5C22881-CBD4-4F1B-0583-009306FB6018}"/>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ABC05E84-D56C-3334-1A9D-83C679E813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E03A7A4-F1B4-1353-0481-4C61FD8C1D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EFAE8A-C01B-413F-BEC9-47AEDA89FAD3}" type="slidenum">
              <a:rPr lang="cs-CZ" altLang="en-US" smtClean="0">
                <a:latin typeface="Calibri" panose="020F0502020204030204" pitchFamily="34" charset="0"/>
              </a:rPr>
              <a:pPr/>
              <a:t>55</a:t>
            </a:fld>
            <a:endParaRPr lang="cs-CZ" altLang="en-US">
              <a:latin typeface="Calibri" panose="020F0502020204030204" pitchFamily="34" charset="0"/>
            </a:endParaRPr>
          </a:p>
        </p:txBody>
      </p:sp>
      <p:sp>
        <p:nvSpPr>
          <p:cNvPr id="109571" name="Rectangle 2">
            <a:extLst>
              <a:ext uri="{FF2B5EF4-FFF2-40B4-BE49-F238E27FC236}">
                <a16:creationId xmlns:a16="http://schemas.microsoft.com/office/drawing/2014/main" id="{87A97B1C-9D37-DAC1-5E85-E48E421D1D7B}"/>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82A502C2-57D3-C9D0-B947-587736843B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5A980266-18F5-637A-4AB6-AF3046FFD6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CC8C11-B19B-4E55-80AC-626249945526}" type="slidenum">
              <a:rPr lang="cs-CZ" altLang="en-US" smtClean="0">
                <a:latin typeface="Calibri" panose="020F0502020204030204" pitchFamily="34" charset="0"/>
              </a:rPr>
              <a:pPr/>
              <a:t>56</a:t>
            </a:fld>
            <a:endParaRPr lang="cs-CZ" altLang="en-US">
              <a:latin typeface="Calibri" panose="020F0502020204030204" pitchFamily="34" charset="0"/>
            </a:endParaRPr>
          </a:p>
        </p:txBody>
      </p:sp>
      <p:sp>
        <p:nvSpPr>
          <p:cNvPr id="111619" name="Rectangle 2">
            <a:extLst>
              <a:ext uri="{FF2B5EF4-FFF2-40B4-BE49-F238E27FC236}">
                <a16:creationId xmlns:a16="http://schemas.microsoft.com/office/drawing/2014/main" id="{1AD96472-5488-B956-5766-48EEE5BE949C}"/>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99FB2383-BAA7-0A7E-EFB9-47BB0017B2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7F77DA21-1BCF-747F-E422-D69CDD8707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4E676D-7D51-4B5C-9C06-C6B2C8488448}" type="slidenum">
              <a:rPr lang="cs-CZ" altLang="en-US" smtClean="0">
                <a:latin typeface="Calibri" panose="020F0502020204030204" pitchFamily="34" charset="0"/>
              </a:rPr>
              <a:pPr/>
              <a:t>57</a:t>
            </a:fld>
            <a:endParaRPr lang="cs-CZ" altLang="en-US">
              <a:latin typeface="Calibri" panose="020F0502020204030204" pitchFamily="34" charset="0"/>
            </a:endParaRPr>
          </a:p>
        </p:txBody>
      </p:sp>
      <p:sp>
        <p:nvSpPr>
          <p:cNvPr id="113667" name="Rectangle 2">
            <a:extLst>
              <a:ext uri="{FF2B5EF4-FFF2-40B4-BE49-F238E27FC236}">
                <a16:creationId xmlns:a16="http://schemas.microsoft.com/office/drawing/2014/main" id="{2C1DDF0C-C331-2D65-7857-D3C131AD7791}"/>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C30B0F37-3AB0-D89F-040E-9E6A37763E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6DA236A2-07C5-F505-0451-5A74DDDADF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89EA53-763F-47FA-ACDB-4E2141C77849}" type="slidenum">
              <a:rPr lang="cs-CZ" altLang="en-US" smtClean="0">
                <a:latin typeface="Calibri" panose="020F0502020204030204" pitchFamily="34" charset="0"/>
              </a:rPr>
              <a:pPr/>
              <a:t>58</a:t>
            </a:fld>
            <a:endParaRPr lang="cs-CZ" altLang="en-US">
              <a:latin typeface="Calibri" panose="020F0502020204030204" pitchFamily="34" charset="0"/>
            </a:endParaRPr>
          </a:p>
        </p:txBody>
      </p:sp>
      <p:sp>
        <p:nvSpPr>
          <p:cNvPr id="115715" name="Rectangle 2">
            <a:extLst>
              <a:ext uri="{FF2B5EF4-FFF2-40B4-BE49-F238E27FC236}">
                <a16:creationId xmlns:a16="http://schemas.microsoft.com/office/drawing/2014/main" id="{1A02510A-5CF6-33D2-4CF7-AFC52DE14AA4}"/>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21002550-5552-5652-A2E9-43957F4F84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53BBA208-440C-257F-DD35-193C080E62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578C79-E617-4106-9CE3-55E0109A8FCC}" type="slidenum">
              <a:rPr lang="cs-CZ" altLang="en-US" smtClean="0">
                <a:latin typeface="Calibri" panose="020F0502020204030204" pitchFamily="34" charset="0"/>
              </a:rPr>
              <a:pPr/>
              <a:t>59</a:t>
            </a:fld>
            <a:endParaRPr lang="cs-CZ" altLang="en-US">
              <a:latin typeface="Calibri" panose="020F0502020204030204" pitchFamily="34" charset="0"/>
            </a:endParaRPr>
          </a:p>
        </p:txBody>
      </p:sp>
      <p:sp>
        <p:nvSpPr>
          <p:cNvPr id="117763" name="Rectangle 2">
            <a:extLst>
              <a:ext uri="{FF2B5EF4-FFF2-40B4-BE49-F238E27FC236}">
                <a16:creationId xmlns:a16="http://schemas.microsoft.com/office/drawing/2014/main" id="{800C579E-C39C-BD75-2E87-7A6CCC06ED92}"/>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06A3F260-1B4D-EF46-280C-95A6A1DFF8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B5944EF7-6D2F-3866-CE73-6294D70935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74EBAD-4E8E-43F8-B082-E3BA5358ED22}" type="slidenum">
              <a:rPr lang="cs-CZ" altLang="en-US" smtClean="0">
                <a:latin typeface="Calibri" panose="020F0502020204030204" pitchFamily="34" charset="0"/>
              </a:rPr>
              <a:pPr/>
              <a:t>60</a:t>
            </a:fld>
            <a:endParaRPr lang="cs-CZ" altLang="en-US">
              <a:latin typeface="Calibri" panose="020F0502020204030204" pitchFamily="34" charset="0"/>
            </a:endParaRPr>
          </a:p>
        </p:txBody>
      </p:sp>
      <p:sp>
        <p:nvSpPr>
          <p:cNvPr id="119811" name="Rectangle 2">
            <a:extLst>
              <a:ext uri="{FF2B5EF4-FFF2-40B4-BE49-F238E27FC236}">
                <a16:creationId xmlns:a16="http://schemas.microsoft.com/office/drawing/2014/main" id="{8926EA67-F92B-95E1-7E1F-1F81DC25E3BB}"/>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BFE901BE-1E40-87CA-19FB-52D9B06226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2A2C94EF-FFED-6B87-0F63-4F173AB1DF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E912ED-A64F-4F15-AA79-7F7C9865835A}" type="slidenum">
              <a:rPr lang="cs-CZ" altLang="en-US" smtClean="0">
                <a:latin typeface="Calibri" panose="020F0502020204030204" pitchFamily="34" charset="0"/>
              </a:rPr>
              <a:pPr/>
              <a:t>61</a:t>
            </a:fld>
            <a:endParaRPr lang="cs-CZ" altLang="en-US">
              <a:latin typeface="Calibri" panose="020F0502020204030204" pitchFamily="34" charset="0"/>
            </a:endParaRPr>
          </a:p>
        </p:txBody>
      </p:sp>
      <p:sp>
        <p:nvSpPr>
          <p:cNvPr id="121859" name="Rectangle 2">
            <a:extLst>
              <a:ext uri="{FF2B5EF4-FFF2-40B4-BE49-F238E27FC236}">
                <a16:creationId xmlns:a16="http://schemas.microsoft.com/office/drawing/2014/main" id="{FA86E3BE-593C-579A-4E20-F5E3A6481806}"/>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6AE3BEAF-E7BC-A7AF-4BEE-60613C5521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86FA4C9E-0C90-E54B-4540-D06270970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1652A9-AC42-49C8-BAE6-F08C46DEDDBA}" type="slidenum">
              <a:rPr lang="cs-CZ" altLang="en-US" smtClean="0">
                <a:latin typeface="Calibri" panose="020F0502020204030204" pitchFamily="34" charset="0"/>
              </a:rPr>
              <a:pPr/>
              <a:t>62</a:t>
            </a:fld>
            <a:endParaRPr lang="cs-CZ" altLang="en-US">
              <a:latin typeface="Calibri" panose="020F0502020204030204" pitchFamily="34" charset="0"/>
            </a:endParaRPr>
          </a:p>
        </p:txBody>
      </p:sp>
      <p:sp>
        <p:nvSpPr>
          <p:cNvPr id="123907" name="Rectangle 2">
            <a:extLst>
              <a:ext uri="{FF2B5EF4-FFF2-40B4-BE49-F238E27FC236}">
                <a16:creationId xmlns:a16="http://schemas.microsoft.com/office/drawing/2014/main" id="{5DEF54A2-7162-43FF-D5FE-5F449A89D3E4}"/>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C4AB1168-EE13-2D32-8BCF-1CA82FAA2F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7C3BCCC8-69CD-BD12-5C73-F48A09A83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E7BB9E-50A1-4ED7-B20A-0A2A48C3A798}" type="slidenum">
              <a:rPr lang="cs-CZ" altLang="en-US" smtClean="0">
                <a:latin typeface="Calibri" panose="020F0502020204030204" pitchFamily="34" charset="0"/>
              </a:rPr>
              <a:pPr/>
              <a:t>63</a:t>
            </a:fld>
            <a:endParaRPr lang="cs-CZ" altLang="en-US">
              <a:latin typeface="Calibri" panose="020F0502020204030204" pitchFamily="34" charset="0"/>
            </a:endParaRPr>
          </a:p>
        </p:txBody>
      </p:sp>
      <p:sp>
        <p:nvSpPr>
          <p:cNvPr id="125955" name="Rectangle 2">
            <a:extLst>
              <a:ext uri="{FF2B5EF4-FFF2-40B4-BE49-F238E27FC236}">
                <a16:creationId xmlns:a16="http://schemas.microsoft.com/office/drawing/2014/main" id="{9F56EE57-1979-6F31-E066-64652BD8A30B}"/>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B52FFD28-8621-8AC6-3184-750F360194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C8144E9-435C-6013-D62C-2411D17F0E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AAD913-94D4-4174-BC73-20338F268673}" type="slidenum">
              <a:rPr lang="cs-CZ" altLang="en-US" smtClean="0">
                <a:latin typeface="Calibri" panose="020F0502020204030204" pitchFamily="34" charset="0"/>
              </a:rPr>
              <a:pPr/>
              <a:t>9</a:t>
            </a:fld>
            <a:endParaRPr lang="cs-CZ" altLang="en-US">
              <a:latin typeface="Calibri" panose="020F0502020204030204" pitchFamily="34" charset="0"/>
            </a:endParaRPr>
          </a:p>
        </p:txBody>
      </p:sp>
      <p:sp>
        <p:nvSpPr>
          <p:cNvPr id="17411" name="Rectangle 2">
            <a:extLst>
              <a:ext uri="{FF2B5EF4-FFF2-40B4-BE49-F238E27FC236}">
                <a16:creationId xmlns:a16="http://schemas.microsoft.com/office/drawing/2014/main" id="{DD38B28C-C7BB-5F65-AE0E-C06B7183B55E}"/>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85BFC03C-86B1-B8E4-0F1D-683F6D810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A89039C0-6192-BFFE-A15B-EDE4E12EA8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7FFCD7-8933-4F00-B0BB-1BA24ED63BA1}" type="slidenum">
              <a:rPr lang="cs-CZ" altLang="en-US" smtClean="0">
                <a:latin typeface="Calibri" panose="020F0502020204030204" pitchFamily="34" charset="0"/>
              </a:rPr>
              <a:pPr/>
              <a:t>64</a:t>
            </a:fld>
            <a:endParaRPr lang="cs-CZ" altLang="en-US">
              <a:latin typeface="Calibri" panose="020F0502020204030204" pitchFamily="34" charset="0"/>
            </a:endParaRPr>
          </a:p>
        </p:txBody>
      </p:sp>
      <p:sp>
        <p:nvSpPr>
          <p:cNvPr id="128003" name="Rectangle 2">
            <a:extLst>
              <a:ext uri="{FF2B5EF4-FFF2-40B4-BE49-F238E27FC236}">
                <a16:creationId xmlns:a16="http://schemas.microsoft.com/office/drawing/2014/main" id="{7289AA1A-68F2-F120-965A-CF428C65EB4F}"/>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217B1909-0D65-0E59-07D4-8CFB89BF94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15F4FDB6-326A-FB0D-443D-B050ED0406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3614C9-C6A7-4F32-92D3-8E21EF2B20B2}" type="slidenum">
              <a:rPr lang="cs-CZ" altLang="en-US" smtClean="0">
                <a:latin typeface="Calibri" panose="020F0502020204030204" pitchFamily="34" charset="0"/>
              </a:rPr>
              <a:pPr/>
              <a:t>65</a:t>
            </a:fld>
            <a:endParaRPr lang="cs-CZ" altLang="en-US">
              <a:latin typeface="Calibri" panose="020F0502020204030204" pitchFamily="34" charset="0"/>
            </a:endParaRPr>
          </a:p>
        </p:txBody>
      </p:sp>
      <p:sp>
        <p:nvSpPr>
          <p:cNvPr id="130051" name="Rectangle 2">
            <a:extLst>
              <a:ext uri="{FF2B5EF4-FFF2-40B4-BE49-F238E27FC236}">
                <a16:creationId xmlns:a16="http://schemas.microsoft.com/office/drawing/2014/main" id="{94CAD105-EEE2-DBEA-A24D-3F6252799271}"/>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88C5D625-73A1-14E6-3BFF-7F440C1B20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en-US"/>
              <a:t>Členění dle katalogu z roku 2001</a:t>
            </a:r>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2BA9245D-45D5-BC4D-ED40-C3662DF40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B95BE8-FCF5-4DD5-BD7A-C5FF0FCA04B3}" type="slidenum">
              <a:rPr lang="cs-CZ" altLang="en-US" smtClean="0">
                <a:latin typeface="Calibri" panose="020F0502020204030204" pitchFamily="34" charset="0"/>
              </a:rPr>
              <a:pPr/>
              <a:t>66</a:t>
            </a:fld>
            <a:endParaRPr lang="cs-CZ" altLang="en-US">
              <a:latin typeface="Calibri" panose="020F0502020204030204" pitchFamily="34" charset="0"/>
            </a:endParaRPr>
          </a:p>
        </p:txBody>
      </p:sp>
      <p:sp>
        <p:nvSpPr>
          <p:cNvPr id="132099" name="Rectangle 2">
            <a:extLst>
              <a:ext uri="{FF2B5EF4-FFF2-40B4-BE49-F238E27FC236}">
                <a16:creationId xmlns:a16="http://schemas.microsoft.com/office/drawing/2014/main" id="{437E8320-35EE-2433-AA59-F925E42C29EA}"/>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0FA5A01B-CB94-954E-4604-5DAAF0C8E3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A6DD78D5-30B0-DB91-2993-AFD96C7366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FF0E35-7C9F-4707-9E71-29A355946066}" type="slidenum">
              <a:rPr lang="cs-CZ" altLang="en-US" smtClean="0">
                <a:latin typeface="Calibri" panose="020F0502020204030204" pitchFamily="34" charset="0"/>
              </a:rPr>
              <a:pPr/>
              <a:t>67</a:t>
            </a:fld>
            <a:endParaRPr lang="cs-CZ" altLang="en-US">
              <a:latin typeface="Calibri" panose="020F0502020204030204" pitchFamily="34" charset="0"/>
            </a:endParaRPr>
          </a:p>
        </p:txBody>
      </p:sp>
      <p:sp>
        <p:nvSpPr>
          <p:cNvPr id="134147" name="Rectangle 2">
            <a:extLst>
              <a:ext uri="{FF2B5EF4-FFF2-40B4-BE49-F238E27FC236}">
                <a16:creationId xmlns:a16="http://schemas.microsoft.com/office/drawing/2014/main" id="{F6D6238E-03AE-4414-95B8-FF80B9BF686D}"/>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D6FD7D04-44B8-8578-D909-961973CE0D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63EADFAF-CE3E-3456-EA05-2C41EAAB25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CC10DE-E3A6-4565-847E-147576FA98F0}" type="slidenum">
              <a:rPr lang="cs-CZ" altLang="en-US" smtClean="0">
                <a:latin typeface="Calibri" panose="020F0502020204030204" pitchFamily="34" charset="0"/>
              </a:rPr>
              <a:pPr/>
              <a:t>68</a:t>
            </a:fld>
            <a:endParaRPr lang="cs-CZ" altLang="en-US">
              <a:latin typeface="Calibri" panose="020F0502020204030204" pitchFamily="34" charset="0"/>
            </a:endParaRPr>
          </a:p>
        </p:txBody>
      </p:sp>
      <p:sp>
        <p:nvSpPr>
          <p:cNvPr id="136195" name="Rectangle 2">
            <a:extLst>
              <a:ext uri="{FF2B5EF4-FFF2-40B4-BE49-F238E27FC236}">
                <a16:creationId xmlns:a16="http://schemas.microsoft.com/office/drawing/2014/main" id="{51326643-0736-0400-9FD1-D9AFF651C4FB}"/>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E9BDEB5C-0318-5B2C-0826-92D84D94E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63EADFAF-CE3E-3456-EA05-2C41EAAB25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CC10DE-E3A6-4565-847E-147576FA98F0}" type="slidenum">
              <a:rPr lang="cs-CZ" altLang="en-US" smtClean="0">
                <a:latin typeface="Calibri" panose="020F0502020204030204" pitchFamily="34" charset="0"/>
              </a:rPr>
              <a:pPr/>
              <a:t>69</a:t>
            </a:fld>
            <a:endParaRPr lang="cs-CZ" altLang="en-US">
              <a:latin typeface="Calibri" panose="020F0502020204030204" pitchFamily="34" charset="0"/>
            </a:endParaRPr>
          </a:p>
        </p:txBody>
      </p:sp>
      <p:sp>
        <p:nvSpPr>
          <p:cNvPr id="136195" name="Rectangle 2">
            <a:extLst>
              <a:ext uri="{FF2B5EF4-FFF2-40B4-BE49-F238E27FC236}">
                <a16:creationId xmlns:a16="http://schemas.microsoft.com/office/drawing/2014/main" id="{51326643-0736-0400-9FD1-D9AFF651C4FB}"/>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E9BDEB5C-0318-5B2C-0826-92D84D94E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175341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4AE111CE-407E-B3B1-1E15-6A85EF32C0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8A00D4-FE07-4411-B172-11E48B3518C6}" type="slidenum">
              <a:rPr lang="cs-CZ" altLang="en-US" smtClean="0">
                <a:latin typeface="Calibri" panose="020F0502020204030204" pitchFamily="34" charset="0"/>
              </a:rPr>
              <a:pPr/>
              <a:t>70</a:t>
            </a:fld>
            <a:endParaRPr lang="cs-CZ" altLang="en-US">
              <a:latin typeface="Calibri" panose="020F0502020204030204" pitchFamily="34" charset="0"/>
            </a:endParaRPr>
          </a:p>
        </p:txBody>
      </p:sp>
      <p:sp>
        <p:nvSpPr>
          <p:cNvPr id="138243" name="Rectangle 2">
            <a:extLst>
              <a:ext uri="{FF2B5EF4-FFF2-40B4-BE49-F238E27FC236}">
                <a16:creationId xmlns:a16="http://schemas.microsoft.com/office/drawing/2014/main" id="{E71D61AC-1552-1BF3-2E92-645637C158A2}"/>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396C1B1C-E7E6-5A2E-2574-BD714E06D5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251409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DA727E9C-D6AC-C83C-4B18-1F9B41606B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196F45-08DF-42EF-9459-3DC2996936CC}" type="slidenum">
              <a:rPr lang="cs-CZ" altLang="en-US" smtClean="0">
                <a:latin typeface="Calibri" panose="020F0502020204030204" pitchFamily="34" charset="0"/>
              </a:rPr>
              <a:pPr/>
              <a:t>71</a:t>
            </a:fld>
            <a:endParaRPr lang="cs-CZ" altLang="en-US">
              <a:latin typeface="Calibri" panose="020F0502020204030204" pitchFamily="34" charset="0"/>
            </a:endParaRPr>
          </a:p>
        </p:txBody>
      </p:sp>
      <p:sp>
        <p:nvSpPr>
          <p:cNvPr id="142339" name="Rectangle 2">
            <a:extLst>
              <a:ext uri="{FF2B5EF4-FFF2-40B4-BE49-F238E27FC236}">
                <a16:creationId xmlns:a16="http://schemas.microsoft.com/office/drawing/2014/main" id="{D7C46E69-D4D2-016A-0806-EA24E7D805AB}"/>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8AFB2ABB-87B7-DC00-0448-0518DB30F9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B3E01FE0-21C9-443E-9E48-D7763A37DB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C45AEA-CDDF-45FF-B6D8-5D10737627BE}" type="slidenum">
              <a:rPr lang="cs-CZ" altLang="en-US" smtClean="0">
                <a:latin typeface="Calibri" panose="020F0502020204030204" pitchFamily="34" charset="0"/>
              </a:rPr>
              <a:pPr/>
              <a:t>72</a:t>
            </a:fld>
            <a:endParaRPr lang="cs-CZ" altLang="en-US">
              <a:latin typeface="Calibri" panose="020F0502020204030204" pitchFamily="34" charset="0"/>
            </a:endParaRPr>
          </a:p>
        </p:txBody>
      </p:sp>
      <p:sp>
        <p:nvSpPr>
          <p:cNvPr id="140291" name="Rectangle 2">
            <a:extLst>
              <a:ext uri="{FF2B5EF4-FFF2-40B4-BE49-F238E27FC236}">
                <a16:creationId xmlns:a16="http://schemas.microsoft.com/office/drawing/2014/main" id="{8E5079EB-2FC5-B543-68B9-34C9B6420470}"/>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70C4D27E-AD80-68C5-6BB1-C11A5E6B3A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4AE111CE-407E-B3B1-1E15-6A85EF32C0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8A00D4-FE07-4411-B172-11E48B3518C6}" type="slidenum">
              <a:rPr lang="cs-CZ" altLang="en-US" smtClean="0">
                <a:latin typeface="Calibri" panose="020F0502020204030204" pitchFamily="34" charset="0"/>
              </a:rPr>
              <a:pPr/>
              <a:t>73</a:t>
            </a:fld>
            <a:endParaRPr lang="cs-CZ" altLang="en-US">
              <a:latin typeface="Calibri" panose="020F0502020204030204" pitchFamily="34" charset="0"/>
            </a:endParaRPr>
          </a:p>
        </p:txBody>
      </p:sp>
      <p:sp>
        <p:nvSpPr>
          <p:cNvPr id="138243" name="Rectangle 2">
            <a:extLst>
              <a:ext uri="{FF2B5EF4-FFF2-40B4-BE49-F238E27FC236}">
                <a16:creationId xmlns:a16="http://schemas.microsoft.com/office/drawing/2014/main" id="{E71D61AC-1552-1BF3-2E92-645637C158A2}"/>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396C1B1C-E7E6-5A2E-2574-BD714E06D5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714C6349-A864-699B-B15C-750D38974C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1008DC-EBB6-4E9D-A1C2-CC003A0F3352}" type="slidenum">
              <a:rPr lang="cs-CZ" altLang="en-US" smtClean="0">
                <a:latin typeface="Calibri" panose="020F0502020204030204" pitchFamily="34" charset="0"/>
              </a:rPr>
              <a:pPr/>
              <a:t>10</a:t>
            </a:fld>
            <a:endParaRPr lang="cs-CZ" altLang="en-US">
              <a:latin typeface="Calibri" panose="020F0502020204030204" pitchFamily="34" charset="0"/>
            </a:endParaRPr>
          </a:p>
        </p:txBody>
      </p:sp>
      <p:sp>
        <p:nvSpPr>
          <p:cNvPr id="19459" name="Rectangle 2">
            <a:extLst>
              <a:ext uri="{FF2B5EF4-FFF2-40B4-BE49-F238E27FC236}">
                <a16:creationId xmlns:a16="http://schemas.microsoft.com/office/drawing/2014/main" id="{437193DC-F9A5-F5CF-8EEE-B3A67F2DC4D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B29898DA-539F-6C47-9C19-051941C280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2FAD64A0-46E7-5F6C-07D8-ECCDC453840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F5273D4-7913-4A93-89F8-BA13A7B64EBF}" type="slidenum">
              <a:rPr lang="cs-CZ" altLang="cs-CZ">
                <a:latin typeface="Arial" panose="020B0604020202020204" pitchFamily="34" charset="0"/>
              </a:rPr>
              <a:pPr algn="r" eaLnBrk="1" hangingPunct="1">
                <a:spcBef>
                  <a:spcPct val="0"/>
                </a:spcBef>
              </a:pPr>
              <a:t>74</a:t>
            </a:fld>
            <a:endParaRPr lang="cs-CZ" altLang="cs-CZ">
              <a:latin typeface="Arial" panose="020B0604020202020204" pitchFamily="34" charset="0"/>
            </a:endParaRPr>
          </a:p>
        </p:txBody>
      </p:sp>
      <p:sp>
        <p:nvSpPr>
          <p:cNvPr id="144387" name="Rectangle 2">
            <a:extLst>
              <a:ext uri="{FF2B5EF4-FFF2-40B4-BE49-F238E27FC236}">
                <a16:creationId xmlns:a16="http://schemas.microsoft.com/office/drawing/2014/main" id="{4032E936-30BD-BCE8-EA13-8AC1083ACF83}"/>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4F46BADF-8596-77FF-DB8B-3B423ECBA9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14AB9EFF-230B-F817-89F9-9D0686F298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8F550A-B969-4C7F-A3E9-7A5B1E257C9A}" type="slidenum">
              <a:rPr lang="cs-CZ" altLang="en-US" smtClean="0">
                <a:latin typeface="Calibri" panose="020F0502020204030204" pitchFamily="34" charset="0"/>
              </a:rPr>
              <a:pPr/>
              <a:t>75</a:t>
            </a:fld>
            <a:endParaRPr lang="cs-CZ" altLang="en-US">
              <a:latin typeface="Calibri" panose="020F0502020204030204" pitchFamily="34" charset="0"/>
            </a:endParaRPr>
          </a:p>
        </p:txBody>
      </p:sp>
      <p:sp>
        <p:nvSpPr>
          <p:cNvPr id="146435" name="Rectangle 2">
            <a:extLst>
              <a:ext uri="{FF2B5EF4-FFF2-40B4-BE49-F238E27FC236}">
                <a16:creationId xmlns:a16="http://schemas.microsoft.com/office/drawing/2014/main" id="{07068D9D-15C6-A4FE-8762-D379D1465548}"/>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B6A695E5-1557-A26E-4D88-92830C6A09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E93CC024-57CF-C88A-E2DB-AE31C1BB81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C80065-71C4-4796-AB00-AE702722063D}" type="slidenum">
              <a:rPr lang="cs-CZ" altLang="en-US" smtClean="0">
                <a:latin typeface="Calibri" panose="020F0502020204030204" pitchFamily="34" charset="0"/>
              </a:rPr>
              <a:pPr/>
              <a:t>76</a:t>
            </a:fld>
            <a:endParaRPr lang="cs-CZ" altLang="en-US">
              <a:latin typeface="Calibri" panose="020F0502020204030204" pitchFamily="34" charset="0"/>
            </a:endParaRPr>
          </a:p>
        </p:txBody>
      </p:sp>
      <p:sp>
        <p:nvSpPr>
          <p:cNvPr id="148483" name="Rectangle 2">
            <a:extLst>
              <a:ext uri="{FF2B5EF4-FFF2-40B4-BE49-F238E27FC236}">
                <a16:creationId xmlns:a16="http://schemas.microsoft.com/office/drawing/2014/main" id="{9D8DAD0D-BEE9-FC10-DDC0-63992C91CDFF}"/>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42E5125A-ADB7-279D-1B8A-842A968BB5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46C66B01-37FA-0960-1D98-F574BBD748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EBEF19-7670-42D1-B6BD-33231CD31237}" type="slidenum">
              <a:rPr lang="cs-CZ" altLang="en-US" smtClean="0">
                <a:latin typeface="Calibri" panose="020F0502020204030204" pitchFamily="34" charset="0"/>
              </a:rPr>
              <a:pPr/>
              <a:t>77</a:t>
            </a:fld>
            <a:endParaRPr lang="cs-CZ" altLang="en-US">
              <a:latin typeface="Calibri" panose="020F0502020204030204" pitchFamily="34" charset="0"/>
            </a:endParaRPr>
          </a:p>
        </p:txBody>
      </p:sp>
      <p:sp>
        <p:nvSpPr>
          <p:cNvPr id="150531" name="Rectangle 2">
            <a:extLst>
              <a:ext uri="{FF2B5EF4-FFF2-40B4-BE49-F238E27FC236}">
                <a16:creationId xmlns:a16="http://schemas.microsoft.com/office/drawing/2014/main" id="{5249F4EC-1805-0D25-C666-F34229BDB500}"/>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6323D2C0-8652-8D94-DFBC-4710B66661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46C66B01-37FA-0960-1D98-F574BBD748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EBEF19-7670-42D1-B6BD-33231CD31237}" type="slidenum">
              <a:rPr lang="cs-CZ" altLang="en-US" smtClean="0">
                <a:latin typeface="Calibri" panose="020F0502020204030204" pitchFamily="34" charset="0"/>
              </a:rPr>
              <a:pPr/>
              <a:t>78</a:t>
            </a:fld>
            <a:endParaRPr lang="cs-CZ" altLang="en-US">
              <a:latin typeface="Calibri" panose="020F0502020204030204" pitchFamily="34" charset="0"/>
            </a:endParaRPr>
          </a:p>
        </p:txBody>
      </p:sp>
      <p:sp>
        <p:nvSpPr>
          <p:cNvPr id="150531" name="Rectangle 2">
            <a:extLst>
              <a:ext uri="{FF2B5EF4-FFF2-40B4-BE49-F238E27FC236}">
                <a16:creationId xmlns:a16="http://schemas.microsoft.com/office/drawing/2014/main" id="{5249F4EC-1805-0D25-C666-F34229BDB500}"/>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6323D2C0-8652-8D94-DFBC-4710B66661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218093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74165A17-ED20-2AC5-B842-F7963EA851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19B179-8315-4B88-96E6-29923D3D68E5}" type="slidenum">
              <a:rPr lang="cs-CZ" altLang="en-US" smtClean="0">
                <a:latin typeface="Calibri" panose="020F0502020204030204" pitchFamily="34" charset="0"/>
              </a:rPr>
              <a:pPr/>
              <a:t>79</a:t>
            </a:fld>
            <a:endParaRPr lang="cs-CZ" altLang="en-US">
              <a:latin typeface="Calibri" panose="020F0502020204030204" pitchFamily="34" charset="0"/>
            </a:endParaRPr>
          </a:p>
        </p:txBody>
      </p:sp>
      <p:sp>
        <p:nvSpPr>
          <p:cNvPr id="152579" name="Rectangle 2">
            <a:extLst>
              <a:ext uri="{FF2B5EF4-FFF2-40B4-BE49-F238E27FC236}">
                <a16:creationId xmlns:a16="http://schemas.microsoft.com/office/drawing/2014/main" id="{1275467C-1BF6-C56D-ADC4-E7A951BEBC29}"/>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4D32C1E3-C531-7758-CFF7-4F570FDBD8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9C1812B0-B3BA-201C-BD77-5E346BF0F2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502F7D-65DC-423D-951F-54410B6B18B5}" type="slidenum">
              <a:rPr lang="cs-CZ" altLang="en-US" smtClean="0">
                <a:latin typeface="Calibri" panose="020F0502020204030204" pitchFamily="34" charset="0"/>
              </a:rPr>
              <a:pPr/>
              <a:t>80</a:t>
            </a:fld>
            <a:endParaRPr lang="cs-CZ" altLang="en-US">
              <a:latin typeface="Calibri" panose="020F0502020204030204" pitchFamily="34" charset="0"/>
            </a:endParaRPr>
          </a:p>
        </p:txBody>
      </p:sp>
      <p:sp>
        <p:nvSpPr>
          <p:cNvPr id="154627" name="Rectangle 2">
            <a:extLst>
              <a:ext uri="{FF2B5EF4-FFF2-40B4-BE49-F238E27FC236}">
                <a16:creationId xmlns:a16="http://schemas.microsoft.com/office/drawing/2014/main" id="{943043F3-4A03-BCDF-A36A-F007F0C91039}"/>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83DCC9F8-32F6-D274-636B-4A9FA6DC5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12119693-4BC1-C1AE-A711-1B7C5150A1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B6EA73-B97A-44A9-BF55-55C3D8FF1DAF}" type="slidenum">
              <a:rPr lang="cs-CZ" altLang="en-US" smtClean="0">
                <a:latin typeface="Calibri" panose="020F0502020204030204" pitchFamily="34" charset="0"/>
              </a:rPr>
              <a:pPr/>
              <a:t>81</a:t>
            </a:fld>
            <a:endParaRPr lang="cs-CZ" altLang="en-US">
              <a:latin typeface="Calibri" panose="020F0502020204030204" pitchFamily="34" charset="0"/>
            </a:endParaRPr>
          </a:p>
        </p:txBody>
      </p:sp>
      <p:sp>
        <p:nvSpPr>
          <p:cNvPr id="156675" name="Rectangle 2">
            <a:extLst>
              <a:ext uri="{FF2B5EF4-FFF2-40B4-BE49-F238E27FC236}">
                <a16:creationId xmlns:a16="http://schemas.microsoft.com/office/drawing/2014/main" id="{D8EE0BFE-CF4B-BAC4-2A82-53487AB4777B}"/>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2C903636-88FB-18D0-2063-B04592FC7A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095E22C3-B6C6-6390-CDAA-796A4D847E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169175-B738-4746-BF4B-69CB3149990C}" type="slidenum">
              <a:rPr lang="cs-CZ" altLang="en-US" smtClean="0">
                <a:latin typeface="Calibri" panose="020F0502020204030204" pitchFamily="34" charset="0"/>
              </a:rPr>
              <a:pPr/>
              <a:t>82</a:t>
            </a:fld>
            <a:endParaRPr lang="cs-CZ" altLang="en-US">
              <a:latin typeface="Calibri" panose="020F0502020204030204" pitchFamily="34" charset="0"/>
            </a:endParaRPr>
          </a:p>
        </p:txBody>
      </p:sp>
      <p:sp>
        <p:nvSpPr>
          <p:cNvPr id="158723" name="Rectangle 2">
            <a:extLst>
              <a:ext uri="{FF2B5EF4-FFF2-40B4-BE49-F238E27FC236}">
                <a16:creationId xmlns:a16="http://schemas.microsoft.com/office/drawing/2014/main" id="{45214BEE-79BA-538C-83AF-D9F364A2C3DC}"/>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C376E6D9-47B9-0E1A-4298-3115EBC88D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53FA7EE0-11A4-FB48-C6D0-520F7F62E7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4978C1-0407-41BB-A6A2-E40EBB5D1633}" type="slidenum">
              <a:rPr lang="cs-CZ" altLang="en-US" smtClean="0">
                <a:latin typeface="Calibri" panose="020F0502020204030204" pitchFamily="34" charset="0"/>
              </a:rPr>
              <a:pPr/>
              <a:t>83</a:t>
            </a:fld>
            <a:endParaRPr lang="cs-CZ" altLang="en-US">
              <a:latin typeface="Calibri" panose="020F0502020204030204" pitchFamily="34" charset="0"/>
            </a:endParaRPr>
          </a:p>
        </p:txBody>
      </p:sp>
      <p:sp>
        <p:nvSpPr>
          <p:cNvPr id="160771" name="Rectangle 2">
            <a:extLst>
              <a:ext uri="{FF2B5EF4-FFF2-40B4-BE49-F238E27FC236}">
                <a16:creationId xmlns:a16="http://schemas.microsoft.com/office/drawing/2014/main" id="{4244FAF9-53F2-F6FC-2688-8C6E4A2A4286}"/>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F112BECC-CEA3-B4D7-CB2D-C90550B7AD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30C1BC1-E69E-B9CA-5A7C-5FC1E52A94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3E4316-7DEA-4139-A67A-C34DAC8539D9}" type="slidenum">
              <a:rPr lang="cs-CZ" altLang="en-US" smtClean="0">
                <a:latin typeface="Calibri" panose="020F0502020204030204" pitchFamily="34" charset="0"/>
              </a:rPr>
              <a:pPr/>
              <a:t>11</a:t>
            </a:fld>
            <a:endParaRPr lang="cs-CZ" altLang="en-US">
              <a:latin typeface="Calibri" panose="020F0502020204030204" pitchFamily="34" charset="0"/>
            </a:endParaRPr>
          </a:p>
        </p:txBody>
      </p:sp>
      <p:sp>
        <p:nvSpPr>
          <p:cNvPr id="21507" name="Rectangle 2">
            <a:extLst>
              <a:ext uri="{FF2B5EF4-FFF2-40B4-BE49-F238E27FC236}">
                <a16:creationId xmlns:a16="http://schemas.microsoft.com/office/drawing/2014/main" id="{2DBBB8A8-6C4E-D89D-2710-DCD7ECA57AAF}"/>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E3F41ABA-00C4-4969-A2DE-24F4039966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34ADCC17-962D-B02B-E7BD-B83483B37E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589C6A-CF48-4DAF-9D6B-7FD55E806961}" type="slidenum">
              <a:rPr lang="cs-CZ" altLang="en-US" smtClean="0">
                <a:latin typeface="Calibri" panose="020F0502020204030204" pitchFamily="34" charset="0"/>
              </a:rPr>
              <a:pPr/>
              <a:t>84</a:t>
            </a:fld>
            <a:endParaRPr lang="cs-CZ" altLang="en-US">
              <a:latin typeface="Calibri" panose="020F0502020204030204" pitchFamily="34" charset="0"/>
            </a:endParaRPr>
          </a:p>
        </p:txBody>
      </p:sp>
      <p:sp>
        <p:nvSpPr>
          <p:cNvPr id="162819" name="Rectangle 2">
            <a:extLst>
              <a:ext uri="{FF2B5EF4-FFF2-40B4-BE49-F238E27FC236}">
                <a16:creationId xmlns:a16="http://schemas.microsoft.com/office/drawing/2014/main" id="{B8F4FE4C-CDC9-BEE3-B639-B2A5F1B25006}"/>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17A4C148-4D30-0F9C-0FEE-FC867C9AA8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0845B804-4551-D60C-7D6F-E887855959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26F41F-C35C-4519-8A61-93EBA15DE6B7}" type="slidenum">
              <a:rPr lang="cs-CZ" altLang="en-US" smtClean="0">
                <a:latin typeface="Calibri" panose="020F0502020204030204" pitchFamily="34" charset="0"/>
              </a:rPr>
              <a:pPr/>
              <a:t>85</a:t>
            </a:fld>
            <a:endParaRPr lang="cs-CZ" altLang="en-US">
              <a:latin typeface="Calibri" panose="020F0502020204030204" pitchFamily="34" charset="0"/>
            </a:endParaRPr>
          </a:p>
        </p:txBody>
      </p:sp>
      <p:sp>
        <p:nvSpPr>
          <p:cNvPr id="164867" name="Rectangle 2">
            <a:extLst>
              <a:ext uri="{FF2B5EF4-FFF2-40B4-BE49-F238E27FC236}">
                <a16:creationId xmlns:a16="http://schemas.microsoft.com/office/drawing/2014/main" id="{5C142D98-6B46-36B3-1817-27CF7FA5BD2A}"/>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3C8DE979-2446-FD63-534D-0FC6AC7AD3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89424ECE-6FB4-ABB0-399D-27538BFAB9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91B39F-CC5F-4691-BC3A-A78F691D7A8C}" type="slidenum">
              <a:rPr lang="cs-CZ" altLang="en-US" smtClean="0">
                <a:latin typeface="Calibri" panose="020F0502020204030204" pitchFamily="34" charset="0"/>
              </a:rPr>
              <a:pPr/>
              <a:t>86</a:t>
            </a:fld>
            <a:endParaRPr lang="cs-CZ" altLang="en-US">
              <a:latin typeface="Calibri" panose="020F0502020204030204" pitchFamily="34" charset="0"/>
            </a:endParaRPr>
          </a:p>
        </p:txBody>
      </p:sp>
      <p:sp>
        <p:nvSpPr>
          <p:cNvPr id="166915" name="Rectangle 2">
            <a:extLst>
              <a:ext uri="{FF2B5EF4-FFF2-40B4-BE49-F238E27FC236}">
                <a16:creationId xmlns:a16="http://schemas.microsoft.com/office/drawing/2014/main" id="{1F7D251B-FDC2-111C-FB76-45593BDD0C3F}"/>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D652CDBB-3894-ECE1-FC87-08D991585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694CCFA8-567A-67B7-197A-8265E3AB76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5DF8BE-8CAC-4845-940B-4BA268B586A2}" type="slidenum">
              <a:rPr lang="cs-CZ" altLang="en-US" smtClean="0">
                <a:latin typeface="Calibri" panose="020F0502020204030204" pitchFamily="34" charset="0"/>
              </a:rPr>
              <a:pPr/>
              <a:t>87</a:t>
            </a:fld>
            <a:endParaRPr lang="cs-CZ" altLang="en-US">
              <a:latin typeface="Calibri" panose="020F0502020204030204" pitchFamily="34" charset="0"/>
            </a:endParaRPr>
          </a:p>
        </p:txBody>
      </p:sp>
      <p:sp>
        <p:nvSpPr>
          <p:cNvPr id="168963" name="Rectangle 2">
            <a:extLst>
              <a:ext uri="{FF2B5EF4-FFF2-40B4-BE49-F238E27FC236}">
                <a16:creationId xmlns:a16="http://schemas.microsoft.com/office/drawing/2014/main" id="{40387F1D-2EA3-BBC4-D5C4-9DD712BB846D}"/>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FBEAAE4E-5824-4C17-EA57-393D205587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EAC9ACBB-2FCF-B19E-6631-5C35DE8553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3C9D90-8B8C-4CFC-9637-C3CC6DA545AA}" type="slidenum">
              <a:rPr lang="cs-CZ" altLang="en-US" smtClean="0">
                <a:latin typeface="Calibri" panose="020F0502020204030204" pitchFamily="34" charset="0"/>
              </a:rPr>
              <a:pPr/>
              <a:t>88</a:t>
            </a:fld>
            <a:endParaRPr lang="cs-CZ" altLang="en-US">
              <a:latin typeface="Calibri" panose="020F0502020204030204" pitchFamily="34" charset="0"/>
            </a:endParaRPr>
          </a:p>
        </p:txBody>
      </p:sp>
      <p:sp>
        <p:nvSpPr>
          <p:cNvPr id="171011" name="Rectangle 2">
            <a:extLst>
              <a:ext uri="{FF2B5EF4-FFF2-40B4-BE49-F238E27FC236}">
                <a16:creationId xmlns:a16="http://schemas.microsoft.com/office/drawing/2014/main" id="{268E0BA3-A4C0-FA58-7B7C-FE1C97CF9FBB}"/>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B6D49D94-B5A9-0677-6B69-75046A65C5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F8C493E9-D9ED-A03A-A3EB-C17DACAE29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F6E74B-2E7B-46B8-B3AB-052D01C0452B}" type="slidenum">
              <a:rPr lang="cs-CZ" altLang="en-US" smtClean="0">
                <a:latin typeface="Calibri" panose="020F0502020204030204" pitchFamily="34" charset="0"/>
              </a:rPr>
              <a:pPr/>
              <a:t>89</a:t>
            </a:fld>
            <a:endParaRPr lang="cs-CZ" altLang="en-US">
              <a:latin typeface="Calibri" panose="020F0502020204030204" pitchFamily="34" charset="0"/>
            </a:endParaRPr>
          </a:p>
        </p:txBody>
      </p:sp>
      <p:sp>
        <p:nvSpPr>
          <p:cNvPr id="173059" name="Rectangle 2">
            <a:extLst>
              <a:ext uri="{FF2B5EF4-FFF2-40B4-BE49-F238E27FC236}">
                <a16:creationId xmlns:a16="http://schemas.microsoft.com/office/drawing/2014/main" id="{A5DD0557-67AE-FF4E-704A-BBA629D68357}"/>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7BE9F340-5077-46DC-DAC2-6FD82C4BA8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6A28CF45-49A9-1B19-863D-75EB3E4148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B5068B-C350-49CB-B646-3D14EA6B8825}" type="slidenum">
              <a:rPr lang="cs-CZ" altLang="en-US" smtClean="0">
                <a:latin typeface="Calibri" panose="020F0502020204030204" pitchFamily="34" charset="0"/>
              </a:rPr>
              <a:pPr/>
              <a:t>90</a:t>
            </a:fld>
            <a:endParaRPr lang="cs-CZ" altLang="en-US">
              <a:latin typeface="Calibri" panose="020F0502020204030204" pitchFamily="34" charset="0"/>
            </a:endParaRPr>
          </a:p>
        </p:txBody>
      </p:sp>
      <p:sp>
        <p:nvSpPr>
          <p:cNvPr id="175107" name="Rectangle 2">
            <a:extLst>
              <a:ext uri="{FF2B5EF4-FFF2-40B4-BE49-F238E27FC236}">
                <a16:creationId xmlns:a16="http://schemas.microsoft.com/office/drawing/2014/main" id="{AF68C58E-26DD-52DF-2C10-54D39824C5D0}"/>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103E94CB-B369-049D-52D7-C8937A7351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371D0564-85A9-7659-6D44-34543358EE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873237-DEE0-4197-8A00-CE2B95615231}" type="slidenum">
              <a:rPr lang="cs-CZ" altLang="en-US" smtClean="0">
                <a:latin typeface="Calibri" panose="020F0502020204030204" pitchFamily="34" charset="0"/>
              </a:rPr>
              <a:pPr/>
              <a:t>91</a:t>
            </a:fld>
            <a:endParaRPr lang="cs-CZ" altLang="en-US">
              <a:latin typeface="Calibri" panose="020F0502020204030204" pitchFamily="34" charset="0"/>
            </a:endParaRPr>
          </a:p>
        </p:txBody>
      </p:sp>
      <p:sp>
        <p:nvSpPr>
          <p:cNvPr id="177155" name="Rectangle 2">
            <a:extLst>
              <a:ext uri="{FF2B5EF4-FFF2-40B4-BE49-F238E27FC236}">
                <a16:creationId xmlns:a16="http://schemas.microsoft.com/office/drawing/2014/main" id="{BA94EA3E-289E-7875-5D4A-529CA91F6737}"/>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D9A7980B-6B06-2019-DAB3-F002BF6CC2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58B2D8F0-C09F-950B-B1C5-D24FDB1AA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2484DB-9813-41BD-B635-3D9ED775ADC7}" type="slidenum">
              <a:rPr lang="cs-CZ" altLang="en-US" smtClean="0">
                <a:latin typeface="Calibri" panose="020F0502020204030204" pitchFamily="34" charset="0"/>
              </a:rPr>
              <a:pPr/>
              <a:t>92</a:t>
            </a:fld>
            <a:endParaRPr lang="cs-CZ" altLang="en-US">
              <a:latin typeface="Calibri" panose="020F0502020204030204" pitchFamily="34" charset="0"/>
            </a:endParaRPr>
          </a:p>
        </p:txBody>
      </p:sp>
      <p:sp>
        <p:nvSpPr>
          <p:cNvPr id="179203" name="Rectangle 2">
            <a:extLst>
              <a:ext uri="{FF2B5EF4-FFF2-40B4-BE49-F238E27FC236}">
                <a16:creationId xmlns:a16="http://schemas.microsoft.com/office/drawing/2014/main" id="{AEA57A0F-7ADB-439A-22DB-D1181F73FF21}"/>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6A3E8B4C-AA3A-3FF9-FBB7-5C28EB68F0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F6F4C8EC-E1DC-0270-147C-15259B53A3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199566-32D4-4B43-A82C-FCAD24DF6109}" type="slidenum">
              <a:rPr lang="cs-CZ" altLang="en-US" smtClean="0">
                <a:latin typeface="Calibri" panose="020F0502020204030204" pitchFamily="34" charset="0"/>
              </a:rPr>
              <a:pPr/>
              <a:t>93</a:t>
            </a:fld>
            <a:endParaRPr lang="cs-CZ" altLang="en-US">
              <a:latin typeface="Calibri" panose="020F0502020204030204" pitchFamily="34" charset="0"/>
            </a:endParaRPr>
          </a:p>
        </p:txBody>
      </p:sp>
      <p:sp>
        <p:nvSpPr>
          <p:cNvPr id="181251" name="Rectangle 2">
            <a:extLst>
              <a:ext uri="{FF2B5EF4-FFF2-40B4-BE49-F238E27FC236}">
                <a16:creationId xmlns:a16="http://schemas.microsoft.com/office/drawing/2014/main" id="{DF8AC711-7287-F5AD-AB35-98EBDCB7CCC6}"/>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E2403CD7-C938-C672-18D0-46E3C32C42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EE789D6-51CC-FF1C-7FFB-E0D041B27B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29E11D-12D5-4561-854F-D0C56AF7E932}" type="slidenum">
              <a:rPr lang="cs-CZ" altLang="en-US" smtClean="0">
                <a:latin typeface="Calibri" panose="020F0502020204030204" pitchFamily="34" charset="0"/>
              </a:rPr>
              <a:pPr/>
              <a:t>12</a:t>
            </a:fld>
            <a:endParaRPr lang="cs-CZ" altLang="en-US">
              <a:latin typeface="Calibri" panose="020F0502020204030204" pitchFamily="34" charset="0"/>
            </a:endParaRPr>
          </a:p>
        </p:txBody>
      </p:sp>
      <p:sp>
        <p:nvSpPr>
          <p:cNvPr id="23555" name="Rectangle 2">
            <a:extLst>
              <a:ext uri="{FF2B5EF4-FFF2-40B4-BE49-F238E27FC236}">
                <a16:creationId xmlns:a16="http://schemas.microsoft.com/office/drawing/2014/main" id="{48A68357-5D42-4A5E-5D01-B042FDF5DA3C}"/>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993B4EE1-F249-789A-1822-6728178A47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FDB0F059-35AC-70E7-0C8F-9FEA73FF24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1DE5DE-3A80-439C-99BE-AC3264326882}" type="slidenum">
              <a:rPr lang="cs-CZ" altLang="en-US" smtClean="0">
                <a:latin typeface="Calibri" panose="020F0502020204030204" pitchFamily="34" charset="0"/>
              </a:rPr>
              <a:pPr/>
              <a:t>94</a:t>
            </a:fld>
            <a:endParaRPr lang="cs-CZ" altLang="en-US">
              <a:latin typeface="Calibri" panose="020F0502020204030204" pitchFamily="34" charset="0"/>
            </a:endParaRPr>
          </a:p>
        </p:txBody>
      </p:sp>
      <p:sp>
        <p:nvSpPr>
          <p:cNvPr id="183299" name="Rectangle 2">
            <a:extLst>
              <a:ext uri="{FF2B5EF4-FFF2-40B4-BE49-F238E27FC236}">
                <a16:creationId xmlns:a16="http://schemas.microsoft.com/office/drawing/2014/main" id="{8FCB9138-5E52-0BE3-E338-0C5EA0B21D61}"/>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84AC3CF0-4169-8B6A-FBC8-A77162DB83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4302EAF1-20CE-FF41-F551-2FEAC7E83E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38BF53-FEC3-4EC8-9C36-669D5E965283}" type="slidenum">
              <a:rPr lang="cs-CZ" altLang="en-US" smtClean="0">
                <a:latin typeface="Calibri" panose="020F0502020204030204" pitchFamily="34" charset="0"/>
              </a:rPr>
              <a:pPr/>
              <a:t>95</a:t>
            </a:fld>
            <a:endParaRPr lang="cs-CZ" altLang="en-US">
              <a:latin typeface="Calibri" panose="020F0502020204030204" pitchFamily="34" charset="0"/>
            </a:endParaRPr>
          </a:p>
        </p:txBody>
      </p:sp>
      <p:sp>
        <p:nvSpPr>
          <p:cNvPr id="185347" name="Rectangle 2">
            <a:extLst>
              <a:ext uri="{FF2B5EF4-FFF2-40B4-BE49-F238E27FC236}">
                <a16:creationId xmlns:a16="http://schemas.microsoft.com/office/drawing/2014/main" id="{CBAE7C23-870E-88F2-E04A-E2AD93A3F175}"/>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BB5E8616-B7DE-C50A-FFEE-7D10581C6E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6B7E43BD-3D0A-9D21-748F-890B95719A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4D58CB-888A-4C3C-A4E7-0529F2567155}" type="slidenum">
              <a:rPr lang="cs-CZ" altLang="en-US" smtClean="0">
                <a:latin typeface="Calibri" panose="020F0502020204030204" pitchFamily="34" charset="0"/>
              </a:rPr>
              <a:pPr/>
              <a:t>96</a:t>
            </a:fld>
            <a:endParaRPr lang="cs-CZ" altLang="en-US">
              <a:latin typeface="Calibri" panose="020F0502020204030204" pitchFamily="34" charset="0"/>
            </a:endParaRPr>
          </a:p>
        </p:txBody>
      </p:sp>
      <p:sp>
        <p:nvSpPr>
          <p:cNvPr id="187395" name="Rectangle 2">
            <a:extLst>
              <a:ext uri="{FF2B5EF4-FFF2-40B4-BE49-F238E27FC236}">
                <a16:creationId xmlns:a16="http://schemas.microsoft.com/office/drawing/2014/main" id="{F81EA8F3-945F-3063-D3A2-B381CFE31AF9}"/>
              </a:ext>
            </a:extLst>
          </p:cNvPr>
          <p:cNvSpPr>
            <a:spLocks noGrp="1" noRot="1" noChangeAspect="1" noChangeArrowheads="1" noTextEdit="1"/>
          </p:cNvSpPr>
          <p:nvPr>
            <p:ph type="sldImg"/>
          </p:nvPr>
        </p:nvSpPr>
        <p:spPr>
          <a:ln/>
        </p:spPr>
      </p:sp>
      <p:sp>
        <p:nvSpPr>
          <p:cNvPr id="187396" name="Rectangle 3">
            <a:extLst>
              <a:ext uri="{FF2B5EF4-FFF2-40B4-BE49-F238E27FC236}">
                <a16:creationId xmlns:a16="http://schemas.microsoft.com/office/drawing/2014/main" id="{7A357B10-2AE7-3A51-B16D-EE5E17ABDD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7AABF7A3-7DAB-FDF1-2733-4554B6F5F0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10D17A-19D9-442C-8CBE-F9DB59F126B6}" type="slidenum">
              <a:rPr lang="cs-CZ" altLang="en-US" smtClean="0">
                <a:latin typeface="Calibri" panose="020F0502020204030204" pitchFamily="34" charset="0"/>
              </a:rPr>
              <a:pPr/>
              <a:t>97</a:t>
            </a:fld>
            <a:endParaRPr lang="cs-CZ" altLang="en-US">
              <a:latin typeface="Calibri" panose="020F0502020204030204" pitchFamily="34" charset="0"/>
            </a:endParaRPr>
          </a:p>
        </p:txBody>
      </p:sp>
      <p:sp>
        <p:nvSpPr>
          <p:cNvPr id="189443" name="Rectangle 2">
            <a:extLst>
              <a:ext uri="{FF2B5EF4-FFF2-40B4-BE49-F238E27FC236}">
                <a16:creationId xmlns:a16="http://schemas.microsoft.com/office/drawing/2014/main" id="{A4B1D9BE-6CD0-0388-07A6-06A5DA6D4AE5}"/>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B057C26D-2475-13D4-8DC3-943F77EB63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C1483F0E-8137-FF96-3B15-0ECF0B5115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CE6158-768B-4195-8FA9-E0BCF02771DA}" type="slidenum">
              <a:rPr lang="cs-CZ" altLang="en-US" smtClean="0">
                <a:latin typeface="Calibri" panose="020F0502020204030204" pitchFamily="34" charset="0"/>
              </a:rPr>
              <a:pPr/>
              <a:t>98</a:t>
            </a:fld>
            <a:endParaRPr lang="cs-CZ" altLang="en-US">
              <a:latin typeface="Calibri" panose="020F0502020204030204" pitchFamily="34" charset="0"/>
            </a:endParaRPr>
          </a:p>
        </p:txBody>
      </p:sp>
      <p:sp>
        <p:nvSpPr>
          <p:cNvPr id="191491" name="Rectangle 2">
            <a:extLst>
              <a:ext uri="{FF2B5EF4-FFF2-40B4-BE49-F238E27FC236}">
                <a16:creationId xmlns:a16="http://schemas.microsoft.com/office/drawing/2014/main" id="{C3E12A78-048D-CFC0-86EC-2B9D79647281}"/>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A77C5604-0DAA-6308-17B5-E55409C4B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7709C8C2-870B-DBE5-AE04-26D8FB66AD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0A6696-AC85-4690-9259-536A74964A11}" type="slidenum">
              <a:rPr lang="cs-CZ" altLang="en-US" smtClean="0">
                <a:latin typeface="Calibri" panose="020F0502020204030204" pitchFamily="34" charset="0"/>
              </a:rPr>
              <a:pPr/>
              <a:t>99</a:t>
            </a:fld>
            <a:endParaRPr lang="cs-CZ" altLang="en-US">
              <a:latin typeface="Calibri" panose="020F0502020204030204" pitchFamily="34" charset="0"/>
            </a:endParaRPr>
          </a:p>
        </p:txBody>
      </p:sp>
      <p:sp>
        <p:nvSpPr>
          <p:cNvPr id="193539" name="Rectangle 2">
            <a:extLst>
              <a:ext uri="{FF2B5EF4-FFF2-40B4-BE49-F238E27FC236}">
                <a16:creationId xmlns:a16="http://schemas.microsoft.com/office/drawing/2014/main" id="{0DEAD4CE-F408-721D-6EFD-7A95CC1711B6}"/>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70232D9F-99C4-BB67-669E-3B3F2216AC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394B52FD-D6B1-7C47-287F-B65D938572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9EDD47-19DE-49A0-8DC7-A9E1E6FBAF17}" type="slidenum">
              <a:rPr lang="cs-CZ" altLang="en-US" smtClean="0">
                <a:latin typeface="Calibri" panose="020F0502020204030204" pitchFamily="34" charset="0"/>
              </a:rPr>
              <a:pPr/>
              <a:t>100</a:t>
            </a:fld>
            <a:endParaRPr lang="cs-CZ" altLang="en-US">
              <a:latin typeface="Calibri" panose="020F0502020204030204" pitchFamily="34" charset="0"/>
            </a:endParaRPr>
          </a:p>
        </p:txBody>
      </p:sp>
      <p:sp>
        <p:nvSpPr>
          <p:cNvPr id="195587" name="Rectangle 2">
            <a:extLst>
              <a:ext uri="{FF2B5EF4-FFF2-40B4-BE49-F238E27FC236}">
                <a16:creationId xmlns:a16="http://schemas.microsoft.com/office/drawing/2014/main" id="{BA0645DF-7400-38D8-03B2-48E68EF7C489}"/>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78600FE2-87A6-C0F7-4E48-C52053DC30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E38D7D38-708D-9F0F-A9D1-F899B2AD30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978FF1-952F-4C0E-9902-2C805AA750EE}" type="slidenum">
              <a:rPr lang="cs-CZ" altLang="en-US" smtClean="0">
                <a:latin typeface="Calibri" panose="020F0502020204030204" pitchFamily="34" charset="0"/>
              </a:rPr>
              <a:pPr/>
              <a:t>101</a:t>
            </a:fld>
            <a:endParaRPr lang="cs-CZ" altLang="en-US">
              <a:latin typeface="Calibri" panose="020F0502020204030204" pitchFamily="34" charset="0"/>
            </a:endParaRPr>
          </a:p>
        </p:txBody>
      </p:sp>
      <p:sp>
        <p:nvSpPr>
          <p:cNvPr id="197635" name="Rectangle 2">
            <a:extLst>
              <a:ext uri="{FF2B5EF4-FFF2-40B4-BE49-F238E27FC236}">
                <a16:creationId xmlns:a16="http://schemas.microsoft.com/office/drawing/2014/main" id="{BC67D2C2-1049-EADA-2185-39A4A28180C0}"/>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8FDFFE84-FFE7-F972-D57E-B33E90D735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A19C2318-DCB4-FA4A-EA90-D8D48EC64E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EB8C6E-D659-4A0F-987D-AD146EDDBEC2}" type="slidenum">
              <a:rPr lang="cs-CZ" altLang="en-US" smtClean="0">
                <a:latin typeface="Calibri" panose="020F0502020204030204" pitchFamily="34" charset="0"/>
              </a:rPr>
              <a:pPr/>
              <a:t>102</a:t>
            </a:fld>
            <a:endParaRPr lang="cs-CZ" altLang="en-US">
              <a:latin typeface="Calibri" panose="020F0502020204030204" pitchFamily="34" charset="0"/>
            </a:endParaRPr>
          </a:p>
        </p:txBody>
      </p:sp>
      <p:sp>
        <p:nvSpPr>
          <p:cNvPr id="199683" name="Rectangle 2">
            <a:extLst>
              <a:ext uri="{FF2B5EF4-FFF2-40B4-BE49-F238E27FC236}">
                <a16:creationId xmlns:a16="http://schemas.microsoft.com/office/drawing/2014/main" id="{78C3D682-50C4-D4FC-BFDA-FF812E5CE218}"/>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7560CAD9-1F4D-5BD6-56C0-8FB4E013B2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E70AF8B0-18CC-B878-C38F-9215FC148D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D19A61-A165-430B-B721-BCEAC3866EDC}" type="slidenum">
              <a:rPr lang="cs-CZ" altLang="en-US" smtClean="0">
                <a:latin typeface="Calibri" panose="020F0502020204030204" pitchFamily="34" charset="0"/>
              </a:rPr>
              <a:pPr/>
              <a:t>103</a:t>
            </a:fld>
            <a:endParaRPr lang="cs-CZ" altLang="en-US">
              <a:latin typeface="Calibri" panose="020F0502020204030204" pitchFamily="34" charset="0"/>
            </a:endParaRPr>
          </a:p>
        </p:txBody>
      </p:sp>
      <p:sp>
        <p:nvSpPr>
          <p:cNvPr id="201731" name="Rectangle 2">
            <a:extLst>
              <a:ext uri="{FF2B5EF4-FFF2-40B4-BE49-F238E27FC236}">
                <a16:creationId xmlns:a16="http://schemas.microsoft.com/office/drawing/2014/main" id="{5AA013C9-A19D-19A4-C908-A897270DDBB6}"/>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8F10226E-1FFD-BCF3-7F01-55266EFAA9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8D60ED0E-BBCA-B012-38AA-B10A2C39B367}"/>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BF62F3AF-E9E3-3CEC-7DE6-07CD66970C6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B780E36-E9A1-6521-7F4B-8786581F9949}"/>
              </a:ext>
            </a:extLst>
          </p:cNvPr>
          <p:cNvSpPr>
            <a:spLocks noGrp="1" noChangeArrowheads="1"/>
          </p:cNvSpPr>
          <p:nvPr>
            <p:ph type="sldNum" sz="quarter" idx="12"/>
          </p:nvPr>
        </p:nvSpPr>
        <p:spPr>
          <a:ln/>
        </p:spPr>
        <p:txBody>
          <a:bodyPr/>
          <a:lstStyle>
            <a:lvl1pPr>
              <a:defRPr/>
            </a:lvl1pPr>
          </a:lstStyle>
          <a:p>
            <a:pPr>
              <a:defRPr/>
            </a:pPr>
            <a:fld id="{B76A2390-AD30-4049-939F-85AA3033357C}" type="slidenum">
              <a:rPr lang="cs-CZ" altLang="cs-CZ"/>
              <a:pPr>
                <a:defRPr/>
              </a:pPr>
              <a:t>‹#›</a:t>
            </a:fld>
            <a:endParaRPr lang="cs-CZ" altLang="cs-CZ" dirty="0"/>
          </a:p>
        </p:txBody>
      </p:sp>
    </p:spTree>
    <p:extLst>
      <p:ext uri="{BB962C8B-B14F-4D97-AF65-F5344CB8AC3E}">
        <p14:creationId xmlns:p14="http://schemas.microsoft.com/office/powerpoint/2010/main" val="3351234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63381EE-A1F3-9A3E-734B-7B00143FA67D}"/>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BD63E91-8E1F-685A-1581-805614C1F45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2FE84286-B1B6-D1F2-2B5D-6DCAD370907E}"/>
              </a:ext>
            </a:extLst>
          </p:cNvPr>
          <p:cNvSpPr>
            <a:spLocks noGrp="1" noChangeArrowheads="1"/>
          </p:cNvSpPr>
          <p:nvPr>
            <p:ph type="sldNum" sz="quarter" idx="12"/>
          </p:nvPr>
        </p:nvSpPr>
        <p:spPr>
          <a:ln/>
        </p:spPr>
        <p:txBody>
          <a:bodyPr/>
          <a:lstStyle>
            <a:lvl1pPr>
              <a:defRPr/>
            </a:lvl1pPr>
          </a:lstStyle>
          <a:p>
            <a:pPr>
              <a:defRPr/>
            </a:pPr>
            <a:fld id="{7A5988DE-8F25-4612-A0AE-896C847473C6}" type="slidenum">
              <a:rPr lang="cs-CZ" altLang="cs-CZ"/>
              <a:pPr>
                <a:defRPr/>
              </a:pPr>
              <a:t>‹#›</a:t>
            </a:fld>
            <a:endParaRPr lang="cs-CZ" altLang="cs-CZ" dirty="0"/>
          </a:p>
        </p:txBody>
      </p:sp>
    </p:spTree>
    <p:extLst>
      <p:ext uri="{BB962C8B-B14F-4D97-AF65-F5344CB8AC3E}">
        <p14:creationId xmlns:p14="http://schemas.microsoft.com/office/powerpoint/2010/main" val="123654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0C9360B-321D-D0A8-D69E-1D79AC00BA80}"/>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EC8FB449-B456-7F5F-34C8-F3434F59BC4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65E2F865-C70D-20D1-2F18-A79EE85FDFB5}"/>
              </a:ext>
            </a:extLst>
          </p:cNvPr>
          <p:cNvSpPr>
            <a:spLocks noGrp="1" noChangeArrowheads="1"/>
          </p:cNvSpPr>
          <p:nvPr>
            <p:ph type="sldNum" sz="quarter" idx="12"/>
          </p:nvPr>
        </p:nvSpPr>
        <p:spPr>
          <a:ln/>
        </p:spPr>
        <p:txBody>
          <a:bodyPr/>
          <a:lstStyle>
            <a:lvl1pPr>
              <a:defRPr/>
            </a:lvl1pPr>
          </a:lstStyle>
          <a:p>
            <a:pPr>
              <a:defRPr/>
            </a:pPr>
            <a:fld id="{14EFF8E1-DB55-49B3-8483-82AFF4009701}" type="slidenum">
              <a:rPr lang="cs-CZ" altLang="cs-CZ"/>
              <a:pPr>
                <a:defRPr/>
              </a:pPr>
              <a:t>‹#›</a:t>
            </a:fld>
            <a:endParaRPr lang="cs-CZ" altLang="cs-CZ" dirty="0"/>
          </a:p>
        </p:txBody>
      </p:sp>
    </p:spTree>
    <p:extLst>
      <p:ext uri="{BB962C8B-B14F-4D97-AF65-F5344CB8AC3E}">
        <p14:creationId xmlns:p14="http://schemas.microsoft.com/office/powerpoint/2010/main" val="513304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673DA0D-4DDF-9631-385B-67097DD7884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0F948EF-2E46-42E1-856A-26F71C2F179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8A44C61-80AE-7EAA-6431-682CC054CC11}"/>
              </a:ext>
            </a:extLst>
          </p:cNvPr>
          <p:cNvSpPr>
            <a:spLocks noGrp="1" noChangeArrowheads="1"/>
          </p:cNvSpPr>
          <p:nvPr>
            <p:ph type="sldNum" sz="quarter" idx="12"/>
          </p:nvPr>
        </p:nvSpPr>
        <p:spPr>
          <a:ln/>
        </p:spPr>
        <p:txBody>
          <a:bodyPr/>
          <a:lstStyle>
            <a:lvl1pPr>
              <a:defRPr/>
            </a:lvl1pPr>
          </a:lstStyle>
          <a:p>
            <a:pPr>
              <a:defRPr/>
            </a:pPr>
            <a:fld id="{7D2AD215-5341-46E7-8516-63EED8137AE1}" type="slidenum">
              <a:rPr lang="cs-CZ" altLang="cs-CZ"/>
              <a:pPr>
                <a:defRPr/>
              </a:pPr>
              <a:t>‹#›</a:t>
            </a:fld>
            <a:endParaRPr lang="cs-CZ" altLang="cs-CZ" dirty="0"/>
          </a:p>
        </p:txBody>
      </p:sp>
    </p:spTree>
    <p:extLst>
      <p:ext uri="{BB962C8B-B14F-4D97-AF65-F5344CB8AC3E}">
        <p14:creationId xmlns:p14="http://schemas.microsoft.com/office/powerpoint/2010/main" val="2397251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54CA1999-3475-CB3E-2AF1-76D8A85D29B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16BB24F8-4678-ED08-7418-DF4CA50B379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1E409FF-AE8B-CB57-E224-C0D926945650}"/>
              </a:ext>
            </a:extLst>
          </p:cNvPr>
          <p:cNvSpPr>
            <a:spLocks noGrp="1" noChangeArrowheads="1"/>
          </p:cNvSpPr>
          <p:nvPr>
            <p:ph type="sldNum" sz="quarter" idx="12"/>
          </p:nvPr>
        </p:nvSpPr>
        <p:spPr>
          <a:ln/>
        </p:spPr>
        <p:txBody>
          <a:bodyPr/>
          <a:lstStyle>
            <a:lvl1pPr>
              <a:defRPr/>
            </a:lvl1pPr>
          </a:lstStyle>
          <a:p>
            <a:pPr>
              <a:defRPr/>
            </a:pPr>
            <a:fld id="{B2DFFF81-207F-4EEA-9F47-B7ADB49118F1}" type="slidenum">
              <a:rPr lang="cs-CZ" altLang="cs-CZ"/>
              <a:pPr>
                <a:defRPr/>
              </a:pPr>
              <a:t>‹#›</a:t>
            </a:fld>
            <a:endParaRPr lang="cs-CZ" altLang="cs-CZ" dirty="0"/>
          </a:p>
        </p:txBody>
      </p:sp>
    </p:spTree>
    <p:extLst>
      <p:ext uri="{BB962C8B-B14F-4D97-AF65-F5344CB8AC3E}">
        <p14:creationId xmlns:p14="http://schemas.microsoft.com/office/powerpoint/2010/main" val="318656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0C3CD816-0272-C5BB-A221-04D3364AAF67}"/>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8D19C109-D56C-BC51-AE68-7CCD03A5938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50A7C902-1749-FAAE-E483-6C88B30E18CA}"/>
              </a:ext>
            </a:extLst>
          </p:cNvPr>
          <p:cNvSpPr>
            <a:spLocks noGrp="1" noChangeArrowheads="1"/>
          </p:cNvSpPr>
          <p:nvPr>
            <p:ph type="sldNum" sz="quarter" idx="12"/>
          </p:nvPr>
        </p:nvSpPr>
        <p:spPr>
          <a:ln/>
        </p:spPr>
        <p:txBody>
          <a:bodyPr/>
          <a:lstStyle>
            <a:lvl1pPr>
              <a:defRPr/>
            </a:lvl1pPr>
          </a:lstStyle>
          <a:p>
            <a:pPr>
              <a:defRPr/>
            </a:pPr>
            <a:fld id="{BB5D5D3B-ACA8-471A-BF2F-4A09C3C429BF}" type="slidenum">
              <a:rPr lang="cs-CZ" altLang="cs-CZ"/>
              <a:pPr>
                <a:defRPr/>
              </a:pPr>
              <a:t>‹#›</a:t>
            </a:fld>
            <a:endParaRPr lang="cs-CZ" altLang="cs-CZ" dirty="0"/>
          </a:p>
        </p:txBody>
      </p:sp>
    </p:spTree>
    <p:extLst>
      <p:ext uri="{BB962C8B-B14F-4D97-AF65-F5344CB8AC3E}">
        <p14:creationId xmlns:p14="http://schemas.microsoft.com/office/powerpoint/2010/main" val="4061990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7B0CB7E-ECFC-5755-ECE7-0C0772D8E97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B9896BD-C848-087D-A012-37752DD4D2E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53F24C69-04F1-7245-97A8-733F2C3BDD81}"/>
              </a:ext>
            </a:extLst>
          </p:cNvPr>
          <p:cNvSpPr>
            <a:spLocks noGrp="1" noChangeArrowheads="1"/>
          </p:cNvSpPr>
          <p:nvPr>
            <p:ph type="sldNum" sz="quarter" idx="12"/>
          </p:nvPr>
        </p:nvSpPr>
        <p:spPr>
          <a:ln/>
        </p:spPr>
        <p:txBody>
          <a:bodyPr/>
          <a:lstStyle>
            <a:lvl1pPr>
              <a:defRPr/>
            </a:lvl1pPr>
          </a:lstStyle>
          <a:p>
            <a:pPr>
              <a:defRPr/>
            </a:pPr>
            <a:fld id="{673346A9-B293-4D74-A0A6-FBC48D18B355}" type="slidenum">
              <a:rPr lang="cs-CZ" altLang="cs-CZ"/>
              <a:pPr>
                <a:defRPr/>
              </a:pPr>
              <a:t>‹#›</a:t>
            </a:fld>
            <a:endParaRPr lang="cs-CZ" altLang="cs-CZ" dirty="0"/>
          </a:p>
        </p:txBody>
      </p:sp>
    </p:spTree>
    <p:extLst>
      <p:ext uri="{BB962C8B-B14F-4D97-AF65-F5344CB8AC3E}">
        <p14:creationId xmlns:p14="http://schemas.microsoft.com/office/powerpoint/2010/main" val="174848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D8D985C2-BFA5-0301-0196-E731CD10DCC9}"/>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7E53B1FB-3315-295A-D778-B22238AB457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96EEEF99-4D5F-68A3-AE3D-D444AE29EF76}"/>
              </a:ext>
            </a:extLst>
          </p:cNvPr>
          <p:cNvSpPr>
            <a:spLocks noGrp="1" noChangeArrowheads="1"/>
          </p:cNvSpPr>
          <p:nvPr>
            <p:ph type="sldNum" sz="quarter" idx="12"/>
          </p:nvPr>
        </p:nvSpPr>
        <p:spPr>
          <a:ln/>
        </p:spPr>
        <p:txBody>
          <a:bodyPr/>
          <a:lstStyle>
            <a:lvl1pPr>
              <a:defRPr/>
            </a:lvl1pPr>
          </a:lstStyle>
          <a:p>
            <a:pPr>
              <a:defRPr/>
            </a:pPr>
            <a:fld id="{C9D6CBE2-42D6-4EFA-A521-56EC1F7E30D2}" type="slidenum">
              <a:rPr lang="cs-CZ" altLang="cs-CZ"/>
              <a:pPr>
                <a:defRPr/>
              </a:pPr>
              <a:t>‹#›</a:t>
            </a:fld>
            <a:endParaRPr lang="cs-CZ" altLang="cs-CZ" dirty="0"/>
          </a:p>
        </p:txBody>
      </p:sp>
    </p:spTree>
    <p:extLst>
      <p:ext uri="{BB962C8B-B14F-4D97-AF65-F5344CB8AC3E}">
        <p14:creationId xmlns:p14="http://schemas.microsoft.com/office/powerpoint/2010/main" val="3739710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21CAD4C0-A2C9-BB28-820F-8E5E554E0066}"/>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9E6D670B-644B-8AC6-8B47-920672B5824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78738184-A12B-C9D6-4121-8F2CC197A340}"/>
              </a:ext>
            </a:extLst>
          </p:cNvPr>
          <p:cNvSpPr>
            <a:spLocks noGrp="1" noChangeArrowheads="1"/>
          </p:cNvSpPr>
          <p:nvPr>
            <p:ph type="sldNum" sz="quarter" idx="12"/>
          </p:nvPr>
        </p:nvSpPr>
        <p:spPr>
          <a:ln/>
        </p:spPr>
        <p:txBody>
          <a:bodyPr/>
          <a:lstStyle>
            <a:lvl1pPr>
              <a:defRPr/>
            </a:lvl1pPr>
          </a:lstStyle>
          <a:p>
            <a:pPr>
              <a:defRPr/>
            </a:pPr>
            <a:fld id="{6F1A089D-F35E-4E36-A54E-E535D059DA94}" type="slidenum">
              <a:rPr lang="cs-CZ" altLang="cs-CZ"/>
              <a:pPr>
                <a:defRPr/>
              </a:pPr>
              <a:t>‹#›</a:t>
            </a:fld>
            <a:endParaRPr lang="cs-CZ" altLang="cs-CZ" dirty="0"/>
          </a:p>
        </p:txBody>
      </p:sp>
    </p:spTree>
    <p:extLst>
      <p:ext uri="{BB962C8B-B14F-4D97-AF65-F5344CB8AC3E}">
        <p14:creationId xmlns:p14="http://schemas.microsoft.com/office/powerpoint/2010/main" val="294742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A52071C-901A-13E4-5614-02B92F43F114}"/>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58F1622E-8AB8-59BE-EF0B-5A8AF31DA72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D3FD616C-F194-D581-EA4B-63591869240F}"/>
              </a:ext>
            </a:extLst>
          </p:cNvPr>
          <p:cNvSpPr>
            <a:spLocks noGrp="1" noChangeArrowheads="1"/>
          </p:cNvSpPr>
          <p:nvPr>
            <p:ph type="sldNum" sz="quarter" idx="12"/>
          </p:nvPr>
        </p:nvSpPr>
        <p:spPr>
          <a:ln/>
        </p:spPr>
        <p:txBody>
          <a:bodyPr/>
          <a:lstStyle>
            <a:lvl1pPr>
              <a:defRPr/>
            </a:lvl1pPr>
          </a:lstStyle>
          <a:p>
            <a:pPr>
              <a:defRPr/>
            </a:pPr>
            <a:fld id="{5FB42936-5C86-48CD-9889-36CB01D5A9DD}" type="slidenum">
              <a:rPr lang="cs-CZ" altLang="cs-CZ"/>
              <a:pPr>
                <a:defRPr/>
              </a:pPr>
              <a:t>‹#›</a:t>
            </a:fld>
            <a:endParaRPr lang="cs-CZ" altLang="cs-CZ" dirty="0"/>
          </a:p>
        </p:txBody>
      </p:sp>
    </p:spTree>
    <p:extLst>
      <p:ext uri="{BB962C8B-B14F-4D97-AF65-F5344CB8AC3E}">
        <p14:creationId xmlns:p14="http://schemas.microsoft.com/office/powerpoint/2010/main" val="1167106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6080FB97-801A-AFEC-F803-3EB64B2E427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F253E221-6282-0FB3-1C94-0A2BEC0B352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E73BC58C-8271-CCB9-00E1-156E25086AEA}"/>
              </a:ext>
            </a:extLst>
          </p:cNvPr>
          <p:cNvSpPr>
            <a:spLocks noGrp="1" noChangeArrowheads="1"/>
          </p:cNvSpPr>
          <p:nvPr>
            <p:ph type="sldNum" sz="quarter" idx="12"/>
          </p:nvPr>
        </p:nvSpPr>
        <p:spPr>
          <a:ln/>
        </p:spPr>
        <p:txBody>
          <a:bodyPr/>
          <a:lstStyle>
            <a:lvl1pPr>
              <a:defRPr/>
            </a:lvl1pPr>
          </a:lstStyle>
          <a:p>
            <a:pPr>
              <a:defRPr/>
            </a:pPr>
            <a:fld id="{4822BA9B-F131-4EE2-833B-FED57F0A3815}" type="slidenum">
              <a:rPr lang="cs-CZ" altLang="cs-CZ"/>
              <a:pPr>
                <a:defRPr/>
              </a:pPr>
              <a:t>‹#›</a:t>
            </a:fld>
            <a:endParaRPr lang="cs-CZ" altLang="cs-CZ" dirty="0"/>
          </a:p>
        </p:txBody>
      </p:sp>
    </p:spTree>
    <p:extLst>
      <p:ext uri="{BB962C8B-B14F-4D97-AF65-F5344CB8AC3E}">
        <p14:creationId xmlns:p14="http://schemas.microsoft.com/office/powerpoint/2010/main" val="3046416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A3C7B8FF-CC93-6B55-BECE-E2AC3BA495D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B9074AA-26E7-1888-0102-99B21B2EDEE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7E60DF86-5800-567B-6A79-306549E8476B}"/>
              </a:ext>
            </a:extLst>
          </p:cNvPr>
          <p:cNvSpPr>
            <a:spLocks noGrp="1" noChangeArrowheads="1"/>
          </p:cNvSpPr>
          <p:nvPr>
            <p:ph type="sldNum" sz="quarter" idx="12"/>
          </p:nvPr>
        </p:nvSpPr>
        <p:spPr>
          <a:ln/>
        </p:spPr>
        <p:txBody>
          <a:bodyPr/>
          <a:lstStyle>
            <a:lvl1pPr>
              <a:defRPr/>
            </a:lvl1pPr>
          </a:lstStyle>
          <a:p>
            <a:pPr>
              <a:defRPr/>
            </a:pPr>
            <a:fld id="{657DAEE3-41A8-47D5-BB53-EE2CF5D9D4C7}" type="slidenum">
              <a:rPr lang="cs-CZ" altLang="cs-CZ"/>
              <a:pPr>
                <a:defRPr/>
              </a:pPr>
              <a:t>‹#›</a:t>
            </a:fld>
            <a:endParaRPr lang="cs-CZ" altLang="cs-CZ" dirty="0"/>
          </a:p>
        </p:txBody>
      </p:sp>
    </p:spTree>
    <p:extLst>
      <p:ext uri="{BB962C8B-B14F-4D97-AF65-F5344CB8AC3E}">
        <p14:creationId xmlns:p14="http://schemas.microsoft.com/office/powerpoint/2010/main" val="198244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8DCF3D4-2025-2177-2733-F10C35BCFE3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en-US"/>
              <a:t>Klepnutím lze upravit styl předlohy nadpisů.</a:t>
            </a:r>
          </a:p>
        </p:txBody>
      </p:sp>
      <p:sp>
        <p:nvSpPr>
          <p:cNvPr id="1027" name="Rectangle 3">
            <a:extLst>
              <a:ext uri="{FF2B5EF4-FFF2-40B4-BE49-F238E27FC236}">
                <a16:creationId xmlns:a16="http://schemas.microsoft.com/office/drawing/2014/main" id="{C018DE00-EE49-0B00-77D2-642083099A9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028" name="Rectangle 4">
            <a:extLst>
              <a:ext uri="{FF2B5EF4-FFF2-40B4-BE49-F238E27FC236}">
                <a16:creationId xmlns:a16="http://schemas.microsoft.com/office/drawing/2014/main" id="{7BBE64F9-4637-952F-BDC1-ACA86ED7975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panose="020F0502020204030204" pitchFamily="34" charset="0"/>
              </a:defRPr>
            </a:lvl1pPr>
          </a:lstStyle>
          <a:p>
            <a:pPr>
              <a:defRPr/>
            </a:pPr>
            <a:endParaRPr lang="cs-CZ"/>
          </a:p>
        </p:txBody>
      </p:sp>
      <p:sp>
        <p:nvSpPr>
          <p:cNvPr id="1029" name="Rectangle 5">
            <a:extLst>
              <a:ext uri="{FF2B5EF4-FFF2-40B4-BE49-F238E27FC236}">
                <a16:creationId xmlns:a16="http://schemas.microsoft.com/office/drawing/2014/main" id="{F6CEDA77-2234-DE8E-FB45-50D6E504BF9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cs-CZ"/>
          </a:p>
        </p:txBody>
      </p:sp>
      <p:sp>
        <p:nvSpPr>
          <p:cNvPr id="1030" name="Rectangle 6">
            <a:extLst>
              <a:ext uri="{FF2B5EF4-FFF2-40B4-BE49-F238E27FC236}">
                <a16:creationId xmlns:a16="http://schemas.microsoft.com/office/drawing/2014/main" id="{2A13F686-BCFE-BDA1-6C0B-DC35753D3EC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anose="020F0502020204030204" pitchFamily="34" charset="0"/>
              </a:defRPr>
            </a:lvl1pPr>
          </a:lstStyle>
          <a:p>
            <a:pPr>
              <a:defRPr/>
            </a:pPr>
            <a:fld id="{5483E9FB-5FA5-4762-AD9C-FD001DB5546A}" type="slidenum">
              <a:rPr lang="cs-CZ" altLang="cs-CZ"/>
              <a:pPr>
                <a:defRPr/>
              </a:pPr>
              <a:t>‹#›</a:t>
            </a:fld>
            <a:endParaRPr lang="cs-CZ" alt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0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9.jpeg"/><Relationship Id="rId7" Type="http://schemas.openxmlformats.org/officeDocument/2006/relationships/hyperlink" Target="https://www.flickr.com/photos/erling_olafsson/"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hyperlink" Target="https://commons.wikimedia.org/wiki/User:Stefan.lefnaer"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1.jpeg"/><Relationship Id="rId7" Type="http://schemas.openxmlformats.org/officeDocument/2006/relationships/image" Target="../media/image164.jpe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hyperlink" Target="https://commons.wikimedia.org/wiki/User:Bergsten" TargetMode="External"/><Relationship Id="rId4" Type="http://schemas.openxmlformats.org/officeDocument/2006/relationships/image" Target="../media/image162.jpeg"/><Relationship Id="rId9" Type="http://schemas.openxmlformats.org/officeDocument/2006/relationships/image" Target="../media/image16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 Id="rId9" Type="http://schemas.openxmlformats.org/officeDocument/2006/relationships/image" Target="../media/image175.jpeg"/></Relationships>
</file>

<file path=ppt/slides/_rels/slide12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12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slides/_rels/slide12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9.jpe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13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13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136.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08.jpeg"/><Relationship Id="rId7" Type="http://schemas.openxmlformats.org/officeDocument/2006/relationships/image" Target="../media/image212.jpe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10" Type="http://schemas.openxmlformats.org/officeDocument/2006/relationships/image" Target="../media/image215.jpeg"/><Relationship Id="rId4" Type="http://schemas.openxmlformats.org/officeDocument/2006/relationships/image" Target="../media/image209.jpeg"/><Relationship Id="rId9" Type="http://schemas.openxmlformats.org/officeDocument/2006/relationships/image" Target="../media/image214.jpeg"/></Relationships>
</file>

<file path=ppt/slides/_rels/slide13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217.jpeg"/><Relationship Id="rId7" Type="http://schemas.openxmlformats.org/officeDocument/2006/relationships/image" Target="../media/image221.jpe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 Id="rId9" Type="http://schemas.openxmlformats.org/officeDocument/2006/relationships/image" Target="../media/image223.jpeg"/></Relationships>
</file>

<file path=ppt/slides/_rels/slide13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8" Type="http://schemas.openxmlformats.org/officeDocument/2006/relationships/image" Target="../media/image230.jpeg"/><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228.jpeg"/><Relationship Id="rId5" Type="http://schemas.openxmlformats.org/officeDocument/2006/relationships/image" Target="../media/image227.jpeg"/><Relationship Id="rId10" Type="http://schemas.openxmlformats.org/officeDocument/2006/relationships/image" Target="../media/image232.jpeg"/><Relationship Id="rId4" Type="http://schemas.openxmlformats.org/officeDocument/2006/relationships/image" Target="../media/image226.jpeg"/><Relationship Id="rId9" Type="http://schemas.openxmlformats.org/officeDocument/2006/relationships/image" Target="../media/image231.jpeg"/></Relationships>
</file>

<file path=ppt/slides/_rels/slide14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8.jpe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14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png"/><Relationship Id="rId7" Type="http://schemas.openxmlformats.org/officeDocument/2006/relationships/image" Target="../media/image244.jpe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243.png"/><Relationship Id="rId5" Type="http://schemas.openxmlformats.org/officeDocument/2006/relationships/image" Target="../media/image242.png"/><Relationship Id="rId10" Type="http://schemas.openxmlformats.org/officeDocument/2006/relationships/image" Target="../media/image247.png"/><Relationship Id="rId4" Type="http://schemas.openxmlformats.org/officeDocument/2006/relationships/image" Target="../media/image241.png"/><Relationship Id="rId9" Type="http://schemas.openxmlformats.org/officeDocument/2006/relationships/image" Target="../media/image246.jpe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59.xml"/><Relationship Id="rId1" Type="http://schemas.openxmlformats.org/officeDocument/2006/relationships/slideLayout" Target="../slideLayouts/slideLayout1.xml"/><Relationship Id="rId4" Type="http://schemas.openxmlformats.org/officeDocument/2006/relationships/image" Target="../media/image257.png"/></Relationships>
</file>

<file path=ppt/slides/_rels/slide16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image" Target="../media/image261.jpeg"/><Relationship Id="rId4" Type="http://schemas.openxmlformats.org/officeDocument/2006/relationships/image" Target="../media/image260.jpeg"/></Relationships>
</file>

<file path=ppt/slides/_rels/slide16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65.jpeg"/><Relationship Id="rId4" Type="http://schemas.openxmlformats.org/officeDocument/2006/relationships/image" Target="../media/image264.jpeg"/></Relationships>
</file>

<file path=ppt/slides/_rels/slide17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269.jpeg"/></Relationships>
</file>

<file path=ppt/slides/_rels/slide17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273.jpeg"/><Relationship Id="rId4" Type="http://schemas.openxmlformats.org/officeDocument/2006/relationships/image" Target="../media/image272.jpeg"/></Relationships>
</file>

<file path=ppt/slides/_rels/slide17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277.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18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image" Target="../media/image281.jpeg"/><Relationship Id="rId5" Type="http://schemas.openxmlformats.org/officeDocument/2006/relationships/image" Target="../media/image280.png"/><Relationship Id="rId4" Type="http://schemas.openxmlformats.org/officeDocument/2006/relationships/image" Target="../media/image279.jpeg"/></Relationships>
</file>

<file path=ppt/slides/_rels/slide18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283.jpeg"/></Relationships>
</file>

<file path=ppt/slides/_rels/slide18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286.jpeg"/></Relationships>
</file>

<file path=ppt/slides/_rels/slide18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90.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290.jpeg"/></Relationships>
</file>

<file path=ppt/slides/_rels/slide19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293.jpeg"/></Relationships>
</file>

<file path=ppt/slides/_rels/slide19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194.xml"/><Relationship Id="rId1" Type="http://schemas.openxmlformats.org/officeDocument/2006/relationships/slideLayout" Target="../slideLayouts/slideLayout1.xml"/><Relationship Id="rId4" Type="http://schemas.openxmlformats.org/officeDocument/2006/relationships/image" Target="../media/image296.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0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196.xml"/><Relationship Id="rId1" Type="http://schemas.openxmlformats.org/officeDocument/2006/relationships/slideLayout" Target="../slideLayouts/slideLayout1.xml"/><Relationship Id="rId4" Type="http://schemas.openxmlformats.org/officeDocument/2006/relationships/image" Target="../media/image298.jpeg"/></Relationships>
</file>

<file path=ppt/slides/_rels/slide20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300.jpeg"/><Relationship Id="rId7" Type="http://schemas.openxmlformats.org/officeDocument/2006/relationships/image" Target="../media/image304.jpeg"/><Relationship Id="rId2" Type="http://schemas.openxmlformats.org/officeDocument/2006/relationships/notesSlide" Target="../notesSlides/notesSlide200.xml"/><Relationship Id="rId1" Type="http://schemas.openxmlformats.org/officeDocument/2006/relationships/slideLayout" Target="../slideLayouts/slideLayout1.xml"/><Relationship Id="rId6" Type="http://schemas.openxmlformats.org/officeDocument/2006/relationships/image" Target="../media/image303.jpeg"/><Relationship Id="rId5" Type="http://schemas.openxmlformats.org/officeDocument/2006/relationships/image" Target="../media/image302.jpeg"/><Relationship Id="rId4" Type="http://schemas.openxmlformats.org/officeDocument/2006/relationships/image" Target="../media/image301.jpeg"/></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02.xml"/><Relationship Id="rId1" Type="http://schemas.openxmlformats.org/officeDocument/2006/relationships/slideLayout" Target="../slideLayouts/slideLayout1.xml"/><Relationship Id="rId5" Type="http://schemas.openxmlformats.org/officeDocument/2006/relationships/image" Target="../media/image307.jpeg"/><Relationship Id="rId4" Type="http://schemas.openxmlformats.org/officeDocument/2006/relationships/image" Target="../media/image306.jpeg"/></Relationships>
</file>

<file path=ppt/slides/_rels/slide208.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03.xml"/><Relationship Id="rId1" Type="http://schemas.openxmlformats.org/officeDocument/2006/relationships/slideLayout" Target="../slideLayouts/slideLayout1.xml"/><Relationship Id="rId6" Type="http://schemas.openxmlformats.org/officeDocument/2006/relationships/image" Target="../media/image311.jpeg"/><Relationship Id="rId5" Type="http://schemas.openxmlformats.org/officeDocument/2006/relationships/image" Target="../media/image310.jpeg"/><Relationship Id="rId4" Type="http://schemas.openxmlformats.org/officeDocument/2006/relationships/image" Target="../media/image309.jpeg"/></Relationships>
</file>

<file path=ppt/slides/_rels/slide209.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210.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05.xml"/><Relationship Id="rId1" Type="http://schemas.openxmlformats.org/officeDocument/2006/relationships/slideLayout" Target="../slideLayouts/slideLayout1.xml"/><Relationship Id="rId4" Type="http://schemas.openxmlformats.org/officeDocument/2006/relationships/image" Target="../media/image314.jpeg"/></Relationships>
</file>

<file path=ppt/slides/_rels/slide211.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06.xml"/><Relationship Id="rId1" Type="http://schemas.openxmlformats.org/officeDocument/2006/relationships/slideLayout" Target="../slideLayouts/slideLayout1.xml"/><Relationship Id="rId4" Type="http://schemas.openxmlformats.org/officeDocument/2006/relationships/image" Target="../media/image316.jpeg"/></Relationships>
</file>

<file path=ppt/slides/_rels/slide212.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07.xml"/><Relationship Id="rId1" Type="http://schemas.openxmlformats.org/officeDocument/2006/relationships/slideLayout" Target="../slideLayouts/slideLayout1.xml"/><Relationship Id="rId4" Type="http://schemas.openxmlformats.org/officeDocument/2006/relationships/image" Target="../media/image318.jpeg"/></Relationships>
</file>

<file path=ppt/slides/_rels/slide213.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09.xml"/><Relationship Id="rId1" Type="http://schemas.openxmlformats.org/officeDocument/2006/relationships/slideLayout" Target="../slideLayouts/slideLayout1.xml"/><Relationship Id="rId4" Type="http://schemas.openxmlformats.org/officeDocument/2006/relationships/image" Target="../media/image320.jpeg"/></Relationships>
</file>

<file path=ppt/slides/_rels/slide21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12.xml"/><Relationship Id="rId1" Type="http://schemas.openxmlformats.org/officeDocument/2006/relationships/slideLayout" Target="../slideLayouts/slideLayout1.xml"/><Relationship Id="rId5" Type="http://schemas.openxmlformats.org/officeDocument/2006/relationships/image" Target="../media/image323.jpeg"/><Relationship Id="rId4" Type="http://schemas.openxmlformats.org/officeDocument/2006/relationships/image" Target="../media/image322.jpeg"/></Relationships>
</file>

<file path=ppt/slides/_rels/slide21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20.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15.xml"/><Relationship Id="rId1" Type="http://schemas.openxmlformats.org/officeDocument/2006/relationships/slideLayout" Target="../slideLayouts/slideLayout1.xml"/><Relationship Id="rId4" Type="http://schemas.openxmlformats.org/officeDocument/2006/relationships/image" Target="../media/image325.jpeg"/></Relationships>
</file>

<file path=ppt/slides/_rels/slide22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18.xml"/><Relationship Id="rId1" Type="http://schemas.openxmlformats.org/officeDocument/2006/relationships/slideLayout" Target="../slideLayouts/slideLayout1.xml"/><Relationship Id="rId4" Type="http://schemas.openxmlformats.org/officeDocument/2006/relationships/image" Target="../media/image327.jpeg"/></Relationships>
</file>

<file path=ppt/slides/_rels/slide22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22.xml"/><Relationship Id="rId1" Type="http://schemas.openxmlformats.org/officeDocument/2006/relationships/slideLayout" Target="../slideLayouts/slideLayout1.xml"/><Relationship Id="rId4" Type="http://schemas.openxmlformats.org/officeDocument/2006/relationships/image" Target="../media/image329.jpeg"/></Relationships>
</file>

<file path=ppt/slides/_rels/slide228.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231.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hyperlink" Target="http://user.mendelu.cz/xfriedl/Literatura,%20ebooky/" TargetMode="External"/><Relationship Id="rId4" Type="http://schemas.openxmlformats.org/officeDocument/2006/relationships/image" Target="../media/image30.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240.xml"/><Relationship Id="rId1" Type="http://schemas.openxmlformats.org/officeDocument/2006/relationships/slideLayout" Target="../slideLayouts/slideLayout1.xml"/><Relationship Id="rId4" Type="http://schemas.openxmlformats.org/officeDocument/2006/relationships/image" Target="../media/image336.png"/></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49.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50.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253.xml"/><Relationship Id="rId1" Type="http://schemas.openxmlformats.org/officeDocument/2006/relationships/slideLayout" Target="../slideLayouts/slideLayout1.xml"/><Relationship Id="rId4" Type="http://schemas.openxmlformats.org/officeDocument/2006/relationships/image" Target="../media/image342.jpeg"/></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hyperlink" Target="https://www.uhul.cz/portfolio/vystupy-oprl/" TargetMode="External"/><Relationship Id="rId2" Type="http://schemas.openxmlformats.org/officeDocument/2006/relationships/notesSlide" Target="../notesSlides/notesSlide255.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hyperlink" Target="https://geoportal.uhul.cz/mapy/MapyOprl.html" TargetMode="External"/><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hyperlink" Target="http://www.uses.cz/?lang=1&amp;kod=64" TargetMode="External"/><Relationship Id="rId2" Type="http://schemas.openxmlformats.org/officeDocument/2006/relationships/hyperlink" Target="http://user.mendelu.cz/xfriedl/Literatura,%20ebooky/" TargetMode="Externa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344.gif"/><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okumenty\Michal\&#353;kola\Zam&#283;stn&#225;n&#237;\V&#253;uka\FYTO%20ZAKA\2022\Prezentace\P&#345;edn&#225;&#353;ky\09%20-%20Dynamika%20vegetace%20I\donald.avi" TargetMode="External"/><Relationship Id="rId1" Type="http://schemas.microsoft.com/office/2007/relationships/media" Target="file:///D:\Dokumenty\Michal\&#353;kola\Zam&#283;stn&#225;n&#237;\V&#253;uka\FYTO%20ZAKA\2022\Prezentace\P&#345;edn&#225;&#353;ky\09%20-%20Dynamika%20vegetace%20I\donald.avi" TargetMode="External"/><Relationship Id="rId4" Type="http://schemas.openxmlformats.org/officeDocument/2006/relationships/image" Target="../media/image345.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user.mendelu.cz/xfriedl/Literatura,%20ebooky/"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6.jpeg"/><Relationship Id="rId5" Type="http://schemas.microsoft.com/office/2007/relationships/hdphoto" Target="../media/hdphoto1.wdp"/><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pladias.cz/vegkey/"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jpeg"/></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9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9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9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peg"/></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95.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9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43484B7-D149-34FB-A784-19BD1D387288}"/>
              </a:ext>
            </a:extLst>
          </p:cNvPr>
          <p:cNvSpPr>
            <a:spLocks noGrp="1" noChangeArrowheads="1"/>
          </p:cNvSpPr>
          <p:nvPr>
            <p:ph type="ctrTitle"/>
          </p:nvPr>
        </p:nvSpPr>
        <p:spPr>
          <a:xfrm>
            <a:off x="685800" y="1196975"/>
            <a:ext cx="7772400" cy="1470025"/>
          </a:xfrm>
        </p:spPr>
        <p:txBody>
          <a:bodyPr/>
          <a:lstStyle/>
          <a:p>
            <a:pPr eaLnBrk="1" hangingPunct="1"/>
            <a:r>
              <a:rPr lang="cs-CZ" altLang="cs-CZ" sz="4000" b="1" dirty="0">
                <a:solidFill>
                  <a:schemeClr val="tx1"/>
                </a:solidFill>
              </a:rPr>
              <a:t>Klasifikace (třídění) vegetace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287A930-DC91-1AEF-2A10-3F8C00289469}"/>
              </a:ext>
            </a:extLst>
          </p:cNvPr>
          <p:cNvSpPr>
            <a:spLocks noGrp="1" noChangeArrowheads="1"/>
          </p:cNvSpPr>
          <p:nvPr>
            <p:ph type="title"/>
          </p:nvPr>
        </p:nvSpPr>
        <p:spPr>
          <a:xfrm>
            <a:off x="457200" y="274638"/>
            <a:ext cx="8229600" cy="633412"/>
          </a:xfrm>
        </p:spPr>
        <p:txBody>
          <a:bodyPr/>
          <a:lstStyle/>
          <a:p>
            <a:pPr eaLnBrk="1" hangingPunct="1"/>
            <a:r>
              <a:rPr lang="cs-CZ" altLang="cs-CZ" sz="3600" b="1" dirty="0">
                <a:solidFill>
                  <a:schemeClr val="tx1"/>
                </a:solidFill>
              </a:rPr>
              <a:t>Klasifikace × typizace vegetace</a:t>
            </a:r>
          </a:p>
        </p:txBody>
      </p:sp>
      <p:sp>
        <p:nvSpPr>
          <p:cNvPr id="18435" name="Rectangle 3">
            <a:extLst>
              <a:ext uri="{FF2B5EF4-FFF2-40B4-BE49-F238E27FC236}">
                <a16:creationId xmlns:a16="http://schemas.microsoft.com/office/drawing/2014/main" id="{8CA788C9-0DB3-4D57-2707-411C5609BE53}"/>
              </a:ext>
            </a:extLst>
          </p:cNvPr>
          <p:cNvSpPr>
            <a:spLocks noGrp="1" noChangeArrowheads="1"/>
          </p:cNvSpPr>
          <p:nvPr>
            <p:ph type="body" idx="1"/>
          </p:nvPr>
        </p:nvSpPr>
        <p:spPr>
          <a:xfrm>
            <a:off x="250825" y="1089025"/>
            <a:ext cx="8642350" cy="5073650"/>
          </a:xfrm>
        </p:spPr>
        <p:txBody>
          <a:bodyPr/>
          <a:lstStyle/>
          <a:p>
            <a:pPr eaLnBrk="1" hangingPunct="1"/>
            <a:r>
              <a:rPr lang="cs-CZ" altLang="en-US" sz="2800" b="1" dirty="0"/>
              <a:t>na jedné straně stojí </a:t>
            </a:r>
            <a:r>
              <a:rPr lang="cs-CZ" altLang="en-US" sz="2800" b="1" dirty="0">
                <a:solidFill>
                  <a:srgbClr val="FF0000"/>
                </a:solidFill>
              </a:rPr>
              <a:t>realita</a:t>
            </a:r>
            <a:r>
              <a:rPr lang="cs-CZ" altLang="en-US" sz="2800" b="1" dirty="0"/>
              <a:t> a její charakteristika (</a:t>
            </a:r>
            <a:r>
              <a:rPr lang="cs-CZ" altLang="en-US" sz="2800" b="1" dirty="0">
                <a:solidFill>
                  <a:srgbClr val="FF0000"/>
                </a:solidFill>
              </a:rPr>
              <a:t>konkrétní společenstvo</a:t>
            </a:r>
            <a:r>
              <a:rPr lang="cs-CZ" altLang="en-US" sz="2800" b="1" dirty="0"/>
              <a:t>)</a:t>
            </a:r>
          </a:p>
          <a:p>
            <a:pPr eaLnBrk="1" hangingPunct="1"/>
            <a:r>
              <a:rPr lang="cs-CZ" altLang="en-US" sz="2800" b="1" dirty="0"/>
              <a:t>na straně druhé </a:t>
            </a:r>
            <a:r>
              <a:rPr lang="cs-CZ" altLang="en-US" sz="2800" b="1" dirty="0">
                <a:solidFill>
                  <a:srgbClr val="FF0000"/>
                </a:solidFill>
              </a:rPr>
              <a:t>generalizace</a:t>
            </a:r>
            <a:r>
              <a:rPr lang="cs-CZ" altLang="en-US" sz="2800" b="1" dirty="0"/>
              <a:t> reality do určitého abstraktního </a:t>
            </a:r>
            <a:r>
              <a:rPr lang="cs-CZ" altLang="en-US" sz="2800" b="1" dirty="0">
                <a:solidFill>
                  <a:srgbClr val="FF0000"/>
                </a:solidFill>
              </a:rPr>
              <a:t>typu</a:t>
            </a:r>
            <a:r>
              <a:rPr lang="cs-CZ" altLang="en-US" sz="2800" b="1" dirty="0"/>
              <a:t> (klasifikační jednotky)</a:t>
            </a:r>
          </a:p>
          <a:p>
            <a:pPr eaLnBrk="1" hangingPunct="1"/>
            <a:r>
              <a:rPr lang="cs-CZ" altLang="en-US" sz="2800" b="1" dirty="0"/>
              <a:t>klasifikační typy (jednotky) by měly vyjadřovat podstatu rostlinného společenstva (ekosystému)</a:t>
            </a:r>
          </a:p>
          <a:p>
            <a:pPr eaLnBrk="1" hangingPunct="1"/>
            <a:r>
              <a:rPr lang="cs-CZ" altLang="en-US" sz="2800" b="1" dirty="0">
                <a:solidFill>
                  <a:srgbClr val="FF0000"/>
                </a:solidFill>
              </a:rPr>
              <a:t>typizace</a:t>
            </a:r>
            <a:r>
              <a:rPr lang="cs-CZ" altLang="en-US" sz="2800" b="1" dirty="0"/>
              <a:t> je pak syntetická činnost transformující realitu do ± abstraktní vegetační jednotky tím, že realitu </a:t>
            </a:r>
            <a:r>
              <a:rPr lang="cs-CZ" altLang="en-US" sz="2800" b="1" dirty="0">
                <a:solidFill>
                  <a:srgbClr val="FF0000"/>
                </a:solidFill>
              </a:rPr>
              <a:t>generalizuje </a:t>
            </a:r>
            <a:r>
              <a:rPr lang="cs-CZ" altLang="en-US" sz="2800" b="1" dirty="0"/>
              <a:t>(zobecňuje); vytváření jednotek = tvorba typů vegetace = </a:t>
            </a:r>
            <a:r>
              <a:rPr lang="cs-CZ" altLang="en-US" sz="2800" b="1" dirty="0">
                <a:solidFill>
                  <a:srgbClr val="FF0000"/>
                </a:solidFill>
              </a:rPr>
              <a:t>typizace</a:t>
            </a:r>
          </a:p>
          <a:p>
            <a:pPr eaLnBrk="1" hangingPunct="1"/>
            <a:r>
              <a:rPr lang="cs-CZ" altLang="en-US" sz="2800" b="1" dirty="0">
                <a:solidFill>
                  <a:srgbClr val="FF0000"/>
                </a:solidFill>
              </a:rPr>
              <a:t>klasifikace </a:t>
            </a:r>
            <a:r>
              <a:rPr lang="cs-CZ" altLang="en-US" sz="2800" b="1" dirty="0"/>
              <a:t>= třídění = systematické uspořádání vegetačních typů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B7F2C50-E72E-7E73-1421-C7C115D03735}"/>
              </a:ext>
            </a:extLst>
          </p:cNvPr>
          <p:cNvSpPr>
            <a:spLocks noGrp="1" noChangeArrowheads="1"/>
          </p:cNvSpPr>
          <p:nvPr>
            <p:ph type="title"/>
          </p:nvPr>
        </p:nvSpPr>
        <p:spPr>
          <a:xfrm>
            <a:off x="457200" y="274638"/>
            <a:ext cx="8229600" cy="490537"/>
          </a:xfrm>
        </p:spPr>
        <p:txBody>
          <a:bodyPr/>
          <a:lstStyle/>
          <a:p>
            <a:pPr eaLnBrk="1" hangingPunct="1">
              <a:defRPr/>
            </a:pPr>
            <a:r>
              <a:rPr lang="cs-CZ" sz="3600" b="1" kern="1200" dirty="0">
                <a:solidFill>
                  <a:schemeClr val="tx1"/>
                </a:solidFill>
              </a:rPr>
              <a:t>6. Smrkojedlobukový vegetační stupeň</a:t>
            </a:r>
          </a:p>
        </p:txBody>
      </p:sp>
      <p:sp>
        <p:nvSpPr>
          <p:cNvPr id="47107" name="Rectangle 3">
            <a:extLst>
              <a:ext uri="{FF2B5EF4-FFF2-40B4-BE49-F238E27FC236}">
                <a16:creationId xmlns:a16="http://schemas.microsoft.com/office/drawing/2014/main" id="{F5197380-0F88-4FA0-FD39-F9BBABF1B38B}"/>
              </a:ext>
            </a:extLst>
          </p:cNvPr>
          <p:cNvSpPr>
            <a:spLocks noGrp="1" noChangeArrowheads="1"/>
          </p:cNvSpPr>
          <p:nvPr>
            <p:ph type="body" idx="1"/>
          </p:nvPr>
        </p:nvSpPr>
        <p:spPr>
          <a:xfrm>
            <a:off x="179388" y="1042988"/>
            <a:ext cx="8748712" cy="5110162"/>
          </a:xfrm>
        </p:spPr>
        <p:txBody>
          <a:bodyPr/>
          <a:lstStyle/>
          <a:p>
            <a:pPr eaLnBrk="1" hangingPunct="1">
              <a:lnSpc>
                <a:spcPct val="80000"/>
              </a:lnSpc>
              <a:buSzPct val="75000"/>
              <a:defRPr/>
            </a:pPr>
            <a:r>
              <a:rPr lang="cs-CZ" altLang="en-US" sz="2400" b="1" dirty="0"/>
              <a:t>vyznívají druhy bučin, typicky pstruhové pásmo vod, </a:t>
            </a:r>
            <a:r>
              <a:rPr lang="cs-CZ" altLang="en-US" sz="2400" b="1" dirty="0">
                <a:solidFill>
                  <a:srgbClr val="FF0000"/>
                </a:solidFill>
              </a:rPr>
              <a:t>tetřev hlušec</a:t>
            </a:r>
            <a:r>
              <a:rPr lang="cs-CZ" altLang="en-US" sz="2400" b="1" dirty="0"/>
              <a:t>, sýc rousný, rejsek horský, poprvé </a:t>
            </a:r>
            <a:r>
              <a:rPr lang="cs-CZ" altLang="en-US" sz="2400" b="1" dirty="0">
                <a:solidFill>
                  <a:srgbClr val="FF0000"/>
                </a:solidFill>
              </a:rPr>
              <a:t>linduška horská</a:t>
            </a:r>
            <a:r>
              <a:rPr lang="cs-CZ" altLang="en-US" sz="2400" b="1" dirty="0"/>
              <a:t>…</a:t>
            </a:r>
          </a:p>
          <a:p>
            <a:pPr eaLnBrk="1" hangingPunct="1">
              <a:lnSpc>
                <a:spcPct val="80000"/>
              </a:lnSpc>
              <a:buSzPct val="75000"/>
              <a:defRPr/>
            </a:pPr>
            <a:r>
              <a:rPr lang="cs-CZ" altLang="en-US" sz="2400" b="1" dirty="0"/>
              <a:t>rozlehlé lesní komplexy</a:t>
            </a:r>
          </a:p>
          <a:p>
            <a:pPr eaLnBrk="1" hangingPunct="1">
              <a:lnSpc>
                <a:spcPct val="80000"/>
              </a:lnSpc>
              <a:buSzPct val="75000"/>
              <a:defRPr/>
            </a:pPr>
            <a:r>
              <a:rPr lang="cs-CZ" altLang="en-US" sz="2400" b="1" dirty="0"/>
              <a:t>řídké osídlení až během středověké kolonizace</a:t>
            </a:r>
          </a:p>
          <a:p>
            <a:pPr eaLnBrk="1" hangingPunct="1">
              <a:lnSpc>
                <a:spcPct val="80000"/>
              </a:lnSpc>
              <a:buSzPct val="75000"/>
              <a:defRPr/>
            </a:pPr>
            <a:r>
              <a:rPr lang="cs-CZ" altLang="en-US" sz="2400" b="1" dirty="0"/>
              <a:t>popíjí se…</a:t>
            </a:r>
          </a:p>
          <a:p>
            <a:pPr marL="0" indent="0" eaLnBrk="1" hangingPunct="1">
              <a:lnSpc>
                <a:spcPct val="80000"/>
              </a:lnSpc>
              <a:buFontTx/>
              <a:buNone/>
              <a:defRPr/>
            </a:pPr>
            <a:endParaRPr lang="cs-CZ" altLang="en-US" sz="2400" b="1" dirty="0"/>
          </a:p>
        </p:txBody>
      </p:sp>
      <p:grpSp>
        <p:nvGrpSpPr>
          <p:cNvPr id="194564" name="Skupina 13">
            <a:extLst>
              <a:ext uri="{FF2B5EF4-FFF2-40B4-BE49-F238E27FC236}">
                <a16:creationId xmlns:a16="http://schemas.microsoft.com/office/drawing/2014/main" id="{A1F3E52A-79B0-081A-CC74-0F24FA12F997}"/>
              </a:ext>
            </a:extLst>
          </p:cNvPr>
          <p:cNvGrpSpPr>
            <a:grpSpLocks/>
          </p:cNvGrpSpPr>
          <p:nvPr/>
        </p:nvGrpSpPr>
        <p:grpSpPr bwMode="auto">
          <a:xfrm>
            <a:off x="71438" y="2857500"/>
            <a:ext cx="9134475" cy="3902075"/>
            <a:chOff x="71500" y="2438890"/>
            <a:chExt cx="9135152" cy="3901228"/>
          </a:xfrm>
        </p:grpSpPr>
        <p:grpSp>
          <p:nvGrpSpPr>
            <p:cNvPr id="194565" name="Skupina 4">
              <a:extLst>
                <a:ext uri="{FF2B5EF4-FFF2-40B4-BE49-F238E27FC236}">
                  <a16:creationId xmlns:a16="http://schemas.microsoft.com/office/drawing/2014/main" id="{D87F9916-A640-4610-1316-DBC9579266C2}"/>
                </a:ext>
              </a:extLst>
            </p:cNvPr>
            <p:cNvGrpSpPr>
              <a:grpSpLocks noChangeAspect="1"/>
            </p:cNvGrpSpPr>
            <p:nvPr/>
          </p:nvGrpSpPr>
          <p:grpSpPr bwMode="auto">
            <a:xfrm>
              <a:off x="3156335" y="2438890"/>
              <a:ext cx="2695564" cy="3901228"/>
              <a:chOff x="3773262" y="2528901"/>
              <a:chExt cx="2695564" cy="3901228"/>
            </a:xfrm>
          </p:grpSpPr>
          <p:pic>
            <p:nvPicPr>
              <p:cNvPr id="194570" name="Obrázek 2">
                <a:extLst>
                  <a:ext uri="{FF2B5EF4-FFF2-40B4-BE49-F238E27FC236}">
                    <a16:creationId xmlns:a16="http://schemas.microsoft.com/office/drawing/2014/main" id="{9760A5BA-E738-FAFC-8F5E-594074ECE5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3262" y="2528901"/>
                <a:ext cx="2600818" cy="390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71" name="TextovéPole 3">
                <a:extLst>
                  <a:ext uri="{FF2B5EF4-FFF2-40B4-BE49-F238E27FC236}">
                    <a16:creationId xmlns:a16="http://schemas.microsoft.com/office/drawing/2014/main" id="{CDC7A138-6927-B776-3265-0D0FAD8E1C78}"/>
                  </a:ext>
                </a:extLst>
              </p:cNvPr>
              <p:cNvSpPr txBox="1">
                <a:spLocks noChangeArrowheads="1"/>
              </p:cNvSpPr>
              <p:nvPr/>
            </p:nvSpPr>
            <p:spPr bwMode="auto">
              <a:xfrm>
                <a:off x="5073671" y="6163998"/>
                <a:ext cx="13951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b="1"/>
                  <a:t>https://cs.wikipedia.org</a:t>
                </a:r>
              </a:p>
            </p:txBody>
          </p:sp>
        </p:grpSp>
        <p:pic>
          <p:nvPicPr>
            <p:cNvPr id="194566" name="Obrázek 1">
              <a:extLst>
                <a:ext uri="{FF2B5EF4-FFF2-40B4-BE49-F238E27FC236}">
                  <a16:creationId xmlns:a16="http://schemas.microsoft.com/office/drawing/2014/main" id="{35A905EF-6251-2FC4-A8A7-4AB3EEBAA5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00" y="2438890"/>
              <a:ext cx="3015335" cy="24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7" name="TextovéPole 5">
              <a:extLst>
                <a:ext uri="{FF2B5EF4-FFF2-40B4-BE49-F238E27FC236}">
                  <a16:creationId xmlns:a16="http://schemas.microsoft.com/office/drawing/2014/main" id="{AD754F0D-8C55-D982-467D-80E1E5AA6906}"/>
                </a:ext>
              </a:extLst>
            </p:cNvPr>
            <p:cNvSpPr txBox="1">
              <a:spLocks noChangeArrowheads="1"/>
            </p:cNvSpPr>
            <p:nvPr/>
          </p:nvSpPr>
          <p:spPr bwMode="auto">
            <a:xfrm>
              <a:off x="2231740" y="4642724"/>
              <a:ext cx="816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David Palmer</a:t>
              </a:r>
            </a:p>
          </p:txBody>
        </p:sp>
        <p:pic>
          <p:nvPicPr>
            <p:cNvPr id="194568" name="Obrázek 7">
              <a:extLst>
                <a:ext uri="{FF2B5EF4-FFF2-40B4-BE49-F238E27FC236}">
                  <a16:creationId xmlns:a16="http://schemas.microsoft.com/office/drawing/2014/main" id="{297C51C3-0118-7B43-E134-703ADA140EE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99388" y="2438890"/>
              <a:ext cx="3307819" cy="220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TextovéPole 12">
              <a:extLst>
                <a:ext uri="{FF2B5EF4-FFF2-40B4-BE49-F238E27FC236}">
                  <a16:creationId xmlns:a16="http://schemas.microsoft.com/office/drawing/2014/main" id="{C55A5889-0EA8-F970-7A5F-45ED21726E8F}"/>
                </a:ext>
              </a:extLst>
            </p:cNvPr>
            <p:cNvSpPr txBox="1">
              <a:spLocks noChangeArrowheads="1"/>
            </p:cNvSpPr>
            <p:nvPr/>
          </p:nvSpPr>
          <p:spPr bwMode="auto">
            <a:xfrm>
              <a:off x="8261547" y="4387325"/>
              <a:ext cx="9451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Martin Palánek</a:t>
              </a:r>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33B1137-254E-C9D4-0089-CDDF71422A26}"/>
              </a:ext>
            </a:extLst>
          </p:cNvPr>
          <p:cNvSpPr>
            <a:spLocks noGrp="1" noChangeArrowheads="1"/>
          </p:cNvSpPr>
          <p:nvPr>
            <p:ph type="title"/>
          </p:nvPr>
        </p:nvSpPr>
        <p:spPr>
          <a:xfrm>
            <a:off x="457200" y="152400"/>
            <a:ext cx="8229600" cy="598488"/>
          </a:xfrm>
        </p:spPr>
        <p:txBody>
          <a:bodyPr/>
          <a:lstStyle/>
          <a:p>
            <a:pPr eaLnBrk="1" hangingPunct="1">
              <a:defRPr/>
            </a:pPr>
            <a:r>
              <a:rPr lang="cs-CZ" sz="3600" b="1" kern="1200" dirty="0">
                <a:solidFill>
                  <a:schemeClr val="tx1"/>
                </a:solidFill>
              </a:rPr>
              <a:t>7. Smrkový vegetační stupeň</a:t>
            </a:r>
          </a:p>
        </p:txBody>
      </p:sp>
      <p:sp>
        <p:nvSpPr>
          <p:cNvPr id="196611" name="Rectangle 3">
            <a:extLst>
              <a:ext uri="{FF2B5EF4-FFF2-40B4-BE49-F238E27FC236}">
                <a16:creationId xmlns:a16="http://schemas.microsoft.com/office/drawing/2014/main" id="{7EA8B74A-B1CB-15EB-F3DF-BD63FC4C2C8F}"/>
              </a:ext>
            </a:extLst>
          </p:cNvPr>
          <p:cNvSpPr>
            <a:spLocks noGrp="1" noChangeArrowheads="1"/>
          </p:cNvSpPr>
          <p:nvPr>
            <p:ph type="body" idx="1"/>
          </p:nvPr>
        </p:nvSpPr>
        <p:spPr>
          <a:xfrm>
            <a:off x="115888" y="892175"/>
            <a:ext cx="8912225" cy="5073650"/>
          </a:xfrm>
        </p:spPr>
        <p:txBody>
          <a:bodyPr/>
          <a:lstStyle/>
          <a:p>
            <a:pPr marL="176213" indent="-176213" eaLnBrk="1" hangingPunct="1">
              <a:lnSpc>
                <a:spcPct val="80000"/>
              </a:lnSpc>
              <a:buSzPct val="75000"/>
            </a:pPr>
            <a:r>
              <a:rPr lang="cs-CZ" altLang="en-US" sz="2000" b="1"/>
              <a:t>horský stupeň (horská smrková tajga)</a:t>
            </a:r>
          </a:p>
          <a:p>
            <a:pPr marL="176213" indent="-176213" eaLnBrk="1" hangingPunct="1">
              <a:lnSpc>
                <a:spcPct val="80000"/>
              </a:lnSpc>
              <a:buSzPct val="75000"/>
            </a:pPr>
            <a:r>
              <a:rPr lang="cs-CZ" altLang="en-US" sz="2000" b="1"/>
              <a:t>asi 1 % území ČR</a:t>
            </a:r>
          </a:p>
          <a:p>
            <a:pPr marL="176213" indent="-176213" eaLnBrk="1" hangingPunct="1">
              <a:lnSpc>
                <a:spcPct val="80000"/>
              </a:lnSpc>
              <a:buSzPct val="75000"/>
            </a:pPr>
            <a:r>
              <a:rPr lang="cs-CZ" altLang="en-US" sz="2000" b="1"/>
              <a:t>(1000) 1100–1350 m n. m. </a:t>
            </a:r>
          </a:p>
          <a:p>
            <a:pPr marL="176213" indent="-176213" eaLnBrk="1" hangingPunct="1">
              <a:lnSpc>
                <a:spcPct val="80000"/>
              </a:lnSpc>
              <a:buSzPct val="75000"/>
            </a:pPr>
            <a:r>
              <a:rPr lang="cs-CZ" altLang="en-US" sz="2000" b="1"/>
              <a:t>podzoly, rankery</a:t>
            </a:r>
          </a:p>
          <a:p>
            <a:pPr marL="176213" indent="-176213" eaLnBrk="1" hangingPunct="1">
              <a:lnSpc>
                <a:spcPct val="80000"/>
              </a:lnSpc>
              <a:buSzPct val="75000"/>
            </a:pPr>
            <a:r>
              <a:rPr lang="cs-CZ" altLang="en-US" sz="2000" b="1"/>
              <a:t>průměrná roční teplota asi do 3,5 °C, průměrný roční úhrn srážek přes 1200 mm, vegetační doba dlouhá do 100 dní</a:t>
            </a:r>
          </a:p>
          <a:p>
            <a:pPr marL="176213" indent="-176213" eaLnBrk="1" hangingPunct="1">
              <a:lnSpc>
                <a:spcPct val="80000"/>
              </a:lnSpc>
              <a:buSzPct val="75000"/>
            </a:pPr>
            <a:r>
              <a:rPr lang="cs-CZ" altLang="en-US" sz="2000" b="1" i="1">
                <a:solidFill>
                  <a:srgbClr val="FF0000"/>
                </a:solidFill>
              </a:rPr>
              <a:t>Picea abies</a:t>
            </a:r>
            <a:r>
              <a:rPr lang="cs-CZ" altLang="en-US" sz="2000" b="1"/>
              <a:t>,</a:t>
            </a:r>
            <a:r>
              <a:rPr lang="cs-CZ" altLang="en-US" sz="2000" b="1" i="1"/>
              <a:t> Acer pseudoplatanus</a:t>
            </a:r>
            <a:r>
              <a:rPr lang="cs-CZ" altLang="en-US" sz="2000" b="1"/>
              <a:t>,</a:t>
            </a:r>
            <a:r>
              <a:rPr lang="cs-CZ" altLang="en-US" sz="2000" b="1" i="1"/>
              <a:t> </a:t>
            </a:r>
            <a:r>
              <a:rPr lang="cs-CZ" altLang="en-US" sz="2000" b="1"/>
              <a:t>(</a:t>
            </a:r>
            <a:r>
              <a:rPr lang="cs-CZ" altLang="en-US" sz="2000" b="1" i="1"/>
              <a:t>Fagus sylvatica</a:t>
            </a:r>
            <a:r>
              <a:rPr lang="cs-CZ" altLang="en-US" sz="2000" b="1"/>
              <a:t>),</a:t>
            </a:r>
            <a:r>
              <a:rPr lang="cs-CZ" altLang="en-US" sz="2000" b="1" i="1"/>
              <a:t> Sorbus aucuparia</a:t>
            </a:r>
            <a:r>
              <a:rPr lang="cs-CZ" altLang="en-US" sz="2000" b="1"/>
              <a:t>,</a:t>
            </a:r>
            <a:r>
              <a:rPr lang="cs-CZ" altLang="en-US" sz="2000" b="1" i="1"/>
              <a:t> Lonicera nigra</a:t>
            </a:r>
            <a:r>
              <a:rPr lang="cs-CZ" altLang="en-US" sz="2000" b="1"/>
              <a:t>..</a:t>
            </a:r>
          </a:p>
          <a:p>
            <a:pPr marL="176213" indent="-176213" eaLnBrk="1" hangingPunct="1">
              <a:lnSpc>
                <a:spcPct val="80000"/>
              </a:lnSpc>
              <a:buSzPct val="75000"/>
            </a:pPr>
            <a:r>
              <a:rPr lang="cs-CZ" altLang="cs-CZ" sz="2000" b="1"/>
              <a:t>dominuje </a:t>
            </a:r>
            <a:r>
              <a:rPr lang="cs-CZ" altLang="cs-CZ" sz="2000" b="1">
                <a:solidFill>
                  <a:srgbClr val="FF0000"/>
                </a:solidFill>
              </a:rPr>
              <a:t>smrk</a:t>
            </a:r>
            <a:r>
              <a:rPr lang="cs-CZ" altLang="cs-CZ" sz="2000" b="1"/>
              <a:t> (maximální výška </a:t>
            </a:r>
            <a:r>
              <a:rPr lang="cs-CZ" altLang="cs-CZ" sz="2000" b="1">
                <a:solidFill>
                  <a:srgbClr val="FF0000"/>
                </a:solidFill>
              </a:rPr>
              <a:t>25 m</a:t>
            </a:r>
            <a:r>
              <a:rPr lang="cs-CZ" altLang="cs-CZ" sz="2000" b="1"/>
              <a:t>), typické rozvolnění, plynulé snižování výšky smrku, hřížení smrku, zmlazování smrku na mrtvém dřevě; buk a jedle se nevyskytují a pokud ano, jen jako zakrslé, či v keřovité formě (8–12 m); ojedinělý výskyt javoru klenu </a:t>
            </a:r>
          </a:p>
        </p:txBody>
      </p:sp>
      <p:pic>
        <p:nvPicPr>
          <p:cNvPr id="196612" name="Obrázek 2" descr="Obsah obrázku strom, tráva, exteriér, les&#10;&#10;Popis byl vytvořen automaticky">
            <a:extLst>
              <a:ext uri="{FF2B5EF4-FFF2-40B4-BE49-F238E27FC236}">
                <a16:creationId xmlns:a16="http://schemas.microsoft.com/office/drawing/2014/main" id="{807C201B-BC60-3E01-EBCA-BB3C5481A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350" y="4222750"/>
            <a:ext cx="3825875"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Obrázek 8">
            <a:extLst>
              <a:ext uri="{FF2B5EF4-FFF2-40B4-BE49-F238E27FC236}">
                <a16:creationId xmlns:a16="http://schemas.microsoft.com/office/drawing/2014/main" id="{DA2CDDFB-AE57-B27A-7465-8CB147D740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6775" y="4210050"/>
            <a:ext cx="3825875"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1D7512D-5470-1A0F-1B3D-AB67FE8C906B}"/>
              </a:ext>
            </a:extLst>
          </p:cNvPr>
          <p:cNvSpPr>
            <a:spLocks noGrp="1" noChangeArrowheads="1"/>
          </p:cNvSpPr>
          <p:nvPr>
            <p:ph type="title"/>
          </p:nvPr>
        </p:nvSpPr>
        <p:spPr>
          <a:xfrm>
            <a:off x="457200" y="152400"/>
            <a:ext cx="8229600" cy="598488"/>
          </a:xfrm>
        </p:spPr>
        <p:txBody>
          <a:bodyPr/>
          <a:lstStyle/>
          <a:p>
            <a:pPr eaLnBrk="1" hangingPunct="1">
              <a:defRPr/>
            </a:pPr>
            <a:r>
              <a:rPr lang="cs-CZ" sz="3600" b="1" kern="1200" dirty="0">
                <a:solidFill>
                  <a:schemeClr val="tx1"/>
                </a:solidFill>
              </a:rPr>
              <a:t>7. Smrkový vegetační stupeň</a:t>
            </a:r>
          </a:p>
        </p:txBody>
      </p:sp>
      <p:sp>
        <p:nvSpPr>
          <p:cNvPr id="198659" name="Rectangle 3">
            <a:extLst>
              <a:ext uri="{FF2B5EF4-FFF2-40B4-BE49-F238E27FC236}">
                <a16:creationId xmlns:a16="http://schemas.microsoft.com/office/drawing/2014/main" id="{0ED59BEB-80D3-9264-7FE5-A21D404F08EA}"/>
              </a:ext>
            </a:extLst>
          </p:cNvPr>
          <p:cNvSpPr>
            <a:spLocks noGrp="1" noChangeArrowheads="1"/>
          </p:cNvSpPr>
          <p:nvPr>
            <p:ph type="body" idx="1"/>
          </p:nvPr>
        </p:nvSpPr>
        <p:spPr>
          <a:xfrm>
            <a:off x="115888" y="892175"/>
            <a:ext cx="8912225" cy="5073650"/>
          </a:xfrm>
        </p:spPr>
        <p:txBody>
          <a:bodyPr/>
          <a:lstStyle/>
          <a:p>
            <a:pPr marL="176213" indent="-176213" eaLnBrk="1" hangingPunct="1">
              <a:lnSpc>
                <a:spcPct val="80000"/>
              </a:lnSpc>
              <a:buSzPct val="75000"/>
            </a:pPr>
            <a:r>
              <a:rPr lang="cs-CZ" altLang="en-US" sz="2000" b="1"/>
              <a:t>typicky horské druhy: </a:t>
            </a:r>
            <a:r>
              <a:rPr lang="cs-CZ" altLang="en-US" sz="2000" b="1" i="1">
                <a:solidFill>
                  <a:srgbClr val="FF0000"/>
                </a:solidFill>
              </a:rPr>
              <a:t>Homogyne alpina</a:t>
            </a:r>
            <a:r>
              <a:rPr lang="cs-CZ" altLang="en-US" sz="2000" b="1"/>
              <a:t>,</a:t>
            </a:r>
            <a:r>
              <a:rPr lang="cs-CZ" altLang="en-US" sz="2000" b="1" i="1"/>
              <a:t> </a:t>
            </a:r>
            <a:r>
              <a:rPr lang="cs-CZ" altLang="en-US" sz="2000" b="1" i="1">
                <a:solidFill>
                  <a:srgbClr val="FF0000"/>
                </a:solidFill>
              </a:rPr>
              <a:t>Streptopus amplexifolius</a:t>
            </a:r>
            <a:r>
              <a:rPr lang="cs-CZ" altLang="en-US" sz="2000" b="1"/>
              <a:t>,</a:t>
            </a:r>
            <a:r>
              <a:rPr lang="cs-CZ" altLang="en-US" sz="2000" b="1" i="1"/>
              <a:t> Soldanella montana</a:t>
            </a:r>
            <a:r>
              <a:rPr lang="cs-CZ" altLang="en-US" sz="2000" b="1"/>
              <a:t>, </a:t>
            </a:r>
            <a:r>
              <a:rPr lang="cs-CZ" altLang="en-US" sz="2000" b="1" i="1"/>
              <a:t>Doronicum austriacum</a:t>
            </a:r>
            <a:r>
              <a:rPr lang="cs-CZ" altLang="en-US" sz="2000" b="1"/>
              <a:t>, </a:t>
            </a:r>
            <a:r>
              <a:rPr lang="cs-CZ" altLang="en-US" sz="2000" b="1" i="1"/>
              <a:t>Adenostyles alliariae</a:t>
            </a:r>
            <a:r>
              <a:rPr lang="cs-CZ" altLang="en-US" sz="2000" b="1"/>
              <a:t>, </a:t>
            </a:r>
            <a:r>
              <a:rPr lang="cs-CZ" altLang="en-US" sz="2000" b="1" i="1"/>
              <a:t>Gentiana asclepiadea</a:t>
            </a:r>
            <a:r>
              <a:rPr lang="cs-CZ" altLang="en-US" sz="2000" b="1"/>
              <a:t>,</a:t>
            </a:r>
            <a:r>
              <a:rPr lang="cs-CZ" altLang="en-US" sz="2000" b="1" i="1"/>
              <a:t> </a:t>
            </a:r>
            <a:r>
              <a:rPr lang="cs-CZ" altLang="en-US" sz="2000" b="1" i="1">
                <a:solidFill>
                  <a:srgbClr val="FF0000"/>
                </a:solidFill>
              </a:rPr>
              <a:t>Luzula sylvatica</a:t>
            </a:r>
            <a:r>
              <a:rPr lang="cs-CZ" altLang="en-US" sz="2000" b="1"/>
              <a:t>, </a:t>
            </a:r>
            <a:r>
              <a:rPr lang="cs-CZ" altLang="en-US" sz="2000" b="1" i="1">
                <a:solidFill>
                  <a:srgbClr val="FF0000"/>
                </a:solidFill>
              </a:rPr>
              <a:t>Athyrium distentifolium</a:t>
            </a:r>
            <a:r>
              <a:rPr lang="cs-CZ" altLang="en-US" sz="2000" b="1"/>
              <a:t>,</a:t>
            </a:r>
            <a:r>
              <a:rPr lang="cs-CZ" altLang="en-US" sz="2000" b="1" i="1"/>
              <a:t> Calamagrostis villosa</a:t>
            </a:r>
            <a:r>
              <a:rPr lang="cs-CZ" altLang="en-US" sz="2000" b="1"/>
              <a:t>,</a:t>
            </a:r>
            <a:r>
              <a:rPr lang="cs-CZ" altLang="en-US" sz="2000" b="1" i="1"/>
              <a:t> Avenella flexuosa</a:t>
            </a:r>
            <a:r>
              <a:rPr lang="cs-CZ" altLang="en-US" sz="2000" b="1"/>
              <a:t>,</a:t>
            </a:r>
            <a:r>
              <a:rPr lang="cs-CZ" altLang="en-US" sz="2000" b="1" i="1"/>
              <a:t> Vaccinium myrtillus</a:t>
            </a:r>
            <a:r>
              <a:rPr lang="cs-CZ" altLang="en-US" sz="2000" b="1"/>
              <a:t>...</a:t>
            </a:r>
          </a:p>
        </p:txBody>
      </p:sp>
      <p:pic>
        <p:nvPicPr>
          <p:cNvPr id="198660" name="Obrázek 2" descr="Obsah obrázku tráva, exteriér, rostlina, kopec&#10;&#10;Popis byl vytvořen automaticky">
            <a:extLst>
              <a:ext uri="{FF2B5EF4-FFF2-40B4-BE49-F238E27FC236}">
                <a16:creationId xmlns:a16="http://schemas.microsoft.com/office/drawing/2014/main" id="{CD8FB7B3-7266-5F4B-28DB-45E4399042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150" y="2663825"/>
            <a:ext cx="87757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E236DD24-FB9F-0226-D9EE-E6611914D7E6}"/>
              </a:ext>
            </a:extLst>
          </p:cNvPr>
          <p:cNvSpPr>
            <a:spLocks noGrp="1" noChangeArrowheads="1"/>
          </p:cNvSpPr>
          <p:nvPr>
            <p:ph type="title"/>
          </p:nvPr>
        </p:nvSpPr>
        <p:spPr>
          <a:xfrm>
            <a:off x="457200" y="152400"/>
            <a:ext cx="8229600" cy="598488"/>
          </a:xfrm>
        </p:spPr>
        <p:txBody>
          <a:bodyPr/>
          <a:lstStyle/>
          <a:p>
            <a:pPr eaLnBrk="1" hangingPunct="1">
              <a:defRPr/>
            </a:pPr>
            <a:r>
              <a:rPr lang="cs-CZ" sz="3600" b="1" kern="1200" dirty="0">
                <a:solidFill>
                  <a:schemeClr val="tx1"/>
                </a:solidFill>
              </a:rPr>
              <a:t>7. Smrkový vegetační stupeň</a:t>
            </a:r>
          </a:p>
        </p:txBody>
      </p:sp>
      <p:sp>
        <p:nvSpPr>
          <p:cNvPr id="200707" name="Rectangle 3">
            <a:extLst>
              <a:ext uri="{FF2B5EF4-FFF2-40B4-BE49-F238E27FC236}">
                <a16:creationId xmlns:a16="http://schemas.microsoft.com/office/drawing/2014/main" id="{02D57243-777E-0E66-0EAD-EB42A8380229}"/>
              </a:ext>
            </a:extLst>
          </p:cNvPr>
          <p:cNvSpPr>
            <a:spLocks noGrp="1" noChangeArrowheads="1"/>
          </p:cNvSpPr>
          <p:nvPr>
            <p:ph type="body" idx="1"/>
          </p:nvPr>
        </p:nvSpPr>
        <p:spPr>
          <a:xfrm>
            <a:off x="215900" y="1052513"/>
            <a:ext cx="8677275" cy="5073650"/>
          </a:xfrm>
        </p:spPr>
        <p:txBody>
          <a:bodyPr/>
          <a:lstStyle/>
          <a:p>
            <a:pPr eaLnBrk="1" hangingPunct="1">
              <a:lnSpc>
                <a:spcPct val="80000"/>
              </a:lnSpc>
              <a:buSzPct val="75000"/>
            </a:pPr>
            <a:r>
              <a:rPr lang="cs-CZ" altLang="en-US" sz="2400" b="1"/>
              <a:t>křivka obecná, linduška horská, poprvé </a:t>
            </a:r>
            <a:r>
              <a:rPr lang="cs-CZ" altLang="en-US" sz="2400" b="1">
                <a:solidFill>
                  <a:srgbClr val="FF0000"/>
                </a:solidFill>
              </a:rPr>
              <a:t>pěvuška podhorní</a:t>
            </a:r>
          </a:p>
          <a:p>
            <a:pPr eaLnBrk="1" hangingPunct="1">
              <a:lnSpc>
                <a:spcPct val="80000"/>
              </a:lnSpc>
              <a:buSzPct val="75000"/>
            </a:pPr>
            <a:r>
              <a:rPr lang="cs-CZ" altLang="en-US" sz="2400" b="1"/>
              <a:t>rozlehlé lesní komplexy</a:t>
            </a:r>
          </a:p>
          <a:p>
            <a:pPr eaLnBrk="1" hangingPunct="1">
              <a:lnSpc>
                <a:spcPct val="80000"/>
              </a:lnSpc>
              <a:buSzPct val="75000"/>
            </a:pPr>
            <a:r>
              <a:rPr lang="cs-CZ" altLang="en-US" sz="2400" b="1"/>
              <a:t>pastva dobytka, těžba dřeva, rekreace, imise</a:t>
            </a:r>
          </a:p>
          <a:p>
            <a:pPr eaLnBrk="1" hangingPunct="1">
              <a:lnSpc>
                <a:spcPct val="80000"/>
              </a:lnSpc>
              <a:buSzPct val="75000"/>
            </a:pPr>
            <a:r>
              <a:rPr lang="cs-CZ" altLang="en-US" sz="2400" b="1"/>
              <a:t>popíjí se…</a:t>
            </a:r>
          </a:p>
          <a:p>
            <a:pPr eaLnBrk="1" hangingPunct="1">
              <a:lnSpc>
                <a:spcPct val="80000"/>
              </a:lnSpc>
              <a:buSzPct val="75000"/>
            </a:pPr>
            <a:endParaRPr lang="cs-CZ" altLang="en-US" sz="2400" b="1"/>
          </a:p>
          <a:p>
            <a:pPr eaLnBrk="1" hangingPunct="1">
              <a:lnSpc>
                <a:spcPct val="80000"/>
              </a:lnSpc>
            </a:pPr>
            <a:endParaRPr lang="cs-CZ" altLang="en-US" sz="2400" b="1">
              <a:solidFill>
                <a:srgbClr val="333333"/>
              </a:solidFill>
            </a:endParaRPr>
          </a:p>
        </p:txBody>
      </p:sp>
      <p:pic>
        <p:nvPicPr>
          <p:cNvPr id="200708" name="Obrázek 1">
            <a:extLst>
              <a:ext uri="{FF2B5EF4-FFF2-40B4-BE49-F238E27FC236}">
                <a16:creationId xmlns:a16="http://schemas.microsoft.com/office/drawing/2014/main" id="{B7556138-B782-9E64-3C2D-16E37AFBF0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0" y="2941638"/>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TextovéPole 2">
            <a:extLst>
              <a:ext uri="{FF2B5EF4-FFF2-40B4-BE49-F238E27FC236}">
                <a16:creationId xmlns:a16="http://schemas.microsoft.com/office/drawing/2014/main" id="{053E3096-6250-7DC7-0C1F-BEAF08E74C5D}"/>
              </a:ext>
            </a:extLst>
          </p:cNvPr>
          <p:cNvSpPr txBox="1">
            <a:spLocks noChangeArrowheads="1"/>
          </p:cNvSpPr>
          <p:nvPr/>
        </p:nvSpPr>
        <p:spPr bwMode="auto">
          <a:xfrm>
            <a:off x="1916113" y="4356100"/>
            <a:ext cx="1576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b="1">
                <a:solidFill>
                  <a:schemeClr val="bg1"/>
                </a:solidFill>
              </a:rPr>
              <a:t>Pavel VOJTA Vojtěchovský</a:t>
            </a:r>
            <a:endParaRPr lang="cs-CZ" altLang="cs-CZ" sz="800">
              <a:solidFill>
                <a:schemeClr val="bg1"/>
              </a:solidFill>
            </a:endParaRPr>
          </a:p>
        </p:txBody>
      </p:sp>
      <p:pic>
        <p:nvPicPr>
          <p:cNvPr id="200710" name="Obrázek 3">
            <a:extLst>
              <a:ext uri="{FF2B5EF4-FFF2-40B4-BE49-F238E27FC236}">
                <a16:creationId xmlns:a16="http://schemas.microsoft.com/office/drawing/2014/main" id="{42F39502-D375-1781-7702-F35C2A9B8F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71863" y="2941638"/>
            <a:ext cx="34305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TextovéPole 4">
            <a:extLst>
              <a:ext uri="{FF2B5EF4-FFF2-40B4-BE49-F238E27FC236}">
                <a16:creationId xmlns:a16="http://schemas.microsoft.com/office/drawing/2014/main" id="{85423312-F04B-9D02-A175-4D35D5C0F02B}"/>
              </a:ext>
            </a:extLst>
          </p:cNvPr>
          <p:cNvSpPr txBox="1">
            <a:spLocks noChangeArrowheads="1"/>
          </p:cNvSpPr>
          <p:nvPr/>
        </p:nvSpPr>
        <p:spPr bwMode="auto">
          <a:xfrm>
            <a:off x="5905500" y="4329113"/>
            <a:ext cx="996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b="1">
                <a:solidFill>
                  <a:schemeClr val="bg1"/>
                </a:solidFill>
              </a:rPr>
              <a:t>Elaine R. Wilson</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B35110B-DCA0-9CB3-BFE7-4CF5BDABF7D3}"/>
              </a:ext>
            </a:extLst>
          </p:cNvPr>
          <p:cNvSpPr>
            <a:spLocks noGrp="1" noChangeArrowheads="1"/>
          </p:cNvSpPr>
          <p:nvPr>
            <p:ph type="title"/>
          </p:nvPr>
        </p:nvSpPr>
        <p:spPr>
          <a:xfrm>
            <a:off x="457200" y="274638"/>
            <a:ext cx="8229600" cy="598487"/>
          </a:xfrm>
        </p:spPr>
        <p:txBody>
          <a:bodyPr/>
          <a:lstStyle/>
          <a:p>
            <a:pPr eaLnBrk="1" hangingPunct="1">
              <a:defRPr/>
            </a:pPr>
            <a:r>
              <a:rPr lang="cs-CZ" sz="3600" b="1" kern="1200" dirty="0">
                <a:solidFill>
                  <a:schemeClr val="tx1"/>
                </a:solidFill>
              </a:rPr>
              <a:t>8. Klečový vegetační stupeň</a:t>
            </a:r>
          </a:p>
        </p:txBody>
      </p:sp>
      <p:sp>
        <p:nvSpPr>
          <p:cNvPr id="202755" name="Rectangle 3">
            <a:extLst>
              <a:ext uri="{FF2B5EF4-FFF2-40B4-BE49-F238E27FC236}">
                <a16:creationId xmlns:a16="http://schemas.microsoft.com/office/drawing/2014/main" id="{D3BCCB64-56E4-9D6E-E345-3F6817DFFA78}"/>
              </a:ext>
            </a:extLst>
          </p:cNvPr>
          <p:cNvSpPr>
            <a:spLocks noGrp="1" noChangeArrowheads="1"/>
          </p:cNvSpPr>
          <p:nvPr>
            <p:ph type="body" idx="1"/>
          </p:nvPr>
        </p:nvSpPr>
        <p:spPr>
          <a:xfrm>
            <a:off x="250825" y="981075"/>
            <a:ext cx="8642350" cy="5145088"/>
          </a:xfrm>
        </p:spPr>
        <p:txBody>
          <a:bodyPr/>
          <a:lstStyle/>
          <a:p>
            <a:pPr eaLnBrk="1" hangingPunct="1">
              <a:lnSpc>
                <a:spcPct val="80000"/>
              </a:lnSpc>
              <a:buSzPct val="75000"/>
            </a:pPr>
            <a:r>
              <a:rPr lang="cs-CZ" altLang="en-US" sz="2400" b="1"/>
              <a:t>horský stupeň nad stromovou hranicí lesa</a:t>
            </a:r>
          </a:p>
          <a:p>
            <a:pPr eaLnBrk="1" hangingPunct="1">
              <a:lnSpc>
                <a:spcPct val="80000"/>
              </a:lnSpc>
              <a:buSzPct val="75000"/>
            </a:pPr>
            <a:r>
              <a:rPr lang="cs-CZ" altLang="en-US" sz="2400" b="1"/>
              <a:t>jen nejvyšší polohy Krkonoš, Hrubého Jeseníku a Kralického Sněžníku</a:t>
            </a:r>
          </a:p>
          <a:p>
            <a:pPr eaLnBrk="1" hangingPunct="1">
              <a:lnSpc>
                <a:spcPct val="80000"/>
              </a:lnSpc>
              <a:buSzPct val="75000"/>
            </a:pPr>
            <a:r>
              <a:rPr lang="cs-CZ" altLang="en-US" sz="2400" b="1"/>
              <a:t>nad 1300 m n. m. </a:t>
            </a:r>
          </a:p>
          <a:p>
            <a:pPr eaLnBrk="1" hangingPunct="1">
              <a:lnSpc>
                <a:spcPct val="80000"/>
              </a:lnSpc>
              <a:buSzPct val="75000"/>
            </a:pPr>
            <a:r>
              <a:rPr lang="cs-CZ" altLang="en-US" sz="2400" b="1"/>
              <a:t>podzoly, rankery</a:t>
            </a:r>
          </a:p>
          <a:p>
            <a:pPr eaLnBrk="1" hangingPunct="1">
              <a:lnSpc>
                <a:spcPct val="80000"/>
              </a:lnSpc>
              <a:buSzPct val="75000"/>
            </a:pPr>
            <a:r>
              <a:rPr lang="cs-CZ" altLang="en-US" sz="2400" b="1"/>
              <a:t>průměrná roční teplota asi do 1,5 °C, průměrný roční úhrn srážek přes 1500 mm, vegetační doba dlouhá do 60 dní</a:t>
            </a:r>
          </a:p>
          <a:p>
            <a:pPr eaLnBrk="1" hangingPunct="1">
              <a:lnSpc>
                <a:spcPct val="80000"/>
              </a:lnSpc>
              <a:buSzPct val="75000"/>
            </a:pPr>
            <a:r>
              <a:rPr lang="cs-CZ" altLang="en-US" sz="2400" b="1" i="1">
                <a:solidFill>
                  <a:srgbClr val="FF0000"/>
                </a:solidFill>
              </a:rPr>
              <a:t>Pinus mugo</a:t>
            </a:r>
            <a:r>
              <a:rPr lang="cs-CZ" altLang="en-US" sz="2400" b="1"/>
              <a:t>, </a:t>
            </a:r>
            <a:r>
              <a:rPr lang="cs-CZ" altLang="en-US" sz="2400" b="1" i="1"/>
              <a:t>Picea abies</a:t>
            </a:r>
            <a:r>
              <a:rPr lang="cs-CZ" altLang="en-US" sz="2400" b="1"/>
              <a:t>,</a:t>
            </a:r>
            <a:r>
              <a:rPr lang="cs-CZ" altLang="en-US" sz="2400" b="1" i="1"/>
              <a:t> Sorbus sudetica</a:t>
            </a:r>
            <a:r>
              <a:rPr lang="cs-CZ" altLang="en-US" sz="2400" b="1"/>
              <a:t>,</a:t>
            </a:r>
            <a:r>
              <a:rPr lang="cs-CZ" altLang="en-US" sz="2400" b="1" i="1"/>
              <a:t> </a:t>
            </a:r>
            <a:r>
              <a:rPr lang="cs-CZ" altLang="en-US" sz="2400" b="1" i="1">
                <a:solidFill>
                  <a:srgbClr val="FF0000"/>
                </a:solidFill>
              </a:rPr>
              <a:t>Salix lapponum</a:t>
            </a:r>
            <a:r>
              <a:rPr lang="cs-CZ" altLang="en-US" sz="2400" b="1"/>
              <a:t>,</a:t>
            </a:r>
            <a:r>
              <a:rPr lang="cs-CZ" altLang="en-US" sz="2400" b="1" i="1"/>
              <a:t> </a:t>
            </a:r>
            <a:r>
              <a:rPr lang="cs-CZ" altLang="en-US" sz="2400" b="1" i="1">
                <a:solidFill>
                  <a:srgbClr val="FF0000"/>
                </a:solidFill>
              </a:rPr>
              <a:t>Salix herbacea</a:t>
            </a:r>
            <a:r>
              <a:rPr lang="cs-CZ" altLang="en-US" sz="2400" b="1"/>
              <a:t>…</a:t>
            </a:r>
          </a:p>
        </p:txBody>
      </p:sp>
      <p:pic>
        <p:nvPicPr>
          <p:cNvPr id="202756" name="Obrázek 2" descr="Obsah obrázku hora, exteriér, obloha, příroda&#10;&#10;Popis byl vytvořen automaticky">
            <a:extLst>
              <a:ext uri="{FF2B5EF4-FFF2-40B4-BE49-F238E27FC236}">
                <a16:creationId xmlns:a16="http://schemas.microsoft.com/office/drawing/2014/main" id="{9154CEED-D452-996C-DD7C-9B2EF4910D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76488" y="3924300"/>
            <a:ext cx="4391025"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7500021-EF53-FD07-5A2D-CBFA2FD9980D}"/>
              </a:ext>
            </a:extLst>
          </p:cNvPr>
          <p:cNvSpPr>
            <a:spLocks noGrp="1" noChangeArrowheads="1"/>
          </p:cNvSpPr>
          <p:nvPr>
            <p:ph type="title"/>
          </p:nvPr>
        </p:nvSpPr>
        <p:spPr>
          <a:xfrm>
            <a:off x="457200" y="274638"/>
            <a:ext cx="8229600" cy="598487"/>
          </a:xfrm>
        </p:spPr>
        <p:txBody>
          <a:bodyPr/>
          <a:lstStyle/>
          <a:p>
            <a:pPr eaLnBrk="1" hangingPunct="1">
              <a:defRPr/>
            </a:pPr>
            <a:r>
              <a:rPr lang="cs-CZ" sz="3600" b="1" kern="1200" dirty="0">
                <a:solidFill>
                  <a:schemeClr val="tx1"/>
                </a:solidFill>
              </a:rPr>
              <a:t>8. Klečový vegetační stupeň</a:t>
            </a:r>
          </a:p>
        </p:txBody>
      </p:sp>
      <p:sp>
        <p:nvSpPr>
          <p:cNvPr id="204803" name="Rectangle 3">
            <a:extLst>
              <a:ext uri="{FF2B5EF4-FFF2-40B4-BE49-F238E27FC236}">
                <a16:creationId xmlns:a16="http://schemas.microsoft.com/office/drawing/2014/main" id="{C46F853F-6486-4882-136C-6352D45AA65F}"/>
              </a:ext>
            </a:extLst>
          </p:cNvPr>
          <p:cNvSpPr>
            <a:spLocks noGrp="1" noChangeArrowheads="1"/>
          </p:cNvSpPr>
          <p:nvPr>
            <p:ph type="body" idx="1"/>
          </p:nvPr>
        </p:nvSpPr>
        <p:spPr>
          <a:xfrm>
            <a:off x="250825" y="981075"/>
            <a:ext cx="8642350" cy="5145088"/>
          </a:xfrm>
        </p:spPr>
        <p:txBody>
          <a:bodyPr/>
          <a:lstStyle/>
          <a:p>
            <a:pPr eaLnBrk="1" hangingPunct="1">
              <a:lnSpc>
                <a:spcPct val="80000"/>
              </a:lnSpc>
              <a:buSzPct val="75000"/>
            </a:pPr>
            <a:r>
              <a:rPr lang="cs-CZ" altLang="en-US" sz="2400" b="1"/>
              <a:t>druhy arkto-alpinské: </a:t>
            </a:r>
            <a:r>
              <a:rPr lang="cs-CZ" altLang="en-US" sz="2400" b="1" i="1">
                <a:solidFill>
                  <a:srgbClr val="FF0000"/>
                </a:solidFill>
              </a:rPr>
              <a:t>Juncus trifidus</a:t>
            </a:r>
            <a:r>
              <a:rPr lang="cs-CZ" altLang="en-US" sz="2400" b="1"/>
              <a:t>,</a:t>
            </a:r>
            <a:r>
              <a:rPr lang="cs-CZ" altLang="en-US" sz="2400" b="1" i="1"/>
              <a:t> </a:t>
            </a:r>
            <a:r>
              <a:rPr lang="cs-CZ" altLang="en-US" sz="2400" b="1" i="1">
                <a:solidFill>
                  <a:srgbClr val="FF0000"/>
                </a:solidFill>
              </a:rPr>
              <a:t>Hieracium alpinum</a:t>
            </a:r>
            <a:r>
              <a:rPr lang="cs-CZ" altLang="en-US" sz="2400" b="1"/>
              <a:t>,</a:t>
            </a:r>
            <a:r>
              <a:rPr lang="cs-CZ" altLang="en-US" sz="2400" b="1" i="1"/>
              <a:t> </a:t>
            </a:r>
            <a:r>
              <a:rPr lang="cs-CZ" altLang="en-US" sz="2400" b="1" i="1">
                <a:solidFill>
                  <a:srgbClr val="FF0000"/>
                </a:solidFill>
              </a:rPr>
              <a:t>Anemone narcissiflora</a:t>
            </a:r>
            <a:r>
              <a:rPr lang="cs-CZ" altLang="en-US" sz="2400" b="1"/>
              <a:t>, </a:t>
            </a:r>
            <a:r>
              <a:rPr lang="cs-CZ" altLang="en-US" sz="2400" b="1" i="1">
                <a:solidFill>
                  <a:srgbClr val="FF0000"/>
                </a:solidFill>
              </a:rPr>
              <a:t>Pulsatilla alpina</a:t>
            </a:r>
            <a:r>
              <a:rPr lang="cs-CZ" altLang="en-US" sz="2400" b="1"/>
              <a:t>, </a:t>
            </a:r>
            <a:r>
              <a:rPr lang="cs-CZ" altLang="en-US" sz="2400" b="1" i="1">
                <a:solidFill>
                  <a:srgbClr val="FF0000"/>
                </a:solidFill>
              </a:rPr>
              <a:t>Primula minima</a:t>
            </a:r>
            <a:r>
              <a:rPr lang="cs-CZ" altLang="en-US" sz="2400" b="1"/>
              <a:t>, </a:t>
            </a:r>
            <a:r>
              <a:rPr lang="cs-CZ" altLang="en-US" sz="2400" b="1" i="1">
                <a:solidFill>
                  <a:srgbClr val="FF0000"/>
                </a:solidFill>
              </a:rPr>
              <a:t>Rubus chamaemorus</a:t>
            </a:r>
            <a:r>
              <a:rPr lang="cs-CZ" altLang="en-US" sz="2400" b="1"/>
              <a:t>…, + druhy z nižších (typicky (5.)6.–7.) vegetačních stupňů: </a:t>
            </a:r>
            <a:r>
              <a:rPr lang="cs-CZ" altLang="en-US" sz="2400" b="1" i="1"/>
              <a:t>Homogyne alpina</a:t>
            </a:r>
            <a:r>
              <a:rPr lang="cs-CZ" altLang="en-US" sz="2400" b="1"/>
              <a:t>, </a:t>
            </a:r>
            <a:r>
              <a:rPr lang="cs-CZ" altLang="en-US" sz="2400" b="1" i="1"/>
              <a:t>Athyrium distentifolium</a:t>
            </a:r>
            <a:r>
              <a:rPr lang="cs-CZ" altLang="en-US" sz="2400" b="1"/>
              <a:t>,</a:t>
            </a:r>
            <a:r>
              <a:rPr lang="cs-CZ" altLang="en-US" sz="2400" b="1" i="1"/>
              <a:t> Luzula luzuloides</a:t>
            </a:r>
            <a:r>
              <a:rPr lang="cs-CZ" altLang="en-US" sz="2400" b="1"/>
              <a:t>, </a:t>
            </a:r>
            <a:r>
              <a:rPr lang="cs-CZ" altLang="en-US" sz="2400" b="1" i="1"/>
              <a:t>Luzula sylvatica</a:t>
            </a:r>
            <a:r>
              <a:rPr lang="cs-CZ" altLang="en-US" sz="2400" b="1"/>
              <a:t>, </a:t>
            </a:r>
            <a:r>
              <a:rPr lang="cs-CZ" altLang="en-US" sz="2400" b="1" i="1"/>
              <a:t>Calamagrostis villosa</a:t>
            </a:r>
            <a:r>
              <a:rPr lang="cs-CZ" altLang="en-US" sz="2400" b="1"/>
              <a:t>,</a:t>
            </a:r>
            <a:r>
              <a:rPr lang="cs-CZ" altLang="en-US" sz="2400" b="1" i="1"/>
              <a:t> Avenella flexuosa</a:t>
            </a:r>
            <a:r>
              <a:rPr lang="cs-CZ" altLang="en-US" sz="2400" b="1"/>
              <a:t>,</a:t>
            </a:r>
            <a:r>
              <a:rPr lang="cs-CZ" altLang="en-US" sz="2400" b="1" i="1"/>
              <a:t> Vaccinium myrtillus</a:t>
            </a:r>
            <a:r>
              <a:rPr lang="cs-CZ" altLang="en-US" sz="2400" b="1"/>
              <a:t>, </a:t>
            </a:r>
            <a:r>
              <a:rPr lang="cs-CZ" altLang="en-US" sz="2400" b="1" i="1"/>
              <a:t>Vaccinium vitis-idaea</a:t>
            </a:r>
            <a:r>
              <a:rPr lang="cs-CZ" altLang="en-US" sz="2400" b="1"/>
              <a:t>...</a:t>
            </a:r>
          </a:p>
        </p:txBody>
      </p:sp>
      <p:grpSp>
        <p:nvGrpSpPr>
          <p:cNvPr id="204804" name="Skupina 1">
            <a:extLst>
              <a:ext uri="{FF2B5EF4-FFF2-40B4-BE49-F238E27FC236}">
                <a16:creationId xmlns:a16="http://schemas.microsoft.com/office/drawing/2014/main" id="{0CE9BFFB-C648-3163-CCD9-73F2801C95DA}"/>
              </a:ext>
            </a:extLst>
          </p:cNvPr>
          <p:cNvGrpSpPr>
            <a:grpSpLocks/>
          </p:cNvGrpSpPr>
          <p:nvPr/>
        </p:nvGrpSpPr>
        <p:grpSpPr bwMode="auto">
          <a:xfrm>
            <a:off x="115888" y="3700463"/>
            <a:ext cx="8912225" cy="2865437"/>
            <a:chOff x="115888" y="3182938"/>
            <a:chExt cx="8912225" cy="2865437"/>
          </a:xfrm>
        </p:grpSpPr>
        <p:grpSp>
          <p:nvGrpSpPr>
            <p:cNvPr id="204806" name="Skupina 3">
              <a:extLst>
                <a:ext uri="{FF2B5EF4-FFF2-40B4-BE49-F238E27FC236}">
                  <a16:creationId xmlns:a16="http://schemas.microsoft.com/office/drawing/2014/main" id="{D536A6FB-850D-CA54-85C1-E48A7CFF9B4A}"/>
                </a:ext>
              </a:extLst>
            </p:cNvPr>
            <p:cNvGrpSpPr>
              <a:grpSpLocks noChangeAspect="1"/>
            </p:cNvGrpSpPr>
            <p:nvPr/>
          </p:nvGrpSpPr>
          <p:grpSpPr bwMode="auto">
            <a:xfrm>
              <a:off x="2592388" y="3187700"/>
              <a:ext cx="2138362" cy="2851150"/>
              <a:chOff x="116505" y="3187423"/>
              <a:chExt cx="2301353" cy="3068470"/>
            </a:xfrm>
          </p:grpSpPr>
          <p:pic>
            <p:nvPicPr>
              <p:cNvPr id="204812" name="Obrázek 1">
                <a:extLst>
                  <a:ext uri="{FF2B5EF4-FFF2-40B4-BE49-F238E27FC236}">
                    <a16:creationId xmlns:a16="http://schemas.microsoft.com/office/drawing/2014/main" id="{655BF1AB-A19A-BF88-EEEE-0FF76B42F8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505" y="3187423"/>
                <a:ext cx="2301353" cy="30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3" name="TextovéPole 2">
                <a:extLst>
                  <a:ext uri="{FF2B5EF4-FFF2-40B4-BE49-F238E27FC236}">
                    <a16:creationId xmlns:a16="http://schemas.microsoft.com/office/drawing/2014/main" id="{72D6F6F2-6772-3A7D-9975-E6117DC2C9DF}"/>
                  </a:ext>
                </a:extLst>
              </p:cNvPr>
              <p:cNvSpPr txBox="1">
                <a:spLocks noChangeArrowheads="1"/>
              </p:cNvSpPr>
              <p:nvPr/>
            </p:nvSpPr>
            <p:spPr bwMode="auto">
              <a:xfrm>
                <a:off x="1375671" y="6008161"/>
                <a:ext cx="1042187" cy="23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i="1">
                    <a:solidFill>
                      <a:schemeClr val="bg1"/>
                    </a:solidFill>
                    <a:hlinkClick r:id="rId4"/>
                  </a:rPr>
                  <a:t>Stefan.lefnaer</a:t>
                </a:r>
                <a:endParaRPr lang="cs-CZ" altLang="cs-CZ" sz="800">
                  <a:solidFill>
                    <a:schemeClr val="bg1"/>
                  </a:solidFill>
                </a:endParaRPr>
              </a:p>
            </p:txBody>
          </p:sp>
        </p:grpSp>
        <p:pic>
          <p:nvPicPr>
            <p:cNvPr id="204807" name="Obrázek 5" descr="Obsah obrázku tráva, exteriér, pták, vsedě&#10;&#10;Popis byl vytvořen automaticky">
              <a:extLst>
                <a:ext uri="{FF2B5EF4-FFF2-40B4-BE49-F238E27FC236}">
                  <a16:creationId xmlns:a16="http://schemas.microsoft.com/office/drawing/2014/main" id="{17B6242D-F19B-4740-3D56-555BE45493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2500" y="3182938"/>
              <a:ext cx="22098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8" name="Skupina 10">
              <a:extLst>
                <a:ext uri="{FF2B5EF4-FFF2-40B4-BE49-F238E27FC236}">
                  <a16:creationId xmlns:a16="http://schemas.microsoft.com/office/drawing/2014/main" id="{F3C1DF4E-A3CA-7AD7-F033-E56C60030496}"/>
                </a:ext>
              </a:extLst>
            </p:cNvPr>
            <p:cNvGrpSpPr>
              <a:grpSpLocks/>
            </p:cNvGrpSpPr>
            <p:nvPr/>
          </p:nvGrpSpPr>
          <p:grpSpPr bwMode="auto">
            <a:xfrm>
              <a:off x="115888" y="3182938"/>
              <a:ext cx="2413000" cy="2865437"/>
              <a:chOff x="6505193" y="3183078"/>
              <a:chExt cx="2413042" cy="2864761"/>
            </a:xfrm>
          </p:grpSpPr>
          <p:pic>
            <p:nvPicPr>
              <p:cNvPr id="204810" name="Obrázek 6">
                <a:extLst>
                  <a:ext uri="{FF2B5EF4-FFF2-40B4-BE49-F238E27FC236}">
                    <a16:creationId xmlns:a16="http://schemas.microsoft.com/office/drawing/2014/main" id="{CB094F44-F1E9-ACF4-D307-2E2B4ED229D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05193" y="3183078"/>
                <a:ext cx="2413042" cy="28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1" name="TextovéPole 7">
                <a:extLst>
                  <a:ext uri="{FF2B5EF4-FFF2-40B4-BE49-F238E27FC236}">
                    <a16:creationId xmlns:a16="http://schemas.microsoft.com/office/drawing/2014/main" id="{9E9CE534-2B97-801E-0873-A7A45F5AD2EF}"/>
                  </a:ext>
                </a:extLst>
              </p:cNvPr>
              <p:cNvSpPr txBox="1">
                <a:spLocks noChangeArrowheads="1"/>
              </p:cNvSpPr>
              <p:nvPr/>
            </p:nvSpPr>
            <p:spPr bwMode="auto">
              <a:xfrm>
                <a:off x="8018106" y="5819293"/>
                <a:ext cx="900129" cy="21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hlinkClick r:id="rId7" tooltip="Go to Erling Ólafsson's photostream"/>
                  </a:rPr>
                  <a:t>Erling Ólafsson</a:t>
                </a:r>
                <a:r>
                  <a:rPr lang="cs-CZ" altLang="cs-CZ" sz="800">
                    <a:solidFill>
                      <a:schemeClr val="bg1"/>
                    </a:solidFill>
                  </a:rPr>
                  <a:t> </a:t>
                </a:r>
              </a:p>
            </p:txBody>
          </p:sp>
        </p:grpSp>
        <p:pic>
          <p:nvPicPr>
            <p:cNvPr id="204809" name="Obrázek 8">
              <a:extLst>
                <a:ext uri="{FF2B5EF4-FFF2-40B4-BE49-F238E27FC236}">
                  <a16:creationId xmlns:a16="http://schemas.microsoft.com/office/drawing/2014/main" id="{45D681DC-6B8A-DEAB-90E3-1F7CB5702D7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97700" y="3182938"/>
              <a:ext cx="20304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05" name="TextovéPole 9">
            <a:extLst>
              <a:ext uri="{FF2B5EF4-FFF2-40B4-BE49-F238E27FC236}">
                <a16:creationId xmlns:a16="http://schemas.microsoft.com/office/drawing/2014/main" id="{9DBFDB31-09C1-0666-E292-43D0A0C622A1}"/>
              </a:ext>
            </a:extLst>
          </p:cNvPr>
          <p:cNvSpPr txBox="1">
            <a:spLocks noChangeArrowheads="1"/>
          </p:cNvSpPr>
          <p:nvPr/>
        </p:nvSpPr>
        <p:spPr bwMode="auto">
          <a:xfrm>
            <a:off x="7864475" y="5859463"/>
            <a:ext cx="11874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www.pladias.cz</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AF59D934-A250-8EE0-0B70-1B37670CD830}"/>
              </a:ext>
            </a:extLst>
          </p:cNvPr>
          <p:cNvSpPr>
            <a:spLocks noGrp="1" noChangeArrowheads="1"/>
          </p:cNvSpPr>
          <p:nvPr>
            <p:ph type="title"/>
          </p:nvPr>
        </p:nvSpPr>
        <p:spPr>
          <a:xfrm>
            <a:off x="457200" y="274638"/>
            <a:ext cx="8229600" cy="598487"/>
          </a:xfrm>
        </p:spPr>
        <p:txBody>
          <a:bodyPr/>
          <a:lstStyle/>
          <a:p>
            <a:pPr eaLnBrk="1" hangingPunct="1">
              <a:defRPr/>
            </a:pPr>
            <a:r>
              <a:rPr lang="cs-CZ" sz="3600" b="1" kern="1200" dirty="0">
                <a:solidFill>
                  <a:schemeClr val="tx1"/>
                </a:solidFill>
              </a:rPr>
              <a:t>8. Klečový vegetační stupeň</a:t>
            </a:r>
          </a:p>
        </p:txBody>
      </p:sp>
      <p:sp>
        <p:nvSpPr>
          <p:cNvPr id="206851" name="Rectangle 3">
            <a:extLst>
              <a:ext uri="{FF2B5EF4-FFF2-40B4-BE49-F238E27FC236}">
                <a16:creationId xmlns:a16="http://schemas.microsoft.com/office/drawing/2014/main" id="{126D1B93-D567-7D07-E3D5-045BFBED28A7}"/>
              </a:ext>
            </a:extLst>
          </p:cNvPr>
          <p:cNvSpPr>
            <a:spLocks noGrp="1" noChangeArrowheads="1"/>
          </p:cNvSpPr>
          <p:nvPr>
            <p:ph type="body" idx="1"/>
          </p:nvPr>
        </p:nvSpPr>
        <p:spPr>
          <a:xfrm>
            <a:off x="250825" y="1119188"/>
            <a:ext cx="8642350" cy="5145087"/>
          </a:xfrm>
        </p:spPr>
        <p:txBody>
          <a:bodyPr/>
          <a:lstStyle/>
          <a:p>
            <a:pPr eaLnBrk="1" hangingPunct="1">
              <a:lnSpc>
                <a:spcPct val="80000"/>
              </a:lnSpc>
            </a:pPr>
            <a:r>
              <a:rPr lang="cs-CZ" altLang="cs-CZ" sz="2400" b="1"/>
              <a:t>střevlík lesní, vrkoč severní, </a:t>
            </a:r>
            <a:r>
              <a:rPr lang="cs-CZ" altLang="cs-CZ" sz="2400" b="1">
                <a:solidFill>
                  <a:srgbClr val="FF0000"/>
                </a:solidFill>
              </a:rPr>
              <a:t>slavík modráček tundrový</a:t>
            </a:r>
            <a:endParaRPr lang="cs-CZ" altLang="en-US" sz="2400" b="1">
              <a:solidFill>
                <a:srgbClr val="FF0000"/>
              </a:solidFill>
            </a:endParaRPr>
          </a:p>
          <a:p>
            <a:pPr eaLnBrk="1" hangingPunct="1">
              <a:lnSpc>
                <a:spcPct val="80000"/>
              </a:lnSpc>
            </a:pPr>
            <a:r>
              <a:rPr lang="cs-CZ" altLang="en-US" sz="2400" b="1"/>
              <a:t>pastva dobytka, rekreace</a:t>
            </a:r>
          </a:p>
        </p:txBody>
      </p:sp>
      <p:grpSp>
        <p:nvGrpSpPr>
          <p:cNvPr id="206852" name="Skupina 13">
            <a:extLst>
              <a:ext uri="{FF2B5EF4-FFF2-40B4-BE49-F238E27FC236}">
                <a16:creationId xmlns:a16="http://schemas.microsoft.com/office/drawing/2014/main" id="{91635921-FFAC-60A7-FA34-6395B60FB0A0}"/>
              </a:ext>
            </a:extLst>
          </p:cNvPr>
          <p:cNvGrpSpPr>
            <a:grpSpLocks noChangeAspect="1"/>
          </p:cNvGrpSpPr>
          <p:nvPr/>
        </p:nvGrpSpPr>
        <p:grpSpPr bwMode="auto">
          <a:xfrm>
            <a:off x="4611688" y="2041525"/>
            <a:ext cx="4529137" cy="3217863"/>
            <a:chOff x="2664813" y="2066723"/>
            <a:chExt cx="3836021" cy="2724553"/>
          </a:xfrm>
        </p:grpSpPr>
        <p:pic>
          <p:nvPicPr>
            <p:cNvPr id="206854" name="Obrázek 4">
              <a:extLst>
                <a:ext uri="{FF2B5EF4-FFF2-40B4-BE49-F238E27FC236}">
                  <a16:creationId xmlns:a16="http://schemas.microsoft.com/office/drawing/2014/main" id="{472AF108-D23B-FBF0-B474-A5112DD313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4813" y="2066723"/>
              <a:ext cx="3814374" cy="272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ovéPole 12">
              <a:extLst>
                <a:ext uri="{FF2B5EF4-FFF2-40B4-BE49-F238E27FC236}">
                  <a16:creationId xmlns:a16="http://schemas.microsoft.com/office/drawing/2014/main" id="{C22C436B-BBAB-ED3D-A5C2-19AE5BD203F1}"/>
                </a:ext>
              </a:extLst>
            </p:cNvPr>
            <p:cNvSpPr txBox="1">
              <a:spLocks noChangeArrowheads="1"/>
            </p:cNvSpPr>
            <p:nvPr/>
          </p:nvSpPr>
          <p:spPr bwMode="auto">
            <a:xfrm>
              <a:off x="4757976" y="4575832"/>
              <a:ext cx="1742858" cy="18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b="1" i="1">
                  <a:solidFill>
                    <a:schemeClr val="bg1"/>
                  </a:solidFill>
                </a:rPr>
                <a:t>Pavel VOJTA Vojtěchovský</a:t>
              </a:r>
              <a:endParaRPr lang="cs-CZ" altLang="cs-CZ" sz="800">
                <a:solidFill>
                  <a:schemeClr val="bg1"/>
                </a:solidFill>
              </a:endParaRPr>
            </a:p>
          </p:txBody>
        </p:sp>
      </p:grpSp>
      <p:pic>
        <p:nvPicPr>
          <p:cNvPr id="206853" name="Obrázek 17">
            <a:extLst>
              <a:ext uri="{FF2B5EF4-FFF2-40B4-BE49-F238E27FC236}">
                <a16:creationId xmlns:a16="http://schemas.microsoft.com/office/drawing/2014/main" id="{9DD3B5B5-376F-28ED-F2B7-C35DC77C3B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2041525"/>
            <a:ext cx="45148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F765152-A24D-3D6A-1ED4-A0FA29610CC5}"/>
              </a:ext>
            </a:extLst>
          </p:cNvPr>
          <p:cNvSpPr>
            <a:spLocks noGrp="1" noChangeArrowheads="1"/>
          </p:cNvSpPr>
          <p:nvPr>
            <p:ph type="title"/>
          </p:nvPr>
        </p:nvSpPr>
        <p:spPr/>
        <p:txBody>
          <a:bodyPr/>
          <a:lstStyle/>
          <a:p>
            <a:pPr eaLnBrk="1" hangingPunct="1">
              <a:defRPr/>
            </a:pPr>
            <a:r>
              <a:rPr lang="cs-CZ" sz="3600" b="1" kern="1200" dirty="0">
                <a:solidFill>
                  <a:schemeClr val="tx1"/>
                </a:solidFill>
              </a:rPr>
              <a:t>9. Alpinský vegetační stupeň</a:t>
            </a:r>
            <a:br>
              <a:rPr lang="cs-CZ" sz="3600" b="1" kern="1200" dirty="0">
                <a:solidFill>
                  <a:schemeClr val="tx1"/>
                </a:solidFill>
              </a:rPr>
            </a:br>
            <a:r>
              <a:rPr lang="cs-CZ" sz="3600" b="1" kern="1200" dirty="0">
                <a:solidFill>
                  <a:schemeClr val="tx1"/>
                </a:solidFill>
              </a:rPr>
              <a:t>10. Subnivální vegetační stupeň</a:t>
            </a:r>
          </a:p>
        </p:txBody>
      </p:sp>
      <p:sp>
        <p:nvSpPr>
          <p:cNvPr id="208899" name="Rectangle 3">
            <a:extLst>
              <a:ext uri="{FF2B5EF4-FFF2-40B4-BE49-F238E27FC236}">
                <a16:creationId xmlns:a16="http://schemas.microsoft.com/office/drawing/2014/main" id="{79E1817E-18FB-60D2-582A-C989B92AE580}"/>
              </a:ext>
            </a:extLst>
          </p:cNvPr>
          <p:cNvSpPr>
            <a:spLocks noGrp="1" noChangeArrowheads="1"/>
          </p:cNvSpPr>
          <p:nvPr>
            <p:ph type="body" idx="1"/>
          </p:nvPr>
        </p:nvSpPr>
        <p:spPr>
          <a:xfrm>
            <a:off x="317500" y="1592263"/>
            <a:ext cx="8575675" cy="4525962"/>
          </a:xfrm>
        </p:spPr>
        <p:txBody>
          <a:bodyPr/>
          <a:lstStyle/>
          <a:p>
            <a:pPr eaLnBrk="1" hangingPunct="1">
              <a:buSzPct val="75000"/>
            </a:pPr>
            <a:r>
              <a:rPr lang="cs-CZ" altLang="en-US" sz="2400" b="1"/>
              <a:t>nad horní hranicí lesa – alpinské louky</a:t>
            </a:r>
          </a:p>
          <a:p>
            <a:pPr eaLnBrk="1" hangingPunct="1">
              <a:buSzPct val="75000"/>
            </a:pPr>
            <a:r>
              <a:rPr lang="cs-CZ" altLang="en-US" sz="2400" b="1"/>
              <a:t>subnivální vegetační stupeň – v ČR se nevyskytuje</a:t>
            </a:r>
          </a:p>
        </p:txBody>
      </p:sp>
      <p:grpSp>
        <p:nvGrpSpPr>
          <p:cNvPr id="208900" name="Skupina 3">
            <a:extLst>
              <a:ext uri="{FF2B5EF4-FFF2-40B4-BE49-F238E27FC236}">
                <a16:creationId xmlns:a16="http://schemas.microsoft.com/office/drawing/2014/main" id="{BBAC845C-C19F-6BAB-A245-A3312BF21566}"/>
              </a:ext>
            </a:extLst>
          </p:cNvPr>
          <p:cNvGrpSpPr>
            <a:grpSpLocks/>
          </p:cNvGrpSpPr>
          <p:nvPr/>
        </p:nvGrpSpPr>
        <p:grpSpPr bwMode="auto">
          <a:xfrm>
            <a:off x="3127375" y="2754313"/>
            <a:ext cx="2889250" cy="3963987"/>
            <a:chOff x="6859181" y="2527322"/>
            <a:chExt cx="2272371" cy="3407812"/>
          </a:xfrm>
        </p:grpSpPr>
        <p:pic>
          <p:nvPicPr>
            <p:cNvPr id="208901" name="Obrázek 4">
              <a:extLst>
                <a:ext uri="{FF2B5EF4-FFF2-40B4-BE49-F238E27FC236}">
                  <a16:creationId xmlns:a16="http://schemas.microsoft.com/office/drawing/2014/main" id="{76D5A459-B466-0106-1D70-E85568B524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9181" y="2527322"/>
              <a:ext cx="2271874" cy="340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2" name="TextovéPole 5">
              <a:extLst>
                <a:ext uri="{FF2B5EF4-FFF2-40B4-BE49-F238E27FC236}">
                  <a16:creationId xmlns:a16="http://schemas.microsoft.com/office/drawing/2014/main" id="{ECD14DFF-79D6-36C3-FF26-7FCFB059F4DE}"/>
                </a:ext>
              </a:extLst>
            </p:cNvPr>
            <p:cNvSpPr txBox="1">
              <a:spLocks noChangeArrowheads="1"/>
            </p:cNvSpPr>
            <p:nvPr/>
          </p:nvSpPr>
          <p:spPr bwMode="auto">
            <a:xfrm>
              <a:off x="8242048" y="5661481"/>
              <a:ext cx="889504" cy="1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b="1" i="1">
                  <a:solidFill>
                    <a:schemeClr val="bg1"/>
                  </a:solidFill>
                </a:rPr>
                <a:t>Michal Jirouš</a:t>
              </a:r>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Obrázek 2" descr="Obsah obrázku hora, exteriér, příroda, skála&#10;&#10;Popis byl vytvořen automaticky">
            <a:extLst>
              <a:ext uri="{FF2B5EF4-FFF2-40B4-BE49-F238E27FC236}">
                <a16:creationId xmlns:a16="http://schemas.microsoft.com/office/drawing/2014/main" id="{FA0369E7-F6E9-C486-1508-AD5C5601BC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744B055-48C3-A00D-15BC-B74BCE9B26A3}"/>
              </a:ext>
            </a:extLst>
          </p:cNvPr>
          <p:cNvSpPr>
            <a:spLocks noGrp="1" noChangeArrowheads="1"/>
          </p:cNvSpPr>
          <p:nvPr>
            <p:ph type="title"/>
          </p:nvPr>
        </p:nvSpPr>
        <p:spPr>
          <a:xfrm>
            <a:off x="457200" y="274638"/>
            <a:ext cx="8229600" cy="488950"/>
          </a:xfrm>
        </p:spPr>
        <p:txBody>
          <a:bodyPr/>
          <a:lstStyle/>
          <a:p>
            <a:pPr eaLnBrk="1" hangingPunct="1">
              <a:defRPr/>
            </a:pPr>
            <a:r>
              <a:rPr lang="cs-CZ" sz="3600" b="1" kern="1200" dirty="0">
                <a:solidFill>
                  <a:schemeClr val="tx1"/>
                </a:solidFill>
              </a:rPr>
              <a:t>Vegetační stupně ČR</a:t>
            </a:r>
          </a:p>
        </p:txBody>
      </p:sp>
      <p:pic>
        <p:nvPicPr>
          <p:cNvPr id="212995" name="Obrázek 1">
            <a:extLst>
              <a:ext uri="{FF2B5EF4-FFF2-40B4-BE49-F238E27FC236}">
                <a16:creationId xmlns:a16="http://schemas.microsoft.com/office/drawing/2014/main" id="{A9251F9A-79EC-7C73-2C86-DF56E505C8C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1800" y="915988"/>
            <a:ext cx="82804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ovéPole 2">
            <a:extLst>
              <a:ext uri="{FF2B5EF4-FFF2-40B4-BE49-F238E27FC236}">
                <a16:creationId xmlns:a16="http://schemas.microsoft.com/office/drawing/2014/main" id="{CABB6E2D-B6FF-008D-7C70-773222B33B9E}"/>
              </a:ext>
            </a:extLst>
          </p:cNvPr>
          <p:cNvSpPr txBox="1">
            <a:spLocks noChangeArrowheads="1"/>
          </p:cNvSpPr>
          <p:nvPr/>
        </p:nvSpPr>
        <p:spPr bwMode="auto">
          <a:xfrm>
            <a:off x="431800" y="6624638"/>
            <a:ext cx="8280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b="1"/>
              <a:t>https://upload.wikimedia.org/wikipedia/commons/thumb/f/f2/Vegetacni_stupne_CR.svg/750px-Vegetacni_stupne_CR.svg.png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60588C8-730D-D389-635A-BD8F0AF2C5A4}"/>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Klasifikace vegetace</a:t>
            </a:r>
          </a:p>
        </p:txBody>
      </p:sp>
      <p:sp>
        <p:nvSpPr>
          <p:cNvPr id="20483" name="Rectangle 3">
            <a:extLst>
              <a:ext uri="{FF2B5EF4-FFF2-40B4-BE49-F238E27FC236}">
                <a16:creationId xmlns:a16="http://schemas.microsoft.com/office/drawing/2014/main" id="{89A6C9DC-0878-51E9-1A2F-424ABBBF6A17}"/>
              </a:ext>
            </a:extLst>
          </p:cNvPr>
          <p:cNvSpPr>
            <a:spLocks noGrp="1" noChangeArrowheads="1"/>
          </p:cNvSpPr>
          <p:nvPr>
            <p:ph type="body" idx="1"/>
          </p:nvPr>
        </p:nvSpPr>
        <p:spPr>
          <a:xfrm>
            <a:off x="250825" y="1052513"/>
            <a:ext cx="8642350" cy="5073650"/>
          </a:xfrm>
        </p:spPr>
        <p:txBody>
          <a:bodyPr/>
          <a:lstStyle/>
          <a:p>
            <a:pPr marL="0" indent="0" eaLnBrk="1" hangingPunct="1">
              <a:lnSpc>
                <a:spcPct val="90000"/>
              </a:lnSpc>
              <a:buFontTx/>
              <a:buNone/>
            </a:pPr>
            <a:r>
              <a:rPr lang="cs-CZ" altLang="en-US" b="1"/>
              <a:t>Abstrakce (zobecnění) v lidském myšlení:</a:t>
            </a:r>
          </a:p>
          <a:p>
            <a:pPr lvl="1" eaLnBrk="1" hangingPunct="1">
              <a:lnSpc>
                <a:spcPct val="90000"/>
              </a:lnSpc>
            </a:pPr>
            <a:r>
              <a:rPr lang="cs-CZ" altLang="en-US" b="1"/>
              <a:t>vytváření logických tříd</a:t>
            </a:r>
          </a:p>
          <a:p>
            <a:pPr lvl="2" eaLnBrk="1" hangingPunct="1">
              <a:lnSpc>
                <a:spcPct val="90000"/>
              </a:lnSpc>
            </a:pPr>
            <a:r>
              <a:rPr lang="cs-CZ" altLang="en-US" b="1"/>
              <a:t>třída je definována určitými vlastnostmi, které musí splňovat každý objekt, aby byl do dané třídy zařazen</a:t>
            </a:r>
          </a:p>
          <a:p>
            <a:pPr lvl="2" eaLnBrk="1" hangingPunct="1">
              <a:lnSpc>
                <a:spcPct val="90000"/>
              </a:lnSpc>
            </a:pPr>
            <a:r>
              <a:rPr lang="cs-CZ" altLang="en-US" b="1"/>
              <a:t>často u ostře ohraničených (vymezených objektů)</a:t>
            </a:r>
          </a:p>
          <a:p>
            <a:pPr lvl="1" eaLnBrk="1" hangingPunct="1">
              <a:lnSpc>
                <a:spcPct val="90000"/>
              </a:lnSpc>
            </a:pPr>
            <a:r>
              <a:rPr lang="cs-CZ" altLang="en-US" b="1"/>
              <a:t>vytváření modelových typů</a:t>
            </a:r>
          </a:p>
          <a:p>
            <a:pPr lvl="2" eaLnBrk="1" hangingPunct="1">
              <a:lnSpc>
                <a:spcPct val="90000"/>
              </a:lnSpc>
            </a:pPr>
            <a:r>
              <a:rPr lang="cs-CZ" altLang="en-US" b="1"/>
              <a:t>model vyjadřuje nejtypičtější, či ideální případ</a:t>
            </a:r>
          </a:p>
          <a:p>
            <a:pPr lvl="2" eaLnBrk="1" hangingPunct="1">
              <a:lnSpc>
                <a:spcPct val="90000"/>
              </a:lnSpc>
            </a:pPr>
            <a:r>
              <a:rPr lang="cs-CZ" altLang="en-US" b="1"/>
              <a:t>často u přechodů přírodních objektů (kontinuum)</a:t>
            </a:r>
            <a:endParaRPr lang="cs-CZ" altLang="en-US" sz="20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CAAA09E0-6588-D97D-C33E-9D7AC0560C56}"/>
              </a:ext>
            </a:extLst>
          </p:cNvPr>
          <p:cNvSpPr>
            <a:spLocks noGrp="1" noChangeArrowheads="1"/>
          </p:cNvSpPr>
          <p:nvPr>
            <p:ph type="title"/>
          </p:nvPr>
        </p:nvSpPr>
        <p:spPr>
          <a:xfrm>
            <a:off x="457200" y="274638"/>
            <a:ext cx="8229600" cy="488950"/>
          </a:xfrm>
        </p:spPr>
        <p:txBody>
          <a:bodyPr/>
          <a:lstStyle/>
          <a:p>
            <a:pPr eaLnBrk="1" hangingPunct="1">
              <a:defRPr/>
            </a:pPr>
            <a:r>
              <a:rPr lang="cs-CZ" sz="3600" b="1" kern="1200" dirty="0">
                <a:solidFill>
                  <a:schemeClr val="tx1"/>
                </a:solidFill>
              </a:rPr>
              <a:t>Vegetační stupně SR</a:t>
            </a:r>
          </a:p>
        </p:txBody>
      </p:sp>
      <p:sp>
        <p:nvSpPr>
          <p:cNvPr id="215043" name="TextovéPole 2">
            <a:extLst>
              <a:ext uri="{FF2B5EF4-FFF2-40B4-BE49-F238E27FC236}">
                <a16:creationId xmlns:a16="http://schemas.microsoft.com/office/drawing/2014/main" id="{FFB3FAF0-DEB0-17FB-C714-5367B2AACD0F}"/>
              </a:ext>
            </a:extLst>
          </p:cNvPr>
          <p:cNvSpPr txBox="1">
            <a:spLocks noChangeArrowheads="1"/>
          </p:cNvSpPr>
          <p:nvPr/>
        </p:nvSpPr>
        <p:spPr bwMode="auto">
          <a:xfrm>
            <a:off x="431800" y="6624638"/>
            <a:ext cx="8280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b="1"/>
              <a:t>https://upload.wikimedia.org/wikipedia/commons/thumb/f/f2/Vegetacni_stupne_CR.svg/750px-Vegetacni_stupne_CR.svg.png</a:t>
            </a:r>
          </a:p>
        </p:txBody>
      </p:sp>
      <p:pic>
        <p:nvPicPr>
          <p:cNvPr id="215044" name="Obrázek 2">
            <a:extLst>
              <a:ext uri="{FF2B5EF4-FFF2-40B4-BE49-F238E27FC236}">
                <a16:creationId xmlns:a16="http://schemas.microsoft.com/office/drawing/2014/main" id="{D8D80526-2AD2-3F3A-256C-E8D4C10E6D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363" y="782638"/>
            <a:ext cx="8677275"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1B34DCDC-D650-A115-34D9-30446BF0A0E2}"/>
              </a:ext>
            </a:extLst>
          </p:cNvPr>
          <p:cNvSpPr>
            <a:spLocks noGrp="1" noChangeArrowheads="1"/>
          </p:cNvSpPr>
          <p:nvPr>
            <p:ph type="title"/>
          </p:nvPr>
        </p:nvSpPr>
        <p:spPr>
          <a:xfrm>
            <a:off x="457200" y="274638"/>
            <a:ext cx="8229600" cy="633412"/>
          </a:xfrm>
        </p:spPr>
        <p:txBody>
          <a:bodyPr/>
          <a:lstStyle/>
          <a:p>
            <a:pPr eaLnBrk="1" hangingPunct="1">
              <a:defRPr/>
            </a:pPr>
            <a:r>
              <a:rPr lang="cs-CZ" sz="3600" b="1" kern="1200" dirty="0">
                <a:solidFill>
                  <a:schemeClr val="tx1"/>
                </a:solidFill>
              </a:rPr>
              <a:t>Trofické řady</a:t>
            </a:r>
          </a:p>
        </p:txBody>
      </p:sp>
      <p:sp>
        <p:nvSpPr>
          <p:cNvPr id="217091" name="Rectangle 3">
            <a:extLst>
              <a:ext uri="{FF2B5EF4-FFF2-40B4-BE49-F238E27FC236}">
                <a16:creationId xmlns:a16="http://schemas.microsoft.com/office/drawing/2014/main" id="{79090DE5-F3E2-C840-2145-83584E901DC3}"/>
              </a:ext>
            </a:extLst>
          </p:cNvPr>
          <p:cNvSpPr>
            <a:spLocks noGrp="1" noChangeArrowheads="1"/>
          </p:cNvSpPr>
          <p:nvPr>
            <p:ph type="body" idx="1"/>
          </p:nvPr>
        </p:nvSpPr>
        <p:spPr>
          <a:xfrm>
            <a:off x="250825" y="1089025"/>
            <a:ext cx="8642350" cy="5037138"/>
          </a:xfrm>
        </p:spPr>
        <p:txBody>
          <a:bodyPr/>
          <a:lstStyle/>
          <a:p>
            <a:pPr eaLnBrk="1" hangingPunct="1">
              <a:buSzPct val="75000"/>
            </a:pPr>
            <a:r>
              <a:rPr lang="cs-CZ" altLang="en-US" sz="2400" b="1"/>
              <a:t>trofické řady vyjadřují podmínky bioty dané především obsahem živin v půdě a půdní reakcí</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C50F8E04-A83C-05AC-AB6B-9E0C8518D177}"/>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Trofické řady</a:t>
            </a:r>
          </a:p>
        </p:txBody>
      </p:sp>
      <p:grpSp>
        <p:nvGrpSpPr>
          <p:cNvPr id="219139" name="Skupina 1">
            <a:extLst>
              <a:ext uri="{FF2B5EF4-FFF2-40B4-BE49-F238E27FC236}">
                <a16:creationId xmlns:a16="http://schemas.microsoft.com/office/drawing/2014/main" id="{38A59E4B-B077-3C8B-C424-7EFD6C678CB3}"/>
              </a:ext>
            </a:extLst>
          </p:cNvPr>
          <p:cNvGrpSpPr>
            <a:grpSpLocks/>
          </p:cNvGrpSpPr>
          <p:nvPr/>
        </p:nvGrpSpPr>
        <p:grpSpPr bwMode="auto">
          <a:xfrm>
            <a:off x="71438" y="1449388"/>
            <a:ext cx="3756025" cy="3697287"/>
            <a:chOff x="71438" y="1449388"/>
            <a:chExt cx="3756025" cy="3697287"/>
          </a:xfrm>
        </p:grpSpPr>
        <p:sp>
          <p:nvSpPr>
            <p:cNvPr id="219141" name="Text Box 4">
              <a:extLst>
                <a:ext uri="{FF2B5EF4-FFF2-40B4-BE49-F238E27FC236}">
                  <a16:creationId xmlns:a16="http://schemas.microsoft.com/office/drawing/2014/main" id="{F0C83CB7-7F41-6888-91FB-3902D4CDE86F}"/>
                </a:ext>
              </a:extLst>
            </p:cNvPr>
            <p:cNvSpPr txBox="1">
              <a:spLocks noChangeArrowheads="1"/>
            </p:cNvSpPr>
            <p:nvPr/>
          </p:nvSpPr>
          <p:spPr bwMode="auto">
            <a:xfrm>
              <a:off x="1778113" y="1449388"/>
              <a:ext cx="380154" cy="5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b="1"/>
                <a:t>A</a:t>
              </a:r>
            </a:p>
          </p:txBody>
        </p:sp>
        <p:sp>
          <p:nvSpPr>
            <p:cNvPr id="219142" name="Text Box 5">
              <a:extLst>
                <a:ext uri="{FF2B5EF4-FFF2-40B4-BE49-F238E27FC236}">
                  <a16:creationId xmlns:a16="http://schemas.microsoft.com/office/drawing/2014/main" id="{DD754725-8DB1-8415-4D56-2618E8626A80}"/>
                </a:ext>
              </a:extLst>
            </p:cNvPr>
            <p:cNvSpPr txBox="1">
              <a:spLocks noChangeArrowheads="1"/>
            </p:cNvSpPr>
            <p:nvPr/>
          </p:nvSpPr>
          <p:spPr bwMode="auto">
            <a:xfrm>
              <a:off x="1778113" y="3082571"/>
              <a:ext cx="380154" cy="5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b="1"/>
                <a:t>B</a:t>
              </a:r>
            </a:p>
          </p:txBody>
        </p:sp>
        <p:sp>
          <p:nvSpPr>
            <p:cNvPr id="219143" name="Text Box 6">
              <a:extLst>
                <a:ext uri="{FF2B5EF4-FFF2-40B4-BE49-F238E27FC236}">
                  <a16:creationId xmlns:a16="http://schemas.microsoft.com/office/drawing/2014/main" id="{9A4A3A15-4B32-8EE7-B71D-390092A9E7B2}"/>
                </a:ext>
              </a:extLst>
            </p:cNvPr>
            <p:cNvSpPr txBox="1">
              <a:spLocks noChangeArrowheads="1"/>
            </p:cNvSpPr>
            <p:nvPr/>
          </p:nvSpPr>
          <p:spPr bwMode="auto">
            <a:xfrm>
              <a:off x="3447309" y="4561805"/>
              <a:ext cx="380154" cy="5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b="1"/>
                <a:t>D</a:t>
              </a:r>
            </a:p>
          </p:txBody>
        </p:sp>
        <p:sp>
          <p:nvSpPr>
            <p:cNvPr id="219144" name="Text Box 7">
              <a:extLst>
                <a:ext uri="{FF2B5EF4-FFF2-40B4-BE49-F238E27FC236}">
                  <a16:creationId xmlns:a16="http://schemas.microsoft.com/office/drawing/2014/main" id="{569B2745-46B8-D685-BFB9-4E845A148CEB}"/>
                </a:ext>
              </a:extLst>
            </p:cNvPr>
            <p:cNvSpPr txBox="1">
              <a:spLocks noChangeArrowheads="1"/>
            </p:cNvSpPr>
            <p:nvPr/>
          </p:nvSpPr>
          <p:spPr bwMode="auto">
            <a:xfrm>
              <a:off x="71438" y="4561805"/>
              <a:ext cx="380154" cy="5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b="1"/>
                <a:t>C</a:t>
              </a:r>
            </a:p>
          </p:txBody>
        </p:sp>
        <p:sp>
          <p:nvSpPr>
            <p:cNvPr id="219145" name="Line 8">
              <a:extLst>
                <a:ext uri="{FF2B5EF4-FFF2-40B4-BE49-F238E27FC236}">
                  <a16:creationId xmlns:a16="http://schemas.microsoft.com/office/drawing/2014/main" id="{E8CF2EA2-FC00-5C1B-FCE2-08A731114B70}"/>
                </a:ext>
              </a:extLst>
            </p:cNvPr>
            <p:cNvSpPr>
              <a:spLocks noChangeShapeType="1"/>
            </p:cNvSpPr>
            <p:nvPr/>
          </p:nvSpPr>
          <p:spPr bwMode="auto">
            <a:xfrm>
              <a:off x="1968190" y="1976826"/>
              <a:ext cx="0" cy="117669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9146" name="Line 9">
              <a:extLst>
                <a:ext uri="{FF2B5EF4-FFF2-40B4-BE49-F238E27FC236}">
                  <a16:creationId xmlns:a16="http://schemas.microsoft.com/office/drawing/2014/main" id="{3F169E1E-BEB6-78EF-65B4-C32A36992B8C}"/>
                </a:ext>
              </a:extLst>
            </p:cNvPr>
            <p:cNvSpPr>
              <a:spLocks noChangeShapeType="1"/>
            </p:cNvSpPr>
            <p:nvPr/>
          </p:nvSpPr>
          <p:spPr bwMode="auto">
            <a:xfrm flipV="1">
              <a:off x="487733" y="3532365"/>
              <a:ext cx="1290381" cy="110172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9147" name="Line 10">
              <a:extLst>
                <a:ext uri="{FF2B5EF4-FFF2-40B4-BE49-F238E27FC236}">
                  <a16:creationId xmlns:a16="http://schemas.microsoft.com/office/drawing/2014/main" id="{3290F48A-29FD-BA95-A7FA-8CCDF226F18C}"/>
                </a:ext>
              </a:extLst>
            </p:cNvPr>
            <p:cNvSpPr>
              <a:spLocks noChangeShapeType="1"/>
            </p:cNvSpPr>
            <p:nvPr/>
          </p:nvSpPr>
          <p:spPr bwMode="auto">
            <a:xfrm>
              <a:off x="2158267" y="3532365"/>
              <a:ext cx="1251563" cy="110172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9148" name="Line 11">
              <a:extLst>
                <a:ext uri="{FF2B5EF4-FFF2-40B4-BE49-F238E27FC236}">
                  <a16:creationId xmlns:a16="http://schemas.microsoft.com/office/drawing/2014/main" id="{6F3EC115-87D9-64B1-2E32-2C33B3FD5C3A}"/>
                </a:ext>
              </a:extLst>
            </p:cNvPr>
            <p:cNvSpPr>
              <a:spLocks noChangeShapeType="1"/>
            </p:cNvSpPr>
            <p:nvPr/>
          </p:nvSpPr>
          <p:spPr bwMode="auto">
            <a:xfrm>
              <a:off x="487733" y="4822847"/>
              <a:ext cx="28846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2" name="Rectangle 3">
            <a:extLst>
              <a:ext uri="{FF2B5EF4-FFF2-40B4-BE49-F238E27FC236}">
                <a16:creationId xmlns:a16="http://schemas.microsoft.com/office/drawing/2014/main" id="{367B9259-BAA5-6FD7-53C1-FD6A49756086}"/>
              </a:ext>
            </a:extLst>
          </p:cNvPr>
          <p:cNvSpPr txBox="1">
            <a:spLocks noChangeArrowheads="1"/>
          </p:cNvSpPr>
          <p:nvPr/>
        </p:nvSpPr>
        <p:spPr bwMode="auto">
          <a:xfrm>
            <a:off x="3902075" y="1016000"/>
            <a:ext cx="5241925" cy="550862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76213" indent="-176213" eaLnBrk="1" hangingPunct="1">
              <a:buSzPct val="75000"/>
              <a:defRPr/>
            </a:pPr>
            <a:r>
              <a:rPr lang="cs-CZ" altLang="en-US" sz="2200" b="1" kern="0" dirty="0">
                <a:latin typeface="Calibri" panose="020F0502020204030204" pitchFamily="34" charset="0"/>
              </a:rPr>
              <a:t>Trofická řada A – oligotrofní (chudá a kyselá)</a:t>
            </a:r>
          </a:p>
          <a:p>
            <a:pPr marL="176213" indent="-176213" eaLnBrk="1" hangingPunct="1">
              <a:buSzPct val="75000"/>
              <a:defRPr/>
            </a:pPr>
            <a:r>
              <a:rPr lang="cs-CZ" altLang="en-US" sz="2200" b="1" kern="0" dirty="0">
                <a:latin typeface="Calibri" panose="020F0502020204030204" pitchFamily="34" charset="0"/>
              </a:rPr>
              <a:t>Trofická řada B – mezotrofní (středně bohatá)</a:t>
            </a:r>
          </a:p>
          <a:p>
            <a:pPr marL="176213" indent="-176213" eaLnBrk="1" hangingPunct="1">
              <a:buSzPct val="75000"/>
              <a:defRPr/>
            </a:pPr>
            <a:r>
              <a:rPr lang="cs-CZ" altLang="en-US" sz="2200" b="1" kern="0" dirty="0">
                <a:latin typeface="Calibri" panose="020F0502020204030204" pitchFamily="34" charset="0"/>
              </a:rPr>
              <a:t>Trofická řada C – nitrofilní (obohacená dusíkem)</a:t>
            </a:r>
          </a:p>
          <a:p>
            <a:pPr marL="176213" indent="-176213" eaLnBrk="1" hangingPunct="1">
              <a:buSzPct val="75000"/>
              <a:defRPr/>
            </a:pPr>
            <a:r>
              <a:rPr lang="cs-CZ" altLang="en-US" sz="2200" b="1" kern="0" dirty="0">
                <a:latin typeface="Calibri" panose="020F0502020204030204" pitchFamily="34" charset="0"/>
              </a:rPr>
              <a:t>Trofická řada D – bazická (na bazických horninách, bázemi bohatá)</a:t>
            </a:r>
          </a:p>
          <a:p>
            <a:pPr marL="176213" indent="-176213" eaLnBrk="1" hangingPunct="1">
              <a:buSzPct val="75000"/>
              <a:defRPr/>
            </a:pPr>
            <a:r>
              <a:rPr lang="cs-CZ" altLang="en-US" sz="2200" b="1" kern="0" dirty="0">
                <a:latin typeface="Calibri" panose="020F0502020204030204" pitchFamily="34" charset="0"/>
              </a:rPr>
              <a:t>Trofická meziřada AB – oligotrofně mezotrofní</a:t>
            </a:r>
          </a:p>
          <a:p>
            <a:pPr marL="176213" indent="-176213" eaLnBrk="1" hangingPunct="1">
              <a:buSzPct val="75000"/>
              <a:defRPr/>
            </a:pPr>
            <a:r>
              <a:rPr lang="cs-CZ" altLang="en-US" sz="2200" b="1" kern="0" dirty="0">
                <a:latin typeface="Calibri" panose="020F0502020204030204" pitchFamily="34" charset="0"/>
              </a:rPr>
              <a:t>Trofická meziřada BC – mezotrofně nitrofilní</a:t>
            </a:r>
          </a:p>
          <a:p>
            <a:pPr marL="176213" indent="-176213" eaLnBrk="1" hangingPunct="1">
              <a:buSzPct val="75000"/>
              <a:defRPr/>
            </a:pPr>
            <a:r>
              <a:rPr lang="cs-CZ" altLang="en-US" sz="2200" b="1" kern="0" dirty="0">
                <a:latin typeface="Calibri" panose="020F0502020204030204" pitchFamily="34" charset="0"/>
              </a:rPr>
              <a:t>Trofická meziřada BD – mezotrofně bazická</a:t>
            </a:r>
          </a:p>
          <a:p>
            <a:pPr marL="176213" indent="-176213" eaLnBrk="1" hangingPunct="1">
              <a:buSzPct val="75000"/>
              <a:defRPr/>
            </a:pPr>
            <a:r>
              <a:rPr lang="cs-CZ" altLang="en-US" sz="2200" b="1" kern="0" dirty="0">
                <a:latin typeface="Calibri" panose="020F0502020204030204" pitchFamily="34" charset="0"/>
              </a:rPr>
              <a:t>Trofická meziřada CD – nitrofilně bazická</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4A581E1E-3BE7-7C7E-A5CF-95E9BBAEFAAA}"/>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trofických řad</a:t>
            </a:r>
          </a:p>
        </p:txBody>
      </p:sp>
      <p:sp>
        <p:nvSpPr>
          <p:cNvPr id="221187" name="Rectangle 3">
            <a:extLst>
              <a:ext uri="{FF2B5EF4-FFF2-40B4-BE49-F238E27FC236}">
                <a16:creationId xmlns:a16="http://schemas.microsoft.com/office/drawing/2014/main" id="{2C21E54C-1BC0-0824-4F40-AB75FDEC5C79}"/>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en-US" sz="2400" b="1">
                <a:cs typeface="Calibri" panose="020F0502020204030204" pitchFamily="34" charset="0"/>
              </a:rPr>
              <a:t>Rostliny dle vztahu k pH (půdní reakci):</a:t>
            </a:r>
          </a:p>
          <a:p>
            <a:pPr lvl="1" eaLnBrk="1" hangingPunct="1">
              <a:buSzPct val="75000"/>
              <a:buFont typeface="Arial" panose="020B0604020202020204" pitchFamily="34" charset="0"/>
              <a:buChar char="•"/>
            </a:pPr>
            <a:r>
              <a:rPr lang="cs-CZ" altLang="en-US" sz="2400" b="1">
                <a:cs typeface="Calibri" panose="020F0502020204030204" pitchFamily="34" charset="0"/>
              </a:rPr>
              <a:t>acidofyty – druhy acidofilní, pH do 6,7 (</a:t>
            </a:r>
            <a:r>
              <a:rPr lang="cs-CZ" altLang="en-US" sz="2400" b="1" i="1">
                <a:cs typeface="Calibri" panose="020F0502020204030204" pitchFamily="34" charset="0"/>
              </a:rPr>
              <a:t>Vaccinium myrtillus</a:t>
            </a:r>
            <a:r>
              <a:rPr lang="cs-CZ" altLang="en-US" sz="2400" b="1">
                <a:cs typeface="Calibri" panose="020F0502020204030204" pitchFamily="34" charset="0"/>
              </a:rPr>
              <a:t>, </a:t>
            </a:r>
            <a:r>
              <a:rPr lang="cs-CZ" altLang="en-US" sz="2400" b="1" i="1">
                <a:cs typeface="Calibri" panose="020F0502020204030204" pitchFamily="34" charset="0"/>
              </a:rPr>
              <a:t>Festuca ovina..</a:t>
            </a:r>
            <a:r>
              <a:rPr lang="cs-CZ" altLang="en-US" sz="2400" b="1">
                <a:cs typeface="Calibri" panose="020F0502020204030204" pitchFamily="34" charset="0"/>
              </a:rPr>
              <a:t>)</a:t>
            </a:r>
          </a:p>
          <a:p>
            <a:pPr lvl="1" eaLnBrk="1" hangingPunct="1">
              <a:buSzPct val="75000"/>
              <a:buFont typeface="Arial" panose="020B0604020202020204" pitchFamily="34" charset="0"/>
              <a:buChar char="•"/>
            </a:pPr>
            <a:r>
              <a:rPr lang="cs-CZ" altLang="en-US" sz="2400" b="1">
                <a:cs typeface="Calibri" panose="020F0502020204030204" pitchFamily="34" charset="0"/>
              </a:rPr>
              <a:t>neutrofyty – druhy půd neutrálních, pH od 6,7 do 7,2</a:t>
            </a:r>
          </a:p>
          <a:p>
            <a:pPr lvl="1" eaLnBrk="1" hangingPunct="1">
              <a:buSzPct val="75000"/>
              <a:buFont typeface="Arial" panose="020B0604020202020204" pitchFamily="34" charset="0"/>
              <a:buChar char="•"/>
            </a:pPr>
            <a:r>
              <a:rPr lang="cs-CZ" altLang="en-US" sz="2400" b="1">
                <a:cs typeface="Calibri" panose="020F0502020204030204" pitchFamily="34" charset="0"/>
              </a:rPr>
              <a:t>alkalofyty = halofyty, zásaditá půdní reakce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7E50746E-1D75-D895-84DE-2DCF13E36149}"/>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trofických řad</a:t>
            </a:r>
          </a:p>
        </p:txBody>
      </p:sp>
      <p:sp>
        <p:nvSpPr>
          <p:cNvPr id="223235" name="Rectangle 3">
            <a:extLst>
              <a:ext uri="{FF2B5EF4-FFF2-40B4-BE49-F238E27FC236}">
                <a16:creationId xmlns:a16="http://schemas.microsoft.com/office/drawing/2014/main" id="{ECEFDA82-691B-12C7-4EC0-6E9D7AF24588}"/>
              </a:ext>
            </a:extLst>
          </p:cNvPr>
          <p:cNvSpPr txBox="1">
            <a:spLocks noChangeArrowheads="1"/>
          </p:cNvSpPr>
          <p:nvPr/>
        </p:nvSpPr>
        <p:spPr bwMode="auto">
          <a:xfrm>
            <a:off x="115888" y="909638"/>
            <a:ext cx="891222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358775" indent="-185738">
              <a:spcBef>
                <a:spcPct val="20000"/>
              </a:spcBef>
              <a:buChar char="–"/>
              <a:defRPr sz="2800">
                <a:solidFill>
                  <a:schemeClr val="tx1"/>
                </a:solidFill>
                <a:latin typeface="Calibri" panose="020F0502020204030204" pitchFamily="34" charset="0"/>
              </a:defRPr>
            </a:lvl2pPr>
            <a:lvl3pPr marL="717550" indent="-358775">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200" b="1" dirty="0">
                <a:cs typeface="Calibri" panose="020F0502020204030204" pitchFamily="34" charset="0"/>
              </a:rPr>
              <a:t>Rostliny dle vztahu celkové zásobě živin:</a:t>
            </a:r>
          </a:p>
          <a:p>
            <a:pPr lvl="1" eaLnBrk="1" hangingPunct="1">
              <a:buSzPct val="75000"/>
              <a:buFont typeface="Arial" panose="020B0604020202020204" pitchFamily="34" charset="0"/>
              <a:buChar char="•"/>
            </a:pPr>
            <a:r>
              <a:rPr lang="cs-CZ" altLang="en-US" sz="2200" b="1" dirty="0">
                <a:cs typeface="Calibri" panose="020F0502020204030204" pitchFamily="34" charset="0"/>
              </a:rPr>
              <a:t>oligotrofní – půdy s nízkou zásobou živin (</a:t>
            </a:r>
            <a:r>
              <a:rPr lang="cs-CZ" altLang="en-US" sz="2200" b="1" i="1" dirty="0">
                <a:cs typeface="Calibri" panose="020F0502020204030204" pitchFamily="34" charset="0"/>
              </a:rPr>
              <a:t>Vaccinium myrtillus</a:t>
            </a:r>
            <a:r>
              <a:rPr lang="cs-CZ" altLang="en-US" sz="2200" b="1" dirty="0">
                <a:cs typeface="Calibri" panose="020F0502020204030204" pitchFamily="34" charset="0"/>
              </a:rPr>
              <a:t>,</a:t>
            </a:r>
            <a:r>
              <a:rPr lang="cs-CZ" altLang="en-US" sz="2200" b="1" i="1" dirty="0">
                <a:cs typeface="Calibri" panose="020F0502020204030204" pitchFamily="34" charset="0"/>
              </a:rPr>
              <a:t> Festuca ovina..</a:t>
            </a:r>
            <a:r>
              <a:rPr lang="cs-CZ" altLang="en-US" sz="2200" b="1" dirty="0">
                <a:cs typeface="Calibri" panose="020F0502020204030204" pitchFamily="34" charset="0"/>
              </a:rPr>
              <a:t>)</a:t>
            </a:r>
          </a:p>
          <a:p>
            <a:pPr lvl="1" eaLnBrk="1" hangingPunct="1">
              <a:buSzPct val="75000"/>
              <a:buFont typeface="Arial" panose="020B0604020202020204" pitchFamily="34" charset="0"/>
              <a:buChar char="•"/>
            </a:pPr>
            <a:r>
              <a:rPr lang="cs-CZ" altLang="en-US" sz="2200" b="1" dirty="0">
                <a:cs typeface="Calibri" panose="020F0502020204030204" pitchFamily="34" charset="0"/>
              </a:rPr>
              <a:t>mezotrofní – půdy se střední zásobou živin (</a:t>
            </a:r>
            <a:r>
              <a:rPr lang="cs-CZ" altLang="en-US" sz="2200" b="1" i="1" dirty="0">
                <a:cs typeface="Calibri" panose="020F0502020204030204" pitchFamily="34" charset="0"/>
              </a:rPr>
              <a:t>Dentaria bulbifera</a:t>
            </a:r>
            <a:r>
              <a:rPr lang="cs-CZ" altLang="en-US" sz="2200" b="1" dirty="0">
                <a:cs typeface="Calibri" panose="020F0502020204030204" pitchFamily="34" charset="0"/>
              </a:rPr>
              <a:t>,</a:t>
            </a:r>
            <a:r>
              <a:rPr lang="cs-CZ" altLang="en-US" sz="2200" b="1" i="1" dirty="0">
                <a:cs typeface="Calibri" panose="020F0502020204030204" pitchFamily="34" charset="0"/>
              </a:rPr>
              <a:t> Galium odoratum..</a:t>
            </a:r>
            <a:r>
              <a:rPr lang="cs-CZ" altLang="en-US" sz="2200" b="1" dirty="0">
                <a:cs typeface="Calibri" panose="020F0502020204030204" pitchFamily="34" charset="0"/>
              </a:rPr>
              <a:t>)</a:t>
            </a:r>
          </a:p>
          <a:p>
            <a:pPr lvl="1" eaLnBrk="1" hangingPunct="1">
              <a:buSzPct val="75000"/>
              <a:buFont typeface="Arial" panose="020B0604020202020204" pitchFamily="34" charset="0"/>
              <a:buChar char="•"/>
            </a:pPr>
            <a:r>
              <a:rPr lang="cs-CZ" altLang="en-US" sz="2200" b="1" dirty="0">
                <a:cs typeface="Calibri" panose="020F0502020204030204" pitchFamily="34" charset="0"/>
              </a:rPr>
              <a:t>eutrofní – půdy s vysokou zásobou živin (</a:t>
            </a:r>
            <a:r>
              <a:rPr lang="cs-CZ" altLang="en-US" sz="2200" b="1" i="1" dirty="0">
                <a:cs typeface="Calibri" panose="020F0502020204030204" pitchFamily="34" charset="0"/>
              </a:rPr>
              <a:t>Melittis melissophyllum</a:t>
            </a:r>
            <a:r>
              <a:rPr lang="cs-CZ" altLang="en-US" sz="2200" b="1" dirty="0">
                <a:cs typeface="Calibri" panose="020F0502020204030204" pitchFamily="34" charset="0"/>
              </a:rPr>
              <a:t>,</a:t>
            </a:r>
            <a:r>
              <a:rPr lang="cs-CZ" altLang="en-US" sz="2200" b="1" i="1" dirty="0">
                <a:cs typeface="Calibri" panose="020F0502020204030204" pitchFamily="34" charset="0"/>
              </a:rPr>
              <a:t> Lunaria rediviva..</a:t>
            </a:r>
            <a:r>
              <a:rPr lang="cs-CZ" altLang="en-US" sz="2200" b="1" dirty="0">
                <a:cs typeface="Calibri" panose="020F0502020204030204" pitchFamily="34" charset="0"/>
              </a:rPr>
              <a:t>)</a:t>
            </a:r>
          </a:p>
          <a:p>
            <a:pPr lvl="2" eaLnBrk="1" hangingPunct="1">
              <a:buSzPct val="75000"/>
              <a:buFont typeface="Arial" panose="020B0604020202020204" pitchFamily="34" charset="0"/>
              <a:buChar char="•"/>
            </a:pPr>
            <a:r>
              <a:rPr lang="cs-CZ" altLang="en-US" sz="1800" b="1" dirty="0">
                <a:cs typeface="Calibri" panose="020F0502020204030204" pitchFamily="34" charset="0"/>
              </a:rPr>
              <a:t>kalcifyty – druhy vápnomilné (</a:t>
            </a:r>
            <a:r>
              <a:rPr lang="cs-CZ" altLang="en-US" sz="1800" b="1" i="1" dirty="0">
                <a:cs typeface="Calibri" panose="020F0502020204030204" pitchFamily="34" charset="0"/>
              </a:rPr>
              <a:t>Berberis vulgaris</a:t>
            </a:r>
            <a:r>
              <a:rPr lang="cs-CZ" altLang="en-US" sz="1800" b="1" dirty="0">
                <a:cs typeface="Calibri" panose="020F0502020204030204" pitchFamily="34" charset="0"/>
              </a:rPr>
              <a:t>,</a:t>
            </a:r>
            <a:r>
              <a:rPr lang="cs-CZ" altLang="en-US" sz="1800" b="1" i="1" dirty="0">
                <a:cs typeface="Calibri" panose="020F0502020204030204" pitchFamily="34" charset="0"/>
              </a:rPr>
              <a:t> Sesleria caerulea</a:t>
            </a:r>
            <a:r>
              <a:rPr lang="cs-CZ" altLang="en-US" sz="1800" b="1" dirty="0">
                <a:cs typeface="Calibri" panose="020F0502020204030204" pitchFamily="34" charset="0"/>
              </a:rPr>
              <a:t>)</a:t>
            </a:r>
          </a:p>
          <a:p>
            <a:pPr lvl="3" eaLnBrk="1" hangingPunct="1">
              <a:buSzPct val="75000"/>
            </a:pPr>
            <a:r>
              <a:rPr lang="cs-CZ" altLang="en-US" sz="1800" b="1" dirty="0">
                <a:cs typeface="Calibri" panose="020F0502020204030204" pitchFamily="34" charset="0"/>
              </a:rPr>
              <a:t>× kalcifobní druhy – nesnášejí vápník – </a:t>
            </a:r>
            <a:r>
              <a:rPr lang="cs-CZ" altLang="en-US" sz="1800" b="1" i="1" dirty="0">
                <a:cs typeface="Calibri" panose="020F0502020204030204" pitchFamily="34" charset="0"/>
              </a:rPr>
              <a:t>Drosera rotundifolia</a:t>
            </a:r>
          </a:p>
          <a:p>
            <a:pPr lvl="2" eaLnBrk="1" hangingPunct="1">
              <a:buSzPct val="75000"/>
              <a:buFont typeface="Arial" panose="020B0604020202020204" pitchFamily="34" charset="0"/>
              <a:buChar char="•"/>
            </a:pPr>
            <a:r>
              <a:rPr lang="cs-CZ" altLang="en-US" sz="1800" b="1" dirty="0">
                <a:cs typeface="Calibri" panose="020F0502020204030204" pitchFamily="34" charset="0"/>
              </a:rPr>
              <a:t>nitrofyty – druhy půd bohatých dusíkem (</a:t>
            </a:r>
            <a:r>
              <a:rPr lang="cs-CZ" altLang="en-US" sz="1800" b="1" i="1" dirty="0">
                <a:cs typeface="Calibri" panose="020F0502020204030204" pitchFamily="34" charset="0"/>
              </a:rPr>
              <a:t>Urtica dioica</a:t>
            </a:r>
            <a:r>
              <a:rPr lang="cs-CZ" altLang="en-US" sz="1800" b="1" dirty="0">
                <a:cs typeface="Calibri" panose="020F0502020204030204" pitchFamily="34" charset="0"/>
              </a:rPr>
              <a:t>,</a:t>
            </a:r>
            <a:r>
              <a:rPr lang="cs-CZ" altLang="en-US" sz="1800" b="1" i="1" dirty="0">
                <a:cs typeface="Calibri" panose="020F0502020204030204" pitchFamily="34" charset="0"/>
              </a:rPr>
              <a:t> Chelidonium majus</a:t>
            </a:r>
            <a:r>
              <a:rPr lang="cs-CZ" altLang="en-US" sz="1800" b="1" dirty="0">
                <a:cs typeface="Calibri" panose="020F0502020204030204" pitchFamily="34" charset="0"/>
              </a:rPr>
              <a:t>,</a:t>
            </a:r>
            <a:r>
              <a:rPr lang="cs-CZ" altLang="en-US" sz="1800" b="1" i="1" dirty="0">
                <a:cs typeface="Calibri" panose="020F0502020204030204" pitchFamily="34" charset="0"/>
              </a:rPr>
              <a:t> Alliaria petiolata</a:t>
            </a:r>
            <a:r>
              <a:rPr lang="cs-CZ" altLang="en-US" sz="1800" b="1" dirty="0">
                <a:cs typeface="Calibri" panose="020F0502020204030204" pitchFamily="34" charset="0"/>
              </a:rPr>
              <a:t>,</a:t>
            </a:r>
            <a:r>
              <a:rPr lang="cs-CZ" altLang="en-US" sz="1800" b="1" i="1" dirty="0">
                <a:cs typeface="Calibri" panose="020F0502020204030204" pitchFamily="34" charset="0"/>
              </a:rPr>
              <a:t> Geum urbanum</a:t>
            </a:r>
            <a:r>
              <a:rPr lang="cs-CZ" altLang="en-US" sz="1800" b="1" dirty="0">
                <a:cs typeface="Calibri" panose="020F0502020204030204" pitchFamily="34" charset="0"/>
              </a:rPr>
              <a:t>,</a:t>
            </a:r>
            <a:r>
              <a:rPr lang="cs-CZ" altLang="en-US" sz="1800" b="1" i="1" dirty="0">
                <a:cs typeface="Calibri" panose="020F0502020204030204" pitchFamily="34" charset="0"/>
              </a:rPr>
              <a:t> Lunaria rediviva</a:t>
            </a:r>
            <a:r>
              <a:rPr lang="cs-CZ" altLang="en-US" sz="1800" b="1" dirty="0">
                <a:cs typeface="Calibri" panose="020F0502020204030204" pitchFamily="34" charset="0"/>
              </a:rPr>
              <a:t>..)</a:t>
            </a:r>
          </a:p>
          <a:p>
            <a:pPr lvl="2" eaLnBrk="1" hangingPunct="1">
              <a:buSzPct val="75000"/>
              <a:buFont typeface="Arial" panose="020B0604020202020204" pitchFamily="34" charset="0"/>
              <a:buChar char="•"/>
            </a:pPr>
            <a:r>
              <a:rPr lang="cs-CZ" altLang="en-US" sz="1800" b="1" dirty="0">
                <a:cs typeface="Calibri" panose="020F0502020204030204" pitchFamily="34" charset="0"/>
              </a:rPr>
              <a:t>halofyty – druhy slanisk – </a:t>
            </a:r>
            <a:r>
              <a:rPr lang="cs-CZ" altLang="en-US" sz="1800" b="1" i="1" dirty="0">
                <a:cs typeface="Calibri" panose="020F0502020204030204" pitchFamily="34" charset="0"/>
              </a:rPr>
              <a:t>Salicornia prostrata</a:t>
            </a:r>
            <a:r>
              <a:rPr lang="cs-CZ" altLang="en-US" sz="1800" b="1" dirty="0">
                <a:cs typeface="Calibri" panose="020F0502020204030204" pitchFamily="34" charset="0"/>
              </a:rPr>
              <a:t>; i druhotně – kolem cest – </a:t>
            </a:r>
            <a:r>
              <a:rPr lang="cs-CZ" altLang="en-US" sz="1800" b="1" i="1" dirty="0">
                <a:cs typeface="Calibri" panose="020F0502020204030204" pitchFamily="34" charset="0"/>
              </a:rPr>
              <a:t>Puccinellia distans</a:t>
            </a:r>
          </a:p>
        </p:txBody>
      </p:sp>
      <p:pic>
        <p:nvPicPr>
          <p:cNvPr id="223236" name="Picture 8">
            <a:extLst>
              <a:ext uri="{FF2B5EF4-FFF2-40B4-BE49-F238E27FC236}">
                <a16:creationId xmlns:a16="http://schemas.microsoft.com/office/drawing/2014/main" id="{B878AADE-56FA-6C0C-A051-2DD33BBA9C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07063" y="5510213"/>
            <a:ext cx="1870075"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237" name="Picture 9">
            <a:extLst>
              <a:ext uri="{FF2B5EF4-FFF2-40B4-BE49-F238E27FC236}">
                <a16:creationId xmlns:a16="http://schemas.microsoft.com/office/drawing/2014/main" id="{37198324-0EFB-60ED-EBAB-8EBB89D19E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41763" y="5510213"/>
            <a:ext cx="1665287"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8" name="Text Box 10">
            <a:extLst>
              <a:ext uri="{FF2B5EF4-FFF2-40B4-BE49-F238E27FC236}">
                <a16:creationId xmlns:a16="http://schemas.microsoft.com/office/drawing/2014/main" id="{DBBDB608-D91F-1A43-BEF6-2A59939714FD}"/>
              </a:ext>
            </a:extLst>
          </p:cNvPr>
          <p:cNvSpPr txBox="1">
            <a:spLocks noChangeArrowheads="1"/>
          </p:cNvSpPr>
          <p:nvPr/>
        </p:nvSpPr>
        <p:spPr bwMode="auto">
          <a:xfrm>
            <a:off x="3941763" y="6583363"/>
            <a:ext cx="33210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600">
                <a:solidFill>
                  <a:schemeClr val="bg1"/>
                </a:solidFill>
                <a:latin typeface="Arial" panose="020B0604020202020204" pitchFamily="34" charset="0"/>
              </a:rPr>
              <a:t>http://botany.cz/cs/salicornia-prostrata/</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6B80D297-2ACD-C168-EED6-DCFAD321891D}"/>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trofických řad</a:t>
            </a:r>
          </a:p>
        </p:txBody>
      </p:sp>
      <p:sp>
        <p:nvSpPr>
          <p:cNvPr id="225283" name="Rectangle 3">
            <a:extLst>
              <a:ext uri="{FF2B5EF4-FFF2-40B4-BE49-F238E27FC236}">
                <a16:creationId xmlns:a16="http://schemas.microsoft.com/office/drawing/2014/main" id="{DFA75A2E-E21D-6D19-3078-0D1D076BEECF}"/>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31813" indent="-265113">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FontTx/>
              <a:buNone/>
            </a:pPr>
            <a:r>
              <a:rPr lang="cs-CZ" altLang="en-US" sz="2400" b="1">
                <a:cs typeface="Calibri" panose="020F0502020204030204" pitchFamily="34" charset="0"/>
              </a:rPr>
              <a:t>Rostliny dle vztahu celkové zásobě živin:</a:t>
            </a:r>
          </a:p>
          <a:p>
            <a:pPr lvl="1" eaLnBrk="1" hangingPunct="1">
              <a:buSzPct val="75000"/>
              <a:buFont typeface="Arial" panose="020B0604020202020204" pitchFamily="34" charset="0"/>
              <a:buChar char="•"/>
            </a:pPr>
            <a:r>
              <a:rPr lang="cs-CZ" altLang="en-US" sz="2400" b="1">
                <a:cs typeface="Calibri" panose="020F0502020204030204" pitchFamily="34" charset="0"/>
              </a:rPr>
              <a:t>výrazně oligotrofní druhy – </a:t>
            </a:r>
            <a:r>
              <a:rPr lang="cs-CZ" altLang="en-US" sz="2400" b="1">
                <a:solidFill>
                  <a:srgbClr val="FF0000"/>
                </a:solidFill>
                <a:cs typeface="Calibri" panose="020F0502020204030204" pitchFamily="34" charset="0"/>
              </a:rPr>
              <a:t>stenoekní oligotrofy </a:t>
            </a:r>
            <a:r>
              <a:rPr lang="cs-CZ" altLang="en-US" sz="2400" b="1">
                <a:cs typeface="Calibri" panose="020F0502020204030204" pitchFamily="34" charset="0"/>
              </a:rPr>
              <a:t>= acidofyty, pH nižší než 3,8, morová forma humusu (</a:t>
            </a:r>
            <a:r>
              <a:rPr lang="cs-CZ" altLang="en-US" sz="2400" b="1" i="1">
                <a:cs typeface="Calibri" panose="020F0502020204030204" pitchFamily="34" charset="0"/>
              </a:rPr>
              <a:t>Calluna vulgaris</a:t>
            </a:r>
            <a:r>
              <a:rPr lang="cs-CZ" altLang="en-US" sz="2400" b="1">
                <a:cs typeface="Calibri" panose="020F0502020204030204" pitchFamily="34" charset="0"/>
              </a:rPr>
              <a:t>,</a:t>
            </a:r>
            <a:r>
              <a:rPr lang="cs-CZ" altLang="en-US" sz="2400" b="1" i="1">
                <a:cs typeface="Calibri" panose="020F0502020204030204" pitchFamily="34" charset="0"/>
              </a:rPr>
              <a:t> Leucobryum glaucum</a:t>
            </a:r>
            <a:r>
              <a:rPr lang="cs-CZ" altLang="en-US" sz="2400" b="1">
                <a:cs typeface="Calibri" panose="020F0502020204030204" pitchFamily="34" charset="0"/>
              </a:rPr>
              <a:t>,</a:t>
            </a:r>
            <a:r>
              <a:rPr lang="cs-CZ" altLang="en-US" sz="2400" b="1" i="1">
                <a:cs typeface="Calibri" panose="020F0502020204030204" pitchFamily="34" charset="0"/>
              </a:rPr>
              <a:t> Sphagnum</a:t>
            </a:r>
            <a:r>
              <a:rPr lang="cs-CZ" altLang="en-US" sz="2400" b="1">
                <a:cs typeface="Calibri" panose="020F0502020204030204" pitchFamily="34" charset="0"/>
              </a:rPr>
              <a:t>,</a:t>
            </a:r>
            <a:r>
              <a:rPr lang="cs-CZ" altLang="en-US" sz="2400" b="1" i="1">
                <a:cs typeface="Calibri" panose="020F0502020204030204" pitchFamily="34" charset="0"/>
              </a:rPr>
              <a:t> Vaccinium uliginosum</a:t>
            </a:r>
            <a:r>
              <a:rPr lang="cs-CZ" altLang="en-US" sz="2400" b="1">
                <a:cs typeface="Calibri" panose="020F0502020204030204" pitchFamily="34" charset="0"/>
              </a:rPr>
              <a:t>, </a:t>
            </a:r>
            <a:r>
              <a:rPr lang="cs-CZ" altLang="en-US" sz="2400" b="1" i="1">
                <a:cs typeface="Calibri" panose="020F0502020204030204" pitchFamily="34" charset="0"/>
              </a:rPr>
              <a:t>Vaccinium vitis-idaea..</a:t>
            </a:r>
            <a:r>
              <a:rPr lang="cs-CZ" altLang="en-US" sz="2400" b="1">
                <a:cs typeface="Calibri" panose="020F0502020204030204" pitchFamily="34" charset="0"/>
              </a:rPr>
              <a:t>) – </a:t>
            </a:r>
            <a:r>
              <a:rPr lang="cs-CZ" altLang="en-US" sz="2400" b="1">
                <a:solidFill>
                  <a:srgbClr val="FF0000"/>
                </a:solidFill>
                <a:cs typeface="Calibri" panose="020F0502020204030204" pitchFamily="34" charset="0"/>
              </a:rPr>
              <a:t>Trofická řada A</a:t>
            </a:r>
          </a:p>
          <a:p>
            <a:pPr lvl="1" eaLnBrk="1" hangingPunct="1">
              <a:buSzPct val="75000"/>
              <a:buFont typeface="Arial" panose="020B0604020202020204" pitchFamily="34" charset="0"/>
              <a:buChar char="•"/>
            </a:pPr>
            <a:r>
              <a:rPr lang="cs-CZ" altLang="en-US" sz="2400" b="1">
                <a:cs typeface="Calibri" panose="020F0502020204030204" pitchFamily="34" charset="0"/>
              </a:rPr>
              <a:t>oligotrofní druhy – pH nižší než 4,2, morová forma humusu (</a:t>
            </a:r>
            <a:r>
              <a:rPr lang="cs-CZ" altLang="en-US" sz="2400" b="1" i="1">
                <a:cs typeface="Calibri" panose="020F0502020204030204" pitchFamily="34" charset="0"/>
              </a:rPr>
              <a:t>Vaccinium myrtillus</a:t>
            </a:r>
            <a:r>
              <a:rPr lang="cs-CZ" altLang="en-US" sz="2400" b="1">
                <a:cs typeface="Calibri" panose="020F0502020204030204" pitchFamily="34" charset="0"/>
              </a:rPr>
              <a:t>,</a:t>
            </a:r>
            <a:r>
              <a:rPr lang="cs-CZ" altLang="en-US" sz="2400" b="1" i="1">
                <a:cs typeface="Calibri" panose="020F0502020204030204" pitchFamily="34" charset="0"/>
              </a:rPr>
              <a:t> Festuca ovina..</a:t>
            </a:r>
            <a:r>
              <a:rPr lang="cs-CZ" altLang="en-US" sz="2400" b="1">
                <a:cs typeface="Calibri" panose="020F0502020204030204" pitchFamily="34" charset="0"/>
              </a:rPr>
              <a:t>) – </a:t>
            </a:r>
            <a:r>
              <a:rPr lang="cs-CZ" altLang="en-US" sz="2400" b="1">
                <a:solidFill>
                  <a:srgbClr val="FF0000"/>
                </a:solidFill>
                <a:cs typeface="Calibri" panose="020F0502020204030204" pitchFamily="34" charset="0"/>
              </a:rPr>
              <a:t>Trofická řada A(AB)</a:t>
            </a:r>
          </a:p>
          <a:p>
            <a:pPr lvl="1" eaLnBrk="1" hangingPunct="1">
              <a:buSzPct val="75000"/>
              <a:buFont typeface="Arial" panose="020B0604020202020204" pitchFamily="34" charset="0"/>
              <a:buChar char="•"/>
            </a:pPr>
            <a:r>
              <a:rPr lang="cs-CZ" altLang="en-US" sz="2400" b="1">
                <a:cs typeface="Calibri" panose="020F0502020204030204" pitchFamily="34" charset="0"/>
              </a:rPr>
              <a:t>oligotrofně-mezotrofní druhy – pH nižší než 5, forma humusu morový moder (</a:t>
            </a:r>
            <a:r>
              <a:rPr lang="cs-CZ" altLang="en-US" sz="2400" b="1" i="1">
                <a:cs typeface="Calibri" panose="020F0502020204030204" pitchFamily="34" charset="0"/>
              </a:rPr>
              <a:t>Luzula luzuloides</a:t>
            </a:r>
            <a:r>
              <a:rPr lang="cs-CZ" altLang="en-US" sz="2400" b="1">
                <a:cs typeface="Calibri" panose="020F0502020204030204" pitchFamily="34" charset="0"/>
              </a:rPr>
              <a:t>,</a:t>
            </a:r>
            <a:r>
              <a:rPr lang="cs-CZ" altLang="en-US" sz="2400" b="1" i="1">
                <a:cs typeface="Calibri" panose="020F0502020204030204" pitchFamily="34" charset="0"/>
              </a:rPr>
              <a:t> Veronica officinalis</a:t>
            </a:r>
            <a:r>
              <a:rPr lang="cs-CZ" altLang="en-US" sz="2400" b="1">
                <a:cs typeface="Calibri" panose="020F0502020204030204" pitchFamily="34" charset="0"/>
              </a:rPr>
              <a:t>,</a:t>
            </a:r>
            <a:r>
              <a:rPr lang="cs-CZ" altLang="en-US" sz="2400" b="1" i="1">
                <a:cs typeface="Calibri" panose="020F0502020204030204" pitchFamily="34" charset="0"/>
              </a:rPr>
              <a:t> Polytrichum formosum</a:t>
            </a:r>
            <a:r>
              <a:rPr lang="cs-CZ" altLang="en-US" sz="2400" b="1">
                <a:cs typeface="Calibri" panose="020F0502020204030204" pitchFamily="34" charset="0"/>
              </a:rPr>
              <a:t>,</a:t>
            </a:r>
            <a:r>
              <a:rPr lang="cs-CZ" altLang="en-US" sz="2400" b="1" i="1">
                <a:cs typeface="Calibri" panose="020F0502020204030204" pitchFamily="34" charset="0"/>
              </a:rPr>
              <a:t> Lychnis viscaria..</a:t>
            </a:r>
            <a:r>
              <a:rPr lang="cs-CZ" altLang="en-US" sz="2400" b="1">
                <a:cs typeface="Calibri" panose="020F0502020204030204" pitchFamily="34" charset="0"/>
              </a:rPr>
              <a:t>) – </a:t>
            </a:r>
            <a:r>
              <a:rPr lang="cs-CZ" altLang="en-US" sz="2400" b="1">
                <a:solidFill>
                  <a:srgbClr val="FF0000"/>
                </a:solidFill>
                <a:cs typeface="Calibri" panose="020F0502020204030204" pitchFamily="34" charset="0"/>
              </a:rPr>
              <a:t>Trofická řada AB</a:t>
            </a:r>
          </a:p>
          <a:p>
            <a:pPr lvl="1" eaLnBrk="1" hangingPunct="1">
              <a:buSzPct val="75000"/>
              <a:buFont typeface="Arial" panose="020B0604020202020204" pitchFamily="34" charset="0"/>
              <a:buChar char="•"/>
            </a:pPr>
            <a:r>
              <a:rPr lang="cs-CZ" altLang="en-US" sz="2400" b="1">
                <a:cs typeface="Calibri" panose="020F0502020204030204" pitchFamily="34" charset="0"/>
              </a:rPr>
              <a:t>mezotrofní – pH 5,0–6,2 (</a:t>
            </a:r>
            <a:r>
              <a:rPr lang="cs-CZ" altLang="en-US" sz="2400" b="1" i="1">
                <a:cs typeface="Calibri" panose="020F0502020204030204" pitchFamily="34" charset="0"/>
              </a:rPr>
              <a:t>Dentaria bulbifera</a:t>
            </a:r>
            <a:r>
              <a:rPr lang="cs-CZ" altLang="en-US" sz="2400" b="1">
                <a:cs typeface="Calibri" panose="020F0502020204030204" pitchFamily="34" charset="0"/>
              </a:rPr>
              <a:t>,</a:t>
            </a:r>
            <a:r>
              <a:rPr lang="cs-CZ" altLang="en-US" sz="2400" b="1" i="1">
                <a:cs typeface="Calibri" panose="020F0502020204030204" pitchFamily="34" charset="0"/>
              </a:rPr>
              <a:t> Galium odoratum</a:t>
            </a:r>
            <a:r>
              <a:rPr lang="cs-CZ" altLang="en-US" sz="2400" b="1">
                <a:cs typeface="Calibri" panose="020F0502020204030204" pitchFamily="34" charset="0"/>
              </a:rPr>
              <a:t>,</a:t>
            </a:r>
            <a:r>
              <a:rPr lang="cs-CZ" altLang="en-US" sz="2400" b="1" i="1">
                <a:cs typeface="Calibri" panose="020F0502020204030204" pitchFamily="34" charset="0"/>
              </a:rPr>
              <a:t> Poa nemoralis</a:t>
            </a:r>
            <a:r>
              <a:rPr lang="cs-CZ" altLang="en-US" sz="2400" b="1">
                <a:cs typeface="Calibri" panose="020F0502020204030204" pitchFamily="34" charset="0"/>
              </a:rPr>
              <a:t>,</a:t>
            </a:r>
            <a:r>
              <a:rPr lang="cs-CZ" altLang="en-US" sz="2400" b="1" i="1">
                <a:cs typeface="Calibri" panose="020F0502020204030204" pitchFamily="34" charset="0"/>
              </a:rPr>
              <a:t> Carex pilosa</a:t>
            </a:r>
            <a:r>
              <a:rPr lang="cs-CZ" altLang="en-US" sz="2400" b="1">
                <a:cs typeface="Calibri" panose="020F0502020204030204" pitchFamily="34" charset="0"/>
              </a:rPr>
              <a:t>,</a:t>
            </a:r>
            <a:r>
              <a:rPr lang="cs-CZ" altLang="en-US" sz="2400" b="1" i="1">
                <a:cs typeface="Calibri" panose="020F0502020204030204" pitchFamily="34" charset="0"/>
              </a:rPr>
              <a:t> Carex digitata</a:t>
            </a:r>
            <a:r>
              <a:rPr lang="cs-CZ" altLang="en-US" sz="2400" b="1">
                <a:cs typeface="Calibri" panose="020F0502020204030204" pitchFamily="34" charset="0"/>
              </a:rPr>
              <a:t>,</a:t>
            </a:r>
            <a:r>
              <a:rPr lang="cs-CZ" altLang="en-US" sz="2400" b="1" i="1">
                <a:cs typeface="Calibri" panose="020F0502020204030204" pitchFamily="34" charset="0"/>
              </a:rPr>
              <a:t> Lathyrus vernus</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Trofická řada B</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8B1900FC-4A6D-D426-43AA-115E6C598202}"/>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trofických řad</a:t>
            </a:r>
          </a:p>
        </p:txBody>
      </p:sp>
      <p:sp>
        <p:nvSpPr>
          <p:cNvPr id="227331" name="Rectangle 3">
            <a:extLst>
              <a:ext uri="{FF2B5EF4-FFF2-40B4-BE49-F238E27FC236}">
                <a16:creationId xmlns:a16="http://schemas.microsoft.com/office/drawing/2014/main" id="{5A2536BA-9C57-C69B-8140-D1F994B849D5}"/>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31813" indent="-3587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FontTx/>
              <a:buNone/>
            </a:pPr>
            <a:r>
              <a:rPr lang="cs-CZ" altLang="en-US" sz="2400" b="1">
                <a:cs typeface="Calibri" panose="020F0502020204030204" pitchFamily="34" charset="0"/>
              </a:rPr>
              <a:t>Rostliny dle vztahu celkové zásobě živin:</a:t>
            </a:r>
          </a:p>
          <a:p>
            <a:pPr lvl="1" eaLnBrk="1" hangingPunct="1">
              <a:buSzPct val="75000"/>
              <a:buFont typeface="Arial" panose="020B0604020202020204" pitchFamily="34" charset="0"/>
              <a:buChar char="•"/>
            </a:pPr>
            <a:r>
              <a:rPr lang="cs-CZ" altLang="en-US" sz="2400" b="1">
                <a:cs typeface="Calibri" panose="020F0502020204030204" pitchFamily="34" charset="0"/>
              </a:rPr>
              <a:t>mezotrofně-bazifilní – pH 6,2–7,0 (</a:t>
            </a:r>
            <a:r>
              <a:rPr lang="cs-CZ" altLang="en-US" sz="2400" b="1" i="1">
                <a:cs typeface="Calibri" panose="020F0502020204030204" pitchFamily="34" charset="0"/>
              </a:rPr>
              <a:t>Berberis vulgaris</a:t>
            </a:r>
            <a:r>
              <a:rPr lang="cs-CZ" altLang="en-US" sz="2400" b="1">
                <a:cs typeface="Calibri" panose="020F0502020204030204" pitchFamily="34" charset="0"/>
              </a:rPr>
              <a:t>,</a:t>
            </a:r>
            <a:r>
              <a:rPr lang="cs-CZ" altLang="en-US" sz="2400" b="1" i="1">
                <a:cs typeface="Calibri" panose="020F0502020204030204" pitchFamily="34" charset="0"/>
              </a:rPr>
              <a:t> Cornus mas</a:t>
            </a:r>
            <a:r>
              <a:rPr lang="cs-CZ" altLang="en-US" sz="2400" b="1">
                <a:cs typeface="Calibri" panose="020F0502020204030204" pitchFamily="34" charset="0"/>
              </a:rPr>
              <a:t>,</a:t>
            </a:r>
            <a:r>
              <a:rPr lang="cs-CZ" altLang="en-US" sz="2400" b="1" i="1">
                <a:cs typeface="Calibri" panose="020F0502020204030204" pitchFamily="34" charset="0"/>
              </a:rPr>
              <a:t> Hepatica nobilis</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Trofická řada BD</a:t>
            </a:r>
          </a:p>
          <a:p>
            <a:pPr lvl="1" eaLnBrk="1" hangingPunct="1">
              <a:buSzPct val="75000"/>
              <a:buFont typeface="Arial" panose="020B0604020202020204" pitchFamily="34" charset="0"/>
              <a:buChar char="•"/>
            </a:pPr>
            <a:r>
              <a:rPr lang="cs-CZ" altLang="en-US" sz="2400" b="1">
                <a:cs typeface="Calibri" panose="020F0502020204030204" pitchFamily="34" charset="0"/>
              </a:rPr>
              <a:t>mezotrofně-nitrofilní – pH 5,0–6,2 (</a:t>
            </a:r>
            <a:r>
              <a:rPr lang="cs-CZ" altLang="en-US" sz="2400" b="1" i="1">
                <a:cs typeface="Calibri" panose="020F0502020204030204" pitchFamily="34" charset="0"/>
              </a:rPr>
              <a:t>Asarum europaeum</a:t>
            </a:r>
            <a:r>
              <a:rPr lang="cs-CZ" altLang="en-US" sz="2400" b="1">
                <a:cs typeface="Calibri" panose="020F0502020204030204" pitchFamily="34" charset="0"/>
              </a:rPr>
              <a:t>,</a:t>
            </a:r>
            <a:r>
              <a:rPr lang="cs-CZ" altLang="en-US" sz="2400" b="1" i="1">
                <a:cs typeface="Calibri" panose="020F0502020204030204" pitchFamily="34" charset="0"/>
              </a:rPr>
              <a:t> Lamium maculatum</a:t>
            </a:r>
            <a:r>
              <a:rPr lang="cs-CZ" altLang="en-US" sz="2400" b="1">
                <a:cs typeface="Calibri" panose="020F0502020204030204" pitchFamily="34" charset="0"/>
              </a:rPr>
              <a:t>,</a:t>
            </a:r>
            <a:r>
              <a:rPr lang="cs-CZ" altLang="en-US" sz="2400" b="1" i="1">
                <a:cs typeface="Calibri" panose="020F0502020204030204" pitchFamily="34" charset="0"/>
              </a:rPr>
              <a:t> Geranium robertianum</a:t>
            </a:r>
            <a:r>
              <a:rPr lang="cs-CZ" altLang="en-US" sz="2400" b="1">
                <a:cs typeface="Calibri" panose="020F0502020204030204" pitchFamily="34" charset="0"/>
              </a:rPr>
              <a:t>,</a:t>
            </a:r>
            <a:r>
              <a:rPr lang="cs-CZ" altLang="en-US" sz="2400" b="1" i="1">
                <a:cs typeface="Calibri" panose="020F0502020204030204" pitchFamily="34" charset="0"/>
              </a:rPr>
              <a:t> Milium effusum</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Trofická řada BC</a:t>
            </a:r>
          </a:p>
          <a:p>
            <a:pPr lvl="1" eaLnBrk="1" hangingPunct="1">
              <a:buSzPct val="75000"/>
              <a:buFont typeface="Arial" panose="020B0604020202020204" pitchFamily="34" charset="0"/>
              <a:buChar char="•"/>
            </a:pPr>
            <a:r>
              <a:rPr lang="cs-CZ" altLang="en-US" sz="2400" b="1">
                <a:cs typeface="Calibri" panose="020F0502020204030204" pitchFamily="34" charset="0"/>
              </a:rPr>
              <a:t>eutrofně-nitrofilní – pH 5,7–6,8 (</a:t>
            </a:r>
            <a:r>
              <a:rPr lang="cs-CZ" altLang="en-US" sz="2400" b="1" i="1">
                <a:cs typeface="Calibri" panose="020F0502020204030204" pitchFamily="34" charset="0"/>
              </a:rPr>
              <a:t>Acer platanoides</a:t>
            </a:r>
            <a:r>
              <a:rPr lang="cs-CZ" altLang="en-US" sz="2400" b="1">
                <a:cs typeface="Calibri" panose="020F0502020204030204" pitchFamily="34" charset="0"/>
              </a:rPr>
              <a:t>,</a:t>
            </a:r>
            <a:r>
              <a:rPr lang="cs-CZ" altLang="en-US" sz="2400" b="1" i="1">
                <a:cs typeface="Calibri" panose="020F0502020204030204" pitchFamily="34" charset="0"/>
              </a:rPr>
              <a:t> Acer pseudoplatanus</a:t>
            </a:r>
            <a:r>
              <a:rPr lang="cs-CZ" altLang="en-US" sz="2400" b="1">
                <a:cs typeface="Calibri" panose="020F0502020204030204" pitchFamily="34" charset="0"/>
              </a:rPr>
              <a:t>,</a:t>
            </a:r>
            <a:r>
              <a:rPr lang="cs-CZ" altLang="en-US" sz="2400" b="1" i="1">
                <a:cs typeface="Calibri" panose="020F0502020204030204" pitchFamily="34" charset="0"/>
              </a:rPr>
              <a:t> Chelidonium majus</a:t>
            </a:r>
            <a:r>
              <a:rPr lang="cs-CZ" altLang="en-US" sz="2400" b="1">
                <a:cs typeface="Calibri" panose="020F0502020204030204" pitchFamily="34" charset="0"/>
              </a:rPr>
              <a:t>,</a:t>
            </a:r>
            <a:r>
              <a:rPr lang="cs-CZ" altLang="en-US" sz="2400" b="1" i="1">
                <a:cs typeface="Calibri" panose="020F0502020204030204" pitchFamily="34" charset="0"/>
              </a:rPr>
              <a:t> Mercurialis perennis..</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Trofická řada C</a:t>
            </a:r>
          </a:p>
          <a:p>
            <a:pPr lvl="1" eaLnBrk="1" hangingPunct="1">
              <a:buSzPct val="75000"/>
              <a:buFont typeface="Arial" panose="020B0604020202020204" pitchFamily="34" charset="0"/>
              <a:buChar char="•"/>
            </a:pPr>
            <a:r>
              <a:rPr lang="cs-CZ" altLang="en-US" sz="2400" b="1">
                <a:solidFill>
                  <a:srgbClr val="FF0000"/>
                </a:solidFill>
                <a:cs typeface="Calibri" panose="020F0502020204030204" pitchFamily="34" charset="0"/>
              </a:rPr>
              <a:t>stenoekní nitrofyty </a:t>
            </a:r>
            <a:r>
              <a:rPr lang="cs-CZ" altLang="en-US" sz="2400" b="1">
                <a:cs typeface="Calibri" panose="020F0502020204030204" pitchFamily="34" charset="0"/>
              </a:rPr>
              <a:t>– výhradně na půdách s přebytkem dusíku, humusovou formou je mull (</a:t>
            </a:r>
            <a:r>
              <a:rPr lang="cs-CZ" altLang="en-US" sz="2400" b="1" i="1">
                <a:cs typeface="Calibri" panose="020F0502020204030204" pitchFamily="34" charset="0"/>
              </a:rPr>
              <a:t>Urtica dioica</a:t>
            </a:r>
            <a:r>
              <a:rPr lang="cs-CZ" altLang="en-US" sz="2400" b="1">
                <a:cs typeface="Calibri" panose="020F0502020204030204" pitchFamily="34" charset="0"/>
              </a:rPr>
              <a:t>,</a:t>
            </a:r>
            <a:r>
              <a:rPr lang="cs-CZ" altLang="en-US" sz="2400" b="1" i="1">
                <a:cs typeface="Calibri" panose="020F0502020204030204" pitchFamily="34" charset="0"/>
              </a:rPr>
              <a:t> Corydalis cava</a:t>
            </a:r>
            <a:r>
              <a:rPr lang="cs-CZ" altLang="en-US" sz="2400" b="1">
                <a:cs typeface="Calibri" panose="020F0502020204030204" pitchFamily="34" charset="0"/>
              </a:rPr>
              <a:t>,</a:t>
            </a:r>
            <a:r>
              <a:rPr lang="cs-CZ" altLang="en-US" sz="2400" b="1" i="1">
                <a:cs typeface="Calibri" panose="020F0502020204030204" pitchFamily="34" charset="0"/>
              </a:rPr>
              <a:t> Lunaria rediviva</a:t>
            </a:r>
            <a:r>
              <a:rPr lang="cs-CZ" altLang="en-US" sz="2400" b="1">
                <a:cs typeface="Calibri" panose="020F0502020204030204" pitchFamily="34" charset="0"/>
              </a:rPr>
              <a:t>,</a:t>
            </a:r>
            <a:r>
              <a:rPr lang="cs-CZ" altLang="en-US" sz="2400" b="1" i="1">
                <a:cs typeface="Calibri" panose="020F0502020204030204" pitchFamily="34" charset="0"/>
              </a:rPr>
              <a:t> Dentaria enneaphyllos</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Trofická řada C</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3A3CE193-DCF8-0688-62FD-B6FFF231D3A3}"/>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trofických řad</a:t>
            </a:r>
          </a:p>
        </p:txBody>
      </p:sp>
      <p:sp>
        <p:nvSpPr>
          <p:cNvPr id="13" name="Rectangle 3">
            <a:extLst>
              <a:ext uri="{FF2B5EF4-FFF2-40B4-BE49-F238E27FC236}">
                <a16:creationId xmlns:a16="http://schemas.microsoft.com/office/drawing/2014/main" id="{4D063A83-9125-95CD-F004-72B19E3F8C8B}"/>
              </a:ext>
            </a:extLst>
          </p:cNvPr>
          <p:cNvSpPr txBox="1">
            <a:spLocks noChangeArrowheads="1"/>
          </p:cNvSpPr>
          <p:nvPr/>
        </p:nvSpPr>
        <p:spPr bwMode="auto">
          <a:xfrm>
            <a:off x="250825" y="1089025"/>
            <a:ext cx="8642350" cy="5037138"/>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cs-CZ" altLang="en-US" sz="2400" b="1" dirty="0">
                <a:cs typeface="Calibri" panose="020F0502020204030204" pitchFamily="34" charset="0"/>
              </a:rPr>
              <a:t>Rostliny dle vztahu celkové zásobě živin:</a:t>
            </a:r>
          </a:p>
          <a:p>
            <a:pPr marL="531813" lvl="1" indent="-358775" eaLnBrk="1" hangingPunct="1">
              <a:buSzPct val="75000"/>
              <a:buFont typeface="Arial" panose="020B0604020202020204" pitchFamily="34" charset="0"/>
              <a:buChar char="•"/>
              <a:defRPr/>
            </a:pPr>
            <a:r>
              <a:rPr lang="cs-CZ" altLang="en-US" sz="2400" b="1" dirty="0">
                <a:cs typeface="Calibri" panose="020F0502020204030204" pitchFamily="34" charset="0"/>
              </a:rPr>
              <a:t>bazifilně-nitrofilní druhy – mají dostatek dusíku i vápníku (či jiných minerálních živin), pH je vyšší než 6,8 (</a:t>
            </a:r>
            <a:r>
              <a:rPr lang="cs-CZ" altLang="en-US" sz="2400" b="1" i="1" dirty="0">
                <a:cs typeface="Calibri" panose="020F0502020204030204" pitchFamily="34" charset="0"/>
              </a:rPr>
              <a:t>Phyllitis scolopendrium</a:t>
            </a:r>
            <a:r>
              <a:rPr lang="cs-CZ" altLang="en-US" sz="2400" b="1" dirty="0">
                <a:cs typeface="Calibri" panose="020F0502020204030204" pitchFamily="34" charset="0"/>
              </a:rPr>
              <a:t>, </a:t>
            </a:r>
            <a:r>
              <a:rPr lang="cs-CZ" altLang="en-US" sz="2400" b="1" i="1" dirty="0">
                <a:cs typeface="Calibri" panose="020F0502020204030204" pitchFamily="34" charset="0"/>
              </a:rPr>
              <a:t>Cortusa matthioli</a:t>
            </a:r>
            <a:r>
              <a:rPr lang="cs-CZ" altLang="en-US" sz="2400" b="1" dirty="0">
                <a:cs typeface="Calibri" panose="020F0502020204030204" pitchFamily="34" charset="0"/>
              </a:rPr>
              <a:t>..), </a:t>
            </a:r>
            <a:r>
              <a:rPr lang="cs-CZ" altLang="en-US" sz="2400" b="1" dirty="0">
                <a:solidFill>
                  <a:srgbClr val="FF0000"/>
                </a:solidFill>
                <a:cs typeface="Calibri" panose="020F0502020204030204" pitchFamily="34" charset="0"/>
              </a:rPr>
              <a:t>Trofická řada CD</a:t>
            </a:r>
          </a:p>
          <a:p>
            <a:pPr marL="531813" lvl="1" indent="-358775" eaLnBrk="1" hangingPunct="1">
              <a:buSzPct val="75000"/>
              <a:buFont typeface="Arial" panose="020B0604020202020204" pitchFamily="34" charset="0"/>
              <a:buChar char="•"/>
              <a:defRPr/>
            </a:pPr>
            <a:r>
              <a:rPr lang="cs-CZ" altLang="en-US" sz="2400" b="1" dirty="0">
                <a:cs typeface="Calibri" panose="020F0502020204030204" pitchFamily="34" charset="0"/>
              </a:rPr>
              <a:t>eutrofně-bazifilní druhy – pH vyšší než 6,8, vysoký obsah vápníku (</a:t>
            </a:r>
            <a:r>
              <a:rPr lang="cs-CZ" altLang="en-US" sz="2400" b="1" i="1" dirty="0">
                <a:cs typeface="Calibri" panose="020F0502020204030204" pitchFamily="34" charset="0"/>
              </a:rPr>
              <a:t>Cypripedium calceolus</a:t>
            </a:r>
            <a:r>
              <a:rPr lang="cs-CZ" altLang="en-US" sz="2400" b="1" dirty="0">
                <a:cs typeface="Calibri" panose="020F0502020204030204" pitchFamily="34" charset="0"/>
              </a:rPr>
              <a:t>,</a:t>
            </a:r>
            <a:r>
              <a:rPr lang="cs-CZ" altLang="en-US" sz="2400" b="1" i="1" dirty="0">
                <a:cs typeface="Calibri" panose="020F0502020204030204" pitchFamily="34" charset="0"/>
              </a:rPr>
              <a:t> Adonis vernalis..</a:t>
            </a:r>
            <a:r>
              <a:rPr lang="cs-CZ" altLang="en-US" sz="2400" b="1" dirty="0">
                <a:cs typeface="Calibri" panose="020F0502020204030204" pitchFamily="34" charset="0"/>
              </a:rPr>
              <a:t>), Trofická řada D</a:t>
            </a:r>
          </a:p>
          <a:p>
            <a:pPr marL="531813" lvl="1" indent="-358775" eaLnBrk="1" hangingPunct="1">
              <a:buSzPct val="75000"/>
              <a:buFont typeface="Arial" panose="020B0604020202020204" pitchFamily="34" charset="0"/>
              <a:buChar char="•"/>
              <a:defRPr/>
            </a:pPr>
            <a:r>
              <a:rPr lang="cs-CZ" altLang="en-US" sz="2400" b="1" dirty="0">
                <a:solidFill>
                  <a:srgbClr val="FF0000"/>
                </a:solidFill>
                <a:cs typeface="Calibri" panose="020F0502020204030204" pitchFamily="34" charset="0"/>
              </a:rPr>
              <a:t>stenoekně-bazifilní druhy </a:t>
            </a:r>
            <a:r>
              <a:rPr lang="cs-CZ" altLang="en-US" sz="2400" b="1" dirty="0">
                <a:cs typeface="Calibri" panose="020F0502020204030204" pitchFamily="34" charset="0"/>
              </a:rPr>
              <a:t>– pH vyšší než 7,2, rendziny (</a:t>
            </a:r>
            <a:r>
              <a:rPr lang="cs-CZ" altLang="en-US" sz="2400" b="1" i="1" dirty="0">
                <a:cs typeface="Calibri" panose="020F0502020204030204" pitchFamily="34" charset="0"/>
              </a:rPr>
              <a:t>Sesleria caerulea</a:t>
            </a:r>
            <a:r>
              <a:rPr lang="cs-CZ" altLang="en-US" sz="2400" b="1" dirty="0">
                <a:cs typeface="Calibri" panose="020F0502020204030204" pitchFamily="34" charset="0"/>
              </a:rPr>
              <a:t>,</a:t>
            </a:r>
            <a:r>
              <a:rPr lang="cs-CZ" altLang="en-US" sz="2400" b="1" i="1" dirty="0">
                <a:cs typeface="Calibri" panose="020F0502020204030204" pitchFamily="34" charset="0"/>
              </a:rPr>
              <a:t> Asplenium viride..</a:t>
            </a:r>
            <a:r>
              <a:rPr lang="cs-CZ" altLang="en-US" sz="2400" b="1" dirty="0">
                <a:cs typeface="Calibri" panose="020F0502020204030204" pitchFamily="34" charset="0"/>
              </a:rPr>
              <a:t>), </a:t>
            </a:r>
            <a:r>
              <a:rPr lang="cs-CZ" altLang="en-US" sz="2400" b="1" dirty="0">
                <a:solidFill>
                  <a:srgbClr val="FF0000"/>
                </a:solidFill>
                <a:cs typeface="Calibri" panose="020F0502020204030204" pitchFamily="34" charset="0"/>
              </a:rPr>
              <a:t>Trofická řada D</a:t>
            </a:r>
          </a:p>
          <a:p>
            <a:pPr marL="173038" lvl="1" indent="0" eaLnBrk="1" hangingPunct="1">
              <a:buSzPct val="75000"/>
              <a:buFontTx/>
              <a:buNone/>
              <a:defRPr/>
            </a:pPr>
            <a:endParaRPr lang="cs-CZ" altLang="en-US" sz="2400" b="1" dirty="0">
              <a:cs typeface="Calibri" panose="020F0502020204030204" pitchFamily="34" charset="0"/>
            </a:endParaRPr>
          </a:p>
          <a:p>
            <a:pPr marL="531813" lvl="1" indent="-358775" eaLnBrk="1" hangingPunct="1">
              <a:buSzPct val="75000"/>
              <a:buFont typeface="Arial" panose="020B0604020202020204" pitchFamily="34" charset="0"/>
              <a:buChar char="•"/>
              <a:defRPr/>
            </a:pPr>
            <a:r>
              <a:rPr lang="cs-CZ" altLang="en-US" sz="2400" b="1" dirty="0">
                <a:cs typeface="Calibri" panose="020F0502020204030204" pitchFamily="34" charset="0"/>
              </a:rPr>
              <a:t>euryekní druhy – pH 4,2–7,0 – nemají vyhraněný vztah 	  k zásobě živin či pH (</a:t>
            </a:r>
            <a:r>
              <a:rPr lang="cs-CZ" altLang="en-US" sz="2400" b="1" i="1" dirty="0">
                <a:cs typeface="Calibri" panose="020F0502020204030204" pitchFamily="34" charset="0"/>
              </a:rPr>
              <a:t>Oxalis acetosella</a:t>
            </a:r>
            <a:r>
              <a:rPr lang="cs-CZ" altLang="en-US" sz="2400" b="1" dirty="0">
                <a:cs typeface="Calibri" panose="020F0502020204030204" pitchFamily="34" charset="0"/>
              </a:rPr>
              <a:t>,</a:t>
            </a:r>
            <a:r>
              <a:rPr lang="cs-CZ" altLang="en-US" sz="2400" b="1" i="1" dirty="0">
                <a:cs typeface="Calibri" panose="020F0502020204030204" pitchFamily="34" charset="0"/>
              </a:rPr>
              <a:t> Convallaria majalis</a:t>
            </a:r>
            <a:r>
              <a:rPr lang="cs-CZ" altLang="en-US" sz="2400" b="1" dirty="0">
                <a:cs typeface="Calibri" panose="020F0502020204030204" pitchFamily="34" charset="0"/>
              </a:rPr>
              <a:t>..)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CF4E4A5-3F82-DAFE-6B21-54BEC857CD10}"/>
              </a:ext>
            </a:extLst>
          </p:cNvPr>
          <p:cNvSpPr>
            <a:spLocks noGrp="1" noChangeArrowheads="1"/>
          </p:cNvSpPr>
          <p:nvPr>
            <p:ph type="title"/>
          </p:nvPr>
        </p:nvSpPr>
        <p:spPr>
          <a:xfrm>
            <a:off x="142875" y="274638"/>
            <a:ext cx="8785225" cy="490537"/>
          </a:xfrm>
        </p:spPr>
        <p:txBody>
          <a:bodyPr/>
          <a:lstStyle/>
          <a:p>
            <a:pPr eaLnBrk="1" hangingPunct="1">
              <a:defRPr/>
            </a:pPr>
            <a:r>
              <a:rPr lang="cs-CZ" sz="3600" b="1" kern="1200" dirty="0">
                <a:solidFill>
                  <a:schemeClr val="tx1"/>
                </a:solidFill>
              </a:rPr>
              <a:t>Trofická řada A – oligotrofní</a:t>
            </a:r>
          </a:p>
        </p:txBody>
      </p:sp>
      <p:sp>
        <p:nvSpPr>
          <p:cNvPr id="231427" name="Rectangle 3">
            <a:extLst>
              <a:ext uri="{FF2B5EF4-FFF2-40B4-BE49-F238E27FC236}">
                <a16:creationId xmlns:a16="http://schemas.microsoft.com/office/drawing/2014/main" id="{7C3F77F9-08F3-96D6-CD85-4808B4C8428C}"/>
              </a:ext>
            </a:extLst>
          </p:cNvPr>
          <p:cNvSpPr>
            <a:spLocks noGrp="1" noChangeArrowheads="1"/>
          </p:cNvSpPr>
          <p:nvPr>
            <p:ph type="body" idx="1"/>
          </p:nvPr>
        </p:nvSpPr>
        <p:spPr>
          <a:xfrm>
            <a:off x="82550" y="757238"/>
            <a:ext cx="8978900" cy="4525962"/>
          </a:xfrm>
        </p:spPr>
        <p:txBody>
          <a:bodyPr/>
          <a:lstStyle/>
          <a:p>
            <a:pPr eaLnBrk="1" hangingPunct="1">
              <a:buSzPct val="75000"/>
            </a:pPr>
            <a:r>
              <a:rPr lang="cs-CZ" altLang="en-US" sz="2000" b="1"/>
              <a:t>nejchudší půdy na kyselých horninách (kyselé žuly, ruly, svory, křemité pískovce, váté písky apod.), rašeliny</a:t>
            </a:r>
          </a:p>
          <a:p>
            <a:pPr eaLnBrk="1" hangingPunct="1">
              <a:buSzPct val="75000"/>
            </a:pPr>
            <a:r>
              <a:rPr lang="cs-CZ" altLang="en-US" sz="2000" b="1"/>
              <a:t>typicky podzoly, organozemě; také litozemě</a:t>
            </a:r>
          </a:p>
          <a:p>
            <a:pPr eaLnBrk="1" hangingPunct="1">
              <a:buSzPct val="75000"/>
            </a:pPr>
            <a:r>
              <a:rPr lang="cs-CZ" altLang="en-US" sz="2000" b="1"/>
              <a:t>pH pod 3,5, sorpční nasycení pod 10 %, C/N nad</a:t>
            </a:r>
            <a:r>
              <a:rPr lang="en-US" altLang="en-US" sz="2000" b="1"/>
              <a:t> 30</a:t>
            </a:r>
            <a:endParaRPr lang="cs-CZ" altLang="en-US" sz="2000" b="1"/>
          </a:p>
          <a:p>
            <a:pPr eaLnBrk="1" hangingPunct="1">
              <a:buSzPct val="75000"/>
            </a:pPr>
            <a:r>
              <a:rPr lang="cs-CZ" altLang="en-US" sz="2000" b="1" i="1"/>
              <a:t>Avenella flexuosa</a:t>
            </a:r>
            <a:r>
              <a:rPr lang="cs-CZ" altLang="en-US" sz="2000" b="1"/>
              <a:t>,</a:t>
            </a:r>
            <a:r>
              <a:rPr lang="cs-CZ" altLang="en-US" sz="2000" b="1" i="1"/>
              <a:t> </a:t>
            </a:r>
            <a:r>
              <a:rPr lang="cs-CZ" altLang="en-US" sz="2000" b="1" i="1">
                <a:solidFill>
                  <a:srgbClr val="FF0000"/>
                </a:solidFill>
              </a:rPr>
              <a:t>Leucobryum glaucum</a:t>
            </a:r>
            <a:r>
              <a:rPr lang="cs-CZ" altLang="en-US" sz="2000" b="1"/>
              <a:t>,</a:t>
            </a:r>
            <a:r>
              <a:rPr lang="cs-CZ" altLang="en-US" sz="2000" b="1" i="1"/>
              <a:t> </a:t>
            </a:r>
            <a:r>
              <a:rPr lang="cs-CZ" altLang="en-US" sz="2000" b="1" i="1">
                <a:solidFill>
                  <a:srgbClr val="FF0000"/>
                </a:solidFill>
              </a:rPr>
              <a:t>Calluna vulgaris</a:t>
            </a:r>
            <a:r>
              <a:rPr lang="cs-CZ" altLang="en-US" sz="2000" b="1"/>
              <a:t>, </a:t>
            </a:r>
            <a:r>
              <a:rPr lang="cs-CZ" altLang="en-US" sz="2000" b="1" i="1"/>
              <a:t>Nardus stricta</a:t>
            </a:r>
            <a:r>
              <a:rPr lang="cs-CZ" altLang="en-US" sz="2000" b="1"/>
              <a:t>,</a:t>
            </a:r>
            <a:r>
              <a:rPr lang="cs-CZ" altLang="en-US" sz="2000" b="1" i="1"/>
              <a:t> Carex pilulifera</a:t>
            </a:r>
            <a:r>
              <a:rPr lang="cs-CZ" altLang="en-US" sz="2000" b="1"/>
              <a:t>,</a:t>
            </a:r>
            <a:r>
              <a:rPr lang="cs-CZ" altLang="en-US" sz="2000" b="1" i="1"/>
              <a:t> Sphagnum </a:t>
            </a:r>
            <a:r>
              <a:rPr lang="cs-CZ" altLang="en-US" sz="2000" b="1"/>
              <a:t>spp.,</a:t>
            </a:r>
            <a:r>
              <a:rPr lang="cs-CZ" altLang="en-US" sz="2000" b="1" i="1"/>
              <a:t> </a:t>
            </a:r>
            <a:r>
              <a:rPr lang="cs-CZ" altLang="en-US" sz="2000" b="1" i="1">
                <a:solidFill>
                  <a:srgbClr val="FF0000"/>
                </a:solidFill>
              </a:rPr>
              <a:t>Vaccinium vitis-idaea</a:t>
            </a:r>
            <a:r>
              <a:rPr lang="cs-CZ" altLang="en-US" sz="2000" b="1"/>
              <a:t>,</a:t>
            </a:r>
            <a:r>
              <a:rPr lang="cs-CZ" altLang="en-US" sz="2000" b="1" i="1"/>
              <a:t> </a:t>
            </a:r>
            <a:r>
              <a:rPr lang="cs-CZ" altLang="en-US" sz="2000" b="1" i="1">
                <a:solidFill>
                  <a:srgbClr val="FF0000"/>
                </a:solidFill>
              </a:rPr>
              <a:t>Vaccinium myrtillus</a:t>
            </a:r>
            <a:r>
              <a:rPr lang="cs-CZ" altLang="en-US" sz="2000" b="1"/>
              <a:t>,</a:t>
            </a:r>
            <a:r>
              <a:rPr lang="cs-CZ" altLang="en-US" sz="2000" b="1" i="1"/>
              <a:t> Pteridium aquilinum</a:t>
            </a:r>
            <a:r>
              <a:rPr lang="cs-CZ" altLang="en-US" sz="2000" b="1"/>
              <a:t>, </a:t>
            </a:r>
            <a:r>
              <a:rPr lang="cs-CZ" altLang="en-US" sz="2000" b="1" i="1"/>
              <a:t>Drosera rotundifolia</a:t>
            </a:r>
            <a:r>
              <a:rPr lang="cs-CZ" altLang="en-US" sz="2000" b="1"/>
              <a:t>...</a:t>
            </a:r>
          </a:p>
        </p:txBody>
      </p:sp>
      <p:grpSp>
        <p:nvGrpSpPr>
          <p:cNvPr id="231428" name="Skupina 3">
            <a:extLst>
              <a:ext uri="{FF2B5EF4-FFF2-40B4-BE49-F238E27FC236}">
                <a16:creationId xmlns:a16="http://schemas.microsoft.com/office/drawing/2014/main" id="{42C3A8D7-A5DE-F32C-AFC9-25A4109EC0E6}"/>
              </a:ext>
            </a:extLst>
          </p:cNvPr>
          <p:cNvGrpSpPr>
            <a:grpSpLocks/>
          </p:cNvGrpSpPr>
          <p:nvPr/>
        </p:nvGrpSpPr>
        <p:grpSpPr bwMode="auto">
          <a:xfrm>
            <a:off x="14288" y="3068638"/>
            <a:ext cx="9123362" cy="3781425"/>
            <a:chOff x="14288" y="3068638"/>
            <a:chExt cx="9123362" cy="3780742"/>
          </a:xfrm>
        </p:grpSpPr>
        <p:pic>
          <p:nvPicPr>
            <p:cNvPr id="231429" name="Obrázek 2" descr="Obsah obrázku exteriér, pták, stojící, tráva&#10;&#10;Popis byl vytvořen automaticky">
              <a:extLst>
                <a:ext uri="{FF2B5EF4-FFF2-40B4-BE49-F238E27FC236}">
                  <a16:creationId xmlns:a16="http://schemas.microsoft.com/office/drawing/2014/main" id="{D639433A-3CB3-91AD-CFDB-D9E6DB833A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3068638"/>
              <a:ext cx="17367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1430" name="Skupina 5">
              <a:extLst>
                <a:ext uri="{FF2B5EF4-FFF2-40B4-BE49-F238E27FC236}">
                  <a16:creationId xmlns:a16="http://schemas.microsoft.com/office/drawing/2014/main" id="{C6C033F6-EEE8-56AE-5368-5F4ACDCA5DDA}"/>
                </a:ext>
              </a:extLst>
            </p:cNvPr>
            <p:cNvGrpSpPr>
              <a:grpSpLocks noChangeAspect="1"/>
            </p:cNvGrpSpPr>
            <p:nvPr/>
          </p:nvGrpSpPr>
          <p:grpSpPr bwMode="auto">
            <a:xfrm>
              <a:off x="1827213" y="3099705"/>
              <a:ext cx="2459037" cy="1846262"/>
              <a:chOff x="2366755" y="3100009"/>
              <a:chExt cx="2460274" cy="1845205"/>
            </a:xfrm>
          </p:grpSpPr>
          <p:pic>
            <p:nvPicPr>
              <p:cNvPr id="231439" name="Obrázek 3">
                <a:extLst>
                  <a:ext uri="{FF2B5EF4-FFF2-40B4-BE49-F238E27FC236}">
                    <a16:creationId xmlns:a16="http://schemas.microsoft.com/office/drawing/2014/main" id="{244399EE-FB21-ADC5-1E49-96674E7ABFC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6755" y="3100009"/>
                <a:ext cx="2460274" cy="18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40" name="TextovéPole 4">
                <a:extLst>
                  <a:ext uri="{FF2B5EF4-FFF2-40B4-BE49-F238E27FC236}">
                    <a16:creationId xmlns:a16="http://schemas.microsoft.com/office/drawing/2014/main" id="{D7AF0FC3-13BA-E386-5EE9-90C962D13E7A}"/>
                  </a:ext>
                </a:extLst>
              </p:cNvPr>
              <p:cNvSpPr txBox="1">
                <a:spLocks noChangeArrowheads="1"/>
              </p:cNvSpPr>
              <p:nvPr/>
            </p:nvSpPr>
            <p:spPr bwMode="auto">
              <a:xfrm>
                <a:off x="3926464" y="4698389"/>
                <a:ext cx="900565" cy="21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hlinkClick r:id="rId5" tooltip="User:Bergsten"/>
                  </a:rPr>
                  <a:t>Jonas Bergsten</a:t>
                </a:r>
                <a:endParaRPr lang="cs-CZ" altLang="cs-CZ" sz="800"/>
              </a:p>
            </p:txBody>
          </p:sp>
        </p:grpSp>
        <p:pic>
          <p:nvPicPr>
            <p:cNvPr id="231431" name="Obrázek 6">
              <a:extLst>
                <a:ext uri="{FF2B5EF4-FFF2-40B4-BE49-F238E27FC236}">
                  <a16:creationId xmlns:a16="http://schemas.microsoft.com/office/drawing/2014/main" id="{CC165348-72BA-7EC7-9B96-CBD379B5068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7213" y="4999942"/>
              <a:ext cx="2459037"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2" name="TextovéPole 7">
              <a:extLst>
                <a:ext uri="{FF2B5EF4-FFF2-40B4-BE49-F238E27FC236}">
                  <a16:creationId xmlns:a16="http://schemas.microsoft.com/office/drawing/2014/main" id="{5C7B0E23-4736-B0D3-7DC2-2DF777393622}"/>
                </a:ext>
              </a:extLst>
            </p:cNvPr>
            <p:cNvSpPr txBox="1">
              <a:spLocks noChangeArrowheads="1"/>
            </p:cNvSpPr>
            <p:nvPr/>
          </p:nvSpPr>
          <p:spPr bwMode="auto">
            <a:xfrm>
              <a:off x="3008313" y="6583363"/>
              <a:ext cx="12303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https://cs.wikipedia.org</a:t>
              </a:r>
            </a:p>
          </p:txBody>
        </p:sp>
        <p:pic>
          <p:nvPicPr>
            <p:cNvPr id="231433" name="Obrázek 8">
              <a:extLst>
                <a:ext uri="{FF2B5EF4-FFF2-40B4-BE49-F238E27FC236}">
                  <a16:creationId xmlns:a16="http://schemas.microsoft.com/office/drawing/2014/main" id="{5CFCA038-A427-3968-8F36-37A5B4D3ADA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65625" y="3099705"/>
              <a:ext cx="2459038"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4" name="TextovéPole 11">
              <a:extLst>
                <a:ext uri="{FF2B5EF4-FFF2-40B4-BE49-F238E27FC236}">
                  <a16:creationId xmlns:a16="http://schemas.microsoft.com/office/drawing/2014/main" id="{B734F919-3F4F-38A6-3AB9-F6B55555A6B6}"/>
                </a:ext>
              </a:extLst>
            </p:cNvPr>
            <p:cNvSpPr txBox="1">
              <a:spLocks noChangeArrowheads="1"/>
            </p:cNvSpPr>
            <p:nvPr/>
          </p:nvSpPr>
          <p:spPr bwMode="auto">
            <a:xfrm>
              <a:off x="5997575" y="4697413"/>
              <a:ext cx="779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Jiří Berkovec</a:t>
              </a:r>
            </a:p>
          </p:txBody>
        </p:sp>
        <p:pic>
          <p:nvPicPr>
            <p:cNvPr id="231435" name="Obrázek 12">
              <a:extLst>
                <a:ext uri="{FF2B5EF4-FFF2-40B4-BE49-F238E27FC236}">
                  <a16:creationId xmlns:a16="http://schemas.microsoft.com/office/drawing/2014/main" id="{B244BA90-BE63-48D7-F534-61751E09A51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65625" y="4999942"/>
              <a:ext cx="245903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6" name="TextovéPole 13">
              <a:extLst>
                <a:ext uri="{FF2B5EF4-FFF2-40B4-BE49-F238E27FC236}">
                  <a16:creationId xmlns:a16="http://schemas.microsoft.com/office/drawing/2014/main" id="{BC212221-076D-0880-D0CE-3304BC4648CE}"/>
                </a:ext>
              </a:extLst>
            </p:cNvPr>
            <p:cNvSpPr txBox="1">
              <a:spLocks noChangeArrowheads="1"/>
            </p:cNvSpPr>
            <p:nvPr/>
          </p:nvSpPr>
          <p:spPr bwMode="auto">
            <a:xfrm>
              <a:off x="5697538" y="6583363"/>
              <a:ext cx="1079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Ladislav Hoskovec</a:t>
              </a:r>
            </a:p>
          </p:txBody>
        </p:sp>
        <p:pic>
          <p:nvPicPr>
            <p:cNvPr id="231437" name="Obrázek 14">
              <a:extLst>
                <a:ext uri="{FF2B5EF4-FFF2-40B4-BE49-F238E27FC236}">
                  <a16:creationId xmlns:a16="http://schemas.microsoft.com/office/drawing/2014/main" id="{EE3459B2-EF12-9858-ED7F-9E1A24D02C9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00863" y="3099705"/>
              <a:ext cx="216058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8" name="TextovéPole 15">
              <a:extLst>
                <a:ext uri="{FF2B5EF4-FFF2-40B4-BE49-F238E27FC236}">
                  <a16:creationId xmlns:a16="http://schemas.microsoft.com/office/drawing/2014/main" id="{2AB189E7-C464-95B9-9C0C-B3F30BFCA0CB}"/>
                </a:ext>
              </a:extLst>
            </p:cNvPr>
            <p:cNvSpPr txBox="1">
              <a:spLocks noChangeArrowheads="1"/>
            </p:cNvSpPr>
            <p:nvPr/>
          </p:nvSpPr>
          <p:spPr bwMode="auto">
            <a:xfrm>
              <a:off x="8102600" y="5684838"/>
              <a:ext cx="1035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Hynek Harvánek</a:t>
              </a:r>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Obrázek 2" descr="Obsah obrázku tráva, strom, exteriér, příroda&#10;&#10;Popis byl vytvořen automaticky">
            <a:extLst>
              <a:ext uri="{FF2B5EF4-FFF2-40B4-BE49-F238E27FC236}">
                <a16:creationId xmlns:a16="http://schemas.microsoft.com/office/drawing/2014/main" id="{F6D0EC66-25DE-D491-6116-5F9F515BC4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5921375" cy="394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5" name="Obrázek 4" descr="Obsah obrázku tráva, strom, exteriér, rostlina&#10;&#10;Popis byl vytvořen automaticky">
            <a:extLst>
              <a:ext uri="{FF2B5EF4-FFF2-40B4-BE49-F238E27FC236}">
                <a16:creationId xmlns:a16="http://schemas.microsoft.com/office/drawing/2014/main" id="{BD3E8AAA-2BDD-7FDB-F43F-3F3F1F2DB9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45113" y="1808163"/>
            <a:ext cx="3786187"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39207E8-E073-0D98-6DFC-D801A4C2FA88}"/>
              </a:ext>
            </a:extLst>
          </p:cNvPr>
          <p:cNvSpPr>
            <a:spLocks noGrp="1" noChangeArrowheads="1"/>
          </p:cNvSpPr>
          <p:nvPr>
            <p:ph type="title"/>
          </p:nvPr>
        </p:nvSpPr>
        <p:spPr>
          <a:xfrm>
            <a:off x="457200" y="0"/>
            <a:ext cx="8229600" cy="476250"/>
          </a:xfrm>
        </p:spPr>
        <p:txBody>
          <a:bodyPr/>
          <a:lstStyle/>
          <a:p>
            <a:pPr eaLnBrk="1" hangingPunct="1"/>
            <a:r>
              <a:rPr lang="cs-CZ" altLang="cs-CZ" sz="3600" b="1">
                <a:solidFill>
                  <a:schemeClr val="tx1"/>
                </a:solidFill>
              </a:rPr>
              <a:t>Klasifikace vegetace</a:t>
            </a:r>
          </a:p>
        </p:txBody>
      </p:sp>
      <p:pic>
        <p:nvPicPr>
          <p:cNvPr id="22531" name="Picture 4">
            <a:extLst>
              <a:ext uri="{FF2B5EF4-FFF2-40B4-BE49-F238E27FC236}">
                <a16:creationId xmlns:a16="http://schemas.microsoft.com/office/drawing/2014/main" id="{9C980A53-11BD-5067-0632-E4C8184E06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450850"/>
            <a:ext cx="7161213"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845C13E-1314-25AA-D190-2F2CAF700063}"/>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Trofická řada B – mezotrofní</a:t>
            </a:r>
          </a:p>
        </p:txBody>
      </p:sp>
      <p:sp>
        <p:nvSpPr>
          <p:cNvPr id="235523" name="Rectangle 3">
            <a:extLst>
              <a:ext uri="{FF2B5EF4-FFF2-40B4-BE49-F238E27FC236}">
                <a16:creationId xmlns:a16="http://schemas.microsoft.com/office/drawing/2014/main" id="{7A92821D-C8CB-A5DB-17C9-AD0F013F9A42}"/>
              </a:ext>
            </a:extLst>
          </p:cNvPr>
          <p:cNvSpPr>
            <a:spLocks noGrp="1" noChangeArrowheads="1"/>
          </p:cNvSpPr>
          <p:nvPr>
            <p:ph type="body" idx="1"/>
          </p:nvPr>
        </p:nvSpPr>
        <p:spPr>
          <a:xfrm>
            <a:off x="125413" y="814388"/>
            <a:ext cx="8893175" cy="4965700"/>
          </a:xfrm>
        </p:spPr>
        <p:txBody>
          <a:bodyPr/>
          <a:lstStyle/>
          <a:p>
            <a:pPr eaLnBrk="1" hangingPunct="1">
              <a:buSzPct val="75000"/>
            </a:pPr>
            <a:r>
              <a:rPr lang="cs-CZ" altLang="en-US" sz="2000" b="1"/>
              <a:t>středně bohaté půdy (žuly, ruly, flyš, droby apod.)</a:t>
            </a:r>
          </a:p>
          <a:p>
            <a:pPr eaLnBrk="1" hangingPunct="1">
              <a:buSzPct val="75000"/>
            </a:pPr>
            <a:r>
              <a:rPr lang="cs-CZ" altLang="en-US" sz="2000" b="1"/>
              <a:t>pH nad 4,2</a:t>
            </a:r>
            <a:r>
              <a:rPr lang="en-US" altLang="en-US" sz="2000" b="1"/>
              <a:t>, </a:t>
            </a:r>
            <a:r>
              <a:rPr lang="cs-CZ" altLang="en-US" sz="2000" b="1"/>
              <a:t>sorpční nasycení nad 20 %, C/N pod 25</a:t>
            </a:r>
          </a:p>
          <a:p>
            <a:pPr eaLnBrk="1" hangingPunct="1">
              <a:buSzPct val="75000"/>
            </a:pPr>
            <a:r>
              <a:rPr lang="cs-CZ" altLang="en-US" sz="2000" b="1"/>
              <a:t>typicky kambizemě, kryptopodzoly; také luvizemě</a:t>
            </a:r>
          </a:p>
          <a:p>
            <a:pPr eaLnBrk="1" hangingPunct="1">
              <a:buSzPct val="75000"/>
            </a:pPr>
            <a:r>
              <a:rPr lang="cs-CZ" altLang="en-US" sz="2000" b="1" i="1">
                <a:solidFill>
                  <a:srgbClr val="FF0000"/>
                </a:solidFill>
              </a:rPr>
              <a:t>Dentaria bulbifera</a:t>
            </a:r>
            <a:r>
              <a:rPr lang="cs-CZ" altLang="en-US" sz="2000" b="1"/>
              <a:t>,</a:t>
            </a:r>
            <a:r>
              <a:rPr lang="cs-CZ" altLang="en-US" sz="2000" b="1" i="1"/>
              <a:t> </a:t>
            </a:r>
            <a:r>
              <a:rPr lang="cs-CZ" altLang="en-US" sz="2000" b="1" i="1">
                <a:solidFill>
                  <a:srgbClr val="FF0000"/>
                </a:solidFill>
              </a:rPr>
              <a:t>Galium odoratum</a:t>
            </a:r>
            <a:r>
              <a:rPr lang="cs-CZ" altLang="en-US" sz="2000" b="1"/>
              <a:t>,</a:t>
            </a:r>
            <a:r>
              <a:rPr lang="cs-CZ" altLang="en-US" sz="2000" b="1" i="1"/>
              <a:t> Poa nemoralis</a:t>
            </a:r>
            <a:r>
              <a:rPr lang="cs-CZ" altLang="en-US" sz="2000" b="1"/>
              <a:t>, </a:t>
            </a:r>
            <a:r>
              <a:rPr lang="cs-CZ" altLang="en-US" sz="2000" b="1" i="1"/>
              <a:t>Festuca altissima</a:t>
            </a:r>
            <a:r>
              <a:rPr lang="cs-CZ" altLang="en-US" sz="2000" b="1"/>
              <a:t>,</a:t>
            </a:r>
            <a:r>
              <a:rPr lang="cs-CZ" altLang="en-US" sz="2000" b="1" i="1"/>
              <a:t> </a:t>
            </a:r>
            <a:r>
              <a:rPr lang="cs-CZ" altLang="en-US" sz="2000" b="1" i="1">
                <a:solidFill>
                  <a:srgbClr val="FF0000"/>
                </a:solidFill>
              </a:rPr>
              <a:t>Lathyrus vernus</a:t>
            </a:r>
            <a:r>
              <a:rPr lang="cs-CZ" altLang="en-US" sz="2000" b="1"/>
              <a:t>, </a:t>
            </a:r>
            <a:r>
              <a:rPr lang="cs-CZ" altLang="en-US" sz="2000" b="1" i="1"/>
              <a:t>Lathyrus niger</a:t>
            </a:r>
            <a:r>
              <a:rPr lang="cs-CZ" altLang="en-US" sz="2000" b="1"/>
              <a:t>, </a:t>
            </a:r>
            <a:r>
              <a:rPr lang="cs-CZ" altLang="en-US" sz="2000" b="1" i="1"/>
              <a:t>Campanula persicifolia</a:t>
            </a:r>
            <a:r>
              <a:rPr lang="cs-CZ" altLang="en-US" sz="2000" b="1"/>
              <a:t>,</a:t>
            </a:r>
            <a:r>
              <a:rPr lang="cs-CZ" altLang="en-US" sz="2000" b="1" i="1"/>
              <a:t> Maianthemum bifolium</a:t>
            </a:r>
            <a:r>
              <a:rPr lang="cs-CZ" altLang="en-US" sz="2000" b="1"/>
              <a:t>, </a:t>
            </a:r>
            <a:r>
              <a:rPr lang="cs-CZ" altLang="en-US" sz="2000" b="1" i="1">
                <a:solidFill>
                  <a:srgbClr val="FF0000"/>
                </a:solidFill>
              </a:rPr>
              <a:t>Viola reichenbachiana</a:t>
            </a:r>
            <a:r>
              <a:rPr lang="cs-CZ" altLang="en-US" sz="2000" b="1"/>
              <a:t>,</a:t>
            </a:r>
            <a:r>
              <a:rPr lang="cs-CZ" altLang="en-US" sz="2000" b="1" i="1"/>
              <a:t> Melica nutans</a:t>
            </a:r>
            <a:r>
              <a:rPr lang="cs-CZ" altLang="en-US" sz="2000" b="1"/>
              <a:t>,</a:t>
            </a:r>
            <a:r>
              <a:rPr lang="cs-CZ" altLang="en-US" sz="2000" b="1" i="1"/>
              <a:t> </a:t>
            </a:r>
            <a:r>
              <a:rPr lang="cs-CZ" altLang="en-US" sz="2000" b="1" i="1">
                <a:solidFill>
                  <a:srgbClr val="FF0000"/>
                </a:solidFill>
              </a:rPr>
              <a:t>Carex pilosa</a:t>
            </a:r>
            <a:r>
              <a:rPr lang="cs-CZ" altLang="en-US" sz="2000" b="1"/>
              <a:t>, </a:t>
            </a:r>
            <a:r>
              <a:rPr lang="cs-CZ" altLang="en-US" sz="2000" b="1" i="1">
                <a:solidFill>
                  <a:srgbClr val="FF0000"/>
                </a:solidFill>
              </a:rPr>
              <a:t>Carex digitata</a:t>
            </a:r>
            <a:r>
              <a:rPr lang="cs-CZ" altLang="en-US" sz="2000" b="1"/>
              <a:t>,</a:t>
            </a:r>
            <a:r>
              <a:rPr lang="cs-CZ" altLang="en-US" sz="2000" b="1" i="1"/>
              <a:t> Oxalis acetosella</a:t>
            </a:r>
            <a:r>
              <a:rPr lang="cs-CZ" altLang="en-US" sz="2000" b="1"/>
              <a:t>, </a:t>
            </a:r>
            <a:r>
              <a:rPr lang="cs-CZ" altLang="en-US" sz="2000" b="1" i="1"/>
              <a:t>Dryopteris filix-mas</a:t>
            </a:r>
            <a:r>
              <a:rPr lang="cs-CZ" altLang="en-US" sz="2000" b="1"/>
              <a:t>, </a:t>
            </a:r>
            <a:r>
              <a:rPr lang="cs-CZ" altLang="en-US" sz="2000" b="1" i="1"/>
              <a:t>Athyrium filix-femina</a:t>
            </a:r>
            <a:r>
              <a:rPr lang="cs-CZ" altLang="en-US" sz="2000" b="1"/>
              <a:t>...</a:t>
            </a:r>
          </a:p>
        </p:txBody>
      </p:sp>
      <p:grpSp>
        <p:nvGrpSpPr>
          <p:cNvPr id="235524" name="Skupina 3">
            <a:extLst>
              <a:ext uri="{FF2B5EF4-FFF2-40B4-BE49-F238E27FC236}">
                <a16:creationId xmlns:a16="http://schemas.microsoft.com/office/drawing/2014/main" id="{FD00A6DC-8396-370E-9CCC-FB0F39EEF6D7}"/>
              </a:ext>
            </a:extLst>
          </p:cNvPr>
          <p:cNvGrpSpPr>
            <a:grpSpLocks noChangeAspect="1"/>
          </p:cNvGrpSpPr>
          <p:nvPr/>
        </p:nvGrpSpPr>
        <p:grpSpPr bwMode="auto">
          <a:xfrm>
            <a:off x="1052513" y="3168650"/>
            <a:ext cx="7038975" cy="3670300"/>
            <a:chOff x="125413" y="2524126"/>
            <a:chExt cx="8126412" cy="4235451"/>
          </a:xfrm>
        </p:grpSpPr>
        <p:pic>
          <p:nvPicPr>
            <p:cNvPr id="235525" name="Obrázek 2" descr="Obsah obrázku exteriér, tráva, rostlina, květina&#10;&#10;Popis byl vytvořen automaticky">
              <a:extLst>
                <a:ext uri="{FF2B5EF4-FFF2-40B4-BE49-F238E27FC236}">
                  <a16:creationId xmlns:a16="http://schemas.microsoft.com/office/drawing/2014/main" id="{2B6D3114-6F0C-04D4-BA8E-6E51298A18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413" y="2524127"/>
              <a:ext cx="1803400" cy="270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6" name="Obrázek 4" descr="Obsah obrázku exteriér, rostlina, květina, vsedě&#10;&#10;Popis byl vytvořen automaticky">
              <a:extLst>
                <a:ext uri="{FF2B5EF4-FFF2-40B4-BE49-F238E27FC236}">
                  <a16:creationId xmlns:a16="http://schemas.microsoft.com/office/drawing/2014/main" id="{EB50D859-1752-480E-7307-3C762DDF89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3263" y="2524127"/>
              <a:ext cx="1803400" cy="270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Obrázek 6" descr="Obsah obrázku exteriér, tráva, rostlina, květina&#10;&#10;Popis byl vytvořen automaticky">
              <a:extLst>
                <a:ext uri="{FF2B5EF4-FFF2-40B4-BE49-F238E27FC236}">
                  <a16:creationId xmlns:a16="http://schemas.microsoft.com/office/drawing/2014/main" id="{7F0C1EB6-2360-D152-E448-2217C76A52C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21113" y="2524127"/>
              <a:ext cx="2595562" cy="173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Obrázek 8" descr="Obsah obrázku tráva, exteriér, rostlina, zelená&#10;&#10;Popis byl vytvořen automaticky">
              <a:extLst>
                <a:ext uri="{FF2B5EF4-FFF2-40B4-BE49-F238E27FC236}">
                  <a16:creationId xmlns:a16="http://schemas.microsoft.com/office/drawing/2014/main" id="{C4EC8936-7C8F-E646-7EFA-8E00EA6570B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25874" y="4295778"/>
              <a:ext cx="2587625" cy="172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9" name="Obrázek 10" descr="Obsah obrázku tráva, exteriér, rostlina, květina&#10;&#10;Popis byl vytvořen automaticky">
              <a:extLst>
                <a:ext uri="{FF2B5EF4-FFF2-40B4-BE49-F238E27FC236}">
                  <a16:creationId xmlns:a16="http://schemas.microsoft.com/office/drawing/2014/main" id="{46ADFBCB-0967-7DEC-E6CC-E06D8EFDFEB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48424" y="2524126"/>
              <a:ext cx="1803400" cy="270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0" name="Obrázek 12" descr="Obsah obrázku rostlina, květina, pták, malé&#10;&#10;Popis byl vytvořen automaticky">
              <a:extLst>
                <a:ext uri="{FF2B5EF4-FFF2-40B4-BE49-F238E27FC236}">
                  <a16:creationId xmlns:a16="http://schemas.microsoft.com/office/drawing/2014/main" id="{0551BA79-6C70-C241-9312-11FFC14FE9F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5413" y="5265739"/>
              <a:ext cx="18034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1" name="Obrázek 14" descr="Obsah obrázku rostlina, list, kapradina, tráva&#10;&#10;Popis byl vytvořen automaticky">
              <a:extLst>
                <a:ext uri="{FF2B5EF4-FFF2-40B4-BE49-F238E27FC236}">
                  <a16:creationId xmlns:a16="http://schemas.microsoft.com/office/drawing/2014/main" id="{5DAE6E3E-64C9-E954-6C24-32EFF1040AB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70650" y="5268913"/>
              <a:ext cx="17811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Obrázek 2" descr="Obsah obrázku tráva, exteriér, strom, rostlina&#10;&#10;Popis byl vytvořen automaticky">
            <a:extLst>
              <a:ext uri="{FF2B5EF4-FFF2-40B4-BE49-F238E27FC236}">
                <a16:creationId xmlns:a16="http://schemas.microsoft.com/office/drawing/2014/main" id="{F0D6F102-F251-49A3-8348-E852B83C3C8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26BB05FA-CDCB-3316-B0AC-5FDE535CB7D5}"/>
              </a:ext>
            </a:extLst>
          </p:cNvPr>
          <p:cNvSpPr>
            <a:spLocks noGrp="1" noChangeArrowheads="1"/>
          </p:cNvSpPr>
          <p:nvPr>
            <p:ph type="title"/>
          </p:nvPr>
        </p:nvSpPr>
        <p:spPr>
          <a:xfrm>
            <a:off x="457200" y="260350"/>
            <a:ext cx="8229600" cy="576263"/>
          </a:xfrm>
        </p:spPr>
        <p:txBody>
          <a:bodyPr/>
          <a:lstStyle/>
          <a:p>
            <a:pPr eaLnBrk="1" hangingPunct="1">
              <a:defRPr/>
            </a:pPr>
            <a:r>
              <a:rPr lang="cs-CZ" sz="3600" b="1" kern="1200" dirty="0">
                <a:solidFill>
                  <a:schemeClr val="tx1"/>
                </a:solidFill>
              </a:rPr>
              <a:t>Trofická řada C – nitrofilní</a:t>
            </a:r>
          </a:p>
        </p:txBody>
      </p:sp>
      <p:sp>
        <p:nvSpPr>
          <p:cNvPr id="238595" name="Rectangle 3">
            <a:extLst>
              <a:ext uri="{FF2B5EF4-FFF2-40B4-BE49-F238E27FC236}">
                <a16:creationId xmlns:a16="http://schemas.microsoft.com/office/drawing/2014/main" id="{3A77B008-ECA0-6C2B-1457-A1B4E776ABE1}"/>
              </a:ext>
            </a:extLst>
          </p:cNvPr>
          <p:cNvSpPr>
            <a:spLocks noGrp="1" noChangeArrowheads="1"/>
          </p:cNvSpPr>
          <p:nvPr>
            <p:ph type="body" idx="1"/>
          </p:nvPr>
        </p:nvSpPr>
        <p:spPr>
          <a:xfrm>
            <a:off x="138113" y="927100"/>
            <a:ext cx="8910637" cy="5073650"/>
          </a:xfrm>
        </p:spPr>
        <p:txBody>
          <a:bodyPr/>
          <a:lstStyle/>
          <a:p>
            <a:pPr eaLnBrk="1" hangingPunct="1"/>
            <a:r>
              <a:rPr lang="cs-CZ" altLang="en-US" sz="2000" b="1"/>
              <a:t>nivy, suťové lesy</a:t>
            </a:r>
          </a:p>
          <a:p>
            <a:pPr eaLnBrk="1" hangingPunct="1"/>
            <a:r>
              <a:rPr lang="cs-CZ" altLang="en-US" sz="2000" b="1"/>
              <a:t>dominance nitrofytů</a:t>
            </a:r>
          </a:p>
          <a:p>
            <a:pPr eaLnBrk="1" hangingPunct="1"/>
            <a:r>
              <a:rPr lang="cs-CZ" altLang="en-US" sz="2000" b="1"/>
              <a:t>často rankery, fluvizemě</a:t>
            </a:r>
          </a:p>
          <a:p>
            <a:pPr eaLnBrk="1" hangingPunct="1"/>
            <a:r>
              <a:rPr lang="cs-CZ" altLang="en-US" sz="2000" b="1"/>
              <a:t>pH 5,7–7, sorpční nasycení 50–90 %, C/N = 10–12</a:t>
            </a:r>
          </a:p>
          <a:p>
            <a:pPr eaLnBrk="1" hangingPunct="1"/>
            <a:r>
              <a:rPr lang="cs-CZ" altLang="en-US" sz="2000" b="1" i="1"/>
              <a:t>Urtica dioica</a:t>
            </a:r>
            <a:r>
              <a:rPr lang="cs-CZ" altLang="en-US" sz="2000" b="1"/>
              <a:t>,</a:t>
            </a:r>
            <a:r>
              <a:rPr lang="cs-CZ" altLang="en-US" sz="2000" b="1" i="1"/>
              <a:t> </a:t>
            </a:r>
            <a:r>
              <a:rPr lang="cs-CZ" altLang="en-US" sz="2000" b="1" i="1">
                <a:solidFill>
                  <a:srgbClr val="FF0000"/>
                </a:solidFill>
              </a:rPr>
              <a:t>Acer</a:t>
            </a:r>
            <a:r>
              <a:rPr lang="cs-CZ" altLang="en-US" sz="2000" b="1" i="1"/>
              <a:t> </a:t>
            </a:r>
            <a:r>
              <a:rPr lang="cs-CZ" altLang="en-US" sz="2000" b="1"/>
              <a:t>spp., </a:t>
            </a:r>
            <a:r>
              <a:rPr lang="cs-CZ" altLang="en-US" sz="2000" b="1" i="1">
                <a:solidFill>
                  <a:srgbClr val="FF0000"/>
                </a:solidFill>
              </a:rPr>
              <a:t>Lunaria rediviva</a:t>
            </a:r>
            <a:r>
              <a:rPr lang="cs-CZ" altLang="en-US" sz="2000" b="1"/>
              <a:t>,</a:t>
            </a:r>
            <a:r>
              <a:rPr lang="cs-CZ" altLang="en-US" sz="2000" b="1" i="1"/>
              <a:t> </a:t>
            </a:r>
            <a:r>
              <a:rPr lang="cs-CZ" altLang="en-US" sz="2000" b="1" i="1">
                <a:solidFill>
                  <a:srgbClr val="FF0000"/>
                </a:solidFill>
              </a:rPr>
              <a:t>Mercurialis perennis</a:t>
            </a:r>
            <a:r>
              <a:rPr lang="cs-CZ" altLang="en-US" sz="2000" b="1"/>
              <a:t>,</a:t>
            </a:r>
            <a:r>
              <a:rPr lang="cs-CZ" altLang="en-US" sz="2000" b="1" i="1"/>
              <a:t> </a:t>
            </a:r>
            <a:r>
              <a:rPr lang="cs-CZ" altLang="en-US" sz="2000" b="1" i="1">
                <a:solidFill>
                  <a:srgbClr val="FF0000"/>
                </a:solidFill>
              </a:rPr>
              <a:t>Allium ursinum</a:t>
            </a:r>
            <a:r>
              <a:rPr lang="cs-CZ" altLang="en-US" sz="2000" b="1"/>
              <a:t>, </a:t>
            </a:r>
            <a:r>
              <a:rPr lang="cs-CZ" altLang="en-US" sz="2000" b="1" i="1"/>
              <a:t>Alliaria petiolata</a:t>
            </a:r>
            <a:r>
              <a:rPr lang="cs-CZ" altLang="en-US" sz="2000" b="1"/>
              <a:t>,</a:t>
            </a:r>
            <a:r>
              <a:rPr lang="cs-CZ" altLang="en-US" sz="2000" b="1" i="1"/>
              <a:t> Chelidonium majus</a:t>
            </a:r>
            <a:r>
              <a:rPr lang="cs-CZ" altLang="en-US" sz="2000" b="1"/>
              <a:t>, </a:t>
            </a:r>
            <a:r>
              <a:rPr lang="cs-CZ" altLang="en-US" sz="2000" b="1" i="1"/>
              <a:t>Galium aparine</a:t>
            </a:r>
            <a:r>
              <a:rPr lang="cs-CZ" altLang="en-US" sz="2000" b="1"/>
              <a:t>,</a:t>
            </a:r>
            <a:r>
              <a:rPr lang="cs-CZ" altLang="en-US" sz="2000" b="1" i="1"/>
              <a:t> </a:t>
            </a:r>
            <a:r>
              <a:rPr lang="cs-CZ" altLang="en-US" sz="2000" b="1" i="1">
                <a:solidFill>
                  <a:srgbClr val="FF0000"/>
                </a:solidFill>
              </a:rPr>
              <a:t>Lamium maculatum</a:t>
            </a:r>
            <a:r>
              <a:rPr lang="cs-CZ" altLang="en-US" sz="2000" b="1"/>
              <a:t>...</a:t>
            </a:r>
          </a:p>
        </p:txBody>
      </p:sp>
      <p:grpSp>
        <p:nvGrpSpPr>
          <p:cNvPr id="238596" name="Skupina 3">
            <a:extLst>
              <a:ext uri="{FF2B5EF4-FFF2-40B4-BE49-F238E27FC236}">
                <a16:creationId xmlns:a16="http://schemas.microsoft.com/office/drawing/2014/main" id="{F0D94EE8-4192-159A-1C46-50F892526078}"/>
              </a:ext>
            </a:extLst>
          </p:cNvPr>
          <p:cNvGrpSpPr>
            <a:grpSpLocks/>
          </p:cNvGrpSpPr>
          <p:nvPr/>
        </p:nvGrpSpPr>
        <p:grpSpPr bwMode="auto">
          <a:xfrm>
            <a:off x="115888" y="3109913"/>
            <a:ext cx="8774112" cy="3740150"/>
            <a:chOff x="115888" y="3019425"/>
            <a:chExt cx="8774112" cy="3740150"/>
          </a:xfrm>
        </p:grpSpPr>
        <p:pic>
          <p:nvPicPr>
            <p:cNvPr id="238597" name="Picture 4">
              <a:extLst>
                <a:ext uri="{FF2B5EF4-FFF2-40B4-BE49-F238E27FC236}">
                  <a16:creationId xmlns:a16="http://schemas.microsoft.com/office/drawing/2014/main" id="{CE1C3759-CADE-4EA7-A429-D772FB6F11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3022600"/>
              <a:ext cx="2606675"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598" name="Obrázek 2" descr="Obsah obrázku tráva, exteriér, rostlina, květina&#10;&#10;Popis byl vytvořen automaticky">
              <a:extLst>
                <a:ext uri="{FF2B5EF4-FFF2-40B4-BE49-F238E27FC236}">
                  <a16:creationId xmlns:a16="http://schemas.microsoft.com/office/drawing/2014/main" id="{C6235576-85CD-296A-884A-728CDA8109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6225" y="3021013"/>
              <a:ext cx="2074863"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9" name="Obrázek 5" descr="Obsah obrázku exteriér, tráva, květina, zelená&#10;&#10;Popis byl vytvořen automaticky">
              <a:extLst>
                <a:ext uri="{FF2B5EF4-FFF2-40B4-BE49-F238E27FC236}">
                  <a16:creationId xmlns:a16="http://schemas.microsoft.com/office/drawing/2014/main" id="{A4BAC9EB-410A-F942-8274-84F3621FBA2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5888" y="5016500"/>
              <a:ext cx="26162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0" name="Obrázek 7">
              <a:extLst>
                <a:ext uri="{FF2B5EF4-FFF2-40B4-BE49-F238E27FC236}">
                  <a16:creationId xmlns:a16="http://schemas.microsoft.com/office/drawing/2014/main" id="{25318EDD-4311-5CD3-7D36-CE2BCD434E1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64113" y="3019425"/>
              <a:ext cx="192722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1" name="Obrázek 9" descr="Obsah obrázku rostlina, květina, exteriér, malé&#10;&#10;Popis byl vytvořen automaticky">
              <a:extLst>
                <a:ext uri="{FF2B5EF4-FFF2-40B4-BE49-F238E27FC236}">
                  <a16:creationId xmlns:a16="http://schemas.microsoft.com/office/drawing/2014/main" id="{A28F857E-9D6A-62C7-DC67-06E1BA800B7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64363" y="3024188"/>
              <a:ext cx="1925637"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Obrázek 2" descr="Obsah obrázku strom, exteriér, rostlina, les&#10;&#10;Popis byl vytvořen automaticky">
            <a:extLst>
              <a:ext uri="{FF2B5EF4-FFF2-40B4-BE49-F238E27FC236}">
                <a16:creationId xmlns:a16="http://schemas.microsoft.com/office/drawing/2014/main" id="{320A8189-3429-8B63-EAE1-E5BF70929B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794A63E-AB1E-387D-47EA-66AF9EA42D5F}"/>
              </a:ext>
            </a:extLst>
          </p:cNvPr>
          <p:cNvSpPr>
            <a:spLocks noGrp="1" noChangeArrowheads="1"/>
          </p:cNvSpPr>
          <p:nvPr>
            <p:ph type="title"/>
          </p:nvPr>
        </p:nvSpPr>
        <p:spPr>
          <a:xfrm>
            <a:off x="457200" y="274638"/>
            <a:ext cx="8229600" cy="525462"/>
          </a:xfrm>
        </p:spPr>
        <p:txBody>
          <a:bodyPr/>
          <a:lstStyle/>
          <a:p>
            <a:pPr eaLnBrk="1" hangingPunct="1">
              <a:defRPr/>
            </a:pPr>
            <a:r>
              <a:rPr lang="cs-CZ" sz="3600" b="1" kern="1200" dirty="0">
                <a:solidFill>
                  <a:schemeClr val="tx1"/>
                </a:solidFill>
              </a:rPr>
              <a:t>Trofická řada D – bazická</a:t>
            </a:r>
          </a:p>
        </p:txBody>
      </p:sp>
      <p:sp>
        <p:nvSpPr>
          <p:cNvPr id="242691" name="Rectangle 3">
            <a:extLst>
              <a:ext uri="{FF2B5EF4-FFF2-40B4-BE49-F238E27FC236}">
                <a16:creationId xmlns:a16="http://schemas.microsoft.com/office/drawing/2014/main" id="{01440AAE-3A58-FE57-26B1-E15AD5003520}"/>
              </a:ext>
            </a:extLst>
          </p:cNvPr>
          <p:cNvSpPr>
            <a:spLocks noGrp="1" noChangeArrowheads="1"/>
          </p:cNvSpPr>
          <p:nvPr>
            <p:ph type="body" idx="1"/>
          </p:nvPr>
        </p:nvSpPr>
        <p:spPr>
          <a:xfrm>
            <a:off x="69850" y="892175"/>
            <a:ext cx="8956675" cy="5073650"/>
          </a:xfrm>
        </p:spPr>
        <p:txBody>
          <a:bodyPr/>
          <a:lstStyle/>
          <a:p>
            <a:pPr eaLnBrk="1" hangingPunct="1">
              <a:buSzPct val="75000"/>
            </a:pPr>
            <a:r>
              <a:rPr lang="cs-CZ" altLang="en-US" sz="2000" b="1"/>
              <a:t>na vápencích, hadcích, spraších a bazických horninách</a:t>
            </a:r>
          </a:p>
          <a:p>
            <a:pPr eaLnBrk="1" hangingPunct="1">
              <a:buSzPct val="75000"/>
            </a:pPr>
            <a:r>
              <a:rPr lang="cs-CZ" altLang="en-US" sz="2000" b="1"/>
              <a:t>pH přes 6,5, sorpční nasycení 70–100 %, C/N 15–25</a:t>
            </a:r>
          </a:p>
          <a:p>
            <a:pPr eaLnBrk="1" hangingPunct="1">
              <a:buSzPct val="75000"/>
            </a:pPr>
            <a:r>
              <a:rPr lang="cs-CZ" altLang="en-US" sz="2000" b="1"/>
              <a:t>typicky rendziny, také černozemě</a:t>
            </a:r>
          </a:p>
          <a:p>
            <a:pPr eaLnBrk="1" hangingPunct="1">
              <a:buSzPct val="75000"/>
            </a:pPr>
            <a:r>
              <a:rPr lang="cs-CZ" altLang="en-US" sz="2000" b="1" i="1"/>
              <a:t>Cornus mas</a:t>
            </a:r>
            <a:r>
              <a:rPr lang="cs-CZ" altLang="en-US" sz="2000" b="1"/>
              <a:t>,</a:t>
            </a:r>
            <a:r>
              <a:rPr lang="cs-CZ" altLang="en-US" sz="2000" b="1" i="1"/>
              <a:t> </a:t>
            </a:r>
            <a:r>
              <a:rPr lang="cs-CZ" altLang="en-US" sz="2000" b="1" i="1">
                <a:solidFill>
                  <a:srgbClr val="FF0000"/>
                </a:solidFill>
              </a:rPr>
              <a:t>Berberis vulgaris</a:t>
            </a:r>
            <a:r>
              <a:rPr lang="cs-CZ" altLang="en-US" sz="2000" b="1"/>
              <a:t>,</a:t>
            </a:r>
            <a:r>
              <a:rPr lang="cs-CZ" altLang="en-US" sz="2000" b="1" i="1"/>
              <a:t> Sorbus aria</a:t>
            </a:r>
            <a:r>
              <a:rPr lang="cs-CZ" altLang="en-US" sz="2000" b="1"/>
              <a:t>,</a:t>
            </a:r>
            <a:r>
              <a:rPr lang="cs-CZ" altLang="en-US" sz="2000" b="1" i="1"/>
              <a:t> </a:t>
            </a:r>
            <a:r>
              <a:rPr lang="cs-CZ" altLang="en-US" sz="2000" b="1" i="1">
                <a:solidFill>
                  <a:srgbClr val="FF0000"/>
                </a:solidFill>
              </a:rPr>
              <a:t>Dictamnus albus</a:t>
            </a:r>
            <a:r>
              <a:rPr lang="cs-CZ" altLang="en-US" sz="2000" b="1"/>
              <a:t>,</a:t>
            </a:r>
            <a:r>
              <a:rPr lang="cs-CZ" altLang="en-US" sz="2000" b="1" i="1"/>
              <a:t> </a:t>
            </a:r>
            <a:r>
              <a:rPr lang="cs-CZ" altLang="en-US" sz="2000" b="1" i="1">
                <a:solidFill>
                  <a:srgbClr val="FF0000"/>
                </a:solidFill>
              </a:rPr>
              <a:t>Sesleria caerulea</a:t>
            </a:r>
            <a:r>
              <a:rPr lang="cs-CZ" altLang="en-US" sz="2000" b="1"/>
              <a:t>,</a:t>
            </a:r>
            <a:r>
              <a:rPr lang="cs-CZ" altLang="en-US" sz="2000" b="1" i="1"/>
              <a:t> Adonis vernalis</a:t>
            </a:r>
            <a:r>
              <a:rPr lang="cs-CZ" altLang="en-US" sz="2000" b="1"/>
              <a:t>,</a:t>
            </a:r>
            <a:r>
              <a:rPr lang="cs-CZ" altLang="en-US" sz="2000" b="1" i="1"/>
              <a:t> </a:t>
            </a:r>
            <a:r>
              <a:rPr lang="cs-CZ" altLang="en-US" sz="2000" b="1" i="1">
                <a:solidFill>
                  <a:srgbClr val="FF0000"/>
                </a:solidFill>
              </a:rPr>
              <a:t>Lithospermum purpurocaeruleum</a:t>
            </a:r>
            <a:r>
              <a:rPr lang="cs-CZ" altLang="en-US" sz="2000" b="1"/>
              <a:t>,</a:t>
            </a:r>
            <a:r>
              <a:rPr lang="cs-CZ" altLang="en-US" sz="2000" b="1" i="1"/>
              <a:t> Brachypodium pinnatum</a:t>
            </a:r>
            <a:r>
              <a:rPr lang="cs-CZ" altLang="en-US" sz="2000" b="1"/>
              <a:t>, </a:t>
            </a:r>
            <a:r>
              <a:rPr lang="cs-CZ" altLang="en-US" sz="2000" b="1" i="1"/>
              <a:t>Carex montana</a:t>
            </a:r>
            <a:r>
              <a:rPr lang="cs-CZ" altLang="en-US" sz="2000" b="1"/>
              <a:t>,</a:t>
            </a:r>
            <a:r>
              <a:rPr lang="cs-CZ" altLang="en-US" sz="2000" b="1" i="1"/>
              <a:t> Crambe tataria</a:t>
            </a:r>
            <a:r>
              <a:rPr lang="cs-CZ" altLang="en-US" sz="2000" b="1"/>
              <a:t>, </a:t>
            </a:r>
            <a:r>
              <a:rPr lang="cs-CZ" altLang="en-US" sz="2000" b="1" i="1">
                <a:solidFill>
                  <a:srgbClr val="FF0000"/>
                </a:solidFill>
              </a:rPr>
              <a:t>Melittis melissophyllum</a:t>
            </a:r>
            <a:r>
              <a:rPr lang="cs-CZ" altLang="en-US" sz="2000" b="1"/>
              <a:t>, </a:t>
            </a:r>
            <a:r>
              <a:rPr lang="cs-CZ" altLang="en-US" sz="2000" b="1" i="1"/>
              <a:t>Iris pumila</a:t>
            </a:r>
            <a:r>
              <a:rPr lang="cs-CZ" altLang="en-US" sz="2000" b="1"/>
              <a:t>, </a:t>
            </a:r>
            <a:r>
              <a:rPr lang="cs-CZ" altLang="en-US" sz="2000" b="1" i="1">
                <a:solidFill>
                  <a:srgbClr val="FF0000"/>
                </a:solidFill>
              </a:rPr>
              <a:t>Asplenium viride</a:t>
            </a:r>
            <a:r>
              <a:rPr lang="cs-CZ" altLang="en-US" sz="2000" b="1"/>
              <a:t>...</a:t>
            </a:r>
          </a:p>
        </p:txBody>
      </p:sp>
      <p:grpSp>
        <p:nvGrpSpPr>
          <p:cNvPr id="242692" name="Skupina 3">
            <a:extLst>
              <a:ext uri="{FF2B5EF4-FFF2-40B4-BE49-F238E27FC236}">
                <a16:creationId xmlns:a16="http://schemas.microsoft.com/office/drawing/2014/main" id="{8B6CAE31-A7E6-3757-8989-21A5298244D8}"/>
              </a:ext>
            </a:extLst>
          </p:cNvPr>
          <p:cNvGrpSpPr>
            <a:grpSpLocks noChangeAspect="1"/>
          </p:cNvGrpSpPr>
          <p:nvPr/>
        </p:nvGrpSpPr>
        <p:grpSpPr bwMode="auto">
          <a:xfrm>
            <a:off x="823913" y="3275013"/>
            <a:ext cx="7496175" cy="3582987"/>
            <a:chOff x="109538" y="2806700"/>
            <a:chExt cx="8342312" cy="3989388"/>
          </a:xfrm>
        </p:grpSpPr>
        <p:pic>
          <p:nvPicPr>
            <p:cNvPr id="242693" name="Obrázek 2" descr="Obsah obrázku rostlina, exteriér, tráva, květina&#10;&#10;Popis byl vytvořen automaticky">
              <a:extLst>
                <a:ext uri="{FF2B5EF4-FFF2-40B4-BE49-F238E27FC236}">
                  <a16:creationId xmlns:a16="http://schemas.microsoft.com/office/drawing/2014/main" id="{177943C1-97AC-EE7C-E62E-33960FF64D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475" y="2806700"/>
              <a:ext cx="130492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Obrázek 4" descr="Obsah obrázku tráva, rostlina, exteriér, květina&#10;&#10;Popis byl vytvořen automaticky">
              <a:extLst>
                <a:ext uri="{FF2B5EF4-FFF2-40B4-BE49-F238E27FC236}">
                  <a16:creationId xmlns:a16="http://schemas.microsoft.com/office/drawing/2014/main" id="{595BCA0A-37BE-C249-032A-5389E75C76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3675" y="2806700"/>
              <a:ext cx="130492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5" name="Obrázek 6" descr="Obsah obrázku rostlina, květina, strom&#10;&#10;Popis byl vytvořen automaticky">
              <a:extLst>
                <a:ext uri="{FF2B5EF4-FFF2-40B4-BE49-F238E27FC236}">
                  <a16:creationId xmlns:a16="http://schemas.microsoft.com/office/drawing/2014/main" id="{6E0BBDE9-84AD-B5F9-2B97-9804DD711E5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1463" y="2806700"/>
              <a:ext cx="293687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6" name="Obrázek 8" descr="Obsah obrázku tráva, rostlina, exteriér, strom&#10;&#10;Popis byl vytvořen automaticky">
              <a:extLst>
                <a:ext uri="{FF2B5EF4-FFF2-40B4-BE49-F238E27FC236}">
                  <a16:creationId xmlns:a16="http://schemas.microsoft.com/office/drawing/2014/main" id="{FB74E5AB-D3CB-6BA9-9290-017E89113E8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11463" y="4826000"/>
              <a:ext cx="29368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7" name="Obrázek 10" descr="Obsah obrázku tráva, exteriér, rostlina, květina&#10;&#10;Popis byl vytvořen automaticky">
              <a:extLst>
                <a:ext uri="{FF2B5EF4-FFF2-40B4-BE49-F238E27FC236}">
                  <a16:creationId xmlns:a16="http://schemas.microsoft.com/office/drawing/2014/main" id="{407ABE06-9725-36E4-919B-B696DF4FE0C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54150" y="4826000"/>
              <a:ext cx="130651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8" name="Obrázek 12" descr="Obsah obrázku tráva, exteriér, rostlina, malé&#10;&#10;Popis byl vytvořen automaticky">
              <a:extLst>
                <a:ext uri="{FF2B5EF4-FFF2-40B4-BE49-F238E27FC236}">
                  <a16:creationId xmlns:a16="http://schemas.microsoft.com/office/drawing/2014/main" id="{2F7BA394-E183-4371-D62C-FE07D1DAA54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9538" y="4826000"/>
              <a:ext cx="13049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9" name="Obrázek 14" descr="Obsah obrázku tráva, exteriér, pole, travnaté&#10;&#10;Popis byl vytvořen automaticky">
              <a:extLst>
                <a:ext uri="{FF2B5EF4-FFF2-40B4-BE49-F238E27FC236}">
                  <a16:creationId xmlns:a16="http://schemas.microsoft.com/office/drawing/2014/main" id="{201D9987-646A-DBA3-540C-523A11EC7E1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792788" y="2806700"/>
              <a:ext cx="2659062"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Obrázek 2" descr="Obsah obrázku exteriér, tráva, lišejník&#10;&#10;Popis byl vytvořen automaticky">
            <a:extLst>
              <a:ext uri="{FF2B5EF4-FFF2-40B4-BE49-F238E27FC236}">
                <a16:creationId xmlns:a16="http://schemas.microsoft.com/office/drawing/2014/main" id="{8ED8C3F1-8AAE-957F-BFBA-76F7696EEF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500E599-8FBD-8A3A-7C15-BB9F4BFF5DCD}"/>
              </a:ext>
            </a:extLst>
          </p:cNvPr>
          <p:cNvSpPr>
            <a:spLocks noGrp="1" noChangeArrowheads="1"/>
          </p:cNvSpPr>
          <p:nvPr>
            <p:ph type="title"/>
          </p:nvPr>
        </p:nvSpPr>
        <p:spPr>
          <a:xfrm>
            <a:off x="457200" y="274638"/>
            <a:ext cx="8229600" cy="598487"/>
          </a:xfrm>
        </p:spPr>
        <p:txBody>
          <a:bodyPr/>
          <a:lstStyle/>
          <a:p>
            <a:pPr eaLnBrk="1" hangingPunct="1">
              <a:defRPr/>
            </a:pPr>
            <a:r>
              <a:rPr lang="cs-CZ" sz="3600" b="1" kern="1200" dirty="0">
                <a:solidFill>
                  <a:schemeClr val="tx1"/>
                </a:solidFill>
              </a:rPr>
              <a:t>Hydrické řady</a:t>
            </a:r>
          </a:p>
        </p:txBody>
      </p:sp>
      <p:sp>
        <p:nvSpPr>
          <p:cNvPr id="246787" name="Rectangle 3">
            <a:extLst>
              <a:ext uri="{FF2B5EF4-FFF2-40B4-BE49-F238E27FC236}">
                <a16:creationId xmlns:a16="http://schemas.microsoft.com/office/drawing/2014/main" id="{EAB1602A-EC54-9E46-FB6F-7A3B682ED981}"/>
              </a:ext>
            </a:extLst>
          </p:cNvPr>
          <p:cNvSpPr>
            <a:spLocks noGrp="1" noChangeArrowheads="1"/>
          </p:cNvSpPr>
          <p:nvPr>
            <p:ph type="body" idx="1"/>
          </p:nvPr>
        </p:nvSpPr>
        <p:spPr>
          <a:xfrm>
            <a:off x="215900" y="1052513"/>
            <a:ext cx="8677275" cy="5073650"/>
          </a:xfrm>
        </p:spPr>
        <p:txBody>
          <a:bodyPr/>
          <a:lstStyle/>
          <a:p>
            <a:pPr eaLnBrk="1" hangingPunct="1">
              <a:buSzPct val="75000"/>
            </a:pPr>
            <a:r>
              <a:rPr lang="cs-CZ" altLang="en-US" sz="2400" b="1"/>
              <a:t>vystihují rozdíly ve vlhkostním režimu půd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FE475B1-FB5A-1C1B-61A3-B29DC769AD08}"/>
              </a:ext>
            </a:extLst>
          </p:cNvPr>
          <p:cNvSpPr>
            <a:spLocks noGrp="1" noChangeArrowheads="1"/>
          </p:cNvSpPr>
          <p:nvPr>
            <p:ph type="title"/>
          </p:nvPr>
        </p:nvSpPr>
        <p:spPr>
          <a:xfrm>
            <a:off x="457200" y="274638"/>
            <a:ext cx="8229600" cy="525462"/>
          </a:xfrm>
        </p:spPr>
        <p:txBody>
          <a:bodyPr/>
          <a:lstStyle/>
          <a:p>
            <a:pPr eaLnBrk="1" hangingPunct="1">
              <a:defRPr/>
            </a:pPr>
            <a:r>
              <a:rPr lang="cs-CZ" sz="3600" b="1" kern="1200" dirty="0">
                <a:solidFill>
                  <a:schemeClr val="tx1"/>
                </a:solidFill>
              </a:rPr>
              <a:t>Hydrické řady</a:t>
            </a:r>
          </a:p>
        </p:txBody>
      </p:sp>
      <p:sp>
        <p:nvSpPr>
          <p:cNvPr id="248835" name="Rectangle 3">
            <a:extLst>
              <a:ext uri="{FF2B5EF4-FFF2-40B4-BE49-F238E27FC236}">
                <a16:creationId xmlns:a16="http://schemas.microsoft.com/office/drawing/2014/main" id="{7EE85AE5-6729-3DD2-4B42-B5496D0566AD}"/>
              </a:ext>
            </a:extLst>
          </p:cNvPr>
          <p:cNvSpPr txBox="1">
            <a:spLocks noChangeArrowheads="1"/>
          </p:cNvSpPr>
          <p:nvPr/>
        </p:nvSpPr>
        <p:spPr bwMode="auto">
          <a:xfrm>
            <a:off x="215900" y="1052513"/>
            <a:ext cx="8677275"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400050" indent="2317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en-US" sz="2400" b="1"/>
              <a:t>řada 1 – suchá (zakrslá)</a:t>
            </a:r>
          </a:p>
          <a:p>
            <a:pPr eaLnBrk="1" hangingPunct="1">
              <a:buSzPct val="75000"/>
            </a:pPr>
            <a:r>
              <a:rPr lang="cs-CZ" altLang="en-US" sz="2400" b="1"/>
              <a:t>řada 2 – omezená</a:t>
            </a:r>
          </a:p>
          <a:p>
            <a:pPr eaLnBrk="1" hangingPunct="1">
              <a:buSzPct val="75000"/>
            </a:pPr>
            <a:r>
              <a:rPr lang="cs-CZ" altLang="en-US" sz="2400" b="1"/>
              <a:t>řada 3 – normální</a:t>
            </a:r>
          </a:p>
          <a:p>
            <a:pPr eaLnBrk="1" hangingPunct="1">
              <a:buSzPct val="75000"/>
            </a:pPr>
            <a:r>
              <a:rPr lang="cs-CZ" altLang="en-US" sz="2400" b="1"/>
              <a:t>řada 4 – zamokřená</a:t>
            </a:r>
          </a:p>
          <a:p>
            <a:pPr eaLnBrk="1" hangingPunct="1">
              <a:buSzPct val="75000"/>
            </a:pPr>
            <a:r>
              <a:rPr lang="cs-CZ" altLang="en-US" sz="2400" b="1"/>
              <a:t>řada 5 – mokrá </a:t>
            </a:r>
          </a:p>
          <a:p>
            <a:pPr lvl="1" eaLnBrk="1" hangingPunct="1">
              <a:buSzPct val="75000"/>
              <a:buFontTx/>
              <a:buNone/>
            </a:pPr>
            <a:r>
              <a:rPr lang="cs-CZ" altLang="en-US" sz="2400" b="1"/>
              <a:t>–	5a – s proudící vodou</a:t>
            </a:r>
          </a:p>
          <a:p>
            <a:pPr lvl="1" eaLnBrk="1" hangingPunct="1">
              <a:buSzPct val="75000"/>
              <a:buFontTx/>
              <a:buNone/>
            </a:pPr>
            <a:r>
              <a:rPr lang="cs-CZ" altLang="en-US" sz="2400" b="1"/>
              <a:t>–	5b – se stagnující vodou</a:t>
            </a:r>
          </a:p>
          <a:p>
            <a:pPr eaLnBrk="1" hangingPunct="1">
              <a:buSzPct val="75000"/>
            </a:pPr>
            <a:r>
              <a:rPr lang="cs-CZ" altLang="en-US" sz="2400" b="1"/>
              <a:t>řada 6 – rašelinná</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9BB8F93A-25DB-B49E-4744-888B94099127}"/>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hydrických řad</a:t>
            </a:r>
          </a:p>
        </p:txBody>
      </p:sp>
      <p:sp>
        <p:nvSpPr>
          <p:cNvPr id="250883" name="Rectangle 3">
            <a:extLst>
              <a:ext uri="{FF2B5EF4-FFF2-40B4-BE49-F238E27FC236}">
                <a16:creationId xmlns:a16="http://schemas.microsoft.com/office/drawing/2014/main" id="{ECFC8A90-69B9-179F-B9D4-FC338B4C5E58}"/>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cs typeface="Calibri" panose="020F0502020204030204" pitchFamily="34" charset="0"/>
              </a:rPr>
              <a:t>Rostliny dle vztahu k půdní vlhkosti:</a:t>
            </a:r>
          </a:p>
          <a:p>
            <a:pPr lvl="1" eaLnBrk="1" hangingPunct="1">
              <a:buSzPct val="75000"/>
              <a:buFont typeface="Arial" panose="020B0604020202020204" pitchFamily="34" charset="0"/>
              <a:buChar char="•"/>
            </a:pPr>
            <a:r>
              <a:rPr lang="cs-CZ" altLang="en-US" sz="2400" b="1">
                <a:cs typeface="Calibri" panose="020F0502020204030204" pitchFamily="34" charset="0"/>
              </a:rPr>
              <a:t>hydrofyty – druhy vodní (</a:t>
            </a:r>
            <a:r>
              <a:rPr lang="cs-CZ" altLang="en-US" sz="2400" b="1" i="1">
                <a:cs typeface="Calibri" panose="020F0502020204030204" pitchFamily="34" charset="0"/>
              </a:rPr>
              <a:t>Nymphaea alba</a:t>
            </a:r>
            <a:r>
              <a:rPr lang="cs-CZ" altLang="en-US" sz="2400" b="1">
                <a:cs typeface="Calibri" panose="020F0502020204030204" pitchFamily="34" charset="0"/>
              </a:rPr>
              <a:t>,</a:t>
            </a:r>
            <a:r>
              <a:rPr lang="cs-CZ" altLang="en-US" sz="2400" b="1" i="1">
                <a:cs typeface="Calibri" panose="020F0502020204030204" pitchFamily="34" charset="0"/>
              </a:rPr>
              <a:t> Lemna minor</a:t>
            </a:r>
            <a:r>
              <a:rPr lang="cs-CZ" altLang="en-US" sz="2400" b="1">
                <a:cs typeface="Calibri" panose="020F0502020204030204" pitchFamily="34" charset="0"/>
              </a:rPr>
              <a:t>,</a:t>
            </a:r>
            <a:r>
              <a:rPr lang="cs-CZ" altLang="en-US" sz="2400" b="1" i="1">
                <a:cs typeface="Calibri" panose="020F0502020204030204" pitchFamily="34" charset="0"/>
              </a:rPr>
              <a:t> Nuphar luteum</a:t>
            </a:r>
            <a:r>
              <a:rPr lang="cs-CZ" altLang="en-US" sz="2400" b="1">
                <a:cs typeface="Calibri" panose="020F0502020204030204" pitchFamily="34" charset="0"/>
              </a:rPr>
              <a:t>,</a:t>
            </a:r>
            <a:r>
              <a:rPr lang="cs-CZ" altLang="en-US" sz="2400" b="1" i="1">
                <a:cs typeface="Calibri" panose="020F0502020204030204" pitchFamily="34" charset="0"/>
              </a:rPr>
              <a:t> Potamogeton natans..</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a:t>
            </a:r>
            <a:r>
              <a:rPr lang="cs-CZ" altLang="en-US" sz="2400" b="1">
                <a:cs typeface="Calibri" panose="020F0502020204030204" pitchFamily="34" charset="0"/>
              </a:rPr>
              <a:t> </a:t>
            </a:r>
            <a:r>
              <a:rPr lang="cs-CZ" altLang="en-US" sz="2400" b="1">
                <a:solidFill>
                  <a:srgbClr val="FF0000"/>
                </a:solidFill>
                <a:cs typeface="Calibri" panose="020F0502020204030204" pitchFamily="34" charset="0"/>
              </a:rPr>
              <a:t>Hydrická řada!</a:t>
            </a:r>
            <a:endParaRPr lang="cs-CZ" altLang="cs-CZ" sz="2400" b="1">
              <a:solidFill>
                <a:srgbClr val="FF0000"/>
              </a:solidFill>
              <a:cs typeface="Calibri" panose="020F0502020204030204" pitchFamily="34" charset="0"/>
            </a:endParaRPr>
          </a:p>
        </p:txBody>
      </p:sp>
      <p:pic>
        <p:nvPicPr>
          <p:cNvPr id="250884" name="Picture 4">
            <a:extLst>
              <a:ext uri="{FF2B5EF4-FFF2-40B4-BE49-F238E27FC236}">
                <a16:creationId xmlns:a16="http://schemas.microsoft.com/office/drawing/2014/main" id="{9F2FF145-663F-9F7E-D21F-9B9EF36A00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6363" y="2530475"/>
            <a:ext cx="6345237"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2048C7F9-2B28-A57D-5ED4-B4792E8734FE}"/>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hydrických řad</a:t>
            </a:r>
          </a:p>
        </p:txBody>
      </p:sp>
      <p:sp>
        <p:nvSpPr>
          <p:cNvPr id="252931" name="Rectangle 3">
            <a:extLst>
              <a:ext uri="{FF2B5EF4-FFF2-40B4-BE49-F238E27FC236}">
                <a16:creationId xmlns:a16="http://schemas.microsoft.com/office/drawing/2014/main" id="{96805C90-68D5-1056-552D-D8AB814806C6}"/>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31813" indent="-3587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cs typeface="Calibri" panose="020F0502020204030204" pitchFamily="34" charset="0"/>
              </a:rPr>
              <a:t>Rostliny dle vztahu k půdní vlhkosti:</a:t>
            </a:r>
          </a:p>
          <a:p>
            <a:pPr lvl="1" eaLnBrk="1" hangingPunct="1">
              <a:buSzPct val="75000"/>
              <a:buFont typeface="Arial" panose="020B0604020202020204" pitchFamily="34" charset="0"/>
              <a:buChar char="•"/>
            </a:pPr>
            <a:r>
              <a:rPr lang="cs-CZ" altLang="en-US" sz="2400" b="1">
                <a:cs typeface="Calibri" panose="020F0502020204030204" pitchFamily="34" charset="0"/>
              </a:rPr>
              <a:t>hygrofyty – druhy mokřadní (</a:t>
            </a:r>
            <a:r>
              <a:rPr lang="cs-CZ" altLang="en-US" sz="2400" b="1" i="1">
                <a:cs typeface="Calibri" panose="020F0502020204030204" pitchFamily="34" charset="0"/>
              </a:rPr>
              <a:t>Caltha palustris</a:t>
            </a:r>
            <a:r>
              <a:rPr lang="cs-CZ" altLang="en-US" sz="2400" b="1">
                <a:cs typeface="Calibri" panose="020F0502020204030204" pitchFamily="34" charset="0"/>
              </a:rPr>
              <a:t>,</a:t>
            </a:r>
            <a:r>
              <a:rPr lang="cs-CZ" altLang="en-US" sz="2400" b="1" i="1">
                <a:cs typeface="Calibri" panose="020F0502020204030204" pitchFamily="34" charset="0"/>
              </a:rPr>
              <a:t> Lythrum salicaria</a:t>
            </a:r>
            <a:r>
              <a:rPr lang="cs-CZ" altLang="en-US" sz="2400" b="1">
                <a:cs typeface="Calibri" panose="020F0502020204030204" pitchFamily="34" charset="0"/>
              </a:rPr>
              <a:t>,</a:t>
            </a:r>
            <a:r>
              <a:rPr lang="cs-CZ" altLang="en-US" sz="2400" b="1" i="1">
                <a:cs typeface="Calibri" panose="020F0502020204030204" pitchFamily="34" charset="0"/>
              </a:rPr>
              <a:t> Lysimachia vulgaris</a:t>
            </a:r>
            <a:r>
              <a:rPr lang="cs-CZ" altLang="en-US" sz="2400" b="1">
                <a:cs typeface="Calibri" panose="020F0502020204030204" pitchFamily="34" charset="0"/>
              </a:rPr>
              <a:t>,</a:t>
            </a:r>
            <a:r>
              <a:rPr lang="cs-CZ" altLang="en-US" sz="2400" b="1" i="1">
                <a:cs typeface="Calibri" panose="020F0502020204030204" pitchFamily="34" charset="0"/>
              </a:rPr>
              <a:t> Stachys sylvatica</a:t>
            </a:r>
            <a:r>
              <a:rPr lang="cs-CZ" altLang="en-US" sz="2400" b="1">
                <a:cs typeface="Calibri" panose="020F0502020204030204" pitchFamily="34" charset="0"/>
              </a:rPr>
              <a:t>, </a:t>
            </a:r>
            <a:r>
              <a:rPr lang="cs-CZ" altLang="en-US" sz="2400" b="1" i="1">
                <a:cs typeface="Calibri" panose="020F0502020204030204" pitchFamily="34" charset="0"/>
              </a:rPr>
              <a:t>Phragmites australis</a:t>
            </a:r>
            <a:r>
              <a:rPr lang="cs-CZ" altLang="en-US" sz="2400" b="1">
                <a:cs typeface="Calibri" panose="020F0502020204030204" pitchFamily="34" charset="0"/>
              </a:rPr>
              <a:t>,</a:t>
            </a:r>
            <a:r>
              <a:rPr lang="cs-CZ" altLang="en-US" sz="2400" b="1" i="1">
                <a:cs typeface="Calibri" panose="020F0502020204030204" pitchFamily="34" charset="0"/>
              </a:rPr>
              <a:t> Typha </a:t>
            </a:r>
            <a:r>
              <a:rPr lang="cs-CZ" altLang="en-US" sz="2400" b="1">
                <a:cs typeface="Calibri" panose="020F0502020204030204" pitchFamily="34" charset="0"/>
              </a:rPr>
              <a:t>spp.), </a:t>
            </a:r>
            <a:r>
              <a:rPr lang="cs-CZ" altLang="en-US" sz="2400" b="1">
                <a:solidFill>
                  <a:srgbClr val="FF0000"/>
                </a:solidFill>
                <a:cs typeface="Calibri" panose="020F0502020204030204" pitchFamily="34" charset="0"/>
              </a:rPr>
              <a:t>Hydrická řada 4, 5, 6</a:t>
            </a:r>
          </a:p>
        </p:txBody>
      </p:sp>
      <p:pic>
        <p:nvPicPr>
          <p:cNvPr id="252932" name="Picture 4">
            <a:extLst>
              <a:ext uri="{FF2B5EF4-FFF2-40B4-BE49-F238E27FC236}">
                <a16:creationId xmlns:a16="http://schemas.microsoft.com/office/drawing/2014/main" id="{A1FA7620-F839-0F34-82C0-4080933F00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1300" y="2755900"/>
            <a:ext cx="6121400"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a:extLst>
              <a:ext uri="{FF2B5EF4-FFF2-40B4-BE49-F238E27FC236}">
                <a16:creationId xmlns:a16="http://schemas.microsoft.com/office/drawing/2014/main" id="{73F990C2-1E60-D0DA-13C4-61AFF093E056}"/>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Klasifikace vegetace</a:t>
            </a:r>
          </a:p>
        </p:txBody>
      </p:sp>
      <p:sp>
        <p:nvSpPr>
          <p:cNvPr id="24579" name="Rectangle 3">
            <a:extLst>
              <a:ext uri="{FF2B5EF4-FFF2-40B4-BE49-F238E27FC236}">
                <a16:creationId xmlns:a16="http://schemas.microsoft.com/office/drawing/2014/main" id="{757F6E5A-1E40-920F-14E3-2CDF39B10CF0}"/>
              </a:ext>
            </a:extLst>
          </p:cNvPr>
          <p:cNvSpPr>
            <a:spLocks noGrp="1" noChangeArrowheads="1"/>
          </p:cNvSpPr>
          <p:nvPr>
            <p:ph type="body" sz="half" idx="1"/>
          </p:nvPr>
        </p:nvSpPr>
        <p:spPr>
          <a:xfrm>
            <a:off x="161510" y="836613"/>
            <a:ext cx="8803103" cy="3455987"/>
          </a:xfrm>
        </p:spPr>
        <p:txBody>
          <a:bodyPr/>
          <a:lstStyle/>
          <a:p>
            <a:pPr marL="446088" indent="-446088" eaLnBrk="1" hangingPunct="1">
              <a:lnSpc>
                <a:spcPct val="90000"/>
              </a:lnSpc>
              <a:buFontTx/>
              <a:buAutoNum type="arabicPeriod"/>
              <a:tabLst>
                <a:tab pos="981075" algn="l"/>
              </a:tabLst>
              <a:defRPr/>
            </a:pPr>
            <a:r>
              <a:rPr lang="cs-CZ" altLang="en-US" sz="2800" b="1" dirty="0"/>
              <a:t>členění individuální </a:t>
            </a:r>
          </a:p>
          <a:p>
            <a:pPr marL="446088" lvl="1" indent="-352425" eaLnBrk="1" hangingPunct="1">
              <a:lnSpc>
                <a:spcPct val="90000"/>
              </a:lnSpc>
              <a:spcBef>
                <a:spcPts val="400"/>
              </a:spcBef>
              <a:buFont typeface="Calibri" panose="020F0502020204030204" pitchFamily="34" charset="0"/>
              <a:buChar char="–"/>
              <a:tabLst>
                <a:tab pos="363538" algn="l"/>
              </a:tabLst>
              <a:defRPr/>
            </a:pPr>
            <a:r>
              <a:rPr lang="cs-CZ" altLang="en-US" sz="2000" b="1" dirty="0"/>
              <a:t>vymezuje jedinečné, neopakovatelné celky</a:t>
            </a:r>
          </a:p>
          <a:p>
            <a:pPr marL="446088" lvl="1" indent="-352425" eaLnBrk="1" hangingPunct="1">
              <a:lnSpc>
                <a:spcPct val="90000"/>
              </a:lnSpc>
              <a:spcBef>
                <a:spcPts val="400"/>
              </a:spcBef>
              <a:buFont typeface="Calibri" panose="020F0502020204030204" pitchFamily="34" charset="0"/>
              <a:buChar char="–"/>
              <a:tabLst>
                <a:tab pos="363538" algn="l"/>
              </a:tabLst>
              <a:defRPr/>
            </a:pPr>
            <a:r>
              <a:rPr lang="cs-CZ" altLang="en-US" sz="2000" b="1" dirty="0"/>
              <a:t>vystihuje rozdíly v biotě dané geografickou polohou území, projevuje se odlišným druhovým složením</a:t>
            </a:r>
          </a:p>
          <a:p>
            <a:pPr marL="446088" lvl="1" indent="-352425" eaLnBrk="1" hangingPunct="1">
              <a:lnSpc>
                <a:spcPct val="90000"/>
              </a:lnSpc>
              <a:spcBef>
                <a:spcPts val="400"/>
              </a:spcBef>
              <a:buFont typeface="Calibri" panose="020F0502020204030204" pitchFamily="34" charset="0"/>
              <a:buChar char="–"/>
              <a:tabLst>
                <a:tab pos="363538" algn="l"/>
              </a:tabLst>
              <a:defRPr/>
            </a:pPr>
            <a:r>
              <a:rPr lang="cs-CZ" altLang="en-US" sz="2000" b="1" dirty="0"/>
              <a:t>např. bioregiony, PLO, biomy</a:t>
            </a:r>
          </a:p>
          <a:p>
            <a:pPr marL="446088" lvl="1" indent="-352425" eaLnBrk="1" hangingPunct="1">
              <a:lnSpc>
                <a:spcPct val="90000"/>
              </a:lnSpc>
              <a:spcBef>
                <a:spcPts val="400"/>
              </a:spcBef>
              <a:buFont typeface="Calibri" panose="020F0502020204030204" pitchFamily="34" charset="0"/>
              <a:buChar char="–"/>
              <a:tabLst>
                <a:tab pos="363538" algn="l"/>
              </a:tabLst>
              <a:defRPr/>
            </a:pPr>
            <a:r>
              <a:rPr lang="cs-CZ" altLang="en-US" sz="2000" b="1"/>
              <a:t>uvedené </a:t>
            </a:r>
            <a:r>
              <a:rPr lang="cs-CZ" altLang="en-US" sz="2000" b="1" dirty="0"/>
              <a:t>jednotky individuálního členění jsou typologický heterogenní </a:t>
            </a:r>
          </a:p>
          <a:p>
            <a:pPr marL="446088" indent="-446088" eaLnBrk="1" hangingPunct="1">
              <a:lnSpc>
                <a:spcPct val="90000"/>
              </a:lnSpc>
              <a:buFontTx/>
              <a:buAutoNum type="arabicPeriod"/>
              <a:tabLst>
                <a:tab pos="981075" algn="l"/>
              </a:tabLst>
              <a:defRPr/>
            </a:pPr>
            <a:r>
              <a:rPr lang="cs-CZ" altLang="en-US" sz="2800" b="1" dirty="0"/>
              <a:t>členění typologická</a:t>
            </a:r>
          </a:p>
          <a:p>
            <a:pPr marL="446088" lvl="1" indent="-352425" eaLnBrk="1" hangingPunct="1">
              <a:lnSpc>
                <a:spcPct val="90000"/>
              </a:lnSpc>
              <a:spcBef>
                <a:spcPts val="400"/>
              </a:spcBef>
              <a:tabLst>
                <a:tab pos="93663" algn="l"/>
              </a:tabLst>
              <a:defRPr/>
            </a:pPr>
            <a:r>
              <a:rPr lang="cs-CZ" altLang="en-US" sz="2000" b="1" dirty="0"/>
              <a:t>vymezuje typy, tedy opakovatelné, relativně homogenní jednotky</a:t>
            </a:r>
          </a:p>
          <a:p>
            <a:pPr marL="446088" lvl="1" indent="-352425" eaLnBrk="1" hangingPunct="1">
              <a:lnSpc>
                <a:spcPct val="90000"/>
              </a:lnSpc>
              <a:tabLst>
                <a:tab pos="93663" algn="l"/>
              </a:tabLst>
              <a:defRPr/>
            </a:pPr>
            <a:r>
              <a:rPr lang="cs-CZ" altLang="en-US" sz="2000" b="1" dirty="0"/>
              <a:t>podobným ekologickým podmínkám odpovídají podobná společenstva </a:t>
            </a:r>
          </a:p>
          <a:p>
            <a:pPr marL="446088" lvl="1" indent="-352425" eaLnBrk="1" hangingPunct="1">
              <a:lnSpc>
                <a:spcPct val="90000"/>
              </a:lnSpc>
              <a:tabLst>
                <a:tab pos="93663" algn="l"/>
              </a:tabLst>
              <a:defRPr/>
            </a:pPr>
            <a:r>
              <a:rPr lang="cs-CZ" altLang="en-US" sz="2000" b="1" dirty="0"/>
              <a:t>např. biochory, VS, TŘ, HŘ, STG, EŘ, EK, SLT, LT</a:t>
            </a:r>
          </a:p>
          <a:p>
            <a:pPr marL="446088" lvl="1" indent="-352425" eaLnBrk="1" hangingPunct="1">
              <a:lnSpc>
                <a:spcPct val="90000"/>
              </a:lnSpc>
              <a:tabLst>
                <a:tab pos="93663" algn="l"/>
              </a:tabLst>
              <a:defRPr/>
            </a:pPr>
            <a:r>
              <a:rPr lang="cs-CZ" altLang="en-US" sz="2000" b="1" dirty="0"/>
              <a:t>rozdílnost jednotek typologického členění je dána příslušností k jednotkám individuálního členění</a:t>
            </a:r>
          </a:p>
        </p:txBody>
      </p:sp>
      <p:pic>
        <p:nvPicPr>
          <p:cNvPr id="24580" name="Picture 7">
            <a:extLst>
              <a:ext uri="{FF2B5EF4-FFF2-40B4-BE49-F238E27FC236}">
                <a16:creationId xmlns:a16="http://schemas.microsoft.com/office/drawing/2014/main" id="{0392F287-6ECC-7D0D-8C4A-751B6122F5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2276" y="4922041"/>
            <a:ext cx="4499447" cy="193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C35B683E-BBA4-29FC-21FF-DBE7AD55D477}"/>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hydrických řad</a:t>
            </a:r>
          </a:p>
        </p:txBody>
      </p:sp>
      <p:sp>
        <p:nvSpPr>
          <p:cNvPr id="254979" name="Rectangle 3">
            <a:extLst>
              <a:ext uri="{FF2B5EF4-FFF2-40B4-BE49-F238E27FC236}">
                <a16:creationId xmlns:a16="http://schemas.microsoft.com/office/drawing/2014/main" id="{1C7FEB96-243E-91EA-71F6-F7F97981A042}"/>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31813" indent="-3587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cs typeface="Calibri" panose="020F0502020204030204" pitchFamily="34" charset="0"/>
              </a:rPr>
              <a:t>Rostliny dle vztahu k půdní vlhkosti:</a:t>
            </a:r>
          </a:p>
          <a:p>
            <a:pPr lvl="1" eaLnBrk="1" hangingPunct="1">
              <a:buSzPct val="75000"/>
              <a:buFont typeface="Arial" panose="020B0604020202020204" pitchFamily="34" charset="0"/>
              <a:buChar char="•"/>
            </a:pPr>
            <a:r>
              <a:rPr lang="cs-CZ" altLang="en-US" sz="2000" b="1">
                <a:cs typeface="Calibri" panose="020F0502020204030204" pitchFamily="34" charset="0"/>
              </a:rPr>
              <a:t>mezofyty – druhy středně vlhkých půd (nikdy dlouhodobě nevysychajících) – </a:t>
            </a:r>
            <a:r>
              <a:rPr lang="cs-CZ" altLang="en-US" sz="2000" b="1" i="1">
                <a:cs typeface="Calibri" panose="020F0502020204030204" pitchFamily="34" charset="0"/>
              </a:rPr>
              <a:t>Oxalis acetosella</a:t>
            </a:r>
            <a:r>
              <a:rPr lang="cs-CZ" altLang="en-US" sz="2000" b="1">
                <a:cs typeface="Calibri" panose="020F0502020204030204" pitchFamily="34" charset="0"/>
              </a:rPr>
              <a:t>,</a:t>
            </a:r>
            <a:r>
              <a:rPr lang="cs-CZ" altLang="en-US" sz="2000" b="1" i="1">
                <a:cs typeface="Calibri" panose="020F0502020204030204" pitchFamily="34" charset="0"/>
              </a:rPr>
              <a:t> Galium odoratum</a:t>
            </a:r>
            <a:r>
              <a:rPr lang="cs-CZ" altLang="en-US" sz="2000" b="1">
                <a:cs typeface="Calibri" panose="020F0502020204030204" pitchFamily="34" charset="0"/>
              </a:rPr>
              <a:t>, </a:t>
            </a:r>
            <a:r>
              <a:rPr lang="cs-CZ" altLang="en-US" sz="2000" b="1" i="1">
                <a:cs typeface="Calibri" panose="020F0502020204030204" pitchFamily="34" charset="0"/>
              </a:rPr>
              <a:t>Dentaria bulbifera</a:t>
            </a:r>
            <a:r>
              <a:rPr lang="cs-CZ" altLang="en-US" sz="2000" b="1">
                <a:cs typeface="Calibri" panose="020F0502020204030204" pitchFamily="34" charset="0"/>
              </a:rPr>
              <a:t>, </a:t>
            </a:r>
            <a:r>
              <a:rPr lang="cs-CZ" altLang="en-US" sz="2000" b="1" i="1">
                <a:cs typeface="Calibri" panose="020F0502020204030204" pitchFamily="34" charset="0"/>
              </a:rPr>
              <a:t>Maianthemum bifolium</a:t>
            </a:r>
            <a:r>
              <a:rPr lang="cs-CZ" altLang="en-US" sz="2000" b="1">
                <a:cs typeface="Calibri" panose="020F0502020204030204" pitchFamily="34" charset="0"/>
              </a:rPr>
              <a:t>, </a:t>
            </a:r>
            <a:r>
              <a:rPr lang="cs-CZ" altLang="en-US" sz="2000" b="1" i="1">
                <a:cs typeface="Calibri" panose="020F0502020204030204" pitchFamily="34" charset="0"/>
              </a:rPr>
              <a:t>Carex digitata</a:t>
            </a:r>
            <a:r>
              <a:rPr lang="cs-CZ" altLang="en-US" sz="2000" b="1">
                <a:cs typeface="Calibri" panose="020F0502020204030204" pitchFamily="34" charset="0"/>
              </a:rPr>
              <a:t>,</a:t>
            </a:r>
            <a:r>
              <a:rPr lang="cs-CZ" altLang="en-US" sz="2000" b="1" i="1">
                <a:cs typeface="Calibri" panose="020F0502020204030204" pitchFamily="34" charset="0"/>
              </a:rPr>
              <a:t> Carex pilosa</a:t>
            </a:r>
            <a:r>
              <a:rPr lang="cs-CZ" altLang="en-US" sz="2000" b="1">
                <a:cs typeface="Calibri" panose="020F0502020204030204" pitchFamily="34" charset="0"/>
              </a:rPr>
              <a:t>, </a:t>
            </a:r>
            <a:r>
              <a:rPr lang="cs-CZ" altLang="en-US" sz="2000" b="1" i="1">
                <a:cs typeface="Calibri" panose="020F0502020204030204" pitchFamily="34" charset="0"/>
              </a:rPr>
              <a:t>Lathyrus vernus</a:t>
            </a:r>
            <a:r>
              <a:rPr lang="cs-CZ" altLang="en-US" sz="2000" b="1">
                <a:cs typeface="Calibri" panose="020F0502020204030204" pitchFamily="34" charset="0"/>
              </a:rPr>
              <a:t>,</a:t>
            </a:r>
            <a:r>
              <a:rPr lang="cs-CZ" altLang="en-US" sz="2000" b="1" i="1">
                <a:cs typeface="Calibri" panose="020F0502020204030204" pitchFamily="34" charset="0"/>
              </a:rPr>
              <a:t> Lathyrus niger</a:t>
            </a:r>
            <a:r>
              <a:rPr lang="cs-CZ" altLang="en-US" sz="2000" b="1">
                <a:cs typeface="Calibri" panose="020F0502020204030204" pitchFamily="34" charset="0"/>
              </a:rPr>
              <a:t>,</a:t>
            </a:r>
            <a:r>
              <a:rPr lang="cs-CZ" altLang="en-US" sz="2000" b="1" i="1">
                <a:cs typeface="Calibri" panose="020F0502020204030204" pitchFamily="34" charset="0"/>
              </a:rPr>
              <a:t> Asarum europaeum</a:t>
            </a:r>
            <a:r>
              <a:rPr lang="cs-CZ" altLang="en-US" sz="2000" b="1">
                <a:cs typeface="Calibri" panose="020F0502020204030204" pitchFamily="34" charset="0"/>
              </a:rPr>
              <a:t>,</a:t>
            </a:r>
            <a:r>
              <a:rPr lang="cs-CZ" altLang="en-US" sz="2000" b="1" i="1">
                <a:cs typeface="Calibri" panose="020F0502020204030204" pitchFamily="34" charset="0"/>
              </a:rPr>
              <a:t> Hepatica nobilis</a:t>
            </a:r>
            <a:r>
              <a:rPr lang="cs-CZ" altLang="en-US" sz="2000" b="1">
                <a:cs typeface="Calibri" panose="020F0502020204030204" pitchFamily="34" charset="0"/>
              </a:rPr>
              <a:t>,</a:t>
            </a:r>
            <a:r>
              <a:rPr lang="cs-CZ" altLang="en-US" sz="2000" b="1" i="1">
                <a:cs typeface="Calibri" panose="020F0502020204030204" pitchFamily="34" charset="0"/>
              </a:rPr>
              <a:t> Arrhenatherum elatius</a:t>
            </a:r>
            <a:r>
              <a:rPr lang="cs-CZ" altLang="en-US" sz="2000" b="1">
                <a:cs typeface="Calibri" panose="020F0502020204030204" pitchFamily="34" charset="0"/>
              </a:rPr>
              <a:t>,</a:t>
            </a:r>
            <a:r>
              <a:rPr lang="cs-CZ" altLang="en-US" sz="2000" b="1" i="1">
                <a:cs typeface="Calibri" panose="020F0502020204030204" pitchFamily="34" charset="0"/>
              </a:rPr>
              <a:t> Leucanthemum vulgare</a:t>
            </a:r>
            <a:r>
              <a:rPr lang="cs-CZ" altLang="en-US" sz="2000" b="1">
                <a:cs typeface="Calibri" panose="020F0502020204030204" pitchFamily="34" charset="0"/>
              </a:rPr>
              <a:t>…, </a:t>
            </a:r>
            <a:r>
              <a:rPr lang="cs-CZ" altLang="en-US" sz="2000" b="1">
                <a:solidFill>
                  <a:srgbClr val="FF0000"/>
                </a:solidFill>
                <a:cs typeface="Calibri" panose="020F0502020204030204" pitchFamily="34" charset="0"/>
              </a:rPr>
              <a:t>Hydrická řada 3</a:t>
            </a:r>
            <a:endParaRPr lang="cs-CZ" altLang="en-US" sz="2000">
              <a:solidFill>
                <a:srgbClr val="FF0000"/>
              </a:solidFill>
              <a:cs typeface="Calibri" panose="020F0502020204030204" pitchFamily="34" charset="0"/>
            </a:endParaRPr>
          </a:p>
        </p:txBody>
      </p:sp>
      <p:pic>
        <p:nvPicPr>
          <p:cNvPr id="254980" name="Obrázek 2" descr="Obsah obrázku tráva, strom, exteriér, rostlina&#10;&#10;Popis byl vytvořen automaticky">
            <a:extLst>
              <a:ext uri="{FF2B5EF4-FFF2-40B4-BE49-F238E27FC236}">
                <a16:creationId xmlns:a16="http://schemas.microsoft.com/office/drawing/2014/main" id="{63618A7C-2AC0-5573-152B-0742667E6A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5313" y="3149600"/>
            <a:ext cx="54133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B28220EC-4D50-967D-68A3-CB6A47D6B061}"/>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Fytoindikace hydrických řad</a:t>
            </a:r>
          </a:p>
        </p:txBody>
      </p:sp>
      <p:sp>
        <p:nvSpPr>
          <p:cNvPr id="257027" name="Rectangle 3">
            <a:extLst>
              <a:ext uri="{FF2B5EF4-FFF2-40B4-BE49-F238E27FC236}">
                <a16:creationId xmlns:a16="http://schemas.microsoft.com/office/drawing/2014/main" id="{0F7B993F-402C-CC26-6E66-D08774EB93C3}"/>
              </a:ext>
            </a:extLst>
          </p:cNvPr>
          <p:cNvSpPr txBox="1">
            <a:spLocks noChangeArrowheads="1"/>
          </p:cNvSpPr>
          <p:nvPr/>
        </p:nvSpPr>
        <p:spPr bwMode="auto">
          <a:xfrm>
            <a:off x="250825" y="1089025"/>
            <a:ext cx="864235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cs typeface="Calibri" panose="020F0502020204030204" pitchFamily="34" charset="0"/>
              </a:rPr>
              <a:t>Rostliny dle vztahu k půdní vlhkosti:</a:t>
            </a:r>
          </a:p>
          <a:p>
            <a:pPr lvl="1" eaLnBrk="1" hangingPunct="1"/>
            <a:r>
              <a:rPr lang="cs-CZ" altLang="en-US" sz="2400" b="1">
                <a:cs typeface="Calibri" panose="020F0502020204030204" pitchFamily="34" charset="0"/>
              </a:rPr>
              <a:t>xerofyty – druhy suchomilné – např. sukulenty – </a:t>
            </a:r>
            <a:r>
              <a:rPr lang="cs-CZ" altLang="en-US" sz="2400" b="1" i="1">
                <a:cs typeface="Calibri" panose="020F0502020204030204" pitchFamily="34" charset="0"/>
              </a:rPr>
              <a:t>Sedum </a:t>
            </a:r>
            <a:r>
              <a:rPr lang="cs-CZ" altLang="en-US" sz="2400" b="1">
                <a:cs typeface="Calibri" panose="020F0502020204030204" pitchFamily="34" charset="0"/>
              </a:rPr>
              <a:t>spp., </a:t>
            </a:r>
            <a:r>
              <a:rPr lang="cs-CZ" altLang="en-US" sz="2400" b="1" i="1">
                <a:cs typeface="Calibri" panose="020F0502020204030204" pitchFamily="34" charset="0"/>
              </a:rPr>
              <a:t>Jovibarba</a:t>
            </a:r>
            <a:r>
              <a:rPr lang="cs-CZ" altLang="en-US" sz="2400" b="1">
                <a:cs typeface="Calibri" panose="020F0502020204030204" pitchFamily="34" charset="0"/>
              </a:rPr>
              <a:t>, nebo </a:t>
            </a:r>
            <a:r>
              <a:rPr lang="cs-CZ" altLang="en-US" sz="2400" b="1" i="1">
                <a:cs typeface="Calibri" panose="020F0502020204030204" pitchFamily="34" charset="0"/>
              </a:rPr>
              <a:t>Aurinia saxatilis</a:t>
            </a:r>
            <a:r>
              <a:rPr lang="cs-CZ" altLang="en-US" sz="2400" b="1">
                <a:cs typeface="Calibri" panose="020F0502020204030204" pitchFamily="34" charset="0"/>
              </a:rPr>
              <a:t>, </a:t>
            </a:r>
            <a:r>
              <a:rPr lang="cs-CZ" altLang="en-US" sz="2400" b="1" i="1">
                <a:cs typeface="Calibri" panose="020F0502020204030204" pitchFamily="34" charset="0"/>
              </a:rPr>
              <a:t> </a:t>
            </a:r>
            <a:r>
              <a:rPr lang="cs-CZ" altLang="en-US" sz="2400" b="1">
                <a:solidFill>
                  <a:srgbClr val="FF0000"/>
                </a:solidFill>
                <a:cs typeface="Calibri" panose="020F0502020204030204" pitchFamily="34" charset="0"/>
              </a:rPr>
              <a:t>Hydrická řada 1, 2</a:t>
            </a:r>
          </a:p>
        </p:txBody>
      </p:sp>
      <p:pic>
        <p:nvPicPr>
          <p:cNvPr id="257028" name="Picture 4">
            <a:extLst>
              <a:ext uri="{FF2B5EF4-FFF2-40B4-BE49-F238E27FC236}">
                <a16:creationId xmlns:a16="http://schemas.microsoft.com/office/drawing/2014/main" id="{1C9AB247-81F4-C67D-8FFD-0EC19F2DD7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0325" y="2393950"/>
            <a:ext cx="6481763"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68ED2AF-B451-8BC7-A3E9-EFC98AB09A1E}"/>
              </a:ext>
            </a:extLst>
          </p:cNvPr>
          <p:cNvSpPr>
            <a:spLocks noGrp="1" noChangeArrowheads="1"/>
          </p:cNvSpPr>
          <p:nvPr>
            <p:ph type="title"/>
          </p:nvPr>
        </p:nvSpPr>
        <p:spPr>
          <a:xfrm>
            <a:off x="457200" y="274638"/>
            <a:ext cx="8229600" cy="633412"/>
          </a:xfrm>
        </p:spPr>
        <p:txBody>
          <a:bodyPr/>
          <a:lstStyle/>
          <a:p>
            <a:pPr eaLnBrk="1" hangingPunct="1">
              <a:defRPr/>
            </a:pPr>
            <a:r>
              <a:rPr lang="cs-CZ" sz="3600" b="1" kern="1200" dirty="0">
                <a:solidFill>
                  <a:schemeClr val="tx1"/>
                </a:solidFill>
              </a:rPr>
              <a:t>1. Řada suchá (zakrslá)</a:t>
            </a:r>
          </a:p>
        </p:txBody>
      </p:sp>
      <p:sp>
        <p:nvSpPr>
          <p:cNvPr id="259075" name="Rectangle 3">
            <a:extLst>
              <a:ext uri="{FF2B5EF4-FFF2-40B4-BE49-F238E27FC236}">
                <a16:creationId xmlns:a16="http://schemas.microsoft.com/office/drawing/2014/main" id="{AF51371C-C536-7C02-72AC-1BE4DC1B712B}"/>
              </a:ext>
            </a:extLst>
          </p:cNvPr>
          <p:cNvSpPr>
            <a:spLocks noGrp="1" noChangeArrowheads="1"/>
          </p:cNvSpPr>
          <p:nvPr>
            <p:ph type="body" idx="1"/>
          </p:nvPr>
        </p:nvSpPr>
        <p:spPr>
          <a:xfrm>
            <a:off x="115888" y="898525"/>
            <a:ext cx="8912225" cy="5000625"/>
          </a:xfrm>
        </p:spPr>
        <p:txBody>
          <a:bodyPr/>
          <a:lstStyle/>
          <a:p>
            <a:pPr eaLnBrk="1" hangingPunct="1">
              <a:buSzPct val="75000"/>
            </a:pPr>
            <a:r>
              <a:rPr lang="cs-CZ" altLang="en-US" sz="2000" b="1"/>
              <a:t>skály, sutě, bez půdního povrchu – extrémní výpar, malá vododržnost, rychlý odtok</a:t>
            </a:r>
          </a:p>
          <a:p>
            <a:pPr eaLnBrk="1" hangingPunct="1">
              <a:buSzPct val="75000"/>
            </a:pPr>
            <a:r>
              <a:rPr lang="cs-CZ" altLang="en-US" sz="2000" b="1"/>
              <a:t>litozemě, rendziny, rankery</a:t>
            </a:r>
          </a:p>
          <a:p>
            <a:pPr eaLnBrk="1" hangingPunct="1">
              <a:buSzPct val="75000"/>
            </a:pPr>
            <a:r>
              <a:rPr lang="cs-CZ" altLang="en-US" sz="2000" b="1"/>
              <a:t>rozvolněný zápoj dřevin, zakrslost</a:t>
            </a:r>
          </a:p>
          <a:p>
            <a:pPr eaLnBrk="1" hangingPunct="1">
              <a:buSzPct val="75000"/>
            </a:pPr>
            <a:r>
              <a:rPr lang="cs-CZ" altLang="en-US" sz="2000" b="1" i="1"/>
              <a:t>Pinus sylvestris</a:t>
            </a:r>
            <a:r>
              <a:rPr lang="cs-CZ" altLang="en-US" sz="2000" b="1"/>
              <a:t>,</a:t>
            </a:r>
            <a:r>
              <a:rPr lang="cs-CZ" altLang="en-US" sz="2000" b="1" i="1"/>
              <a:t> Betula pendula</a:t>
            </a:r>
            <a:r>
              <a:rPr lang="cs-CZ" altLang="en-US" sz="2000" b="1"/>
              <a:t>,</a:t>
            </a:r>
            <a:r>
              <a:rPr lang="cs-CZ" altLang="en-US" sz="2000" b="1" i="1"/>
              <a:t> </a:t>
            </a:r>
            <a:r>
              <a:rPr lang="cs-CZ" altLang="en-US" sz="2000" b="1" i="1">
                <a:solidFill>
                  <a:srgbClr val="FF0000"/>
                </a:solidFill>
              </a:rPr>
              <a:t>Sedum</a:t>
            </a:r>
            <a:r>
              <a:rPr lang="cs-CZ" altLang="en-US" sz="2000" b="1" i="1"/>
              <a:t> </a:t>
            </a:r>
            <a:r>
              <a:rPr lang="cs-CZ" altLang="en-US" sz="2000" b="1"/>
              <a:t>spp.,</a:t>
            </a:r>
            <a:r>
              <a:rPr lang="cs-CZ" altLang="en-US" sz="2000" b="1" i="1"/>
              <a:t> Jovibarba</a:t>
            </a:r>
            <a:r>
              <a:rPr lang="cs-CZ" altLang="en-US" sz="2000" b="1"/>
              <a:t>, </a:t>
            </a:r>
            <a:r>
              <a:rPr lang="cs-CZ" altLang="en-US" sz="2000" b="1" i="1"/>
              <a:t>Saxifraga tridactylites</a:t>
            </a:r>
            <a:r>
              <a:rPr lang="cs-CZ" altLang="en-US" sz="2000" b="1"/>
              <a:t>, </a:t>
            </a:r>
            <a:r>
              <a:rPr lang="cs-CZ" altLang="en-US" sz="2000" b="1" i="1"/>
              <a:t>Saxifraga paniculata</a:t>
            </a:r>
            <a:r>
              <a:rPr lang="cs-CZ" altLang="en-US" sz="2000" b="1"/>
              <a:t>… a také významný podíl terestrických mechorostů a lišejníků, sukulentů apod.</a:t>
            </a:r>
          </a:p>
        </p:txBody>
      </p:sp>
      <p:grpSp>
        <p:nvGrpSpPr>
          <p:cNvPr id="259076" name="Skupina 3">
            <a:extLst>
              <a:ext uri="{FF2B5EF4-FFF2-40B4-BE49-F238E27FC236}">
                <a16:creationId xmlns:a16="http://schemas.microsoft.com/office/drawing/2014/main" id="{5C079C8F-A863-463D-DD38-70DAE01E8927}"/>
              </a:ext>
            </a:extLst>
          </p:cNvPr>
          <p:cNvGrpSpPr>
            <a:grpSpLocks noChangeAspect="1"/>
          </p:cNvGrpSpPr>
          <p:nvPr/>
        </p:nvGrpSpPr>
        <p:grpSpPr bwMode="auto">
          <a:xfrm>
            <a:off x="606425" y="3281363"/>
            <a:ext cx="7931150" cy="3563937"/>
            <a:chOff x="158750" y="2663825"/>
            <a:chExt cx="8928100" cy="4011613"/>
          </a:xfrm>
        </p:grpSpPr>
        <p:pic>
          <p:nvPicPr>
            <p:cNvPr id="259077" name="Obrázek 2" descr="Obsah obrázku skála, exteriér, skalní, hora&#10;&#10;Popis byl vytvořen automaticky">
              <a:extLst>
                <a:ext uri="{FF2B5EF4-FFF2-40B4-BE49-F238E27FC236}">
                  <a16:creationId xmlns:a16="http://schemas.microsoft.com/office/drawing/2014/main" id="{12CEC6E9-64AC-A6A2-1705-C0AF27831D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750" y="2663825"/>
              <a:ext cx="32226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8" name="Obrázek 4" descr="Obsah obrázku exteriér, tráva, list, skála&#10;&#10;Popis byl vytvořen automaticky">
              <a:extLst>
                <a:ext uri="{FF2B5EF4-FFF2-40B4-BE49-F238E27FC236}">
                  <a16:creationId xmlns:a16="http://schemas.microsoft.com/office/drawing/2014/main" id="{EFFDC1D5-9A3B-C98C-085F-4BC9C5FE00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50" y="4856163"/>
              <a:ext cx="22987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Obrázek 6" descr="Obsah obrázku exteriér, skála, malé, vsedě&#10;&#10;Popis byl vytvořen automaticky">
              <a:extLst>
                <a:ext uri="{FF2B5EF4-FFF2-40B4-BE49-F238E27FC236}">
                  <a16:creationId xmlns:a16="http://schemas.microsoft.com/office/drawing/2014/main" id="{57776D25-8173-FC65-7BA1-47FF5DE467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4238" y="2663825"/>
              <a:ext cx="15875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80" name="Obrázek 8" descr="Obsah obrázku rostlina, list, zelená, strom&#10;&#10;Popis byl vytvořen automaticky">
              <a:extLst>
                <a:ext uri="{FF2B5EF4-FFF2-40B4-BE49-F238E27FC236}">
                  <a16:creationId xmlns:a16="http://schemas.microsoft.com/office/drawing/2014/main" id="{17F154EC-52E1-46F3-286C-D361D781685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78088" y="4856163"/>
              <a:ext cx="2535237"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81" name="Obrázek 10" descr="Obsah obrázku exteriér, list, rostlina, kapradina&#10;&#10;Popis byl vytvořen automaticky">
              <a:extLst>
                <a:ext uri="{FF2B5EF4-FFF2-40B4-BE49-F238E27FC236}">
                  <a16:creationId xmlns:a16="http://schemas.microsoft.com/office/drawing/2014/main" id="{B88AF308-7DB4-3451-F82A-E1211DE0BF0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56188" y="2673350"/>
              <a:ext cx="4030662"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Obrázek 2" descr="Obsah obrázku exteriér, tráva, strom, obloha&#10;&#10;Popis byl vytvořen automaticky">
            <a:extLst>
              <a:ext uri="{FF2B5EF4-FFF2-40B4-BE49-F238E27FC236}">
                <a16:creationId xmlns:a16="http://schemas.microsoft.com/office/drawing/2014/main" id="{AB188E05-C3C3-7499-78ED-57D077CEA1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3ADBB6E-8352-1737-3813-EC8FB6651971}"/>
              </a:ext>
            </a:extLst>
          </p:cNvPr>
          <p:cNvSpPr>
            <a:spLocks noGrp="1" noChangeArrowheads="1"/>
          </p:cNvSpPr>
          <p:nvPr>
            <p:ph type="title"/>
          </p:nvPr>
        </p:nvSpPr>
        <p:spPr>
          <a:xfrm>
            <a:off x="457200" y="274638"/>
            <a:ext cx="8229600" cy="706437"/>
          </a:xfrm>
        </p:spPr>
        <p:txBody>
          <a:bodyPr/>
          <a:lstStyle/>
          <a:p>
            <a:pPr eaLnBrk="1" hangingPunct="1">
              <a:defRPr/>
            </a:pPr>
            <a:r>
              <a:rPr lang="cs-CZ" sz="3600" b="1" kern="1200" dirty="0">
                <a:solidFill>
                  <a:schemeClr val="tx1"/>
                </a:solidFill>
              </a:rPr>
              <a:t>2. Řada omezená</a:t>
            </a:r>
          </a:p>
        </p:txBody>
      </p:sp>
      <p:sp>
        <p:nvSpPr>
          <p:cNvPr id="263171" name="Rectangle 3">
            <a:extLst>
              <a:ext uri="{FF2B5EF4-FFF2-40B4-BE49-F238E27FC236}">
                <a16:creationId xmlns:a16="http://schemas.microsoft.com/office/drawing/2014/main" id="{5A933E3E-594F-1710-181F-862670CAF5B1}"/>
              </a:ext>
            </a:extLst>
          </p:cNvPr>
          <p:cNvSpPr>
            <a:spLocks noGrp="1" noChangeArrowheads="1"/>
          </p:cNvSpPr>
          <p:nvPr>
            <p:ph type="body" idx="1"/>
          </p:nvPr>
        </p:nvSpPr>
        <p:spPr>
          <a:xfrm>
            <a:off x="71438" y="1004888"/>
            <a:ext cx="9001125" cy="1368425"/>
          </a:xfrm>
        </p:spPr>
        <p:txBody>
          <a:bodyPr/>
          <a:lstStyle/>
          <a:p>
            <a:pPr eaLnBrk="1" hangingPunct="1">
              <a:buSzPct val="75000"/>
            </a:pPr>
            <a:r>
              <a:rPr lang="cs-CZ" altLang="en-US" sz="2000" b="1">
                <a:cs typeface="Calibri" panose="020F0502020204030204" pitchFamily="34" charset="0"/>
              </a:rPr>
              <a:t>arenické půdy – extrémní vsak, nebo extrémní výpar</a:t>
            </a:r>
          </a:p>
          <a:p>
            <a:pPr eaLnBrk="1" hangingPunct="1">
              <a:buSzPct val="75000"/>
            </a:pPr>
            <a:r>
              <a:rPr lang="cs-CZ" altLang="en-US" sz="2000" b="1" i="1">
                <a:solidFill>
                  <a:srgbClr val="FF0000"/>
                </a:solidFill>
                <a:cs typeface="Calibri" panose="020F0502020204030204" pitchFamily="34" charset="0"/>
              </a:rPr>
              <a:t>Festuca ovina</a:t>
            </a:r>
            <a:r>
              <a:rPr lang="cs-CZ" altLang="en-US" sz="2000" b="1">
                <a:cs typeface="Calibri" panose="020F0502020204030204" pitchFamily="34" charset="0"/>
              </a:rPr>
              <a:t>,</a:t>
            </a:r>
            <a:r>
              <a:rPr lang="cs-CZ" altLang="en-US" sz="2000" b="1" i="1">
                <a:cs typeface="Calibri" panose="020F0502020204030204" pitchFamily="34" charset="0"/>
              </a:rPr>
              <a:t> Carex humilis</a:t>
            </a:r>
            <a:r>
              <a:rPr lang="cs-CZ" altLang="en-US" sz="2000" b="1">
                <a:cs typeface="Calibri" panose="020F0502020204030204" pitchFamily="34" charset="0"/>
              </a:rPr>
              <a:t>,</a:t>
            </a:r>
            <a:r>
              <a:rPr lang="cs-CZ" altLang="en-US" sz="2000" b="1" i="1">
                <a:cs typeface="Calibri" panose="020F0502020204030204" pitchFamily="34" charset="0"/>
              </a:rPr>
              <a:t> </a:t>
            </a:r>
            <a:r>
              <a:rPr lang="cs-CZ" altLang="en-US" sz="2000" b="1" i="1">
                <a:solidFill>
                  <a:srgbClr val="FF0000"/>
                </a:solidFill>
                <a:cs typeface="Calibri" panose="020F0502020204030204" pitchFamily="34" charset="0"/>
              </a:rPr>
              <a:t>Vincetoxicum hirundinaria</a:t>
            </a:r>
            <a:r>
              <a:rPr lang="cs-CZ" altLang="en-US" sz="2000" b="1">
                <a:cs typeface="Calibri" panose="020F0502020204030204" pitchFamily="34" charset="0"/>
              </a:rPr>
              <a:t>,</a:t>
            </a:r>
            <a:r>
              <a:rPr lang="cs-CZ" altLang="en-US" sz="2000" b="1" i="1">
                <a:cs typeface="Calibri" panose="020F0502020204030204" pitchFamily="34" charset="0"/>
              </a:rPr>
              <a:t> </a:t>
            </a:r>
            <a:r>
              <a:rPr lang="cs-CZ" altLang="en-US" sz="2000" b="1" i="1">
                <a:solidFill>
                  <a:srgbClr val="FF0000"/>
                </a:solidFill>
                <a:cs typeface="Calibri" panose="020F0502020204030204" pitchFamily="34" charset="0"/>
              </a:rPr>
              <a:t>Carlina acaulis</a:t>
            </a:r>
            <a:r>
              <a:rPr lang="cs-CZ" altLang="en-US" sz="2000" b="1">
                <a:cs typeface="Calibri" panose="020F0502020204030204" pitchFamily="34" charset="0"/>
              </a:rPr>
              <a:t>,</a:t>
            </a:r>
            <a:r>
              <a:rPr lang="cs-CZ" altLang="en-US" sz="2000" b="1" i="1">
                <a:cs typeface="Calibri" panose="020F0502020204030204" pitchFamily="34" charset="0"/>
              </a:rPr>
              <a:t> Thymus</a:t>
            </a:r>
            <a:r>
              <a:rPr lang="cs-CZ" altLang="en-US" sz="2000" b="1">
                <a:cs typeface="Calibri" panose="020F0502020204030204" pitchFamily="34" charset="0"/>
              </a:rPr>
              <a:t> spp., </a:t>
            </a:r>
            <a:r>
              <a:rPr lang="cs-CZ" altLang="en-US" sz="2000" b="1" i="1">
                <a:cs typeface="Calibri" panose="020F0502020204030204" pitchFamily="34" charset="0"/>
              </a:rPr>
              <a:t>Luzula luzuloides</a:t>
            </a:r>
            <a:r>
              <a:rPr lang="cs-CZ" altLang="en-US" sz="2000" b="1">
                <a:cs typeface="Calibri" panose="020F0502020204030204" pitchFamily="34" charset="0"/>
              </a:rPr>
              <a:t>, </a:t>
            </a:r>
            <a:r>
              <a:rPr lang="cs-CZ" altLang="en-US" sz="2000" b="1" i="1">
                <a:cs typeface="Calibri" panose="020F0502020204030204" pitchFamily="34" charset="0"/>
              </a:rPr>
              <a:t>Poa nemoralis</a:t>
            </a:r>
            <a:r>
              <a:rPr lang="cs-CZ" altLang="en-US" sz="2000" b="1">
                <a:cs typeface="Calibri" panose="020F0502020204030204" pitchFamily="34" charset="0"/>
              </a:rPr>
              <a:t>, </a:t>
            </a:r>
            <a:r>
              <a:rPr lang="cs-CZ" altLang="en-US" sz="2000" b="1" i="1">
                <a:solidFill>
                  <a:srgbClr val="FF0000"/>
                </a:solidFill>
                <a:cs typeface="Calibri" panose="020F0502020204030204" pitchFamily="34" charset="0"/>
              </a:rPr>
              <a:t>Euphorbia cyparissias</a:t>
            </a:r>
            <a:r>
              <a:rPr lang="cs-CZ" altLang="en-US" sz="2000" b="1">
                <a:cs typeface="Calibri" panose="020F0502020204030204" pitchFamily="34" charset="0"/>
              </a:rPr>
              <a:t>, </a:t>
            </a:r>
            <a:r>
              <a:rPr lang="cs-CZ" altLang="en-US" sz="2000" b="1" i="1">
                <a:cs typeface="Calibri" panose="020F0502020204030204" pitchFamily="34" charset="0"/>
              </a:rPr>
              <a:t>Eryngium campestre</a:t>
            </a:r>
            <a:r>
              <a:rPr lang="cs-CZ" altLang="en-US" sz="2000" b="1">
                <a:cs typeface="Calibri" panose="020F0502020204030204" pitchFamily="34" charset="0"/>
              </a:rPr>
              <a:t>… + pravidelně se ještě vyskytují druhy ze suché hydrické řady</a:t>
            </a:r>
          </a:p>
        </p:txBody>
      </p:sp>
      <p:grpSp>
        <p:nvGrpSpPr>
          <p:cNvPr id="263172" name="Skupina 3">
            <a:extLst>
              <a:ext uri="{FF2B5EF4-FFF2-40B4-BE49-F238E27FC236}">
                <a16:creationId xmlns:a16="http://schemas.microsoft.com/office/drawing/2014/main" id="{2988F420-8E7F-CAFF-07CA-95C5CDC94D2F}"/>
              </a:ext>
            </a:extLst>
          </p:cNvPr>
          <p:cNvGrpSpPr>
            <a:grpSpLocks/>
          </p:cNvGrpSpPr>
          <p:nvPr/>
        </p:nvGrpSpPr>
        <p:grpSpPr bwMode="auto">
          <a:xfrm>
            <a:off x="1117600" y="2749550"/>
            <a:ext cx="6908800" cy="4103688"/>
            <a:chOff x="115888" y="2349500"/>
            <a:chExt cx="7377112" cy="4437063"/>
          </a:xfrm>
        </p:grpSpPr>
        <p:pic>
          <p:nvPicPr>
            <p:cNvPr id="263173" name="Obrázek 2" descr="Obsah obrázku tráva, exteriér, rostlina, zelená&#10;&#10;Popis byl vytvořen automaticky">
              <a:extLst>
                <a:ext uri="{FF2B5EF4-FFF2-40B4-BE49-F238E27FC236}">
                  <a16:creationId xmlns:a16="http://schemas.microsoft.com/office/drawing/2014/main" id="{0C3B15D3-854C-8935-6369-EA1B776421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2349500"/>
              <a:ext cx="17113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4" name="Obrázek 4" descr="Obsah obrázku rostlina, květina, exteriér, tráva&#10;&#10;Popis byl vytvořen automaticky">
              <a:extLst>
                <a:ext uri="{FF2B5EF4-FFF2-40B4-BE49-F238E27FC236}">
                  <a16:creationId xmlns:a16="http://schemas.microsoft.com/office/drawing/2014/main" id="{B7BD1808-B9F9-B972-A289-6BC3A843BE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81188" y="2349500"/>
              <a:ext cx="38481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5" name="Obrázek 6" descr="Obsah obrázku exteriér, rostlina, tráva, strom&#10;&#10;Popis byl vytvořen automaticky">
              <a:extLst>
                <a:ext uri="{FF2B5EF4-FFF2-40B4-BE49-F238E27FC236}">
                  <a16:creationId xmlns:a16="http://schemas.microsoft.com/office/drawing/2014/main" id="{80BF2632-872C-7BD3-3B50-A08A7A058E1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83263" y="2349500"/>
              <a:ext cx="170973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6" name="Obrázek 8" descr="Obsah obrázku tráva, exteriér, rostlina, strom&#10;&#10;Popis byl vytvořen automaticky">
              <a:extLst>
                <a:ext uri="{FF2B5EF4-FFF2-40B4-BE49-F238E27FC236}">
                  <a16:creationId xmlns:a16="http://schemas.microsoft.com/office/drawing/2014/main" id="{A86ED022-997D-EF83-3546-5B7661C612B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5888" y="4938713"/>
              <a:ext cx="27717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7" name="Obrázek 9">
              <a:extLst>
                <a:ext uri="{FF2B5EF4-FFF2-40B4-BE49-F238E27FC236}">
                  <a16:creationId xmlns:a16="http://schemas.microsoft.com/office/drawing/2014/main" id="{4FF0CDD8-53D4-3344-5A04-F1CE806855E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09888" y="4938713"/>
              <a:ext cx="27717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4">
            <a:extLst>
              <a:ext uri="{FF2B5EF4-FFF2-40B4-BE49-F238E27FC236}">
                <a16:creationId xmlns:a16="http://schemas.microsoft.com/office/drawing/2014/main" id="{127A88B4-7AE5-0156-B79D-C785B08B53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75" y="923925"/>
            <a:ext cx="3757613"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9" name="Picture 5">
            <a:extLst>
              <a:ext uri="{FF2B5EF4-FFF2-40B4-BE49-F238E27FC236}">
                <a16:creationId xmlns:a16="http://schemas.microsoft.com/office/drawing/2014/main" id="{3A959FF0-16BD-035C-169B-FE66BB2D31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03688" y="152400"/>
            <a:ext cx="4887912" cy="65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F3F90A1-7DB4-78B0-33BA-853968BAF776}"/>
              </a:ext>
            </a:extLst>
          </p:cNvPr>
          <p:cNvSpPr>
            <a:spLocks noGrp="1" noChangeArrowheads="1"/>
          </p:cNvSpPr>
          <p:nvPr>
            <p:ph type="title"/>
          </p:nvPr>
        </p:nvSpPr>
        <p:spPr>
          <a:xfrm>
            <a:off x="457200" y="274638"/>
            <a:ext cx="8229600" cy="706437"/>
          </a:xfrm>
        </p:spPr>
        <p:txBody>
          <a:bodyPr/>
          <a:lstStyle/>
          <a:p>
            <a:pPr eaLnBrk="1" hangingPunct="1">
              <a:defRPr/>
            </a:pPr>
            <a:r>
              <a:rPr lang="cs-CZ" sz="3600" b="1" kern="1200" dirty="0">
                <a:solidFill>
                  <a:schemeClr val="tx1"/>
                </a:solidFill>
              </a:rPr>
              <a:t>3. Řada normální</a:t>
            </a:r>
          </a:p>
        </p:txBody>
      </p:sp>
      <p:sp>
        <p:nvSpPr>
          <p:cNvPr id="267267" name="Rectangle 3">
            <a:extLst>
              <a:ext uri="{FF2B5EF4-FFF2-40B4-BE49-F238E27FC236}">
                <a16:creationId xmlns:a16="http://schemas.microsoft.com/office/drawing/2014/main" id="{B134E04C-1E4C-CB3C-5964-E9D11FB3E2B9}"/>
              </a:ext>
            </a:extLst>
          </p:cNvPr>
          <p:cNvSpPr>
            <a:spLocks noGrp="1" noChangeArrowheads="1"/>
          </p:cNvSpPr>
          <p:nvPr>
            <p:ph type="body" idx="1"/>
          </p:nvPr>
        </p:nvSpPr>
        <p:spPr>
          <a:xfrm>
            <a:off x="115888" y="981075"/>
            <a:ext cx="8912225" cy="3033713"/>
          </a:xfrm>
        </p:spPr>
        <p:txBody>
          <a:bodyPr/>
          <a:lstStyle/>
          <a:p>
            <a:pPr eaLnBrk="1" hangingPunct="1">
              <a:buSzPct val="75000"/>
            </a:pPr>
            <a:r>
              <a:rPr lang="cs-CZ" altLang="en-US" sz="2000" b="1"/>
              <a:t>vyrovnaný vodní režim</a:t>
            </a:r>
          </a:p>
          <a:p>
            <a:pPr eaLnBrk="1" hangingPunct="1">
              <a:buSzPct val="75000"/>
            </a:pPr>
            <a:r>
              <a:rPr lang="cs-CZ" altLang="en-US" sz="2000" b="1"/>
              <a:t>podle této řady určována vegetační stupňovitost – řada vůdčí</a:t>
            </a:r>
          </a:p>
          <a:p>
            <a:pPr eaLnBrk="1" hangingPunct="1">
              <a:buSzPct val="75000"/>
            </a:pPr>
            <a:r>
              <a:rPr lang="cs-CZ" altLang="en-US" sz="2000" b="1"/>
              <a:t>kambizemě, hnědozemě, luvizemě, kryptopodzoly…</a:t>
            </a:r>
          </a:p>
          <a:p>
            <a:pPr eaLnBrk="1" hangingPunct="1">
              <a:buSzPct val="75000"/>
            </a:pPr>
            <a:r>
              <a:rPr lang="cs-CZ" altLang="en-US" sz="2000" b="1"/>
              <a:t>běžné mezofilní rostliny – </a:t>
            </a:r>
            <a:r>
              <a:rPr lang="cs-CZ" altLang="en-US" sz="2000" b="1" i="1"/>
              <a:t>Oxalis acetosella</a:t>
            </a:r>
            <a:r>
              <a:rPr lang="cs-CZ" altLang="en-US" sz="2000" b="1"/>
              <a:t>, </a:t>
            </a:r>
            <a:r>
              <a:rPr lang="cs-CZ" altLang="en-US" sz="2000" b="1" i="1">
                <a:solidFill>
                  <a:srgbClr val="FF0000"/>
                </a:solidFill>
              </a:rPr>
              <a:t>Galium odoratum</a:t>
            </a:r>
            <a:r>
              <a:rPr lang="cs-CZ" altLang="en-US" sz="2000" b="1"/>
              <a:t>, </a:t>
            </a:r>
            <a:r>
              <a:rPr lang="cs-CZ" altLang="en-US" sz="2000" b="1" i="1"/>
              <a:t>Dryopteris filix-mas</a:t>
            </a:r>
            <a:r>
              <a:rPr lang="cs-CZ" altLang="en-US" sz="2000" b="1"/>
              <a:t>,</a:t>
            </a:r>
            <a:r>
              <a:rPr lang="cs-CZ" altLang="en-US" sz="2000" b="1" i="1"/>
              <a:t> </a:t>
            </a:r>
            <a:r>
              <a:rPr lang="cs-CZ" altLang="en-US" sz="2000" b="1" i="1">
                <a:solidFill>
                  <a:srgbClr val="FF0000"/>
                </a:solidFill>
              </a:rPr>
              <a:t>Senecio ovatus</a:t>
            </a:r>
            <a:r>
              <a:rPr lang="cs-CZ" altLang="en-US" sz="2000" b="1"/>
              <a:t>, </a:t>
            </a:r>
            <a:r>
              <a:rPr lang="cs-CZ" altLang="en-US" sz="2000" b="1" i="1">
                <a:solidFill>
                  <a:srgbClr val="FF0000"/>
                </a:solidFill>
              </a:rPr>
              <a:t>Viola reichenbachiana</a:t>
            </a:r>
            <a:r>
              <a:rPr lang="cs-CZ" altLang="en-US" sz="2000" b="1"/>
              <a:t>, </a:t>
            </a:r>
            <a:r>
              <a:rPr lang="cs-CZ" altLang="en-US" sz="2000" b="1" i="1">
                <a:solidFill>
                  <a:srgbClr val="FF0000"/>
                </a:solidFill>
              </a:rPr>
              <a:t>Viola riviniana</a:t>
            </a:r>
            <a:r>
              <a:rPr lang="cs-CZ" altLang="en-US" sz="2000" b="1"/>
              <a:t>, </a:t>
            </a:r>
            <a:r>
              <a:rPr lang="cs-CZ" altLang="en-US" sz="2000" b="1" i="1">
                <a:solidFill>
                  <a:srgbClr val="FF0000"/>
                </a:solidFill>
              </a:rPr>
              <a:t>Dentaria bulbifera</a:t>
            </a:r>
            <a:r>
              <a:rPr lang="cs-CZ" altLang="en-US" sz="2000" b="1"/>
              <a:t>, </a:t>
            </a:r>
            <a:r>
              <a:rPr lang="cs-CZ" altLang="en-US" sz="2000" b="1" i="1"/>
              <a:t>Leucanthemum vulgare</a:t>
            </a:r>
            <a:r>
              <a:rPr lang="cs-CZ" altLang="en-US" sz="2000" b="1"/>
              <a:t>, </a:t>
            </a:r>
            <a:r>
              <a:rPr lang="cs-CZ" altLang="en-US" sz="2000" b="1" i="1"/>
              <a:t>Campanula patula</a:t>
            </a:r>
            <a:r>
              <a:rPr lang="cs-CZ" altLang="en-US" sz="2000" b="1"/>
              <a:t>, </a:t>
            </a:r>
            <a:r>
              <a:rPr lang="cs-CZ" altLang="en-US" sz="2000" b="1" i="1">
                <a:solidFill>
                  <a:srgbClr val="FF0000"/>
                </a:solidFill>
              </a:rPr>
              <a:t>Lathyrus vernus</a:t>
            </a:r>
            <a:r>
              <a:rPr lang="cs-CZ" altLang="en-US" sz="2000" b="1">
                <a:solidFill>
                  <a:srgbClr val="FF0000"/>
                </a:solidFill>
              </a:rPr>
              <a:t>, </a:t>
            </a:r>
            <a:r>
              <a:rPr lang="cs-CZ" altLang="en-US" sz="2000" b="1" i="1">
                <a:solidFill>
                  <a:srgbClr val="FF0000"/>
                </a:solidFill>
              </a:rPr>
              <a:t>Stellaria holostea</a:t>
            </a:r>
            <a:r>
              <a:rPr lang="cs-CZ" altLang="en-US" sz="2000" b="1"/>
              <a:t>, </a:t>
            </a:r>
            <a:r>
              <a:rPr lang="cs-CZ" altLang="en-US" sz="2000" b="1" i="1"/>
              <a:t>Athyrium filix-femina</a:t>
            </a:r>
            <a:r>
              <a:rPr lang="cs-CZ" altLang="en-US" sz="2000" b="1"/>
              <a:t>, </a:t>
            </a:r>
            <a:r>
              <a:rPr lang="cs-CZ" altLang="en-US" sz="2000" b="1" i="1"/>
              <a:t>Trifolium pratense</a:t>
            </a:r>
            <a:r>
              <a:rPr lang="cs-CZ" altLang="en-US" sz="2000" b="1"/>
              <a:t>, </a:t>
            </a:r>
            <a:r>
              <a:rPr lang="cs-CZ" altLang="en-US" sz="2000" b="1" i="1"/>
              <a:t>Geranium pratense</a:t>
            </a:r>
            <a:r>
              <a:rPr lang="cs-CZ" altLang="en-US" sz="2000" b="1"/>
              <a:t>, </a:t>
            </a:r>
            <a:r>
              <a:rPr lang="cs-CZ" altLang="en-US" sz="2000" b="1" i="1"/>
              <a:t>Ajuga reptans</a:t>
            </a:r>
            <a:r>
              <a:rPr lang="cs-CZ" altLang="en-US" sz="2000" b="1"/>
              <a:t>, </a:t>
            </a:r>
            <a:r>
              <a:rPr lang="cs-CZ" altLang="en-US" sz="2000" b="1" i="1"/>
              <a:t>Veronica chamaedrys </a:t>
            </a:r>
            <a:r>
              <a:rPr lang="cs-CZ" altLang="en-US" sz="2000" b="1"/>
              <a:t>apod.</a:t>
            </a:r>
          </a:p>
        </p:txBody>
      </p:sp>
      <p:grpSp>
        <p:nvGrpSpPr>
          <p:cNvPr id="267268" name="Skupina 3">
            <a:extLst>
              <a:ext uri="{FF2B5EF4-FFF2-40B4-BE49-F238E27FC236}">
                <a16:creationId xmlns:a16="http://schemas.microsoft.com/office/drawing/2014/main" id="{46A90D9F-16BB-4E83-FA5C-4951CA6D0129}"/>
              </a:ext>
            </a:extLst>
          </p:cNvPr>
          <p:cNvGrpSpPr>
            <a:grpSpLocks noChangeAspect="1"/>
          </p:cNvGrpSpPr>
          <p:nvPr/>
        </p:nvGrpSpPr>
        <p:grpSpPr bwMode="auto">
          <a:xfrm>
            <a:off x="1222375" y="3743325"/>
            <a:ext cx="6699250" cy="2995613"/>
            <a:chOff x="71438" y="2979738"/>
            <a:chExt cx="8551862" cy="3824287"/>
          </a:xfrm>
        </p:grpSpPr>
        <p:pic>
          <p:nvPicPr>
            <p:cNvPr id="267269" name="Obrázek 2" descr="Obsah obrázku exteriér, rostlina, tráva, květina&#10;&#10;Popis byl vytvořen automaticky">
              <a:extLst>
                <a:ext uri="{FF2B5EF4-FFF2-40B4-BE49-F238E27FC236}">
                  <a16:creationId xmlns:a16="http://schemas.microsoft.com/office/drawing/2014/main" id="{52BF4DD0-7EA3-4F70-24E8-4540D6B6AB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2979738"/>
              <a:ext cx="20701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0" name="Obrázek 4" descr="Obsah obrázku rostlina, květina, zelená&#10;&#10;Popis byl vytvořen automaticky">
              <a:extLst>
                <a:ext uri="{FF2B5EF4-FFF2-40B4-BE49-F238E27FC236}">
                  <a16:creationId xmlns:a16="http://schemas.microsoft.com/office/drawing/2014/main" id="{0344DF2C-3985-2561-A4D2-DCB75DD0259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85988" y="2979738"/>
              <a:ext cx="14605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1" name="Obrázek 6" descr="Obsah obrázku exteriér, rostlina, květina, vsedě&#10;&#10;Popis byl vytvořen automaticky">
              <a:extLst>
                <a:ext uri="{FF2B5EF4-FFF2-40B4-BE49-F238E27FC236}">
                  <a16:creationId xmlns:a16="http://schemas.microsoft.com/office/drawing/2014/main" id="{ECAFDCE4-2CD0-7C0F-80E0-DA7F377B8E0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438" y="5227638"/>
              <a:ext cx="2366962"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2" name="Obrázek 8" descr="Obsah obrázku rostlina, květina, tráva, exteriér&#10;&#10;Popis byl vytvořen automaticky">
              <a:extLst>
                <a:ext uri="{FF2B5EF4-FFF2-40B4-BE49-F238E27FC236}">
                  <a16:creationId xmlns:a16="http://schemas.microsoft.com/office/drawing/2014/main" id="{F14AA5BC-320C-8ADB-2F21-0AE34962DE2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52688" y="5227638"/>
              <a:ext cx="2227262"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3" name="Obrázek 9">
              <a:extLst>
                <a:ext uri="{FF2B5EF4-FFF2-40B4-BE49-F238E27FC236}">
                  <a16:creationId xmlns:a16="http://schemas.microsoft.com/office/drawing/2014/main" id="{C4E897B4-904D-BBC7-5004-C3182F24C00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70300" y="2979738"/>
              <a:ext cx="16398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4" name="Obrázek 12" descr="Obsah obrázku tráva, exteriér, rostlina, květina&#10;&#10;Popis byl vytvořen automaticky">
              <a:extLst>
                <a:ext uri="{FF2B5EF4-FFF2-40B4-BE49-F238E27FC236}">
                  <a16:creationId xmlns:a16="http://schemas.microsoft.com/office/drawing/2014/main" id="{CAE6C616-5027-77DE-A281-BC1280BDBF7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94238" y="5227638"/>
              <a:ext cx="23082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5" name="Obrázek 13">
              <a:extLst>
                <a:ext uri="{FF2B5EF4-FFF2-40B4-BE49-F238E27FC236}">
                  <a16:creationId xmlns:a16="http://schemas.microsoft.com/office/drawing/2014/main" id="{23EC05F5-9AFC-6185-1AD3-9B9DF8D2EE0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34000" y="2989263"/>
              <a:ext cx="32893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6" name="Obrázek 16" descr="Obsah obrázku rostlina, tráva, květina, exteriér&#10;&#10;Popis byl vytvořen automaticky">
              <a:extLst>
                <a:ext uri="{FF2B5EF4-FFF2-40B4-BE49-F238E27FC236}">
                  <a16:creationId xmlns:a16="http://schemas.microsoft.com/office/drawing/2014/main" id="{A4CFB081-BB93-5918-2ED0-3CFE79F55BA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037388" y="5221288"/>
              <a:ext cx="10509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Obrázek 2" descr="Obsah obrázku strom, exteriér, les, rostlina&#10;&#10;Popis byl vytvořen automaticky">
            <a:extLst>
              <a:ext uri="{FF2B5EF4-FFF2-40B4-BE49-F238E27FC236}">
                <a16:creationId xmlns:a16="http://schemas.microsoft.com/office/drawing/2014/main" id="{9629134C-A71A-F44B-7DCB-1F0AC44444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165632C-65C4-213E-588E-27BB1C0E35B8}"/>
              </a:ext>
            </a:extLst>
          </p:cNvPr>
          <p:cNvSpPr>
            <a:spLocks noGrp="1" noChangeArrowheads="1"/>
          </p:cNvSpPr>
          <p:nvPr>
            <p:ph type="title"/>
          </p:nvPr>
        </p:nvSpPr>
        <p:spPr>
          <a:xfrm>
            <a:off x="457200" y="274638"/>
            <a:ext cx="8229600" cy="633412"/>
          </a:xfrm>
        </p:spPr>
        <p:txBody>
          <a:bodyPr/>
          <a:lstStyle/>
          <a:p>
            <a:pPr eaLnBrk="1" hangingPunct="1">
              <a:defRPr/>
            </a:pPr>
            <a:r>
              <a:rPr lang="cs-CZ" sz="3600" b="1" kern="1200" dirty="0">
                <a:solidFill>
                  <a:schemeClr val="tx1"/>
                </a:solidFill>
              </a:rPr>
              <a:t>4. Řada zamokřená</a:t>
            </a:r>
          </a:p>
        </p:txBody>
      </p:sp>
      <p:sp>
        <p:nvSpPr>
          <p:cNvPr id="271363" name="Rectangle 3">
            <a:extLst>
              <a:ext uri="{FF2B5EF4-FFF2-40B4-BE49-F238E27FC236}">
                <a16:creationId xmlns:a16="http://schemas.microsoft.com/office/drawing/2014/main" id="{8E3EEA3E-2566-5319-C6B7-F34883E4DC51}"/>
              </a:ext>
            </a:extLst>
          </p:cNvPr>
          <p:cNvSpPr>
            <a:spLocks noGrp="1" noChangeArrowheads="1"/>
          </p:cNvSpPr>
          <p:nvPr>
            <p:ph type="body" idx="1"/>
          </p:nvPr>
        </p:nvSpPr>
        <p:spPr>
          <a:xfrm>
            <a:off x="61913" y="904875"/>
            <a:ext cx="9001125" cy="2349500"/>
          </a:xfrm>
        </p:spPr>
        <p:txBody>
          <a:bodyPr/>
          <a:lstStyle/>
          <a:p>
            <a:pPr eaLnBrk="1" hangingPunct="1"/>
            <a:r>
              <a:rPr lang="cs-CZ" altLang="en-US" sz="2000" b="1"/>
              <a:t>pseudogleje</a:t>
            </a:r>
          </a:p>
          <a:p>
            <a:pPr eaLnBrk="1" hangingPunct="1"/>
            <a:r>
              <a:rPr lang="cs-CZ" altLang="en-US" sz="2000" b="1"/>
              <a:t>hladina spodní vody hlouběji než 80 cm</a:t>
            </a:r>
          </a:p>
          <a:p>
            <a:pPr algn="just" eaLnBrk="1" hangingPunct="1"/>
            <a:r>
              <a:rPr lang="cs-CZ" altLang="en-US" sz="2000" b="1" i="1"/>
              <a:t>Alnus</a:t>
            </a:r>
            <a:r>
              <a:rPr lang="cs-CZ" altLang="en-US" sz="2000" b="1"/>
              <a:t>,</a:t>
            </a:r>
            <a:r>
              <a:rPr lang="cs-CZ" altLang="en-US" sz="2000" b="1" i="1"/>
              <a:t> </a:t>
            </a:r>
            <a:r>
              <a:rPr lang="cs-CZ" altLang="en-US" sz="2000" b="1" i="1">
                <a:solidFill>
                  <a:srgbClr val="FF0000"/>
                </a:solidFill>
              </a:rPr>
              <a:t>Luzula pilosa</a:t>
            </a:r>
            <a:r>
              <a:rPr lang="cs-CZ" altLang="en-US" sz="2000" b="1"/>
              <a:t>,</a:t>
            </a:r>
            <a:r>
              <a:rPr lang="cs-CZ" altLang="en-US" sz="2000" b="1" i="1"/>
              <a:t> </a:t>
            </a:r>
            <a:r>
              <a:rPr lang="cs-CZ" altLang="en-US" sz="2000" b="1" i="1">
                <a:solidFill>
                  <a:srgbClr val="FF0000"/>
                </a:solidFill>
              </a:rPr>
              <a:t>Molinia</a:t>
            </a:r>
            <a:r>
              <a:rPr lang="cs-CZ" altLang="en-US" sz="2000" b="1" i="1"/>
              <a:t> </a:t>
            </a:r>
            <a:r>
              <a:rPr lang="cs-CZ" altLang="en-US" sz="2000" b="1"/>
              <a:t>spp.,</a:t>
            </a:r>
            <a:r>
              <a:rPr lang="cs-CZ" altLang="en-US" sz="2000" b="1" i="1"/>
              <a:t> </a:t>
            </a:r>
            <a:r>
              <a:rPr lang="cs-CZ" altLang="en-US" sz="2000" b="1" i="1">
                <a:solidFill>
                  <a:srgbClr val="FF0000"/>
                </a:solidFill>
              </a:rPr>
              <a:t>Juncus</a:t>
            </a:r>
            <a:r>
              <a:rPr lang="cs-CZ" altLang="en-US" sz="2000" b="1" i="1"/>
              <a:t> </a:t>
            </a:r>
            <a:r>
              <a:rPr lang="cs-CZ" altLang="en-US" sz="2000" b="1"/>
              <a:t>spp., </a:t>
            </a:r>
            <a:r>
              <a:rPr lang="cs-CZ" altLang="en-US" sz="2000" b="1" i="1"/>
              <a:t>Carex sylvatica</a:t>
            </a:r>
            <a:r>
              <a:rPr lang="cs-CZ" altLang="en-US" sz="2000" b="1"/>
              <a:t>,</a:t>
            </a:r>
            <a:r>
              <a:rPr lang="cs-CZ" altLang="en-US" sz="2000" b="1" i="1"/>
              <a:t> Aegopodium podagraria</a:t>
            </a:r>
            <a:r>
              <a:rPr lang="cs-CZ" altLang="en-US" sz="2000" b="1"/>
              <a:t>,</a:t>
            </a:r>
            <a:r>
              <a:rPr lang="cs-CZ" altLang="en-US" sz="2000" b="1" i="1"/>
              <a:t> </a:t>
            </a:r>
            <a:r>
              <a:rPr lang="cs-CZ" altLang="en-US" sz="2000" b="1" i="1">
                <a:solidFill>
                  <a:srgbClr val="FF0000"/>
                </a:solidFill>
              </a:rPr>
              <a:t>Equisetum sylvaticum</a:t>
            </a:r>
            <a:r>
              <a:rPr lang="cs-CZ" altLang="en-US" sz="2000" b="1"/>
              <a:t>, </a:t>
            </a:r>
            <a:r>
              <a:rPr lang="cs-CZ" altLang="en-US" sz="2000" b="1" i="1"/>
              <a:t>Geranium palustre</a:t>
            </a:r>
            <a:r>
              <a:rPr lang="cs-CZ" altLang="en-US" sz="2000" b="1"/>
              <a:t>,</a:t>
            </a:r>
            <a:r>
              <a:rPr lang="cs-CZ" altLang="en-US" sz="2000" b="1" i="1"/>
              <a:t> Stachys sylvatica</a:t>
            </a:r>
            <a:r>
              <a:rPr lang="cs-CZ" altLang="en-US" sz="2000" b="1"/>
              <a:t>, </a:t>
            </a:r>
            <a:r>
              <a:rPr lang="cs-CZ" altLang="en-US" sz="2000" b="1" i="1">
                <a:solidFill>
                  <a:srgbClr val="FF0000"/>
                </a:solidFill>
              </a:rPr>
              <a:t>Lysimachia nummularia</a:t>
            </a:r>
            <a:r>
              <a:rPr lang="cs-CZ" altLang="en-US" sz="2000" b="1"/>
              <a:t>, </a:t>
            </a:r>
            <a:r>
              <a:rPr lang="cs-CZ" altLang="en-US" sz="2000" b="1" i="1">
                <a:solidFill>
                  <a:srgbClr val="FF0000"/>
                </a:solidFill>
              </a:rPr>
              <a:t>Carex brizoides</a:t>
            </a:r>
            <a:r>
              <a:rPr lang="cs-CZ" altLang="en-US" sz="2000" b="1"/>
              <a:t>, </a:t>
            </a:r>
            <a:r>
              <a:rPr lang="cs-CZ" altLang="en-US" sz="2000" b="1" i="1"/>
              <a:t>Geum rivale</a:t>
            </a:r>
            <a:r>
              <a:rPr lang="cs-CZ" altLang="en-US" sz="2000" b="1"/>
              <a:t>, </a:t>
            </a:r>
            <a:r>
              <a:rPr lang="cs-CZ" altLang="en-US" sz="2000" b="1" i="1"/>
              <a:t>Leucojum vernum</a:t>
            </a:r>
            <a:r>
              <a:rPr lang="cs-CZ" altLang="en-US" sz="2000" b="1"/>
              <a:t>, </a:t>
            </a:r>
            <a:r>
              <a:rPr lang="cs-CZ" altLang="en-US" sz="2000" b="1" i="1"/>
              <a:t>Symphytum officinale</a:t>
            </a:r>
            <a:r>
              <a:rPr lang="cs-CZ" altLang="en-US" sz="2000" b="1"/>
              <a:t>, </a:t>
            </a:r>
            <a:r>
              <a:rPr lang="cs-CZ" altLang="en-US" sz="2000" b="1" i="1"/>
              <a:t>Ranunculus acris</a:t>
            </a:r>
            <a:r>
              <a:rPr lang="cs-CZ" altLang="en-US" sz="2000" b="1"/>
              <a:t>, </a:t>
            </a:r>
            <a:r>
              <a:rPr lang="cs-CZ" altLang="en-US" sz="2000" b="1" i="1">
                <a:solidFill>
                  <a:srgbClr val="FF0000"/>
                </a:solidFill>
              </a:rPr>
              <a:t>Ranunculus repens</a:t>
            </a:r>
            <a:r>
              <a:rPr lang="cs-CZ" altLang="en-US" sz="2000" b="1"/>
              <a:t>, </a:t>
            </a:r>
            <a:r>
              <a:rPr lang="cs-CZ" altLang="en-US" sz="2000" b="1" i="1"/>
              <a:t>Lychnis flos-cuculi, Cirsium oleraceum</a:t>
            </a:r>
            <a:r>
              <a:rPr lang="cs-CZ" altLang="en-US" sz="2000" b="1"/>
              <a:t>, </a:t>
            </a:r>
            <a:r>
              <a:rPr lang="cs-CZ" altLang="en-US" sz="2000" b="1" i="1"/>
              <a:t>Cirsium palustre</a:t>
            </a:r>
            <a:r>
              <a:rPr lang="cs-CZ" altLang="en-US" sz="2000" b="1"/>
              <a:t>, </a:t>
            </a:r>
            <a:r>
              <a:rPr lang="cs-CZ" altLang="en-US" sz="2000" b="1" i="1"/>
              <a:t>Dactylorhiza majalis</a:t>
            </a:r>
            <a:r>
              <a:rPr lang="cs-CZ" altLang="en-US" sz="2000" b="1"/>
              <a:t> apod.</a:t>
            </a:r>
            <a:r>
              <a:rPr lang="cs-CZ" altLang="en-US" sz="2400"/>
              <a:t> </a:t>
            </a:r>
          </a:p>
        </p:txBody>
      </p:sp>
      <p:grpSp>
        <p:nvGrpSpPr>
          <p:cNvPr id="271364" name="Skupina 3">
            <a:extLst>
              <a:ext uri="{FF2B5EF4-FFF2-40B4-BE49-F238E27FC236}">
                <a16:creationId xmlns:a16="http://schemas.microsoft.com/office/drawing/2014/main" id="{0696D8BA-3EC4-9339-3B16-C05D8FBD9ADE}"/>
              </a:ext>
            </a:extLst>
          </p:cNvPr>
          <p:cNvGrpSpPr>
            <a:grpSpLocks noChangeAspect="1"/>
          </p:cNvGrpSpPr>
          <p:nvPr/>
        </p:nvGrpSpPr>
        <p:grpSpPr bwMode="auto">
          <a:xfrm>
            <a:off x="544513" y="3246438"/>
            <a:ext cx="8054975" cy="3697287"/>
            <a:chOff x="115888" y="2790825"/>
            <a:chExt cx="8912225" cy="4090262"/>
          </a:xfrm>
        </p:grpSpPr>
        <p:pic>
          <p:nvPicPr>
            <p:cNvPr id="271365" name="Obrázek 2" descr="Obsah obrázku tráva, rostlina, exteriér, květina&#10;&#10;Popis byl vytvořen automaticky">
              <a:extLst>
                <a:ext uri="{FF2B5EF4-FFF2-40B4-BE49-F238E27FC236}">
                  <a16:creationId xmlns:a16="http://schemas.microsoft.com/office/drawing/2014/main" id="{DF40A077-EABF-FEA3-42B6-A094460EAB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3068638"/>
              <a:ext cx="14589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6" name="Obrázek 3">
              <a:extLst>
                <a:ext uri="{FF2B5EF4-FFF2-40B4-BE49-F238E27FC236}">
                  <a16:creationId xmlns:a16="http://schemas.microsoft.com/office/drawing/2014/main" id="{72AB3CA4-26C8-CCA7-F97C-AEDD41948A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6238" y="3068638"/>
              <a:ext cx="2386012"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7" name="Obrázek 5" descr="Obsah obrázku rostlina, tráva, exteriér, ovce&#10;&#10;Popis byl vytvořen automaticky">
              <a:extLst>
                <a:ext uri="{FF2B5EF4-FFF2-40B4-BE49-F238E27FC236}">
                  <a16:creationId xmlns:a16="http://schemas.microsoft.com/office/drawing/2014/main" id="{3AB02CC8-0E34-7130-ABAC-A6F10FAB615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46238" y="4854575"/>
              <a:ext cx="2386012"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8" name="Obrázek 7" descr="Obsah obrázku tráva, exteriér, rostlina, květina&#10;&#10;Popis byl vytvořen automaticky">
              <a:extLst>
                <a:ext uri="{FF2B5EF4-FFF2-40B4-BE49-F238E27FC236}">
                  <a16:creationId xmlns:a16="http://schemas.microsoft.com/office/drawing/2014/main" id="{C0FB9C1D-52DC-1AC1-F8ED-77FA513788A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11625" y="3068638"/>
              <a:ext cx="25749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9" name="Obrázek 9" descr="Obsah obrázku tráva, exteriér, stojící, pole&#10;&#10;Popis byl vytvořen automaticky">
              <a:extLst>
                <a:ext uri="{FF2B5EF4-FFF2-40B4-BE49-F238E27FC236}">
                  <a16:creationId xmlns:a16="http://schemas.microsoft.com/office/drawing/2014/main" id="{280F6F4E-F472-6B98-AA72-55149CED107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11625" y="4843463"/>
              <a:ext cx="258286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70" name="Obrázek 10">
              <a:extLst>
                <a:ext uri="{FF2B5EF4-FFF2-40B4-BE49-F238E27FC236}">
                  <a16:creationId xmlns:a16="http://schemas.microsoft.com/office/drawing/2014/main" id="{2F11B11A-1DFD-50D2-BC68-B2105AF1CA3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24650" y="2790825"/>
              <a:ext cx="164623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71" name="Obrázek 12">
              <a:extLst>
                <a:ext uri="{FF2B5EF4-FFF2-40B4-BE49-F238E27FC236}">
                  <a16:creationId xmlns:a16="http://schemas.microsoft.com/office/drawing/2014/main" id="{D4E6B610-E165-373D-734A-EDEFA4BDC34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24650" y="5048250"/>
              <a:ext cx="23034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72" name="TextovéPole 13">
              <a:extLst>
                <a:ext uri="{FF2B5EF4-FFF2-40B4-BE49-F238E27FC236}">
                  <a16:creationId xmlns:a16="http://schemas.microsoft.com/office/drawing/2014/main" id="{EDDC0354-DE43-6CFC-B19D-B6EAA7231915}"/>
                </a:ext>
              </a:extLst>
            </p:cNvPr>
            <p:cNvSpPr txBox="1">
              <a:spLocks noChangeArrowheads="1"/>
            </p:cNvSpPr>
            <p:nvPr/>
          </p:nvSpPr>
          <p:spPr bwMode="auto">
            <a:xfrm>
              <a:off x="6700838" y="6234113"/>
              <a:ext cx="2305050" cy="64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http://www.freenatureimages.eu/Plants/Flora%20A-B/Aegopodium%20podagraria%2C%20Ground-elder/index.html#</a:t>
              </a:r>
            </a:p>
          </p:txBody>
        </p:sp>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Obrázek 2" descr="Obsah obrázku tráva, strom, exteriér, rostlina&#10;&#10;Popis byl vytvořen automaticky">
            <a:extLst>
              <a:ext uri="{FF2B5EF4-FFF2-40B4-BE49-F238E27FC236}">
                <a16:creationId xmlns:a16="http://schemas.microsoft.com/office/drawing/2014/main" id="{63C495E3-9716-FF20-3D4A-F6C547C793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a:extLst>
              <a:ext uri="{FF2B5EF4-FFF2-40B4-BE49-F238E27FC236}">
                <a16:creationId xmlns:a16="http://schemas.microsoft.com/office/drawing/2014/main" id="{4C8DC309-430F-277A-B5E2-DD2E10299B6E}"/>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Zonalita, zonálnost, pásmovitost vegetace</a:t>
            </a:r>
          </a:p>
        </p:txBody>
      </p:sp>
      <p:sp>
        <p:nvSpPr>
          <p:cNvPr id="26627" name="Rectangle 3">
            <a:extLst>
              <a:ext uri="{FF2B5EF4-FFF2-40B4-BE49-F238E27FC236}">
                <a16:creationId xmlns:a16="http://schemas.microsoft.com/office/drawing/2014/main" id="{36EF89F3-B7ED-0EE0-DCAD-F1E020617AB7}"/>
              </a:ext>
            </a:extLst>
          </p:cNvPr>
          <p:cNvSpPr>
            <a:spLocks noGrp="1" noChangeArrowheads="1"/>
          </p:cNvSpPr>
          <p:nvPr>
            <p:ph type="body" sz="half" idx="1"/>
          </p:nvPr>
        </p:nvSpPr>
        <p:spPr>
          <a:xfrm>
            <a:off x="539750" y="836613"/>
            <a:ext cx="8424863" cy="2457450"/>
          </a:xfrm>
        </p:spPr>
        <p:txBody>
          <a:bodyPr/>
          <a:lstStyle/>
          <a:p>
            <a:pPr eaLnBrk="1" hangingPunct="1">
              <a:buSzPct val="75000"/>
            </a:pPr>
            <a:r>
              <a:rPr lang="cs-CZ" altLang="cs-CZ" sz="2000" b="1">
                <a:cs typeface="Calibri" panose="020F0502020204030204" pitchFamily="34" charset="0"/>
              </a:rPr>
              <a:t>zóna (pásmo): rovnoběžkovitě vymezená část povrchu Země charakterizovaná určitou klimaxovou vegetační formací nížinných poloh, podmíněna makroklimatem dané zóny</a:t>
            </a:r>
          </a:p>
          <a:p>
            <a:pPr eaLnBrk="1" hangingPunct="1">
              <a:buSzPct val="75000"/>
            </a:pPr>
            <a:r>
              <a:rPr lang="cs-CZ" altLang="cs-CZ" sz="2000" b="1">
                <a:cs typeface="Calibri" panose="020F0502020204030204" pitchFamily="34" charset="0"/>
              </a:rPr>
              <a:t>zonální: vázaný na určitou zónu a odpovídá jejímu makroklimatu; osídluje rovinatý terén neovlivněný podzemní/záplavovou vodou s vyzrálými půdami</a:t>
            </a:r>
          </a:p>
          <a:p>
            <a:pPr eaLnBrk="1" hangingPunct="1">
              <a:buSzPct val="75000"/>
            </a:pPr>
            <a:r>
              <a:rPr lang="cs-CZ" altLang="cs-CZ" sz="2000" b="1">
                <a:cs typeface="Calibri" panose="020F0502020204030204" pitchFamily="34" charset="0"/>
              </a:rPr>
              <a:t>mění se se zeměpisnou šířkou, ale ne zcela pravidelně (oceanita × kontinentalita):</a:t>
            </a:r>
          </a:p>
          <a:p>
            <a:pPr lvl="1" eaLnBrk="1" hangingPunct="1">
              <a:buSzPct val="75000"/>
              <a:buFont typeface="Arial" panose="020B0604020202020204" pitchFamily="34" charset="0"/>
              <a:buChar char="•"/>
            </a:pPr>
            <a:r>
              <a:rPr lang="cs-CZ" altLang="cs-CZ" sz="2000" b="1">
                <a:cs typeface="Calibri" panose="020F0502020204030204" pitchFamily="34" charset="0"/>
              </a:rPr>
              <a:t>rozložení teplot</a:t>
            </a:r>
          </a:p>
          <a:p>
            <a:pPr lvl="1" eaLnBrk="1" hangingPunct="1">
              <a:buSzPct val="75000"/>
              <a:buFont typeface="Arial" panose="020B0604020202020204" pitchFamily="34" charset="0"/>
              <a:buChar char="•"/>
            </a:pPr>
            <a:r>
              <a:rPr lang="cs-CZ" altLang="cs-CZ" sz="2000" b="1">
                <a:cs typeface="Calibri" panose="020F0502020204030204" pitchFamily="34" charset="0"/>
              </a:rPr>
              <a:t>rozložení srážek</a:t>
            </a:r>
          </a:p>
          <a:p>
            <a:pPr lvl="1" eaLnBrk="1" hangingPunct="1">
              <a:buSzPct val="75000"/>
              <a:buFont typeface="Arial" panose="020B0604020202020204" pitchFamily="34" charset="0"/>
              <a:buChar char="•"/>
            </a:pPr>
            <a:r>
              <a:rPr lang="cs-CZ" altLang="cs-CZ" sz="2000" b="1">
                <a:cs typeface="Calibri" panose="020F0502020204030204" pitchFamily="34" charset="0"/>
              </a:rPr>
              <a:t>rozložení výparu</a:t>
            </a:r>
          </a:p>
          <a:p>
            <a:pPr eaLnBrk="1" hangingPunct="1">
              <a:buSzPct val="75000"/>
            </a:pPr>
            <a:r>
              <a:rPr lang="cs-CZ" altLang="cs-CZ" sz="2000" b="1">
                <a:cs typeface="Calibri" panose="020F0502020204030204" pitchFamily="34" charset="0"/>
              </a:rPr>
              <a:t>fyziognomie</a:t>
            </a:r>
          </a:p>
          <a:p>
            <a:pPr algn="ctr" eaLnBrk="1" hangingPunct="1">
              <a:buClr>
                <a:schemeClr val="hlink"/>
              </a:buClr>
              <a:buSzPct val="75000"/>
              <a:buFont typeface="Wingdings" panose="05000000000000000000" pitchFamily="2" charset="2"/>
              <a:buNone/>
            </a:pPr>
            <a:r>
              <a:rPr lang="cs-CZ" altLang="cs-CZ" sz="2000" b="1">
                <a:solidFill>
                  <a:srgbClr val="FF0000"/>
                </a:solidFill>
                <a:cs typeface="Calibri" panose="020F0502020204030204" pitchFamily="34" charset="0"/>
              </a:rPr>
              <a:t>× stupňovitost</a:t>
            </a:r>
            <a:endParaRPr lang="cs-CZ" altLang="cs-CZ" sz="1200" b="1">
              <a:solidFill>
                <a:srgbClr val="FF0000"/>
              </a:solidFill>
              <a:cs typeface="Calibri" panose="020F050202020403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0A553D87-69C8-33DB-03C4-23313106F1F7}"/>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5. Řada mokrá</a:t>
            </a:r>
          </a:p>
        </p:txBody>
      </p:sp>
      <p:sp>
        <p:nvSpPr>
          <p:cNvPr id="275459" name="Rectangle 3">
            <a:extLst>
              <a:ext uri="{FF2B5EF4-FFF2-40B4-BE49-F238E27FC236}">
                <a16:creationId xmlns:a16="http://schemas.microsoft.com/office/drawing/2014/main" id="{79226E1C-948C-6B9E-F0D2-4BA202D724B5}"/>
              </a:ext>
            </a:extLst>
          </p:cNvPr>
          <p:cNvSpPr>
            <a:spLocks noGrp="1" noChangeArrowheads="1"/>
          </p:cNvSpPr>
          <p:nvPr>
            <p:ph type="body" idx="1"/>
          </p:nvPr>
        </p:nvSpPr>
        <p:spPr>
          <a:xfrm>
            <a:off x="0" y="1016000"/>
            <a:ext cx="9028113" cy="5110163"/>
          </a:xfrm>
        </p:spPr>
        <p:txBody>
          <a:bodyPr/>
          <a:lstStyle/>
          <a:p>
            <a:pPr eaLnBrk="1" hangingPunct="1"/>
            <a:r>
              <a:rPr lang="cs-CZ" altLang="en-US" sz="2000" b="1"/>
              <a:t>fluvizemě (5a), gleje (5b)</a:t>
            </a:r>
          </a:p>
          <a:p>
            <a:pPr eaLnBrk="1" hangingPunct="1"/>
            <a:r>
              <a:rPr lang="cs-CZ" altLang="en-US" sz="2000" b="1"/>
              <a:t>varianta s proudící (5a) a se stagnující vodou (5b)</a:t>
            </a:r>
          </a:p>
          <a:p>
            <a:pPr eaLnBrk="1" hangingPunct="1"/>
            <a:r>
              <a:rPr lang="cs-CZ" altLang="en-US" sz="2000" b="1" i="1">
                <a:solidFill>
                  <a:srgbClr val="FF0000"/>
                </a:solidFill>
              </a:rPr>
              <a:t>Alnus </a:t>
            </a:r>
            <a:r>
              <a:rPr lang="cs-CZ" altLang="en-US" sz="2000" b="1"/>
              <a:t>spp.,</a:t>
            </a:r>
            <a:r>
              <a:rPr lang="cs-CZ" altLang="en-US" sz="2000" b="1" i="1"/>
              <a:t> Carex acutiformis</a:t>
            </a:r>
            <a:r>
              <a:rPr lang="cs-CZ" altLang="en-US" sz="2000" b="1"/>
              <a:t>, </a:t>
            </a:r>
            <a:r>
              <a:rPr lang="cs-CZ" altLang="en-US" sz="2000" b="1" i="1"/>
              <a:t>Carex riparia</a:t>
            </a:r>
            <a:r>
              <a:rPr lang="cs-CZ" altLang="en-US" sz="2000" b="1"/>
              <a:t>,</a:t>
            </a:r>
            <a:r>
              <a:rPr lang="cs-CZ" altLang="en-US" sz="2000" b="1" i="1"/>
              <a:t> Carex acuta</a:t>
            </a:r>
            <a:r>
              <a:rPr lang="cs-CZ" altLang="en-US" sz="2000" b="1"/>
              <a:t>,</a:t>
            </a:r>
            <a:r>
              <a:rPr lang="cs-CZ" altLang="en-US" sz="2000" b="1" i="1"/>
              <a:t> Carex vesicaria</a:t>
            </a:r>
            <a:r>
              <a:rPr lang="cs-CZ" altLang="en-US" sz="2000" b="1"/>
              <a:t>,</a:t>
            </a:r>
            <a:r>
              <a:rPr lang="cs-CZ" altLang="en-US" sz="2000" b="1" i="1"/>
              <a:t> Phalaris arundinacea</a:t>
            </a:r>
            <a:r>
              <a:rPr lang="cs-CZ" altLang="en-US" sz="2000" b="1"/>
              <a:t>,</a:t>
            </a:r>
            <a:r>
              <a:rPr lang="cs-CZ" altLang="en-US" sz="2000" b="1" i="1"/>
              <a:t> </a:t>
            </a:r>
            <a:r>
              <a:rPr lang="cs-CZ" altLang="en-US" sz="2000" b="1" i="1">
                <a:solidFill>
                  <a:srgbClr val="FF0000"/>
                </a:solidFill>
              </a:rPr>
              <a:t>Phragmites australis</a:t>
            </a:r>
            <a:r>
              <a:rPr lang="cs-CZ" altLang="en-US" sz="2000" b="1"/>
              <a:t>,</a:t>
            </a:r>
            <a:r>
              <a:rPr lang="cs-CZ" altLang="en-US" sz="2000" b="1" i="1"/>
              <a:t> </a:t>
            </a:r>
            <a:r>
              <a:rPr lang="cs-CZ" altLang="en-US" sz="2000" b="1" i="1">
                <a:solidFill>
                  <a:srgbClr val="FF0000"/>
                </a:solidFill>
              </a:rPr>
              <a:t>Typha latifolia</a:t>
            </a:r>
            <a:r>
              <a:rPr lang="cs-CZ" altLang="en-US" sz="2000" b="1"/>
              <a:t>,</a:t>
            </a:r>
            <a:r>
              <a:rPr lang="cs-CZ" altLang="en-US" sz="2000" b="1" i="1"/>
              <a:t> </a:t>
            </a:r>
            <a:r>
              <a:rPr lang="cs-CZ" altLang="en-US" sz="2000" b="1" i="1">
                <a:solidFill>
                  <a:srgbClr val="FF0000"/>
                </a:solidFill>
              </a:rPr>
              <a:t>Iris pseudacorus</a:t>
            </a:r>
            <a:r>
              <a:rPr lang="cs-CZ" altLang="en-US" sz="2000" b="1"/>
              <a:t>,</a:t>
            </a:r>
            <a:r>
              <a:rPr lang="cs-CZ" altLang="en-US" sz="2000" b="1" i="1"/>
              <a:t> </a:t>
            </a:r>
            <a:r>
              <a:rPr lang="cs-CZ" altLang="en-US" sz="2000" b="1" i="1">
                <a:solidFill>
                  <a:srgbClr val="FF0000"/>
                </a:solidFill>
              </a:rPr>
              <a:t>Caltha palustris</a:t>
            </a:r>
            <a:r>
              <a:rPr lang="cs-CZ" altLang="en-US" sz="2000" b="1"/>
              <a:t>,</a:t>
            </a:r>
            <a:r>
              <a:rPr lang="cs-CZ" altLang="en-US" sz="2000" b="1" i="1"/>
              <a:t> Calla palustris</a:t>
            </a:r>
            <a:r>
              <a:rPr lang="cs-CZ" altLang="en-US" sz="2000" b="1"/>
              <a:t>, </a:t>
            </a:r>
            <a:r>
              <a:rPr lang="cs-CZ" altLang="en-US" sz="2000" b="1" i="1">
                <a:solidFill>
                  <a:srgbClr val="FF0000"/>
                </a:solidFill>
              </a:rPr>
              <a:t>Chrysosplenium alternifolium</a:t>
            </a:r>
            <a:r>
              <a:rPr lang="cs-CZ" altLang="en-US" sz="2000" b="1"/>
              <a:t>, </a:t>
            </a:r>
            <a:r>
              <a:rPr lang="cs-CZ" altLang="en-US" sz="2000" b="1" i="1"/>
              <a:t>Lysimachia vulgaris</a:t>
            </a:r>
            <a:r>
              <a:rPr lang="cs-CZ" altLang="en-US" sz="2000" b="1"/>
              <a:t>, </a:t>
            </a:r>
            <a:r>
              <a:rPr lang="cs-CZ" altLang="en-US" sz="2000" b="1" i="1"/>
              <a:t>Lythrum salicaria</a:t>
            </a:r>
            <a:r>
              <a:rPr lang="cs-CZ" altLang="en-US" sz="2000" b="1"/>
              <a:t>, </a:t>
            </a:r>
            <a:r>
              <a:rPr lang="cs-CZ" altLang="en-US" sz="2000" b="1" i="1">
                <a:solidFill>
                  <a:srgbClr val="FF0000"/>
                </a:solidFill>
              </a:rPr>
              <a:t>Filipendula ulmaria</a:t>
            </a:r>
            <a:r>
              <a:rPr lang="cs-CZ" altLang="en-US" sz="2000" b="1"/>
              <a:t>, </a:t>
            </a:r>
            <a:r>
              <a:rPr lang="cs-CZ" altLang="en-US" sz="2000" b="1" i="1">
                <a:solidFill>
                  <a:srgbClr val="FF0000"/>
                </a:solidFill>
              </a:rPr>
              <a:t>Scirpus sylvaticus</a:t>
            </a:r>
            <a:r>
              <a:rPr lang="cs-CZ" altLang="en-US" sz="2000" b="1"/>
              <a:t>...</a:t>
            </a:r>
          </a:p>
          <a:p>
            <a:pPr eaLnBrk="1" hangingPunct="1"/>
            <a:endParaRPr lang="cs-CZ" altLang="en-US" sz="2800" b="1">
              <a:solidFill>
                <a:srgbClr val="800000"/>
              </a:solidFill>
            </a:endParaRPr>
          </a:p>
        </p:txBody>
      </p:sp>
      <p:grpSp>
        <p:nvGrpSpPr>
          <p:cNvPr id="275460" name="Skupina 3">
            <a:extLst>
              <a:ext uri="{FF2B5EF4-FFF2-40B4-BE49-F238E27FC236}">
                <a16:creationId xmlns:a16="http://schemas.microsoft.com/office/drawing/2014/main" id="{DB7DC8C7-5F70-0153-C58E-F6DD792142DD}"/>
              </a:ext>
            </a:extLst>
          </p:cNvPr>
          <p:cNvGrpSpPr>
            <a:grpSpLocks noChangeAspect="1"/>
          </p:cNvGrpSpPr>
          <p:nvPr/>
        </p:nvGrpSpPr>
        <p:grpSpPr bwMode="auto">
          <a:xfrm>
            <a:off x="479425" y="3105150"/>
            <a:ext cx="8185150" cy="3752850"/>
            <a:chOff x="77788" y="2971800"/>
            <a:chExt cx="8448675" cy="3873500"/>
          </a:xfrm>
        </p:grpSpPr>
        <p:pic>
          <p:nvPicPr>
            <p:cNvPr id="275461" name="Obrázek 2" descr="Obsah obrázku rostlina, květina, váza, vsedě&#10;&#10;Popis byl vytvořen automaticky">
              <a:extLst>
                <a:ext uri="{FF2B5EF4-FFF2-40B4-BE49-F238E27FC236}">
                  <a16:creationId xmlns:a16="http://schemas.microsoft.com/office/drawing/2014/main" id="{A6794541-8D15-E4FC-CEFB-1E74E9138D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788" y="2973388"/>
              <a:ext cx="30876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2" name="Obrázek 4" descr="Obsah obrázku exteriér, tráva, pole, stojící&#10;&#10;Popis byl vytvořen automaticky">
              <a:extLst>
                <a:ext uri="{FF2B5EF4-FFF2-40B4-BE49-F238E27FC236}">
                  <a16:creationId xmlns:a16="http://schemas.microsoft.com/office/drawing/2014/main" id="{EBE7EE0A-45C2-03CB-B424-80415D2887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73413" y="2973388"/>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3" name="Obrázek 6" descr="Obsah obrázku exteriér, rostlina, tráva, zelená&#10;&#10;Popis byl vytvořen automaticky">
              <a:extLst>
                <a:ext uri="{FF2B5EF4-FFF2-40B4-BE49-F238E27FC236}">
                  <a16:creationId xmlns:a16="http://schemas.microsoft.com/office/drawing/2014/main" id="{9A01B88E-C4BE-28FB-3BAA-C8C8919BCF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52950" y="2973388"/>
              <a:ext cx="11969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4" name="Obrázek 8" descr="Obsah obrázku exteriér, tráva, rostlina, stojící&#10;&#10;Popis byl vytvořen automaticky">
              <a:extLst>
                <a:ext uri="{FF2B5EF4-FFF2-40B4-BE49-F238E27FC236}">
                  <a16:creationId xmlns:a16="http://schemas.microsoft.com/office/drawing/2014/main" id="{5C22886C-3F8C-5F3B-105A-786D8BD1B63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73738" y="2973388"/>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5" name="Obrázek 10" descr="Obsah obrázku rostlina, květina, exteriér, tráva&#10;&#10;Popis byl vytvořen automaticky">
              <a:extLst>
                <a:ext uri="{FF2B5EF4-FFF2-40B4-BE49-F238E27FC236}">
                  <a16:creationId xmlns:a16="http://schemas.microsoft.com/office/drawing/2014/main" id="{6465A2F4-1526-8F6D-F6C8-0F104F438CA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53275" y="2971800"/>
              <a:ext cx="13731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6" name="Obrázek 12" descr="Obsah obrázku exteriér, tráva, vsedě, malé&#10;&#10;Popis byl vytvořen automaticky">
              <a:extLst>
                <a:ext uri="{FF2B5EF4-FFF2-40B4-BE49-F238E27FC236}">
                  <a16:creationId xmlns:a16="http://schemas.microsoft.com/office/drawing/2014/main" id="{D2929135-6141-3FF6-B9A6-E0C45505A2C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788" y="5049838"/>
              <a:ext cx="2693987"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7" name="Obrázek 13">
              <a:extLst>
                <a:ext uri="{FF2B5EF4-FFF2-40B4-BE49-F238E27FC236}">
                  <a16:creationId xmlns:a16="http://schemas.microsoft.com/office/drawing/2014/main" id="{0C2C48C6-8FB0-969C-05DD-421B2F2D37E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87650" y="5049838"/>
              <a:ext cx="1346200"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8" name="Obrázek 15">
              <a:extLst>
                <a:ext uri="{FF2B5EF4-FFF2-40B4-BE49-F238E27FC236}">
                  <a16:creationId xmlns:a16="http://schemas.microsoft.com/office/drawing/2014/main" id="{D2291674-2ACB-B0C5-4D54-FABF2FC8C17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49725" y="5049838"/>
              <a:ext cx="23749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Obrázek 2" descr="Obsah obrázku tráva, exteriér, strom, rostlina&#10;&#10;Popis byl vytvořen automaticky">
            <a:extLst>
              <a:ext uri="{FF2B5EF4-FFF2-40B4-BE49-F238E27FC236}">
                <a16:creationId xmlns:a16="http://schemas.microsoft.com/office/drawing/2014/main" id="{53B41EAB-258A-1513-4456-BF50472648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C3E2E589-767F-8222-D21E-3642E7F09FDB}"/>
              </a:ext>
            </a:extLst>
          </p:cNvPr>
          <p:cNvSpPr>
            <a:spLocks noGrp="1" noChangeArrowheads="1"/>
          </p:cNvSpPr>
          <p:nvPr>
            <p:ph type="title"/>
          </p:nvPr>
        </p:nvSpPr>
        <p:spPr>
          <a:xfrm>
            <a:off x="457200" y="274638"/>
            <a:ext cx="8229600" cy="669925"/>
          </a:xfrm>
        </p:spPr>
        <p:txBody>
          <a:bodyPr/>
          <a:lstStyle/>
          <a:p>
            <a:pPr eaLnBrk="1" hangingPunct="1">
              <a:defRPr/>
            </a:pPr>
            <a:r>
              <a:rPr lang="cs-CZ" sz="3600" b="1" kern="1200" dirty="0">
                <a:solidFill>
                  <a:schemeClr val="tx1"/>
                </a:solidFill>
              </a:rPr>
              <a:t>6. Řada rašelinná</a:t>
            </a:r>
          </a:p>
        </p:txBody>
      </p:sp>
      <p:sp>
        <p:nvSpPr>
          <p:cNvPr id="279555" name="Rectangle 3">
            <a:extLst>
              <a:ext uri="{FF2B5EF4-FFF2-40B4-BE49-F238E27FC236}">
                <a16:creationId xmlns:a16="http://schemas.microsoft.com/office/drawing/2014/main" id="{44BA6247-04E0-8CDE-0E8B-9551302AADCF}"/>
              </a:ext>
            </a:extLst>
          </p:cNvPr>
          <p:cNvSpPr>
            <a:spLocks noGrp="1" noChangeArrowheads="1"/>
          </p:cNvSpPr>
          <p:nvPr>
            <p:ph type="body" idx="1"/>
          </p:nvPr>
        </p:nvSpPr>
        <p:spPr>
          <a:xfrm>
            <a:off x="115888" y="1089025"/>
            <a:ext cx="8866187" cy="5037138"/>
          </a:xfrm>
        </p:spPr>
        <p:txBody>
          <a:bodyPr/>
          <a:lstStyle/>
          <a:p>
            <a:pPr eaLnBrk="1" hangingPunct="1">
              <a:buSzPct val="75000"/>
            </a:pPr>
            <a:r>
              <a:rPr lang="cs-CZ" altLang="en-US" sz="2000" b="1"/>
              <a:t>organozemě s vrstvou rašeliny vyšší než 50 cm</a:t>
            </a:r>
          </a:p>
          <a:p>
            <a:pPr eaLnBrk="1" hangingPunct="1">
              <a:buSzPct val="75000"/>
            </a:pPr>
            <a:r>
              <a:rPr lang="cs-CZ" altLang="en-US" sz="2000" b="1" i="1">
                <a:solidFill>
                  <a:srgbClr val="FF0000"/>
                </a:solidFill>
              </a:rPr>
              <a:t>Pinus rotundata</a:t>
            </a:r>
            <a:r>
              <a:rPr lang="cs-CZ" altLang="en-US" sz="2000" b="1"/>
              <a:t>,</a:t>
            </a:r>
            <a:r>
              <a:rPr lang="cs-CZ" altLang="en-US" sz="2000" b="1" i="1"/>
              <a:t> Betula pubescens</a:t>
            </a:r>
            <a:r>
              <a:rPr lang="cs-CZ" altLang="en-US" sz="2000" b="1"/>
              <a:t>,</a:t>
            </a:r>
            <a:r>
              <a:rPr lang="cs-CZ" altLang="en-US" sz="2000" b="1" i="1"/>
              <a:t> </a:t>
            </a:r>
            <a:r>
              <a:rPr lang="cs-CZ" altLang="en-US" sz="2000" b="1" i="1">
                <a:solidFill>
                  <a:srgbClr val="FF0000"/>
                </a:solidFill>
              </a:rPr>
              <a:t>Sphagnum</a:t>
            </a:r>
            <a:r>
              <a:rPr lang="cs-CZ" altLang="en-US" sz="2000" b="1" i="1"/>
              <a:t> </a:t>
            </a:r>
            <a:r>
              <a:rPr lang="cs-CZ" altLang="en-US" sz="2000" b="1"/>
              <a:t>spp.,</a:t>
            </a:r>
            <a:r>
              <a:rPr lang="cs-CZ" altLang="en-US" sz="2000" b="1" i="1"/>
              <a:t> Carex nigra</a:t>
            </a:r>
            <a:r>
              <a:rPr lang="cs-CZ" altLang="en-US" sz="2000" b="1"/>
              <a:t>,</a:t>
            </a:r>
            <a:r>
              <a:rPr lang="cs-CZ" altLang="en-US" sz="2000" b="1" i="1"/>
              <a:t> Eriophorum </a:t>
            </a:r>
            <a:r>
              <a:rPr lang="cs-CZ" altLang="en-US" sz="2000" b="1"/>
              <a:t>spp.,</a:t>
            </a:r>
            <a:r>
              <a:rPr lang="cs-CZ" altLang="en-US" sz="2000" b="1" i="1"/>
              <a:t> Drosera rotundifolia</a:t>
            </a:r>
            <a:r>
              <a:rPr lang="cs-CZ" altLang="en-US" sz="2000" b="1"/>
              <a:t>,</a:t>
            </a:r>
            <a:r>
              <a:rPr lang="cs-CZ" altLang="en-US" sz="2000" b="1" i="1"/>
              <a:t> Ledum palustre</a:t>
            </a:r>
            <a:r>
              <a:rPr lang="cs-CZ" altLang="en-US" sz="2000" b="1"/>
              <a:t>,</a:t>
            </a:r>
            <a:r>
              <a:rPr lang="cs-CZ" altLang="en-US" sz="2000" b="1" i="1"/>
              <a:t> Andromeda polifolia</a:t>
            </a:r>
            <a:r>
              <a:rPr lang="cs-CZ" altLang="en-US" sz="2000" b="1"/>
              <a:t>,</a:t>
            </a:r>
            <a:r>
              <a:rPr lang="cs-CZ" altLang="en-US" sz="2000" b="1" i="1"/>
              <a:t> Vaccinium uliginosum</a:t>
            </a:r>
            <a:r>
              <a:rPr lang="cs-CZ" altLang="en-US" sz="2000" b="1"/>
              <a:t>, </a:t>
            </a:r>
            <a:r>
              <a:rPr lang="cs-CZ" altLang="en-US" sz="2000" b="1" i="1"/>
              <a:t>Oxycoccus palustris</a:t>
            </a:r>
            <a:r>
              <a:rPr lang="cs-CZ" altLang="en-US" sz="2000" b="1"/>
              <a:t>...</a:t>
            </a:r>
          </a:p>
          <a:p>
            <a:pPr eaLnBrk="1" hangingPunct="1"/>
            <a:endParaRPr lang="cs-CZ" altLang="en-US"/>
          </a:p>
        </p:txBody>
      </p:sp>
      <p:grpSp>
        <p:nvGrpSpPr>
          <p:cNvPr id="279556" name="Skupina 3">
            <a:extLst>
              <a:ext uri="{FF2B5EF4-FFF2-40B4-BE49-F238E27FC236}">
                <a16:creationId xmlns:a16="http://schemas.microsoft.com/office/drawing/2014/main" id="{C3F5DED8-389F-0F22-C1B6-F74F01F1A209}"/>
              </a:ext>
            </a:extLst>
          </p:cNvPr>
          <p:cNvGrpSpPr>
            <a:grpSpLocks noChangeAspect="1"/>
          </p:cNvGrpSpPr>
          <p:nvPr/>
        </p:nvGrpSpPr>
        <p:grpSpPr bwMode="auto">
          <a:xfrm>
            <a:off x="1287463" y="2498725"/>
            <a:ext cx="6569075" cy="4359275"/>
            <a:chOff x="115888" y="1989138"/>
            <a:chExt cx="7313612" cy="4854575"/>
          </a:xfrm>
        </p:grpSpPr>
        <p:pic>
          <p:nvPicPr>
            <p:cNvPr id="279557" name="Obrázek 1">
              <a:extLst>
                <a:ext uri="{FF2B5EF4-FFF2-40B4-BE49-F238E27FC236}">
                  <a16:creationId xmlns:a16="http://schemas.microsoft.com/office/drawing/2014/main" id="{57EAA17C-E8BD-8EA0-F2D2-EE15DB01E2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2259013"/>
              <a:ext cx="25622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8" name="Obrázek 3" descr="Obsah obrázku exteriér, rostlina, tráva, pole&#10;&#10;Popis byl vytvořen automaticky">
              <a:extLst>
                <a:ext uri="{FF2B5EF4-FFF2-40B4-BE49-F238E27FC236}">
                  <a16:creationId xmlns:a16="http://schemas.microsoft.com/office/drawing/2014/main" id="{1C762F69-08AE-DCA9-FDDE-4C6F7E912F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888" y="4443413"/>
              <a:ext cx="36004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9" name="Obrázek 5" descr="Obsah obrázku exteriér, tráva, rostlina, strom&#10;&#10;Popis byl vytvořen automaticky">
              <a:extLst>
                <a:ext uri="{FF2B5EF4-FFF2-40B4-BE49-F238E27FC236}">
                  <a16:creationId xmlns:a16="http://schemas.microsoft.com/office/drawing/2014/main" id="{18211318-F13C-2402-E8B9-88A1163239F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03525" y="1989138"/>
              <a:ext cx="1589088"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60" name="Obrázek 7" descr="Obsah obrázku rostlina, květina, exteriér, tráva&#10;&#10;Popis byl vytvořen automaticky">
              <a:extLst>
                <a:ext uri="{FF2B5EF4-FFF2-40B4-BE49-F238E27FC236}">
                  <a16:creationId xmlns:a16="http://schemas.microsoft.com/office/drawing/2014/main" id="{BEFABF93-44BB-2A6A-DDF4-9CD595E83A8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02150" y="1989138"/>
              <a:ext cx="159067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61" name="Obrázek 9" descr="Obsah obrázku květina, malé, strom, větev&#10;&#10;Popis byl vytvořen automaticky">
              <a:extLst>
                <a:ext uri="{FF2B5EF4-FFF2-40B4-BE49-F238E27FC236}">
                  <a16:creationId xmlns:a16="http://schemas.microsoft.com/office/drawing/2014/main" id="{DCA07DDD-4896-9CFE-F67D-4942467C2A8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51275" y="4443413"/>
              <a:ext cx="3578225"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Obrázek 2">
            <a:extLst>
              <a:ext uri="{FF2B5EF4-FFF2-40B4-BE49-F238E27FC236}">
                <a16:creationId xmlns:a16="http://schemas.microsoft.com/office/drawing/2014/main" id="{A1EC296D-0275-1CFD-1E8A-CD83D31BDA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5">
            <a:extLst>
              <a:ext uri="{FF2B5EF4-FFF2-40B4-BE49-F238E27FC236}">
                <a16:creationId xmlns:a16="http://schemas.microsoft.com/office/drawing/2014/main" id="{9A7CD4BD-1112-FCF0-22BA-F0486C84BAE6}"/>
              </a:ext>
            </a:extLst>
          </p:cNvPr>
          <p:cNvSpPr>
            <a:spLocks noChangeArrowheads="1"/>
          </p:cNvSpPr>
          <p:nvPr/>
        </p:nvSpPr>
        <p:spPr bwMode="auto">
          <a:xfrm>
            <a:off x="0" y="836613"/>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dirty="0">
                <a:cs typeface="Calibri" panose="020F0502020204030204" pitchFamily="34" charset="0"/>
              </a:rPr>
              <a:t>Fytoindikace problematická – půdní typ je „široká“ jednotka (geneze, různá zrnitost, různé subtypy apod.)</a:t>
            </a:r>
          </a:p>
          <a:p>
            <a:pPr eaLnBrk="1" hangingPunct="1">
              <a:buSzPct val="75000"/>
            </a:pPr>
            <a:r>
              <a:rPr lang="cs-CZ" altLang="en-US" sz="2000" b="1" dirty="0">
                <a:cs typeface="Calibri" panose="020F0502020204030204" pitchFamily="34" charset="0"/>
              </a:rPr>
              <a:t> Litozem – HŘ 1, </a:t>
            </a:r>
            <a:r>
              <a:rPr lang="cs-CZ" altLang="en-US" sz="2000" b="1" i="1" dirty="0">
                <a:cs typeface="Calibri" panose="020F0502020204030204" pitchFamily="34" charset="0"/>
              </a:rPr>
              <a:t>Sedum </a:t>
            </a:r>
            <a:r>
              <a:rPr lang="cs-CZ" altLang="en-US" sz="2000" b="1" dirty="0">
                <a:cs typeface="Calibri" panose="020F0502020204030204" pitchFamily="34" charset="0"/>
              </a:rPr>
              <a:t>spp., </a:t>
            </a:r>
            <a:r>
              <a:rPr lang="cs-CZ" altLang="en-US" sz="2000" b="1" i="1" dirty="0">
                <a:cs typeface="Calibri" panose="020F0502020204030204" pitchFamily="34" charset="0"/>
              </a:rPr>
              <a:t>Aurinia saxatilis</a:t>
            </a:r>
            <a:r>
              <a:rPr lang="cs-CZ" altLang="en-US" sz="2000" b="1" dirty="0">
                <a:cs typeface="Calibri" panose="020F0502020204030204" pitchFamily="34" charset="0"/>
              </a:rPr>
              <a:t>, </a:t>
            </a:r>
            <a:r>
              <a:rPr lang="cs-CZ" altLang="en-US" sz="2000" b="1" i="1" dirty="0">
                <a:cs typeface="Calibri" panose="020F0502020204030204" pitchFamily="34" charset="0"/>
              </a:rPr>
              <a:t>Asplenium septentrionale</a:t>
            </a:r>
            <a:r>
              <a:rPr lang="cs-CZ" altLang="en-US" sz="2000" b="1" dirty="0">
                <a:cs typeface="Calibri" panose="020F0502020204030204" pitchFamily="34" charset="0"/>
              </a:rPr>
              <a:t>,</a:t>
            </a:r>
            <a:r>
              <a:rPr lang="cs-CZ" altLang="en-US" sz="2000" b="1" i="1" dirty="0">
                <a:cs typeface="Calibri" panose="020F0502020204030204" pitchFamily="34" charset="0"/>
              </a:rPr>
              <a:t> Asplenium ruta-muraria</a:t>
            </a:r>
            <a:r>
              <a:rPr lang="cs-CZ" altLang="en-US" sz="2000" b="1" dirty="0">
                <a:cs typeface="Calibri" panose="020F0502020204030204" pitchFamily="34" charset="0"/>
              </a:rPr>
              <a:t>, </a:t>
            </a:r>
            <a:r>
              <a:rPr lang="cs-CZ" altLang="en-US" sz="2000" b="1" i="1" dirty="0">
                <a:cs typeface="Calibri" panose="020F0502020204030204" pitchFamily="34" charset="0"/>
              </a:rPr>
              <a:t>Polypodium vulgare</a:t>
            </a:r>
            <a:r>
              <a:rPr lang="cs-CZ" altLang="en-US" sz="2000" b="1" dirty="0">
                <a:cs typeface="Calibri" panose="020F0502020204030204" pitchFamily="34" charset="0"/>
              </a:rPr>
              <a:t>, terestrické mechorosty a lišejníky</a:t>
            </a:r>
          </a:p>
          <a:p>
            <a:pPr eaLnBrk="1" hangingPunct="1">
              <a:buSzPct val="75000"/>
            </a:pPr>
            <a:r>
              <a:rPr lang="cs-CZ" altLang="en-US" sz="2000" b="1" dirty="0">
                <a:cs typeface="Calibri" panose="020F0502020204030204" pitchFamily="34" charset="0"/>
              </a:rPr>
              <a:t> Regozem – HŘ 2, </a:t>
            </a:r>
            <a:r>
              <a:rPr lang="cs-CZ" altLang="en-US" sz="2000" b="1" i="1" dirty="0">
                <a:cs typeface="Calibri" panose="020F0502020204030204" pitchFamily="34" charset="0"/>
              </a:rPr>
              <a:t>Corynephorus canescens</a:t>
            </a:r>
          </a:p>
          <a:p>
            <a:pPr eaLnBrk="1" hangingPunct="1">
              <a:buSzPct val="75000"/>
            </a:pPr>
            <a:r>
              <a:rPr lang="cs-CZ" altLang="en-US" sz="2000" b="1" dirty="0">
                <a:cs typeface="Calibri" panose="020F0502020204030204" pitchFamily="34" charset="0"/>
              </a:rPr>
              <a:t> Ranker – chudé (TŘ A, AB) i bohaté (TŘ BC, C, CD)</a:t>
            </a:r>
          </a:p>
          <a:p>
            <a:pPr eaLnBrk="1" hangingPunct="1">
              <a:buSzPct val="75000"/>
            </a:pPr>
            <a:r>
              <a:rPr lang="cs-CZ" altLang="en-US" sz="2000" b="1" dirty="0">
                <a:cs typeface="Calibri" panose="020F0502020204030204" pitchFamily="34" charset="0"/>
              </a:rPr>
              <a:t> Rendzina (TŘ D, HŘ 1–2) – stenoekní kalcifyty (</a:t>
            </a:r>
            <a:r>
              <a:rPr lang="cs-CZ" altLang="en-US" sz="2000" b="1" i="1" dirty="0">
                <a:cs typeface="Calibri" panose="020F0502020204030204" pitchFamily="34" charset="0"/>
              </a:rPr>
              <a:t>Sesleria caerulea</a:t>
            </a:r>
            <a:r>
              <a:rPr lang="cs-CZ" altLang="en-US" sz="2000" b="1" dirty="0">
                <a:cs typeface="Calibri" panose="020F0502020204030204" pitchFamily="34" charset="0"/>
              </a:rPr>
              <a:t>, </a:t>
            </a:r>
            <a:r>
              <a:rPr lang="cs-CZ" altLang="en-US" sz="2000" b="1" i="1" dirty="0">
                <a:cs typeface="Calibri" panose="020F0502020204030204" pitchFamily="34" charset="0"/>
              </a:rPr>
              <a:t>Iris pumila</a:t>
            </a:r>
            <a:r>
              <a:rPr lang="cs-CZ" altLang="en-US" sz="2000" b="1" dirty="0">
                <a:cs typeface="Calibri" panose="020F0502020204030204" pitchFamily="34" charset="0"/>
              </a:rPr>
              <a:t>, </a:t>
            </a:r>
            <a:r>
              <a:rPr lang="cs-CZ" altLang="en-US" sz="2000" b="1" i="1" dirty="0">
                <a:cs typeface="Calibri" panose="020F0502020204030204" pitchFamily="34" charset="0"/>
              </a:rPr>
              <a:t>Seseli osseum</a:t>
            </a:r>
            <a:r>
              <a:rPr lang="cs-CZ" altLang="en-US" sz="2000" b="1" dirty="0">
                <a:cs typeface="Calibri" panose="020F0502020204030204" pitchFamily="34" charset="0"/>
              </a:rPr>
              <a:t>, </a:t>
            </a:r>
            <a:r>
              <a:rPr lang="cs-CZ" altLang="en-US" sz="2000" b="1" i="1" dirty="0">
                <a:cs typeface="Calibri" panose="020F0502020204030204" pitchFamily="34" charset="0"/>
              </a:rPr>
              <a:t>Asplenium viride</a:t>
            </a:r>
            <a:r>
              <a:rPr lang="cs-CZ" altLang="en-US" sz="2000" b="1" dirty="0">
                <a:cs typeface="Calibri" panose="020F0502020204030204" pitchFamily="34" charset="0"/>
              </a:rPr>
              <a:t>, </a:t>
            </a:r>
            <a:r>
              <a:rPr lang="cs-CZ" altLang="en-US" sz="2000" b="1" i="1" dirty="0">
                <a:cs typeface="Calibri" panose="020F0502020204030204" pitchFamily="34" charset="0"/>
              </a:rPr>
              <a:t>Saxifraga paniculata</a:t>
            </a:r>
            <a:r>
              <a:rPr lang="cs-CZ" altLang="en-US" sz="2000" b="1" dirty="0">
                <a:cs typeface="Calibri" panose="020F0502020204030204" pitchFamily="34" charset="0"/>
              </a:rPr>
              <a:t>)</a:t>
            </a:r>
            <a:endParaRPr lang="cs-CZ" altLang="en-US" sz="2000" b="1" i="1" dirty="0">
              <a:cs typeface="Calibri" panose="020F0502020204030204" pitchFamily="34" charset="0"/>
            </a:endParaRPr>
          </a:p>
          <a:p>
            <a:pPr eaLnBrk="1" hangingPunct="1">
              <a:buSzPct val="75000"/>
            </a:pPr>
            <a:r>
              <a:rPr lang="cs-CZ" altLang="en-US" sz="2000" b="1" dirty="0">
                <a:cs typeface="Calibri" panose="020F0502020204030204" pitchFamily="34" charset="0"/>
              </a:rPr>
              <a:t> Pararendzina (TŘ BD, HŘ 2–3) – kalcifyty (např. </a:t>
            </a:r>
            <a:r>
              <a:rPr lang="cs-CZ" altLang="en-US" sz="2000" b="1" i="1" dirty="0">
                <a:cs typeface="Calibri" panose="020F0502020204030204" pitchFamily="34" charset="0"/>
              </a:rPr>
              <a:t>Bromus erectus</a:t>
            </a:r>
            <a:r>
              <a:rPr lang="cs-CZ" altLang="en-US" sz="2000" b="1" dirty="0">
                <a:cs typeface="Calibri" panose="020F0502020204030204" pitchFamily="34" charset="0"/>
              </a:rPr>
              <a:t>)</a:t>
            </a:r>
          </a:p>
          <a:p>
            <a:pPr eaLnBrk="1" hangingPunct="1">
              <a:buSzPct val="75000"/>
            </a:pPr>
            <a:r>
              <a:rPr lang="cs-CZ" altLang="en-US" sz="2000" b="1" dirty="0">
                <a:cs typeface="Calibri" panose="020F0502020204030204" pitchFamily="34" charset="0"/>
              </a:rPr>
              <a:t> Černozem (1(2). VS, TŘ BD-D, HŘ 1–3) – kalcifyty, stepi</a:t>
            </a:r>
          </a:p>
          <a:p>
            <a:pPr eaLnBrk="1" hangingPunct="1">
              <a:buSzPct val="75000"/>
            </a:pPr>
            <a:r>
              <a:rPr lang="cs-CZ" altLang="en-US" sz="2000" b="1" dirty="0">
                <a:cs typeface="Calibri" panose="020F0502020204030204" pitchFamily="34" charset="0"/>
              </a:rPr>
              <a:t> Hnědozem – </a:t>
            </a:r>
            <a:r>
              <a:rPr lang="cs-CZ" altLang="en-US" sz="2000" b="1" i="1" dirty="0">
                <a:cs typeface="Calibri" panose="020F0502020204030204" pitchFamily="34" charset="0"/>
              </a:rPr>
              <a:t>Carex pilosa</a:t>
            </a:r>
          </a:p>
          <a:p>
            <a:pPr eaLnBrk="1" hangingPunct="1">
              <a:buSzPct val="75000"/>
            </a:pPr>
            <a:r>
              <a:rPr lang="cs-CZ" altLang="en-US" sz="2000" b="1" dirty="0">
                <a:cs typeface="Calibri" panose="020F0502020204030204" pitchFamily="34" charset="0"/>
              </a:rPr>
              <a:t> Luvizem – </a:t>
            </a:r>
            <a:r>
              <a:rPr lang="cs-CZ" altLang="en-US" sz="2000" b="1" i="1" dirty="0">
                <a:cs typeface="Calibri" panose="020F0502020204030204" pitchFamily="34" charset="0"/>
              </a:rPr>
              <a:t>Carex pilosa</a:t>
            </a:r>
          </a:p>
          <a:p>
            <a:pPr eaLnBrk="1" hangingPunct="1">
              <a:buSzPct val="75000"/>
            </a:pPr>
            <a:r>
              <a:rPr lang="cs-CZ" altLang="en-US" sz="2000" b="1" dirty="0">
                <a:cs typeface="Calibri" panose="020F0502020204030204" pitchFamily="34" charset="0"/>
              </a:rPr>
              <a:t> Kambizem (2–5(6). VS) – velice heterogenní půdní vlastnosti, fytoindikačně neidentifikovatelná</a:t>
            </a:r>
          </a:p>
          <a:p>
            <a:pPr eaLnBrk="1" hangingPunct="1">
              <a:buSzPct val="75000"/>
            </a:pPr>
            <a:r>
              <a:rPr lang="cs-CZ" altLang="en-US" sz="2000" b="1" dirty="0">
                <a:cs typeface="Calibri" panose="020F0502020204030204" pitchFamily="34" charset="0"/>
              </a:rPr>
              <a:t> Podzol (horské podzoly od 6. VS, TŘ A, AB) – </a:t>
            </a:r>
            <a:r>
              <a:rPr lang="cs-CZ" altLang="en-US" sz="2000" b="1" i="1" dirty="0">
                <a:cs typeface="Calibri" panose="020F0502020204030204" pitchFamily="34" charset="0"/>
              </a:rPr>
              <a:t>Vaccinium myrtillus</a:t>
            </a:r>
            <a:r>
              <a:rPr lang="cs-CZ" altLang="en-US" sz="2000" b="1" dirty="0">
                <a:cs typeface="Calibri" panose="020F0502020204030204" pitchFamily="34" charset="0"/>
              </a:rPr>
              <a:t>, </a:t>
            </a:r>
            <a:r>
              <a:rPr lang="cs-CZ" altLang="en-US" sz="2000" b="1" i="1" dirty="0">
                <a:cs typeface="Calibri" panose="020F0502020204030204" pitchFamily="34" charset="0"/>
              </a:rPr>
              <a:t>V. vitis-idaea</a:t>
            </a:r>
            <a:r>
              <a:rPr lang="cs-CZ" altLang="en-US" sz="2000" b="1" dirty="0">
                <a:cs typeface="Calibri" panose="020F0502020204030204" pitchFamily="34" charset="0"/>
              </a:rPr>
              <a:t>, </a:t>
            </a:r>
            <a:r>
              <a:rPr lang="cs-CZ" altLang="en-US" sz="2000" b="1" i="1" dirty="0">
                <a:cs typeface="Calibri" panose="020F0502020204030204" pitchFamily="34" charset="0"/>
              </a:rPr>
              <a:t>Calluna vulgaris</a:t>
            </a:r>
            <a:r>
              <a:rPr lang="cs-CZ" altLang="en-US" sz="2000" b="1" dirty="0">
                <a:cs typeface="Calibri" panose="020F0502020204030204" pitchFamily="34" charset="0"/>
              </a:rPr>
              <a:t>, </a:t>
            </a:r>
            <a:r>
              <a:rPr lang="cs-CZ" altLang="en-US" sz="2000" b="1" i="1" dirty="0">
                <a:cs typeface="Calibri" panose="020F0502020204030204" pitchFamily="34" charset="0"/>
              </a:rPr>
              <a:t>Avenella flexuosa</a:t>
            </a:r>
            <a:r>
              <a:rPr lang="cs-CZ" altLang="en-US" sz="2000" b="1" dirty="0">
                <a:cs typeface="Calibri" panose="020F0502020204030204" pitchFamily="34" charset="0"/>
              </a:rPr>
              <a:t>, </a:t>
            </a:r>
            <a:r>
              <a:rPr lang="cs-CZ" altLang="en-US" sz="2000" b="1" i="1" dirty="0">
                <a:cs typeface="Calibri" panose="020F0502020204030204" pitchFamily="34" charset="0"/>
              </a:rPr>
              <a:t>Calamagrostis villosa </a:t>
            </a:r>
            <a:r>
              <a:rPr lang="cs-CZ" altLang="en-US" sz="2000" b="1" dirty="0">
                <a:cs typeface="Calibri" panose="020F0502020204030204" pitchFamily="34" charset="0"/>
              </a:rPr>
              <a:t>aj.</a:t>
            </a:r>
          </a:p>
          <a:p>
            <a:pPr eaLnBrk="1" hangingPunct="1"/>
            <a:endParaRPr lang="cs-CZ" altLang="en-US" sz="2000" b="1" dirty="0">
              <a:solidFill>
                <a:srgbClr val="800000"/>
              </a:solidFill>
              <a:latin typeface="Times New Roman" panose="02020603050405020304" pitchFamily="18" charset="0"/>
            </a:endParaRPr>
          </a:p>
          <a:p>
            <a:pPr eaLnBrk="1" hangingPunct="1"/>
            <a:endParaRPr lang="cs-CZ" altLang="en-US" sz="2800" b="1" dirty="0">
              <a:solidFill>
                <a:srgbClr val="800000"/>
              </a:solidFill>
              <a:latin typeface="Times New Roman" panose="02020603050405020304" pitchFamily="18" charset="0"/>
            </a:endParaRPr>
          </a:p>
          <a:p>
            <a:pPr eaLnBrk="1" hangingPunct="1"/>
            <a:endParaRPr lang="cs-CZ" altLang="en-US" sz="2400" b="1" i="1" dirty="0">
              <a:solidFill>
                <a:srgbClr val="800000"/>
              </a:solidFill>
              <a:latin typeface="Times New Roman" panose="02020603050405020304" pitchFamily="18" charset="0"/>
            </a:endParaRPr>
          </a:p>
        </p:txBody>
      </p:sp>
      <p:sp>
        <p:nvSpPr>
          <p:cNvPr id="4" name="Rectangle 2">
            <a:extLst>
              <a:ext uri="{FF2B5EF4-FFF2-40B4-BE49-F238E27FC236}">
                <a16:creationId xmlns:a16="http://schemas.microsoft.com/office/drawing/2014/main" id="{0E18A561-EE51-6A8A-552A-C9D7DCACC559}"/>
              </a:ext>
            </a:extLst>
          </p:cNvPr>
          <p:cNvSpPr>
            <a:spLocks noGrp="1" noChangeArrowheads="1"/>
          </p:cNvSpPr>
          <p:nvPr>
            <p:ph type="title"/>
          </p:nvPr>
        </p:nvSpPr>
        <p:spPr>
          <a:xfrm>
            <a:off x="457200" y="274638"/>
            <a:ext cx="8229600" cy="706437"/>
          </a:xfrm>
        </p:spPr>
        <p:txBody>
          <a:bodyPr/>
          <a:lstStyle/>
          <a:p>
            <a:pPr eaLnBrk="1" hangingPunct="1">
              <a:defRPr/>
            </a:pPr>
            <a:r>
              <a:rPr lang="cs-CZ" sz="3600" b="1" kern="1200" dirty="0">
                <a:solidFill>
                  <a:schemeClr val="tx1"/>
                </a:solidFill>
              </a:rPr>
              <a:t>Vegetace a půdní typy</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a:extLst>
              <a:ext uri="{FF2B5EF4-FFF2-40B4-BE49-F238E27FC236}">
                <a16:creationId xmlns:a16="http://schemas.microsoft.com/office/drawing/2014/main" id="{547A378C-79B7-BEAA-CADE-E30EBEF1C573}"/>
              </a:ext>
            </a:extLst>
          </p:cNvPr>
          <p:cNvSpPr>
            <a:spLocks noChangeArrowheads="1"/>
          </p:cNvSpPr>
          <p:nvPr/>
        </p:nvSpPr>
        <p:spPr bwMode="auto">
          <a:xfrm>
            <a:off x="457200" y="115888"/>
            <a:ext cx="8229600" cy="633412"/>
          </a:xfrm>
          <a:prstGeom prst="rect">
            <a:avLst/>
          </a:prstGeom>
          <a:noFill/>
          <a:ln>
            <a:noFill/>
          </a:ln>
          <a:effec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eaLnBrk="1" hangingPunct="1">
              <a:defRPr/>
            </a:pPr>
            <a:endParaRPr lang="cs-CZ" sz="3200" b="1" dirty="0">
              <a:solidFill>
                <a:srgbClr val="800000"/>
              </a:solidFill>
              <a:effectLst>
                <a:outerShdw blurRad="38100" dist="38100" dir="2700000" algn="tl">
                  <a:srgbClr val="000000"/>
                </a:outerShdw>
              </a:effectLst>
              <a:latin typeface="Times New Roman" panose="02020603050405020304" pitchFamily="18" charset="0"/>
            </a:endParaRPr>
          </a:p>
        </p:txBody>
      </p:sp>
      <p:sp>
        <p:nvSpPr>
          <p:cNvPr id="285699" name="Rectangle 5">
            <a:extLst>
              <a:ext uri="{FF2B5EF4-FFF2-40B4-BE49-F238E27FC236}">
                <a16:creationId xmlns:a16="http://schemas.microsoft.com/office/drawing/2014/main" id="{75D12120-683F-971A-4198-00DB5D53A14F}"/>
              </a:ext>
            </a:extLst>
          </p:cNvPr>
          <p:cNvSpPr>
            <a:spLocks noChangeArrowheads="1"/>
          </p:cNvSpPr>
          <p:nvPr/>
        </p:nvSpPr>
        <p:spPr bwMode="auto">
          <a:xfrm>
            <a:off x="0" y="836613"/>
            <a:ext cx="9144000"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en-US" sz="2000" b="1">
                <a:cs typeface="Calibri" panose="020F0502020204030204" pitchFamily="34" charset="0"/>
              </a:rPr>
              <a:t>Kryptopodzol (typicky 5. VS)</a:t>
            </a:r>
          </a:p>
          <a:p>
            <a:pPr eaLnBrk="1" hangingPunct="1">
              <a:buSzPct val="75000"/>
            </a:pPr>
            <a:r>
              <a:rPr lang="cs-CZ" altLang="en-US" sz="2000" b="1">
                <a:cs typeface="Calibri" panose="020F0502020204030204" pitchFamily="34" charset="0"/>
              </a:rPr>
              <a:t>Pseudoglej (HŘ 4) – </a:t>
            </a:r>
            <a:r>
              <a:rPr lang="cs-CZ" altLang="en-US" sz="2000" b="1" i="1">
                <a:cs typeface="Calibri" panose="020F0502020204030204" pitchFamily="34" charset="0"/>
              </a:rPr>
              <a:t>Molinia </a:t>
            </a:r>
            <a:r>
              <a:rPr lang="cs-CZ" altLang="en-US" sz="2000" b="1">
                <a:cs typeface="Calibri" panose="020F0502020204030204" pitchFamily="34" charset="0"/>
              </a:rPr>
              <a:t>spp., </a:t>
            </a:r>
            <a:r>
              <a:rPr lang="cs-CZ" altLang="en-US" sz="2000" b="1" i="1">
                <a:cs typeface="Calibri" panose="020F0502020204030204" pitchFamily="34" charset="0"/>
              </a:rPr>
              <a:t>Luzula pilosa</a:t>
            </a:r>
            <a:r>
              <a:rPr lang="cs-CZ" altLang="en-US" sz="2000" b="1">
                <a:cs typeface="Calibri" panose="020F0502020204030204" pitchFamily="34" charset="0"/>
              </a:rPr>
              <a:t>, </a:t>
            </a:r>
            <a:r>
              <a:rPr lang="cs-CZ" altLang="en-US" sz="2000" b="1" i="1">
                <a:cs typeface="Calibri" panose="020F0502020204030204" pitchFamily="34" charset="0"/>
              </a:rPr>
              <a:t>Carex brizoides</a:t>
            </a:r>
            <a:r>
              <a:rPr lang="cs-CZ" altLang="en-US" sz="2000" b="1">
                <a:cs typeface="Calibri" panose="020F0502020204030204" pitchFamily="34" charset="0"/>
              </a:rPr>
              <a:t>, </a:t>
            </a:r>
            <a:r>
              <a:rPr lang="cs-CZ" altLang="en-US" sz="2000" b="1" i="1">
                <a:cs typeface="Calibri" panose="020F0502020204030204" pitchFamily="34" charset="0"/>
              </a:rPr>
              <a:t>Juncus conglomeratus</a:t>
            </a:r>
            <a:r>
              <a:rPr lang="cs-CZ" altLang="en-US" sz="2000" b="1">
                <a:cs typeface="Calibri" panose="020F0502020204030204" pitchFamily="34" charset="0"/>
              </a:rPr>
              <a:t>, </a:t>
            </a:r>
            <a:r>
              <a:rPr lang="cs-CZ" altLang="en-US" sz="2000" b="1" i="1">
                <a:cs typeface="Calibri" panose="020F0502020204030204" pitchFamily="34" charset="0"/>
              </a:rPr>
              <a:t>Juncus effusus</a:t>
            </a:r>
            <a:r>
              <a:rPr lang="cs-CZ" altLang="en-US" sz="2000" b="1">
                <a:cs typeface="Calibri" panose="020F0502020204030204" pitchFamily="34" charset="0"/>
              </a:rPr>
              <a:t>, </a:t>
            </a:r>
            <a:r>
              <a:rPr lang="cs-CZ" altLang="en-US" sz="2000" b="1" i="1">
                <a:cs typeface="Calibri" panose="020F0502020204030204" pitchFamily="34" charset="0"/>
              </a:rPr>
              <a:t>Carex sylvatica</a:t>
            </a:r>
            <a:r>
              <a:rPr lang="cs-CZ" altLang="en-US" sz="2000" b="1">
                <a:cs typeface="Calibri" panose="020F0502020204030204" pitchFamily="34" charset="0"/>
              </a:rPr>
              <a:t>, </a:t>
            </a:r>
            <a:r>
              <a:rPr lang="cs-CZ" altLang="en-US" sz="2000" b="1" i="1">
                <a:cs typeface="Calibri" panose="020F0502020204030204" pitchFamily="34" charset="0"/>
              </a:rPr>
              <a:t>Stachys sylvatica</a:t>
            </a:r>
          </a:p>
          <a:p>
            <a:pPr eaLnBrk="1" hangingPunct="1">
              <a:buSzPct val="75000"/>
            </a:pPr>
            <a:r>
              <a:rPr lang="cs-CZ" altLang="en-US" sz="2000" b="1">
                <a:cs typeface="Calibri" panose="020F0502020204030204" pitchFamily="34" charset="0"/>
              </a:rPr>
              <a:t>Glej (HŘ 5b) – </a:t>
            </a:r>
            <a:r>
              <a:rPr lang="cs-CZ" altLang="en-US" sz="2000" b="1" i="1">
                <a:cs typeface="Calibri" panose="020F0502020204030204" pitchFamily="34" charset="0"/>
              </a:rPr>
              <a:t>Caltha palustris</a:t>
            </a:r>
            <a:r>
              <a:rPr lang="cs-CZ" altLang="en-US" sz="2000" b="1">
                <a:cs typeface="Calibri" panose="020F0502020204030204" pitchFamily="34" charset="0"/>
              </a:rPr>
              <a:t>,</a:t>
            </a:r>
            <a:r>
              <a:rPr lang="cs-CZ" altLang="en-US" sz="2000" b="1" i="1">
                <a:cs typeface="Calibri" panose="020F0502020204030204" pitchFamily="34" charset="0"/>
              </a:rPr>
              <a:t> Carex riparia</a:t>
            </a:r>
            <a:r>
              <a:rPr lang="cs-CZ" altLang="en-US" sz="2000" b="1">
                <a:cs typeface="Calibri" panose="020F0502020204030204" pitchFamily="34" charset="0"/>
              </a:rPr>
              <a:t>,</a:t>
            </a:r>
            <a:r>
              <a:rPr lang="cs-CZ" altLang="en-US" sz="2000" b="1" i="1">
                <a:cs typeface="Calibri" panose="020F0502020204030204" pitchFamily="34" charset="0"/>
              </a:rPr>
              <a:t> Carex elongata</a:t>
            </a:r>
            <a:r>
              <a:rPr lang="cs-CZ" altLang="en-US" sz="2000" b="1">
                <a:cs typeface="Calibri" panose="020F0502020204030204" pitchFamily="34" charset="0"/>
              </a:rPr>
              <a:t>,</a:t>
            </a:r>
            <a:r>
              <a:rPr lang="cs-CZ" altLang="en-US" sz="2000" b="1" i="1">
                <a:cs typeface="Calibri" panose="020F0502020204030204" pitchFamily="34" charset="0"/>
              </a:rPr>
              <a:t> Iris pseudacorus </a:t>
            </a:r>
            <a:r>
              <a:rPr lang="cs-CZ" altLang="en-US" sz="2000" b="1">
                <a:cs typeface="Calibri" panose="020F0502020204030204" pitchFamily="34" charset="0"/>
              </a:rPr>
              <a:t>aj.</a:t>
            </a:r>
          </a:p>
          <a:p>
            <a:pPr eaLnBrk="1" hangingPunct="1">
              <a:buSzPct val="75000"/>
            </a:pPr>
            <a:r>
              <a:rPr lang="cs-CZ" altLang="en-US" sz="2000" b="1">
                <a:cs typeface="Calibri" panose="020F0502020204030204" pitchFamily="34" charset="0"/>
              </a:rPr>
              <a:t>Organozem (kombinace A 6 v různých vegetačních stupních) – </a:t>
            </a:r>
            <a:r>
              <a:rPr lang="cs-CZ" altLang="en-US" sz="2000" b="1" i="1">
                <a:cs typeface="Calibri" panose="020F0502020204030204" pitchFamily="34" charset="0"/>
              </a:rPr>
              <a:t>Drosera rotundifolia</a:t>
            </a:r>
            <a:r>
              <a:rPr lang="cs-CZ" altLang="en-US" sz="2000" b="1">
                <a:cs typeface="Calibri" panose="020F0502020204030204" pitchFamily="34" charset="0"/>
              </a:rPr>
              <a:t>, </a:t>
            </a:r>
            <a:r>
              <a:rPr lang="cs-CZ" altLang="en-US" sz="2000" b="1" i="1">
                <a:cs typeface="Calibri" panose="020F0502020204030204" pitchFamily="34" charset="0"/>
              </a:rPr>
              <a:t>Sphagnum </a:t>
            </a:r>
            <a:r>
              <a:rPr lang="cs-CZ" altLang="en-US" sz="2000" b="1">
                <a:cs typeface="Calibri" panose="020F0502020204030204" pitchFamily="34" charset="0"/>
              </a:rPr>
              <a:t>spp., </a:t>
            </a:r>
            <a:r>
              <a:rPr lang="cs-CZ" altLang="en-US" sz="2000" b="1" i="1">
                <a:cs typeface="Calibri" panose="020F0502020204030204" pitchFamily="34" charset="0"/>
              </a:rPr>
              <a:t>Ledum palustre</a:t>
            </a:r>
            <a:r>
              <a:rPr lang="cs-CZ" altLang="en-US" sz="2000" b="1">
                <a:cs typeface="Calibri" panose="020F0502020204030204" pitchFamily="34" charset="0"/>
              </a:rPr>
              <a:t>, </a:t>
            </a:r>
            <a:r>
              <a:rPr lang="cs-CZ" altLang="en-US" sz="2000" b="1" i="1">
                <a:cs typeface="Calibri" panose="020F0502020204030204" pitchFamily="34" charset="0"/>
              </a:rPr>
              <a:t>Andromeda polifolia</a:t>
            </a:r>
            <a:r>
              <a:rPr lang="cs-CZ" altLang="en-US" sz="2000" b="1">
                <a:cs typeface="Calibri" panose="020F0502020204030204" pitchFamily="34" charset="0"/>
              </a:rPr>
              <a:t>, </a:t>
            </a:r>
            <a:r>
              <a:rPr lang="cs-CZ" altLang="en-US" sz="2000" b="1" i="1">
                <a:cs typeface="Calibri" panose="020F0502020204030204" pitchFamily="34" charset="0"/>
              </a:rPr>
              <a:t>Vaccinium uliginosum</a:t>
            </a:r>
            <a:r>
              <a:rPr lang="cs-CZ" altLang="en-US" sz="2000" b="1">
                <a:cs typeface="Calibri" panose="020F0502020204030204" pitchFamily="34" charset="0"/>
              </a:rPr>
              <a:t> aj</a:t>
            </a:r>
            <a:r>
              <a:rPr lang="cs-CZ" altLang="en-US" sz="2000" b="1" i="1">
                <a:cs typeface="Calibri" panose="020F0502020204030204" pitchFamily="34" charset="0"/>
              </a:rPr>
              <a:t>.</a:t>
            </a:r>
          </a:p>
          <a:p>
            <a:pPr eaLnBrk="1" hangingPunct="1">
              <a:buSzPct val="75000"/>
            </a:pPr>
            <a:r>
              <a:rPr lang="cs-CZ" altLang="en-US" sz="2000" b="1">
                <a:cs typeface="Calibri" panose="020F0502020204030204" pitchFamily="34" charset="0"/>
              </a:rPr>
              <a:t>Fluvizem (HŘ 5a) – </a:t>
            </a:r>
            <a:r>
              <a:rPr lang="cs-CZ" altLang="en-US" sz="2000" b="1" i="1">
                <a:cs typeface="Calibri" panose="020F0502020204030204" pitchFamily="34" charset="0"/>
              </a:rPr>
              <a:t>Phalaris arundinacea, Chrysosplenium alternifolium</a:t>
            </a:r>
            <a:r>
              <a:rPr lang="cs-CZ" altLang="en-US" sz="2000" b="1">
                <a:cs typeface="Calibri" panose="020F0502020204030204" pitchFamily="34" charset="0"/>
              </a:rPr>
              <a:t>, </a:t>
            </a:r>
            <a:r>
              <a:rPr lang="cs-CZ" altLang="en-US" sz="2000" b="1" i="1">
                <a:cs typeface="Calibri" panose="020F0502020204030204" pitchFamily="34" charset="0"/>
              </a:rPr>
              <a:t>Caltha palustris</a:t>
            </a:r>
            <a:r>
              <a:rPr lang="cs-CZ" altLang="en-US" sz="2000" b="1">
                <a:cs typeface="Calibri" panose="020F0502020204030204" pitchFamily="34" charset="0"/>
              </a:rPr>
              <a:t>, </a:t>
            </a:r>
            <a:r>
              <a:rPr lang="cs-CZ" altLang="en-US" sz="2000" b="1" i="1">
                <a:cs typeface="Calibri" panose="020F0502020204030204" pitchFamily="34" charset="0"/>
              </a:rPr>
              <a:t>Petasites hybridus</a:t>
            </a:r>
            <a:r>
              <a:rPr lang="cs-CZ" altLang="en-US" sz="2000" b="1">
                <a:cs typeface="Calibri" panose="020F0502020204030204" pitchFamily="34" charset="0"/>
              </a:rPr>
              <a:t>, </a:t>
            </a:r>
            <a:r>
              <a:rPr lang="cs-CZ" altLang="en-US" sz="2000" b="1" i="1">
                <a:cs typeface="Calibri" panose="020F0502020204030204" pitchFamily="34" charset="0"/>
              </a:rPr>
              <a:t>Petasites albus </a:t>
            </a:r>
            <a:r>
              <a:rPr lang="cs-CZ" altLang="en-US" sz="2000" b="1">
                <a:cs typeface="Calibri" panose="020F0502020204030204" pitchFamily="34" charset="0"/>
              </a:rPr>
              <a:t>aj.</a:t>
            </a:r>
          </a:p>
          <a:p>
            <a:pPr eaLnBrk="1" hangingPunct="1">
              <a:buSzPct val="75000"/>
            </a:pPr>
            <a:r>
              <a:rPr lang="cs-CZ" altLang="en-US" sz="2000" b="1">
                <a:cs typeface="Calibri" panose="020F0502020204030204" pitchFamily="34" charset="0"/>
              </a:rPr>
              <a:t>Solončak a slanec </a:t>
            </a:r>
            <a:r>
              <a:rPr lang="cs-CZ" altLang="en-US" sz="2000" b="1" i="1">
                <a:cs typeface="Calibri" panose="020F0502020204030204" pitchFamily="34" charset="0"/>
              </a:rPr>
              <a:t>– </a:t>
            </a:r>
            <a:r>
              <a:rPr lang="cs-CZ" altLang="en-US" sz="2000" b="1">
                <a:cs typeface="Calibri" panose="020F0502020204030204" pitchFamily="34" charset="0"/>
              </a:rPr>
              <a:t>halofyty (</a:t>
            </a:r>
            <a:r>
              <a:rPr lang="cs-CZ" altLang="en-US" sz="2000" b="1" i="1">
                <a:cs typeface="Calibri" panose="020F0502020204030204" pitchFamily="34" charset="0"/>
              </a:rPr>
              <a:t>Puccinellia distans</a:t>
            </a:r>
            <a:r>
              <a:rPr lang="cs-CZ" altLang="en-US" sz="2000" b="1">
                <a:cs typeface="Calibri" panose="020F0502020204030204" pitchFamily="34" charset="0"/>
              </a:rPr>
              <a:t>, </a:t>
            </a:r>
            <a:r>
              <a:rPr lang="cs-CZ" altLang="en-US" sz="2000" b="1" i="1">
                <a:cs typeface="Calibri" panose="020F0502020204030204" pitchFamily="34" charset="0"/>
              </a:rPr>
              <a:t>Salicornia prostrata </a:t>
            </a:r>
            <a:r>
              <a:rPr lang="cs-CZ" altLang="en-US" sz="2000" b="1">
                <a:cs typeface="Calibri" panose="020F0502020204030204" pitchFamily="34" charset="0"/>
              </a:rPr>
              <a:t>aj.)</a:t>
            </a:r>
            <a:endParaRPr lang="cs-CZ" altLang="en-US" sz="2000" b="1" i="1">
              <a:cs typeface="Calibri" panose="020F0502020204030204" pitchFamily="34" charset="0"/>
            </a:endParaRPr>
          </a:p>
          <a:p>
            <a:pPr eaLnBrk="1" hangingPunct="1"/>
            <a:endParaRPr lang="cs-CZ" altLang="en-US" sz="2800" b="1">
              <a:solidFill>
                <a:srgbClr val="800000"/>
              </a:solidFill>
              <a:latin typeface="Times New Roman" panose="02020603050405020304" pitchFamily="18" charset="0"/>
            </a:endParaRPr>
          </a:p>
          <a:p>
            <a:pPr eaLnBrk="1" hangingPunct="1"/>
            <a:endParaRPr lang="cs-CZ" altLang="en-US" sz="2400" b="1" i="1">
              <a:solidFill>
                <a:srgbClr val="800000"/>
              </a:solidFill>
              <a:latin typeface="Times New Roman" panose="02020603050405020304" pitchFamily="18" charset="0"/>
            </a:endParaRPr>
          </a:p>
        </p:txBody>
      </p:sp>
      <p:sp>
        <p:nvSpPr>
          <p:cNvPr id="6" name="Rectangle 2">
            <a:extLst>
              <a:ext uri="{FF2B5EF4-FFF2-40B4-BE49-F238E27FC236}">
                <a16:creationId xmlns:a16="http://schemas.microsoft.com/office/drawing/2014/main" id="{8687AE8A-4893-9733-DAA3-E19DA4B276A2}"/>
              </a:ext>
            </a:extLst>
          </p:cNvPr>
          <p:cNvSpPr>
            <a:spLocks noGrp="1" noChangeArrowheads="1"/>
          </p:cNvSpPr>
          <p:nvPr>
            <p:ph type="title"/>
          </p:nvPr>
        </p:nvSpPr>
        <p:spPr>
          <a:xfrm>
            <a:off x="457200" y="274638"/>
            <a:ext cx="8229600" cy="706437"/>
          </a:xfrm>
        </p:spPr>
        <p:txBody>
          <a:bodyPr/>
          <a:lstStyle/>
          <a:p>
            <a:pPr eaLnBrk="1" hangingPunct="1">
              <a:defRPr/>
            </a:pPr>
            <a:r>
              <a:rPr lang="cs-CZ" sz="3600" b="1" kern="1200" dirty="0">
                <a:solidFill>
                  <a:schemeClr val="tx1"/>
                </a:solidFill>
              </a:rPr>
              <a:t>Vegetace a půdní typy</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9F49C3C4-EF2D-FEBC-DA71-995FC538260A}"/>
              </a:ext>
            </a:extLst>
          </p:cNvPr>
          <p:cNvSpPr>
            <a:spLocks noGrp="1" noChangeArrowheads="1"/>
          </p:cNvSpPr>
          <p:nvPr>
            <p:ph type="title"/>
          </p:nvPr>
        </p:nvSpPr>
        <p:spPr/>
        <p:txBody>
          <a:bodyPr/>
          <a:lstStyle/>
          <a:p>
            <a:pPr eaLnBrk="1" hangingPunct="1">
              <a:defRPr/>
            </a:pPr>
            <a:r>
              <a:rPr lang="cs-CZ" sz="3600" b="1" kern="1200" dirty="0">
                <a:solidFill>
                  <a:schemeClr val="tx1"/>
                </a:solidFill>
              </a:rPr>
              <a:t>Význam geobiocenologického klasifikačního systému</a:t>
            </a:r>
          </a:p>
        </p:txBody>
      </p:sp>
      <p:sp>
        <p:nvSpPr>
          <p:cNvPr id="287747" name="Rectangle 3">
            <a:extLst>
              <a:ext uri="{FF2B5EF4-FFF2-40B4-BE49-F238E27FC236}">
                <a16:creationId xmlns:a16="http://schemas.microsoft.com/office/drawing/2014/main" id="{779DB70A-9EA0-4A8A-6579-A1EB4DEABB03}"/>
              </a:ext>
            </a:extLst>
          </p:cNvPr>
          <p:cNvSpPr>
            <a:spLocks noGrp="1" noChangeArrowheads="1"/>
          </p:cNvSpPr>
          <p:nvPr>
            <p:ph type="body" idx="1"/>
          </p:nvPr>
        </p:nvSpPr>
        <p:spPr>
          <a:xfrm>
            <a:off x="115888" y="1600200"/>
            <a:ext cx="8866187" cy="4889500"/>
          </a:xfrm>
        </p:spPr>
        <p:txBody>
          <a:bodyPr/>
          <a:lstStyle/>
          <a:p>
            <a:pPr eaLnBrk="1" hangingPunct="1">
              <a:lnSpc>
                <a:spcPct val="90000"/>
              </a:lnSpc>
            </a:pPr>
            <a:r>
              <a:rPr lang="cs-CZ" altLang="en-US" sz="2400" b="1"/>
              <a:t>daná jednotka určuje trvalé ekologické podmínky daného stanoviště </a:t>
            </a:r>
          </a:p>
          <a:p>
            <a:pPr eaLnBrk="1" hangingPunct="1">
              <a:lnSpc>
                <a:spcPct val="90000"/>
              </a:lnSpc>
            </a:pPr>
            <a:r>
              <a:rPr lang="cs-CZ" altLang="en-US" sz="2400" b="1"/>
              <a:t>daná jednotka ± určuje potenciální vegetaci</a:t>
            </a:r>
          </a:p>
          <a:p>
            <a:pPr eaLnBrk="1" hangingPunct="1">
              <a:lnSpc>
                <a:spcPct val="90000"/>
              </a:lnSpc>
            </a:pPr>
            <a:r>
              <a:rPr lang="cs-CZ" altLang="en-US" sz="2400" b="1"/>
              <a:t>srovnání aktuálního a potenciálního stavu umožňuje odhadnout míru ovlivnění člověkem (přirozenost aktuálního společenstva)</a:t>
            </a:r>
          </a:p>
          <a:p>
            <a:pPr eaLnBrk="1" hangingPunct="1">
              <a:lnSpc>
                <a:spcPct val="90000"/>
              </a:lnSpc>
            </a:pPr>
            <a:r>
              <a:rPr lang="cs-CZ" altLang="en-US" sz="2400" b="1"/>
              <a:t>srovnání aktuálního a potenciálního stavu umožňuje odhadnout vhodnost aktuální vegetace, míru využití potenciálu stanoviště</a:t>
            </a:r>
          </a:p>
          <a:p>
            <a:pPr eaLnBrk="1" hangingPunct="1">
              <a:lnSpc>
                <a:spcPct val="90000"/>
              </a:lnSpc>
            </a:pPr>
            <a:r>
              <a:rPr lang="cs-CZ" altLang="en-US" sz="2400" b="1"/>
              <a:t>územní systémy ekologické stability</a:t>
            </a:r>
          </a:p>
          <a:p>
            <a:pPr eaLnBrk="1" hangingPunct="1">
              <a:lnSpc>
                <a:spcPct val="90000"/>
              </a:lnSpc>
            </a:pPr>
            <a:r>
              <a:rPr lang="cs-CZ" altLang="en-US" sz="2400" b="1"/>
              <a:t>krajinné plánování (biogeografická diferenciace krajiny </a:t>
            </a:r>
          </a:p>
          <a:p>
            <a:pPr eaLnBrk="1" hangingPunct="1">
              <a:lnSpc>
                <a:spcPct val="90000"/>
              </a:lnSpc>
              <a:buFontTx/>
              <a:buNone/>
            </a:pPr>
            <a:r>
              <a:rPr lang="cs-CZ" altLang="en-US" sz="2400" b="1"/>
              <a:t>     v geobiocenologickém pojetí)</a:t>
            </a:r>
          </a:p>
          <a:p>
            <a:pPr eaLnBrk="1" hangingPunct="1">
              <a:lnSpc>
                <a:spcPct val="90000"/>
              </a:lnSpc>
            </a:pPr>
            <a:r>
              <a:rPr lang="cs-CZ" altLang="en-US" sz="2400" b="1"/>
              <a:t>ochrana přírody</a:t>
            </a:r>
          </a:p>
          <a:p>
            <a:pPr eaLnBrk="1" hangingPunct="1">
              <a:lnSpc>
                <a:spcPct val="90000"/>
              </a:lnSpc>
            </a:pPr>
            <a:r>
              <a:rPr lang="cs-CZ" altLang="en-US" sz="2400" b="1"/>
              <a:t>na Slovensku použití v lesnictví</a:t>
            </a:r>
          </a:p>
          <a:p>
            <a:pPr eaLnBrk="1" hangingPunct="1">
              <a:lnSpc>
                <a:spcPct val="90000"/>
              </a:lnSpc>
            </a:pPr>
            <a:r>
              <a:rPr lang="cs-CZ" altLang="en-US" sz="2400" b="1"/>
              <a:t>atd.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93" name="Group 177">
            <a:extLst>
              <a:ext uri="{FF2B5EF4-FFF2-40B4-BE49-F238E27FC236}">
                <a16:creationId xmlns:a16="http://schemas.microsoft.com/office/drawing/2014/main" id="{3A0D1F64-8868-63A8-97EE-5A1E87F235B4}"/>
              </a:ext>
            </a:extLst>
          </p:cNvPr>
          <p:cNvGraphicFramePr>
            <a:graphicFrameLocks noGrp="1"/>
          </p:cNvGraphicFramePr>
          <p:nvPr/>
        </p:nvGraphicFramePr>
        <p:xfrm>
          <a:off x="71438" y="819150"/>
          <a:ext cx="9001125" cy="5513388"/>
        </p:xfrm>
        <a:graphic>
          <a:graphicData uri="http://schemas.openxmlformats.org/drawingml/2006/table">
            <a:tbl>
              <a:tblPr/>
              <a:tblGrid>
                <a:gridCol w="2835275">
                  <a:extLst>
                    <a:ext uri="{9D8B030D-6E8A-4147-A177-3AD203B41FA5}">
                      <a16:colId xmlns:a16="http://schemas.microsoft.com/office/drawing/2014/main" val="20000"/>
                    </a:ext>
                  </a:extLst>
                </a:gridCol>
                <a:gridCol w="103505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2260600">
                  <a:extLst>
                    <a:ext uri="{9D8B030D-6E8A-4147-A177-3AD203B41FA5}">
                      <a16:colId xmlns:a16="http://schemas.microsoft.com/office/drawing/2014/main" val="20003"/>
                    </a:ext>
                  </a:extLst>
                </a:gridCol>
                <a:gridCol w="1460500">
                  <a:extLst>
                    <a:ext uri="{9D8B030D-6E8A-4147-A177-3AD203B41FA5}">
                      <a16:colId xmlns:a16="http://schemas.microsoft.com/office/drawing/2014/main" val="20004"/>
                    </a:ext>
                  </a:extLst>
                </a:gridCol>
              </a:tblGrid>
              <a:tr h="3968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1B3</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2B3</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5AB3</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2BC5a</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může zde být vinohrad?</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6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může zde být meruňkový sad?</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6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může zde existovat květnatá louka s kohoutkem lučním?</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6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může se zde hospodařit se smrkem?</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6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jak by měl vypadat přírodě blízký remízek?</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6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mám koupit rodinný domek za babku?</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8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houbařský ráj?</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926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en-US" sz="2000" b="1" i="0" u="none" strike="noStrike" cap="none" normalizeH="0" baseline="0" dirty="0">
                          <a:ln>
                            <a:noFill/>
                          </a:ln>
                          <a:solidFill>
                            <a:srgbClr val="800000"/>
                          </a:solidFill>
                          <a:effectLst/>
                          <a:latin typeface="Calibri" panose="020F0502020204030204" pitchFamily="34" charset="0"/>
                        </a:rPr>
                        <a:t>poroste zde luční kvítí?</a:t>
                      </a: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800000"/>
                        </a:solidFill>
                        <a:effectLst/>
                        <a:latin typeface="Calibri" panose="020F0502020204030204" pitchFamily="34" charset="0"/>
                      </a:endParaRPr>
                    </a:p>
                  </a:txBody>
                  <a:tcPr marT="45710" marB="45710" anchor="ctr" horzOverflow="overflow">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39683" name="Rectangle 67">
            <a:extLst>
              <a:ext uri="{FF2B5EF4-FFF2-40B4-BE49-F238E27FC236}">
                <a16:creationId xmlns:a16="http://schemas.microsoft.com/office/drawing/2014/main" id="{E615E3C7-C146-7340-722A-4C0F1B77B608}"/>
              </a:ext>
            </a:extLst>
          </p:cNvPr>
          <p:cNvSpPr>
            <a:spLocks noChangeArrowheads="1"/>
          </p:cNvSpPr>
          <p:nvPr/>
        </p:nvSpPr>
        <p:spPr bwMode="auto">
          <a:xfrm>
            <a:off x="161925" y="142875"/>
            <a:ext cx="8820150" cy="495300"/>
          </a:xfrm>
          <a:prstGeom prst="rect">
            <a:avLst/>
          </a:prstGeom>
          <a:noFill/>
          <a:ln w="9525">
            <a:noFill/>
            <a:miter lim="800000"/>
            <a:headEnd/>
            <a:tailEnd/>
          </a:ln>
          <a:effectLst/>
        </p:spPr>
        <p:txBody>
          <a:bodyPr anchor="ctr"/>
          <a:lstStyle/>
          <a:p>
            <a:pPr algn="ctr" eaLnBrk="1" hangingPunct="1">
              <a:defRPr/>
            </a:pPr>
            <a:r>
              <a:rPr lang="cs-CZ" sz="3600" b="1" dirty="0">
                <a:latin typeface="Calibri" panose="020F0502020204030204" pitchFamily="34" charset="0"/>
                <a:ea typeface="+mj-ea"/>
                <a:cs typeface="+mj-cs"/>
              </a:rPr>
              <a:t>Význam geobiocenologie</a:t>
            </a:r>
          </a:p>
        </p:txBody>
      </p:sp>
      <p:pic>
        <p:nvPicPr>
          <p:cNvPr id="13" name="Obrázek 12">
            <a:extLst>
              <a:ext uri="{FF2B5EF4-FFF2-40B4-BE49-F238E27FC236}">
                <a16:creationId xmlns:a16="http://schemas.microsoft.com/office/drawing/2014/main" id="{B82A2708-33E6-E702-8373-EBEC2156D9E5}"/>
              </a:ext>
            </a:extLst>
          </p:cNvPr>
          <p:cNvPicPr preferRelativeResize="0">
            <a:picLocks/>
          </p:cNvPicPr>
          <p:nvPr/>
        </p:nvPicPr>
        <p:blipFill>
          <a:blip r:embed="rId3">
            <a:extLst>
              <a:ext uri="{28A0092B-C50C-407E-A947-70E740481C1C}">
                <a14:useLocalDpi xmlns:a14="http://schemas.microsoft.com/office/drawing/2010/main"/>
              </a:ext>
            </a:extLst>
          </a:blip>
          <a:srcRect/>
          <a:stretch>
            <a:fillRect/>
          </a:stretch>
        </p:blipFill>
        <p:spPr bwMode="auto">
          <a:xfrm>
            <a:off x="2906713" y="1216025"/>
            <a:ext cx="61563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13">
            <a:extLst>
              <a:ext uri="{FF2B5EF4-FFF2-40B4-BE49-F238E27FC236}">
                <a16:creationId xmlns:a16="http://schemas.microsoft.com/office/drawing/2014/main" id="{2AF67FA9-A245-2AA6-31F0-01DAEDB7627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06713" y="1674813"/>
            <a:ext cx="6156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ázek 14">
            <a:extLst>
              <a:ext uri="{FF2B5EF4-FFF2-40B4-BE49-F238E27FC236}">
                <a16:creationId xmlns:a16="http://schemas.microsoft.com/office/drawing/2014/main" id="{CFE5C9C2-F1B7-63A1-21B5-7EDEC41DFFDC}"/>
              </a:ext>
            </a:extLst>
          </p:cNvPr>
          <p:cNvPicPr preferRelativeResize="0">
            <a:picLocks/>
          </p:cNvPicPr>
          <p:nvPr/>
        </p:nvPicPr>
        <p:blipFill>
          <a:blip r:embed="rId5">
            <a:extLst>
              <a:ext uri="{28A0092B-C50C-407E-A947-70E740481C1C}">
                <a14:useLocalDpi xmlns:a14="http://schemas.microsoft.com/office/drawing/2010/main"/>
              </a:ext>
            </a:extLst>
          </a:blip>
          <a:srcRect/>
          <a:stretch>
            <a:fillRect/>
          </a:stretch>
        </p:blipFill>
        <p:spPr bwMode="auto">
          <a:xfrm>
            <a:off x="2906713" y="2376488"/>
            <a:ext cx="617378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ázek 17">
            <a:extLst>
              <a:ext uri="{FF2B5EF4-FFF2-40B4-BE49-F238E27FC236}">
                <a16:creationId xmlns:a16="http://schemas.microsoft.com/office/drawing/2014/main" id="{801E3B59-44F8-B804-04CB-29C151A55536}"/>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906713" y="4800600"/>
            <a:ext cx="61563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ázek 20">
            <a:extLst>
              <a:ext uri="{FF2B5EF4-FFF2-40B4-BE49-F238E27FC236}">
                <a16:creationId xmlns:a16="http://schemas.microsoft.com/office/drawing/2014/main" id="{FB018E33-8FA3-504C-B357-BF2ED4910FFA}"/>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06713" y="5900738"/>
            <a:ext cx="61563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62" name="TextovéPole 21">
            <a:extLst>
              <a:ext uri="{FF2B5EF4-FFF2-40B4-BE49-F238E27FC236}">
                <a16:creationId xmlns:a16="http://schemas.microsoft.com/office/drawing/2014/main" id="{B0D4FC09-0426-A661-C365-3806872A6996}"/>
              </a:ext>
            </a:extLst>
          </p:cNvPr>
          <p:cNvSpPr txBox="1">
            <a:spLocks noChangeArrowheads="1"/>
          </p:cNvSpPr>
          <p:nvPr/>
        </p:nvSpPr>
        <p:spPr bwMode="auto">
          <a:xfrm>
            <a:off x="53975" y="6403975"/>
            <a:ext cx="9063038" cy="400050"/>
          </a:xfrm>
          <a:prstGeom prst="rect">
            <a:avLst/>
          </a:prstGeom>
          <a:solidFill>
            <a:schemeClr val="bg1"/>
          </a:solidFill>
          <a:ln w="31750">
            <a:solidFill>
              <a:srgbClr val="800000"/>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a:spcBef>
                <a:spcPct val="0"/>
              </a:spcBef>
              <a:buFontTx/>
              <a:buNone/>
            </a:pPr>
            <a:r>
              <a:rPr lang="cs-CZ" altLang="en-US" sz="2000" b="1">
                <a:cs typeface="Calibri" panose="020F0502020204030204" pitchFamily="34" charset="0"/>
              </a:rPr>
              <a:t>++ = určitě ano; + = ano; +- = horko-těžko; - = ne, -- = určitě ne; ? = kdo ví?</a:t>
            </a:r>
          </a:p>
        </p:txBody>
      </p:sp>
      <p:pic>
        <p:nvPicPr>
          <p:cNvPr id="2" name="Obrázek 1">
            <a:extLst>
              <a:ext uri="{FF2B5EF4-FFF2-40B4-BE49-F238E27FC236}">
                <a16:creationId xmlns:a16="http://schemas.microsoft.com/office/drawing/2014/main" id="{76BB3D91-7135-716A-1527-0DD47AD5662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14650" y="4064000"/>
            <a:ext cx="6165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a:extLst>
              <a:ext uri="{FF2B5EF4-FFF2-40B4-BE49-F238E27FC236}">
                <a16:creationId xmlns:a16="http://schemas.microsoft.com/office/drawing/2014/main" id="{AA84624E-97E6-4CD7-C954-D004F9A4BDA3}"/>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74963" y="5476875"/>
            <a:ext cx="62055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ázek 19">
            <a:extLst>
              <a:ext uri="{FF2B5EF4-FFF2-40B4-BE49-F238E27FC236}">
                <a16:creationId xmlns:a16="http://schemas.microsoft.com/office/drawing/2014/main" id="{898B488C-B933-FBC5-53FD-96EFCE082622}"/>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2906713" y="3370263"/>
            <a:ext cx="61563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6"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145">
                                          <p:stCondLst>
                                            <p:cond delay="0"/>
                                          </p:stCondLst>
                                        </p:cTn>
                                        <p:tgtEl>
                                          <p:spTgt spid="21"/>
                                        </p:tgtEl>
                                      </p:cBhvr>
                                    </p:animEffect>
                                    <p:anim calcmode="lin" valueType="num">
                                      <p:cBhvr>
                                        <p:cTn id="50"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55" dur="7">
                                          <p:stCondLst>
                                            <p:cond delay="162"/>
                                          </p:stCondLst>
                                        </p:cTn>
                                        <p:tgtEl>
                                          <p:spTgt spid="21"/>
                                        </p:tgtEl>
                                      </p:cBhvr>
                                      <p:to x="100000" y="60000"/>
                                    </p:animScale>
                                    <p:animScale>
                                      <p:cBhvr>
                                        <p:cTn id="56" dur="41" decel="50000">
                                          <p:stCondLst>
                                            <p:cond delay="169"/>
                                          </p:stCondLst>
                                        </p:cTn>
                                        <p:tgtEl>
                                          <p:spTgt spid="21"/>
                                        </p:tgtEl>
                                      </p:cBhvr>
                                      <p:to x="100000" y="100000"/>
                                    </p:animScale>
                                    <p:animScale>
                                      <p:cBhvr>
                                        <p:cTn id="57" dur="7">
                                          <p:stCondLst>
                                            <p:cond delay="328"/>
                                          </p:stCondLst>
                                        </p:cTn>
                                        <p:tgtEl>
                                          <p:spTgt spid="21"/>
                                        </p:tgtEl>
                                      </p:cBhvr>
                                      <p:to x="100000" y="80000"/>
                                    </p:animScale>
                                    <p:animScale>
                                      <p:cBhvr>
                                        <p:cTn id="58" dur="41" decel="50000">
                                          <p:stCondLst>
                                            <p:cond delay="335"/>
                                          </p:stCondLst>
                                        </p:cTn>
                                        <p:tgtEl>
                                          <p:spTgt spid="21"/>
                                        </p:tgtEl>
                                      </p:cBhvr>
                                      <p:to x="100000" y="100000"/>
                                    </p:animScale>
                                    <p:animScale>
                                      <p:cBhvr>
                                        <p:cTn id="59" dur="7">
                                          <p:stCondLst>
                                            <p:cond delay="410"/>
                                          </p:stCondLst>
                                        </p:cTn>
                                        <p:tgtEl>
                                          <p:spTgt spid="21"/>
                                        </p:tgtEl>
                                      </p:cBhvr>
                                      <p:to x="100000" y="90000"/>
                                    </p:animScale>
                                    <p:animScale>
                                      <p:cBhvr>
                                        <p:cTn id="60" dur="41" decel="50000">
                                          <p:stCondLst>
                                            <p:cond delay="417"/>
                                          </p:stCondLst>
                                        </p:cTn>
                                        <p:tgtEl>
                                          <p:spTgt spid="21"/>
                                        </p:tgtEl>
                                      </p:cBhvr>
                                      <p:to x="100000" y="100000"/>
                                    </p:animScale>
                                    <p:animScale>
                                      <p:cBhvr>
                                        <p:cTn id="61" dur="7">
                                          <p:stCondLst>
                                            <p:cond delay="452"/>
                                          </p:stCondLst>
                                        </p:cTn>
                                        <p:tgtEl>
                                          <p:spTgt spid="21"/>
                                        </p:tgtEl>
                                      </p:cBhvr>
                                      <p:to x="100000" y="95000"/>
                                    </p:animScale>
                                    <p:animScale>
                                      <p:cBhvr>
                                        <p:cTn id="62" dur="41" decel="50000">
                                          <p:stCondLst>
                                            <p:cond delay="459"/>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37A3B8DC-33D7-A610-7F7C-B4C64E9986E5}"/>
              </a:ext>
            </a:extLst>
          </p:cNvPr>
          <p:cNvSpPr>
            <a:spLocks noGrp="1" noChangeArrowheads="1"/>
          </p:cNvSpPr>
          <p:nvPr>
            <p:ph type="title"/>
          </p:nvPr>
        </p:nvSpPr>
        <p:spPr/>
        <p:txBody>
          <a:bodyPr/>
          <a:lstStyle/>
          <a:p>
            <a:pPr eaLnBrk="1" hangingPunct="1">
              <a:defRPr/>
            </a:pPr>
            <a:r>
              <a:rPr lang="cs-CZ" sz="3600" b="1" kern="1200" dirty="0">
                <a:solidFill>
                  <a:schemeClr val="tx1"/>
                </a:solidFill>
              </a:rPr>
              <a:t>Zařazování do geobiocenologického klasifikačního systému</a:t>
            </a:r>
          </a:p>
        </p:txBody>
      </p:sp>
      <p:sp>
        <p:nvSpPr>
          <p:cNvPr id="291843" name="Rectangle 3">
            <a:extLst>
              <a:ext uri="{FF2B5EF4-FFF2-40B4-BE49-F238E27FC236}">
                <a16:creationId xmlns:a16="http://schemas.microsoft.com/office/drawing/2014/main" id="{9666E205-B1D3-BCB3-9636-F3A9CEF660AE}"/>
              </a:ext>
            </a:extLst>
          </p:cNvPr>
          <p:cNvSpPr>
            <a:spLocks noGrp="1" noChangeArrowheads="1"/>
          </p:cNvSpPr>
          <p:nvPr>
            <p:ph type="body" idx="1"/>
          </p:nvPr>
        </p:nvSpPr>
        <p:spPr>
          <a:xfrm>
            <a:off x="215900" y="1600200"/>
            <a:ext cx="8748713" cy="5032375"/>
          </a:xfrm>
        </p:spPr>
        <p:txBody>
          <a:bodyPr/>
          <a:lstStyle/>
          <a:p>
            <a:pPr marL="609600" indent="-609600" eaLnBrk="1" hangingPunct="1">
              <a:lnSpc>
                <a:spcPct val="90000"/>
              </a:lnSpc>
              <a:buFontTx/>
              <a:buAutoNum type="arabicPeriod"/>
            </a:pPr>
            <a:r>
              <a:rPr lang="cs-CZ" altLang="en-US" sz="2400" b="1" dirty="0"/>
              <a:t>Určení vegetačního stupně ((výskyt) a růst dřevin, fytoindikace, charakteristiky abiotického prostředí, zejména klimatu)</a:t>
            </a:r>
          </a:p>
          <a:p>
            <a:pPr marL="609600" indent="-609600" eaLnBrk="1" hangingPunct="1">
              <a:lnSpc>
                <a:spcPct val="90000"/>
              </a:lnSpc>
              <a:buFontTx/>
              <a:buAutoNum type="arabicPeriod"/>
            </a:pPr>
            <a:r>
              <a:rPr lang="cs-CZ" altLang="en-US" sz="2400" b="1" dirty="0"/>
              <a:t>Určení trofické řady – pomocí fytoindikace (ale lze též na základě vlastností půd, geologického substrátu apod.)</a:t>
            </a:r>
          </a:p>
          <a:p>
            <a:pPr marL="609600" indent="-609600" eaLnBrk="1" hangingPunct="1">
              <a:lnSpc>
                <a:spcPct val="90000"/>
              </a:lnSpc>
              <a:buFontTx/>
              <a:buAutoNum type="arabicPeriod"/>
            </a:pPr>
            <a:r>
              <a:rPr lang="cs-CZ" altLang="en-US" sz="2400" b="1" dirty="0"/>
              <a:t>Určení hydrické řady – pomocí fytoindikace, ale též okulárně</a:t>
            </a:r>
          </a:p>
          <a:p>
            <a:pPr marL="609600" indent="-609600" eaLnBrk="1" hangingPunct="1">
              <a:lnSpc>
                <a:spcPct val="90000"/>
              </a:lnSpc>
              <a:buFontTx/>
              <a:buAutoNum type="arabicPeriod"/>
            </a:pPr>
            <a:r>
              <a:rPr lang="cs-CZ" altLang="en-US" sz="2400" b="1" dirty="0"/>
              <a:t>Určení skupiny typů geobiocénů – na základě geobiocenologické formule; </a:t>
            </a:r>
            <a:r>
              <a:rPr lang="cs-CZ" altLang="en-US" sz="2400" b="1" dirty="0">
                <a:solidFill>
                  <a:srgbClr val="FF0000"/>
                </a:solidFill>
              </a:rPr>
              <a:t>pokud jedné formuli odpovídá více STG, tak vyberu tu jednotku, jejíž charakteristika nejlépe odpovídá skutečnosti</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3890" name="Obrázek 3">
            <a:extLst>
              <a:ext uri="{FF2B5EF4-FFF2-40B4-BE49-F238E27FC236}">
                <a16:creationId xmlns:a16="http://schemas.microsoft.com/office/drawing/2014/main" id="{669C2954-A74D-45D3-20FA-5CDB59840B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17463"/>
            <a:ext cx="915035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Rectangle 2">
            <a:extLst>
              <a:ext uri="{FF2B5EF4-FFF2-40B4-BE49-F238E27FC236}">
                <a16:creationId xmlns:a16="http://schemas.microsoft.com/office/drawing/2014/main" id="{EC055E45-78EC-CBE8-7604-2702A4A73498}"/>
              </a:ext>
            </a:extLst>
          </p:cNvPr>
          <p:cNvSpPr>
            <a:spLocks noGrp="1" noChangeArrowheads="1"/>
          </p:cNvSpPr>
          <p:nvPr>
            <p:ph type="title"/>
          </p:nvPr>
        </p:nvSpPr>
        <p:spPr>
          <a:xfrm>
            <a:off x="457200" y="152400"/>
            <a:ext cx="8229600" cy="490538"/>
          </a:xfrm>
        </p:spPr>
        <p:txBody>
          <a:bodyPr/>
          <a:lstStyle/>
          <a:p>
            <a:pPr eaLnBrk="1" hangingPunct="1">
              <a:defRPr/>
            </a:pPr>
            <a:r>
              <a:rPr lang="cs-CZ" altLang="en-US" sz="3600" b="1" kern="1200" dirty="0">
                <a:solidFill>
                  <a:schemeClr val="tx1"/>
                </a:solidFill>
              </a:rPr>
              <a:t>Srovnání systémů</a:t>
            </a:r>
          </a:p>
        </p:txBody>
      </p:sp>
      <p:sp>
        <p:nvSpPr>
          <p:cNvPr id="98310" name="Text Box 6">
            <a:extLst>
              <a:ext uri="{FF2B5EF4-FFF2-40B4-BE49-F238E27FC236}">
                <a16:creationId xmlns:a16="http://schemas.microsoft.com/office/drawing/2014/main" id="{6CE1D313-06A0-6816-8DB9-15379134DE86}"/>
              </a:ext>
            </a:extLst>
          </p:cNvPr>
          <p:cNvSpPr txBox="1">
            <a:spLocks noChangeArrowheads="1"/>
          </p:cNvSpPr>
          <p:nvPr/>
        </p:nvSpPr>
        <p:spPr bwMode="auto">
          <a:xfrm>
            <a:off x="2735263" y="2744788"/>
            <a:ext cx="3924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rgbClr val="FF0000"/>
                </a:solidFill>
              </a:rPr>
              <a:t>STG 2B3 – </a:t>
            </a:r>
            <a:r>
              <a:rPr lang="cs-CZ" altLang="en-US" sz="1800" b="1" i="1">
                <a:solidFill>
                  <a:srgbClr val="FF0000"/>
                </a:solidFill>
              </a:rPr>
              <a:t>Fagi-querceta typica</a:t>
            </a:r>
          </a:p>
        </p:txBody>
      </p:sp>
      <p:sp>
        <p:nvSpPr>
          <p:cNvPr id="98311" name="Freeform 7">
            <a:extLst>
              <a:ext uri="{FF2B5EF4-FFF2-40B4-BE49-F238E27FC236}">
                <a16:creationId xmlns:a16="http://schemas.microsoft.com/office/drawing/2014/main" id="{E6B31909-B4FC-EFF0-8835-C27CF8439DBF}"/>
              </a:ext>
            </a:extLst>
          </p:cNvPr>
          <p:cNvSpPr>
            <a:spLocks/>
          </p:cNvSpPr>
          <p:nvPr/>
        </p:nvSpPr>
        <p:spPr bwMode="auto">
          <a:xfrm>
            <a:off x="3743325" y="1592263"/>
            <a:ext cx="1008063" cy="252412"/>
          </a:xfrm>
          <a:custGeom>
            <a:avLst/>
            <a:gdLst>
              <a:gd name="T0" fmla="*/ 0 w 635"/>
              <a:gd name="T1" fmla="*/ 2147483646 h 159"/>
              <a:gd name="T2" fmla="*/ 2147483646 w 635"/>
              <a:gd name="T3" fmla="*/ 2147483646 h 159"/>
              <a:gd name="T4" fmla="*/ 2147483646 w 635"/>
              <a:gd name="T5" fmla="*/ 2147483646 h 159"/>
              <a:gd name="T6" fmla="*/ 2147483646 w 635"/>
              <a:gd name="T7" fmla="*/ 2147483646 h 159"/>
              <a:gd name="T8" fmla="*/ 2147483646 w 635"/>
              <a:gd name="T9" fmla="*/ 0 h 159"/>
              <a:gd name="T10" fmla="*/ 2147483646 w 635"/>
              <a:gd name="T11" fmla="*/ 0 h 159"/>
              <a:gd name="T12" fmla="*/ 2147483646 w 635"/>
              <a:gd name="T13" fmla="*/ 2147483646 h 159"/>
              <a:gd name="T14" fmla="*/ 0 w 635"/>
              <a:gd name="T15" fmla="*/ 2147483646 h 159"/>
              <a:gd name="T16" fmla="*/ 0 60000 65536"/>
              <a:gd name="T17" fmla="*/ 0 60000 65536"/>
              <a:gd name="T18" fmla="*/ 0 60000 65536"/>
              <a:gd name="T19" fmla="*/ 0 60000 65536"/>
              <a:gd name="T20" fmla="*/ 0 60000 65536"/>
              <a:gd name="T21" fmla="*/ 0 60000 65536"/>
              <a:gd name="T22" fmla="*/ 0 60000 65536"/>
              <a:gd name="T23" fmla="*/ 0 60000 65536"/>
              <a:gd name="T24" fmla="*/ 0 w 635"/>
              <a:gd name="T25" fmla="*/ 0 h 159"/>
              <a:gd name="T26" fmla="*/ 635 w 635"/>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5" h="159">
                <a:moveTo>
                  <a:pt x="0" y="91"/>
                </a:moveTo>
                <a:lnTo>
                  <a:pt x="454" y="159"/>
                </a:lnTo>
                <a:lnTo>
                  <a:pt x="635" y="136"/>
                </a:lnTo>
                <a:lnTo>
                  <a:pt x="545" y="23"/>
                </a:lnTo>
                <a:lnTo>
                  <a:pt x="409" y="0"/>
                </a:lnTo>
                <a:lnTo>
                  <a:pt x="273" y="0"/>
                </a:lnTo>
                <a:lnTo>
                  <a:pt x="114" y="68"/>
                </a:lnTo>
                <a:lnTo>
                  <a:pt x="0" y="91"/>
                </a:lnTo>
                <a:close/>
              </a:path>
            </a:pathLst>
          </a:custGeom>
          <a:noFill/>
          <a:ln w="50800">
            <a:solidFill>
              <a:srgbClr val="003366"/>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12" name="Text Box 8">
            <a:extLst>
              <a:ext uri="{FF2B5EF4-FFF2-40B4-BE49-F238E27FC236}">
                <a16:creationId xmlns:a16="http://schemas.microsoft.com/office/drawing/2014/main" id="{1943E8CE-3F81-BC2F-A7B3-9F269323E4F8}"/>
              </a:ext>
            </a:extLst>
          </p:cNvPr>
          <p:cNvSpPr txBox="1">
            <a:spLocks noChangeArrowheads="1"/>
          </p:cNvSpPr>
          <p:nvPr/>
        </p:nvSpPr>
        <p:spPr bwMode="auto">
          <a:xfrm>
            <a:off x="2808288" y="873125"/>
            <a:ext cx="316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chemeClr val="accent2"/>
                </a:solidFill>
              </a:rPr>
              <a:t>STG 3C3 – </a:t>
            </a:r>
            <a:r>
              <a:rPr lang="cs-CZ" altLang="en-US" sz="1800" b="1" i="1">
                <a:solidFill>
                  <a:schemeClr val="accent2"/>
                </a:solidFill>
              </a:rPr>
              <a:t>Tili-acereta</a:t>
            </a:r>
          </a:p>
        </p:txBody>
      </p:sp>
      <p:grpSp>
        <p:nvGrpSpPr>
          <p:cNvPr id="2" name="Group 10">
            <a:extLst>
              <a:ext uri="{FF2B5EF4-FFF2-40B4-BE49-F238E27FC236}">
                <a16:creationId xmlns:a16="http://schemas.microsoft.com/office/drawing/2014/main" id="{CECA9BF4-57C3-DEEF-8549-8941381B1825}"/>
              </a:ext>
            </a:extLst>
          </p:cNvPr>
          <p:cNvGrpSpPr>
            <a:grpSpLocks/>
          </p:cNvGrpSpPr>
          <p:nvPr/>
        </p:nvGrpSpPr>
        <p:grpSpPr bwMode="auto">
          <a:xfrm>
            <a:off x="0" y="1196975"/>
            <a:ext cx="9144000" cy="2952750"/>
            <a:chOff x="0" y="754"/>
            <a:chExt cx="5760" cy="1860"/>
          </a:xfrm>
        </p:grpSpPr>
        <p:sp>
          <p:nvSpPr>
            <p:cNvPr id="293909" name="Freeform 5">
              <a:extLst>
                <a:ext uri="{FF2B5EF4-FFF2-40B4-BE49-F238E27FC236}">
                  <a16:creationId xmlns:a16="http://schemas.microsoft.com/office/drawing/2014/main" id="{1819AF99-CBF6-9897-C965-4FEAD37C5248}"/>
                </a:ext>
              </a:extLst>
            </p:cNvPr>
            <p:cNvSpPr>
              <a:spLocks/>
            </p:cNvSpPr>
            <p:nvPr/>
          </p:nvSpPr>
          <p:spPr bwMode="auto">
            <a:xfrm>
              <a:off x="0" y="754"/>
              <a:ext cx="5760" cy="1860"/>
            </a:xfrm>
            <a:custGeom>
              <a:avLst/>
              <a:gdLst>
                <a:gd name="T0" fmla="*/ 2948 w 5760"/>
                <a:gd name="T1" fmla="*/ 295 h 1860"/>
                <a:gd name="T2" fmla="*/ 3606 w 5760"/>
                <a:gd name="T3" fmla="*/ 227 h 1860"/>
                <a:gd name="T4" fmla="*/ 3833 w 5760"/>
                <a:gd name="T5" fmla="*/ 159 h 1860"/>
                <a:gd name="T6" fmla="*/ 4082 w 5760"/>
                <a:gd name="T7" fmla="*/ 136 h 1860"/>
                <a:gd name="T8" fmla="*/ 4377 w 5760"/>
                <a:gd name="T9" fmla="*/ 91 h 1860"/>
                <a:gd name="T10" fmla="*/ 4581 w 5760"/>
                <a:gd name="T11" fmla="*/ 91 h 1860"/>
                <a:gd name="T12" fmla="*/ 5035 w 5760"/>
                <a:gd name="T13" fmla="*/ 45 h 1860"/>
                <a:gd name="T14" fmla="*/ 5488 w 5760"/>
                <a:gd name="T15" fmla="*/ 0 h 1860"/>
                <a:gd name="T16" fmla="*/ 5760 w 5760"/>
                <a:gd name="T17" fmla="*/ 0 h 1860"/>
                <a:gd name="T18" fmla="*/ 5715 w 5760"/>
                <a:gd name="T19" fmla="*/ 862 h 1860"/>
                <a:gd name="T20" fmla="*/ 5420 w 5760"/>
                <a:gd name="T21" fmla="*/ 862 h 1860"/>
                <a:gd name="T22" fmla="*/ 5171 w 5760"/>
                <a:gd name="T23" fmla="*/ 884 h 1860"/>
                <a:gd name="T24" fmla="*/ 4898 w 5760"/>
                <a:gd name="T25" fmla="*/ 930 h 1860"/>
                <a:gd name="T26" fmla="*/ 4785 w 5760"/>
                <a:gd name="T27" fmla="*/ 975 h 1860"/>
                <a:gd name="T28" fmla="*/ 4989 w 5760"/>
                <a:gd name="T29" fmla="*/ 1111 h 1860"/>
                <a:gd name="T30" fmla="*/ 5148 w 5760"/>
                <a:gd name="T31" fmla="*/ 1202 h 1860"/>
                <a:gd name="T32" fmla="*/ 5193 w 5760"/>
                <a:gd name="T33" fmla="*/ 1270 h 1860"/>
                <a:gd name="T34" fmla="*/ 5103 w 5760"/>
                <a:gd name="T35" fmla="*/ 1451 h 1860"/>
                <a:gd name="T36" fmla="*/ 4921 w 5760"/>
                <a:gd name="T37" fmla="*/ 1315 h 1860"/>
                <a:gd name="T38" fmla="*/ 4717 w 5760"/>
                <a:gd name="T39" fmla="*/ 1179 h 1860"/>
                <a:gd name="T40" fmla="*/ 4490 w 5760"/>
                <a:gd name="T41" fmla="*/ 1202 h 1860"/>
                <a:gd name="T42" fmla="*/ 4332 w 5760"/>
                <a:gd name="T43" fmla="*/ 1338 h 1860"/>
                <a:gd name="T44" fmla="*/ 4400 w 5760"/>
                <a:gd name="T45" fmla="*/ 1610 h 1860"/>
                <a:gd name="T46" fmla="*/ 4354 w 5760"/>
                <a:gd name="T47" fmla="*/ 1678 h 1860"/>
                <a:gd name="T48" fmla="*/ 3787 w 5760"/>
                <a:gd name="T49" fmla="*/ 1814 h 1860"/>
                <a:gd name="T50" fmla="*/ 3266 w 5760"/>
                <a:gd name="T51" fmla="*/ 1860 h 1860"/>
                <a:gd name="T52" fmla="*/ 2585 w 5760"/>
                <a:gd name="T53" fmla="*/ 1860 h 1860"/>
                <a:gd name="T54" fmla="*/ 1905 w 5760"/>
                <a:gd name="T55" fmla="*/ 1769 h 1860"/>
                <a:gd name="T56" fmla="*/ 998 w 5760"/>
                <a:gd name="T57" fmla="*/ 1678 h 1860"/>
                <a:gd name="T58" fmla="*/ 0 w 5760"/>
                <a:gd name="T59" fmla="*/ 1678 h 1860"/>
                <a:gd name="T60" fmla="*/ 0 w 5760"/>
                <a:gd name="T61" fmla="*/ 771 h 1860"/>
                <a:gd name="T62" fmla="*/ 1429 w 5760"/>
                <a:gd name="T63" fmla="*/ 612 h 1860"/>
                <a:gd name="T64" fmla="*/ 1769 w 5760"/>
                <a:gd name="T65" fmla="*/ 544 h 1860"/>
                <a:gd name="T66" fmla="*/ 2237 w 5760"/>
                <a:gd name="T67" fmla="*/ 435 h 18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760"/>
                <a:gd name="T103" fmla="*/ 0 h 1860"/>
                <a:gd name="T104" fmla="*/ 5760 w 5760"/>
                <a:gd name="T105" fmla="*/ 1860 h 18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760" h="1860">
                  <a:moveTo>
                    <a:pt x="2948" y="295"/>
                  </a:moveTo>
                  <a:lnTo>
                    <a:pt x="3606" y="227"/>
                  </a:lnTo>
                  <a:lnTo>
                    <a:pt x="3833" y="159"/>
                  </a:lnTo>
                  <a:lnTo>
                    <a:pt x="4082" y="136"/>
                  </a:lnTo>
                  <a:lnTo>
                    <a:pt x="4377" y="91"/>
                  </a:lnTo>
                  <a:lnTo>
                    <a:pt x="4581" y="91"/>
                  </a:lnTo>
                  <a:lnTo>
                    <a:pt x="5035" y="45"/>
                  </a:lnTo>
                  <a:lnTo>
                    <a:pt x="5488" y="0"/>
                  </a:lnTo>
                  <a:lnTo>
                    <a:pt x="5760" y="0"/>
                  </a:lnTo>
                  <a:lnTo>
                    <a:pt x="5715" y="862"/>
                  </a:lnTo>
                  <a:lnTo>
                    <a:pt x="5420" y="862"/>
                  </a:lnTo>
                  <a:lnTo>
                    <a:pt x="5171" y="884"/>
                  </a:lnTo>
                  <a:lnTo>
                    <a:pt x="4898" y="930"/>
                  </a:lnTo>
                  <a:lnTo>
                    <a:pt x="4785" y="975"/>
                  </a:lnTo>
                  <a:lnTo>
                    <a:pt x="4989" y="1111"/>
                  </a:lnTo>
                  <a:lnTo>
                    <a:pt x="5148" y="1202"/>
                  </a:lnTo>
                  <a:lnTo>
                    <a:pt x="5193" y="1270"/>
                  </a:lnTo>
                  <a:lnTo>
                    <a:pt x="5103" y="1451"/>
                  </a:lnTo>
                  <a:lnTo>
                    <a:pt x="4921" y="1315"/>
                  </a:lnTo>
                  <a:lnTo>
                    <a:pt x="4717" y="1179"/>
                  </a:lnTo>
                  <a:lnTo>
                    <a:pt x="4490" y="1202"/>
                  </a:lnTo>
                  <a:lnTo>
                    <a:pt x="4332" y="1338"/>
                  </a:lnTo>
                  <a:lnTo>
                    <a:pt x="4400" y="1610"/>
                  </a:lnTo>
                  <a:lnTo>
                    <a:pt x="4354" y="1678"/>
                  </a:lnTo>
                  <a:lnTo>
                    <a:pt x="3787" y="1814"/>
                  </a:lnTo>
                  <a:lnTo>
                    <a:pt x="3266" y="1860"/>
                  </a:lnTo>
                  <a:lnTo>
                    <a:pt x="2585" y="1860"/>
                  </a:lnTo>
                  <a:lnTo>
                    <a:pt x="1905" y="1769"/>
                  </a:lnTo>
                  <a:lnTo>
                    <a:pt x="998" y="1678"/>
                  </a:lnTo>
                  <a:lnTo>
                    <a:pt x="0" y="1678"/>
                  </a:lnTo>
                  <a:lnTo>
                    <a:pt x="0" y="771"/>
                  </a:lnTo>
                  <a:lnTo>
                    <a:pt x="1429" y="612"/>
                  </a:lnTo>
                  <a:lnTo>
                    <a:pt x="1769" y="544"/>
                  </a:lnTo>
                  <a:lnTo>
                    <a:pt x="2237" y="435"/>
                  </a:ln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3910" name="Freeform 9">
              <a:extLst>
                <a:ext uri="{FF2B5EF4-FFF2-40B4-BE49-F238E27FC236}">
                  <a16:creationId xmlns:a16="http://schemas.microsoft.com/office/drawing/2014/main" id="{88F39F52-AF1B-A76F-2EEA-024D9675922E}"/>
                </a:ext>
              </a:extLst>
            </p:cNvPr>
            <p:cNvSpPr>
              <a:spLocks/>
            </p:cNvSpPr>
            <p:nvPr/>
          </p:nvSpPr>
          <p:spPr bwMode="auto">
            <a:xfrm>
              <a:off x="2222" y="1062"/>
              <a:ext cx="922" cy="213"/>
            </a:xfrm>
            <a:custGeom>
              <a:avLst/>
              <a:gdLst>
                <a:gd name="T0" fmla="*/ 0 w 922"/>
                <a:gd name="T1" fmla="*/ 120 h 213"/>
                <a:gd name="T2" fmla="*/ 45 w 922"/>
                <a:gd name="T3" fmla="*/ 127 h 213"/>
                <a:gd name="T4" fmla="*/ 333 w 922"/>
                <a:gd name="T5" fmla="*/ 213 h 213"/>
                <a:gd name="T6" fmla="*/ 718 w 922"/>
                <a:gd name="T7" fmla="*/ 213 h 213"/>
                <a:gd name="T8" fmla="*/ 922 w 922"/>
                <a:gd name="T9" fmla="*/ 145 h 213"/>
                <a:gd name="T10" fmla="*/ 748 w 922"/>
                <a:gd name="T11" fmla="*/ 0 h 213"/>
                <a:gd name="T12" fmla="*/ 0 60000 65536"/>
                <a:gd name="T13" fmla="*/ 0 60000 65536"/>
                <a:gd name="T14" fmla="*/ 0 60000 65536"/>
                <a:gd name="T15" fmla="*/ 0 60000 65536"/>
                <a:gd name="T16" fmla="*/ 0 60000 65536"/>
                <a:gd name="T17" fmla="*/ 0 60000 65536"/>
                <a:gd name="T18" fmla="*/ 0 w 922"/>
                <a:gd name="T19" fmla="*/ 0 h 213"/>
                <a:gd name="T20" fmla="*/ 922 w 922"/>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922" h="213">
                  <a:moveTo>
                    <a:pt x="0" y="120"/>
                  </a:moveTo>
                  <a:cubicBezTo>
                    <a:pt x="29" y="129"/>
                    <a:pt x="14" y="127"/>
                    <a:pt x="45" y="127"/>
                  </a:cubicBezTo>
                  <a:lnTo>
                    <a:pt x="333" y="213"/>
                  </a:lnTo>
                  <a:lnTo>
                    <a:pt x="718" y="213"/>
                  </a:lnTo>
                  <a:lnTo>
                    <a:pt x="922" y="145"/>
                  </a:lnTo>
                  <a:lnTo>
                    <a:pt x="748" y="0"/>
                  </a:lnTo>
                </a:path>
              </a:pathLst>
            </a:custGeom>
            <a:noFill/>
            <a:ln w="508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98315" name="Freeform 11">
            <a:extLst>
              <a:ext uri="{FF2B5EF4-FFF2-40B4-BE49-F238E27FC236}">
                <a16:creationId xmlns:a16="http://schemas.microsoft.com/office/drawing/2014/main" id="{243E10A1-BF2D-A894-E4A7-81FE7F026800}"/>
              </a:ext>
            </a:extLst>
          </p:cNvPr>
          <p:cNvSpPr>
            <a:spLocks/>
          </p:cNvSpPr>
          <p:nvPr/>
        </p:nvSpPr>
        <p:spPr bwMode="auto">
          <a:xfrm>
            <a:off x="3598863" y="1757363"/>
            <a:ext cx="1296987" cy="231775"/>
          </a:xfrm>
          <a:custGeom>
            <a:avLst/>
            <a:gdLst>
              <a:gd name="T0" fmla="*/ 0 w 817"/>
              <a:gd name="T1" fmla="*/ 2147483646 h 146"/>
              <a:gd name="T2" fmla="*/ 2147483646 w 817"/>
              <a:gd name="T3" fmla="*/ 0 h 146"/>
              <a:gd name="T4" fmla="*/ 2147483646 w 817"/>
              <a:gd name="T5" fmla="*/ 2147483646 h 146"/>
              <a:gd name="T6" fmla="*/ 2147483646 w 817"/>
              <a:gd name="T7" fmla="*/ 2147483646 h 146"/>
              <a:gd name="T8" fmla="*/ 2147483646 w 817"/>
              <a:gd name="T9" fmla="*/ 2147483646 h 146"/>
              <a:gd name="T10" fmla="*/ 2147483646 w 817"/>
              <a:gd name="T11" fmla="*/ 2147483646 h 146"/>
              <a:gd name="T12" fmla="*/ 2147483646 w 817"/>
              <a:gd name="T13" fmla="*/ 2147483646 h 146"/>
              <a:gd name="T14" fmla="*/ 2147483646 w 817"/>
              <a:gd name="T15" fmla="*/ 2147483646 h 146"/>
              <a:gd name="T16" fmla="*/ 2147483646 w 817"/>
              <a:gd name="T17" fmla="*/ 2147483646 h 146"/>
              <a:gd name="T18" fmla="*/ 0 w 817"/>
              <a:gd name="T19" fmla="*/ 2147483646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7"/>
              <a:gd name="T31" fmla="*/ 0 h 146"/>
              <a:gd name="T32" fmla="*/ 817 w 817"/>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7" h="146">
                <a:moveTo>
                  <a:pt x="0" y="52"/>
                </a:moveTo>
                <a:cubicBezTo>
                  <a:pt x="56" y="39"/>
                  <a:pt x="43" y="21"/>
                  <a:pt x="82" y="0"/>
                </a:cubicBezTo>
                <a:lnTo>
                  <a:pt x="432" y="78"/>
                </a:lnTo>
                <a:lnTo>
                  <a:pt x="658" y="55"/>
                </a:lnTo>
                <a:lnTo>
                  <a:pt x="749" y="55"/>
                </a:lnTo>
                <a:lnTo>
                  <a:pt x="817" y="78"/>
                </a:lnTo>
                <a:lnTo>
                  <a:pt x="704" y="123"/>
                </a:lnTo>
                <a:lnTo>
                  <a:pt x="658" y="146"/>
                </a:lnTo>
                <a:lnTo>
                  <a:pt x="295" y="146"/>
                </a:lnTo>
                <a:lnTo>
                  <a:pt x="0" y="52"/>
                </a:lnTo>
                <a:close/>
              </a:path>
            </a:pathLst>
          </a:custGeom>
          <a:noFill/>
          <a:ln w="508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16" name="Text Box 12">
            <a:extLst>
              <a:ext uri="{FF2B5EF4-FFF2-40B4-BE49-F238E27FC236}">
                <a16:creationId xmlns:a16="http://schemas.microsoft.com/office/drawing/2014/main" id="{9A752EB9-8793-7C5B-BB4F-2D83C6CAD208}"/>
              </a:ext>
            </a:extLst>
          </p:cNvPr>
          <p:cNvSpPr txBox="1">
            <a:spLocks noChangeArrowheads="1"/>
          </p:cNvSpPr>
          <p:nvPr/>
        </p:nvSpPr>
        <p:spPr bwMode="auto">
          <a:xfrm>
            <a:off x="4859338" y="1808163"/>
            <a:ext cx="3744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rgbClr val="FF9900"/>
                </a:solidFill>
              </a:rPr>
              <a:t>STG 2BC3 – </a:t>
            </a:r>
            <a:r>
              <a:rPr lang="cs-CZ" altLang="en-US" sz="1800" b="1" i="1">
                <a:solidFill>
                  <a:srgbClr val="FF9900"/>
                </a:solidFill>
              </a:rPr>
              <a:t>Fagi-querceta aceris</a:t>
            </a:r>
          </a:p>
        </p:txBody>
      </p:sp>
      <p:sp>
        <p:nvSpPr>
          <p:cNvPr id="98317" name="Freeform 13">
            <a:extLst>
              <a:ext uri="{FF2B5EF4-FFF2-40B4-BE49-F238E27FC236}">
                <a16:creationId xmlns:a16="http://schemas.microsoft.com/office/drawing/2014/main" id="{44CE0E3B-F08D-AA93-707A-CAC2EED31205}"/>
              </a:ext>
            </a:extLst>
          </p:cNvPr>
          <p:cNvSpPr>
            <a:spLocks/>
          </p:cNvSpPr>
          <p:nvPr/>
        </p:nvSpPr>
        <p:spPr bwMode="auto">
          <a:xfrm>
            <a:off x="0" y="2997200"/>
            <a:ext cx="2987675" cy="863600"/>
          </a:xfrm>
          <a:custGeom>
            <a:avLst/>
            <a:gdLst>
              <a:gd name="T0" fmla="*/ 2147483646 w 1882"/>
              <a:gd name="T1" fmla="*/ 2147483646 h 544"/>
              <a:gd name="T2" fmla="*/ 2147483646 w 1882"/>
              <a:gd name="T3" fmla="*/ 2147483646 h 544"/>
              <a:gd name="T4" fmla="*/ 2147483646 w 1882"/>
              <a:gd name="T5" fmla="*/ 2147483646 h 544"/>
              <a:gd name="T6" fmla="*/ 2147483646 w 1882"/>
              <a:gd name="T7" fmla="*/ 2147483646 h 544"/>
              <a:gd name="T8" fmla="*/ 2147483646 w 1882"/>
              <a:gd name="T9" fmla="*/ 2147483646 h 544"/>
              <a:gd name="T10" fmla="*/ 2147483646 w 1882"/>
              <a:gd name="T11" fmla="*/ 0 h 544"/>
              <a:gd name="T12" fmla="*/ 2147483646 w 1882"/>
              <a:gd name="T13" fmla="*/ 0 h 544"/>
              <a:gd name="T14" fmla="*/ 2147483646 w 1882"/>
              <a:gd name="T15" fmla="*/ 0 h 544"/>
              <a:gd name="T16" fmla="*/ 2147483646 w 1882"/>
              <a:gd name="T17" fmla="*/ 2147483646 h 544"/>
              <a:gd name="T18" fmla="*/ 2147483646 w 1882"/>
              <a:gd name="T19" fmla="*/ 2147483646 h 544"/>
              <a:gd name="T20" fmla="*/ 0 w 1882"/>
              <a:gd name="T21" fmla="*/ 2147483646 h 544"/>
              <a:gd name="T22" fmla="*/ 2147483646 w 1882"/>
              <a:gd name="T23" fmla="*/ 2147483646 h 544"/>
              <a:gd name="T24" fmla="*/ 2147483646 w 1882"/>
              <a:gd name="T25" fmla="*/ 2147483646 h 544"/>
              <a:gd name="T26" fmla="*/ 2147483646 w 1882"/>
              <a:gd name="T27" fmla="*/ 2147483646 h 544"/>
              <a:gd name="T28" fmla="*/ 0 w 1882"/>
              <a:gd name="T29" fmla="*/ 2147483646 h 544"/>
              <a:gd name="T30" fmla="*/ 2147483646 w 1882"/>
              <a:gd name="T31" fmla="*/ 2147483646 h 5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82"/>
              <a:gd name="T49" fmla="*/ 0 h 544"/>
              <a:gd name="T50" fmla="*/ 1882 w 1882"/>
              <a:gd name="T51" fmla="*/ 544 h 5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82" h="544">
                <a:moveTo>
                  <a:pt x="22" y="136"/>
                </a:moveTo>
                <a:lnTo>
                  <a:pt x="272" y="181"/>
                </a:lnTo>
                <a:lnTo>
                  <a:pt x="589" y="136"/>
                </a:lnTo>
                <a:lnTo>
                  <a:pt x="793" y="113"/>
                </a:lnTo>
                <a:lnTo>
                  <a:pt x="907" y="136"/>
                </a:lnTo>
                <a:lnTo>
                  <a:pt x="1111" y="0"/>
                </a:lnTo>
                <a:lnTo>
                  <a:pt x="1451" y="0"/>
                </a:lnTo>
                <a:lnTo>
                  <a:pt x="1882" y="0"/>
                </a:lnTo>
                <a:lnTo>
                  <a:pt x="1224" y="544"/>
                </a:lnTo>
                <a:lnTo>
                  <a:pt x="975" y="521"/>
                </a:lnTo>
                <a:lnTo>
                  <a:pt x="0" y="521"/>
                </a:lnTo>
                <a:lnTo>
                  <a:pt x="22" y="408"/>
                </a:lnTo>
                <a:lnTo>
                  <a:pt x="158" y="408"/>
                </a:lnTo>
                <a:lnTo>
                  <a:pt x="136" y="340"/>
                </a:lnTo>
                <a:lnTo>
                  <a:pt x="0" y="340"/>
                </a:lnTo>
                <a:lnTo>
                  <a:pt x="22" y="13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18" name="Text Box 14">
            <a:extLst>
              <a:ext uri="{FF2B5EF4-FFF2-40B4-BE49-F238E27FC236}">
                <a16:creationId xmlns:a16="http://schemas.microsoft.com/office/drawing/2014/main" id="{1DA6764F-302F-7DEA-17A1-B080B7709E64}"/>
              </a:ext>
            </a:extLst>
          </p:cNvPr>
          <p:cNvSpPr txBox="1">
            <a:spLocks noChangeArrowheads="1"/>
          </p:cNvSpPr>
          <p:nvPr/>
        </p:nvSpPr>
        <p:spPr bwMode="auto">
          <a:xfrm>
            <a:off x="323850" y="3357563"/>
            <a:ext cx="2268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chemeClr val="bg1"/>
                </a:solidFill>
              </a:rPr>
              <a:t>CMŠ -; Natura X2</a:t>
            </a:r>
          </a:p>
        </p:txBody>
      </p:sp>
      <p:sp>
        <p:nvSpPr>
          <p:cNvPr id="98319" name="Freeform 15">
            <a:extLst>
              <a:ext uri="{FF2B5EF4-FFF2-40B4-BE49-F238E27FC236}">
                <a16:creationId xmlns:a16="http://schemas.microsoft.com/office/drawing/2014/main" id="{8FADD65C-58B6-34B8-485D-563A79641565}"/>
              </a:ext>
            </a:extLst>
          </p:cNvPr>
          <p:cNvSpPr>
            <a:spLocks/>
          </p:cNvSpPr>
          <p:nvPr/>
        </p:nvSpPr>
        <p:spPr bwMode="auto">
          <a:xfrm>
            <a:off x="1979613" y="2997200"/>
            <a:ext cx="1584325" cy="900113"/>
          </a:xfrm>
          <a:custGeom>
            <a:avLst/>
            <a:gdLst>
              <a:gd name="T0" fmla="*/ 0 w 998"/>
              <a:gd name="T1" fmla="*/ 2147483646 h 567"/>
              <a:gd name="T2" fmla="*/ 2147483646 w 998"/>
              <a:gd name="T3" fmla="*/ 0 h 567"/>
              <a:gd name="T4" fmla="*/ 2147483646 w 998"/>
              <a:gd name="T5" fmla="*/ 0 h 567"/>
              <a:gd name="T6" fmla="*/ 2147483646 w 998"/>
              <a:gd name="T7" fmla="*/ 2147483646 h 567"/>
              <a:gd name="T8" fmla="*/ 2147483646 w 998"/>
              <a:gd name="T9" fmla="*/ 2147483646 h 567"/>
              <a:gd name="T10" fmla="*/ 2147483646 w 998"/>
              <a:gd name="T11" fmla="*/ 2147483646 h 567"/>
              <a:gd name="T12" fmla="*/ 2147483646 w 998"/>
              <a:gd name="T13" fmla="*/ 2147483646 h 567"/>
              <a:gd name="T14" fmla="*/ 2147483646 w 998"/>
              <a:gd name="T15" fmla="*/ 2147483646 h 567"/>
              <a:gd name="T16" fmla="*/ 2147483646 w 998"/>
              <a:gd name="T17" fmla="*/ 2147483646 h 567"/>
              <a:gd name="T18" fmla="*/ 2147483646 w 998"/>
              <a:gd name="T19" fmla="*/ 2147483646 h 567"/>
              <a:gd name="T20" fmla="*/ 2147483646 w 998"/>
              <a:gd name="T21" fmla="*/ 2147483646 h 567"/>
              <a:gd name="T22" fmla="*/ 2147483646 w 998"/>
              <a:gd name="T23" fmla="*/ 2147483646 h 567"/>
              <a:gd name="T24" fmla="*/ 2147483646 w 998"/>
              <a:gd name="T25" fmla="*/ 2147483646 h 567"/>
              <a:gd name="T26" fmla="*/ 2147483646 w 998"/>
              <a:gd name="T27" fmla="*/ 2147483646 h 567"/>
              <a:gd name="T28" fmla="*/ 2147483646 w 998"/>
              <a:gd name="T29" fmla="*/ 2147483646 h 567"/>
              <a:gd name="T30" fmla="*/ 0 w 998"/>
              <a:gd name="T31" fmla="*/ 2147483646 h 5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8"/>
              <a:gd name="T49" fmla="*/ 0 h 567"/>
              <a:gd name="T50" fmla="*/ 998 w 998"/>
              <a:gd name="T51" fmla="*/ 567 h 5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8" h="567">
                <a:moveTo>
                  <a:pt x="0" y="544"/>
                </a:moveTo>
                <a:lnTo>
                  <a:pt x="658" y="0"/>
                </a:lnTo>
                <a:lnTo>
                  <a:pt x="748" y="0"/>
                </a:lnTo>
                <a:lnTo>
                  <a:pt x="658" y="45"/>
                </a:lnTo>
                <a:lnTo>
                  <a:pt x="612" y="136"/>
                </a:lnTo>
                <a:lnTo>
                  <a:pt x="817" y="181"/>
                </a:lnTo>
                <a:lnTo>
                  <a:pt x="953" y="204"/>
                </a:lnTo>
                <a:lnTo>
                  <a:pt x="998" y="295"/>
                </a:lnTo>
                <a:lnTo>
                  <a:pt x="885" y="340"/>
                </a:lnTo>
                <a:lnTo>
                  <a:pt x="748" y="363"/>
                </a:lnTo>
                <a:lnTo>
                  <a:pt x="635" y="363"/>
                </a:lnTo>
                <a:lnTo>
                  <a:pt x="567" y="499"/>
                </a:lnTo>
                <a:lnTo>
                  <a:pt x="454" y="521"/>
                </a:lnTo>
                <a:lnTo>
                  <a:pt x="295" y="544"/>
                </a:lnTo>
                <a:lnTo>
                  <a:pt x="227" y="567"/>
                </a:lnTo>
                <a:lnTo>
                  <a:pt x="0" y="544"/>
                </a:lnTo>
                <a:close/>
              </a:path>
            </a:pathLst>
          </a:custGeom>
          <a:noFill/>
          <a:ln w="38100">
            <a:solidFill>
              <a:srgbClr val="FFCC99"/>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20" name="Text Box 16">
            <a:extLst>
              <a:ext uri="{FF2B5EF4-FFF2-40B4-BE49-F238E27FC236}">
                <a16:creationId xmlns:a16="http://schemas.microsoft.com/office/drawing/2014/main" id="{65927D6F-7745-F255-1BA6-DFC0D92CDA7C}"/>
              </a:ext>
            </a:extLst>
          </p:cNvPr>
          <p:cNvSpPr txBox="1">
            <a:spLocks noChangeArrowheads="1"/>
          </p:cNvSpPr>
          <p:nvPr/>
        </p:nvSpPr>
        <p:spPr bwMode="auto">
          <a:xfrm>
            <a:off x="1547813" y="4005263"/>
            <a:ext cx="3924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rgbClr val="FFCC99"/>
                </a:solidFill>
              </a:rPr>
              <a:t>CMŠ - </a:t>
            </a:r>
            <a:r>
              <a:rPr lang="cs-CZ" altLang="en-US" sz="1800" b="1" i="1">
                <a:solidFill>
                  <a:srgbClr val="FFCC99"/>
                </a:solidFill>
              </a:rPr>
              <a:t>Arrhenatherion</a:t>
            </a:r>
            <a:r>
              <a:rPr lang="cs-CZ" altLang="en-US" sz="1800" b="1">
                <a:solidFill>
                  <a:srgbClr val="FFCC99"/>
                </a:solidFill>
              </a:rPr>
              <a:t>; Natura T1.1</a:t>
            </a:r>
          </a:p>
        </p:txBody>
      </p:sp>
      <p:sp>
        <p:nvSpPr>
          <p:cNvPr id="98321" name="Freeform 17">
            <a:extLst>
              <a:ext uri="{FF2B5EF4-FFF2-40B4-BE49-F238E27FC236}">
                <a16:creationId xmlns:a16="http://schemas.microsoft.com/office/drawing/2014/main" id="{0211465D-A4EF-0695-8735-BDE8FC9132D1}"/>
              </a:ext>
            </a:extLst>
          </p:cNvPr>
          <p:cNvSpPr>
            <a:spLocks/>
          </p:cNvSpPr>
          <p:nvPr/>
        </p:nvSpPr>
        <p:spPr bwMode="auto">
          <a:xfrm>
            <a:off x="3024188" y="3176588"/>
            <a:ext cx="2087562" cy="180975"/>
          </a:xfrm>
          <a:custGeom>
            <a:avLst/>
            <a:gdLst>
              <a:gd name="T0" fmla="*/ 0 w 1315"/>
              <a:gd name="T1" fmla="*/ 0 h 114"/>
              <a:gd name="T2" fmla="*/ 2147483646 w 1315"/>
              <a:gd name="T3" fmla="*/ 2147483646 h 114"/>
              <a:gd name="T4" fmla="*/ 2147483646 w 1315"/>
              <a:gd name="T5" fmla="*/ 2147483646 h 114"/>
              <a:gd name="T6" fmla="*/ 2147483646 w 1315"/>
              <a:gd name="T7" fmla="*/ 2147483646 h 114"/>
              <a:gd name="T8" fmla="*/ 2147483646 w 1315"/>
              <a:gd name="T9" fmla="*/ 2147483646 h 114"/>
              <a:gd name="T10" fmla="*/ 2147483646 w 1315"/>
              <a:gd name="T11" fmla="*/ 2147483646 h 114"/>
              <a:gd name="T12" fmla="*/ 0 w 1315"/>
              <a:gd name="T13" fmla="*/ 0 h 114"/>
              <a:gd name="T14" fmla="*/ 0 60000 65536"/>
              <a:gd name="T15" fmla="*/ 0 60000 65536"/>
              <a:gd name="T16" fmla="*/ 0 60000 65536"/>
              <a:gd name="T17" fmla="*/ 0 60000 65536"/>
              <a:gd name="T18" fmla="*/ 0 60000 65536"/>
              <a:gd name="T19" fmla="*/ 0 60000 65536"/>
              <a:gd name="T20" fmla="*/ 0 60000 65536"/>
              <a:gd name="T21" fmla="*/ 0 w 1315"/>
              <a:gd name="T22" fmla="*/ 0 h 114"/>
              <a:gd name="T23" fmla="*/ 1315 w 1315"/>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5" h="114">
                <a:moveTo>
                  <a:pt x="0" y="0"/>
                </a:moveTo>
                <a:lnTo>
                  <a:pt x="635" y="23"/>
                </a:lnTo>
                <a:lnTo>
                  <a:pt x="1315" y="46"/>
                </a:lnTo>
                <a:lnTo>
                  <a:pt x="1066" y="114"/>
                </a:lnTo>
                <a:lnTo>
                  <a:pt x="544" y="114"/>
                </a:lnTo>
                <a:lnTo>
                  <a:pt x="295" y="114"/>
                </a:lnTo>
                <a:lnTo>
                  <a:pt x="0" y="0"/>
                </a:lnTo>
                <a:close/>
              </a:path>
            </a:pathLst>
          </a:custGeom>
          <a:noFill/>
          <a:ln w="38100">
            <a:solidFill>
              <a:srgbClr val="CC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23" name="Text Box 19">
            <a:extLst>
              <a:ext uri="{FF2B5EF4-FFF2-40B4-BE49-F238E27FC236}">
                <a16:creationId xmlns:a16="http://schemas.microsoft.com/office/drawing/2014/main" id="{4C872EE3-3B8A-8515-68E2-371808923E9A}"/>
              </a:ext>
            </a:extLst>
          </p:cNvPr>
          <p:cNvSpPr txBox="1">
            <a:spLocks noChangeArrowheads="1"/>
          </p:cNvSpPr>
          <p:nvPr/>
        </p:nvSpPr>
        <p:spPr bwMode="auto">
          <a:xfrm>
            <a:off x="2555875" y="3392488"/>
            <a:ext cx="4787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chemeClr val="accent1"/>
                </a:solidFill>
              </a:rPr>
              <a:t>CMŠ – </a:t>
            </a:r>
            <a:r>
              <a:rPr lang="cs-CZ" altLang="en-US" sz="1800" b="1" i="1">
                <a:solidFill>
                  <a:schemeClr val="accent1"/>
                </a:solidFill>
              </a:rPr>
              <a:t>Geranion sanguinei</a:t>
            </a:r>
            <a:r>
              <a:rPr lang="cs-CZ" altLang="en-US" sz="1800" b="1">
                <a:solidFill>
                  <a:schemeClr val="accent1"/>
                </a:solidFill>
              </a:rPr>
              <a:t>; Natura T4.1</a:t>
            </a:r>
            <a:endParaRPr lang="cs-CZ" altLang="en-US" sz="1800">
              <a:solidFill>
                <a:schemeClr val="accent1"/>
              </a:solidFill>
            </a:endParaRPr>
          </a:p>
        </p:txBody>
      </p:sp>
      <p:sp>
        <p:nvSpPr>
          <p:cNvPr id="98324" name="Freeform 20">
            <a:extLst>
              <a:ext uri="{FF2B5EF4-FFF2-40B4-BE49-F238E27FC236}">
                <a16:creationId xmlns:a16="http://schemas.microsoft.com/office/drawing/2014/main" id="{0C2EC095-6E74-A2F1-229A-0A94245C8A21}"/>
              </a:ext>
            </a:extLst>
          </p:cNvPr>
          <p:cNvSpPr>
            <a:spLocks/>
          </p:cNvSpPr>
          <p:nvPr/>
        </p:nvSpPr>
        <p:spPr bwMode="auto">
          <a:xfrm>
            <a:off x="1943100" y="1233488"/>
            <a:ext cx="7200900" cy="2447925"/>
          </a:xfrm>
          <a:custGeom>
            <a:avLst/>
            <a:gdLst>
              <a:gd name="T0" fmla="*/ 0 w 4536"/>
              <a:gd name="T1" fmla="*/ 2147483646 h 1542"/>
              <a:gd name="T2" fmla="*/ 2147483646 w 4536"/>
              <a:gd name="T3" fmla="*/ 2147483646 h 1542"/>
              <a:gd name="T4" fmla="*/ 2147483646 w 4536"/>
              <a:gd name="T5" fmla="*/ 2147483646 h 1542"/>
              <a:gd name="T6" fmla="*/ 2147483646 w 4536"/>
              <a:gd name="T7" fmla="*/ 2147483646 h 1542"/>
              <a:gd name="T8" fmla="*/ 2147483646 w 4536"/>
              <a:gd name="T9" fmla="*/ 2147483646 h 1542"/>
              <a:gd name="T10" fmla="*/ 2147483646 w 4536"/>
              <a:gd name="T11" fmla="*/ 2147483646 h 1542"/>
              <a:gd name="T12" fmla="*/ 2147483646 w 4536"/>
              <a:gd name="T13" fmla="*/ 2147483646 h 1542"/>
              <a:gd name="T14" fmla="*/ 2147483646 w 4536"/>
              <a:gd name="T15" fmla="*/ 2147483646 h 1542"/>
              <a:gd name="T16" fmla="*/ 2147483646 w 4536"/>
              <a:gd name="T17" fmla="*/ 2147483646 h 1542"/>
              <a:gd name="T18" fmla="*/ 2147483646 w 4536"/>
              <a:gd name="T19" fmla="*/ 2147483646 h 1542"/>
              <a:gd name="T20" fmla="*/ 2147483646 w 4536"/>
              <a:gd name="T21" fmla="*/ 2147483646 h 1542"/>
              <a:gd name="T22" fmla="*/ 2147483646 w 4536"/>
              <a:gd name="T23" fmla="*/ 2147483646 h 1542"/>
              <a:gd name="T24" fmla="*/ 2147483646 w 4536"/>
              <a:gd name="T25" fmla="*/ 2147483646 h 1542"/>
              <a:gd name="T26" fmla="*/ 2147483646 w 4536"/>
              <a:gd name="T27" fmla="*/ 2147483646 h 1542"/>
              <a:gd name="T28" fmla="*/ 2147483646 w 4536"/>
              <a:gd name="T29" fmla="*/ 2147483646 h 1542"/>
              <a:gd name="T30" fmla="*/ 2147483646 w 4536"/>
              <a:gd name="T31" fmla="*/ 2147483646 h 1542"/>
              <a:gd name="T32" fmla="*/ 2147483646 w 4536"/>
              <a:gd name="T33" fmla="*/ 2147483646 h 1542"/>
              <a:gd name="T34" fmla="*/ 2147483646 w 4536"/>
              <a:gd name="T35" fmla="*/ 2147483646 h 1542"/>
              <a:gd name="T36" fmla="*/ 2147483646 w 4536"/>
              <a:gd name="T37" fmla="*/ 2147483646 h 1542"/>
              <a:gd name="T38" fmla="*/ 2147483646 w 4536"/>
              <a:gd name="T39" fmla="*/ 2147483646 h 1542"/>
              <a:gd name="T40" fmla="*/ 2147483646 w 4536"/>
              <a:gd name="T41" fmla="*/ 2147483646 h 1542"/>
              <a:gd name="T42" fmla="*/ 2147483646 w 4536"/>
              <a:gd name="T43" fmla="*/ 2147483646 h 1542"/>
              <a:gd name="T44" fmla="*/ 2147483646 w 4536"/>
              <a:gd name="T45" fmla="*/ 2147483646 h 1542"/>
              <a:gd name="T46" fmla="*/ 2147483646 w 4536"/>
              <a:gd name="T47" fmla="*/ 2147483646 h 1542"/>
              <a:gd name="T48" fmla="*/ 2147483646 w 4536"/>
              <a:gd name="T49" fmla="*/ 2147483646 h 1542"/>
              <a:gd name="T50" fmla="*/ 2147483646 w 4536"/>
              <a:gd name="T51" fmla="*/ 2147483646 h 1542"/>
              <a:gd name="T52" fmla="*/ 2147483646 w 4536"/>
              <a:gd name="T53" fmla="*/ 2147483646 h 1542"/>
              <a:gd name="T54" fmla="*/ 2147483646 w 4536"/>
              <a:gd name="T55" fmla="*/ 2147483646 h 1542"/>
              <a:gd name="T56" fmla="*/ 2147483646 w 4536"/>
              <a:gd name="T57" fmla="*/ 2147483646 h 1542"/>
              <a:gd name="T58" fmla="*/ 2147483646 w 4536"/>
              <a:gd name="T59" fmla="*/ 2147483646 h 1542"/>
              <a:gd name="T60" fmla="*/ 2147483646 w 4536"/>
              <a:gd name="T61" fmla="*/ 2147483646 h 1542"/>
              <a:gd name="T62" fmla="*/ 2147483646 w 4536"/>
              <a:gd name="T63" fmla="*/ 2147483646 h 1542"/>
              <a:gd name="T64" fmla="*/ 2147483646 w 4536"/>
              <a:gd name="T65" fmla="*/ 2147483646 h 1542"/>
              <a:gd name="T66" fmla="*/ 2147483646 w 4536"/>
              <a:gd name="T67" fmla="*/ 2147483646 h 1542"/>
              <a:gd name="T68" fmla="*/ 2147483646 w 4536"/>
              <a:gd name="T69" fmla="*/ 2147483646 h 1542"/>
              <a:gd name="T70" fmla="*/ 2147483646 w 4536"/>
              <a:gd name="T71" fmla="*/ 0 h 1542"/>
              <a:gd name="T72" fmla="*/ 2147483646 w 4536"/>
              <a:gd name="T73" fmla="*/ 2147483646 h 1542"/>
              <a:gd name="T74" fmla="*/ 2147483646 w 4536"/>
              <a:gd name="T75" fmla="*/ 2147483646 h 1542"/>
              <a:gd name="T76" fmla="*/ 2147483646 w 4536"/>
              <a:gd name="T77" fmla="*/ 2147483646 h 1542"/>
              <a:gd name="T78" fmla="*/ 2147483646 w 4536"/>
              <a:gd name="T79" fmla="*/ 2147483646 h 1542"/>
              <a:gd name="T80" fmla="*/ 2147483646 w 4536"/>
              <a:gd name="T81" fmla="*/ 2147483646 h 1542"/>
              <a:gd name="T82" fmla="*/ 2147483646 w 4536"/>
              <a:gd name="T83" fmla="*/ 2147483646 h 1542"/>
              <a:gd name="T84" fmla="*/ 2147483646 w 4536"/>
              <a:gd name="T85" fmla="*/ 2147483646 h 1542"/>
              <a:gd name="T86" fmla="*/ 2147483646 w 4536"/>
              <a:gd name="T87" fmla="*/ 2147483646 h 1542"/>
              <a:gd name="T88" fmla="*/ 2147483646 w 4536"/>
              <a:gd name="T89" fmla="*/ 2147483646 h 1542"/>
              <a:gd name="T90" fmla="*/ 2147483646 w 4536"/>
              <a:gd name="T91" fmla="*/ 2147483646 h 1542"/>
              <a:gd name="T92" fmla="*/ 2147483646 w 4536"/>
              <a:gd name="T93" fmla="*/ 2147483646 h 1542"/>
              <a:gd name="T94" fmla="*/ 2147483646 w 4536"/>
              <a:gd name="T95" fmla="*/ 2147483646 h 1542"/>
              <a:gd name="T96" fmla="*/ 2147483646 w 4536"/>
              <a:gd name="T97" fmla="*/ 2147483646 h 1542"/>
              <a:gd name="T98" fmla="*/ 2147483646 w 4536"/>
              <a:gd name="T99" fmla="*/ 2147483646 h 1542"/>
              <a:gd name="T100" fmla="*/ 2147483646 w 4536"/>
              <a:gd name="T101" fmla="*/ 2147483646 h 1542"/>
              <a:gd name="T102" fmla="*/ 2147483646 w 4536"/>
              <a:gd name="T103" fmla="*/ 2147483646 h 1542"/>
              <a:gd name="T104" fmla="*/ 2147483646 w 4536"/>
              <a:gd name="T105" fmla="*/ 2147483646 h 1542"/>
              <a:gd name="T106" fmla="*/ 2147483646 w 4536"/>
              <a:gd name="T107" fmla="*/ 2147483646 h 1542"/>
              <a:gd name="T108" fmla="*/ 2147483646 w 4536"/>
              <a:gd name="T109" fmla="*/ 2147483646 h 1542"/>
              <a:gd name="T110" fmla="*/ 0 w 4536"/>
              <a:gd name="T111" fmla="*/ 2147483646 h 15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36"/>
              <a:gd name="T169" fmla="*/ 0 h 1542"/>
              <a:gd name="T170" fmla="*/ 4536 w 4536"/>
              <a:gd name="T171" fmla="*/ 1542 h 15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36" h="1542">
                <a:moveTo>
                  <a:pt x="0" y="635"/>
                </a:moveTo>
                <a:lnTo>
                  <a:pt x="46" y="725"/>
                </a:lnTo>
                <a:lnTo>
                  <a:pt x="159" y="793"/>
                </a:lnTo>
                <a:lnTo>
                  <a:pt x="273" y="816"/>
                </a:lnTo>
                <a:lnTo>
                  <a:pt x="182" y="952"/>
                </a:lnTo>
                <a:lnTo>
                  <a:pt x="295" y="997"/>
                </a:lnTo>
                <a:lnTo>
                  <a:pt x="386" y="1088"/>
                </a:lnTo>
                <a:lnTo>
                  <a:pt x="794" y="1111"/>
                </a:lnTo>
                <a:lnTo>
                  <a:pt x="681" y="1179"/>
                </a:lnTo>
                <a:lnTo>
                  <a:pt x="681" y="1224"/>
                </a:lnTo>
                <a:lnTo>
                  <a:pt x="2019" y="1247"/>
                </a:lnTo>
                <a:lnTo>
                  <a:pt x="2359" y="1292"/>
                </a:lnTo>
                <a:lnTo>
                  <a:pt x="2699" y="1315"/>
                </a:lnTo>
                <a:lnTo>
                  <a:pt x="3062" y="1338"/>
                </a:lnTo>
                <a:lnTo>
                  <a:pt x="3334" y="1474"/>
                </a:lnTo>
                <a:lnTo>
                  <a:pt x="3652" y="1542"/>
                </a:lnTo>
                <a:lnTo>
                  <a:pt x="3833" y="1406"/>
                </a:lnTo>
                <a:lnTo>
                  <a:pt x="3901" y="1247"/>
                </a:lnTo>
                <a:lnTo>
                  <a:pt x="4083" y="1247"/>
                </a:lnTo>
                <a:lnTo>
                  <a:pt x="4151" y="1156"/>
                </a:lnTo>
                <a:lnTo>
                  <a:pt x="4332" y="1156"/>
                </a:lnTo>
                <a:lnTo>
                  <a:pt x="4536" y="1156"/>
                </a:lnTo>
                <a:lnTo>
                  <a:pt x="4514" y="748"/>
                </a:lnTo>
                <a:lnTo>
                  <a:pt x="4378" y="635"/>
                </a:lnTo>
                <a:lnTo>
                  <a:pt x="4151" y="567"/>
                </a:lnTo>
                <a:lnTo>
                  <a:pt x="4173" y="476"/>
                </a:lnTo>
                <a:lnTo>
                  <a:pt x="4378" y="476"/>
                </a:lnTo>
                <a:lnTo>
                  <a:pt x="4491" y="476"/>
                </a:lnTo>
                <a:lnTo>
                  <a:pt x="4491" y="430"/>
                </a:lnTo>
                <a:lnTo>
                  <a:pt x="4264" y="408"/>
                </a:lnTo>
                <a:lnTo>
                  <a:pt x="4128" y="430"/>
                </a:lnTo>
                <a:lnTo>
                  <a:pt x="4060" y="226"/>
                </a:lnTo>
                <a:lnTo>
                  <a:pt x="4037" y="158"/>
                </a:lnTo>
                <a:lnTo>
                  <a:pt x="4151" y="181"/>
                </a:lnTo>
                <a:lnTo>
                  <a:pt x="4151" y="68"/>
                </a:lnTo>
                <a:lnTo>
                  <a:pt x="4151" y="0"/>
                </a:lnTo>
                <a:lnTo>
                  <a:pt x="3176" y="90"/>
                </a:lnTo>
                <a:lnTo>
                  <a:pt x="3198" y="204"/>
                </a:lnTo>
                <a:lnTo>
                  <a:pt x="3198" y="317"/>
                </a:lnTo>
                <a:lnTo>
                  <a:pt x="3130" y="362"/>
                </a:lnTo>
                <a:lnTo>
                  <a:pt x="3039" y="340"/>
                </a:lnTo>
                <a:lnTo>
                  <a:pt x="3017" y="226"/>
                </a:lnTo>
                <a:lnTo>
                  <a:pt x="3153" y="204"/>
                </a:lnTo>
                <a:lnTo>
                  <a:pt x="3198" y="226"/>
                </a:lnTo>
                <a:lnTo>
                  <a:pt x="3176" y="90"/>
                </a:lnTo>
                <a:lnTo>
                  <a:pt x="2631" y="136"/>
                </a:lnTo>
                <a:lnTo>
                  <a:pt x="2404" y="226"/>
                </a:lnTo>
                <a:lnTo>
                  <a:pt x="1792" y="272"/>
                </a:lnTo>
                <a:lnTo>
                  <a:pt x="1951" y="430"/>
                </a:lnTo>
                <a:lnTo>
                  <a:pt x="1747" y="521"/>
                </a:lnTo>
                <a:lnTo>
                  <a:pt x="1361" y="521"/>
                </a:lnTo>
                <a:lnTo>
                  <a:pt x="1089" y="453"/>
                </a:lnTo>
                <a:lnTo>
                  <a:pt x="998" y="408"/>
                </a:lnTo>
                <a:lnTo>
                  <a:pt x="499" y="544"/>
                </a:lnTo>
                <a:lnTo>
                  <a:pt x="159" y="612"/>
                </a:lnTo>
                <a:lnTo>
                  <a:pt x="0" y="635"/>
                </a:lnTo>
                <a:close/>
              </a:path>
            </a:pathLst>
          </a:custGeom>
          <a:noFill/>
          <a:ln w="38100">
            <a:solidFill>
              <a:srgbClr val="33CCCC"/>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8325" name="Text Box 21">
            <a:extLst>
              <a:ext uri="{FF2B5EF4-FFF2-40B4-BE49-F238E27FC236}">
                <a16:creationId xmlns:a16="http://schemas.microsoft.com/office/drawing/2014/main" id="{15C79105-4E1F-3230-FC49-8134AACD646D}"/>
              </a:ext>
            </a:extLst>
          </p:cNvPr>
          <p:cNvSpPr txBox="1">
            <a:spLocks noChangeArrowheads="1"/>
          </p:cNvSpPr>
          <p:nvPr/>
        </p:nvSpPr>
        <p:spPr bwMode="auto">
          <a:xfrm>
            <a:off x="3203575" y="2276475"/>
            <a:ext cx="3960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solidFill>
                  <a:schemeClr val="hlink"/>
                </a:solidFill>
              </a:rPr>
              <a:t>CMŠ – </a:t>
            </a:r>
            <a:r>
              <a:rPr lang="cs-CZ" altLang="en-US" sz="1800" b="1" i="1">
                <a:solidFill>
                  <a:schemeClr val="hlink"/>
                </a:solidFill>
              </a:rPr>
              <a:t>Carpinion</a:t>
            </a:r>
            <a:r>
              <a:rPr lang="cs-CZ" altLang="en-US" sz="1800" b="1">
                <a:solidFill>
                  <a:schemeClr val="hlink"/>
                </a:solidFill>
              </a:rPr>
              <a:t>; Natura L3.1</a:t>
            </a:r>
            <a:endParaRPr lang="cs-CZ" altLang="en-US" sz="1800">
              <a:solidFill>
                <a:schemeClr val="hlink"/>
              </a:solidFill>
            </a:endParaRPr>
          </a:p>
        </p:txBody>
      </p:sp>
      <p:sp>
        <p:nvSpPr>
          <p:cNvPr id="98326" name="Freeform 22">
            <a:extLst>
              <a:ext uri="{FF2B5EF4-FFF2-40B4-BE49-F238E27FC236}">
                <a16:creationId xmlns:a16="http://schemas.microsoft.com/office/drawing/2014/main" id="{66061EC9-67D8-AEEA-1E8C-E7CF945D19A3}"/>
              </a:ext>
            </a:extLst>
          </p:cNvPr>
          <p:cNvSpPr>
            <a:spLocks/>
          </p:cNvSpPr>
          <p:nvPr/>
        </p:nvSpPr>
        <p:spPr bwMode="auto">
          <a:xfrm>
            <a:off x="5076825" y="1773238"/>
            <a:ext cx="3275013" cy="827087"/>
          </a:xfrm>
          <a:custGeom>
            <a:avLst/>
            <a:gdLst>
              <a:gd name="T0" fmla="*/ 2147483646 w 2063"/>
              <a:gd name="T1" fmla="*/ 0 h 521"/>
              <a:gd name="T2" fmla="*/ 2147483646 w 2063"/>
              <a:gd name="T3" fmla="*/ 2147483646 h 521"/>
              <a:gd name="T4" fmla="*/ 2147483646 w 2063"/>
              <a:gd name="T5" fmla="*/ 2147483646 h 521"/>
              <a:gd name="T6" fmla="*/ 0 w 2063"/>
              <a:gd name="T7" fmla="*/ 2147483646 h 521"/>
              <a:gd name="T8" fmla="*/ 2147483646 w 2063"/>
              <a:gd name="T9" fmla="*/ 2147483646 h 521"/>
              <a:gd name="T10" fmla="*/ 2147483646 w 2063"/>
              <a:gd name="T11" fmla="*/ 2147483646 h 521"/>
              <a:gd name="T12" fmla="*/ 2147483646 w 2063"/>
              <a:gd name="T13" fmla="*/ 2147483646 h 521"/>
              <a:gd name="T14" fmla="*/ 2147483646 w 2063"/>
              <a:gd name="T15" fmla="*/ 2147483646 h 521"/>
              <a:gd name="T16" fmla="*/ 2147483646 w 2063"/>
              <a:gd name="T17" fmla="*/ 2147483646 h 521"/>
              <a:gd name="T18" fmla="*/ 2147483646 w 2063"/>
              <a:gd name="T19" fmla="*/ 2147483646 h 521"/>
              <a:gd name="T20" fmla="*/ 2147483646 w 2063"/>
              <a:gd name="T21" fmla="*/ 2147483646 h 521"/>
              <a:gd name="T22" fmla="*/ 2147483646 w 2063"/>
              <a:gd name="T23" fmla="*/ 2147483646 h 521"/>
              <a:gd name="T24" fmla="*/ 2147483646 w 2063"/>
              <a:gd name="T25" fmla="*/ 2147483646 h 521"/>
              <a:gd name="T26" fmla="*/ 2147483646 w 2063"/>
              <a:gd name="T27" fmla="*/ 2147483646 h 521"/>
              <a:gd name="T28" fmla="*/ 2147483646 w 2063"/>
              <a:gd name="T29" fmla="*/ 2147483646 h 521"/>
              <a:gd name="T30" fmla="*/ 2147483646 w 2063"/>
              <a:gd name="T31" fmla="*/ 2147483646 h 521"/>
              <a:gd name="T32" fmla="*/ 2147483646 w 2063"/>
              <a:gd name="T33" fmla="*/ 2147483646 h 521"/>
              <a:gd name="T34" fmla="*/ 2147483646 w 2063"/>
              <a:gd name="T35" fmla="*/ 2147483646 h 521"/>
              <a:gd name="T36" fmla="*/ 2147483646 w 2063"/>
              <a:gd name="T37" fmla="*/ 2147483646 h 521"/>
              <a:gd name="T38" fmla="*/ 2147483646 w 2063"/>
              <a:gd name="T39" fmla="*/ 2147483646 h 521"/>
              <a:gd name="T40" fmla="*/ 2147483646 w 2063"/>
              <a:gd name="T41" fmla="*/ 2147483646 h 521"/>
              <a:gd name="T42" fmla="*/ 2147483646 w 2063"/>
              <a:gd name="T43" fmla="*/ 2147483646 h 521"/>
              <a:gd name="T44" fmla="*/ 2147483646 w 2063"/>
              <a:gd name="T45" fmla="*/ 2147483646 h 521"/>
              <a:gd name="T46" fmla="*/ 2147483646 w 2063"/>
              <a:gd name="T47" fmla="*/ 0 h 5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63"/>
              <a:gd name="T73" fmla="*/ 0 h 521"/>
              <a:gd name="T74" fmla="*/ 2063 w 2063"/>
              <a:gd name="T75" fmla="*/ 521 h 5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63" h="521">
                <a:moveTo>
                  <a:pt x="907" y="0"/>
                </a:moveTo>
                <a:lnTo>
                  <a:pt x="521" y="68"/>
                </a:lnTo>
                <a:lnTo>
                  <a:pt x="158" y="45"/>
                </a:lnTo>
                <a:lnTo>
                  <a:pt x="0" y="45"/>
                </a:lnTo>
                <a:lnTo>
                  <a:pt x="249" y="90"/>
                </a:lnTo>
                <a:lnTo>
                  <a:pt x="204" y="227"/>
                </a:lnTo>
                <a:lnTo>
                  <a:pt x="340" y="272"/>
                </a:lnTo>
                <a:lnTo>
                  <a:pt x="748" y="295"/>
                </a:lnTo>
                <a:lnTo>
                  <a:pt x="861" y="385"/>
                </a:lnTo>
                <a:lnTo>
                  <a:pt x="1270" y="476"/>
                </a:lnTo>
                <a:lnTo>
                  <a:pt x="1564" y="521"/>
                </a:lnTo>
                <a:lnTo>
                  <a:pt x="1700" y="499"/>
                </a:lnTo>
                <a:lnTo>
                  <a:pt x="1814" y="476"/>
                </a:lnTo>
                <a:lnTo>
                  <a:pt x="2063" y="499"/>
                </a:lnTo>
                <a:lnTo>
                  <a:pt x="1769" y="385"/>
                </a:lnTo>
                <a:lnTo>
                  <a:pt x="1542" y="363"/>
                </a:lnTo>
                <a:lnTo>
                  <a:pt x="1587" y="408"/>
                </a:lnTo>
                <a:lnTo>
                  <a:pt x="1428" y="385"/>
                </a:lnTo>
                <a:lnTo>
                  <a:pt x="1065" y="295"/>
                </a:lnTo>
                <a:lnTo>
                  <a:pt x="884" y="227"/>
                </a:lnTo>
                <a:lnTo>
                  <a:pt x="1202" y="204"/>
                </a:lnTo>
                <a:lnTo>
                  <a:pt x="1315" y="113"/>
                </a:lnTo>
                <a:lnTo>
                  <a:pt x="1088" y="22"/>
                </a:lnTo>
                <a:lnTo>
                  <a:pt x="907"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3907" name="Text Box 23">
            <a:extLst>
              <a:ext uri="{FF2B5EF4-FFF2-40B4-BE49-F238E27FC236}">
                <a16:creationId xmlns:a16="http://schemas.microsoft.com/office/drawing/2014/main" id="{5EE22E61-6598-DA39-FB03-3D210D91E9CA}"/>
              </a:ext>
            </a:extLst>
          </p:cNvPr>
          <p:cNvSpPr txBox="1">
            <a:spLocks noChangeArrowheads="1"/>
          </p:cNvSpPr>
          <p:nvPr/>
        </p:nvSpPr>
        <p:spPr bwMode="auto">
          <a:xfrm>
            <a:off x="4932363" y="2168525"/>
            <a:ext cx="3852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p>
        </p:txBody>
      </p:sp>
      <p:sp>
        <p:nvSpPr>
          <p:cNvPr id="98329" name="Text Box 25">
            <a:extLst>
              <a:ext uri="{FF2B5EF4-FFF2-40B4-BE49-F238E27FC236}">
                <a16:creationId xmlns:a16="http://schemas.microsoft.com/office/drawing/2014/main" id="{61FC5B79-F0B9-9A65-7890-85980DA6C50F}"/>
              </a:ext>
            </a:extLst>
          </p:cNvPr>
          <p:cNvSpPr txBox="1">
            <a:spLocks noChangeArrowheads="1"/>
          </p:cNvSpPr>
          <p:nvPr/>
        </p:nvSpPr>
        <p:spPr bwMode="auto">
          <a:xfrm>
            <a:off x="6192838" y="252888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800" b="1"/>
              <a:t>CMŠ – ; Natura X9A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98310"/>
                                        </p:tgtEl>
                                        <p:attrNameLst>
                                          <p:attrName>style.visibility</p:attrName>
                                        </p:attrNameLst>
                                      </p:cBhvr>
                                      <p:to>
                                        <p:strVal val="visible"/>
                                      </p:to>
                                    </p:set>
                                    <p:animEffect transition="in" filter="box(in)">
                                      <p:cBhvr>
                                        <p:cTn id="10" dur="500"/>
                                        <p:tgtEl>
                                          <p:spTgt spid="983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98311"/>
                                        </p:tgtEl>
                                        <p:attrNameLst>
                                          <p:attrName>style.visibility</p:attrName>
                                        </p:attrNameLst>
                                      </p:cBhvr>
                                      <p:to>
                                        <p:strVal val="visible"/>
                                      </p:to>
                                    </p:set>
                                    <p:animEffect transition="in" filter="box(in)">
                                      <p:cBhvr>
                                        <p:cTn id="15" dur="500"/>
                                        <p:tgtEl>
                                          <p:spTgt spid="98311"/>
                                        </p:tgtEl>
                                      </p:cBhvr>
                                    </p:animEffect>
                                  </p:childTnLst>
                                </p:cTn>
                              </p:par>
                              <p:par>
                                <p:cTn id="16" presetID="4" presetClass="entr" presetSubtype="16" fill="hold" nodeType="withEffect">
                                  <p:stCondLst>
                                    <p:cond delay="0"/>
                                  </p:stCondLst>
                                  <p:childTnLst>
                                    <p:set>
                                      <p:cBhvr>
                                        <p:cTn id="17" dur="1" fill="hold">
                                          <p:stCondLst>
                                            <p:cond delay="0"/>
                                          </p:stCondLst>
                                        </p:cTn>
                                        <p:tgtEl>
                                          <p:spTgt spid="98312"/>
                                        </p:tgtEl>
                                        <p:attrNameLst>
                                          <p:attrName>style.visibility</p:attrName>
                                        </p:attrNameLst>
                                      </p:cBhvr>
                                      <p:to>
                                        <p:strVal val="visible"/>
                                      </p:to>
                                    </p:set>
                                    <p:animEffect transition="in" filter="box(in)">
                                      <p:cBhvr>
                                        <p:cTn id="18" dur="500"/>
                                        <p:tgtEl>
                                          <p:spTgt spid="983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98315"/>
                                        </p:tgtEl>
                                        <p:attrNameLst>
                                          <p:attrName>style.visibility</p:attrName>
                                        </p:attrNameLst>
                                      </p:cBhvr>
                                      <p:to>
                                        <p:strVal val="visible"/>
                                      </p:to>
                                    </p:set>
                                    <p:animEffect transition="in" filter="box(in)">
                                      <p:cBhvr>
                                        <p:cTn id="23" dur="500"/>
                                        <p:tgtEl>
                                          <p:spTgt spid="98315"/>
                                        </p:tgtEl>
                                      </p:cBhvr>
                                    </p:animEffect>
                                  </p:childTnLst>
                                </p:cTn>
                              </p:par>
                              <p:par>
                                <p:cTn id="24" presetID="4" presetClass="entr" presetSubtype="16" fill="hold" nodeType="withEffect">
                                  <p:stCondLst>
                                    <p:cond delay="0"/>
                                  </p:stCondLst>
                                  <p:childTnLst>
                                    <p:set>
                                      <p:cBhvr>
                                        <p:cTn id="25" dur="1" fill="hold">
                                          <p:stCondLst>
                                            <p:cond delay="0"/>
                                          </p:stCondLst>
                                        </p:cTn>
                                        <p:tgtEl>
                                          <p:spTgt spid="98316"/>
                                        </p:tgtEl>
                                        <p:attrNameLst>
                                          <p:attrName>style.visibility</p:attrName>
                                        </p:attrNameLst>
                                      </p:cBhvr>
                                      <p:to>
                                        <p:strVal val="visible"/>
                                      </p:to>
                                    </p:set>
                                    <p:animEffect transition="in" filter="box(in)">
                                      <p:cBhvr>
                                        <p:cTn id="26" dur="500"/>
                                        <p:tgtEl>
                                          <p:spTgt spid="983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xit" presetSubtype="16" fill="hold" nodeType="clickEffect">
                                  <p:stCondLst>
                                    <p:cond delay="0"/>
                                  </p:stCondLst>
                                  <p:childTnLst>
                                    <p:animEffect transition="out" filter="box(in)">
                                      <p:cBhvr>
                                        <p:cTn id="30" dur="500"/>
                                        <p:tgtEl>
                                          <p:spTgt spid="98310"/>
                                        </p:tgtEl>
                                      </p:cBhvr>
                                    </p:animEffect>
                                    <p:set>
                                      <p:cBhvr>
                                        <p:cTn id="31" dur="1" fill="hold">
                                          <p:stCondLst>
                                            <p:cond delay="499"/>
                                          </p:stCondLst>
                                        </p:cTn>
                                        <p:tgtEl>
                                          <p:spTgt spid="98310"/>
                                        </p:tgtEl>
                                        <p:attrNameLst>
                                          <p:attrName>style.visibility</p:attrName>
                                        </p:attrNameLst>
                                      </p:cBhvr>
                                      <p:to>
                                        <p:strVal val="hidden"/>
                                      </p:to>
                                    </p:set>
                                  </p:childTnLst>
                                </p:cTn>
                              </p:par>
                              <p:par>
                                <p:cTn id="32" presetID="4" presetClass="exit" presetSubtype="16" fill="hold" nodeType="withEffect">
                                  <p:stCondLst>
                                    <p:cond delay="0"/>
                                  </p:stCondLst>
                                  <p:childTnLst>
                                    <p:animEffect transition="out" filter="box(in)">
                                      <p:cBhvr>
                                        <p:cTn id="33" dur="500"/>
                                        <p:tgtEl>
                                          <p:spTgt spid="98316"/>
                                        </p:tgtEl>
                                      </p:cBhvr>
                                    </p:animEffect>
                                    <p:set>
                                      <p:cBhvr>
                                        <p:cTn id="34" dur="1" fill="hold">
                                          <p:stCondLst>
                                            <p:cond delay="499"/>
                                          </p:stCondLst>
                                        </p:cTn>
                                        <p:tgtEl>
                                          <p:spTgt spid="98316"/>
                                        </p:tgtEl>
                                        <p:attrNameLst>
                                          <p:attrName>style.visibility</p:attrName>
                                        </p:attrNameLst>
                                      </p:cBhvr>
                                      <p:to>
                                        <p:strVal val="hidden"/>
                                      </p:to>
                                    </p:set>
                                  </p:childTnLst>
                                </p:cTn>
                              </p:par>
                              <p:par>
                                <p:cTn id="35" presetID="4" presetClass="exit" presetSubtype="16" fill="hold" nodeType="withEffect">
                                  <p:stCondLst>
                                    <p:cond delay="0"/>
                                  </p:stCondLst>
                                  <p:childTnLst>
                                    <p:animEffect transition="out" filter="box(in)">
                                      <p:cBhvr>
                                        <p:cTn id="36" dur="500"/>
                                        <p:tgtEl>
                                          <p:spTgt spid="98312"/>
                                        </p:tgtEl>
                                      </p:cBhvr>
                                    </p:animEffect>
                                    <p:set>
                                      <p:cBhvr>
                                        <p:cTn id="37" dur="1" fill="hold">
                                          <p:stCondLst>
                                            <p:cond delay="499"/>
                                          </p:stCondLst>
                                        </p:cTn>
                                        <p:tgtEl>
                                          <p:spTgt spid="98312"/>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98317"/>
                                        </p:tgtEl>
                                        <p:attrNameLst>
                                          <p:attrName>style.visibility</p:attrName>
                                        </p:attrNameLst>
                                      </p:cBhvr>
                                      <p:to>
                                        <p:strVal val="visible"/>
                                      </p:to>
                                    </p:set>
                                    <p:animEffect transition="in" filter="box(in)">
                                      <p:cBhvr>
                                        <p:cTn id="42" dur="500"/>
                                        <p:tgtEl>
                                          <p:spTgt spid="98317"/>
                                        </p:tgtEl>
                                      </p:cBhvr>
                                    </p:animEffect>
                                  </p:childTnLst>
                                </p:cTn>
                              </p:par>
                              <p:par>
                                <p:cTn id="43" presetID="4" presetClass="entr" presetSubtype="16" fill="hold" nodeType="withEffect">
                                  <p:stCondLst>
                                    <p:cond delay="0"/>
                                  </p:stCondLst>
                                  <p:childTnLst>
                                    <p:set>
                                      <p:cBhvr>
                                        <p:cTn id="44" dur="1" fill="hold">
                                          <p:stCondLst>
                                            <p:cond delay="0"/>
                                          </p:stCondLst>
                                        </p:cTn>
                                        <p:tgtEl>
                                          <p:spTgt spid="98318"/>
                                        </p:tgtEl>
                                        <p:attrNameLst>
                                          <p:attrName>style.visibility</p:attrName>
                                        </p:attrNameLst>
                                      </p:cBhvr>
                                      <p:to>
                                        <p:strVal val="visible"/>
                                      </p:to>
                                    </p:set>
                                    <p:animEffect transition="in" filter="box(in)">
                                      <p:cBhvr>
                                        <p:cTn id="45" dur="500"/>
                                        <p:tgtEl>
                                          <p:spTgt spid="983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98319"/>
                                        </p:tgtEl>
                                        <p:attrNameLst>
                                          <p:attrName>style.visibility</p:attrName>
                                        </p:attrNameLst>
                                      </p:cBhvr>
                                      <p:to>
                                        <p:strVal val="visible"/>
                                      </p:to>
                                    </p:set>
                                    <p:animEffect transition="in" filter="box(in)">
                                      <p:cBhvr>
                                        <p:cTn id="50" dur="500"/>
                                        <p:tgtEl>
                                          <p:spTgt spid="98319"/>
                                        </p:tgtEl>
                                      </p:cBhvr>
                                    </p:animEffect>
                                  </p:childTnLst>
                                </p:cTn>
                              </p:par>
                              <p:par>
                                <p:cTn id="51" presetID="4" presetClass="entr" presetSubtype="16" fill="hold" nodeType="withEffect">
                                  <p:stCondLst>
                                    <p:cond delay="0"/>
                                  </p:stCondLst>
                                  <p:childTnLst>
                                    <p:set>
                                      <p:cBhvr>
                                        <p:cTn id="52" dur="1" fill="hold">
                                          <p:stCondLst>
                                            <p:cond delay="0"/>
                                          </p:stCondLst>
                                        </p:cTn>
                                        <p:tgtEl>
                                          <p:spTgt spid="98320"/>
                                        </p:tgtEl>
                                        <p:attrNameLst>
                                          <p:attrName>style.visibility</p:attrName>
                                        </p:attrNameLst>
                                      </p:cBhvr>
                                      <p:to>
                                        <p:strVal val="visible"/>
                                      </p:to>
                                    </p:set>
                                    <p:animEffect transition="in" filter="box(in)">
                                      <p:cBhvr>
                                        <p:cTn id="53" dur="500"/>
                                        <p:tgtEl>
                                          <p:spTgt spid="9832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16" fill="hold" nodeType="clickEffect">
                                  <p:stCondLst>
                                    <p:cond delay="0"/>
                                  </p:stCondLst>
                                  <p:childTnLst>
                                    <p:set>
                                      <p:cBhvr>
                                        <p:cTn id="57" dur="1" fill="hold">
                                          <p:stCondLst>
                                            <p:cond delay="0"/>
                                          </p:stCondLst>
                                        </p:cTn>
                                        <p:tgtEl>
                                          <p:spTgt spid="98321"/>
                                        </p:tgtEl>
                                        <p:attrNameLst>
                                          <p:attrName>style.visibility</p:attrName>
                                        </p:attrNameLst>
                                      </p:cBhvr>
                                      <p:to>
                                        <p:strVal val="visible"/>
                                      </p:to>
                                    </p:set>
                                    <p:animEffect transition="in" filter="box(in)">
                                      <p:cBhvr>
                                        <p:cTn id="58" dur="500"/>
                                        <p:tgtEl>
                                          <p:spTgt spid="98321"/>
                                        </p:tgtEl>
                                      </p:cBhvr>
                                    </p:animEffect>
                                  </p:childTnLst>
                                </p:cTn>
                              </p:par>
                              <p:par>
                                <p:cTn id="59" presetID="4" presetClass="entr" presetSubtype="16" fill="hold" nodeType="withEffect">
                                  <p:stCondLst>
                                    <p:cond delay="0"/>
                                  </p:stCondLst>
                                  <p:childTnLst>
                                    <p:set>
                                      <p:cBhvr>
                                        <p:cTn id="60" dur="1" fill="hold">
                                          <p:stCondLst>
                                            <p:cond delay="0"/>
                                          </p:stCondLst>
                                        </p:cTn>
                                        <p:tgtEl>
                                          <p:spTgt spid="98323"/>
                                        </p:tgtEl>
                                        <p:attrNameLst>
                                          <p:attrName>style.visibility</p:attrName>
                                        </p:attrNameLst>
                                      </p:cBhvr>
                                      <p:to>
                                        <p:strVal val="visible"/>
                                      </p:to>
                                    </p:set>
                                    <p:animEffect transition="in" filter="box(in)">
                                      <p:cBhvr>
                                        <p:cTn id="61" dur="500"/>
                                        <p:tgtEl>
                                          <p:spTgt spid="9832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nodeType="clickEffect">
                                  <p:stCondLst>
                                    <p:cond delay="0"/>
                                  </p:stCondLst>
                                  <p:childTnLst>
                                    <p:set>
                                      <p:cBhvr>
                                        <p:cTn id="65" dur="1" fill="hold">
                                          <p:stCondLst>
                                            <p:cond delay="0"/>
                                          </p:stCondLst>
                                        </p:cTn>
                                        <p:tgtEl>
                                          <p:spTgt spid="98324"/>
                                        </p:tgtEl>
                                        <p:attrNameLst>
                                          <p:attrName>style.visibility</p:attrName>
                                        </p:attrNameLst>
                                      </p:cBhvr>
                                      <p:to>
                                        <p:strVal val="visible"/>
                                      </p:to>
                                    </p:set>
                                    <p:animEffect transition="in" filter="box(in)">
                                      <p:cBhvr>
                                        <p:cTn id="66" dur="500"/>
                                        <p:tgtEl>
                                          <p:spTgt spid="98324"/>
                                        </p:tgtEl>
                                      </p:cBhvr>
                                    </p:animEffect>
                                  </p:childTnLst>
                                </p:cTn>
                              </p:par>
                              <p:par>
                                <p:cTn id="67" presetID="4" presetClass="entr" presetSubtype="16" fill="hold" nodeType="withEffect">
                                  <p:stCondLst>
                                    <p:cond delay="0"/>
                                  </p:stCondLst>
                                  <p:childTnLst>
                                    <p:set>
                                      <p:cBhvr>
                                        <p:cTn id="68" dur="1" fill="hold">
                                          <p:stCondLst>
                                            <p:cond delay="0"/>
                                          </p:stCondLst>
                                        </p:cTn>
                                        <p:tgtEl>
                                          <p:spTgt spid="98325"/>
                                        </p:tgtEl>
                                        <p:attrNameLst>
                                          <p:attrName>style.visibility</p:attrName>
                                        </p:attrNameLst>
                                      </p:cBhvr>
                                      <p:to>
                                        <p:strVal val="visible"/>
                                      </p:to>
                                    </p:set>
                                    <p:animEffect transition="in" filter="box(in)">
                                      <p:cBhvr>
                                        <p:cTn id="69" dur="500"/>
                                        <p:tgtEl>
                                          <p:spTgt spid="9832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16" fill="hold" nodeType="clickEffect">
                                  <p:stCondLst>
                                    <p:cond delay="0"/>
                                  </p:stCondLst>
                                  <p:childTnLst>
                                    <p:set>
                                      <p:cBhvr>
                                        <p:cTn id="73" dur="1" fill="hold">
                                          <p:stCondLst>
                                            <p:cond delay="0"/>
                                          </p:stCondLst>
                                        </p:cTn>
                                        <p:tgtEl>
                                          <p:spTgt spid="98326"/>
                                        </p:tgtEl>
                                        <p:attrNameLst>
                                          <p:attrName>style.visibility</p:attrName>
                                        </p:attrNameLst>
                                      </p:cBhvr>
                                      <p:to>
                                        <p:strVal val="visible"/>
                                      </p:to>
                                    </p:set>
                                    <p:animEffect transition="in" filter="box(in)">
                                      <p:cBhvr>
                                        <p:cTn id="74" dur="500"/>
                                        <p:tgtEl>
                                          <p:spTgt spid="98326"/>
                                        </p:tgtEl>
                                      </p:cBhvr>
                                    </p:animEffect>
                                  </p:childTnLst>
                                </p:cTn>
                              </p:par>
                              <p:par>
                                <p:cTn id="75" presetID="4" presetClass="entr" presetSubtype="16" fill="hold" nodeType="withEffect">
                                  <p:stCondLst>
                                    <p:cond delay="0"/>
                                  </p:stCondLst>
                                  <p:childTnLst>
                                    <p:set>
                                      <p:cBhvr>
                                        <p:cTn id="76" dur="1" fill="hold">
                                          <p:stCondLst>
                                            <p:cond delay="0"/>
                                          </p:stCondLst>
                                        </p:cTn>
                                        <p:tgtEl>
                                          <p:spTgt spid="98329"/>
                                        </p:tgtEl>
                                        <p:attrNameLst>
                                          <p:attrName>style.visibility</p:attrName>
                                        </p:attrNameLst>
                                      </p:cBhvr>
                                      <p:to>
                                        <p:strVal val="visible"/>
                                      </p:to>
                                    </p:set>
                                    <p:animEffect transition="in" filter="box(in)">
                                      <p:cBhvr>
                                        <p:cTn id="77" dur="500"/>
                                        <p:tgtEl>
                                          <p:spTgt spid="98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p:bldP spid="98310" grpId="1"/>
      <p:bldP spid="98312" grpId="0"/>
      <p:bldP spid="98312" grpId="1"/>
      <p:bldP spid="98316" grpId="0"/>
      <p:bldP spid="98316" grpId="1"/>
      <p:bldP spid="98318" grpId="0"/>
      <p:bldP spid="98320" grpId="0"/>
      <p:bldP spid="98323" grpId="0"/>
      <p:bldP spid="98325" grpId="0"/>
      <p:bldP spid="983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1E68B2EB-127E-B988-3267-CECCBDABF819}"/>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Zonalita, zonálnost, pásmovitost vegetace</a:t>
            </a:r>
          </a:p>
        </p:txBody>
      </p:sp>
      <p:pic>
        <p:nvPicPr>
          <p:cNvPr id="28675" name="Obrázek 1">
            <a:extLst>
              <a:ext uri="{FF2B5EF4-FFF2-40B4-BE49-F238E27FC236}">
                <a16:creationId xmlns:a16="http://schemas.microsoft.com/office/drawing/2014/main" id="{2453ACE1-F7E7-B7D4-E590-B135FEC11E7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089025"/>
            <a:ext cx="9129712"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784" name="Freeform 288">
            <a:extLst>
              <a:ext uri="{FF2B5EF4-FFF2-40B4-BE49-F238E27FC236}">
                <a16:creationId xmlns:a16="http://schemas.microsoft.com/office/drawing/2014/main" id="{9B302BF8-EC27-DB74-2028-3DC90B14887A}"/>
              </a:ext>
            </a:extLst>
          </p:cNvPr>
          <p:cNvSpPr>
            <a:spLocks/>
          </p:cNvSpPr>
          <p:nvPr/>
        </p:nvSpPr>
        <p:spPr bwMode="auto">
          <a:xfrm>
            <a:off x="7002463" y="1449388"/>
            <a:ext cx="900112" cy="4679950"/>
          </a:xfrm>
          <a:custGeom>
            <a:avLst/>
            <a:gdLst>
              <a:gd name="T0" fmla="*/ 2147483646 w 567"/>
              <a:gd name="T1" fmla="*/ 2147483646 h 2948"/>
              <a:gd name="T2" fmla="*/ 2147483646 w 567"/>
              <a:gd name="T3" fmla="*/ 2147483646 h 2948"/>
              <a:gd name="T4" fmla="*/ 2147483646 w 567"/>
              <a:gd name="T5" fmla="*/ 2147483646 h 2948"/>
              <a:gd name="T6" fmla="*/ 0 w 567"/>
              <a:gd name="T7" fmla="*/ 0 h 2948"/>
              <a:gd name="T8" fmla="*/ 0 60000 65536"/>
              <a:gd name="T9" fmla="*/ 0 60000 65536"/>
              <a:gd name="T10" fmla="*/ 0 60000 65536"/>
              <a:gd name="T11" fmla="*/ 0 60000 65536"/>
              <a:gd name="T12" fmla="*/ 0 w 567"/>
              <a:gd name="T13" fmla="*/ 0 h 2948"/>
              <a:gd name="T14" fmla="*/ 567 w 567"/>
              <a:gd name="T15" fmla="*/ 2948 h 2948"/>
            </a:gdLst>
            <a:ahLst/>
            <a:cxnLst>
              <a:cxn ang="T8">
                <a:pos x="T0" y="T1"/>
              </a:cxn>
              <a:cxn ang="T9">
                <a:pos x="T2" y="T3"/>
              </a:cxn>
              <a:cxn ang="T10">
                <a:pos x="T4" y="T5"/>
              </a:cxn>
              <a:cxn ang="T11">
                <a:pos x="T6" y="T7"/>
              </a:cxn>
            </a:cxnLst>
            <a:rect l="T12" t="T13" r="T14" b="T15"/>
            <a:pathLst>
              <a:path w="567" h="2948">
                <a:moveTo>
                  <a:pt x="567" y="2948"/>
                </a:moveTo>
                <a:lnTo>
                  <a:pt x="340" y="2324"/>
                </a:lnTo>
                <a:lnTo>
                  <a:pt x="57" y="1360"/>
                </a:lnTo>
                <a:lnTo>
                  <a:pt x="0" y="0"/>
                </a:lnTo>
              </a:path>
            </a:pathLst>
          </a:custGeom>
          <a:noFill/>
          <a:ln w="38100" cap="rnd"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783" name="Freeform 287">
            <a:extLst>
              <a:ext uri="{FF2B5EF4-FFF2-40B4-BE49-F238E27FC236}">
                <a16:creationId xmlns:a16="http://schemas.microsoft.com/office/drawing/2014/main" id="{00911902-92B4-2220-4D88-42BFCF43A13D}"/>
              </a:ext>
            </a:extLst>
          </p:cNvPr>
          <p:cNvSpPr>
            <a:spLocks/>
          </p:cNvSpPr>
          <p:nvPr/>
        </p:nvSpPr>
        <p:spPr bwMode="auto">
          <a:xfrm>
            <a:off x="6642100" y="1449388"/>
            <a:ext cx="809625" cy="4679950"/>
          </a:xfrm>
          <a:custGeom>
            <a:avLst/>
            <a:gdLst>
              <a:gd name="T0" fmla="*/ 2147483646 w 510"/>
              <a:gd name="T1" fmla="*/ 2147483646 h 2948"/>
              <a:gd name="T2" fmla="*/ 2147483646 w 510"/>
              <a:gd name="T3" fmla="*/ 2147483646 h 2948"/>
              <a:gd name="T4" fmla="*/ 2147483646 w 510"/>
              <a:gd name="T5" fmla="*/ 2147483646 h 2948"/>
              <a:gd name="T6" fmla="*/ 0 w 510"/>
              <a:gd name="T7" fmla="*/ 0 h 2948"/>
              <a:gd name="T8" fmla="*/ 0 60000 65536"/>
              <a:gd name="T9" fmla="*/ 0 60000 65536"/>
              <a:gd name="T10" fmla="*/ 0 60000 65536"/>
              <a:gd name="T11" fmla="*/ 0 60000 65536"/>
              <a:gd name="T12" fmla="*/ 0 w 510"/>
              <a:gd name="T13" fmla="*/ 0 h 2948"/>
              <a:gd name="T14" fmla="*/ 510 w 510"/>
              <a:gd name="T15" fmla="*/ 2948 h 2948"/>
            </a:gdLst>
            <a:ahLst/>
            <a:cxnLst>
              <a:cxn ang="T8">
                <a:pos x="T0" y="T1"/>
              </a:cxn>
              <a:cxn ang="T9">
                <a:pos x="T2" y="T3"/>
              </a:cxn>
              <a:cxn ang="T10">
                <a:pos x="T4" y="T5"/>
              </a:cxn>
              <a:cxn ang="T11">
                <a:pos x="T6" y="T7"/>
              </a:cxn>
            </a:cxnLst>
            <a:rect l="T12" t="T13" r="T14" b="T15"/>
            <a:pathLst>
              <a:path w="510" h="2948">
                <a:moveTo>
                  <a:pt x="510" y="2948"/>
                </a:moveTo>
                <a:lnTo>
                  <a:pt x="454" y="2353"/>
                </a:lnTo>
                <a:lnTo>
                  <a:pt x="28" y="1360"/>
                </a:lnTo>
                <a:lnTo>
                  <a:pt x="0" y="0"/>
                </a:lnTo>
              </a:path>
            </a:pathLst>
          </a:custGeom>
          <a:noFill/>
          <a:ln w="38100" cap="rnd"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501" name="Text Box 5">
            <a:extLst>
              <a:ext uri="{FF2B5EF4-FFF2-40B4-BE49-F238E27FC236}">
                <a16:creationId xmlns:a16="http://schemas.microsoft.com/office/drawing/2014/main" id="{FCA0DA26-2FC6-84F1-22C3-E0ED0E579A8C}"/>
              </a:ext>
            </a:extLst>
          </p:cNvPr>
          <p:cNvSpPr txBox="1">
            <a:spLocks noChangeArrowheads="1"/>
          </p:cNvSpPr>
          <p:nvPr/>
        </p:nvSpPr>
        <p:spPr bwMode="auto">
          <a:xfrm>
            <a:off x="161925" y="4689475"/>
            <a:ext cx="8893175" cy="369888"/>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en-US" sz="1800" b="1">
                <a:solidFill>
                  <a:srgbClr val="800000"/>
                </a:solidFill>
              </a:rPr>
              <a:t>4B3 – Fageta typica</a:t>
            </a:r>
          </a:p>
        </p:txBody>
      </p:sp>
      <p:sp>
        <p:nvSpPr>
          <p:cNvPr id="295941" name="Rectangle 186">
            <a:extLst>
              <a:ext uri="{FF2B5EF4-FFF2-40B4-BE49-F238E27FC236}">
                <a16:creationId xmlns:a16="http://schemas.microsoft.com/office/drawing/2014/main" id="{7AE40262-CA07-A606-9C7D-7361C1EBE9C5}"/>
              </a:ext>
            </a:extLst>
          </p:cNvPr>
          <p:cNvSpPr>
            <a:spLocks noGrp="1" noChangeArrowheads="1"/>
          </p:cNvSpPr>
          <p:nvPr>
            <p:ph type="title"/>
          </p:nvPr>
        </p:nvSpPr>
        <p:spPr/>
        <p:txBody>
          <a:bodyPr/>
          <a:lstStyle/>
          <a:p>
            <a:pPr eaLnBrk="1" hangingPunct="1"/>
            <a:endParaRPr lang="en-US" altLang="en-US"/>
          </a:p>
        </p:txBody>
      </p:sp>
      <p:graphicFrame>
        <p:nvGraphicFramePr>
          <p:cNvPr id="106692" name="Group 196">
            <a:extLst>
              <a:ext uri="{FF2B5EF4-FFF2-40B4-BE49-F238E27FC236}">
                <a16:creationId xmlns:a16="http://schemas.microsoft.com/office/drawing/2014/main" id="{F943B5BA-E66A-4E58-0708-BE39E46D740C}"/>
              </a:ext>
            </a:extLst>
          </p:cNvPr>
          <p:cNvGraphicFramePr>
            <a:graphicFrameLocks noGrp="1"/>
          </p:cNvGraphicFramePr>
          <p:nvPr>
            <p:ph sz="half" idx="1"/>
          </p:nvPr>
        </p:nvGraphicFramePr>
        <p:xfrm>
          <a:off x="161925" y="5184775"/>
          <a:ext cx="8910638" cy="825500"/>
        </p:xfrm>
        <a:graphic>
          <a:graphicData uri="http://schemas.openxmlformats.org/drawingml/2006/table">
            <a:tbl>
              <a:tblPr/>
              <a:tblGrid>
                <a:gridCol w="1300163">
                  <a:extLst>
                    <a:ext uri="{9D8B030D-6E8A-4147-A177-3AD203B41FA5}">
                      <a16:colId xmlns:a16="http://schemas.microsoft.com/office/drawing/2014/main" val="20000"/>
                    </a:ext>
                  </a:extLst>
                </a:gridCol>
                <a:gridCol w="982662">
                  <a:extLst>
                    <a:ext uri="{9D8B030D-6E8A-4147-A177-3AD203B41FA5}">
                      <a16:colId xmlns:a16="http://schemas.microsoft.com/office/drawing/2014/main" val="20001"/>
                    </a:ext>
                  </a:extLst>
                </a:gridCol>
                <a:gridCol w="327025">
                  <a:extLst>
                    <a:ext uri="{9D8B030D-6E8A-4147-A177-3AD203B41FA5}">
                      <a16:colId xmlns:a16="http://schemas.microsoft.com/office/drawing/2014/main" val="20002"/>
                    </a:ext>
                  </a:extLst>
                </a:gridCol>
                <a:gridCol w="1017588">
                  <a:extLst>
                    <a:ext uri="{9D8B030D-6E8A-4147-A177-3AD203B41FA5}">
                      <a16:colId xmlns:a16="http://schemas.microsoft.com/office/drawing/2014/main" val="20003"/>
                    </a:ext>
                  </a:extLst>
                </a:gridCol>
                <a:gridCol w="628650">
                  <a:extLst>
                    <a:ext uri="{9D8B030D-6E8A-4147-A177-3AD203B41FA5}">
                      <a16:colId xmlns:a16="http://schemas.microsoft.com/office/drawing/2014/main" val="20004"/>
                    </a:ext>
                  </a:extLst>
                </a:gridCol>
                <a:gridCol w="982662">
                  <a:extLst>
                    <a:ext uri="{9D8B030D-6E8A-4147-A177-3AD203B41FA5}">
                      <a16:colId xmlns:a16="http://schemas.microsoft.com/office/drawing/2014/main" val="20005"/>
                    </a:ext>
                  </a:extLst>
                </a:gridCol>
                <a:gridCol w="1612900">
                  <a:extLst>
                    <a:ext uri="{9D8B030D-6E8A-4147-A177-3AD203B41FA5}">
                      <a16:colId xmlns:a16="http://schemas.microsoft.com/office/drawing/2014/main" val="20006"/>
                    </a:ext>
                  </a:extLst>
                </a:gridCol>
                <a:gridCol w="2058988">
                  <a:extLst>
                    <a:ext uri="{9D8B030D-6E8A-4147-A177-3AD203B41FA5}">
                      <a16:colId xmlns:a16="http://schemas.microsoft.com/office/drawing/2014/main" val="20007"/>
                    </a:ext>
                  </a:extLst>
                </a:gridCol>
              </a:tblGrid>
              <a:tr h="825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1"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Fagion</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1"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Fagion</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0</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1"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Atropion bellae-donnae</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0</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1"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Trifolion medii</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1"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Arrhenatherion</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FF0000"/>
                          </a:solidFill>
                          <a:effectLst>
                            <a:outerShdw blurRad="38100" dist="38100" dir="2700000" algn="tl">
                              <a:srgbClr val="000000"/>
                            </a:outerShdw>
                          </a:effectLst>
                          <a:latin typeface="Calibri" panose="020F0502020204030204" pitchFamily="34" charset="0"/>
                        </a:rPr>
                        <a:t>0</a:t>
                      </a:r>
                    </a:p>
                  </a:txBody>
                  <a:tcPr marL="90000" marR="90000" marT="46822" marB="46822"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95962" name="Line 71">
            <a:extLst>
              <a:ext uri="{FF2B5EF4-FFF2-40B4-BE49-F238E27FC236}">
                <a16:creationId xmlns:a16="http://schemas.microsoft.com/office/drawing/2014/main" id="{0240EE3D-4610-8469-BA5F-9E5ABBBCE4B1}"/>
              </a:ext>
            </a:extLst>
          </p:cNvPr>
          <p:cNvSpPr>
            <a:spLocks noChangeShapeType="1"/>
          </p:cNvSpPr>
          <p:nvPr/>
        </p:nvSpPr>
        <p:spPr bwMode="auto">
          <a:xfrm>
            <a:off x="3762375" y="3563938"/>
            <a:ext cx="0" cy="90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295963" name="Group 73">
            <a:extLst>
              <a:ext uri="{FF2B5EF4-FFF2-40B4-BE49-F238E27FC236}">
                <a16:creationId xmlns:a16="http://schemas.microsoft.com/office/drawing/2014/main" id="{7C9AEAF2-DB0F-2EB4-D4C6-7F6DAB75D1D6}"/>
              </a:ext>
            </a:extLst>
          </p:cNvPr>
          <p:cNvGrpSpPr>
            <a:grpSpLocks/>
          </p:cNvGrpSpPr>
          <p:nvPr/>
        </p:nvGrpSpPr>
        <p:grpSpPr bwMode="auto">
          <a:xfrm>
            <a:off x="0" y="0"/>
            <a:ext cx="9144000" cy="4598988"/>
            <a:chOff x="0" y="0"/>
            <a:chExt cx="5760" cy="2928"/>
          </a:xfrm>
        </p:grpSpPr>
        <p:pic>
          <p:nvPicPr>
            <p:cNvPr id="296011" name="Picture 4">
              <a:extLst>
                <a:ext uri="{FF2B5EF4-FFF2-40B4-BE49-F238E27FC236}">
                  <a16:creationId xmlns:a16="http://schemas.microsoft.com/office/drawing/2014/main" id="{A09769D1-9C37-2F5F-3B68-059F734279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60" cy="2928"/>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296012" name="Rectangle 65">
              <a:extLst>
                <a:ext uri="{FF2B5EF4-FFF2-40B4-BE49-F238E27FC236}">
                  <a16:creationId xmlns:a16="http://schemas.microsoft.com/office/drawing/2014/main" id="{F52C24DA-4251-C744-0462-79AB53F5A114}"/>
                </a:ext>
              </a:extLst>
            </p:cNvPr>
            <p:cNvSpPr>
              <a:spLocks noChangeArrowheads="1"/>
            </p:cNvSpPr>
            <p:nvPr/>
          </p:nvSpPr>
          <p:spPr bwMode="auto">
            <a:xfrm>
              <a:off x="2200" y="2018"/>
              <a:ext cx="226" cy="2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96013" name="Line 67">
              <a:extLst>
                <a:ext uri="{FF2B5EF4-FFF2-40B4-BE49-F238E27FC236}">
                  <a16:creationId xmlns:a16="http://schemas.microsoft.com/office/drawing/2014/main" id="{0ABD0817-4790-B107-BDA6-76F6C4F6F056}"/>
                </a:ext>
              </a:extLst>
            </p:cNvPr>
            <p:cNvSpPr>
              <a:spLocks noChangeShapeType="1"/>
            </p:cNvSpPr>
            <p:nvPr/>
          </p:nvSpPr>
          <p:spPr bwMode="auto">
            <a:xfrm>
              <a:off x="2171" y="2302"/>
              <a:ext cx="284" cy="0"/>
            </a:xfrm>
            <a:prstGeom prst="line">
              <a:avLst/>
            </a:prstGeom>
            <a:noFill/>
            <a:ln w="9525">
              <a:solidFill>
                <a:srgbClr val="3333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96014" name="Freeform 68">
              <a:extLst>
                <a:ext uri="{FF2B5EF4-FFF2-40B4-BE49-F238E27FC236}">
                  <a16:creationId xmlns:a16="http://schemas.microsoft.com/office/drawing/2014/main" id="{6B0DE6C0-AD02-976C-0A02-D214A7316186}"/>
                </a:ext>
              </a:extLst>
            </p:cNvPr>
            <p:cNvSpPr>
              <a:spLocks/>
            </p:cNvSpPr>
            <p:nvPr/>
          </p:nvSpPr>
          <p:spPr bwMode="auto">
            <a:xfrm>
              <a:off x="2200" y="2245"/>
              <a:ext cx="33" cy="62"/>
            </a:xfrm>
            <a:custGeom>
              <a:avLst/>
              <a:gdLst>
                <a:gd name="T0" fmla="*/ 0 w 33"/>
                <a:gd name="T1" fmla="*/ 0 h 62"/>
                <a:gd name="T2" fmla="*/ 28 w 33"/>
                <a:gd name="T3" fmla="*/ 28 h 62"/>
                <a:gd name="T4" fmla="*/ 0 w 33"/>
                <a:gd name="T5" fmla="*/ 57 h 62"/>
                <a:gd name="T6" fmla="*/ 28 w 33"/>
                <a:gd name="T7" fmla="*/ 57 h 62"/>
                <a:gd name="T8" fmla="*/ 28 w 33"/>
                <a:gd name="T9" fmla="*/ 28 h 62"/>
                <a:gd name="T10" fmla="*/ 28 w 33"/>
                <a:gd name="T11" fmla="*/ 0 h 62"/>
                <a:gd name="T12" fmla="*/ 0 60000 65536"/>
                <a:gd name="T13" fmla="*/ 0 60000 65536"/>
                <a:gd name="T14" fmla="*/ 0 60000 65536"/>
                <a:gd name="T15" fmla="*/ 0 60000 65536"/>
                <a:gd name="T16" fmla="*/ 0 60000 65536"/>
                <a:gd name="T17" fmla="*/ 0 60000 65536"/>
                <a:gd name="T18" fmla="*/ 0 w 33"/>
                <a:gd name="T19" fmla="*/ 0 h 62"/>
                <a:gd name="T20" fmla="*/ 33 w 33"/>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33" h="62">
                  <a:moveTo>
                    <a:pt x="0" y="0"/>
                  </a:moveTo>
                  <a:cubicBezTo>
                    <a:pt x="14" y="9"/>
                    <a:pt x="28" y="19"/>
                    <a:pt x="28" y="28"/>
                  </a:cubicBezTo>
                  <a:cubicBezTo>
                    <a:pt x="28" y="37"/>
                    <a:pt x="0" y="52"/>
                    <a:pt x="0" y="57"/>
                  </a:cubicBezTo>
                  <a:cubicBezTo>
                    <a:pt x="0" y="62"/>
                    <a:pt x="23" y="62"/>
                    <a:pt x="28" y="57"/>
                  </a:cubicBezTo>
                  <a:cubicBezTo>
                    <a:pt x="33" y="52"/>
                    <a:pt x="28" y="37"/>
                    <a:pt x="28" y="28"/>
                  </a:cubicBezTo>
                  <a:cubicBezTo>
                    <a:pt x="28" y="19"/>
                    <a:pt x="28" y="9"/>
                    <a:pt x="28" y="0"/>
                  </a:cubicBezTo>
                </a:path>
              </a:pathLst>
            </a:custGeom>
            <a:noFill/>
            <a:ln w="952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6015" name="Freeform 69">
              <a:extLst>
                <a:ext uri="{FF2B5EF4-FFF2-40B4-BE49-F238E27FC236}">
                  <a16:creationId xmlns:a16="http://schemas.microsoft.com/office/drawing/2014/main" id="{933988B7-5D88-16E1-E1BA-E8CF529442E3}"/>
                </a:ext>
              </a:extLst>
            </p:cNvPr>
            <p:cNvSpPr>
              <a:spLocks/>
            </p:cNvSpPr>
            <p:nvPr/>
          </p:nvSpPr>
          <p:spPr bwMode="auto">
            <a:xfrm>
              <a:off x="2251" y="2188"/>
              <a:ext cx="39" cy="114"/>
            </a:xfrm>
            <a:custGeom>
              <a:avLst/>
              <a:gdLst>
                <a:gd name="T0" fmla="*/ 5 w 39"/>
                <a:gd name="T1" fmla="*/ 114 h 114"/>
                <a:gd name="T2" fmla="*/ 5 w 39"/>
                <a:gd name="T3" fmla="*/ 57 h 114"/>
                <a:gd name="T4" fmla="*/ 34 w 39"/>
                <a:gd name="T5" fmla="*/ 57 h 114"/>
                <a:gd name="T6" fmla="*/ 34 w 39"/>
                <a:gd name="T7" fmla="*/ 29 h 114"/>
                <a:gd name="T8" fmla="*/ 5 w 39"/>
                <a:gd name="T9" fmla="*/ 0 h 114"/>
                <a:gd name="T10" fmla="*/ 0 60000 65536"/>
                <a:gd name="T11" fmla="*/ 0 60000 65536"/>
                <a:gd name="T12" fmla="*/ 0 60000 65536"/>
                <a:gd name="T13" fmla="*/ 0 60000 65536"/>
                <a:gd name="T14" fmla="*/ 0 60000 65536"/>
                <a:gd name="T15" fmla="*/ 0 w 39"/>
                <a:gd name="T16" fmla="*/ 0 h 114"/>
                <a:gd name="T17" fmla="*/ 39 w 39"/>
                <a:gd name="T18" fmla="*/ 114 h 114"/>
              </a:gdLst>
              <a:ahLst/>
              <a:cxnLst>
                <a:cxn ang="T10">
                  <a:pos x="T0" y="T1"/>
                </a:cxn>
                <a:cxn ang="T11">
                  <a:pos x="T2" y="T3"/>
                </a:cxn>
                <a:cxn ang="T12">
                  <a:pos x="T4" y="T5"/>
                </a:cxn>
                <a:cxn ang="T13">
                  <a:pos x="T6" y="T7"/>
                </a:cxn>
                <a:cxn ang="T14">
                  <a:pos x="T8" y="T9"/>
                </a:cxn>
              </a:cxnLst>
              <a:rect l="T15" t="T16" r="T17" b="T18"/>
              <a:pathLst>
                <a:path w="39" h="114">
                  <a:moveTo>
                    <a:pt x="5" y="114"/>
                  </a:moveTo>
                  <a:cubicBezTo>
                    <a:pt x="2" y="90"/>
                    <a:pt x="0" y="66"/>
                    <a:pt x="5" y="57"/>
                  </a:cubicBezTo>
                  <a:cubicBezTo>
                    <a:pt x="10" y="48"/>
                    <a:pt x="29" y="62"/>
                    <a:pt x="34" y="57"/>
                  </a:cubicBezTo>
                  <a:cubicBezTo>
                    <a:pt x="39" y="52"/>
                    <a:pt x="39" y="38"/>
                    <a:pt x="34" y="29"/>
                  </a:cubicBezTo>
                  <a:cubicBezTo>
                    <a:pt x="29" y="20"/>
                    <a:pt x="10" y="5"/>
                    <a:pt x="5" y="0"/>
                  </a:cubicBezTo>
                </a:path>
              </a:pathLst>
            </a:custGeom>
            <a:noFill/>
            <a:ln w="952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6016" name="Freeform 70">
              <a:extLst>
                <a:ext uri="{FF2B5EF4-FFF2-40B4-BE49-F238E27FC236}">
                  <a16:creationId xmlns:a16="http://schemas.microsoft.com/office/drawing/2014/main" id="{4BA1886D-217A-05FB-636A-F79221A9C30F}"/>
                </a:ext>
              </a:extLst>
            </p:cNvPr>
            <p:cNvSpPr>
              <a:spLocks/>
            </p:cNvSpPr>
            <p:nvPr/>
          </p:nvSpPr>
          <p:spPr bwMode="auto">
            <a:xfrm>
              <a:off x="2277" y="2238"/>
              <a:ext cx="64" cy="68"/>
            </a:xfrm>
            <a:custGeom>
              <a:avLst/>
              <a:gdLst>
                <a:gd name="T0" fmla="*/ 0 w 64"/>
                <a:gd name="T1" fmla="*/ 30 h 68"/>
                <a:gd name="T2" fmla="*/ 6 w 64"/>
                <a:gd name="T3" fmla="*/ 39 h 68"/>
                <a:gd name="T4" fmla="*/ 15 w 64"/>
                <a:gd name="T5" fmla="*/ 42 h 68"/>
                <a:gd name="T6" fmla="*/ 21 w 64"/>
                <a:gd name="T7" fmla="*/ 57 h 68"/>
                <a:gd name="T8" fmla="*/ 36 w 64"/>
                <a:gd name="T9" fmla="*/ 64 h 68"/>
                <a:gd name="T10" fmla="*/ 27 w 64"/>
                <a:gd name="T11" fmla="*/ 51 h 68"/>
                <a:gd name="T12" fmla="*/ 33 w 64"/>
                <a:gd name="T13" fmla="*/ 42 h 68"/>
                <a:gd name="T14" fmla="*/ 33 w 64"/>
                <a:gd name="T15" fmla="*/ 0 h 68"/>
                <a:gd name="T16" fmla="*/ 64 w 64"/>
                <a:gd name="T17" fmla="*/ 6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8"/>
                <a:gd name="T29" fmla="*/ 64 w 64"/>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8">
                  <a:moveTo>
                    <a:pt x="0" y="30"/>
                  </a:moveTo>
                  <a:cubicBezTo>
                    <a:pt x="2" y="33"/>
                    <a:pt x="3" y="37"/>
                    <a:pt x="6" y="39"/>
                  </a:cubicBezTo>
                  <a:cubicBezTo>
                    <a:pt x="8" y="41"/>
                    <a:pt x="13" y="40"/>
                    <a:pt x="15" y="42"/>
                  </a:cubicBezTo>
                  <a:cubicBezTo>
                    <a:pt x="19" y="46"/>
                    <a:pt x="19" y="52"/>
                    <a:pt x="21" y="57"/>
                  </a:cubicBezTo>
                  <a:cubicBezTo>
                    <a:pt x="26" y="59"/>
                    <a:pt x="32" y="68"/>
                    <a:pt x="36" y="64"/>
                  </a:cubicBezTo>
                  <a:cubicBezTo>
                    <a:pt x="40" y="60"/>
                    <a:pt x="28" y="56"/>
                    <a:pt x="27" y="51"/>
                  </a:cubicBezTo>
                  <a:cubicBezTo>
                    <a:pt x="27" y="47"/>
                    <a:pt x="33" y="46"/>
                    <a:pt x="33" y="42"/>
                  </a:cubicBezTo>
                  <a:cubicBezTo>
                    <a:pt x="35" y="28"/>
                    <a:pt x="33" y="14"/>
                    <a:pt x="33" y="0"/>
                  </a:cubicBezTo>
                  <a:lnTo>
                    <a:pt x="64" y="64"/>
                  </a:lnTo>
                </a:path>
              </a:pathLst>
            </a:custGeom>
            <a:noFill/>
            <a:ln w="952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6017" name="Freeform 72">
              <a:extLst>
                <a:ext uri="{FF2B5EF4-FFF2-40B4-BE49-F238E27FC236}">
                  <a16:creationId xmlns:a16="http://schemas.microsoft.com/office/drawing/2014/main" id="{64168E40-6A60-0A10-ED25-F0D888142047}"/>
                </a:ext>
              </a:extLst>
            </p:cNvPr>
            <p:cNvSpPr>
              <a:spLocks/>
            </p:cNvSpPr>
            <p:nvPr/>
          </p:nvSpPr>
          <p:spPr bwMode="auto">
            <a:xfrm>
              <a:off x="2376" y="2265"/>
              <a:ext cx="12" cy="36"/>
            </a:xfrm>
            <a:custGeom>
              <a:avLst/>
              <a:gdLst>
                <a:gd name="T0" fmla="*/ 0 w 12"/>
                <a:gd name="T1" fmla="*/ 0 h 36"/>
                <a:gd name="T2" fmla="*/ 6 w 12"/>
                <a:gd name="T3" fmla="*/ 27 h 36"/>
                <a:gd name="T4" fmla="*/ 12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0" y="0"/>
                  </a:moveTo>
                  <a:cubicBezTo>
                    <a:pt x="2" y="9"/>
                    <a:pt x="3" y="18"/>
                    <a:pt x="6" y="27"/>
                  </a:cubicBezTo>
                  <a:cubicBezTo>
                    <a:pt x="7" y="30"/>
                    <a:pt x="12" y="36"/>
                    <a:pt x="12" y="36"/>
                  </a:cubicBezTo>
                </a:path>
              </a:pathLst>
            </a:custGeom>
            <a:noFill/>
            <a:ln w="952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106540" name="Line 44">
            <a:extLst>
              <a:ext uri="{FF2B5EF4-FFF2-40B4-BE49-F238E27FC236}">
                <a16:creationId xmlns:a16="http://schemas.microsoft.com/office/drawing/2014/main" id="{046B98C2-71E7-8988-7CA2-6C77292749E3}"/>
              </a:ext>
            </a:extLst>
          </p:cNvPr>
          <p:cNvSpPr>
            <a:spLocks noChangeShapeType="1"/>
          </p:cNvSpPr>
          <p:nvPr/>
        </p:nvSpPr>
        <p:spPr bwMode="auto">
          <a:xfrm flipV="1">
            <a:off x="161925" y="1403350"/>
            <a:ext cx="44450" cy="3960813"/>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541" name="Line 45">
            <a:extLst>
              <a:ext uri="{FF2B5EF4-FFF2-40B4-BE49-F238E27FC236}">
                <a16:creationId xmlns:a16="http://schemas.microsoft.com/office/drawing/2014/main" id="{67B3ACD5-197F-B453-95A4-1D950ED21270}"/>
              </a:ext>
            </a:extLst>
          </p:cNvPr>
          <p:cNvSpPr>
            <a:spLocks noChangeShapeType="1"/>
          </p:cNvSpPr>
          <p:nvPr/>
        </p:nvSpPr>
        <p:spPr bwMode="auto">
          <a:xfrm flipV="1">
            <a:off x="1466850" y="1449388"/>
            <a:ext cx="0" cy="373538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542" name="Line 46">
            <a:extLst>
              <a:ext uri="{FF2B5EF4-FFF2-40B4-BE49-F238E27FC236}">
                <a16:creationId xmlns:a16="http://schemas.microsoft.com/office/drawing/2014/main" id="{03BAA0C9-99D2-B1B7-2FBE-789EB6E22F09}"/>
              </a:ext>
            </a:extLst>
          </p:cNvPr>
          <p:cNvSpPr>
            <a:spLocks noChangeShapeType="1"/>
          </p:cNvSpPr>
          <p:nvPr/>
        </p:nvSpPr>
        <p:spPr bwMode="auto">
          <a:xfrm flipV="1">
            <a:off x="2457450" y="1449388"/>
            <a:ext cx="0" cy="373538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558" name="Freeform 62">
            <a:extLst>
              <a:ext uri="{FF2B5EF4-FFF2-40B4-BE49-F238E27FC236}">
                <a16:creationId xmlns:a16="http://schemas.microsoft.com/office/drawing/2014/main" id="{6E203736-3898-D428-F121-AB74B730F8CD}"/>
              </a:ext>
            </a:extLst>
          </p:cNvPr>
          <p:cNvSpPr>
            <a:spLocks/>
          </p:cNvSpPr>
          <p:nvPr/>
        </p:nvSpPr>
        <p:spPr bwMode="auto">
          <a:xfrm>
            <a:off x="2771775" y="1460500"/>
            <a:ext cx="684213" cy="3724275"/>
          </a:xfrm>
          <a:custGeom>
            <a:avLst/>
            <a:gdLst>
              <a:gd name="T0" fmla="*/ 0 w 374"/>
              <a:gd name="T1" fmla="*/ 2147483646 h 2347"/>
              <a:gd name="T2" fmla="*/ 2147483646 w 374"/>
              <a:gd name="T3" fmla="*/ 2147483646 h 2347"/>
              <a:gd name="T4" fmla="*/ 2147483646 w 374"/>
              <a:gd name="T5" fmla="*/ 0 h 2347"/>
              <a:gd name="T6" fmla="*/ 0 60000 65536"/>
              <a:gd name="T7" fmla="*/ 0 60000 65536"/>
              <a:gd name="T8" fmla="*/ 0 60000 65536"/>
              <a:gd name="T9" fmla="*/ 0 w 374"/>
              <a:gd name="T10" fmla="*/ 0 h 2347"/>
              <a:gd name="T11" fmla="*/ 374 w 374"/>
              <a:gd name="T12" fmla="*/ 2347 h 2347"/>
            </a:gdLst>
            <a:ahLst/>
            <a:cxnLst>
              <a:cxn ang="T6">
                <a:pos x="T0" y="T1"/>
              </a:cxn>
              <a:cxn ang="T7">
                <a:pos x="T2" y="T3"/>
              </a:cxn>
              <a:cxn ang="T8">
                <a:pos x="T4" y="T5"/>
              </a:cxn>
            </a:cxnLst>
            <a:rect l="T9" t="T10" r="T11" b="T12"/>
            <a:pathLst>
              <a:path w="374" h="2347">
                <a:moveTo>
                  <a:pt x="0" y="2347"/>
                </a:moveTo>
                <a:lnTo>
                  <a:pt x="351" y="1362"/>
                </a:lnTo>
                <a:lnTo>
                  <a:pt x="374" y="0"/>
                </a:lnTo>
              </a:path>
            </a:pathLst>
          </a:custGeom>
          <a:noFill/>
          <a:ln w="38100" cap="rnd" cmpd="sng">
            <a:solidFill>
              <a:srgbClr val="FF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559" name="Line 63">
            <a:extLst>
              <a:ext uri="{FF2B5EF4-FFF2-40B4-BE49-F238E27FC236}">
                <a16:creationId xmlns:a16="http://schemas.microsoft.com/office/drawing/2014/main" id="{483C3B50-9ADD-1BED-A4A1-513498D8D977}"/>
              </a:ext>
            </a:extLst>
          </p:cNvPr>
          <p:cNvSpPr>
            <a:spLocks noChangeShapeType="1"/>
          </p:cNvSpPr>
          <p:nvPr/>
        </p:nvSpPr>
        <p:spPr bwMode="auto">
          <a:xfrm flipV="1">
            <a:off x="3806825" y="1449388"/>
            <a:ext cx="44450" cy="373538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598" name="Freeform 102">
            <a:extLst>
              <a:ext uri="{FF2B5EF4-FFF2-40B4-BE49-F238E27FC236}">
                <a16:creationId xmlns:a16="http://schemas.microsoft.com/office/drawing/2014/main" id="{33127AB9-7E01-5F1E-06D2-3100B16CEA54}"/>
              </a:ext>
            </a:extLst>
          </p:cNvPr>
          <p:cNvSpPr>
            <a:spLocks/>
          </p:cNvSpPr>
          <p:nvPr/>
        </p:nvSpPr>
        <p:spPr bwMode="auto">
          <a:xfrm>
            <a:off x="4976813" y="1493838"/>
            <a:ext cx="450850" cy="3690937"/>
          </a:xfrm>
          <a:custGeom>
            <a:avLst/>
            <a:gdLst>
              <a:gd name="T0" fmla="*/ 2147483646 w 284"/>
              <a:gd name="T1" fmla="*/ 2147483646 h 2325"/>
              <a:gd name="T2" fmla="*/ 0 w 284"/>
              <a:gd name="T3" fmla="*/ 2147483646 h 2325"/>
              <a:gd name="T4" fmla="*/ 0 w 284"/>
              <a:gd name="T5" fmla="*/ 0 h 2325"/>
              <a:gd name="T6" fmla="*/ 0 60000 65536"/>
              <a:gd name="T7" fmla="*/ 0 60000 65536"/>
              <a:gd name="T8" fmla="*/ 0 60000 65536"/>
              <a:gd name="T9" fmla="*/ 0 w 284"/>
              <a:gd name="T10" fmla="*/ 0 h 2325"/>
              <a:gd name="T11" fmla="*/ 284 w 284"/>
              <a:gd name="T12" fmla="*/ 2325 h 2325"/>
            </a:gdLst>
            <a:ahLst/>
            <a:cxnLst>
              <a:cxn ang="T6">
                <a:pos x="T0" y="T1"/>
              </a:cxn>
              <a:cxn ang="T7">
                <a:pos x="T2" y="T3"/>
              </a:cxn>
              <a:cxn ang="T8">
                <a:pos x="T4" y="T5"/>
              </a:cxn>
            </a:cxnLst>
            <a:rect l="T9" t="T10" r="T11" b="T12"/>
            <a:pathLst>
              <a:path w="284" h="2325">
                <a:moveTo>
                  <a:pt x="284" y="2325"/>
                </a:moveTo>
                <a:lnTo>
                  <a:pt x="0" y="1332"/>
                </a:lnTo>
                <a:lnTo>
                  <a:pt x="0" y="0"/>
                </a:lnTo>
              </a:path>
            </a:pathLst>
          </a:custGeom>
          <a:noFill/>
          <a:ln w="38100" cap="rnd" cmpd="sng">
            <a:solidFill>
              <a:srgbClr val="FF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638" name="Freeform 142">
            <a:extLst>
              <a:ext uri="{FF2B5EF4-FFF2-40B4-BE49-F238E27FC236}">
                <a16:creationId xmlns:a16="http://schemas.microsoft.com/office/drawing/2014/main" id="{797F29E2-EE60-EE0A-BDD4-793643A2AC78}"/>
              </a:ext>
            </a:extLst>
          </p:cNvPr>
          <p:cNvSpPr>
            <a:spLocks/>
          </p:cNvSpPr>
          <p:nvPr/>
        </p:nvSpPr>
        <p:spPr bwMode="auto">
          <a:xfrm>
            <a:off x="5830888" y="1449388"/>
            <a:ext cx="1216025" cy="3735387"/>
          </a:xfrm>
          <a:custGeom>
            <a:avLst/>
            <a:gdLst>
              <a:gd name="T0" fmla="*/ 2147483646 w 766"/>
              <a:gd name="T1" fmla="*/ 2147483646 h 2353"/>
              <a:gd name="T2" fmla="*/ 0 w 766"/>
              <a:gd name="T3" fmla="*/ 2147483646 h 2353"/>
              <a:gd name="T4" fmla="*/ 2147483646 w 766"/>
              <a:gd name="T5" fmla="*/ 0 h 2353"/>
              <a:gd name="T6" fmla="*/ 0 60000 65536"/>
              <a:gd name="T7" fmla="*/ 0 60000 65536"/>
              <a:gd name="T8" fmla="*/ 0 60000 65536"/>
              <a:gd name="T9" fmla="*/ 0 w 766"/>
              <a:gd name="T10" fmla="*/ 0 h 2353"/>
              <a:gd name="T11" fmla="*/ 766 w 766"/>
              <a:gd name="T12" fmla="*/ 2353 h 2353"/>
            </a:gdLst>
            <a:ahLst/>
            <a:cxnLst>
              <a:cxn ang="T6">
                <a:pos x="T0" y="T1"/>
              </a:cxn>
              <a:cxn ang="T7">
                <a:pos x="T2" y="T3"/>
              </a:cxn>
              <a:cxn ang="T8">
                <a:pos x="T4" y="T5"/>
              </a:cxn>
            </a:cxnLst>
            <a:rect l="T9" t="T10" r="T11" b="T12"/>
            <a:pathLst>
              <a:path w="766" h="2353">
                <a:moveTo>
                  <a:pt x="766" y="2353"/>
                </a:moveTo>
                <a:lnTo>
                  <a:pt x="0" y="1369"/>
                </a:lnTo>
                <a:lnTo>
                  <a:pt x="1" y="0"/>
                </a:lnTo>
              </a:path>
            </a:pathLst>
          </a:custGeom>
          <a:noFill/>
          <a:ln w="38100" cap="rnd" cmpd="sng">
            <a:solidFill>
              <a:srgbClr val="FF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639" name="Freeform 143">
            <a:extLst>
              <a:ext uri="{FF2B5EF4-FFF2-40B4-BE49-F238E27FC236}">
                <a16:creationId xmlns:a16="http://schemas.microsoft.com/office/drawing/2014/main" id="{65222127-8AEF-F6FD-BC78-D66E2BB248B5}"/>
              </a:ext>
            </a:extLst>
          </p:cNvPr>
          <p:cNvSpPr>
            <a:spLocks/>
          </p:cNvSpPr>
          <p:nvPr/>
        </p:nvSpPr>
        <p:spPr bwMode="auto">
          <a:xfrm>
            <a:off x="6642100" y="1493838"/>
            <a:ext cx="720725" cy="3690937"/>
          </a:xfrm>
          <a:custGeom>
            <a:avLst/>
            <a:gdLst>
              <a:gd name="T0" fmla="*/ 2147483646 w 454"/>
              <a:gd name="T1" fmla="*/ 2147483646 h 2325"/>
              <a:gd name="T2" fmla="*/ 2147483646 w 454"/>
              <a:gd name="T3" fmla="*/ 2147483646 h 2325"/>
              <a:gd name="T4" fmla="*/ 0 w 454"/>
              <a:gd name="T5" fmla="*/ 0 h 2325"/>
              <a:gd name="T6" fmla="*/ 0 60000 65536"/>
              <a:gd name="T7" fmla="*/ 0 60000 65536"/>
              <a:gd name="T8" fmla="*/ 0 60000 65536"/>
              <a:gd name="T9" fmla="*/ 0 w 454"/>
              <a:gd name="T10" fmla="*/ 0 h 2325"/>
              <a:gd name="T11" fmla="*/ 454 w 454"/>
              <a:gd name="T12" fmla="*/ 2325 h 2325"/>
            </a:gdLst>
            <a:ahLst/>
            <a:cxnLst>
              <a:cxn ang="T6">
                <a:pos x="T0" y="T1"/>
              </a:cxn>
              <a:cxn ang="T7">
                <a:pos x="T2" y="T3"/>
              </a:cxn>
              <a:cxn ang="T8">
                <a:pos x="T4" y="T5"/>
              </a:cxn>
            </a:cxnLst>
            <a:rect l="T9" t="T10" r="T11" b="T12"/>
            <a:pathLst>
              <a:path w="454" h="2325">
                <a:moveTo>
                  <a:pt x="454" y="2325"/>
                </a:moveTo>
                <a:lnTo>
                  <a:pt x="28" y="1332"/>
                </a:lnTo>
                <a:lnTo>
                  <a:pt x="0" y="0"/>
                </a:lnTo>
              </a:path>
            </a:pathLst>
          </a:custGeom>
          <a:noFill/>
          <a:ln w="38100" cap="rnd" cmpd="sng">
            <a:solidFill>
              <a:srgbClr val="FF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640" name="Freeform 144">
            <a:extLst>
              <a:ext uri="{FF2B5EF4-FFF2-40B4-BE49-F238E27FC236}">
                <a16:creationId xmlns:a16="http://schemas.microsoft.com/office/drawing/2014/main" id="{DF3C46F0-222A-8B80-5581-ABEF6A57B4B7}"/>
              </a:ext>
            </a:extLst>
          </p:cNvPr>
          <p:cNvSpPr>
            <a:spLocks/>
          </p:cNvSpPr>
          <p:nvPr/>
        </p:nvSpPr>
        <p:spPr bwMode="auto">
          <a:xfrm>
            <a:off x="7002463" y="1493838"/>
            <a:ext cx="539750" cy="3690937"/>
          </a:xfrm>
          <a:custGeom>
            <a:avLst/>
            <a:gdLst>
              <a:gd name="T0" fmla="*/ 2147483646 w 340"/>
              <a:gd name="T1" fmla="*/ 2147483646 h 2325"/>
              <a:gd name="T2" fmla="*/ 2147483646 w 340"/>
              <a:gd name="T3" fmla="*/ 2147483646 h 2325"/>
              <a:gd name="T4" fmla="*/ 0 w 340"/>
              <a:gd name="T5" fmla="*/ 0 h 2325"/>
              <a:gd name="T6" fmla="*/ 0 60000 65536"/>
              <a:gd name="T7" fmla="*/ 0 60000 65536"/>
              <a:gd name="T8" fmla="*/ 0 60000 65536"/>
              <a:gd name="T9" fmla="*/ 0 w 340"/>
              <a:gd name="T10" fmla="*/ 0 h 2325"/>
              <a:gd name="T11" fmla="*/ 340 w 340"/>
              <a:gd name="T12" fmla="*/ 2325 h 2325"/>
            </a:gdLst>
            <a:ahLst/>
            <a:cxnLst>
              <a:cxn ang="T6">
                <a:pos x="T0" y="T1"/>
              </a:cxn>
              <a:cxn ang="T7">
                <a:pos x="T2" y="T3"/>
              </a:cxn>
              <a:cxn ang="T8">
                <a:pos x="T4" y="T5"/>
              </a:cxn>
            </a:cxnLst>
            <a:rect l="T9" t="T10" r="T11" b="T12"/>
            <a:pathLst>
              <a:path w="340" h="2325">
                <a:moveTo>
                  <a:pt x="340" y="2325"/>
                </a:moveTo>
                <a:lnTo>
                  <a:pt x="57" y="1361"/>
                </a:lnTo>
                <a:lnTo>
                  <a:pt x="0" y="0"/>
                </a:lnTo>
              </a:path>
            </a:pathLst>
          </a:custGeom>
          <a:noFill/>
          <a:ln w="38100" cap="rnd" cmpd="sng">
            <a:solidFill>
              <a:srgbClr val="FF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641" name="Line 145">
            <a:extLst>
              <a:ext uri="{FF2B5EF4-FFF2-40B4-BE49-F238E27FC236}">
                <a16:creationId xmlns:a16="http://schemas.microsoft.com/office/drawing/2014/main" id="{B931EA84-B5E3-020B-67B9-EE81ED76281E}"/>
              </a:ext>
            </a:extLst>
          </p:cNvPr>
          <p:cNvSpPr>
            <a:spLocks noChangeShapeType="1"/>
          </p:cNvSpPr>
          <p:nvPr/>
        </p:nvSpPr>
        <p:spPr bwMode="auto">
          <a:xfrm flipH="1" flipV="1">
            <a:off x="8172450" y="1493838"/>
            <a:ext cx="44450" cy="369093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642" name="Line 146">
            <a:extLst>
              <a:ext uri="{FF2B5EF4-FFF2-40B4-BE49-F238E27FC236}">
                <a16:creationId xmlns:a16="http://schemas.microsoft.com/office/drawing/2014/main" id="{897621EB-25EB-5621-D379-C42D4E293A84}"/>
              </a:ext>
            </a:extLst>
          </p:cNvPr>
          <p:cNvSpPr>
            <a:spLocks noChangeShapeType="1"/>
          </p:cNvSpPr>
          <p:nvPr/>
        </p:nvSpPr>
        <p:spPr bwMode="auto">
          <a:xfrm flipV="1">
            <a:off x="8621713" y="1493838"/>
            <a:ext cx="1587" cy="369093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643" name="Line 147">
            <a:extLst>
              <a:ext uri="{FF2B5EF4-FFF2-40B4-BE49-F238E27FC236}">
                <a16:creationId xmlns:a16="http://schemas.microsoft.com/office/drawing/2014/main" id="{498E41C2-73B1-928E-94F6-C4F83F315C78}"/>
              </a:ext>
            </a:extLst>
          </p:cNvPr>
          <p:cNvSpPr>
            <a:spLocks noChangeShapeType="1"/>
          </p:cNvSpPr>
          <p:nvPr/>
        </p:nvSpPr>
        <p:spPr bwMode="auto">
          <a:xfrm flipV="1">
            <a:off x="9072563" y="1449388"/>
            <a:ext cx="44450" cy="373538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graphicFrame>
        <p:nvGraphicFramePr>
          <p:cNvPr id="106785" name="Group 289">
            <a:extLst>
              <a:ext uri="{FF2B5EF4-FFF2-40B4-BE49-F238E27FC236}">
                <a16:creationId xmlns:a16="http://schemas.microsoft.com/office/drawing/2014/main" id="{2A1A6462-6A89-31D0-9B5F-29AD3896BC84}"/>
              </a:ext>
            </a:extLst>
          </p:cNvPr>
          <p:cNvGraphicFramePr>
            <a:graphicFrameLocks noGrp="1"/>
          </p:cNvGraphicFramePr>
          <p:nvPr>
            <p:ph sz="half" idx="2"/>
          </p:nvPr>
        </p:nvGraphicFramePr>
        <p:xfrm>
          <a:off x="161925" y="6129338"/>
          <a:ext cx="8910638" cy="733432"/>
        </p:xfrm>
        <a:graphic>
          <a:graphicData uri="http://schemas.openxmlformats.org/drawingml/2006/table">
            <a:tbl>
              <a:tblPr/>
              <a:tblGrid>
                <a:gridCol w="2609850">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495300">
                  <a:extLst>
                    <a:ext uri="{9D8B030D-6E8A-4147-A177-3AD203B41FA5}">
                      <a16:colId xmlns:a16="http://schemas.microsoft.com/office/drawing/2014/main" val="20002"/>
                    </a:ext>
                  </a:extLst>
                </a:gridCol>
                <a:gridCol w="630238">
                  <a:extLst>
                    <a:ext uri="{9D8B030D-6E8A-4147-A177-3AD203B41FA5}">
                      <a16:colId xmlns:a16="http://schemas.microsoft.com/office/drawing/2014/main" val="20003"/>
                    </a:ext>
                  </a:extLst>
                </a:gridCol>
                <a:gridCol w="944562">
                  <a:extLst>
                    <a:ext uri="{9D8B030D-6E8A-4147-A177-3AD203B41FA5}">
                      <a16:colId xmlns:a16="http://schemas.microsoft.com/office/drawing/2014/main" val="20004"/>
                    </a:ext>
                  </a:extLst>
                </a:gridCol>
                <a:gridCol w="1620838">
                  <a:extLst>
                    <a:ext uri="{9D8B030D-6E8A-4147-A177-3AD203B41FA5}">
                      <a16:colId xmlns:a16="http://schemas.microsoft.com/office/drawing/2014/main" val="20005"/>
                    </a:ext>
                  </a:extLst>
                </a:gridCol>
                <a:gridCol w="449262">
                  <a:extLst>
                    <a:ext uri="{9D8B030D-6E8A-4147-A177-3AD203B41FA5}">
                      <a16:colId xmlns:a16="http://schemas.microsoft.com/office/drawing/2014/main" val="20006"/>
                    </a:ext>
                  </a:extLst>
                </a:gridCol>
                <a:gridCol w="495300">
                  <a:extLst>
                    <a:ext uri="{9D8B030D-6E8A-4147-A177-3AD203B41FA5}">
                      <a16:colId xmlns:a16="http://schemas.microsoft.com/office/drawing/2014/main" val="20007"/>
                    </a:ext>
                  </a:extLst>
                </a:gridCol>
                <a:gridCol w="1125538">
                  <a:extLst>
                    <a:ext uri="{9D8B030D-6E8A-4147-A177-3AD203B41FA5}">
                      <a16:colId xmlns:a16="http://schemas.microsoft.com/office/drawing/2014/main" val="20008"/>
                    </a:ext>
                  </a:extLst>
                </a:gridCol>
              </a:tblGrid>
              <a:tr h="733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Květnaté bučiny</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X9A</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X11</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X9A</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Mezofilní bylinné lemy</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Ovsíkové louky</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X5</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X13</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a:ln>
                            <a:noFill/>
                          </a:ln>
                          <a:solidFill>
                            <a:schemeClr val="accent2"/>
                          </a:solidFill>
                          <a:effectLst>
                            <a:outerShdw blurRad="38100" dist="38100" dir="2700000" algn="tl">
                              <a:srgbClr val="000000"/>
                            </a:outerShdw>
                          </a:effectLst>
                          <a:latin typeface="Calibri" panose="020F0502020204030204" pitchFamily="34" charset="0"/>
                        </a:rPr>
                        <a:t>...</a:t>
                      </a:r>
                    </a:p>
                  </a:txBody>
                  <a:tcPr marL="90000" marR="90000" marT="46676" marB="46676" anchor="ctr"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6771" name="Line 275">
            <a:extLst>
              <a:ext uri="{FF2B5EF4-FFF2-40B4-BE49-F238E27FC236}">
                <a16:creationId xmlns:a16="http://schemas.microsoft.com/office/drawing/2014/main" id="{B0038571-6190-F706-ACEB-59D3E6EC0373}"/>
              </a:ext>
            </a:extLst>
          </p:cNvPr>
          <p:cNvSpPr>
            <a:spLocks noChangeShapeType="1"/>
          </p:cNvSpPr>
          <p:nvPr/>
        </p:nvSpPr>
        <p:spPr bwMode="auto">
          <a:xfrm flipH="1" flipV="1">
            <a:off x="2411413" y="5994400"/>
            <a:ext cx="360362" cy="1349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72" name="Line 276">
            <a:extLst>
              <a:ext uri="{FF2B5EF4-FFF2-40B4-BE49-F238E27FC236}">
                <a16:creationId xmlns:a16="http://schemas.microsoft.com/office/drawing/2014/main" id="{407D6926-B1E1-790F-1AFF-5DF2D3516631}"/>
              </a:ext>
            </a:extLst>
          </p:cNvPr>
          <p:cNvSpPr>
            <a:spLocks noChangeShapeType="1"/>
          </p:cNvSpPr>
          <p:nvPr/>
        </p:nvSpPr>
        <p:spPr bwMode="auto">
          <a:xfrm flipH="1" flipV="1">
            <a:off x="2771775" y="5994400"/>
            <a:ext cx="539750" cy="1349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73" name="Line 277">
            <a:extLst>
              <a:ext uri="{FF2B5EF4-FFF2-40B4-BE49-F238E27FC236}">
                <a16:creationId xmlns:a16="http://schemas.microsoft.com/office/drawing/2014/main" id="{8D27C1B5-BDCE-7C6B-2C1D-1C772FB86A73}"/>
              </a:ext>
            </a:extLst>
          </p:cNvPr>
          <p:cNvSpPr>
            <a:spLocks noChangeShapeType="1"/>
          </p:cNvSpPr>
          <p:nvPr/>
        </p:nvSpPr>
        <p:spPr bwMode="auto">
          <a:xfrm flipV="1">
            <a:off x="3806825" y="5994400"/>
            <a:ext cx="0" cy="1349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74" name="Line 278">
            <a:extLst>
              <a:ext uri="{FF2B5EF4-FFF2-40B4-BE49-F238E27FC236}">
                <a16:creationId xmlns:a16="http://schemas.microsoft.com/office/drawing/2014/main" id="{CDD9A1DE-EA1D-FEC9-3F04-0BEE2465997B}"/>
              </a:ext>
            </a:extLst>
          </p:cNvPr>
          <p:cNvSpPr>
            <a:spLocks noChangeShapeType="1"/>
          </p:cNvSpPr>
          <p:nvPr/>
        </p:nvSpPr>
        <p:spPr bwMode="auto">
          <a:xfrm flipH="1" flipV="1">
            <a:off x="4437063" y="5994400"/>
            <a:ext cx="0" cy="17938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75" name="Line 279">
            <a:extLst>
              <a:ext uri="{FF2B5EF4-FFF2-40B4-BE49-F238E27FC236}">
                <a16:creationId xmlns:a16="http://schemas.microsoft.com/office/drawing/2014/main" id="{6D299A58-1276-48B2-BAB6-906190B90CD6}"/>
              </a:ext>
            </a:extLst>
          </p:cNvPr>
          <p:cNvSpPr>
            <a:spLocks noChangeShapeType="1"/>
          </p:cNvSpPr>
          <p:nvPr/>
        </p:nvSpPr>
        <p:spPr bwMode="auto">
          <a:xfrm flipV="1">
            <a:off x="5381625" y="5994400"/>
            <a:ext cx="0" cy="1349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77" name="Line 281">
            <a:extLst>
              <a:ext uri="{FF2B5EF4-FFF2-40B4-BE49-F238E27FC236}">
                <a16:creationId xmlns:a16="http://schemas.microsoft.com/office/drawing/2014/main" id="{63762812-78D8-2AF3-0CA5-4A240A3EB8E3}"/>
              </a:ext>
            </a:extLst>
          </p:cNvPr>
          <p:cNvSpPr>
            <a:spLocks noChangeShapeType="1"/>
          </p:cNvSpPr>
          <p:nvPr/>
        </p:nvSpPr>
        <p:spPr bwMode="auto">
          <a:xfrm flipV="1">
            <a:off x="2771775" y="1403350"/>
            <a:ext cx="44450" cy="4725988"/>
          </a:xfrm>
          <a:prstGeom prst="line">
            <a:avLst/>
          </a:prstGeom>
          <a:noFill/>
          <a:ln w="38100" cap="rnd">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778" name="Line 282">
            <a:extLst>
              <a:ext uri="{FF2B5EF4-FFF2-40B4-BE49-F238E27FC236}">
                <a16:creationId xmlns:a16="http://schemas.microsoft.com/office/drawing/2014/main" id="{12837E81-83DA-414E-956D-DF5B9D65315A}"/>
              </a:ext>
            </a:extLst>
          </p:cNvPr>
          <p:cNvSpPr>
            <a:spLocks noChangeShapeType="1"/>
          </p:cNvSpPr>
          <p:nvPr/>
        </p:nvSpPr>
        <p:spPr bwMode="auto">
          <a:xfrm flipV="1">
            <a:off x="3357563" y="1449388"/>
            <a:ext cx="44450" cy="4635500"/>
          </a:xfrm>
          <a:prstGeom prst="line">
            <a:avLst/>
          </a:prstGeom>
          <a:noFill/>
          <a:ln w="38100" cap="rnd">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779" name="Line 283">
            <a:extLst>
              <a:ext uri="{FF2B5EF4-FFF2-40B4-BE49-F238E27FC236}">
                <a16:creationId xmlns:a16="http://schemas.microsoft.com/office/drawing/2014/main" id="{FFF4E67D-570C-CAA0-1703-ACBB0D52E3A7}"/>
              </a:ext>
            </a:extLst>
          </p:cNvPr>
          <p:cNvSpPr>
            <a:spLocks noChangeShapeType="1"/>
          </p:cNvSpPr>
          <p:nvPr/>
        </p:nvSpPr>
        <p:spPr bwMode="auto">
          <a:xfrm flipV="1">
            <a:off x="3806825" y="1449388"/>
            <a:ext cx="44450" cy="4591050"/>
          </a:xfrm>
          <a:prstGeom prst="line">
            <a:avLst/>
          </a:prstGeom>
          <a:noFill/>
          <a:ln w="38100" cap="rnd">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781" name="Freeform 285">
            <a:extLst>
              <a:ext uri="{FF2B5EF4-FFF2-40B4-BE49-F238E27FC236}">
                <a16:creationId xmlns:a16="http://schemas.microsoft.com/office/drawing/2014/main" id="{BD24AD26-2A85-8F74-F91C-05F0CEC9AD53}"/>
              </a:ext>
            </a:extLst>
          </p:cNvPr>
          <p:cNvSpPr>
            <a:spLocks/>
          </p:cNvSpPr>
          <p:nvPr/>
        </p:nvSpPr>
        <p:spPr bwMode="auto">
          <a:xfrm>
            <a:off x="5021263" y="1449388"/>
            <a:ext cx="404812" cy="4679950"/>
          </a:xfrm>
          <a:custGeom>
            <a:avLst/>
            <a:gdLst>
              <a:gd name="T0" fmla="*/ 2147483646 w 255"/>
              <a:gd name="T1" fmla="*/ 2147483646 h 2948"/>
              <a:gd name="T2" fmla="*/ 2147483646 w 255"/>
              <a:gd name="T3" fmla="*/ 2147483646 h 2948"/>
              <a:gd name="T4" fmla="*/ 0 w 255"/>
              <a:gd name="T5" fmla="*/ 2147483646 h 2948"/>
              <a:gd name="T6" fmla="*/ 0 w 255"/>
              <a:gd name="T7" fmla="*/ 0 h 2948"/>
              <a:gd name="T8" fmla="*/ 0 60000 65536"/>
              <a:gd name="T9" fmla="*/ 0 60000 65536"/>
              <a:gd name="T10" fmla="*/ 0 60000 65536"/>
              <a:gd name="T11" fmla="*/ 0 60000 65536"/>
              <a:gd name="T12" fmla="*/ 0 w 255"/>
              <a:gd name="T13" fmla="*/ 0 h 2948"/>
              <a:gd name="T14" fmla="*/ 255 w 255"/>
              <a:gd name="T15" fmla="*/ 2948 h 2948"/>
            </a:gdLst>
            <a:ahLst/>
            <a:cxnLst>
              <a:cxn ang="T8">
                <a:pos x="T0" y="T1"/>
              </a:cxn>
              <a:cxn ang="T9">
                <a:pos x="T2" y="T3"/>
              </a:cxn>
              <a:cxn ang="T10">
                <a:pos x="T4" y="T5"/>
              </a:cxn>
              <a:cxn ang="T11">
                <a:pos x="T6" y="T7"/>
              </a:cxn>
            </a:cxnLst>
            <a:rect l="T12" t="T13" r="T14" b="T15"/>
            <a:pathLst>
              <a:path w="255" h="2948">
                <a:moveTo>
                  <a:pt x="255" y="2948"/>
                </a:moveTo>
                <a:lnTo>
                  <a:pt x="255" y="2324"/>
                </a:lnTo>
                <a:lnTo>
                  <a:pt x="0" y="1360"/>
                </a:lnTo>
                <a:lnTo>
                  <a:pt x="0" y="0"/>
                </a:lnTo>
              </a:path>
            </a:pathLst>
          </a:custGeom>
          <a:noFill/>
          <a:ln w="38100" cap="rnd"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776" name="Line 280">
            <a:extLst>
              <a:ext uri="{FF2B5EF4-FFF2-40B4-BE49-F238E27FC236}">
                <a16:creationId xmlns:a16="http://schemas.microsoft.com/office/drawing/2014/main" id="{3FF0FBFE-8060-7A34-258D-97D89F753528}"/>
              </a:ext>
            </a:extLst>
          </p:cNvPr>
          <p:cNvSpPr>
            <a:spLocks noChangeShapeType="1"/>
          </p:cNvSpPr>
          <p:nvPr/>
        </p:nvSpPr>
        <p:spPr bwMode="auto">
          <a:xfrm flipV="1">
            <a:off x="7002463" y="5994400"/>
            <a:ext cx="0" cy="1349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782" name="Freeform 286">
            <a:extLst>
              <a:ext uri="{FF2B5EF4-FFF2-40B4-BE49-F238E27FC236}">
                <a16:creationId xmlns:a16="http://schemas.microsoft.com/office/drawing/2014/main" id="{3E71E091-7CA7-B440-2272-BE6F205C5A68}"/>
              </a:ext>
            </a:extLst>
          </p:cNvPr>
          <p:cNvSpPr>
            <a:spLocks/>
          </p:cNvSpPr>
          <p:nvPr/>
        </p:nvSpPr>
        <p:spPr bwMode="auto">
          <a:xfrm>
            <a:off x="5832475" y="1449388"/>
            <a:ext cx="1169988" cy="4679950"/>
          </a:xfrm>
          <a:custGeom>
            <a:avLst/>
            <a:gdLst>
              <a:gd name="T0" fmla="*/ 2147483646 w 737"/>
              <a:gd name="T1" fmla="*/ 2147483646 h 2948"/>
              <a:gd name="T2" fmla="*/ 2147483646 w 737"/>
              <a:gd name="T3" fmla="*/ 2147483646 h 2948"/>
              <a:gd name="T4" fmla="*/ 0 w 737"/>
              <a:gd name="T5" fmla="*/ 2147483646 h 2948"/>
              <a:gd name="T6" fmla="*/ 0 w 737"/>
              <a:gd name="T7" fmla="*/ 0 h 2948"/>
              <a:gd name="T8" fmla="*/ 0 60000 65536"/>
              <a:gd name="T9" fmla="*/ 0 60000 65536"/>
              <a:gd name="T10" fmla="*/ 0 60000 65536"/>
              <a:gd name="T11" fmla="*/ 0 60000 65536"/>
              <a:gd name="T12" fmla="*/ 0 w 737"/>
              <a:gd name="T13" fmla="*/ 0 h 2948"/>
              <a:gd name="T14" fmla="*/ 737 w 737"/>
              <a:gd name="T15" fmla="*/ 2948 h 2948"/>
            </a:gdLst>
            <a:ahLst/>
            <a:cxnLst>
              <a:cxn ang="T8">
                <a:pos x="T0" y="T1"/>
              </a:cxn>
              <a:cxn ang="T9">
                <a:pos x="T2" y="T3"/>
              </a:cxn>
              <a:cxn ang="T10">
                <a:pos x="T4" y="T5"/>
              </a:cxn>
              <a:cxn ang="T11">
                <a:pos x="T6" y="T7"/>
              </a:cxn>
            </a:cxnLst>
            <a:rect l="T12" t="T13" r="T14" b="T15"/>
            <a:pathLst>
              <a:path w="737" h="2948">
                <a:moveTo>
                  <a:pt x="737" y="2948"/>
                </a:moveTo>
                <a:lnTo>
                  <a:pt x="737" y="2324"/>
                </a:lnTo>
                <a:lnTo>
                  <a:pt x="0" y="1360"/>
                </a:lnTo>
                <a:lnTo>
                  <a:pt x="0" y="0"/>
                </a:lnTo>
              </a:path>
            </a:pathLst>
          </a:custGeom>
          <a:noFill/>
          <a:ln w="38100" cap="rnd" cmpd="sng">
            <a:solidFill>
              <a:schemeClr val="accent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578" name="Line 82">
            <a:extLst>
              <a:ext uri="{FF2B5EF4-FFF2-40B4-BE49-F238E27FC236}">
                <a16:creationId xmlns:a16="http://schemas.microsoft.com/office/drawing/2014/main" id="{FA38C55A-3037-AFC2-46A8-0766CA408F01}"/>
              </a:ext>
            </a:extLst>
          </p:cNvPr>
          <p:cNvSpPr>
            <a:spLocks noChangeShapeType="1"/>
          </p:cNvSpPr>
          <p:nvPr/>
        </p:nvSpPr>
        <p:spPr bwMode="auto">
          <a:xfrm flipV="1">
            <a:off x="4437063" y="1449388"/>
            <a:ext cx="0" cy="3689350"/>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106780" name="Line 284">
            <a:extLst>
              <a:ext uri="{FF2B5EF4-FFF2-40B4-BE49-F238E27FC236}">
                <a16:creationId xmlns:a16="http://schemas.microsoft.com/office/drawing/2014/main" id="{9BED13B6-E4B4-C5E7-1D37-B32390D9CA1A}"/>
              </a:ext>
            </a:extLst>
          </p:cNvPr>
          <p:cNvSpPr>
            <a:spLocks noChangeShapeType="1"/>
          </p:cNvSpPr>
          <p:nvPr/>
        </p:nvSpPr>
        <p:spPr bwMode="auto">
          <a:xfrm flipV="1">
            <a:off x="4437063" y="1403350"/>
            <a:ext cx="0" cy="4681538"/>
          </a:xfrm>
          <a:prstGeom prst="line">
            <a:avLst/>
          </a:prstGeom>
          <a:noFill/>
          <a:ln w="38100" cap="rnd">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box(in)">
                                      <p:cBhvr>
                                        <p:cTn id="7" dur="500"/>
                                        <p:tgtEl>
                                          <p:spTgt spid="1065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6692"/>
                                        </p:tgtEl>
                                        <p:attrNameLst>
                                          <p:attrName>style.visibility</p:attrName>
                                        </p:attrNameLst>
                                      </p:cBhvr>
                                      <p:to>
                                        <p:strVal val="visible"/>
                                      </p:to>
                                    </p:set>
                                    <p:animEffect transition="in" filter="box(in)">
                                      <p:cBhvr>
                                        <p:cTn id="12" dur="500"/>
                                        <p:tgtEl>
                                          <p:spTgt spid="106692"/>
                                        </p:tgtEl>
                                      </p:cBhvr>
                                    </p:animEffect>
                                  </p:childTnLst>
                                </p:cTn>
                              </p:par>
                            </p:childTnLst>
                          </p:cTn>
                        </p:par>
                        <p:par>
                          <p:cTn id="13" fill="hold" nodeType="afterGroup">
                            <p:stCondLst>
                              <p:cond delay="500"/>
                            </p:stCondLst>
                            <p:childTnLst>
                              <p:par>
                                <p:cTn id="14" presetID="4" presetClass="entr" presetSubtype="16" fill="hold" nodeType="afterEffect">
                                  <p:stCondLst>
                                    <p:cond delay="0"/>
                                  </p:stCondLst>
                                  <p:childTnLst>
                                    <p:set>
                                      <p:cBhvr>
                                        <p:cTn id="15" dur="1" fill="hold">
                                          <p:stCondLst>
                                            <p:cond delay="0"/>
                                          </p:stCondLst>
                                        </p:cTn>
                                        <p:tgtEl>
                                          <p:spTgt spid="106540"/>
                                        </p:tgtEl>
                                        <p:attrNameLst>
                                          <p:attrName>style.visibility</p:attrName>
                                        </p:attrNameLst>
                                      </p:cBhvr>
                                      <p:to>
                                        <p:strVal val="visible"/>
                                      </p:to>
                                    </p:set>
                                    <p:animEffect transition="in" filter="box(in)">
                                      <p:cBhvr>
                                        <p:cTn id="16" dur="500"/>
                                        <p:tgtEl>
                                          <p:spTgt spid="106540"/>
                                        </p:tgtEl>
                                      </p:cBhvr>
                                    </p:animEffect>
                                  </p:childTnLst>
                                </p:cTn>
                              </p:par>
                            </p:childTnLst>
                          </p:cTn>
                        </p:par>
                        <p:par>
                          <p:cTn id="17" fill="hold" nodeType="afterGroup">
                            <p:stCondLst>
                              <p:cond delay="1000"/>
                            </p:stCondLst>
                            <p:childTnLst>
                              <p:par>
                                <p:cTn id="18" presetID="4" presetClass="entr" presetSubtype="16" fill="hold" nodeType="afterEffect">
                                  <p:stCondLst>
                                    <p:cond delay="0"/>
                                  </p:stCondLst>
                                  <p:childTnLst>
                                    <p:set>
                                      <p:cBhvr>
                                        <p:cTn id="19" dur="1" fill="hold">
                                          <p:stCondLst>
                                            <p:cond delay="0"/>
                                          </p:stCondLst>
                                        </p:cTn>
                                        <p:tgtEl>
                                          <p:spTgt spid="106541"/>
                                        </p:tgtEl>
                                        <p:attrNameLst>
                                          <p:attrName>style.visibility</p:attrName>
                                        </p:attrNameLst>
                                      </p:cBhvr>
                                      <p:to>
                                        <p:strVal val="visible"/>
                                      </p:to>
                                    </p:set>
                                    <p:animEffect transition="in" filter="box(in)">
                                      <p:cBhvr>
                                        <p:cTn id="20" dur="500"/>
                                        <p:tgtEl>
                                          <p:spTgt spid="106541"/>
                                        </p:tgtEl>
                                      </p:cBhvr>
                                    </p:animEffect>
                                  </p:childTnLst>
                                </p:cTn>
                              </p:par>
                            </p:childTnLst>
                          </p:cTn>
                        </p:par>
                        <p:par>
                          <p:cTn id="21" fill="hold" nodeType="afterGroup">
                            <p:stCondLst>
                              <p:cond delay="1500"/>
                            </p:stCondLst>
                            <p:childTnLst>
                              <p:par>
                                <p:cTn id="22" presetID="4" presetClass="entr" presetSubtype="16" fill="hold" nodeType="afterEffect">
                                  <p:stCondLst>
                                    <p:cond delay="0"/>
                                  </p:stCondLst>
                                  <p:childTnLst>
                                    <p:set>
                                      <p:cBhvr>
                                        <p:cTn id="23" dur="1" fill="hold">
                                          <p:stCondLst>
                                            <p:cond delay="0"/>
                                          </p:stCondLst>
                                        </p:cTn>
                                        <p:tgtEl>
                                          <p:spTgt spid="106542"/>
                                        </p:tgtEl>
                                        <p:attrNameLst>
                                          <p:attrName>style.visibility</p:attrName>
                                        </p:attrNameLst>
                                      </p:cBhvr>
                                      <p:to>
                                        <p:strVal val="visible"/>
                                      </p:to>
                                    </p:set>
                                    <p:animEffect transition="in" filter="box(in)">
                                      <p:cBhvr>
                                        <p:cTn id="24" dur="500"/>
                                        <p:tgtEl>
                                          <p:spTgt spid="106542"/>
                                        </p:tgtEl>
                                      </p:cBhvr>
                                    </p:animEffect>
                                  </p:childTnLst>
                                </p:cTn>
                              </p:par>
                            </p:childTnLst>
                          </p:cTn>
                        </p:par>
                        <p:par>
                          <p:cTn id="25" fill="hold" nodeType="afterGroup">
                            <p:stCondLst>
                              <p:cond delay="2000"/>
                            </p:stCondLst>
                            <p:childTnLst>
                              <p:par>
                                <p:cTn id="26" presetID="4" presetClass="entr" presetSubtype="16" fill="hold" nodeType="afterEffect">
                                  <p:stCondLst>
                                    <p:cond delay="0"/>
                                  </p:stCondLst>
                                  <p:childTnLst>
                                    <p:set>
                                      <p:cBhvr>
                                        <p:cTn id="27" dur="1" fill="hold">
                                          <p:stCondLst>
                                            <p:cond delay="0"/>
                                          </p:stCondLst>
                                        </p:cTn>
                                        <p:tgtEl>
                                          <p:spTgt spid="106558"/>
                                        </p:tgtEl>
                                        <p:attrNameLst>
                                          <p:attrName>style.visibility</p:attrName>
                                        </p:attrNameLst>
                                      </p:cBhvr>
                                      <p:to>
                                        <p:strVal val="visible"/>
                                      </p:to>
                                    </p:set>
                                    <p:animEffect transition="in" filter="box(in)">
                                      <p:cBhvr>
                                        <p:cTn id="28" dur="500"/>
                                        <p:tgtEl>
                                          <p:spTgt spid="106558"/>
                                        </p:tgtEl>
                                      </p:cBhvr>
                                    </p:animEffect>
                                  </p:childTnLst>
                                </p:cTn>
                              </p:par>
                            </p:childTnLst>
                          </p:cTn>
                        </p:par>
                        <p:par>
                          <p:cTn id="29" fill="hold" nodeType="afterGroup">
                            <p:stCondLst>
                              <p:cond delay="2500"/>
                            </p:stCondLst>
                            <p:childTnLst>
                              <p:par>
                                <p:cTn id="30" presetID="4" presetClass="entr" presetSubtype="16" fill="hold" nodeType="afterEffect">
                                  <p:stCondLst>
                                    <p:cond delay="0"/>
                                  </p:stCondLst>
                                  <p:childTnLst>
                                    <p:set>
                                      <p:cBhvr>
                                        <p:cTn id="31" dur="1" fill="hold">
                                          <p:stCondLst>
                                            <p:cond delay="0"/>
                                          </p:stCondLst>
                                        </p:cTn>
                                        <p:tgtEl>
                                          <p:spTgt spid="106559"/>
                                        </p:tgtEl>
                                        <p:attrNameLst>
                                          <p:attrName>style.visibility</p:attrName>
                                        </p:attrNameLst>
                                      </p:cBhvr>
                                      <p:to>
                                        <p:strVal val="visible"/>
                                      </p:to>
                                    </p:set>
                                    <p:animEffect transition="in" filter="box(in)">
                                      <p:cBhvr>
                                        <p:cTn id="32" dur="500"/>
                                        <p:tgtEl>
                                          <p:spTgt spid="106559"/>
                                        </p:tgtEl>
                                      </p:cBhvr>
                                    </p:animEffect>
                                  </p:childTnLst>
                                </p:cTn>
                              </p:par>
                            </p:childTnLst>
                          </p:cTn>
                        </p:par>
                        <p:par>
                          <p:cTn id="33" fill="hold" nodeType="afterGroup">
                            <p:stCondLst>
                              <p:cond delay="3000"/>
                            </p:stCondLst>
                            <p:childTnLst>
                              <p:par>
                                <p:cTn id="34" presetID="4" presetClass="entr" presetSubtype="16" fill="hold" nodeType="afterEffect">
                                  <p:stCondLst>
                                    <p:cond delay="0"/>
                                  </p:stCondLst>
                                  <p:childTnLst>
                                    <p:set>
                                      <p:cBhvr>
                                        <p:cTn id="35" dur="1" fill="hold">
                                          <p:stCondLst>
                                            <p:cond delay="0"/>
                                          </p:stCondLst>
                                        </p:cTn>
                                        <p:tgtEl>
                                          <p:spTgt spid="106578"/>
                                        </p:tgtEl>
                                        <p:attrNameLst>
                                          <p:attrName>style.visibility</p:attrName>
                                        </p:attrNameLst>
                                      </p:cBhvr>
                                      <p:to>
                                        <p:strVal val="visible"/>
                                      </p:to>
                                    </p:set>
                                    <p:animEffect transition="in" filter="box(in)">
                                      <p:cBhvr>
                                        <p:cTn id="36" dur="500"/>
                                        <p:tgtEl>
                                          <p:spTgt spid="106578"/>
                                        </p:tgtEl>
                                      </p:cBhvr>
                                    </p:animEffect>
                                  </p:childTnLst>
                                </p:cTn>
                              </p:par>
                            </p:childTnLst>
                          </p:cTn>
                        </p:par>
                        <p:par>
                          <p:cTn id="37" fill="hold" nodeType="afterGroup">
                            <p:stCondLst>
                              <p:cond delay="3500"/>
                            </p:stCondLst>
                            <p:childTnLst>
                              <p:par>
                                <p:cTn id="38" presetID="4" presetClass="entr" presetSubtype="16" fill="hold" nodeType="afterEffect">
                                  <p:stCondLst>
                                    <p:cond delay="0"/>
                                  </p:stCondLst>
                                  <p:childTnLst>
                                    <p:set>
                                      <p:cBhvr>
                                        <p:cTn id="39" dur="1" fill="hold">
                                          <p:stCondLst>
                                            <p:cond delay="0"/>
                                          </p:stCondLst>
                                        </p:cTn>
                                        <p:tgtEl>
                                          <p:spTgt spid="106598"/>
                                        </p:tgtEl>
                                        <p:attrNameLst>
                                          <p:attrName>style.visibility</p:attrName>
                                        </p:attrNameLst>
                                      </p:cBhvr>
                                      <p:to>
                                        <p:strVal val="visible"/>
                                      </p:to>
                                    </p:set>
                                    <p:animEffect transition="in" filter="box(in)">
                                      <p:cBhvr>
                                        <p:cTn id="40" dur="500"/>
                                        <p:tgtEl>
                                          <p:spTgt spid="106598"/>
                                        </p:tgtEl>
                                      </p:cBhvr>
                                    </p:animEffect>
                                  </p:childTnLst>
                                </p:cTn>
                              </p:par>
                            </p:childTnLst>
                          </p:cTn>
                        </p:par>
                        <p:par>
                          <p:cTn id="41" fill="hold" nodeType="afterGroup">
                            <p:stCondLst>
                              <p:cond delay="4000"/>
                            </p:stCondLst>
                            <p:childTnLst>
                              <p:par>
                                <p:cTn id="42" presetID="4" presetClass="entr" presetSubtype="16" fill="hold" nodeType="afterEffect">
                                  <p:stCondLst>
                                    <p:cond delay="0"/>
                                  </p:stCondLst>
                                  <p:childTnLst>
                                    <p:set>
                                      <p:cBhvr>
                                        <p:cTn id="43" dur="1" fill="hold">
                                          <p:stCondLst>
                                            <p:cond delay="0"/>
                                          </p:stCondLst>
                                        </p:cTn>
                                        <p:tgtEl>
                                          <p:spTgt spid="106638"/>
                                        </p:tgtEl>
                                        <p:attrNameLst>
                                          <p:attrName>style.visibility</p:attrName>
                                        </p:attrNameLst>
                                      </p:cBhvr>
                                      <p:to>
                                        <p:strVal val="visible"/>
                                      </p:to>
                                    </p:set>
                                    <p:animEffect transition="in" filter="box(in)">
                                      <p:cBhvr>
                                        <p:cTn id="44" dur="500"/>
                                        <p:tgtEl>
                                          <p:spTgt spid="106638"/>
                                        </p:tgtEl>
                                      </p:cBhvr>
                                    </p:animEffect>
                                  </p:childTnLst>
                                </p:cTn>
                              </p:par>
                            </p:childTnLst>
                          </p:cTn>
                        </p:par>
                        <p:par>
                          <p:cTn id="45" fill="hold" nodeType="afterGroup">
                            <p:stCondLst>
                              <p:cond delay="4500"/>
                            </p:stCondLst>
                            <p:childTnLst>
                              <p:par>
                                <p:cTn id="46" presetID="4" presetClass="entr" presetSubtype="16" fill="hold" nodeType="afterEffect">
                                  <p:stCondLst>
                                    <p:cond delay="0"/>
                                  </p:stCondLst>
                                  <p:childTnLst>
                                    <p:set>
                                      <p:cBhvr>
                                        <p:cTn id="47" dur="1" fill="hold">
                                          <p:stCondLst>
                                            <p:cond delay="0"/>
                                          </p:stCondLst>
                                        </p:cTn>
                                        <p:tgtEl>
                                          <p:spTgt spid="106639"/>
                                        </p:tgtEl>
                                        <p:attrNameLst>
                                          <p:attrName>style.visibility</p:attrName>
                                        </p:attrNameLst>
                                      </p:cBhvr>
                                      <p:to>
                                        <p:strVal val="visible"/>
                                      </p:to>
                                    </p:set>
                                    <p:animEffect transition="in" filter="box(in)">
                                      <p:cBhvr>
                                        <p:cTn id="48" dur="500"/>
                                        <p:tgtEl>
                                          <p:spTgt spid="106639"/>
                                        </p:tgtEl>
                                      </p:cBhvr>
                                    </p:animEffect>
                                  </p:childTnLst>
                                </p:cTn>
                              </p:par>
                            </p:childTnLst>
                          </p:cTn>
                        </p:par>
                        <p:par>
                          <p:cTn id="49" fill="hold" nodeType="afterGroup">
                            <p:stCondLst>
                              <p:cond delay="5000"/>
                            </p:stCondLst>
                            <p:childTnLst>
                              <p:par>
                                <p:cTn id="50" presetID="4" presetClass="entr" presetSubtype="16" fill="hold" nodeType="afterEffect">
                                  <p:stCondLst>
                                    <p:cond delay="0"/>
                                  </p:stCondLst>
                                  <p:childTnLst>
                                    <p:set>
                                      <p:cBhvr>
                                        <p:cTn id="51" dur="1" fill="hold">
                                          <p:stCondLst>
                                            <p:cond delay="0"/>
                                          </p:stCondLst>
                                        </p:cTn>
                                        <p:tgtEl>
                                          <p:spTgt spid="106640"/>
                                        </p:tgtEl>
                                        <p:attrNameLst>
                                          <p:attrName>style.visibility</p:attrName>
                                        </p:attrNameLst>
                                      </p:cBhvr>
                                      <p:to>
                                        <p:strVal val="visible"/>
                                      </p:to>
                                    </p:set>
                                    <p:animEffect transition="in" filter="box(in)">
                                      <p:cBhvr>
                                        <p:cTn id="52" dur="500"/>
                                        <p:tgtEl>
                                          <p:spTgt spid="106640"/>
                                        </p:tgtEl>
                                      </p:cBhvr>
                                    </p:animEffect>
                                  </p:childTnLst>
                                </p:cTn>
                              </p:par>
                            </p:childTnLst>
                          </p:cTn>
                        </p:par>
                        <p:par>
                          <p:cTn id="53" fill="hold" nodeType="afterGroup">
                            <p:stCondLst>
                              <p:cond delay="5500"/>
                            </p:stCondLst>
                            <p:childTnLst>
                              <p:par>
                                <p:cTn id="54" presetID="4" presetClass="entr" presetSubtype="16" fill="hold" nodeType="afterEffect">
                                  <p:stCondLst>
                                    <p:cond delay="0"/>
                                  </p:stCondLst>
                                  <p:childTnLst>
                                    <p:set>
                                      <p:cBhvr>
                                        <p:cTn id="55" dur="1" fill="hold">
                                          <p:stCondLst>
                                            <p:cond delay="0"/>
                                          </p:stCondLst>
                                        </p:cTn>
                                        <p:tgtEl>
                                          <p:spTgt spid="106641"/>
                                        </p:tgtEl>
                                        <p:attrNameLst>
                                          <p:attrName>style.visibility</p:attrName>
                                        </p:attrNameLst>
                                      </p:cBhvr>
                                      <p:to>
                                        <p:strVal val="visible"/>
                                      </p:to>
                                    </p:set>
                                    <p:animEffect transition="in" filter="box(in)">
                                      <p:cBhvr>
                                        <p:cTn id="56" dur="500"/>
                                        <p:tgtEl>
                                          <p:spTgt spid="106641"/>
                                        </p:tgtEl>
                                      </p:cBhvr>
                                    </p:animEffect>
                                  </p:childTnLst>
                                </p:cTn>
                              </p:par>
                            </p:childTnLst>
                          </p:cTn>
                        </p:par>
                        <p:par>
                          <p:cTn id="57" fill="hold" nodeType="afterGroup">
                            <p:stCondLst>
                              <p:cond delay="6000"/>
                            </p:stCondLst>
                            <p:childTnLst>
                              <p:par>
                                <p:cTn id="58" presetID="4" presetClass="entr" presetSubtype="16" fill="hold" nodeType="afterEffect">
                                  <p:stCondLst>
                                    <p:cond delay="0"/>
                                  </p:stCondLst>
                                  <p:childTnLst>
                                    <p:set>
                                      <p:cBhvr>
                                        <p:cTn id="59" dur="1" fill="hold">
                                          <p:stCondLst>
                                            <p:cond delay="0"/>
                                          </p:stCondLst>
                                        </p:cTn>
                                        <p:tgtEl>
                                          <p:spTgt spid="106642"/>
                                        </p:tgtEl>
                                        <p:attrNameLst>
                                          <p:attrName>style.visibility</p:attrName>
                                        </p:attrNameLst>
                                      </p:cBhvr>
                                      <p:to>
                                        <p:strVal val="visible"/>
                                      </p:to>
                                    </p:set>
                                    <p:animEffect transition="in" filter="box(in)">
                                      <p:cBhvr>
                                        <p:cTn id="60" dur="500"/>
                                        <p:tgtEl>
                                          <p:spTgt spid="106642"/>
                                        </p:tgtEl>
                                      </p:cBhvr>
                                    </p:animEffect>
                                  </p:childTnLst>
                                </p:cTn>
                              </p:par>
                            </p:childTnLst>
                          </p:cTn>
                        </p:par>
                        <p:par>
                          <p:cTn id="61" fill="hold" nodeType="afterGroup">
                            <p:stCondLst>
                              <p:cond delay="6500"/>
                            </p:stCondLst>
                            <p:childTnLst>
                              <p:par>
                                <p:cTn id="62" presetID="4" presetClass="entr" presetSubtype="16" fill="hold" nodeType="afterEffect">
                                  <p:stCondLst>
                                    <p:cond delay="0"/>
                                  </p:stCondLst>
                                  <p:childTnLst>
                                    <p:set>
                                      <p:cBhvr>
                                        <p:cTn id="63" dur="1" fill="hold">
                                          <p:stCondLst>
                                            <p:cond delay="0"/>
                                          </p:stCondLst>
                                        </p:cTn>
                                        <p:tgtEl>
                                          <p:spTgt spid="106643"/>
                                        </p:tgtEl>
                                        <p:attrNameLst>
                                          <p:attrName>style.visibility</p:attrName>
                                        </p:attrNameLst>
                                      </p:cBhvr>
                                      <p:to>
                                        <p:strVal val="visible"/>
                                      </p:to>
                                    </p:set>
                                    <p:animEffect transition="in" filter="box(in)">
                                      <p:cBhvr>
                                        <p:cTn id="64" dur="500"/>
                                        <p:tgtEl>
                                          <p:spTgt spid="10664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 presetClass="entr" presetSubtype="16" fill="hold" nodeType="clickEffect">
                                  <p:stCondLst>
                                    <p:cond delay="0"/>
                                  </p:stCondLst>
                                  <p:childTnLst>
                                    <p:set>
                                      <p:cBhvr>
                                        <p:cTn id="68" dur="1" fill="hold">
                                          <p:stCondLst>
                                            <p:cond delay="0"/>
                                          </p:stCondLst>
                                        </p:cTn>
                                        <p:tgtEl>
                                          <p:spTgt spid="106785"/>
                                        </p:tgtEl>
                                        <p:attrNameLst>
                                          <p:attrName>style.visibility</p:attrName>
                                        </p:attrNameLst>
                                      </p:cBhvr>
                                      <p:to>
                                        <p:strVal val="visible"/>
                                      </p:to>
                                    </p:set>
                                    <p:animEffect transition="in" filter="box(in)">
                                      <p:cBhvr>
                                        <p:cTn id="69" dur="500"/>
                                        <p:tgtEl>
                                          <p:spTgt spid="106785"/>
                                        </p:tgtEl>
                                      </p:cBhvr>
                                    </p:animEffect>
                                  </p:childTnLst>
                                </p:cTn>
                              </p:par>
                            </p:childTnLst>
                          </p:cTn>
                        </p:par>
                        <p:par>
                          <p:cTn id="70" fill="hold" nodeType="afterGroup">
                            <p:stCondLst>
                              <p:cond delay="500"/>
                            </p:stCondLst>
                            <p:childTnLst>
                              <p:par>
                                <p:cTn id="71" presetID="4" presetClass="entr" presetSubtype="16" fill="hold" nodeType="afterEffect">
                                  <p:stCondLst>
                                    <p:cond delay="0"/>
                                  </p:stCondLst>
                                  <p:childTnLst>
                                    <p:set>
                                      <p:cBhvr>
                                        <p:cTn id="72" dur="1" fill="hold">
                                          <p:stCondLst>
                                            <p:cond delay="0"/>
                                          </p:stCondLst>
                                        </p:cTn>
                                        <p:tgtEl>
                                          <p:spTgt spid="106771"/>
                                        </p:tgtEl>
                                        <p:attrNameLst>
                                          <p:attrName>style.visibility</p:attrName>
                                        </p:attrNameLst>
                                      </p:cBhvr>
                                      <p:to>
                                        <p:strVal val="visible"/>
                                      </p:to>
                                    </p:set>
                                    <p:animEffect transition="in" filter="box(in)">
                                      <p:cBhvr>
                                        <p:cTn id="73" dur="500"/>
                                        <p:tgtEl>
                                          <p:spTgt spid="106771"/>
                                        </p:tgtEl>
                                      </p:cBhvr>
                                    </p:animEffect>
                                  </p:childTnLst>
                                </p:cTn>
                              </p:par>
                            </p:childTnLst>
                          </p:cTn>
                        </p:par>
                        <p:par>
                          <p:cTn id="74" fill="hold" nodeType="afterGroup">
                            <p:stCondLst>
                              <p:cond delay="1000"/>
                            </p:stCondLst>
                            <p:childTnLst>
                              <p:par>
                                <p:cTn id="75" presetID="4" presetClass="entr" presetSubtype="16" fill="hold" nodeType="afterEffect">
                                  <p:stCondLst>
                                    <p:cond delay="0"/>
                                  </p:stCondLst>
                                  <p:childTnLst>
                                    <p:set>
                                      <p:cBhvr>
                                        <p:cTn id="76" dur="1" fill="hold">
                                          <p:stCondLst>
                                            <p:cond delay="0"/>
                                          </p:stCondLst>
                                        </p:cTn>
                                        <p:tgtEl>
                                          <p:spTgt spid="106772"/>
                                        </p:tgtEl>
                                        <p:attrNameLst>
                                          <p:attrName>style.visibility</p:attrName>
                                        </p:attrNameLst>
                                      </p:cBhvr>
                                      <p:to>
                                        <p:strVal val="visible"/>
                                      </p:to>
                                    </p:set>
                                    <p:animEffect transition="in" filter="box(in)">
                                      <p:cBhvr>
                                        <p:cTn id="77" dur="500"/>
                                        <p:tgtEl>
                                          <p:spTgt spid="106772"/>
                                        </p:tgtEl>
                                      </p:cBhvr>
                                    </p:animEffect>
                                  </p:childTnLst>
                                </p:cTn>
                              </p:par>
                            </p:childTnLst>
                          </p:cTn>
                        </p:par>
                        <p:par>
                          <p:cTn id="78" fill="hold" nodeType="afterGroup">
                            <p:stCondLst>
                              <p:cond delay="1500"/>
                            </p:stCondLst>
                            <p:childTnLst>
                              <p:par>
                                <p:cTn id="79" presetID="4" presetClass="entr" presetSubtype="16" fill="hold" nodeType="afterEffect">
                                  <p:stCondLst>
                                    <p:cond delay="0"/>
                                  </p:stCondLst>
                                  <p:childTnLst>
                                    <p:set>
                                      <p:cBhvr>
                                        <p:cTn id="80" dur="1" fill="hold">
                                          <p:stCondLst>
                                            <p:cond delay="0"/>
                                          </p:stCondLst>
                                        </p:cTn>
                                        <p:tgtEl>
                                          <p:spTgt spid="106773"/>
                                        </p:tgtEl>
                                        <p:attrNameLst>
                                          <p:attrName>style.visibility</p:attrName>
                                        </p:attrNameLst>
                                      </p:cBhvr>
                                      <p:to>
                                        <p:strVal val="visible"/>
                                      </p:to>
                                    </p:set>
                                    <p:animEffect transition="in" filter="box(in)">
                                      <p:cBhvr>
                                        <p:cTn id="81" dur="500"/>
                                        <p:tgtEl>
                                          <p:spTgt spid="106773"/>
                                        </p:tgtEl>
                                      </p:cBhvr>
                                    </p:animEffect>
                                  </p:childTnLst>
                                </p:cTn>
                              </p:par>
                            </p:childTnLst>
                          </p:cTn>
                        </p:par>
                        <p:par>
                          <p:cTn id="82" fill="hold" nodeType="afterGroup">
                            <p:stCondLst>
                              <p:cond delay="2000"/>
                            </p:stCondLst>
                            <p:childTnLst>
                              <p:par>
                                <p:cTn id="83" presetID="4" presetClass="entr" presetSubtype="16" fill="hold" nodeType="afterEffect">
                                  <p:stCondLst>
                                    <p:cond delay="0"/>
                                  </p:stCondLst>
                                  <p:childTnLst>
                                    <p:set>
                                      <p:cBhvr>
                                        <p:cTn id="84" dur="1" fill="hold">
                                          <p:stCondLst>
                                            <p:cond delay="0"/>
                                          </p:stCondLst>
                                        </p:cTn>
                                        <p:tgtEl>
                                          <p:spTgt spid="106774"/>
                                        </p:tgtEl>
                                        <p:attrNameLst>
                                          <p:attrName>style.visibility</p:attrName>
                                        </p:attrNameLst>
                                      </p:cBhvr>
                                      <p:to>
                                        <p:strVal val="visible"/>
                                      </p:to>
                                    </p:set>
                                    <p:animEffect transition="in" filter="box(in)">
                                      <p:cBhvr>
                                        <p:cTn id="85" dur="500"/>
                                        <p:tgtEl>
                                          <p:spTgt spid="106774"/>
                                        </p:tgtEl>
                                      </p:cBhvr>
                                    </p:animEffect>
                                  </p:childTnLst>
                                </p:cTn>
                              </p:par>
                            </p:childTnLst>
                          </p:cTn>
                        </p:par>
                        <p:par>
                          <p:cTn id="86" fill="hold" nodeType="afterGroup">
                            <p:stCondLst>
                              <p:cond delay="2500"/>
                            </p:stCondLst>
                            <p:childTnLst>
                              <p:par>
                                <p:cTn id="87" presetID="4" presetClass="entr" presetSubtype="16" fill="hold" nodeType="afterEffect">
                                  <p:stCondLst>
                                    <p:cond delay="0"/>
                                  </p:stCondLst>
                                  <p:childTnLst>
                                    <p:set>
                                      <p:cBhvr>
                                        <p:cTn id="88" dur="1" fill="hold">
                                          <p:stCondLst>
                                            <p:cond delay="0"/>
                                          </p:stCondLst>
                                        </p:cTn>
                                        <p:tgtEl>
                                          <p:spTgt spid="106775"/>
                                        </p:tgtEl>
                                        <p:attrNameLst>
                                          <p:attrName>style.visibility</p:attrName>
                                        </p:attrNameLst>
                                      </p:cBhvr>
                                      <p:to>
                                        <p:strVal val="visible"/>
                                      </p:to>
                                    </p:set>
                                    <p:animEffect transition="in" filter="box(in)">
                                      <p:cBhvr>
                                        <p:cTn id="89" dur="500"/>
                                        <p:tgtEl>
                                          <p:spTgt spid="106775"/>
                                        </p:tgtEl>
                                      </p:cBhvr>
                                    </p:animEffect>
                                  </p:childTnLst>
                                </p:cTn>
                              </p:par>
                            </p:childTnLst>
                          </p:cTn>
                        </p:par>
                        <p:par>
                          <p:cTn id="90" fill="hold" nodeType="afterGroup">
                            <p:stCondLst>
                              <p:cond delay="3000"/>
                            </p:stCondLst>
                            <p:childTnLst>
                              <p:par>
                                <p:cTn id="91" presetID="4" presetClass="entr" presetSubtype="16" fill="hold" nodeType="afterEffect">
                                  <p:stCondLst>
                                    <p:cond delay="0"/>
                                  </p:stCondLst>
                                  <p:childTnLst>
                                    <p:set>
                                      <p:cBhvr>
                                        <p:cTn id="92" dur="1" fill="hold">
                                          <p:stCondLst>
                                            <p:cond delay="0"/>
                                          </p:stCondLst>
                                        </p:cTn>
                                        <p:tgtEl>
                                          <p:spTgt spid="106776"/>
                                        </p:tgtEl>
                                        <p:attrNameLst>
                                          <p:attrName>style.visibility</p:attrName>
                                        </p:attrNameLst>
                                      </p:cBhvr>
                                      <p:to>
                                        <p:strVal val="visible"/>
                                      </p:to>
                                    </p:set>
                                    <p:animEffect transition="in" filter="box(in)">
                                      <p:cBhvr>
                                        <p:cTn id="93" dur="500"/>
                                        <p:tgtEl>
                                          <p:spTgt spid="106776"/>
                                        </p:tgtEl>
                                      </p:cBhvr>
                                    </p:animEffect>
                                  </p:childTnLst>
                                </p:cTn>
                              </p:par>
                            </p:childTnLst>
                          </p:cTn>
                        </p:par>
                        <p:par>
                          <p:cTn id="94" fill="hold" nodeType="afterGroup">
                            <p:stCondLst>
                              <p:cond delay="3500"/>
                            </p:stCondLst>
                            <p:childTnLst>
                              <p:par>
                                <p:cTn id="95" presetID="4" presetClass="entr" presetSubtype="16" fill="hold" nodeType="afterEffect">
                                  <p:stCondLst>
                                    <p:cond delay="0"/>
                                  </p:stCondLst>
                                  <p:childTnLst>
                                    <p:set>
                                      <p:cBhvr>
                                        <p:cTn id="96" dur="1" fill="hold">
                                          <p:stCondLst>
                                            <p:cond delay="0"/>
                                          </p:stCondLst>
                                        </p:cTn>
                                        <p:tgtEl>
                                          <p:spTgt spid="106777"/>
                                        </p:tgtEl>
                                        <p:attrNameLst>
                                          <p:attrName>style.visibility</p:attrName>
                                        </p:attrNameLst>
                                      </p:cBhvr>
                                      <p:to>
                                        <p:strVal val="visible"/>
                                      </p:to>
                                    </p:set>
                                    <p:animEffect transition="in" filter="box(in)">
                                      <p:cBhvr>
                                        <p:cTn id="97" dur="500"/>
                                        <p:tgtEl>
                                          <p:spTgt spid="106777"/>
                                        </p:tgtEl>
                                      </p:cBhvr>
                                    </p:animEffect>
                                  </p:childTnLst>
                                </p:cTn>
                              </p:par>
                            </p:childTnLst>
                          </p:cTn>
                        </p:par>
                        <p:par>
                          <p:cTn id="98" fill="hold" nodeType="afterGroup">
                            <p:stCondLst>
                              <p:cond delay="4000"/>
                            </p:stCondLst>
                            <p:childTnLst>
                              <p:par>
                                <p:cTn id="99" presetID="4" presetClass="entr" presetSubtype="16" fill="hold" nodeType="afterEffect">
                                  <p:stCondLst>
                                    <p:cond delay="0"/>
                                  </p:stCondLst>
                                  <p:childTnLst>
                                    <p:set>
                                      <p:cBhvr>
                                        <p:cTn id="100" dur="1" fill="hold">
                                          <p:stCondLst>
                                            <p:cond delay="0"/>
                                          </p:stCondLst>
                                        </p:cTn>
                                        <p:tgtEl>
                                          <p:spTgt spid="106778"/>
                                        </p:tgtEl>
                                        <p:attrNameLst>
                                          <p:attrName>style.visibility</p:attrName>
                                        </p:attrNameLst>
                                      </p:cBhvr>
                                      <p:to>
                                        <p:strVal val="visible"/>
                                      </p:to>
                                    </p:set>
                                    <p:animEffect transition="in" filter="box(in)">
                                      <p:cBhvr>
                                        <p:cTn id="101" dur="500"/>
                                        <p:tgtEl>
                                          <p:spTgt spid="106778"/>
                                        </p:tgtEl>
                                      </p:cBhvr>
                                    </p:animEffect>
                                  </p:childTnLst>
                                </p:cTn>
                              </p:par>
                            </p:childTnLst>
                          </p:cTn>
                        </p:par>
                        <p:par>
                          <p:cTn id="102" fill="hold" nodeType="afterGroup">
                            <p:stCondLst>
                              <p:cond delay="4500"/>
                            </p:stCondLst>
                            <p:childTnLst>
                              <p:par>
                                <p:cTn id="103" presetID="4" presetClass="entr" presetSubtype="16" fill="hold" nodeType="afterEffect">
                                  <p:stCondLst>
                                    <p:cond delay="0"/>
                                  </p:stCondLst>
                                  <p:childTnLst>
                                    <p:set>
                                      <p:cBhvr>
                                        <p:cTn id="104" dur="1" fill="hold">
                                          <p:stCondLst>
                                            <p:cond delay="0"/>
                                          </p:stCondLst>
                                        </p:cTn>
                                        <p:tgtEl>
                                          <p:spTgt spid="106779"/>
                                        </p:tgtEl>
                                        <p:attrNameLst>
                                          <p:attrName>style.visibility</p:attrName>
                                        </p:attrNameLst>
                                      </p:cBhvr>
                                      <p:to>
                                        <p:strVal val="visible"/>
                                      </p:to>
                                    </p:set>
                                    <p:animEffect transition="in" filter="box(in)">
                                      <p:cBhvr>
                                        <p:cTn id="105" dur="500"/>
                                        <p:tgtEl>
                                          <p:spTgt spid="106779"/>
                                        </p:tgtEl>
                                      </p:cBhvr>
                                    </p:animEffect>
                                  </p:childTnLst>
                                </p:cTn>
                              </p:par>
                            </p:childTnLst>
                          </p:cTn>
                        </p:par>
                        <p:par>
                          <p:cTn id="106" fill="hold" nodeType="afterGroup">
                            <p:stCondLst>
                              <p:cond delay="5000"/>
                            </p:stCondLst>
                            <p:childTnLst>
                              <p:par>
                                <p:cTn id="107" presetID="4" presetClass="entr" presetSubtype="16" fill="hold" nodeType="afterEffect">
                                  <p:stCondLst>
                                    <p:cond delay="0"/>
                                  </p:stCondLst>
                                  <p:childTnLst>
                                    <p:set>
                                      <p:cBhvr>
                                        <p:cTn id="108" dur="1" fill="hold">
                                          <p:stCondLst>
                                            <p:cond delay="0"/>
                                          </p:stCondLst>
                                        </p:cTn>
                                        <p:tgtEl>
                                          <p:spTgt spid="106781"/>
                                        </p:tgtEl>
                                        <p:attrNameLst>
                                          <p:attrName>style.visibility</p:attrName>
                                        </p:attrNameLst>
                                      </p:cBhvr>
                                      <p:to>
                                        <p:strVal val="visible"/>
                                      </p:to>
                                    </p:set>
                                    <p:animEffect transition="in" filter="box(in)">
                                      <p:cBhvr>
                                        <p:cTn id="109" dur="500"/>
                                        <p:tgtEl>
                                          <p:spTgt spid="106781"/>
                                        </p:tgtEl>
                                      </p:cBhvr>
                                    </p:animEffect>
                                  </p:childTnLst>
                                </p:cTn>
                              </p:par>
                            </p:childTnLst>
                          </p:cTn>
                        </p:par>
                        <p:par>
                          <p:cTn id="110" fill="hold" nodeType="afterGroup">
                            <p:stCondLst>
                              <p:cond delay="5500"/>
                            </p:stCondLst>
                            <p:childTnLst>
                              <p:par>
                                <p:cTn id="111" presetID="4" presetClass="entr" presetSubtype="16" fill="hold" nodeType="afterEffect">
                                  <p:stCondLst>
                                    <p:cond delay="0"/>
                                  </p:stCondLst>
                                  <p:childTnLst>
                                    <p:set>
                                      <p:cBhvr>
                                        <p:cTn id="112" dur="1" fill="hold">
                                          <p:stCondLst>
                                            <p:cond delay="0"/>
                                          </p:stCondLst>
                                        </p:cTn>
                                        <p:tgtEl>
                                          <p:spTgt spid="106782"/>
                                        </p:tgtEl>
                                        <p:attrNameLst>
                                          <p:attrName>style.visibility</p:attrName>
                                        </p:attrNameLst>
                                      </p:cBhvr>
                                      <p:to>
                                        <p:strVal val="visible"/>
                                      </p:to>
                                    </p:set>
                                    <p:animEffect transition="in" filter="box(in)">
                                      <p:cBhvr>
                                        <p:cTn id="113" dur="500"/>
                                        <p:tgtEl>
                                          <p:spTgt spid="106782"/>
                                        </p:tgtEl>
                                      </p:cBhvr>
                                    </p:animEffect>
                                  </p:childTnLst>
                                </p:cTn>
                              </p:par>
                            </p:childTnLst>
                          </p:cTn>
                        </p:par>
                        <p:par>
                          <p:cTn id="114" fill="hold" nodeType="afterGroup">
                            <p:stCondLst>
                              <p:cond delay="6000"/>
                            </p:stCondLst>
                            <p:childTnLst>
                              <p:par>
                                <p:cTn id="115" presetID="4" presetClass="entr" presetSubtype="16" fill="hold" nodeType="afterEffect">
                                  <p:stCondLst>
                                    <p:cond delay="0"/>
                                  </p:stCondLst>
                                  <p:childTnLst>
                                    <p:set>
                                      <p:cBhvr>
                                        <p:cTn id="116" dur="1" fill="hold">
                                          <p:stCondLst>
                                            <p:cond delay="0"/>
                                          </p:stCondLst>
                                        </p:cTn>
                                        <p:tgtEl>
                                          <p:spTgt spid="106783"/>
                                        </p:tgtEl>
                                        <p:attrNameLst>
                                          <p:attrName>style.visibility</p:attrName>
                                        </p:attrNameLst>
                                      </p:cBhvr>
                                      <p:to>
                                        <p:strVal val="visible"/>
                                      </p:to>
                                    </p:set>
                                    <p:animEffect transition="in" filter="box(in)">
                                      <p:cBhvr>
                                        <p:cTn id="117" dur="500"/>
                                        <p:tgtEl>
                                          <p:spTgt spid="106783"/>
                                        </p:tgtEl>
                                      </p:cBhvr>
                                    </p:animEffect>
                                  </p:childTnLst>
                                </p:cTn>
                              </p:par>
                            </p:childTnLst>
                          </p:cTn>
                        </p:par>
                        <p:par>
                          <p:cTn id="118" fill="hold" nodeType="afterGroup">
                            <p:stCondLst>
                              <p:cond delay="6500"/>
                            </p:stCondLst>
                            <p:childTnLst>
                              <p:par>
                                <p:cTn id="119" presetID="4" presetClass="entr" presetSubtype="16" fill="hold" nodeType="afterEffect">
                                  <p:stCondLst>
                                    <p:cond delay="0"/>
                                  </p:stCondLst>
                                  <p:childTnLst>
                                    <p:set>
                                      <p:cBhvr>
                                        <p:cTn id="120" dur="1" fill="hold">
                                          <p:stCondLst>
                                            <p:cond delay="0"/>
                                          </p:stCondLst>
                                        </p:cTn>
                                        <p:tgtEl>
                                          <p:spTgt spid="106784"/>
                                        </p:tgtEl>
                                        <p:attrNameLst>
                                          <p:attrName>style.visibility</p:attrName>
                                        </p:attrNameLst>
                                      </p:cBhvr>
                                      <p:to>
                                        <p:strVal val="visible"/>
                                      </p:to>
                                    </p:set>
                                    <p:animEffect transition="in" filter="box(in)">
                                      <p:cBhvr>
                                        <p:cTn id="121" dur="500"/>
                                        <p:tgtEl>
                                          <p:spTgt spid="106784"/>
                                        </p:tgtEl>
                                      </p:cBhvr>
                                    </p:animEffect>
                                  </p:childTnLst>
                                </p:cTn>
                              </p:par>
                            </p:childTnLst>
                          </p:cTn>
                        </p:par>
                        <p:par>
                          <p:cTn id="122" fill="hold" nodeType="afterGroup">
                            <p:stCondLst>
                              <p:cond delay="7000"/>
                            </p:stCondLst>
                            <p:childTnLst>
                              <p:par>
                                <p:cTn id="123" presetID="4" presetClass="entr" presetSubtype="16" fill="hold" nodeType="afterEffect">
                                  <p:stCondLst>
                                    <p:cond delay="0"/>
                                  </p:stCondLst>
                                  <p:childTnLst>
                                    <p:set>
                                      <p:cBhvr>
                                        <p:cTn id="124" dur="1" fill="hold">
                                          <p:stCondLst>
                                            <p:cond delay="0"/>
                                          </p:stCondLst>
                                        </p:cTn>
                                        <p:tgtEl>
                                          <p:spTgt spid="106780"/>
                                        </p:tgtEl>
                                        <p:attrNameLst>
                                          <p:attrName>style.visibility</p:attrName>
                                        </p:attrNameLst>
                                      </p:cBhvr>
                                      <p:to>
                                        <p:strVal val="visible"/>
                                      </p:to>
                                    </p:set>
                                    <p:animEffect transition="in" filter="box(in)">
                                      <p:cBhvr>
                                        <p:cTn id="125" dur="500"/>
                                        <p:tgtEl>
                                          <p:spTgt spid="106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63D0387C-A969-6B5E-7793-AA8C6690105E}"/>
              </a:ext>
            </a:extLst>
          </p:cNvPr>
          <p:cNvSpPr>
            <a:spLocks noGrp="1" noChangeArrowheads="1"/>
          </p:cNvSpPr>
          <p:nvPr>
            <p:ph type="title"/>
          </p:nvPr>
        </p:nvSpPr>
        <p:spPr>
          <a:xfrm>
            <a:off x="457200" y="274638"/>
            <a:ext cx="8229600" cy="598487"/>
          </a:xfrm>
        </p:spPr>
        <p:txBody>
          <a:bodyPr/>
          <a:lstStyle/>
          <a:p>
            <a:pPr eaLnBrk="1" hangingPunct="1">
              <a:defRPr/>
            </a:pPr>
            <a:r>
              <a:rPr lang="cs-CZ" sz="3600" b="1" kern="1200" dirty="0">
                <a:solidFill>
                  <a:schemeClr val="tx1"/>
                </a:solidFill>
              </a:rPr>
              <a:t>Lesnicko-typologický systém ÚHÚL</a:t>
            </a:r>
          </a:p>
        </p:txBody>
      </p:sp>
      <p:sp>
        <p:nvSpPr>
          <p:cNvPr id="241667" name="Rectangle 3">
            <a:extLst>
              <a:ext uri="{FF2B5EF4-FFF2-40B4-BE49-F238E27FC236}">
                <a16:creationId xmlns:a16="http://schemas.microsoft.com/office/drawing/2014/main" id="{12F0C2B8-901C-1AF5-6C29-BF3EF65F6045}"/>
              </a:ext>
            </a:extLst>
          </p:cNvPr>
          <p:cNvSpPr>
            <a:spLocks noGrp="1" noChangeArrowheads="1"/>
          </p:cNvSpPr>
          <p:nvPr>
            <p:ph type="body" idx="1"/>
          </p:nvPr>
        </p:nvSpPr>
        <p:spPr>
          <a:xfrm>
            <a:off x="215900" y="1052513"/>
            <a:ext cx="8812213" cy="5073650"/>
          </a:xfrm>
        </p:spPr>
        <p:txBody>
          <a:bodyPr/>
          <a:lstStyle/>
          <a:p>
            <a:pPr eaLnBrk="1" hangingPunct="1">
              <a:buSzPct val="75000"/>
              <a:defRPr/>
            </a:pPr>
            <a:r>
              <a:rPr lang="cs-CZ" altLang="en-US" sz="2000" b="1" dirty="0"/>
              <a:t>v teoretické rovině vychází ze systému geobiocenologického (terminologie, hypotézy, pracovní postupy)</a:t>
            </a:r>
          </a:p>
          <a:p>
            <a:pPr eaLnBrk="1" hangingPunct="1">
              <a:buSzPct val="75000"/>
              <a:defRPr/>
            </a:pPr>
            <a:r>
              <a:rPr lang="cs-CZ" altLang="cs-CZ" sz="2000" b="1" dirty="0"/>
              <a:t>ekologická (</a:t>
            </a:r>
            <a:r>
              <a:rPr lang="cs-CZ" altLang="cs-CZ" sz="2000" b="1" dirty="0" err="1"/>
              <a:t>edafoklimatická</a:t>
            </a:r>
            <a:r>
              <a:rPr lang="cs-CZ" altLang="cs-CZ" sz="2000" b="1" dirty="0"/>
              <a:t>) mřížka:</a:t>
            </a:r>
          </a:p>
          <a:p>
            <a:pPr marL="533400" lvl="1" indent="-177800" eaLnBrk="1" hangingPunct="1">
              <a:buClr>
                <a:schemeClr val="tx2"/>
              </a:buClr>
              <a:buSzPct val="75000"/>
              <a:buFont typeface="Arial" panose="020B0604020202020204" pitchFamily="34" charset="0"/>
              <a:buChar char="•"/>
              <a:defRPr/>
            </a:pPr>
            <a:r>
              <a:rPr lang="cs-CZ" altLang="cs-CZ" sz="2000" b="1" dirty="0">
                <a:ea typeface="+mn-ea"/>
                <a:cs typeface="+mn-cs"/>
              </a:rPr>
              <a:t>vertikální vymezení = </a:t>
            </a:r>
            <a:r>
              <a:rPr lang="cs-CZ" altLang="cs-CZ" sz="2000" b="1" dirty="0">
                <a:solidFill>
                  <a:srgbClr val="FF0000"/>
                </a:solidFill>
                <a:ea typeface="+mn-ea"/>
                <a:cs typeface="+mn-cs"/>
              </a:rPr>
              <a:t>lesní vegetační stupně (LVS)</a:t>
            </a:r>
          </a:p>
          <a:p>
            <a:pPr marL="533400" lvl="1" indent="-177800" eaLnBrk="1" hangingPunct="1">
              <a:buClr>
                <a:schemeClr val="tx2"/>
              </a:buClr>
              <a:buSzPct val="75000"/>
              <a:buFont typeface="Arial" panose="020B0604020202020204" pitchFamily="34" charset="0"/>
              <a:buChar char="•"/>
              <a:defRPr/>
            </a:pPr>
            <a:r>
              <a:rPr lang="cs-CZ" altLang="cs-CZ" sz="2000" b="1" dirty="0">
                <a:ea typeface="+mn-ea"/>
                <a:cs typeface="+mn-cs"/>
              </a:rPr>
              <a:t>horizontální vymezení = </a:t>
            </a:r>
            <a:r>
              <a:rPr lang="cs-CZ" altLang="cs-CZ" sz="2000" b="1" dirty="0">
                <a:solidFill>
                  <a:srgbClr val="FF0000"/>
                </a:solidFill>
                <a:ea typeface="+mn-ea"/>
                <a:cs typeface="+mn-cs"/>
              </a:rPr>
              <a:t>edafické kategorie (EK)</a:t>
            </a:r>
            <a:r>
              <a:rPr lang="cs-CZ" altLang="cs-CZ" sz="2000" b="1" dirty="0">
                <a:ea typeface="+mn-ea"/>
                <a:cs typeface="+mn-cs"/>
              </a:rPr>
              <a:t>; širší rámce edafických kategorií (příbuznost lesní vegetace, příbuznost stanoviště (extrémnost polohy, ovlivnění vodou)) = </a:t>
            </a:r>
            <a:r>
              <a:rPr lang="cs-CZ" altLang="cs-CZ" sz="2000" b="1" dirty="0">
                <a:solidFill>
                  <a:srgbClr val="FF0000"/>
                </a:solidFill>
                <a:ea typeface="+mn-ea"/>
                <a:cs typeface="+mn-cs"/>
              </a:rPr>
              <a:t>ekologické řady (EŘ) </a:t>
            </a:r>
          </a:p>
          <a:p>
            <a:pPr eaLnBrk="1" hangingPunct="1">
              <a:buSzPct val="75000"/>
              <a:buFont typeface="Arial" panose="020B0604020202020204" pitchFamily="34" charset="0"/>
              <a:buChar char="•"/>
              <a:defRPr/>
            </a:pPr>
            <a:r>
              <a:rPr lang="cs-CZ" altLang="en-US" sz="2000" b="1" dirty="0"/>
              <a:t>ekologické řady a edafické kategorie ± kombinace TŘ a HŘ </a:t>
            </a:r>
          </a:p>
          <a:p>
            <a:pPr eaLnBrk="1" hangingPunct="1">
              <a:buSzPct val="75000"/>
              <a:buFont typeface="Arial" panose="020B0604020202020204" pitchFamily="34" charset="0"/>
              <a:buChar char="•"/>
              <a:defRPr/>
            </a:pPr>
            <a:r>
              <a:rPr lang="cs-CZ" altLang="cs-CZ" sz="2000" b="1" dirty="0"/>
              <a:t>kombinace lesního vegetačního stupně (</a:t>
            </a:r>
            <a:r>
              <a:rPr lang="cs-CZ" altLang="cs-CZ" sz="2000" b="1" dirty="0">
                <a:solidFill>
                  <a:srgbClr val="FF0000"/>
                </a:solidFill>
              </a:rPr>
              <a:t>většinou</a:t>
            </a:r>
            <a:r>
              <a:rPr lang="cs-CZ" altLang="cs-CZ" sz="2000" b="1" dirty="0"/>
              <a:t>)</a:t>
            </a:r>
            <a:r>
              <a:rPr lang="cs-CZ" altLang="cs-CZ" sz="2000" b="1" dirty="0">
                <a:solidFill>
                  <a:srgbClr val="FF0000"/>
                </a:solidFill>
              </a:rPr>
              <a:t> </a:t>
            </a:r>
            <a:r>
              <a:rPr lang="cs-CZ" altLang="cs-CZ" sz="2000" b="1" dirty="0"/>
              <a:t>a edafické kategorie vymezuje soubor lesních typů (SLT, </a:t>
            </a:r>
            <a:r>
              <a:rPr lang="cs-CZ" altLang="cs-CZ" sz="2000" b="1" dirty="0" err="1"/>
              <a:t>SoLT</a:t>
            </a:r>
            <a:r>
              <a:rPr lang="cs-CZ" altLang="cs-CZ" sz="2000" b="1" dirty="0"/>
              <a:t>) (= základní jednotka)</a:t>
            </a:r>
          </a:p>
          <a:p>
            <a:pPr eaLnBrk="1" hangingPunct="1">
              <a:buSzPct val="75000"/>
              <a:buFont typeface="Arial" panose="020B0604020202020204" pitchFamily="34" charset="0"/>
              <a:buChar char="•"/>
              <a:defRPr/>
            </a:pPr>
            <a:r>
              <a:rPr lang="cs-CZ" altLang="cs-CZ" sz="2000" b="1" dirty="0"/>
              <a:t>soubor lesních typů se rozpadá na lesní typy, </a:t>
            </a:r>
            <a:r>
              <a:rPr lang="cs-CZ" altLang="cs-CZ" sz="2000" b="1" dirty="0">
                <a:solidFill>
                  <a:srgbClr val="FF0000"/>
                </a:solidFill>
              </a:rPr>
              <a:t>lesní typ = základní jednotka diferenciace růstových podmínek </a:t>
            </a:r>
            <a:r>
              <a:rPr lang="cs-CZ" altLang="cs-CZ" sz="2000" b="1" dirty="0"/>
              <a:t>(sdružení do </a:t>
            </a:r>
            <a:r>
              <a:rPr lang="cs-CZ" altLang="cs-CZ" sz="2000" b="1" dirty="0">
                <a:solidFill>
                  <a:srgbClr val="FF0000"/>
                </a:solidFill>
              </a:rPr>
              <a:t>SLT</a:t>
            </a:r>
            <a:r>
              <a:rPr lang="cs-CZ" altLang="cs-CZ" sz="2000" b="1" dirty="0"/>
              <a:t> podle </a:t>
            </a:r>
            <a:r>
              <a:rPr lang="cs-CZ" altLang="cs-CZ" sz="2000" b="1" dirty="0">
                <a:solidFill>
                  <a:srgbClr val="FF0000"/>
                </a:solidFill>
              </a:rPr>
              <a:t>ekologické příbuznosti vyjádřené hospodářsky významnými vlastnostmi stanoviště</a:t>
            </a:r>
            <a:r>
              <a:rPr lang="cs-CZ" altLang="cs-CZ" sz="2000" b="1" dirty="0"/>
              <a:t>)</a:t>
            </a:r>
          </a:p>
          <a:p>
            <a:pPr eaLnBrk="1" hangingPunct="1">
              <a:buSzPct val="75000"/>
              <a:buFont typeface="Arial" panose="020B0604020202020204" pitchFamily="34" charset="0"/>
              <a:buChar char="•"/>
              <a:defRPr/>
            </a:pPr>
            <a:r>
              <a:rPr lang="cs-CZ" altLang="cs-CZ" sz="2000" b="1" dirty="0"/>
              <a:t>v praxi ÚHÚL je </a:t>
            </a:r>
            <a:r>
              <a:rPr lang="cs-CZ" altLang="cs-CZ" sz="2000" b="1" dirty="0">
                <a:solidFill>
                  <a:srgbClr val="FF0000"/>
                </a:solidFill>
              </a:rPr>
              <a:t>lesní typ</a:t>
            </a:r>
            <a:r>
              <a:rPr lang="cs-CZ" altLang="cs-CZ" sz="2000" b="1" dirty="0"/>
              <a:t> charakterizován </a:t>
            </a:r>
            <a:r>
              <a:rPr lang="cs-CZ" altLang="cs-CZ" sz="2000" b="1" dirty="0">
                <a:solidFill>
                  <a:srgbClr val="FF0000"/>
                </a:solidFill>
              </a:rPr>
              <a:t>význačnou druhovou kombinací </a:t>
            </a:r>
            <a:r>
              <a:rPr lang="cs-CZ" altLang="cs-CZ" sz="2000" b="1" dirty="0"/>
              <a:t>druhů příslušné fytocenózy, </a:t>
            </a:r>
            <a:r>
              <a:rPr lang="cs-CZ" altLang="cs-CZ" sz="2000" b="1" dirty="0">
                <a:solidFill>
                  <a:srgbClr val="FF0000"/>
                </a:solidFill>
              </a:rPr>
              <a:t>půdními vlastnostmi</a:t>
            </a:r>
            <a:r>
              <a:rPr lang="cs-CZ" altLang="cs-CZ" sz="2000" b="1" dirty="0"/>
              <a:t>, </a:t>
            </a:r>
            <a:r>
              <a:rPr lang="cs-CZ" altLang="cs-CZ" sz="2000" b="1" dirty="0">
                <a:solidFill>
                  <a:srgbClr val="FF0000"/>
                </a:solidFill>
              </a:rPr>
              <a:t>výskytem v terénu </a:t>
            </a:r>
            <a:r>
              <a:rPr lang="cs-CZ" altLang="cs-CZ" sz="2000" b="1" dirty="0"/>
              <a:t>a </a:t>
            </a:r>
            <a:r>
              <a:rPr lang="cs-CZ" altLang="cs-CZ" sz="2000" b="1" dirty="0">
                <a:solidFill>
                  <a:srgbClr val="FF0000"/>
                </a:solidFill>
              </a:rPr>
              <a:t>potenciální bonitou dřevin</a:t>
            </a:r>
            <a:endParaRPr lang="cs-CZ" altLang="en-US" sz="2000" b="1" dirty="0">
              <a:solidFill>
                <a:srgbClr val="FF0000"/>
              </a:solidFill>
            </a:endParaRPr>
          </a:p>
          <a:p>
            <a:pPr eaLnBrk="1" hangingPunct="1">
              <a:buSzPct val="75000"/>
              <a:buFont typeface="Arial" panose="020B0604020202020204" pitchFamily="34" charset="0"/>
              <a:buChar char="•"/>
              <a:defRPr/>
            </a:pPr>
            <a:r>
              <a:rPr lang="cs-CZ" altLang="en-US" sz="2000" b="1" dirty="0"/>
              <a:t>úzká vazba na lesní hospodářství</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Obrázek 7">
            <a:extLst>
              <a:ext uri="{FF2B5EF4-FFF2-40B4-BE49-F238E27FC236}">
                <a16:creationId xmlns:a16="http://schemas.microsoft.com/office/drawing/2014/main" id="{6A1AA0A2-42C5-236C-BF3E-DE3F4F48EE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13" y="461963"/>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Skupina 9">
            <a:extLst>
              <a:ext uri="{FF2B5EF4-FFF2-40B4-BE49-F238E27FC236}">
                <a16:creationId xmlns:a16="http://schemas.microsoft.com/office/drawing/2014/main" id="{3B8087EF-05DD-CD55-1F05-340B15317D1A}"/>
              </a:ext>
            </a:extLst>
          </p:cNvPr>
          <p:cNvGrpSpPr>
            <a:grpSpLocks/>
          </p:cNvGrpSpPr>
          <p:nvPr/>
        </p:nvGrpSpPr>
        <p:grpSpPr bwMode="auto">
          <a:xfrm>
            <a:off x="-19050" y="1585913"/>
            <a:ext cx="3222625" cy="3914775"/>
            <a:chOff x="-18623" y="1585865"/>
            <a:chExt cx="3222626" cy="3914775"/>
          </a:xfrm>
        </p:grpSpPr>
        <p:sp>
          <p:nvSpPr>
            <p:cNvPr id="300073" name="Rectangle 6">
              <a:extLst>
                <a:ext uri="{FF2B5EF4-FFF2-40B4-BE49-F238E27FC236}">
                  <a16:creationId xmlns:a16="http://schemas.microsoft.com/office/drawing/2014/main" id="{C7EE9698-83D3-BAFE-9AFC-0FA43779C955}"/>
                </a:ext>
              </a:extLst>
            </p:cNvPr>
            <p:cNvSpPr>
              <a:spLocks noChangeArrowheads="1"/>
            </p:cNvSpPr>
            <p:nvPr/>
          </p:nvSpPr>
          <p:spPr bwMode="auto">
            <a:xfrm>
              <a:off x="-18623" y="1585865"/>
              <a:ext cx="1016000" cy="391477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0074" name="Line 7">
              <a:extLst>
                <a:ext uri="{FF2B5EF4-FFF2-40B4-BE49-F238E27FC236}">
                  <a16:creationId xmlns:a16="http://schemas.microsoft.com/office/drawing/2014/main" id="{00108AF3-2E54-4558-1AE8-EC6A7C606253}"/>
                </a:ext>
              </a:extLst>
            </p:cNvPr>
            <p:cNvSpPr>
              <a:spLocks noChangeShapeType="1"/>
            </p:cNvSpPr>
            <p:nvPr/>
          </p:nvSpPr>
          <p:spPr bwMode="auto">
            <a:xfrm>
              <a:off x="817990" y="1808820"/>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75" name="Line 8">
              <a:extLst>
                <a:ext uri="{FF2B5EF4-FFF2-40B4-BE49-F238E27FC236}">
                  <a16:creationId xmlns:a16="http://schemas.microsoft.com/office/drawing/2014/main" id="{7D45C36D-FA60-0C4D-230B-7E0AEF4C42E4}"/>
                </a:ext>
              </a:extLst>
            </p:cNvPr>
            <p:cNvSpPr>
              <a:spLocks noChangeShapeType="1"/>
            </p:cNvSpPr>
            <p:nvPr/>
          </p:nvSpPr>
          <p:spPr bwMode="auto">
            <a:xfrm>
              <a:off x="817990" y="2303875"/>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76" name="Line 9">
              <a:extLst>
                <a:ext uri="{FF2B5EF4-FFF2-40B4-BE49-F238E27FC236}">
                  <a16:creationId xmlns:a16="http://schemas.microsoft.com/office/drawing/2014/main" id="{E30FF8F9-CD02-C24E-553E-3EDADBA25CE7}"/>
                </a:ext>
              </a:extLst>
            </p:cNvPr>
            <p:cNvSpPr>
              <a:spLocks noChangeShapeType="1"/>
            </p:cNvSpPr>
            <p:nvPr/>
          </p:nvSpPr>
          <p:spPr bwMode="auto">
            <a:xfrm>
              <a:off x="817990" y="5364215"/>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77" name="Line 10">
              <a:extLst>
                <a:ext uri="{FF2B5EF4-FFF2-40B4-BE49-F238E27FC236}">
                  <a16:creationId xmlns:a16="http://schemas.microsoft.com/office/drawing/2014/main" id="{A9BD2E16-4E5F-394A-A243-328AEE30C272}"/>
                </a:ext>
              </a:extLst>
            </p:cNvPr>
            <p:cNvSpPr>
              <a:spLocks noChangeShapeType="1"/>
            </p:cNvSpPr>
            <p:nvPr/>
          </p:nvSpPr>
          <p:spPr bwMode="auto">
            <a:xfrm>
              <a:off x="817990" y="3879050"/>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78" name="Line 11">
              <a:extLst>
                <a:ext uri="{FF2B5EF4-FFF2-40B4-BE49-F238E27FC236}">
                  <a16:creationId xmlns:a16="http://schemas.microsoft.com/office/drawing/2014/main" id="{60A5BC27-06AA-24B2-8641-E3E13D5CED38}"/>
                </a:ext>
              </a:extLst>
            </p:cNvPr>
            <p:cNvSpPr>
              <a:spLocks noChangeShapeType="1"/>
            </p:cNvSpPr>
            <p:nvPr/>
          </p:nvSpPr>
          <p:spPr bwMode="auto">
            <a:xfrm>
              <a:off x="817990" y="4329100"/>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79" name="Line 12">
              <a:extLst>
                <a:ext uri="{FF2B5EF4-FFF2-40B4-BE49-F238E27FC236}">
                  <a16:creationId xmlns:a16="http://schemas.microsoft.com/office/drawing/2014/main" id="{EBC2019F-E302-ACFC-A45C-6258193B170E}"/>
                </a:ext>
              </a:extLst>
            </p:cNvPr>
            <p:cNvSpPr>
              <a:spLocks noChangeShapeType="1"/>
            </p:cNvSpPr>
            <p:nvPr/>
          </p:nvSpPr>
          <p:spPr bwMode="auto">
            <a:xfrm>
              <a:off x="817990" y="4824955"/>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80" name="Line 13">
              <a:extLst>
                <a:ext uri="{FF2B5EF4-FFF2-40B4-BE49-F238E27FC236}">
                  <a16:creationId xmlns:a16="http://schemas.microsoft.com/office/drawing/2014/main" id="{D1535B30-417F-44A0-2904-FB8678DEABE2}"/>
                </a:ext>
              </a:extLst>
            </p:cNvPr>
            <p:cNvSpPr>
              <a:spLocks noChangeShapeType="1"/>
            </p:cNvSpPr>
            <p:nvPr/>
          </p:nvSpPr>
          <p:spPr bwMode="auto">
            <a:xfrm>
              <a:off x="817990" y="3338990"/>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81" name="Line 14">
              <a:extLst>
                <a:ext uri="{FF2B5EF4-FFF2-40B4-BE49-F238E27FC236}">
                  <a16:creationId xmlns:a16="http://schemas.microsoft.com/office/drawing/2014/main" id="{E7B288A9-EAF8-A133-DF5D-F68C726D6CD4}"/>
                </a:ext>
              </a:extLst>
            </p:cNvPr>
            <p:cNvSpPr>
              <a:spLocks noChangeShapeType="1"/>
            </p:cNvSpPr>
            <p:nvPr/>
          </p:nvSpPr>
          <p:spPr bwMode="auto">
            <a:xfrm>
              <a:off x="817990" y="2711403"/>
              <a:ext cx="238601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82" name="Text Box 15">
              <a:extLst>
                <a:ext uri="{FF2B5EF4-FFF2-40B4-BE49-F238E27FC236}">
                  <a16:creationId xmlns:a16="http://schemas.microsoft.com/office/drawing/2014/main" id="{A87F055A-C0BC-F00D-0C39-DEEC9874AD18}"/>
                </a:ext>
              </a:extLst>
            </p:cNvPr>
            <p:cNvSpPr txBox="1">
              <a:spLocks noChangeArrowheads="1"/>
            </p:cNvSpPr>
            <p:nvPr/>
          </p:nvSpPr>
          <p:spPr bwMode="auto">
            <a:xfrm>
              <a:off x="8365" y="2530428"/>
              <a:ext cx="3143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b="1">
                  <a:solidFill>
                    <a:srgbClr val="FF0000"/>
                  </a:solidFill>
                </a:rPr>
                <a:t>LVS</a:t>
              </a:r>
            </a:p>
          </p:txBody>
        </p:sp>
      </p:grpSp>
      <p:grpSp>
        <p:nvGrpSpPr>
          <p:cNvPr id="9" name="Skupina 8">
            <a:extLst>
              <a:ext uri="{FF2B5EF4-FFF2-40B4-BE49-F238E27FC236}">
                <a16:creationId xmlns:a16="http://schemas.microsoft.com/office/drawing/2014/main" id="{1C29F542-5E5B-194D-FEE8-D4B306FB0121}"/>
              </a:ext>
            </a:extLst>
          </p:cNvPr>
          <p:cNvGrpSpPr>
            <a:grpSpLocks/>
          </p:cNvGrpSpPr>
          <p:nvPr/>
        </p:nvGrpSpPr>
        <p:grpSpPr bwMode="auto">
          <a:xfrm>
            <a:off x="628650" y="-36513"/>
            <a:ext cx="8039100" cy="3700463"/>
            <a:chOff x="628651" y="-36513"/>
            <a:chExt cx="8038804" cy="3700798"/>
          </a:xfrm>
        </p:grpSpPr>
        <p:sp>
          <p:nvSpPr>
            <p:cNvPr id="300054" name="Line 27">
              <a:extLst>
                <a:ext uri="{FF2B5EF4-FFF2-40B4-BE49-F238E27FC236}">
                  <a16:creationId xmlns:a16="http://schemas.microsoft.com/office/drawing/2014/main" id="{8D281026-FEB4-2C51-7E9E-5E7A03240CE6}"/>
                </a:ext>
              </a:extLst>
            </p:cNvPr>
            <p:cNvSpPr>
              <a:spLocks noChangeShapeType="1"/>
            </p:cNvSpPr>
            <p:nvPr/>
          </p:nvSpPr>
          <p:spPr bwMode="auto">
            <a:xfrm>
              <a:off x="634749" y="368300"/>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55" name="Line 28">
              <a:extLst>
                <a:ext uri="{FF2B5EF4-FFF2-40B4-BE49-F238E27FC236}">
                  <a16:creationId xmlns:a16="http://schemas.microsoft.com/office/drawing/2014/main" id="{A8CC9E4B-A677-035C-4A27-AED2E6FF72C1}"/>
                </a:ext>
              </a:extLst>
            </p:cNvPr>
            <p:cNvSpPr>
              <a:spLocks noChangeShapeType="1"/>
            </p:cNvSpPr>
            <p:nvPr/>
          </p:nvSpPr>
          <p:spPr bwMode="auto">
            <a:xfrm>
              <a:off x="1701256" y="503238"/>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56" name="Line 29">
              <a:extLst>
                <a:ext uri="{FF2B5EF4-FFF2-40B4-BE49-F238E27FC236}">
                  <a16:creationId xmlns:a16="http://schemas.microsoft.com/office/drawing/2014/main" id="{4671854F-B135-963C-CE88-739E0C477E70}"/>
                </a:ext>
              </a:extLst>
            </p:cNvPr>
            <p:cNvSpPr>
              <a:spLocks noChangeShapeType="1"/>
            </p:cNvSpPr>
            <p:nvPr/>
          </p:nvSpPr>
          <p:spPr bwMode="auto">
            <a:xfrm>
              <a:off x="3070653" y="59372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57" name="Line 30">
              <a:extLst>
                <a:ext uri="{FF2B5EF4-FFF2-40B4-BE49-F238E27FC236}">
                  <a16:creationId xmlns:a16="http://schemas.microsoft.com/office/drawing/2014/main" id="{7E6BC803-699E-DEF7-6595-B42332ABF33E}"/>
                </a:ext>
              </a:extLst>
            </p:cNvPr>
            <p:cNvSpPr>
              <a:spLocks noChangeShapeType="1"/>
            </p:cNvSpPr>
            <p:nvPr/>
          </p:nvSpPr>
          <p:spPr bwMode="auto">
            <a:xfrm>
              <a:off x="4860546" y="59372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58" name="Line 31">
              <a:extLst>
                <a:ext uri="{FF2B5EF4-FFF2-40B4-BE49-F238E27FC236}">
                  <a16:creationId xmlns:a16="http://schemas.microsoft.com/office/drawing/2014/main" id="{CB552EE4-A425-DABD-1058-A836DDD466C7}"/>
                </a:ext>
              </a:extLst>
            </p:cNvPr>
            <p:cNvSpPr>
              <a:spLocks noChangeShapeType="1"/>
            </p:cNvSpPr>
            <p:nvPr/>
          </p:nvSpPr>
          <p:spPr bwMode="auto">
            <a:xfrm>
              <a:off x="5816252" y="60358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59" name="Line 32">
              <a:extLst>
                <a:ext uri="{FF2B5EF4-FFF2-40B4-BE49-F238E27FC236}">
                  <a16:creationId xmlns:a16="http://schemas.microsoft.com/office/drawing/2014/main" id="{E334E02A-F341-50DD-77D4-6988671F74C2}"/>
                </a:ext>
              </a:extLst>
            </p:cNvPr>
            <p:cNvSpPr>
              <a:spLocks noChangeShapeType="1"/>
            </p:cNvSpPr>
            <p:nvPr/>
          </p:nvSpPr>
          <p:spPr bwMode="auto">
            <a:xfrm>
              <a:off x="6707410" y="59372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60" name="Line 33">
              <a:extLst>
                <a:ext uri="{FF2B5EF4-FFF2-40B4-BE49-F238E27FC236}">
                  <a16:creationId xmlns:a16="http://schemas.microsoft.com/office/drawing/2014/main" id="{2A9794B1-1E63-3121-0B81-76B3185819DB}"/>
                </a:ext>
              </a:extLst>
            </p:cNvPr>
            <p:cNvSpPr>
              <a:spLocks noChangeShapeType="1"/>
            </p:cNvSpPr>
            <p:nvPr/>
          </p:nvSpPr>
          <p:spPr bwMode="auto">
            <a:xfrm>
              <a:off x="7587335" y="60358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61" name="Line 34">
              <a:extLst>
                <a:ext uri="{FF2B5EF4-FFF2-40B4-BE49-F238E27FC236}">
                  <a16:creationId xmlns:a16="http://schemas.microsoft.com/office/drawing/2014/main" id="{25BA725B-C2A6-7098-CBED-1B79B564822B}"/>
                </a:ext>
              </a:extLst>
            </p:cNvPr>
            <p:cNvSpPr>
              <a:spLocks noChangeShapeType="1"/>
            </p:cNvSpPr>
            <p:nvPr/>
          </p:nvSpPr>
          <p:spPr bwMode="auto">
            <a:xfrm>
              <a:off x="8159005" y="60358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62" name="Line 35">
              <a:extLst>
                <a:ext uri="{FF2B5EF4-FFF2-40B4-BE49-F238E27FC236}">
                  <a16:creationId xmlns:a16="http://schemas.microsoft.com/office/drawing/2014/main" id="{09A0BE07-487A-BB74-573A-C90B416DB807}"/>
                </a:ext>
              </a:extLst>
            </p:cNvPr>
            <p:cNvSpPr>
              <a:spLocks noChangeShapeType="1"/>
            </p:cNvSpPr>
            <p:nvPr/>
          </p:nvSpPr>
          <p:spPr bwMode="auto">
            <a:xfrm>
              <a:off x="8660062" y="593725"/>
              <a:ext cx="0" cy="3060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63" name="Rectangle 17" descr="Tmavý vodorovný">
              <a:extLst>
                <a:ext uri="{FF2B5EF4-FFF2-40B4-BE49-F238E27FC236}">
                  <a16:creationId xmlns:a16="http://schemas.microsoft.com/office/drawing/2014/main" id="{304B8243-8CF8-6AD7-B266-0833C505E43B}"/>
                </a:ext>
              </a:extLst>
            </p:cNvPr>
            <p:cNvSpPr>
              <a:spLocks noChangeArrowheads="1"/>
            </p:cNvSpPr>
            <p:nvPr/>
          </p:nvSpPr>
          <p:spPr bwMode="auto">
            <a:xfrm>
              <a:off x="628651" y="368300"/>
              <a:ext cx="1062933" cy="225425"/>
            </a:xfrm>
            <a:prstGeom prst="rect">
              <a:avLst/>
            </a:prstGeom>
            <a:blipFill dpi="0" rotWithShape="0">
              <a:blip r:embed="rId4"/>
              <a:srcRect/>
              <a:tile tx="0" ty="0" sx="100000" sy="100000" flip="none" algn="tl"/>
            </a:blip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0064" name="Rectangle 18">
              <a:extLst>
                <a:ext uri="{FF2B5EF4-FFF2-40B4-BE49-F238E27FC236}">
                  <a16:creationId xmlns:a16="http://schemas.microsoft.com/office/drawing/2014/main" id="{D2C3B4F0-8F25-6F81-B72E-9A03537116CF}"/>
                </a:ext>
              </a:extLst>
            </p:cNvPr>
            <p:cNvSpPr>
              <a:spLocks noChangeArrowheads="1"/>
            </p:cNvSpPr>
            <p:nvPr/>
          </p:nvSpPr>
          <p:spPr bwMode="auto">
            <a:xfrm>
              <a:off x="1691584" y="378160"/>
              <a:ext cx="1379069" cy="225425"/>
            </a:xfrm>
            <a:prstGeom prst="rect">
              <a:avLst/>
            </a:prstGeom>
            <a:solidFill>
              <a:srgbClr val="FF6600"/>
            </a:solid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0065" name="Rectangle 19">
              <a:extLst>
                <a:ext uri="{FF2B5EF4-FFF2-40B4-BE49-F238E27FC236}">
                  <a16:creationId xmlns:a16="http://schemas.microsoft.com/office/drawing/2014/main" id="{177A45F8-F03A-A63D-969C-A1E06D9704FB}"/>
                </a:ext>
              </a:extLst>
            </p:cNvPr>
            <p:cNvSpPr>
              <a:spLocks noChangeArrowheads="1"/>
            </p:cNvSpPr>
            <p:nvPr/>
          </p:nvSpPr>
          <p:spPr bwMode="auto">
            <a:xfrm>
              <a:off x="3070782" y="368300"/>
              <a:ext cx="1806977" cy="225425"/>
            </a:xfrm>
            <a:prstGeom prst="rect">
              <a:avLst/>
            </a:prstGeom>
            <a:solidFill>
              <a:schemeClr val="accent1"/>
            </a:solid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0066" name="Rectangle 20">
              <a:extLst>
                <a:ext uri="{FF2B5EF4-FFF2-40B4-BE49-F238E27FC236}">
                  <a16:creationId xmlns:a16="http://schemas.microsoft.com/office/drawing/2014/main" id="{6ADEFE54-BDF2-A110-A012-2A3B62D5F0B7}"/>
                </a:ext>
              </a:extLst>
            </p:cNvPr>
            <p:cNvSpPr>
              <a:spLocks noChangeArrowheads="1"/>
            </p:cNvSpPr>
            <p:nvPr/>
          </p:nvSpPr>
          <p:spPr bwMode="auto">
            <a:xfrm>
              <a:off x="4860546" y="368300"/>
              <a:ext cx="948805" cy="225425"/>
            </a:xfrm>
            <a:prstGeom prst="rect">
              <a:avLst/>
            </a:prstGeom>
            <a:solidFill>
              <a:srgbClr val="99CC00"/>
            </a:solid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0067" name="Rectangle 21">
              <a:extLst>
                <a:ext uri="{FF2B5EF4-FFF2-40B4-BE49-F238E27FC236}">
                  <a16:creationId xmlns:a16="http://schemas.microsoft.com/office/drawing/2014/main" id="{339E2BE1-4A7A-EC87-9CF1-85C3B97F5721}"/>
                </a:ext>
              </a:extLst>
            </p:cNvPr>
            <p:cNvSpPr>
              <a:spLocks noChangeArrowheads="1"/>
            </p:cNvSpPr>
            <p:nvPr/>
          </p:nvSpPr>
          <p:spPr bwMode="auto">
            <a:xfrm>
              <a:off x="5801065" y="368300"/>
              <a:ext cx="906345" cy="225425"/>
            </a:xfrm>
            <a:prstGeom prst="rect">
              <a:avLst/>
            </a:prstGeom>
            <a:solidFill>
              <a:srgbClr val="008000"/>
            </a:solid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0068" name="Rectangle 22">
              <a:extLst>
                <a:ext uri="{FF2B5EF4-FFF2-40B4-BE49-F238E27FC236}">
                  <a16:creationId xmlns:a16="http://schemas.microsoft.com/office/drawing/2014/main" id="{801BDD7B-0E20-AFC8-D17F-BDAD6AA2FE74}"/>
                </a:ext>
              </a:extLst>
            </p:cNvPr>
            <p:cNvSpPr>
              <a:spLocks noChangeArrowheads="1"/>
            </p:cNvSpPr>
            <p:nvPr/>
          </p:nvSpPr>
          <p:spPr bwMode="auto">
            <a:xfrm>
              <a:off x="6707540" y="368300"/>
              <a:ext cx="879791" cy="225425"/>
            </a:xfrm>
            <a:prstGeom prst="rect">
              <a:avLst/>
            </a:prstGeom>
            <a:solidFill>
              <a:srgbClr val="993366"/>
            </a:solidFill>
            <a:ln w="571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 name="Rectangle 24">
              <a:extLst>
                <a:ext uri="{FF2B5EF4-FFF2-40B4-BE49-F238E27FC236}">
                  <a16:creationId xmlns:a16="http://schemas.microsoft.com/office/drawing/2014/main" id="{DB12119A-7049-804E-C55A-00DD93FA743C}"/>
                </a:ext>
              </a:extLst>
            </p:cNvPr>
            <p:cNvSpPr>
              <a:spLocks noChangeArrowheads="1"/>
            </p:cNvSpPr>
            <p:nvPr/>
          </p:nvSpPr>
          <p:spPr bwMode="auto">
            <a:xfrm>
              <a:off x="7613394" y="368337"/>
              <a:ext cx="587353" cy="225445"/>
            </a:xfrm>
            <a:prstGeom prst="rect">
              <a:avLst/>
            </a:prstGeom>
            <a:solidFill>
              <a:schemeClr val="bg1">
                <a:lumMod val="85000"/>
              </a:schemeClr>
            </a:solidFill>
            <a:ln w="571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800" dirty="0">
                <a:latin typeface="Calibri" panose="020F0502020204030204" pitchFamily="34" charset="0"/>
              </a:endParaRPr>
            </a:p>
          </p:txBody>
        </p:sp>
        <p:sp>
          <p:nvSpPr>
            <p:cNvPr id="3" name="Rectangle 25" descr="Tmavý vodorovný">
              <a:extLst>
                <a:ext uri="{FF2B5EF4-FFF2-40B4-BE49-F238E27FC236}">
                  <a16:creationId xmlns:a16="http://schemas.microsoft.com/office/drawing/2014/main" id="{AADCE8A2-7A4E-A9E1-FBF8-D7866A945990}"/>
                </a:ext>
              </a:extLst>
            </p:cNvPr>
            <p:cNvSpPr>
              <a:spLocks noChangeArrowheads="1"/>
            </p:cNvSpPr>
            <p:nvPr/>
          </p:nvSpPr>
          <p:spPr bwMode="auto">
            <a:xfrm>
              <a:off x="8159474" y="368337"/>
              <a:ext cx="507981" cy="225445"/>
            </a:xfrm>
            <a:prstGeom prst="rect">
              <a:avLst/>
            </a:prstGeom>
            <a:solidFill>
              <a:schemeClr val="bg1">
                <a:lumMod val="50000"/>
              </a:schemeClr>
            </a:solidFill>
            <a:ln w="571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800" dirty="0">
                <a:latin typeface="Calibri" panose="020F0502020204030204" pitchFamily="34" charset="0"/>
              </a:endParaRPr>
            </a:p>
          </p:txBody>
        </p:sp>
        <p:sp>
          <p:nvSpPr>
            <p:cNvPr id="300071" name="Rectangle 36">
              <a:extLst>
                <a:ext uri="{FF2B5EF4-FFF2-40B4-BE49-F238E27FC236}">
                  <a16:creationId xmlns:a16="http://schemas.microsoft.com/office/drawing/2014/main" id="{857A9CD6-9E11-1B7F-820B-EF17EC319D89}"/>
                </a:ext>
              </a:extLst>
            </p:cNvPr>
            <p:cNvSpPr>
              <a:spLocks noChangeArrowheads="1"/>
            </p:cNvSpPr>
            <p:nvPr/>
          </p:nvSpPr>
          <p:spPr bwMode="auto">
            <a:xfrm>
              <a:off x="628652" y="0"/>
              <a:ext cx="8038803" cy="3683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0072" name="Text Box 37">
              <a:extLst>
                <a:ext uri="{FF2B5EF4-FFF2-40B4-BE49-F238E27FC236}">
                  <a16:creationId xmlns:a16="http://schemas.microsoft.com/office/drawing/2014/main" id="{7C140047-27CA-F9B2-BD4E-0AAD4E48357E}"/>
                </a:ext>
              </a:extLst>
            </p:cNvPr>
            <p:cNvSpPr txBox="1">
              <a:spLocks noChangeArrowheads="1"/>
            </p:cNvSpPr>
            <p:nvPr/>
          </p:nvSpPr>
          <p:spPr bwMode="auto">
            <a:xfrm>
              <a:off x="2279918" y="-36513"/>
              <a:ext cx="4200557" cy="46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en-US" sz="2400" b="1">
                  <a:solidFill>
                    <a:srgbClr val="FF0000"/>
                  </a:solidFill>
                </a:rPr>
                <a:t>Ekologické řady</a:t>
              </a:r>
            </a:p>
          </p:txBody>
        </p:sp>
      </p:grpSp>
      <p:grpSp>
        <p:nvGrpSpPr>
          <p:cNvPr id="5" name="Group 61">
            <a:extLst>
              <a:ext uri="{FF2B5EF4-FFF2-40B4-BE49-F238E27FC236}">
                <a16:creationId xmlns:a16="http://schemas.microsoft.com/office/drawing/2014/main" id="{CCE593C4-14BB-90EF-6B23-A4C6C90C3105}"/>
              </a:ext>
            </a:extLst>
          </p:cNvPr>
          <p:cNvGrpSpPr>
            <a:grpSpLocks/>
          </p:cNvGrpSpPr>
          <p:nvPr/>
        </p:nvGrpSpPr>
        <p:grpSpPr bwMode="auto">
          <a:xfrm>
            <a:off x="488950" y="2430463"/>
            <a:ext cx="8191500" cy="4243387"/>
            <a:chOff x="300" y="1621"/>
            <a:chExt cx="5160" cy="2673"/>
          </a:xfrm>
        </p:grpSpPr>
        <p:sp>
          <p:nvSpPr>
            <p:cNvPr id="300044" name="Text Box 44">
              <a:extLst>
                <a:ext uri="{FF2B5EF4-FFF2-40B4-BE49-F238E27FC236}">
                  <a16:creationId xmlns:a16="http://schemas.microsoft.com/office/drawing/2014/main" id="{E426D875-2DE5-13A1-C34A-376A1B80DD1C}"/>
                </a:ext>
              </a:extLst>
            </p:cNvPr>
            <p:cNvSpPr txBox="1">
              <a:spLocks noChangeArrowheads="1"/>
            </p:cNvSpPr>
            <p:nvPr/>
          </p:nvSpPr>
          <p:spPr bwMode="auto">
            <a:xfrm>
              <a:off x="300" y="4003"/>
              <a:ext cx="5160" cy="29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en-US" sz="2400" b="1">
                  <a:solidFill>
                    <a:srgbClr val="FF0000"/>
                  </a:solidFill>
                </a:rPr>
                <a:t>Edafické kategorie</a:t>
              </a:r>
            </a:p>
          </p:txBody>
        </p:sp>
        <p:sp>
          <p:nvSpPr>
            <p:cNvPr id="300045" name="Line 45">
              <a:extLst>
                <a:ext uri="{FF2B5EF4-FFF2-40B4-BE49-F238E27FC236}">
                  <a16:creationId xmlns:a16="http://schemas.microsoft.com/office/drawing/2014/main" id="{92185B46-0DF0-89DB-89B9-8FB08C02F7B3}"/>
                </a:ext>
              </a:extLst>
            </p:cNvPr>
            <p:cNvSpPr>
              <a:spLocks noChangeShapeType="1"/>
            </p:cNvSpPr>
            <p:nvPr/>
          </p:nvSpPr>
          <p:spPr bwMode="auto">
            <a:xfrm flipV="1">
              <a:off x="2200"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46" name="Line 46">
              <a:extLst>
                <a:ext uri="{FF2B5EF4-FFF2-40B4-BE49-F238E27FC236}">
                  <a16:creationId xmlns:a16="http://schemas.microsoft.com/office/drawing/2014/main" id="{72C9468A-C63A-DED5-7AD9-48AAC6432E71}"/>
                </a:ext>
              </a:extLst>
            </p:cNvPr>
            <p:cNvSpPr>
              <a:spLocks noChangeShapeType="1"/>
            </p:cNvSpPr>
            <p:nvPr/>
          </p:nvSpPr>
          <p:spPr bwMode="auto">
            <a:xfrm flipV="1">
              <a:off x="2370"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47" name="Line 47">
              <a:extLst>
                <a:ext uri="{FF2B5EF4-FFF2-40B4-BE49-F238E27FC236}">
                  <a16:creationId xmlns:a16="http://schemas.microsoft.com/office/drawing/2014/main" id="{771BB423-22BD-B688-7D6C-40E3E8A0E717}"/>
                </a:ext>
              </a:extLst>
            </p:cNvPr>
            <p:cNvSpPr>
              <a:spLocks noChangeShapeType="1"/>
            </p:cNvSpPr>
            <p:nvPr/>
          </p:nvSpPr>
          <p:spPr bwMode="auto">
            <a:xfrm flipV="1">
              <a:off x="2597"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48" name="Line 48">
              <a:extLst>
                <a:ext uri="{FF2B5EF4-FFF2-40B4-BE49-F238E27FC236}">
                  <a16:creationId xmlns:a16="http://schemas.microsoft.com/office/drawing/2014/main" id="{BC79E76D-AD15-BD0C-EB17-0F26EC3C5E02}"/>
                </a:ext>
              </a:extLst>
            </p:cNvPr>
            <p:cNvSpPr>
              <a:spLocks noChangeShapeType="1"/>
            </p:cNvSpPr>
            <p:nvPr/>
          </p:nvSpPr>
          <p:spPr bwMode="auto">
            <a:xfrm flipV="1">
              <a:off x="2767"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49" name="Line 49">
              <a:extLst>
                <a:ext uri="{FF2B5EF4-FFF2-40B4-BE49-F238E27FC236}">
                  <a16:creationId xmlns:a16="http://schemas.microsoft.com/office/drawing/2014/main" id="{17AF109F-2F37-459D-A655-5AA7AF4E2534}"/>
                </a:ext>
              </a:extLst>
            </p:cNvPr>
            <p:cNvSpPr>
              <a:spLocks noChangeShapeType="1"/>
            </p:cNvSpPr>
            <p:nvPr/>
          </p:nvSpPr>
          <p:spPr bwMode="auto">
            <a:xfrm flipV="1">
              <a:off x="2908"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50" name="Line 50">
              <a:extLst>
                <a:ext uri="{FF2B5EF4-FFF2-40B4-BE49-F238E27FC236}">
                  <a16:creationId xmlns:a16="http://schemas.microsoft.com/office/drawing/2014/main" id="{EABA5756-BED1-986F-E62E-7D2CBCAF4383}"/>
                </a:ext>
              </a:extLst>
            </p:cNvPr>
            <p:cNvSpPr>
              <a:spLocks noChangeShapeType="1"/>
            </p:cNvSpPr>
            <p:nvPr/>
          </p:nvSpPr>
          <p:spPr bwMode="auto">
            <a:xfrm flipV="1">
              <a:off x="1934"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51" name="Line 51">
              <a:extLst>
                <a:ext uri="{FF2B5EF4-FFF2-40B4-BE49-F238E27FC236}">
                  <a16:creationId xmlns:a16="http://schemas.microsoft.com/office/drawing/2014/main" id="{364AF70A-00C4-7A73-FE29-4B069E43D8E7}"/>
                </a:ext>
              </a:extLst>
            </p:cNvPr>
            <p:cNvSpPr>
              <a:spLocks noChangeShapeType="1"/>
            </p:cNvSpPr>
            <p:nvPr/>
          </p:nvSpPr>
          <p:spPr bwMode="auto">
            <a:xfrm flipV="1">
              <a:off x="3076"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52" name="Line 59">
              <a:extLst>
                <a:ext uri="{FF2B5EF4-FFF2-40B4-BE49-F238E27FC236}">
                  <a16:creationId xmlns:a16="http://schemas.microsoft.com/office/drawing/2014/main" id="{DDEB8CAE-91A5-7707-971D-247FD3754AA3}"/>
                </a:ext>
              </a:extLst>
            </p:cNvPr>
            <p:cNvSpPr>
              <a:spLocks noChangeShapeType="1"/>
            </p:cNvSpPr>
            <p:nvPr/>
          </p:nvSpPr>
          <p:spPr bwMode="auto">
            <a:xfrm flipV="1">
              <a:off x="1746"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53" name="Line 60">
              <a:extLst>
                <a:ext uri="{FF2B5EF4-FFF2-40B4-BE49-F238E27FC236}">
                  <a16:creationId xmlns:a16="http://schemas.microsoft.com/office/drawing/2014/main" id="{49619A17-D728-7F57-DB28-F9B28DFB1C2C}"/>
                </a:ext>
              </a:extLst>
            </p:cNvPr>
            <p:cNvSpPr>
              <a:spLocks noChangeShapeType="1"/>
            </p:cNvSpPr>
            <p:nvPr/>
          </p:nvSpPr>
          <p:spPr bwMode="auto">
            <a:xfrm flipV="1">
              <a:off x="1519" y="1621"/>
              <a:ext cx="0" cy="23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 name="Group 64">
            <a:extLst>
              <a:ext uri="{FF2B5EF4-FFF2-40B4-BE49-F238E27FC236}">
                <a16:creationId xmlns:a16="http://schemas.microsoft.com/office/drawing/2014/main" id="{459CDAFE-2C88-E721-9FF4-B371DDD511F4}"/>
              </a:ext>
            </a:extLst>
          </p:cNvPr>
          <p:cNvGrpSpPr>
            <a:grpSpLocks/>
          </p:cNvGrpSpPr>
          <p:nvPr/>
        </p:nvGrpSpPr>
        <p:grpSpPr bwMode="auto">
          <a:xfrm>
            <a:off x="2784475" y="2720975"/>
            <a:ext cx="3473450" cy="617538"/>
            <a:chOff x="1689" y="1735"/>
            <a:chExt cx="2188" cy="389"/>
          </a:xfrm>
        </p:grpSpPr>
        <p:sp>
          <p:nvSpPr>
            <p:cNvPr id="300042" name="Rectangle 62">
              <a:extLst>
                <a:ext uri="{FF2B5EF4-FFF2-40B4-BE49-F238E27FC236}">
                  <a16:creationId xmlns:a16="http://schemas.microsoft.com/office/drawing/2014/main" id="{42A76436-8237-4F25-98AA-4CDE14C210E6}"/>
                </a:ext>
              </a:extLst>
            </p:cNvPr>
            <p:cNvSpPr>
              <a:spLocks noChangeArrowheads="1"/>
            </p:cNvSpPr>
            <p:nvPr/>
          </p:nvSpPr>
          <p:spPr bwMode="auto">
            <a:xfrm>
              <a:off x="1689" y="1735"/>
              <a:ext cx="196" cy="389"/>
            </a:xfrm>
            <a:prstGeom prst="rect">
              <a:avLst/>
            </a:prstGeom>
            <a:solidFill>
              <a:srgbClr val="FF00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0043" name="Text Box 63">
              <a:extLst>
                <a:ext uri="{FF2B5EF4-FFF2-40B4-BE49-F238E27FC236}">
                  <a16:creationId xmlns:a16="http://schemas.microsoft.com/office/drawing/2014/main" id="{A2A45AB9-D57C-2535-C6E1-998CBF9A9927}"/>
                </a:ext>
              </a:extLst>
            </p:cNvPr>
            <p:cNvSpPr txBox="1">
              <a:spLocks noChangeArrowheads="1"/>
            </p:cNvSpPr>
            <p:nvPr/>
          </p:nvSpPr>
          <p:spPr bwMode="auto">
            <a:xfrm>
              <a:off x="1893" y="1735"/>
              <a:ext cx="1984" cy="252"/>
            </a:xfrm>
            <a:prstGeom prst="rect">
              <a:avLst/>
            </a:prstGeom>
            <a:solidFill>
              <a:schemeClr val="tx1"/>
            </a:solidFill>
            <a:ln w="57150">
              <a:solidFill>
                <a:srgbClr val="FF0000"/>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en-US" sz="2000" b="1">
                  <a:solidFill>
                    <a:srgbClr val="FF0000"/>
                  </a:solidFill>
                </a:rPr>
                <a:t>Soubor lesních typů</a:t>
              </a:r>
            </a:p>
          </p:txBody>
        </p:sp>
      </p:grpSp>
      <p:grpSp>
        <p:nvGrpSpPr>
          <p:cNvPr id="7" name="Group 67">
            <a:extLst>
              <a:ext uri="{FF2B5EF4-FFF2-40B4-BE49-F238E27FC236}">
                <a16:creationId xmlns:a16="http://schemas.microsoft.com/office/drawing/2014/main" id="{329788C8-90CD-57E3-6FBB-E31F7D2B1615}"/>
              </a:ext>
            </a:extLst>
          </p:cNvPr>
          <p:cNvGrpSpPr>
            <a:grpSpLocks/>
          </p:cNvGrpSpPr>
          <p:nvPr/>
        </p:nvGrpSpPr>
        <p:grpSpPr bwMode="auto">
          <a:xfrm>
            <a:off x="6427788" y="4373563"/>
            <a:ext cx="1439862" cy="450850"/>
            <a:chOff x="3589" y="2585"/>
            <a:chExt cx="907" cy="284"/>
          </a:xfrm>
        </p:grpSpPr>
        <p:sp>
          <p:nvSpPr>
            <p:cNvPr id="300040" name="Line 65">
              <a:extLst>
                <a:ext uri="{FF2B5EF4-FFF2-40B4-BE49-F238E27FC236}">
                  <a16:creationId xmlns:a16="http://schemas.microsoft.com/office/drawing/2014/main" id="{6996A795-FC43-10B3-741B-587A708BC770}"/>
                </a:ext>
              </a:extLst>
            </p:cNvPr>
            <p:cNvSpPr>
              <a:spLocks noChangeShapeType="1"/>
            </p:cNvSpPr>
            <p:nvPr/>
          </p:nvSpPr>
          <p:spPr bwMode="auto">
            <a:xfrm>
              <a:off x="3589" y="2585"/>
              <a:ext cx="0" cy="28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0041" name="Text Box 66">
              <a:extLst>
                <a:ext uri="{FF2B5EF4-FFF2-40B4-BE49-F238E27FC236}">
                  <a16:creationId xmlns:a16="http://schemas.microsoft.com/office/drawing/2014/main" id="{4D24CC91-F6A0-8367-D61B-90966EBD5596}"/>
                </a:ext>
              </a:extLst>
            </p:cNvPr>
            <p:cNvSpPr txBox="1">
              <a:spLocks noChangeArrowheads="1"/>
            </p:cNvSpPr>
            <p:nvPr/>
          </p:nvSpPr>
          <p:spPr bwMode="auto">
            <a:xfrm>
              <a:off x="3673" y="2585"/>
              <a:ext cx="823" cy="252"/>
            </a:xfrm>
            <a:prstGeom prst="rect">
              <a:avLst/>
            </a:prstGeom>
            <a:solidFill>
              <a:schemeClr val="tx1"/>
            </a:solidFill>
            <a:ln w="57150">
              <a:solidFill>
                <a:srgbClr val="FF0000"/>
              </a:solidFill>
              <a:miter lim="800000"/>
              <a:headEnd/>
              <a:tailEnd/>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000" b="1">
                  <a:solidFill>
                    <a:srgbClr val="FF0000"/>
                  </a:solidFill>
                </a:rPr>
                <a:t>Lesní typ</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EA50653B-6037-9424-510F-900D67C76453}"/>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algn="ctr" eaLnBrk="1" hangingPunct="1">
              <a:defRPr/>
            </a:pPr>
            <a:r>
              <a:rPr lang="cs-CZ" sz="3600" b="1" dirty="0">
                <a:latin typeface="Calibri" panose="020F0502020204030204" pitchFamily="34" charset="0"/>
                <a:ea typeface="+mj-ea"/>
                <a:cs typeface="+mj-cs"/>
              </a:rPr>
              <a:t>Názvosloví lesnicko-typologického systému</a:t>
            </a:r>
          </a:p>
        </p:txBody>
      </p:sp>
      <p:sp>
        <p:nvSpPr>
          <p:cNvPr id="302083" name="Rectangle 4">
            <a:extLst>
              <a:ext uri="{FF2B5EF4-FFF2-40B4-BE49-F238E27FC236}">
                <a16:creationId xmlns:a16="http://schemas.microsoft.com/office/drawing/2014/main" id="{78CC5350-1706-EB02-7661-C7E9E84D7477}"/>
              </a:ext>
            </a:extLst>
          </p:cNvPr>
          <p:cNvSpPr>
            <a:spLocks noChangeArrowheads="1"/>
          </p:cNvSpPr>
          <p:nvPr/>
        </p:nvSpPr>
        <p:spPr bwMode="auto">
          <a:xfrm>
            <a:off x="107950" y="908050"/>
            <a:ext cx="89281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5365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en-US" sz="2400" b="1"/>
              <a:t>(</a:t>
            </a:r>
            <a:r>
              <a:rPr lang="en-US" altLang="en-US" sz="2400" b="1"/>
              <a:t>±</a:t>
            </a:r>
            <a:r>
              <a:rPr lang="cs-CZ" altLang="en-US" sz="2400" b="1"/>
              <a:t>) podle edafické kategorie a společenstva hlavní dřeviny daného vegetačního stupně (ale ne u všech jednotek, např. na vodou ovlivněných stanovištích jedliny apod.)</a:t>
            </a:r>
          </a:p>
          <a:p>
            <a:pPr eaLnBrk="1" hangingPunct="1">
              <a:buSzPct val="75000"/>
            </a:pPr>
            <a:endParaRPr lang="cs-CZ" altLang="en-US" sz="1000" b="1"/>
          </a:p>
          <a:p>
            <a:pPr lvl="1" eaLnBrk="1" hangingPunct="1">
              <a:buClr>
                <a:schemeClr val="tx2"/>
              </a:buClr>
              <a:buSzPct val="75000"/>
              <a:buFont typeface="Arial" panose="020B0604020202020204" pitchFamily="34" charset="0"/>
              <a:buChar char="•"/>
            </a:pPr>
            <a:r>
              <a:rPr lang="cs-CZ" altLang="en-US" sz="2400" b="1"/>
              <a:t> </a:t>
            </a:r>
            <a:r>
              <a:rPr lang="cs-CZ" altLang="en-US" sz="2400"/>
              <a:t>4S = soubor lesních typů		= svěží bučina</a:t>
            </a:r>
          </a:p>
          <a:p>
            <a:pPr lvl="1" eaLnBrk="1" hangingPunct="1">
              <a:buClr>
                <a:schemeClr val="tx2"/>
              </a:buClr>
              <a:buSzPct val="75000"/>
              <a:buFont typeface="Arial" panose="020B0604020202020204" pitchFamily="34" charset="0"/>
              <a:buChar char="•"/>
            </a:pPr>
            <a:endParaRPr lang="cs-CZ" altLang="en-US" sz="2400">
              <a:solidFill>
                <a:srgbClr val="800000"/>
              </a:solidFill>
            </a:endParaRPr>
          </a:p>
          <a:p>
            <a:pPr lvl="1" eaLnBrk="1" hangingPunct="1">
              <a:buClr>
                <a:schemeClr val="tx2"/>
              </a:buClr>
              <a:buSzPct val="75000"/>
              <a:buFont typeface="Arial" panose="020B0604020202020204" pitchFamily="34" charset="0"/>
              <a:buChar char="•"/>
            </a:pPr>
            <a:r>
              <a:rPr lang="cs-CZ" altLang="en-US" sz="2400"/>
              <a:t> 4S1 = lesní typ				= svěží bučina modální</a:t>
            </a:r>
          </a:p>
        </p:txBody>
      </p:sp>
      <p:grpSp>
        <p:nvGrpSpPr>
          <p:cNvPr id="2" name="Group 8">
            <a:extLst>
              <a:ext uri="{FF2B5EF4-FFF2-40B4-BE49-F238E27FC236}">
                <a16:creationId xmlns:a16="http://schemas.microsoft.com/office/drawing/2014/main" id="{FCE0D61C-61FF-532D-3205-961B002296CD}"/>
              </a:ext>
            </a:extLst>
          </p:cNvPr>
          <p:cNvGrpSpPr>
            <a:grpSpLocks/>
          </p:cNvGrpSpPr>
          <p:nvPr/>
        </p:nvGrpSpPr>
        <p:grpSpPr bwMode="auto">
          <a:xfrm>
            <a:off x="393700" y="2033588"/>
            <a:ext cx="8101013" cy="3717925"/>
            <a:chOff x="333" y="1310"/>
            <a:chExt cx="5103" cy="2342"/>
          </a:xfrm>
        </p:grpSpPr>
        <p:sp>
          <p:nvSpPr>
            <p:cNvPr id="302094" name="Rectangle 5">
              <a:extLst>
                <a:ext uri="{FF2B5EF4-FFF2-40B4-BE49-F238E27FC236}">
                  <a16:creationId xmlns:a16="http://schemas.microsoft.com/office/drawing/2014/main" id="{B0BBF197-B1D7-C5A6-ADB4-05E025914D61}"/>
                </a:ext>
              </a:extLst>
            </p:cNvPr>
            <p:cNvSpPr>
              <a:spLocks noChangeArrowheads="1"/>
            </p:cNvSpPr>
            <p:nvPr/>
          </p:nvSpPr>
          <p:spPr bwMode="auto">
            <a:xfrm>
              <a:off x="612" y="1310"/>
              <a:ext cx="113" cy="161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2095" name="Text Box 6">
              <a:extLst>
                <a:ext uri="{FF2B5EF4-FFF2-40B4-BE49-F238E27FC236}">
                  <a16:creationId xmlns:a16="http://schemas.microsoft.com/office/drawing/2014/main" id="{252192F9-629C-9EC1-56C7-5D65EAC45A43}"/>
                </a:ext>
              </a:extLst>
            </p:cNvPr>
            <p:cNvSpPr txBox="1">
              <a:spLocks noChangeArrowheads="1"/>
            </p:cNvSpPr>
            <p:nvPr/>
          </p:nvSpPr>
          <p:spPr bwMode="auto">
            <a:xfrm>
              <a:off x="333" y="3129"/>
              <a:ext cx="5103" cy="52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a:solidFill>
                    <a:srgbClr val="FF0000"/>
                  </a:solidFill>
                </a:rPr>
                <a:t>Označení vegetačního stupně (ale jen u tzv. zonálních stanovišť v hantýrce ÚHÚL)</a:t>
              </a:r>
            </a:p>
          </p:txBody>
        </p:sp>
        <p:sp>
          <p:nvSpPr>
            <p:cNvPr id="302096" name="Line 7">
              <a:extLst>
                <a:ext uri="{FF2B5EF4-FFF2-40B4-BE49-F238E27FC236}">
                  <a16:creationId xmlns:a16="http://schemas.microsoft.com/office/drawing/2014/main" id="{81664A17-3F9B-3300-B3ED-FA0FF524C114}"/>
                </a:ext>
              </a:extLst>
            </p:cNvPr>
            <p:cNvSpPr>
              <a:spLocks noChangeShapeType="1"/>
            </p:cNvSpPr>
            <p:nvPr/>
          </p:nvSpPr>
          <p:spPr bwMode="auto">
            <a:xfrm flipH="1" flipV="1">
              <a:off x="725" y="2925"/>
              <a:ext cx="227" cy="20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 name="Skupina 2">
            <a:extLst>
              <a:ext uri="{FF2B5EF4-FFF2-40B4-BE49-F238E27FC236}">
                <a16:creationId xmlns:a16="http://schemas.microsoft.com/office/drawing/2014/main" id="{FC128C1A-A56C-1822-2A81-FE012AC0823C}"/>
              </a:ext>
            </a:extLst>
          </p:cNvPr>
          <p:cNvGrpSpPr>
            <a:grpSpLocks/>
          </p:cNvGrpSpPr>
          <p:nvPr/>
        </p:nvGrpSpPr>
        <p:grpSpPr bwMode="auto">
          <a:xfrm>
            <a:off x="1016000" y="2033588"/>
            <a:ext cx="3781425" cy="2628900"/>
            <a:chOff x="1150938" y="2079625"/>
            <a:chExt cx="3781425" cy="3056156"/>
          </a:xfrm>
        </p:grpSpPr>
        <p:sp>
          <p:nvSpPr>
            <p:cNvPr id="302091" name="Rectangle 9">
              <a:extLst>
                <a:ext uri="{FF2B5EF4-FFF2-40B4-BE49-F238E27FC236}">
                  <a16:creationId xmlns:a16="http://schemas.microsoft.com/office/drawing/2014/main" id="{2A557F05-2C05-AC1D-AF38-53FF37459708}"/>
                </a:ext>
              </a:extLst>
            </p:cNvPr>
            <p:cNvSpPr>
              <a:spLocks noChangeArrowheads="1"/>
            </p:cNvSpPr>
            <p:nvPr/>
          </p:nvSpPr>
          <p:spPr bwMode="auto">
            <a:xfrm>
              <a:off x="1150938" y="2079625"/>
              <a:ext cx="180975" cy="25193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2092" name="Text Box 10">
              <a:extLst>
                <a:ext uri="{FF2B5EF4-FFF2-40B4-BE49-F238E27FC236}">
                  <a16:creationId xmlns:a16="http://schemas.microsoft.com/office/drawing/2014/main" id="{646C7593-FB1E-409C-517F-E940491B37A5}"/>
                </a:ext>
              </a:extLst>
            </p:cNvPr>
            <p:cNvSpPr txBox="1">
              <a:spLocks noChangeArrowheads="1"/>
            </p:cNvSpPr>
            <p:nvPr/>
          </p:nvSpPr>
          <p:spPr bwMode="auto">
            <a:xfrm>
              <a:off x="2185988" y="4598988"/>
              <a:ext cx="2746375" cy="53679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a:t>Edafická kategorie</a:t>
              </a:r>
            </a:p>
          </p:txBody>
        </p:sp>
        <p:sp>
          <p:nvSpPr>
            <p:cNvPr id="302093" name="Line 12">
              <a:extLst>
                <a:ext uri="{FF2B5EF4-FFF2-40B4-BE49-F238E27FC236}">
                  <a16:creationId xmlns:a16="http://schemas.microsoft.com/office/drawing/2014/main" id="{5FA762AB-9684-BF5B-43C9-C7179802C4FA}"/>
                </a:ext>
              </a:extLst>
            </p:cNvPr>
            <p:cNvSpPr>
              <a:spLocks noChangeShapeType="1"/>
            </p:cNvSpPr>
            <p:nvPr/>
          </p:nvSpPr>
          <p:spPr bwMode="auto">
            <a:xfrm flipH="1">
              <a:off x="1331913" y="4598988"/>
              <a:ext cx="854075" cy="15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4" name="Skupina 3">
            <a:extLst>
              <a:ext uri="{FF2B5EF4-FFF2-40B4-BE49-F238E27FC236}">
                <a16:creationId xmlns:a16="http://schemas.microsoft.com/office/drawing/2014/main" id="{88D71E3B-3D01-F2FC-F510-1A4E0FFC9422}"/>
              </a:ext>
            </a:extLst>
          </p:cNvPr>
          <p:cNvGrpSpPr>
            <a:grpSpLocks/>
          </p:cNvGrpSpPr>
          <p:nvPr/>
        </p:nvGrpSpPr>
        <p:grpSpPr bwMode="auto">
          <a:xfrm>
            <a:off x="1196975" y="2946400"/>
            <a:ext cx="2970213" cy="1092200"/>
            <a:chOff x="1331913" y="3429000"/>
            <a:chExt cx="2970212" cy="1091903"/>
          </a:xfrm>
        </p:grpSpPr>
        <p:sp>
          <p:nvSpPr>
            <p:cNvPr id="302088" name="Rectangle 14">
              <a:extLst>
                <a:ext uri="{FF2B5EF4-FFF2-40B4-BE49-F238E27FC236}">
                  <a16:creationId xmlns:a16="http://schemas.microsoft.com/office/drawing/2014/main" id="{2BFB4ED1-FEB7-4886-5DD6-1FC579CB11A0}"/>
                </a:ext>
              </a:extLst>
            </p:cNvPr>
            <p:cNvSpPr>
              <a:spLocks noChangeArrowheads="1"/>
            </p:cNvSpPr>
            <p:nvPr/>
          </p:nvSpPr>
          <p:spPr bwMode="auto">
            <a:xfrm>
              <a:off x="1331913" y="3429000"/>
              <a:ext cx="179387" cy="944563"/>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2089" name="Text Box 15">
              <a:extLst>
                <a:ext uri="{FF2B5EF4-FFF2-40B4-BE49-F238E27FC236}">
                  <a16:creationId xmlns:a16="http://schemas.microsoft.com/office/drawing/2014/main" id="{18131BB5-04F9-482D-85B6-7DE3B7AF4F55}"/>
                </a:ext>
              </a:extLst>
            </p:cNvPr>
            <p:cNvSpPr txBox="1">
              <a:spLocks noChangeArrowheads="1"/>
            </p:cNvSpPr>
            <p:nvPr/>
          </p:nvSpPr>
          <p:spPr bwMode="auto">
            <a:xfrm>
              <a:off x="2185988" y="4059238"/>
              <a:ext cx="2116137" cy="46166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a:solidFill>
                    <a:srgbClr val="0070C0"/>
                  </a:solidFill>
                </a:rPr>
                <a:t>Lesní typ</a:t>
              </a:r>
            </a:p>
          </p:txBody>
        </p:sp>
        <p:sp>
          <p:nvSpPr>
            <p:cNvPr id="302090" name="Line 16">
              <a:extLst>
                <a:ext uri="{FF2B5EF4-FFF2-40B4-BE49-F238E27FC236}">
                  <a16:creationId xmlns:a16="http://schemas.microsoft.com/office/drawing/2014/main" id="{C0983420-650E-452E-F340-B63C318B8E60}"/>
                </a:ext>
              </a:extLst>
            </p:cNvPr>
            <p:cNvSpPr>
              <a:spLocks noChangeShapeType="1"/>
            </p:cNvSpPr>
            <p:nvPr/>
          </p:nvSpPr>
          <p:spPr bwMode="auto">
            <a:xfrm flipH="1">
              <a:off x="1511300" y="4149725"/>
              <a:ext cx="674688" cy="0"/>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302087" name="TextovéPole 4">
            <a:extLst>
              <a:ext uri="{FF2B5EF4-FFF2-40B4-BE49-F238E27FC236}">
                <a16:creationId xmlns:a16="http://schemas.microsoft.com/office/drawing/2014/main" id="{9D0A8F07-088F-04F7-C2C4-2BE5BB38C8FA}"/>
              </a:ext>
            </a:extLst>
          </p:cNvPr>
          <p:cNvSpPr txBox="1">
            <a:spLocks noChangeArrowheads="1"/>
          </p:cNvSpPr>
          <p:nvPr/>
        </p:nvSpPr>
        <p:spPr bwMode="auto">
          <a:xfrm>
            <a:off x="123825" y="5889625"/>
            <a:ext cx="86407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pPr>
            <a:r>
              <a:rPr lang="cs-CZ" altLang="cs-CZ" sz="2400" b="1"/>
              <a:t>Exponovaná stanoviště (</a:t>
            </a:r>
            <a:r>
              <a:rPr lang="en-GB" altLang="cs-CZ" sz="2400" b="1"/>
              <a:t>&gt; 22</a:t>
            </a:r>
            <a:r>
              <a:rPr lang="cs-CZ" altLang="cs-CZ" sz="2400" b="1"/>
              <a:t>° (40 %)) u EK M, K, I, S, B, W, H, D na čtvrtém místě písmeno „e“, např. 5B1e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603A7290-4CD8-5787-4BD6-E52AD0B57A0E}"/>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algn="ctr" eaLnBrk="1" hangingPunct="1">
              <a:defRPr/>
            </a:pPr>
            <a:r>
              <a:rPr lang="cs-CZ" sz="3600" b="1" dirty="0">
                <a:latin typeface="Calibri" panose="020F0502020204030204" pitchFamily="34" charset="0"/>
                <a:ea typeface="+mj-ea"/>
                <a:cs typeface="+mj-cs"/>
              </a:rPr>
              <a:t>Názvosloví lesních typů</a:t>
            </a:r>
          </a:p>
        </p:txBody>
      </p:sp>
      <p:sp>
        <p:nvSpPr>
          <p:cNvPr id="304131" name="Rectangle 4">
            <a:extLst>
              <a:ext uri="{FF2B5EF4-FFF2-40B4-BE49-F238E27FC236}">
                <a16:creationId xmlns:a16="http://schemas.microsoft.com/office/drawing/2014/main" id="{799318BB-C5F4-2CE5-5A58-DC5C06437719}"/>
              </a:ext>
            </a:extLst>
          </p:cNvPr>
          <p:cNvSpPr>
            <a:spLocks noChangeArrowheads="1"/>
          </p:cNvSpPr>
          <p:nvPr/>
        </p:nvSpPr>
        <p:spPr bwMode="auto">
          <a:xfrm>
            <a:off x="107950" y="908050"/>
            <a:ext cx="89281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365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en-US" sz="2400" b="1"/>
              <a:t>0 – antropogenní</a:t>
            </a:r>
          </a:p>
          <a:p>
            <a:pPr eaLnBrk="1" hangingPunct="1">
              <a:buSzPct val="75000"/>
              <a:buFontTx/>
              <a:buNone/>
            </a:pPr>
            <a:r>
              <a:rPr lang="cs-CZ" altLang="en-US" sz="2400" b="1"/>
              <a:t>1 – modální (typický)</a:t>
            </a:r>
          </a:p>
          <a:p>
            <a:pPr eaLnBrk="1" hangingPunct="1">
              <a:buSzPct val="75000"/>
              <a:buFontTx/>
              <a:buNone/>
            </a:pPr>
            <a:r>
              <a:rPr lang="cs-CZ" altLang="en-US" sz="2400" b="1"/>
              <a:t>2 – chudší</a:t>
            </a:r>
          </a:p>
          <a:p>
            <a:pPr eaLnBrk="1" hangingPunct="1">
              <a:buSzPct val="75000"/>
              <a:buFontTx/>
              <a:buNone/>
            </a:pPr>
            <a:r>
              <a:rPr lang="cs-CZ" altLang="en-US" sz="2400" b="1"/>
              <a:t>3 – bohatší (u EK B nitrofilnější)</a:t>
            </a:r>
          </a:p>
          <a:p>
            <a:pPr eaLnBrk="1" hangingPunct="1">
              <a:buSzPct val="75000"/>
              <a:buFontTx/>
              <a:buNone/>
            </a:pPr>
            <a:r>
              <a:rPr lang="cs-CZ" altLang="en-US" sz="2400" b="1"/>
              <a:t>4 – sušší</a:t>
            </a:r>
          </a:p>
          <a:p>
            <a:pPr eaLnBrk="1" hangingPunct="1">
              <a:buSzPct val="75000"/>
              <a:buFontTx/>
              <a:buNone/>
            </a:pPr>
            <a:r>
              <a:rPr lang="cs-CZ" altLang="en-US" sz="2400" b="1"/>
              <a:t>5 – vlhčí</a:t>
            </a:r>
          </a:p>
          <a:p>
            <a:pPr eaLnBrk="1" hangingPunct="1">
              <a:buSzPct val="75000"/>
              <a:buFontTx/>
              <a:buNone/>
            </a:pPr>
            <a:r>
              <a:rPr lang="cs-CZ" altLang="en-US" sz="2400" b="1"/>
              <a:t>6 – hlinitější (jílovitější)</a:t>
            </a:r>
          </a:p>
          <a:p>
            <a:pPr eaLnBrk="1" hangingPunct="1">
              <a:buSzPct val="75000"/>
              <a:buFontTx/>
              <a:buNone/>
            </a:pPr>
            <a:r>
              <a:rPr lang="cs-CZ" altLang="en-US" sz="2400" b="1"/>
              <a:t>7 – skeletnatější</a:t>
            </a:r>
          </a:p>
          <a:p>
            <a:pPr eaLnBrk="1" hangingPunct="1">
              <a:buSzPct val="75000"/>
              <a:buFontTx/>
              <a:buNone/>
            </a:pPr>
            <a:r>
              <a:rPr lang="cs-CZ" altLang="en-US" sz="2400" b="1"/>
              <a:t>8, 9 – specifické typy vymykající se převažujícím vlastnostem SLT </a:t>
            </a:r>
            <a:r>
              <a:rPr lang="cs-CZ" altLang="en-US" sz="2400"/>
              <a:t>(např. </a:t>
            </a:r>
            <a:r>
              <a:rPr lang="cs-CZ" altLang="en-US" sz="2400" b="1"/>
              <a:t>podloží </a:t>
            </a:r>
            <a:r>
              <a:rPr lang="cs-CZ" altLang="en-US" sz="2400"/>
              <a:t>– vápencové, hadcové…; </a:t>
            </a:r>
            <a:r>
              <a:rPr lang="cs-CZ" altLang="en-US" sz="2400" b="1"/>
              <a:t>terén</a:t>
            </a:r>
            <a:r>
              <a:rPr lang="cs-CZ" altLang="en-US" sz="2400"/>
              <a:t> – rokliny, strže, sesuvy…; </a:t>
            </a:r>
            <a:r>
              <a:rPr lang="cs-CZ" altLang="en-US" sz="2400" b="1"/>
              <a:t>půda</a:t>
            </a:r>
            <a:r>
              <a:rPr lang="cs-CZ" altLang="en-US" sz="2400"/>
              <a:t> – skeletnatá, písčitá, prameništní…; </a:t>
            </a:r>
            <a:r>
              <a:rPr lang="cs-CZ" altLang="en-US" sz="2400" b="1"/>
              <a:t>fytocenóza</a:t>
            </a:r>
            <a:r>
              <a:rPr lang="cs-CZ" altLang="en-US" sz="2400"/>
              <a:t> – dealpinská, měkký luh…; </a:t>
            </a:r>
            <a:r>
              <a:rPr lang="cs-CZ" altLang="en-US" sz="2400" b="1"/>
              <a:t>vzrůst dřevin </a:t>
            </a:r>
            <a:r>
              <a:rPr lang="cs-CZ" altLang="en-US" sz="2400"/>
              <a:t>– zakrslejší, vrcholový fenomén)</a:t>
            </a:r>
          </a:p>
          <a:p>
            <a:pPr eaLnBrk="1" hangingPunct="1">
              <a:buSzPct val="75000"/>
              <a:buFontTx/>
              <a:buNone/>
            </a:pPr>
            <a:endParaRPr lang="cs-CZ" altLang="en-US" sz="2400" b="1"/>
          </a:p>
          <a:p>
            <a:pPr lvl="1" eaLnBrk="1" hangingPunct="1">
              <a:buClr>
                <a:schemeClr val="tx2"/>
              </a:buClr>
              <a:buSzPct val="75000"/>
              <a:buFont typeface="Wingdings" panose="05000000000000000000" pitchFamily="2" charset="2"/>
              <a:buNone/>
            </a:pPr>
            <a:endParaRPr lang="cs-CZ" altLang="en-US" sz="2400" b="1"/>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CF7D664-5FD2-359D-DDF7-EA8D3B36AFAA}"/>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algn="ctr" eaLnBrk="1" hangingPunct="1">
              <a:defRPr/>
            </a:pPr>
            <a:r>
              <a:rPr lang="cs-CZ" sz="3600" b="1" dirty="0">
                <a:latin typeface="Calibri" panose="020F0502020204030204" pitchFamily="34" charset="0"/>
                <a:ea typeface="+mj-ea"/>
                <a:cs typeface="+mj-cs"/>
              </a:rPr>
              <a:t>„Zonalita“</a:t>
            </a:r>
          </a:p>
        </p:txBody>
      </p:sp>
      <p:sp>
        <p:nvSpPr>
          <p:cNvPr id="263171" name="Rectangle 4">
            <a:extLst>
              <a:ext uri="{FF2B5EF4-FFF2-40B4-BE49-F238E27FC236}">
                <a16:creationId xmlns:a16="http://schemas.microsoft.com/office/drawing/2014/main" id="{BDEA6843-0384-118A-0D9C-46C5D6540C3E}"/>
              </a:ext>
            </a:extLst>
          </p:cNvPr>
          <p:cNvSpPr>
            <a:spLocks noChangeArrowheads="1"/>
          </p:cNvSpPr>
          <p:nvPr/>
        </p:nvSpPr>
        <p:spPr bwMode="auto">
          <a:xfrm>
            <a:off x="107950" y="908050"/>
            <a:ext cx="8928100" cy="5616575"/>
          </a:xfrm>
          <a:prstGeom prst="rect">
            <a:avLst/>
          </a:prstGeom>
          <a:noFill/>
          <a:ln>
            <a:noFill/>
          </a:ln>
        </p:spPr>
        <p:txBody>
          <a:bodyPr/>
          <a:lstStyle>
            <a:lvl1pPr>
              <a:spcBef>
                <a:spcPct val="20000"/>
              </a:spcBef>
              <a:buChar char="•"/>
              <a:defRPr sz="3200">
                <a:solidFill>
                  <a:schemeClr val="tx1"/>
                </a:solidFill>
                <a:latin typeface="Calibri" panose="020F0502020204030204" pitchFamily="34" charset="0"/>
              </a:defRPr>
            </a:lvl1pPr>
            <a:lvl2pPr marL="53657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342900" indent="-342900" eaLnBrk="1" hangingPunct="1">
              <a:buSzPct val="75000"/>
              <a:defRPr/>
            </a:pPr>
            <a:r>
              <a:rPr lang="cs-CZ" altLang="en-US" sz="2400" b="1" dirty="0"/>
              <a:t>hantýrka lesnických typologů na ÚHÚL</a:t>
            </a:r>
          </a:p>
          <a:p>
            <a:pPr marL="342900" indent="-342900" eaLnBrk="1" hangingPunct="1">
              <a:buSzPct val="75000"/>
              <a:defRPr/>
            </a:pPr>
            <a:r>
              <a:rPr lang="cs-CZ" altLang="en-US" sz="2400" b="1" dirty="0">
                <a:solidFill>
                  <a:srgbClr val="FF0000"/>
                </a:solidFill>
              </a:rPr>
              <a:t>„</a:t>
            </a:r>
            <a:r>
              <a:rPr lang="cs-CZ" altLang="en-US" sz="2400" b="1" i="1" dirty="0">
                <a:solidFill>
                  <a:srgbClr val="FF0000"/>
                </a:solidFill>
              </a:rPr>
              <a:t>zde „zonalita“ chápána pouze ve smyslu vertikální zonality, tj. vegetační stupňovitosti</a:t>
            </a:r>
            <a:r>
              <a:rPr lang="cs-CZ" altLang="en-US" sz="2400" b="1" dirty="0">
                <a:solidFill>
                  <a:srgbClr val="FF0000"/>
                </a:solidFill>
              </a:rPr>
              <a:t>“</a:t>
            </a:r>
          </a:p>
          <a:p>
            <a:pPr marL="879475" lvl="1" indent="-342900" eaLnBrk="1" hangingPunct="1">
              <a:buSzPct val="75000"/>
              <a:defRPr/>
            </a:pPr>
            <a:r>
              <a:rPr lang="cs-CZ" altLang="en-US" sz="2000" b="1" dirty="0"/>
              <a:t>„azonální“ = vliv klimatu na vegetaci méně výrazný než vliv jiných ekologických faktorů  (hl. půdních – skeletnatost, chemismus, </a:t>
            </a:r>
            <a:r>
              <a:rPr lang="cs-CZ" altLang="en-US" sz="2000" b="1" dirty="0" err="1"/>
              <a:t>trofismus</a:t>
            </a:r>
            <a:r>
              <a:rPr lang="cs-CZ" altLang="en-US" sz="2000" b="1" dirty="0"/>
              <a:t>, obsah vody, vodní režim apod.) – typicky bory (v tabulce jsou první čísla uvedena v závorce, pak neznamenají VS: EK J, L, U, (1)G, (1)T, (1)R, (3)R, (4)R, (5)R, (6)R, (7)R </a:t>
            </a:r>
          </a:p>
          <a:p>
            <a:pPr marL="879475" lvl="1" indent="-342900" eaLnBrk="1" hangingPunct="1">
              <a:buSzPct val="75000"/>
              <a:defRPr/>
            </a:pPr>
            <a:r>
              <a:rPr lang="cs-CZ" altLang="en-US" sz="2000" b="1" dirty="0"/>
              <a:t>„extrazonální“ příp. „intrazonální“ (!!!) – společenstvo určitého VS ostrůvkovitě zasahující do sousedních VS na lokálně podmíněných stanovištích (mezoklimaticky či půdně) (typicky vodou ovlivněná stanoviště)</a:t>
            </a:r>
            <a:endParaRPr lang="cs-CZ" altLang="en-US" sz="2000" dirty="0"/>
          </a:p>
          <a:p>
            <a:pPr eaLnBrk="1" hangingPunct="1">
              <a:buSzPct val="75000"/>
              <a:buFontTx/>
              <a:buNone/>
              <a:defRPr/>
            </a:pPr>
            <a:endParaRPr lang="cs-CZ" altLang="en-US" sz="2400" b="1" dirty="0"/>
          </a:p>
          <a:p>
            <a:pPr lvl="1" eaLnBrk="1" hangingPunct="1">
              <a:buClr>
                <a:schemeClr val="tx2"/>
              </a:buClr>
              <a:buSzPct val="75000"/>
              <a:buFont typeface="Wingdings" panose="05000000000000000000" pitchFamily="2" charset="2"/>
              <a:buNone/>
              <a:defRPr/>
            </a:pPr>
            <a:endParaRPr lang="cs-CZ" altLang="en-US" sz="2400" b="1"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B05D82D8-B932-D4BA-8329-FB9718E3DCC9}"/>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(Lesní) vegetační stupně (LVS)</a:t>
            </a:r>
          </a:p>
        </p:txBody>
      </p:sp>
      <p:graphicFrame>
        <p:nvGraphicFramePr>
          <p:cNvPr id="61526" name="Group 86">
            <a:extLst>
              <a:ext uri="{FF2B5EF4-FFF2-40B4-BE49-F238E27FC236}">
                <a16:creationId xmlns:a16="http://schemas.microsoft.com/office/drawing/2014/main" id="{C20BDC8E-9229-5F44-DDBA-DE8DBD509C54}"/>
              </a:ext>
            </a:extLst>
          </p:cNvPr>
          <p:cNvGraphicFramePr>
            <a:graphicFrameLocks noGrp="1"/>
          </p:cNvGraphicFramePr>
          <p:nvPr/>
        </p:nvGraphicFramePr>
        <p:xfrm>
          <a:off x="723900" y="1089025"/>
          <a:ext cx="7673975" cy="4913317"/>
        </p:xfrm>
        <a:graphic>
          <a:graphicData uri="http://schemas.openxmlformats.org/drawingml/2006/table">
            <a:tbl>
              <a:tblPr/>
              <a:tblGrid>
                <a:gridCol w="3836988">
                  <a:extLst>
                    <a:ext uri="{9D8B030D-6E8A-4147-A177-3AD203B41FA5}">
                      <a16:colId xmlns:a16="http://schemas.microsoft.com/office/drawing/2014/main" val="20000"/>
                    </a:ext>
                  </a:extLst>
                </a:gridCol>
                <a:gridCol w="3836987">
                  <a:extLst>
                    <a:ext uri="{9D8B030D-6E8A-4147-A177-3AD203B41FA5}">
                      <a16:colId xmlns:a16="http://schemas.microsoft.com/office/drawing/2014/main" val="20001"/>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400" b="1" i="0" u="none" strike="noStrike" cap="none" normalizeH="0" baseline="0" dirty="0">
                          <a:ln>
                            <a:noFill/>
                          </a:ln>
                          <a:solidFill>
                            <a:schemeClr val="tx1"/>
                          </a:solidFill>
                          <a:effectLst/>
                          <a:latin typeface="Calibri" panose="020F0502020204030204" pitchFamily="34" charset="0"/>
                        </a:rPr>
                        <a:t>Geobiocenologie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400" b="1" i="0" u="none" strike="noStrike" cap="none" normalizeH="0" baseline="0" dirty="0">
                          <a:ln>
                            <a:noFill/>
                          </a:ln>
                          <a:solidFill>
                            <a:srgbClr val="FF0000"/>
                          </a:solidFill>
                          <a:effectLst/>
                          <a:latin typeface="Calibri" panose="020F0502020204030204" pitchFamily="34" charset="0"/>
                        </a:rPr>
                        <a:t>Lesnická-typologie ÚHÚL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1. dubový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1. dubový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2. bukodubový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2. bukodubový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3. dubobukový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3. dubobukový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4. bukový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4. bukový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5. jedlobukový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5. jedlobukový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6. </a:t>
                      </a:r>
                      <a:r>
                        <a:rPr kumimoji="0" lang="cs-CZ" sz="2000" b="1" i="0" u="none" strike="noStrike" cap="none" normalizeH="0" baseline="0" dirty="0" err="1">
                          <a:ln>
                            <a:noFill/>
                          </a:ln>
                          <a:solidFill>
                            <a:schemeClr val="tx1"/>
                          </a:solidFill>
                          <a:effectLst/>
                          <a:latin typeface="Calibri" panose="020F0502020204030204" pitchFamily="34" charset="0"/>
                        </a:rPr>
                        <a:t>smrkojedlobukový</a:t>
                      </a:r>
                      <a:endParaRPr kumimoji="0" lang="cs-CZ" sz="2000" b="1" i="0" u="none" strike="noStrike" cap="none" normalizeH="0" baseline="0" dirty="0">
                        <a:ln>
                          <a:noFill/>
                        </a:ln>
                        <a:solidFill>
                          <a:schemeClr val="tx1"/>
                        </a:solidFill>
                        <a:effectLst/>
                        <a:latin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6. smrkobukový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4813">
                <a:tc vMerge="1">
                  <a:txBody>
                    <a:bodyPr/>
                    <a:lstStyle/>
                    <a:p>
                      <a:endParaRPr lang="cs-CZ"/>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7. bukosmrkový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7. smrkový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8. smrkový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8. klečový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9. klečový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9. alpinský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rgbClr val="FF0000"/>
                          </a:solidFill>
                          <a:effectLst/>
                          <a:latin typeface="Calibri" panose="020F0502020204030204" pitchFamily="34" charset="0"/>
                        </a:rPr>
                        <a:t>10. alpínský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2000" b="1" i="0" u="none" strike="noStrike" cap="none" normalizeH="0" baseline="0" dirty="0">
                          <a:ln>
                            <a:noFill/>
                          </a:ln>
                          <a:solidFill>
                            <a:schemeClr val="tx1"/>
                          </a:solidFill>
                          <a:effectLst/>
                          <a:latin typeface="Calibri" panose="020F0502020204030204" pitchFamily="34" charset="0"/>
                        </a:rPr>
                        <a:t>10. </a:t>
                      </a:r>
                      <a:r>
                        <a:rPr kumimoji="0" lang="cs-CZ" sz="2000" b="1" i="0" u="none" strike="noStrike" cap="none" normalizeH="0" baseline="0" dirty="0" err="1">
                          <a:ln>
                            <a:noFill/>
                          </a:ln>
                          <a:solidFill>
                            <a:schemeClr val="tx1"/>
                          </a:solidFill>
                          <a:effectLst/>
                          <a:latin typeface="Calibri" panose="020F0502020204030204" pitchFamily="34" charset="0"/>
                        </a:rPr>
                        <a:t>subnivální</a:t>
                      </a:r>
                      <a:endParaRPr kumimoji="0" lang="cs-CZ" sz="2000" b="1" i="0" u="none" strike="noStrike" cap="none" normalizeH="0" baseline="0" dirty="0">
                        <a:ln>
                          <a:noFill/>
                        </a:ln>
                        <a:solidFill>
                          <a:schemeClr val="tx1"/>
                        </a:solidFill>
                        <a:effectLst/>
                        <a:latin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2000" b="1" i="0" u="none" strike="noStrike" cap="none" normalizeH="0" baseline="0" dirty="0">
                        <a:ln>
                          <a:noFill/>
                        </a:ln>
                        <a:solidFill>
                          <a:srgbClr val="FF0000"/>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08267" name="Text Box 85">
            <a:extLst>
              <a:ext uri="{FF2B5EF4-FFF2-40B4-BE49-F238E27FC236}">
                <a16:creationId xmlns:a16="http://schemas.microsoft.com/office/drawing/2014/main" id="{D0587ED6-3FA9-F704-902C-9C524139273F}"/>
              </a:ext>
            </a:extLst>
          </p:cNvPr>
          <p:cNvSpPr txBox="1">
            <a:spLocks noChangeArrowheads="1"/>
          </p:cNvSpPr>
          <p:nvPr/>
        </p:nvSpPr>
        <p:spPr bwMode="auto">
          <a:xfrm>
            <a:off x="4572000" y="6173788"/>
            <a:ext cx="3870325" cy="400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000" b="1">
                <a:solidFill>
                  <a:srgbClr val="FF0000"/>
                </a:solidFill>
              </a:rPr>
              <a:t>0. bory</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763" name="Group 275">
            <a:extLst>
              <a:ext uri="{FF2B5EF4-FFF2-40B4-BE49-F238E27FC236}">
                <a16:creationId xmlns:a16="http://schemas.microsoft.com/office/drawing/2014/main" id="{74181A3A-18BE-A127-20C1-013BD74F2AD6}"/>
              </a:ext>
            </a:extLst>
          </p:cNvPr>
          <p:cNvGraphicFramePr>
            <a:graphicFrameLocks noGrp="1"/>
          </p:cNvGraphicFramePr>
          <p:nvPr/>
        </p:nvGraphicFramePr>
        <p:xfrm>
          <a:off x="0" y="908050"/>
          <a:ext cx="9144000" cy="5145090"/>
        </p:xfrm>
        <a:graphic>
          <a:graphicData uri="http://schemas.openxmlformats.org/drawingml/2006/table">
            <a:tbl>
              <a:tblPr/>
              <a:tblGrid>
                <a:gridCol w="1646238">
                  <a:extLst>
                    <a:ext uri="{9D8B030D-6E8A-4147-A177-3AD203B41FA5}">
                      <a16:colId xmlns:a16="http://schemas.microsoft.com/office/drawing/2014/main" val="20000"/>
                    </a:ext>
                  </a:extLst>
                </a:gridCol>
                <a:gridCol w="1620837">
                  <a:extLst>
                    <a:ext uri="{9D8B030D-6E8A-4147-A177-3AD203B41FA5}">
                      <a16:colId xmlns:a16="http://schemas.microsoft.com/office/drawing/2014/main" val="20001"/>
                    </a:ext>
                  </a:extLst>
                </a:gridCol>
                <a:gridCol w="2025650">
                  <a:extLst>
                    <a:ext uri="{9D8B030D-6E8A-4147-A177-3AD203B41FA5}">
                      <a16:colId xmlns:a16="http://schemas.microsoft.com/office/drawing/2014/main" val="20002"/>
                    </a:ext>
                  </a:extLst>
                </a:gridCol>
                <a:gridCol w="1214438">
                  <a:extLst>
                    <a:ext uri="{9D8B030D-6E8A-4147-A177-3AD203B41FA5}">
                      <a16:colId xmlns:a16="http://schemas.microsoft.com/office/drawing/2014/main" val="20003"/>
                    </a:ext>
                  </a:extLst>
                </a:gridCol>
                <a:gridCol w="1350962">
                  <a:extLst>
                    <a:ext uri="{9D8B030D-6E8A-4147-A177-3AD203B41FA5}">
                      <a16:colId xmlns:a16="http://schemas.microsoft.com/office/drawing/2014/main" val="20004"/>
                    </a:ext>
                  </a:extLst>
                </a:gridCol>
                <a:gridCol w="1285875">
                  <a:extLst>
                    <a:ext uri="{9D8B030D-6E8A-4147-A177-3AD203B41FA5}">
                      <a16:colId xmlns:a16="http://schemas.microsoft.com/office/drawing/2014/main" val="20005"/>
                    </a:ext>
                  </a:extLst>
                </a:gridCol>
              </a:tblGrid>
              <a:tr h="112553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LVS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Nadmořská výška</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(m n. m.)</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Calibri" panose="020F0502020204030204" pitchFamily="34" charset="0"/>
                          <a:cs typeface="Calibri" panose="020F0502020204030204" pitchFamily="34" charset="0"/>
                        </a:rPr>
                        <a:t>(Plíva 1991)</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Nadmořská výška</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(m n. m.)</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Calibri" panose="020F0502020204030204" pitchFamily="34" charset="0"/>
                          <a:cs typeface="Calibri" panose="020F0502020204030204" pitchFamily="34" charset="0"/>
                        </a:rPr>
                        <a:t>(Buček, Lacina 2007)</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Průměrná teplota</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(°C)</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Calibri" panose="020F0502020204030204" pitchFamily="34" charset="0"/>
                          <a:cs typeface="Calibri" panose="020F0502020204030204" pitchFamily="34" charset="0"/>
                        </a:rPr>
                        <a:t>(Plíva 1991)</a:t>
                      </a:r>
                      <a:endPar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Roční úhrn srážek</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(mm)</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Calibri" panose="020F0502020204030204" pitchFamily="34" charset="0"/>
                          <a:cs typeface="Calibri" panose="020F0502020204030204" pitchFamily="34" charset="0"/>
                        </a:rPr>
                        <a:t>(Plíva 1991)</a:t>
                      </a:r>
                      <a:endPar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Vegetační období</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(dny)</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200" b="1" i="0" u="none" strike="noStrike" cap="none" normalizeH="0" baseline="0">
                          <a:ln>
                            <a:noFill/>
                          </a:ln>
                          <a:solidFill>
                            <a:schemeClr val="tx1"/>
                          </a:solidFill>
                          <a:effectLst/>
                          <a:latin typeface="Calibri" panose="020F0502020204030204" pitchFamily="34" charset="0"/>
                          <a:cs typeface="Calibri" panose="020F0502020204030204" pitchFamily="34" charset="0"/>
                        </a:rPr>
                        <a:t>(Plíva 1991)</a:t>
                      </a:r>
                      <a:endPar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32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 dubový</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do 350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do 300 (500)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&gt;</a:t>
                      </a: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 8</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&lt;</a:t>
                      </a: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 600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&gt;</a:t>
                      </a: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 165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 bukodubový</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350–400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200–400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7,5–8</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600–650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160–165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3. dubobukový</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400–550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300–500 (600)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6,5–7,5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650–700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150–160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4. bukový</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550–600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400–700 (800)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6–6,5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700–800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140–150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5. jedlobukový</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600–700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(500) 600–800 (900)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5,5–6</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800–900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130–140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32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6. smrkobukový</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700–900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900–1200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4,5–5,5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900–1050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115–130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7. bukosmrkový</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900–1050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cs-CZ"/>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4–4,5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1050–1200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100–115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8. smrkový</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1050–1350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(1000) 1100–1350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2,5–4</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1200–1500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60–100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9. klečový</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nad 1350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nad 1300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&lt;</a:t>
                      </a: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 2,5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&gt;</a:t>
                      </a: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 1500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&lt;</a:t>
                      </a:r>
                      <a:r>
                        <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rPr>
                        <a:t> 60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6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 alpínský</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63702" name="Group 214">
            <a:extLst>
              <a:ext uri="{FF2B5EF4-FFF2-40B4-BE49-F238E27FC236}">
                <a16:creationId xmlns:a16="http://schemas.microsoft.com/office/drawing/2014/main" id="{A95B32BD-E2CF-5B87-803A-A023D1E0D115}"/>
              </a:ext>
            </a:extLst>
          </p:cNvPr>
          <p:cNvGraphicFramePr>
            <a:graphicFrameLocks noGrp="1"/>
          </p:cNvGraphicFramePr>
          <p:nvPr/>
        </p:nvGraphicFramePr>
        <p:xfrm>
          <a:off x="0" y="6394450"/>
          <a:ext cx="9144000" cy="365146"/>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651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cs-CZ" sz="1800" b="1" i="0" u="none" strike="noStrike" cap="none" normalizeH="0" baseline="0">
                          <a:ln>
                            <a:noFill/>
                          </a:ln>
                          <a:solidFill>
                            <a:schemeClr val="tx1"/>
                          </a:solidFill>
                          <a:effectLst/>
                          <a:latin typeface="Calibri" panose="020F0502020204030204" pitchFamily="34" charset="0"/>
                          <a:cs typeface="Calibri" panose="020F0502020204030204" pitchFamily="34" charset="0"/>
                        </a:rPr>
                        <a:t>0. bory</a:t>
                      </a:r>
                    </a:p>
                  </a:txBody>
                  <a:tcPr marT="45413" marB="454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13" marB="454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13" marB="454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13" marB="454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cs-CZ" sz="1800" b="0" i="0" u="none" strike="noStrike" cap="none" normalizeH="0" baseline="0" dirty="0">
                        <a:ln>
                          <a:noFill/>
                        </a:ln>
                        <a:solidFill>
                          <a:schemeClr val="tx1"/>
                        </a:solidFill>
                        <a:effectLst>
                          <a:outerShdw blurRad="38100" dist="38100" dir="2700000" algn="tl">
                            <a:srgbClr val="010199"/>
                          </a:outerShdw>
                        </a:effectLst>
                        <a:latin typeface="Calibri" panose="020F0502020204030204" pitchFamily="34" charset="0"/>
                        <a:cs typeface="Calibri" panose="020F0502020204030204" pitchFamily="34" charset="0"/>
                      </a:endParaRPr>
                    </a:p>
                  </a:txBody>
                  <a:tcPr marT="45413" marB="454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Rectangle 2">
            <a:extLst>
              <a:ext uri="{FF2B5EF4-FFF2-40B4-BE49-F238E27FC236}">
                <a16:creationId xmlns:a16="http://schemas.microsoft.com/office/drawing/2014/main" id="{C3990FF3-0A72-34F8-20C1-C9B06F5CD58C}"/>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Lesní vegetační stupně (LVS)</a:t>
            </a:r>
          </a:p>
        </p:txBody>
      </p:sp>
      <p:cxnSp>
        <p:nvCxnSpPr>
          <p:cNvPr id="3" name="Přímá spojnice se šipkou 2">
            <a:extLst>
              <a:ext uri="{FF2B5EF4-FFF2-40B4-BE49-F238E27FC236}">
                <a16:creationId xmlns:a16="http://schemas.microsoft.com/office/drawing/2014/main" id="{0A7811EF-F410-EE96-CF17-C870D2CFA5B8}"/>
              </a:ext>
            </a:extLst>
          </p:cNvPr>
          <p:cNvCxnSpPr/>
          <p:nvPr/>
        </p:nvCxnSpPr>
        <p:spPr>
          <a:xfrm flipV="1">
            <a:off x="836613" y="3563938"/>
            <a:ext cx="1439862" cy="12144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AFD3578E-58BE-6EF8-E61A-35739E81280C}"/>
              </a:ext>
            </a:extLst>
          </p:cNvPr>
          <p:cNvCxnSpPr/>
          <p:nvPr/>
        </p:nvCxnSpPr>
        <p:spPr>
          <a:xfrm flipV="1">
            <a:off x="2727325" y="3571875"/>
            <a:ext cx="1439863" cy="12144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B6C1CEF5-2E69-8FFB-3A90-74A27E7C05AB}"/>
              </a:ext>
            </a:extLst>
          </p:cNvPr>
          <p:cNvCxnSpPr/>
          <p:nvPr/>
        </p:nvCxnSpPr>
        <p:spPr>
          <a:xfrm flipV="1">
            <a:off x="927100" y="4735513"/>
            <a:ext cx="1439863" cy="12144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66CEB51A-6F58-00A0-5D15-FCD48964E0F0}"/>
              </a:ext>
            </a:extLst>
          </p:cNvPr>
          <p:cNvCxnSpPr/>
          <p:nvPr/>
        </p:nvCxnSpPr>
        <p:spPr>
          <a:xfrm flipV="1">
            <a:off x="2816225" y="4521200"/>
            <a:ext cx="1441450" cy="12144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xit" presetSubtype="2" fill="hold" nodeType="with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1+ppt_w/2"/>
                                          </p:val>
                                        </p:tav>
                                      </p:tavLst>
                                    </p:anim>
                                    <p:anim calcmode="lin" valueType="num">
                                      <p:cBhvr additive="base">
                                        <p:cTn id="25" dur="500"/>
                                        <p:tgtEl>
                                          <p:spTgt spid="10"/>
                                        </p:tgtEl>
                                        <p:attrNameLst>
                                          <p:attrName>ppt_y</p:attrName>
                                        </p:attrNameLst>
                                      </p:cBhvr>
                                      <p:tavLst>
                                        <p:tav tm="0">
                                          <p:val>
                                            <p:strVal val="ppt_y"/>
                                          </p:val>
                                        </p:tav>
                                        <p:tav tm="100000">
                                          <p:val>
                                            <p:strVal val="ppt_y"/>
                                          </p:val>
                                        </p:tav>
                                      </p:tavLst>
                                    </p:anim>
                                    <p:set>
                                      <p:cBhvr>
                                        <p:cTn id="26" dur="1" fill="hold">
                                          <p:stCondLst>
                                            <p:cond delay="499"/>
                                          </p:stCondLst>
                                        </p:cTn>
                                        <p:tgtEl>
                                          <p:spTgt spid="10"/>
                                        </p:tgtEl>
                                        <p:attrNameLst>
                                          <p:attrName>style.visibility</p:attrName>
                                        </p:attrNameLst>
                                      </p:cBhvr>
                                      <p:to>
                                        <p:strVal val="hidden"/>
                                      </p:to>
                                    </p:set>
                                  </p:childTnLst>
                                </p:cTn>
                              </p:par>
                              <p:par>
                                <p:cTn id="27" presetID="2" presetClass="exit" presetSubtype="2" fill="hold" nodeType="withEffect">
                                  <p:stCondLst>
                                    <p:cond delay="0"/>
                                  </p:stCondLst>
                                  <p:childTnLst>
                                    <p:anim calcmode="lin" valueType="num">
                                      <p:cBhvr additive="base">
                                        <p:cTn id="28" dur="500"/>
                                        <p:tgtEl>
                                          <p:spTgt spid="3"/>
                                        </p:tgtEl>
                                        <p:attrNameLst>
                                          <p:attrName>ppt_x</p:attrName>
                                        </p:attrNameLst>
                                      </p:cBhvr>
                                      <p:tavLst>
                                        <p:tav tm="0">
                                          <p:val>
                                            <p:strVal val="ppt_x"/>
                                          </p:val>
                                        </p:tav>
                                        <p:tav tm="100000">
                                          <p:val>
                                            <p:strVal val="1+ppt_w/2"/>
                                          </p:val>
                                        </p:tav>
                                      </p:tavLst>
                                    </p:anim>
                                    <p:anim calcmode="lin" valueType="num">
                                      <p:cBhvr additive="base">
                                        <p:cTn id="29" dur="500"/>
                                        <p:tgtEl>
                                          <p:spTgt spid="3"/>
                                        </p:tgtEl>
                                        <p:attrNameLst>
                                          <p:attrName>ppt_y</p:attrName>
                                        </p:attrNameLst>
                                      </p:cBhvr>
                                      <p:tavLst>
                                        <p:tav tm="0">
                                          <p:val>
                                            <p:strVal val="ppt_y"/>
                                          </p:val>
                                        </p:tav>
                                        <p:tav tm="100000">
                                          <p:val>
                                            <p:strVal val="ppt_y"/>
                                          </p:val>
                                        </p:tav>
                                      </p:tavLst>
                                    </p:anim>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4">
            <a:extLst>
              <a:ext uri="{FF2B5EF4-FFF2-40B4-BE49-F238E27FC236}">
                <a16:creationId xmlns:a16="http://schemas.microsoft.com/office/drawing/2014/main" id="{3913BAFF-BF3F-13FC-6B4E-A8BA85B3FEC1}"/>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400" b="1"/>
              <a:t>společně se 7. LVS bukosmrkovým zahrnutý do Zlatníkova 6. smrkojedlobukového VS</a:t>
            </a:r>
          </a:p>
          <a:p>
            <a:pPr eaLnBrk="1" hangingPunct="1">
              <a:buSzPct val="75000"/>
            </a:pPr>
            <a:r>
              <a:rPr lang="cs-CZ" altLang="cs-CZ" sz="2400" b="1">
                <a:solidFill>
                  <a:srgbClr val="FF0000"/>
                </a:solidFill>
              </a:rPr>
              <a:t>700–900 m n. m., 4,5–5,5 °C, 900–1050 mm, vegetační doba 115–130 dní (Plíva 1991)</a:t>
            </a:r>
          </a:p>
          <a:p>
            <a:pPr eaLnBrk="1" hangingPunct="1">
              <a:buSzPct val="75000"/>
            </a:pPr>
            <a:r>
              <a:rPr lang="cs-CZ" altLang="cs-CZ" sz="2400" b="1"/>
              <a:t>v hlavní úrovni i v podúrovni dominuje buk (</a:t>
            </a:r>
            <a:r>
              <a:rPr lang="cs-CZ" altLang="cs-CZ" sz="2400" b="1">
                <a:solidFill>
                  <a:srgbClr val="FF0000"/>
                </a:solidFill>
              </a:rPr>
              <a:t>do 35 m</a:t>
            </a:r>
            <a:r>
              <a:rPr lang="cs-CZ" altLang="cs-CZ" sz="2400" b="1"/>
              <a:t>, 50 %), předrůstá ho jak </a:t>
            </a:r>
            <a:r>
              <a:rPr lang="cs-CZ" altLang="cs-CZ" sz="2400" b="1">
                <a:solidFill>
                  <a:srgbClr val="FF0000"/>
                </a:solidFill>
              </a:rPr>
              <a:t>jedle</a:t>
            </a:r>
            <a:r>
              <a:rPr lang="cs-CZ" altLang="cs-CZ" sz="2400" b="1"/>
              <a:t> (až </a:t>
            </a:r>
            <a:r>
              <a:rPr lang="cs-CZ" altLang="cs-CZ" sz="2400" b="1">
                <a:solidFill>
                  <a:srgbClr val="FF0000"/>
                </a:solidFill>
              </a:rPr>
              <a:t>60 m</a:t>
            </a:r>
            <a:r>
              <a:rPr lang="cs-CZ" altLang="cs-CZ" sz="2400" b="1"/>
              <a:t>, 20 %), tak </a:t>
            </a:r>
            <a:r>
              <a:rPr lang="cs-CZ" altLang="cs-CZ" sz="2400" b="1">
                <a:solidFill>
                  <a:srgbClr val="FF0000"/>
                </a:solidFill>
              </a:rPr>
              <a:t>smrk</a:t>
            </a:r>
            <a:r>
              <a:rPr lang="cs-CZ" altLang="cs-CZ" sz="2400" b="1"/>
              <a:t> (30 %); růstové optimum smrku (až </a:t>
            </a:r>
            <a:r>
              <a:rPr lang="cs-CZ" altLang="cs-CZ" sz="2400" b="1">
                <a:solidFill>
                  <a:srgbClr val="FF0000"/>
                </a:solidFill>
              </a:rPr>
              <a:t>60 m</a:t>
            </a:r>
            <a:r>
              <a:rPr lang="cs-CZ" altLang="cs-CZ" sz="2400" b="1"/>
              <a:t>); typická hercynská směs; končí jasan, jilm horský</a:t>
            </a:r>
          </a:p>
          <a:p>
            <a:pPr eaLnBrk="1" hangingPunct="1">
              <a:buSzPct val="75000"/>
            </a:pPr>
            <a:r>
              <a:rPr lang="cs-CZ" altLang="cs-CZ" sz="2400" b="1" i="1"/>
              <a:t>Prenanthes purpurea</a:t>
            </a:r>
            <a:r>
              <a:rPr lang="cs-CZ" altLang="cs-CZ" sz="2400" b="1"/>
              <a:t>, </a:t>
            </a:r>
            <a:r>
              <a:rPr lang="cs-CZ" altLang="cs-CZ" sz="2400" b="1" i="1"/>
              <a:t>Polygonatum verticillatum</a:t>
            </a:r>
            <a:r>
              <a:rPr lang="cs-CZ" altLang="cs-CZ" sz="2400" b="1"/>
              <a:t>, </a:t>
            </a:r>
            <a:r>
              <a:rPr lang="cs-CZ" altLang="cs-CZ" sz="2400" b="1" i="1"/>
              <a:t>Festuca altissima</a:t>
            </a:r>
            <a:r>
              <a:rPr lang="cs-CZ" altLang="cs-CZ" sz="2400" b="1"/>
              <a:t>, </a:t>
            </a:r>
            <a:r>
              <a:rPr lang="cs-CZ" altLang="cs-CZ" sz="2400" b="1" i="1"/>
              <a:t>Calamagrostis villosa</a:t>
            </a:r>
            <a:r>
              <a:rPr lang="cs-CZ" altLang="cs-CZ" sz="2400" b="1"/>
              <a:t>, spíše </a:t>
            </a:r>
            <a:r>
              <a:rPr lang="cs-CZ" altLang="cs-CZ" sz="2400" b="1">
                <a:solidFill>
                  <a:srgbClr val="FF0000"/>
                </a:solidFill>
              </a:rPr>
              <a:t>ojediněle pak „smrkové druhy“</a:t>
            </a:r>
            <a:r>
              <a:rPr lang="cs-CZ" altLang="cs-CZ" sz="2400" b="1"/>
              <a:t> </a:t>
            </a:r>
            <a:r>
              <a:rPr lang="cs-CZ" altLang="cs-CZ" sz="2400" b="1" i="1"/>
              <a:t>Homogyne alpina</a:t>
            </a:r>
            <a:r>
              <a:rPr lang="cs-CZ" altLang="cs-CZ" sz="2400" b="1"/>
              <a:t>, </a:t>
            </a:r>
            <a:r>
              <a:rPr lang="cs-CZ" altLang="cs-CZ" sz="2400" b="1" i="1"/>
              <a:t>Luzula sylvatica</a:t>
            </a:r>
            <a:r>
              <a:rPr lang="cs-CZ" altLang="cs-CZ" sz="2400" b="1"/>
              <a:t>, </a:t>
            </a:r>
            <a:r>
              <a:rPr lang="cs-CZ" altLang="cs-CZ" sz="2400" b="1" i="1"/>
              <a:t>Cicerbita alpina</a:t>
            </a:r>
            <a:r>
              <a:rPr lang="cs-CZ" altLang="cs-CZ" sz="2400" b="1"/>
              <a:t>, </a:t>
            </a:r>
            <a:r>
              <a:rPr lang="cs-CZ" altLang="cs-CZ" sz="2400" b="1" i="1"/>
              <a:t>Soldanella montana </a:t>
            </a:r>
            <a:r>
              <a:rPr lang="cs-CZ" altLang="cs-CZ" sz="2400" b="1"/>
              <a:t>a dále pak </a:t>
            </a:r>
            <a:r>
              <a:rPr lang="cs-CZ" altLang="cs-CZ" sz="2400" b="1" i="1"/>
              <a:t>Doronicum austriacum</a:t>
            </a:r>
            <a:r>
              <a:rPr lang="cs-CZ" altLang="cs-CZ" sz="2400" b="1"/>
              <a:t>, </a:t>
            </a:r>
            <a:r>
              <a:rPr lang="cs-CZ" altLang="cs-CZ" sz="2400" b="1" i="1"/>
              <a:t>Adenostyles alliariae</a:t>
            </a:r>
            <a:r>
              <a:rPr lang="cs-CZ" altLang="cs-CZ" sz="2400" b="1"/>
              <a:t>, </a:t>
            </a:r>
            <a:r>
              <a:rPr lang="cs-CZ" altLang="cs-CZ" sz="2400" b="1" i="1"/>
              <a:t>Gentiana asclepiadea</a:t>
            </a:r>
            <a:r>
              <a:rPr lang="cs-CZ" altLang="cs-CZ" sz="2400" b="1"/>
              <a:t>, </a:t>
            </a:r>
            <a:r>
              <a:rPr lang="cs-CZ" altLang="cs-CZ" sz="2400" b="1" i="1"/>
              <a:t>Athyrium distentifolium</a:t>
            </a:r>
            <a:r>
              <a:rPr lang="cs-CZ" altLang="cs-CZ" sz="2400" b="1"/>
              <a:t>, </a:t>
            </a:r>
            <a:r>
              <a:rPr lang="cs-CZ" altLang="cs-CZ" sz="2400" b="1" i="1"/>
              <a:t>Impatiens noli-tangere</a:t>
            </a:r>
            <a:r>
              <a:rPr lang="cs-CZ" altLang="cs-CZ" sz="2400" b="1"/>
              <a:t>...</a:t>
            </a:r>
          </a:p>
        </p:txBody>
      </p:sp>
      <p:sp>
        <p:nvSpPr>
          <p:cNvPr id="5" name="Rectangle 2">
            <a:extLst>
              <a:ext uri="{FF2B5EF4-FFF2-40B4-BE49-F238E27FC236}">
                <a16:creationId xmlns:a16="http://schemas.microsoft.com/office/drawing/2014/main" id="{F0372229-358F-E671-AAE5-290E640D1250}"/>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6. lesní vegetační stupeň – smrkobukový</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4">
            <a:extLst>
              <a:ext uri="{FF2B5EF4-FFF2-40B4-BE49-F238E27FC236}">
                <a16:creationId xmlns:a16="http://schemas.microsoft.com/office/drawing/2014/main" id="{2B6E9901-2B7A-9B96-BBB9-0C6A26C8D7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ázek 17">
            <a:extLst>
              <a:ext uri="{FF2B5EF4-FFF2-40B4-BE49-F238E27FC236}">
                <a16:creationId xmlns:a16="http://schemas.microsoft.com/office/drawing/2014/main" id="{C438D684-B659-F59E-0428-9A3F7565F9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8" y="803275"/>
            <a:ext cx="6308725"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F4D00624-87D7-E4BA-64AC-47A3E8EB8073}"/>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Zonalita, zonálnost, pásmovitost vegetace</a:t>
            </a:r>
          </a:p>
        </p:txBody>
      </p:sp>
      <p:sp>
        <p:nvSpPr>
          <p:cNvPr id="4" name="Obdélník 3">
            <a:extLst>
              <a:ext uri="{FF2B5EF4-FFF2-40B4-BE49-F238E27FC236}">
                <a16:creationId xmlns:a16="http://schemas.microsoft.com/office/drawing/2014/main" id="{0704C9D4-13F3-B514-A5C1-2DBBB43B111C}"/>
              </a:ext>
            </a:extLst>
          </p:cNvPr>
          <p:cNvSpPr/>
          <p:nvPr/>
        </p:nvSpPr>
        <p:spPr>
          <a:xfrm>
            <a:off x="2636838" y="2632075"/>
            <a:ext cx="1214437" cy="1157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4">
            <a:extLst>
              <a:ext uri="{FF2B5EF4-FFF2-40B4-BE49-F238E27FC236}">
                <a16:creationId xmlns:a16="http://schemas.microsoft.com/office/drawing/2014/main" id="{8C69CCBC-C55F-3A18-9A96-5A3BC7EBA155}"/>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400" b="1"/>
              <a:t>společně se 6. LVS smrkobukovým zahrnutý do Zlatníkova 6. VS smrkojedlobukového</a:t>
            </a:r>
          </a:p>
          <a:p>
            <a:pPr eaLnBrk="1" hangingPunct="1">
              <a:buSzPct val="75000"/>
            </a:pPr>
            <a:r>
              <a:rPr lang="cs-CZ" altLang="cs-CZ" sz="2400" b="1"/>
              <a:t>typicky humusové podzoly</a:t>
            </a:r>
          </a:p>
          <a:p>
            <a:pPr eaLnBrk="1" hangingPunct="1">
              <a:buSzPct val="75000"/>
            </a:pPr>
            <a:r>
              <a:rPr lang="cs-CZ" altLang="cs-CZ" sz="2400" b="1">
                <a:solidFill>
                  <a:srgbClr val="FF0000"/>
                </a:solidFill>
              </a:rPr>
              <a:t>900–1050 m n. m., 4–4,5 °C, 1050–1200 mm, vegetační doba 100–115 dní (Plíva 1991)</a:t>
            </a:r>
          </a:p>
          <a:p>
            <a:pPr eaLnBrk="1" hangingPunct="1">
              <a:buSzPct val="75000"/>
            </a:pPr>
            <a:r>
              <a:rPr lang="cs-CZ" altLang="cs-CZ" sz="2400" b="1"/>
              <a:t>v hlavní úrovni dominuje </a:t>
            </a:r>
            <a:r>
              <a:rPr lang="cs-CZ" altLang="cs-CZ" sz="2400" b="1">
                <a:solidFill>
                  <a:srgbClr val="FF0000"/>
                </a:solidFill>
              </a:rPr>
              <a:t>smrk</a:t>
            </a:r>
            <a:r>
              <a:rPr lang="cs-CZ" altLang="cs-CZ" sz="2400" b="1"/>
              <a:t> (maximálně </a:t>
            </a:r>
            <a:r>
              <a:rPr lang="cs-CZ" altLang="cs-CZ" sz="2400" b="1">
                <a:solidFill>
                  <a:srgbClr val="FF0000"/>
                </a:solidFill>
              </a:rPr>
              <a:t>40 m</a:t>
            </a:r>
            <a:r>
              <a:rPr lang="cs-CZ" altLang="cs-CZ" sz="2400" b="1"/>
              <a:t>, 70 %); jedle roste v podúrovni (10 %); </a:t>
            </a:r>
            <a:r>
              <a:rPr lang="cs-CZ" altLang="cs-CZ" sz="2400" b="1">
                <a:solidFill>
                  <a:srgbClr val="FF0000"/>
                </a:solidFill>
              </a:rPr>
              <a:t>buk</a:t>
            </a:r>
            <a:r>
              <a:rPr lang="cs-CZ" altLang="cs-CZ" sz="2400" b="1"/>
              <a:t> ve výrazné podúrovni (20 %), cca polovina výšky hlavní úrovně (</a:t>
            </a:r>
            <a:r>
              <a:rPr lang="cs-CZ" altLang="cs-CZ" sz="2400" b="1">
                <a:solidFill>
                  <a:srgbClr val="FF0000"/>
                </a:solidFill>
              </a:rPr>
              <a:t>maximální výška 27 m</a:t>
            </a:r>
            <a:r>
              <a:rPr lang="cs-CZ" altLang="cs-CZ" sz="2400" b="1"/>
              <a:t>)</a:t>
            </a:r>
          </a:p>
          <a:p>
            <a:pPr eaLnBrk="1" hangingPunct="1">
              <a:buSzPct val="75000"/>
            </a:pPr>
            <a:r>
              <a:rPr lang="cs-CZ" altLang="cs-CZ" sz="2400" b="1">
                <a:solidFill>
                  <a:srgbClr val="FF0000"/>
                </a:solidFill>
              </a:rPr>
              <a:t>význačná účast „smrkových druhů“</a:t>
            </a:r>
            <a:r>
              <a:rPr lang="cs-CZ" altLang="cs-CZ" sz="2400" b="1"/>
              <a:t>: </a:t>
            </a:r>
            <a:r>
              <a:rPr lang="cs-CZ" altLang="cs-CZ" sz="2400" b="1" i="1"/>
              <a:t>Homogyne alpina</a:t>
            </a:r>
            <a:r>
              <a:rPr lang="cs-CZ" altLang="cs-CZ" sz="2400" b="1"/>
              <a:t>, </a:t>
            </a:r>
            <a:r>
              <a:rPr lang="cs-CZ" altLang="cs-CZ" sz="2400" b="1" i="1"/>
              <a:t>Luzula sylvatica</a:t>
            </a:r>
            <a:r>
              <a:rPr lang="cs-CZ" altLang="cs-CZ" sz="2400" b="1"/>
              <a:t>, </a:t>
            </a:r>
            <a:r>
              <a:rPr lang="cs-CZ" altLang="cs-CZ" sz="2400" b="1" i="1"/>
              <a:t>Doronicum austriacum</a:t>
            </a:r>
            <a:r>
              <a:rPr lang="cs-CZ" altLang="cs-CZ" sz="2400" b="1"/>
              <a:t>, </a:t>
            </a:r>
            <a:r>
              <a:rPr lang="cs-CZ" altLang="cs-CZ" sz="2400" b="1" i="1"/>
              <a:t>Poa chaixii</a:t>
            </a:r>
            <a:r>
              <a:rPr lang="cs-CZ" altLang="cs-CZ" sz="2400" b="1"/>
              <a:t>, </a:t>
            </a:r>
            <a:r>
              <a:rPr lang="cs-CZ" altLang="cs-CZ" sz="2400" b="1" i="1"/>
              <a:t>Soldanella montana</a:t>
            </a:r>
            <a:r>
              <a:rPr lang="cs-CZ" altLang="cs-CZ" sz="2400" b="1"/>
              <a:t> dále pak </a:t>
            </a:r>
            <a:r>
              <a:rPr lang="cs-CZ" altLang="cs-CZ" sz="2400" b="1" i="1"/>
              <a:t>Adenostyles alliariae</a:t>
            </a:r>
            <a:r>
              <a:rPr lang="cs-CZ" altLang="cs-CZ" sz="2400" b="1"/>
              <a:t>, </a:t>
            </a:r>
            <a:r>
              <a:rPr lang="cs-CZ" altLang="cs-CZ" sz="2400" b="1" i="1"/>
              <a:t>Gentiana asclepiadea</a:t>
            </a:r>
            <a:r>
              <a:rPr lang="cs-CZ" altLang="cs-CZ" sz="2400" b="1"/>
              <a:t>, </a:t>
            </a:r>
            <a:r>
              <a:rPr lang="cs-CZ" altLang="cs-CZ" sz="2400" b="1" i="1"/>
              <a:t>Athyrium distentifolium</a:t>
            </a:r>
            <a:r>
              <a:rPr lang="cs-CZ" altLang="cs-CZ" sz="2400" b="1"/>
              <a:t>, </a:t>
            </a:r>
            <a:r>
              <a:rPr lang="cs-CZ" altLang="cs-CZ" sz="2400" b="1" i="1"/>
              <a:t>Festuca altissima</a:t>
            </a:r>
            <a:r>
              <a:rPr lang="cs-CZ" altLang="cs-CZ" sz="2400" b="1"/>
              <a:t>, </a:t>
            </a:r>
            <a:r>
              <a:rPr lang="cs-CZ" altLang="cs-CZ" sz="2400" b="1" i="1"/>
              <a:t>Prenanthes purpurea</a:t>
            </a:r>
            <a:r>
              <a:rPr lang="cs-CZ" altLang="cs-CZ" sz="2400" b="1"/>
              <a:t>, </a:t>
            </a:r>
            <a:r>
              <a:rPr lang="cs-CZ" altLang="cs-CZ" sz="2400" b="1" i="1"/>
              <a:t>Impatiens noli-tangere</a:t>
            </a:r>
            <a:r>
              <a:rPr lang="cs-CZ" altLang="cs-CZ" sz="2400" b="1"/>
              <a:t>, </a:t>
            </a:r>
            <a:r>
              <a:rPr lang="cs-CZ" altLang="cs-CZ" sz="2400" b="1" i="1"/>
              <a:t>Calamagrostis villosa</a:t>
            </a:r>
            <a:r>
              <a:rPr lang="cs-CZ" altLang="cs-CZ" sz="2400" b="1"/>
              <a:t>, </a:t>
            </a:r>
            <a:r>
              <a:rPr lang="cs-CZ" altLang="cs-CZ" sz="2400" b="1" i="1"/>
              <a:t>Avenella flexuosa</a:t>
            </a:r>
            <a:r>
              <a:rPr lang="cs-CZ" altLang="cs-CZ" sz="2400" b="1"/>
              <a:t>...</a:t>
            </a:r>
          </a:p>
        </p:txBody>
      </p:sp>
      <p:sp>
        <p:nvSpPr>
          <p:cNvPr id="5" name="Rectangle 2">
            <a:extLst>
              <a:ext uri="{FF2B5EF4-FFF2-40B4-BE49-F238E27FC236}">
                <a16:creationId xmlns:a16="http://schemas.microsoft.com/office/drawing/2014/main" id="{891F5CE3-E2A8-97CF-157B-7F3899BD516E}"/>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7. lesní vegetační stupeň – bukosmrkový</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5">
            <a:extLst>
              <a:ext uri="{FF2B5EF4-FFF2-40B4-BE49-F238E27FC236}">
                <a16:creationId xmlns:a16="http://schemas.microsoft.com/office/drawing/2014/main" id="{DE2DE4FB-BEB1-E819-C02D-9C1E251817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0"/>
            <a:ext cx="457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4">
            <a:extLst>
              <a:ext uri="{FF2B5EF4-FFF2-40B4-BE49-F238E27FC236}">
                <a16:creationId xmlns:a16="http://schemas.microsoft.com/office/drawing/2014/main" id="{4D88DE47-1394-4EE7-F492-A504BBC94BA6}"/>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400" b="1"/>
              <a:t>Nejedná se o vegetační stupeň! I v tabulce jsou bory postaveny mimo VS</a:t>
            </a:r>
          </a:p>
          <a:p>
            <a:pPr eaLnBrk="1" hangingPunct="1">
              <a:buSzPct val="75000"/>
            </a:pPr>
            <a:r>
              <a:rPr lang="cs-CZ" altLang="cs-CZ" sz="2400" b="1"/>
              <a:t>jde o „azonální“ společenstvo, mimo klimatickou stupňovitost (převážně však 3.–4. lesní vegetační stupeň)</a:t>
            </a:r>
          </a:p>
          <a:p>
            <a:pPr eaLnBrk="1" hangingPunct="1">
              <a:buSzPct val="75000"/>
            </a:pPr>
            <a:r>
              <a:rPr lang="cs-CZ" altLang="cs-CZ" sz="2400" b="1"/>
              <a:t>přirozená stanoviště borovice podmíněná půdně – písky, hadce, rašeliny, skalní výchozy</a:t>
            </a:r>
          </a:p>
          <a:p>
            <a:pPr eaLnBrk="1" hangingPunct="1">
              <a:buSzPct val="75000"/>
            </a:pPr>
            <a:r>
              <a:rPr lang="cs-CZ" altLang="cs-CZ" sz="2400" b="1"/>
              <a:t>k borovici přistupují vtroušeně další dřeviny dle stanoviště (vodou ovlivněná stanoviště – smrk, jedle bříza apod.)</a:t>
            </a:r>
          </a:p>
        </p:txBody>
      </p:sp>
      <p:sp>
        <p:nvSpPr>
          <p:cNvPr id="5" name="Rectangle 2">
            <a:extLst>
              <a:ext uri="{FF2B5EF4-FFF2-40B4-BE49-F238E27FC236}">
                <a16:creationId xmlns:a16="http://schemas.microsoft.com/office/drawing/2014/main" id="{0F8FDAA4-3E58-8B0A-1584-F90398A64B49}"/>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0 – společenstva borů</a:t>
            </a:r>
          </a:p>
        </p:txBody>
      </p:sp>
      <p:pic>
        <p:nvPicPr>
          <p:cNvPr id="320516" name="Obrázek 7">
            <a:extLst>
              <a:ext uri="{FF2B5EF4-FFF2-40B4-BE49-F238E27FC236}">
                <a16:creationId xmlns:a16="http://schemas.microsoft.com/office/drawing/2014/main" id="{9E36ADA3-331F-EEE7-935A-B6B2D7304625}"/>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8725" y="4033838"/>
            <a:ext cx="412115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8F95D6EE-4714-4D09-1E85-F6ADCC296DC6}"/>
              </a:ext>
            </a:extLst>
          </p:cNvPr>
          <p:cNvSpPr/>
          <p:nvPr/>
        </p:nvSpPr>
        <p:spPr>
          <a:xfrm rot="5400000">
            <a:off x="6957219" y="4779169"/>
            <a:ext cx="269875" cy="3690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Obrázek 2" descr="Obsah obrázku strom, exteriér, rostlina, jehličnan&#10;&#10;Popis byl vytvořen automaticky">
            <a:extLst>
              <a:ext uri="{FF2B5EF4-FFF2-40B4-BE49-F238E27FC236}">
                <a16:creationId xmlns:a16="http://schemas.microsoft.com/office/drawing/2014/main" id="{E2341F2F-4D59-F587-0759-273E60CB86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610" name="Skupina 2">
            <a:extLst>
              <a:ext uri="{FF2B5EF4-FFF2-40B4-BE49-F238E27FC236}">
                <a16:creationId xmlns:a16="http://schemas.microsoft.com/office/drawing/2014/main" id="{8D1A01A7-81DE-6502-7EDC-C0EB5C63A5E5}"/>
              </a:ext>
            </a:extLst>
          </p:cNvPr>
          <p:cNvGrpSpPr>
            <a:grpSpLocks noChangeAspect="1"/>
          </p:cNvGrpSpPr>
          <p:nvPr/>
        </p:nvGrpSpPr>
        <p:grpSpPr bwMode="auto">
          <a:xfrm>
            <a:off x="4572000" y="3617913"/>
            <a:ext cx="4492625" cy="3159125"/>
            <a:chOff x="5124006" y="4033473"/>
            <a:chExt cx="4016376" cy="2823607"/>
          </a:xfrm>
        </p:grpSpPr>
        <p:pic>
          <p:nvPicPr>
            <p:cNvPr id="324614" name="Obrázek 7">
              <a:extLst>
                <a:ext uri="{FF2B5EF4-FFF2-40B4-BE49-F238E27FC236}">
                  <a16:creationId xmlns:a16="http://schemas.microsoft.com/office/drawing/2014/main" id="{52B4F16E-E30E-9662-80CB-9389ABB5B34D}"/>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4006" y="4112556"/>
              <a:ext cx="4016376" cy="274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4615" name="Skupina 1">
              <a:extLst>
                <a:ext uri="{FF2B5EF4-FFF2-40B4-BE49-F238E27FC236}">
                  <a16:creationId xmlns:a16="http://schemas.microsoft.com/office/drawing/2014/main" id="{5241B6FB-BC32-E81F-0BE1-1F69C1627FBF}"/>
                </a:ext>
              </a:extLst>
            </p:cNvPr>
            <p:cNvGrpSpPr>
              <a:grpSpLocks/>
            </p:cNvGrpSpPr>
            <p:nvPr/>
          </p:nvGrpSpPr>
          <p:grpSpPr bwMode="auto">
            <a:xfrm>
              <a:off x="5374363" y="4033473"/>
              <a:ext cx="3515437" cy="1030931"/>
              <a:chOff x="5374363" y="4033473"/>
              <a:chExt cx="3515437" cy="1030931"/>
            </a:xfrm>
          </p:grpSpPr>
          <p:grpSp>
            <p:nvGrpSpPr>
              <p:cNvPr id="324616" name="Group 42">
                <a:extLst>
                  <a:ext uri="{FF2B5EF4-FFF2-40B4-BE49-F238E27FC236}">
                    <a16:creationId xmlns:a16="http://schemas.microsoft.com/office/drawing/2014/main" id="{438260C3-0F46-C474-2A6B-044134632A9B}"/>
                  </a:ext>
                </a:extLst>
              </p:cNvPr>
              <p:cNvGrpSpPr>
                <a:grpSpLocks/>
              </p:cNvGrpSpPr>
              <p:nvPr/>
            </p:nvGrpSpPr>
            <p:grpSpPr bwMode="auto">
              <a:xfrm>
                <a:off x="5374363" y="4112556"/>
                <a:ext cx="3508328" cy="951848"/>
                <a:chOff x="357" y="232"/>
                <a:chExt cx="5443" cy="2070"/>
              </a:xfrm>
            </p:grpSpPr>
            <p:sp>
              <p:nvSpPr>
                <p:cNvPr id="324626" name="Line 27">
                  <a:extLst>
                    <a:ext uri="{FF2B5EF4-FFF2-40B4-BE49-F238E27FC236}">
                      <a16:creationId xmlns:a16="http://schemas.microsoft.com/office/drawing/2014/main" id="{4AA09C6F-5F5C-51A2-8566-A34AF851AEF4}"/>
                    </a:ext>
                  </a:extLst>
                </p:cNvPr>
                <p:cNvSpPr>
                  <a:spLocks noChangeShapeType="1"/>
                </p:cNvSpPr>
                <p:nvPr/>
              </p:nvSpPr>
              <p:spPr bwMode="auto">
                <a:xfrm>
                  <a:off x="357" y="232"/>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4627" name="Line 28">
                  <a:extLst>
                    <a:ext uri="{FF2B5EF4-FFF2-40B4-BE49-F238E27FC236}">
                      <a16:creationId xmlns:a16="http://schemas.microsoft.com/office/drawing/2014/main" id="{62381D25-DF2C-EA65-4711-D64761C20F29}"/>
                    </a:ext>
                  </a:extLst>
                </p:cNvPr>
                <p:cNvSpPr>
                  <a:spLocks noChangeShapeType="1"/>
                </p:cNvSpPr>
                <p:nvPr/>
              </p:nvSpPr>
              <p:spPr bwMode="auto">
                <a:xfrm>
                  <a:off x="1067" y="317"/>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4628" name="Line 29">
                  <a:extLst>
                    <a:ext uri="{FF2B5EF4-FFF2-40B4-BE49-F238E27FC236}">
                      <a16:creationId xmlns:a16="http://schemas.microsoft.com/office/drawing/2014/main" id="{20FC9D19-9DDB-DDB5-B831-67F4ABE8B5CA}"/>
                    </a:ext>
                  </a:extLst>
                </p:cNvPr>
                <p:cNvSpPr>
                  <a:spLocks noChangeShapeType="1"/>
                </p:cNvSpPr>
                <p:nvPr/>
              </p:nvSpPr>
              <p:spPr bwMode="auto">
                <a:xfrm>
                  <a:off x="2036" y="355"/>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4629" name="Line 30">
                  <a:extLst>
                    <a:ext uri="{FF2B5EF4-FFF2-40B4-BE49-F238E27FC236}">
                      <a16:creationId xmlns:a16="http://schemas.microsoft.com/office/drawing/2014/main" id="{D26BFE16-70A8-72B0-BF49-0BEA9343E9E0}"/>
                    </a:ext>
                  </a:extLst>
                </p:cNvPr>
                <p:cNvSpPr>
                  <a:spLocks noChangeShapeType="1"/>
                </p:cNvSpPr>
                <p:nvPr/>
              </p:nvSpPr>
              <p:spPr bwMode="auto">
                <a:xfrm>
                  <a:off x="3232"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4630" name="Line 31">
                  <a:extLst>
                    <a:ext uri="{FF2B5EF4-FFF2-40B4-BE49-F238E27FC236}">
                      <a16:creationId xmlns:a16="http://schemas.microsoft.com/office/drawing/2014/main" id="{CA11C4CA-35BC-F291-17BF-5E25C938615B}"/>
                    </a:ext>
                  </a:extLst>
                </p:cNvPr>
                <p:cNvSpPr>
                  <a:spLocks noChangeShapeType="1"/>
                </p:cNvSpPr>
                <p:nvPr/>
              </p:nvSpPr>
              <p:spPr bwMode="auto">
                <a:xfrm>
                  <a:off x="3872"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4631" name="Line 32">
                  <a:extLst>
                    <a:ext uri="{FF2B5EF4-FFF2-40B4-BE49-F238E27FC236}">
                      <a16:creationId xmlns:a16="http://schemas.microsoft.com/office/drawing/2014/main" id="{536B1834-C720-675C-F6E0-BD1B6D981B56}"/>
                    </a:ext>
                  </a:extLst>
                </p:cNvPr>
                <p:cNvSpPr>
                  <a:spLocks noChangeShapeType="1"/>
                </p:cNvSpPr>
                <p:nvPr/>
              </p:nvSpPr>
              <p:spPr bwMode="auto">
                <a:xfrm>
                  <a:off x="4496"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4632" name="Line 33">
                  <a:extLst>
                    <a:ext uri="{FF2B5EF4-FFF2-40B4-BE49-F238E27FC236}">
                      <a16:creationId xmlns:a16="http://schemas.microsoft.com/office/drawing/2014/main" id="{69973293-10CA-1839-6511-8FCDD6C5720B}"/>
                    </a:ext>
                  </a:extLst>
                </p:cNvPr>
                <p:cNvSpPr>
                  <a:spLocks noChangeShapeType="1"/>
                </p:cNvSpPr>
                <p:nvPr/>
              </p:nvSpPr>
              <p:spPr bwMode="auto">
                <a:xfrm>
                  <a:off x="5117"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4633" name="Line 34">
                  <a:extLst>
                    <a:ext uri="{FF2B5EF4-FFF2-40B4-BE49-F238E27FC236}">
                      <a16:creationId xmlns:a16="http://schemas.microsoft.com/office/drawing/2014/main" id="{B66015D4-76CF-E076-8E90-6185E3C832D4}"/>
                    </a:ext>
                  </a:extLst>
                </p:cNvPr>
                <p:cNvSpPr>
                  <a:spLocks noChangeShapeType="1"/>
                </p:cNvSpPr>
                <p:nvPr/>
              </p:nvSpPr>
              <p:spPr bwMode="auto">
                <a:xfrm>
                  <a:off x="5466"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4634" name="Line 35">
                  <a:extLst>
                    <a:ext uri="{FF2B5EF4-FFF2-40B4-BE49-F238E27FC236}">
                      <a16:creationId xmlns:a16="http://schemas.microsoft.com/office/drawing/2014/main" id="{604FAC3E-80C9-0785-DF0C-018D3B78D3E8}"/>
                    </a:ext>
                  </a:extLst>
                </p:cNvPr>
                <p:cNvSpPr>
                  <a:spLocks noChangeShapeType="1"/>
                </p:cNvSpPr>
                <p:nvPr/>
              </p:nvSpPr>
              <p:spPr bwMode="auto">
                <a:xfrm>
                  <a:off x="5800" y="374"/>
                  <a:ext cx="0" cy="19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324617" name="Rectangle 17" descr="Tmavý vodorovný">
                <a:extLst>
                  <a:ext uri="{FF2B5EF4-FFF2-40B4-BE49-F238E27FC236}">
                    <a16:creationId xmlns:a16="http://schemas.microsoft.com/office/drawing/2014/main" id="{D74C2B1E-F800-31F7-D18A-59BF71587012}"/>
                  </a:ext>
                </a:extLst>
              </p:cNvPr>
              <p:cNvSpPr>
                <a:spLocks noChangeArrowheads="1"/>
              </p:cNvSpPr>
              <p:nvPr/>
            </p:nvSpPr>
            <p:spPr bwMode="auto">
              <a:xfrm>
                <a:off x="5374363" y="4140154"/>
                <a:ext cx="457635" cy="59010"/>
              </a:xfrm>
              <a:prstGeom prst="rect">
                <a:avLst/>
              </a:prstGeom>
              <a:blipFill dpi="0" rotWithShape="0">
                <a:blip r:embed="rId4"/>
                <a:srcRect/>
                <a:tile tx="0" ty="0" sx="100000" sy="100000" flip="none" algn="tl"/>
              </a:blip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4618" name="Rectangle 18">
                <a:extLst>
                  <a:ext uri="{FF2B5EF4-FFF2-40B4-BE49-F238E27FC236}">
                    <a16:creationId xmlns:a16="http://schemas.microsoft.com/office/drawing/2014/main" id="{B6968E6F-AC50-46A0-C619-960D620AAEEF}"/>
                  </a:ext>
                </a:extLst>
              </p:cNvPr>
              <p:cNvSpPr>
                <a:spLocks noChangeArrowheads="1"/>
              </p:cNvSpPr>
              <p:nvPr/>
            </p:nvSpPr>
            <p:spPr bwMode="auto">
              <a:xfrm>
                <a:off x="5834924" y="4139996"/>
                <a:ext cx="628724" cy="55075"/>
              </a:xfrm>
              <a:prstGeom prst="rect">
                <a:avLst/>
              </a:prstGeom>
              <a:solidFill>
                <a:srgbClr val="FF6600"/>
              </a:solid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4619" name="Rectangle 19">
                <a:extLst>
                  <a:ext uri="{FF2B5EF4-FFF2-40B4-BE49-F238E27FC236}">
                    <a16:creationId xmlns:a16="http://schemas.microsoft.com/office/drawing/2014/main" id="{90E0CBA8-2819-7706-D580-F3B22349C390}"/>
                  </a:ext>
                </a:extLst>
              </p:cNvPr>
              <p:cNvSpPr>
                <a:spLocks noChangeArrowheads="1"/>
              </p:cNvSpPr>
              <p:nvPr/>
            </p:nvSpPr>
            <p:spPr bwMode="auto">
              <a:xfrm>
                <a:off x="6462053" y="4140570"/>
                <a:ext cx="767350" cy="54501"/>
              </a:xfrm>
              <a:prstGeom prst="rect">
                <a:avLst/>
              </a:prstGeom>
              <a:solidFill>
                <a:schemeClr val="accent1"/>
              </a:solid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4620" name="Rectangle 20">
                <a:extLst>
                  <a:ext uri="{FF2B5EF4-FFF2-40B4-BE49-F238E27FC236}">
                    <a16:creationId xmlns:a16="http://schemas.microsoft.com/office/drawing/2014/main" id="{FFBED6DD-DE83-34B1-0744-48E2FB9B4725}"/>
                  </a:ext>
                </a:extLst>
              </p:cNvPr>
              <p:cNvSpPr>
                <a:spLocks noChangeArrowheads="1"/>
              </p:cNvSpPr>
              <p:nvPr/>
            </p:nvSpPr>
            <p:spPr bwMode="auto">
              <a:xfrm>
                <a:off x="7223582" y="4142736"/>
                <a:ext cx="416402" cy="52335"/>
              </a:xfrm>
              <a:prstGeom prst="rect">
                <a:avLst/>
              </a:prstGeom>
              <a:solidFill>
                <a:srgbClr val="99CC00"/>
              </a:solid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4621" name="Rectangle 21">
                <a:extLst>
                  <a:ext uri="{FF2B5EF4-FFF2-40B4-BE49-F238E27FC236}">
                    <a16:creationId xmlns:a16="http://schemas.microsoft.com/office/drawing/2014/main" id="{4B6E0FB7-E41F-3023-445D-E158A896A396}"/>
                  </a:ext>
                </a:extLst>
              </p:cNvPr>
              <p:cNvSpPr>
                <a:spLocks noChangeArrowheads="1"/>
              </p:cNvSpPr>
              <p:nvPr/>
            </p:nvSpPr>
            <p:spPr bwMode="auto">
              <a:xfrm>
                <a:off x="7639017" y="4144002"/>
                <a:ext cx="402204" cy="51069"/>
              </a:xfrm>
              <a:prstGeom prst="rect">
                <a:avLst/>
              </a:prstGeom>
              <a:solidFill>
                <a:srgbClr val="008000"/>
              </a:solid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4622" name="Rectangle 22">
                <a:extLst>
                  <a:ext uri="{FF2B5EF4-FFF2-40B4-BE49-F238E27FC236}">
                    <a16:creationId xmlns:a16="http://schemas.microsoft.com/office/drawing/2014/main" id="{3497298B-905A-86D3-CAC1-0FE8BA8935CD}"/>
                  </a:ext>
                </a:extLst>
              </p:cNvPr>
              <p:cNvSpPr>
                <a:spLocks noChangeArrowheads="1"/>
              </p:cNvSpPr>
              <p:nvPr/>
            </p:nvSpPr>
            <p:spPr bwMode="auto">
              <a:xfrm>
                <a:off x="8037031" y="4142736"/>
                <a:ext cx="405427" cy="52335"/>
              </a:xfrm>
              <a:prstGeom prst="rect">
                <a:avLst/>
              </a:prstGeom>
              <a:solidFill>
                <a:srgbClr val="993366"/>
              </a:solidFill>
              <a:ln w="19050">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8931" name="Rectangle 24">
                <a:extLst>
                  <a:ext uri="{FF2B5EF4-FFF2-40B4-BE49-F238E27FC236}">
                    <a16:creationId xmlns:a16="http://schemas.microsoft.com/office/drawing/2014/main" id="{A8C91AE4-5181-301B-1C6C-615A31C97398}"/>
                  </a:ext>
                </a:extLst>
              </p:cNvPr>
              <p:cNvSpPr>
                <a:spLocks noChangeArrowheads="1"/>
              </p:cNvSpPr>
              <p:nvPr/>
            </p:nvSpPr>
            <p:spPr bwMode="auto">
              <a:xfrm>
                <a:off x="8442128" y="4142728"/>
                <a:ext cx="231332" cy="51080"/>
              </a:xfrm>
              <a:prstGeom prst="rect">
                <a:avLst/>
              </a:prstGeom>
              <a:solidFill>
                <a:schemeClr val="bg1">
                  <a:lumMod val="85000"/>
                </a:schemeClr>
              </a:solidFill>
              <a:ln w="19050">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cs-CZ" altLang="cs-CZ"/>
              </a:p>
            </p:txBody>
          </p:sp>
          <p:sp>
            <p:nvSpPr>
              <p:cNvPr id="38932" name="Rectangle 25" descr="Tmavý vodorovný">
                <a:extLst>
                  <a:ext uri="{FF2B5EF4-FFF2-40B4-BE49-F238E27FC236}">
                    <a16:creationId xmlns:a16="http://schemas.microsoft.com/office/drawing/2014/main" id="{ACC19649-9628-CB2A-3B26-627AE02F738A}"/>
                  </a:ext>
                </a:extLst>
              </p:cNvPr>
              <p:cNvSpPr>
                <a:spLocks noChangeArrowheads="1"/>
              </p:cNvSpPr>
              <p:nvPr/>
            </p:nvSpPr>
            <p:spPr bwMode="auto">
              <a:xfrm>
                <a:off x="8670622" y="4141309"/>
                <a:ext cx="218559" cy="58174"/>
              </a:xfrm>
              <a:prstGeom prst="rect">
                <a:avLst/>
              </a:prstGeom>
              <a:solidFill>
                <a:schemeClr val="bg1">
                  <a:lumMod val="65000"/>
                </a:schemeClr>
              </a:solidFill>
              <a:ln w="19050">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cs-CZ" altLang="cs-CZ"/>
              </a:p>
            </p:txBody>
          </p:sp>
          <p:sp>
            <p:nvSpPr>
              <p:cNvPr id="324625" name="Rectangle 36">
                <a:extLst>
                  <a:ext uri="{FF2B5EF4-FFF2-40B4-BE49-F238E27FC236}">
                    <a16:creationId xmlns:a16="http://schemas.microsoft.com/office/drawing/2014/main" id="{49537364-C2BD-C1E3-16E4-C516B43BB4B2}"/>
                  </a:ext>
                </a:extLst>
              </p:cNvPr>
              <p:cNvSpPr>
                <a:spLocks noChangeArrowheads="1"/>
              </p:cNvSpPr>
              <p:nvPr/>
            </p:nvSpPr>
            <p:spPr bwMode="auto">
              <a:xfrm>
                <a:off x="5374364" y="4033473"/>
                <a:ext cx="3511551" cy="10668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grpSp>
      </p:grpSp>
      <p:sp>
        <p:nvSpPr>
          <p:cNvPr id="324611" name="Rectangle 4">
            <a:extLst>
              <a:ext uri="{FF2B5EF4-FFF2-40B4-BE49-F238E27FC236}">
                <a16:creationId xmlns:a16="http://schemas.microsoft.com/office/drawing/2014/main" id="{F545BCC0-08E7-39B7-578C-4ACECC586C12}"/>
              </a:ext>
            </a:extLst>
          </p:cNvPr>
          <p:cNvSpPr>
            <a:spLocks noChangeArrowheads="1"/>
          </p:cNvSpPr>
          <p:nvPr/>
        </p:nvSpPr>
        <p:spPr bwMode="auto">
          <a:xfrm>
            <a:off x="100013" y="835025"/>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t>horizontální členění ekologické (edafoklimatické) mřížky</a:t>
            </a:r>
          </a:p>
          <a:p>
            <a:pPr eaLnBrk="1" hangingPunct="1">
              <a:buSzPct val="75000"/>
            </a:pPr>
            <a:r>
              <a:rPr lang="cs-CZ" altLang="cs-CZ" sz="2000" b="1"/>
              <a:t>diferenciace růstových podmínek především podle </a:t>
            </a:r>
            <a:r>
              <a:rPr lang="cs-CZ" altLang="cs-CZ" sz="2000" b="1">
                <a:solidFill>
                  <a:srgbClr val="FF0000"/>
                </a:solidFill>
              </a:rPr>
              <a:t>půdních vlastností (obsah živin, skeletnatost, obsah vody)</a:t>
            </a:r>
          </a:p>
          <a:p>
            <a:pPr eaLnBrk="1" hangingPunct="1">
              <a:buSzPct val="75000"/>
            </a:pPr>
            <a:r>
              <a:rPr lang="cs-CZ" altLang="cs-CZ" sz="2000" b="1"/>
              <a:t>ekologické řady (širší rámce) 	         edafické kategorie (základní diferenciace)</a:t>
            </a:r>
          </a:p>
          <a:p>
            <a:pPr eaLnBrk="1" hangingPunct="1">
              <a:buSzPct val="75000"/>
            </a:pPr>
            <a:r>
              <a:rPr lang="cs-CZ" altLang="cs-CZ" sz="2000" b="1"/>
              <a:t>ekologické řady označeny symbolem základní edafické kategorie:</a:t>
            </a:r>
          </a:p>
          <a:p>
            <a:pPr lvl="1" eaLnBrk="1" hangingPunct="1">
              <a:buSzPct val="75000"/>
              <a:buFont typeface="Arial" panose="020B0604020202020204" pitchFamily="34" charset="0"/>
              <a:buChar char="•"/>
            </a:pPr>
            <a:r>
              <a:rPr lang="cs-CZ" altLang="cs-CZ" sz="2000" b="1"/>
              <a:t>extrémní (zakrslá) (Z) – extrémní stanoviště</a:t>
            </a:r>
          </a:p>
          <a:p>
            <a:pPr lvl="1" eaLnBrk="1" hangingPunct="1">
              <a:buSzPct val="75000"/>
              <a:buFont typeface="Arial" panose="020B0604020202020204" pitchFamily="34" charset="0"/>
              <a:buChar char="•"/>
            </a:pPr>
            <a:r>
              <a:rPr lang="cs-CZ" altLang="cs-CZ" sz="2000" b="1"/>
              <a:t>kyselá (K) – chudá stanoviště</a:t>
            </a:r>
          </a:p>
          <a:p>
            <a:pPr lvl="1" eaLnBrk="1" hangingPunct="1">
              <a:buSzPct val="75000"/>
              <a:buFont typeface="Arial" panose="020B0604020202020204" pitchFamily="34" charset="0"/>
              <a:buChar char="•"/>
            </a:pPr>
            <a:r>
              <a:rPr lang="cs-CZ" altLang="cs-CZ" sz="2000" b="1"/>
              <a:t>živná (B) – bohatší stanoviště</a:t>
            </a:r>
          </a:p>
          <a:p>
            <a:pPr lvl="1" eaLnBrk="1" hangingPunct="1">
              <a:buSzPct val="75000"/>
              <a:buFont typeface="Arial" panose="020B0604020202020204" pitchFamily="34" charset="0"/>
              <a:buChar char="•"/>
            </a:pPr>
            <a:r>
              <a:rPr lang="cs-CZ" altLang="cs-CZ" sz="2000" b="1"/>
              <a:t>obohacená humusem (javorová) (J)</a:t>
            </a:r>
          </a:p>
          <a:p>
            <a:pPr lvl="1" eaLnBrk="1" hangingPunct="1">
              <a:buSzPct val="75000"/>
              <a:buFont typeface="Arial" panose="020B0604020202020204" pitchFamily="34" charset="0"/>
              <a:buChar char="•"/>
            </a:pPr>
            <a:r>
              <a:rPr lang="cs-CZ" altLang="cs-CZ" sz="2000" b="1"/>
              <a:t>obohacená vodou (jasanová) (L)</a:t>
            </a:r>
          </a:p>
          <a:p>
            <a:pPr lvl="1" eaLnBrk="1" hangingPunct="1">
              <a:buSzPct val="75000"/>
              <a:buFont typeface="Arial" panose="020B0604020202020204" pitchFamily="34" charset="0"/>
              <a:buChar char="•"/>
            </a:pPr>
            <a:r>
              <a:rPr lang="cs-CZ" altLang="cs-CZ" sz="2000" b="1"/>
              <a:t>oglejená (pseudoglejová) (P)</a:t>
            </a:r>
          </a:p>
          <a:p>
            <a:pPr lvl="1" eaLnBrk="1" hangingPunct="1">
              <a:buSzPct val="75000"/>
              <a:buFont typeface="Arial" panose="020B0604020202020204" pitchFamily="34" charset="0"/>
              <a:buChar char="•"/>
            </a:pPr>
            <a:r>
              <a:rPr lang="cs-CZ" altLang="cs-CZ" sz="2000" b="1"/>
              <a:t>glejová (G)</a:t>
            </a:r>
          </a:p>
          <a:p>
            <a:pPr lvl="1" eaLnBrk="1" hangingPunct="1">
              <a:buSzPct val="75000"/>
              <a:buFont typeface="Arial" panose="020B0604020202020204" pitchFamily="34" charset="0"/>
              <a:buChar char="•"/>
            </a:pPr>
            <a:r>
              <a:rPr lang="cs-CZ" altLang="cs-CZ" sz="2000" b="1"/>
              <a:t>rašelinná (R)</a:t>
            </a:r>
            <a:endParaRPr lang="cs-CZ" altLang="cs-CZ" sz="2000" b="1">
              <a:latin typeface="Times New Roman" panose="02020603050405020304" pitchFamily="18" charset="0"/>
            </a:endParaRPr>
          </a:p>
          <a:p>
            <a:pPr eaLnBrk="1" hangingPunct="1">
              <a:buClr>
                <a:schemeClr val="hlink"/>
              </a:buClr>
              <a:buSzPct val="75000"/>
              <a:buFont typeface="Wingdings" panose="05000000000000000000" pitchFamily="2" charset="2"/>
              <a:buChar char="l"/>
            </a:pPr>
            <a:endParaRPr lang="cs-CZ" altLang="cs-CZ" sz="2000" b="1">
              <a:latin typeface="Times New Roman" panose="02020603050405020304" pitchFamily="18" charset="0"/>
            </a:endParaRPr>
          </a:p>
          <a:p>
            <a:pPr eaLnBrk="1" hangingPunct="1">
              <a:buClr>
                <a:schemeClr val="hlink"/>
              </a:buClr>
              <a:buSzPct val="75000"/>
              <a:buFont typeface="Wingdings" panose="05000000000000000000" pitchFamily="2" charset="2"/>
              <a:buChar char="l"/>
            </a:pPr>
            <a:endParaRPr lang="cs-CZ" altLang="cs-CZ" sz="2000" b="1">
              <a:latin typeface="Times New Roman" panose="02020603050405020304" pitchFamily="18" charset="0"/>
            </a:endParaRPr>
          </a:p>
        </p:txBody>
      </p:sp>
      <p:cxnSp>
        <p:nvCxnSpPr>
          <p:cNvPr id="30" name="Přímá spojovací šipka 29">
            <a:extLst>
              <a:ext uri="{FF2B5EF4-FFF2-40B4-BE49-F238E27FC236}">
                <a16:creationId xmlns:a16="http://schemas.microsoft.com/office/drawing/2014/main" id="{D280D31B-F8FC-FD59-2C28-5EF77951A93C}"/>
              </a:ext>
            </a:extLst>
          </p:cNvPr>
          <p:cNvCxnSpPr/>
          <p:nvPr/>
        </p:nvCxnSpPr>
        <p:spPr>
          <a:xfrm>
            <a:off x="3671888" y="2079625"/>
            <a:ext cx="53975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2">
            <a:extLst>
              <a:ext uri="{FF2B5EF4-FFF2-40B4-BE49-F238E27FC236}">
                <a16:creationId xmlns:a16="http://schemas.microsoft.com/office/drawing/2014/main" id="{7B9298E6-25A4-3C70-4B91-70C044D65015}"/>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latin typeface="Calibri" panose="020F0502020204030204" pitchFamily="34" charset="0"/>
                <a:ea typeface="+mj-ea"/>
                <a:cs typeface="+mj-cs"/>
              </a:rPr>
              <a:t>Ekologické řady (EŘ)</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FB4A9A9-93CC-C8F3-D68C-080CC4F535CD}"/>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a:t>
            </a:r>
          </a:p>
        </p:txBody>
      </p:sp>
      <p:sp>
        <p:nvSpPr>
          <p:cNvPr id="308227" name="Rectangle 4">
            <a:extLst>
              <a:ext uri="{FF2B5EF4-FFF2-40B4-BE49-F238E27FC236}">
                <a16:creationId xmlns:a16="http://schemas.microsoft.com/office/drawing/2014/main" id="{68CDFC0C-BCA1-6AD9-C361-1A102BB86282}"/>
              </a:ext>
            </a:extLst>
          </p:cNvPr>
          <p:cNvSpPr>
            <a:spLocks noChangeArrowheads="1"/>
          </p:cNvSpPr>
          <p:nvPr/>
        </p:nvSpPr>
        <p:spPr bwMode="auto">
          <a:xfrm>
            <a:off x="107949" y="819150"/>
            <a:ext cx="9036049"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dirty="0"/>
              <a:t>v podstatě kombinace </a:t>
            </a:r>
            <a:r>
              <a:rPr lang="cs-CZ" altLang="cs-CZ" sz="2000" b="1" dirty="0">
                <a:solidFill>
                  <a:srgbClr val="FF0000"/>
                </a:solidFill>
              </a:rPr>
              <a:t>skeletovitosti/</a:t>
            </a:r>
            <a:r>
              <a:rPr lang="cs-CZ" altLang="cs-CZ" sz="2000" b="1" dirty="0" err="1">
                <a:solidFill>
                  <a:srgbClr val="FF0000"/>
                </a:solidFill>
              </a:rPr>
              <a:t>hlinitosti</a:t>
            </a:r>
            <a:r>
              <a:rPr lang="cs-CZ" altLang="cs-CZ" sz="2000" b="1" dirty="0"/>
              <a:t>, </a:t>
            </a:r>
            <a:r>
              <a:rPr lang="cs-CZ" altLang="cs-CZ" sz="2000" b="1" dirty="0">
                <a:solidFill>
                  <a:srgbClr val="FF0000"/>
                </a:solidFill>
              </a:rPr>
              <a:t>obsahu živin </a:t>
            </a:r>
            <a:r>
              <a:rPr lang="cs-CZ" altLang="cs-CZ" sz="2000" b="1" dirty="0"/>
              <a:t>a </a:t>
            </a:r>
            <a:r>
              <a:rPr lang="cs-CZ" altLang="cs-CZ" sz="2000" b="1" dirty="0">
                <a:solidFill>
                  <a:srgbClr val="FF0000"/>
                </a:solidFill>
              </a:rPr>
              <a:t>hydrického režimu</a:t>
            </a:r>
          </a:p>
          <a:p>
            <a:pPr eaLnBrk="1" hangingPunct="1">
              <a:buSzPct val="75000"/>
            </a:pPr>
            <a:r>
              <a:rPr lang="cs-CZ" altLang="cs-CZ" sz="2000" b="1" dirty="0"/>
              <a:t>vymezené na základě hospodářsky významných vlastností půdy (</a:t>
            </a:r>
            <a:r>
              <a:rPr lang="cs-CZ" altLang="cs-CZ" sz="2000" b="1" dirty="0" err="1"/>
              <a:t>trofismus</a:t>
            </a:r>
            <a:r>
              <a:rPr lang="cs-CZ" altLang="cs-CZ" sz="2000" b="1" dirty="0"/>
              <a:t> půdy, bazická saturace, vodní režim, obsah skeletu, tvar terénu)</a:t>
            </a:r>
          </a:p>
          <a:p>
            <a:pPr eaLnBrk="1" hangingPunct="1">
              <a:buSzPct val="75000"/>
            </a:pPr>
            <a:r>
              <a:rPr lang="cs-CZ" altLang="cs-CZ" sz="2000" b="1" dirty="0"/>
              <a:t>spolu s vegetačním stupněm (</a:t>
            </a:r>
            <a:r>
              <a:rPr lang="cs-CZ" altLang="cs-CZ" sz="2000" b="1" dirty="0">
                <a:solidFill>
                  <a:srgbClr val="FF0000"/>
                </a:solidFill>
              </a:rPr>
              <a:t>ne u všech jednotek!</a:t>
            </a:r>
            <a:r>
              <a:rPr lang="cs-CZ" altLang="cs-CZ" sz="2000" b="1" dirty="0"/>
              <a:t>) definují soubor lesních typů</a:t>
            </a:r>
          </a:p>
        </p:txBody>
      </p:sp>
      <p:graphicFrame>
        <p:nvGraphicFramePr>
          <p:cNvPr id="2" name="Tabulka 1">
            <a:extLst>
              <a:ext uri="{FF2B5EF4-FFF2-40B4-BE49-F238E27FC236}">
                <a16:creationId xmlns:a16="http://schemas.microsoft.com/office/drawing/2014/main" id="{70A2B240-3978-7A3D-C5DA-D800D49648F9}"/>
              </a:ext>
            </a:extLst>
          </p:cNvPr>
          <p:cNvGraphicFramePr>
            <a:graphicFrameLocks noGrp="1"/>
          </p:cNvGraphicFramePr>
          <p:nvPr/>
        </p:nvGraphicFramePr>
        <p:xfrm>
          <a:off x="5357501" y="3542430"/>
          <a:ext cx="3636912" cy="3211594"/>
        </p:xfrm>
        <a:graphic>
          <a:graphicData uri="http://schemas.openxmlformats.org/drawingml/2006/table">
            <a:tbl>
              <a:tblPr firstRow="1" bandRow="1">
                <a:tableStyleId>{5C22544A-7EE6-4342-B048-85BDC9FD1C3A}</a:tableStyleId>
              </a:tblPr>
              <a:tblGrid>
                <a:gridCol w="3636912">
                  <a:extLst>
                    <a:ext uri="{9D8B030D-6E8A-4147-A177-3AD203B41FA5}">
                      <a16:colId xmlns:a16="http://schemas.microsoft.com/office/drawing/2014/main" val="3222393036"/>
                    </a:ext>
                  </a:extLst>
                </a:gridCol>
              </a:tblGrid>
              <a:tr h="360380">
                <a:tc>
                  <a:txBody>
                    <a:bodyPr/>
                    <a:lstStyle/>
                    <a:p>
                      <a:r>
                        <a:rPr lang="cs-CZ" sz="1400" b="1" dirty="0">
                          <a:solidFill>
                            <a:srgbClr val="FF0000"/>
                          </a:solidFill>
                        </a:rPr>
                        <a:t>Skelet nad 80 % neprůchozí pro techniku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6648333"/>
                  </a:ext>
                </a:extLst>
              </a:tr>
              <a:tr h="386975">
                <a:tc>
                  <a:txBody>
                    <a:bodyPr/>
                    <a:lstStyle/>
                    <a:p>
                      <a:r>
                        <a:rPr lang="cs-CZ" sz="1400" b="1" dirty="0">
                          <a:solidFill>
                            <a:srgbClr val="FF0000"/>
                          </a:solidFill>
                        </a:rPr>
                        <a:t>Zakrslost vegetace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205478"/>
                  </a:ext>
                </a:extLst>
              </a:tr>
              <a:tr h="360380">
                <a:tc>
                  <a:txBody>
                    <a:bodyPr/>
                    <a:lstStyle/>
                    <a:p>
                      <a:r>
                        <a:rPr lang="cs-CZ" sz="1400" b="1" dirty="0">
                          <a:solidFill>
                            <a:srgbClr val="FF0000"/>
                          </a:solidFill>
                        </a:rPr>
                        <a:t>Skelet 50–90 % (kromě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4313398"/>
                  </a:ext>
                </a:extLst>
              </a:tr>
              <a:tr h="517013">
                <a:tc>
                  <a:txBody>
                    <a:bodyPr/>
                    <a:lstStyle/>
                    <a:p>
                      <a:r>
                        <a:rPr lang="cs-CZ" sz="1400" b="1" dirty="0">
                          <a:solidFill>
                            <a:srgbClr val="FF0000"/>
                          </a:solidFill>
                        </a:rPr>
                        <a:t>Skelet 10–50 %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4662490"/>
                  </a:ext>
                </a:extLst>
              </a:tr>
              <a:tr h="399957">
                <a:tc>
                  <a:txBody>
                    <a:bodyPr/>
                    <a:lstStyle/>
                    <a:p>
                      <a:r>
                        <a:rPr lang="cs-CZ" sz="1400" b="1" dirty="0">
                          <a:solidFill>
                            <a:srgbClr val="FF0000"/>
                          </a:solidFill>
                        </a:rPr>
                        <a:t>Skele</a:t>
                      </a:r>
                      <a:r>
                        <a:rPr lang="cs-CZ" sz="1400" b="1" dirty="0">
                          <a:solidFill>
                            <a:srgbClr val="0070C0"/>
                          </a:solidFill>
                        </a:rPr>
                        <a:t>t do 10 %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8147920"/>
                  </a:ext>
                </a:extLst>
              </a:tr>
              <a:tr h="399957">
                <a:tc>
                  <a:txBody>
                    <a:bodyPr/>
                    <a:lstStyle/>
                    <a:p>
                      <a:r>
                        <a:rPr lang="cs-CZ" sz="1400" b="1" dirty="0">
                          <a:solidFill>
                            <a:srgbClr val="0070C0"/>
                          </a:solidFill>
                        </a:rPr>
                        <a:t>Oglejení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7099903"/>
                  </a:ext>
                </a:extLst>
              </a:tr>
              <a:tr h="399957">
                <a:tc>
                  <a:txBody>
                    <a:bodyPr/>
                    <a:lstStyle/>
                    <a:p>
                      <a:r>
                        <a:rPr lang="cs-CZ" sz="1400" b="1" dirty="0">
                          <a:solidFill>
                            <a:srgbClr val="0070C0"/>
                          </a:solidFill>
                        </a:rPr>
                        <a:t>Glej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0321950"/>
                  </a:ext>
                </a:extLst>
              </a:tr>
              <a:tr h="386975">
                <a:tc>
                  <a:txBody>
                    <a:bodyPr/>
                    <a:lstStyle/>
                    <a:p>
                      <a:r>
                        <a:rPr lang="cs-CZ" sz="1400" b="1" dirty="0">
                          <a:solidFill>
                            <a:srgbClr val="0070C0"/>
                          </a:solidFill>
                        </a:rPr>
                        <a:t>Organozem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3138860"/>
                  </a:ext>
                </a:extLst>
              </a:tr>
            </a:tbl>
          </a:graphicData>
        </a:graphic>
      </p:graphicFrame>
      <p:sp>
        <p:nvSpPr>
          <p:cNvPr id="17" name="Obdélník 16">
            <a:extLst>
              <a:ext uri="{FF2B5EF4-FFF2-40B4-BE49-F238E27FC236}">
                <a16:creationId xmlns:a16="http://schemas.microsoft.com/office/drawing/2014/main" id="{FE3B2E5E-3344-7C18-DF57-78F388F566D6}"/>
              </a:ext>
            </a:extLst>
          </p:cNvPr>
          <p:cNvSpPr/>
          <p:nvPr/>
        </p:nvSpPr>
        <p:spPr>
          <a:xfrm>
            <a:off x="3466214" y="4167963"/>
            <a:ext cx="138223" cy="113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a:extLst>
              <a:ext uri="{FF2B5EF4-FFF2-40B4-BE49-F238E27FC236}">
                <a16:creationId xmlns:a16="http://schemas.microsoft.com/office/drawing/2014/main" id="{6E3F96D3-E8ED-0584-43F0-6DD330EDC269}"/>
              </a:ext>
            </a:extLst>
          </p:cNvPr>
          <p:cNvSpPr txBox="1"/>
          <p:nvPr/>
        </p:nvSpPr>
        <p:spPr>
          <a:xfrm>
            <a:off x="3078180" y="3983297"/>
            <a:ext cx="350847" cy="338554"/>
          </a:xfrm>
          <a:prstGeom prst="rect">
            <a:avLst/>
          </a:prstGeom>
          <a:noFill/>
        </p:spPr>
        <p:txBody>
          <a:bodyPr wrap="square" rtlCol="0">
            <a:spAutoFit/>
          </a:bodyPr>
          <a:lstStyle/>
          <a:p>
            <a:r>
              <a:rPr lang="cs-CZ" sz="1600" dirty="0">
                <a:solidFill>
                  <a:schemeClr val="tx1">
                    <a:lumMod val="65000"/>
                    <a:lumOff val="35000"/>
                  </a:schemeClr>
                </a:solidFill>
              </a:rPr>
              <a:t>F</a:t>
            </a:r>
          </a:p>
        </p:txBody>
      </p:sp>
      <p:sp>
        <p:nvSpPr>
          <p:cNvPr id="29" name="TextovéPole 28">
            <a:extLst>
              <a:ext uri="{FF2B5EF4-FFF2-40B4-BE49-F238E27FC236}">
                <a16:creationId xmlns:a16="http://schemas.microsoft.com/office/drawing/2014/main" id="{C16CCB5B-51EB-2254-8738-C95B2840C8E7}"/>
              </a:ext>
            </a:extLst>
          </p:cNvPr>
          <p:cNvSpPr txBox="1"/>
          <p:nvPr/>
        </p:nvSpPr>
        <p:spPr>
          <a:xfrm>
            <a:off x="2190307" y="2264431"/>
            <a:ext cx="3167167" cy="276999"/>
          </a:xfrm>
          <a:prstGeom prst="rect">
            <a:avLst/>
          </a:prstGeom>
          <a:noFill/>
        </p:spPr>
        <p:txBody>
          <a:bodyPr wrap="square" rtlCol="0">
            <a:spAutoFit/>
          </a:bodyPr>
          <a:lstStyle/>
          <a:p>
            <a:pPr algn="ctr"/>
            <a:r>
              <a:rPr lang="cs-CZ" sz="1200" b="1" dirty="0">
                <a:solidFill>
                  <a:srgbClr val="00B050"/>
                </a:solidFill>
              </a:rPr>
              <a:t>Obsah živin</a:t>
            </a:r>
          </a:p>
        </p:txBody>
      </p:sp>
      <p:cxnSp>
        <p:nvCxnSpPr>
          <p:cNvPr id="31" name="Přímá spojnice se šipkou 30">
            <a:extLst>
              <a:ext uri="{FF2B5EF4-FFF2-40B4-BE49-F238E27FC236}">
                <a16:creationId xmlns:a16="http://schemas.microsoft.com/office/drawing/2014/main" id="{AD579A39-5361-5E01-C738-0C2277B6A1E2}"/>
              </a:ext>
            </a:extLst>
          </p:cNvPr>
          <p:cNvCxnSpPr/>
          <p:nvPr/>
        </p:nvCxnSpPr>
        <p:spPr>
          <a:xfrm>
            <a:off x="2169042" y="2586007"/>
            <a:ext cx="3188432" cy="0"/>
          </a:xfrm>
          <a:prstGeom prst="straightConnector1">
            <a:avLst/>
          </a:prstGeom>
          <a:ln w="28575">
            <a:solidFill>
              <a:srgbClr val="33993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Skupina 21">
            <a:extLst>
              <a:ext uri="{FF2B5EF4-FFF2-40B4-BE49-F238E27FC236}">
                <a16:creationId xmlns:a16="http://schemas.microsoft.com/office/drawing/2014/main" id="{220956F6-9087-AA93-5EC7-C53312966103}"/>
              </a:ext>
            </a:extLst>
          </p:cNvPr>
          <p:cNvGrpSpPr/>
          <p:nvPr/>
        </p:nvGrpSpPr>
        <p:grpSpPr>
          <a:xfrm>
            <a:off x="115551" y="2628548"/>
            <a:ext cx="5241950" cy="4157389"/>
            <a:chOff x="115551" y="2628548"/>
            <a:chExt cx="5241950" cy="4157389"/>
          </a:xfrm>
        </p:grpSpPr>
        <p:grpSp>
          <p:nvGrpSpPr>
            <p:cNvPr id="28" name="Skupina 27">
              <a:extLst>
                <a:ext uri="{FF2B5EF4-FFF2-40B4-BE49-F238E27FC236}">
                  <a16:creationId xmlns:a16="http://schemas.microsoft.com/office/drawing/2014/main" id="{146405AA-1ACC-90F1-D596-C1DBF80823AA}"/>
                </a:ext>
              </a:extLst>
            </p:cNvPr>
            <p:cNvGrpSpPr/>
            <p:nvPr/>
          </p:nvGrpSpPr>
          <p:grpSpPr>
            <a:xfrm>
              <a:off x="115551" y="2628548"/>
              <a:ext cx="5241950" cy="4157389"/>
              <a:chOff x="115551" y="2245090"/>
              <a:chExt cx="5241950" cy="4157389"/>
            </a:xfrm>
          </p:grpSpPr>
          <p:grpSp>
            <p:nvGrpSpPr>
              <p:cNvPr id="19" name="Skupina 18">
                <a:extLst>
                  <a:ext uri="{FF2B5EF4-FFF2-40B4-BE49-F238E27FC236}">
                    <a16:creationId xmlns:a16="http://schemas.microsoft.com/office/drawing/2014/main" id="{EEE85932-9D0B-2330-00E3-D4E2AF561C7B}"/>
                  </a:ext>
                </a:extLst>
              </p:cNvPr>
              <p:cNvGrpSpPr/>
              <p:nvPr/>
            </p:nvGrpSpPr>
            <p:grpSpPr>
              <a:xfrm>
                <a:off x="785501" y="2245090"/>
                <a:ext cx="4572000" cy="4157389"/>
                <a:chOff x="431540" y="2245090"/>
                <a:chExt cx="4572000" cy="4157389"/>
              </a:xfrm>
            </p:grpSpPr>
            <p:pic>
              <p:nvPicPr>
                <p:cNvPr id="308228" name="Picture 6">
                  <a:extLst>
                    <a:ext uri="{FF2B5EF4-FFF2-40B4-BE49-F238E27FC236}">
                      <a16:creationId xmlns:a16="http://schemas.microsoft.com/office/drawing/2014/main" id="{F32DBC0B-F0D7-D0E0-0D50-892D6FDCA8E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4820"/>
                <a:stretch/>
              </p:blipFill>
              <p:spPr bwMode="auto">
                <a:xfrm>
                  <a:off x="431540" y="2245090"/>
                  <a:ext cx="4571973" cy="206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a:extLst>
                    <a:ext uri="{FF2B5EF4-FFF2-40B4-BE49-F238E27FC236}">
                      <a16:creationId xmlns:a16="http://schemas.microsoft.com/office/drawing/2014/main" id="{2EBDC1F0-36F3-0F7A-EF6F-2A34AD78939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4355"/>
                <a:stretch/>
              </p:blipFill>
              <p:spPr bwMode="auto">
                <a:xfrm>
                  <a:off x="431540" y="4318468"/>
                  <a:ext cx="4572000" cy="208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Přímá spojnice 8">
                  <a:extLst>
                    <a:ext uri="{FF2B5EF4-FFF2-40B4-BE49-F238E27FC236}">
                      <a16:creationId xmlns:a16="http://schemas.microsoft.com/office/drawing/2014/main" id="{15CFFB38-90A9-FB92-FF92-00C12D080BCB}"/>
                    </a:ext>
                  </a:extLst>
                </p:cNvPr>
                <p:cNvCxnSpPr>
                  <a:cxnSpLocks/>
                </p:cNvCxnSpPr>
                <p:nvPr/>
              </p:nvCxnSpPr>
              <p:spPr>
                <a:xfrm flipV="1">
                  <a:off x="503548" y="4302510"/>
                  <a:ext cx="4429959" cy="15957"/>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3" name="Přímá spojnice se šipkou 22">
                <a:extLst>
                  <a:ext uri="{FF2B5EF4-FFF2-40B4-BE49-F238E27FC236}">
                    <a16:creationId xmlns:a16="http://schemas.microsoft.com/office/drawing/2014/main" id="{02D4CB85-0CD3-02DD-77BA-C5958C745E7A}"/>
                  </a:ext>
                </a:extLst>
              </p:cNvPr>
              <p:cNvCxnSpPr/>
              <p:nvPr/>
            </p:nvCxnSpPr>
            <p:spPr>
              <a:xfrm>
                <a:off x="700548" y="3158972"/>
                <a:ext cx="0" cy="115949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a:extLst>
                  <a:ext uri="{FF2B5EF4-FFF2-40B4-BE49-F238E27FC236}">
                    <a16:creationId xmlns:a16="http://schemas.microsoft.com/office/drawing/2014/main" id="{E564EE77-D0EF-BD0B-51AF-D9AC1E619F15}"/>
                  </a:ext>
                </a:extLst>
              </p:cNvPr>
              <p:cNvCxnSpPr/>
              <p:nvPr/>
            </p:nvCxnSpPr>
            <p:spPr>
              <a:xfrm>
                <a:off x="685800" y="5073445"/>
                <a:ext cx="0" cy="1297121"/>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ovéPole 25">
                <a:extLst>
                  <a:ext uri="{FF2B5EF4-FFF2-40B4-BE49-F238E27FC236}">
                    <a16:creationId xmlns:a16="http://schemas.microsoft.com/office/drawing/2014/main" id="{EF900307-096B-8698-A102-9E5253C3DB2B}"/>
                  </a:ext>
                </a:extLst>
              </p:cNvPr>
              <p:cNvSpPr txBox="1"/>
              <p:nvPr/>
            </p:nvSpPr>
            <p:spPr>
              <a:xfrm>
                <a:off x="115551" y="3156651"/>
                <a:ext cx="553998" cy="1082996"/>
              </a:xfrm>
              <a:prstGeom prst="rect">
                <a:avLst/>
              </a:prstGeom>
              <a:noFill/>
            </p:spPr>
            <p:txBody>
              <a:bodyPr vert="vert270" wrap="square" rtlCol="0">
                <a:spAutoFit/>
              </a:bodyPr>
              <a:lstStyle/>
              <a:p>
                <a:pPr algn="ctr"/>
                <a:r>
                  <a:rPr lang="cs-CZ" sz="1200" b="1" dirty="0">
                    <a:solidFill>
                      <a:srgbClr val="FF0000"/>
                    </a:solidFill>
                  </a:rPr>
                  <a:t>Skeletovitost (a zakrslost)</a:t>
                </a:r>
              </a:p>
            </p:txBody>
          </p:sp>
          <p:sp>
            <p:nvSpPr>
              <p:cNvPr id="27" name="TextovéPole 26">
                <a:extLst>
                  <a:ext uri="{FF2B5EF4-FFF2-40B4-BE49-F238E27FC236}">
                    <a16:creationId xmlns:a16="http://schemas.microsoft.com/office/drawing/2014/main" id="{6E399F49-0663-A9E7-1576-E3BDABD6ADE2}"/>
                  </a:ext>
                </a:extLst>
              </p:cNvPr>
              <p:cNvSpPr txBox="1"/>
              <p:nvPr/>
            </p:nvSpPr>
            <p:spPr>
              <a:xfrm>
                <a:off x="143507" y="5244692"/>
                <a:ext cx="553998" cy="954626"/>
              </a:xfrm>
              <a:prstGeom prst="rect">
                <a:avLst/>
              </a:prstGeom>
              <a:noFill/>
            </p:spPr>
            <p:txBody>
              <a:bodyPr vert="vert270" wrap="square" rtlCol="0">
                <a:spAutoFit/>
              </a:bodyPr>
              <a:lstStyle/>
              <a:p>
                <a:pPr algn="ctr"/>
                <a:r>
                  <a:rPr lang="cs-CZ" sz="1200" b="1" dirty="0">
                    <a:solidFill>
                      <a:srgbClr val="0070C0"/>
                    </a:solidFill>
                  </a:rPr>
                  <a:t>Hydrický režim</a:t>
                </a:r>
              </a:p>
            </p:txBody>
          </p:sp>
        </p:grpSp>
        <p:sp>
          <p:nvSpPr>
            <p:cNvPr id="4" name="Obdélník 3">
              <a:extLst>
                <a:ext uri="{FF2B5EF4-FFF2-40B4-BE49-F238E27FC236}">
                  <a16:creationId xmlns:a16="http://schemas.microsoft.com/office/drawing/2014/main" id="{BC0A03CB-1273-0533-A64A-BBC5C711301F}"/>
                </a:ext>
              </a:extLst>
            </p:cNvPr>
            <p:cNvSpPr/>
            <p:nvPr/>
          </p:nvSpPr>
          <p:spPr>
            <a:xfrm>
              <a:off x="3786500" y="4554124"/>
              <a:ext cx="245440" cy="1052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2977A7E7-B7B9-9FC0-B2D0-42C3683BDA5F}"/>
                </a:ext>
              </a:extLst>
            </p:cNvPr>
            <p:cNvSpPr txBox="1"/>
            <p:nvPr/>
          </p:nvSpPr>
          <p:spPr>
            <a:xfrm>
              <a:off x="3391176" y="4369458"/>
              <a:ext cx="245440" cy="369332"/>
            </a:xfrm>
            <a:prstGeom prst="rect">
              <a:avLst/>
            </a:prstGeom>
            <a:noFill/>
          </p:spPr>
          <p:txBody>
            <a:bodyPr wrap="square" rtlCol="0">
              <a:spAutoFit/>
            </a:bodyPr>
            <a:lstStyle/>
            <a:p>
              <a:r>
                <a:rPr lang="cs-CZ" dirty="0">
                  <a:solidFill>
                    <a:schemeClr val="tx1">
                      <a:lumMod val="65000"/>
                      <a:lumOff val="35000"/>
                    </a:schemeClr>
                  </a:solidFill>
                </a:rPr>
                <a:t>F</a:t>
              </a:r>
            </a:p>
          </p:txBody>
        </p:sp>
        <p:cxnSp>
          <p:nvCxnSpPr>
            <p:cNvPr id="20" name="Přímá spojnice 19">
              <a:extLst>
                <a:ext uri="{FF2B5EF4-FFF2-40B4-BE49-F238E27FC236}">
                  <a16:creationId xmlns:a16="http://schemas.microsoft.com/office/drawing/2014/main" id="{54482496-C9DA-6D91-1B99-94DADA934EE2}"/>
                </a:ext>
              </a:extLst>
            </p:cNvPr>
            <p:cNvCxnSpPr>
              <a:cxnSpLocks/>
            </p:cNvCxnSpPr>
            <p:nvPr/>
          </p:nvCxnSpPr>
          <p:spPr>
            <a:xfrm flipV="1">
              <a:off x="3078180" y="4307837"/>
              <a:ext cx="708320" cy="8734"/>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9A2ED28-9BC0-4E38-E929-7C5989F8FFE8}"/>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a:t>
            </a:r>
            <a:r>
              <a:rPr lang="cs-CZ" sz="3600" b="1" dirty="0">
                <a:solidFill>
                  <a:srgbClr val="FF0000"/>
                </a:solidFill>
                <a:latin typeface="Calibri" panose="020F0502020204030204" pitchFamily="34" charset="0"/>
                <a:ea typeface="+mj-ea"/>
                <a:cs typeface="+mj-cs"/>
              </a:rPr>
              <a:t>ke zkoušce</a:t>
            </a:r>
          </a:p>
        </p:txBody>
      </p:sp>
      <p:sp>
        <p:nvSpPr>
          <p:cNvPr id="328707" name="Rectangle 4">
            <a:extLst>
              <a:ext uri="{FF2B5EF4-FFF2-40B4-BE49-F238E27FC236}">
                <a16:creationId xmlns:a16="http://schemas.microsoft.com/office/drawing/2014/main" id="{8ABDAEDA-5F0A-7CDE-4AFA-6F1260725389}"/>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t>Označení EK, název EK</a:t>
            </a:r>
          </a:p>
          <a:p>
            <a:pPr eaLnBrk="1" hangingPunct="1">
              <a:buSzPct val="75000"/>
            </a:pPr>
            <a:r>
              <a:rPr lang="cs-CZ" altLang="cs-CZ" sz="2000" b="1"/>
              <a:t>Popis EK</a:t>
            </a:r>
          </a:p>
          <a:p>
            <a:pPr eaLnBrk="1" hangingPunct="1">
              <a:buSzPct val="75000"/>
            </a:pPr>
            <a:r>
              <a:rPr lang="cs-CZ" altLang="cs-CZ" sz="2000" b="1"/>
              <a:t>Horniny, reliéf, půdy (obsah </a:t>
            </a:r>
            <a:r>
              <a:rPr lang="cs-CZ" altLang="cs-CZ" sz="2000" b="1">
                <a:solidFill>
                  <a:srgbClr val="FF0000"/>
                </a:solidFill>
              </a:rPr>
              <a:t>živin</a:t>
            </a:r>
            <a:r>
              <a:rPr lang="cs-CZ" altLang="cs-CZ" sz="2000" b="1"/>
              <a:t>, pH, </a:t>
            </a:r>
            <a:r>
              <a:rPr lang="cs-CZ" altLang="cs-CZ" sz="2000" b="1">
                <a:solidFill>
                  <a:srgbClr val="FF0000"/>
                </a:solidFill>
              </a:rPr>
              <a:t>kamenitost</a:t>
            </a:r>
            <a:r>
              <a:rPr lang="cs-CZ" altLang="cs-CZ" sz="2000" b="1"/>
              <a:t>, </a:t>
            </a:r>
            <a:r>
              <a:rPr lang="cs-CZ" altLang="cs-CZ" sz="2000" b="1">
                <a:solidFill>
                  <a:srgbClr val="FF0000"/>
                </a:solidFill>
              </a:rPr>
              <a:t>hydrický režim</a:t>
            </a:r>
            <a:r>
              <a:rPr lang="cs-CZ" altLang="cs-CZ" sz="2000" b="1"/>
              <a:t>)</a:t>
            </a:r>
          </a:p>
          <a:p>
            <a:pPr eaLnBrk="1" hangingPunct="1">
              <a:buSzPct val="75000"/>
            </a:pPr>
            <a:r>
              <a:rPr lang="cs-CZ" altLang="cs-CZ" sz="2000" b="1"/>
              <a:t>Fytoindikačně významné druhy rostlin, ekologické skupiny rostlin</a:t>
            </a:r>
          </a:p>
          <a:p>
            <a:pPr eaLnBrk="1" hangingPunct="1">
              <a:buSzPct val="75000"/>
            </a:pPr>
            <a:r>
              <a:rPr lang="cs-CZ" altLang="cs-CZ" sz="2000" b="1"/>
              <a:t>Bonita dřevin</a:t>
            </a:r>
          </a:p>
          <a:p>
            <a:pPr eaLnBrk="1" hangingPunct="1">
              <a:buSzPct val="75000"/>
            </a:pPr>
            <a:r>
              <a:rPr lang="cs-CZ" altLang="cs-CZ" sz="2000" b="1"/>
              <a:t>Návaznosti v terénu</a:t>
            </a:r>
          </a:p>
          <a:p>
            <a:pPr eaLnBrk="1" hangingPunct="1">
              <a:buSzPct val="75000"/>
            </a:pPr>
            <a:r>
              <a:rPr lang="cs-CZ" altLang="cs-CZ" sz="2000" b="1"/>
              <a:t>Reprezentativní příklady</a:t>
            </a:r>
          </a:p>
          <a:p>
            <a:pPr eaLnBrk="1" hangingPunct="1">
              <a:buSzPct val="75000"/>
            </a:pPr>
            <a:endParaRPr lang="cs-CZ" altLang="cs-CZ" sz="2000" b="1"/>
          </a:p>
          <a:p>
            <a:pPr eaLnBrk="1" hangingPunct="1">
              <a:buSzPct val="75000"/>
            </a:pPr>
            <a:endParaRPr lang="cs-CZ" altLang="cs-CZ" sz="2000" b="1"/>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Obrázek 7">
            <a:extLst>
              <a:ext uri="{FF2B5EF4-FFF2-40B4-BE49-F238E27FC236}">
                <a16:creationId xmlns:a16="http://schemas.microsoft.com/office/drawing/2014/main" id="{49400F47-34B0-6F40-EECF-CD58395F4FCC}"/>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8725" y="4033838"/>
            <a:ext cx="412115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4C32F1D9-14E5-41A9-317D-ABCD013B0E8B}"/>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solidFill>
                  <a:schemeClr val="tx2"/>
                </a:solidFill>
                <a:effectLst>
                  <a:outerShdw blurRad="38100" dist="38100" dir="2700000" algn="tl">
                    <a:srgbClr val="FFFFFF"/>
                  </a:outerShdw>
                </a:effectLst>
                <a:latin typeface="Times New Roman" pitchFamily="18" charset="0"/>
              </a:rPr>
              <a:t> </a:t>
            </a:r>
            <a:r>
              <a:rPr lang="cs-CZ" sz="3600" b="1" dirty="0">
                <a:latin typeface="Calibri" panose="020F0502020204030204" pitchFamily="34" charset="0"/>
                <a:ea typeface="+mj-ea"/>
                <a:cs typeface="+mj-cs"/>
              </a:rPr>
              <a:t>Ekologická řada extrémní (Z) (zakrslá)</a:t>
            </a:r>
          </a:p>
        </p:txBody>
      </p:sp>
      <p:sp>
        <p:nvSpPr>
          <p:cNvPr id="330756" name="Rectangle 4">
            <a:extLst>
              <a:ext uri="{FF2B5EF4-FFF2-40B4-BE49-F238E27FC236}">
                <a16:creationId xmlns:a16="http://schemas.microsoft.com/office/drawing/2014/main" id="{5D65CBC8-06D6-694A-E3D3-112D273F36E1}"/>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solidFill>
                  <a:srgbClr val="FF0000"/>
                </a:solidFill>
                <a:cs typeface="Calibri" panose="020F0502020204030204" pitchFamily="34" charset="0"/>
              </a:rPr>
              <a:t>extrémní stanoviště</a:t>
            </a:r>
            <a:r>
              <a:rPr lang="cs-CZ" altLang="cs-CZ" sz="2000" b="1">
                <a:cs typeface="Calibri" panose="020F0502020204030204" pitchFamily="34" charset="0"/>
              </a:rPr>
              <a:t>:</a:t>
            </a:r>
          </a:p>
          <a:p>
            <a:pPr lvl="1" eaLnBrk="1" hangingPunct="1">
              <a:buSzPct val="75000"/>
              <a:buFont typeface="Arial" panose="020B0604020202020204" pitchFamily="34" charset="0"/>
              <a:buChar char="•"/>
            </a:pPr>
            <a:r>
              <a:rPr lang="cs-CZ" altLang="cs-CZ" sz="2000" b="1">
                <a:cs typeface="Calibri" panose="020F0502020204030204" pitchFamily="34" charset="0"/>
              </a:rPr>
              <a:t>exponované polohy (hřebeny, vrcholy, příkré svahy)</a:t>
            </a:r>
          </a:p>
          <a:p>
            <a:pPr lvl="1" eaLnBrk="1" hangingPunct="1">
              <a:buSzPct val="75000"/>
              <a:buFont typeface="Arial" panose="020B0604020202020204" pitchFamily="34" charset="0"/>
              <a:buChar char="•"/>
            </a:pPr>
            <a:r>
              <a:rPr lang="cs-CZ" altLang="cs-CZ" sz="2000" b="1">
                <a:cs typeface="Calibri" panose="020F0502020204030204" pitchFamily="34" charset="0"/>
              </a:rPr>
              <a:t>mělké půdy</a:t>
            </a:r>
          </a:p>
          <a:p>
            <a:pPr lvl="1" eaLnBrk="1" hangingPunct="1">
              <a:buSzPct val="75000"/>
              <a:buFont typeface="Arial" panose="020B0604020202020204" pitchFamily="34" charset="0"/>
              <a:buChar char="•"/>
            </a:pPr>
            <a:r>
              <a:rPr lang="cs-CZ" altLang="cs-CZ" sz="2000" b="1">
                <a:cs typeface="Calibri" panose="020F0502020204030204" pitchFamily="34" charset="0"/>
              </a:rPr>
              <a:t>klimaticky nepříznivé – velmi nízké srážky, vysoké teploty × horské oblasti pod vlivem vrcholového fenoménu</a:t>
            </a:r>
          </a:p>
          <a:p>
            <a:pPr eaLnBrk="1" hangingPunct="1">
              <a:buSzPct val="75000"/>
            </a:pPr>
            <a:r>
              <a:rPr lang="cs-CZ" altLang="cs-CZ" sz="2000" b="1">
                <a:cs typeface="Calibri" panose="020F0502020204030204" pitchFamily="34" charset="0"/>
              </a:rPr>
              <a:t>projevem je zakrslost a rozvolněnost porostů</a:t>
            </a:r>
          </a:p>
          <a:p>
            <a:pPr eaLnBrk="1" hangingPunct="1">
              <a:buSzPct val="75000"/>
            </a:pPr>
            <a:r>
              <a:rPr lang="cs-CZ" altLang="cs-CZ" sz="2000" b="1">
                <a:cs typeface="Calibri" panose="020F0502020204030204" pitchFamily="34" charset="0"/>
              </a:rPr>
              <a:t>ochranné lesy</a:t>
            </a:r>
          </a:p>
          <a:p>
            <a:pPr eaLnBrk="1" hangingPunct="1">
              <a:buSzPct val="75000"/>
            </a:pPr>
            <a:r>
              <a:rPr lang="cs-CZ" altLang="cs-CZ" sz="2000" b="1">
                <a:cs typeface="Calibri" panose="020F0502020204030204" pitchFamily="34" charset="0"/>
              </a:rPr>
              <a:t>fytocenologická vyhraněnost v okrajových lesních vegetačních stupních</a:t>
            </a:r>
          </a:p>
          <a:p>
            <a:pPr eaLnBrk="1" hangingPunct="1">
              <a:buSzPct val="75000"/>
            </a:pPr>
            <a:r>
              <a:rPr lang="cs-CZ" altLang="cs-CZ" sz="2000" b="1">
                <a:cs typeface="Calibri" panose="020F0502020204030204" pitchFamily="34" charset="0"/>
              </a:rPr>
              <a:t>jinde extrémní stanovištní varianty kyselé a živné řady</a:t>
            </a:r>
          </a:p>
          <a:p>
            <a:pPr eaLnBrk="1" hangingPunct="1">
              <a:buClr>
                <a:schemeClr val="hlink"/>
              </a:buClr>
              <a:buSzPct val="75000"/>
              <a:buFont typeface="Wingdings" panose="05000000000000000000" pitchFamily="2" charset="2"/>
              <a:buChar char="l"/>
            </a:pPr>
            <a:endParaRPr lang="cs-CZ" altLang="cs-CZ" sz="2000" b="1">
              <a:latin typeface="Times New Roman" panose="02020603050405020304" pitchFamily="18" charset="0"/>
            </a:endParaRPr>
          </a:p>
        </p:txBody>
      </p:sp>
      <p:sp>
        <p:nvSpPr>
          <p:cNvPr id="31" name="Obdélník 30">
            <a:extLst>
              <a:ext uri="{FF2B5EF4-FFF2-40B4-BE49-F238E27FC236}">
                <a16:creationId xmlns:a16="http://schemas.microsoft.com/office/drawing/2014/main" id="{9D421135-E0A2-C17C-60F9-E3791F67F6C7}"/>
              </a:ext>
            </a:extLst>
          </p:cNvPr>
          <p:cNvSpPr/>
          <p:nvPr/>
        </p:nvSpPr>
        <p:spPr>
          <a:xfrm>
            <a:off x="5292725" y="4103688"/>
            <a:ext cx="449263" cy="26114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Obrázek 6">
            <a:extLst>
              <a:ext uri="{FF2B5EF4-FFF2-40B4-BE49-F238E27FC236}">
                <a16:creationId xmlns:a16="http://schemas.microsoft.com/office/drawing/2014/main" id="{0340EF4B-E8E5-C8D7-6DEF-8D8A055017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3286125"/>
            <a:ext cx="5589588"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1" name="Obrázek 2" descr="Obsah obrázku exteriér, strom, tráva, příroda&#10;&#10;Popis byl vytvořen automaticky">
            <a:extLst>
              <a:ext uri="{FF2B5EF4-FFF2-40B4-BE49-F238E27FC236}">
                <a16:creationId xmlns:a16="http://schemas.microsoft.com/office/drawing/2014/main" id="{D9125B0E-F9B4-4B00-F237-77D8FFC650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481638"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2" name="Obrázek 2">
            <a:extLst>
              <a:ext uri="{FF2B5EF4-FFF2-40B4-BE49-F238E27FC236}">
                <a16:creationId xmlns:a16="http://schemas.microsoft.com/office/drawing/2014/main" id="{B31E73AB-389E-17AF-0605-41AFEA2CC6E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70538" y="7938"/>
            <a:ext cx="356393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3" name="TextovéPole 3">
            <a:extLst>
              <a:ext uri="{FF2B5EF4-FFF2-40B4-BE49-F238E27FC236}">
                <a16:creationId xmlns:a16="http://schemas.microsoft.com/office/drawing/2014/main" id="{EDDCB868-EFE6-C812-0452-D2FF81FD04EB}"/>
              </a:ext>
            </a:extLst>
          </p:cNvPr>
          <p:cNvSpPr txBox="1">
            <a:spLocks noChangeArrowheads="1"/>
          </p:cNvSpPr>
          <p:nvPr/>
        </p:nvSpPr>
        <p:spPr bwMode="auto">
          <a:xfrm>
            <a:off x="5607050" y="4238625"/>
            <a:ext cx="3465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b="1">
                <a:solidFill>
                  <a:schemeClr val="bg1"/>
                </a:solidFill>
                <a:latin typeface="Arial" panose="020B0604020202020204" pitchFamily="34" charset="0"/>
              </a:rPr>
              <a:t>Rendzina modální akumulovaná na jurských vápencích – Vavříček, Pancová Šimková</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F5B2E23D-4E4B-7F7F-000D-FFF8A4DFFDF7}"/>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extrémní řady </a:t>
            </a:r>
          </a:p>
        </p:txBody>
      </p:sp>
      <p:sp>
        <p:nvSpPr>
          <p:cNvPr id="332803" name="Rectangle 4">
            <a:extLst>
              <a:ext uri="{FF2B5EF4-FFF2-40B4-BE49-F238E27FC236}">
                <a16:creationId xmlns:a16="http://schemas.microsoft.com/office/drawing/2014/main" id="{7FA42A0A-CB45-A4A5-9B84-E7EE37473118}"/>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2000" b="1" dirty="0">
                <a:solidFill>
                  <a:srgbClr val="FF0000"/>
                </a:solidFill>
                <a:cs typeface="Calibri" panose="020F0502020204030204" pitchFamily="34" charset="0"/>
              </a:rPr>
              <a:t>X – bazická zakrslá (xerotermní)</a:t>
            </a:r>
          </a:p>
          <a:p>
            <a:pPr lvl="1" eaLnBrk="1" hangingPunct="1">
              <a:buSzPct val="75000"/>
              <a:buFont typeface="Arial" panose="020B0604020202020204" pitchFamily="34" charset="0"/>
              <a:buChar char="•"/>
            </a:pPr>
            <a:r>
              <a:rPr lang="cs-CZ" altLang="cs-CZ" sz="1800" b="1" dirty="0">
                <a:solidFill>
                  <a:srgbClr val="FF0000"/>
                </a:solidFill>
                <a:cs typeface="Calibri" panose="020F0502020204030204" pitchFamily="34" charset="0"/>
              </a:rPr>
              <a:t>bohatá, bazická </a:t>
            </a:r>
            <a:r>
              <a:rPr lang="cs-CZ" altLang="cs-CZ" sz="1800" b="1" dirty="0">
                <a:cs typeface="Calibri" panose="020F0502020204030204" pitchFamily="34" charset="0"/>
              </a:rPr>
              <a:t>a</a:t>
            </a:r>
            <a:r>
              <a:rPr lang="cs-CZ" altLang="cs-CZ" sz="1800" b="1" dirty="0">
                <a:solidFill>
                  <a:srgbClr val="FF0000"/>
                </a:solidFill>
                <a:cs typeface="Calibri" panose="020F0502020204030204" pitchFamily="34" charset="0"/>
              </a:rPr>
              <a:t> zakrslá</a:t>
            </a:r>
          </a:p>
          <a:p>
            <a:pPr lvl="1" eaLnBrk="1" hangingPunct="1">
              <a:buSzPct val="75000"/>
              <a:buFont typeface="Arial" panose="020B0604020202020204" pitchFamily="34" charset="0"/>
              <a:buChar char="•"/>
            </a:pPr>
            <a:r>
              <a:rPr lang="cs-CZ" altLang="cs-CZ" sz="1800" b="1" dirty="0">
                <a:solidFill>
                  <a:srgbClr val="FF0000"/>
                </a:solidFill>
                <a:cs typeface="Calibri" panose="020F0502020204030204" pitchFamily="34" charset="0"/>
              </a:rPr>
              <a:t>mělké</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vysýchavé</a:t>
            </a:r>
            <a:r>
              <a:rPr lang="cs-CZ" altLang="cs-CZ" sz="1800" b="1" dirty="0">
                <a:cs typeface="Calibri" panose="020F0502020204030204" pitchFamily="34" charset="0"/>
              </a:rPr>
              <a:t> půdy na </a:t>
            </a:r>
            <a:r>
              <a:rPr lang="cs-CZ" altLang="cs-CZ" sz="1800" b="1" dirty="0">
                <a:solidFill>
                  <a:srgbClr val="FF0000"/>
                </a:solidFill>
                <a:cs typeface="Calibri" panose="020F0502020204030204" pitchFamily="34" charset="0"/>
              </a:rPr>
              <a:t>karbonátovém</a:t>
            </a:r>
            <a:r>
              <a:rPr lang="cs-CZ" altLang="cs-CZ" sz="1800" b="1" dirty="0">
                <a:cs typeface="Calibri" panose="020F0502020204030204" pitchFamily="34" charset="0"/>
              </a:rPr>
              <a:t>, </a:t>
            </a:r>
            <a:r>
              <a:rPr lang="cs-CZ" altLang="cs-CZ" sz="1800" b="1" dirty="0" err="1">
                <a:solidFill>
                  <a:srgbClr val="FF0000"/>
                </a:solidFill>
                <a:cs typeface="Calibri" panose="020F0502020204030204" pitchFamily="34" charset="0"/>
              </a:rPr>
              <a:t>karbonáto</a:t>
            </a:r>
            <a:r>
              <a:rPr lang="cs-CZ" altLang="cs-CZ" sz="1800" b="1" dirty="0">
                <a:solidFill>
                  <a:srgbClr val="FF0000"/>
                </a:solidFill>
                <a:cs typeface="Calibri" panose="020F0502020204030204" pitchFamily="34" charset="0"/>
              </a:rPr>
              <a:t>-silikátovém</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bazickém</a:t>
            </a:r>
            <a:r>
              <a:rPr lang="cs-CZ" altLang="cs-CZ" sz="1800" b="1" dirty="0">
                <a:cs typeface="Calibri" panose="020F0502020204030204" pitchFamily="34" charset="0"/>
              </a:rPr>
              <a:t> a </a:t>
            </a:r>
            <a:r>
              <a:rPr lang="cs-CZ" altLang="cs-CZ" sz="1800" b="1" dirty="0">
                <a:solidFill>
                  <a:srgbClr val="FF0000"/>
                </a:solidFill>
                <a:cs typeface="Calibri" panose="020F0502020204030204" pitchFamily="34" charset="0"/>
              </a:rPr>
              <a:t>ultrabazickém</a:t>
            </a:r>
            <a:r>
              <a:rPr lang="cs-CZ" altLang="cs-CZ" sz="1800" b="1" dirty="0">
                <a:cs typeface="Calibri" panose="020F0502020204030204" pitchFamily="34" charset="0"/>
              </a:rPr>
              <a:t> podloží (vápence, čediče)</a:t>
            </a:r>
          </a:p>
          <a:p>
            <a:pPr lvl="1" eaLnBrk="1" hangingPunct="1">
              <a:buSzPct val="75000"/>
              <a:buFont typeface="Arial" panose="020B0604020202020204" pitchFamily="34" charset="0"/>
              <a:buChar char="•"/>
            </a:pPr>
            <a:r>
              <a:rPr lang="cs-CZ" altLang="cs-CZ" sz="1800" b="1" dirty="0">
                <a:cs typeface="Calibri" panose="020F0502020204030204" pitchFamily="34" charset="0"/>
              </a:rPr>
              <a:t>reliéf: výslunné a výsušné expozice – svahy, vrcholy, hřbety, skalní ostrohy</a:t>
            </a:r>
          </a:p>
          <a:p>
            <a:pPr lvl="1" eaLnBrk="1" hangingPunct="1">
              <a:buSzPct val="75000"/>
              <a:buFont typeface="Arial" panose="020B0604020202020204" pitchFamily="34" charset="0"/>
              <a:buChar char="•"/>
            </a:pPr>
            <a:r>
              <a:rPr lang="cs-CZ" altLang="cs-CZ" sz="1800" b="1" dirty="0">
                <a:cs typeface="Calibri" panose="020F0502020204030204" pitchFamily="34" charset="0"/>
              </a:rPr>
              <a:t>půda: skeletovitost 0 (spraš) 20–100 %; </a:t>
            </a:r>
            <a:r>
              <a:rPr lang="cs-CZ" altLang="cs-CZ" sz="1800" b="1" dirty="0">
                <a:solidFill>
                  <a:srgbClr val="FF0000"/>
                </a:solidFill>
                <a:cs typeface="Calibri" panose="020F0502020204030204" pitchFamily="34" charset="0"/>
              </a:rPr>
              <a:t>rendzina</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pararendzina</a:t>
            </a:r>
            <a:r>
              <a:rPr lang="cs-CZ" altLang="cs-CZ" sz="1800" b="1" dirty="0">
                <a:cs typeface="Calibri" panose="020F0502020204030204" pitchFamily="34" charset="0"/>
              </a:rPr>
              <a:t>, litozem, ranker</a:t>
            </a:r>
          </a:p>
          <a:p>
            <a:pPr lvl="1" eaLnBrk="1" hangingPunct="1">
              <a:buSzPct val="75000"/>
              <a:buFont typeface="Arial" panose="020B0604020202020204" pitchFamily="34" charset="0"/>
              <a:buChar char="•"/>
            </a:pPr>
            <a:r>
              <a:rPr lang="cs-CZ" altLang="cs-CZ" sz="1800" b="1" dirty="0">
                <a:cs typeface="Calibri" panose="020F0502020204030204" pitchFamily="34" charset="0"/>
              </a:rPr>
              <a:t>půda pravidelně silně </a:t>
            </a:r>
            <a:r>
              <a:rPr lang="cs-CZ" altLang="cs-CZ" sz="1800" b="1" dirty="0">
                <a:solidFill>
                  <a:srgbClr val="FF0000"/>
                </a:solidFill>
                <a:cs typeface="Calibri" panose="020F0502020204030204" pitchFamily="34" charset="0"/>
              </a:rPr>
              <a:t>prosychá</a:t>
            </a:r>
            <a:r>
              <a:rPr lang="cs-CZ" altLang="cs-CZ" sz="1800" b="1" dirty="0">
                <a:cs typeface="Calibri" panose="020F0502020204030204" pitchFamily="34" charset="0"/>
              </a:rPr>
              <a:t> po větší část roku</a:t>
            </a:r>
          </a:p>
          <a:p>
            <a:pPr lvl="1" eaLnBrk="1" hangingPunct="1">
              <a:buSzPct val="75000"/>
              <a:buFont typeface="Arial" panose="020B0604020202020204" pitchFamily="34" charset="0"/>
              <a:buChar char="•"/>
            </a:pPr>
            <a:r>
              <a:rPr lang="cs-CZ" altLang="cs-CZ" sz="1800" b="1" dirty="0">
                <a:cs typeface="Calibri" panose="020F0502020204030204" pitchFamily="34" charset="0"/>
              </a:rPr>
              <a:t>biota: extrazonální – výskyt bioty nižších vegetačních stupňů, jiných biogeografických (pod)provincií, příp. biomů, </a:t>
            </a:r>
            <a:r>
              <a:rPr lang="cs-CZ" altLang="cs-CZ" sz="1800" b="1" dirty="0">
                <a:solidFill>
                  <a:srgbClr val="FF0000"/>
                </a:solidFill>
                <a:cs typeface="Calibri" panose="020F0502020204030204" pitchFamily="34" charset="0"/>
              </a:rPr>
              <a:t>kalcifilní xerofyty</a:t>
            </a:r>
          </a:p>
          <a:p>
            <a:pPr lvl="1" eaLnBrk="1" hangingPunct="1">
              <a:buSzPct val="75000"/>
              <a:buFont typeface="Arial" panose="020B0604020202020204" pitchFamily="34" charset="0"/>
              <a:buChar char="•"/>
            </a:pPr>
            <a:r>
              <a:rPr lang="cs-CZ" altLang="cs-CZ" sz="1800" b="1" dirty="0">
                <a:cs typeface="Calibri" panose="020F0502020204030204" pitchFamily="34" charset="0"/>
              </a:rPr>
              <a:t>ochranné lesy, podprůměrná bonita, </a:t>
            </a:r>
            <a:r>
              <a:rPr lang="cs-CZ" altLang="cs-CZ" sz="1800" b="1" dirty="0">
                <a:solidFill>
                  <a:srgbClr val="FF0000"/>
                </a:solidFill>
                <a:cs typeface="Calibri" panose="020F0502020204030204" pitchFamily="34" charset="0"/>
              </a:rPr>
              <a:t>zakrslý vzrůst</a:t>
            </a:r>
          </a:p>
          <a:p>
            <a:pPr lvl="1" eaLnBrk="1" hangingPunct="1">
              <a:buSzPct val="75000"/>
              <a:buFont typeface="Arial" panose="020B0604020202020204" pitchFamily="34" charset="0"/>
              <a:buChar char="•"/>
            </a:pPr>
            <a:r>
              <a:rPr lang="cs-CZ" altLang="cs-CZ" sz="1800" b="1" dirty="0">
                <a:cs typeface="Calibri" panose="020F0502020204030204" pitchFamily="34" charset="0"/>
              </a:rPr>
              <a:t>0–4X </a:t>
            </a:r>
          </a:p>
          <a:p>
            <a:pPr lvl="1" eaLnBrk="1" hangingPunct="1">
              <a:buSzPct val="75000"/>
              <a:buFont typeface="Arial" panose="020B0604020202020204" pitchFamily="34" charset="0"/>
              <a:buChar char="•"/>
            </a:pPr>
            <a:r>
              <a:rPr lang="cs-CZ" altLang="cs-CZ" sz="1800" b="1" dirty="0">
                <a:cs typeface="Calibri" panose="020F0502020204030204" pitchFamily="34" charset="0"/>
              </a:rPr>
              <a:t>návaznost v terénu: EK C, Z</a:t>
            </a:r>
          </a:p>
          <a:p>
            <a:pPr lvl="1" eaLnBrk="1" hangingPunct="1">
              <a:buSzPct val="75000"/>
              <a:buFont typeface="Arial" panose="020B0604020202020204" pitchFamily="34" charset="0"/>
              <a:buChar char="•"/>
            </a:pPr>
            <a:r>
              <a:rPr lang="cs-CZ" altLang="cs-CZ" sz="1800" b="1" dirty="0">
                <a:cs typeface="Calibri" panose="020F0502020204030204" pitchFamily="34" charset="0"/>
              </a:rPr>
              <a:t>obdoba edafické kategorie Z na bohatých substrátech</a:t>
            </a:r>
          </a:p>
          <a:p>
            <a:pPr lvl="1" eaLnBrk="1" hangingPunct="1">
              <a:buSzPct val="75000"/>
              <a:buFont typeface="Arial" panose="020B0604020202020204" pitchFamily="34" charset="0"/>
              <a:buChar char="•"/>
            </a:pPr>
            <a:r>
              <a:rPr lang="cs-CZ" altLang="cs-CZ" sz="1800" b="1" dirty="0">
                <a:cs typeface="Calibri" panose="020F0502020204030204" pitchFamily="34" charset="0"/>
              </a:rPr>
              <a:t>Pálava, Český kras, Moravský kras, České středohoří aj.</a:t>
            </a:r>
          </a:p>
          <a:p>
            <a:pPr lvl="1" eaLnBrk="1" hangingPunct="1">
              <a:buSzPct val="75000"/>
              <a:buFont typeface="Arial" panose="020B0604020202020204" pitchFamily="34" charset="0"/>
              <a:buChar char="•"/>
            </a:pPr>
            <a:r>
              <a:rPr lang="cs-CZ" altLang="cs-CZ" sz="1800" b="1" dirty="0">
                <a:cs typeface="Calibri" panose="020F0502020204030204" pitchFamily="34" charset="0"/>
              </a:rPr>
              <a:t>Analogie v geobiocenologii: BD, D 1–2 </a:t>
            </a:r>
          </a:p>
        </p:txBody>
      </p:sp>
      <p:pic>
        <p:nvPicPr>
          <p:cNvPr id="332804" name="Picture 6">
            <a:extLst>
              <a:ext uri="{FF2B5EF4-FFF2-40B4-BE49-F238E27FC236}">
                <a16:creationId xmlns:a16="http://schemas.microsoft.com/office/drawing/2014/main" id="{C292B473-4D64-32E1-7419-C3CB5484B8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2805" name="Freeform 7">
            <a:extLst>
              <a:ext uri="{FF2B5EF4-FFF2-40B4-BE49-F238E27FC236}">
                <a16:creationId xmlns:a16="http://schemas.microsoft.com/office/drawing/2014/main" id="{22971FCF-9A6C-1737-F215-9C3207F26EF3}"/>
              </a:ext>
            </a:extLst>
          </p:cNvPr>
          <p:cNvSpPr>
            <a:spLocks/>
          </p:cNvSpPr>
          <p:nvPr/>
        </p:nvSpPr>
        <p:spPr bwMode="auto">
          <a:xfrm>
            <a:off x="8128000" y="4419600"/>
            <a:ext cx="674688" cy="495300"/>
          </a:xfrm>
          <a:custGeom>
            <a:avLst/>
            <a:gdLst>
              <a:gd name="T0" fmla="*/ 0 w 425"/>
              <a:gd name="T1" fmla="*/ 2147483646 h 312"/>
              <a:gd name="T2" fmla="*/ 0 w 425"/>
              <a:gd name="T3" fmla="*/ 2147483646 h 312"/>
              <a:gd name="T4" fmla="*/ 2147483646 w 425"/>
              <a:gd name="T5" fmla="*/ 0 h 312"/>
              <a:gd name="T6" fmla="*/ 2147483646 w 425"/>
              <a:gd name="T7" fmla="*/ 2147483646 h 312"/>
              <a:gd name="T8" fmla="*/ 2147483646 w 425"/>
              <a:gd name="T9" fmla="*/ 2147483646 h 312"/>
              <a:gd name="T10" fmla="*/ 0 w 425"/>
              <a:gd name="T11" fmla="*/ 2147483646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312">
                <a:moveTo>
                  <a:pt x="0" y="255"/>
                </a:moveTo>
                <a:lnTo>
                  <a:pt x="0" y="85"/>
                </a:lnTo>
                <a:lnTo>
                  <a:pt x="283" y="0"/>
                </a:lnTo>
                <a:lnTo>
                  <a:pt x="425" y="85"/>
                </a:lnTo>
                <a:lnTo>
                  <a:pt x="311" y="312"/>
                </a:lnTo>
                <a:lnTo>
                  <a:pt x="0" y="255"/>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id="{5C856890-7374-FEE7-AA18-2510A8A2E83B}"/>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Zonalita, zonálnost, pásmovitost vegetace</a:t>
            </a:r>
          </a:p>
        </p:txBody>
      </p:sp>
      <p:sp>
        <p:nvSpPr>
          <p:cNvPr id="24579" name="Rectangle 3">
            <a:extLst>
              <a:ext uri="{FF2B5EF4-FFF2-40B4-BE49-F238E27FC236}">
                <a16:creationId xmlns:a16="http://schemas.microsoft.com/office/drawing/2014/main" id="{4ABE600C-DE21-C03B-9786-FDB5B208C0A6}"/>
              </a:ext>
            </a:extLst>
          </p:cNvPr>
          <p:cNvSpPr>
            <a:spLocks noGrp="1" noChangeArrowheads="1"/>
          </p:cNvSpPr>
          <p:nvPr>
            <p:ph type="body" sz="half" idx="1"/>
          </p:nvPr>
        </p:nvSpPr>
        <p:spPr>
          <a:xfrm>
            <a:off x="539750" y="836613"/>
            <a:ext cx="8424863" cy="2457450"/>
          </a:xfrm>
        </p:spPr>
        <p:txBody>
          <a:bodyPr/>
          <a:lstStyle/>
          <a:p>
            <a:pPr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intrazonální</a:t>
            </a:r>
            <a:r>
              <a:rPr lang="cs-CZ" altLang="cs-CZ" sz="2000" b="1" dirty="0">
                <a:cs typeface="Calibri" panose="020F0502020204030204" pitchFamily="34" charset="0"/>
              </a:rPr>
              <a:t> (v širším smyslu) vegetace = podmíněna specifickými podmínkami (edafické, hydrologické, mezoklimatické) více než makroklimatem</a:t>
            </a:r>
          </a:p>
          <a:p>
            <a:pPr lvl="1" eaLnBrk="1" hangingPunct="1">
              <a:buClr>
                <a:schemeClr val="tx2"/>
              </a:buClr>
              <a:buSzPct val="75000"/>
              <a:buFont typeface="Arial" panose="020B0604020202020204" pitchFamily="34" charset="0"/>
              <a:buChar char="•"/>
              <a:defRPr/>
            </a:pPr>
            <a:r>
              <a:rPr lang="cs-CZ" altLang="cs-CZ" sz="2000" b="1" dirty="0">
                <a:solidFill>
                  <a:srgbClr val="FF0000"/>
                </a:solidFill>
                <a:ea typeface="+mn-ea"/>
                <a:cs typeface="Calibri" panose="020F0502020204030204" pitchFamily="34" charset="0"/>
              </a:rPr>
              <a:t>intrazonální</a:t>
            </a:r>
            <a:r>
              <a:rPr lang="cs-CZ" altLang="cs-CZ" sz="2000" b="1" dirty="0">
                <a:ea typeface="+mn-ea"/>
                <a:cs typeface="Calibri" panose="020F0502020204030204" pitchFamily="34" charset="0"/>
              </a:rPr>
              <a:t> (v užším smyslu): netvoří nikde vlastní zónu a vyskytují se v několika zónách (oblasti zasolených půd)</a:t>
            </a:r>
          </a:p>
          <a:p>
            <a:pPr lvl="1" eaLnBrk="1" hangingPunct="1">
              <a:buClr>
                <a:schemeClr val="tx2"/>
              </a:buClr>
              <a:buSzPct val="75000"/>
              <a:buFont typeface="Arial" panose="020B0604020202020204" pitchFamily="34" charset="0"/>
              <a:buChar char="•"/>
              <a:defRPr/>
            </a:pPr>
            <a:r>
              <a:rPr lang="cs-CZ" altLang="cs-CZ" sz="2000" b="1" dirty="0">
                <a:solidFill>
                  <a:srgbClr val="FF0000"/>
                </a:solidFill>
                <a:ea typeface="+mn-ea"/>
                <a:cs typeface="Calibri" panose="020F0502020204030204" pitchFamily="34" charset="0"/>
              </a:rPr>
              <a:t>azonální</a:t>
            </a:r>
            <a:r>
              <a:rPr lang="cs-CZ" altLang="cs-CZ" sz="2000" b="1" dirty="0">
                <a:ea typeface="+mn-ea"/>
                <a:cs typeface="Calibri" panose="020F0502020204030204" pitchFamily="34" charset="0"/>
              </a:rPr>
              <a:t>: nevytvářejí vlastní zónu a vyskytují se v každé zóně, jsou málo ovlivněna klimatem (skály, sutě, luhy)</a:t>
            </a:r>
          </a:p>
          <a:p>
            <a:pPr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extrazonální</a:t>
            </a:r>
            <a:r>
              <a:rPr lang="cs-CZ" altLang="cs-CZ" sz="2000" b="1" dirty="0">
                <a:cs typeface="Calibri" panose="020F0502020204030204" pitchFamily="34" charset="0"/>
              </a:rPr>
              <a:t>: zonální vegetace ostrůvkovitě zasahující do sousední zóny na lokálně podmíněných stanovištích (mezoklimaticky, půdně) – např. submediteránní vegetace na jižních svazích ve střední Evropě</a:t>
            </a:r>
          </a:p>
        </p:txBody>
      </p:sp>
      <p:grpSp>
        <p:nvGrpSpPr>
          <p:cNvPr id="32772" name="Skupina 6">
            <a:extLst>
              <a:ext uri="{FF2B5EF4-FFF2-40B4-BE49-F238E27FC236}">
                <a16:creationId xmlns:a16="http://schemas.microsoft.com/office/drawing/2014/main" id="{2F20C1DB-BD2B-69A5-9603-7A047182D529}"/>
              </a:ext>
            </a:extLst>
          </p:cNvPr>
          <p:cNvGrpSpPr>
            <a:grpSpLocks/>
          </p:cNvGrpSpPr>
          <p:nvPr/>
        </p:nvGrpSpPr>
        <p:grpSpPr bwMode="auto">
          <a:xfrm>
            <a:off x="115888" y="4149725"/>
            <a:ext cx="8912225" cy="2628900"/>
            <a:chOff x="0" y="4010025"/>
            <a:chExt cx="9163050" cy="2813050"/>
          </a:xfrm>
        </p:grpSpPr>
        <p:pic>
          <p:nvPicPr>
            <p:cNvPr id="32773" name="Picture 5">
              <a:extLst>
                <a:ext uri="{FF2B5EF4-FFF2-40B4-BE49-F238E27FC236}">
                  <a16:creationId xmlns:a16="http://schemas.microsoft.com/office/drawing/2014/main" id="{68DFB04A-A179-4803-FF11-94A72DE385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4010025"/>
              <a:ext cx="91440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Group 14">
              <a:extLst>
                <a:ext uri="{FF2B5EF4-FFF2-40B4-BE49-F238E27FC236}">
                  <a16:creationId xmlns:a16="http://schemas.microsoft.com/office/drawing/2014/main" id="{082C58C9-A4DD-3372-1D80-BB70E87C6DDB}"/>
                </a:ext>
              </a:extLst>
            </p:cNvPr>
            <p:cNvGrpSpPr>
              <a:grpSpLocks/>
            </p:cNvGrpSpPr>
            <p:nvPr/>
          </p:nvGrpSpPr>
          <p:grpSpPr bwMode="auto">
            <a:xfrm>
              <a:off x="0" y="4824413"/>
              <a:ext cx="8964613" cy="1260475"/>
              <a:chOff x="0" y="3039"/>
              <a:chExt cx="5647" cy="794"/>
            </a:xfrm>
          </p:grpSpPr>
          <p:sp>
            <p:nvSpPr>
              <p:cNvPr id="32775" name="Oval 6">
                <a:extLst>
                  <a:ext uri="{FF2B5EF4-FFF2-40B4-BE49-F238E27FC236}">
                    <a16:creationId xmlns:a16="http://schemas.microsoft.com/office/drawing/2014/main" id="{CE3EAB9D-1D1E-3CF4-EF6E-3D215E152B3F}"/>
                  </a:ext>
                </a:extLst>
              </p:cNvPr>
              <p:cNvSpPr>
                <a:spLocks noChangeArrowheads="1"/>
              </p:cNvSpPr>
              <p:nvPr/>
            </p:nvSpPr>
            <p:spPr bwMode="auto">
              <a:xfrm>
                <a:off x="0" y="3379"/>
                <a:ext cx="527" cy="36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776" name="Oval 9">
                <a:extLst>
                  <a:ext uri="{FF2B5EF4-FFF2-40B4-BE49-F238E27FC236}">
                    <a16:creationId xmlns:a16="http://schemas.microsoft.com/office/drawing/2014/main" id="{86CF026C-43F6-21A2-AA8C-0B2B2EA3AE4E}"/>
                  </a:ext>
                </a:extLst>
              </p:cNvPr>
              <p:cNvSpPr>
                <a:spLocks noChangeArrowheads="1"/>
              </p:cNvSpPr>
              <p:nvPr/>
            </p:nvSpPr>
            <p:spPr bwMode="auto">
              <a:xfrm>
                <a:off x="1122" y="3039"/>
                <a:ext cx="680" cy="454"/>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777" name="Oval 10">
                <a:extLst>
                  <a:ext uri="{FF2B5EF4-FFF2-40B4-BE49-F238E27FC236}">
                    <a16:creationId xmlns:a16="http://schemas.microsoft.com/office/drawing/2014/main" id="{F00AEAD5-2AC5-D89A-7DAB-35CBAD93D75C}"/>
                  </a:ext>
                </a:extLst>
              </p:cNvPr>
              <p:cNvSpPr>
                <a:spLocks noChangeArrowheads="1"/>
              </p:cNvSpPr>
              <p:nvPr/>
            </p:nvSpPr>
            <p:spPr bwMode="auto">
              <a:xfrm>
                <a:off x="4156" y="3181"/>
                <a:ext cx="527" cy="36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778" name="Oval 11">
                <a:extLst>
                  <a:ext uri="{FF2B5EF4-FFF2-40B4-BE49-F238E27FC236}">
                    <a16:creationId xmlns:a16="http://schemas.microsoft.com/office/drawing/2014/main" id="{1259DC35-66CE-1EAD-A5CC-CF449BDD9D30}"/>
                  </a:ext>
                </a:extLst>
              </p:cNvPr>
              <p:cNvSpPr>
                <a:spLocks noChangeArrowheads="1"/>
              </p:cNvSpPr>
              <p:nvPr/>
            </p:nvSpPr>
            <p:spPr bwMode="auto">
              <a:xfrm>
                <a:off x="5120" y="3464"/>
                <a:ext cx="527" cy="36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2779" name="Freeform 12">
                <a:extLst>
                  <a:ext uri="{FF2B5EF4-FFF2-40B4-BE49-F238E27FC236}">
                    <a16:creationId xmlns:a16="http://schemas.microsoft.com/office/drawing/2014/main" id="{5391546B-FC25-0635-49EC-90602770307F}"/>
                  </a:ext>
                </a:extLst>
              </p:cNvPr>
              <p:cNvSpPr>
                <a:spLocks/>
              </p:cNvSpPr>
              <p:nvPr/>
            </p:nvSpPr>
            <p:spPr bwMode="auto">
              <a:xfrm>
                <a:off x="414" y="3146"/>
                <a:ext cx="708" cy="261"/>
              </a:xfrm>
              <a:custGeom>
                <a:avLst/>
                <a:gdLst>
                  <a:gd name="T0" fmla="*/ 0 w 708"/>
                  <a:gd name="T1" fmla="*/ 261 h 261"/>
                  <a:gd name="T2" fmla="*/ 141 w 708"/>
                  <a:gd name="T3" fmla="*/ 106 h 261"/>
                  <a:gd name="T4" fmla="*/ 331 w 708"/>
                  <a:gd name="T5" fmla="*/ 22 h 261"/>
                  <a:gd name="T6" fmla="*/ 708 w 708"/>
                  <a:gd name="T7" fmla="*/ 63 h 261"/>
                  <a:gd name="T8" fmla="*/ 0 60000 65536"/>
                  <a:gd name="T9" fmla="*/ 0 60000 65536"/>
                  <a:gd name="T10" fmla="*/ 0 60000 65536"/>
                  <a:gd name="T11" fmla="*/ 0 60000 65536"/>
                  <a:gd name="T12" fmla="*/ 0 w 708"/>
                  <a:gd name="T13" fmla="*/ 0 h 261"/>
                  <a:gd name="T14" fmla="*/ 708 w 708"/>
                  <a:gd name="T15" fmla="*/ 261 h 261"/>
                </a:gdLst>
                <a:ahLst/>
                <a:cxnLst>
                  <a:cxn ang="T8">
                    <a:pos x="T0" y="T1"/>
                  </a:cxn>
                  <a:cxn ang="T9">
                    <a:pos x="T2" y="T3"/>
                  </a:cxn>
                  <a:cxn ang="T10">
                    <a:pos x="T4" y="T5"/>
                  </a:cxn>
                  <a:cxn ang="T11">
                    <a:pos x="T6" y="T7"/>
                  </a:cxn>
                </a:cxnLst>
                <a:rect l="T12" t="T13" r="T14" b="T15"/>
                <a:pathLst>
                  <a:path w="708" h="261">
                    <a:moveTo>
                      <a:pt x="0" y="261"/>
                    </a:moveTo>
                    <a:lnTo>
                      <a:pt x="141" y="106"/>
                    </a:lnTo>
                    <a:cubicBezTo>
                      <a:pt x="196" y="66"/>
                      <a:pt x="237" y="29"/>
                      <a:pt x="331" y="22"/>
                    </a:cubicBezTo>
                    <a:cubicBezTo>
                      <a:pt x="412" y="0"/>
                      <a:pt x="650" y="81"/>
                      <a:pt x="708" y="63"/>
                    </a:cubicBezTo>
                  </a:path>
                </a:pathLst>
              </a:custGeom>
              <a:noFill/>
              <a:ln w="28575"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780" name="Freeform 13">
                <a:extLst>
                  <a:ext uri="{FF2B5EF4-FFF2-40B4-BE49-F238E27FC236}">
                    <a16:creationId xmlns:a16="http://schemas.microsoft.com/office/drawing/2014/main" id="{4E02D158-09FC-A661-EDB3-9A7864CF51A5}"/>
                  </a:ext>
                </a:extLst>
              </p:cNvPr>
              <p:cNvSpPr>
                <a:spLocks/>
              </p:cNvSpPr>
              <p:nvPr/>
            </p:nvSpPr>
            <p:spPr bwMode="auto">
              <a:xfrm>
                <a:off x="4667" y="3184"/>
                <a:ext cx="595" cy="308"/>
              </a:xfrm>
              <a:custGeom>
                <a:avLst/>
                <a:gdLst>
                  <a:gd name="T0" fmla="*/ 595 w 595"/>
                  <a:gd name="T1" fmla="*/ 308 h 308"/>
                  <a:gd name="T2" fmla="*/ 348 w 595"/>
                  <a:gd name="T3" fmla="*/ 33 h 308"/>
                  <a:gd name="T4" fmla="*/ 0 w 595"/>
                  <a:gd name="T5" fmla="*/ 110 h 308"/>
                  <a:gd name="T6" fmla="*/ 0 60000 65536"/>
                  <a:gd name="T7" fmla="*/ 0 60000 65536"/>
                  <a:gd name="T8" fmla="*/ 0 60000 65536"/>
                  <a:gd name="T9" fmla="*/ 0 w 595"/>
                  <a:gd name="T10" fmla="*/ 0 h 308"/>
                  <a:gd name="T11" fmla="*/ 595 w 595"/>
                  <a:gd name="T12" fmla="*/ 308 h 308"/>
                </a:gdLst>
                <a:ahLst/>
                <a:cxnLst>
                  <a:cxn ang="T6">
                    <a:pos x="T0" y="T1"/>
                  </a:cxn>
                  <a:cxn ang="T7">
                    <a:pos x="T2" y="T3"/>
                  </a:cxn>
                  <a:cxn ang="T8">
                    <a:pos x="T4" y="T5"/>
                  </a:cxn>
                </a:cxnLst>
                <a:rect l="T9" t="T10" r="T11" b="T12"/>
                <a:pathLst>
                  <a:path w="595" h="308">
                    <a:moveTo>
                      <a:pt x="595" y="308"/>
                    </a:moveTo>
                    <a:cubicBezTo>
                      <a:pt x="554" y="262"/>
                      <a:pt x="447" y="66"/>
                      <a:pt x="348" y="33"/>
                    </a:cubicBezTo>
                    <a:cubicBezTo>
                      <a:pt x="249" y="0"/>
                      <a:pt x="72" y="94"/>
                      <a:pt x="0" y="110"/>
                    </a:cubicBezTo>
                  </a:path>
                </a:pathLst>
              </a:custGeom>
              <a:noFill/>
              <a:ln w="28575"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gr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Obrázek 2">
            <a:extLst>
              <a:ext uri="{FF2B5EF4-FFF2-40B4-BE49-F238E27FC236}">
                <a16:creationId xmlns:a16="http://schemas.microsoft.com/office/drawing/2014/main" id="{97C08FB7-FB7A-9BC5-B3EF-8D3EEE702E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800" y="209550"/>
            <a:ext cx="2082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7" name="Obrázek 4">
            <a:extLst>
              <a:ext uri="{FF2B5EF4-FFF2-40B4-BE49-F238E27FC236}">
                <a16:creationId xmlns:a16="http://schemas.microsoft.com/office/drawing/2014/main" id="{3A8EB5F0-FB08-9834-8FC4-29E00B0407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2125" y="146050"/>
            <a:ext cx="479107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8" name="Obrázek 6">
            <a:extLst>
              <a:ext uri="{FF2B5EF4-FFF2-40B4-BE49-F238E27FC236}">
                <a16:creationId xmlns:a16="http://schemas.microsoft.com/office/drawing/2014/main" id="{A43316F6-9D1B-4B8F-54D3-1E4CD16023C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02125" y="3448050"/>
            <a:ext cx="478631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9" name="Obrázek 2">
            <a:extLst>
              <a:ext uri="{FF2B5EF4-FFF2-40B4-BE49-F238E27FC236}">
                <a16:creationId xmlns:a16="http://schemas.microsoft.com/office/drawing/2014/main" id="{07F2086E-111C-D732-2820-7B098E10451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563" y="3387725"/>
            <a:ext cx="40386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0" name="TextovéPole 6">
            <a:extLst>
              <a:ext uri="{FF2B5EF4-FFF2-40B4-BE49-F238E27FC236}">
                <a16:creationId xmlns:a16="http://schemas.microsoft.com/office/drawing/2014/main" id="{E5AA26FD-3C06-2C51-CBBF-635C92C41046}"/>
              </a:ext>
            </a:extLst>
          </p:cNvPr>
          <p:cNvSpPr txBox="1">
            <a:spLocks noChangeArrowheads="1"/>
          </p:cNvSpPr>
          <p:nvPr/>
        </p:nvSpPr>
        <p:spPr bwMode="auto">
          <a:xfrm>
            <a:off x="55563" y="6448425"/>
            <a:ext cx="3465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pt-BR" altLang="cs-CZ" sz="1000" b="1">
                <a:solidFill>
                  <a:schemeClr val="bg1"/>
                </a:solidFill>
                <a:latin typeface="Arial" panose="020B0604020202020204" pitchFamily="34" charset="0"/>
              </a:rPr>
              <a:t>Litozem modální na hrubozrném granitu</a:t>
            </a:r>
            <a:r>
              <a:rPr lang="cs-CZ" altLang="cs-CZ" sz="1000" b="1">
                <a:solidFill>
                  <a:schemeClr val="bg1"/>
                </a:solidFill>
                <a:latin typeface="Arial" panose="020B0604020202020204" pitchFamily="34" charset="0"/>
              </a:rPr>
              <a:t> – Vavříček, Pancová Šimková</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1E379CE-F517-C442-957E-F7597FA40760}"/>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extrémní řady </a:t>
            </a:r>
          </a:p>
        </p:txBody>
      </p:sp>
      <p:sp>
        <p:nvSpPr>
          <p:cNvPr id="336899" name="Rectangle 4">
            <a:extLst>
              <a:ext uri="{FF2B5EF4-FFF2-40B4-BE49-F238E27FC236}">
                <a16:creationId xmlns:a16="http://schemas.microsoft.com/office/drawing/2014/main" id="{A97FCBF8-7479-28FC-3809-C6C4650A8ADB}"/>
              </a:ext>
            </a:extLst>
          </p:cNvPr>
          <p:cNvSpPr>
            <a:spLocks noChangeArrowheads="1"/>
          </p:cNvSpPr>
          <p:nvPr/>
        </p:nvSpPr>
        <p:spPr bwMode="auto">
          <a:xfrm>
            <a:off x="107950" y="725488"/>
            <a:ext cx="89281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dirty="0">
                <a:solidFill>
                  <a:srgbClr val="FF0000"/>
                </a:solidFill>
                <a:cs typeface="Calibri" panose="020F0502020204030204" pitchFamily="34" charset="0"/>
              </a:rPr>
              <a:t>Z – zakrslá</a:t>
            </a:r>
          </a:p>
          <a:p>
            <a:pPr lvl="1" eaLnBrk="1" hangingPunct="1">
              <a:buSzPct val="75000"/>
              <a:buFont typeface="Arial" panose="020B0604020202020204" pitchFamily="34" charset="0"/>
              <a:buChar char="•"/>
            </a:pPr>
            <a:r>
              <a:rPr lang="cs-CZ" altLang="cs-CZ" sz="1700" b="1" dirty="0">
                <a:solidFill>
                  <a:srgbClr val="FF0000"/>
                </a:solidFill>
                <a:cs typeface="Calibri" panose="020F0502020204030204" pitchFamily="34" charset="0"/>
              </a:rPr>
              <a:t>chudá </a:t>
            </a:r>
            <a:r>
              <a:rPr lang="cs-CZ" altLang="cs-CZ" sz="1700" b="1" dirty="0">
                <a:cs typeface="Calibri" panose="020F0502020204030204" pitchFamily="34" charset="0"/>
              </a:rPr>
              <a:t>až </a:t>
            </a:r>
            <a:r>
              <a:rPr lang="cs-CZ" altLang="cs-CZ" sz="1700" b="1" dirty="0">
                <a:solidFill>
                  <a:srgbClr val="FF0000"/>
                </a:solidFill>
                <a:cs typeface="Calibri" panose="020F0502020204030204" pitchFamily="34" charset="0"/>
              </a:rPr>
              <a:t>středně bohatá </a:t>
            </a:r>
            <a:r>
              <a:rPr lang="cs-CZ" altLang="cs-CZ" sz="1700" b="1" dirty="0">
                <a:cs typeface="Calibri" panose="020F0502020204030204" pitchFamily="34" charset="0"/>
              </a:rPr>
              <a:t>a</a:t>
            </a:r>
            <a:r>
              <a:rPr lang="cs-CZ" altLang="cs-CZ" sz="1700" b="1" dirty="0">
                <a:solidFill>
                  <a:srgbClr val="FF0000"/>
                </a:solidFill>
                <a:cs typeface="Calibri" panose="020F0502020204030204" pitchFamily="34" charset="0"/>
              </a:rPr>
              <a:t> zakrslá</a:t>
            </a:r>
          </a:p>
          <a:p>
            <a:pPr lvl="1" eaLnBrk="1" hangingPunct="1">
              <a:buSzPct val="75000"/>
              <a:buFont typeface="Arial" panose="020B0604020202020204" pitchFamily="34" charset="0"/>
              <a:buChar char="•"/>
            </a:pPr>
            <a:r>
              <a:rPr lang="cs-CZ" altLang="cs-CZ" sz="1700" b="1" dirty="0">
                <a:solidFill>
                  <a:srgbClr val="FF0000"/>
                </a:solidFill>
                <a:cs typeface="Calibri" panose="020F0502020204030204" pitchFamily="34" charset="0"/>
              </a:rPr>
              <a:t>mělké</a:t>
            </a:r>
            <a:r>
              <a:rPr lang="cs-CZ" altLang="cs-CZ" sz="1700" b="1" dirty="0">
                <a:cs typeface="Calibri" panose="020F0502020204030204" pitchFamily="34" charset="0"/>
              </a:rPr>
              <a:t>, </a:t>
            </a:r>
            <a:r>
              <a:rPr lang="cs-CZ" altLang="cs-CZ" sz="1700" b="1" dirty="0">
                <a:solidFill>
                  <a:srgbClr val="FF0000"/>
                </a:solidFill>
                <a:cs typeface="Calibri" panose="020F0502020204030204" pitchFamily="34" charset="0"/>
              </a:rPr>
              <a:t>vysýchavé</a:t>
            </a:r>
            <a:r>
              <a:rPr lang="cs-CZ" altLang="cs-CZ" sz="1700" b="1" dirty="0">
                <a:cs typeface="Calibri" panose="020F0502020204030204" pitchFamily="34" charset="0"/>
              </a:rPr>
              <a:t> půdy na </a:t>
            </a:r>
            <a:r>
              <a:rPr lang="cs-CZ" altLang="cs-CZ" sz="1700" b="1" dirty="0">
                <a:solidFill>
                  <a:srgbClr val="FF0000"/>
                </a:solidFill>
                <a:cs typeface="Calibri" panose="020F0502020204030204" pitchFamily="34" charset="0"/>
              </a:rPr>
              <a:t>kyselém </a:t>
            </a:r>
            <a:r>
              <a:rPr lang="cs-CZ" altLang="cs-CZ" sz="1700" b="1" dirty="0">
                <a:cs typeface="Calibri" panose="020F0502020204030204" pitchFamily="34" charset="0"/>
              </a:rPr>
              <a:t>až</a:t>
            </a:r>
            <a:r>
              <a:rPr lang="cs-CZ" altLang="cs-CZ" sz="1700" b="1" dirty="0">
                <a:solidFill>
                  <a:srgbClr val="FF0000"/>
                </a:solidFill>
                <a:cs typeface="Calibri" panose="020F0502020204030204" pitchFamily="34" charset="0"/>
              </a:rPr>
              <a:t> neutrálním silikátovém</a:t>
            </a:r>
            <a:r>
              <a:rPr lang="cs-CZ" altLang="cs-CZ" sz="1700" b="1" dirty="0">
                <a:cs typeface="Calibri" panose="020F0502020204030204" pitchFamily="34" charset="0"/>
              </a:rPr>
              <a:t> podloží (pískovec, žula, rula, svor…)</a:t>
            </a:r>
          </a:p>
          <a:p>
            <a:pPr lvl="1" eaLnBrk="1" hangingPunct="1">
              <a:buSzPct val="75000"/>
              <a:buFont typeface="Arial" panose="020B0604020202020204" pitchFamily="34" charset="0"/>
              <a:buChar char="•"/>
            </a:pPr>
            <a:r>
              <a:rPr lang="cs-CZ" altLang="cs-CZ" sz="1700" b="1" dirty="0">
                <a:cs typeface="Calibri" panose="020F0502020204030204" pitchFamily="34" charset="0"/>
              </a:rPr>
              <a:t>extrémní stanoviště (reliéfem, ale i klimatem, či půdou)</a:t>
            </a:r>
          </a:p>
          <a:p>
            <a:pPr lvl="1" eaLnBrk="1" hangingPunct="1">
              <a:buSzPct val="75000"/>
              <a:buFont typeface="Arial" panose="020B0604020202020204" pitchFamily="34" charset="0"/>
              <a:buChar char="•"/>
            </a:pPr>
            <a:r>
              <a:rPr lang="cs-CZ" altLang="cs-CZ" sz="1700" b="1" dirty="0">
                <a:cs typeface="Calibri" panose="020F0502020204030204" pitchFamily="34" charset="0"/>
              </a:rPr>
              <a:t>reliéf: obyčejně exponované větrné, výsušné  polohy; svahy, vrcholy, hřbety, plošiny; vrcholový fenomén</a:t>
            </a:r>
          </a:p>
          <a:p>
            <a:pPr lvl="1" eaLnBrk="1" hangingPunct="1">
              <a:buSzPct val="75000"/>
              <a:buFont typeface="Arial" panose="020B0604020202020204" pitchFamily="34" charset="0"/>
              <a:buChar char="•"/>
            </a:pPr>
            <a:r>
              <a:rPr lang="cs-CZ" altLang="cs-CZ" sz="1700" b="1" dirty="0">
                <a:cs typeface="Calibri" panose="020F0502020204030204" pitchFamily="34" charset="0"/>
              </a:rPr>
              <a:t>půda: skeletovitost 20–100 %; bázemi chudá až středně bohatá; </a:t>
            </a:r>
            <a:r>
              <a:rPr lang="cs-CZ" altLang="cs-CZ" sz="1700" b="1" dirty="0">
                <a:solidFill>
                  <a:srgbClr val="FF0000"/>
                </a:solidFill>
                <a:cs typeface="Calibri" panose="020F0502020204030204" pitchFamily="34" charset="0"/>
              </a:rPr>
              <a:t>litozem</a:t>
            </a:r>
            <a:r>
              <a:rPr lang="cs-CZ" altLang="cs-CZ" sz="1700" b="1" dirty="0">
                <a:cs typeface="Calibri" panose="020F0502020204030204" pitchFamily="34" charset="0"/>
              </a:rPr>
              <a:t>, </a:t>
            </a:r>
            <a:r>
              <a:rPr lang="cs-CZ" altLang="cs-CZ" sz="1700" b="1" dirty="0">
                <a:solidFill>
                  <a:srgbClr val="FF0000"/>
                </a:solidFill>
                <a:cs typeface="Calibri" panose="020F0502020204030204" pitchFamily="34" charset="0"/>
              </a:rPr>
              <a:t>ranker</a:t>
            </a:r>
            <a:r>
              <a:rPr lang="cs-CZ" altLang="cs-CZ" sz="1700" b="1" dirty="0">
                <a:cs typeface="Calibri" panose="020F0502020204030204" pitchFamily="34" charset="0"/>
              </a:rPr>
              <a:t>, až hluboké, vyvinuté půdy na vrcholech plošin (kambizem, kryptopodzol, podzol)</a:t>
            </a:r>
          </a:p>
          <a:p>
            <a:pPr lvl="1" eaLnBrk="1" hangingPunct="1">
              <a:buSzPct val="75000"/>
              <a:buFont typeface="Arial" panose="020B0604020202020204" pitchFamily="34" charset="0"/>
              <a:buChar char="•"/>
            </a:pPr>
            <a:r>
              <a:rPr lang="cs-CZ" altLang="cs-CZ" sz="1700" b="1" dirty="0">
                <a:cs typeface="Calibri" panose="020F0502020204030204" pitchFamily="34" charset="0"/>
              </a:rPr>
              <a:t>voda: pravidelně prosychá i mimo vegetační sezónu</a:t>
            </a:r>
          </a:p>
          <a:p>
            <a:pPr lvl="1" eaLnBrk="1" hangingPunct="1">
              <a:buSzPct val="75000"/>
              <a:buFont typeface="Arial" panose="020B0604020202020204" pitchFamily="34" charset="0"/>
              <a:buChar char="•"/>
            </a:pPr>
            <a:r>
              <a:rPr lang="cs-CZ" altLang="cs-CZ" sz="1700" b="1" dirty="0">
                <a:cs typeface="Calibri" panose="020F0502020204030204" pitchFamily="34" charset="0"/>
              </a:rPr>
              <a:t>biota: </a:t>
            </a:r>
            <a:r>
              <a:rPr lang="cs-CZ" altLang="cs-CZ" sz="1700" b="1" dirty="0">
                <a:solidFill>
                  <a:srgbClr val="FF0000"/>
                </a:solidFill>
                <a:cs typeface="Calibri" panose="020F0502020204030204" pitchFamily="34" charset="0"/>
              </a:rPr>
              <a:t>zakrslý vzrůst</a:t>
            </a:r>
            <a:r>
              <a:rPr lang="cs-CZ" altLang="cs-CZ" sz="1700" b="1" dirty="0">
                <a:cs typeface="Calibri" panose="020F0502020204030204" pitchFamily="34" charset="0"/>
              </a:rPr>
              <a:t> stromové vegetace, fytocenózy </a:t>
            </a:r>
          </a:p>
          <a:p>
            <a:pPr lvl="1" eaLnBrk="1" hangingPunct="1">
              <a:buSzPct val="75000"/>
              <a:buFontTx/>
              <a:buNone/>
            </a:pPr>
            <a:r>
              <a:rPr lang="cs-CZ" altLang="cs-CZ" sz="1700" b="1" dirty="0">
                <a:cs typeface="Calibri" panose="020F0502020204030204" pitchFamily="34" charset="0"/>
              </a:rPr>
              <a:t>se podobají (až na zakrslost) normálním („zonálním“) </a:t>
            </a:r>
          </a:p>
          <a:p>
            <a:pPr lvl="1" eaLnBrk="1" hangingPunct="1">
              <a:buSzPct val="75000"/>
              <a:buFontTx/>
              <a:buNone/>
            </a:pPr>
            <a:r>
              <a:rPr lang="cs-CZ" altLang="cs-CZ" sz="1700" b="1" dirty="0">
                <a:cs typeface="Calibri" panose="020F0502020204030204" pitchFamily="34" charset="0"/>
              </a:rPr>
              <a:t>stanovištím, </a:t>
            </a:r>
            <a:r>
              <a:rPr lang="cs-CZ" altLang="cs-CZ" sz="1700" b="1" dirty="0">
                <a:solidFill>
                  <a:srgbClr val="FF0000"/>
                </a:solidFill>
                <a:cs typeface="Calibri" panose="020F0502020204030204" pitchFamily="34" charset="0"/>
              </a:rPr>
              <a:t>acidofyty, oligotrofní a mezotrofní xerofyty</a:t>
            </a:r>
          </a:p>
          <a:p>
            <a:pPr lvl="1" eaLnBrk="1" hangingPunct="1">
              <a:buSzPct val="75000"/>
              <a:buFont typeface="Arial" panose="020B0604020202020204" pitchFamily="34" charset="0"/>
              <a:buChar char="•"/>
            </a:pPr>
            <a:r>
              <a:rPr lang="cs-CZ" altLang="cs-CZ" sz="1700" b="1" dirty="0">
                <a:cs typeface="Calibri" panose="020F0502020204030204" pitchFamily="34" charset="0"/>
              </a:rPr>
              <a:t>ochranné lesy, podprůměrná bonita</a:t>
            </a:r>
            <a:r>
              <a:rPr lang="cs-CZ" altLang="cs-CZ" sz="1700" b="1" dirty="0">
                <a:solidFill>
                  <a:srgbClr val="FF0000"/>
                </a:solidFill>
                <a:cs typeface="Calibri" panose="020F0502020204030204" pitchFamily="34" charset="0"/>
              </a:rPr>
              <a:t> </a:t>
            </a:r>
            <a:endParaRPr lang="cs-CZ" altLang="cs-CZ" sz="1700" b="1" dirty="0">
              <a:cs typeface="Calibri" panose="020F0502020204030204" pitchFamily="34" charset="0"/>
            </a:endParaRPr>
          </a:p>
          <a:p>
            <a:pPr lvl="1" eaLnBrk="1" hangingPunct="1">
              <a:buSzPct val="75000"/>
              <a:buFont typeface="Arial" panose="020B0604020202020204" pitchFamily="34" charset="0"/>
              <a:buChar char="•"/>
            </a:pPr>
            <a:r>
              <a:rPr lang="cs-CZ" altLang="cs-CZ" sz="1700" b="1" dirty="0">
                <a:cs typeface="Calibri" panose="020F0502020204030204" pitchFamily="34" charset="0"/>
              </a:rPr>
              <a:t>0–10Z</a:t>
            </a:r>
          </a:p>
          <a:p>
            <a:pPr lvl="1" eaLnBrk="1" hangingPunct="1">
              <a:buSzPct val="75000"/>
              <a:buFont typeface="Arial" panose="020B0604020202020204" pitchFamily="34" charset="0"/>
              <a:buChar char="•"/>
            </a:pPr>
            <a:r>
              <a:rPr lang="cs-CZ" altLang="cs-CZ" sz="1700" b="1" dirty="0">
                <a:cs typeface="Calibri" panose="020F0502020204030204" pitchFamily="34" charset="0"/>
              </a:rPr>
              <a:t>návaznost v terénu: EK Y, N, C </a:t>
            </a:r>
          </a:p>
          <a:p>
            <a:pPr lvl="1" eaLnBrk="1" hangingPunct="1">
              <a:buSzPct val="75000"/>
              <a:buFont typeface="Arial" panose="020B0604020202020204" pitchFamily="34" charset="0"/>
              <a:buChar char="•"/>
            </a:pPr>
            <a:r>
              <a:rPr lang="cs-CZ" altLang="cs-CZ" sz="1700" b="1" dirty="0">
                <a:cs typeface="Calibri" panose="020F0502020204030204" pitchFamily="34" charset="0"/>
              </a:rPr>
              <a:t>obdoba edafické kategorie X na chudých substrátech</a:t>
            </a:r>
          </a:p>
          <a:p>
            <a:pPr lvl="1" eaLnBrk="1" hangingPunct="1">
              <a:buSzPct val="75000"/>
              <a:buFont typeface="Arial" panose="020B0604020202020204" pitchFamily="34" charset="0"/>
              <a:buChar char="•"/>
            </a:pPr>
            <a:r>
              <a:rPr lang="cs-CZ" altLang="cs-CZ" sz="1700" b="1" dirty="0">
                <a:cs typeface="Calibri" panose="020F0502020204030204" pitchFamily="34" charset="0"/>
              </a:rPr>
              <a:t>skalní města (Český ráj, Českosaské Švýcarsko, </a:t>
            </a:r>
          </a:p>
          <a:p>
            <a:pPr lvl="1" eaLnBrk="1" hangingPunct="1">
              <a:buSzPct val="75000"/>
              <a:buFontTx/>
              <a:buNone/>
            </a:pPr>
            <a:r>
              <a:rPr lang="cs-CZ" altLang="cs-CZ" sz="1700" b="1" dirty="0">
                <a:cs typeface="Calibri" panose="020F0502020204030204" pitchFamily="34" charset="0"/>
              </a:rPr>
              <a:t>Broumovské stěny…) aj., skály a hrany říčních zářezů</a:t>
            </a:r>
          </a:p>
          <a:p>
            <a:pPr lvl="1" eaLnBrk="1" hangingPunct="1">
              <a:buSzPct val="75000"/>
              <a:buFont typeface="Arial" panose="020B0604020202020204" pitchFamily="34" charset="0"/>
              <a:buChar char="•"/>
            </a:pPr>
            <a:r>
              <a:rPr lang="cs-CZ" altLang="cs-CZ" sz="1700" b="1" dirty="0">
                <a:cs typeface="Calibri" panose="020F0502020204030204" pitchFamily="34" charset="0"/>
              </a:rPr>
              <a:t>Analogie v geobiocenologii: A, AB, B 1–2</a:t>
            </a:r>
          </a:p>
        </p:txBody>
      </p:sp>
      <p:pic>
        <p:nvPicPr>
          <p:cNvPr id="336900" name="Picture 6">
            <a:extLst>
              <a:ext uri="{FF2B5EF4-FFF2-40B4-BE49-F238E27FC236}">
                <a16:creationId xmlns:a16="http://schemas.microsoft.com/office/drawing/2014/main" id="{EE517F20-8928-94B7-EC59-746F9AFD51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6901" name="Freeform 7">
            <a:extLst>
              <a:ext uri="{FF2B5EF4-FFF2-40B4-BE49-F238E27FC236}">
                <a16:creationId xmlns:a16="http://schemas.microsoft.com/office/drawing/2014/main" id="{ED47465C-9B50-91AE-3034-BA98E5D7B87B}"/>
              </a:ext>
            </a:extLst>
          </p:cNvPr>
          <p:cNvSpPr>
            <a:spLocks/>
          </p:cNvSpPr>
          <p:nvPr/>
        </p:nvSpPr>
        <p:spPr bwMode="auto">
          <a:xfrm>
            <a:off x="6911975" y="4284663"/>
            <a:ext cx="1216025" cy="674687"/>
          </a:xfrm>
          <a:custGeom>
            <a:avLst/>
            <a:gdLst>
              <a:gd name="T0" fmla="*/ 0 w 766"/>
              <a:gd name="T1" fmla="*/ 0 h 425"/>
              <a:gd name="T2" fmla="*/ 0 w 766"/>
              <a:gd name="T3" fmla="*/ 2147483646 h 425"/>
              <a:gd name="T4" fmla="*/ 2147483646 w 766"/>
              <a:gd name="T5" fmla="*/ 2147483646 h 425"/>
              <a:gd name="T6" fmla="*/ 2147483646 w 766"/>
              <a:gd name="T7" fmla="*/ 2147483646 h 425"/>
              <a:gd name="T8" fmla="*/ 2147483646 w 766"/>
              <a:gd name="T9" fmla="*/ 2147483646 h 425"/>
              <a:gd name="T10" fmla="*/ 2147483646 w 766"/>
              <a:gd name="T11" fmla="*/ 2147483646 h 425"/>
              <a:gd name="T12" fmla="*/ 2147483646 w 766"/>
              <a:gd name="T13" fmla="*/ 2147483646 h 425"/>
              <a:gd name="T14" fmla="*/ 0 w 766"/>
              <a:gd name="T15" fmla="*/ 0 h 4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6" h="425">
                <a:moveTo>
                  <a:pt x="0" y="0"/>
                </a:moveTo>
                <a:lnTo>
                  <a:pt x="0" y="425"/>
                </a:lnTo>
                <a:lnTo>
                  <a:pt x="227" y="340"/>
                </a:lnTo>
                <a:lnTo>
                  <a:pt x="397" y="340"/>
                </a:lnTo>
                <a:lnTo>
                  <a:pt x="766" y="340"/>
                </a:lnTo>
                <a:lnTo>
                  <a:pt x="766" y="170"/>
                </a:lnTo>
                <a:lnTo>
                  <a:pt x="227" y="17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3">
            <a:extLst>
              <a:ext uri="{FF2B5EF4-FFF2-40B4-BE49-F238E27FC236}">
                <a16:creationId xmlns:a16="http://schemas.microsoft.com/office/drawing/2014/main" id="{230F9B28-68D1-FA9B-08CB-B71614A97B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3588" y="3805238"/>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3043" name="Obrázek 2">
            <a:extLst>
              <a:ext uri="{FF2B5EF4-FFF2-40B4-BE49-F238E27FC236}">
                <a16:creationId xmlns:a16="http://schemas.microsoft.com/office/drawing/2014/main" id="{DC3D1D0B-2C9C-A66C-9DD7-2B4047463D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 y="0"/>
            <a:ext cx="615632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6">
            <a:extLst>
              <a:ext uri="{FF2B5EF4-FFF2-40B4-BE49-F238E27FC236}">
                <a16:creationId xmlns:a16="http://schemas.microsoft.com/office/drawing/2014/main" id="{A879B4B0-4D9D-D923-2EEA-41DBE0FA73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0438" y="3732213"/>
            <a:ext cx="3167062"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4" name="Rectangle 2">
            <a:extLst>
              <a:ext uri="{FF2B5EF4-FFF2-40B4-BE49-F238E27FC236}">
                <a16:creationId xmlns:a16="http://schemas.microsoft.com/office/drawing/2014/main" id="{260E3E30-560F-96C5-F453-5F4EE22D8F56}"/>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extrémní řady </a:t>
            </a:r>
          </a:p>
        </p:txBody>
      </p:sp>
      <p:sp>
        <p:nvSpPr>
          <p:cNvPr id="297988" name="Rectangle 4">
            <a:extLst>
              <a:ext uri="{FF2B5EF4-FFF2-40B4-BE49-F238E27FC236}">
                <a16:creationId xmlns:a16="http://schemas.microsoft.com/office/drawing/2014/main" id="{ADB8D13F-949C-1E61-BE5A-CD88B5C9F36B}"/>
              </a:ext>
            </a:extLst>
          </p:cNvPr>
          <p:cNvSpPr>
            <a:spLocks noChangeArrowheads="1"/>
          </p:cNvSpPr>
          <p:nvPr/>
        </p:nvSpPr>
        <p:spPr bwMode="auto">
          <a:xfrm>
            <a:off x="107950" y="7048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Y – skeletová</a:t>
            </a:r>
          </a:p>
          <a:p>
            <a:pPr marL="263525" lvl="1" indent="-179388" eaLnBrk="1" hangingPunct="1">
              <a:buSzPct val="75000"/>
              <a:buFont typeface="Arial" panose="020B0604020202020204" pitchFamily="34" charset="0"/>
              <a:buChar char="•"/>
              <a:defRPr/>
            </a:pPr>
            <a:r>
              <a:rPr lang="cs-CZ" altLang="cs-CZ" sz="1700" b="1" dirty="0">
                <a:solidFill>
                  <a:srgbClr val="FF0000"/>
                </a:solidFill>
                <a:cs typeface="Calibri" panose="020F0502020204030204" pitchFamily="34" charset="0"/>
              </a:rPr>
              <a:t>chudá až středně bohatá </a:t>
            </a:r>
            <a:r>
              <a:rPr lang="cs-CZ" altLang="cs-CZ" sz="1700" b="1" dirty="0">
                <a:cs typeface="Calibri" panose="020F0502020204030204" pitchFamily="34" charset="0"/>
              </a:rPr>
              <a:t>a</a:t>
            </a:r>
            <a:r>
              <a:rPr lang="cs-CZ" altLang="cs-CZ" sz="1700" b="1" dirty="0">
                <a:solidFill>
                  <a:srgbClr val="FF0000"/>
                </a:solidFill>
                <a:cs typeface="Calibri" panose="020F0502020204030204" pitchFamily="34" charset="0"/>
              </a:rPr>
              <a:t> suťová (skelet &gt; 80 %)</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mozaikovitě mělké půdy na kyselém až neutrálním silikátovém podloží (pískovce, ruly, žuly, granodiority…)</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reliéf: balvanité svahy až skalnatý terén, suťové proudy, kamenná moře</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půda: skelet &gt; 80 %; bázemi chudá až středně bohatá stanoviště; litozemě, rankery</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půdně podobná s EK Z, ovšem mocnější zvětralina, příznivější půdní vlhkost, vzdušná vlhkost, hlubší půdy, chráněné polohy</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voda: často prosychá</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biota: vzrůst dřevin není zakrslý, fytocenózy podobné </a:t>
            </a:r>
          </a:p>
          <a:p>
            <a:pPr marL="84137" lvl="1" indent="0" eaLnBrk="1" hangingPunct="1">
              <a:buSzPct val="75000"/>
              <a:buFontTx/>
              <a:buNone/>
              <a:defRPr/>
            </a:pPr>
            <a:r>
              <a:rPr lang="cs-CZ" altLang="cs-CZ" sz="1700" b="1" dirty="0">
                <a:cs typeface="Calibri" panose="020F0502020204030204" pitchFamily="34" charset="0"/>
              </a:rPr>
              <a:t>normálním („zonálním“) stanovištím, </a:t>
            </a:r>
            <a:r>
              <a:rPr lang="cs-CZ" altLang="cs-CZ" sz="1700" b="1" dirty="0">
                <a:solidFill>
                  <a:srgbClr val="FF0000"/>
                </a:solidFill>
                <a:cs typeface="Calibri" panose="020F0502020204030204" pitchFamily="34" charset="0"/>
              </a:rPr>
              <a:t>acidofyty, oligotrofy a</a:t>
            </a:r>
          </a:p>
          <a:p>
            <a:pPr marL="84137" lvl="1" indent="0" eaLnBrk="1" hangingPunct="1">
              <a:buSzPct val="75000"/>
              <a:buFontTx/>
              <a:buNone/>
              <a:defRPr/>
            </a:pPr>
            <a:r>
              <a:rPr lang="cs-CZ" altLang="cs-CZ" sz="1700" b="1" dirty="0">
                <a:solidFill>
                  <a:srgbClr val="FF0000"/>
                </a:solidFill>
                <a:cs typeface="Calibri" panose="020F0502020204030204" pitchFamily="34" charset="0"/>
              </a:rPr>
              <a:t>mezotrofy</a:t>
            </a:r>
            <a:endParaRPr lang="cs-CZ" altLang="cs-CZ" sz="17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ochranné lesy, bonita lepší, než u kategorie Z</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0Y, 2–8Y</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návaznost v terénu: EK Z, N</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obdoba kategorie J na kyselém podloží</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v 9. VS součástí 9Z – kleč, v 10. VS součástí 10Z – </a:t>
            </a:r>
            <a:r>
              <a:rPr lang="cs-CZ" altLang="cs-CZ" sz="1700" b="1" dirty="0" err="1">
                <a:cs typeface="Calibri" panose="020F0502020204030204" pitchFamily="34" charset="0"/>
              </a:rPr>
              <a:t>arktoalpinum</a:t>
            </a:r>
            <a:endParaRPr lang="cs-CZ" altLang="cs-CZ" sz="17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Podyjí, Šumava (údolí Vydry) aj., suťovitá pole pod skalami</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Analogie v geobiocenologii: A, AB, B (2), 3</a:t>
            </a:r>
          </a:p>
          <a:p>
            <a:pPr eaLnBrk="1" hangingPunct="1">
              <a:buClr>
                <a:schemeClr val="hlink"/>
              </a:buClr>
              <a:buSzPct val="75000"/>
              <a:buFont typeface="Wingdings" panose="05000000000000000000" pitchFamily="2" charset="2"/>
              <a:buChar char="l"/>
              <a:defRPr/>
            </a:pPr>
            <a:endParaRPr lang="cs-CZ" altLang="cs-CZ" sz="2000" b="1" dirty="0">
              <a:latin typeface="Times New Roman" panose="02020603050405020304" pitchFamily="18" charset="0"/>
            </a:endParaRPr>
          </a:p>
        </p:txBody>
      </p:sp>
      <p:sp>
        <p:nvSpPr>
          <p:cNvPr id="340997" name="Freeform 7">
            <a:extLst>
              <a:ext uri="{FF2B5EF4-FFF2-40B4-BE49-F238E27FC236}">
                <a16:creationId xmlns:a16="http://schemas.microsoft.com/office/drawing/2014/main" id="{B94AC8D3-DEB0-6AAC-BF8D-876B5EDC38E3}"/>
              </a:ext>
            </a:extLst>
          </p:cNvPr>
          <p:cNvSpPr>
            <a:spLocks/>
          </p:cNvSpPr>
          <p:nvPr/>
        </p:nvSpPr>
        <p:spPr bwMode="auto">
          <a:xfrm>
            <a:off x="6958013" y="4373563"/>
            <a:ext cx="1216025" cy="269875"/>
          </a:xfrm>
          <a:custGeom>
            <a:avLst/>
            <a:gdLst>
              <a:gd name="T0" fmla="*/ 0 w 766"/>
              <a:gd name="T1" fmla="*/ 0 h 170"/>
              <a:gd name="T2" fmla="*/ 2147483646 w 766"/>
              <a:gd name="T3" fmla="*/ 2147483646 h 170"/>
              <a:gd name="T4" fmla="*/ 2147483646 w 766"/>
              <a:gd name="T5" fmla="*/ 2147483646 h 170"/>
              <a:gd name="T6" fmla="*/ 2147483646 w 766"/>
              <a:gd name="T7" fmla="*/ 0 h 170"/>
              <a:gd name="T8" fmla="*/ 0 w 766"/>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6" h="170">
                <a:moveTo>
                  <a:pt x="0" y="0"/>
                </a:moveTo>
                <a:lnTo>
                  <a:pt x="227" y="170"/>
                </a:lnTo>
                <a:lnTo>
                  <a:pt x="766" y="170"/>
                </a:lnTo>
                <a:lnTo>
                  <a:pt x="482"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F248731-C114-F40B-058B-58AB21E4D5CA}"/>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solidFill>
                  <a:schemeClr val="tx2"/>
                </a:solidFill>
                <a:effectLst>
                  <a:outerShdw blurRad="38100" dist="38100" dir="2700000" algn="tl">
                    <a:srgbClr val="FFFFFF"/>
                  </a:outerShdw>
                </a:effectLst>
                <a:latin typeface="Times New Roman" pitchFamily="18" charset="0"/>
              </a:rPr>
              <a:t> </a:t>
            </a:r>
            <a:r>
              <a:rPr lang="cs-CZ" sz="3600" b="1" dirty="0">
                <a:latin typeface="Calibri" panose="020F0502020204030204" pitchFamily="34" charset="0"/>
                <a:ea typeface="+mj-ea"/>
                <a:cs typeface="+mj-cs"/>
              </a:rPr>
              <a:t>Ekologická řada kyselá (K)</a:t>
            </a:r>
          </a:p>
        </p:txBody>
      </p:sp>
      <p:sp>
        <p:nvSpPr>
          <p:cNvPr id="345091" name="Rectangle 4">
            <a:extLst>
              <a:ext uri="{FF2B5EF4-FFF2-40B4-BE49-F238E27FC236}">
                <a16:creationId xmlns:a16="http://schemas.microsoft.com/office/drawing/2014/main" id="{521F8007-7FF4-7FD0-07DD-B284D25CDBE4}"/>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solidFill>
                  <a:srgbClr val="FF0000"/>
                </a:solidFill>
                <a:cs typeface="Calibri" panose="020F0502020204030204" pitchFamily="34" charset="0"/>
              </a:rPr>
              <a:t>minerálně chudé, kyselé půdy</a:t>
            </a:r>
            <a:r>
              <a:rPr lang="cs-CZ" altLang="cs-CZ" sz="2000" b="1">
                <a:cs typeface="Calibri" panose="020F0502020204030204" pitchFamily="34" charset="0"/>
              </a:rPr>
              <a:t>, zhoršená humifikace, menší vázání vody, snazší vysýchání, snížená sorpční kapacita, nižší obsah živin</a:t>
            </a:r>
          </a:p>
          <a:p>
            <a:pPr eaLnBrk="1" hangingPunct="1">
              <a:buSzPct val="75000"/>
            </a:pPr>
            <a:r>
              <a:rPr lang="cs-CZ" altLang="cs-CZ" sz="2000" b="1">
                <a:cs typeface="Calibri" panose="020F0502020204030204" pitchFamily="34" charset="0"/>
              </a:rPr>
              <a:t>plošně nejvýznamnější (Hercynikum)</a:t>
            </a:r>
          </a:p>
          <a:p>
            <a:pPr eaLnBrk="1" hangingPunct="1">
              <a:buSzPct val="75000"/>
            </a:pPr>
            <a:r>
              <a:rPr lang="cs-CZ" altLang="cs-CZ" sz="2000" b="1">
                <a:cs typeface="Calibri" panose="020F0502020204030204" pitchFamily="34" charset="0"/>
              </a:rPr>
              <a:t>dominance acidofytů: </a:t>
            </a:r>
            <a:r>
              <a:rPr lang="cs-CZ" altLang="cs-CZ" sz="2000" b="1" i="1">
                <a:cs typeface="Calibri" panose="020F0502020204030204" pitchFamily="34" charset="0"/>
              </a:rPr>
              <a:t>Luzula luzuloides</a:t>
            </a:r>
            <a:r>
              <a:rPr lang="cs-CZ" altLang="cs-CZ" sz="2000" b="1">
                <a:cs typeface="Calibri" panose="020F0502020204030204" pitchFamily="34" charset="0"/>
              </a:rPr>
              <a:t>, </a:t>
            </a:r>
            <a:r>
              <a:rPr lang="cs-CZ" altLang="cs-CZ" sz="2000" b="1" i="1">
                <a:cs typeface="Calibri" panose="020F0502020204030204" pitchFamily="34" charset="0"/>
              </a:rPr>
              <a:t>Carex pilulifera</a:t>
            </a:r>
            <a:r>
              <a:rPr lang="cs-CZ" altLang="cs-CZ" sz="2000" b="1">
                <a:cs typeface="Calibri" panose="020F0502020204030204" pitchFamily="34" charset="0"/>
              </a:rPr>
              <a:t>, </a:t>
            </a:r>
            <a:r>
              <a:rPr lang="cs-CZ" altLang="cs-CZ" sz="2000" b="1" i="1">
                <a:cs typeface="Calibri" panose="020F0502020204030204" pitchFamily="34" charset="0"/>
              </a:rPr>
              <a:t>Vaccinium myrtillus</a:t>
            </a:r>
            <a:r>
              <a:rPr lang="cs-CZ" altLang="cs-CZ" sz="2000" b="1">
                <a:cs typeface="Calibri" panose="020F0502020204030204" pitchFamily="34" charset="0"/>
              </a:rPr>
              <a:t>, </a:t>
            </a:r>
            <a:r>
              <a:rPr lang="cs-CZ" altLang="cs-CZ" sz="2000" b="1" i="1">
                <a:cs typeface="Calibri" panose="020F0502020204030204" pitchFamily="34" charset="0"/>
              </a:rPr>
              <a:t>Vaccinium vitis-idaea</a:t>
            </a:r>
            <a:r>
              <a:rPr lang="cs-CZ" altLang="cs-CZ" sz="2000" b="1">
                <a:cs typeface="Calibri" panose="020F0502020204030204" pitchFamily="34" charset="0"/>
              </a:rPr>
              <a:t>, </a:t>
            </a:r>
            <a:r>
              <a:rPr lang="cs-CZ" altLang="cs-CZ" sz="2000" b="1" i="1">
                <a:cs typeface="Calibri" panose="020F0502020204030204" pitchFamily="34" charset="0"/>
              </a:rPr>
              <a:t>Avenella flexuosa</a:t>
            </a:r>
            <a:r>
              <a:rPr lang="cs-CZ" altLang="cs-CZ" sz="2000" b="1">
                <a:cs typeface="Calibri" panose="020F0502020204030204" pitchFamily="34" charset="0"/>
              </a:rPr>
              <a:t>, </a:t>
            </a:r>
            <a:r>
              <a:rPr lang="cs-CZ" altLang="cs-CZ" sz="2000" b="1" i="1">
                <a:cs typeface="Calibri" panose="020F0502020204030204" pitchFamily="34" charset="0"/>
              </a:rPr>
              <a:t>Festuca ovina</a:t>
            </a:r>
            <a:r>
              <a:rPr lang="cs-CZ" altLang="cs-CZ" sz="2000" b="1">
                <a:cs typeface="Calibri" panose="020F0502020204030204" pitchFamily="34" charset="0"/>
              </a:rPr>
              <a:t>, </a:t>
            </a:r>
            <a:r>
              <a:rPr lang="cs-CZ" altLang="cs-CZ" sz="2000" b="1" i="1">
                <a:cs typeface="Calibri" panose="020F0502020204030204" pitchFamily="34" charset="0"/>
              </a:rPr>
              <a:t>Calamagrostis villosa</a:t>
            </a:r>
            <a:r>
              <a:rPr lang="cs-CZ" altLang="cs-CZ" sz="2000" b="1">
                <a:cs typeface="Calibri" panose="020F0502020204030204" pitchFamily="34" charset="0"/>
              </a:rPr>
              <a:t>, </a:t>
            </a:r>
            <a:r>
              <a:rPr lang="cs-CZ" altLang="cs-CZ" sz="2000" b="1" i="1">
                <a:cs typeface="Calibri" panose="020F0502020204030204" pitchFamily="34" charset="0"/>
              </a:rPr>
              <a:t>Calamagrostis arundinacea</a:t>
            </a:r>
            <a:r>
              <a:rPr lang="cs-CZ" altLang="cs-CZ" sz="2000" b="1">
                <a:cs typeface="Calibri" panose="020F0502020204030204" pitchFamily="34" charset="0"/>
              </a:rPr>
              <a:t> aj.</a:t>
            </a:r>
          </a:p>
          <a:p>
            <a:pPr eaLnBrk="1" hangingPunct="1">
              <a:buSzPct val="75000"/>
            </a:pPr>
            <a:r>
              <a:rPr lang="cs-CZ" altLang="cs-CZ" sz="2000" b="1">
                <a:cs typeface="Calibri" panose="020F0502020204030204" pitchFamily="34" charset="0"/>
              </a:rPr>
              <a:t>projevem je slabší bonita, </a:t>
            </a:r>
            <a:r>
              <a:rPr lang="cs-CZ" altLang="cs-CZ" sz="2000" b="1">
                <a:solidFill>
                  <a:srgbClr val="FF0000"/>
                </a:solidFill>
                <a:cs typeface="Calibri" panose="020F0502020204030204" pitchFamily="34" charset="0"/>
              </a:rPr>
              <a:t>slabší buřenění </a:t>
            </a:r>
            <a:r>
              <a:rPr lang="cs-CZ" altLang="cs-CZ" sz="2000" b="1">
                <a:cs typeface="Calibri" panose="020F0502020204030204" pitchFamily="34" charset="0"/>
              </a:rPr>
              <a:t>(větší potenciál přirozené obnovy), vyvinutější kořenový systém vzhledem ke koruně (stabilita proti větru)</a:t>
            </a:r>
          </a:p>
          <a:p>
            <a:pPr eaLnBrk="1" hangingPunct="1">
              <a:buSzPct val="75000"/>
            </a:pPr>
            <a:r>
              <a:rPr lang="cs-CZ" altLang="cs-CZ" sz="2000" b="1">
                <a:cs typeface="Calibri" panose="020F0502020204030204" pitchFamily="34" charset="0"/>
              </a:rPr>
              <a:t>shoda s vegetační stupňovitostí</a:t>
            </a:r>
          </a:p>
          <a:p>
            <a:pPr eaLnBrk="1" hangingPunct="1">
              <a:buClr>
                <a:schemeClr val="hlink"/>
              </a:buClr>
              <a:buSzPct val="75000"/>
              <a:buFont typeface="Wingdings" panose="05000000000000000000" pitchFamily="2" charset="2"/>
              <a:buChar char="l"/>
            </a:pPr>
            <a:endParaRPr lang="cs-CZ" altLang="cs-CZ" sz="2000" b="1">
              <a:latin typeface="Times New Roman" panose="02020603050405020304" pitchFamily="18" charset="0"/>
            </a:endParaRPr>
          </a:p>
        </p:txBody>
      </p:sp>
      <p:pic>
        <p:nvPicPr>
          <p:cNvPr id="345092" name="Obrázek 7">
            <a:extLst>
              <a:ext uri="{FF2B5EF4-FFF2-40B4-BE49-F238E27FC236}">
                <a16:creationId xmlns:a16="http://schemas.microsoft.com/office/drawing/2014/main" id="{E6B2763E-DA79-449C-64C8-A98AE90670BD}"/>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1263" y="399573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délník 7">
            <a:extLst>
              <a:ext uri="{FF2B5EF4-FFF2-40B4-BE49-F238E27FC236}">
                <a16:creationId xmlns:a16="http://schemas.microsoft.com/office/drawing/2014/main" id="{B24A8F19-E155-AA8C-0281-E397836239D3}"/>
              </a:ext>
            </a:extLst>
          </p:cNvPr>
          <p:cNvSpPr/>
          <p:nvPr/>
        </p:nvSpPr>
        <p:spPr>
          <a:xfrm>
            <a:off x="5741988" y="4059238"/>
            <a:ext cx="630237" cy="2655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Obrázek 2">
            <a:extLst>
              <a:ext uri="{FF2B5EF4-FFF2-40B4-BE49-F238E27FC236}">
                <a16:creationId xmlns:a16="http://schemas.microsoft.com/office/drawing/2014/main" id="{1CE049BF-6592-4B1A-4BF0-6817FABF6E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8425"/>
            <a:ext cx="51308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7" name="Picture 4">
            <a:extLst>
              <a:ext uri="{FF2B5EF4-FFF2-40B4-BE49-F238E27FC236}">
                <a16:creationId xmlns:a16="http://schemas.microsoft.com/office/drawing/2014/main" id="{062FF764-F6B2-1F8D-417B-5D28D3F178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5950" y="3114675"/>
            <a:ext cx="249555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9188" name="Picture 2">
            <a:extLst>
              <a:ext uri="{FF2B5EF4-FFF2-40B4-BE49-F238E27FC236}">
                <a16:creationId xmlns:a16="http://schemas.microsoft.com/office/drawing/2014/main" id="{89DE7182-3D63-915E-6883-CB092E3EF77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13525" y="0"/>
            <a:ext cx="2563813" cy="405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4C98B90C-5D35-EBEB-0F26-536883B3A41E}"/>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kyselé řady </a:t>
            </a:r>
          </a:p>
        </p:txBody>
      </p:sp>
      <p:sp>
        <p:nvSpPr>
          <p:cNvPr id="316420" name="Rectangle 4">
            <a:extLst>
              <a:ext uri="{FF2B5EF4-FFF2-40B4-BE49-F238E27FC236}">
                <a16:creationId xmlns:a16="http://schemas.microsoft.com/office/drawing/2014/main" id="{AE0E5E97-AB73-3227-BA7A-CF290259501B}"/>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Clr>
                <a:schemeClr val="hlink"/>
              </a:buClr>
              <a:buSzPct val="75000"/>
              <a:buFontTx/>
              <a:buNone/>
              <a:defRPr/>
            </a:pPr>
            <a:r>
              <a:rPr lang="cs-CZ" altLang="cs-CZ" sz="1800" b="1" dirty="0">
                <a:solidFill>
                  <a:srgbClr val="FF0000"/>
                </a:solidFill>
                <a:cs typeface="Calibri" panose="020F0502020204030204" pitchFamily="34" charset="0"/>
              </a:rPr>
              <a:t>M – chudá (</a:t>
            </a:r>
            <a:r>
              <a:rPr lang="cs-CZ" altLang="cs-CZ" sz="1800" b="1" i="1" dirty="0">
                <a:solidFill>
                  <a:srgbClr val="FF0000"/>
                </a:solidFill>
                <a:cs typeface="Calibri" panose="020F0502020204030204" pitchFamily="34" charset="0"/>
              </a:rPr>
              <a:t>Myrtillus</a:t>
            </a:r>
            <a:r>
              <a:rPr lang="cs-CZ" altLang="cs-CZ" sz="1800" b="1" dirty="0">
                <a:solidFill>
                  <a:srgbClr val="FF0000"/>
                </a:solidFill>
                <a:cs typeface="Calibri" panose="020F0502020204030204" pitchFamily="34" charset="0"/>
              </a:rPr>
              <a:t>)</a:t>
            </a:r>
          </a:p>
          <a:p>
            <a:pPr marL="263525" lvl="1" indent="-180975" eaLnBrk="1" hangingPunct="1">
              <a:buSzPct val="75000"/>
              <a:buFont typeface="Arial" panose="020B0604020202020204" pitchFamily="34" charset="0"/>
              <a:buChar char="•"/>
              <a:defRPr/>
            </a:pPr>
            <a:r>
              <a:rPr lang="cs-CZ" altLang="cs-CZ" sz="1700" b="1" dirty="0">
                <a:solidFill>
                  <a:srgbClr val="FF0000"/>
                </a:solidFill>
                <a:cs typeface="Calibri" panose="020F0502020204030204" pitchFamily="34" charset="0"/>
              </a:rPr>
              <a:t>chudá, hydricky normální, mimo sutě (skelet do 50 % v Ah horizontu)</a:t>
            </a: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minerálně nejchudší horniny (písky, pískovce, slepence, fylity, svory)</a:t>
            </a: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reliéf: svahy, plošiny, roviny (písky)</a:t>
            </a: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půda: písčitá, hlinitopísčitá; skeletovitost 0 % (písek)–50 %; bázemi extrémně chudá, velmi silně kyselá; </a:t>
            </a:r>
            <a:r>
              <a:rPr lang="cs-CZ" altLang="cs-CZ" sz="1700" b="1" dirty="0">
                <a:solidFill>
                  <a:srgbClr val="FF0000"/>
                </a:solidFill>
                <a:cs typeface="Calibri" panose="020F0502020204030204" pitchFamily="34" charset="0"/>
              </a:rPr>
              <a:t>podzoly</a:t>
            </a:r>
            <a:r>
              <a:rPr lang="cs-CZ" altLang="cs-CZ" sz="1700" b="1" dirty="0">
                <a:cs typeface="Calibri" panose="020F0502020204030204" pitchFamily="34" charset="0"/>
              </a:rPr>
              <a:t>; bez oglejení; většinou mělké až středně hluboké, propustné</a:t>
            </a: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voda: občas prosychá (v nižších polohách) – závisí na substrátu</a:t>
            </a: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biota: vegetace odpovídá VS, pravidelně </a:t>
            </a:r>
            <a:r>
              <a:rPr lang="cs-CZ" altLang="cs-CZ" sz="1700" b="1" dirty="0">
                <a:solidFill>
                  <a:srgbClr val="FF0000"/>
                </a:solidFill>
                <a:cs typeface="Calibri" panose="020F0502020204030204" pitchFamily="34" charset="0"/>
              </a:rPr>
              <a:t>stenoekní acidofyty a oligotrofy</a:t>
            </a:r>
            <a:r>
              <a:rPr lang="cs-CZ" altLang="cs-CZ" sz="1700" b="1" dirty="0">
                <a:cs typeface="Calibri" panose="020F0502020204030204" pitchFamily="34" charset="0"/>
              </a:rPr>
              <a:t> </a:t>
            </a: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podprůměrná produkce</a:t>
            </a: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0–8M</a:t>
            </a: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návaznost v terénu: EK K, Z, N, „bory“</a:t>
            </a: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na gradientu trofnosti nejchudší SLT (</a:t>
            </a:r>
            <a:r>
              <a:rPr lang="cs-CZ" altLang="cs-CZ" sz="1700" b="1" dirty="0">
                <a:solidFill>
                  <a:srgbClr val="FF0000"/>
                </a:solidFill>
                <a:cs typeface="Calibri" panose="020F0502020204030204" pitchFamily="34" charset="0"/>
              </a:rPr>
              <a:t>M</a:t>
            </a:r>
            <a:r>
              <a:rPr lang="cs-CZ" altLang="cs-CZ" sz="1700" b="1" dirty="0">
                <a:cs typeface="Calibri" panose="020F0502020204030204" pitchFamily="34" charset="0"/>
              </a:rPr>
              <a:t>, K, S, B, W, D)</a:t>
            </a: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trendy v mapování: přesuny z „borů“ do M</a:t>
            </a:r>
          </a:p>
          <a:p>
            <a:pPr marL="263525" lvl="1" indent="-179388" eaLnBrk="1" hangingPunct="1">
              <a:buSzPct val="75000"/>
              <a:buFont typeface="Arial" panose="020B0604020202020204" pitchFamily="34" charset="0"/>
              <a:buChar char="•"/>
              <a:defRPr/>
            </a:pPr>
            <a:r>
              <a:rPr lang="cs-CZ" altLang="cs-CZ" sz="1700" b="1" dirty="0">
                <a:cs typeface="Calibri" panose="020F0502020204030204" pitchFamily="34" charset="0"/>
              </a:rPr>
              <a:t>v 9. VS součástí 9K – klečová smrčina, v 10. VS součástí </a:t>
            </a:r>
          </a:p>
          <a:p>
            <a:pPr marL="84137" lvl="1" indent="0" eaLnBrk="1" hangingPunct="1">
              <a:buSzPct val="75000"/>
              <a:buFontTx/>
              <a:buNone/>
              <a:defRPr/>
            </a:pPr>
            <a:r>
              <a:rPr lang="cs-CZ" altLang="cs-CZ" sz="1700" b="1" dirty="0">
                <a:cs typeface="Calibri" panose="020F0502020204030204" pitchFamily="34" charset="0"/>
              </a:rPr>
              <a:t>10Z – </a:t>
            </a:r>
            <a:r>
              <a:rPr lang="cs-CZ" altLang="cs-CZ" sz="1700" b="1" dirty="0" err="1">
                <a:cs typeface="Calibri" panose="020F0502020204030204" pitchFamily="34" charset="0"/>
              </a:rPr>
              <a:t>arktoalpinum</a:t>
            </a:r>
            <a:endParaRPr lang="cs-CZ" altLang="cs-CZ" sz="1700" b="1" dirty="0">
              <a:cs typeface="Calibri" panose="020F0502020204030204" pitchFamily="34" charset="0"/>
            </a:endParaRPr>
          </a:p>
          <a:p>
            <a:pPr marL="263525"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Bzenecká doubrava, oblast dolního toku Orlice východně </a:t>
            </a:r>
          </a:p>
          <a:p>
            <a:pPr marL="82550" lvl="1" indent="0" eaLnBrk="1" hangingPunct="1">
              <a:buSzPct val="75000"/>
              <a:buFontTx/>
              <a:buNone/>
              <a:defRPr/>
            </a:pPr>
            <a:r>
              <a:rPr lang="cs-CZ" altLang="cs-CZ" sz="1700" b="1" dirty="0">
                <a:cs typeface="Calibri" panose="020F0502020204030204" pitchFamily="34" charset="0"/>
              </a:rPr>
              <a:t>od Hradce Králové, vřesoviště na Podyjí, plošiny pískovcových </a:t>
            </a:r>
          </a:p>
          <a:p>
            <a:pPr marL="82550" lvl="1" indent="0" eaLnBrk="1" hangingPunct="1">
              <a:buSzPct val="75000"/>
              <a:buFontTx/>
              <a:buNone/>
              <a:defRPr/>
            </a:pPr>
            <a:r>
              <a:rPr lang="cs-CZ" altLang="cs-CZ" sz="1700" b="1" dirty="0">
                <a:cs typeface="Calibri" panose="020F0502020204030204" pitchFamily="34" charset="0"/>
              </a:rPr>
              <a:t>skalních měst aj.</a:t>
            </a:r>
          </a:p>
          <a:p>
            <a:pPr marL="368300" lvl="1" indent="-285750" eaLnBrk="1" hangingPunct="1">
              <a:buSzPct val="75000"/>
              <a:buFont typeface="Arial" panose="020B0604020202020204" pitchFamily="34" charset="0"/>
              <a:buChar char="•"/>
              <a:defRPr/>
            </a:pPr>
            <a:r>
              <a:rPr lang="cs-CZ" altLang="cs-CZ" sz="1700" b="1" dirty="0">
                <a:cs typeface="Calibri" panose="020F0502020204030204" pitchFamily="34" charset="0"/>
              </a:rPr>
              <a:t>Analogie v geobiocenologii: A 2, 3</a:t>
            </a:r>
          </a:p>
        </p:txBody>
      </p:sp>
      <p:pic>
        <p:nvPicPr>
          <p:cNvPr id="347140" name="Picture 6">
            <a:extLst>
              <a:ext uri="{FF2B5EF4-FFF2-40B4-BE49-F238E27FC236}">
                <a16:creationId xmlns:a16="http://schemas.microsoft.com/office/drawing/2014/main" id="{69D112E2-4F2D-0C79-D942-A8BC46C02F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9638" y="3706813"/>
            <a:ext cx="3154362" cy="31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7141" name="Freeform 7">
            <a:extLst>
              <a:ext uri="{FF2B5EF4-FFF2-40B4-BE49-F238E27FC236}">
                <a16:creationId xmlns:a16="http://schemas.microsoft.com/office/drawing/2014/main" id="{4C346365-AF7B-0148-7579-C4F013608544}"/>
              </a:ext>
            </a:extLst>
          </p:cNvPr>
          <p:cNvSpPr>
            <a:spLocks/>
          </p:cNvSpPr>
          <p:nvPr/>
        </p:nvSpPr>
        <p:spPr bwMode="auto">
          <a:xfrm>
            <a:off x="6911975" y="5229225"/>
            <a:ext cx="360363" cy="809625"/>
          </a:xfrm>
          <a:custGeom>
            <a:avLst/>
            <a:gdLst>
              <a:gd name="T0" fmla="*/ 0 w 227"/>
              <a:gd name="T1" fmla="*/ 0 h 510"/>
              <a:gd name="T2" fmla="*/ 0 w 227"/>
              <a:gd name="T3" fmla="*/ 2147483646 h 510"/>
              <a:gd name="T4" fmla="*/ 2147483646 w 227"/>
              <a:gd name="T5" fmla="*/ 2147483646 h 510"/>
              <a:gd name="T6" fmla="*/ 2147483646 w 227"/>
              <a:gd name="T7" fmla="*/ 0 h 510"/>
              <a:gd name="T8" fmla="*/ 0 w 227"/>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510">
                <a:moveTo>
                  <a:pt x="0" y="0"/>
                </a:moveTo>
                <a:lnTo>
                  <a:pt x="0" y="510"/>
                </a:lnTo>
                <a:lnTo>
                  <a:pt x="227" y="340"/>
                </a:lnTo>
                <a:lnTo>
                  <a:pt x="227"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Obrázek 2" descr="Obsah obrázku strom, exteriér, tráva, rostlina&#10;&#10;Popis byl vytvořen automaticky">
            <a:extLst>
              <a:ext uri="{FF2B5EF4-FFF2-40B4-BE49-F238E27FC236}">
                <a16:creationId xmlns:a16="http://schemas.microsoft.com/office/drawing/2014/main" id="{1D521EF5-F016-990D-6CEF-5F605CDFF1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458788"/>
            <a:ext cx="891222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52D1D2B-4D78-279C-14E5-4034A7379700}"/>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kyselé řady </a:t>
            </a:r>
          </a:p>
        </p:txBody>
      </p:sp>
      <p:sp>
        <p:nvSpPr>
          <p:cNvPr id="320516" name="Rectangle 4">
            <a:extLst>
              <a:ext uri="{FF2B5EF4-FFF2-40B4-BE49-F238E27FC236}">
                <a16:creationId xmlns:a16="http://schemas.microsoft.com/office/drawing/2014/main" id="{C97ED5A8-9916-2643-C716-FE83B58D7619}"/>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K – kyselá</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kyselá</a:t>
            </a:r>
            <a:r>
              <a:rPr lang="cs-CZ" altLang="cs-CZ" sz="1800" b="1" dirty="0">
                <a:cs typeface="Calibri" panose="020F0502020204030204" pitchFamily="34" charset="0"/>
              </a:rPr>
              <a:t> a </a:t>
            </a:r>
            <a:r>
              <a:rPr lang="cs-CZ" altLang="cs-CZ" sz="1800" b="1" dirty="0">
                <a:solidFill>
                  <a:srgbClr val="FF0000"/>
                </a:solidFill>
                <a:cs typeface="Calibri" panose="020F0502020204030204" pitchFamily="34" charset="0"/>
              </a:rPr>
              <a:t>hydricky normální, mimo sutě (skelet do 50 % v Ah horizontu)</a:t>
            </a:r>
            <a:endParaRPr lang="cs-CZ" altLang="cs-CZ" sz="18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nejrozšířenější v ČR</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neexponovaná „průměrná“ poloha, kyselé podloží (žuly, ruly), nepříznivé humusové formy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svahy, plošiny, roviny (písky)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až písčitohlinitá; vždy chudá bázemi, kyselá; </a:t>
            </a:r>
            <a:r>
              <a:rPr lang="cs-CZ" altLang="cs-CZ" sz="1800" b="1" dirty="0">
                <a:solidFill>
                  <a:srgbClr val="FF0000"/>
                </a:solidFill>
                <a:cs typeface="Calibri" panose="020F0502020204030204" pitchFamily="34" charset="0"/>
              </a:rPr>
              <a:t>podzoly</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kryptopodzoly</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oligotrofní</a:t>
            </a:r>
            <a:r>
              <a:rPr lang="cs-CZ" altLang="cs-CZ" sz="1800" b="1" dirty="0">
                <a:cs typeface="Calibri" panose="020F0502020204030204" pitchFamily="34" charset="0"/>
              </a:rPr>
              <a:t> až </a:t>
            </a:r>
            <a:r>
              <a:rPr lang="cs-CZ" altLang="cs-CZ" sz="1800" b="1" dirty="0">
                <a:solidFill>
                  <a:srgbClr val="FF0000"/>
                </a:solidFill>
                <a:cs typeface="Calibri" panose="020F0502020204030204" pitchFamily="34" charset="0"/>
              </a:rPr>
              <a:t>dystrické kambizemě</a:t>
            </a:r>
            <a:r>
              <a:rPr lang="cs-CZ" altLang="cs-CZ" sz="1800" b="1" dirty="0">
                <a:cs typeface="Calibri" panose="020F0502020204030204" pitchFamily="34" charset="0"/>
              </a:rPr>
              <a:t>; bez oglejení</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občas sezónně prosychá (v nižších polohách) – vliv substrátu</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a:t>
            </a:r>
            <a:r>
              <a:rPr lang="cs-CZ" altLang="cs-CZ" sz="1800" b="1" dirty="0">
                <a:solidFill>
                  <a:srgbClr val="FF0000"/>
                </a:solidFill>
                <a:cs typeface="Calibri" panose="020F0502020204030204" pitchFamily="34" charset="0"/>
              </a:rPr>
              <a:t>stenoekní acidofyty </a:t>
            </a:r>
            <a:r>
              <a:rPr lang="cs-CZ" altLang="cs-CZ" sz="1800" b="1" dirty="0">
                <a:cs typeface="Calibri" panose="020F0502020204030204" pitchFamily="34" charset="0"/>
              </a:rPr>
              <a:t>a </a:t>
            </a:r>
          </a:p>
          <a:p>
            <a:pPr marL="84137" lvl="1" indent="0" eaLnBrk="1" hangingPunct="1">
              <a:buSzPct val="75000"/>
              <a:buFontTx/>
              <a:buNone/>
              <a:defRPr/>
            </a:pPr>
            <a:r>
              <a:rPr lang="cs-CZ" altLang="cs-CZ" sz="1800" b="1" dirty="0">
                <a:solidFill>
                  <a:srgbClr val="FF0000"/>
                </a:solidFill>
                <a:cs typeface="Calibri" panose="020F0502020204030204" pitchFamily="34" charset="0"/>
              </a:rPr>
              <a:t>oligotrofy zcela ojediněle</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acidofyty</a:t>
            </a:r>
            <a:r>
              <a:rPr lang="cs-CZ" altLang="cs-CZ" sz="1800" b="1" dirty="0">
                <a:cs typeface="Calibri" panose="020F0502020204030204" pitchFamily="34" charset="0"/>
              </a:rPr>
              <a:t> a </a:t>
            </a:r>
            <a:r>
              <a:rPr lang="cs-CZ" altLang="cs-CZ" sz="1800" b="1" dirty="0">
                <a:solidFill>
                  <a:srgbClr val="FF0000"/>
                </a:solidFill>
                <a:cs typeface="Calibri" panose="020F0502020204030204" pitchFamily="34" charset="0"/>
              </a:rPr>
              <a:t>oligotrofy dominují</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0–9K</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M, S, Z, N, „bory“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 10. VS součástí 10Z – </a:t>
            </a:r>
            <a:r>
              <a:rPr lang="cs-CZ" altLang="cs-CZ" sz="1800" b="1" dirty="0" err="1">
                <a:cs typeface="Calibri" panose="020F0502020204030204" pitchFamily="34" charset="0"/>
              </a:rPr>
              <a:t>arktoalpinum</a:t>
            </a:r>
            <a:endParaRPr lang="cs-CZ" altLang="cs-CZ" sz="18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na gradientu bohatosti druhý nejchudší SLT (M, </a:t>
            </a:r>
            <a:r>
              <a:rPr lang="cs-CZ" altLang="cs-CZ" sz="1800" b="1" dirty="0">
                <a:solidFill>
                  <a:srgbClr val="FF0000"/>
                </a:solidFill>
                <a:cs typeface="Calibri" panose="020F0502020204030204" pitchFamily="34" charset="0"/>
              </a:rPr>
              <a:t>K</a:t>
            </a:r>
            <a:r>
              <a:rPr lang="cs-CZ" altLang="cs-CZ" sz="1800" b="1" dirty="0">
                <a:cs typeface="Calibri" panose="020F0502020204030204" pitchFamily="34" charset="0"/>
              </a:rPr>
              <a:t>, S, B, W, D)</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typicky Českomoravská vysočina, Plzeňsko, Jeseníky aj.</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Analogie v geobiocenologii: (A)AB 3</a:t>
            </a:r>
          </a:p>
        </p:txBody>
      </p:sp>
      <p:pic>
        <p:nvPicPr>
          <p:cNvPr id="351236" name="Picture 6">
            <a:extLst>
              <a:ext uri="{FF2B5EF4-FFF2-40B4-BE49-F238E27FC236}">
                <a16:creationId xmlns:a16="http://schemas.microsoft.com/office/drawing/2014/main" id="{4CD5EF17-DAB8-D351-E2FE-011D3B1B26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9025" y="3892550"/>
            <a:ext cx="2974975" cy="297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1237" name="Freeform 7">
            <a:extLst>
              <a:ext uri="{FF2B5EF4-FFF2-40B4-BE49-F238E27FC236}">
                <a16:creationId xmlns:a16="http://schemas.microsoft.com/office/drawing/2014/main" id="{69D77210-4926-CCF2-D39F-7D7F8366F84D}"/>
              </a:ext>
            </a:extLst>
          </p:cNvPr>
          <p:cNvSpPr>
            <a:spLocks/>
          </p:cNvSpPr>
          <p:nvPr/>
        </p:nvSpPr>
        <p:spPr bwMode="auto">
          <a:xfrm>
            <a:off x="7362825" y="5319713"/>
            <a:ext cx="404813" cy="539750"/>
          </a:xfrm>
          <a:custGeom>
            <a:avLst/>
            <a:gdLst>
              <a:gd name="T0" fmla="*/ 0 w 255"/>
              <a:gd name="T1" fmla="*/ 0 h 340"/>
              <a:gd name="T2" fmla="*/ 0 w 255"/>
              <a:gd name="T3" fmla="*/ 2147483646 h 340"/>
              <a:gd name="T4" fmla="*/ 2147483646 w 255"/>
              <a:gd name="T5" fmla="*/ 2147483646 h 340"/>
              <a:gd name="T6" fmla="*/ 2147483646 w 255"/>
              <a:gd name="T7" fmla="*/ 0 h 340"/>
              <a:gd name="T8" fmla="*/ 0 w 255"/>
              <a:gd name="T9" fmla="*/ 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340">
                <a:moveTo>
                  <a:pt x="0" y="0"/>
                </a:moveTo>
                <a:lnTo>
                  <a:pt x="0" y="340"/>
                </a:lnTo>
                <a:lnTo>
                  <a:pt x="255" y="340"/>
                </a:lnTo>
                <a:lnTo>
                  <a:pt x="255"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Obrázek 2">
            <a:extLst>
              <a:ext uri="{FF2B5EF4-FFF2-40B4-BE49-F238E27FC236}">
                <a16:creationId xmlns:a16="http://schemas.microsoft.com/office/drawing/2014/main" id="{17057BC9-8C7E-3D5B-5D47-03D58C24AE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11113"/>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79" name="Obrázek 4" descr="Obsah obrázku strom, země, exteriér, rostlina&#10;&#10;Popis byl vytvořen automaticky">
            <a:extLst>
              <a:ext uri="{FF2B5EF4-FFF2-40B4-BE49-F238E27FC236}">
                <a16:creationId xmlns:a16="http://schemas.microsoft.com/office/drawing/2014/main" id="{DE0BF68D-287A-A0B7-05E9-59D4125660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73463" y="3149600"/>
            <a:ext cx="55626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89799A78-160C-C1D1-A12A-0BD7041C0535}"/>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Zóna (biom) tvrdolisté dřevinné vegetace (středomořské)</a:t>
            </a:r>
          </a:p>
        </p:txBody>
      </p:sp>
      <p:sp>
        <p:nvSpPr>
          <p:cNvPr id="34819" name="Rectangle 3">
            <a:extLst>
              <a:ext uri="{FF2B5EF4-FFF2-40B4-BE49-F238E27FC236}">
                <a16:creationId xmlns:a16="http://schemas.microsoft.com/office/drawing/2014/main" id="{11C149CA-5AC3-EBC9-B4CD-0FA72E201C0E}"/>
              </a:ext>
            </a:extLst>
          </p:cNvPr>
          <p:cNvSpPr>
            <a:spLocks noGrp="1" noChangeArrowheads="1"/>
          </p:cNvSpPr>
          <p:nvPr>
            <p:ph type="body" sz="half" idx="1"/>
          </p:nvPr>
        </p:nvSpPr>
        <p:spPr>
          <a:xfrm>
            <a:off x="161925" y="1179513"/>
            <a:ext cx="8820150" cy="2455862"/>
          </a:xfrm>
        </p:spPr>
        <p:txBody>
          <a:bodyPr/>
          <a:lstStyle/>
          <a:p>
            <a:pPr eaLnBrk="1" hangingPunct="1">
              <a:buSzPct val="75000"/>
            </a:pPr>
            <a:r>
              <a:rPr lang="cs-CZ" altLang="cs-CZ" sz="2000" b="1">
                <a:cs typeface="Calibri" panose="020F0502020204030204" pitchFamily="34" charset="0"/>
              </a:rPr>
              <a:t>Teplé a </a:t>
            </a:r>
            <a:r>
              <a:rPr lang="cs-CZ" altLang="cs-CZ" sz="2000" b="1">
                <a:solidFill>
                  <a:srgbClr val="FF0000"/>
                </a:solidFill>
                <a:cs typeface="Calibri" panose="020F0502020204030204" pitchFamily="34" charset="0"/>
              </a:rPr>
              <a:t>suché</a:t>
            </a:r>
            <a:r>
              <a:rPr lang="cs-CZ" altLang="cs-CZ" sz="2000" b="1">
                <a:cs typeface="Calibri" panose="020F0502020204030204" pitchFamily="34" charset="0"/>
              </a:rPr>
              <a:t> léto (21–23–(28 °C)), mírná (5–7 °C) </a:t>
            </a:r>
            <a:r>
              <a:rPr lang="cs-CZ" altLang="cs-CZ" sz="2000" b="1">
                <a:solidFill>
                  <a:srgbClr val="FF0000"/>
                </a:solidFill>
                <a:cs typeface="Calibri" panose="020F0502020204030204" pitchFamily="34" charset="0"/>
              </a:rPr>
              <a:t>deštivá zima</a:t>
            </a:r>
          </a:p>
          <a:p>
            <a:pPr eaLnBrk="1" hangingPunct="1">
              <a:buSzPct val="75000"/>
            </a:pPr>
            <a:r>
              <a:rPr lang="cs-CZ" altLang="cs-CZ" sz="2000" b="1">
                <a:cs typeface="Calibri" panose="020F0502020204030204" pitchFamily="34" charset="0"/>
              </a:rPr>
              <a:t>500–1200 mm srážek, sníh i mrazivé dny velmi vzácné</a:t>
            </a:r>
          </a:p>
          <a:p>
            <a:pPr eaLnBrk="1" hangingPunct="1">
              <a:buSzPct val="75000"/>
            </a:pPr>
            <a:r>
              <a:rPr lang="cs-CZ" altLang="cs-CZ" sz="2000" b="1">
                <a:cs typeface="Calibri" panose="020F0502020204030204" pitchFamily="34" charset="0"/>
              </a:rPr>
              <a:t>Kambisoly, luvisoly, rendziny, terrae calcis (terra rossa (červenozem), terra fusca)</a:t>
            </a:r>
          </a:p>
          <a:p>
            <a:pPr eaLnBrk="1" hangingPunct="1">
              <a:buSzPct val="75000"/>
            </a:pPr>
            <a:r>
              <a:rPr lang="cs-CZ" altLang="cs-CZ" sz="2000" b="1">
                <a:cs typeface="Calibri" panose="020F0502020204030204" pitchFamily="34" charset="0"/>
              </a:rPr>
              <a:t>Sklerofyty; </a:t>
            </a:r>
            <a:r>
              <a:rPr lang="cs-CZ" altLang="cs-CZ" sz="2000" b="1" i="1">
                <a:cs typeface="Calibri" panose="020F0502020204030204" pitchFamily="34" charset="0"/>
              </a:rPr>
              <a:t>Quercus ilex</a:t>
            </a:r>
            <a:r>
              <a:rPr lang="cs-CZ" altLang="cs-CZ" sz="2000" b="1">
                <a:cs typeface="Calibri" panose="020F0502020204030204" pitchFamily="34" charset="0"/>
              </a:rPr>
              <a:t>, </a:t>
            </a:r>
            <a:r>
              <a:rPr lang="cs-CZ" altLang="cs-CZ" sz="2000" b="1" i="1">
                <a:cs typeface="Calibri" panose="020F0502020204030204" pitchFamily="34" charset="0"/>
              </a:rPr>
              <a:t>Quercus coccifera</a:t>
            </a:r>
            <a:r>
              <a:rPr lang="cs-CZ" altLang="cs-CZ" sz="2000" b="1">
                <a:cs typeface="Calibri" panose="020F0502020204030204" pitchFamily="34" charset="0"/>
              </a:rPr>
              <a:t>, </a:t>
            </a:r>
            <a:r>
              <a:rPr lang="cs-CZ" altLang="cs-CZ" sz="2000" b="1" i="1">
                <a:cs typeface="Calibri" panose="020F0502020204030204" pitchFamily="34" charset="0"/>
              </a:rPr>
              <a:t>Quercus suber</a:t>
            </a:r>
            <a:r>
              <a:rPr lang="cs-CZ" altLang="cs-CZ" sz="2000" b="1">
                <a:cs typeface="Calibri" panose="020F0502020204030204" pitchFamily="34" charset="0"/>
              </a:rPr>
              <a:t>, </a:t>
            </a:r>
            <a:r>
              <a:rPr lang="cs-CZ" altLang="cs-CZ" sz="2000" b="1" i="1">
                <a:cs typeface="Calibri" panose="020F0502020204030204" pitchFamily="34" charset="0"/>
              </a:rPr>
              <a:t>Laurus nobilis</a:t>
            </a:r>
            <a:r>
              <a:rPr lang="cs-CZ" altLang="cs-CZ" sz="2000" b="1">
                <a:cs typeface="Calibri" panose="020F0502020204030204" pitchFamily="34" charset="0"/>
              </a:rPr>
              <a:t>, </a:t>
            </a:r>
            <a:r>
              <a:rPr lang="cs-CZ" altLang="cs-CZ" sz="2000" b="1" i="1">
                <a:cs typeface="Calibri" panose="020F0502020204030204" pitchFamily="34" charset="0"/>
              </a:rPr>
              <a:t>Pinus halepensis</a:t>
            </a:r>
            <a:r>
              <a:rPr lang="cs-CZ" altLang="cs-CZ" sz="2000" b="1">
                <a:cs typeface="Calibri" panose="020F0502020204030204" pitchFamily="34" charset="0"/>
              </a:rPr>
              <a:t>, </a:t>
            </a:r>
            <a:r>
              <a:rPr lang="cs-CZ" altLang="cs-CZ" sz="2000" b="1" i="1">
                <a:cs typeface="Calibri" panose="020F0502020204030204" pitchFamily="34" charset="0"/>
              </a:rPr>
              <a:t>Pinus pinea</a:t>
            </a:r>
            <a:r>
              <a:rPr lang="cs-CZ" altLang="cs-CZ" sz="2000" b="1">
                <a:cs typeface="Calibri" panose="020F0502020204030204" pitchFamily="34" charset="0"/>
              </a:rPr>
              <a:t>, keře</a:t>
            </a:r>
          </a:p>
          <a:p>
            <a:pPr eaLnBrk="1" hangingPunct="1">
              <a:buSzPct val="75000"/>
            </a:pPr>
            <a:r>
              <a:rPr lang="cs-CZ" altLang="cs-CZ" sz="2000" b="1">
                <a:cs typeface="Calibri" panose="020F0502020204030204" pitchFamily="34" charset="0"/>
              </a:rPr>
              <a:t>Fenologické projevy na jaře a na podzim</a:t>
            </a:r>
          </a:p>
          <a:p>
            <a:pPr eaLnBrk="1" hangingPunct="1">
              <a:buSzPct val="75000"/>
            </a:pPr>
            <a:r>
              <a:rPr lang="cs-CZ" altLang="cs-CZ" sz="2000" b="1">
                <a:cs typeface="Calibri" panose="020F0502020204030204" pitchFamily="34" charset="0"/>
              </a:rPr>
              <a:t>Destrukce původních geobiocenóz</a:t>
            </a:r>
          </a:p>
          <a:p>
            <a:pPr eaLnBrk="1" hangingPunct="1">
              <a:buSzPct val="75000"/>
            </a:pPr>
            <a:endParaRPr lang="cs-CZ" altLang="cs-CZ" sz="2000" b="1">
              <a:cs typeface="Calibri" panose="020F0502020204030204" pitchFamily="34" charset="0"/>
            </a:endParaRPr>
          </a:p>
        </p:txBody>
      </p:sp>
      <p:pic>
        <p:nvPicPr>
          <p:cNvPr id="34820" name="Obrázek 2">
            <a:extLst>
              <a:ext uri="{FF2B5EF4-FFF2-40B4-BE49-F238E27FC236}">
                <a16:creationId xmlns:a16="http://schemas.microsoft.com/office/drawing/2014/main" id="{9B5A81A4-E702-C9E0-1096-03142FA6FC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3635375"/>
            <a:ext cx="2871788"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Obrázek 4" descr="Obsah obrázku exteriér, hora, voda, obloha&#10;&#10;Popis byl vytvořen automaticky">
            <a:extLst>
              <a:ext uri="{FF2B5EF4-FFF2-40B4-BE49-F238E27FC236}">
                <a16:creationId xmlns:a16="http://schemas.microsoft.com/office/drawing/2014/main" id="{44CB0856-108E-EF31-7DA7-36B2DCF89A3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070350"/>
            <a:ext cx="374808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Obrázek 15">
            <a:extLst>
              <a:ext uri="{FF2B5EF4-FFF2-40B4-BE49-F238E27FC236}">
                <a16:creationId xmlns:a16="http://schemas.microsoft.com/office/drawing/2014/main" id="{04950DE1-F6D1-A84E-1BE3-B0BE526A5FC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3978275"/>
            <a:ext cx="19208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7727B21-55AD-6A1C-1B2A-D14534399B5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kyselé řady </a:t>
            </a:r>
          </a:p>
        </p:txBody>
      </p:sp>
      <p:sp>
        <p:nvSpPr>
          <p:cNvPr id="323588" name="Rectangle 4">
            <a:extLst>
              <a:ext uri="{FF2B5EF4-FFF2-40B4-BE49-F238E27FC236}">
                <a16:creationId xmlns:a16="http://schemas.microsoft.com/office/drawing/2014/main" id="{A17D76C4-3535-1E3C-F830-E4F08D6A4D57}"/>
              </a:ext>
            </a:extLst>
          </p:cNvPr>
          <p:cNvSpPr>
            <a:spLocks noChangeArrowheads="1"/>
          </p:cNvSpPr>
          <p:nvPr/>
        </p:nvSpPr>
        <p:spPr bwMode="auto">
          <a:xfrm>
            <a:off x="107950" y="820738"/>
            <a:ext cx="8928100" cy="4049712"/>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N – kyselá kamenitá</a:t>
            </a:r>
          </a:p>
          <a:p>
            <a:pPr marL="266700" lvl="1" indent="-17462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chudá a kyselá, hydricky normální, kamenitá (skelet 50–90 %) </a:t>
            </a:r>
            <a:r>
              <a:rPr lang="cs-CZ" altLang="cs-CZ" sz="1800" b="1" dirty="0">
                <a:cs typeface="Calibri" panose="020F0502020204030204" pitchFamily="34" charset="0"/>
              </a:rPr>
              <a:t>na kyselých horninách</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reliéf: svahy, vrcholy, hřbety</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půda: od bázemi velmi chudých po středně bohaté substráty; podzoly, kryptopodzoly, oligotrofní až dystrické kambizemě; půdy středně hluboké, dobře propustné; bez oglejení</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voda: občas v sezóně prosychá</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a:t>
            </a:r>
            <a:r>
              <a:rPr lang="cs-CZ" altLang="cs-CZ" sz="1800" b="1" dirty="0">
                <a:solidFill>
                  <a:srgbClr val="FF0000"/>
                </a:solidFill>
                <a:cs typeface="Calibri" panose="020F0502020204030204" pitchFamily="34" charset="0"/>
              </a:rPr>
              <a:t>dřeviny nezakrslé, typicky acidofyty</a:t>
            </a:r>
            <a:r>
              <a:rPr lang="cs-CZ" altLang="cs-CZ" sz="1800" b="1" dirty="0">
                <a:cs typeface="Calibri" panose="020F0502020204030204" pitchFamily="34" charset="0"/>
              </a:rPr>
              <a:t> a </a:t>
            </a:r>
            <a:r>
              <a:rPr lang="cs-CZ" altLang="cs-CZ" sz="1800" b="1" dirty="0">
                <a:solidFill>
                  <a:srgbClr val="FF0000"/>
                </a:solidFill>
                <a:cs typeface="Calibri" panose="020F0502020204030204" pitchFamily="34" charset="0"/>
              </a:rPr>
              <a:t>oligotrofy</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analogie M a K na kamenitých půdách</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0–8N</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 9. VS součástí 9K – klečová smrčina, v 10. VS </a:t>
            </a:r>
          </a:p>
          <a:p>
            <a:pPr marL="84137" lvl="1" indent="0" eaLnBrk="1" hangingPunct="1">
              <a:buSzPct val="75000"/>
              <a:buFontTx/>
              <a:buNone/>
              <a:defRPr/>
            </a:pPr>
            <a:r>
              <a:rPr lang="cs-CZ" altLang="cs-CZ" sz="1800" b="1" dirty="0">
                <a:cs typeface="Calibri" panose="020F0502020204030204" pitchFamily="34" charset="0"/>
              </a:rPr>
              <a:t>součástí 10Z – </a:t>
            </a:r>
            <a:r>
              <a:rPr lang="cs-CZ" altLang="cs-CZ" sz="1800" b="1" dirty="0" err="1">
                <a:cs typeface="Calibri" panose="020F0502020204030204" pitchFamily="34" charset="0"/>
              </a:rPr>
              <a:t>arktoalpinum</a:t>
            </a:r>
            <a:endParaRPr lang="cs-CZ" altLang="cs-CZ" sz="1800" b="1" dirty="0">
              <a:cs typeface="Calibri" panose="020F0502020204030204" pitchFamily="34" charset="0"/>
            </a:endParaRP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exponované HS</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Z, Y, F</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Českomoravská vysočina, Jeseníky aj., kamenité svahy </a:t>
            </a:r>
          </a:p>
          <a:p>
            <a:pPr marL="92075" lvl="1" indent="0" eaLnBrk="1" hangingPunct="1">
              <a:buSzPct val="75000"/>
              <a:buFontTx/>
              <a:buNone/>
              <a:defRPr/>
            </a:pPr>
            <a:r>
              <a:rPr lang="cs-CZ" altLang="cs-CZ" sz="1800" b="1" dirty="0">
                <a:cs typeface="Calibri" panose="020F0502020204030204" pitchFamily="34" charset="0"/>
              </a:rPr>
              <a:t>říčních údolí</a:t>
            </a:r>
          </a:p>
          <a:p>
            <a:pPr marL="377825" lvl="1" indent="-285750" eaLnBrk="1" hangingPunct="1">
              <a:buSzPct val="75000"/>
              <a:buFont typeface="Arial" panose="020B0604020202020204" pitchFamily="34" charset="0"/>
              <a:buChar char="•"/>
              <a:defRPr/>
            </a:pPr>
            <a:r>
              <a:rPr lang="cs-CZ" altLang="cs-CZ" sz="1800" b="1" dirty="0">
                <a:cs typeface="Calibri" panose="020F0502020204030204" pitchFamily="34" charset="0"/>
              </a:rPr>
              <a:t>Analogie v geobiocenologii: A, AB 3</a:t>
            </a:r>
          </a:p>
        </p:txBody>
      </p:sp>
      <p:pic>
        <p:nvPicPr>
          <p:cNvPr id="355332" name="Picture 6">
            <a:extLst>
              <a:ext uri="{FF2B5EF4-FFF2-40B4-BE49-F238E27FC236}">
                <a16:creationId xmlns:a16="http://schemas.microsoft.com/office/drawing/2014/main" id="{2906A317-E584-880C-FB2F-95AF308C4A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5333" name="Freeform 7">
            <a:extLst>
              <a:ext uri="{FF2B5EF4-FFF2-40B4-BE49-F238E27FC236}">
                <a16:creationId xmlns:a16="http://schemas.microsoft.com/office/drawing/2014/main" id="{395D5DEA-4B45-8330-F639-54C3045EFF1B}"/>
              </a:ext>
            </a:extLst>
          </p:cNvPr>
          <p:cNvSpPr>
            <a:spLocks/>
          </p:cNvSpPr>
          <p:nvPr/>
        </p:nvSpPr>
        <p:spPr bwMode="auto">
          <a:xfrm>
            <a:off x="6911975" y="4824413"/>
            <a:ext cx="946150" cy="404812"/>
          </a:xfrm>
          <a:custGeom>
            <a:avLst/>
            <a:gdLst>
              <a:gd name="T0" fmla="*/ 0 w 596"/>
              <a:gd name="T1" fmla="*/ 2147483646 h 255"/>
              <a:gd name="T2" fmla="*/ 0 w 596"/>
              <a:gd name="T3" fmla="*/ 2147483646 h 255"/>
              <a:gd name="T4" fmla="*/ 2147483646 w 596"/>
              <a:gd name="T5" fmla="*/ 2147483646 h 255"/>
              <a:gd name="T6" fmla="*/ 2147483646 w 596"/>
              <a:gd name="T7" fmla="*/ 2147483646 h 255"/>
              <a:gd name="T8" fmla="*/ 2147483646 w 596"/>
              <a:gd name="T9" fmla="*/ 0 h 255"/>
              <a:gd name="T10" fmla="*/ 2147483646 w 596"/>
              <a:gd name="T11" fmla="*/ 0 h 255"/>
              <a:gd name="T12" fmla="*/ 0 w 596"/>
              <a:gd name="T13" fmla="*/ 2147483646 h 2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6" h="255">
                <a:moveTo>
                  <a:pt x="0" y="113"/>
                </a:moveTo>
                <a:lnTo>
                  <a:pt x="0" y="255"/>
                </a:lnTo>
                <a:lnTo>
                  <a:pt x="482" y="255"/>
                </a:lnTo>
                <a:lnTo>
                  <a:pt x="596" y="28"/>
                </a:lnTo>
                <a:lnTo>
                  <a:pt x="397" y="0"/>
                </a:lnTo>
                <a:lnTo>
                  <a:pt x="227" y="0"/>
                </a:lnTo>
                <a:lnTo>
                  <a:pt x="0" y="113"/>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a:extLst>
              <a:ext uri="{FF2B5EF4-FFF2-40B4-BE49-F238E27FC236}">
                <a16:creationId xmlns:a16="http://schemas.microsoft.com/office/drawing/2014/main" id="{3AEAEC38-0D07-6158-C4F8-E1B643BA53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7575" y="111125"/>
            <a:ext cx="2700338"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1475" name="Picture 3">
            <a:extLst>
              <a:ext uri="{FF2B5EF4-FFF2-40B4-BE49-F238E27FC236}">
                <a16:creationId xmlns:a16="http://schemas.microsoft.com/office/drawing/2014/main" id="{1BCEBCCC-E287-6198-237C-1C5E0BD6542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5988" y="3878263"/>
            <a:ext cx="3824287"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1476" name="Picture 4">
            <a:extLst>
              <a:ext uri="{FF2B5EF4-FFF2-40B4-BE49-F238E27FC236}">
                <a16:creationId xmlns:a16="http://schemas.microsoft.com/office/drawing/2014/main" id="{361A75DD-7D4D-F733-C9A7-7F8E1D65F79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1625" y="344488"/>
            <a:ext cx="2520950" cy="33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1477" name="Obrázek 2" descr="Obsah obrázku tráva, strom, rostlina, les&#10;&#10;Popis byl vytvořen automaticky">
            <a:extLst>
              <a:ext uri="{FF2B5EF4-FFF2-40B4-BE49-F238E27FC236}">
                <a16:creationId xmlns:a16="http://schemas.microsoft.com/office/drawing/2014/main" id="{7EEEBBAB-FAD2-EE7F-1DAC-28F8D941A6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5888" y="3878263"/>
            <a:ext cx="4302125"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D9A507DD-F170-DABE-AACF-7446791FCFBD}"/>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kyselé řady </a:t>
            </a:r>
          </a:p>
        </p:txBody>
      </p:sp>
      <p:sp>
        <p:nvSpPr>
          <p:cNvPr id="326660" name="Rectangle 4">
            <a:extLst>
              <a:ext uri="{FF2B5EF4-FFF2-40B4-BE49-F238E27FC236}">
                <a16:creationId xmlns:a16="http://schemas.microsoft.com/office/drawing/2014/main" id="{084F66B6-E825-9BA7-E220-999E5FA8254C}"/>
              </a:ext>
            </a:extLst>
          </p:cNvPr>
          <p:cNvSpPr>
            <a:spLocks noChangeArrowheads="1"/>
          </p:cNvSpPr>
          <p:nvPr/>
        </p:nvSpPr>
        <p:spPr bwMode="auto">
          <a:xfrm>
            <a:off x="107950" y="819150"/>
            <a:ext cx="8928100" cy="4049713"/>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I – kyselá hlinitá </a:t>
            </a:r>
            <a:r>
              <a:rPr lang="cs-CZ" altLang="cs-CZ" sz="2000" b="1" dirty="0">
                <a:cs typeface="Calibri" panose="020F0502020204030204" pitchFamily="34" charset="0"/>
              </a:rPr>
              <a:t>(dříve uléhavá (ilimerizovaná))</a:t>
            </a:r>
          </a:p>
          <a:p>
            <a:pPr marL="263525" lvl="1" indent="-179388"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chudá </a:t>
            </a:r>
            <a:r>
              <a:rPr lang="cs-CZ" altLang="cs-CZ" sz="2000" b="1" dirty="0">
                <a:cs typeface="Calibri" panose="020F0502020204030204" pitchFamily="34" charset="0"/>
              </a:rPr>
              <a:t>až </a:t>
            </a:r>
            <a:r>
              <a:rPr lang="cs-CZ" altLang="cs-CZ" sz="2000" b="1" dirty="0">
                <a:solidFill>
                  <a:srgbClr val="FF0000"/>
                </a:solidFill>
                <a:cs typeface="Calibri" panose="020F0502020204030204" pitchFamily="34" charset="0"/>
              </a:rPr>
              <a:t>středně bohatá, hydricky normální,</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hlinitá (skelet &lt; 10 %)</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analogie kategorie K na chudých hlínách</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reliéf: plošiny, roviny</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geologický substrát: sprašové, svahové hlíny</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půda: zrnitostně těžká – hlinitojílovitá až jílovitá; uléhavá; skeletovitost do 10 %; velmi (až extrémně) chudá bázemi; </a:t>
            </a:r>
            <a:r>
              <a:rPr lang="cs-CZ" altLang="cs-CZ" sz="2000" b="1" dirty="0">
                <a:solidFill>
                  <a:srgbClr val="FF0000"/>
                </a:solidFill>
                <a:cs typeface="Calibri" panose="020F0502020204030204" pitchFamily="34" charset="0"/>
              </a:rPr>
              <a:t>luvizemě</a:t>
            </a:r>
            <a:r>
              <a:rPr lang="cs-CZ" altLang="cs-CZ" sz="2000" b="1" dirty="0">
                <a:cs typeface="Calibri" panose="020F0502020204030204" pitchFamily="34" charset="0"/>
              </a:rPr>
              <a:t>, pelozemě; oglejení jen slabé do oglejeného subtypu</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voda: pravidelně v sezóně prosychá, ve spodinách </a:t>
            </a:r>
          </a:p>
          <a:p>
            <a:pPr marL="84137" lvl="1" indent="0" eaLnBrk="1" hangingPunct="1">
              <a:buSzPct val="75000"/>
              <a:buFontTx/>
              <a:buNone/>
              <a:defRPr/>
            </a:pPr>
            <a:r>
              <a:rPr lang="cs-CZ" altLang="cs-CZ" sz="2000" b="1" dirty="0">
                <a:cs typeface="Calibri" panose="020F0502020204030204" pitchFamily="34" charset="0"/>
              </a:rPr>
              <a:t>oglejení</a:t>
            </a:r>
          </a:p>
          <a:p>
            <a:pPr marL="266700" lvl="1" indent="-174625" eaLnBrk="1" hangingPunct="1">
              <a:buSzPct val="75000"/>
              <a:buFont typeface="Arial" panose="020B0604020202020204" pitchFamily="34" charset="0"/>
              <a:buChar char="•"/>
              <a:defRPr/>
            </a:pPr>
            <a:r>
              <a:rPr lang="cs-CZ" altLang="cs-CZ" sz="2000" b="1" dirty="0">
                <a:cs typeface="Calibri" panose="020F0502020204030204" pitchFamily="34" charset="0"/>
              </a:rPr>
              <a:t>biota: vegetace odpovídá VS; </a:t>
            </a:r>
            <a:r>
              <a:rPr lang="cs-CZ" altLang="cs-CZ" sz="2000" b="1" dirty="0">
                <a:solidFill>
                  <a:srgbClr val="FF0000"/>
                </a:solidFill>
                <a:cs typeface="Calibri" panose="020F0502020204030204" pitchFamily="34" charset="0"/>
              </a:rPr>
              <a:t>typicky acidofyty</a:t>
            </a:r>
            <a:r>
              <a:rPr lang="cs-CZ" altLang="cs-CZ" sz="2000" b="1" dirty="0">
                <a:cs typeface="Calibri" panose="020F0502020204030204" pitchFamily="34" charset="0"/>
              </a:rPr>
              <a:t> a </a:t>
            </a:r>
          </a:p>
          <a:p>
            <a:pPr marL="92075" lvl="1" indent="0" eaLnBrk="1" hangingPunct="1">
              <a:buSzPct val="75000"/>
              <a:buFontTx/>
              <a:buNone/>
              <a:defRPr/>
            </a:pPr>
            <a:r>
              <a:rPr lang="cs-CZ" altLang="cs-CZ" sz="2000" b="1" dirty="0">
                <a:solidFill>
                  <a:srgbClr val="FF0000"/>
                </a:solidFill>
                <a:cs typeface="Calibri" panose="020F0502020204030204" pitchFamily="34" charset="0"/>
              </a:rPr>
              <a:t>oligotrofy</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1–6I</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návaznost v terénu: EK H, S, K, O, P</a:t>
            </a:r>
          </a:p>
          <a:p>
            <a:pPr marL="263525" lvl="1" indent="-179388" eaLnBrk="1" hangingPunct="1">
              <a:buSzPct val="75000"/>
              <a:buFont typeface="Arial" panose="020B0604020202020204" pitchFamily="34" charset="0"/>
              <a:buChar char="•"/>
              <a:defRPr/>
            </a:pPr>
            <a:r>
              <a:rPr lang="cs-CZ" altLang="cs-CZ" sz="2000" b="1" dirty="0" err="1">
                <a:cs typeface="Calibri" panose="020F0502020204030204" pitchFamily="34" charset="0"/>
              </a:rPr>
              <a:t>Polonikum</a:t>
            </a:r>
            <a:r>
              <a:rPr lang="cs-CZ" altLang="cs-CZ" sz="2000" b="1" dirty="0">
                <a:cs typeface="Calibri" panose="020F0502020204030204" pitchFamily="34" charset="0"/>
              </a:rPr>
              <a:t> na našem území, okolí Opavy, Ostravsko</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Analogie v geobiocenologii: A, AB 3</a:t>
            </a:r>
          </a:p>
        </p:txBody>
      </p:sp>
      <p:pic>
        <p:nvPicPr>
          <p:cNvPr id="359428" name="Picture 6">
            <a:extLst>
              <a:ext uri="{FF2B5EF4-FFF2-40B4-BE49-F238E27FC236}">
                <a16:creationId xmlns:a16="http://schemas.microsoft.com/office/drawing/2014/main" id="{9664B48D-2A6E-92B9-6E4B-24FA2E0AA3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9429" name="Freeform 7">
            <a:extLst>
              <a:ext uri="{FF2B5EF4-FFF2-40B4-BE49-F238E27FC236}">
                <a16:creationId xmlns:a16="http://schemas.microsoft.com/office/drawing/2014/main" id="{1843258A-BD23-3B0A-2217-E1349A093854}"/>
              </a:ext>
            </a:extLst>
          </p:cNvPr>
          <p:cNvSpPr>
            <a:spLocks/>
          </p:cNvSpPr>
          <p:nvPr/>
        </p:nvSpPr>
        <p:spPr bwMode="auto">
          <a:xfrm>
            <a:off x="6911975" y="5768975"/>
            <a:ext cx="1125538" cy="269875"/>
          </a:xfrm>
          <a:custGeom>
            <a:avLst/>
            <a:gdLst>
              <a:gd name="T0" fmla="*/ 0 w 709"/>
              <a:gd name="T1" fmla="*/ 2147483646 h 170"/>
              <a:gd name="T2" fmla="*/ 2147483646 w 709"/>
              <a:gd name="T3" fmla="*/ 2147483646 h 170"/>
              <a:gd name="T4" fmla="*/ 2147483646 w 709"/>
              <a:gd name="T5" fmla="*/ 0 h 170"/>
              <a:gd name="T6" fmla="*/ 2147483646 w 709"/>
              <a:gd name="T7" fmla="*/ 0 h 170"/>
              <a:gd name="T8" fmla="*/ 0 w 709"/>
              <a:gd name="T9" fmla="*/ 2147483646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 h="170">
                <a:moveTo>
                  <a:pt x="0" y="170"/>
                </a:moveTo>
                <a:lnTo>
                  <a:pt x="482" y="170"/>
                </a:lnTo>
                <a:lnTo>
                  <a:pt x="709" y="0"/>
                </a:lnTo>
                <a:lnTo>
                  <a:pt x="227" y="0"/>
                </a:lnTo>
                <a:lnTo>
                  <a:pt x="0" y="17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Obrázek 7">
            <a:extLst>
              <a:ext uri="{FF2B5EF4-FFF2-40B4-BE49-F238E27FC236}">
                <a16:creationId xmlns:a16="http://schemas.microsoft.com/office/drawing/2014/main" id="{D28FF90C-743F-E98D-FCD0-3236ED714560}"/>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1263" y="399573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32DE9E35-3A56-9E09-408B-E95BD349E570}"/>
              </a:ext>
            </a:extLst>
          </p:cNvPr>
          <p:cNvSpPr>
            <a:spLocks noChangeArrowheads="1"/>
          </p:cNvSpPr>
          <p:nvPr/>
        </p:nvSpPr>
        <p:spPr bwMode="auto">
          <a:xfrm>
            <a:off x="457200" y="53975"/>
            <a:ext cx="8229600" cy="719138"/>
          </a:xfrm>
          <a:prstGeom prst="rect">
            <a:avLst/>
          </a:prstGeom>
          <a:noFill/>
          <a:ln w="9525">
            <a:noFill/>
            <a:miter lim="800000"/>
            <a:headEnd/>
            <a:tailEnd/>
          </a:ln>
          <a:effectLst/>
        </p:spPr>
        <p:txBody>
          <a:bodyPr anchor="ctr" anchorCtr="1"/>
          <a:lstStyle/>
          <a:p>
            <a:pPr algn="ctr">
              <a:defRPr/>
            </a:pPr>
            <a:r>
              <a:rPr lang="cs-CZ" sz="3600" b="1" dirty="0">
                <a:solidFill>
                  <a:schemeClr val="tx2"/>
                </a:solidFill>
                <a:effectLst>
                  <a:outerShdw blurRad="38100" dist="38100" dir="2700000" algn="tl">
                    <a:srgbClr val="FFFFFF"/>
                  </a:outerShdw>
                </a:effectLst>
                <a:latin typeface="Times New Roman" pitchFamily="18" charset="0"/>
              </a:rPr>
              <a:t> </a:t>
            </a:r>
            <a:r>
              <a:rPr lang="cs-CZ" sz="3600" b="1" dirty="0">
                <a:latin typeface="Calibri" panose="020F0502020204030204" pitchFamily="34" charset="0"/>
                <a:ea typeface="+mj-ea"/>
                <a:cs typeface="+mj-cs"/>
              </a:rPr>
              <a:t>Ekologická řada živná (B)</a:t>
            </a:r>
          </a:p>
        </p:txBody>
      </p:sp>
      <p:sp>
        <p:nvSpPr>
          <p:cNvPr id="363524" name="Rectangle 4">
            <a:extLst>
              <a:ext uri="{FF2B5EF4-FFF2-40B4-BE49-F238E27FC236}">
                <a16:creationId xmlns:a16="http://schemas.microsoft.com/office/drawing/2014/main" id="{F1FEA72E-0386-3489-5D48-5D40C5215448}"/>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solidFill>
                  <a:srgbClr val="FF0000"/>
                </a:solidFill>
                <a:cs typeface="Calibri" panose="020F0502020204030204" pitchFamily="34" charset="0"/>
              </a:rPr>
              <a:t>minerálně středně bohaté až bohaté půdy</a:t>
            </a:r>
            <a:r>
              <a:rPr lang="cs-CZ" altLang="cs-CZ" sz="2000" b="1">
                <a:cs typeface="Calibri" panose="020F0502020204030204" pitchFamily="34" charset="0"/>
              </a:rPr>
              <a:t>, plně geneticky vyvinuté, příznivá vlhkost (čerstvé, svěží půdy), příznivá humifikace</a:t>
            </a:r>
          </a:p>
          <a:p>
            <a:pPr eaLnBrk="1" hangingPunct="1">
              <a:buSzPct val="75000"/>
            </a:pPr>
            <a:r>
              <a:rPr lang="cs-CZ" altLang="cs-CZ" sz="2000" b="1">
                <a:cs typeface="Calibri" panose="020F0502020204030204" pitchFamily="34" charset="0"/>
              </a:rPr>
              <a:t>dominance mezotrofních druhů: </a:t>
            </a:r>
            <a:r>
              <a:rPr lang="cs-CZ" altLang="cs-CZ" sz="2000" b="1" i="1">
                <a:cs typeface="Calibri" panose="020F0502020204030204" pitchFamily="34" charset="0"/>
              </a:rPr>
              <a:t>Galium odoratum</a:t>
            </a:r>
            <a:r>
              <a:rPr lang="cs-CZ" altLang="cs-CZ" sz="2000" b="1">
                <a:cs typeface="Calibri" panose="020F0502020204030204" pitchFamily="34" charset="0"/>
              </a:rPr>
              <a:t>, </a:t>
            </a:r>
            <a:r>
              <a:rPr lang="cs-CZ" altLang="cs-CZ" sz="2000" b="1" i="1">
                <a:cs typeface="Calibri" panose="020F0502020204030204" pitchFamily="34" charset="0"/>
              </a:rPr>
              <a:t>Dentaria bulbifera</a:t>
            </a:r>
            <a:r>
              <a:rPr lang="cs-CZ" altLang="cs-CZ" sz="2000" b="1">
                <a:cs typeface="Calibri" panose="020F0502020204030204" pitchFamily="34" charset="0"/>
              </a:rPr>
              <a:t>, </a:t>
            </a:r>
            <a:r>
              <a:rPr lang="cs-CZ" altLang="cs-CZ" sz="2000" b="1" i="1">
                <a:cs typeface="Calibri" panose="020F0502020204030204" pitchFamily="34" charset="0"/>
              </a:rPr>
              <a:t>Carex digitata</a:t>
            </a:r>
            <a:r>
              <a:rPr lang="cs-CZ" altLang="cs-CZ" sz="2000" b="1">
                <a:cs typeface="Calibri" panose="020F0502020204030204" pitchFamily="34" charset="0"/>
              </a:rPr>
              <a:t>, </a:t>
            </a:r>
            <a:r>
              <a:rPr lang="cs-CZ" altLang="cs-CZ" sz="2000" b="1" i="1">
                <a:cs typeface="Calibri" panose="020F0502020204030204" pitchFamily="34" charset="0"/>
              </a:rPr>
              <a:t>Oxalis acetosella</a:t>
            </a:r>
            <a:r>
              <a:rPr lang="cs-CZ" altLang="cs-CZ" sz="2000" b="1">
                <a:cs typeface="Calibri" panose="020F0502020204030204" pitchFamily="34" charset="0"/>
              </a:rPr>
              <a:t>, </a:t>
            </a:r>
            <a:r>
              <a:rPr lang="cs-CZ" altLang="cs-CZ" sz="2000" b="1" i="1">
                <a:cs typeface="Calibri" panose="020F0502020204030204" pitchFamily="34" charset="0"/>
              </a:rPr>
              <a:t>Senecio ovatus</a:t>
            </a:r>
            <a:r>
              <a:rPr lang="cs-CZ" altLang="cs-CZ" sz="2000" b="1">
                <a:cs typeface="Calibri" panose="020F0502020204030204" pitchFamily="34" charset="0"/>
              </a:rPr>
              <a:t>, </a:t>
            </a:r>
            <a:r>
              <a:rPr lang="cs-CZ" altLang="cs-CZ" sz="2000" b="1" i="1">
                <a:cs typeface="Calibri" panose="020F0502020204030204" pitchFamily="34" charset="0"/>
              </a:rPr>
              <a:t>Athyrium filix-femina</a:t>
            </a:r>
            <a:r>
              <a:rPr lang="cs-CZ" altLang="cs-CZ" sz="2000" b="1">
                <a:cs typeface="Calibri" panose="020F0502020204030204" pitchFamily="34" charset="0"/>
              </a:rPr>
              <a:t>, </a:t>
            </a:r>
            <a:r>
              <a:rPr lang="cs-CZ" altLang="cs-CZ" sz="2000" b="1" i="1">
                <a:cs typeface="Calibri" panose="020F0502020204030204" pitchFamily="34" charset="0"/>
              </a:rPr>
              <a:t>Rubus hirtus</a:t>
            </a:r>
            <a:r>
              <a:rPr lang="cs-CZ" altLang="cs-CZ" sz="2000" b="1">
                <a:cs typeface="Calibri" panose="020F0502020204030204" pitchFamily="34" charset="0"/>
              </a:rPr>
              <a:t>, </a:t>
            </a:r>
            <a:r>
              <a:rPr lang="cs-CZ" altLang="cs-CZ" sz="2000" b="1" i="1">
                <a:cs typeface="Calibri" panose="020F0502020204030204" pitchFamily="34" charset="0"/>
              </a:rPr>
              <a:t>Carex pilosa</a:t>
            </a:r>
            <a:r>
              <a:rPr lang="cs-CZ" altLang="cs-CZ" sz="2000" b="1">
                <a:cs typeface="Calibri" panose="020F0502020204030204" pitchFamily="34" charset="0"/>
              </a:rPr>
              <a:t>, </a:t>
            </a:r>
            <a:r>
              <a:rPr lang="cs-CZ" altLang="cs-CZ" sz="2000" b="1" i="1">
                <a:cs typeface="Calibri" panose="020F0502020204030204" pitchFamily="34" charset="0"/>
              </a:rPr>
              <a:t>Carex montana</a:t>
            </a:r>
            <a:r>
              <a:rPr lang="cs-CZ" altLang="cs-CZ" sz="2000" b="1">
                <a:cs typeface="Calibri" panose="020F0502020204030204" pitchFamily="34" charset="0"/>
              </a:rPr>
              <a:t>, </a:t>
            </a:r>
            <a:r>
              <a:rPr lang="cs-CZ" altLang="cs-CZ" sz="2000" b="1" i="1">
                <a:cs typeface="Calibri" panose="020F0502020204030204" pitchFamily="34" charset="0"/>
              </a:rPr>
              <a:t>Dactylis polygama</a:t>
            </a:r>
            <a:r>
              <a:rPr lang="cs-CZ" altLang="cs-CZ" sz="2000" b="1">
                <a:cs typeface="Calibri" panose="020F0502020204030204" pitchFamily="34" charset="0"/>
              </a:rPr>
              <a:t>, </a:t>
            </a:r>
            <a:r>
              <a:rPr lang="cs-CZ" altLang="cs-CZ" sz="2000" b="1" i="1">
                <a:cs typeface="Calibri" panose="020F0502020204030204" pitchFamily="34" charset="0"/>
              </a:rPr>
              <a:t>Melica uniflora</a:t>
            </a:r>
            <a:r>
              <a:rPr lang="cs-CZ" altLang="cs-CZ" sz="2000" b="1">
                <a:cs typeface="Calibri" panose="020F0502020204030204" pitchFamily="34" charset="0"/>
              </a:rPr>
              <a:t>, </a:t>
            </a:r>
            <a:r>
              <a:rPr lang="cs-CZ" altLang="cs-CZ" sz="2000" b="1" i="1">
                <a:cs typeface="Calibri" panose="020F0502020204030204" pitchFamily="34" charset="0"/>
              </a:rPr>
              <a:t>Brachypodium sylvaticum </a:t>
            </a:r>
            <a:r>
              <a:rPr lang="cs-CZ" altLang="cs-CZ" sz="2000" b="1">
                <a:cs typeface="Calibri" panose="020F0502020204030204" pitchFamily="34" charset="0"/>
              </a:rPr>
              <a:t>aj.</a:t>
            </a:r>
          </a:p>
          <a:p>
            <a:pPr eaLnBrk="1" hangingPunct="1">
              <a:buSzPct val="75000"/>
            </a:pPr>
            <a:r>
              <a:rPr lang="cs-CZ" altLang="cs-CZ" sz="2000" b="1">
                <a:cs typeface="Calibri" panose="020F0502020204030204" pitchFamily="34" charset="0"/>
              </a:rPr>
              <a:t>druhy acidofilní, kalcifilní a nitrofilní jen okrajově</a:t>
            </a:r>
          </a:p>
          <a:p>
            <a:pPr eaLnBrk="1" hangingPunct="1">
              <a:buSzPct val="75000"/>
            </a:pPr>
            <a:r>
              <a:rPr lang="cs-CZ" altLang="cs-CZ" sz="2000" b="1">
                <a:solidFill>
                  <a:srgbClr val="FF0000"/>
                </a:solidFill>
                <a:cs typeface="Calibri" panose="020F0502020204030204" pitchFamily="34" charset="0"/>
              </a:rPr>
              <a:t>vysoká produkce</a:t>
            </a:r>
            <a:r>
              <a:rPr lang="cs-CZ" altLang="cs-CZ" sz="2000" b="1">
                <a:cs typeface="Calibri" panose="020F0502020204030204" pitchFamily="34" charset="0"/>
              </a:rPr>
              <a:t>, </a:t>
            </a:r>
            <a:r>
              <a:rPr lang="cs-CZ" altLang="cs-CZ" sz="2000" b="1">
                <a:solidFill>
                  <a:srgbClr val="FF0000"/>
                </a:solidFill>
                <a:cs typeface="Calibri" panose="020F0502020204030204" pitchFamily="34" charset="0"/>
              </a:rPr>
              <a:t>silné zabuřeňování</a:t>
            </a:r>
            <a:r>
              <a:rPr lang="cs-CZ" altLang="cs-CZ" sz="2000" b="1">
                <a:cs typeface="Calibri" panose="020F0502020204030204" pitchFamily="34" charset="0"/>
              </a:rPr>
              <a:t>, malá stabilita proti větru, častější kořenové hniloby</a:t>
            </a:r>
          </a:p>
          <a:p>
            <a:pPr eaLnBrk="1" hangingPunct="1">
              <a:buSzPct val="75000"/>
            </a:pPr>
            <a:r>
              <a:rPr lang="cs-CZ" altLang="cs-CZ" sz="2000" b="1">
                <a:cs typeface="Calibri" panose="020F0502020204030204" pitchFamily="34" charset="0"/>
              </a:rPr>
              <a:t>základní společenstva vegetačních stupňů</a:t>
            </a:r>
          </a:p>
          <a:p>
            <a:pPr eaLnBrk="1" hangingPunct="1">
              <a:buClr>
                <a:schemeClr val="hlink"/>
              </a:buClr>
              <a:buSzPct val="75000"/>
              <a:buFont typeface="Wingdings" panose="05000000000000000000" pitchFamily="2" charset="2"/>
              <a:buChar char="l"/>
            </a:pPr>
            <a:endParaRPr lang="cs-CZ" altLang="cs-CZ" sz="2000" b="1">
              <a:latin typeface="Times New Roman" panose="02020603050405020304" pitchFamily="18" charset="0"/>
            </a:endParaRPr>
          </a:p>
        </p:txBody>
      </p:sp>
      <p:sp>
        <p:nvSpPr>
          <p:cNvPr id="31" name="Obdélník 30">
            <a:extLst>
              <a:ext uri="{FF2B5EF4-FFF2-40B4-BE49-F238E27FC236}">
                <a16:creationId xmlns:a16="http://schemas.microsoft.com/office/drawing/2014/main" id="{A2F37CC8-7FDC-20C5-65DE-A8AA76C73653}"/>
              </a:ext>
            </a:extLst>
          </p:cNvPr>
          <p:cNvSpPr/>
          <p:nvPr/>
        </p:nvSpPr>
        <p:spPr>
          <a:xfrm>
            <a:off x="6372225" y="4059238"/>
            <a:ext cx="809625" cy="2655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3">
            <a:extLst>
              <a:ext uri="{FF2B5EF4-FFF2-40B4-BE49-F238E27FC236}">
                <a16:creationId xmlns:a16="http://schemas.microsoft.com/office/drawing/2014/main" id="{C11A3F77-CBE4-C102-238A-18162BF31A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6500" y="2573338"/>
            <a:ext cx="2857500" cy="428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7619" name="Picture 2">
            <a:extLst>
              <a:ext uri="{FF2B5EF4-FFF2-40B4-BE49-F238E27FC236}">
                <a16:creationId xmlns:a16="http://schemas.microsoft.com/office/drawing/2014/main" id="{5EA177C7-E81D-0F91-3B01-BDC24FA4C0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900" y="53975"/>
            <a:ext cx="6958013"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292B738-C189-50BB-74B8-F090813ACE9B}"/>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30756" name="Rectangle 4">
            <a:extLst>
              <a:ext uri="{FF2B5EF4-FFF2-40B4-BE49-F238E27FC236}">
                <a16:creationId xmlns:a16="http://schemas.microsoft.com/office/drawing/2014/main" id="{2AAAB0BA-A998-E2E3-2BFE-9141CB7D26E4}"/>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S – svěží (středně bohatá)</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středně bohatá, hydricky normální, mimo sutě (skelet do 50 % v Ah horizontu)</a:t>
            </a:r>
            <a:endParaRPr lang="cs-CZ" altLang="cs-CZ" sz="1800" b="1" dirty="0">
              <a:cs typeface="Calibri" panose="020F0502020204030204" pitchFamily="34" charset="0"/>
            </a:endParaRP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přechod mezi živnou a kyselou řadou</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reliéf: svahy, roviny (písky), plošiny</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půda: výjimečně písčitá, hlinitopísčitá až písčitohlinitá; středně bohatá na báze; </a:t>
            </a:r>
            <a:r>
              <a:rPr lang="cs-CZ" altLang="cs-CZ" sz="1800" b="1" dirty="0">
                <a:solidFill>
                  <a:srgbClr val="FF0000"/>
                </a:solidFill>
                <a:cs typeface="Calibri" panose="020F0502020204030204" pitchFamily="34" charset="0"/>
              </a:rPr>
              <a:t>kambizemě</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kryptopodzoly</a:t>
            </a:r>
            <a:r>
              <a:rPr lang="cs-CZ" altLang="cs-CZ" sz="1800" b="1" dirty="0">
                <a:cs typeface="Calibri" panose="020F0502020204030204" pitchFamily="34" charset="0"/>
              </a:rPr>
              <a:t> v nejvyšších polohách i podzoly; bez oglejení (max. slabě ve spodinách) </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voda: občas sezónně prosychá – dle substrátu</a:t>
            </a:r>
          </a:p>
          <a:p>
            <a:pPr marL="266700" lvl="1" indent="-174625"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a:t>
            </a:r>
            <a:r>
              <a:rPr lang="cs-CZ" altLang="cs-CZ" sz="1800" b="1" dirty="0">
                <a:solidFill>
                  <a:srgbClr val="FF0000"/>
                </a:solidFill>
                <a:cs typeface="Calibri" panose="020F0502020204030204" pitchFamily="34" charset="0"/>
              </a:rPr>
              <a:t>typicky míšení oligotrofních </a:t>
            </a:r>
          </a:p>
          <a:p>
            <a:pPr marL="92075" lvl="1" indent="0" eaLnBrk="1" hangingPunct="1">
              <a:buSzPct val="75000"/>
              <a:buFontTx/>
              <a:buNone/>
              <a:defRPr/>
            </a:pPr>
            <a:r>
              <a:rPr lang="cs-CZ" altLang="cs-CZ" sz="1800" b="1" dirty="0">
                <a:solidFill>
                  <a:srgbClr val="FF0000"/>
                </a:solidFill>
                <a:cs typeface="Calibri" panose="020F0502020204030204" pitchFamily="34" charset="0"/>
              </a:rPr>
              <a:t>a mezotrofních druhů, </a:t>
            </a:r>
            <a:r>
              <a:rPr lang="cs-CZ" altLang="cs-CZ" sz="1800" b="1" dirty="0">
                <a:cs typeface="Calibri" panose="020F0502020204030204" pitchFamily="34" charset="0"/>
              </a:rPr>
              <a:t>často holé (nahé) typy </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1–8S</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K, B, C </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na gradientu bohatosti středně bohatý SLT (M, K, </a:t>
            </a:r>
            <a:r>
              <a:rPr lang="cs-CZ" altLang="cs-CZ" sz="1800" b="1" dirty="0">
                <a:solidFill>
                  <a:srgbClr val="FF0000"/>
                </a:solidFill>
                <a:cs typeface="Calibri" panose="020F0502020204030204" pitchFamily="34" charset="0"/>
              </a:rPr>
              <a:t>S</a:t>
            </a:r>
            <a:r>
              <a:rPr lang="cs-CZ" altLang="cs-CZ" sz="1800" b="1" dirty="0">
                <a:cs typeface="Calibri" panose="020F0502020204030204" pitchFamily="34" charset="0"/>
              </a:rPr>
              <a:t>, B, W, D)</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Drahanská vrchovina, Nízký Jeseník aj.</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Analogie v geobiocenologii: AB (B) 3</a:t>
            </a:r>
          </a:p>
          <a:p>
            <a:pPr marL="266700" lvl="1" indent="-180975" eaLnBrk="1" hangingPunct="1">
              <a:buSzPct val="75000"/>
              <a:buFont typeface="Arial" panose="020B0604020202020204" pitchFamily="34" charset="0"/>
              <a:buChar char="•"/>
              <a:defRPr/>
            </a:pPr>
            <a:endParaRPr lang="cs-CZ" altLang="cs-CZ" sz="1800" b="1" dirty="0">
              <a:cs typeface="Calibri" panose="020F0502020204030204" pitchFamily="34" charset="0"/>
            </a:endParaRPr>
          </a:p>
          <a:p>
            <a:pPr lvl="1" eaLnBrk="1" hangingPunct="1">
              <a:buClr>
                <a:schemeClr val="hlink"/>
              </a:buClr>
              <a:buSzPct val="75000"/>
              <a:buFont typeface="Wingdings" panose="05000000000000000000" pitchFamily="2" charset="2"/>
              <a:buChar char="l"/>
              <a:defRPr/>
            </a:pPr>
            <a:endParaRPr lang="cs-CZ" altLang="cs-CZ" sz="1800" b="1" dirty="0">
              <a:latin typeface="Times New Roman" panose="02020603050405020304" pitchFamily="18" charset="0"/>
            </a:endParaRPr>
          </a:p>
        </p:txBody>
      </p:sp>
      <p:pic>
        <p:nvPicPr>
          <p:cNvPr id="365572" name="Picture 6">
            <a:extLst>
              <a:ext uri="{FF2B5EF4-FFF2-40B4-BE49-F238E27FC236}">
                <a16:creationId xmlns:a16="http://schemas.microsoft.com/office/drawing/2014/main" id="{B77A61DB-C4AA-DDDC-AA0B-E78B75B25B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1088" y="3878263"/>
            <a:ext cx="2982912" cy="29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5573" name="Freeform 7">
            <a:extLst>
              <a:ext uri="{FF2B5EF4-FFF2-40B4-BE49-F238E27FC236}">
                <a16:creationId xmlns:a16="http://schemas.microsoft.com/office/drawing/2014/main" id="{75E62574-B978-8500-8D57-15EAA631EAED}"/>
              </a:ext>
            </a:extLst>
          </p:cNvPr>
          <p:cNvSpPr>
            <a:spLocks/>
          </p:cNvSpPr>
          <p:nvPr/>
        </p:nvSpPr>
        <p:spPr bwMode="auto">
          <a:xfrm>
            <a:off x="7721600" y="5364163"/>
            <a:ext cx="360363" cy="449262"/>
          </a:xfrm>
          <a:custGeom>
            <a:avLst/>
            <a:gdLst>
              <a:gd name="T0" fmla="*/ 0 w 227"/>
              <a:gd name="T1" fmla="*/ 0 h 340"/>
              <a:gd name="T2" fmla="*/ 0 w 227"/>
              <a:gd name="T3" fmla="*/ 2147483646 h 340"/>
              <a:gd name="T4" fmla="*/ 2147483646 w 227"/>
              <a:gd name="T5" fmla="*/ 2147483646 h 340"/>
              <a:gd name="T6" fmla="*/ 2147483646 w 227"/>
              <a:gd name="T7" fmla="*/ 0 h 340"/>
              <a:gd name="T8" fmla="*/ 0 w 227"/>
              <a:gd name="T9" fmla="*/ 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340">
                <a:moveTo>
                  <a:pt x="0" y="0"/>
                </a:moveTo>
                <a:lnTo>
                  <a:pt x="0" y="340"/>
                </a:lnTo>
                <a:lnTo>
                  <a:pt x="227" y="340"/>
                </a:lnTo>
                <a:lnTo>
                  <a:pt x="227"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Obrázek 2">
            <a:extLst>
              <a:ext uri="{FF2B5EF4-FFF2-40B4-BE49-F238E27FC236}">
                <a16:creationId xmlns:a16="http://schemas.microsoft.com/office/drawing/2014/main" id="{842C04D0-0EAA-8320-34A6-C16C5EA767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97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15" name="Obrázek 4" descr="Obsah obrázku strom, exteriér, les, dřevo&#10;&#10;Popis byl vytvořen automaticky">
            <a:extLst>
              <a:ext uri="{FF2B5EF4-FFF2-40B4-BE49-F238E27FC236}">
                <a16:creationId xmlns:a16="http://schemas.microsoft.com/office/drawing/2014/main" id="{1E4AD271-D3D3-4C3A-9254-54C6E73A82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76700" y="3479800"/>
            <a:ext cx="50673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1EAC13E-8986-C7E1-5940-4CCC8CFF15D6}"/>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34852" name="Rectangle 4">
            <a:extLst>
              <a:ext uri="{FF2B5EF4-FFF2-40B4-BE49-F238E27FC236}">
                <a16:creationId xmlns:a16="http://schemas.microsoft.com/office/drawing/2014/main" id="{E3FCEA77-99B8-1A43-946C-C6DB812FD46F}"/>
              </a:ext>
            </a:extLst>
          </p:cNvPr>
          <p:cNvSpPr>
            <a:spLocks noChangeArrowheads="1"/>
          </p:cNvSpPr>
          <p:nvPr/>
        </p:nvSpPr>
        <p:spPr bwMode="auto">
          <a:xfrm>
            <a:off x="107950" y="6667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F – svěží kamenitá </a:t>
            </a:r>
            <a:r>
              <a:rPr lang="cs-CZ" altLang="cs-CZ" sz="1800" b="1" dirty="0">
                <a:cs typeface="Calibri" panose="020F0502020204030204" pitchFamily="34" charset="0"/>
              </a:rPr>
              <a:t>(dříve také svahová (kamenitá, </a:t>
            </a:r>
            <a:r>
              <a:rPr lang="cs-CZ" altLang="cs-CZ" sz="1800" b="1" dirty="0" err="1">
                <a:cs typeface="Calibri" panose="020F0502020204030204" pitchFamily="34" charset="0"/>
              </a:rPr>
              <a:t>Filices</a:t>
            </a:r>
            <a:r>
              <a:rPr lang="cs-CZ" altLang="cs-CZ" sz="1800" b="1" dirty="0">
                <a:cs typeface="Calibri" panose="020F0502020204030204" pitchFamily="34" charset="0"/>
              </a:rPr>
              <a:t>))</a:t>
            </a:r>
          </a:p>
          <a:p>
            <a:pPr marL="266700" lvl="1" indent="-180975" eaLnBrk="1" hangingPunct="1">
              <a:buSzPct val="75000"/>
              <a:buFont typeface="Arial" panose="020B0604020202020204" pitchFamily="34" charset="0"/>
              <a:buChar char="•"/>
              <a:defRPr/>
            </a:pPr>
            <a:r>
              <a:rPr lang="cs-CZ" altLang="cs-CZ" sz="1700" b="1" dirty="0">
                <a:solidFill>
                  <a:srgbClr val="FF0000"/>
                </a:solidFill>
                <a:cs typeface="Calibri" panose="020F0502020204030204" pitchFamily="34" charset="0"/>
              </a:rPr>
              <a:t>středně bohatá až bohatá, hydricky normální a kamenitá (skelet nad 50 %)</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typicky na minerálně středně zásobených horninách – granodiority, droby aj.</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reliéf: stinné kamenité svahy, hřebeny, rokle, hluboké strže</a:t>
            </a:r>
            <a:endParaRPr lang="cs-CZ" altLang="cs-CZ" sz="1700" b="1" dirty="0">
              <a:solidFill>
                <a:srgbClr val="FF0000"/>
              </a:solidFill>
              <a:cs typeface="Calibri" panose="020F0502020204030204" pitchFamily="34" charset="0"/>
            </a:endParaRP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půda: hlinitopísčitá až jílovitohlinitá; skeletovitost 50–90 %; středně bohatá až bohatá bázemi; </a:t>
            </a:r>
            <a:r>
              <a:rPr lang="cs-CZ" altLang="cs-CZ" sz="1700" b="1" dirty="0">
                <a:solidFill>
                  <a:srgbClr val="FF0000"/>
                </a:solidFill>
                <a:cs typeface="Calibri" panose="020F0502020204030204" pitchFamily="34" charset="0"/>
              </a:rPr>
              <a:t>kambizem rankerová</a:t>
            </a:r>
            <a:r>
              <a:rPr lang="cs-CZ" altLang="cs-CZ" sz="1700" b="1" dirty="0">
                <a:cs typeface="Calibri" panose="020F0502020204030204" pitchFamily="34" charset="0"/>
              </a:rPr>
              <a:t>, </a:t>
            </a:r>
            <a:r>
              <a:rPr lang="cs-CZ" altLang="cs-CZ" sz="1700" b="1" dirty="0">
                <a:solidFill>
                  <a:srgbClr val="FF0000"/>
                </a:solidFill>
                <a:cs typeface="Calibri" panose="020F0502020204030204" pitchFamily="34" charset="0"/>
              </a:rPr>
              <a:t>kryptopodzol rankerový</a:t>
            </a:r>
            <a:r>
              <a:rPr lang="cs-CZ" altLang="cs-CZ" sz="1700" b="1" dirty="0">
                <a:cs typeface="Calibri" panose="020F0502020204030204" pitchFamily="34" charset="0"/>
              </a:rPr>
              <a:t>; bez oglejení</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voda: vzácně prosychá ve vegetačním období (nižší polohy)</a:t>
            </a:r>
          </a:p>
          <a:p>
            <a:pPr marL="266700" lvl="1" indent="-174625" eaLnBrk="1" hangingPunct="1">
              <a:buSzPct val="75000"/>
              <a:buFont typeface="Arial" panose="020B0604020202020204" pitchFamily="34" charset="0"/>
              <a:buChar char="•"/>
              <a:defRPr/>
            </a:pPr>
            <a:r>
              <a:rPr lang="cs-CZ" altLang="cs-CZ" sz="1700" b="1" dirty="0">
                <a:cs typeface="Calibri" panose="020F0502020204030204" pitchFamily="34" charset="0"/>
              </a:rPr>
              <a:t>biota: vegetace odpovídá VS, většinou časté vysoké kapradiny, </a:t>
            </a:r>
            <a:r>
              <a:rPr lang="cs-CZ" altLang="cs-CZ" sz="1700" b="1" dirty="0">
                <a:solidFill>
                  <a:srgbClr val="FF0000"/>
                </a:solidFill>
                <a:cs typeface="Calibri" panose="020F0502020204030204" pitchFamily="34" charset="0"/>
              </a:rPr>
              <a:t>typicky míšení oligotrofních a mezotrofních druhů, bez </a:t>
            </a:r>
            <a:r>
              <a:rPr lang="cs-CZ" altLang="cs-CZ" sz="1700" b="1" dirty="0">
                <a:cs typeface="Calibri" panose="020F0502020204030204" pitchFamily="34" charset="0"/>
              </a:rPr>
              <a:t>výraznějšího zastoupení </a:t>
            </a:r>
            <a:r>
              <a:rPr lang="cs-CZ" altLang="cs-CZ" sz="1700" b="1" dirty="0">
                <a:solidFill>
                  <a:srgbClr val="FF0000"/>
                </a:solidFill>
                <a:cs typeface="Calibri" panose="020F0502020204030204" pitchFamily="34" charset="0"/>
              </a:rPr>
              <a:t>nitrofytů</a:t>
            </a:r>
            <a:endParaRPr lang="cs-CZ" altLang="cs-CZ" sz="1700" b="1" dirty="0">
              <a:cs typeface="Calibri" panose="020F0502020204030204" pitchFamily="34" charset="0"/>
            </a:endParaRP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1–8F</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návaznost v terénu: svahové typy EK B, S, EK A</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přechod mezi edafickou kategorií N a </a:t>
            </a:r>
            <a:r>
              <a:rPr lang="cs-CZ" altLang="cs-CZ" sz="1700" b="1" dirty="0" err="1">
                <a:cs typeface="Calibri" panose="020F0502020204030204" pitchFamily="34" charset="0"/>
              </a:rPr>
              <a:t>A</a:t>
            </a:r>
            <a:endParaRPr lang="cs-CZ" altLang="cs-CZ" sz="1700" b="1" dirty="0">
              <a:cs typeface="Calibri" panose="020F0502020204030204" pitchFamily="34" charset="0"/>
            </a:endParaRP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analogie N a </a:t>
            </a:r>
            <a:r>
              <a:rPr lang="cs-CZ" altLang="cs-CZ" sz="1700" b="1" dirty="0" err="1">
                <a:cs typeface="Calibri" panose="020F0502020204030204" pitchFamily="34" charset="0"/>
              </a:rPr>
              <a:t>A</a:t>
            </a:r>
            <a:r>
              <a:rPr lang="cs-CZ" altLang="cs-CZ" sz="1700" b="1" dirty="0">
                <a:cs typeface="Calibri" panose="020F0502020204030204" pitchFamily="34" charset="0"/>
              </a:rPr>
              <a:t> na středně bohatých půdách, analogie S </a:t>
            </a:r>
          </a:p>
          <a:p>
            <a:pPr marL="85725" lvl="1" indent="0" eaLnBrk="1" hangingPunct="1">
              <a:buSzPct val="75000"/>
              <a:buFontTx/>
              <a:buNone/>
              <a:defRPr/>
            </a:pPr>
            <a:r>
              <a:rPr lang="cs-CZ" altLang="cs-CZ" sz="1700" b="1" dirty="0">
                <a:cs typeface="Calibri" panose="020F0502020204030204" pitchFamily="34" charset="0"/>
              </a:rPr>
              <a:t>a B na kamenitých půdách</a:t>
            </a:r>
          </a:p>
          <a:p>
            <a:pPr marL="371475" lvl="1" indent="-285750" eaLnBrk="1" hangingPunct="1">
              <a:buSzPct val="75000"/>
              <a:buFont typeface="Arial" panose="020B0604020202020204" pitchFamily="34" charset="0"/>
              <a:buChar char="•"/>
              <a:defRPr/>
            </a:pPr>
            <a:r>
              <a:rPr lang="cs-CZ" altLang="cs-CZ" sz="1700" b="1" dirty="0">
                <a:cs typeface="Calibri" panose="020F0502020204030204" pitchFamily="34" charset="0"/>
              </a:rPr>
              <a:t>exponované HS</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dříve mapovaná na svazích o sklonu vyšším než 25° a </a:t>
            </a:r>
          </a:p>
          <a:p>
            <a:pPr marL="85725" lvl="1" indent="0" eaLnBrk="1" hangingPunct="1">
              <a:buSzPct val="75000"/>
              <a:buFontTx/>
              <a:buNone/>
              <a:defRPr/>
            </a:pPr>
            <a:r>
              <a:rPr lang="cs-CZ" altLang="cs-CZ" sz="1700" b="1" dirty="0">
                <a:cs typeface="Calibri" panose="020F0502020204030204" pitchFamily="34" charset="0"/>
              </a:rPr>
              <a:t>kamenitosti do 50 %</a:t>
            </a:r>
          </a:p>
          <a:p>
            <a:pPr marL="371475" lvl="1" indent="-285750" eaLnBrk="1" hangingPunct="1">
              <a:buSzPct val="75000"/>
              <a:buFont typeface="Arial" panose="020B0604020202020204" pitchFamily="34" charset="0"/>
              <a:buChar char="•"/>
              <a:defRPr/>
            </a:pPr>
            <a:r>
              <a:rPr lang="cs-CZ" altLang="cs-CZ" sz="1700" b="1" dirty="0">
                <a:cs typeface="Calibri" panose="020F0502020204030204" pitchFamily="34" charset="0"/>
              </a:rPr>
              <a:t>Nízký Jeseník, Drahanská vrchovina, kamenité svahy </a:t>
            </a:r>
          </a:p>
          <a:p>
            <a:pPr marL="85725" lvl="1" indent="0" eaLnBrk="1" hangingPunct="1">
              <a:buSzPct val="75000"/>
              <a:buFontTx/>
              <a:buNone/>
              <a:defRPr/>
            </a:pPr>
            <a:r>
              <a:rPr lang="cs-CZ" altLang="cs-CZ" sz="1700" b="1" dirty="0">
                <a:cs typeface="Calibri" panose="020F0502020204030204" pitchFamily="34" charset="0"/>
              </a:rPr>
              <a:t>hlubokých říčních údolí aj.</a:t>
            </a:r>
          </a:p>
          <a:p>
            <a:pPr marL="371475" lvl="1" indent="-285750" eaLnBrk="1" hangingPunct="1">
              <a:buSzPct val="75000"/>
              <a:buFont typeface="Arial" panose="020B0604020202020204" pitchFamily="34" charset="0"/>
              <a:buChar char="•"/>
              <a:defRPr/>
            </a:pPr>
            <a:r>
              <a:rPr lang="cs-CZ" altLang="cs-CZ" sz="1700" b="1" dirty="0">
                <a:cs typeface="Calibri" panose="020F0502020204030204" pitchFamily="34" charset="0"/>
              </a:rPr>
              <a:t>Analogie v geobiocenologii: (AB) B 3</a:t>
            </a:r>
          </a:p>
          <a:p>
            <a:pPr lvl="1" eaLnBrk="1" hangingPunct="1">
              <a:buClr>
                <a:schemeClr val="hlink"/>
              </a:buClr>
              <a:buSzPct val="75000"/>
              <a:buFont typeface="Wingdings" panose="05000000000000000000" pitchFamily="2" charset="2"/>
              <a:buChar char="l"/>
              <a:defRPr/>
            </a:pPr>
            <a:endParaRPr lang="cs-CZ" altLang="cs-CZ" sz="1800" b="1" dirty="0">
              <a:latin typeface="Times New Roman" panose="02020603050405020304" pitchFamily="18" charset="0"/>
            </a:endParaRPr>
          </a:p>
        </p:txBody>
      </p:sp>
      <p:pic>
        <p:nvPicPr>
          <p:cNvPr id="369668" name="Picture 6">
            <a:extLst>
              <a:ext uri="{FF2B5EF4-FFF2-40B4-BE49-F238E27FC236}">
                <a16:creationId xmlns:a16="http://schemas.microsoft.com/office/drawing/2014/main" id="{815ADEE0-8093-DF8C-8DDE-CAD63DD142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6300" y="3684588"/>
            <a:ext cx="317817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669" name="Freeform 8">
            <a:extLst>
              <a:ext uri="{FF2B5EF4-FFF2-40B4-BE49-F238E27FC236}">
                <a16:creationId xmlns:a16="http://schemas.microsoft.com/office/drawing/2014/main" id="{57B5E87C-9E05-6C36-FE44-34D6828A06C0}"/>
              </a:ext>
            </a:extLst>
          </p:cNvPr>
          <p:cNvSpPr>
            <a:spLocks/>
          </p:cNvSpPr>
          <p:nvPr/>
        </p:nvSpPr>
        <p:spPr bwMode="auto">
          <a:xfrm>
            <a:off x="7632700" y="4911725"/>
            <a:ext cx="720725" cy="358775"/>
          </a:xfrm>
          <a:custGeom>
            <a:avLst/>
            <a:gdLst>
              <a:gd name="T0" fmla="*/ 0 w 454"/>
              <a:gd name="T1" fmla="*/ 2147483646 h 227"/>
              <a:gd name="T2" fmla="*/ 2147483646 w 454"/>
              <a:gd name="T3" fmla="*/ 2147483646 h 227"/>
              <a:gd name="T4" fmla="*/ 2147483646 w 454"/>
              <a:gd name="T5" fmla="*/ 2147483646 h 227"/>
              <a:gd name="T6" fmla="*/ 2147483646 w 454"/>
              <a:gd name="T7" fmla="*/ 0 h 227"/>
              <a:gd name="T8" fmla="*/ 0 w 454"/>
              <a:gd name="T9" fmla="*/ 2147483646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4" h="227">
                <a:moveTo>
                  <a:pt x="0" y="227"/>
                </a:moveTo>
                <a:lnTo>
                  <a:pt x="454" y="227"/>
                </a:lnTo>
                <a:lnTo>
                  <a:pt x="454" y="85"/>
                </a:lnTo>
                <a:lnTo>
                  <a:pt x="114" y="0"/>
                </a:lnTo>
                <a:lnTo>
                  <a:pt x="0" y="227"/>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4">
            <a:extLst>
              <a:ext uri="{FF2B5EF4-FFF2-40B4-BE49-F238E27FC236}">
                <a16:creationId xmlns:a16="http://schemas.microsoft.com/office/drawing/2014/main" id="{8E25A5AD-190D-B263-FFB8-4593B3622F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7588" y="0"/>
            <a:ext cx="456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92EA2E95-F087-C2F3-B9EC-E809B499D8E8}"/>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37924" name="Rectangle 4">
            <a:extLst>
              <a:ext uri="{FF2B5EF4-FFF2-40B4-BE49-F238E27FC236}">
                <a16:creationId xmlns:a16="http://schemas.microsoft.com/office/drawing/2014/main" id="{1C9DCE83-9D26-BC23-5164-83EEAAF79726}"/>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C – vysýchavá (suchá, kamenitá, citlivá)</a:t>
            </a:r>
          </a:p>
          <a:p>
            <a:pPr marL="266700" lvl="1" indent="-180975" eaLnBrk="1" hangingPunct="1">
              <a:buSzPct val="75000"/>
              <a:buFont typeface="Arial" panose="020B0604020202020204" pitchFamily="34" charset="0"/>
              <a:buChar char="•"/>
              <a:defRPr/>
            </a:pPr>
            <a:r>
              <a:rPr lang="cs-CZ" altLang="cs-CZ" sz="1700" b="1" dirty="0">
                <a:solidFill>
                  <a:srgbClr val="FF0000"/>
                </a:solidFill>
                <a:cs typeface="Calibri" panose="020F0502020204030204" pitchFamily="34" charset="0"/>
              </a:rPr>
              <a:t>středně bohatá, bohatá až bazická, kamenitá až svahová, na výslunných svazích, kamenitá (skelet do 90 %)</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reliéf: exponované, vysychavé, výslunné polohy; svahy, plošiny, vrcholy</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typicky na čedičích a jiných bazických horninách na jižně orientovaných svazích</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půda: hlinitopísčitá až jílovitohlinitá; </a:t>
            </a:r>
            <a:r>
              <a:rPr lang="cs-CZ" altLang="cs-CZ" sz="1700" b="1" dirty="0">
                <a:solidFill>
                  <a:srgbClr val="FF0000"/>
                </a:solidFill>
                <a:cs typeface="Calibri" panose="020F0502020204030204" pitchFamily="34" charset="0"/>
              </a:rPr>
              <a:t>skelet 20–90 %</a:t>
            </a:r>
            <a:r>
              <a:rPr lang="cs-CZ" altLang="cs-CZ" sz="1700" b="1" dirty="0">
                <a:cs typeface="Calibri" panose="020F0502020204030204" pitchFamily="34" charset="0"/>
              </a:rPr>
              <a:t>; bázemi středně bohatá až ultrabazická; </a:t>
            </a:r>
            <a:r>
              <a:rPr lang="cs-CZ" altLang="cs-CZ" sz="1700" b="1" dirty="0">
                <a:solidFill>
                  <a:srgbClr val="FF0000"/>
                </a:solidFill>
                <a:cs typeface="Calibri" panose="020F0502020204030204" pitchFamily="34" charset="0"/>
              </a:rPr>
              <a:t>pararendzina</a:t>
            </a:r>
            <a:r>
              <a:rPr lang="cs-CZ" altLang="cs-CZ" sz="1700" b="1" dirty="0">
                <a:cs typeface="Calibri" panose="020F0502020204030204" pitchFamily="34" charset="0"/>
              </a:rPr>
              <a:t>, kambizem, hnědozem</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voda: pravidelně proschlá půda během značné části vegetačního období </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biota: vegetace odpovídá VS; </a:t>
            </a:r>
            <a:r>
              <a:rPr lang="cs-CZ" altLang="cs-CZ" sz="1700" b="1" dirty="0">
                <a:solidFill>
                  <a:srgbClr val="FF0000"/>
                </a:solidFill>
                <a:cs typeface="Calibri" panose="020F0502020204030204" pitchFamily="34" charset="0"/>
              </a:rPr>
              <a:t>dřeviny nezakrslé</a:t>
            </a:r>
            <a:r>
              <a:rPr lang="cs-CZ" altLang="cs-CZ" sz="1700" b="1" dirty="0">
                <a:cs typeface="Calibri" panose="020F0502020204030204" pitchFamily="34" charset="0"/>
              </a:rPr>
              <a:t>; porosty mají „</a:t>
            </a:r>
            <a:r>
              <a:rPr lang="cs-CZ" altLang="cs-CZ" sz="1700" b="1" dirty="0">
                <a:solidFill>
                  <a:srgbClr val="FF0000"/>
                </a:solidFill>
                <a:cs typeface="Calibri" panose="020F0502020204030204" pitchFamily="34" charset="0"/>
              </a:rPr>
              <a:t>světlý</a:t>
            </a:r>
            <a:r>
              <a:rPr lang="cs-CZ" altLang="cs-CZ" sz="1700" b="1" dirty="0">
                <a:cs typeface="Calibri" panose="020F0502020204030204" pitchFamily="34" charset="0"/>
              </a:rPr>
              <a:t>“ ráz; v bylinném patře hojné subxerofilní druhy (</a:t>
            </a:r>
            <a:r>
              <a:rPr lang="cs-CZ" altLang="cs-CZ" sz="1700" b="1" i="1" dirty="0">
                <a:cs typeface="Calibri" panose="020F0502020204030204" pitchFamily="34" charset="0"/>
              </a:rPr>
              <a:t>Pyrethrum corymbosum</a:t>
            </a:r>
            <a:r>
              <a:rPr lang="cs-CZ" altLang="cs-CZ" sz="1700" b="1" dirty="0">
                <a:cs typeface="Calibri" panose="020F0502020204030204" pitchFamily="34" charset="0"/>
              </a:rPr>
              <a:t>, </a:t>
            </a:r>
          </a:p>
          <a:p>
            <a:pPr marL="85725" lvl="1" indent="0" eaLnBrk="1" hangingPunct="1">
              <a:buSzPct val="75000"/>
              <a:buFontTx/>
              <a:buNone/>
              <a:defRPr/>
            </a:pPr>
            <a:r>
              <a:rPr lang="cs-CZ" altLang="cs-CZ" sz="1700" b="1" i="1" dirty="0">
                <a:cs typeface="Calibri" panose="020F0502020204030204" pitchFamily="34" charset="0"/>
              </a:rPr>
              <a:t>Campanula persicifolia</a:t>
            </a:r>
            <a:r>
              <a:rPr lang="cs-CZ" altLang="cs-CZ" sz="1700" b="1" dirty="0">
                <a:cs typeface="Calibri" panose="020F0502020204030204" pitchFamily="34" charset="0"/>
              </a:rPr>
              <a:t>, </a:t>
            </a:r>
            <a:r>
              <a:rPr lang="cs-CZ" altLang="cs-CZ" sz="1700" b="1" i="1" dirty="0">
                <a:cs typeface="Calibri" panose="020F0502020204030204" pitchFamily="34" charset="0"/>
              </a:rPr>
              <a:t>Silene nutans</a:t>
            </a:r>
            <a:r>
              <a:rPr lang="cs-CZ" altLang="cs-CZ" sz="1700" b="1" dirty="0">
                <a:cs typeface="Calibri" panose="020F0502020204030204" pitchFamily="34" charset="0"/>
              </a:rPr>
              <a:t>, </a:t>
            </a:r>
            <a:r>
              <a:rPr lang="cs-CZ" altLang="cs-CZ" sz="1700" b="1" i="1" dirty="0">
                <a:cs typeface="Calibri" panose="020F0502020204030204" pitchFamily="34" charset="0"/>
              </a:rPr>
              <a:t>Vincetoxicum </a:t>
            </a:r>
          </a:p>
          <a:p>
            <a:pPr marL="85725" lvl="1" indent="0" eaLnBrk="1" hangingPunct="1">
              <a:buSzPct val="75000"/>
              <a:buFontTx/>
              <a:buNone/>
              <a:defRPr/>
            </a:pPr>
            <a:r>
              <a:rPr lang="cs-CZ" altLang="cs-CZ" sz="1700" b="1" i="1" dirty="0">
                <a:cs typeface="Calibri" panose="020F0502020204030204" pitchFamily="34" charset="0"/>
              </a:rPr>
              <a:t>hirundinaria</a:t>
            </a:r>
            <a:r>
              <a:rPr lang="cs-CZ" altLang="cs-CZ" sz="1700" b="1" dirty="0">
                <a:cs typeface="Calibri" panose="020F0502020204030204" pitchFamily="34" charset="0"/>
              </a:rPr>
              <a:t>) a druhy trávovitého vzhledu </a:t>
            </a:r>
            <a:r>
              <a:rPr lang="cs-CZ" altLang="cs-CZ" sz="1700" b="1" i="1" dirty="0">
                <a:cs typeface="Calibri" panose="020F0502020204030204" pitchFamily="34" charset="0"/>
              </a:rPr>
              <a:t>Poa nemoralis</a:t>
            </a:r>
            <a:r>
              <a:rPr lang="cs-CZ" altLang="cs-CZ" sz="1700" b="1" dirty="0">
                <a:cs typeface="Calibri" panose="020F0502020204030204" pitchFamily="34" charset="0"/>
              </a:rPr>
              <a:t>, </a:t>
            </a:r>
          </a:p>
          <a:p>
            <a:pPr marL="85725" lvl="1" indent="0" eaLnBrk="1" hangingPunct="1">
              <a:buSzPct val="75000"/>
              <a:buFontTx/>
              <a:buNone/>
              <a:defRPr/>
            </a:pPr>
            <a:r>
              <a:rPr lang="cs-CZ" altLang="cs-CZ" sz="1700" b="1" i="1" dirty="0">
                <a:cs typeface="Calibri" panose="020F0502020204030204" pitchFamily="34" charset="0"/>
              </a:rPr>
              <a:t>Brachypodium pinnatum</a:t>
            </a:r>
            <a:r>
              <a:rPr lang="cs-CZ" altLang="cs-CZ" sz="1700" b="1" dirty="0">
                <a:cs typeface="Calibri" panose="020F0502020204030204" pitchFamily="34" charset="0"/>
              </a:rPr>
              <a:t>, </a:t>
            </a:r>
            <a:r>
              <a:rPr lang="cs-CZ" altLang="cs-CZ" sz="1700" b="1" i="1" dirty="0">
                <a:cs typeface="Calibri" panose="020F0502020204030204" pitchFamily="34" charset="0"/>
              </a:rPr>
              <a:t>Festuca ovina</a:t>
            </a:r>
            <a:r>
              <a:rPr lang="cs-CZ" altLang="cs-CZ" sz="1700" b="1" dirty="0">
                <a:cs typeface="Calibri" panose="020F0502020204030204" pitchFamily="34" charset="0"/>
              </a:rPr>
              <a:t>,</a:t>
            </a:r>
            <a:r>
              <a:rPr lang="cs-CZ" altLang="cs-CZ" sz="1700" b="1" i="1" dirty="0">
                <a:cs typeface="Calibri" panose="020F0502020204030204" pitchFamily="34" charset="0"/>
              </a:rPr>
              <a:t> Luzula luzuloides</a:t>
            </a:r>
            <a:r>
              <a:rPr lang="cs-CZ" altLang="cs-CZ" sz="1700" b="1" dirty="0">
                <a:cs typeface="Calibri" panose="020F0502020204030204" pitchFamily="34" charset="0"/>
              </a:rPr>
              <a:t> </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0–5C</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exponované HS</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návaznost v terénu: EK X, Z, Y</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výrazná „citlivost“ k suchu (vyloučení smrku)</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České středohoří aj.</a:t>
            </a:r>
          </a:p>
          <a:p>
            <a:pPr marL="266700" lvl="1" indent="-180975" eaLnBrk="1" hangingPunct="1">
              <a:buSzPct val="75000"/>
              <a:buFont typeface="Arial" panose="020B0604020202020204" pitchFamily="34" charset="0"/>
              <a:buChar char="•"/>
              <a:defRPr/>
            </a:pPr>
            <a:r>
              <a:rPr lang="cs-CZ" altLang="cs-CZ" sz="1700" b="1" dirty="0">
                <a:cs typeface="Calibri" panose="020F0502020204030204" pitchFamily="34" charset="0"/>
              </a:rPr>
              <a:t>Analogie v geobiocenologii: (AB), B, BD, D 2</a:t>
            </a:r>
          </a:p>
          <a:p>
            <a:pPr lvl="1" eaLnBrk="1" hangingPunct="1">
              <a:buClr>
                <a:schemeClr val="hlink"/>
              </a:buClr>
              <a:buSzPct val="75000"/>
              <a:buFont typeface="Wingdings" panose="05000000000000000000" pitchFamily="2" charset="2"/>
              <a:buChar char="l"/>
              <a:defRPr/>
            </a:pPr>
            <a:endParaRPr lang="cs-CZ" altLang="cs-CZ" sz="1800" b="1" dirty="0">
              <a:latin typeface="Times New Roman" panose="02020603050405020304" pitchFamily="18" charset="0"/>
            </a:endParaRPr>
          </a:p>
        </p:txBody>
      </p:sp>
      <p:pic>
        <p:nvPicPr>
          <p:cNvPr id="373764" name="Picture 5">
            <a:extLst>
              <a:ext uri="{FF2B5EF4-FFF2-40B4-BE49-F238E27FC236}">
                <a16:creationId xmlns:a16="http://schemas.microsoft.com/office/drawing/2014/main" id="{1D4C9052-C288-E58C-838D-48D5C95D0C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1863" y="3743325"/>
            <a:ext cx="3132137" cy="312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3765" name="Freeform 7">
            <a:extLst>
              <a:ext uri="{FF2B5EF4-FFF2-40B4-BE49-F238E27FC236}">
                <a16:creationId xmlns:a16="http://schemas.microsoft.com/office/drawing/2014/main" id="{404C2597-58B5-8F26-8BA1-3453F3BC6748}"/>
              </a:ext>
            </a:extLst>
          </p:cNvPr>
          <p:cNvSpPr>
            <a:spLocks/>
          </p:cNvSpPr>
          <p:nvPr/>
        </p:nvSpPr>
        <p:spPr bwMode="auto">
          <a:xfrm>
            <a:off x="7578725" y="4897438"/>
            <a:ext cx="990600" cy="404812"/>
          </a:xfrm>
          <a:custGeom>
            <a:avLst/>
            <a:gdLst>
              <a:gd name="T0" fmla="*/ 0 w 624"/>
              <a:gd name="T1" fmla="*/ 0 h 255"/>
              <a:gd name="T2" fmla="*/ 2147483646 w 624"/>
              <a:gd name="T3" fmla="*/ 0 h 255"/>
              <a:gd name="T4" fmla="*/ 2147483646 w 624"/>
              <a:gd name="T5" fmla="*/ 2147483646 h 255"/>
              <a:gd name="T6" fmla="*/ 2147483646 w 624"/>
              <a:gd name="T7" fmla="*/ 2147483646 h 255"/>
              <a:gd name="T8" fmla="*/ 2147483646 w 624"/>
              <a:gd name="T9" fmla="*/ 2147483646 h 255"/>
              <a:gd name="T10" fmla="*/ 2147483646 w 624"/>
              <a:gd name="T11" fmla="*/ 2147483646 h 255"/>
              <a:gd name="T12" fmla="*/ 0 w 624"/>
              <a:gd name="T13" fmla="*/ 0 h 2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4" h="255">
                <a:moveTo>
                  <a:pt x="0" y="0"/>
                </a:moveTo>
                <a:lnTo>
                  <a:pt x="341" y="0"/>
                </a:lnTo>
                <a:lnTo>
                  <a:pt x="624" y="57"/>
                </a:lnTo>
                <a:lnTo>
                  <a:pt x="624" y="255"/>
                </a:lnTo>
                <a:lnTo>
                  <a:pt x="511" y="255"/>
                </a:lnTo>
                <a:lnTo>
                  <a:pt x="511" y="113"/>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a:extLst>
              <a:ext uri="{FF2B5EF4-FFF2-40B4-BE49-F238E27FC236}">
                <a16:creationId xmlns:a16="http://schemas.microsoft.com/office/drawing/2014/main" id="{4B902BE7-E7A3-3234-D128-A057B96CED58}"/>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Zóna (biom) opadavých lesů mírného podnebí</a:t>
            </a:r>
          </a:p>
        </p:txBody>
      </p:sp>
      <p:sp>
        <p:nvSpPr>
          <p:cNvPr id="36867" name="Rectangle 3">
            <a:extLst>
              <a:ext uri="{FF2B5EF4-FFF2-40B4-BE49-F238E27FC236}">
                <a16:creationId xmlns:a16="http://schemas.microsoft.com/office/drawing/2014/main" id="{A952B162-7C47-6B8A-368C-84813FCCE484}"/>
              </a:ext>
            </a:extLst>
          </p:cNvPr>
          <p:cNvSpPr>
            <a:spLocks noGrp="1" noChangeArrowheads="1"/>
          </p:cNvSpPr>
          <p:nvPr>
            <p:ph type="body" sz="half" idx="1"/>
          </p:nvPr>
        </p:nvSpPr>
        <p:spPr>
          <a:xfrm>
            <a:off x="161925" y="1179513"/>
            <a:ext cx="8969375" cy="2455862"/>
          </a:xfrm>
        </p:spPr>
        <p:txBody>
          <a:bodyPr/>
          <a:lstStyle/>
          <a:p>
            <a:pPr eaLnBrk="1" hangingPunct="1">
              <a:buSzPct val="75000"/>
            </a:pPr>
            <a:r>
              <a:rPr lang="cs-CZ" altLang="cs-CZ" sz="2000" b="1">
                <a:cs typeface="Calibri" panose="020F0502020204030204" pitchFamily="34" charset="0"/>
              </a:rPr>
              <a:t>Teplé až mírně teplé léto (14–20 °C) s dostatkem srážek, mírná zima (-6 – +2 °C)</a:t>
            </a:r>
          </a:p>
          <a:p>
            <a:pPr eaLnBrk="1" hangingPunct="1">
              <a:buSzPct val="75000"/>
            </a:pPr>
            <a:r>
              <a:rPr lang="cs-CZ" altLang="cs-CZ" sz="2000" b="1">
                <a:cs typeface="Calibri" panose="020F0502020204030204" pitchFamily="34" charset="0"/>
              </a:rPr>
              <a:t>Cca 4–10 °C ø roční teploty, 450–1400 mm srážek, sníh běžný</a:t>
            </a:r>
          </a:p>
          <a:p>
            <a:pPr eaLnBrk="1" hangingPunct="1">
              <a:buSzPct val="75000"/>
            </a:pPr>
            <a:r>
              <a:rPr lang="cs-CZ" altLang="cs-CZ" sz="2000" b="1">
                <a:cs typeface="Calibri" panose="020F0502020204030204" pitchFamily="34" charset="0"/>
              </a:rPr>
              <a:t>Především oceánické a suboceánické klima</a:t>
            </a:r>
          </a:p>
          <a:p>
            <a:pPr eaLnBrk="1" hangingPunct="1">
              <a:buSzPct val="75000"/>
            </a:pPr>
            <a:r>
              <a:rPr lang="cs-CZ" altLang="cs-CZ" sz="2000" b="1">
                <a:cs typeface="Calibri" panose="020F0502020204030204" pitchFamily="34" charset="0"/>
              </a:rPr>
              <a:t>Kambisoly, luvisoly</a:t>
            </a:r>
          </a:p>
          <a:p>
            <a:pPr eaLnBrk="1" hangingPunct="1">
              <a:buSzPct val="75000"/>
            </a:pPr>
            <a:r>
              <a:rPr lang="cs-CZ" altLang="cs-CZ" sz="2000" b="1">
                <a:cs typeface="Calibri" panose="020F0502020204030204" pitchFamily="34" charset="0"/>
              </a:rPr>
              <a:t>Listnaté a jehličnato-listnaté lesy (sekvence doubrav, bučin, jedlových bučin), zcela výjimečná vždyzelenost, poloopadovost</a:t>
            </a:r>
          </a:p>
          <a:p>
            <a:pPr eaLnBrk="1" hangingPunct="1">
              <a:buSzPct val="75000"/>
            </a:pPr>
            <a:r>
              <a:rPr lang="cs-CZ" altLang="cs-CZ" sz="2000" b="1">
                <a:cs typeface="Calibri" panose="020F0502020204030204" pitchFamily="34" charset="0"/>
              </a:rPr>
              <a:t>Jarní aspekt listnatých lesů</a:t>
            </a:r>
          </a:p>
        </p:txBody>
      </p:sp>
      <p:pic>
        <p:nvPicPr>
          <p:cNvPr id="36868" name="Obrázek 3">
            <a:extLst>
              <a:ext uri="{FF2B5EF4-FFF2-40B4-BE49-F238E27FC236}">
                <a16:creationId xmlns:a16="http://schemas.microsoft.com/office/drawing/2014/main" id="{B0EACB4B-E9D4-D8F9-296F-02EB66F1D6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68975" y="3657600"/>
            <a:ext cx="336232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Obrázek 6" descr="Obsah obrázku strom, exteriér, tráva, rostlina&#10;&#10;Popis byl vytvořen automaticky">
            <a:extLst>
              <a:ext uri="{FF2B5EF4-FFF2-40B4-BE49-F238E27FC236}">
                <a16:creationId xmlns:a16="http://schemas.microsoft.com/office/drawing/2014/main" id="{735059C4-7FB0-5E54-EF16-FDBA1693E4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738" y="3708400"/>
            <a:ext cx="4525962"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Obrázek 2">
            <a:extLst>
              <a:ext uri="{FF2B5EF4-FFF2-40B4-BE49-F238E27FC236}">
                <a16:creationId xmlns:a16="http://schemas.microsoft.com/office/drawing/2014/main" id="{B6B6014C-35A0-9D3D-F491-7B1DE43E29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7" name="Obrázek 4">
            <a:extLst>
              <a:ext uri="{FF2B5EF4-FFF2-40B4-BE49-F238E27FC236}">
                <a16:creationId xmlns:a16="http://schemas.microsoft.com/office/drawing/2014/main" id="{B21382A2-1F4E-2975-864A-191DA141DA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00500" y="3429000"/>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F46AB65-6F96-04A2-0DB4-35463453F2CE}"/>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42020" name="Rectangle 4">
            <a:extLst>
              <a:ext uri="{FF2B5EF4-FFF2-40B4-BE49-F238E27FC236}">
                <a16:creationId xmlns:a16="http://schemas.microsoft.com/office/drawing/2014/main" id="{D1696FF3-2E2F-6662-DCCA-7A9BADB9C948}"/>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Clr>
                <a:schemeClr val="hlink"/>
              </a:buClr>
              <a:buSzPct val="75000"/>
              <a:buFontTx/>
              <a:buNone/>
              <a:defRPr/>
            </a:pPr>
            <a:r>
              <a:rPr lang="cs-CZ" altLang="cs-CZ" sz="2000" b="1" dirty="0">
                <a:solidFill>
                  <a:srgbClr val="FF0000"/>
                </a:solidFill>
                <a:cs typeface="Calibri" panose="020F0502020204030204" pitchFamily="34" charset="0"/>
              </a:rPr>
              <a:t>B – bohatá </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bohatá, hydricky normální, mimo sutě (skelet do 50 % v Ah horizontu)</a:t>
            </a:r>
            <a:endParaRPr lang="cs-CZ" altLang="cs-CZ" sz="1800" b="1" dirty="0">
              <a:cs typeface="Calibri" panose="020F0502020204030204" pitchFamily="34" charset="0"/>
            </a:endParaRP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základní kategorie živné řady</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reliéf: svahy, plošiny, roviny; obecně málo exponovaný</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podloží minerálně středně bohaté až bohaté</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půda: hlinitopísčitá až jílovitohlinitá; středně bohatá bázemi; </a:t>
            </a:r>
            <a:r>
              <a:rPr lang="cs-CZ" altLang="cs-CZ" sz="1800" b="1" dirty="0">
                <a:solidFill>
                  <a:srgbClr val="FF0000"/>
                </a:solidFill>
                <a:cs typeface="Calibri" panose="020F0502020204030204" pitchFamily="34" charset="0"/>
              </a:rPr>
              <a:t>kambizemě</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kryptopodzoly</a:t>
            </a:r>
            <a:r>
              <a:rPr lang="cs-CZ" altLang="cs-CZ" sz="1800" b="1" dirty="0">
                <a:cs typeface="Calibri" panose="020F0502020204030204" pitchFamily="34" charset="0"/>
              </a:rPr>
              <a:t>; bez oglejení (max. slabě ve spodinách)</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voda: občas v sezóně prosychá (nižší polohy)</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typicky </a:t>
            </a:r>
            <a:r>
              <a:rPr lang="cs-CZ" altLang="cs-CZ" sz="1800" b="1" dirty="0">
                <a:solidFill>
                  <a:srgbClr val="FF0000"/>
                </a:solidFill>
                <a:cs typeface="Calibri" panose="020F0502020204030204" pitchFamily="34" charset="0"/>
              </a:rPr>
              <a:t>mezotrofní </a:t>
            </a:r>
          </a:p>
          <a:p>
            <a:pPr marL="85725" lvl="1" indent="0" eaLnBrk="1" hangingPunct="1">
              <a:buSzPct val="75000"/>
              <a:buFontTx/>
              <a:buNone/>
              <a:defRPr/>
            </a:pPr>
            <a:r>
              <a:rPr lang="cs-CZ" altLang="cs-CZ" sz="1800" b="1" dirty="0">
                <a:solidFill>
                  <a:srgbClr val="FF0000"/>
                </a:solidFill>
                <a:cs typeface="Calibri" panose="020F0502020204030204" pitchFamily="34" charset="0"/>
              </a:rPr>
              <a:t>druhy</a:t>
            </a:r>
            <a:r>
              <a:rPr lang="cs-CZ" altLang="cs-CZ" sz="1800" b="1" dirty="0">
                <a:cs typeface="Calibri" panose="020F0502020204030204" pitchFamily="34" charset="0"/>
              </a:rPr>
              <a:t>, oligotrofní jen zcela výjimečně</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1–6B</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S, C, F </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ohrožení větrem, sněhem, hnilobami, buření</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na gradientu bohatosti třetí nejbohatší SLT </a:t>
            </a:r>
          </a:p>
          <a:p>
            <a:pPr marL="85725" lvl="1" indent="0" eaLnBrk="1" hangingPunct="1">
              <a:buSzPct val="75000"/>
              <a:buFontTx/>
              <a:buNone/>
              <a:defRPr/>
            </a:pPr>
            <a:r>
              <a:rPr lang="cs-CZ" altLang="cs-CZ" sz="1800" b="1" dirty="0">
                <a:cs typeface="Calibri" panose="020F0502020204030204" pitchFamily="34" charset="0"/>
              </a:rPr>
              <a:t>(M, K, S, </a:t>
            </a:r>
            <a:r>
              <a:rPr lang="cs-CZ" altLang="cs-CZ" sz="1800" b="1" dirty="0">
                <a:solidFill>
                  <a:srgbClr val="FF0000"/>
                </a:solidFill>
                <a:cs typeface="Calibri" panose="020F0502020204030204" pitchFamily="34" charset="0"/>
              </a:rPr>
              <a:t>B</a:t>
            </a:r>
            <a:r>
              <a:rPr lang="cs-CZ" altLang="cs-CZ" sz="1800" b="1" dirty="0">
                <a:cs typeface="Calibri" panose="020F0502020204030204" pitchFamily="34" charset="0"/>
              </a:rPr>
              <a:t>, W, D)</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Širší okolí Brna, Bílé Karpaty aj.</a:t>
            </a:r>
          </a:p>
          <a:p>
            <a:pPr marL="266700"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Analogie v geobiocenologii: B 3</a:t>
            </a:r>
          </a:p>
          <a:p>
            <a:pPr lvl="1" eaLnBrk="1" hangingPunct="1">
              <a:buClr>
                <a:schemeClr val="hlink"/>
              </a:buClr>
              <a:buSzPct val="75000"/>
              <a:buFont typeface="Wingdings" panose="05000000000000000000" pitchFamily="2" charset="2"/>
              <a:buChar char="l"/>
              <a:defRPr/>
            </a:pPr>
            <a:endParaRPr lang="cs-CZ" altLang="cs-CZ" sz="2000" b="1" dirty="0">
              <a:latin typeface="Times New Roman" panose="02020603050405020304" pitchFamily="18" charset="0"/>
            </a:endParaRPr>
          </a:p>
        </p:txBody>
      </p:sp>
      <p:pic>
        <p:nvPicPr>
          <p:cNvPr id="377860" name="Picture 5">
            <a:extLst>
              <a:ext uri="{FF2B5EF4-FFF2-40B4-BE49-F238E27FC236}">
                <a16:creationId xmlns:a16="http://schemas.microsoft.com/office/drawing/2014/main" id="{1E0B0717-5079-45A1-BC6C-5A83A6C42B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7861" name="Freeform 6">
            <a:extLst>
              <a:ext uri="{FF2B5EF4-FFF2-40B4-BE49-F238E27FC236}">
                <a16:creationId xmlns:a16="http://schemas.microsoft.com/office/drawing/2014/main" id="{E4F72BBF-9A14-F744-DD8C-B52447A2454C}"/>
              </a:ext>
            </a:extLst>
          </p:cNvPr>
          <p:cNvSpPr>
            <a:spLocks/>
          </p:cNvSpPr>
          <p:nvPr/>
        </p:nvSpPr>
        <p:spPr bwMode="auto">
          <a:xfrm>
            <a:off x="8037513" y="5229225"/>
            <a:ext cx="360362" cy="539750"/>
          </a:xfrm>
          <a:custGeom>
            <a:avLst/>
            <a:gdLst>
              <a:gd name="T0" fmla="*/ 0 w 227"/>
              <a:gd name="T1" fmla="*/ 0 h 340"/>
              <a:gd name="T2" fmla="*/ 0 w 227"/>
              <a:gd name="T3" fmla="*/ 2147483646 h 340"/>
              <a:gd name="T4" fmla="*/ 2147483646 w 227"/>
              <a:gd name="T5" fmla="*/ 2147483646 h 340"/>
              <a:gd name="T6" fmla="*/ 2147483646 w 227"/>
              <a:gd name="T7" fmla="*/ 0 h 340"/>
              <a:gd name="T8" fmla="*/ 0 w 227"/>
              <a:gd name="T9" fmla="*/ 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340">
                <a:moveTo>
                  <a:pt x="0" y="0"/>
                </a:moveTo>
                <a:lnTo>
                  <a:pt x="0" y="340"/>
                </a:lnTo>
                <a:lnTo>
                  <a:pt x="227" y="340"/>
                </a:lnTo>
                <a:lnTo>
                  <a:pt x="227"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Obrázek 2">
            <a:extLst>
              <a:ext uri="{FF2B5EF4-FFF2-40B4-BE49-F238E27FC236}">
                <a16:creationId xmlns:a16="http://schemas.microsoft.com/office/drawing/2014/main" id="{DF650A00-0321-8900-8808-08FF74E800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TextovéPole 1">
            <a:extLst>
              <a:ext uri="{FF2B5EF4-FFF2-40B4-BE49-F238E27FC236}">
                <a16:creationId xmlns:a16="http://schemas.microsoft.com/office/drawing/2014/main" id="{C776BD30-C30F-D369-74CD-1DC7FF0FEEB4}"/>
              </a:ext>
            </a:extLst>
          </p:cNvPr>
          <p:cNvSpPr txBox="1">
            <a:spLocks noChangeArrowheads="1"/>
          </p:cNvSpPr>
          <p:nvPr/>
        </p:nvSpPr>
        <p:spPr bwMode="auto">
          <a:xfrm>
            <a:off x="115888" y="5994400"/>
            <a:ext cx="6616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3W – vápencová dubová bučina</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9F870BF1-9932-095B-7F81-0DA345D4E077}"/>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63524" name="Rectangle 4">
            <a:extLst>
              <a:ext uri="{FF2B5EF4-FFF2-40B4-BE49-F238E27FC236}">
                <a16:creationId xmlns:a16="http://schemas.microsoft.com/office/drawing/2014/main" id="{02894F0B-D60B-E542-5EA9-9FBA480AE4F0}"/>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W – vápencová</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vápencová,</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ultrabazická, hydricky normální, mimo sutě (skelet do 50 % v Ah horizontu)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svahy, vrcholy, hřbety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podloží: </a:t>
            </a:r>
            <a:r>
              <a:rPr lang="cs-CZ" altLang="cs-CZ" sz="1800" b="1" dirty="0">
                <a:solidFill>
                  <a:srgbClr val="FF0000"/>
                </a:solidFill>
                <a:cs typeface="Calibri" panose="020F0502020204030204" pitchFamily="34" charset="0"/>
              </a:rPr>
              <a:t>pouze karbonáty (vápenec, mramor, dolomit)</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písčitohlinitá až jílovitohlinitá; bohatá bázemi; rendzina kambická, kambizemě; bez oglejení (max. slabě ve spodinách)</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občas v sezóně prosychá</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s mezotrofními a </a:t>
            </a:r>
            <a:r>
              <a:rPr lang="cs-CZ" altLang="cs-CZ" sz="1800" b="1" dirty="0">
                <a:solidFill>
                  <a:srgbClr val="FF0000"/>
                </a:solidFill>
                <a:cs typeface="Calibri" panose="020F0502020204030204" pitchFamily="34" charset="0"/>
              </a:rPr>
              <a:t>kalcifilními</a:t>
            </a:r>
            <a:r>
              <a:rPr lang="cs-CZ" altLang="cs-CZ" sz="1800" b="1" dirty="0">
                <a:cs typeface="Calibri" panose="020F0502020204030204" pitchFamily="34" charset="0"/>
              </a:rPr>
              <a:t> druhy (časté orchideje)</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2–5W, v 6. LVS řazena do 6B</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C, B </a:t>
            </a:r>
            <a:endParaRPr lang="cs-CZ" altLang="cs-CZ" sz="1800"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 podstatě bohatá EK na vápenci a bohatých </a:t>
            </a:r>
          </a:p>
          <a:p>
            <a:pPr marL="263525" lvl="1" indent="-179388" eaLnBrk="1" hangingPunct="1">
              <a:buSzPct val="75000"/>
              <a:buFontTx/>
              <a:buNone/>
              <a:defRPr/>
            </a:pPr>
            <a:r>
              <a:rPr lang="cs-CZ" altLang="cs-CZ" sz="1800" b="1" dirty="0">
                <a:cs typeface="Calibri" panose="020F0502020204030204" pitchFamily="34" charset="0"/>
              </a:rPr>
              <a:t>horninách s vyvinutějšími typy půd (rozdíl oproti X, C) – </a:t>
            </a:r>
          </a:p>
          <a:p>
            <a:pPr marL="263525" lvl="1" indent="-179388" eaLnBrk="1" hangingPunct="1">
              <a:buSzPct val="75000"/>
              <a:buFontTx/>
              <a:buNone/>
              <a:defRPr/>
            </a:pPr>
            <a:r>
              <a:rPr lang="cs-CZ" altLang="cs-CZ" sz="1800" b="1" dirty="0">
                <a:cs typeface="Calibri" panose="020F0502020204030204" pitchFamily="34" charset="0"/>
              </a:rPr>
              <a:t>díky tomu i vyšší bonity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ohrožení smrku hnilobami</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na gradientu bohatosti druhý nejbohatší SLT </a:t>
            </a:r>
          </a:p>
          <a:p>
            <a:pPr marL="263525" lvl="1" indent="-179388" eaLnBrk="1" hangingPunct="1">
              <a:buSzPct val="75000"/>
              <a:buFontTx/>
              <a:buNone/>
              <a:defRPr/>
            </a:pPr>
            <a:r>
              <a:rPr lang="cs-CZ" altLang="cs-CZ" sz="1800" b="1" dirty="0">
                <a:cs typeface="Calibri" panose="020F0502020204030204" pitchFamily="34" charset="0"/>
              </a:rPr>
              <a:t>(M, K, S, B, </a:t>
            </a:r>
            <a:r>
              <a:rPr lang="cs-CZ" altLang="cs-CZ" sz="1800" b="1" dirty="0">
                <a:solidFill>
                  <a:srgbClr val="FF0000"/>
                </a:solidFill>
                <a:cs typeface="Calibri" panose="020F0502020204030204" pitchFamily="34" charset="0"/>
              </a:rPr>
              <a:t>W</a:t>
            </a:r>
            <a:r>
              <a:rPr lang="cs-CZ" altLang="cs-CZ" sz="1800" b="1" dirty="0">
                <a:cs typeface="Calibri" panose="020F0502020204030204" pitchFamily="34" charset="0"/>
              </a:rPr>
              <a:t>, D)</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Moravský kras aj.</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Analogie v geobiocenologii: BD, D 3</a:t>
            </a:r>
          </a:p>
        </p:txBody>
      </p:sp>
      <p:pic>
        <p:nvPicPr>
          <p:cNvPr id="381956" name="Picture 5">
            <a:extLst>
              <a:ext uri="{FF2B5EF4-FFF2-40B4-BE49-F238E27FC236}">
                <a16:creationId xmlns:a16="http://schemas.microsoft.com/office/drawing/2014/main" id="{46F0D15A-0768-A110-81C5-4BFDA935A0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1957" name="Freeform 7">
            <a:extLst>
              <a:ext uri="{FF2B5EF4-FFF2-40B4-BE49-F238E27FC236}">
                <a16:creationId xmlns:a16="http://schemas.microsoft.com/office/drawing/2014/main" id="{0033922A-59F4-A28D-811B-FDD37984674C}"/>
              </a:ext>
            </a:extLst>
          </p:cNvPr>
          <p:cNvSpPr>
            <a:spLocks/>
          </p:cNvSpPr>
          <p:nvPr/>
        </p:nvSpPr>
        <p:spPr bwMode="auto">
          <a:xfrm>
            <a:off x="8397875" y="5229225"/>
            <a:ext cx="404813" cy="809625"/>
          </a:xfrm>
          <a:custGeom>
            <a:avLst/>
            <a:gdLst>
              <a:gd name="T0" fmla="*/ 2147483646 w 255"/>
              <a:gd name="T1" fmla="*/ 2147483646 h 510"/>
              <a:gd name="T2" fmla="*/ 0 w 255"/>
              <a:gd name="T3" fmla="*/ 2147483646 h 510"/>
              <a:gd name="T4" fmla="*/ 0 w 255"/>
              <a:gd name="T5" fmla="*/ 0 h 510"/>
              <a:gd name="T6" fmla="*/ 2147483646 w 255"/>
              <a:gd name="T7" fmla="*/ 0 h 510"/>
              <a:gd name="T8" fmla="*/ 2147483646 w 255"/>
              <a:gd name="T9" fmla="*/ 2147483646 h 510"/>
              <a:gd name="T10" fmla="*/ 2147483646 w 255"/>
              <a:gd name="T11" fmla="*/ 2147483646 h 5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 h="510">
                <a:moveTo>
                  <a:pt x="113" y="510"/>
                </a:moveTo>
                <a:lnTo>
                  <a:pt x="0" y="340"/>
                </a:lnTo>
                <a:lnTo>
                  <a:pt x="0" y="0"/>
                </a:lnTo>
                <a:lnTo>
                  <a:pt x="227" y="0"/>
                </a:lnTo>
                <a:lnTo>
                  <a:pt x="255" y="312"/>
                </a:lnTo>
                <a:lnTo>
                  <a:pt x="113" y="51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5">
            <a:extLst>
              <a:ext uri="{FF2B5EF4-FFF2-40B4-BE49-F238E27FC236}">
                <a16:creationId xmlns:a16="http://schemas.microsoft.com/office/drawing/2014/main" id="{9A4F9B38-41E3-A730-A863-43BD74E4FD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825" y="965200"/>
            <a:ext cx="368935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8099" name="Obrázek 2" descr="Obsah obrázku tráva, strom, exteriér, rostlina&#10;&#10;Popis byl vytvořen automaticky">
            <a:extLst>
              <a:ext uri="{FF2B5EF4-FFF2-40B4-BE49-F238E27FC236}">
                <a16:creationId xmlns:a16="http://schemas.microsoft.com/office/drawing/2014/main" id="{435FFBD3-CA7B-4AB0-791C-3AAF9FC80B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08425" y="1727200"/>
            <a:ext cx="510698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0" name="TextovéPole 1">
            <a:extLst>
              <a:ext uri="{FF2B5EF4-FFF2-40B4-BE49-F238E27FC236}">
                <a16:creationId xmlns:a16="http://schemas.microsoft.com/office/drawing/2014/main" id="{7551C599-4ED4-CA5C-4359-9A48C364B35A}"/>
              </a:ext>
            </a:extLst>
          </p:cNvPr>
          <p:cNvSpPr txBox="1">
            <a:spLocks noChangeArrowheads="1"/>
          </p:cNvSpPr>
          <p:nvPr/>
        </p:nvSpPr>
        <p:spPr bwMode="auto">
          <a:xfrm>
            <a:off x="206375" y="5454650"/>
            <a:ext cx="355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3H – hlinitá dubová bučina</a:t>
            </a:r>
          </a:p>
        </p:txBody>
      </p:sp>
      <p:sp>
        <p:nvSpPr>
          <p:cNvPr id="388101" name="TextovéPole 2">
            <a:extLst>
              <a:ext uri="{FF2B5EF4-FFF2-40B4-BE49-F238E27FC236}">
                <a16:creationId xmlns:a16="http://schemas.microsoft.com/office/drawing/2014/main" id="{6C828E39-1E16-263A-0FD5-81F501C3FAA1}"/>
              </a:ext>
            </a:extLst>
          </p:cNvPr>
          <p:cNvSpPr txBox="1">
            <a:spLocks noChangeArrowheads="1"/>
          </p:cNvSpPr>
          <p:nvPr/>
        </p:nvSpPr>
        <p:spPr bwMode="auto">
          <a:xfrm>
            <a:off x="3908425" y="4778375"/>
            <a:ext cx="412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2H – hlinitá buková doubrava</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F262676-A278-09A3-7D74-17680619ADD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živné řady </a:t>
            </a:r>
          </a:p>
        </p:txBody>
      </p:sp>
      <p:sp>
        <p:nvSpPr>
          <p:cNvPr id="366596" name="Rectangle 4">
            <a:extLst>
              <a:ext uri="{FF2B5EF4-FFF2-40B4-BE49-F238E27FC236}">
                <a16:creationId xmlns:a16="http://schemas.microsoft.com/office/drawing/2014/main" id="{8A3C356F-83B2-EEF1-5C62-C394E613744B}"/>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H – hlinitá (bohatá uléhavá)</a:t>
            </a:r>
          </a:p>
          <a:p>
            <a:pPr marL="263525" lvl="1" indent="-179388"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středně bohatá až bohatá, hydricky normální, hlinitá (skelet do 10 %)</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reliéf: roviny, plošiny, mírné svahy</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podloží: spraše, sprašové hlíny, polygenetické hlíny, hlinité svahoviny</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půda: hlinitá až jílovitohlinitá; hluboká, ve spodinách</a:t>
            </a:r>
            <a:r>
              <a:rPr lang="cs-CZ" altLang="cs-CZ" sz="1800" b="1" dirty="0">
                <a:cs typeface="Calibri" panose="020F0502020204030204" pitchFamily="34" charset="0"/>
              </a:rPr>
              <a:t> </a:t>
            </a:r>
            <a:r>
              <a:rPr lang="cs-CZ" altLang="cs-CZ" sz="2000" b="1" dirty="0">
                <a:cs typeface="Calibri" panose="020F0502020204030204" pitchFamily="34" charset="0"/>
              </a:rPr>
              <a:t>uléhavá; bázemi středně bohatá; hnědozemě, luvizemě; oglejení max. do oglejeného subtypu </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voda: ve vegetačním období občas prosychá, ve spodinách oglejení</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biota: vegetace odpovídá VS, typicky </a:t>
            </a:r>
            <a:r>
              <a:rPr lang="cs-CZ" altLang="cs-CZ" sz="2000" b="1" i="1" dirty="0">
                <a:solidFill>
                  <a:srgbClr val="FF0000"/>
                </a:solidFill>
                <a:cs typeface="Calibri" panose="020F0502020204030204" pitchFamily="34" charset="0"/>
              </a:rPr>
              <a:t>Carex pilosa</a:t>
            </a:r>
            <a:r>
              <a:rPr lang="cs-CZ" altLang="cs-CZ" sz="2000" b="1" i="1" dirty="0">
                <a:cs typeface="Calibri" panose="020F0502020204030204" pitchFamily="34" charset="0"/>
              </a:rPr>
              <a:t>,</a:t>
            </a:r>
          </a:p>
          <a:p>
            <a:pPr marL="84137" lvl="1" indent="0" eaLnBrk="1" hangingPunct="1">
              <a:buSzPct val="75000"/>
              <a:buFontTx/>
              <a:buNone/>
              <a:defRPr/>
            </a:pPr>
            <a:r>
              <a:rPr lang="cs-CZ" altLang="cs-CZ" sz="2000" b="1" i="1" dirty="0">
                <a:cs typeface="Calibri" panose="020F0502020204030204" pitchFamily="34" charset="0"/>
              </a:rPr>
              <a:t>Convallaria majalis</a:t>
            </a:r>
            <a:r>
              <a:rPr lang="cs-CZ" altLang="cs-CZ" sz="2000" b="1" dirty="0">
                <a:cs typeface="Calibri" panose="020F0502020204030204" pitchFamily="34" charset="0"/>
              </a:rPr>
              <a:t>, </a:t>
            </a:r>
            <a:r>
              <a:rPr lang="cs-CZ" altLang="cs-CZ" sz="2000" b="1" i="1" dirty="0">
                <a:cs typeface="Calibri" panose="020F0502020204030204" pitchFamily="34" charset="0"/>
              </a:rPr>
              <a:t>Sanicula europaea</a:t>
            </a:r>
            <a:endParaRPr lang="cs-CZ" altLang="cs-CZ" sz="20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1–6H</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návaznost v terénu: EK D, O</a:t>
            </a:r>
            <a:r>
              <a:rPr lang="cs-CZ" altLang="cs-CZ" sz="1800" b="1" dirty="0">
                <a:cs typeface="Calibri" panose="020F0502020204030204" pitchFamily="34" charset="0"/>
              </a:rPr>
              <a:t> </a:t>
            </a:r>
          </a:p>
          <a:p>
            <a:pPr marL="263525" lvl="1" indent="-179388" eaLnBrk="1" hangingPunct="1">
              <a:buSzPct val="75000"/>
              <a:buFont typeface="Arial" panose="020B0604020202020204" pitchFamily="34" charset="0"/>
              <a:buChar char="•"/>
              <a:defRPr/>
            </a:pPr>
            <a:r>
              <a:rPr lang="cs-CZ" altLang="cs-CZ" sz="2000" b="1" dirty="0">
                <a:cs typeface="Calibri" panose="020F0502020204030204" pitchFamily="34" charset="0"/>
              </a:rPr>
              <a:t>analogie EK B na sprašových, svahových, </a:t>
            </a:r>
          </a:p>
          <a:p>
            <a:pPr marL="84137" lvl="1" indent="0" eaLnBrk="1" hangingPunct="1">
              <a:buSzPct val="75000"/>
              <a:buFontTx/>
              <a:buNone/>
              <a:defRPr/>
            </a:pPr>
            <a:r>
              <a:rPr lang="cs-CZ" altLang="cs-CZ" sz="2000" b="1" dirty="0">
                <a:cs typeface="Calibri" panose="020F0502020204030204" pitchFamily="34" charset="0"/>
              </a:rPr>
              <a:t>polygenetických hlínách</a:t>
            </a:r>
          </a:p>
          <a:p>
            <a:pPr marL="263525"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sklony k vývratům, produkční stanoviště</a:t>
            </a:r>
          </a:p>
          <a:p>
            <a:pPr marL="263525"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Bílé Karpaty, </a:t>
            </a:r>
            <a:r>
              <a:rPr lang="cs-CZ" altLang="cs-CZ" sz="2000" b="1" dirty="0" err="1">
                <a:cs typeface="Calibri" panose="020F0502020204030204" pitchFamily="34" charset="0"/>
              </a:rPr>
              <a:t>Litenčická</a:t>
            </a:r>
            <a:r>
              <a:rPr lang="cs-CZ" altLang="cs-CZ" sz="2000" b="1" dirty="0">
                <a:cs typeface="Calibri" panose="020F0502020204030204" pitchFamily="34" charset="0"/>
              </a:rPr>
              <a:t> pahorkatina, Ždánický les aj.</a:t>
            </a:r>
          </a:p>
          <a:p>
            <a:pPr marL="263525" lvl="1" indent="-180975" eaLnBrk="1" hangingPunct="1">
              <a:buSzPct val="75000"/>
              <a:buFont typeface="Arial" panose="020B0604020202020204" pitchFamily="34" charset="0"/>
              <a:buChar char="•"/>
              <a:defRPr/>
            </a:pPr>
            <a:r>
              <a:rPr lang="cs-CZ" altLang="cs-CZ" sz="2000" b="1" dirty="0">
                <a:cs typeface="Calibri" panose="020F0502020204030204" pitchFamily="34" charset="0"/>
              </a:rPr>
              <a:t>Analogie v geobiocenologii: B, BD 3</a:t>
            </a:r>
          </a:p>
          <a:p>
            <a:pPr marL="84137" lvl="1" indent="0" eaLnBrk="1" hangingPunct="1">
              <a:buSzPct val="75000"/>
              <a:buFontTx/>
              <a:buNone/>
              <a:defRPr/>
            </a:pPr>
            <a:endParaRPr lang="cs-CZ" altLang="cs-CZ" sz="2000" b="1" dirty="0">
              <a:cs typeface="Calibri" panose="020F0502020204030204" pitchFamily="34" charset="0"/>
            </a:endParaRPr>
          </a:p>
        </p:txBody>
      </p:sp>
      <p:pic>
        <p:nvPicPr>
          <p:cNvPr id="386052" name="Picture 5">
            <a:extLst>
              <a:ext uri="{FF2B5EF4-FFF2-40B4-BE49-F238E27FC236}">
                <a16:creationId xmlns:a16="http://schemas.microsoft.com/office/drawing/2014/main" id="{A7227A03-B80F-51EE-2340-374C5A558C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6053" name="Freeform 7">
            <a:extLst>
              <a:ext uri="{FF2B5EF4-FFF2-40B4-BE49-F238E27FC236}">
                <a16:creationId xmlns:a16="http://schemas.microsoft.com/office/drawing/2014/main" id="{C1AD0741-9DD4-0A21-7FB1-42E691313438}"/>
              </a:ext>
            </a:extLst>
          </p:cNvPr>
          <p:cNvSpPr>
            <a:spLocks/>
          </p:cNvSpPr>
          <p:nvPr/>
        </p:nvSpPr>
        <p:spPr bwMode="auto">
          <a:xfrm>
            <a:off x="7677150" y="5768975"/>
            <a:ext cx="944563" cy="269875"/>
          </a:xfrm>
          <a:custGeom>
            <a:avLst/>
            <a:gdLst>
              <a:gd name="T0" fmla="*/ 0 w 595"/>
              <a:gd name="T1" fmla="*/ 2147483646 h 170"/>
              <a:gd name="T2" fmla="*/ 2147483646 w 595"/>
              <a:gd name="T3" fmla="*/ 0 h 170"/>
              <a:gd name="T4" fmla="*/ 2147483646 w 595"/>
              <a:gd name="T5" fmla="*/ 0 h 170"/>
              <a:gd name="T6" fmla="*/ 2147483646 w 595"/>
              <a:gd name="T7" fmla="*/ 2147483646 h 170"/>
              <a:gd name="T8" fmla="*/ 0 w 595"/>
              <a:gd name="T9" fmla="*/ 2147483646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5" h="170">
                <a:moveTo>
                  <a:pt x="0" y="170"/>
                </a:moveTo>
                <a:lnTo>
                  <a:pt x="227" y="0"/>
                </a:lnTo>
                <a:lnTo>
                  <a:pt x="454" y="0"/>
                </a:lnTo>
                <a:lnTo>
                  <a:pt x="595" y="170"/>
                </a:lnTo>
                <a:lnTo>
                  <a:pt x="0" y="17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Obrázek 7">
            <a:extLst>
              <a:ext uri="{FF2B5EF4-FFF2-40B4-BE49-F238E27FC236}">
                <a16:creationId xmlns:a16="http://schemas.microsoft.com/office/drawing/2014/main" id="{0A5CFEE1-563B-B798-BA0B-203F4FFFC71D}"/>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8088" y="404018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725BE1F6-C37C-4577-774B-18A4D4636A2F}"/>
              </a:ext>
            </a:extLst>
          </p:cNvPr>
          <p:cNvSpPr>
            <a:spLocks noChangeArrowheads="1"/>
          </p:cNvSpPr>
          <p:nvPr/>
        </p:nvSpPr>
        <p:spPr bwMode="auto">
          <a:xfrm>
            <a:off x="161925" y="144463"/>
            <a:ext cx="8866188" cy="719137"/>
          </a:xfrm>
          <a:prstGeom prst="rect">
            <a:avLst/>
          </a:prstGeom>
          <a:noFill/>
          <a:ln w="9525">
            <a:noFill/>
            <a:miter lim="800000"/>
            <a:headEnd/>
            <a:tailEnd/>
          </a:ln>
          <a:effectLst/>
        </p:spPr>
        <p:txBody>
          <a:bodyPr anchor="ctr" anchorCtr="1"/>
          <a:lstStyle/>
          <a:p>
            <a:pPr marL="0" lvl="1" algn="ctr">
              <a:defRPr/>
            </a:pPr>
            <a:r>
              <a:rPr lang="cs-CZ" sz="3600" b="1" dirty="0">
                <a:solidFill>
                  <a:schemeClr val="tx2"/>
                </a:solidFill>
                <a:effectLst>
                  <a:outerShdw blurRad="38100" dist="38100" dir="2700000" algn="tl">
                    <a:srgbClr val="FFFFFF"/>
                  </a:outerShdw>
                </a:effectLst>
                <a:latin typeface="Times New Roman" pitchFamily="18" charset="0"/>
              </a:rPr>
              <a:t> </a:t>
            </a:r>
            <a:r>
              <a:rPr lang="cs-CZ" sz="3600" b="1" dirty="0">
                <a:latin typeface="Calibri" panose="020F0502020204030204" pitchFamily="34" charset="0"/>
                <a:ea typeface="+mj-ea"/>
                <a:cs typeface="+mj-cs"/>
              </a:rPr>
              <a:t>Ekologická řada obohacená humusem (javorová) (J)</a:t>
            </a:r>
          </a:p>
        </p:txBody>
      </p:sp>
      <p:sp>
        <p:nvSpPr>
          <p:cNvPr id="371716" name="Rectangle 4">
            <a:extLst>
              <a:ext uri="{FF2B5EF4-FFF2-40B4-BE49-F238E27FC236}">
                <a16:creationId xmlns:a16="http://schemas.microsoft.com/office/drawing/2014/main" id="{A41B4970-4D75-FF2B-40C9-2CE2F398879F}"/>
              </a:ext>
            </a:extLst>
          </p:cNvPr>
          <p:cNvSpPr>
            <a:spLocks noChangeArrowheads="1"/>
          </p:cNvSpPr>
          <p:nvPr/>
        </p:nvSpPr>
        <p:spPr bwMode="auto">
          <a:xfrm>
            <a:off x="107950" y="1133475"/>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defRPr/>
            </a:pPr>
            <a:r>
              <a:rPr lang="cs-CZ" altLang="cs-CZ" sz="1800" b="1" dirty="0">
                <a:cs typeface="Calibri" panose="020F0502020204030204" pitchFamily="34" charset="0"/>
              </a:rPr>
              <a:t>obohacení humusem plošným ronem po svahu, velmi příznivá humifikace (</a:t>
            </a:r>
            <a:r>
              <a:rPr lang="cs-CZ" altLang="cs-CZ" sz="1800" b="1" dirty="0">
                <a:solidFill>
                  <a:srgbClr val="FF0000"/>
                </a:solidFill>
                <a:cs typeface="Calibri" panose="020F0502020204030204" pitchFamily="34" charset="0"/>
              </a:rPr>
              <a:t>mul</a:t>
            </a:r>
            <a:r>
              <a:rPr lang="cs-CZ" altLang="cs-CZ" sz="1800" b="1" dirty="0">
                <a:cs typeface="Calibri" panose="020F0502020204030204" pitchFamily="34" charset="0"/>
              </a:rPr>
              <a:t>), obohacení o dusík</a:t>
            </a:r>
          </a:p>
          <a:p>
            <a:pPr eaLnBrk="1" hangingPunct="1">
              <a:buSzPct val="75000"/>
              <a:defRPr/>
            </a:pPr>
            <a:r>
              <a:rPr lang="cs-CZ" altLang="cs-CZ" sz="1800" b="1" dirty="0">
                <a:cs typeface="Calibri" panose="020F0502020204030204" pitchFamily="34" charset="0"/>
              </a:rPr>
              <a:t>sutě, rokliny, deluvia</a:t>
            </a:r>
          </a:p>
          <a:p>
            <a:pPr eaLnBrk="1" hangingPunct="1">
              <a:buSzPct val="75000"/>
              <a:defRPr/>
            </a:pPr>
            <a:r>
              <a:rPr lang="cs-CZ" altLang="cs-CZ" sz="1800" b="1" dirty="0">
                <a:cs typeface="Calibri" panose="020F0502020204030204" pitchFamily="34" charset="0"/>
              </a:rPr>
              <a:t>typická stanoviště </a:t>
            </a:r>
            <a:r>
              <a:rPr lang="cs-CZ" altLang="cs-CZ" sz="1800" b="1" dirty="0">
                <a:solidFill>
                  <a:srgbClr val="FF0000"/>
                </a:solidFill>
                <a:cs typeface="Calibri" panose="020F0502020204030204" pitchFamily="34" charset="0"/>
              </a:rPr>
              <a:t>cenných listnáčů</a:t>
            </a:r>
          </a:p>
          <a:p>
            <a:pPr eaLnBrk="1" hangingPunct="1">
              <a:buSzPct val="75000"/>
              <a:defRPr/>
            </a:pPr>
            <a:r>
              <a:rPr lang="cs-CZ" altLang="cs-CZ" sz="1800" b="1" dirty="0">
                <a:cs typeface="Calibri" panose="020F0502020204030204" pitchFamily="34" charset="0"/>
              </a:rPr>
              <a:t>významný podíl </a:t>
            </a:r>
            <a:r>
              <a:rPr lang="cs-CZ" altLang="cs-CZ" sz="1800" b="1" dirty="0">
                <a:solidFill>
                  <a:srgbClr val="FF0000"/>
                </a:solidFill>
                <a:cs typeface="Calibri" panose="020F0502020204030204" pitchFamily="34" charset="0"/>
              </a:rPr>
              <a:t>nitrofilních</a:t>
            </a:r>
            <a:r>
              <a:rPr lang="cs-CZ" altLang="cs-CZ" sz="1800" b="1" dirty="0">
                <a:cs typeface="Calibri" panose="020F0502020204030204" pitchFamily="34" charset="0"/>
              </a:rPr>
              <a:t> a heminitrofilních druhů: </a:t>
            </a:r>
            <a:r>
              <a:rPr lang="cs-CZ" altLang="cs-CZ" sz="1800" b="1" i="1" dirty="0">
                <a:cs typeface="Calibri" panose="020F0502020204030204" pitchFamily="34" charset="0"/>
              </a:rPr>
              <a:t>Fraxinus excelsior</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Ulmus glabra</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Acer campestre</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Acer platanoides</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Acer pseudoplatanus</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Tilia platyphyllos</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Tilia cordata</a:t>
            </a:r>
            <a:r>
              <a:rPr lang="cs-CZ" altLang="cs-CZ" sz="1800" b="1" dirty="0">
                <a:cs typeface="Calibri" panose="020F0502020204030204" pitchFamily="34" charset="0"/>
              </a:rPr>
              <a:t>, </a:t>
            </a:r>
            <a:r>
              <a:rPr lang="cs-CZ" altLang="cs-CZ" sz="1800" b="1" i="1" dirty="0">
                <a:cs typeface="Calibri" panose="020F0502020204030204" pitchFamily="34" charset="0"/>
              </a:rPr>
              <a:t>Anthriscus sylvestris</a:t>
            </a:r>
            <a:r>
              <a:rPr lang="cs-CZ" altLang="cs-CZ" sz="1800" b="1" dirty="0">
                <a:cs typeface="Calibri" panose="020F0502020204030204" pitchFamily="34" charset="0"/>
              </a:rPr>
              <a:t>, </a:t>
            </a:r>
            <a:r>
              <a:rPr lang="cs-CZ" altLang="cs-CZ" sz="1800" b="1" i="1" dirty="0">
                <a:cs typeface="Calibri" panose="020F0502020204030204" pitchFamily="34" charset="0"/>
              </a:rPr>
              <a:t>Alliaria petiolata</a:t>
            </a:r>
            <a:r>
              <a:rPr lang="cs-CZ" altLang="cs-CZ" sz="1800" b="1" dirty="0">
                <a:cs typeface="Calibri" panose="020F0502020204030204" pitchFamily="34" charset="0"/>
              </a:rPr>
              <a:t>, </a:t>
            </a:r>
            <a:r>
              <a:rPr lang="cs-CZ" altLang="cs-CZ" sz="1800" b="1" i="1" dirty="0">
                <a:cs typeface="Calibri" panose="020F0502020204030204" pitchFamily="34" charset="0"/>
              </a:rPr>
              <a:t>Geranium robertianum</a:t>
            </a:r>
            <a:r>
              <a:rPr lang="cs-CZ" altLang="cs-CZ" sz="1800" b="1" dirty="0">
                <a:cs typeface="Calibri" panose="020F0502020204030204" pitchFamily="34" charset="0"/>
              </a:rPr>
              <a:t>, </a:t>
            </a:r>
            <a:r>
              <a:rPr lang="cs-CZ" altLang="cs-CZ" sz="1800" b="1" i="1" dirty="0">
                <a:cs typeface="Calibri" panose="020F0502020204030204" pitchFamily="34" charset="0"/>
              </a:rPr>
              <a:t>Geum urbanum</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Dentaria enneaphyllos</a:t>
            </a:r>
            <a:r>
              <a:rPr lang="cs-CZ" altLang="cs-CZ" sz="1800" b="1" dirty="0">
                <a:cs typeface="Calibri" panose="020F0502020204030204" pitchFamily="34" charset="0"/>
              </a:rPr>
              <a:t>, </a:t>
            </a:r>
            <a:r>
              <a:rPr lang="cs-CZ" altLang="cs-CZ" sz="1800" b="1" i="1" dirty="0">
                <a:cs typeface="Calibri" panose="020F0502020204030204" pitchFamily="34" charset="0"/>
              </a:rPr>
              <a:t>Festuca gigantea</a:t>
            </a:r>
            <a:r>
              <a:rPr lang="cs-CZ" altLang="cs-CZ" sz="1800" b="1" dirty="0">
                <a:cs typeface="Calibri" panose="020F0502020204030204" pitchFamily="34" charset="0"/>
              </a:rPr>
              <a:t>, </a:t>
            </a:r>
            <a:r>
              <a:rPr lang="cs-CZ" altLang="cs-CZ" sz="1800" b="1" i="1" dirty="0">
                <a:cs typeface="Calibri" panose="020F0502020204030204" pitchFamily="34" charset="0"/>
              </a:rPr>
              <a:t>Chelidonium majus</a:t>
            </a:r>
            <a:r>
              <a:rPr lang="cs-CZ" altLang="cs-CZ" sz="1800" b="1" dirty="0">
                <a:cs typeface="Calibri" panose="020F0502020204030204" pitchFamily="34" charset="0"/>
              </a:rPr>
              <a:t>, </a:t>
            </a:r>
            <a:r>
              <a:rPr lang="cs-CZ" altLang="cs-CZ" sz="1800" b="1" i="1" dirty="0">
                <a:cs typeface="Calibri" panose="020F0502020204030204" pitchFamily="34" charset="0"/>
              </a:rPr>
              <a:t>Galeobdolon luteum</a:t>
            </a:r>
            <a:r>
              <a:rPr lang="cs-CZ" altLang="cs-CZ" sz="1800" b="1" dirty="0">
                <a:cs typeface="Calibri" panose="020F0502020204030204" pitchFamily="34" charset="0"/>
              </a:rPr>
              <a:t>, </a:t>
            </a:r>
            <a:r>
              <a:rPr lang="cs-CZ" altLang="cs-CZ" sz="1800" b="1" i="1" dirty="0">
                <a:cs typeface="Calibri" panose="020F0502020204030204" pitchFamily="34" charset="0"/>
              </a:rPr>
              <a:t>Galeobdolon montanum</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Lamium maculatum</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Lunaria rediviva</a:t>
            </a:r>
            <a:r>
              <a:rPr lang="cs-CZ" altLang="cs-CZ" sz="1800" b="1" dirty="0">
                <a:cs typeface="Calibri" panose="020F0502020204030204" pitchFamily="34" charset="0"/>
              </a:rPr>
              <a:t>, </a:t>
            </a:r>
            <a:r>
              <a:rPr lang="cs-CZ" altLang="cs-CZ" sz="1800" b="1" i="1" dirty="0">
                <a:cs typeface="Calibri" panose="020F0502020204030204" pitchFamily="34" charset="0"/>
              </a:rPr>
              <a:t>Hordelymus europaeus</a:t>
            </a:r>
            <a:r>
              <a:rPr lang="cs-CZ" altLang="cs-CZ" sz="1800" b="1" dirty="0">
                <a:cs typeface="Calibri" panose="020F0502020204030204" pitchFamily="34" charset="0"/>
              </a:rPr>
              <a:t>, </a:t>
            </a:r>
            <a:r>
              <a:rPr lang="cs-CZ" altLang="cs-CZ" sz="1800" b="1" i="1" dirty="0">
                <a:cs typeface="Calibri" panose="020F0502020204030204" pitchFamily="34" charset="0"/>
              </a:rPr>
              <a:t> </a:t>
            </a:r>
            <a:r>
              <a:rPr lang="cs-CZ" altLang="cs-CZ" sz="1800" b="1" i="1" dirty="0">
                <a:solidFill>
                  <a:srgbClr val="FF0000"/>
                </a:solidFill>
                <a:cs typeface="Calibri" panose="020F0502020204030204" pitchFamily="34" charset="0"/>
              </a:rPr>
              <a:t>Mercurialis perennis</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Aruncus vulgaris </a:t>
            </a:r>
            <a:r>
              <a:rPr lang="cs-CZ" altLang="cs-CZ" sz="1800" b="1" dirty="0">
                <a:cs typeface="Calibri" panose="020F0502020204030204" pitchFamily="34" charset="0"/>
              </a:rPr>
              <a:t>aj. Vyvinut jarní aspekt: </a:t>
            </a:r>
            <a:r>
              <a:rPr lang="cs-CZ" altLang="cs-CZ" sz="1800" b="1" i="1" dirty="0">
                <a:solidFill>
                  <a:srgbClr val="FF0000"/>
                </a:solidFill>
                <a:cs typeface="Calibri" panose="020F0502020204030204" pitchFamily="34" charset="0"/>
              </a:rPr>
              <a:t>Corydalis cava</a:t>
            </a:r>
            <a:r>
              <a:rPr lang="cs-CZ" altLang="cs-CZ" sz="1800" b="1" dirty="0">
                <a:cs typeface="Calibri" panose="020F0502020204030204" pitchFamily="34" charset="0"/>
              </a:rPr>
              <a:t>, </a:t>
            </a:r>
            <a:r>
              <a:rPr lang="cs-CZ" altLang="cs-CZ" sz="1800" b="1" i="1" dirty="0">
                <a:solidFill>
                  <a:srgbClr val="FF0000"/>
                </a:solidFill>
                <a:cs typeface="Calibri" panose="020F0502020204030204" pitchFamily="34" charset="0"/>
              </a:rPr>
              <a:t>Corydalis solida</a:t>
            </a:r>
            <a:r>
              <a:rPr lang="cs-CZ" altLang="cs-CZ" sz="1800" b="1" dirty="0">
                <a:cs typeface="Calibri" panose="020F0502020204030204" pitchFamily="34" charset="0"/>
              </a:rPr>
              <a:t>, </a:t>
            </a:r>
            <a:r>
              <a:rPr lang="cs-CZ" altLang="cs-CZ" sz="1800" b="1" i="1" dirty="0">
                <a:cs typeface="Calibri" panose="020F0502020204030204" pitchFamily="34" charset="0"/>
              </a:rPr>
              <a:t>Gagea lutea</a:t>
            </a:r>
            <a:r>
              <a:rPr lang="cs-CZ" altLang="cs-CZ" sz="1800" b="1" dirty="0">
                <a:cs typeface="Calibri" panose="020F0502020204030204" pitchFamily="34" charset="0"/>
              </a:rPr>
              <a:t>, </a:t>
            </a:r>
            <a:r>
              <a:rPr lang="cs-CZ" altLang="cs-CZ" sz="1800" b="1" i="1" dirty="0">
                <a:cs typeface="Calibri" panose="020F0502020204030204" pitchFamily="34" charset="0"/>
              </a:rPr>
              <a:t>Anemone ranunculoides</a:t>
            </a:r>
            <a:r>
              <a:rPr lang="cs-CZ" altLang="cs-CZ" sz="1800" b="1" dirty="0">
                <a:cs typeface="Calibri" panose="020F0502020204030204" pitchFamily="34" charset="0"/>
              </a:rPr>
              <a:t>, </a:t>
            </a:r>
          </a:p>
          <a:p>
            <a:pPr marL="0" indent="358775" eaLnBrk="1" hangingPunct="1">
              <a:buSzPct val="75000"/>
              <a:buFontTx/>
              <a:buNone/>
              <a:defRPr/>
            </a:pPr>
            <a:r>
              <a:rPr lang="cs-CZ" altLang="cs-CZ" sz="1800" b="1" i="1" dirty="0">
                <a:cs typeface="Calibri" panose="020F0502020204030204" pitchFamily="34" charset="0"/>
              </a:rPr>
              <a:t>Anemone nemorosa</a:t>
            </a:r>
            <a:r>
              <a:rPr lang="cs-CZ" altLang="cs-CZ" sz="1800" b="1" dirty="0">
                <a:cs typeface="Calibri" panose="020F0502020204030204" pitchFamily="34" charset="0"/>
              </a:rPr>
              <a:t>, </a:t>
            </a:r>
            <a:r>
              <a:rPr lang="cs-CZ" altLang="cs-CZ" sz="1800" b="1" i="1" dirty="0">
                <a:cs typeface="Calibri" panose="020F0502020204030204" pitchFamily="34" charset="0"/>
              </a:rPr>
              <a:t>Adoxa moschatellina</a:t>
            </a:r>
            <a:r>
              <a:rPr lang="cs-CZ" altLang="cs-CZ" sz="1800" b="1" dirty="0">
                <a:cs typeface="Calibri" panose="020F0502020204030204" pitchFamily="34" charset="0"/>
              </a:rPr>
              <a:t>, </a:t>
            </a:r>
          </a:p>
          <a:p>
            <a:pPr marL="0" indent="358775" eaLnBrk="1" hangingPunct="1">
              <a:buSzPct val="75000"/>
              <a:buFontTx/>
              <a:buNone/>
              <a:defRPr/>
            </a:pPr>
            <a:r>
              <a:rPr lang="cs-CZ" altLang="cs-CZ" sz="1800" b="1" i="1" dirty="0">
                <a:solidFill>
                  <a:srgbClr val="FF0000"/>
                </a:solidFill>
                <a:cs typeface="Calibri" panose="020F0502020204030204" pitchFamily="34" charset="0"/>
              </a:rPr>
              <a:t>Allium ursinum </a:t>
            </a:r>
            <a:r>
              <a:rPr lang="cs-CZ" altLang="cs-CZ" sz="1800" b="1" dirty="0">
                <a:cs typeface="Calibri" panose="020F0502020204030204" pitchFamily="34" charset="0"/>
              </a:rPr>
              <a:t>a celá řada dalších druhů.</a:t>
            </a:r>
          </a:p>
          <a:p>
            <a:pPr eaLnBrk="1" hangingPunct="1">
              <a:buSzPct val="75000"/>
              <a:defRPr/>
            </a:pPr>
            <a:r>
              <a:rPr lang="cs-CZ" altLang="cs-CZ" sz="1800" b="1" dirty="0">
                <a:cs typeface="Calibri" panose="020F0502020204030204" pitchFamily="34" charset="0"/>
              </a:rPr>
              <a:t>půdně i produkčně odlišné kategorie </a:t>
            </a:r>
          </a:p>
          <a:p>
            <a:pPr eaLnBrk="1" hangingPunct="1">
              <a:buSzPct val="75000"/>
              <a:buFontTx/>
              <a:buNone/>
              <a:defRPr/>
            </a:pPr>
            <a:r>
              <a:rPr lang="cs-CZ" altLang="cs-CZ" sz="1800" b="1" dirty="0">
                <a:cs typeface="Calibri" panose="020F0502020204030204" pitchFamily="34" charset="0"/>
              </a:rPr>
              <a:t>       (fytocenologické rámce podobné) </a:t>
            </a:r>
          </a:p>
        </p:txBody>
      </p:sp>
      <p:sp>
        <p:nvSpPr>
          <p:cNvPr id="31" name="Obdélník 30">
            <a:extLst>
              <a:ext uri="{FF2B5EF4-FFF2-40B4-BE49-F238E27FC236}">
                <a16:creationId xmlns:a16="http://schemas.microsoft.com/office/drawing/2014/main" id="{42D7D149-27C2-41B7-ABE6-7190836C989D}"/>
              </a:ext>
            </a:extLst>
          </p:cNvPr>
          <p:cNvSpPr/>
          <p:nvPr/>
        </p:nvSpPr>
        <p:spPr>
          <a:xfrm>
            <a:off x="7181850" y="4103688"/>
            <a:ext cx="450850" cy="2386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4">
            <a:extLst>
              <a:ext uri="{FF2B5EF4-FFF2-40B4-BE49-F238E27FC236}">
                <a16:creationId xmlns:a16="http://schemas.microsoft.com/office/drawing/2014/main" id="{E40FF395-E6ED-EB08-CBF5-CDA5B80FF4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4413" y="0"/>
            <a:ext cx="4573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4243" name="TextovéPole 2">
            <a:extLst>
              <a:ext uri="{FF2B5EF4-FFF2-40B4-BE49-F238E27FC236}">
                <a16:creationId xmlns:a16="http://schemas.microsoft.com/office/drawing/2014/main" id="{DB4CA5DF-F22B-B959-FDBC-FD8CE4E70BBD}"/>
              </a:ext>
            </a:extLst>
          </p:cNvPr>
          <p:cNvSpPr txBox="1">
            <a:spLocks noChangeArrowheads="1"/>
          </p:cNvSpPr>
          <p:nvPr/>
        </p:nvSpPr>
        <p:spPr bwMode="auto">
          <a:xfrm>
            <a:off x="2546350" y="6354763"/>
            <a:ext cx="4230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2D – obohacená buková doubrava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4EDDC16D-B60C-DE18-07EF-A8F29D28BD64}"/>
              </a:ext>
            </a:extLst>
          </p:cNvPr>
          <p:cNvSpPr>
            <a:spLocks noChangeArrowheads="1"/>
          </p:cNvSpPr>
          <p:nvPr/>
        </p:nvSpPr>
        <p:spPr bwMode="auto">
          <a:xfrm>
            <a:off x="0" y="144463"/>
            <a:ext cx="9144000" cy="719137"/>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humusem</a:t>
            </a:r>
          </a:p>
        </p:txBody>
      </p:sp>
      <p:sp>
        <p:nvSpPr>
          <p:cNvPr id="380932" name="Rectangle 4">
            <a:extLst>
              <a:ext uri="{FF2B5EF4-FFF2-40B4-BE49-F238E27FC236}">
                <a16:creationId xmlns:a16="http://schemas.microsoft.com/office/drawing/2014/main" id="{6626E75B-CBD9-A210-2AD5-E9E345398891}"/>
              </a:ext>
            </a:extLst>
          </p:cNvPr>
          <p:cNvSpPr>
            <a:spLocks noChangeArrowheads="1"/>
          </p:cNvSpPr>
          <p:nvPr/>
        </p:nvSpPr>
        <p:spPr bwMode="auto">
          <a:xfrm>
            <a:off x="107950" y="114300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D – obohacená </a:t>
            </a:r>
            <a:r>
              <a:rPr lang="cs-CZ" altLang="cs-CZ" sz="1800" b="1" dirty="0">
                <a:cs typeface="Calibri" panose="020F0502020204030204" pitchFamily="34" charset="0"/>
              </a:rPr>
              <a:t>(dříve hlinitá (deluvia))</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obohacená humusem, hydricky normální, mimo sutě (skelet do 50 %)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deluvia, plošiny, roviny, sesuvy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hlinitá až hlinitojílovitá; dusíkem a bázemi velmi bohaté stanoviště; kambizem, hnědozem, koluvizem, pararendzina; oglejení do oglejeného subtypu</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zřídka v sezóně prosychá, ve spodinách oglejení</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přítomnost </a:t>
            </a:r>
            <a:r>
              <a:rPr lang="cs-CZ" altLang="cs-CZ" sz="1800" b="1" dirty="0">
                <a:solidFill>
                  <a:srgbClr val="FF0000"/>
                </a:solidFill>
                <a:cs typeface="Calibri" panose="020F0502020204030204" pitchFamily="34" charset="0"/>
              </a:rPr>
              <a:t>nitrofytů</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1–6D</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H (zde absence nitrofytů), </a:t>
            </a:r>
          </a:p>
          <a:p>
            <a:pPr marL="84137" lvl="1" indent="0" eaLnBrk="1" hangingPunct="1">
              <a:buSzPct val="75000"/>
              <a:buFontTx/>
              <a:buNone/>
              <a:defRPr/>
            </a:pPr>
            <a:r>
              <a:rPr lang="cs-CZ" altLang="cs-CZ" sz="1800" b="1" dirty="0">
                <a:cs typeface="Calibri" panose="020F0502020204030204" pitchFamily="34" charset="0"/>
              </a:rPr>
              <a:t>A (zde vysoká kamenitost), V (zde ovlivnění vodou)</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analogie EK B, H v podmínkách obohacení humusem</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na gradientu bohatosti nejbohatší SLT (M, K, S, B, W, </a:t>
            </a:r>
            <a:r>
              <a:rPr lang="cs-CZ" altLang="cs-CZ" sz="1800" b="1" dirty="0">
                <a:solidFill>
                  <a:srgbClr val="FF0000"/>
                </a:solidFill>
                <a:cs typeface="Calibri" panose="020F0502020204030204" pitchFamily="34" charset="0"/>
              </a:rPr>
              <a:t>D</a:t>
            </a:r>
            <a:r>
              <a:rPr lang="cs-CZ" altLang="cs-CZ" sz="1800" b="1" dirty="0">
                <a:cs typeface="Calibri" panose="020F0502020204030204" pitchFamily="34" charset="0"/>
              </a:rPr>
              <a:t>), </a:t>
            </a:r>
          </a:p>
          <a:p>
            <a:pPr marL="84137" lvl="1" indent="0" eaLnBrk="1" hangingPunct="1">
              <a:buSzPct val="75000"/>
              <a:buFontTx/>
              <a:buNone/>
              <a:defRPr/>
            </a:pPr>
            <a:r>
              <a:rPr lang="cs-CZ" altLang="cs-CZ" sz="1800" b="1" dirty="0">
                <a:cs typeface="Calibri" panose="020F0502020204030204" pitchFamily="34" charset="0"/>
              </a:rPr>
              <a:t>jedno z nejproduktivnějších stanovišť vůbec</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Bílé Karpaty, </a:t>
            </a:r>
            <a:r>
              <a:rPr lang="cs-CZ" altLang="cs-CZ" sz="1800" b="1" dirty="0" err="1">
                <a:cs typeface="Calibri" panose="020F0502020204030204" pitchFamily="34" charset="0"/>
              </a:rPr>
              <a:t>Litenčická</a:t>
            </a:r>
            <a:r>
              <a:rPr lang="cs-CZ" altLang="cs-CZ" sz="1800" b="1" dirty="0">
                <a:cs typeface="Calibri" panose="020F0502020204030204" pitchFamily="34" charset="0"/>
              </a:rPr>
              <a:t> pahorkatina, Ždánický les aj., </a:t>
            </a:r>
          </a:p>
          <a:p>
            <a:pPr marL="84137" lvl="1" indent="0" eaLnBrk="1" hangingPunct="1">
              <a:buSzPct val="75000"/>
              <a:buFontTx/>
              <a:buNone/>
              <a:defRPr/>
            </a:pPr>
            <a:r>
              <a:rPr lang="cs-CZ" altLang="cs-CZ" sz="1800" b="1" dirty="0">
                <a:cs typeface="Calibri" panose="020F0502020204030204" pitchFamily="34" charset="0"/>
              </a:rPr>
              <a:t>typicky báze svahů, dna bezvodých úžlabin, strží</a:t>
            </a:r>
          </a:p>
        </p:txBody>
      </p:sp>
      <p:pic>
        <p:nvPicPr>
          <p:cNvPr id="392196" name="Picture 7">
            <a:extLst>
              <a:ext uri="{FF2B5EF4-FFF2-40B4-BE49-F238E27FC236}">
                <a16:creationId xmlns:a16="http://schemas.microsoft.com/office/drawing/2014/main" id="{409BB2B1-FE9B-04E5-D89D-8905466C4E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2197" name="Freeform 8">
            <a:extLst>
              <a:ext uri="{FF2B5EF4-FFF2-40B4-BE49-F238E27FC236}">
                <a16:creationId xmlns:a16="http://schemas.microsoft.com/office/drawing/2014/main" id="{BC3A23F2-AFFC-4A91-6DB9-76ABE77913F7}"/>
              </a:ext>
            </a:extLst>
          </p:cNvPr>
          <p:cNvSpPr>
            <a:spLocks/>
          </p:cNvSpPr>
          <p:nvPr/>
        </p:nvSpPr>
        <p:spPr bwMode="auto">
          <a:xfrm>
            <a:off x="8577263" y="5229225"/>
            <a:ext cx="585787" cy="809625"/>
          </a:xfrm>
          <a:custGeom>
            <a:avLst/>
            <a:gdLst>
              <a:gd name="T0" fmla="*/ 2147483646 w 369"/>
              <a:gd name="T1" fmla="*/ 0 h 510"/>
              <a:gd name="T2" fmla="*/ 2147483646 w 369"/>
              <a:gd name="T3" fmla="*/ 2147483646 h 510"/>
              <a:gd name="T4" fmla="*/ 0 w 369"/>
              <a:gd name="T5" fmla="*/ 2147483646 h 510"/>
              <a:gd name="T6" fmla="*/ 2147483646 w 369"/>
              <a:gd name="T7" fmla="*/ 2147483646 h 510"/>
              <a:gd name="T8" fmla="*/ 2147483646 w 369"/>
              <a:gd name="T9" fmla="*/ 2147483646 h 510"/>
              <a:gd name="T10" fmla="*/ 2147483646 w 369"/>
              <a:gd name="T11" fmla="*/ 0 h 510"/>
              <a:gd name="T12" fmla="*/ 2147483646 w 369"/>
              <a:gd name="T13" fmla="*/ 0 h 5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510">
                <a:moveTo>
                  <a:pt x="142" y="0"/>
                </a:moveTo>
                <a:lnTo>
                  <a:pt x="114" y="340"/>
                </a:lnTo>
                <a:lnTo>
                  <a:pt x="0" y="510"/>
                </a:lnTo>
                <a:lnTo>
                  <a:pt x="255" y="510"/>
                </a:lnTo>
                <a:lnTo>
                  <a:pt x="369" y="142"/>
                </a:lnTo>
                <a:lnTo>
                  <a:pt x="369" y="0"/>
                </a:lnTo>
                <a:lnTo>
                  <a:pt x="142"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5">
            <a:extLst>
              <a:ext uri="{FF2B5EF4-FFF2-40B4-BE49-F238E27FC236}">
                <a16:creationId xmlns:a16="http://schemas.microsoft.com/office/drawing/2014/main" id="{26B92A6B-0B7F-A560-46F8-0B73070F42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70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8339" name="Picture 6">
            <a:extLst>
              <a:ext uri="{FF2B5EF4-FFF2-40B4-BE49-F238E27FC236}">
                <a16:creationId xmlns:a16="http://schemas.microsoft.com/office/drawing/2014/main" id="{4561BCA2-E3F8-F4C8-283E-BFC4D1722B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06938" y="0"/>
            <a:ext cx="44386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Obrázek 3">
            <a:extLst>
              <a:ext uri="{FF2B5EF4-FFF2-40B4-BE49-F238E27FC236}">
                <a16:creationId xmlns:a16="http://schemas.microsoft.com/office/drawing/2014/main" id="{5E1F02F8-D5D5-1567-8DB9-A890E891CAC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ovéPole 4">
            <a:extLst>
              <a:ext uri="{FF2B5EF4-FFF2-40B4-BE49-F238E27FC236}">
                <a16:creationId xmlns:a16="http://schemas.microsoft.com/office/drawing/2014/main" id="{02D249B2-B327-D58C-4909-507F528C2879}"/>
              </a:ext>
            </a:extLst>
          </p:cNvPr>
          <p:cNvSpPr txBox="1">
            <a:spLocks noChangeArrowheads="1"/>
          </p:cNvSpPr>
          <p:nvPr/>
        </p:nvSpPr>
        <p:spPr bwMode="auto">
          <a:xfrm>
            <a:off x="0" y="55848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a:t>http://www.mercedes-benz.cz/content/czechia/mpc/mpc_czechia_website/czng/home_mpc/passengercars/home/new_cars/models/c-class/w205.html#_int_passengercars:home:model-navi:w205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a:extLst>
              <a:ext uri="{FF2B5EF4-FFF2-40B4-BE49-F238E27FC236}">
                <a16:creationId xmlns:a16="http://schemas.microsoft.com/office/drawing/2014/main" id="{3248F5DD-DA0F-AB25-ED10-23FFD2D456A6}"/>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Zóna (biom) stepí</a:t>
            </a:r>
          </a:p>
        </p:txBody>
      </p:sp>
      <p:sp>
        <p:nvSpPr>
          <p:cNvPr id="38915" name="Rectangle 3">
            <a:extLst>
              <a:ext uri="{FF2B5EF4-FFF2-40B4-BE49-F238E27FC236}">
                <a16:creationId xmlns:a16="http://schemas.microsoft.com/office/drawing/2014/main" id="{6A9778BC-2724-B146-2D13-1AA174765906}"/>
              </a:ext>
            </a:extLst>
          </p:cNvPr>
          <p:cNvSpPr>
            <a:spLocks noGrp="1" noChangeArrowheads="1"/>
          </p:cNvSpPr>
          <p:nvPr>
            <p:ph type="body" sz="half" idx="1"/>
          </p:nvPr>
        </p:nvSpPr>
        <p:spPr>
          <a:xfrm>
            <a:off x="161925" y="971550"/>
            <a:ext cx="8820150" cy="2457450"/>
          </a:xfrm>
        </p:spPr>
        <p:txBody>
          <a:bodyPr/>
          <a:lstStyle/>
          <a:p>
            <a:pPr eaLnBrk="1" hangingPunct="1">
              <a:buSzPct val="75000"/>
            </a:pPr>
            <a:r>
              <a:rPr lang="cs-CZ" altLang="cs-CZ" sz="2000" b="1">
                <a:cs typeface="Calibri" panose="020F0502020204030204" pitchFamily="34" charset="0"/>
              </a:rPr>
              <a:t>Mírné podnebí, </a:t>
            </a:r>
            <a:r>
              <a:rPr lang="cs-CZ" altLang="cs-CZ" sz="2000" b="1">
                <a:solidFill>
                  <a:srgbClr val="FF0000"/>
                </a:solidFill>
                <a:cs typeface="Calibri" panose="020F0502020204030204" pitchFamily="34" charset="0"/>
              </a:rPr>
              <a:t>aridní</a:t>
            </a:r>
          </a:p>
          <a:p>
            <a:pPr eaLnBrk="1" hangingPunct="1">
              <a:buSzPct val="75000"/>
            </a:pPr>
            <a:r>
              <a:rPr lang="cs-CZ" altLang="cs-CZ" sz="2000" b="1">
                <a:cs typeface="Calibri" panose="020F0502020204030204" pitchFamily="34" charset="0"/>
              </a:rPr>
              <a:t>Nejteplejší měsíce 20–24 °C, nejchladnější 0 – -20 °C, </a:t>
            </a:r>
            <a:r>
              <a:rPr lang="cs-CZ" altLang="cs-CZ" sz="2000" b="1">
                <a:solidFill>
                  <a:srgbClr val="FF0000"/>
                </a:solidFill>
                <a:cs typeface="Calibri" panose="020F0502020204030204" pitchFamily="34" charset="0"/>
              </a:rPr>
              <a:t>velké rozdíly teplot v průběhu roku</a:t>
            </a:r>
            <a:r>
              <a:rPr lang="cs-CZ" altLang="cs-CZ" sz="2000" b="1">
                <a:cs typeface="Calibri" panose="020F0502020204030204" pitchFamily="34" charset="0"/>
              </a:rPr>
              <a:t>, 250–650 mm </a:t>
            </a:r>
            <a:r>
              <a:rPr lang="cs-CZ" altLang="cs-CZ" sz="2000" b="1">
                <a:solidFill>
                  <a:srgbClr val="FF0000"/>
                </a:solidFill>
                <a:cs typeface="Calibri" panose="020F0502020204030204" pitchFamily="34" charset="0"/>
              </a:rPr>
              <a:t>srážek nerovnoměrně rozložených</a:t>
            </a:r>
            <a:r>
              <a:rPr lang="cs-CZ" altLang="cs-CZ" sz="2000" b="1">
                <a:cs typeface="Calibri" panose="020F0502020204030204" pitchFamily="34" charset="0"/>
              </a:rPr>
              <a:t>, max. na jaře, pak nedostatek, sníh vzácný; silné větry až prachové bouře</a:t>
            </a:r>
          </a:p>
          <a:p>
            <a:pPr eaLnBrk="1" hangingPunct="1">
              <a:buSzPct val="75000"/>
            </a:pPr>
            <a:r>
              <a:rPr lang="cs-CZ" altLang="cs-CZ" sz="2000" b="1">
                <a:solidFill>
                  <a:srgbClr val="FF0000"/>
                </a:solidFill>
                <a:cs typeface="Calibri" panose="020F0502020204030204" pitchFamily="34" charset="0"/>
              </a:rPr>
              <a:t>Kontinentální klima</a:t>
            </a:r>
          </a:p>
          <a:p>
            <a:pPr eaLnBrk="1" hangingPunct="1">
              <a:buSzPct val="75000"/>
            </a:pPr>
            <a:r>
              <a:rPr lang="cs-CZ" altLang="cs-CZ" sz="2000" b="1">
                <a:cs typeface="Calibri" panose="020F0502020204030204" pitchFamily="34" charset="0"/>
              </a:rPr>
              <a:t>Černozemě</a:t>
            </a:r>
          </a:p>
          <a:p>
            <a:pPr eaLnBrk="1" hangingPunct="1">
              <a:buSzPct val="75000"/>
            </a:pPr>
            <a:r>
              <a:rPr lang="cs-CZ" altLang="cs-CZ" sz="2000" b="1">
                <a:cs typeface="Calibri" panose="020F0502020204030204" pitchFamily="34" charset="0"/>
              </a:rPr>
              <a:t>Travnatá společenstva (</a:t>
            </a:r>
            <a:r>
              <a:rPr lang="cs-CZ" altLang="cs-CZ" sz="2000" b="1" i="1">
                <a:cs typeface="Calibri" panose="020F0502020204030204" pitchFamily="34" charset="0"/>
              </a:rPr>
              <a:t>Festuca</a:t>
            </a:r>
            <a:r>
              <a:rPr lang="cs-CZ" altLang="cs-CZ" sz="2000" b="1">
                <a:cs typeface="Calibri" panose="020F0502020204030204" pitchFamily="34" charset="0"/>
              </a:rPr>
              <a:t>, </a:t>
            </a:r>
            <a:r>
              <a:rPr lang="cs-CZ" altLang="cs-CZ" sz="2000" b="1" i="1">
                <a:cs typeface="Calibri" panose="020F0502020204030204" pitchFamily="34" charset="0"/>
              </a:rPr>
              <a:t>Carex</a:t>
            </a:r>
            <a:r>
              <a:rPr lang="cs-CZ" altLang="cs-CZ" sz="2000" b="1">
                <a:cs typeface="Calibri" panose="020F0502020204030204" pitchFamily="34" charset="0"/>
              </a:rPr>
              <a:t>, </a:t>
            </a:r>
            <a:r>
              <a:rPr lang="cs-CZ" altLang="cs-CZ" sz="2000" b="1" i="1">
                <a:cs typeface="Calibri" panose="020F0502020204030204" pitchFamily="34" charset="0"/>
              </a:rPr>
              <a:t>Stipa</a:t>
            </a:r>
            <a:r>
              <a:rPr lang="cs-CZ" altLang="cs-CZ" sz="2000" b="1">
                <a:cs typeface="Calibri" panose="020F0502020204030204" pitchFamily="34" charset="0"/>
              </a:rPr>
              <a:t>)</a:t>
            </a:r>
            <a:r>
              <a:rPr lang="cs-CZ" altLang="cs-CZ" sz="2000" b="1" i="1">
                <a:cs typeface="Calibri" panose="020F0502020204030204" pitchFamily="34" charset="0"/>
              </a:rPr>
              <a:t>;</a:t>
            </a:r>
            <a:r>
              <a:rPr lang="cs-CZ" altLang="cs-CZ" sz="2000" b="1">
                <a:cs typeface="Calibri" panose="020F0502020204030204" pitchFamily="34" charset="0"/>
              </a:rPr>
              <a:t> dominance hemikryptofytů, účast geofytů, terofytů; chybí fanerofyty (dřeviny stromovitého vzrůstu)</a:t>
            </a:r>
          </a:p>
          <a:p>
            <a:pPr eaLnBrk="1" hangingPunct="1">
              <a:buSzPct val="75000"/>
            </a:pPr>
            <a:r>
              <a:rPr lang="cs-CZ" altLang="cs-CZ" sz="2000" b="1">
                <a:cs typeface="Calibri" panose="020F0502020204030204" pitchFamily="34" charset="0"/>
              </a:rPr>
              <a:t>Jarní aspekt</a:t>
            </a:r>
          </a:p>
        </p:txBody>
      </p:sp>
      <p:pic>
        <p:nvPicPr>
          <p:cNvPr id="38916" name="Obrázek 2">
            <a:extLst>
              <a:ext uri="{FF2B5EF4-FFF2-40B4-BE49-F238E27FC236}">
                <a16:creationId xmlns:a16="http://schemas.microsoft.com/office/drawing/2014/main" id="{5416929E-6EB9-127A-817A-8EA805E713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87963" y="3802063"/>
            <a:ext cx="38385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Obrázek 8" descr="Obsah obrázku tráva, exteriér, obloha, rostlina&#10;&#10;Popis byl vytvořen automaticky">
            <a:extLst>
              <a:ext uri="{FF2B5EF4-FFF2-40B4-BE49-F238E27FC236}">
                <a16:creationId xmlns:a16="http://schemas.microsoft.com/office/drawing/2014/main" id="{BBF43D94-8C99-70FD-CA79-DACC430AD34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925" y="4191000"/>
            <a:ext cx="5103813"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EEE304C-6DB3-97F8-F569-ABD3F36768F6}"/>
              </a:ext>
            </a:extLst>
          </p:cNvPr>
          <p:cNvSpPr>
            <a:spLocks noChangeArrowheads="1"/>
          </p:cNvSpPr>
          <p:nvPr/>
        </p:nvSpPr>
        <p:spPr bwMode="auto">
          <a:xfrm>
            <a:off x="0" y="144463"/>
            <a:ext cx="9144000" cy="719137"/>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humusem</a:t>
            </a:r>
          </a:p>
        </p:txBody>
      </p:sp>
      <p:sp>
        <p:nvSpPr>
          <p:cNvPr id="385028" name="Rectangle 4">
            <a:extLst>
              <a:ext uri="{FF2B5EF4-FFF2-40B4-BE49-F238E27FC236}">
                <a16:creationId xmlns:a16="http://schemas.microsoft.com/office/drawing/2014/main" id="{C0E925F5-754D-B5C8-FC19-C24B899521C2}"/>
              </a:ext>
            </a:extLst>
          </p:cNvPr>
          <p:cNvSpPr>
            <a:spLocks noChangeArrowheads="1"/>
          </p:cNvSpPr>
          <p:nvPr/>
        </p:nvSpPr>
        <p:spPr bwMode="auto">
          <a:xfrm>
            <a:off x="107950" y="114300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A – obohacená kamenitá </a:t>
            </a:r>
            <a:r>
              <a:rPr lang="cs-CZ" altLang="cs-CZ" sz="1800" b="1" dirty="0">
                <a:cs typeface="Calibri" panose="020F0502020204030204" pitchFamily="34" charset="0"/>
              </a:rPr>
              <a:t>(dříve </a:t>
            </a:r>
            <a:r>
              <a:rPr lang="cs-CZ" altLang="cs-CZ" sz="1800" b="1" dirty="0">
                <a:solidFill>
                  <a:srgbClr val="FF0000"/>
                </a:solidFill>
                <a:cs typeface="Calibri" panose="020F0502020204030204" pitchFamily="34" charset="0"/>
              </a:rPr>
              <a:t>acerózní</a:t>
            </a:r>
            <a:r>
              <a:rPr lang="cs-CZ" altLang="cs-CZ" sz="1800" b="1" dirty="0">
                <a:cs typeface="Calibri" panose="020F0502020204030204" pitchFamily="34" charset="0"/>
              </a:rPr>
              <a:t>)</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(vápencová a ultrabazická) obohacená humusem, hydricky normální a kamenitá (skelet nad 50 %)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svahy, hřbety, deluvia, žleby, rokliny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písčitohlinitá až jílovitohlinitá; středně až (velmi) bohatá dusíkem a bázemi; </a:t>
            </a:r>
            <a:r>
              <a:rPr lang="cs-CZ" altLang="cs-CZ" sz="1800" b="1" dirty="0">
                <a:solidFill>
                  <a:srgbClr val="FF0000"/>
                </a:solidFill>
                <a:cs typeface="Calibri" panose="020F0502020204030204" pitchFamily="34" charset="0"/>
              </a:rPr>
              <a:t>kambizemě rankerové</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rankery</a:t>
            </a:r>
            <a:r>
              <a:rPr lang="cs-CZ" altLang="cs-CZ" sz="1800" b="1" dirty="0">
                <a:cs typeface="Calibri" panose="020F0502020204030204" pitchFamily="34" charset="0"/>
              </a:rPr>
              <a:t>, kryptopodzoly; bez oglejení (max. slabě ve spodinách)</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jen výjimečně v sezóně prosychá</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vegetace odpovídá VS, přítomnost </a:t>
            </a:r>
            <a:r>
              <a:rPr lang="cs-CZ" altLang="cs-CZ" sz="1800" b="1" dirty="0">
                <a:solidFill>
                  <a:srgbClr val="FF0000"/>
                </a:solidFill>
                <a:cs typeface="Calibri" panose="020F0502020204030204" pitchFamily="34" charset="0"/>
              </a:rPr>
              <a:t>nitrofytů</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1–7A</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exponované hospodářské soubory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N, F, J</a:t>
            </a:r>
            <a:r>
              <a:rPr lang="cs-CZ" altLang="cs-CZ" sz="1600" b="1" dirty="0">
                <a:cs typeface="Calibri" panose="020F0502020204030204" pitchFamily="34" charset="0"/>
              </a:rPr>
              <a:t>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přechod mezi extrémní EK J a kategoriemi živné řady (B)</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názvy SLT přestávají odpovídat kombinaci LVS + EK </a:t>
            </a:r>
          </a:p>
          <a:p>
            <a:pPr marL="82550" lvl="1" indent="0" eaLnBrk="1" hangingPunct="1">
              <a:buSzPct val="75000"/>
              <a:buFontTx/>
              <a:buNone/>
              <a:defRPr/>
            </a:pPr>
            <a:r>
              <a:rPr lang="cs-CZ" altLang="cs-CZ" sz="1800" b="1" dirty="0">
                <a:cs typeface="Calibri" panose="020F0502020204030204" pitchFamily="34" charset="0"/>
              </a:rPr>
              <a:t>(„pravá část tabulky“)</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hluboká říční údolí, Moravskoslezské Beskydy aj. </a:t>
            </a:r>
          </a:p>
          <a:p>
            <a:pPr marL="457200" lvl="1" indent="0" eaLnBrk="1" hangingPunct="1">
              <a:buClr>
                <a:schemeClr val="hlink"/>
              </a:buClr>
              <a:buSzPct val="75000"/>
              <a:buFontTx/>
              <a:buNone/>
              <a:defRPr/>
            </a:pPr>
            <a:endParaRPr lang="cs-CZ" altLang="cs-CZ" sz="2000" b="1" dirty="0">
              <a:latin typeface="Times New Roman" panose="02020603050405020304" pitchFamily="18" charset="0"/>
            </a:endParaRPr>
          </a:p>
        </p:txBody>
      </p:sp>
      <p:pic>
        <p:nvPicPr>
          <p:cNvPr id="396292" name="Picture 5">
            <a:extLst>
              <a:ext uri="{FF2B5EF4-FFF2-40B4-BE49-F238E27FC236}">
                <a16:creationId xmlns:a16="http://schemas.microsoft.com/office/drawing/2014/main" id="{EEDD8F22-CEE8-B26D-8D74-38AC636494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6293" name="Freeform 6">
            <a:extLst>
              <a:ext uri="{FF2B5EF4-FFF2-40B4-BE49-F238E27FC236}">
                <a16:creationId xmlns:a16="http://schemas.microsoft.com/office/drawing/2014/main" id="{03466102-355D-88AB-A109-BC6DC2557499}"/>
              </a:ext>
            </a:extLst>
          </p:cNvPr>
          <p:cNvSpPr>
            <a:spLocks/>
          </p:cNvSpPr>
          <p:nvPr/>
        </p:nvSpPr>
        <p:spPr bwMode="auto">
          <a:xfrm>
            <a:off x="8620125" y="4554538"/>
            <a:ext cx="546100" cy="652462"/>
          </a:xfrm>
          <a:custGeom>
            <a:avLst/>
            <a:gdLst>
              <a:gd name="T0" fmla="*/ 2147483646 w 344"/>
              <a:gd name="T1" fmla="*/ 0 h 411"/>
              <a:gd name="T2" fmla="*/ 2147483646 w 344"/>
              <a:gd name="T3" fmla="*/ 2147483646 h 411"/>
              <a:gd name="T4" fmla="*/ 0 w 344"/>
              <a:gd name="T5" fmla="*/ 2147483646 h 411"/>
              <a:gd name="T6" fmla="*/ 2147483646 w 344"/>
              <a:gd name="T7" fmla="*/ 2147483646 h 411"/>
              <a:gd name="T8" fmla="*/ 2147483646 w 344"/>
              <a:gd name="T9" fmla="*/ 2147483646 h 411"/>
              <a:gd name="T10" fmla="*/ 2147483646 w 344"/>
              <a:gd name="T11" fmla="*/ 0 h 4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4" h="411">
                <a:moveTo>
                  <a:pt x="115" y="0"/>
                </a:moveTo>
                <a:lnTo>
                  <a:pt x="1" y="227"/>
                </a:lnTo>
                <a:lnTo>
                  <a:pt x="0" y="411"/>
                </a:lnTo>
                <a:lnTo>
                  <a:pt x="344" y="411"/>
                </a:lnTo>
                <a:lnTo>
                  <a:pt x="342" y="141"/>
                </a:lnTo>
                <a:lnTo>
                  <a:pt x="115"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4">
            <a:extLst>
              <a:ext uri="{FF2B5EF4-FFF2-40B4-BE49-F238E27FC236}">
                <a16:creationId xmlns:a16="http://schemas.microsoft.com/office/drawing/2014/main" id="{2F457181-F4E2-7D4C-E9A9-4451FCE199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70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2435" name="Picture 5">
            <a:extLst>
              <a:ext uri="{FF2B5EF4-FFF2-40B4-BE49-F238E27FC236}">
                <a16:creationId xmlns:a16="http://schemas.microsoft.com/office/drawing/2014/main" id="{863AB9EE-6C2A-B01D-FF3C-96FC0A2530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06938" y="0"/>
            <a:ext cx="4435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F585D61D-0AD3-AB66-6985-960E3E2D95CF}"/>
              </a:ext>
            </a:extLst>
          </p:cNvPr>
          <p:cNvSpPr>
            <a:spLocks noChangeArrowheads="1"/>
          </p:cNvSpPr>
          <p:nvPr/>
        </p:nvSpPr>
        <p:spPr bwMode="auto">
          <a:xfrm>
            <a:off x="0" y="144463"/>
            <a:ext cx="9144000" cy="719137"/>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humusem</a:t>
            </a:r>
          </a:p>
        </p:txBody>
      </p:sp>
      <p:sp>
        <p:nvSpPr>
          <p:cNvPr id="381956" name="Rectangle 4">
            <a:extLst>
              <a:ext uri="{FF2B5EF4-FFF2-40B4-BE49-F238E27FC236}">
                <a16:creationId xmlns:a16="http://schemas.microsoft.com/office/drawing/2014/main" id="{CF74AAED-E9DD-2924-6F45-4AEAD3C79897}"/>
              </a:ext>
            </a:extLst>
          </p:cNvPr>
          <p:cNvSpPr>
            <a:spLocks noChangeArrowheads="1"/>
          </p:cNvSpPr>
          <p:nvPr/>
        </p:nvSpPr>
        <p:spPr bwMode="auto">
          <a:xfrm>
            <a:off x="107950" y="114300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J – obohacená skeletová </a:t>
            </a:r>
            <a:r>
              <a:rPr lang="cs-CZ" altLang="cs-CZ" sz="1800" b="1" dirty="0">
                <a:cs typeface="Calibri" panose="020F0502020204030204" pitchFamily="34" charset="0"/>
              </a:rPr>
              <a:t>(dříve suťová (javořiny))</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„obohacená až vápencová a ultrabazická“ a „suťová (skelet </a:t>
            </a:r>
            <a:r>
              <a:rPr lang="en-GB" altLang="cs-CZ" sz="1800" b="1" dirty="0">
                <a:solidFill>
                  <a:srgbClr val="FF0000"/>
                </a:solidFill>
                <a:cs typeface="Calibri" panose="020F0502020204030204" pitchFamily="34" charset="0"/>
              </a:rPr>
              <a:t>&gt; </a:t>
            </a:r>
            <a:r>
              <a:rPr lang="cs-CZ" altLang="cs-CZ" sz="1800" b="1" dirty="0">
                <a:solidFill>
                  <a:srgbClr val="FF0000"/>
                </a:solidFill>
                <a:cs typeface="Calibri" panose="020F0502020204030204" pitchFamily="34" charset="0"/>
              </a:rPr>
              <a:t>80 %) až zakrslá“</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erozní – suťovité svahy, rokle, vrcholy, skalnaté výchozy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písčitohlinitá až hlinitojílovitá; bohatá až velmi bohatá bázemi a dusíkem; silně prohumózněná; litozem, </a:t>
            </a:r>
            <a:r>
              <a:rPr lang="cs-CZ" altLang="cs-CZ" sz="1800" b="1" dirty="0">
                <a:solidFill>
                  <a:srgbClr val="FF0000"/>
                </a:solidFill>
                <a:cs typeface="Calibri" panose="020F0502020204030204" pitchFamily="34" charset="0"/>
              </a:rPr>
              <a:t>rankery</a:t>
            </a:r>
            <a:r>
              <a:rPr lang="cs-CZ" altLang="cs-CZ" sz="1800" b="1" dirty="0">
                <a:cs typeface="Calibri" panose="020F0502020204030204" pitchFamily="34" charset="0"/>
              </a:rPr>
              <a:t>; mozaikovitě mělké (suť) a hluboké (kapsy) půdy, oglejení chybí</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více méně nikdy neprosychá</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biota: vegetace proměnlivá dle LVS, ale názvy SLT neodpovídají kombinaci LVS + EK („pravá část tabulky“), </a:t>
            </a:r>
            <a:r>
              <a:rPr lang="cs-CZ" altLang="cs-CZ" sz="1800" b="1" dirty="0">
                <a:solidFill>
                  <a:srgbClr val="FF0000"/>
                </a:solidFill>
                <a:cs typeface="Calibri" panose="020F0502020204030204" pitchFamily="34" charset="0"/>
              </a:rPr>
              <a:t>dominance nitrofytů</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číslo na pozici LVS </a:t>
            </a:r>
            <a:r>
              <a:rPr lang="cs-CZ" altLang="cs-CZ" sz="1800" b="1" dirty="0">
                <a:solidFill>
                  <a:srgbClr val="FF0000"/>
                </a:solidFill>
                <a:cs typeface="Calibri" panose="020F0502020204030204" pitchFamily="34" charset="0"/>
              </a:rPr>
              <a:t>neodpovídá vegetačnímu stupni</a:t>
            </a:r>
            <a:r>
              <a:rPr lang="cs-CZ" altLang="cs-CZ" sz="1800" b="1" dirty="0">
                <a:cs typeface="Calibri" panose="020F0502020204030204" pitchFamily="34" charset="0"/>
              </a:rPr>
              <a:t>, ale </a:t>
            </a:r>
          </a:p>
          <a:p>
            <a:pPr marL="82550" lvl="1" indent="0" eaLnBrk="1" hangingPunct="1">
              <a:buSzPct val="75000"/>
              <a:buFontTx/>
              <a:buNone/>
              <a:defRPr/>
            </a:pPr>
            <a:r>
              <a:rPr lang="cs-CZ" altLang="cs-CZ" sz="1800" b="1" dirty="0">
                <a:cs typeface="Calibri" panose="020F0502020204030204" pitchFamily="34" charset="0"/>
              </a:rPr>
              <a:t>označuje specifická stanoviště!</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(1)J – obohacená skeletová habrová javořina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(3)J – obohacená skeletová lipová javořina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(5)J – obohacená skeletová </a:t>
            </a:r>
            <a:r>
              <a:rPr lang="cs-CZ" altLang="cs-CZ" sz="1800" b="1" dirty="0" err="1">
                <a:cs typeface="Calibri" panose="020F0502020204030204" pitchFamily="34" charset="0"/>
              </a:rPr>
              <a:t>jilmojasanová</a:t>
            </a:r>
            <a:r>
              <a:rPr lang="cs-CZ" altLang="cs-CZ" sz="1800" b="1" dirty="0">
                <a:cs typeface="Calibri" panose="020F0502020204030204" pitchFamily="34" charset="0"/>
              </a:rPr>
              <a:t> javořina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(6)J – obohacená skeletová </a:t>
            </a:r>
            <a:r>
              <a:rPr lang="cs-CZ" altLang="cs-CZ" sz="1800" b="1" dirty="0" err="1">
                <a:cs typeface="Calibri" panose="020F0502020204030204" pitchFamily="34" charset="0"/>
              </a:rPr>
              <a:t>jilmosmrková</a:t>
            </a:r>
            <a:r>
              <a:rPr lang="cs-CZ" altLang="cs-CZ" sz="1800" b="1" dirty="0">
                <a:cs typeface="Calibri" panose="020F0502020204030204" pitchFamily="34" charset="0"/>
              </a:rPr>
              <a:t> javořina </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A, Y, U</a:t>
            </a:r>
            <a:endParaRPr lang="cs-CZ" altLang="cs-CZ" sz="1600" b="1" dirty="0">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ochranný les</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např. hluboká, zastíněná údolí Moravského krasu</a:t>
            </a:r>
          </a:p>
        </p:txBody>
      </p:sp>
      <p:pic>
        <p:nvPicPr>
          <p:cNvPr id="400388" name="Picture 5">
            <a:extLst>
              <a:ext uri="{FF2B5EF4-FFF2-40B4-BE49-F238E27FC236}">
                <a16:creationId xmlns:a16="http://schemas.microsoft.com/office/drawing/2014/main" id="{BF5C4CBA-F337-3664-1257-5F98D5C95A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0389" name="Freeform 6">
            <a:extLst>
              <a:ext uri="{FF2B5EF4-FFF2-40B4-BE49-F238E27FC236}">
                <a16:creationId xmlns:a16="http://schemas.microsoft.com/office/drawing/2014/main" id="{E1613928-CEA9-673A-BFCC-E1C39F2954C1}"/>
              </a:ext>
            </a:extLst>
          </p:cNvPr>
          <p:cNvSpPr>
            <a:spLocks/>
          </p:cNvSpPr>
          <p:nvPr/>
        </p:nvSpPr>
        <p:spPr bwMode="auto">
          <a:xfrm>
            <a:off x="8621713" y="4284663"/>
            <a:ext cx="541337" cy="539750"/>
          </a:xfrm>
          <a:custGeom>
            <a:avLst/>
            <a:gdLst>
              <a:gd name="T0" fmla="*/ 0 w 341"/>
              <a:gd name="T1" fmla="*/ 0 h 340"/>
              <a:gd name="T2" fmla="*/ 0 w 341"/>
              <a:gd name="T3" fmla="*/ 2147483646 h 340"/>
              <a:gd name="T4" fmla="*/ 2147483646 w 341"/>
              <a:gd name="T5" fmla="*/ 2147483646 h 340"/>
              <a:gd name="T6" fmla="*/ 2147483646 w 341"/>
              <a:gd name="T7" fmla="*/ 0 h 340"/>
              <a:gd name="T8" fmla="*/ 0 w 341"/>
              <a:gd name="T9" fmla="*/ 0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1" h="340">
                <a:moveTo>
                  <a:pt x="0" y="0"/>
                </a:moveTo>
                <a:lnTo>
                  <a:pt x="0" y="85"/>
                </a:lnTo>
                <a:lnTo>
                  <a:pt x="341" y="340"/>
                </a:lnTo>
                <a:lnTo>
                  <a:pt x="341"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5E83C77-2010-E4EC-E82C-6DD1B0468DB4}"/>
              </a:ext>
            </a:extLst>
          </p:cNvPr>
          <p:cNvSpPr>
            <a:spLocks noChangeArrowheads="1"/>
          </p:cNvSpPr>
          <p:nvPr/>
        </p:nvSpPr>
        <p:spPr bwMode="auto">
          <a:xfrm>
            <a:off x="206375" y="144463"/>
            <a:ext cx="8775700" cy="719137"/>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Ekologická řada obohacená vodou (jasanová) (L)</a:t>
            </a:r>
          </a:p>
        </p:txBody>
      </p:sp>
      <p:sp>
        <p:nvSpPr>
          <p:cNvPr id="404483" name="Rectangle 4">
            <a:extLst>
              <a:ext uri="{FF2B5EF4-FFF2-40B4-BE49-F238E27FC236}">
                <a16:creationId xmlns:a16="http://schemas.microsoft.com/office/drawing/2014/main" id="{BB2AE286-CC9F-0741-1A5F-347199EDE9D1}"/>
              </a:ext>
            </a:extLst>
          </p:cNvPr>
          <p:cNvSpPr>
            <a:spLocks noChangeArrowheads="1"/>
          </p:cNvSpPr>
          <p:nvPr/>
        </p:nvSpPr>
        <p:spPr bwMode="auto">
          <a:xfrm>
            <a:off x="107950" y="114300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1800" b="1">
                <a:solidFill>
                  <a:srgbClr val="FF0000"/>
                </a:solidFill>
                <a:cs typeface="Calibri" panose="020F0502020204030204" pitchFamily="34" charset="0"/>
              </a:rPr>
              <a:t>lužní </a:t>
            </a:r>
            <a:r>
              <a:rPr lang="cs-CZ" altLang="cs-CZ" sz="1800" b="1">
                <a:cs typeface="Calibri" panose="020F0502020204030204" pitchFamily="34" charset="0"/>
              </a:rPr>
              <a:t>společenstva </a:t>
            </a:r>
            <a:r>
              <a:rPr lang="cs-CZ" altLang="cs-CZ" sz="1800" b="1">
                <a:solidFill>
                  <a:srgbClr val="FF0000"/>
                </a:solidFill>
                <a:cs typeface="Calibri" panose="020F0502020204030204" pitchFamily="34" charset="0"/>
              </a:rPr>
              <a:t>v nivách potoků a řek</a:t>
            </a:r>
            <a:r>
              <a:rPr lang="cs-CZ" altLang="cs-CZ" sz="1800" b="1">
                <a:cs typeface="Calibri" panose="020F0502020204030204" pitchFamily="34" charset="0"/>
              </a:rPr>
              <a:t>, zaplavované, </a:t>
            </a:r>
            <a:r>
              <a:rPr lang="cs-CZ" altLang="cs-CZ" sz="1800" b="1">
                <a:solidFill>
                  <a:srgbClr val="FF0000"/>
                </a:solidFill>
                <a:cs typeface="Calibri" panose="020F0502020204030204" pitchFamily="34" charset="0"/>
              </a:rPr>
              <a:t>zvýšená hladina podzemní vody</a:t>
            </a:r>
            <a:r>
              <a:rPr lang="cs-CZ" altLang="cs-CZ" sz="1800" b="1">
                <a:cs typeface="Calibri" panose="020F0502020204030204" pitchFamily="34" charset="0"/>
              </a:rPr>
              <a:t>, společenstva obohacená podzemní vodou, úžlabiny</a:t>
            </a:r>
          </a:p>
          <a:p>
            <a:pPr eaLnBrk="1" hangingPunct="1">
              <a:buSzPct val="75000"/>
            </a:pPr>
            <a:r>
              <a:rPr lang="cs-CZ" altLang="cs-CZ" sz="1800" b="1">
                <a:cs typeface="Calibri" panose="020F0502020204030204" pitchFamily="34" charset="0"/>
              </a:rPr>
              <a:t>příznivé humusové formy, </a:t>
            </a:r>
            <a:r>
              <a:rPr lang="cs-CZ" altLang="cs-CZ" sz="1800" b="1">
                <a:solidFill>
                  <a:srgbClr val="FF0000"/>
                </a:solidFill>
                <a:cs typeface="Calibri" panose="020F0502020204030204" pitchFamily="34" charset="0"/>
              </a:rPr>
              <a:t>obohacení o dusík</a:t>
            </a:r>
          </a:p>
          <a:p>
            <a:pPr eaLnBrk="1" hangingPunct="1">
              <a:buSzPct val="75000"/>
            </a:pPr>
            <a:r>
              <a:rPr lang="cs-CZ" altLang="cs-CZ" sz="1800" b="1">
                <a:cs typeface="Calibri" panose="020F0502020204030204" pitchFamily="34" charset="0"/>
              </a:rPr>
              <a:t>odlišná společenstva dle reliéfu:</a:t>
            </a:r>
          </a:p>
          <a:p>
            <a:pPr lvl="1" eaLnBrk="1" hangingPunct="1">
              <a:buSzPct val="75000"/>
              <a:buFont typeface="Arial" panose="020B0604020202020204" pitchFamily="34" charset="0"/>
              <a:buChar char="•"/>
            </a:pPr>
            <a:r>
              <a:rPr lang="cs-CZ" altLang="cs-CZ" sz="1800" b="1">
                <a:cs typeface="Calibri" panose="020F0502020204030204" pitchFamily="34" charset="0"/>
              </a:rPr>
              <a:t>úvalové luhy širokých aluvií</a:t>
            </a:r>
          </a:p>
          <a:p>
            <a:pPr lvl="1" eaLnBrk="1" hangingPunct="1">
              <a:buSzPct val="75000"/>
              <a:buFont typeface="Arial" panose="020B0604020202020204" pitchFamily="34" charset="0"/>
              <a:buChar char="•"/>
            </a:pPr>
            <a:r>
              <a:rPr lang="cs-CZ" altLang="cs-CZ" sz="1800" b="1">
                <a:cs typeface="Calibri" panose="020F0502020204030204" pitchFamily="34" charset="0"/>
              </a:rPr>
              <a:t>údolní luhy potočních niv</a:t>
            </a:r>
          </a:p>
          <a:p>
            <a:pPr lvl="1" eaLnBrk="1" hangingPunct="1">
              <a:buSzPct val="75000"/>
              <a:buFont typeface="Arial" panose="020B0604020202020204" pitchFamily="34" charset="0"/>
              <a:buChar char="•"/>
            </a:pPr>
            <a:r>
              <a:rPr lang="cs-CZ" altLang="cs-CZ" sz="1800" b="1">
                <a:cs typeface="Calibri" panose="020F0502020204030204" pitchFamily="34" charset="0"/>
              </a:rPr>
              <a:t>úžlabiny (aluvium pouze v části dna)</a:t>
            </a:r>
          </a:p>
          <a:p>
            <a:pPr lvl="1" eaLnBrk="1" hangingPunct="1">
              <a:buSzPct val="75000"/>
              <a:buFont typeface="Arial" panose="020B0604020202020204" pitchFamily="34" charset="0"/>
              <a:buChar char="•"/>
            </a:pPr>
            <a:r>
              <a:rPr lang="cs-CZ" altLang="cs-CZ" sz="1800" b="1">
                <a:cs typeface="Calibri" panose="020F0502020204030204" pitchFamily="34" charset="0"/>
              </a:rPr>
              <a:t>úpatí svahových hlín, obvody pramenišť</a:t>
            </a:r>
          </a:p>
          <a:p>
            <a:pPr eaLnBrk="1" hangingPunct="1">
              <a:buClr>
                <a:schemeClr val="hlink"/>
              </a:buClr>
              <a:buSzPct val="75000"/>
              <a:buFontTx/>
              <a:buNone/>
            </a:pPr>
            <a:endParaRPr lang="cs-CZ" altLang="cs-CZ" sz="2000" b="1">
              <a:cs typeface="Calibri" panose="020F0502020204030204" pitchFamily="34" charset="0"/>
            </a:endParaRPr>
          </a:p>
        </p:txBody>
      </p:sp>
      <p:sp>
        <p:nvSpPr>
          <p:cNvPr id="10" name="TextovéPole 9">
            <a:extLst>
              <a:ext uri="{FF2B5EF4-FFF2-40B4-BE49-F238E27FC236}">
                <a16:creationId xmlns:a16="http://schemas.microsoft.com/office/drawing/2014/main" id="{3509FEF9-EDB5-9BE4-3A45-D3B4A6A646E3}"/>
              </a:ext>
            </a:extLst>
          </p:cNvPr>
          <p:cNvSpPr txBox="1"/>
          <p:nvPr/>
        </p:nvSpPr>
        <p:spPr>
          <a:xfrm>
            <a:off x="107950" y="3730625"/>
            <a:ext cx="4886325" cy="3416300"/>
          </a:xfrm>
          <a:prstGeom prst="rect">
            <a:avLst/>
          </a:prstGeom>
          <a:noFill/>
        </p:spPr>
        <p:txBody>
          <a:bodyPr>
            <a:spAutoFit/>
          </a:bodyPr>
          <a:lstStyle/>
          <a:p>
            <a:pPr marL="358775" indent="-358775">
              <a:buSzPct val="75000"/>
              <a:buFont typeface="Arial" panose="020B0604020202020204" pitchFamily="34" charset="0"/>
              <a:buChar char="•"/>
              <a:defRPr/>
            </a:pPr>
            <a:r>
              <a:rPr lang="cs-CZ" b="1" dirty="0">
                <a:latin typeface="Calibri" panose="020F0502020204030204" pitchFamily="34" charset="0"/>
                <a:cs typeface="Calibri" panose="020F0502020204030204" pitchFamily="34" charset="0"/>
              </a:rPr>
              <a:t>typická stanoviště </a:t>
            </a:r>
            <a:r>
              <a:rPr lang="cs-CZ" b="1" dirty="0">
                <a:solidFill>
                  <a:srgbClr val="FF0000"/>
                </a:solidFill>
                <a:latin typeface="Calibri" panose="020F0502020204030204" pitchFamily="34" charset="0"/>
                <a:cs typeface="Calibri" panose="020F0502020204030204" pitchFamily="34" charset="0"/>
              </a:rPr>
              <a:t>jasanů</a:t>
            </a:r>
            <a:r>
              <a:rPr lang="cs-CZ" b="1" dirty="0">
                <a:latin typeface="Calibri" panose="020F0502020204030204" pitchFamily="34" charset="0"/>
                <a:cs typeface="Calibri" panose="020F0502020204030204" pitchFamily="34" charset="0"/>
              </a:rPr>
              <a:t>, </a:t>
            </a:r>
            <a:r>
              <a:rPr lang="cs-CZ" b="1" dirty="0">
                <a:solidFill>
                  <a:srgbClr val="FF0000"/>
                </a:solidFill>
                <a:latin typeface="Calibri" panose="020F0502020204030204" pitchFamily="34" charset="0"/>
                <a:cs typeface="Calibri" panose="020F0502020204030204" pitchFamily="34" charset="0"/>
              </a:rPr>
              <a:t>olší</a:t>
            </a:r>
            <a:r>
              <a:rPr lang="cs-CZ" b="1" dirty="0">
                <a:latin typeface="Calibri" panose="020F0502020204030204" pitchFamily="34" charset="0"/>
                <a:cs typeface="Calibri" panose="020F0502020204030204" pitchFamily="34" charset="0"/>
              </a:rPr>
              <a:t>, jilmů (zvl. vaz), </a:t>
            </a:r>
            <a:r>
              <a:rPr lang="cs-CZ" b="1" dirty="0">
                <a:solidFill>
                  <a:srgbClr val="FF0000"/>
                </a:solidFill>
                <a:latin typeface="Calibri" panose="020F0502020204030204" pitchFamily="34" charset="0"/>
                <a:cs typeface="Calibri" panose="020F0502020204030204" pitchFamily="34" charset="0"/>
              </a:rPr>
              <a:t>dubů letních</a:t>
            </a:r>
            <a:r>
              <a:rPr lang="cs-CZ" b="1" dirty="0">
                <a:latin typeface="Calibri" panose="020F0502020204030204" pitchFamily="34" charset="0"/>
                <a:cs typeface="Calibri" panose="020F0502020204030204" pitchFamily="34" charset="0"/>
              </a:rPr>
              <a:t>, </a:t>
            </a:r>
            <a:r>
              <a:rPr lang="cs-CZ" b="1" dirty="0">
                <a:solidFill>
                  <a:srgbClr val="FF0000"/>
                </a:solidFill>
                <a:latin typeface="Calibri" panose="020F0502020204030204" pitchFamily="34" charset="0"/>
                <a:cs typeface="Calibri" panose="020F0502020204030204" pitchFamily="34" charset="0"/>
              </a:rPr>
              <a:t>topolů</a:t>
            </a:r>
            <a:r>
              <a:rPr lang="cs-CZ" b="1" dirty="0">
                <a:latin typeface="Calibri" panose="020F0502020204030204" pitchFamily="34" charset="0"/>
                <a:cs typeface="Calibri" panose="020F0502020204030204" pitchFamily="34" charset="0"/>
              </a:rPr>
              <a:t> (černý, bílý), </a:t>
            </a:r>
            <a:r>
              <a:rPr lang="cs-CZ" b="1" dirty="0">
                <a:solidFill>
                  <a:srgbClr val="FF0000"/>
                </a:solidFill>
                <a:latin typeface="Calibri" panose="020F0502020204030204" pitchFamily="34" charset="0"/>
                <a:cs typeface="Calibri" panose="020F0502020204030204" pitchFamily="34" charset="0"/>
              </a:rPr>
              <a:t>vrb</a:t>
            </a:r>
            <a:r>
              <a:rPr lang="cs-CZ" b="1" dirty="0">
                <a:latin typeface="Calibri" panose="020F0502020204030204" pitchFamily="34" charset="0"/>
                <a:cs typeface="Calibri" panose="020F0502020204030204" pitchFamily="34" charset="0"/>
              </a:rPr>
              <a:t> (bílá a křehká)</a:t>
            </a:r>
          </a:p>
          <a:p>
            <a:pPr marL="358775" indent="-358775">
              <a:buSzPct val="75000"/>
              <a:buFont typeface="Arial" panose="020B0604020202020204" pitchFamily="34" charset="0"/>
              <a:buChar char="•"/>
              <a:defRPr/>
            </a:pPr>
            <a:r>
              <a:rPr lang="cs-CZ" b="1" dirty="0">
                <a:latin typeface="Calibri" panose="020F0502020204030204" pitchFamily="34" charset="0"/>
                <a:cs typeface="Calibri" panose="020F0502020204030204" pitchFamily="34" charset="0"/>
              </a:rPr>
              <a:t>typická účast </a:t>
            </a:r>
            <a:r>
              <a:rPr lang="cs-CZ" b="1" dirty="0">
                <a:solidFill>
                  <a:srgbClr val="FF0000"/>
                </a:solidFill>
                <a:latin typeface="Calibri" panose="020F0502020204030204" pitchFamily="34" charset="0"/>
                <a:cs typeface="Calibri" panose="020F0502020204030204" pitchFamily="34" charset="0"/>
              </a:rPr>
              <a:t>nitrofilních</a:t>
            </a:r>
            <a:r>
              <a:rPr lang="cs-CZ" b="1" dirty="0">
                <a:latin typeface="Calibri" panose="020F0502020204030204" pitchFamily="34" charset="0"/>
                <a:cs typeface="Calibri" panose="020F0502020204030204" pitchFamily="34" charset="0"/>
              </a:rPr>
              <a:t> (viz řada J) </a:t>
            </a:r>
            <a:r>
              <a:rPr lang="cs-CZ" b="1" dirty="0">
                <a:solidFill>
                  <a:srgbClr val="FF0000"/>
                </a:solidFill>
                <a:latin typeface="Calibri" panose="020F0502020204030204" pitchFamily="34" charset="0"/>
                <a:cs typeface="Calibri" panose="020F0502020204030204" pitchFamily="34" charset="0"/>
              </a:rPr>
              <a:t>hygrofytů</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Urtica dioica</a:t>
            </a:r>
            <a:r>
              <a:rPr lang="cs-CZ" b="1" dirty="0">
                <a:latin typeface="Calibri" panose="020F0502020204030204" pitchFamily="34" charset="0"/>
                <a:cs typeface="Calibri" panose="020F0502020204030204" pitchFamily="34" charset="0"/>
              </a:rPr>
              <a:t>, </a:t>
            </a:r>
            <a:r>
              <a:rPr lang="cs-CZ" b="1" dirty="0">
                <a:solidFill>
                  <a:srgbClr val="FF0000"/>
                </a:solidFill>
                <a:latin typeface="Calibri" panose="020F0502020204030204" pitchFamily="34" charset="0"/>
                <a:cs typeface="Calibri" panose="020F0502020204030204" pitchFamily="34" charset="0"/>
              </a:rPr>
              <a:t>Allium ursinum</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Impatiens noli-tangere</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Chaerophyllum hirsutum</a:t>
            </a:r>
            <a:r>
              <a:rPr lang="cs-CZ" b="1" dirty="0">
                <a:latin typeface="Calibri" panose="020F0502020204030204" pitchFamily="34" charset="0"/>
                <a:cs typeface="Calibri" panose="020F0502020204030204" pitchFamily="34" charset="0"/>
              </a:rPr>
              <a:t>, </a:t>
            </a:r>
            <a:r>
              <a:rPr lang="cs-CZ" b="1" i="1" dirty="0">
                <a:latin typeface="Calibri" panose="020F0502020204030204" pitchFamily="34" charset="0"/>
                <a:cs typeface="Calibri" panose="020F0502020204030204" pitchFamily="34" charset="0"/>
              </a:rPr>
              <a:t>Stellaria nemorum</a:t>
            </a:r>
            <a:r>
              <a:rPr lang="cs-CZ" b="1" dirty="0">
                <a:latin typeface="Calibri" panose="020F0502020204030204" pitchFamily="34" charset="0"/>
                <a:cs typeface="Calibri" panose="020F0502020204030204" pitchFamily="34" charset="0"/>
              </a:rPr>
              <a:t>, </a:t>
            </a:r>
            <a:r>
              <a:rPr lang="cs-CZ" b="1" i="1" dirty="0">
                <a:latin typeface="Calibri" panose="020F0502020204030204" pitchFamily="34" charset="0"/>
                <a:cs typeface="Calibri" panose="020F0502020204030204" pitchFamily="34" charset="0"/>
              </a:rPr>
              <a:t>Aegopodium podagraria</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Carex remota</a:t>
            </a:r>
            <a:r>
              <a:rPr lang="cs-CZ" b="1" dirty="0">
                <a:latin typeface="Calibri" panose="020F0502020204030204" pitchFamily="34" charset="0"/>
                <a:cs typeface="Calibri" panose="020F0502020204030204" pitchFamily="34" charset="0"/>
              </a:rPr>
              <a:t>, </a:t>
            </a:r>
            <a:r>
              <a:rPr lang="cs-CZ" b="1" i="1" dirty="0">
                <a:latin typeface="Calibri" panose="020F0502020204030204" pitchFamily="34" charset="0"/>
                <a:cs typeface="Calibri" panose="020F0502020204030204" pitchFamily="34" charset="0"/>
              </a:rPr>
              <a:t>Stachys sylvatica</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Petasites albus</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Petasites hybridus</a:t>
            </a:r>
            <a:r>
              <a:rPr lang="cs-CZ" b="1" dirty="0">
                <a:latin typeface="Calibri" panose="020F0502020204030204" pitchFamily="34" charset="0"/>
                <a:cs typeface="Calibri" panose="020F0502020204030204" pitchFamily="34" charset="0"/>
              </a:rPr>
              <a:t>, </a:t>
            </a:r>
            <a:r>
              <a:rPr lang="cs-CZ" b="1" i="1" dirty="0">
                <a:latin typeface="Calibri" panose="020F0502020204030204" pitchFamily="34" charset="0"/>
                <a:cs typeface="Calibri" panose="020F0502020204030204" pitchFamily="34" charset="0"/>
              </a:rPr>
              <a:t>Cicerbita alpina</a:t>
            </a:r>
            <a:r>
              <a:rPr lang="cs-CZ" b="1" dirty="0">
                <a:latin typeface="Calibri" panose="020F0502020204030204" pitchFamily="34" charset="0"/>
                <a:cs typeface="Calibri" panose="020F0502020204030204" pitchFamily="34" charset="0"/>
              </a:rPr>
              <a:t>, </a:t>
            </a:r>
            <a:r>
              <a:rPr lang="cs-CZ" b="1" i="1" dirty="0">
                <a:latin typeface="Calibri" panose="020F0502020204030204" pitchFamily="34" charset="0"/>
                <a:cs typeface="Calibri" panose="020F0502020204030204" pitchFamily="34" charset="0"/>
              </a:rPr>
              <a:t>Adenostyles alliariae</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Caltha palustris</a:t>
            </a:r>
            <a:r>
              <a:rPr lang="cs-CZ" b="1" dirty="0">
                <a:latin typeface="Calibri" panose="020F0502020204030204" pitchFamily="34" charset="0"/>
                <a:cs typeface="Calibri" panose="020F0502020204030204" pitchFamily="34" charset="0"/>
              </a:rPr>
              <a:t>, </a:t>
            </a:r>
            <a:r>
              <a:rPr lang="cs-CZ" b="1" i="1" dirty="0">
                <a:solidFill>
                  <a:srgbClr val="FF0000"/>
                </a:solidFill>
                <a:latin typeface="Calibri" panose="020F0502020204030204" pitchFamily="34" charset="0"/>
                <a:cs typeface="Calibri" panose="020F0502020204030204" pitchFamily="34" charset="0"/>
              </a:rPr>
              <a:t>Chrysosplenium alternifolium</a:t>
            </a:r>
            <a:r>
              <a:rPr lang="cs-CZ" b="1" i="1" dirty="0">
                <a:latin typeface="Calibri" panose="020F0502020204030204" pitchFamily="34" charset="0"/>
                <a:cs typeface="Calibri" panose="020F0502020204030204" pitchFamily="34" charset="0"/>
              </a:rPr>
              <a:t> </a:t>
            </a:r>
            <a:r>
              <a:rPr lang="cs-CZ" b="1" dirty="0">
                <a:latin typeface="Calibri" panose="020F0502020204030204" pitchFamily="34" charset="0"/>
                <a:cs typeface="Calibri" panose="020F0502020204030204" pitchFamily="34" charset="0"/>
              </a:rPr>
              <a:t>aj.</a:t>
            </a:r>
          </a:p>
          <a:p>
            <a:pPr>
              <a:buFont typeface="Arial" pitchFamily="34" charset="0"/>
              <a:buChar char="•"/>
              <a:defRPr/>
            </a:pPr>
            <a:endParaRPr lang="cs-CZ" dirty="0">
              <a:latin typeface="Arial" charset="0"/>
            </a:endParaRPr>
          </a:p>
        </p:txBody>
      </p:sp>
      <p:pic>
        <p:nvPicPr>
          <p:cNvPr id="404485" name="Obrázek 7">
            <a:extLst>
              <a:ext uri="{FF2B5EF4-FFF2-40B4-BE49-F238E27FC236}">
                <a16:creationId xmlns:a16="http://schemas.microsoft.com/office/drawing/2014/main" id="{D722F16D-FD85-E61F-9361-15E0F64BA4DB}"/>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8088" y="404018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délník 10">
            <a:extLst>
              <a:ext uri="{FF2B5EF4-FFF2-40B4-BE49-F238E27FC236}">
                <a16:creationId xmlns:a16="http://schemas.microsoft.com/office/drawing/2014/main" id="{5D1BD180-0F49-9A40-F061-DDCE46B678EC}"/>
              </a:ext>
            </a:extLst>
          </p:cNvPr>
          <p:cNvSpPr/>
          <p:nvPr/>
        </p:nvSpPr>
        <p:spPr>
          <a:xfrm>
            <a:off x="7586663" y="4103688"/>
            <a:ext cx="406400" cy="2386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8242970-8C4A-A15A-049D-90CFE9AE9F08}"/>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06532" name="Rectangle 4">
            <a:extLst>
              <a:ext uri="{FF2B5EF4-FFF2-40B4-BE49-F238E27FC236}">
                <a16:creationId xmlns:a16="http://schemas.microsoft.com/office/drawing/2014/main" id="{68E9537D-68DC-4814-A080-4200EC8BA21B}"/>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263525" indent="-179388" eaLnBrk="1" hangingPunct="1">
              <a:buSzPct val="75000"/>
              <a:buFontTx/>
              <a:buNone/>
              <a:defRPr/>
            </a:pPr>
            <a:r>
              <a:rPr lang="cs-CZ" altLang="cs-CZ" sz="1800" b="1" dirty="0">
                <a:solidFill>
                  <a:srgbClr val="FF0000"/>
                </a:solidFill>
                <a:cs typeface="Calibri" panose="020F0502020204030204" pitchFamily="34" charset="0"/>
              </a:rPr>
              <a:t>L – lužní </a:t>
            </a:r>
            <a:r>
              <a:rPr lang="cs-CZ" altLang="cs-CZ" sz="1800" b="1" dirty="0">
                <a:cs typeface="Calibri" panose="020F0502020204030204" pitchFamily="34" charset="0"/>
              </a:rPr>
              <a:t>(luhy)</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„obohacená“ </a:t>
            </a:r>
            <a:r>
              <a:rPr lang="cs-CZ" altLang="cs-CZ" sz="1800" b="1" dirty="0">
                <a:cs typeface="Calibri" panose="020F0502020204030204" pitchFamily="34" charset="0"/>
              </a:rPr>
              <a:t>a</a:t>
            </a:r>
            <a:r>
              <a:rPr lang="cs-CZ" altLang="cs-CZ" sz="1800" b="1" dirty="0">
                <a:solidFill>
                  <a:srgbClr val="FF0000"/>
                </a:solidFill>
                <a:cs typeface="Calibri" panose="020F0502020204030204" pitchFamily="34" charset="0"/>
              </a:rPr>
              <a:t> „hlinitá, oglejená, glejová, rašelinová“</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aluvia úvalů a údolí podél řek, říček a potoků + svahová prameniště</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až jílovitá; skeletovitost 0–(100) %, středně bohatá až s nadbytkem bází a dusíku (</a:t>
            </a:r>
            <a:r>
              <a:rPr lang="cs-CZ" altLang="cs-CZ" sz="1800" b="1" dirty="0">
                <a:solidFill>
                  <a:srgbClr val="FF0000"/>
                </a:solidFill>
                <a:cs typeface="Calibri" panose="020F0502020204030204" pitchFamily="34" charset="0"/>
              </a:rPr>
              <a:t>obohacení záplavami</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fluvizemě</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gleje</a:t>
            </a:r>
            <a:r>
              <a:rPr lang="cs-CZ" altLang="cs-CZ" sz="1800" b="1" dirty="0">
                <a:cs typeface="Calibri" panose="020F0502020204030204" pitchFamily="34" charset="0"/>
              </a:rPr>
              <a:t>; minimálně oglejený subtyp</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v sezóně místy prosychá, dochází k </a:t>
            </a:r>
            <a:r>
              <a:rPr lang="cs-CZ" altLang="cs-CZ" sz="1800" b="1" dirty="0">
                <a:solidFill>
                  <a:srgbClr val="FF0000"/>
                </a:solidFill>
                <a:cs typeface="Calibri" panose="020F0502020204030204" pitchFamily="34" charset="0"/>
              </a:rPr>
              <a:t>záplavám</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fluviálním procesům</a:t>
            </a:r>
            <a:r>
              <a:rPr lang="cs-CZ" altLang="cs-CZ" sz="1800" b="1" dirty="0">
                <a:cs typeface="Calibri" panose="020F0502020204030204" pitchFamily="34" charset="0"/>
              </a:rPr>
              <a:t>, vodní tok zde typicky meandruje, spodní voda hlouběji než 80 cm</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a:t>
            </a:r>
            <a:r>
              <a:rPr lang="cs-CZ" altLang="cs-CZ" sz="1800" b="1" dirty="0">
                <a:solidFill>
                  <a:srgbClr val="FF0000"/>
                </a:solidFill>
                <a:cs typeface="Calibri" panose="020F0502020204030204" pitchFamily="34" charset="0"/>
              </a:rPr>
              <a:t>nekoresponduje s LVS</a:t>
            </a:r>
          </a:p>
          <a:p>
            <a:pPr marL="263525" lvl="1" indent="-180975" eaLnBrk="1" hangingPunct="1">
              <a:buSzPct val="75000"/>
              <a:buFont typeface="Arial" panose="020B0604020202020204" pitchFamily="34" charset="0"/>
              <a:buChar char="•"/>
              <a:defRPr/>
            </a:pPr>
            <a:r>
              <a:rPr lang="cs-CZ" altLang="cs-CZ" sz="1800" b="1" dirty="0">
                <a:cs typeface="Calibri" panose="020F0502020204030204" pitchFamily="34" charset="0"/>
              </a:rPr>
              <a:t>číslo na pozici LVS </a:t>
            </a:r>
            <a:r>
              <a:rPr lang="cs-CZ" altLang="cs-CZ" sz="1800" b="1" dirty="0">
                <a:solidFill>
                  <a:srgbClr val="FF0000"/>
                </a:solidFill>
                <a:cs typeface="Calibri" panose="020F0502020204030204" pitchFamily="34" charset="0"/>
              </a:rPr>
              <a:t>neodpovídá vegetačnímu stupni</a:t>
            </a:r>
            <a:r>
              <a:rPr lang="cs-CZ" altLang="cs-CZ" sz="1800" b="1" dirty="0">
                <a:cs typeface="Calibri" panose="020F0502020204030204" pitchFamily="34" charset="0"/>
              </a:rPr>
              <a:t>, ale </a:t>
            </a:r>
          </a:p>
          <a:p>
            <a:pPr marL="82550" lvl="1" indent="0" eaLnBrk="1" hangingPunct="1">
              <a:buSzPct val="75000"/>
              <a:buFontTx/>
              <a:buNone/>
              <a:defRPr/>
            </a:pPr>
            <a:r>
              <a:rPr lang="cs-CZ" altLang="cs-CZ" sz="1800" b="1" dirty="0">
                <a:cs typeface="Calibri" panose="020F0502020204030204" pitchFamily="34" charset="0"/>
              </a:rPr>
              <a:t>označuje specifická společenstva!</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G, V, U</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výskyt všude u vodních toků; CHKO Litovelské Pomoraví,</a:t>
            </a:r>
          </a:p>
          <a:p>
            <a:pPr marL="84137" lvl="1" indent="0" eaLnBrk="1" hangingPunct="1">
              <a:buSzPct val="75000"/>
              <a:buFontTx/>
              <a:buNone/>
              <a:defRPr/>
            </a:pPr>
            <a:r>
              <a:rPr lang="cs-CZ" altLang="cs-CZ" sz="1800" b="1" dirty="0">
                <a:cs typeface="Calibri" panose="020F0502020204030204" pitchFamily="34" charset="0"/>
              </a:rPr>
              <a:t>CHKO Poodří, oblast Soutoku na jižní Moravě  </a:t>
            </a:r>
          </a:p>
        </p:txBody>
      </p:sp>
      <p:pic>
        <p:nvPicPr>
          <p:cNvPr id="2" name="Picture 7">
            <a:extLst>
              <a:ext uri="{FF2B5EF4-FFF2-40B4-BE49-F238E27FC236}">
                <a16:creationId xmlns:a16="http://schemas.microsoft.com/office/drawing/2014/main" id="{269135C5-295D-5DEC-DCF2-CC8EEB224A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67413" y="3660775"/>
            <a:ext cx="3195637" cy="318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533" name="Freeform 8">
            <a:extLst>
              <a:ext uri="{FF2B5EF4-FFF2-40B4-BE49-F238E27FC236}">
                <a16:creationId xmlns:a16="http://schemas.microsoft.com/office/drawing/2014/main" id="{66B0C0F9-63C7-14F4-3290-E1A1FB00642D}"/>
              </a:ext>
            </a:extLst>
          </p:cNvPr>
          <p:cNvSpPr>
            <a:spLocks/>
          </p:cNvSpPr>
          <p:nvPr/>
        </p:nvSpPr>
        <p:spPr bwMode="auto">
          <a:xfrm>
            <a:off x="9036050" y="5724525"/>
            <a:ext cx="90488" cy="1125538"/>
          </a:xfrm>
          <a:custGeom>
            <a:avLst/>
            <a:gdLst>
              <a:gd name="T0" fmla="*/ 2147483646 w 57"/>
              <a:gd name="T1" fmla="*/ 0 h 709"/>
              <a:gd name="T2" fmla="*/ 0 w 57"/>
              <a:gd name="T3" fmla="*/ 2147483646 h 709"/>
              <a:gd name="T4" fmla="*/ 0 w 57"/>
              <a:gd name="T5" fmla="*/ 2147483646 h 709"/>
              <a:gd name="T6" fmla="*/ 2147483646 w 57"/>
              <a:gd name="T7" fmla="*/ 2147483646 h 709"/>
              <a:gd name="T8" fmla="*/ 2147483646 w 57"/>
              <a:gd name="T9" fmla="*/ 0 h 7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709">
                <a:moveTo>
                  <a:pt x="57" y="0"/>
                </a:moveTo>
                <a:lnTo>
                  <a:pt x="0" y="170"/>
                </a:lnTo>
                <a:lnTo>
                  <a:pt x="0" y="510"/>
                </a:lnTo>
                <a:lnTo>
                  <a:pt x="57" y="709"/>
                </a:lnTo>
                <a:lnTo>
                  <a:pt x="57"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440698F6-9C8D-9153-1487-DF05988E1D85}"/>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08579" name="Rectangle 4">
            <a:extLst>
              <a:ext uri="{FF2B5EF4-FFF2-40B4-BE49-F238E27FC236}">
                <a16:creationId xmlns:a16="http://schemas.microsoft.com/office/drawing/2014/main" id="{CC1444A6-3CAE-9A6E-D58B-7DFD05A3AA78}"/>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(1)L – jilmový luh </a:t>
            </a:r>
            <a:r>
              <a:rPr lang="cs-CZ" altLang="cs-CZ" sz="1800" b="1">
                <a:cs typeface="Calibri" panose="020F0502020204030204" pitchFamily="34" charset="0"/>
              </a:rPr>
              <a:t>– </a:t>
            </a:r>
            <a:r>
              <a:rPr lang="cs-CZ" altLang="cs-CZ" sz="1800" b="1">
                <a:solidFill>
                  <a:srgbClr val="FF0000"/>
                </a:solidFill>
                <a:cs typeface="Calibri" panose="020F0502020204030204" pitchFamily="34" charset="0"/>
              </a:rPr>
              <a:t>nížinné řeky </a:t>
            </a:r>
            <a:r>
              <a:rPr lang="cs-CZ" altLang="cs-CZ" sz="1800" b="1">
                <a:cs typeface="Calibri" panose="020F0502020204030204" pitchFamily="34" charset="0"/>
              </a:rPr>
              <a:t>(dub letní, jasany, jilm vaz, topoly, habr), široké luhy (až kilometry)</a:t>
            </a:r>
          </a:p>
          <a:p>
            <a:pPr lvl="2" eaLnBrk="1" hangingPunct="1">
              <a:buSzPct val="75000"/>
            </a:pPr>
            <a:r>
              <a:rPr lang="cs-CZ" altLang="cs-CZ" sz="1600" b="1">
                <a:cs typeface="Calibri" panose="020F0502020204030204" pitchFamily="34" charset="0"/>
              </a:rPr>
              <a:t>(1)L7 – </a:t>
            </a:r>
            <a:r>
              <a:rPr lang="cs-CZ" altLang="cs-CZ" sz="1600" b="1">
                <a:solidFill>
                  <a:srgbClr val="FF0000"/>
                </a:solidFill>
                <a:cs typeface="Calibri" panose="020F0502020204030204" pitchFamily="34" charset="0"/>
              </a:rPr>
              <a:t>měkký luh</a:t>
            </a:r>
            <a:r>
              <a:rPr lang="cs-CZ" altLang="cs-CZ" sz="1600" b="1">
                <a:cs typeface="Calibri" panose="020F0502020204030204" pitchFamily="34" charset="0"/>
              </a:rPr>
              <a:t>, (1)L8 – </a:t>
            </a:r>
            <a:r>
              <a:rPr lang="cs-CZ" altLang="cs-CZ" sz="1600" b="1">
                <a:solidFill>
                  <a:srgbClr val="FF0000"/>
                </a:solidFill>
                <a:cs typeface="Calibri" panose="020F0502020204030204" pitchFamily="34" charset="0"/>
              </a:rPr>
              <a:t>měkký luh</a:t>
            </a:r>
            <a:r>
              <a:rPr lang="cs-CZ" altLang="cs-CZ" sz="1600" b="1">
                <a:cs typeface="Calibri" panose="020F0502020204030204" pitchFamily="34" charset="0"/>
              </a:rPr>
              <a:t> </a:t>
            </a:r>
            <a:r>
              <a:rPr lang="cs-CZ" altLang="cs-CZ" sz="1600" b="1">
                <a:solidFill>
                  <a:srgbClr val="FF0000"/>
                </a:solidFill>
                <a:cs typeface="Calibri" panose="020F0502020204030204" pitchFamily="34" charset="0"/>
              </a:rPr>
              <a:t>vlhčí </a:t>
            </a:r>
            <a:r>
              <a:rPr lang="cs-CZ" altLang="cs-CZ" sz="1600" b="1">
                <a:cs typeface="Calibri" panose="020F0502020204030204" pitchFamily="34" charset="0"/>
              </a:rPr>
              <a:t>(dříve 1U!)</a:t>
            </a:r>
          </a:p>
          <a:p>
            <a:pPr lvl="1" eaLnBrk="1" hangingPunct="1">
              <a:buSzPct val="75000"/>
              <a:buFont typeface="Arial" panose="020B0604020202020204" pitchFamily="34" charset="0"/>
              <a:buChar char="•"/>
            </a:pPr>
            <a:r>
              <a:rPr lang="cs-CZ" altLang="cs-CZ" sz="1800" b="1">
                <a:cs typeface="Calibri" panose="020F0502020204030204" pitchFamily="34" charset="0"/>
              </a:rPr>
              <a:t>typicky oblast Soutoku, niva Moravy, Dyje</a:t>
            </a:r>
          </a:p>
        </p:txBody>
      </p:sp>
      <p:pic>
        <p:nvPicPr>
          <p:cNvPr id="408580" name="Picture 4">
            <a:extLst>
              <a:ext uri="{FF2B5EF4-FFF2-40B4-BE49-F238E27FC236}">
                <a16:creationId xmlns:a16="http://schemas.microsoft.com/office/drawing/2014/main" id="{50BCF752-A03B-D8CE-9E2F-A98EE47E42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9375" y="5049838"/>
            <a:ext cx="2714625" cy="180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81" name="Obrázek 2">
            <a:extLst>
              <a:ext uri="{FF2B5EF4-FFF2-40B4-BE49-F238E27FC236}">
                <a16:creationId xmlns:a16="http://schemas.microsoft.com/office/drawing/2014/main" id="{F15089D9-A2A7-FB56-52FF-E6136E40DD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30963" y="3192463"/>
            <a:ext cx="2713037"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2" name="Obrázek 4">
            <a:extLst>
              <a:ext uri="{FF2B5EF4-FFF2-40B4-BE49-F238E27FC236}">
                <a16:creationId xmlns:a16="http://schemas.microsoft.com/office/drawing/2014/main" id="{010F10CC-3CC2-824B-11B6-1A091F7203F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33813" y="3192463"/>
            <a:ext cx="247650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3" name="Obrázek 7">
            <a:extLst>
              <a:ext uri="{FF2B5EF4-FFF2-40B4-BE49-F238E27FC236}">
                <a16:creationId xmlns:a16="http://schemas.microsoft.com/office/drawing/2014/main" id="{30CC43AE-0D79-C063-C47D-5D169020B96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003425"/>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4" name="Obrázek 9" descr="Obsah obrázku strom, exteriér, les, rostlina&#10;&#10;Popis byl vytvořen automaticky">
            <a:extLst>
              <a:ext uri="{FF2B5EF4-FFF2-40B4-BE49-F238E27FC236}">
                <a16:creationId xmlns:a16="http://schemas.microsoft.com/office/drawing/2014/main" id="{1FE09826-4C0F-21BE-F8BA-38F6B0E2F43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470400"/>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99C1905B-4A7E-DE97-A5BE-E751C21DC1F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10627" name="Rectangle 4">
            <a:extLst>
              <a:ext uri="{FF2B5EF4-FFF2-40B4-BE49-F238E27FC236}">
                <a16:creationId xmlns:a16="http://schemas.microsoft.com/office/drawing/2014/main" id="{F00B7374-2281-2755-5E7E-6A7C82EAB2B5}"/>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(2)L – pahorkatinný luh</a:t>
            </a:r>
          </a:p>
          <a:p>
            <a:pPr lvl="2" eaLnBrk="1" hangingPunct="1">
              <a:buSzPct val="75000"/>
            </a:pPr>
            <a:r>
              <a:rPr lang="cs-CZ" altLang="cs-CZ" sz="1600" b="1">
                <a:solidFill>
                  <a:srgbClr val="FF0000"/>
                </a:solidFill>
                <a:cs typeface="Calibri" panose="020F0502020204030204" pitchFamily="34" charset="0"/>
              </a:rPr>
              <a:t>boční přítoky přitékající do širokých říčních niv</a:t>
            </a:r>
            <a:r>
              <a:rPr lang="cs-CZ" altLang="cs-CZ" sz="1600" b="1">
                <a:cs typeface="Calibri" panose="020F0502020204030204" pitchFamily="34" charset="0"/>
              </a:rPr>
              <a:t> (říčky a potoky)</a:t>
            </a:r>
          </a:p>
          <a:p>
            <a:pPr lvl="2" eaLnBrk="1" hangingPunct="1">
              <a:buSzPct val="75000"/>
            </a:pPr>
            <a:r>
              <a:rPr lang="cs-CZ" altLang="cs-CZ" sz="1600" b="1">
                <a:cs typeface="Calibri" panose="020F0502020204030204" pitchFamily="34" charset="0"/>
              </a:rPr>
              <a:t>typicky mělká údolí</a:t>
            </a:r>
          </a:p>
          <a:p>
            <a:pPr lvl="2" eaLnBrk="1" hangingPunct="1">
              <a:buSzPct val="75000"/>
            </a:pPr>
            <a:r>
              <a:rPr lang="cs-CZ" altLang="cs-CZ" sz="1600" b="1">
                <a:cs typeface="Calibri" panose="020F0502020204030204" pitchFamily="34" charset="0"/>
              </a:rPr>
              <a:t>šířka aluvia stovky metrů</a:t>
            </a:r>
          </a:p>
          <a:p>
            <a:pPr lvl="2" eaLnBrk="1" hangingPunct="1">
              <a:buSzPct val="75000"/>
            </a:pPr>
            <a:r>
              <a:rPr lang="cs-CZ" altLang="cs-CZ" sz="1600" b="1">
                <a:solidFill>
                  <a:srgbClr val="FF0000"/>
                </a:solidFill>
                <a:cs typeface="Calibri" panose="020F0502020204030204" pitchFamily="34" charset="0"/>
              </a:rPr>
              <a:t>vyznívá dub letní</a:t>
            </a:r>
            <a:r>
              <a:rPr lang="cs-CZ" altLang="cs-CZ" sz="1600" b="1">
                <a:cs typeface="Calibri" panose="020F0502020204030204" pitchFamily="34" charset="0"/>
              </a:rPr>
              <a:t>, jilm vaz, častější olše lepkavá a jasan ztepilý</a:t>
            </a:r>
          </a:p>
          <a:p>
            <a:pPr lvl="2" eaLnBrk="1" hangingPunct="1">
              <a:buSzPct val="75000"/>
            </a:pPr>
            <a:r>
              <a:rPr lang="cs-CZ" altLang="cs-CZ" sz="1600" b="1">
                <a:cs typeface="Calibri" panose="020F0502020204030204" pitchFamily="34" charset="0"/>
              </a:rPr>
              <a:t>přechod mezi (1)L a (3)L</a:t>
            </a:r>
          </a:p>
          <a:p>
            <a:pPr lvl="2" eaLnBrk="1" hangingPunct="1">
              <a:buSzPct val="75000"/>
            </a:pPr>
            <a:r>
              <a:rPr lang="cs-CZ" altLang="cs-CZ" sz="1600" b="1">
                <a:cs typeface="Calibri" panose="020F0502020204030204" pitchFamily="34" charset="0"/>
              </a:rPr>
              <a:t>typicky tam, kde větší říčky opouštějí pahorkatiny a vtékají do úvalů (jihozápadní Morava – Jevišovka, Dyje těsně pod Znojmem, Jihlava a Rokytná u Moravského Krumlova a Ivančic, apod.)</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1FAA503-CC21-D72A-B864-8B52C422A88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12675" name="Rectangle 4">
            <a:extLst>
              <a:ext uri="{FF2B5EF4-FFF2-40B4-BE49-F238E27FC236}">
                <a16:creationId xmlns:a16="http://schemas.microsoft.com/office/drawing/2014/main" id="{501D60BF-963D-CBAF-CA83-75575B01B576}"/>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(3)L – jasanová olšina</a:t>
            </a:r>
          </a:p>
          <a:p>
            <a:pPr lvl="2" eaLnBrk="1" hangingPunct="1">
              <a:buSzPct val="75000"/>
            </a:pPr>
            <a:r>
              <a:rPr lang="cs-CZ" altLang="cs-CZ" sz="1600" b="1">
                <a:solidFill>
                  <a:srgbClr val="FF0000"/>
                </a:solidFill>
                <a:cs typeface="Calibri" panose="020F0502020204030204" pitchFamily="34" charset="0"/>
              </a:rPr>
              <a:t>podhorské potoky a říčky</a:t>
            </a:r>
          </a:p>
          <a:p>
            <a:pPr lvl="2" eaLnBrk="1" hangingPunct="1">
              <a:buSzPct val="75000"/>
            </a:pPr>
            <a:r>
              <a:rPr lang="cs-CZ" altLang="cs-CZ" sz="1600" b="1">
                <a:cs typeface="Calibri" panose="020F0502020204030204" pitchFamily="34" charset="0"/>
              </a:rPr>
              <a:t>typicky </a:t>
            </a:r>
            <a:r>
              <a:rPr lang="cs-CZ" altLang="cs-CZ" sz="1600" b="1">
                <a:solidFill>
                  <a:srgbClr val="FF0000"/>
                </a:solidFill>
                <a:cs typeface="Calibri" panose="020F0502020204030204" pitchFamily="34" charset="0"/>
              </a:rPr>
              <a:t>hluboká údolí</a:t>
            </a:r>
            <a:r>
              <a:rPr lang="cs-CZ" altLang="cs-CZ" sz="1600" b="1">
                <a:cs typeface="Calibri" panose="020F0502020204030204" pitchFamily="34" charset="0"/>
              </a:rPr>
              <a:t>, často s vegetační inverzí</a:t>
            </a:r>
          </a:p>
          <a:p>
            <a:pPr lvl="2" eaLnBrk="1" hangingPunct="1">
              <a:buSzPct val="75000"/>
            </a:pPr>
            <a:r>
              <a:rPr lang="cs-CZ" altLang="cs-CZ" sz="1600" b="1">
                <a:cs typeface="Calibri" panose="020F0502020204030204" pitchFamily="34" charset="0"/>
              </a:rPr>
              <a:t>šířka aluvia spíše desítky metrů</a:t>
            </a:r>
          </a:p>
          <a:p>
            <a:pPr lvl="2" eaLnBrk="1" hangingPunct="1">
              <a:buSzPct val="75000"/>
            </a:pPr>
            <a:r>
              <a:rPr lang="cs-CZ" altLang="cs-CZ" sz="1600" b="1">
                <a:cs typeface="Calibri" panose="020F0502020204030204" pitchFamily="34" charset="0"/>
              </a:rPr>
              <a:t>prudší spád, okysličenější voda, sedimentace štěrkopísků</a:t>
            </a:r>
          </a:p>
          <a:p>
            <a:pPr lvl="2" eaLnBrk="1" hangingPunct="1">
              <a:buSzPct val="75000"/>
            </a:pPr>
            <a:r>
              <a:rPr lang="cs-CZ" altLang="cs-CZ" sz="1600" b="1">
                <a:cs typeface="Calibri" panose="020F0502020204030204" pitchFamily="34" charset="0"/>
              </a:rPr>
              <a:t>typicky </a:t>
            </a:r>
            <a:r>
              <a:rPr lang="cs-CZ" altLang="cs-CZ" sz="1600" b="1">
                <a:solidFill>
                  <a:srgbClr val="FF0000"/>
                </a:solidFill>
                <a:cs typeface="Calibri" panose="020F0502020204030204" pitchFamily="34" charset="0"/>
              </a:rPr>
              <a:t>jasan ztepilý </a:t>
            </a:r>
            <a:r>
              <a:rPr lang="cs-CZ" altLang="cs-CZ" sz="1600" b="1">
                <a:cs typeface="Calibri" panose="020F0502020204030204" pitchFamily="34" charset="0"/>
              </a:rPr>
              <a:t>a </a:t>
            </a:r>
            <a:r>
              <a:rPr lang="cs-CZ" altLang="cs-CZ" sz="1600" b="1">
                <a:solidFill>
                  <a:srgbClr val="FF0000"/>
                </a:solidFill>
                <a:cs typeface="Calibri" panose="020F0502020204030204" pitchFamily="34" charset="0"/>
              </a:rPr>
              <a:t>olše lepkavá</a:t>
            </a:r>
            <a:r>
              <a:rPr lang="cs-CZ" altLang="cs-CZ" sz="1600" b="1">
                <a:cs typeface="Calibri" panose="020F0502020204030204" pitchFamily="34" charset="0"/>
              </a:rPr>
              <a:t>, chybí dub letní</a:t>
            </a:r>
          </a:p>
          <a:p>
            <a:pPr lvl="2" eaLnBrk="1" hangingPunct="1">
              <a:buSzPct val="75000"/>
            </a:pPr>
            <a:r>
              <a:rPr lang="cs-CZ" altLang="cs-CZ" sz="1600" b="1">
                <a:cs typeface="Calibri" panose="020F0502020204030204" pitchFamily="34" charset="0"/>
              </a:rPr>
              <a:t>Josefovské údolí v Moravském krasu, Svratka nad Tišnovem, Svitava okolo Letovic aj.</a:t>
            </a:r>
          </a:p>
          <a:p>
            <a:pPr lvl="2" eaLnBrk="1" hangingPunct="1">
              <a:buSzPct val="75000"/>
            </a:pPr>
            <a:endParaRPr lang="cs-CZ" altLang="cs-CZ" sz="1600" b="1">
              <a:cs typeface="Calibri" panose="020F0502020204030204" pitchFamily="34" charset="0"/>
            </a:endParaRPr>
          </a:p>
          <a:p>
            <a:pPr lvl="2" eaLnBrk="1" hangingPunct="1">
              <a:buSzPct val="75000"/>
            </a:pPr>
            <a:endParaRPr lang="cs-CZ" altLang="cs-CZ" sz="1600" b="1">
              <a:cs typeface="Calibri" panose="020F0502020204030204" pitchFamily="34" charset="0"/>
            </a:endParaRPr>
          </a:p>
        </p:txBody>
      </p:sp>
      <p:pic>
        <p:nvPicPr>
          <p:cNvPr id="412676" name="Obrázek 4" descr="Obsah obrázku strom, tráva, exteriér, rostlina&#10;&#10;Popis byl vytvořen automaticky">
            <a:extLst>
              <a:ext uri="{FF2B5EF4-FFF2-40B4-BE49-F238E27FC236}">
                <a16:creationId xmlns:a16="http://schemas.microsoft.com/office/drawing/2014/main" id="{F5C52DF8-135A-82D2-A6A5-94CAC90754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3350" y="4978400"/>
            <a:ext cx="279876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7" name="Obrázek 6" descr="Obsah obrázku tráva, strom, exteriér, rostlina&#10;&#10;Popis byl vytvořen automaticky">
            <a:extLst>
              <a:ext uri="{FF2B5EF4-FFF2-40B4-BE49-F238E27FC236}">
                <a16:creationId xmlns:a16="http://schemas.microsoft.com/office/drawing/2014/main" id="{306AE3CE-9E68-CB1F-3D2E-D0EC24F680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3350" y="3030538"/>
            <a:ext cx="2798763"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8" name="Obrázek 8">
            <a:extLst>
              <a:ext uri="{FF2B5EF4-FFF2-40B4-BE49-F238E27FC236}">
                <a16:creationId xmlns:a16="http://schemas.microsoft.com/office/drawing/2014/main" id="{B26A85D1-77DD-32FF-54CB-C87EA0302D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024188"/>
            <a:ext cx="2565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CBAB21E-BFD6-B215-D3A0-8E5FC54E574D}"/>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14723" name="Rectangle 4">
            <a:extLst>
              <a:ext uri="{FF2B5EF4-FFF2-40B4-BE49-F238E27FC236}">
                <a16:creationId xmlns:a16="http://schemas.microsoft.com/office/drawing/2014/main" id="{AD42CF8F-AE68-1AD7-F6E1-A78865A54179}"/>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(4)L – podhorský luh</a:t>
            </a:r>
          </a:p>
          <a:p>
            <a:pPr lvl="2" eaLnBrk="1" hangingPunct="1">
              <a:buSzPct val="75000"/>
            </a:pPr>
            <a:r>
              <a:rPr lang="cs-CZ" altLang="cs-CZ" sz="1600" b="1">
                <a:cs typeface="Calibri" panose="020F0502020204030204" pitchFamily="34" charset="0"/>
              </a:rPr>
              <a:t>nová jednotka lesnicko-typologického systému (od roku 2019)</a:t>
            </a:r>
          </a:p>
          <a:p>
            <a:pPr lvl="2" eaLnBrk="1" hangingPunct="1">
              <a:buSzPct val="75000"/>
            </a:pPr>
            <a:r>
              <a:rPr lang="cs-CZ" altLang="cs-CZ" sz="1600" b="1">
                <a:cs typeface="Calibri" panose="020F0502020204030204" pitchFamily="34" charset="0"/>
              </a:rPr>
              <a:t>typicky pod vysokými pohořími (Beskydy, Krkonoše), kam se podél potoků a říček vyplavuje </a:t>
            </a:r>
            <a:r>
              <a:rPr lang="cs-CZ" altLang="cs-CZ" sz="1600" b="1">
                <a:solidFill>
                  <a:srgbClr val="FF0000"/>
                </a:solidFill>
                <a:cs typeface="Calibri" panose="020F0502020204030204" pitchFamily="34" charset="0"/>
              </a:rPr>
              <a:t>nestabilizovaný</a:t>
            </a:r>
            <a:r>
              <a:rPr lang="cs-CZ" altLang="cs-CZ" sz="1600" b="1">
                <a:cs typeface="Calibri" panose="020F0502020204030204" pitchFamily="34" charset="0"/>
              </a:rPr>
              <a:t>, </a:t>
            </a:r>
            <a:r>
              <a:rPr lang="cs-CZ" altLang="cs-CZ" sz="1600" b="1">
                <a:solidFill>
                  <a:srgbClr val="FF0000"/>
                </a:solidFill>
                <a:cs typeface="Calibri" panose="020F0502020204030204" pitchFamily="34" charset="0"/>
              </a:rPr>
              <a:t>hrubý štěrk</a:t>
            </a:r>
            <a:r>
              <a:rPr lang="cs-CZ" altLang="cs-CZ" sz="1600" b="1">
                <a:cs typeface="Calibri" panose="020F0502020204030204" pitchFamily="34" charset="0"/>
              </a:rPr>
              <a:t>, ve kterém chybí jemnozem</a:t>
            </a:r>
          </a:p>
          <a:p>
            <a:pPr lvl="2" eaLnBrk="1" hangingPunct="1">
              <a:buSzPct val="75000"/>
            </a:pPr>
            <a:r>
              <a:rPr lang="cs-CZ" altLang="cs-CZ" sz="1600" b="1">
                <a:cs typeface="Calibri" panose="020F0502020204030204" pitchFamily="34" charset="0"/>
              </a:rPr>
              <a:t>bystřinný charakter toku</a:t>
            </a:r>
          </a:p>
          <a:p>
            <a:pPr lvl="2" eaLnBrk="1" hangingPunct="1">
              <a:buSzPct val="75000"/>
            </a:pPr>
            <a:r>
              <a:rPr lang="cs-CZ" altLang="cs-CZ" sz="1600" b="1">
                <a:cs typeface="Calibri" panose="020F0502020204030204" pitchFamily="34" charset="0"/>
              </a:rPr>
              <a:t>typicky javory, olše lepkavá, olše šedá, vrba křehká, keřovité vrby (vrba nachová, vrba lýkovcová, vrba šedá) </a:t>
            </a:r>
          </a:p>
          <a:p>
            <a:pPr lvl="2" eaLnBrk="1" hangingPunct="1">
              <a:buSzPct val="75000"/>
            </a:pPr>
            <a:r>
              <a:rPr lang="cs-CZ" altLang="cs-CZ" sz="1600" b="1">
                <a:cs typeface="Calibri" panose="020F0502020204030204" pitchFamily="34" charset="0"/>
              </a:rPr>
              <a:t>analogie s (6)L v nižších polohách</a:t>
            </a:r>
          </a:p>
          <a:p>
            <a:pPr lvl="2" eaLnBrk="1" hangingPunct="1">
              <a:buSzPct val="75000"/>
            </a:pPr>
            <a:r>
              <a:rPr lang="cs-CZ" altLang="cs-CZ" sz="1600" b="1">
                <a:cs typeface="Calibri" panose="020F0502020204030204" pitchFamily="34" charset="0"/>
              </a:rPr>
              <a:t>NPP Skalická Morávka – říčka Morávka nad Frýdkem-Místkem</a:t>
            </a:r>
          </a:p>
        </p:txBody>
      </p:sp>
      <p:pic>
        <p:nvPicPr>
          <p:cNvPr id="414724" name="Obrázek 6" descr="Obsah obrázku strom, exteriér, tráva, příroda&#10;&#10;Popis byl vytvořen automaticky">
            <a:extLst>
              <a:ext uri="{FF2B5EF4-FFF2-40B4-BE49-F238E27FC236}">
                <a16:creationId xmlns:a16="http://schemas.microsoft.com/office/drawing/2014/main" id="{481A4035-18CE-B2E0-8ED2-5137C042E9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84563"/>
            <a:ext cx="36322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5" name="Obrázek 8" descr="Obsah obrázku tráva, rostlina, strom&#10;&#10;Popis byl vytvořen automaticky">
            <a:extLst>
              <a:ext uri="{FF2B5EF4-FFF2-40B4-BE49-F238E27FC236}">
                <a16:creationId xmlns:a16="http://schemas.microsoft.com/office/drawing/2014/main" id="{3265836C-6A13-FA02-A09F-ADD63AB0B3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5525" y="2573338"/>
            <a:ext cx="176371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6" name="Picture 5">
            <a:extLst>
              <a:ext uri="{FF2B5EF4-FFF2-40B4-BE49-F238E27FC236}">
                <a16:creationId xmlns:a16="http://schemas.microsoft.com/office/drawing/2014/main" id="{C251616E-565B-3AA4-2331-9DB50F9FF6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7388" y="5289550"/>
            <a:ext cx="210185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727" name="Obrázek 4" descr="Obsah obrázku exteriér, strom, země, skála&#10;&#10;Popis byl vytvořen automaticky">
            <a:extLst>
              <a:ext uri="{FF2B5EF4-FFF2-40B4-BE49-F238E27FC236}">
                <a16:creationId xmlns:a16="http://schemas.microsoft.com/office/drawing/2014/main" id="{405F5D6B-DB14-F2F9-012D-7848C71A591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87763" y="3484563"/>
            <a:ext cx="36322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BF8BCCB-2743-184C-7FDA-45C9ABE0C0AA}"/>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16771" name="Rectangle 4">
            <a:extLst>
              <a:ext uri="{FF2B5EF4-FFF2-40B4-BE49-F238E27FC236}">
                <a16:creationId xmlns:a16="http://schemas.microsoft.com/office/drawing/2014/main" id="{650EA8E4-8485-9A22-8052-3D8FBD133D0D}"/>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(5)L – montánní jasanová olšina</a:t>
            </a:r>
          </a:p>
          <a:p>
            <a:pPr lvl="2" eaLnBrk="1" hangingPunct="1">
              <a:buSzPct val="75000"/>
            </a:pPr>
            <a:r>
              <a:rPr lang="cs-CZ" altLang="cs-CZ" sz="1600" b="1">
                <a:cs typeface="Calibri" panose="020F0502020204030204" pitchFamily="34" charset="0"/>
              </a:rPr>
              <a:t>kromě </a:t>
            </a:r>
            <a:r>
              <a:rPr lang="cs-CZ" altLang="cs-CZ" sz="1600" b="1">
                <a:solidFill>
                  <a:srgbClr val="FF0000"/>
                </a:solidFill>
                <a:cs typeface="Calibri" panose="020F0502020204030204" pitchFamily="34" charset="0"/>
              </a:rPr>
              <a:t>olše lepkavé </a:t>
            </a:r>
            <a:r>
              <a:rPr lang="cs-CZ" altLang="cs-CZ" sz="1600" b="1">
                <a:cs typeface="Calibri" panose="020F0502020204030204" pitchFamily="34" charset="0"/>
              </a:rPr>
              <a:t>pravidelná příměs </a:t>
            </a:r>
            <a:r>
              <a:rPr lang="cs-CZ" altLang="cs-CZ" sz="1600" b="1">
                <a:solidFill>
                  <a:srgbClr val="FF0000"/>
                </a:solidFill>
                <a:cs typeface="Calibri" panose="020F0502020204030204" pitchFamily="34" charset="0"/>
              </a:rPr>
              <a:t>olše šedé </a:t>
            </a:r>
            <a:r>
              <a:rPr lang="cs-CZ" altLang="cs-CZ" sz="1600" b="1">
                <a:cs typeface="Calibri" panose="020F0502020204030204" pitchFamily="34" charset="0"/>
              </a:rPr>
              <a:t>a </a:t>
            </a:r>
            <a:r>
              <a:rPr lang="cs-CZ" altLang="cs-CZ" sz="1600" b="1">
                <a:solidFill>
                  <a:srgbClr val="FF0000"/>
                </a:solidFill>
                <a:cs typeface="Calibri" panose="020F0502020204030204" pitchFamily="34" charset="0"/>
              </a:rPr>
              <a:t>smrku ztepilého</a:t>
            </a:r>
          </a:p>
          <a:p>
            <a:pPr lvl="2" eaLnBrk="1" hangingPunct="1">
              <a:buSzPct val="75000"/>
            </a:pPr>
            <a:r>
              <a:rPr lang="cs-CZ" altLang="cs-CZ" sz="1600" b="1">
                <a:cs typeface="Calibri" panose="020F0502020204030204" pitchFamily="34" charset="0"/>
              </a:rPr>
              <a:t>výrazně bystřinný charakter vodního toku – horní toky potoků vrchovin</a:t>
            </a:r>
          </a:p>
          <a:p>
            <a:pPr lvl="2" eaLnBrk="1" hangingPunct="1">
              <a:buSzPct val="75000"/>
            </a:pPr>
            <a:r>
              <a:rPr lang="cs-CZ" altLang="cs-CZ" sz="1600" b="1">
                <a:cs typeface="Calibri" panose="020F0502020204030204" pitchFamily="34" charset="0"/>
              </a:rPr>
              <a:t>v Podbeskydí často navazuje (2)L přímo na (5)L</a:t>
            </a:r>
          </a:p>
          <a:p>
            <a:pPr lvl="2" eaLnBrk="1" hangingPunct="1">
              <a:buSzPct val="75000"/>
            </a:pPr>
            <a:r>
              <a:rPr lang="cs-CZ" altLang="cs-CZ" sz="1600" b="1">
                <a:cs typeface="Calibri" panose="020F0502020204030204" pitchFamily="34" charset="0"/>
              </a:rPr>
              <a:t>např. Čeladenka v Beskydech</a:t>
            </a:r>
          </a:p>
        </p:txBody>
      </p:sp>
      <p:pic>
        <p:nvPicPr>
          <p:cNvPr id="416772" name="Obrázek 3" descr="Obsah obrázku strom, tráva, exteriér, rostlina&#10;&#10;Popis byl vytvořen automaticky">
            <a:extLst>
              <a:ext uri="{FF2B5EF4-FFF2-40B4-BE49-F238E27FC236}">
                <a16:creationId xmlns:a16="http://schemas.microsoft.com/office/drawing/2014/main" id="{C1AC8B90-F3EE-5043-0C09-3BBD02B745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2484438"/>
            <a:ext cx="5638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a:extLst>
              <a:ext uri="{FF2B5EF4-FFF2-40B4-BE49-F238E27FC236}">
                <a16:creationId xmlns:a16="http://schemas.microsoft.com/office/drawing/2014/main" id="{518FDE67-AF0F-A23A-5EEE-AA86BFCBC0A9}"/>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Zóna (biom) tajgy</a:t>
            </a:r>
          </a:p>
        </p:txBody>
      </p:sp>
      <p:sp>
        <p:nvSpPr>
          <p:cNvPr id="40963" name="Rectangle 3">
            <a:extLst>
              <a:ext uri="{FF2B5EF4-FFF2-40B4-BE49-F238E27FC236}">
                <a16:creationId xmlns:a16="http://schemas.microsoft.com/office/drawing/2014/main" id="{A05DD9A8-ABE4-D21F-0851-08C736C9DE8A}"/>
              </a:ext>
            </a:extLst>
          </p:cNvPr>
          <p:cNvSpPr>
            <a:spLocks noGrp="1" noChangeArrowheads="1"/>
          </p:cNvSpPr>
          <p:nvPr>
            <p:ph type="body" sz="half" idx="1"/>
          </p:nvPr>
        </p:nvSpPr>
        <p:spPr>
          <a:xfrm>
            <a:off x="161925" y="971550"/>
            <a:ext cx="8820150" cy="2457450"/>
          </a:xfrm>
        </p:spPr>
        <p:txBody>
          <a:bodyPr/>
          <a:lstStyle/>
          <a:p>
            <a:pPr eaLnBrk="1" hangingPunct="1">
              <a:buSzPct val="75000"/>
            </a:pPr>
            <a:r>
              <a:rPr lang="cs-CZ" altLang="cs-CZ" sz="2000" b="1">
                <a:cs typeface="Calibri" panose="020F0502020204030204" pitchFamily="34" charset="0"/>
              </a:rPr>
              <a:t>Mírné až teplé léto, velmi studená zima</a:t>
            </a:r>
            <a:endParaRPr lang="cs-CZ" altLang="cs-CZ" sz="2000" b="1">
              <a:solidFill>
                <a:srgbClr val="FF0000"/>
              </a:solidFill>
              <a:cs typeface="Calibri" panose="020F0502020204030204" pitchFamily="34" charset="0"/>
            </a:endParaRPr>
          </a:p>
          <a:p>
            <a:pPr eaLnBrk="1" hangingPunct="1">
              <a:buSzPct val="75000"/>
            </a:pPr>
            <a:r>
              <a:rPr lang="cs-CZ" altLang="cs-CZ" sz="2000" b="1">
                <a:cs typeface="Calibri" panose="020F0502020204030204" pitchFamily="34" charset="0"/>
              </a:rPr>
              <a:t>Nejteplejší měsíce 13–20 °C, nejchladnější -10 – -30 (-40) °C, absolutní teplotní minima až -70 °C, </a:t>
            </a:r>
            <a:r>
              <a:rPr lang="cs-CZ" altLang="cs-CZ" sz="2000" b="1">
                <a:solidFill>
                  <a:srgbClr val="FF0000"/>
                </a:solidFill>
                <a:cs typeface="Calibri" panose="020F0502020204030204" pitchFamily="34" charset="0"/>
              </a:rPr>
              <a:t>mimořádně velké rozdíly teplot v průběhu roku</a:t>
            </a:r>
            <a:r>
              <a:rPr lang="cs-CZ" altLang="cs-CZ" sz="2000" b="1">
                <a:cs typeface="Calibri" panose="020F0502020204030204" pitchFamily="34" charset="0"/>
              </a:rPr>
              <a:t>, 450–600 mm srážek v oceánické, 200–300 mm v kontinentální části, sníh běžný</a:t>
            </a:r>
          </a:p>
          <a:p>
            <a:pPr eaLnBrk="1" hangingPunct="1">
              <a:buSzPct val="75000"/>
            </a:pPr>
            <a:r>
              <a:rPr lang="cs-CZ" altLang="cs-CZ" sz="2000" b="1">
                <a:cs typeface="Calibri" panose="020F0502020204030204" pitchFamily="34" charset="0"/>
              </a:rPr>
              <a:t>Podzoly, permafrost, často gleje, organozemě</a:t>
            </a:r>
          </a:p>
          <a:p>
            <a:pPr eaLnBrk="1" hangingPunct="1">
              <a:buSzPct val="75000"/>
            </a:pPr>
            <a:r>
              <a:rPr lang="cs-CZ" altLang="cs-CZ" sz="2000" b="1">
                <a:cs typeface="Calibri" panose="020F0502020204030204" pitchFamily="34" charset="0"/>
              </a:rPr>
              <a:t>Jehličnaté lesy (</a:t>
            </a:r>
            <a:r>
              <a:rPr lang="cs-CZ" altLang="cs-CZ" sz="2000" b="1" i="1">
                <a:cs typeface="Calibri" panose="020F0502020204030204" pitchFamily="34" charset="0"/>
              </a:rPr>
              <a:t>Picea</a:t>
            </a:r>
            <a:r>
              <a:rPr lang="cs-CZ" altLang="cs-CZ" sz="2000" b="1">
                <a:cs typeface="Calibri" panose="020F0502020204030204" pitchFamily="34" charset="0"/>
              </a:rPr>
              <a:t>, </a:t>
            </a:r>
            <a:r>
              <a:rPr lang="cs-CZ" altLang="cs-CZ" sz="2000" b="1" i="1">
                <a:cs typeface="Calibri" panose="020F0502020204030204" pitchFamily="34" charset="0"/>
              </a:rPr>
              <a:t>Pinus</a:t>
            </a:r>
            <a:r>
              <a:rPr lang="cs-CZ" altLang="cs-CZ" sz="2000" b="1">
                <a:cs typeface="Calibri" panose="020F0502020204030204" pitchFamily="34" charset="0"/>
              </a:rPr>
              <a:t>, </a:t>
            </a:r>
            <a:r>
              <a:rPr lang="cs-CZ" altLang="cs-CZ" sz="2000" b="1" i="1">
                <a:cs typeface="Calibri" panose="020F0502020204030204" pitchFamily="34" charset="0"/>
              </a:rPr>
              <a:t>Larix</a:t>
            </a:r>
            <a:r>
              <a:rPr lang="cs-CZ" altLang="cs-CZ" sz="2000" b="1">
                <a:cs typeface="Calibri" panose="020F0502020204030204" pitchFamily="34" charset="0"/>
              </a:rPr>
              <a:t>), listnáče typicky v ranných sukcesních stádiích – velký vývojový cyklus</a:t>
            </a:r>
            <a:r>
              <a:rPr lang="cs-CZ" altLang="cs-CZ" sz="2000" b="1" i="1">
                <a:cs typeface="Calibri" panose="020F0502020204030204" pitchFamily="34" charset="0"/>
              </a:rPr>
              <a:t>,</a:t>
            </a:r>
            <a:r>
              <a:rPr lang="cs-CZ" altLang="cs-CZ" sz="2000" b="1">
                <a:cs typeface="Calibri" panose="020F0502020204030204" pitchFamily="34" charset="0"/>
              </a:rPr>
              <a:t> časté keříčky (chamaefyty)</a:t>
            </a:r>
          </a:p>
        </p:txBody>
      </p:sp>
      <p:pic>
        <p:nvPicPr>
          <p:cNvPr id="40964" name="Obrázek 3">
            <a:extLst>
              <a:ext uri="{FF2B5EF4-FFF2-40B4-BE49-F238E27FC236}">
                <a16:creationId xmlns:a16="http://schemas.microsoft.com/office/drawing/2014/main" id="{DD7EAEC9-8762-4044-B02B-2C4DDB119F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3475" y="4003675"/>
            <a:ext cx="2674938"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Obrázek 5" descr="Obsah obrázku strom, exteriér, obloha, rostlina&#10;&#10;Popis byl vytvořen automaticky">
            <a:extLst>
              <a:ext uri="{FF2B5EF4-FFF2-40B4-BE49-F238E27FC236}">
                <a16:creationId xmlns:a16="http://schemas.microsoft.com/office/drawing/2014/main" id="{68A6A59C-F982-E92B-CD38-926C1540807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19550"/>
            <a:ext cx="36861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Obrázek 7" descr="Obsah obrázku strom, exteriér, rostlina, les&#10;&#10;Popis byl vytvořen automaticky">
            <a:extLst>
              <a:ext uri="{FF2B5EF4-FFF2-40B4-BE49-F238E27FC236}">
                <a16:creationId xmlns:a16="http://schemas.microsoft.com/office/drawing/2014/main" id="{AB119C8A-2421-A6FE-F242-113099E42E9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51275" y="3551238"/>
            <a:ext cx="21971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BCD5AE5-807A-EF85-4AB8-66AFC5B9651C}"/>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18819" name="Rectangle 4">
            <a:extLst>
              <a:ext uri="{FF2B5EF4-FFF2-40B4-BE49-F238E27FC236}">
                <a16:creationId xmlns:a16="http://schemas.microsoft.com/office/drawing/2014/main" id="{C71D79C6-C469-B3CB-B6D3-C0348C93D4EA}"/>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(6)L – luh olše šedé</a:t>
            </a:r>
          </a:p>
          <a:p>
            <a:pPr lvl="2" eaLnBrk="1" hangingPunct="1">
              <a:buSzPct val="75000"/>
            </a:pPr>
            <a:r>
              <a:rPr lang="cs-CZ" altLang="cs-CZ" sz="1600" b="1">
                <a:cs typeface="Calibri" panose="020F0502020204030204" pitchFamily="34" charset="0"/>
              </a:rPr>
              <a:t>pouze </a:t>
            </a:r>
            <a:r>
              <a:rPr lang="cs-CZ" altLang="cs-CZ" sz="1600" b="1">
                <a:solidFill>
                  <a:srgbClr val="FF0000"/>
                </a:solidFill>
                <a:cs typeface="Calibri" panose="020F0502020204030204" pitchFamily="34" charset="0"/>
              </a:rPr>
              <a:t>olše šedá</a:t>
            </a:r>
          </a:p>
          <a:p>
            <a:pPr lvl="2" eaLnBrk="1" hangingPunct="1">
              <a:buSzPct val="75000"/>
            </a:pPr>
            <a:r>
              <a:rPr lang="cs-CZ" altLang="cs-CZ" sz="1600" b="1">
                <a:cs typeface="Calibri" panose="020F0502020204030204" pitchFamily="34" charset="0"/>
              </a:rPr>
              <a:t>prudké horské potoky, </a:t>
            </a:r>
            <a:r>
              <a:rPr lang="cs-CZ" altLang="cs-CZ" sz="1600" b="1">
                <a:solidFill>
                  <a:srgbClr val="FF0000"/>
                </a:solidFill>
                <a:cs typeface="Calibri" panose="020F0502020204030204" pitchFamily="34" charset="0"/>
              </a:rPr>
              <a:t>výrazně balvanité koryto</a:t>
            </a:r>
            <a:r>
              <a:rPr lang="cs-CZ" altLang="cs-CZ" sz="1600" b="1">
                <a:cs typeface="Calibri" panose="020F0502020204030204" pitchFamily="34" charset="0"/>
              </a:rPr>
              <a:t>, vzácná jemnozem</a:t>
            </a:r>
          </a:p>
          <a:p>
            <a:pPr lvl="2" eaLnBrk="1" hangingPunct="1">
              <a:buSzPct val="75000"/>
            </a:pPr>
            <a:r>
              <a:rPr lang="cs-CZ" altLang="cs-CZ" sz="1600" b="1">
                <a:cs typeface="Calibri" panose="020F0502020204030204" pitchFamily="34" charset="0"/>
              </a:rPr>
              <a:t>Potoky v Krkonoších (např. Malá Úpa), Jeseníkách (Bílá Opava u Karlovy Studánky) aj.</a:t>
            </a:r>
          </a:p>
        </p:txBody>
      </p:sp>
      <p:pic>
        <p:nvPicPr>
          <p:cNvPr id="418820" name="Obrázek 2">
            <a:extLst>
              <a:ext uri="{FF2B5EF4-FFF2-40B4-BE49-F238E27FC236}">
                <a16:creationId xmlns:a16="http://schemas.microsoft.com/office/drawing/2014/main" id="{06AEDCCC-CC29-FC59-B9F5-1B3EF71E94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1050" y="2214563"/>
            <a:ext cx="448151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21" name="Obrázek 4">
            <a:extLst>
              <a:ext uri="{FF2B5EF4-FFF2-40B4-BE49-F238E27FC236}">
                <a16:creationId xmlns:a16="http://schemas.microsoft.com/office/drawing/2014/main" id="{9E3DDC2E-8851-FDD7-D8FD-0983A375C47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438" y="2214563"/>
            <a:ext cx="4481512"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D162D982-F5E0-B2C7-1A60-546D51945556}"/>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20867" name="Rectangle 4">
            <a:extLst>
              <a:ext uri="{FF2B5EF4-FFF2-40B4-BE49-F238E27FC236}">
                <a16:creationId xmlns:a16="http://schemas.microsoft.com/office/drawing/2014/main" id="{B778F16D-7729-8BA2-C932-4C2C38C81814}"/>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590550"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(7)L – smrkový luh</a:t>
            </a:r>
          </a:p>
          <a:p>
            <a:pPr lvl="2" eaLnBrk="1" hangingPunct="1">
              <a:buSzPct val="75000"/>
            </a:pPr>
            <a:r>
              <a:rPr lang="cs-CZ" altLang="cs-CZ" sz="1600" b="1">
                <a:cs typeface="Calibri" panose="020F0502020204030204" pitchFamily="34" charset="0"/>
              </a:rPr>
              <a:t>nejvyšší polohy</a:t>
            </a:r>
          </a:p>
          <a:p>
            <a:pPr lvl="2" eaLnBrk="1" hangingPunct="1">
              <a:buSzPct val="75000"/>
            </a:pPr>
            <a:r>
              <a:rPr lang="cs-CZ" altLang="cs-CZ" sz="1600" b="1">
                <a:cs typeface="Calibri" panose="020F0502020204030204" pitchFamily="34" charset="0"/>
              </a:rPr>
              <a:t>dominuje smrk ztepilý</a:t>
            </a:r>
          </a:p>
          <a:p>
            <a:pPr lvl="2" eaLnBrk="1" hangingPunct="1">
              <a:buSzPct val="75000"/>
            </a:pPr>
            <a:r>
              <a:rPr lang="cs-CZ" altLang="cs-CZ" sz="1600" b="1">
                <a:solidFill>
                  <a:srgbClr val="FF0000"/>
                </a:solidFill>
                <a:cs typeface="Calibri" panose="020F0502020204030204" pitchFamily="34" charset="0"/>
              </a:rPr>
              <a:t>Labe v Labském dole v Krkonoších</a:t>
            </a:r>
          </a:p>
        </p:txBody>
      </p:sp>
      <p:pic>
        <p:nvPicPr>
          <p:cNvPr id="420868" name="Obrázek 2">
            <a:extLst>
              <a:ext uri="{FF2B5EF4-FFF2-40B4-BE49-F238E27FC236}">
                <a16:creationId xmlns:a16="http://schemas.microsoft.com/office/drawing/2014/main" id="{96BDF567-5B0A-B2FD-65C3-CB1031BFE2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2187575"/>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69" name="Obrázek 4">
            <a:extLst>
              <a:ext uri="{FF2B5EF4-FFF2-40B4-BE49-F238E27FC236}">
                <a16:creationId xmlns:a16="http://schemas.microsoft.com/office/drawing/2014/main" id="{08A5327B-47A9-6E98-D01E-82F2594E00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0425" y="2187575"/>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5">
            <a:extLst>
              <a:ext uri="{FF2B5EF4-FFF2-40B4-BE49-F238E27FC236}">
                <a16:creationId xmlns:a16="http://schemas.microsoft.com/office/drawing/2014/main" id="{0EB36771-C5E1-2D63-413D-9521CFED78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23850"/>
            <a:ext cx="4498975" cy="599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4963" name="Obrázek 2">
            <a:extLst>
              <a:ext uri="{FF2B5EF4-FFF2-40B4-BE49-F238E27FC236}">
                <a16:creationId xmlns:a16="http://schemas.microsoft.com/office/drawing/2014/main" id="{044D3743-4438-FD31-D923-8D29573719E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323850"/>
            <a:ext cx="3995738"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6D9E5D0-E851-FCFF-AB60-B13868F1856B}"/>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10628" name="Rectangle 4">
            <a:extLst>
              <a:ext uri="{FF2B5EF4-FFF2-40B4-BE49-F238E27FC236}">
                <a16:creationId xmlns:a16="http://schemas.microsoft.com/office/drawing/2014/main" id="{EC144256-48F3-4754-7EA4-B2A8E28514ED}"/>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600" b="1" dirty="0">
                <a:solidFill>
                  <a:srgbClr val="FF0000"/>
                </a:solidFill>
                <a:cs typeface="Calibri" panose="020F0502020204030204" pitchFamily="34" charset="0"/>
              </a:rPr>
              <a:t>U – úžlabní</a:t>
            </a:r>
          </a:p>
          <a:p>
            <a:pPr marL="263525" lvl="1" indent="-179388" eaLnBrk="1" hangingPunct="1">
              <a:buSzPct val="75000"/>
              <a:buFont typeface="Arial" panose="020B0604020202020204" pitchFamily="34" charset="0"/>
              <a:buChar char="•"/>
              <a:defRPr/>
            </a:pPr>
            <a:r>
              <a:rPr lang="cs-CZ" altLang="cs-CZ" sz="1600" b="1" dirty="0">
                <a:solidFill>
                  <a:srgbClr val="FF0000"/>
                </a:solidFill>
                <a:cs typeface="Calibri" panose="020F0502020204030204" pitchFamily="34" charset="0"/>
              </a:rPr>
              <a:t>„obohacená“ a „normální, hlinitá, oglejená, glejová“</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spojuje znaky EK J a L – </a:t>
            </a:r>
            <a:r>
              <a:rPr lang="cs-CZ" altLang="cs-CZ" sz="1600" b="1" dirty="0">
                <a:solidFill>
                  <a:srgbClr val="FF0000"/>
                </a:solidFill>
                <a:cs typeface="Calibri" panose="020F0502020204030204" pitchFamily="34" charset="0"/>
              </a:rPr>
              <a:t>obohacení humusem </a:t>
            </a:r>
            <a:r>
              <a:rPr lang="cs-CZ" altLang="cs-CZ" sz="1600" b="1" dirty="0">
                <a:cs typeface="Calibri" panose="020F0502020204030204" pitchFamily="34" charset="0"/>
              </a:rPr>
              <a:t>(ronem po svahu a hromaděním v úžlabině) i </a:t>
            </a:r>
            <a:r>
              <a:rPr lang="cs-CZ" altLang="cs-CZ" sz="1600" b="1" dirty="0">
                <a:solidFill>
                  <a:srgbClr val="FF0000"/>
                </a:solidFill>
                <a:cs typeface="Calibri" panose="020F0502020204030204" pitchFamily="34" charset="0"/>
              </a:rPr>
              <a:t>vodou</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reliéf: </a:t>
            </a:r>
            <a:r>
              <a:rPr lang="cs-CZ" altLang="cs-CZ" sz="1600" b="1" dirty="0">
                <a:solidFill>
                  <a:srgbClr val="FF0000"/>
                </a:solidFill>
                <a:cs typeface="Calibri" panose="020F0502020204030204" pitchFamily="34" charset="0"/>
              </a:rPr>
              <a:t>erozní</a:t>
            </a:r>
            <a:r>
              <a:rPr lang="cs-CZ" altLang="cs-CZ" sz="1600" b="1" dirty="0">
                <a:cs typeface="Calibri" panose="020F0502020204030204" pitchFamily="34" charset="0"/>
              </a:rPr>
              <a:t> – hluboce zařízlé žleby, zářezy potoků (střídá se </a:t>
            </a:r>
            <a:r>
              <a:rPr lang="cs-CZ" altLang="cs-CZ" sz="1600" b="1" dirty="0">
                <a:solidFill>
                  <a:srgbClr val="FF0000"/>
                </a:solidFill>
                <a:cs typeface="Calibri" panose="020F0502020204030204" pitchFamily="34" charset="0"/>
              </a:rPr>
              <a:t>tvar písmene V a U</a:t>
            </a:r>
            <a:r>
              <a:rPr lang="cs-CZ" altLang="cs-CZ" sz="1600" b="1" dirty="0">
                <a:cs typeface="Calibri" panose="020F0502020204030204" pitchFamily="34" charset="0"/>
              </a:rPr>
              <a:t>); </a:t>
            </a:r>
            <a:r>
              <a:rPr lang="cs-CZ" altLang="cs-CZ" sz="1600" b="1" dirty="0">
                <a:solidFill>
                  <a:srgbClr val="FF0000"/>
                </a:solidFill>
                <a:cs typeface="Calibri" panose="020F0502020204030204" pitchFamily="34" charset="0"/>
              </a:rPr>
              <a:t>velmi často suťovité dno</a:t>
            </a:r>
            <a:r>
              <a:rPr lang="cs-CZ" altLang="cs-CZ" sz="1600" b="1" dirty="0">
                <a:cs typeface="Calibri" panose="020F0502020204030204" pitchFamily="34" charset="0"/>
              </a:rPr>
              <a:t>; zahrnuje </a:t>
            </a:r>
            <a:r>
              <a:rPr lang="cs-CZ" altLang="cs-CZ" sz="1600" b="1" dirty="0">
                <a:solidFill>
                  <a:srgbClr val="FF0000"/>
                </a:solidFill>
                <a:cs typeface="Calibri" panose="020F0502020204030204" pitchFamily="34" charset="0"/>
              </a:rPr>
              <a:t>úzké a nesouvislé aluvium </a:t>
            </a:r>
            <a:r>
              <a:rPr lang="cs-CZ" altLang="cs-CZ" sz="1600" b="1" dirty="0">
                <a:cs typeface="Calibri" panose="020F0502020204030204" pitchFamily="34" charset="0"/>
              </a:rPr>
              <a:t>a vlhkou, často kamenitou bázi svahu, vodní tok </a:t>
            </a:r>
            <a:r>
              <a:rPr lang="cs-CZ" altLang="cs-CZ" sz="1600" b="1" dirty="0">
                <a:solidFill>
                  <a:srgbClr val="FF0000"/>
                </a:solidFill>
                <a:cs typeface="Calibri" panose="020F0502020204030204" pitchFamily="34" charset="0"/>
              </a:rPr>
              <a:t>nemeandruje v nivě</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navazuje na EK L směrem k pramenným částem toků </a:t>
            </a:r>
            <a:endParaRPr lang="cs-CZ" altLang="cs-CZ" sz="1600" b="1" dirty="0">
              <a:solidFill>
                <a:srgbClr val="FF0000"/>
              </a:solidFill>
              <a:cs typeface="Calibri" panose="020F0502020204030204" pitchFamily="34" charset="0"/>
            </a:endParaRP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půda: písčitá až písčitohlinitá; skeletovitost 30–100 %; středně bohatá až bohatá bázemi a dusíkem; fluvizemě, rankery, kambizemě, pseudogleje, gleje; oglejení minimálně slabě</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voda: ve vegetačním období sezóně místy prosychá </a:t>
            </a:r>
          </a:p>
          <a:p>
            <a:pPr marL="263525" lvl="1" indent="-180975" eaLnBrk="1" hangingPunct="1">
              <a:buSzPct val="75000"/>
              <a:buFont typeface="Arial" panose="020B0604020202020204" pitchFamily="34" charset="0"/>
              <a:buChar char="•"/>
              <a:defRPr/>
            </a:pPr>
            <a:r>
              <a:rPr lang="cs-CZ" altLang="cs-CZ" sz="1600" b="1" dirty="0">
                <a:cs typeface="Calibri" panose="020F0502020204030204" pitchFamily="34" charset="0"/>
              </a:rPr>
              <a:t>biota: číslo na pozici LVS </a:t>
            </a:r>
            <a:r>
              <a:rPr lang="cs-CZ" altLang="cs-CZ" sz="1600" b="1" dirty="0">
                <a:solidFill>
                  <a:srgbClr val="FF0000"/>
                </a:solidFill>
                <a:cs typeface="Calibri" panose="020F0502020204030204" pitchFamily="34" charset="0"/>
              </a:rPr>
              <a:t>neodpovídá vegetačnímu stupni</a:t>
            </a:r>
            <a:r>
              <a:rPr lang="cs-CZ" altLang="cs-CZ" sz="1600" b="1" dirty="0">
                <a:cs typeface="Calibri" panose="020F0502020204030204" pitchFamily="34" charset="0"/>
              </a:rPr>
              <a:t>, ale </a:t>
            </a:r>
          </a:p>
          <a:p>
            <a:pPr marL="82550" lvl="1" indent="0" eaLnBrk="1" hangingPunct="1">
              <a:buSzPct val="75000"/>
              <a:buFontTx/>
              <a:buNone/>
              <a:defRPr/>
            </a:pPr>
            <a:r>
              <a:rPr lang="cs-CZ" altLang="cs-CZ" sz="1600" b="1" dirty="0">
                <a:cs typeface="Calibri" panose="020F0502020204030204" pitchFamily="34" charset="0"/>
              </a:rPr>
              <a:t>označuje specifická společenstva!</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typická skladba jasanu a javoru, </a:t>
            </a:r>
            <a:r>
              <a:rPr lang="cs-CZ" altLang="cs-CZ" sz="1600" b="1" dirty="0">
                <a:solidFill>
                  <a:srgbClr val="FF0000"/>
                </a:solidFill>
                <a:cs typeface="Calibri" panose="020F0502020204030204" pitchFamily="34" charset="0"/>
              </a:rPr>
              <a:t>přechod mezi </a:t>
            </a:r>
          </a:p>
          <a:p>
            <a:pPr marL="84137" lvl="1" indent="0" eaLnBrk="1" hangingPunct="1">
              <a:buSzPct val="75000"/>
              <a:buFontTx/>
              <a:buNone/>
              <a:defRPr/>
            </a:pPr>
            <a:r>
              <a:rPr lang="cs-CZ" altLang="cs-CZ" sz="1600" b="1" dirty="0">
                <a:solidFill>
                  <a:srgbClr val="FF0000"/>
                </a:solidFill>
                <a:cs typeface="Calibri" panose="020F0502020204030204" pitchFamily="34" charset="0"/>
              </a:rPr>
              <a:t>suťovými lesy a luhy</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(3)U – úžlabní javorová jasenina</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(5)U – úžlabní jasanová javořina</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ve vyšších polohách sloučeno se SLT EK V</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návaznost v terénu: EK J, A, L, F (F–U–F)</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např. Moravskoslezské Beskydy (typicky)</a:t>
            </a:r>
          </a:p>
        </p:txBody>
      </p:sp>
      <p:pic>
        <p:nvPicPr>
          <p:cNvPr id="422916" name="Picture 5">
            <a:extLst>
              <a:ext uri="{FF2B5EF4-FFF2-40B4-BE49-F238E27FC236}">
                <a16:creationId xmlns:a16="http://schemas.microsoft.com/office/drawing/2014/main" id="{711A012A-BB6F-3CC0-E0B1-227257ED09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917" name="Freeform 6">
            <a:extLst>
              <a:ext uri="{FF2B5EF4-FFF2-40B4-BE49-F238E27FC236}">
                <a16:creationId xmlns:a16="http://schemas.microsoft.com/office/drawing/2014/main" id="{3D534B17-365F-3A18-61B0-7B60F586468B}"/>
              </a:ext>
            </a:extLst>
          </p:cNvPr>
          <p:cNvSpPr>
            <a:spLocks/>
          </p:cNvSpPr>
          <p:nvPr/>
        </p:nvSpPr>
        <p:spPr bwMode="auto">
          <a:xfrm>
            <a:off x="8982075" y="5454650"/>
            <a:ext cx="180975" cy="1123950"/>
          </a:xfrm>
          <a:custGeom>
            <a:avLst/>
            <a:gdLst>
              <a:gd name="T0" fmla="*/ 2147483646 w 114"/>
              <a:gd name="T1" fmla="*/ 0 h 708"/>
              <a:gd name="T2" fmla="*/ 0 w 114"/>
              <a:gd name="T3" fmla="*/ 2147483646 h 708"/>
              <a:gd name="T4" fmla="*/ 0 w 114"/>
              <a:gd name="T5" fmla="*/ 2147483646 h 708"/>
              <a:gd name="T6" fmla="*/ 2147483646 w 114"/>
              <a:gd name="T7" fmla="*/ 2147483646 h 708"/>
              <a:gd name="T8" fmla="*/ 2147483646 w 114"/>
              <a:gd name="T9" fmla="*/ 2147483646 h 708"/>
              <a:gd name="T10" fmla="*/ 2147483646 w 114"/>
              <a:gd name="T11" fmla="*/ 2147483646 h 708"/>
              <a:gd name="T12" fmla="*/ 2147483646 w 114"/>
              <a:gd name="T13" fmla="*/ 0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 h="708">
                <a:moveTo>
                  <a:pt x="114" y="0"/>
                </a:moveTo>
                <a:lnTo>
                  <a:pt x="0" y="340"/>
                </a:lnTo>
                <a:lnTo>
                  <a:pt x="0" y="538"/>
                </a:lnTo>
                <a:lnTo>
                  <a:pt x="57" y="708"/>
                </a:lnTo>
                <a:lnTo>
                  <a:pt x="57" y="368"/>
                </a:lnTo>
                <a:lnTo>
                  <a:pt x="114" y="198"/>
                </a:lnTo>
                <a:lnTo>
                  <a:pt x="114"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Obrázek 2" descr="Obsah obrázku strom, tráva, exteriér, rostlina&#10;&#10;Popis byl vytvořen automaticky">
            <a:extLst>
              <a:ext uri="{FF2B5EF4-FFF2-40B4-BE49-F238E27FC236}">
                <a16:creationId xmlns:a16="http://schemas.microsoft.com/office/drawing/2014/main" id="{557D737E-AB1B-F55C-0399-0B73B20786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484187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59" name="Obrázek 4" descr="Obsah obrázku strom, les, exteriér, tráva&#10;&#10;Popis byl vytvořen automaticky">
            <a:extLst>
              <a:ext uri="{FF2B5EF4-FFF2-40B4-BE49-F238E27FC236}">
                <a16:creationId xmlns:a16="http://schemas.microsoft.com/office/drawing/2014/main" id="{685C115E-0403-23C0-E011-E2DF7A85EB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2125" y="3227388"/>
            <a:ext cx="48418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60" name="TextovéPole 5">
            <a:extLst>
              <a:ext uri="{FF2B5EF4-FFF2-40B4-BE49-F238E27FC236}">
                <a16:creationId xmlns:a16="http://schemas.microsoft.com/office/drawing/2014/main" id="{0E144EE2-460E-A6F1-990C-2531DFDBDA46}"/>
              </a:ext>
            </a:extLst>
          </p:cNvPr>
          <p:cNvSpPr txBox="1">
            <a:spLocks noChangeArrowheads="1"/>
          </p:cNvSpPr>
          <p:nvPr/>
        </p:nvSpPr>
        <p:spPr bwMode="auto">
          <a:xfrm>
            <a:off x="0" y="3244850"/>
            <a:ext cx="3986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2V – vlhká buková doubrava</a:t>
            </a:r>
          </a:p>
        </p:txBody>
      </p:sp>
      <p:sp>
        <p:nvSpPr>
          <p:cNvPr id="429061" name="TextovéPole 6">
            <a:extLst>
              <a:ext uri="{FF2B5EF4-FFF2-40B4-BE49-F238E27FC236}">
                <a16:creationId xmlns:a16="http://schemas.microsoft.com/office/drawing/2014/main" id="{03BC8083-F3FE-5E37-EA17-02D78A1F851A}"/>
              </a:ext>
            </a:extLst>
          </p:cNvPr>
          <p:cNvSpPr txBox="1">
            <a:spLocks noChangeArrowheads="1"/>
          </p:cNvSpPr>
          <p:nvPr/>
        </p:nvSpPr>
        <p:spPr bwMode="auto">
          <a:xfrm>
            <a:off x="4302125" y="6530975"/>
            <a:ext cx="445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5V – vlhká jedlová bučina</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B94F146F-3D6D-9732-CE66-91F4394AE4C4}"/>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řady obohacené vodou</a:t>
            </a:r>
          </a:p>
        </p:txBody>
      </p:sp>
      <p:sp>
        <p:nvSpPr>
          <p:cNvPr id="414724" name="Rectangle 4">
            <a:extLst>
              <a:ext uri="{FF2B5EF4-FFF2-40B4-BE49-F238E27FC236}">
                <a16:creationId xmlns:a16="http://schemas.microsoft.com/office/drawing/2014/main" id="{860FBCCD-4D4C-BF85-4470-CDA1E1E002BB}"/>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600" b="1" dirty="0">
                <a:solidFill>
                  <a:srgbClr val="FF0000"/>
                </a:solidFill>
                <a:cs typeface="Calibri" panose="020F0502020204030204" pitchFamily="34" charset="0"/>
              </a:rPr>
              <a:t>V – vlhká </a:t>
            </a:r>
            <a:r>
              <a:rPr lang="cs-CZ" altLang="cs-CZ" sz="1600" b="1" dirty="0">
                <a:cs typeface="Calibri" panose="020F0502020204030204" pitchFamily="34" charset="0"/>
              </a:rPr>
              <a:t>(podmáčená)</a:t>
            </a:r>
          </a:p>
          <a:p>
            <a:pPr marL="263525" lvl="1" indent="-179388" eaLnBrk="1" hangingPunct="1">
              <a:buSzPct val="75000"/>
              <a:buFont typeface="Arial" panose="020B0604020202020204" pitchFamily="34" charset="0"/>
              <a:buChar char="•"/>
              <a:defRPr/>
            </a:pPr>
            <a:r>
              <a:rPr lang="cs-CZ" altLang="cs-CZ" sz="1600" b="1" dirty="0">
                <a:solidFill>
                  <a:srgbClr val="FF0000"/>
                </a:solidFill>
                <a:cs typeface="Calibri" panose="020F0502020204030204" pitchFamily="34" charset="0"/>
              </a:rPr>
              <a:t>„vápencová a ultrabazická až obohacená“ a „oglejená a glejová“</a:t>
            </a:r>
          </a:p>
          <a:p>
            <a:pPr marL="263525" lvl="1" indent="-179388" eaLnBrk="1" hangingPunct="1">
              <a:buSzPct val="75000"/>
              <a:buFont typeface="Arial" panose="020B0604020202020204" pitchFamily="34" charset="0"/>
              <a:buChar char="•"/>
              <a:defRPr/>
            </a:pPr>
            <a:r>
              <a:rPr lang="cs-CZ" altLang="cs-CZ" sz="1600" b="1" dirty="0">
                <a:solidFill>
                  <a:srgbClr val="FF0000"/>
                </a:solidFill>
                <a:cs typeface="Calibri" panose="020F0502020204030204" pitchFamily="34" charset="0"/>
              </a:rPr>
              <a:t>obohacená vodou, méně dusíkem</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reliéf: </a:t>
            </a:r>
            <a:r>
              <a:rPr lang="cs-CZ" altLang="cs-CZ" sz="1600" b="1" dirty="0">
                <a:solidFill>
                  <a:srgbClr val="FF0000"/>
                </a:solidFill>
                <a:cs typeface="Calibri" panose="020F0502020204030204" pitchFamily="34" charset="0"/>
              </a:rPr>
              <a:t>prameniště</a:t>
            </a:r>
            <a:r>
              <a:rPr lang="cs-CZ" altLang="cs-CZ" sz="1600" b="1" dirty="0">
                <a:cs typeface="Calibri" panose="020F0502020204030204" pitchFamily="34" charset="0"/>
              </a:rPr>
              <a:t> a okolí, vyšší potoční či říční terasy, </a:t>
            </a:r>
            <a:r>
              <a:rPr lang="cs-CZ" altLang="cs-CZ" sz="1600" b="1" dirty="0">
                <a:solidFill>
                  <a:srgbClr val="FF0000"/>
                </a:solidFill>
                <a:cs typeface="Calibri" panose="020F0502020204030204" pitchFamily="34" charset="0"/>
              </a:rPr>
              <a:t>táhlé svahy</a:t>
            </a:r>
            <a:r>
              <a:rPr lang="cs-CZ" altLang="cs-CZ" sz="1600" b="1" dirty="0">
                <a:cs typeface="Calibri" panose="020F0502020204030204" pitchFamily="34" charset="0"/>
              </a:rPr>
              <a:t>, deluvia</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půda: písčitá až jílovitá; skeletovitost 0–100 %; středně bohatá až nadbytek bází a dusíku; pseudoglej, glej, kambizem oglejená či glejová, hnědozem oglejená, kryptopodzol oglejený; oglejení minimálně oglejený subtyp</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voda: v sezóně místy prosychá</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biota: </a:t>
            </a:r>
            <a:r>
              <a:rPr lang="cs-CZ" altLang="cs-CZ" sz="1600" b="1" dirty="0">
                <a:solidFill>
                  <a:srgbClr val="FF0000"/>
                </a:solidFill>
                <a:cs typeface="Calibri" panose="020F0502020204030204" pitchFamily="34" charset="0"/>
              </a:rPr>
              <a:t>vegetace odpovídá VS</a:t>
            </a:r>
            <a:r>
              <a:rPr lang="cs-CZ" altLang="cs-CZ" sz="1600" b="1" dirty="0">
                <a:cs typeface="Calibri" panose="020F0502020204030204" pitchFamily="34" charset="0"/>
              </a:rPr>
              <a:t>, přestože je půda vlhká, </a:t>
            </a:r>
            <a:r>
              <a:rPr lang="cs-CZ" altLang="cs-CZ" sz="1600" b="1" dirty="0">
                <a:solidFill>
                  <a:srgbClr val="FF0000"/>
                </a:solidFill>
                <a:cs typeface="Calibri" panose="020F0502020204030204" pitchFamily="34" charset="0"/>
              </a:rPr>
              <a:t>chybí zde olše</a:t>
            </a:r>
            <a:r>
              <a:rPr lang="cs-CZ" altLang="cs-CZ" sz="1600" b="1" dirty="0">
                <a:cs typeface="Calibri" panose="020F0502020204030204" pitchFamily="34" charset="0"/>
              </a:rPr>
              <a:t>, zastoupení nitrofytů a hygrofytů, často </a:t>
            </a:r>
            <a:r>
              <a:rPr lang="cs-CZ" altLang="cs-CZ" sz="1600" b="1" dirty="0">
                <a:solidFill>
                  <a:srgbClr val="FF0000"/>
                </a:solidFill>
                <a:cs typeface="Calibri" panose="020F0502020204030204" pitchFamily="34" charset="0"/>
              </a:rPr>
              <a:t>klenbová společenstva</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1–8V</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návaznost v terénu: EK L, U, D (B, H)</a:t>
            </a:r>
          </a:p>
          <a:p>
            <a:pPr marL="263525" lvl="1" indent="-179388" eaLnBrk="1" hangingPunct="1">
              <a:buSzPct val="75000"/>
              <a:buFont typeface="Arial" panose="020B0604020202020204" pitchFamily="34" charset="0"/>
              <a:buChar char="•"/>
              <a:defRPr/>
            </a:pPr>
            <a:r>
              <a:rPr lang="cs-CZ" altLang="cs-CZ" sz="1600" b="1" dirty="0">
                <a:cs typeface="Calibri" panose="020F0502020204030204" pitchFamily="34" charset="0"/>
              </a:rPr>
              <a:t>z vodou ovlivněných edafických kategorií nejbohatší </a:t>
            </a:r>
          </a:p>
          <a:p>
            <a:pPr marL="84137" lvl="1" indent="0" eaLnBrk="1" hangingPunct="1">
              <a:buSzPct val="75000"/>
              <a:buFontTx/>
              <a:buNone/>
              <a:defRPr/>
            </a:pPr>
            <a:r>
              <a:rPr lang="cs-CZ" altLang="cs-CZ" sz="1600" b="1" dirty="0">
                <a:cs typeface="Calibri" panose="020F0502020204030204" pitchFamily="34" charset="0"/>
              </a:rPr>
              <a:t>(T, Q, P, O, </a:t>
            </a:r>
            <a:r>
              <a:rPr lang="cs-CZ" altLang="cs-CZ" sz="1600" b="1" dirty="0">
                <a:solidFill>
                  <a:srgbClr val="FF0000"/>
                </a:solidFill>
                <a:cs typeface="Calibri" panose="020F0502020204030204" pitchFamily="34" charset="0"/>
              </a:rPr>
              <a:t>V</a:t>
            </a:r>
            <a:r>
              <a:rPr lang="cs-CZ" altLang="cs-CZ" sz="1600" b="1" dirty="0">
                <a:cs typeface="Calibri" panose="020F0502020204030204" pitchFamily="34" charset="0"/>
              </a:rPr>
              <a:t>)</a:t>
            </a:r>
          </a:p>
          <a:p>
            <a:pPr marL="263525" lvl="1" indent="-179388" eaLnBrk="1" hangingPunct="1">
              <a:buSzPct val="75000"/>
              <a:buFont typeface="Arial" panose="020B0604020202020204" pitchFamily="34" charset="0"/>
              <a:buChar char="•"/>
              <a:defRPr/>
            </a:pPr>
            <a:r>
              <a:rPr lang="cs-CZ" altLang="cs-CZ" sz="1600" b="1" dirty="0">
                <a:solidFill>
                  <a:srgbClr val="FF0000"/>
                </a:solidFill>
                <a:cs typeface="Calibri" panose="020F0502020204030204" pitchFamily="34" charset="0"/>
              </a:rPr>
              <a:t>přechod </a:t>
            </a:r>
            <a:r>
              <a:rPr lang="cs-CZ" altLang="cs-CZ" sz="1600" b="1" dirty="0">
                <a:cs typeface="Calibri" panose="020F0502020204030204" pitchFamily="34" charset="0"/>
              </a:rPr>
              <a:t>mezi </a:t>
            </a:r>
            <a:r>
              <a:rPr lang="cs-CZ" altLang="cs-CZ" sz="1600" b="1" dirty="0">
                <a:solidFill>
                  <a:srgbClr val="FF0000"/>
                </a:solidFill>
                <a:cs typeface="Calibri" panose="020F0502020204030204" pitchFamily="34" charset="0"/>
              </a:rPr>
              <a:t>lužními</a:t>
            </a:r>
            <a:r>
              <a:rPr lang="cs-CZ" altLang="cs-CZ" sz="1600" b="1" dirty="0">
                <a:cs typeface="Calibri" panose="020F0502020204030204" pitchFamily="34" charset="0"/>
              </a:rPr>
              <a:t> a </a:t>
            </a:r>
            <a:r>
              <a:rPr lang="cs-CZ" altLang="cs-CZ" sz="1600" b="1" dirty="0">
                <a:solidFill>
                  <a:srgbClr val="FF0000"/>
                </a:solidFill>
                <a:cs typeface="Calibri" panose="020F0502020204030204" pitchFamily="34" charset="0"/>
              </a:rPr>
              <a:t>hydricky normálními </a:t>
            </a:r>
            <a:r>
              <a:rPr lang="cs-CZ" altLang="cs-CZ" sz="1600" b="1" dirty="0">
                <a:cs typeface="Calibri" panose="020F0502020204030204" pitchFamily="34" charset="0"/>
              </a:rPr>
              <a:t>stanovišti</a:t>
            </a:r>
          </a:p>
          <a:p>
            <a:pPr marL="84137" lvl="1" indent="0" eaLnBrk="1" hangingPunct="1">
              <a:buSzPct val="75000"/>
              <a:buFontTx/>
              <a:buNone/>
              <a:defRPr/>
            </a:pPr>
            <a:r>
              <a:rPr lang="cs-CZ" altLang="cs-CZ" sz="1600" b="1" dirty="0">
                <a:solidFill>
                  <a:srgbClr val="FF0000"/>
                </a:solidFill>
                <a:cs typeface="Calibri" panose="020F0502020204030204" pitchFamily="34" charset="0"/>
              </a:rPr>
              <a:t>živné řady </a:t>
            </a:r>
            <a:r>
              <a:rPr lang="cs-CZ" altLang="cs-CZ" sz="1600" b="1" dirty="0">
                <a:cs typeface="Calibri" panose="020F0502020204030204" pitchFamily="34" charset="0"/>
              </a:rPr>
              <a:t>= </a:t>
            </a:r>
            <a:r>
              <a:rPr lang="cs-CZ" altLang="cs-CZ" sz="1600" b="1" dirty="0">
                <a:solidFill>
                  <a:srgbClr val="FF0000"/>
                </a:solidFill>
                <a:cs typeface="Calibri" panose="020F0502020204030204" pitchFamily="34" charset="0"/>
              </a:rPr>
              <a:t>vlhké, podmáčené varianty klimaxových </a:t>
            </a:r>
          </a:p>
          <a:p>
            <a:pPr marL="84137" lvl="1" indent="0" eaLnBrk="1" hangingPunct="1">
              <a:buSzPct val="75000"/>
              <a:buFontTx/>
              <a:buNone/>
              <a:defRPr/>
            </a:pPr>
            <a:r>
              <a:rPr lang="cs-CZ" altLang="cs-CZ" sz="1600" b="1" dirty="0">
                <a:solidFill>
                  <a:srgbClr val="FF0000"/>
                </a:solidFill>
                <a:cs typeface="Calibri" panose="020F0502020204030204" pitchFamily="34" charset="0"/>
              </a:rPr>
              <a:t>společenstev mírně obohacených o příměs ušlechtilých </a:t>
            </a:r>
          </a:p>
          <a:p>
            <a:pPr marL="84137" lvl="1" indent="0" eaLnBrk="1" hangingPunct="1">
              <a:buSzPct val="75000"/>
              <a:buFontTx/>
              <a:buNone/>
              <a:defRPr/>
            </a:pPr>
            <a:r>
              <a:rPr lang="cs-CZ" altLang="cs-CZ" sz="1600" b="1" dirty="0">
                <a:solidFill>
                  <a:srgbClr val="FF0000"/>
                </a:solidFill>
                <a:cs typeface="Calibri" panose="020F0502020204030204" pitchFamily="34" charset="0"/>
              </a:rPr>
              <a:t>listnáčů (javor, jasan, jilm) a nitrofilně-hygrofilních druhů</a:t>
            </a:r>
          </a:p>
          <a:p>
            <a:pPr marL="263525" lvl="1" indent="-180975" eaLnBrk="1" hangingPunct="1">
              <a:buSzPct val="75000"/>
              <a:buFont typeface="Arial" panose="020B0604020202020204" pitchFamily="34" charset="0"/>
              <a:buChar char="•"/>
              <a:defRPr/>
            </a:pPr>
            <a:r>
              <a:rPr lang="cs-CZ" altLang="cs-CZ" sz="1600" b="1" dirty="0">
                <a:cs typeface="Calibri" panose="020F0502020204030204" pitchFamily="34" charset="0"/>
              </a:rPr>
              <a:t>často </a:t>
            </a:r>
            <a:r>
              <a:rPr lang="cs-CZ" altLang="cs-CZ" sz="1600" b="1" dirty="0">
                <a:solidFill>
                  <a:srgbClr val="FF0000"/>
                </a:solidFill>
                <a:cs typeface="Calibri" panose="020F0502020204030204" pitchFamily="34" charset="0"/>
              </a:rPr>
              <a:t>zakončuje</a:t>
            </a:r>
            <a:r>
              <a:rPr lang="cs-CZ" altLang="cs-CZ" sz="1600" b="1" dirty="0">
                <a:cs typeface="Calibri" panose="020F0502020204030204" pitchFamily="34" charset="0"/>
              </a:rPr>
              <a:t> </a:t>
            </a:r>
            <a:r>
              <a:rPr lang="cs-CZ" altLang="cs-CZ" sz="1600" b="1" dirty="0">
                <a:solidFill>
                  <a:srgbClr val="FF0000"/>
                </a:solidFill>
                <a:cs typeface="Calibri" panose="020F0502020204030204" pitchFamily="34" charset="0"/>
              </a:rPr>
              <a:t>sekvenci EK podél vodních toků </a:t>
            </a:r>
            <a:r>
              <a:rPr lang="cs-CZ" altLang="cs-CZ" sz="1600" b="1" dirty="0">
                <a:cs typeface="Calibri" panose="020F0502020204030204" pitchFamily="34" charset="0"/>
              </a:rPr>
              <a:t>od ústí </a:t>
            </a:r>
          </a:p>
          <a:p>
            <a:pPr marL="82550" lvl="1" indent="0" eaLnBrk="1" hangingPunct="1">
              <a:buSzPct val="75000"/>
              <a:buFontTx/>
              <a:buNone/>
              <a:defRPr/>
            </a:pPr>
            <a:r>
              <a:rPr lang="cs-CZ" altLang="cs-CZ" sz="1600" b="1" dirty="0">
                <a:cs typeface="Calibri" panose="020F0502020204030204" pitchFamily="34" charset="0"/>
              </a:rPr>
              <a:t>k pramenu (např. v Moravskoslezských Beskydech), v plošších </a:t>
            </a:r>
          </a:p>
          <a:p>
            <a:pPr marL="82550" lvl="1" indent="0" eaLnBrk="1" hangingPunct="1">
              <a:buSzPct val="75000"/>
              <a:buFontTx/>
              <a:buNone/>
              <a:defRPr/>
            </a:pPr>
            <a:r>
              <a:rPr lang="cs-CZ" altLang="cs-CZ" sz="1600" b="1" dirty="0">
                <a:cs typeface="Calibri" panose="020F0502020204030204" pitchFamily="34" charset="0"/>
              </a:rPr>
              <a:t>reliéfech mohou navazovat stanoviště EŘ oglejené a glejové</a:t>
            </a:r>
          </a:p>
        </p:txBody>
      </p:sp>
      <p:pic>
        <p:nvPicPr>
          <p:cNvPr id="427012" name="Picture 5">
            <a:extLst>
              <a:ext uri="{FF2B5EF4-FFF2-40B4-BE49-F238E27FC236}">
                <a16:creationId xmlns:a16="http://schemas.microsoft.com/office/drawing/2014/main" id="{7ECCEC64-478E-20C2-A4F1-99938E0466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7013" name="Freeform 6">
            <a:extLst>
              <a:ext uri="{FF2B5EF4-FFF2-40B4-BE49-F238E27FC236}">
                <a16:creationId xmlns:a16="http://schemas.microsoft.com/office/drawing/2014/main" id="{E896C928-EB1C-2477-037C-D7B4149F3440}"/>
              </a:ext>
            </a:extLst>
          </p:cNvPr>
          <p:cNvSpPr>
            <a:spLocks/>
          </p:cNvSpPr>
          <p:nvPr/>
        </p:nvSpPr>
        <p:spPr bwMode="auto">
          <a:xfrm>
            <a:off x="8621713" y="6038850"/>
            <a:ext cx="450850" cy="539750"/>
          </a:xfrm>
          <a:custGeom>
            <a:avLst/>
            <a:gdLst>
              <a:gd name="T0" fmla="*/ 2147483646 w 284"/>
              <a:gd name="T1" fmla="*/ 0 h 340"/>
              <a:gd name="T2" fmla="*/ 0 w 284"/>
              <a:gd name="T3" fmla="*/ 0 h 340"/>
              <a:gd name="T4" fmla="*/ 2147483646 w 284"/>
              <a:gd name="T5" fmla="*/ 2147483646 h 340"/>
              <a:gd name="T6" fmla="*/ 2147483646 w 284"/>
              <a:gd name="T7" fmla="*/ 2147483646 h 340"/>
              <a:gd name="T8" fmla="*/ 2147483646 w 284"/>
              <a:gd name="T9" fmla="*/ 2147483646 h 340"/>
              <a:gd name="T10" fmla="*/ 2147483646 w 284"/>
              <a:gd name="T11" fmla="*/ 0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4" h="340">
                <a:moveTo>
                  <a:pt x="227" y="0"/>
                </a:moveTo>
                <a:lnTo>
                  <a:pt x="0" y="0"/>
                </a:lnTo>
                <a:lnTo>
                  <a:pt x="199" y="340"/>
                </a:lnTo>
                <a:lnTo>
                  <a:pt x="284" y="340"/>
                </a:lnTo>
                <a:lnTo>
                  <a:pt x="227" y="170"/>
                </a:lnTo>
                <a:lnTo>
                  <a:pt x="227"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Obrázek 7">
            <a:extLst>
              <a:ext uri="{FF2B5EF4-FFF2-40B4-BE49-F238E27FC236}">
                <a16:creationId xmlns:a16="http://schemas.microsoft.com/office/drawing/2014/main" id="{D79C3559-7505-7821-CD00-B75D572C1D1E}"/>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8088" y="404018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7AD1911E-69D1-3DD8-3FCF-89963C0483CA}"/>
              </a:ext>
            </a:extLst>
          </p:cNvPr>
          <p:cNvSpPr>
            <a:spLocks noChangeArrowheads="1"/>
          </p:cNvSpPr>
          <p:nvPr/>
        </p:nvSpPr>
        <p:spPr bwMode="auto">
          <a:xfrm>
            <a:off x="9525" y="144463"/>
            <a:ext cx="9134475" cy="719137"/>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Ekologická řada oglejená (pseudoglejová) (P)</a:t>
            </a:r>
          </a:p>
        </p:txBody>
      </p:sp>
      <p:sp>
        <p:nvSpPr>
          <p:cNvPr id="431108" name="Rectangle 4">
            <a:extLst>
              <a:ext uri="{FF2B5EF4-FFF2-40B4-BE49-F238E27FC236}">
                <a16:creationId xmlns:a16="http://schemas.microsoft.com/office/drawing/2014/main" id="{037F318A-EEEA-0DBA-1C8D-4D7D0F187EC3}"/>
              </a:ext>
            </a:extLst>
          </p:cNvPr>
          <p:cNvSpPr>
            <a:spLocks noChangeArrowheads="1"/>
          </p:cNvSpPr>
          <p:nvPr/>
        </p:nvSpPr>
        <p:spPr bwMode="auto">
          <a:xfrm>
            <a:off x="107950" y="1233488"/>
            <a:ext cx="89281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cs typeface="Calibri" panose="020F0502020204030204" pitchFamily="34" charset="0"/>
              </a:rPr>
              <a:t>nejzávažnější faktor = </a:t>
            </a:r>
            <a:r>
              <a:rPr lang="cs-CZ" altLang="cs-CZ" sz="2000" b="1">
                <a:solidFill>
                  <a:srgbClr val="FF0000"/>
                </a:solidFill>
                <a:cs typeface="Calibri" panose="020F0502020204030204" pitchFamily="34" charset="0"/>
              </a:rPr>
              <a:t>neprotékající</a:t>
            </a:r>
            <a:r>
              <a:rPr lang="cs-CZ" altLang="cs-CZ" sz="2000" b="1">
                <a:cs typeface="Calibri" panose="020F0502020204030204" pitchFamily="34" charset="0"/>
              </a:rPr>
              <a:t> </a:t>
            </a:r>
            <a:r>
              <a:rPr lang="cs-CZ" altLang="cs-CZ" sz="2000" b="1">
                <a:solidFill>
                  <a:srgbClr val="FF0000"/>
                </a:solidFill>
                <a:cs typeface="Calibri" panose="020F0502020204030204" pitchFamily="34" charset="0"/>
              </a:rPr>
              <a:t>půdní voda</a:t>
            </a:r>
            <a:r>
              <a:rPr lang="cs-CZ" altLang="cs-CZ" sz="2000" b="1">
                <a:cs typeface="Calibri" panose="020F0502020204030204" pitchFamily="34" charset="0"/>
              </a:rPr>
              <a:t>; edafické kategorie členěny podle bohatosti</a:t>
            </a:r>
          </a:p>
          <a:p>
            <a:pPr eaLnBrk="1" hangingPunct="1">
              <a:buSzPct val="75000"/>
            </a:pPr>
            <a:r>
              <a:rPr lang="cs-CZ" altLang="cs-CZ" sz="2000" b="1">
                <a:cs typeface="Calibri" panose="020F0502020204030204" pitchFamily="34" charset="0"/>
              </a:rPr>
              <a:t>půda </a:t>
            </a:r>
            <a:r>
              <a:rPr lang="cs-CZ" altLang="cs-CZ" sz="2000" b="1">
                <a:solidFill>
                  <a:srgbClr val="FF0000"/>
                </a:solidFill>
                <a:cs typeface="Calibri" panose="020F0502020204030204" pitchFamily="34" charset="0"/>
              </a:rPr>
              <a:t>střídavě zamokřovaná </a:t>
            </a:r>
            <a:r>
              <a:rPr lang="cs-CZ" altLang="cs-CZ" sz="2000" b="1">
                <a:cs typeface="Calibri" panose="020F0502020204030204" pitchFamily="34" charset="0"/>
              </a:rPr>
              <a:t>(jaro – tání sněhu, deště × léto – prosychání a tvrdnutí půdy), </a:t>
            </a:r>
            <a:r>
              <a:rPr lang="cs-CZ" altLang="cs-CZ" sz="2000" b="1">
                <a:solidFill>
                  <a:srgbClr val="FF0000"/>
                </a:solidFill>
                <a:cs typeface="Calibri" panose="020F0502020204030204" pitchFamily="34" charset="0"/>
              </a:rPr>
              <a:t>zhutňovaná</a:t>
            </a:r>
            <a:r>
              <a:rPr lang="cs-CZ" altLang="cs-CZ" sz="2000" b="1">
                <a:cs typeface="Calibri" panose="020F0502020204030204" pitchFamily="34" charset="0"/>
              </a:rPr>
              <a:t>, </a:t>
            </a:r>
            <a:r>
              <a:rPr lang="cs-CZ" altLang="cs-CZ" sz="2000" b="1">
                <a:solidFill>
                  <a:srgbClr val="FF0000"/>
                </a:solidFill>
                <a:cs typeface="Calibri" panose="020F0502020204030204" pitchFamily="34" charset="0"/>
              </a:rPr>
              <a:t>špatně propustná</a:t>
            </a:r>
            <a:r>
              <a:rPr lang="cs-CZ" altLang="cs-CZ" sz="2000" b="1">
                <a:cs typeface="Calibri" panose="020F0502020204030204" pitchFamily="34" charset="0"/>
              </a:rPr>
              <a:t>, </a:t>
            </a:r>
            <a:r>
              <a:rPr lang="cs-CZ" altLang="cs-CZ" sz="2000" b="1">
                <a:solidFill>
                  <a:srgbClr val="FF0000"/>
                </a:solidFill>
                <a:cs typeface="Calibri" panose="020F0502020204030204" pitchFamily="34" charset="0"/>
              </a:rPr>
              <a:t>nedostatečně provzdušněná</a:t>
            </a:r>
            <a:r>
              <a:rPr lang="cs-CZ" altLang="cs-CZ" sz="2000" b="1">
                <a:cs typeface="Calibri" panose="020F0502020204030204" pitchFamily="34" charset="0"/>
              </a:rPr>
              <a:t>, humifikace zpomalována</a:t>
            </a:r>
          </a:p>
          <a:p>
            <a:pPr eaLnBrk="1" hangingPunct="1">
              <a:buSzPct val="75000"/>
            </a:pPr>
            <a:r>
              <a:rPr lang="cs-CZ" altLang="cs-CZ" sz="2000" b="1">
                <a:cs typeface="Calibri" panose="020F0502020204030204" pitchFamily="34" charset="0"/>
              </a:rPr>
              <a:t>ústup buku, nástup jedle, dubu letního, břízy a smrku</a:t>
            </a:r>
          </a:p>
          <a:p>
            <a:pPr eaLnBrk="1" hangingPunct="1">
              <a:buSzPct val="75000"/>
            </a:pPr>
            <a:r>
              <a:rPr lang="cs-CZ" altLang="cs-CZ" sz="2000" b="1">
                <a:cs typeface="Calibri" panose="020F0502020204030204" pitchFamily="34" charset="0"/>
              </a:rPr>
              <a:t>významné indikátory střídavé vlhkosti: </a:t>
            </a:r>
            <a:r>
              <a:rPr lang="cs-CZ" altLang="cs-CZ" sz="2000" b="1" i="1">
                <a:solidFill>
                  <a:srgbClr val="FF0000"/>
                </a:solidFill>
                <a:cs typeface="Calibri" panose="020F0502020204030204" pitchFamily="34" charset="0"/>
              </a:rPr>
              <a:t>Luzula pilosa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Carex brizoides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Potentilla erecta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Juncus</a:t>
            </a:r>
            <a:r>
              <a:rPr lang="cs-CZ" altLang="cs-CZ" sz="2000" b="1" i="1">
                <a:cs typeface="Calibri" panose="020F0502020204030204" pitchFamily="34" charset="0"/>
              </a:rPr>
              <a:t> </a:t>
            </a:r>
            <a:r>
              <a:rPr lang="cs-CZ" altLang="cs-CZ" sz="2000" b="1">
                <a:cs typeface="Calibri" panose="020F0502020204030204" pitchFamily="34" charset="0"/>
              </a:rPr>
              <a:t>spp., </a:t>
            </a:r>
            <a:r>
              <a:rPr lang="cs-CZ" altLang="cs-CZ" sz="2000" b="1" i="1">
                <a:solidFill>
                  <a:srgbClr val="FF0000"/>
                </a:solidFill>
                <a:cs typeface="Calibri" panose="020F0502020204030204" pitchFamily="34" charset="0"/>
              </a:rPr>
              <a:t>Molinia</a:t>
            </a:r>
            <a:r>
              <a:rPr lang="cs-CZ" altLang="cs-CZ" sz="2000" b="1" i="1">
                <a:cs typeface="Calibri" panose="020F0502020204030204" pitchFamily="34" charset="0"/>
              </a:rPr>
              <a:t> </a:t>
            </a:r>
            <a:r>
              <a:rPr lang="cs-CZ" altLang="cs-CZ" sz="2000" b="1">
                <a:cs typeface="Calibri" panose="020F0502020204030204" pitchFamily="34" charset="0"/>
              </a:rPr>
              <a:t>spp., </a:t>
            </a:r>
            <a:r>
              <a:rPr lang="cs-CZ" altLang="cs-CZ" sz="2000" b="1" i="1">
                <a:cs typeface="Calibri" panose="020F0502020204030204" pitchFamily="34" charset="0"/>
              </a:rPr>
              <a:t>Deschampsia cespitosa</a:t>
            </a:r>
            <a:r>
              <a:rPr lang="cs-CZ" altLang="cs-CZ" sz="2000" b="1">
                <a:cs typeface="Calibri" panose="020F0502020204030204" pitchFamily="34" charset="0"/>
              </a:rPr>
              <a:t>, </a:t>
            </a:r>
            <a:r>
              <a:rPr lang="cs-CZ" altLang="cs-CZ" sz="2000" b="1" i="1">
                <a:cs typeface="Calibri" panose="020F0502020204030204" pitchFamily="34" charset="0"/>
              </a:rPr>
              <a:t>Sanicula europaea</a:t>
            </a:r>
          </a:p>
          <a:p>
            <a:pPr eaLnBrk="1" hangingPunct="1">
              <a:buSzPct val="75000"/>
            </a:pPr>
            <a:r>
              <a:rPr lang="cs-CZ" altLang="cs-CZ" sz="2000" b="1">
                <a:cs typeface="Calibri" panose="020F0502020204030204" pitchFamily="34" charset="0"/>
              </a:rPr>
              <a:t>ohrožení větrem </a:t>
            </a:r>
          </a:p>
        </p:txBody>
      </p:sp>
      <p:sp>
        <p:nvSpPr>
          <p:cNvPr id="31" name="Obdélník 30">
            <a:extLst>
              <a:ext uri="{FF2B5EF4-FFF2-40B4-BE49-F238E27FC236}">
                <a16:creationId xmlns:a16="http://schemas.microsoft.com/office/drawing/2014/main" id="{CB902A00-3063-42BA-7EDD-1BD0EAE7378F}"/>
              </a:ext>
            </a:extLst>
          </p:cNvPr>
          <p:cNvSpPr/>
          <p:nvPr/>
        </p:nvSpPr>
        <p:spPr>
          <a:xfrm>
            <a:off x="7993063" y="4103688"/>
            <a:ext cx="403225" cy="2609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Obrázek 2">
            <a:extLst>
              <a:ext uri="{FF2B5EF4-FFF2-40B4-BE49-F238E27FC236}">
                <a16:creationId xmlns:a16="http://schemas.microsoft.com/office/drawing/2014/main" id="{08F54988-01FA-B003-44B8-EE1C4DE1DE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4175" y="279400"/>
            <a:ext cx="354647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7251" name="Skupina 6">
            <a:extLst>
              <a:ext uri="{FF2B5EF4-FFF2-40B4-BE49-F238E27FC236}">
                <a16:creationId xmlns:a16="http://schemas.microsoft.com/office/drawing/2014/main" id="{28616CB1-5BA2-7C13-EED4-AD9A041134B1}"/>
              </a:ext>
            </a:extLst>
          </p:cNvPr>
          <p:cNvGrpSpPr>
            <a:grpSpLocks/>
          </p:cNvGrpSpPr>
          <p:nvPr/>
        </p:nvGrpSpPr>
        <p:grpSpPr bwMode="auto">
          <a:xfrm>
            <a:off x="0" y="381000"/>
            <a:ext cx="4572000" cy="3048000"/>
            <a:chOff x="0" y="381000"/>
            <a:chExt cx="4572000" cy="3048000"/>
          </a:xfrm>
        </p:grpSpPr>
        <p:pic>
          <p:nvPicPr>
            <p:cNvPr id="437254" name="Obrázek 4" descr="Obsah obrázku strom, tráva, exteriér, les&#10;&#10;Popis byl vytvořen automaticky">
              <a:extLst>
                <a:ext uri="{FF2B5EF4-FFF2-40B4-BE49-F238E27FC236}">
                  <a16:creationId xmlns:a16="http://schemas.microsoft.com/office/drawing/2014/main" id="{D8E27CE5-D865-F9BD-8E58-48B37D5A9C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81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5" name="TextovéPole 5">
              <a:extLst>
                <a:ext uri="{FF2B5EF4-FFF2-40B4-BE49-F238E27FC236}">
                  <a16:creationId xmlns:a16="http://schemas.microsoft.com/office/drawing/2014/main" id="{F24AC8F9-BFCA-A1B1-4CF4-25B928C80CA0}"/>
                </a:ext>
              </a:extLst>
            </p:cNvPr>
            <p:cNvSpPr txBox="1">
              <a:spLocks noChangeArrowheads="1"/>
            </p:cNvSpPr>
            <p:nvPr/>
          </p:nvSpPr>
          <p:spPr bwMode="auto">
            <a:xfrm>
              <a:off x="116505" y="3037855"/>
              <a:ext cx="44554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5O – oglejená svěží (buková) jedlina</a:t>
              </a:r>
            </a:p>
          </p:txBody>
        </p:sp>
      </p:grpSp>
      <p:pic>
        <p:nvPicPr>
          <p:cNvPr id="437252" name="Obrázek 8" descr="Obsah obrázku strom, tráva, exteriér, rostlina&#10;&#10;Popis byl vytvořen automaticky">
            <a:extLst>
              <a:ext uri="{FF2B5EF4-FFF2-40B4-BE49-F238E27FC236}">
                <a16:creationId xmlns:a16="http://schemas.microsoft.com/office/drawing/2014/main" id="{0426933A-8A6F-3F94-7EF0-59AD2C9BBC4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563938"/>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3" name="TextovéPole 9">
            <a:extLst>
              <a:ext uri="{FF2B5EF4-FFF2-40B4-BE49-F238E27FC236}">
                <a16:creationId xmlns:a16="http://schemas.microsoft.com/office/drawing/2014/main" id="{3E75D1B1-B474-F8BA-B400-53E388FB3857}"/>
              </a:ext>
            </a:extLst>
          </p:cNvPr>
          <p:cNvSpPr txBox="1">
            <a:spLocks noChangeArrowheads="1"/>
          </p:cNvSpPr>
          <p:nvPr/>
        </p:nvSpPr>
        <p:spPr bwMode="auto">
          <a:xfrm>
            <a:off x="115888" y="6242050"/>
            <a:ext cx="4770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3O – oglejená svěží jedlodubová bučina</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3744E5C-200F-423A-1A18-514FC30B9DBC}"/>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17796" name="Rectangle 4">
            <a:extLst>
              <a:ext uri="{FF2B5EF4-FFF2-40B4-BE49-F238E27FC236}">
                <a16:creationId xmlns:a16="http://schemas.microsoft.com/office/drawing/2014/main" id="{BB8434E3-3611-9964-0E6F-D07377F52E50}"/>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1588" eaLnBrk="1" hangingPunct="1">
              <a:buSzPct val="75000"/>
              <a:buFontTx/>
              <a:buNone/>
              <a:defRPr/>
            </a:pPr>
            <a:r>
              <a:rPr lang="cs-CZ" altLang="cs-CZ" sz="1800" b="1" dirty="0">
                <a:solidFill>
                  <a:srgbClr val="FF0000"/>
                </a:solidFill>
                <a:cs typeface="Calibri" panose="020F0502020204030204" pitchFamily="34" charset="0"/>
              </a:rPr>
              <a:t>O – oglejená svěží</a:t>
            </a:r>
          </a:p>
          <a:p>
            <a:pPr marL="263525" lvl="1" indent="-179388"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„středně bohatá až bohatá“ a „oglejená“, bez skeletu</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reliéf: deprese, plošiny, roviny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podloží: hlíny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až jílovitohlinitá; skelet 0–70 %; bázemi středně bohatá; </a:t>
            </a:r>
            <a:r>
              <a:rPr lang="cs-CZ" altLang="cs-CZ" sz="1800" b="1" dirty="0">
                <a:solidFill>
                  <a:srgbClr val="FF0000"/>
                </a:solidFill>
                <a:cs typeface="Calibri" panose="020F0502020204030204" pitchFamily="34" charset="0"/>
              </a:rPr>
              <a:t>pseudogleje, </a:t>
            </a:r>
            <a:r>
              <a:rPr lang="cs-CZ" altLang="cs-CZ" sz="1800" b="1" dirty="0">
                <a:cs typeface="Calibri" panose="020F0502020204030204" pitchFamily="34" charset="0"/>
              </a:rPr>
              <a:t>hnědozem oglejená, luvizem oglejená, kambizem oglejená aj.</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voda: vzácně ve vegetačním období prosychá (v nižších polohách pravidelně), půdní profil střídavě vlhký</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biota: vegetace se proměňuje dle LVS, má ale jedlový charakter, klesá podíl buku (přechod k EK H); </a:t>
            </a:r>
            <a:r>
              <a:rPr lang="cs-CZ" altLang="cs-CZ" sz="1800" b="1" dirty="0">
                <a:solidFill>
                  <a:srgbClr val="FF0000"/>
                </a:solidFill>
                <a:cs typeface="Calibri" panose="020F0502020204030204" pitchFamily="34" charset="0"/>
              </a:rPr>
              <a:t>absentují nitrofyty </a:t>
            </a:r>
            <a:r>
              <a:rPr lang="cs-CZ" altLang="cs-CZ" sz="1800" b="1" dirty="0">
                <a:cs typeface="Calibri" panose="020F0502020204030204" pitchFamily="34" charset="0"/>
              </a:rPr>
              <a:t>(rozdíl od EK V),</a:t>
            </a:r>
            <a:r>
              <a:rPr lang="cs-CZ" altLang="cs-CZ" sz="1800" b="1" dirty="0">
                <a:solidFill>
                  <a:srgbClr val="FF0000"/>
                </a:solidFill>
                <a:cs typeface="Calibri" panose="020F0502020204030204" pitchFamily="34" charset="0"/>
              </a:rPr>
              <a:t> </a:t>
            </a:r>
          </a:p>
          <a:p>
            <a:pPr marL="84137" lvl="1" indent="0" eaLnBrk="1" hangingPunct="1">
              <a:buSzPct val="75000"/>
              <a:buFontTx/>
              <a:buNone/>
              <a:defRPr/>
            </a:pPr>
            <a:r>
              <a:rPr lang="cs-CZ" altLang="cs-CZ" sz="1800" b="1" dirty="0">
                <a:solidFill>
                  <a:srgbClr val="FF0000"/>
                </a:solidFill>
                <a:cs typeface="Calibri" panose="020F0502020204030204" pitchFamily="34" charset="0"/>
              </a:rPr>
              <a:t>   přítomny mezotrofní hygrofyty</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0–8O</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P, H, D</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z vodou ovlivněných edafických kategorií druhá </a:t>
            </a:r>
          </a:p>
          <a:p>
            <a:pPr marL="84137" lvl="1" indent="0" eaLnBrk="1" hangingPunct="1">
              <a:buSzPct val="75000"/>
              <a:buFontTx/>
              <a:buNone/>
              <a:defRPr/>
            </a:pPr>
            <a:r>
              <a:rPr lang="cs-CZ" altLang="cs-CZ" sz="1800" b="1" dirty="0">
                <a:cs typeface="Calibri" panose="020F0502020204030204" pitchFamily="34" charset="0"/>
              </a:rPr>
              <a:t>   nejbohatší (T, Q, P, </a:t>
            </a:r>
            <a:r>
              <a:rPr lang="cs-CZ" altLang="cs-CZ" sz="1800" b="1" dirty="0">
                <a:solidFill>
                  <a:srgbClr val="FF0000"/>
                </a:solidFill>
                <a:cs typeface="Calibri" panose="020F0502020204030204" pitchFamily="34" charset="0"/>
              </a:rPr>
              <a:t>O</a:t>
            </a:r>
            <a:r>
              <a:rPr lang="cs-CZ" altLang="cs-CZ" sz="1800" b="1" dirty="0">
                <a:cs typeface="Calibri" panose="020F0502020204030204" pitchFamily="34" charset="0"/>
              </a:rPr>
              <a:t>, V)</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analogie EK S (B, H) na oglejených půdách</a:t>
            </a:r>
          </a:p>
          <a:p>
            <a:pPr marL="263525" lvl="1" indent="-179388" eaLnBrk="1" hangingPunct="1">
              <a:buSzPct val="75000"/>
              <a:buFont typeface="Arial" panose="020B0604020202020204" pitchFamily="34" charset="0"/>
              <a:buChar char="•"/>
              <a:defRPr/>
            </a:pPr>
            <a:r>
              <a:rPr lang="cs-CZ" altLang="cs-CZ" sz="1800" b="1" dirty="0">
                <a:cs typeface="Calibri" panose="020F0502020204030204" pitchFamily="34" charset="0"/>
              </a:rPr>
              <a:t>Hodonínská </a:t>
            </a:r>
            <a:r>
              <a:rPr lang="cs-CZ" altLang="cs-CZ" sz="1800" b="1" dirty="0" err="1">
                <a:cs typeface="Calibri" panose="020F0502020204030204" pitchFamily="34" charset="0"/>
              </a:rPr>
              <a:t>Dúbrava</a:t>
            </a:r>
            <a:r>
              <a:rPr lang="cs-CZ" altLang="cs-CZ" sz="1800" b="1" dirty="0">
                <a:cs typeface="Calibri" panose="020F0502020204030204" pitchFamily="34" charset="0"/>
              </a:rPr>
              <a:t>, Ostravská, Českobudějovická </a:t>
            </a:r>
          </a:p>
          <a:p>
            <a:pPr marL="84137" lvl="1" indent="0" eaLnBrk="1" hangingPunct="1">
              <a:buSzPct val="75000"/>
              <a:buFontTx/>
              <a:buNone/>
              <a:defRPr/>
            </a:pPr>
            <a:r>
              <a:rPr lang="cs-CZ" altLang="cs-CZ" sz="1800" b="1" dirty="0">
                <a:cs typeface="Calibri" panose="020F0502020204030204" pitchFamily="34" charset="0"/>
              </a:rPr>
              <a:t>    pánev, Nízký Jeseník</a:t>
            </a:r>
          </a:p>
        </p:txBody>
      </p:sp>
      <p:pic>
        <p:nvPicPr>
          <p:cNvPr id="433156" name="Picture 8">
            <a:extLst>
              <a:ext uri="{FF2B5EF4-FFF2-40B4-BE49-F238E27FC236}">
                <a16:creationId xmlns:a16="http://schemas.microsoft.com/office/drawing/2014/main" id="{CEE2BCC2-B034-3B80-CA36-17D136B1CD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9638" y="3706813"/>
            <a:ext cx="3154362" cy="31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3157" name="Freeform 9">
            <a:extLst>
              <a:ext uri="{FF2B5EF4-FFF2-40B4-BE49-F238E27FC236}">
                <a16:creationId xmlns:a16="http://schemas.microsoft.com/office/drawing/2014/main" id="{51B3B967-D2B6-1E27-DAEA-17A5CE8B12B3}"/>
              </a:ext>
            </a:extLst>
          </p:cNvPr>
          <p:cNvSpPr>
            <a:spLocks/>
          </p:cNvSpPr>
          <p:nvPr/>
        </p:nvSpPr>
        <p:spPr bwMode="auto">
          <a:xfrm>
            <a:off x="7632700" y="6038850"/>
            <a:ext cx="539750" cy="269875"/>
          </a:xfrm>
          <a:custGeom>
            <a:avLst/>
            <a:gdLst>
              <a:gd name="T0" fmla="*/ 0 w 340"/>
              <a:gd name="T1" fmla="*/ 0 h 170"/>
              <a:gd name="T2" fmla="*/ 0 w 340"/>
              <a:gd name="T3" fmla="*/ 2147483646 h 170"/>
              <a:gd name="T4" fmla="*/ 2147483646 w 340"/>
              <a:gd name="T5" fmla="*/ 2147483646 h 170"/>
              <a:gd name="T6" fmla="*/ 2147483646 w 340"/>
              <a:gd name="T7" fmla="*/ 0 h 170"/>
              <a:gd name="T8" fmla="*/ 0 w 340"/>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70">
                <a:moveTo>
                  <a:pt x="0" y="0"/>
                </a:moveTo>
                <a:lnTo>
                  <a:pt x="0" y="170"/>
                </a:lnTo>
                <a:lnTo>
                  <a:pt x="255" y="170"/>
                </a:lnTo>
                <a:lnTo>
                  <a:pt x="340"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BE024AE-60A7-631A-AF2B-26E1A458B57C}"/>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35203" name="Rectangle 4">
            <a:extLst>
              <a:ext uri="{FF2B5EF4-FFF2-40B4-BE49-F238E27FC236}">
                <a16:creationId xmlns:a16="http://schemas.microsoft.com/office/drawing/2014/main" id="{3DB1F0C4-0434-7FE4-77BD-559D4E1056CA}"/>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a:solidFill>
                  <a:srgbClr val="FF0000"/>
                </a:solidFill>
                <a:cs typeface="Calibri" panose="020F0502020204030204" pitchFamily="34" charset="0"/>
              </a:rPr>
              <a:t>O – oglejená svěží</a:t>
            </a:r>
          </a:p>
          <a:p>
            <a:pPr lvl="1" eaLnBrk="1" hangingPunct="1">
              <a:buSzPct val="75000"/>
              <a:buFont typeface="Arial" panose="020B0604020202020204" pitchFamily="34" charset="0"/>
              <a:buChar char="•"/>
            </a:pPr>
            <a:r>
              <a:rPr lang="cs-CZ" altLang="cs-CZ" sz="1800" b="1">
                <a:cs typeface="Calibri" panose="020F0502020204030204" pitchFamily="34" charset="0"/>
              </a:rPr>
              <a:t>0O – oglejený svěží bor</a:t>
            </a:r>
          </a:p>
          <a:p>
            <a:pPr lvl="1" eaLnBrk="1" hangingPunct="1">
              <a:buSzPct val="75000"/>
              <a:buFont typeface="Arial" panose="020B0604020202020204" pitchFamily="34" charset="0"/>
              <a:buChar char="•"/>
            </a:pPr>
            <a:r>
              <a:rPr lang="cs-CZ" altLang="cs-CZ" sz="1800" b="1">
                <a:cs typeface="Calibri" panose="020F0502020204030204" pitchFamily="34" charset="0"/>
              </a:rPr>
              <a:t>1O – oglejená svěží lipová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2O – oglejená svěží jedlo(buková)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3O – oglejená svěží jedlodubová bučina</a:t>
            </a:r>
          </a:p>
          <a:p>
            <a:pPr lvl="1" eaLnBrk="1" hangingPunct="1">
              <a:buSzPct val="75000"/>
              <a:buFont typeface="Arial" panose="020B0604020202020204" pitchFamily="34" charset="0"/>
              <a:buChar char="•"/>
            </a:pPr>
            <a:r>
              <a:rPr lang="cs-CZ" altLang="cs-CZ" sz="1800" b="1">
                <a:cs typeface="Calibri" panose="020F0502020204030204" pitchFamily="34" charset="0"/>
              </a:rPr>
              <a:t>4O – oglejená svěží dubová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5O – oglejená svěží (buková)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6O – oglejená svěží smrková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7O – oglejená svěží jedlová smrčina</a:t>
            </a:r>
          </a:p>
          <a:p>
            <a:pPr lvl="1" eaLnBrk="1" hangingPunct="1">
              <a:buSzPct val="75000"/>
              <a:buFont typeface="Arial" panose="020B0604020202020204" pitchFamily="34" charset="0"/>
              <a:buChar char="•"/>
            </a:pPr>
            <a:r>
              <a:rPr lang="cs-CZ" altLang="cs-CZ" sz="1800" b="1">
                <a:cs typeface="Calibri" panose="020F0502020204030204" pitchFamily="34" charset="0"/>
              </a:rPr>
              <a:t>8O – oglejená svěží smrčina</a:t>
            </a: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id="{D9D2E5DF-3336-2BA8-71E0-4587391FEDBE}"/>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Zóna (biom) tundry</a:t>
            </a:r>
          </a:p>
        </p:txBody>
      </p:sp>
      <p:sp>
        <p:nvSpPr>
          <p:cNvPr id="43011" name="Rectangle 3">
            <a:extLst>
              <a:ext uri="{FF2B5EF4-FFF2-40B4-BE49-F238E27FC236}">
                <a16:creationId xmlns:a16="http://schemas.microsoft.com/office/drawing/2014/main" id="{9D3DC128-7688-E3B4-A0B5-568463E045A7}"/>
              </a:ext>
            </a:extLst>
          </p:cNvPr>
          <p:cNvSpPr>
            <a:spLocks noGrp="1" noChangeArrowheads="1"/>
          </p:cNvSpPr>
          <p:nvPr>
            <p:ph type="body" sz="half" idx="1"/>
          </p:nvPr>
        </p:nvSpPr>
        <p:spPr>
          <a:xfrm>
            <a:off x="161925" y="971550"/>
            <a:ext cx="8820150" cy="2457450"/>
          </a:xfrm>
        </p:spPr>
        <p:txBody>
          <a:bodyPr/>
          <a:lstStyle/>
          <a:p>
            <a:pPr eaLnBrk="1" hangingPunct="1">
              <a:buSzPct val="75000"/>
            </a:pPr>
            <a:r>
              <a:rPr lang="cs-CZ" altLang="cs-CZ" sz="2000" b="1" dirty="0">
                <a:cs typeface="Calibri" panose="020F0502020204030204" pitchFamily="34" charset="0"/>
              </a:rPr>
              <a:t>Léto krátké a chladné, </a:t>
            </a:r>
            <a:r>
              <a:rPr lang="cs-CZ" altLang="cs-CZ" sz="2000" b="1" dirty="0">
                <a:solidFill>
                  <a:srgbClr val="FF0000"/>
                </a:solidFill>
                <a:cs typeface="Calibri" panose="020F0502020204030204" pitchFamily="34" charset="0"/>
              </a:rPr>
              <a:t>velmi dlouhá, mrazivá zima </a:t>
            </a:r>
            <a:r>
              <a:rPr lang="cs-CZ" altLang="cs-CZ" sz="2000" b="1" dirty="0">
                <a:cs typeface="Calibri" panose="020F0502020204030204" pitchFamily="34" charset="0"/>
              </a:rPr>
              <a:t>(9–11 měsíců)</a:t>
            </a:r>
            <a:endParaRPr lang="cs-CZ" altLang="cs-CZ" sz="2000" b="1" dirty="0">
              <a:solidFill>
                <a:srgbClr val="FF0000"/>
              </a:solidFill>
              <a:cs typeface="Calibri" panose="020F0502020204030204" pitchFamily="34" charset="0"/>
            </a:endParaRPr>
          </a:p>
          <a:p>
            <a:pPr eaLnBrk="1" hangingPunct="1">
              <a:buSzPct val="75000"/>
            </a:pPr>
            <a:r>
              <a:rPr lang="cs-CZ" altLang="cs-CZ" sz="2000" b="1" dirty="0">
                <a:cs typeface="Calibri" panose="020F0502020204030204" pitchFamily="34" charset="0"/>
              </a:rPr>
              <a:t>Nejteplejší měsíce 5–9 °C, nejchladnější -15 – -35 °C, 200–300 mm srážek, většinou sněhové</a:t>
            </a:r>
          </a:p>
          <a:p>
            <a:pPr eaLnBrk="1" hangingPunct="1">
              <a:buSzPct val="75000"/>
            </a:pPr>
            <a:r>
              <a:rPr lang="cs-CZ" altLang="cs-CZ" sz="2000" b="1" dirty="0">
                <a:cs typeface="Calibri" panose="020F0502020204030204" pitchFamily="34" charset="0"/>
              </a:rPr>
              <a:t>Polární den a noc</a:t>
            </a:r>
          </a:p>
          <a:p>
            <a:pPr eaLnBrk="1" hangingPunct="1">
              <a:buSzPct val="75000"/>
            </a:pPr>
            <a:r>
              <a:rPr lang="cs-CZ" altLang="cs-CZ" sz="2000" b="1" dirty="0">
                <a:solidFill>
                  <a:srgbClr val="FF0000"/>
                </a:solidFill>
                <a:cs typeface="Calibri" panose="020F0502020204030204" pitchFamily="34" charset="0"/>
              </a:rPr>
              <a:t>Permafrost, soliflukce, polygonální půdy</a:t>
            </a:r>
          </a:p>
          <a:p>
            <a:pPr eaLnBrk="1" hangingPunct="1">
              <a:buSzPct val="75000"/>
            </a:pPr>
            <a:r>
              <a:rPr lang="cs-CZ" altLang="cs-CZ" sz="2000" b="1" dirty="0">
                <a:cs typeface="Calibri" panose="020F0502020204030204" pitchFamily="34" charset="0"/>
              </a:rPr>
              <a:t>Druhově chudá vegetace, </a:t>
            </a:r>
            <a:r>
              <a:rPr lang="cs-CZ" altLang="cs-CZ" sz="2000" b="1" dirty="0" err="1">
                <a:cs typeface="Calibri" panose="020F0502020204030204" pitchFamily="34" charset="0"/>
              </a:rPr>
              <a:t>hemikryptofyty</a:t>
            </a:r>
            <a:r>
              <a:rPr lang="cs-CZ" altLang="cs-CZ" sz="2000" b="1" i="1" dirty="0">
                <a:cs typeface="Calibri" panose="020F0502020204030204" pitchFamily="34" charset="0"/>
              </a:rPr>
              <a:t>,</a:t>
            </a:r>
            <a:r>
              <a:rPr lang="cs-CZ" altLang="cs-CZ" sz="2000" b="1" dirty="0">
                <a:cs typeface="Calibri" panose="020F0502020204030204" pitchFamily="34" charset="0"/>
              </a:rPr>
              <a:t> časté keříčky (</a:t>
            </a:r>
            <a:r>
              <a:rPr lang="cs-CZ" altLang="cs-CZ" sz="2000" b="1" dirty="0" err="1">
                <a:cs typeface="Calibri" panose="020F0502020204030204" pitchFamily="34" charset="0"/>
              </a:rPr>
              <a:t>chamaefyty</a:t>
            </a:r>
            <a:r>
              <a:rPr lang="cs-CZ" altLang="cs-CZ" sz="2000" b="1" dirty="0">
                <a:cs typeface="Calibri" panose="020F0502020204030204" pitchFamily="34" charset="0"/>
              </a:rPr>
              <a:t>), lišejníky</a:t>
            </a:r>
          </a:p>
        </p:txBody>
      </p:sp>
      <p:pic>
        <p:nvPicPr>
          <p:cNvPr id="43012" name="Obrázek 2" descr="Obsah obrázku tráva, exteriér, skála, příroda&#10;&#10;Popis byl vytvořen automaticky">
            <a:extLst>
              <a:ext uri="{FF2B5EF4-FFF2-40B4-BE49-F238E27FC236}">
                <a16:creationId xmlns:a16="http://schemas.microsoft.com/office/drawing/2014/main" id="{2073B0F9-5AA5-9B05-D441-D58D7B4074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563938"/>
            <a:ext cx="4564063"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Obrázek 4">
            <a:extLst>
              <a:ext uri="{FF2B5EF4-FFF2-40B4-BE49-F238E27FC236}">
                <a16:creationId xmlns:a16="http://schemas.microsoft.com/office/drawing/2014/main" id="{E83C79C0-36C9-8979-D310-DC4D3330F1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7263" y="3440113"/>
            <a:ext cx="31067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4">
            <a:extLst>
              <a:ext uri="{FF2B5EF4-FFF2-40B4-BE49-F238E27FC236}">
                <a16:creationId xmlns:a16="http://schemas.microsoft.com/office/drawing/2014/main" id="{35995EBC-E9ED-B9F3-6605-AC8870DACB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142875"/>
            <a:ext cx="4351337" cy="65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3395" name="Picture 5">
            <a:extLst>
              <a:ext uri="{FF2B5EF4-FFF2-40B4-BE49-F238E27FC236}">
                <a16:creationId xmlns:a16="http://schemas.microsoft.com/office/drawing/2014/main" id="{0B76EC34-0E20-6680-AD57-DB04E674CB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6775" y="142875"/>
            <a:ext cx="4351338" cy="65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3396" name="TextovéPole 5">
            <a:extLst>
              <a:ext uri="{FF2B5EF4-FFF2-40B4-BE49-F238E27FC236}">
                <a16:creationId xmlns:a16="http://schemas.microsoft.com/office/drawing/2014/main" id="{49F16329-1633-61A3-3772-CBBDE35D288F}"/>
              </a:ext>
            </a:extLst>
          </p:cNvPr>
          <p:cNvSpPr txBox="1">
            <a:spLocks noChangeArrowheads="1"/>
          </p:cNvSpPr>
          <p:nvPr/>
        </p:nvSpPr>
        <p:spPr bwMode="auto">
          <a:xfrm>
            <a:off x="115888" y="6299200"/>
            <a:ext cx="445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6P – oglejená kyselá smrková jedlina</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4D9E42F-A5A5-9E24-2991-4FF089B7A892}"/>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20868" name="Rectangle 4">
            <a:extLst>
              <a:ext uri="{FF2B5EF4-FFF2-40B4-BE49-F238E27FC236}">
                <a16:creationId xmlns:a16="http://schemas.microsoft.com/office/drawing/2014/main" id="{18E0C4D4-6B5F-2813-A9E4-90EDC30C9B07}"/>
              </a:ext>
            </a:extLst>
          </p:cNvPr>
          <p:cNvSpPr>
            <a:spLocks noChangeArrowheads="1"/>
          </p:cNvSpPr>
          <p:nvPr/>
        </p:nvSpPr>
        <p:spPr bwMode="auto">
          <a:xfrm>
            <a:off x="107950" y="606425"/>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1800" b="1" dirty="0">
                <a:solidFill>
                  <a:srgbClr val="FF0000"/>
                </a:solidFill>
                <a:cs typeface="Calibri" panose="020F0502020204030204" pitchFamily="34" charset="0"/>
              </a:rPr>
              <a:t>P – oglejená kyselá (pseudoglej)</a:t>
            </a:r>
          </a:p>
          <a:p>
            <a:pPr marL="263525" lvl="1" indent="-26352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„kyselá“ a „oglejená“</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reliéf: deprese, plošiny, roviny</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až písčitohlinitá; skeletovitost 0 (písek) 20–70 %; bázemi chudá; </a:t>
            </a:r>
            <a:r>
              <a:rPr lang="cs-CZ" altLang="cs-CZ" sz="1800" b="1" dirty="0">
                <a:solidFill>
                  <a:srgbClr val="FF0000"/>
                </a:solidFill>
                <a:cs typeface="Calibri" panose="020F0502020204030204" pitchFamily="34" charset="0"/>
              </a:rPr>
              <a:t>pseudoglej dystrický</a:t>
            </a:r>
            <a:r>
              <a:rPr lang="cs-CZ" altLang="cs-CZ" sz="1800" b="1" dirty="0">
                <a:cs typeface="Calibri" panose="020F0502020204030204" pitchFamily="34" charset="0"/>
              </a:rPr>
              <a:t>, kambizem oglejená dystrická, luvizem oglejená dystrická, kryptopodzol oglejený, podzol oglejený</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voda: vzácně ve vegetačním období prosychá (v nižších polohách pravidelně), půdní profil střídavě vlhký</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biota: jedliny korespondující s VS, </a:t>
            </a:r>
            <a:r>
              <a:rPr lang="cs-CZ" altLang="cs-CZ" sz="1800" b="1" dirty="0">
                <a:solidFill>
                  <a:srgbClr val="FF0000"/>
                </a:solidFill>
                <a:cs typeface="Calibri" panose="020F0502020204030204" pitchFamily="34" charset="0"/>
              </a:rPr>
              <a:t>dominují oligotrofní a acidofilní druhy, hygrofyty </a:t>
            </a:r>
            <a:r>
              <a:rPr lang="cs-CZ" altLang="cs-CZ" sz="1800" b="1" dirty="0">
                <a:cs typeface="Calibri" panose="020F0502020204030204" pitchFamily="34" charset="0"/>
              </a:rPr>
              <a:t>(</a:t>
            </a:r>
            <a:r>
              <a:rPr lang="cs-CZ" altLang="cs-CZ" sz="1800" b="1" i="1" dirty="0">
                <a:cs typeface="Calibri" panose="020F0502020204030204" pitchFamily="34" charset="0"/>
              </a:rPr>
              <a:t>Vaccinium myrtillus</a:t>
            </a:r>
            <a:r>
              <a:rPr lang="cs-CZ" altLang="cs-CZ" sz="1800" b="1" dirty="0">
                <a:cs typeface="Calibri" panose="020F0502020204030204" pitchFamily="34" charset="0"/>
              </a:rPr>
              <a:t>,</a:t>
            </a:r>
            <a:r>
              <a:rPr lang="cs-CZ" altLang="cs-CZ" sz="1800" b="1" i="1" dirty="0">
                <a:cs typeface="Calibri" panose="020F0502020204030204" pitchFamily="34" charset="0"/>
              </a:rPr>
              <a:t> Luzula luzuloides</a:t>
            </a:r>
            <a:r>
              <a:rPr lang="cs-CZ" altLang="cs-CZ" sz="1800" b="1" dirty="0">
                <a:cs typeface="Calibri" panose="020F0502020204030204" pitchFamily="34" charset="0"/>
              </a:rPr>
              <a:t>,</a:t>
            </a:r>
            <a:r>
              <a:rPr lang="cs-CZ" altLang="cs-CZ" sz="1800" b="1" i="1" dirty="0">
                <a:cs typeface="Calibri" panose="020F0502020204030204" pitchFamily="34" charset="0"/>
              </a:rPr>
              <a:t> Avenella flexuosa</a:t>
            </a:r>
            <a:r>
              <a:rPr lang="cs-CZ" altLang="cs-CZ" sz="1800" b="1" dirty="0">
                <a:cs typeface="Calibri" panose="020F0502020204030204" pitchFamily="34" charset="0"/>
              </a:rPr>
              <a:t>,</a:t>
            </a:r>
            <a:r>
              <a:rPr lang="cs-CZ" altLang="cs-CZ" sz="1800" b="1" i="1" dirty="0">
                <a:cs typeface="Calibri" panose="020F0502020204030204" pitchFamily="34" charset="0"/>
              </a:rPr>
              <a:t> </a:t>
            </a:r>
            <a:r>
              <a:rPr lang="cs-CZ" altLang="cs-CZ" sz="1800" b="1" i="1" dirty="0">
                <a:solidFill>
                  <a:srgbClr val="FF0000"/>
                </a:solidFill>
                <a:cs typeface="Calibri" panose="020F0502020204030204" pitchFamily="34" charset="0"/>
              </a:rPr>
              <a:t>Calamagrostis villosa</a:t>
            </a:r>
            <a:r>
              <a:rPr lang="cs-CZ" altLang="cs-CZ" sz="1800" b="1" dirty="0">
                <a:solidFill>
                  <a:srgbClr val="FF0000"/>
                </a:solidFill>
                <a:cs typeface="Calibri" panose="020F0502020204030204" pitchFamily="34" charset="0"/>
              </a:rPr>
              <a:t>,</a:t>
            </a:r>
            <a:r>
              <a:rPr lang="cs-CZ" altLang="cs-CZ" sz="1800" b="1" i="1" dirty="0">
                <a:solidFill>
                  <a:srgbClr val="FF0000"/>
                </a:solidFill>
                <a:cs typeface="Calibri" panose="020F0502020204030204" pitchFamily="34" charset="0"/>
              </a:rPr>
              <a:t> Molinia caerulea</a:t>
            </a:r>
            <a:r>
              <a:rPr lang="cs-CZ" altLang="cs-CZ" sz="1800" b="1" dirty="0">
                <a:solidFill>
                  <a:srgbClr val="FF0000"/>
                </a:solidFill>
                <a:cs typeface="Calibri" panose="020F0502020204030204" pitchFamily="34" charset="0"/>
              </a:rPr>
              <a:t>,</a:t>
            </a:r>
            <a:r>
              <a:rPr lang="cs-CZ" altLang="cs-CZ" sz="1800" b="1" i="1" dirty="0">
                <a:solidFill>
                  <a:srgbClr val="FF0000"/>
                </a:solidFill>
                <a:cs typeface="Calibri" panose="020F0502020204030204" pitchFamily="34" charset="0"/>
              </a:rPr>
              <a:t> Potentilla erecta</a:t>
            </a:r>
            <a:r>
              <a:rPr lang="cs-CZ" altLang="cs-CZ" sz="1800" b="1" dirty="0">
                <a:solidFill>
                  <a:srgbClr val="FF0000"/>
                </a:solidFill>
                <a:cs typeface="Calibri" panose="020F0502020204030204" pitchFamily="34" charset="0"/>
              </a:rPr>
              <a:t>,</a:t>
            </a:r>
            <a:r>
              <a:rPr lang="cs-CZ" altLang="cs-CZ" sz="1800" b="1" i="1" dirty="0">
                <a:solidFill>
                  <a:srgbClr val="FF0000"/>
                </a:solidFill>
                <a:cs typeface="Calibri" panose="020F0502020204030204" pitchFamily="34" charset="0"/>
              </a:rPr>
              <a:t> Dryopteris carthusiana</a:t>
            </a:r>
            <a:r>
              <a:rPr lang="cs-CZ" altLang="cs-CZ" sz="1800" b="1" dirty="0">
                <a:solidFill>
                  <a:srgbClr val="FF0000"/>
                </a:solidFill>
                <a:cs typeface="Calibri" panose="020F0502020204030204" pitchFamily="34" charset="0"/>
              </a:rPr>
              <a:t>, </a:t>
            </a:r>
          </a:p>
          <a:p>
            <a:pPr marL="0" lvl="1" indent="0" eaLnBrk="1" hangingPunct="1">
              <a:buSzPct val="75000"/>
              <a:buFontTx/>
              <a:buNone/>
              <a:defRPr/>
            </a:pPr>
            <a:r>
              <a:rPr lang="cs-CZ" altLang="cs-CZ" sz="1800" b="1" dirty="0">
                <a:solidFill>
                  <a:srgbClr val="FF0000"/>
                </a:solidFill>
                <a:cs typeface="Calibri" panose="020F0502020204030204" pitchFamily="34" charset="0"/>
              </a:rPr>
              <a:t>     začíná se objevovat </a:t>
            </a:r>
            <a:r>
              <a:rPr lang="cs-CZ" altLang="cs-CZ" sz="1800" b="1" i="1" dirty="0">
                <a:solidFill>
                  <a:srgbClr val="FF0000"/>
                </a:solidFill>
                <a:cs typeface="Calibri" panose="020F0502020204030204" pitchFamily="34" charset="0"/>
              </a:rPr>
              <a:t>Sphagnum</a:t>
            </a:r>
            <a:r>
              <a:rPr lang="cs-CZ" altLang="cs-CZ" sz="1800" b="1" dirty="0">
                <a:solidFill>
                  <a:srgbClr val="FF0000"/>
                </a:solidFill>
                <a:cs typeface="Calibri" panose="020F0502020204030204" pitchFamily="34" charset="0"/>
              </a:rPr>
              <a:t> spp.), chybí</a:t>
            </a:r>
            <a:r>
              <a:rPr lang="cs-CZ" altLang="cs-CZ" sz="1800" b="1" dirty="0">
                <a:cs typeface="Calibri" panose="020F0502020204030204" pitchFamily="34" charset="0"/>
              </a:rPr>
              <a:t>,</a:t>
            </a:r>
            <a:r>
              <a:rPr lang="cs-CZ" altLang="cs-CZ" sz="1800" b="1" dirty="0">
                <a:solidFill>
                  <a:srgbClr val="FF0000"/>
                </a:solidFill>
                <a:cs typeface="Calibri" panose="020F0502020204030204" pitchFamily="34" charset="0"/>
              </a:rPr>
              <a:t> </a:t>
            </a:r>
            <a:r>
              <a:rPr lang="cs-CZ" altLang="cs-CZ" sz="1800" b="1" dirty="0">
                <a:cs typeface="Calibri" panose="020F0502020204030204" pitchFamily="34" charset="0"/>
              </a:rPr>
              <a:t>nebo jen </a:t>
            </a:r>
          </a:p>
          <a:p>
            <a:pPr marL="0" lvl="1" indent="0" eaLnBrk="1" hangingPunct="1">
              <a:buSzPct val="75000"/>
              <a:buFontTx/>
              <a:buNone/>
              <a:defRPr/>
            </a:pPr>
            <a:r>
              <a:rPr lang="cs-CZ" altLang="cs-CZ" sz="1800" b="1" dirty="0">
                <a:cs typeface="Calibri" panose="020F0502020204030204" pitchFamily="34" charset="0"/>
              </a:rPr>
              <a:t>     zcela ojediněle </a:t>
            </a:r>
            <a:r>
              <a:rPr lang="cs-CZ" altLang="cs-CZ" sz="1800" b="1" dirty="0">
                <a:solidFill>
                  <a:srgbClr val="FF0000"/>
                </a:solidFill>
                <a:cs typeface="Calibri" panose="020F0502020204030204" pitchFamily="34" charset="0"/>
              </a:rPr>
              <a:t>oligotrofní a acidofilní druhy </a:t>
            </a:r>
            <a:r>
              <a:rPr lang="cs-CZ" altLang="cs-CZ" sz="1800" b="1" dirty="0">
                <a:cs typeface="Calibri" panose="020F0502020204030204" pitchFamily="34" charset="0"/>
              </a:rPr>
              <a:t>(</a:t>
            </a:r>
            <a:r>
              <a:rPr lang="cs-CZ" altLang="cs-CZ" sz="1800" b="1" i="1" dirty="0">
                <a:cs typeface="Calibri" panose="020F0502020204030204" pitchFamily="34" charset="0"/>
              </a:rPr>
              <a:t>Vaccinium </a:t>
            </a:r>
          </a:p>
          <a:p>
            <a:pPr marL="0" lvl="1" indent="0" eaLnBrk="1" hangingPunct="1">
              <a:buSzPct val="75000"/>
              <a:buFontTx/>
              <a:buNone/>
              <a:defRPr/>
            </a:pPr>
            <a:r>
              <a:rPr lang="cs-CZ" altLang="cs-CZ" sz="1800" b="1" i="1" dirty="0">
                <a:cs typeface="Calibri" panose="020F0502020204030204" pitchFamily="34" charset="0"/>
              </a:rPr>
              <a:t>     vitis-idaea</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vyznívají „svěží“ druhy </a:t>
            </a:r>
            <a:r>
              <a:rPr lang="cs-CZ" altLang="cs-CZ" sz="1800" b="1" dirty="0">
                <a:cs typeface="Calibri" panose="020F0502020204030204" pitchFamily="34" charset="0"/>
              </a:rPr>
              <a:t>(</a:t>
            </a:r>
            <a:r>
              <a:rPr lang="cs-CZ" altLang="cs-CZ" sz="1800" b="1" i="1" dirty="0">
                <a:cs typeface="Calibri" panose="020F0502020204030204" pitchFamily="34" charset="0"/>
              </a:rPr>
              <a:t>Oxalis acetosella</a:t>
            </a:r>
            <a:r>
              <a:rPr lang="cs-CZ" altLang="cs-CZ" sz="1800" b="1" dirty="0">
                <a:cs typeface="Calibri" panose="020F0502020204030204" pitchFamily="34" charset="0"/>
              </a:rPr>
              <a:t>)</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0–8P</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O, Q, I </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z vodou ovlivněných edafických kategorií uprostřed </a:t>
            </a:r>
          </a:p>
          <a:p>
            <a:pPr marL="0" lvl="1" indent="0" eaLnBrk="1" hangingPunct="1">
              <a:buSzPct val="75000"/>
              <a:buFontTx/>
              <a:buNone/>
              <a:defRPr/>
            </a:pPr>
            <a:r>
              <a:rPr lang="cs-CZ" altLang="cs-CZ" sz="1800" b="1" dirty="0">
                <a:cs typeface="Calibri" panose="020F0502020204030204" pitchFamily="34" charset="0"/>
              </a:rPr>
              <a:t>     na gradientu bohatosti/chudosti (T, Q, </a:t>
            </a:r>
            <a:r>
              <a:rPr lang="cs-CZ" altLang="cs-CZ" sz="1800" b="1" dirty="0">
                <a:solidFill>
                  <a:srgbClr val="FF0000"/>
                </a:solidFill>
                <a:cs typeface="Calibri" panose="020F0502020204030204" pitchFamily="34" charset="0"/>
              </a:rPr>
              <a:t>P</a:t>
            </a:r>
            <a:r>
              <a:rPr lang="cs-CZ" altLang="cs-CZ" sz="1800" b="1" dirty="0">
                <a:cs typeface="Calibri" panose="020F0502020204030204" pitchFamily="34" charset="0"/>
              </a:rPr>
              <a:t>, O, V)</a:t>
            </a:r>
          </a:p>
          <a:p>
            <a:pPr marL="263525" lvl="1" indent="-26352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analogie EK K a I na oglejených půdách</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typicky</a:t>
            </a:r>
            <a:r>
              <a:rPr lang="cs-CZ" altLang="cs-CZ" sz="1800" b="1" dirty="0">
                <a:solidFill>
                  <a:srgbClr val="FF0000"/>
                </a:solidFill>
                <a:cs typeface="Calibri" panose="020F0502020204030204" pitchFamily="34" charset="0"/>
              </a:rPr>
              <a:t> Třeboňská pánev, </a:t>
            </a:r>
            <a:r>
              <a:rPr lang="cs-CZ" altLang="cs-CZ" sz="1800" b="1" dirty="0" err="1">
                <a:solidFill>
                  <a:srgbClr val="FF0000"/>
                </a:solidFill>
                <a:cs typeface="Calibri" panose="020F0502020204030204" pitchFamily="34" charset="0"/>
              </a:rPr>
              <a:t>Dokesko</a:t>
            </a:r>
            <a:endParaRPr lang="cs-CZ" altLang="cs-CZ" sz="1800" b="1" dirty="0">
              <a:solidFill>
                <a:srgbClr val="FF0000"/>
              </a:solidFill>
              <a:cs typeface="Calibri" panose="020F0502020204030204" pitchFamily="34" charset="0"/>
            </a:endParaRPr>
          </a:p>
        </p:txBody>
      </p:sp>
      <p:pic>
        <p:nvPicPr>
          <p:cNvPr id="439300" name="Picture 5">
            <a:extLst>
              <a:ext uri="{FF2B5EF4-FFF2-40B4-BE49-F238E27FC236}">
                <a16:creationId xmlns:a16="http://schemas.microsoft.com/office/drawing/2014/main" id="{E94BBD51-960E-FCCD-8FBF-E60DD78947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9301" name="Freeform 6">
            <a:extLst>
              <a:ext uri="{FF2B5EF4-FFF2-40B4-BE49-F238E27FC236}">
                <a16:creationId xmlns:a16="http://schemas.microsoft.com/office/drawing/2014/main" id="{A9B0A3C7-6847-3723-DF5E-9F1EBCEED930}"/>
              </a:ext>
            </a:extLst>
          </p:cNvPr>
          <p:cNvSpPr>
            <a:spLocks/>
          </p:cNvSpPr>
          <p:nvPr/>
        </p:nvSpPr>
        <p:spPr bwMode="auto">
          <a:xfrm>
            <a:off x="7272338" y="6038850"/>
            <a:ext cx="404812" cy="269875"/>
          </a:xfrm>
          <a:custGeom>
            <a:avLst/>
            <a:gdLst>
              <a:gd name="T0" fmla="*/ 0 w 255"/>
              <a:gd name="T1" fmla="*/ 2147483646 h 170"/>
              <a:gd name="T2" fmla="*/ 2147483646 w 255"/>
              <a:gd name="T3" fmla="*/ 2147483646 h 170"/>
              <a:gd name="T4" fmla="*/ 2147483646 w 255"/>
              <a:gd name="T5" fmla="*/ 0 h 170"/>
              <a:gd name="T6" fmla="*/ 0 w 255"/>
              <a:gd name="T7" fmla="*/ 0 h 170"/>
              <a:gd name="T8" fmla="*/ 0 w 255"/>
              <a:gd name="T9" fmla="*/ 2147483646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170">
                <a:moveTo>
                  <a:pt x="0" y="170"/>
                </a:moveTo>
                <a:lnTo>
                  <a:pt x="255" y="170"/>
                </a:lnTo>
                <a:lnTo>
                  <a:pt x="255" y="0"/>
                </a:lnTo>
                <a:lnTo>
                  <a:pt x="0" y="0"/>
                </a:lnTo>
                <a:lnTo>
                  <a:pt x="0" y="17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E328795-0856-31FF-1970-6568D01F2CF8}"/>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41347" name="Rectangle 4">
            <a:extLst>
              <a:ext uri="{FF2B5EF4-FFF2-40B4-BE49-F238E27FC236}">
                <a16:creationId xmlns:a16="http://schemas.microsoft.com/office/drawing/2014/main" id="{C60223BE-7F96-4CA2-2F38-A8D835BEC064}"/>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a:solidFill>
                  <a:srgbClr val="FF0000"/>
                </a:solidFill>
                <a:cs typeface="Calibri" panose="020F0502020204030204" pitchFamily="34" charset="0"/>
              </a:rPr>
              <a:t>P – oglejená kyselá</a:t>
            </a:r>
          </a:p>
          <a:p>
            <a:pPr lvl="1" eaLnBrk="1" hangingPunct="1">
              <a:buSzPct val="75000"/>
              <a:buFont typeface="Arial" panose="020B0604020202020204" pitchFamily="34" charset="0"/>
              <a:buChar char="•"/>
            </a:pPr>
            <a:r>
              <a:rPr lang="cs-CZ" altLang="cs-CZ" sz="1800" b="1">
                <a:cs typeface="Calibri" panose="020F0502020204030204" pitchFamily="34" charset="0"/>
              </a:rPr>
              <a:t>0P – oglejený kyselý bor</a:t>
            </a:r>
          </a:p>
          <a:p>
            <a:pPr lvl="1" eaLnBrk="1" hangingPunct="1">
              <a:buSzPct val="75000"/>
              <a:buFont typeface="Arial" panose="020B0604020202020204" pitchFamily="34" charset="0"/>
              <a:buChar char="•"/>
            </a:pPr>
            <a:r>
              <a:rPr lang="cs-CZ" altLang="cs-CZ" sz="1800" b="1">
                <a:cs typeface="Calibri" panose="020F0502020204030204" pitchFamily="34" charset="0"/>
              </a:rPr>
              <a:t>1P – oglejená kyselá březová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2P – oglejená kyselá doubrava s jedlí</a:t>
            </a:r>
          </a:p>
          <a:p>
            <a:pPr lvl="1" eaLnBrk="1" hangingPunct="1">
              <a:buSzPct val="75000"/>
              <a:buFont typeface="Arial" panose="020B0604020202020204" pitchFamily="34" charset="0"/>
              <a:buChar char="•"/>
            </a:pPr>
            <a:r>
              <a:rPr lang="cs-CZ" altLang="cs-CZ" sz="1800" b="1">
                <a:cs typeface="Calibri" panose="020F0502020204030204" pitchFamily="34" charset="0"/>
              </a:rPr>
              <a:t>3P – oglejená kyselá jedlová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4P – oglejená kyselá dubová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5P – oglejená kyselá jedlina</a:t>
            </a:r>
          </a:p>
          <a:p>
            <a:pPr lvl="1" eaLnBrk="1" hangingPunct="1">
              <a:buSzPct val="75000"/>
              <a:buFont typeface="Arial" panose="020B0604020202020204" pitchFamily="34" charset="0"/>
              <a:buChar char="•"/>
            </a:pPr>
            <a:r>
              <a:rPr lang="cs-CZ" altLang="cs-CZ" sz="1800" b="1">
                <a:cs typeface="Calibri" panose="020F0502020204030204" pitchFamily="34" charset="0"/>
              </a:rPr>
              <a:t>6P – oglejená kyselá smrková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7P – oglejená kyselá jedlová smrčina</a:t>
            </a:r>
          </a:p>
          <a:p>
            <a:pPr lvl="1" eaLnBrk="1" hangingPunct="1">
              <a:buSzPct val="75000"/>
              <a:buFont typeface="Arial" panose="020B0604020202020204" pitchFamily="34" charset="0"/>
              <a:buChar char="•"/>
            </a:pPr>
            <a:r>
              <a:rPr lang="cs-CZ" altLang="cs-CZ" sz="1800" b="1">
                <a:cs typeface="Calibri" panose="020F0502020204030204" pitchFamily="34" charset="0"/>
              </a:rPr>
              <a:t>8P – oglejená kyselá smrčina</a:t>
            </a: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8" name="Obrázek 2" descr="Obsah obrázku strom, exteriér, tráva, rostlina&#10;&#10;Popis byl vytvořen automaticky">
            <a:extLst>
              <a:ext uri="{FF2B5EF4-FFF2-40B4-BE49-F238E27FC236}">
                <a16:creationId xmlns:a16="http://schemas.microsoft.com/office/drawing/2014/main" id="{EC2E68BA-8585-1942-F77D-CD52437EFF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888" y="114300"/>
            <a:ext cx="43561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39" name="Obrázek 4" descr="Obsah obrázku strom, exteriér, dřevo&#10;&#10;Popis byl vytvořen automaticky">
            <a:extLst>
              <a:ext uri="{FF2B5EF4-FFF2-40B4-BE49-F238E27FC236}">
                <a16:creationId xmlns:a16="http://schemas.microsoft.com/office/drawing/2014/main" id="{0B8180D6-07F7-4B41-F666-94F381D7AB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905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0" name="TextovéPole 5">
            <a:extLst>
              <a:ext uri="{FF2B5EF4-FFF2-40B4-BE49-F238E27FC236}">
                <a16:creationId xmlns:a16="http://schemas.microsoft.com/office/drawing/2014/main" id="{04014E2B-A81A-C450-5981-582821F5E31B}"/>
              </a:ext>
            </a:extLst>
          </p:cNvPr>
          <p:cNvSpPr txBox="1">
            <a:spLocks noChangeArrowheads="1"/>
          </p:cNvSpPr>
          <p:nvPr/>
        </p:nvSpPr>
        <p:spPr bwMode="auto">
          <a:xfrm>
            <a:off x="115888" y="6291263"/>
            <a:ext cx="4456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6Q – oglejená chudá smrková jedlina</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DFEAE36E-F81E-8213-7E6F-0DC72B6E7DF0}"/>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23940" name="Rectangle 4">
            <a:extLst>
              <a:ext uri="{FF2B5EF4-FFF2-40B4-BE49-F238E27FC236}">
                <a16:creationId xmlns:a16="http://schemas.microsoft.com/office/drawing/2014/main" id="{4C9EB670-FEB6-F64C-2DB1-1EEF4E247C77}"/>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263525" indent="-263525" eaLnBrk="1" hangingPunct="1">
              <a:buSzPct val="75000"/>
              <a:buFontTx/>
              <a:buNone/>
              <a:defRPr/>
            </a:pPr>
            <a:r>
              <a:rPr lang="cs-CZ" altLang="cs-CZ" sz="1800" b="1" dirty="0">
                <a:solidFill>
                  <a:srgbClr val="FF0000"/>
                </a:solidFill>
                <a:cs typeface="Calibri" panose="020F0502020204030204" pitchFamily="34" charset="0"/>
              </a:rPr>
              <a:t>Q – oglejená chudá (oglejený podzol)</a:t>
            </a:r>
          </a:p>
          <a:p>
            <a:pPr marL="263525" lvl="1" indent="-26352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„chudá“ a „oglejená“</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reliéf: deprese, plošiny, roviny</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půda: písčitá až písčitohlinitá; skeletovitost 0 (písek) 20–70 %; bázemi </a:t>
            </a:r>
            <a:r>
              <a:rPr lang="cs-CZ" altLang="cs-CZ" sz="1800" b="1" dirty="0">
                <a:solidFill>
                  <a:srgbClr val="FF0000"/>
                </a:solidFill>
                <a:cs typeface="Calibri" panose="020F0502020204030204" pitchFamily="34" charset="0"/>
              </a:rPr>
              <a:t>extrémně chudá a kyselá</a:t>
            </a:r>
            <a:r>
              <a:rPr lang="cs-CZ" altLang="cs-CZ" sz="1800" b="1" dirty="0">
                <a:cs typeface="Calibri" panose="020F0502020204030204" pitchFamily="34" charset="0"/>
              </a:rPr>
              <a:t>; </a:t>
            </a:r>
            <a:r>
              <a:rPr lang="cs-CZ" altLang="cs-CZ" sz="1800" b="1" dirty="0">
                <a:solidFill>
                  <a:srgbClr val="FF0000"/>
                </a:solidFill>
                <a:cs typeface="Calibri" panose="020F0502020204030204" pitchFamily="34" charset="0"/>
              </a:rPr>
              <a:t>pseudoglej dystrický</a:t>
            </a:r>
            <a:r>
              <a:rPr lang="cs-CZ" altLang="cs-CZ" sz="1800" b="1" dirty="0">
                <a:cs typeface="Calibri" panose="020F0502020204030204" pitchFamily="34" charset="0"/>
              </a:rPr>
              <a:t>, podzol oglejený (glejový); </a:t>
            </a:r>
            <a:r>
              <a:rPr lang="cs-CZ" altLang="cs-CZ" sz="1800" b="1" dirty="0">
                <a:solidFill>
                  <a:srgbClr val="FF0000"/>
                </a:solidFill>
                <a:cs typeface="Calibri" panose="020F0502020204030204" pitchFamily="34" charset="0"/>
              </a:rPr>
              <a:t>bržděná humifikace</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voda: vzácně ve vegetačním období prosychá (v nižších polohách pravidelně), půdní profil střídavě vlhký</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biota: jedliny korespondující s VS, </a:t>
            </a:r>
            <a:r>
              <a:rPr lang="cs-CZ" altLang="cs-CZ" sz="1800" b="1" dirty="0">
                <a:solidFill>
                  <a:srgbClr val="FF0000"/>
                </a:solidFill>
                <a:cs typeface="Calibri" panose="020F0502020204030204" pitchFamily="34" charset="0"/>
              </a:rPr>
              <a:t>dominují </a:t>
            </a:r>
          </a:p>
          <a:p>
            <a:pPr marL="0" lvl="1" indent="0" eaLnBrk="1" hangingPunct="1">
              <a:buSzPct val="75000"/>
              <a:buFontTx/>
              <a:buNone/>
              <a:defRPr/>
            </a:pPr>
            <a:r>
              <a:rPr lang="cs-CZ" altLang="cs-CZ" sz="1800" b="1" dirty="0">
                <a:solidFill>
                  <a:srgbClr val="FF0000"/>
                </a:solidFill>
                <a:cs typeface="Calibri" panose="020F0502020204030204" pitchFamily="34" charset="0"/>
              </a:rPr>
              <a:t>     stenoekně oligotrofní a acidofilní druhy, hygrofyty </a:t>
            </a:r>
          </a:p>
          <a:p>
            <a:pPr marL="0" lvl="1" indent="0" eaLnBrk="1" hangingPunct="1">
              <a:buSzPct val="75000"/>
              <a:buFontTx/>
              <a:buNone/>
              <a:defRPr/>
            </a:pPr>
            <a:r>
              <a:rPr lang="cs-CZ" altLang="cs-CZ" sz="1800" b="1" dirty="0">
                <a:solidFill>
                  <a:srgbClr val="FF0000"/>
                </a:solidFill>
                <a:cs typeface="Calibri" panose="020F0502020204030204" pitchFamily="34" charset="0"/>
              </a:rPr>
              <a:t>    </a:t>
            </a:r>
            <a:r>
              <a:rPr lang="cs-CZ" altLang="cs-CZ" sz="1800" b="1" dirty="0">
                <a:cs typeface="Calibri" panose="020F0502020204030204" pitchFamily="34" charset="0"/>
              </a:rPr>
              <a:t>(</a:t>
            </a:r>
            <a:r>
              <a:rPr lang="cs-CZ" altLang="cs-CZ" sz="1800" b="1" i="1" dirty="0">
                <a:solidFill>
                  <a:srgbClr val="FF0000"/>
                </a:solidFill>
                <a:cs typeface="Calibri" panose="020F0502020204030204" pitchFamily="34" charset="0"/>
              </a:rPr>
              <a:t>Vaccinium vitis-idaea</a:t>
            </a:r>
            <a:r>
              <a:rPr lang="cs-CZ" altLang="cs-CZ" sz="1800" b="1" dirty="0">
                <a:cs typeface="Calibri" panose="020F0502020204030204" pitchFamily="34" charset="0"/>
              </a:rPr>
              <a:t>, </a:t>
            </a:r>
            <a:r>
              <a:rPr lang="cs-CZ" altLang="cs-CZ" sz="1800" b="1" i="1" dirty="0">
                <a:cs typeface="Calibri" panose="020F0502020204030204" pitchFamily="34" charset="0"/>
              </a:rPr>
              <a:t>Avenella flexuosa</a:t>
            </a:r>
            <a:r>
              <a:rPr lang="cs-CZ" altLang="cs-CZ" sz="1800" b="1" dirty="0">
                <a:cs typeface="Calibri" panose="020F0502020204030204" pitchFamily="34" charset="0"/>
              </a:rPr>
              <a:t>,</a:t>
            </a:r>
            <a:r>
              <a:rPr lang="cs-CZ" altLang="cs-CZ" sz="1800" b="1" i="1" dirty="0">
                <a:cs typeface="Calibri" panose="020F0502020204030204" pitchFamily="34" charset="0"/>
              </a:rPr>
              <a:t> </a:t>
            </a:r>
          </a:p>
          <a:p>
            <a:pPr marL="0" lvl="1" indent="0" eaLnBrk="1" hangingPunct="1">
              <a:buSzPct val="75000"/>
              <a:buFontTx/>
              <a:buNone/>
              <a:defRPr/>
            </a:pPr>
            <a:r>
              <a:rPr lang="cs-CZ" altLang="cs-CZ" sz="1800" b="1" i="1" dirty="0">
                <a:solidFill>
                  <a:srgbClr val="FF0000"/>
                </a:solidFill>
                <a:cs typeface="Calibri" panose="020F0502020204030204" pitchFamily="34" charset="0"/>
              </a:rPr>
              <a:t>    Calamagrostis villosa</a:t>
            </a:r>
            <a:r>
              <a:rPr lang="cs-CZ" altLang="cs-CZ" sz="1800" b="1" dirty="0">
                <a:solidFill>
                  <a:srgbClr val="FF0000"/>
                </a:solidFill>
                <a:cs typeface="Calibri" panose="020F0502020204030204" pitchFamily="34" charset="0"/>
              </a:rPr>
              <a:t>,</a:t>
            </a:r>
            <a:r>
              <a:rPr lang="cs-CZ" altLang="cs-CZ" sz="1800" b="1" i="1" dirty="0">
                <a:solidFill>
                  <a:srgbClr val="FF0000"/>
                </a:solidFill>
                <a:cs typeface="Calibri" panose="020F0502020204030204" pitchFamily="34" charset="0"/>
              </a:rPr>
              <a:t> Molinia caerulea</a:t>
            </a:r>
            <a:r>
              <a:rPr lang="cs-CZ" altLang="cs-CZ" sz="1800" b="1" dirty="0">
                <a:solidFill>
                  <a:srgbClr val="FF0000"/>
                </a:solidFill>
                <a:cs typeface="Calibri" panose="020F0502020204030204" pitchFamily="34" charset="0"/>
              </a:rPr>
              <a:t>,</a:t>
            </a:r>
            <a:r>
              <a:rPr lang="cs-CZ" altLang="cs-CZ" sz="1800" b="1" i="1" dirty="0">
                <a:solidFill>
                  <a:srgbClr val="FF0000"/>
                </a:solidFill>
                <a:cs typeface="Calibri" panose="020F0502020204030204" pitchFamily="34" charset="0"/>
              </a:rPr>
              <a:t> </a:t>
            </a:r>
            <a:r>
              <a:rPr lang="cs-CZ" altLang="cs-CZ" sz="1800" b="1" dirty="0">
                <a:solidFill>
                  <a:srgbClr val="FF0000"/>
                </a:solidFill>
                <a:cs typeface="Calibri" panose="020F0502020204030204" pitchFamily="34" charset="0"/>
              </a:rPr>
              <a:t>pravidelně </a:t>
            </a:r>
          </a:p>
          <a:p>
            <a:pPr marL="0" lvl="1" indent="0" eaLnBrk="1" hangingPunct="1">
              <a:buSzPct val="75000"/>
              <a:buFontTx/>
              <a:buNone/>
              <a:defRPr/>
            </a:pPr>
            <a:r>
              <a:rPr lang="cs-CZ" altLang="cs-CZ" sz="1800" b="1" i="1" dirty="0">
                <a:solidFill>
                  <a:srgbClr val="FF0000"/>
                </a:solidFill>
                <a:cs typeface="Calibri" panose="020F0502020204030204" pitchFamily="34" charset="0"/>
              </a:rPr>
              <a:t>    Sphagnum</a:t>
            </a:r>
            <a:r>
              <a:rPr lang="cs-CZ" altLang="cs-CZ" sz="1800" b="1" dirty="0">
                <a:solidFill>
                  <a:srgbClr val="FF0000"/>
                </a:solidFill>
                <a:cs typeface="Calibri" panose="020F0502020204030204" pitchFamily="34" charset="0"/>
              </a:rPr>
              <a:t> spp.</a:t>
            </a:r>
            <a:r>
              <a:rPr lang="cs-CZ" altLang="cs-CZ" sz="1800" b="1" dirty="0">
                <a:cs typeface="Calibri" panose="020F0502020204030204" pitchFamily="34" charset="0"/>
              </a:rPr>
              <a:t>)</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0–8Q</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návaznost v terénu: EK P, T</a:t>
            </a:r>
            <a:r>
              <a:rPr lang="cs-CZ" altLang="cs-CZ" sz="1600" b="1" dirty="0">
                <a:cs typeface="Calibri" panose="020F0502020204030204" pitchFamily="34" charset="0"/>
              </a:rPr>
              <a:t> </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z vodou ovlivněných edafických kategorií 1.–2. </a:t>
            </a:r>
          </a:p>
          <a:p>
            <a:pPr marL="0" lvl="1" indent="0" eaLnBrk="1" hangingPunct="1">
              <a:buSzPct val="75000"/>
              <a:buFontTx/>
              <a:buNone/>
              <a:defRPr/>
            </a:pPr>
            <a:r>
              <a:rPr lang="cs-CZ" altLang="cs-CZ" sz="1800" b="1" dirty="0">
                <a:cs typeface="Calibri" panose="020F0502020204030204" pitchFamily="34" charset="0"/>
              </a:rPr>
              <a:t>    nejchudší na gradientu bohatosti/chudosti (T, </a:t>
            </a:r>
            <a:r>
              <a:rPr lang="cs-CZ" altLang="cs-CZ" sz="1800" b="1" dirty="0">
                <a:solidFill>
                  <a:srgbClr val="FF0000"/>
                </a:solidFill>
                <a:cs typeface="Calibri" panose="020F0502020204030204" pitchFamily="34" charset="0"/>
              </a:rPr>
              <a:t>Q</a:t>
            </a:r>
            <a:r>
              <a:rPr lang="cs-CZ" altLang="cs-CZ" sz="1800" b="1" dirty="0">
                <a:cs typeface="Calibri" panose="020F0502020204030204" pitchFamily="34" charset="0"/>
              </a:rPr>
              <a:t>, P, O, V)</a:t>
            </a:r>
          </a:p>
          <a:p>
            <a:pPr marL="263525" lvl="1" indent="-263525" eaLnBrk="1" hangingPunct="1">
              <a:buSzPct val="75000"/>
              <a:buFont typeface="Arial" panose="020B0604020202020204" pitchFamily="34" charset="0"/>
              <a:buChar char="•"/>
              <a:defRPr/>
            </a:pPr>
            <a:r>
              <a:rPr lang="cs-CZ" altLang="cs-CZ" sz="1800" b="1" dirty="0">
                <a:solidFill>
                  <a:srgbClr val="FF0000"/>
                </a:solidFill>
                <a:cs typeface="Calibri" panose="020F0502020204030204" pitchFamily="34" charset="0"/>
              </a:rPr>
              <a:t>analogie EK M na oglejených půdách</a:t>
            </a:r>
          </a:p>
          <a:p>
            <a:pPr marL="263525" lvl="1" indent="-263525" eaLnBrk="1" hangingPunct="1">
              <a:buSzPct val="75000"/>
              <a:buFont typeface="Arial" panose="020B0604020202020204" pitchFamily="34" charset="0"/>
              <a:buChar char="•"/>
              <a:defRPr/>
            </a:pPr>
            <a:r>
              <a:rPr lang="cs-CZ" altLang="cs-CZ" sz="1800" b="1" dirty="0">
                <a:cs typeface="Calibri" panose="020F0502020204030204" pitchFamily="34" charset="0"/>
              </a:rPr>
              <a:t>typicky</a:t>
            </a:r>
            <a:r>
              <a:rPr lang="cs-CZ" altLang="cs-CZ" sz="1800" b="1" dirty="0">
                <a:solidFill>
                  <a:srgbClr val="FF0000"/>
                </a:solidFill>
                <a:cs typeface="Calibri" panose="020F0502020204030204" pitchFamily="34" charset="0"/>
              </a:rPr>
              <a:t> Třeboňská pánev, </a:t>
            </a:r>
            <a:r>
              <a:rPr lang="cs-CZ" altLang="cs-CZ" sz="1800" b="1" dirty="0" err="1">
                <a:solidFill>
                  <a:srgbClr val="FF0000"/>
                </a:solidFill>
                <a:cs typeface="Calibri" panose="020F0502020204030204" pitchFamily="34" charset="0"/>
              </a:rPr>
              <a:t>Dokesko</a:t>
            </a:r>
            <a:endParaRPr lang="cs-CZ" altLang="cs-CZ" sz="1800" b="1" dirty="0">
              <a:solidFill>
                <a:srgbClr val="FF0000"/>
              </a:solidFill>
              <a:cs typeface="Calibri" panose="020F0502020204030204" pitchFamily="34" charset="0"/>
            </a:endParaRPr>
          </a:p>
        </p:txBody>
      </p:sp>
      <p:pic>
        <p:nvPicPr>
          <p:cNvPr id="445444" name="Picture 5">
            <a:extLst>
              <a:ext uri="{FF2B5EF4-FFF2-40B4-BE49-F238E27FC236}">
                <a16:creationId xmlns:a16="http://schemas.microsoft.com/office/drawing/2014/main" id="{3E8B1D8C-CB10-AA7E-43E3-890B489793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5445" name="Freeform 6">
            <a:extLst>
              <a:ext uri="{FF2B5EF4-FFF2-40B4-BE49-F238E27FC236}">
                <a16:creationId xmlns:a16="http://schemas.microsoft.com/office/drawing/2014/main" id="{7376405E-4857-4459-2A4F-C2BF4F5B87CB}"/>
              </a:ext>
            </a:extLst>
          </p:cNvPr>
          <p:cNvSpPr>
            <a:spLocks/>
          </p:cNvSpPr>
          <p:nvPr/>
        </p:nvSpPr>
        <p:spPr bwMode="auto">
          <a:xfrm>
            <a:off x="6911975" y="6038850"/>
            <a:ext cx="360363" cy="269875"/>
          </a:xfrm>
          <a:custGeom>
            <a:avLst/>
            <a:gdLst>
              <a:gd name="T0" fmla="*/ 0 w 227"/>
              <a:gd name="T1" fmla="*/ 0 h 170"/>
              <a:gd name="T2" fmla="*/ 2147483646 w 227"/>
              <a:gd name="T3" fmla="*/ 0 h 170"/>
              <a:gd name="T4" fmla="*/ 2147483646 w 227"/>
              <a:gd name="T5" fmla="*/ 2147483646 h 170"/>
              <a:gd name="T6" fmla="*/ 2147483646 w 227"/>
              <a:gd name="T7" fmla="*/ 2147483646 h 170"/>
              <a:gd name="T8" fmla="*/ 0 w 227"/>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170">
                <a:moveTo>
                  <a:pt x="0" y="0"/>
                </a:moveTo>
                <a:lnTo>
                  <a:pt x="227" y="0"/>
                </a:lnTo>
                <a:lnTo>
                  <a:pt x="227" y="170"/>
                </a:lnTo>
                <a:lnTo>
                  <a:pt x="114" y="17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3B04641-BAD3-324E-983F-D3A120E878D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oglejené řady</a:t>
            </a:r>
          </a:p>
        </p:txBody>
      </p:sp>
      <p:sp>
        <p:nvSpPr>
          <p:cNvPr id="447491" name="Rectangle 4">
            <a:extLst>
              <a:ext uri="{FF2B5EF4-FFF2-40B4-BE49-F238E27FC236}">
                <a16:creationId xmlns:a16="http://schemas.microsoft.com/office/drawing/2014/main" id="{AB59EEB1-9176-09D6-3953-6BE7FEBB5917}"/>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a:solidFill>
                  <a:srgbClr val="FF0000"/>
                </a:solidFill>
                <a:cs typeface="Calibri" panose="020F0502020204030204" pitchFamily="34" charset="0"/>
              </a:rPr>
              <a:t>Q – oglejená chudá</a:t>
            </a:r>
          </a:p>
          <a:p>
            <a:pPr lvl="1" eaLnBrk="1" hangingPunct="1">
              <a:buSzPct val="75000"/>
              <a:buFont typeface="Arial" panose="020B0604020202020204" pitchFamily="34" charset="0"/>
              <a:buChar char="•"/>
            </a:pPr>
            <a:r>
              <a:rPr lang="cs-CZ" altLang="cs-CZ" sz="1800" b="1">
                <a:cs typeface="Calibri" panose="020F0502020204030204" pitchFamily="34" charset="0"/>
              </a:rPr>
              <a:t>0Q – oglejený chudý bor</a:t>
            </a:r>
          </a:p>
          <a:p>
            <a:pPr lvl="1" eaLnBrk="1" hangingPunct="1">
              <a:buSzPct val="75000"/>
              <a:buFont typeface="Arial" panose="020B0604020202020204" pitchFamily="34" charset="0"/>
              <a:buChar char="•"/>
            </a:pPr>
            <a:r>
              <a:rPr lang="cs-CZ" altLang="cs-CZ" sz="1800" b="1">
                <a:cs typeface="Calibri" panose="020F0502020204030204" pitchFamily="34" charset="0"/>
              </a:rPr>
              <a:t>1Q – oglejená chudá březová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2Q – oglejená chudá doubrava s jedlí</a:t>
            </a:r>
          </a:p>
          <a:p>
            <a:pPr lvl="1" eaLnBrk="1" hangingPunct="1">
              <a:buSzPct val="75000"/>
              <a:buFont typeface="Arial" panose="020B0604020202020204" pitchFamily="34" charset="0"/>
              <a:buChar char="•"/>
            </a:pPr>
            <a:r>
              <a:rPr lang="cs-CZ" altLang="cs-CZ" sz="1800" b="1">
                <a:cs typeface="Calibri" panose="020F0502020204030204" pitchFamily="34" charset="0"/>
              </a:rPr>
              <a:t>3Q – oglejená chudá jedlová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4Q – oglejená chudá dubová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5Q – oglejená chudá jedlina</a:t>
            </a:r>
          </a:p>
          <a:p>
            <a:pPr lvl="1" eaLnBrk="1" hangingPunct="1">
              <a:buSzPct val="75000"/>
              <a:buFont typeface="Arial" panose="020B0604020202020204" pitchFamily="34" charset="0"/>
              <a:buChar char="•"/>
            </a:pPr>
            <a:r>
              <a:rPr lang="cs-CZ" altLang="cs-CZ" sz="1800" b="1">
                <a:cs typeface="Calibri" panose="020F0502020204030204" pitchFamily="34" charset="0"/>
              </a:rPr>
              <a:t>6Q – oglejená chudá smrková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7Q – oglejená chudá jedlová smrčina</a:t>
            </a:r>
          </a:p>
          <a:p>
            <a:pPr lvl="1" eaLnBrk="1" hangingPunct="1">
              <a:buSzPct val="75000"/>
              <a:buFont typeface="Arial" panose="020B0604020202020204" pitchFamily="34" charset="0"/>
              <a:buChar char="•"/>
            </a:pPr>
            <a:r>
              <a:rPr lang="cs-CZ" altLang="cs-CZ" sz="1800" b="1">
                <a:cs typeface="Calibri" panose="020F0502020204030204" pitchFamily="34" charset="0"/>
              </a:rPr>
              <a:t>8Q – oglejená chudá smrčina</a:t>
            </a: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6" name="Obrázek 7">
            <a:extLst>
              <a:ext uri="{FF2B5EF4-FFF2-40B4-BE49-F238E27FC236}">
                <a16:creationId xmlns:a16="http://schemas.microsoft.com/office/drawing/2014/main" id="{F7A803EC-0E97-5156-40C7-BBB5561509AF}"/>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1263" y="404018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3FA3E7D5-6F49-9946-D938-BAAEE9AE65A5}"/>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Ekologická řada glejová (podmáčená) (G)</a:t>
            </a:r>
          </a:p>
        </p:txBody>
      </p:sp>
      <p:sp>
        <p:nvSpPr>
          <p:cNvPr id="451588" name="Rectangle 4">
            <a:extLst>
              <a:ext uri="{FF2B5EF4-FFF2-40B4-BE49-F238E27FC236}">
                <a16:creationId xmlns:a16="http://schemas.microsoft.com/office/drawing/2014/main" id="{67BD7E6E-098B-CDDF-A68C-B81544C3444F}"/>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solidFill>
                  <a:srgbClr val="FF0000"/>
                </a:solidFill>
                <a:cs typeface="Calibri" panose="020F0502020204030204" pitchFamily="34" charset="0"/>
              </a:rPr>
              <a:t>trvalý vliv vysoko položené, stagnující hladiny spodní vody</a:t>
            </a:r>
          </a:p>
          <a:p>
            <a:pPr eaLnBrk="1" hangingPunct="1">
              <a:buSzPct val="75000"/>
            </a:pPr>
            <a:r>
              <a:rPr lang="cs-CZ" altLang="cs-CZ" sz="2000" b="1">
                <a:cs typeface="Calibri" panose="020F0502020204030204" pitchFamily="34" charset="0"/>
              </a:rPr>
              <a:t>typicky na </a:t>
            </a:r>
            <a:r>
              <a:rPr lang="cs-CZ" altLang="cs-CZ" sz="2000" b="1">
                <a:solidFill>
                  <a:srgbClr val="FF0000"/>
                </a:solidFill>
                <a:cs typeface="Calibri" panose="020F0502020204030204" pitchFamily="34" charset="0"/>
              </a:rPr>
              <a:t>glejích</a:t>
            </a:r>
          </a:p>
          <a:p>
            <a:pPr eaLnBrk="1" hangingPunct="1">
              <a:buSzPct val="75000"/>
            </a:pPr>
            <a:r>
              <a:rPr lang="cs-CZ" altLang="cs-CZ" sz="2000" b="1">
                <a:cs typeface="Calibri" panose="020F0502020204030204" pitchFamily="34" charset="0"/>
              </a:rPr>
              <a:t>edafické kategorie dle trofnosti</a:t>
            </a:r>
          </a:p>
          <a:p>
            <a:pPr eaLnBrk="1" hangingPunct="1">
              <a:buSzPct val="75000"/>
            </a:pPr>
            <a:r>
              <a:rPr lang="cs-CZ" altLang="cs-CZ" sz="2000" b="1">
                <a:cs typeface="Calibri" panose="020F0502020204030204" pitchFamily="34" charset="0"/>
              </a:rPr>
              <a:t>typický výskyt jedle, ale také olšiny, v bylinném patře pak mokřadních a vlhkomilných druhů: </a:t>
            </a:r>
            <a:r>
              <a:rPr lang="cs-CZ" altLang="cs-CZ" sz="2000" b="1" i="1">
                <a:solidFill>
                  <a:srgbClr val="FF0000"/>
                </a:solidFill>
                <a:cs typeface="Calibri" panose="020F0502020204030204" pitchFamily="34" charset="0"/>
              </a:rPr>
              <a:t>Carex acutiformis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Carex acuta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Carex riparia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Carex vesicaria</a:t>
            </a:r>
            <a:r>
              <a:rPr lang="cs-CZ" altLang="cs-CZ" sz="2000" b="1">
                <a:cs typeface="Calibri" panose="020F0502020204030204" pitchFamily="34" charset="0"/>
              </a:rPr>
              <a:t>, </a:t>
            </a:r>
            <a:r>
              <a:rPr lang="cs-CZ" altLang="cs-CZ" sz="2000" b="1" i="1">
                <a:cs typeface="Calibri" panose="020F0502020204030204" pitchFamily="34" charset="0"/>
              </a:rPr>
              <a:t>Phalaris arundinacea</a:t>
            </a:r>
            <a:r>
              <a:rPr lang="cs-CZ" altLang="cs-CZ" sz="2000" b="1">
                <a:cs typeface="Calibri" panose="020F0502020204030204" pitchFamily="34" charset="0"/>
              </a:rPr>
              <a:t>, </a:t>
            </a:r>
            <a:r>
              <a:rPr lang="cs-CZ" altLang="cs-CZ" sz="2000" b="1" i="1">
                <a:cs typeface="Calibri" panose="020F0502020204030204" pitchFamily="34" charset="0"/>
              </a:rPr>
              <a:t>Phragmites australis</a:t>
            </a:r>
            <a:r>
              <a:rPr lang="cs-CZ" altLang="cs-CZ" sz="2000" b="1">
                <a:cs typeface="Calibri" panose="020F0502020204030204" pitchFamily="34" charset="0"/>
              </a:rPr>
              <a:t>, </a:t>
            </a:r>
            <a:r>
              <a:rPr lang="cs-CZ" altLang="cs-CZ" sz="2000" b="1" i="1">
                <a:cs typeface="Calibri" panose="020F0502020204030204" pitchFamily="34" charset="0"/>
              </a:rPr>
              <a:t>Lycopus europaeus</a:t>
            </a:r>
            <a:r>
              <a:rPr lang="cs-CZ" altLang="cs-CZ" sz="2000" b="1">
                <a:cs typeface="Calibri" panose="020F0502020204030204" pitchFamily="34" charset="0"/>
              </a:rPr>
              <a:t>, </a:t>
            </a:r>
            <a:r>
              <a:rPr lang="cs-CZ" altLang="cs-CZ" sz="2000" b="1" i="1">
                <a:cs typeface="Calibri" panose="020F0502020204030204" pitchFamily="34" charset="0"/>
              </a:rPr>
              <a:t>Caltha palustris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Scirpus sylvaticus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Filipendula ulmaria</a:t>
            </a:r>
            <a:r>
              <a:rPr lang="cs-CZ" altLang="cs-CZ" sz="2000" b="1">
                <a:cs typeface="Calibri" panose="020F0502020204030204" pitchFamily="34" charset="0"/>
              </a:rPr>
              <a:t>, </a:t>
            </a:r>
            <a:r>
              <a:rPr lang="cs-CZ" altLang="cs-CZ" sz="2000" b="1" i="1">
                <a:cs typeface="Calibri" panose="020F0502020204030204" pitchFamily="34" charset="0"/>
              </a:rPr>
              <a:t>Solanum dulcamara</a:t>
            </a:r>
            <a:r>
              <a:rPr lang="cs-CZ" altLang="cs-CZ" sz="2000" b="1">
                <a:cs typeface="Calibri" panose="020F0502020204030204" pitchFamily="34" charset="0"/>
              </a:rPr>
              <a:t>,</a:t>
            </a:r>
            <a:r>
              <a:rPr lang="cs-CZ" altLang="cs-CZ" sz="2000" b="1" i="1">
                <a:cs typeface="Calibri" panose="020F0502020204030204" pitchFamily="34" charset="0"/>
              </a:rPr>
              <a:t> </a:t>
            </a:r>
            <a:r>
              <a:rPr lang="cs-CZ" altLang="cs-CZ" sz="2000" b="1" i="1">
                <a:solidFill>
                  <a:srgbClr val="FF0000"/>
                </a:solidFill>
                <a:cs typeface="Calibri" panose="020F0502020204030204" pitchFamily="34" charset="0"/>
              </a:rPr>
              <a:t>Carex canescens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Lysimachia vulgaris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Galium palustre</a:t>
            </a:r>
            <a:r>
              <a:rPr lang="cs-CZ" altLang="cs-CZ" sz="2000" b="1" i="1">
                <a:cs typeface="Calibri" panose="020F0502020204030204" pitchFamily="34" charset="0"/>
              </a:rPr>
              <a:t>, Iris pseudacorus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Equisetum sylvaticum</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Carex brizoides</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Deschampsia cespitosa</a:t>
            </a:r>
            <a:r>
              <a:rPr lang="cs-CZ" altLang="cs-CZ" sz="2000" b="1">
                <a:cs typeface="Calibri" panose="020F0502020204030204" pitchFamily="34" charset="0"/>
              </a:rPr>
              <a:t>, </a:t>
            </a:r>
            <a:r>
              <a:rPr lang="cs-CZ" altLang="cs-CZ" sz="2000" b="1" i="1">
                <a:cs typeface="Calibri" panose="020F0502020204030204" pitchFamily="34" charset="0"/>
              </a:rPr>
              <a:t>Calamagrostis villosa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Sphagnum</a:t>
            </a:r>
            <a:r>
              <a:rPr lang="cs-CZ" altLang="cs-CZ" sz="2000" b="1">
                <a:cs typeface="Calibri" panose="020F0502020204030204" pitchFamily="34" charset="0"/>
              </a:rPr>
              <a:t> spp., </a:t>
            </a:r>
            <a:r>
              <a:rPr lang="cs-CZ" altLang="cs-CZ" sz="2000" b="1" i="1">
                <a:solidFill>
                  <a:srgbClr val="FF0000"/>
                </a:solidFill>
                <a:cs typeface="Calibri" panose="020F0502020204030204" pitchFamily="34" charset="0"/>
              </a:rPr>
              <a:t>Molinia caerulea</a:t>
            </a:r>
            <a:r>
              <a:rPr lang="cs-CZ" altLang="cs-CZ" sz="2000" b="1">
                <a:cs typeface="Calibri" panose="020F0502020204030204" pitchFamily="34" charset="0"/>
              </a:rPr>
              <a:t>, </a:t>
            </a:r>
            <a:r>
              <a:rPr lang="cs-CZ" altLang="cs-CZ" sz="2000" b="1" i="1">
                <a:solidFill>
                  <a:srgbClr val="FF0000"/>
                </a:solidFill>
                <a:cs typeface="Calibri" panose="020F0502020204030204" pitchFamily="34" charset="0"/>
              </a:rPr>
              <a:t>Trientalis europaea </a:t>
            </a:r>
            <a:r>
              <a:rPr lang="cs-CZ" altLang="cs-CZ" sz="2000" b="1">
                <a:cs typeface="Calibri" panose="020F0502020204030204" pitchFamily="34" charset="0"/>
              </a:rPr>
              <a:t>aj.</a:t>
            </a:r>
            <a:endParaRPr lang="cs-CZ" altLang="cs-CZ" sz="2000" b="1">
              <a:latin typeface="Times New Roman" panose="02020603050405020304" pitchFamily="18" charset="0"/>
            </a:endParaRPr>
          </a:p>
        </p:txBody>
      </p:sp>
      <p:sp>
        <p:nvSpPr>
          <p:cNvPr id="31" name="Obdélník 30">
            <a:extLst>
              <a:ext uri="{FF2B5EF4-FFF2-40B4-BE49-F238E27FC236}">
                <a16:creationId xmlns:a16="http://schemas.microsoft.com/office/drawing/2014/main" id="{C701521F-EC43-E372-239D-437F812911C6}"/>
              </a:ext>
            </a:extLst>
          </p:cNvPr>
          <p:cNvSpPr/>
          <p:nvPr/>
        </p:nvSpPr>
        <p:spPr>
          <a:xfrm>
            <a:off x="8397875" y="4103688"/>
            <a:ext cx="269875" cy="26114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4">
            <a:extLst>
              <a:ext uri="{FF2B5EF4-FFF2-40B4-BE49-F238E27FC236}">
                <a16:creationId xmlns:a16="http://schemas.microsoft.com/office/drawing/2014/main" id="{C5CDF09C-04ED-E664-9BE5-3B594C6300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 y="233363"/>
            <a:ext cx="4291013" cy="643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7731" name="Picture 5">
            <a:extLst>
              <a:ext uri="{FF2B5EF4-FFF2-40B4-BE49-F238E27FC236}">
                <a16:creationId xmlns:a16="http://schemas.microsoft.com/office/drawing/2014/main" id="{00171928-4D27-1C39-8584-92147F8398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06938" y="233363"/>
            <a:ext cx="4291012" cy="643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7732" name="TextovéPole 1">
            <a:extLst>
              <a:ext uri="{FF2B5EF4-FFF2-40B4-BE49-F238E27FC236}">
                <a16:creationId xmlns:a16="http://schemas.microsoft.com/office/drawing/2014/main" id="{43E5B485-7455-F4C6-6FD5-E8488F97EE2D}"/>
              </a:ext>
            </a:extLst>
          </p:cNvPr>
          <p:cNvSpPr txBox="1">
            <a:spLocks noChangeArrowheads="1"/>
          </p:cNvSpPr>
          <p:nvPr/>
        </p:nvSpPr>
        <p:spPr bwMode="auto">
          <a:xfrm>
            <a:off x="296863" y="6173788"/>
            <a:ext cx="391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1G – mokřadní olšina</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9BBCAAE-9FBA-1BB1-E699-1187B8E08F92}"/>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glejové řady</a:t>
            </a:r>
          </a:p>
        </p:txBody>
      </p:sp>
      <p:sp>
        <p:nvSpPr>
          <p:cNvPr id="453635" name="Rectangle 4">
            <a:extLst>
              <a:ext uri="{FF2B5EF4-FFF2-40B4-BE49-F238E27FC236}">
                <a16:creationId xmlns:a16="http://schemas.microsoft.com/office/drawing/2014/main" id="{882615AC-6D0A-C618-D770-A6D1F8055455}"/>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2000" b="1">
                <a:solidFill>
                  <a:srgbClr val="FF0000"/>
                </a:solidFill>
                <a:cs typeface="Calibri" panose="020F0502020204030204" pitchFamily="34" charset="0"/>
              </a:rPr>
              <a:t>G – glejová</a:t>
            </a:r>
          </a:p>
          <a:p>
            <a:pPr lvl="1" eaLnBrk="1" hangingPunct="1">
              <a:buSzPct val="75000"/>
              <a:buFont typeface="Arial" panose="020B0604020202020204" pitchFamily="34" charset="0"/>
              <a:buChar char="•"/>
            </a:pPr>
            <a:r>
              <a:rPr lang="cs-CZ" altLang="cs-CZ" sz="2000" b="1">
                <a:solidFill>
                  <a:srgbClr val="FF0000"/>
                </a:solidFill>
                <a:cs typeface="Calibri" panose="020F0502020204030204" pitchFamily="34" charset="0"/>
              </a:rPr>
              <a:t>„kyselá a středně bohatá“ a „glejová“</a:t>
            </a:r>
          </a:p>
          <a:p>
            <a:pPr lvl="1" eaLnBrk="1" hangingPunct="1">
              <a:buSzPct val="75000"/>
              <a:buFont typeface="Arial" panose="020B0604020202020204" pitchFamily="34" charset="0"/>
              <a:buChar char="•"/>
            </a:pPr>
            <a:r>
              <a:rPr lang="cs-CZ" altLang="cs-CZ" sz="2000" b="1">
                <a:cs typeface="Calibri" panose="020F0502020204030204" pitchFamily="34" charset="0"/>
              </a:rPr>
              <a:t>reliéf: terénní deprese, aluvia</a:t>
            </a:r>
          </a:p>
          <a:p>
            <a:pPr lvl="1" eaLnBrk="1" hangingPunct="1">
              <a:buSzPct val="75000"/>
              <a:buFont typeface="Arial" panose="020B0604020202020204" pitchFamily="34" charset="0"/>
              <a:buChar char="•"/>
            </a:pPr>
            <a:r>
              <a:rPr lang="cs-CZ" altLang="cs-CZ" sz="2000" b="1">
                <a:cs typeface="Calibri" panose="020F0502020204030204" pitchFamily="34" charset="0"/>
              </a:rPr>
              <a:t>půda: písčitá až jílovitá; skeletovitost 0 – cca 50 %; </a:t>
            </a:r>
            <a:r>
              <a:rPr lang="cs-CZ" altLang="cs-CZ" sz="2000" b="1">
                <a:solidFill>
                  <a:srgbClr val="FF0000"/>
                </a:solidFill>
                <a:cs typeface="Calibri" panose="020F0502020204030204" pitchFamily="34" charset="0"/>
              </a:rPr>
              <a:t>středně bohatá </a:t>
            </a:r>
            <a:r>
              <a:rPr lang="cs-CZ" altLang="cs-CZ" sz="2000" b="1">
                <a:cs typeface="Calibri" panose="020F0502020204030204" pitchFamily="34" charset="0"/>
              </a:rPr>
              <a:t>(až bohatá?) bázemi a dusíkem; </a:t>
            </a:r>
            <a:r>
              <a:rPr lang="cs-CZ" altLang="cs-CZ" sz="2000" b="1">
                <a:solidFill>
                  <a:srgbClr val="FF0000"/>
                </a:solidFill>
                <a:cs typeface="Calibri" panose="020F0502020204030204" pitchFamily="34" charset="0"/>
              </a:rPr>
              <a:t>gleje, stagnogleje</a:t>
            </a:r>
          </a:p>
          <a:p>
            <a:pPr lvl="1" eaLnBrk="1" hangingPunct="1">
              <a:buSzPct val="75000"/>
              <a:buFont typeface="Arial" panose="020B0604020202020204" pitchFamily="34" charset="0"/>
              <a:buChar char="•"/>
            </a:pPr>
            <a:r>
              <a:rPr lang="cs-CZ" altLang="cs-CZ" sz="2000" b="1">
                <a:cs typeface="Calibri" panose="020F0502020204030204" pitchFamily="34" charset="0"/>
              </a:rPr>
              <a:t>voda: trvalé podmáčení</a:t>
            </a:r>
          </a:p>
          <a:p>
            <a:pPr lvl="1" eaLnBrk="1" hangingPunct="1">
              <a:buSzPct val="75000"/>
              <a:buFont typeface="Arial" panose="020B0604020202020204" pitchFamily="34" charset="0"/>
              <a:buChar char="•"/>
            </a:pPr>
            <a:r>
              <a:rPr lang="cs-CZ" altLang="cs-CZ" sz="2000" b="1">
                <a:cs typeface="Calibri" panose="020F0502020204030204" pitchFamily="34" charset="0"/>
              </a:rPr>
              <a:t>biota: jedliny korespondující s VS, </a:t>
            </a:r>
            <a:r>
              <a:rPr lang="cs-CZ" altLang="cs-CZ" sz="2000" b="1">
                <a:solidFill>
                  <a:srgbClr val="FF0000"/>
                </a:solidFill>
                <a:cs typeface="Calibri" panose="020F0502020204030204" pitchFamily="34" charset="0"/>
              </a:rPr>
              <a:t>dominance mezotrofů a</a:t>
            </a:r>
            <a:r>
              <a:rPr lang="cs-CZ" altLang="cs-CZ" sz="2000" b="1">
                <a:cs typeface="Calibri" panose="020F0502020204030204" pitchFamily="34" charset="0"/>
              </a:rPr>
              <a:t> </a:t>
            </a:r>
            <a:r>
              <a:rPr lang="cs-CZ" altLang="cs-CZ" sz="2000" b="1">
                <a:solidFill>
                  <a:srgbClr val="FF0000"/>
                </a:solidFill>
                <a:cs typeface="Calibri" panose="020F0502020204030204" pitchFamily="34" charset="0"/>
              </a:rPr>
              <a:t>hygrofytů</a:t>
            </a:r>
            <a:endParaRPr lang="cs-CZ" altLang="cs-CZ" sz="2000" b="1">
              <a:cs typeface="Calibri" panose="020F0502020204030204" pitchFamily="34" charset="0"/>
            </a:endParaRPr>
          </a:p>
          <a:p>
            <a:pPr lvl="1" eaLnBrk="1" hangingPunct="1">
              <a:buSzPct val="75000"/>
              <a:buFont typeface="Arial" panose="020B0604020202020204" pitchFamily="34" charset="0"/>
              <a:buChar char="•"/>
            </a:pPr>
            <a:r>
              <a:rPr lang="cs-CZ" altLang="cs-CZ" sz="2000" b="1">
                <a:cs typeface="Calibri" panose="020F0502020204030204" pitchFamily="34" charset="0"/>
              </a:rPr>
              <a:t>0–8G</a:t>
            </a:r>
          </a:p>
          <a:p>
            <a:pPr lvl="1" eaLnBrk="1" hangingPunct="1">
              <a:buSzPct val="75000"/>
              <a:buFont typeface="Arial" panose="020B0604020202020204" pitchFamily="34" charset="0"/>
              <a:buChar char="•"/>
            </a:pPr>
            <a:r>
              <a:rPr lang="cs-CZ" altLang="cs-CZ" sz="2000" b="1">
                <a:cs typeface="Calibri" panose="020F0502020204030204" pitchFamily="34" charset="0"/>
              </a:rPr>
              <a:t>návaznost v terénu: EK T, L, O </a:t>
            </a:r>
          </a:p>
          <a:p>
            <a:pPr lvl="1" eaLnBrk="1" hangingPunct="1">
              <a:buSzPct val="75000"/>
              <a:buFont typeface="Arial" panose="020B0604020202020204" pitchFamily="34" charset="0"/>
              <a:buChar char="•"/>
            </a:pPr>
            <a:r>
              <a:rPr lang="cs-CZ" altLang="cs-CZ" sz="2000" b="1">
                <a:solidFill>
                  <a:srgbClr val="FF0000"/>
                </a:solidFill>
                <a:cs typeface="Calibri" panose="020F0502020204030204" pitchFamily="34" charset="0"/>
              </a:rPr>
              <a:t>poříční jezera v nivách velkých řek</a:t>
            </a:r>
            <a:r>
              <a:rPr lang="cs-CZ" altLang="cs-CZ" sz="2000" b="1">
                <a:cs typeface="Calibri" panose="020F0502020204030204" pitchFamily="34" charset="0"/>
              </a:rPr>
              <a:t>, Třeboňská, </a:t>
            </a:r>
          </a:p>
          <a:p>
            <a:pPr lvl="1" eaLnBrk="1" hangingPunct="1">
              <a:buSzPct val="75000"/>
              <a:buFontTx/>
              <a:buNone/>
            </a:pPr>
            <a:r>
              <a:rPr lang="cs-CZ" altLang="cs-CZ" sz="2000" b="1">
                <a:cs typeface="Calibri" panose="020F0502020204030204" pitchFamily="34" charset="0"/>
              </a:rPr>
              <a:t>     Českobudějovická pánev</a:t>
            </a:r>
          </a:p>
        </p:txBody>
      </p:sp>
      <p:pic>
        <p:nvPicPr>
          <p:cNvPr id="453636" name="Picture 5">
            <a:extLst>
              <a:ext uri="{FF2B5EF4-FFF2-40B4-BE49-F238E27FC236}">
                <a16:creationId xmlns:a16="http://schemas.microsoft.com/office/drawing/2014/main" id="{23195E64-67CC-0196-7F0B-53D28B4114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5338" y="3576638"/>
            <a:ext cx="3286125" cy="328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3637" name="Freeform 6">
            <a:extLst>
              <a:ext uri="{FF2B5EF4-FFF2-40B4-BE49-F238E27FC236}">
                <a16:creationId xmlns:a16="http://schemas.microsoft.com/office/drawing/2014/main" id="{BB5A1532-E368-74BF-07DF-F5DCF09C2C6B}"/>
              </a:ext>
            </a:extLst>
          </p:cNvPr>
          <p:cNvSpPr>
            <a:spLocks/>
          </p:cNvSpPr>
          <p:nvPr/>
        </p:nvSpPr>
        <p:spPr bwMode="auto">
          <a:xfrm>
            <a:off x="7416800" y="6264275"/>
            <a:ext cx="590550" cy="338138"/>
          </a:xfrm>
          <a:custGeom>
            <a:avLst/>
            <a:gdLst>
              <a:gd name="T0" fmla="*/ 362825148 w 9843"/>
              <a:gd name="T1" fmla="*/ 122866872 h 10000"/>
              <a:gd name="T2" fmla="*/ 0 w 9843"/>
              <a:gd name="T3" fmla="*/ 2147483646 h 10000"/>
              <a:gd name="T4" fmla="*/ 2147483646 w 9843"/>
              <a:gd name="T5" fmla="*/ 2147483646 h 10000"/>
              <a:gd name="T6" fmla="*/ 2147483646 w 9843"/>
              <a:gd name="T7" fmla="*/ 0 h 10000"/>
              <a:gd name="T8" fmla="*/ 362825148 w 9843"/>
              <a:gd name="T9" fmla="*/ 122866872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43" h="10000">
                <a:moveTo>
                  <a:pt x="28" y="94"/>
                </a:moveTo>
                <a:cubicBezTo>
                  <a:pt x="19" y="3379"/>
                  <a:pt x="9" y="6665"/>
                  <a:pt x="0" y="9950"/>
                </a:cubicBezTo>
                <a:lnTo>
                  <a:pt x="7462" y="10000"/>
                </a:lnTo>
                <a:lnTo>
                  <a:pt x="9843" y="0"/>
                </a:lnTo>
                <a:lnTo>
                  <a:pt x="28" y="94"/>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36C33826-1859-63DB-4E65-9150899B753D}"/>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glejové řady</a:t>
            </a:r>
          </a:p>
        </p:txBody>
      </p:sp>
      <p:sp>
        <p:nvSpPr>
          <p:cNvPr id="455683" name="Rectangle 4">
            <a:extLst>
              <a:ext uri="{FF2B5EF4-FFF2-40B4-BE49-F238E27FC236}">
                <a16:creationId xmlns:a16="http://schemas.microsoft.com/office/drawing/2014/main" id="{CE3E973A-BF6B-B823-E4AD-25E45A64F07E}"/>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a:solidFill>
                  <a:srgbClr val="FF0000"/>
                </a:solidFill>
                <a:cs typeface="Calibri" panose="020F0502020204030204" pitchFamily="34" charset="0"/>
              </a:rPr>
              <a:t>G – glejová</a:t>
            </a:r>
          </a:p>
          <a:p>
            <a:pPr lvl="1" eaLnBrk="1" hangingPunct="1">
              <a:buSzPct val="75000"/>
              <a:buFont typeface="Arial" panose="020B0604020202020204" pitchFamily="34" charset="0"/>
              <a:buChar char="•"/>
            </a:pPr>
            <a:r>
              <a:rPr lang="cs-CZ" altLang="cs-CZ" sz="1800" b="1">
                <a:cs typeface="Calibri" panose="020F0502020204030204" pitchFamily="34" charset="0"/>
              </a:rPr>
              <a:t>0G – glejový smrkový bor</a:t>
            </a:r>
          </a:p>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(1)G – mokřadní olšina (jde až do 5. VS)</a:t>
            </a:r>
          </a:p>
          <a:p>
            <a:pPr lvl="1" eaLnBrk="1" hangingPunct="1">
              <a:buSzPct val="75000"/>
              <a:buFont typeface="Arial" panose="020B0604020202020204" pitchFamily="34" charset="0"/>
              <a:buChar char="•"/>
            </a:pPr>
            <a:r>
              <a:rPr lang="cs-CZ" altLang="cs-CZ" sz="1800" b="1">
                <a:cs typeface="Calibri" panose="020F0502020204030204" pitchFamily="34" charset="0"/>
              </a:rPr>
              <a:t>2G – glejová doubrava s jedlí</a:t>
            </a:r>
          </a:p>
          <a:p>
            <a:pPr lvl="1" eaLnBrk="1" hangingPunct="1">
              <a:buSzPct val="75000"/>
              <a:buFont typeface="Arial" panose="020B0604020202020204" pitchFamily="34" charset="0"/>
              <a:buChar char="•"/>
            </a:pPr>
            <a:r>
              <a:rPr lang="cs-CZ" altLang="cs-CZ" sz="1800" b="1">
                <a:cs typeface="Calibri" panose="020F0502020204030204" pitchFamily="34" charset="0"/>
              </a:rPr>
              <a:t>3G – glejová jedlová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4G – glejová dubová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5G – glejová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6G – glejová smrková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7G – glejová jedlová smrčina</a:t>
            </a:r>
          </a:p>
          <a:p>
            <a:pPr lvl="1" eaLnBrk="1" hangingPunct="1">
              <a:buSzPct val="75000"/>
              <a:buFont typeface="Arial" panose="020B0604020202020204" pitchFamily="34" charset="0"/>
              <a:buChar char="•"/>
            </a:pPr>
            <a:r>
              <a:rPr lang="cs-CZ" altLang="cs-CZ" sz="1800" b="1">
                <a:cs typeface="Calibri" panose="020F0502020204030204" pitchFamily="34" charset="0"/>
              </a:rPr>
              <a:t>8G – glejová smrčina</a:t>
            </a: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a:extLst>
              <a:ext uri="{FF2B5EF4-FFF2-40B4-BE49-F238E27FC236}">
                <a16:creationId xmlns:a16="http://schemas.microsoft.com/office/drawing/2014/main" id="{7F8568A0-5DE6-4463-50F0-067DF32BF4AE}"/>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Biom y ČR</a:t>
            </a:r>
          </a:p>
        </p:txBody>
      </p:sp>
      <p:pic>
        <p:nvPicPr>
          <p:cNvPr id="45059" name="Obrázek 3">
            <a:extLst>
              <a:ext uri="{FF2B5EF4-FFF2-40B4-BE49-F238E27FC236}">
                <a16:creationId xmlns:a16="http://schemas.microsoft.com/office/drawing/2014/main" id="{D4A3DF2E-308E-378E-83B4-AA183C7982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8700" y="714375"/>
            <a:ext cx="70866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ovéPole 4">
            <a:extLst>
              <a:ext uri="{FF2B5EF4-FFF2-40B4-BE49-F238E27FC236}">
                <a16:creationId xmlns:a16="http://schemas.microsoft.com/office/drawing/2014/main" id="{95B7E6DA-5D62-196C-CAAD-FACCFF3011A8}"/>
              </a:ext>
            </a:extLst>
          </p:cNvPr>
          <p:cNvSpPr txBox="1">
            <a:spLocks noChangeArrowheads="1"/>
          </p:cNvSpPr>
          <p:nvPr/>
        </p:nvSpPr>
        <p:spPr bwMode="auto">
          <a:xfrm>
            <a:off x="4122738" y="6545263"/>
            <a:ext cx="5021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cs-CZ" sz="800">
                <a:latin typeface="Arial" panose="020B0604020202020204" pitchFamily="34" charset="0"/>
              </a:rPr>
              <a:t>CHYTRÝ, Milan et al. (ed.). 2017. </a:t>
            </a:r>
            <a:r>
              <a:rPr lang="en-US" altLang="cs-CZ" sz="800" i="1">
                <a:latin typeface="Arial" panose="020B0604020202020204" pitchFamily="34" charset="0"/>
              </a:rPr>
              <a:t>Flora and vegetation of the Czech Republic</a:t>
            </a:r>
            <a:r>
              <a:rPr lang="en-US" altLang="cs-CZ" sz="800">
                <a:latin typeface="Arial" panose="020B0604020202020204" pitchFamily="34" charset="0"/>
              </a:rPr>
              <a:t>. Cham: Springer. Plant and vegetation, 14. ISBN 978-3-319-63180-6.</a:t>
            </a:r>
            <a:endParaRPr lang="cs-CZ" altLang="cs-CZ" sz="800">
              <a:latin typeface="Arial" panose="020B0604020202020204" pitchFamily="34"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Obrázek 2">
            <a:extLst>
              <a:ext uri="{FF2B5EF4-FFF2-40B4-BE49-F238E27FC236}">
                <a16:creationId xmlns:a16="http://schemas.microsoft.com/office/drawing/2014/main" id="{D4769309-16D7-9023-F7F8-DA719BD979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5" name="TextovéPole 3">
            <a:extLst>
              <a:ext uri="{FF2B5EF4-FFF2-40B4-BE49-F238E27FC236}">
                <a16:creationId xmlns:a16="http://schemas.microsoft.com/office/drawing/2014/main" id="{FB79C096-64D4-AA91-AEB8-2A5539B3ECC0}"/>
              </a:ext>
            </a:extLst>
          </p:cNvPr>
          <p:cNvSpPr txBox="1">
            <a:spLocks noChangeArrowheads="1"/>
          </p:cNvSpPr>
          <p:nvPr/>
        </p:nvSpPr>
        <p:spPr bwMode="auto">
          <a:xfrm>
            <a:off x="71438" y="5994400"/>
            <a:ext cx="7561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chemeClr val="bg1"/>
                </a:solidFill>
                <a:latin typeface="Arial" panose="020B0604020202020204" pitchFamily="34" charset="0"/>
              </a:rPr>
              <a:t>1T – mokřadní březová olšina</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19F7626-4D39-5853-3BA2-349E4BD89062}"/>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glejové řady</a:t>
            </a:r>
          </a:p>
        </p:txBody>
      </p:sp>
      <p:sp>
        <p:nvSpPr>
          <p:cNvPr id="432132" name="Rectangle 4">
            <a:extLst>
              <a:ext uri="{FF2B5EF4-FFF2-40B4-BE49-F238E27FC236}">
                <a16:creationId xmlns:a16="http://schemas.microsoft.com/office/drawing/2014/main" id="{B76C7C9D-76E0-F1BC-375E-AE3E0F3C29D9}"/>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SzPct val="75000"/>
              <a:buFontTx/>
              <a:buNone/>
              <a:defRPr/>
            </a:pPr>
            <a:r>
              <a:rPr lang="cs-CZ" altLang="cs-CZ" sz="2000" b="1" dirty="0">
                <a:solidFill>
                  <a:srgbClr val="FF0000"/>
                </a:solidFill>
                <a:cs typeface="Calibri" panose="020F0502020204030204" pitchFamily="34" charset="0"/>
              </a:rPr>
              <a:t>T – glejová chudá (trvale zamokřená)</a:t>
            </a:r>
          </a:p>
          <a:p>
            <a:pPr marL="263525" lvl="1" indent="-263525"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„chudá a kyselá“ a „glejová“</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reliéf: deprese, náhorní plošiny, okraje vrchovišť</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půda: skeletovitost 0(–100 %); „</a:t>
            </a:r>
            <a:r>
              <a:rPr lang="cs-CZ" altLang="cs-CZ" sz="2000" b="1" dirty="0">
                <a:solidFill>
                  <a:srgbClr val="FF0000"/>
                </a:solidFill>
                <a:cs typeface="Calibri" panose="020F0502020204030204" pitchFamily="34" charset="0"/>
              </a:rPr>
              <a:t>extrémně“ chudá bázemi a dusíkem</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gleje, </a:t>
            </a:r>
            <a:r>
              <a:rPr lang="cs-CZ" altLang="cs-CZ" sz="2000" b="1" dirty="0" err="1">
                <a:solidFill>
                  <a:srgbClr val="FF0000"/>
                </a:solidFill>
                <a:cs typeface="Calibri" panose="020F0502020204030204" pitchFamily="34" charset="0"/>
              </a:rPr>
              <a:t>stagnogleje</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sklon k rašelinění</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voda: trvalé zamokření stagnující vodou</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biota: jedliny korespondující s VS, kromě (1)T; vysoká pokryvnost vysokých mechorostů, </a:t>
            </a:r>
            <a:r>
              <a:rPr lang="cs-CZ" altLang="cs-CZ" sz="2000" b="1" dirty="0">
                <a:solidFill>
                  <a:srgbClr val="FF0000"/>
                </a:solidFill>
                <a:cs typeface="Calibri" panose="020F0502020204030204" pitchFamily="34" charset="0"/>
              </a:rPr>
              <a:t>dominance stenoekních </a:t>
            </a:r>
            <a:r>
              <a:rPr lang="cs-CZ" altLang="cs-CZ" sz="2000" b="1" dirty="0" err="1">
                <a:solidFill>
                  <a:srgbClr val="FF0000"/>
                </a:solidFill>
                <a:cs typeface="Calibri" panose="020F0502020204030204" pitchFamily="34" charset="0"/>
              </a:rPr>
              <a:t>oligotrofů</a:t>
            </a:r>
            <a:r>
              <a:rPr lang="cs-CZ" altLang="cs-CZ" sz="2000" b="1" dirty="0">
                <a:solidFill>
                  <a:srgbClr val="FF0000"/>
                </a:solidFill>
                <a:cs typeface="Calibri" panose="020F0502020204030204" pitchFamily="34" charset="0"/>
              </a:rPr>
              <a:t> a acidofytů</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hygrofyty</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0–8T</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návaznost v terénu: EK R, G, T</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přechod EK Q – T – R-</a:t>
            </a:r>
          </a:p>
          <a:p>
            <a:pPr marL="263525" lvl="1" indent="-263525" eaLnBrk="1" hangingPunct="1">
              <a:buSzPct val="75000"/>
              <a:buFont typeface="Arial" panose="020B0604020202020204" pitchFamily="34" charset="0"/>
              <a:buChar char="•"/>
              <a:defRPr/>
            </a:pPr>
            <a:r>
              <a:rPr lang="cs-CZ" altLang="cs-CZ" sz="2000" b="1" dirty="0">
                <a:cs typeface="Calibri" panose="020F0502020204030204" pitchFamily="34" charset="0"/>
              </a:rPr>
              <a:t>typicky</a:t>
            </a:r>
            <a:r>
              <a:rPr lang="cs-CZ" altLang="cs-CZ" sz="2000" b="1" dirty="0">
                <a:solidFill>
                  <a:srgbClr val="FF0000"/>
                </a:solidFill>
                <a:cs typeface="Calibri" panose="020F0502020204030204" pitchFamily="34" charset="0"/>
              </a:rPr>
              <a:t> Třeboňská pánev, </a:t>
            </a:r>
            <a:r>
              <a:rPr lang="cs-CZ" altLang="cs-CZ" sz="2000" b="1" dirty="0" err="1">
                <a:solidFill>
                  <a:srgbClr val="FF0000"/>
                </a:solidFill>
                <a:cs typeface="Calibri" panose="020F0502020204030204" pitchFamily="34" charset="0"/>
              </a:rPr>
              <a:t>Dokesko</a:t>
            </a:r>
            <a:endParaRPr lang="cs-CZ" altLang="cs-CZ" sz="2000" b="1" dirty="0">
              <a:cs typeface="Calibri" panose="020F0502020204030204" pitchFamily="34" charset="0"/>
            </a:endParaRPr>
          </a:p>
          <a:p>
            <a:pPr lvl="1" eaLnBrk="1" hangingPunct="1">
              <a:buClr>
                <a:schemeClr val="hlink"/>
              </a:buClr>
              <a:buSzPct val="75000"/>
              <a:buFont typeface="Wingdings" panose="05000000000000000000" pitchFamily="2" charset="2"/>
              <a:buChar char="l"/>
              <a:defRPr/>
            </a:pPr>
            <a:endParaRPr lang="cs-CZ" altLang="cs-CZ" sz="2000" b="1" dirty="0">
              <a:latin typeface="Times New Roman" panose="02020603050405020304" pitchFamily="18" charset="0"/>
            </a:endParaRPr>
          </a:p>
          <a:p>
            <a:pPr lvl="1" eaLnBrk="1" hangingPunct="1">
              <a:buClr>
                <a:schemeClr val="hlink"/>
              </a:buClr>
              <a:buSzPct val="75000"/>
              <a:buFont typeface="Wingdings" panose="05000000000000000000" pitchFamily="2" charset="2"/>
              <a:buChar char="l"/>
              <a:defRPr/>
            </a:pPr>
            <a:endParaRPr lang="cs-CZ" altLang="cs-CZ" sz="2000" b="1" dirty="0">
              <a:latin typeface="Times New Roman" panose="02020603050405020304" pitchFamily="18" charset="0"/>
            </a:endParaRPr>
          </a:p>
        </p:txBody>
      </p:sp>
      <p:pic>
        <p:nvPicPr>
          <p:cNvPr id="459780" name="Picture 7">
            <a:extLst>
              <a:ext uri="{FF2B5EF4-FFF2-40B4-BE49-F238E27FC236}">
                <a16:creationId xmlns:a16="http://schemas.microsoft.com/office/drawing/2014/main" id="{77764A80-69A5-DD26-5EF3-4F80A9ACFE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3150"/>
            <a:ext cx="3286125"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9781" name="Freeform 8">
            <a:extLst>
              <a:ext uri="{FF2B5EF4-FFF2-40B4-BE49-F238E27FC236}">
                <a16:creationId xmlns:a16="http://schemas.microsoft.com/office/drawing/2014/main" id="{42FC466D-C110-D7DF-313B-416C62B2D8E7}"/>
              </a:ext>
            </a:extLst>
          </p:cNvPr>
          <p:cNvSpPr>
            <a:spLocks/>
          </p:cNvSpPr>
          <p:nvPr/>
        </p:nvSpPr>
        <p:spPr bwMode="auto">
          <a:xfrm>
            <a:off x="6911975" y="6038850"/>
            <a:ext cx="539750" cy="630238"/>
          </a:xfrm>
          <a:custGeom>
            <a:avLst/>
            <a:gdLst>
              <a:gd name="T0" fmla="*/ 0 w 340"/>
              <a:gd name="T1" fmla="*/ 0 h 397"/>
              <a:gd name="T2" fmla="*/ 0 w 340"/>
              <a:gd name="T3" fmla="*/ 2147483646 h 397"/>
              <a:gd name="T4" fmla="*/ 2147483646 w 340"/>
              <a:gd name="T5" fmla="*/ 2147483646 h 397"/>
              <a:gd name="T6" fmla="*/ 2147483646 w 340"/>
              <a:gd name="T7" fmla="*/ 2147483646 h 397"/>
              <a:gd name="T8" fmla="*/ 2147483646 w 340"/>
              <a:gd name="T9" fmla="*/ 2147483646 h 397"/>
              <a:gd name="T10" fmla="*/ 0 w 340"/>
              <a:gd name="T11" fmla="*/ 0 h 3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0" h="397">
                <a:moveTo>
                  <a:pt x="0" y="0"/>
                </a:moveTo>
                <a:lnTo>
                  <a:pt x="0" y="397"/>
                </a:lnTo>
                <a:lnTo>
                  <a:pt x="340" y="397"/>
                </a:lnTo>
                <a:lnTo>
                  <a:pt x="340" y="170"/>
                </a:lnTo>
                <a:lnTo>
                  <a:pt x="114" y="17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453848EA-A22B-E53A-E78C-39B8213D4865}"/>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glejové řady</a:t>
            </a:r>
          </a:p>
        </p:txBody>
      </p:sp>
      <p:sp>
        <p:nvSpPr>
          <p:cNvPr id="461827" name="Rectangle 4">
            <a:extLst>
              <a:ext uri="{FF2B5EF4-FFF2-40B4-BE49-F238E27FC236}">
                <a16:creationId xmlns:a16="http://schemas.microsoft.com/office/drawing/2014/main" id="{AAF34F3B-894C-935C-FF90-1976E0193E3B}"/>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a:spcBef>
                <a:spcPct val="20000"/>
              </a:spcBef>
              <a:buChar char="•"/>
              <a:defRPr sz="3200">
                <a:solidFill>
                  <a:schemeClr val="tx1"/>
                </a:solidFill>
                <a:latin typeface="Calibri" panose="020F0502020204030204" pitchFamily="34" charset="0"/>
              </a:defRPr>
            </a:lvl1pPr>
            <a:lvl2pPr marL="26352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1800" b="1">
                <a:solidFill>
                  <a:srgbClr val="FF0000"/>
                </a:solidFill>
                <a:cs typeface="Calibri" panose="020F0502020204030204" pitchFamily="34" charset="0"/>
              </a:rPr>
              <a:t>T – glejová chudá</a:t>
            </a:r>
          </a:p>
          <a:p>
            <a:pPr lvl="1" eaLnBrk="1" hangingPunct="1">
              <a:buSzPct val="75000"/>
              <a:buFont typeface="Arial" panose="020B0604020202020204" pitchFamily="34" charset="0"/>
              <a:buChar char="•"/>
            </a:pPr>
            <a:r>
              <a:rPr lang="cs-CZ" altLang="cs-CZ" sz="1800" b="1">
                <a:cs typeface="Calibri" panose="020F0502020204030204" pitchFamily="34" charset="0"/>
              </a:rPr>
              <a:t>0T – glejový chudý březový bor</a:t>
            </a:r>
          </a:p>
          <a:p>
            <a:pPr lvl="1" eaLnBrk="1" hangingPunct="1">
              <a:buSzPct val="75000"/>
              <a:buFont typeface="Arial" panose="020B0604020202020204" pitchFamily="34" charset="0"/>
              <a:buChar char="•"/>
            </a:pPr>
            <a:r>
              <a:rPr lang="cs-CZ" altLang="cs-CZ" sz="1800" b="1">
                <a:solidFill>
                  <a:srgbClr val="FF0000"/>
                </a:solidFill>
                <a:cs typeface="Calibri" panose="020F0502020204030204" pitchFamily="34" charset="0"/>
              </a:rPr>
              <a:t>(1)T – mokřadní březová olšina (jde až do 5. VS)</a:t>
            </a:r>
          </a:p>
          <a:p>
            <a:pPr lvl="1" eaLnBrk="1" hangingPunct="1">
              <a:buSzPct val="75000"/>
              <a:buFont typeface="Arial" panose="020B0604020202020204" pitchFamily="34" charset="0"/>
              <a:buChar char="•"/>
            </a:pPr>
            <a:r>
              <a:rPr lang="cs-CZ" altLang="cs-CZ" sz="1800" b="1">
                <a:cs typeface="Calibri" panose="020F0502020204030204" pitchFamily="34" charset="0"/>
              </a:rPr>
              <a:t>2T – glejová chudá doubrava s jedlí</a:t>
            </a:r>
          </a:p>
          <a:p>
            <a:pPr lvl="1" eaLnBrk="1" hangingPunct="1">
              <a:buSzPct val="75000"/>
              <a:buFont typeface="Arial" panose="020B0604020202020204" pitchFamily="34" charset="0"/>
              <a:buChar char="•"/>
            </a:pPr>
            <a:r>
              <a:rPr lang="cs-CZ" altLang="cs-CZ" sz="1800" b="1">
                <a:cs typeface="Calibri" panose="020F0502020204030204" pitchFamily="34" charset="0"/>
              </a:rPr>
              <a:t>3T – glejová chudá jedlová doubrava</a:t>
            </a:r>
          </a:p>
          <a:p>
            <a:pPr lvl="1" eaLnBrk="1" hangingPunct="1">
              <a:buSzPct val="75000"/>
              <a:buFont typeface="Arial" panose="020B0604020202020204" pitchFamily="34" charset="0"/>
              <a:buChar char="•"/>
            </a:pPr>
            <a:r>
              <a:rPr lang="cs-CZ" altLang="cs-CZ" sz="1800" b="1">
                <a:cs typeface="Calibri" panose="020F0502020204030204" pitchFamily="34" charset="0"/>
              </a:rPr>
              <a:t>4T – glejová chudá dubová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5T – glejová chudá jedlina</a:t>
            </a:r>
          </a:p>
          <a:p>
            <a:pPr lvl="1" eaLnBrk="1" hangingPunct="1">
              <a:buSzPct val="75000"/>
              <a:buFont typeface="Arial" panose="020B0604020202020204" pitchFamily="34" charset="0"/>
              <a:buChar char="•"/>
            </a:pPr>
            <a:r>
              <a:rPr lang="cs-CZ" altLang="cs-CZ" sz="1800" b="1">
                <a:cs typeface="Calibri" panose="020F0502020204030204" pitchFamily="34" charset="0"/>
              </a:rPr>
              <a:t>6T – glejová chudá smrková jedlina</a:t>
            </a:r>
          </a:p>
          <a:p>
            <a:pPr lvl="1" eaLnBrk="1" hangingPunct="1">
              <a:buSzPct val="75000"/>
              <a:buFont typeface="Arial" panose="020B0604020202020204" pitchFamily="34" charset="0"/>
              <a:buChar char="•"/>
            </a:pPr>
            <a:r>
              <a:rPr lang="cs-CZ" altLang="cs-CZ" sz="1800" b="1">
                <a:cs typeface="Calibri" panose="020F0502020204030204" pitchFamily="34" charset="0"/>
              </a:rPr>
              <a:t>7T – glejová chudá jedlová smrčina</a:t>
            </a:r>
          </a:p>
          <a:p>
            <a:pPr lvl="1" eaLnBrk="1" hangingPunct="1">
              <a:buSzPct val="75000"/>
              <a:buFont typeface="Arial" panose="020B0604020202020204" pitchFamily="34" charset="0"/>
              <a:buChar char="•"/>
            </a:pPr>
            <a:r>
              <a:rPr lang="cs-CZ" altLang="cs-CZ" sz="1800" b="1">
                <a:cs typeface="Calibri" panose="020F0502020204030204" pitchFamily="34" charset="0"/>
              </a:rPr>
              <a:t>8T – glejová chudá zakrslá smrčina</a:t>
            </a: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a:p>
            <a:pPr lvl="1" eaLnBrk="1" hangingPunct="1">
              <a:buSzPct val="75000"/>
              <a:buFont typeface="Arial" panose="020B0604020202020204" pitchFamily="34" charset="0"/>
              <a:buChar char="•"/>
            </a:pPr>
            <a:endParaRPr lang="cs-CZ" altLang="cs-CZ" sz="1800" b="1">
              <a:cs typeface="Calibri" panose="020F0502020204030204" pitchFamily="34"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Obrázek 7">
            <a:extLst>
              <a:ext uri="{FF2B5EF4-FFF2-40B4-BE49-F238E27FC236}">
                <a16:creationId xmlns:a16="http://schemas.microsoft.com/office/drawing/2014/main" id="{5447493D-B74B-7ECD-4DE6-8B6BC4307D2E}"/>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1263" y="4040188"/>
            <a:ext cx="4122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C78A1036-DC86-0FDA-6649-5F70B4FBF30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Ekologická řada rašelinná (R)</a:t>
            </a:r>
          </a:p>
        </p:txBody>
      </p:sp>
      <p:sp>
        <p:nvSpPr>
          <p:cNvPr id="465924" name="Rectangle 4">
            <a:extLst>
              <a:ext uri="{FF2B5EF4-FFF2-40B4-BE49-F238E27FC236}">
                <a16:creationId xmlns:a16="http://schemas.microsoft.com/office/drawing/2014/main" id="{EE754BD6-E1C1-E031-846C-E78F44770968}"/>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a:spcBef>
                <a:spcPct val="20000"/>
              </a:spcBef>
              <a:buChar char="•"/>
              <a:defRPr sz="3200">
                <a:solidFill>
                  <a:schemeClr val="tx1"/>
                </a:solidFill>
                <a:latin typeface="Calibri" panose="020F0502020204030204" pitchFamily="34" charset="0"/>
              </a:defRPr>
            </a:lvl1pPr>
            <a:lvl2pPr marL="358775" indent="-1793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1800" b="1">
                <a:solidFill>
                  <a:srgbClr val="FF0000"/>
                </a:solidFill>
                <a:cs typeface="Calibri" panose="020F0502020204030204" pitchFamily="34" charset="0"/>
              </a:rPr>
              <a:t>rašelinná vrstva </a:t>
            </a:r>
            <a:r>
              <a:rPr lang="en-US" altLang="cs-CZ" sz="1800" b="1">
                <a:solidFill>
                  <a:srgbClr val="FF0000"/>
                </a:solidFill>
                <a:cs typeface="Calibri" panose="020F0502020204030204" pitchFamily="34" charset="0"/>
              </a:rPr>
              <a:t>&gt; </a:t>
            </a:r>
            <a:r>
              <a:rPr lang="cs-CZ" altLang="cs-CZ" sz="1800" b="1">
                <a:solidFill>
                  <a:srgbClr val="FF0000"/>
                </a:solidFill>
                <a:cs typeface="Calibri" panose="020F0502020204030204" pitchFamily="34" charset="0"/>
              </a:rPr>
              <a:t>0,5 m, rašeliniště, slatiniště</a:t>
            </a:r>
          </a:p>
          <a:p>
            <a:pPr eaLnBrk="1" hangingPunct="1">
              <a:buSzPct val="75000"/>
            </a:pPr>
            <a:r>
              <a:rPr lang="cs-CZ" altLang="cs-CZ" sz="1800" b="1">
                <a:cs typeface="Calibri" panose="020F0502020204030204" pitchFamily="34" charset="0"/>
              </a:rPr>
              <a:t>typicky na </a:t>
            </a:r>
            <a:r>
              <a:rPr lang="cs-CZ" altLang="cs-CZ" sz="1800" b="1">
                <a:solidFill>
                  <a:srgbClr val="FF0000"/>
                </a:solidFill>
                <a:cs typeface="Calibri" panose="020F0502020204030204" pitchFamily="34" charset="0"/>
              </a:rPr>
              <a:t>organozemích</a:t>
            </a:r>
          </a:p>
          <a:p>
            <a:pPr eaLnBrk="1" hangingPunct="1">
              <a:buSzPct val="75000"/>
            </a:pPr>
            <a:r>
              <a:rPr lang="cs-CZ" altLang="cs-CZ" sz="1800" b="1">
                <a:cs typeface="Calibri" panose="020F0502020204030204" pitchFamily="34" charset="0"/>
              </a:rPr>
              <a:t>rašelinné bory, olšiny, smrčiny, klečové porosty</a:t>
            </a:r>
          </a:p>
          <a:p>
            <a:pPr eaLnBrk="1" hangingPunct="1">
              <a:buSzPct val="75000"/>
            </a:pPr>
            <a:r>
              <a:rPr lang="cs-CZ" altLang="cs-CZ" sz="1800" b="1">
                <a:cs typeface="Calibri" panose="020F0502020204030204" pitchFamily="34" charset="0"/>
              </a:rPr>
              <a:t>různá vývojová stádia rašelinišť podhorských, horských a subalpínských poloh</a:t>
            </a:r>
          </a:p>
          <a:p>
            <a:pPr eaLnBrk="1" hangingPunct="1">
              <a:buSzPct val="75000"/>
            </a:pPr>
            <a:r>
              <a:rPr lang="cs-CZ" altLang="cs-CZ" sz="1800" b="1">
                <a:cs typeface="Calibri" panose="020F0502020204030204" pitchFamily="34" charset="0"/>
              </a:rPr>
              <a:t>členění na dvě větve:</a:t>
            </a:r>
          </a:p>
          <a:p>
            <a:pPr lvl="1"/>
            <a:r>
              <a:rPr lang="cs-CZ" altLang="cs-CZ" sz="1800" b="1">
                <a:solidFill>
                  <a:srgbClr val="FF0000"/>
                </a:solidFill>
                <a:cs typeface="Calibri" panose="020F0502020204030204" pitchFamily="34" charset="0"/>
              </a:rPr>
              <a:t>středně bohatá (svěží) (dříve R+) ((1)R, (4)R, (6)R)</a:t>
            </a:r>
            <a:r>
              <a:rPr lang="cs-CZ" altLang="cs-CZ" sz="1800" b="1">
                <a:cs typeface="Calibri" panose="020F0502020204030204" pitchFamily="34" charset="0"/>
              </a:rPr>
              <a:t>: </a:t>
            </a:r>
            <a:r>
              <a:rPr lang="cs-CZ" altLang="cs-CZ" sz="1800" b="1" i="1">
                <a:solidFill>
                  <a:srgbClr val="FF0000"/>
                </a:solidFill>
                <a:cs typeface="Calibri" panose="020F0502020204030204" pitchFamily="34" charset="0"/>
              </a:rPr>
              <a:t>Oxalis acetosella</a:t>
            </a:r>
            <a:r>
              <a:rPr lang="cs-CZ" altLang="cs-CZ" sz="1800" b="1">
                <a:cs typeface="Calibri" panose="020F0502020204030204" pitchFamily="34" charset="0"/>
              </a:rPr>
              <a:t>, </a:t>
            </a:r>
            <a:r>
              <a:rPr lang="cs-CZ" altLang="cs-CZ" sz="1800" b="1" i="1">
                <a:solidFill>
                  <a:srgbClr val="FF0000"/>
                </a:solidFill>
                <a:cs typeface="Calibri" panose="020F0502020204030204" pitchFamily="34" charset="0"/>
              </a:rPr>
              <a:t>Dryopteris carthusiana</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Athyrium filix-femina</a:t>
            </a:r>
            <a:r>
              <a:rPr lang="cs-CZ" altLang="cs-CZ" sz="1800" b="1">
                <a:cs typeface="Calibri" panose="020F0502020204030204" pitchFamily="34" charset="0"/>
              </a:rPr>
              <a:t>,</a:t>
            </a:r>
            <a:r>
              <a:rPr lang="cs-CZ" altLang="cs-CZ" sz="1800" b="1" i="1">
                <a:cs typeface="Calibri" panose="020F0502020204030204" pitchFamily="34" charset="0"/>
              </a:rPr>
              <a:t> Equisetum sylvaticum</a:t>
            </a:r>
            <a:r>
              <a:rPr lang="cs-CZ" altLang="cs-CZ" sz="1800" b="1">
                <a:cs typeface="Calibri" panose="020F0502020204030204" pitchFamily="34" charset="0"/>
              </a:rPr>
              <a:t>,</a:t>
            </a:r>
            <a:r>
              <a:rPr lang="cs-CZ" altLang="cs-CZ" sz="1800" b="1" i="1">
                <a:cs typeface="Calibri" panose="020F0502020204030204" pitchFamily="34" charset="0"/>
              </a:rPr>
              <a:t> Crepis paludosa</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a:cs typeface="Calibri" panose="020F0502020204030204" pitchFamily="34" charset="0"/>
              </a:rPr>
              <a:t>(</a:t>
            </a:r>
            <a:r>
              <a:rPr lang="cs-CZ" altLang="cs-CZ" sz="1800" b="1" i="1">
                <a:cs typeface="Calibri" panose="020F0502020204030204" pitchFamily="34" charset="0"/>
              </a:rPr>
              <a:t>Caltha palustris</a:t>
            </a:r>
            <a:r>
              <a:rPr lang="cs-CZ" altLang="cs-CZ" sz="1800" b="1">
                <a:cs typeface="Calibri" panose="020F0502020204030204" pitchFamily="34" charset="0"/>
              </a:rPr>
              <a:t>,</a:t>
            </a:r>
            <a:r>
              <a:rPr lang="cs-CZ" altLang="cs-CZ" sz="1800" b="1" i="1">
                <a:cs typeface="Calibri" panose="020F0502020204030204" pitchFamily="34" charset="0"/>
              </a:rPr>
              <a:t> Thelypteris palustris</a:t>
            </a:r>
            <a:r>
              <a:rPr lang="cs-CZ" altLang="cs-CZ" sz="1800" b="1">
                <a:cs typeface="Calibri" panose="020F0502020204030204" pitchFamily="34" charset="0"/>
              </a:rPr>
              <a:t>) i </a:t>
            </a:r>
            <a:r>
              <a:rPr lang="cs-CZ" altLang="cs-CZ" sz="1800" b="1">
                <a:solidFill>
                  <a:srgbClr val="FF0000"/>
                </a:solidFill>
                <a:cs typeface="Calibri" panose="020F0502020204030204" pitchFamily="34" charset="0"/>
              </a:rPr>
              <a:t>olše</a:t>
            </a:r>
          </a:p>
          <a:p>
            <a:pPr lvl="1"/>
            <a:r>
              <a:rPr lang="cs-CZ" altLang="cs-CZ" sz="1800" b="1">
                <a:solidFill>
                  <a:srgbClr val="FF0000"/>
                </a:solidFill>
                <a:cs typeface="Calibri" panose="020F0502020204030204" pitchFamily="34" charset="0"/>
              </a:rPr>
              <a:t>chudší (kyselá) (dříve R-) ((3)R, (5)R, (7)R</a:t>
            </a:r>
            <a:r>
              <a:rPr lang="cs-CZ" altLang="cs-CZ" sz="1800" b="1">
                <a:cs typeface="Calibri" panose="020F0502020204030204" pitchFamily="34" charset="0"/>
              </a:rPr>
              <a:t>: </a:t>
            </a:r>
            <a:r>
              <a:rPr lang="cs-CZ" altLang="cs-CZ" sz="1800" b="1" i="1">
                <a:solidFill>
                  <a:srgbClr val="FF0000"/>
                </a:solidFill>
                <a:cs typeface="Calibri" panose="020F0502020204030204" pitchFamily="34" charset="0"/>
              </a:rPr>
              <a:t>Vaccinium myrtillus</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Vaccinium uliginosum</a:t>
            </a:r>
            <a:r>
              <a:rPr lang="cs-CZ" altLang="cs-CZ" sz="1800" b="1">
                <a:cs typeface="Calibri" panose="020F0502020204030204" pitchFamily="34" charset="0"/>
              </a:rPr>
              <a:t>,</a:t>
            </a:r>
            <a:r>
              <a:rPr lang="cs-CZ" altLang="cs-CZ" sz="1800" b="1" i="1">
                <a:cs typeface="Calibri" panose="020F0502020204030204" pitchFamily="34" charset="0"/>
              </a:rPr>
              <a:t> Lysimachia vulgaris</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Sphagnum</a:t>
            </a:r>
            <a:r>
              <a:rPr lang="cs-CZ" altLang="cs-CZ" sz="1800" b="1" i="1">
                <a:cs typeface="Calibri" panose="020F0502020204030204" pitchFamily="34" charset="0"/>
              </a:rPr>
              <a:t> </a:t>
            </a:r>
            <a:r>
              <a:rPr lang="cs-CZ" altLang="cs-CZ" sz="1800" b="1">
                <a:cs typeface="Calibri" panose="020F0502020204030204" pitchFamily="34" charset="0"/>
              </a:rPr>
              <a:t>spp., </a:t>
            </a:r>
            <a:r>
              <a:rPr lang="cs-CZ" altLang="cs-CZ" sz="1800" b="1" i="1">
                <a:solidFill>
                  <a:srgbClr val="FF0000"/>
                </a:solidFill>
                <a:cs typeface="Calibri" panose="020F0502020204030204" pitchFamily="34" charset="0"/>
              </a:rPr>
              <a:t>Eriophorum vaginatum</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Molinia caerulea</a:t>
            </a:r>
            <a:r>
              <a:rPr lang="cs-CZ" altLang="cs-CZ" sz="1800" b="1">
                <a:cs typeface="Calibri" panose="020F0502020204030204" pitchFamily="34" charset="0"/>
              </a:rPr>
              <a:t>,</a:t>
            </a:r>
            <a:r>
              <a:rPr lang="cs-CZ" altLang="cs-CZ" sz="1800" b="1" i="1">
                <a:cs typeface="Calibri" panose="020F0502020204030204" pitchFamily="34" charset="0"/>
              </a:rPr>
              <a:t> Calamagrostis villosa</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Trientalis europaea</a:t>
            </a:r>
            <a:r>
              <a:rPr lang="cs-CZ" altLang="cs-CZ" sz="1800" b="1">
                <a:cs typeface="Calibri" panose="020F0502020204030204" pitchFamily="34" charset="0"/>
              </a:rPr>
              <a:t>,</a:t>
            </a:r>
            <a:r>
              <a:rPr lang="cs-CZ" altLang="cs-CZ" sz="1800" b="1" i="1">
                <a:cs typeface="Calibri" panose="020F0502020204030204" pitchFamily="34" charset="0"/>
              </a:rPr>
              <a:t> </a:t>
            </a:r>
          </a:p>
          <a:p>
            <a:pPr lvl="1">
              <a:buFontTx/>
              <a:buNone/>
            </a:pPr>
            <a:r>
              <a:rPr lang="cs-CZ" altLang="cs-CZ" sz="1800" b="1" i="1">
                <a:cs typeface="Calibri" panose="020F0502020204030204" pitchFamily="34" charset="0"/>
              </a:rPr>
              <a:t>   </a:t>
            </a:r>
            <a:r>
              <a:rPr lang="cs-CZ" altLang="cs-CZ" sz="1800" b="1">
                <a:cs typeface="Calibri" panose="020F0502020204030204" pitchFamily="34" charset="0"/>
              </a:rPr>
              <a:t>(</a:t>
            </a:r>
            <a:r>
              <a:rPr lang="cs-CZ" altLang="cs-CZ" sz="1800" b="1" i="1">
                <a:cs typeface="Calibri" panose="020F0502020204030204" pitchFamily="34" charset="0"/>
              </a:rPr>
              <a:t>Oxycoccus palustris</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Andromeda polifolia</a:t>
            </a:r>
            <a:r>
              <a:rPr lang="cs-CZ" altLang="cs-CZ" sz="1800" b="1">
                <a:cs typeface="Calibri" panose="020F0502020204030204" pitchFamily="34" charset="0"/>
              </a:rPr>
              <a:t>,</a:t>
            </a:r>
            <a:r>
              <a:rPr lang="cs-CZ" altLang="cs-CZ" sz="1800" b="1" i="1">
                <a:cs typeface="Calibri" panose="020F0502020204030204" pitchFamily="34" charset="0"/>
              </a:rPr>
              <a:t> </a:t>
            </a:r>
          </a:p>
          <a:p>
            <a:pPr lvl="1">
              <a:buFontTx/>
              <a:buNone/>
            </a:pPr>
            <a:r>
              <a:rPr lang="cs-CZ" altLang="cs-CZ" sz="1800" b="1" i="1">
                <a:cs typeface="Calibri" panose="020F0502020204030204" pitchFamily="34" charset="0"/>
              </a:rPr>
              <a:t>   Lycopodium annotinum</a:t>
            </a:r>
            <a:r>
              <a:rPr lang="cs-CZ" altLang="cs-CZ" sz="1800" b="1">
                <a:cs typeface="Calibri" panose="020F0502020204030204" pitchFamily="34" charset="0"/>
              </a:rPr>
              <a:t>,</a:t>
            </a:r>
            <a:r>
              <a:rPr lang="cs-CZ" altLang="cs-CZ" sz="1800" b="1" i="1">
                <a:cs typeface="Calibri" panose="020F0502020204030204" pitchFamily="34" charset="0"/>
              </a:rPr>
              <a:t> </a:t>
            </a:r>
            <a:r>
              <a:rPr lang="cs-CZ" altLang="cs-CZ" sz="1800" b="1" i="1">
                <a:solidFill>
                  <a:srgbClr val="FF0000"/>
                </a:solidFill>
                <a:cs typeface="Calibri" panose="020F0502020204030204" pitchFamily="34" charset="0"/>
              </a:rPr>
              <a:t>Ledum palustre</a:t>
            </a:r>
            <a:r>
              <a:rPr lang="cs-CZ" altLang="cs-CZ" sz="1800" b="1">
                <a:cs typeface="Calibri" panose="020F0502020204030204" pitchFamily="34" charset="0"/>
              </a:rPr>
              <a:t>), </a:t>
            </a:r>
          </a:p>
          <a:p>
            <a:pPr lvl="1">
              <a:buFontTx/>
              <a:buNone/>
            </a:pPr>
            <a:r>
              <a:rPr lang="cs-CZ" altLang="cs-CZ" sz="1800" b="1">
                <a:cs typeface="Calibri" panose="020F0502020204030204" pitchFamily="34" charset="0"/>
              </a:rPr>
              <a:t>   mechorosty</a:t>
            </a:r>
            <a:endParaRPr lang="cs-CZ" altLang="cs-CZ" sz="2000" b="1">
              <a:cs typeface="Calibri" panose="020F0502020204030204" pitchFamily="34" charset="0"/>
            </a:endParaRPr>
          </a:p>
        </p:txBody>
      </p:sp>
      <p:sp>
        <p:nvSpPr>
          <p:cNvPr id="31" name="Obdélník 30">
            <a:extLst>
              <a:ext uri="{FF2B5EF4-FFF2-40B4-BE49-F238E27FC236}">
                <a16:creationId xmlns:a16="http://schemas.microsoft.com/office/drawing/2014/main" id="{40AC6C93-1F30-0DF1-CF16-8DC12B560EE4}"/>
              </a:ext>
            </a:extLst>
          </p:cNvPr>
          <p:cNvSpPr/>
          <p:nvPr/>
        </p:nvSpPr>
        <p:spPr>
          <a:xfrm>
            <a:off x="8667750" y="4103688"/>
            <a:ext cx="225425" cy="26114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36FA6BD-03FF-E3AD-6CF8-463913722504}"/>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39300" name="Rectangle 4">
            <a:extLst>
              <a:ext uri="{FF2B5EF4-FFF2-40B4-BE49-F238E27FC236}">
                <a16:creationId xmlns:a16="http://schemas.microsoft.com/office/drawing/2014/main" id="{327D7ED2-C250-ACA4-8509-B905A2AD8B2A}"/>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Clr>
                <a:schemeClr val="hlink"/>
              </a:buClr>
              <a:buSzPct val="75000"/>
              <a:buFontTx/>
              <a:buNone/>
              <a:defRPr/>
            </a:pPr>
            <a:r>
              <a:rPr lang="cs-CZ" altLang="cs-CZ" sz="2000" b="1" dirty="0">
                <a:solidFill>
                  <a:srgbClr val="FF0000"/>
                </a:solidFill>
                <a:cs typeface="Calibri" panose="020F0502020204030204" pitchFamily="34" charset="0"/>
              </a:rPr>
              <a:t>R – rašelinná</a:t>
            </a:r>
          </a:p>
          <a:p>
            <a:pPr marL="342900" lvl="1" indent="-342900"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„chudá a kyselá“ a „rašelinová“ = R- </a:t>
            </a:r>
            <a:r>
              <a:rPr lang="cs-CZ" altLang="cs-CZ" sz="2000" b="1" dirty="0">
                <a:cs typeface="Calibri" panose="020F0502020204030204" pitchFamily="34" charset="0"/>
              </a:rPr>
              <a:t>(0R, </a:t>
            </a:r>
            <a:r>
              <a:rPr lang="cs-CZ" altLang="cs-CZ" sz="2000" b="1" dirty="0">
                <a:solidFill>
                  <a:srgbClr val="FF0000"/>
                </a:solidFill>
                <a:cs typeface="Calibri" panose="020F0502020204030204" pitchFamily="34" charset="0"/>
              </a:rPr>
              <a:t>(3)R, (5)R, (7)R, </a:t>
            </a:r>
            <a:r>
              <a:rPr lang="cs-CZ" altLang="cs-CZ" sz="2000" b="1" dirty="0">
                <a:cs typeface="Calibri" panose="020F0502020204030204" pitchFamily="34" charset="0"/>
              </a:rPr>
              <a:t>8R, 9R)</a:t>
            </a:r>
          </a:p>
          <a:p>
            <a:pPr marL="342900" lvl="1" indent="-342900"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„kyselá a středně bohatá“ a „rašelinová“ = R+ </a:t>
            </a:r>
            <a:r>
              <a:rPr lang="cs-CZ" altLang="cs-CZ" sz="2000" b="1" dirty="0">
                <a:cs typeface="Calibri" panose="020F0502020204030204" pitchFamily="34" charset="0"/>
              </a:rPr>
              <a:t>(0R, </a:t>
            </a:r>
            <a:r>
              <a:rPr lang="cs-CZ" altLang="cs-CZ" sz="2000" b="1" dirty="0">
                <a:solidFill>
                  <a:srgbClr val="FF0000"/>
                </a:solidFill>
                <a:cs typeface="Calibri" panose="020F0502020204030204" pitchFamily="34" charset="0"/>
              </a:rPr>
              <a:t>(1)R, (4)R, (6)R, </a:t>
            </a:r>
            <a:r>
              <a:rPr lang="cs-CZ" altLang="cs-CZ" sz="2000" b="1" dirty="0">
                <a:cs typeface="Calibri" panose="020F0502020204030204" pitchFamily="34" charset="0"/>
              </a:rPr>
              <a:t>8R, 9R)</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reliéf: terénní deprese, náhorní plošiny </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půda: skeletovitost 0 (–100 %); extrémně chudá bázemi a dusíkem; </a:t>
            </a:r>
            <a:r>
              <a:rPr lang="cs-CZ" altLang="cs-CZ" sz="2000" b="1" dirty="0">
                <a:solidFill>
                  <a:srgbClr val="FF0000"/>
                </a:solidFill>
                <a:cs typeface="Calibri" panose="020F0502020204030204" pitchFamily="34" charset="0"/>
              </a:rPr>
              <a:t>organozem</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voda: trvalé podmáčení</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biota: intrazonální, reliktní postglaciální, </a:t>
            </a:r>
            <a:r>
              <a:rPr lang="cs-CZ" altLang="cs-CZ" sz="2000" b="1" dirty="0">
                <a:solidFill>
                  <a:srgbClr val="FF0000"/>
                </a:solidFill>
                <a:cs typeface="Calibri" panose="020F0502020204030204" pitchFamily="34" charset="0"/>
              </a:rPr>
              <a:t>oligotrofní až mezotrofní hygrofyty</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návaznost v terénu: EK T, G</a:t>
            </a:r>
          </a:p>
          <a:p>
            <a:pPr marL="342900" lvl="1" indent="-342900" eaLnBrk="1" hangingPunct="1">
              <a:buSzPct val="75000"/>
              <a:buFont typeface="Arial" panose="020B0604020202020204" pitchFamily="34" charset="0"/>
              <a:buChar char="•"/>
              <a:defRPr/>
            </a:pPr>
            <a:r>
              <a:rPr lang="cs-CZ" altLang="cs-CZ" sz="2000" b="1" dirty="0">
                <a:cs typeface="Calibri" panose="020F0502020204030204" pitchFamily="34" charset="0"/>
              </a:rPr>
              <a:t>0R, (7)R, 8R a 9R = ochranné lesy</a:t>
            </a:r>
          </a:p>
          <a:p>
            <a:pPr marL="342900" lvl="1" indent="-342900" eaLnBrk="1" hangingPunct="1">
              <a:buSzPct val="75000"/>
              <a:buFont typeface="Arial" panose="020B0604020202020204" pitchFamily="34" charset="0"/>
              <a:buChar char="•"/>
              <a:defRPr/>
            </a:pPr>
            <a:r>
              <a:rPr lang="cs-CZ" altLang="cs-CZ" sz="2000" b="1" dirty="0">
                <a:solidFill>
                  <a:srgbClr val="FF0000"/>
                </a:solidFill>
                <a:cs typeface="Calibri" panose="020F0502020204030204" pitchFamily="34" charset="0"/>
              </a:rPr>
              <a:t>Třeboňsko</a:t>
            </a:r>
            <a:r>
              <a:rPr lang="cs-CZ" altLang="cs-CZ" sz="2000" b="1" dirty="0">
                <a:cs typeface="Calibri" panose="020F0502020204030204" pitchFamily="34" charset="0"/>
              </a:rPr>
              <a:t>, </a:t>
            </a:r>
            <a:r>
              <a:rPr lang="cs-CZ" altLang="cs-CZ" sz="2000" b="1" dirty="0">
                <a:solidFill>
                  <a:srgbClr val="FF0000"/>
                </a:solidFill>
                <a:cs typeface="Calibri" panose="020F0502020204030204" pitchFamily="34" charset="0"/>
              </a:rPr>
              <a:t>sudetská pohoří Českého masivu </a:t>
            </a:r>
            <a:r>
              <a:rPr lang="cs-CZ" altLang="cs-CZ" sz="2000" b="1" dirty="0">
                <a:cs typeface="Calibri" panose="020F0502020204030204" pitchFamily="34" charset="0"/>
              </a:rPr>
              <a:t>aj.</a:t>
            </a:r>
          </a:p>
          <a:p>
            <a:pPr lvl="1" eaLnBrk="1" hangingPunct="1">
              <a:buClr>
                <a:schemeClr val="hlink"/>
              </a:buClr>
              <a:buSzPct val="75000"/>
              <a:buFont typeface="Wingdings" panose="05000000000000000000" pitchFamily="2" charset="2"/>
              <a:buChar char="l"/>
              <a:defRPr/>
            </a:pPr>
            <a:endParaRPr lang="cs-CZ" altLang="cs-CZ" sz="2000" b="1" dirty="0">
              <a:latin typeface="Times New Roman" panose="02020603050405020304" pitchFamily="18" charset="0"/>
            </a:endParaRPr>
          </a:p>
        </p:txBody>
      </p:sp>
      <p:pic>
        <p:nvPicPr>
          <p:cNvPr id="467972" name="Picture 7">
            <a:extLst>
              <a:ext uri="{FF2B5EF4-FFF2-40B4-BE49-F238E27FC236}">
                <a16:creationId xmlns:a16="http://schemas.microsoft.com/office/drawing/2014/main" id="{83A1B392-EDC6-2C63-BE20-4C1CD9A533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75" y="3617913"/>
            <a:ext cx="3286125" cy="328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7973" name="Freeform 8">
            <a:extLst>
              <a:ext uri="{FF2B5EF4-FFF2-40B4-BE49-F238E27FC236}">
                <a16:creationId xmlns:a16="http://schemas.microsoft.com/office/drawing/2014/main" id="{AA9F3A52-34F0-32E2-F458-B999469A1DA6}"/>
              </a:ext>
            </a:extLst>
          </p:cNvPr>
          <p:cNvSpPr>
            <a:spLocks/>
          </p:cNvSpPr>
          <p:nvPr/>
        </p:nvSpPr>
        <p:spPr bwMode="auto">
          <a:xfrm>
            <a:off x="6911975" y="6669088"/>
            <a:ext cx="1035050" cy="180975"/>
          </a:xfrm>
          <a:custGeom>
            <a:avLst/>
            <a:gdLst>
              <a:gd name="T0" fmla="*/ 0 w 652"/>
              <a:gd name="T1" fmla="*/ 0 h 114"/>
              <a:gd name="T2" fmla="*/ 0 w 652"/>
              <a:gd name="T3" fmla="*/ 2147483646 h 114"/>
              <a:gd name="T4" fmla="*/ 2147483646 w 652"/>
              <a:gd name="T5" fmla="*/ 2147483646 h 114"/>
              <a:gd name="T6" fmla="*/ 2147483646 w 652"/>
              <a:gd name="T7" fmla="*/ 0 h 114"/>
              <a:gd name="T8" fmla="*/ 0 w 652"/>
              <a:gd name="T9" fmla="*/ 0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114">
                <a:moveTo>
                  <a:pt x="0" y="0"/>
                </a:moveTo>
                <a:lnTo>
                  <a:pt x="0" y="114"/>
                </a:lnTo>
                <a:lnTo>
                  <a:pt x="596" y="114"/>
                </a:lnTo>
                <a:lnTo>
                  <a:pt x="652"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32BAA4C5-37FF-071B-E15B-8C08E0D53967}"/>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39300" name="Rectangle 4">
            <a:extLst>
              <a:ext uri="{FF2B5EF4-FFF2-40B4-BE49-F238E27FC236}">
                <a16:creationId xmlns:a16="http://schemas.microsoft.com/office/drawing/2014/main" id="{74650F9F-4B98-B029-ACEB-3EAA9584B4C2}"/>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eaLnBrk="1" hangingPunct="1">
              <a:buClr>
                <a:schemeClr val="hlink"/>
              </a:buClr>
              <a:buSzPct val="75000"/>
              <a:buFontTx/>
              <a:buNone/>
              <a:defRPr/>
            </a:pPr>
            <a:r>
              <a:rPr lang="cs-CZ" altLang="cs-CZ" sz="2000" b="1" dirty="0">
                <a:solidFill>
                  <a:srgbClr val="FF0000"/>
                </a:solidFill>
                <a:cs typeface="Calibri" panose="020F0502020204030204" pitchFamily="34" charset="0"/>
              </a:rPr>
              <a:t>R – rašelinná</a:t>
            </a:r>
          </a:p>
          <a:p>
            <a:pPr marL="0" lvl="1" indent="0" eaLnBrk="1" hangingPunct="1">
              <a:buSzPct val="75000"/>
              <a:buFontTx/>
              <a:buNone/>
              <a:defRPr/>
            </a:pPr>
            <a:r>
              <a:rPr lang="cs-CZ" sz="2000" b="1" dirty="0">
                <a:cs typeface="Calibri" panose="020F0502020204030204" pitchFamily="34" charset="0"/>
              </a:rPr>
              <a:t>Členění rašelinišť</a:t>
            </a:r>
          </a:p>
          <a:p>
            <a:pPr marL="342900" lvl="1" indent="-342900" eaLnBrk="1" hangingPunct="1">
              <a:buSzPct val="75000"/>
              <a:buFont typeface="Arial" panose="020B0604020202020204" pitchFamily="34" charset="0"/>
              <a:buChar char="•"/>
              <a:defRPr/>
            </a:pPr>
            <a:r>
              <a:rPr lang="cs-CZ" sz="2000" b="1" dirty="0">
                <a:cs typeface="Calibri" panose="020F0502020204030204" pitchFamily="34" charset="0"/>
              </a:rPr>
              <a:t>dle chemismu </a:t>
            </a:r>
            <a:br>
              <a:rPr lang="cs-CZ" sz="2000" dirty="0">
                <a:cs typeface="Calibri" panose="020F0502020204030204" pitchFamily="34" charset="0"/>
              </a:rPr>
            </a:br>
            <a:r>
              <a:rPr lang="cs-CZ" sz="2000" dirty="0">
                <a:cs typeface="Calibri" panose="020F0502020204030204" pitchFamily="34" charset="0"/>
              </a:rPr>
              <a:t>a) </a:t>
            </a:r>
            <a:r>
              <a:rPr lang="cs-CZ" sz="2000" dirty="0" err="1">
                <a:cs typeface="Calibri" panose="020F0502020204030204" pitchFamily="34" charset="0"/>
              </a:rPr>
              <a:t>minerotrofní</a:t>
            </a:r>
            <a:r>
              <a:rPr lang="cs-CZ" sz="2000" dirty="0">
                <a:cs typeface="Calibri" panose="020F0502020204030204" pitchFamily="34" charset="0"/>
              </a:rPr>
              <a:t> – slatiniště – voda prošla minerální půdou, terénní deprese (typicky (1)R)</a:t>
            </a:r>
            <a:br>
              <a:rPr lang="cs-CZ" sz="2000" dirty="0">
                <a:cs typeface="Calibri" panose="020F0502020204030204" pitchFamily="34" charset="0"/>
              </a:rPr>
            </a:br>
            <a:r>
              <a:rPr lang="cs-CZ" sz="2000" dirty="0">
                <a:cs typeface="Calibri" panose="020F0502020204030204" pitchFamily="34" charset="0"/>
              </a:rPr>
              <a:t>b) </a:t>
            </a:r>
            <a:r>
              <a:rPr lang="cs-CZ" sz="2000" dirty="0" err="1">
                <a:cs typeface="Calibri" panose="020F0502020204030204" pitchFamily="34" charset="0"/>
              </a:rPr>
              <a:t>ombrotrofní</a:t>
            </a:r>
            <a:r>
              <a:rPr lang="cs-CZ" sz="2000" dirty="0">
                <a:cs typeface="Calibri" panose="020F0502020204030204" pitchFamily="34" charset="0"/>
              </a:rPr>
              <a:t> (vrchoviště) – živiny pouze ze srážkové vody, na chudých substrátech, rašelinné útvary vystupující nad okolní terén (typicky (9)R, (8)R)</a:t>
            </a:r>
            <a:br>
              <a:rPr lang="cs-CZ" sz="2000" dirty="0">
                <a:cs typeface="Calibri" panose="020F0502020204030204" pitchFamily="34" charset="0"/>
              </a:rPr>
            </a:br>
            <a:r>
              <a:rPr lang="cs-CZ" sz="2000" dirty="0">
                <a:cs typeface="Calibri" panose="020F0502020204030204" pitchFamily="34" charset="0"/>
              </a:rPr>
              <a:t>c) mezotrofní – přechod</a:t>
            </a:r>
          </a:p>
          <a:p>
            <a:pPr marL="342900" lvl="1" indent="-342900" eaLnBrk="1" hangingPunct="1">
              <a:buSzPct val="75000"/>
              <a:buFont typeface="Arial" panose="020B0604020202020204" pitchFamily="34" charset="0"/>
              <a:buChar char="•"/>
              <a:defRPr/>
            </a:pPr>
            <a:r>
              <a:rPr lang="cs-CZ" sz="2000" b="1" dirty="0">
                <a:cs typeface="Calibri" panose="020F0502020204030204" pitchFamily="34" charset="0"/>
              </a:rPr>
              <a:t>dle hydrologie</a:t>
            </a:r>
            <a:r>
              <a:rPr lang="cs-CZ" sz="2000" dirty="0">
                <a:cs typeface="Calibri" panose="020F0502020204030204" pitchFamily="34" charset="0"/>
              </a:rPr>
              <a:t> </a:t>
            </a:r>
            <a:br>
              <a:rPr lang="cs-CZ" sz="2000" dirty="0">
                <a:cs typeface="Calibri" panose="020F0502020204030204" pitchFamily="34" charset="0"/>
              </a:rPr>
            </a:br>
            <a:r>
              <a:rPr lang="cs-CZ" sz="2000" dirty="0">
                <a:cs typeface="Calibri" panose="020F0502020204030204" pitchFamily="34" charset="0"/>
              </a:rPr>
              <a:t>a) </a:t>
            </a:r>
            <a:r>
              <a:rPr lang="cs-CZ" sz="2000" dirty="0" err="1">
                <a:cs typeface="Calibri" panose="020F0502020204030204" pitchFamily="34" charset="0"/>
              </a:rPr>
              <a:t>ombrogenní</a:t>
            </a:r>
            <a:r>
              <a:rPr lang="cs-CZ" sz="2000" dirty="0">
                <a:cs typeface="Calibri" panose="020F0502020204030204" pitchFamily="34" charset="0"/>
              </a:rPr>
              <a:t> – z hlediska vodního režimu jsou tato rašeliniště odkázána pouze na srážky</a:t>
            </a:r>
            <a:br>
              <a:rPr lang="cs-CZ" sz="2000" dirty="0">
                <a:cs typeface="Calibri" panose="020F0502020204030204" pitchFamily="34" charset="0"/>
              </a:rPr>
            </a:br>
            <a:r>
              <a:rPr lang="cs-CZ" sz="2000" dirty="0">
                <a:cs typeface="Calibri" panose="020F0502020204030204" pitchFamily="34" charset="0"/>
              </a:rPr>
              <a:t>b) </a:t>
            </a:r>
            <a:r>
              <a:rPr lang="cs-CZ" sz="2000" dirty="0" err="1">
                <a:cs typeface="Calibri" panose="020F0502020204030204" pitchFamily="34" charset="0"/>
              </a:rPr>
              <a:t>geogenní</a:t>
            </a:r>
            <a:r>
              <a:rPr lang="cs-CZ" sz="2000" dirty="0">
                <a:cs typeface="Calibri" panose="020F0502020204030204" pitchFamily="34" charset="0"/>
              </a:rPr>
              <a:t> – i jiné zdroje vody než pouze srážky</a:t>
            </a:r>
          </a:p>
          <a:p>
            <a:pPr marL="895350" lvl="1" indent="-263525" eaLnBrk="1" hangingPunct="1">
              <a:buSzPct val="75000"/>
              <a:buFont typeface="Arial" panose="020B0604020202020204" pitchFamily="34" charset="0"/>
              <a:buChar char="•"/>
              <a:defRPr/>
            </a:pPr>
            <a:r>
              <a:rPr lang="cs-CZ" sz="2000" dirty="0" err="1">
                <a:cs typeface="Calibri" panose="020F0502020204030204" pitchFamily="34" charset="0"/>
              </a:rPr>
              <a:t>limnogenní</a:t>
            </a:r>
            <a:r>
              <a:rPr lang="cs-CZ" sz="2000" dirty="0">
                <a:cs typeface="Calibri" panose="020F0502020204030204" pitchFamily="34" charset="0"/>
              </a:rPr>
              <a:t> – vyvíjí se podél pomalu tekoucích řek nebo na jezerech</a:t>
            </a:r>
          </a:p>
          <a:p>
            <a:pPr marL="895350" lvl="1" indent="-263525" eaLnBrk="1" hangingPunct="1">
              <a:buSzPct val="75000"/>
              <a:buFont typeface="Arial" panose="020B0604020202020204" pitchFamily="34" charset="0"/>
              <a:buChar char="•"/>
              <a:defRPr/>
            </a:pPr>
            <a:r>
              <a:rPr lang="cs-CZ" sz="2000" dirty="0" err="1">
                <a:cs typeface="Calibri" panose="020F0502020204030204" pitchFamily="34" charset="0"/>
              </a:rPr>
              <a:t>topogenní</a:t>
            </a:r>
            <a:r>
              <a:rPr lang="cs-CZ" sz="2000" dirty="0">
                <a:cs typeface="Calibri" panose="020F0502020204030204" pitchFamily="34" charset="0"/>
              </a:rPr>
              <a:t> – vyvíjí se v terénních depresích s místním tokem (průsakem) podzemní vody (např. v procesu zazemňování)</a:t>
            </a:r>
          </a:p>
          <a:p>
            <a:pPr marL="895350" lvl="1" indent="-263525" eaLnBrk="1" hangingPunct="1">
              <a:buSzPct val="75000"/>
              <a:buFont typeface="Arial" panose="020B0604020202020204" pitchFamily="34" charset="0"/>
              <a:buChar char="•"/>
              <a:defRPr/>
            </a:pPr>
            <a:r>
              <a:rPr lang="cs-CZ" sz="2000" dirty="0" err="1">
                <a:cs typeface="Calibri" panose="020F0502020204030204" pitchFamily="34" charset="0"/>
              </a:rPr>
              <a:t>soligenní</a:t>
            </a:r>
            <a:r>
              <a:rPr lang="cs-CZ" sz="2000" dirty="0">
                <a:cs typeface="Calibri" panose="020F0502020204030204" pitchFamily="34" charset="0"/>
              </a:rPr>
              <a:t> (prameništní) – mírný průtok vody = svahová rašeliniště</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D08355C-B6CC-B146-2CED-E19CB4537B77}"/>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pic>
        <p:nvPicPr>
          <p:cNvPr id="472067" name="Obrázek 2">
            <a:extLst>
              <a:ext uri="{FF2B5EF4-FFF2-40B4-BE49-F238E27FC236}">
                <a16:creationId xmlns:a16="http://schemas.microsoft.com/office/drawing/2014/main" id="{183E7B21-8B2F-3D28-B548-835C7EDF0E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863600"/>
            <a:ext cx="90043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DF4B70EC-D565-7133-5D17-0457C0D5D701}"/>
              </a:ext>
            </a:extLst>
          </p:cNvPr>
          <p:cNvSpPr txBox="1"/>
          <p:nvPr/>
        </p:nvSpPr>
        <p:spPr>
          <a:xfrm>
            <a:off x="7839075" y="6434138"/>
            <a:ext cx="1306513" cy="254000"/>
          </a:xfrm>
          <a:prstGeom prst="rect">
            <a:avLst/>
          </a:prstGeom>
          <a:noFill/>
        </p:spPr>
        <p:txBody>
          <a:bodyPr>
            <a:spAutoFit/>
          </a:bodyPr>
          <a:lstStyle/>
          <a:p>
            <a:pPr>
              <a:defRPr/>
            </a:pPr>
            <a:r>
              <a:rPr lang="cs-CZ" sz="1050" b="1" dirty="0"/>
              <a:t>Chytrý, M. (2018)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9401922-8B7E-82AA-675E-D8C0BC75215C}"/>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74115" name="Rectangle 4">
            <a:extLst>
              <a:ext uri="{FF2B5EF4-FFF2-40B4-BE49-F238E27FC236}">
                <a16:creationId xmlns:a16="http://schemas.microsoft.com/office/drawing/2014/main" id="{DFF38337-E97B-A564-3F9C-5ED807BAA001}"/>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0R – rašelinný bor</a:t>
            </a:r>
          </a:p>
        </p:txBody>
      </p:sp>
      <p:pic>
        <p:nvPicPr>
          <p:cNvPr id="474116" name="Obrázek 2">
            <a:extLst>
              <a:ext uri="{FF2B5EF4-FFF2-40B4-BE49-F238E27FC236}">
                <a16:creationId xmlns:a16="http://schemas.microsoft.com/office/drawing/2014/main" id="{F66912B7-88C7-8C46-A4AB-23B8A6AB7D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488" y="1560513"/>
            <a:ext cx="7947025"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D653E04-9010-83B5-E898-FCEFD69D36AA}"/>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76163" name="Rectangle 4">
            <a:extLst>
              <a:ext uri="{FF2B5EF4-FFF2-40B4-BE49-F238E27FC236}">
                <a16:creationId xmlns:a16="http://schemas.microsoft.com/office/drawing/2014/main" id="{19AEAD0E-8B74-7B94-F9A9-5432AC660AFF}"/>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(1)R – rašelinná olšina</a:t>
            </a:r>
          </a:p>
          <a:p>
            <a:pPr eaLnBrk="1" hangingPunct="1">
              <a:buClr>
                <a:schemeClr val="hlink"/>
              </a:buClr>
              <a:buSzPct val="75000"/>
              <a:buFontTx/>
              <a:buNone/>
            </a:pPr>
            <a:endParaRPr lang="cs-CZ" altLang="cs-CZ" sz="2000" b="1">
              <a:solidFill>
                <a:srgbClr val="FF0000"/>
              </a:solidFill>
              <a:cs typeface="Calibri" panose="020F0502020204030204" pitchFamily="34" charset="0"/>
            </a:endParaRPr>
          </a:p>
        </p:txBody>
      </p:sp>
      <p:pic>
        <p:nvPicPr>
          <p:cNvPr id="476164" name="Obrázek 2" descr="Obsah obrázku strom, exteriér, rostlina, les&#10;&#10;Popis byl vytvořen automaticky">
            <a:extLst>
              <a:ext uri="{FF2B5EF4-FFF2-40B4-BE49-F238E27FC236}">
                <a16:creationId xmlns:a16="http://schemas.microsoft.com/office/drawing/2014/main" id="{3B16795D-FA3E-A19B-D38B-02AAF52EE4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3300" y="1763713"/>
            <a:ext cx="7137400"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7CC41BB-4E2F-EE03-8423-B5BE4EAB6B5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78211" name="Rectangle 4">
            <a:extLst>
              <a:ext uri="{FF2B5EF4-FFF2-40B4-BE49-F238E27FC236}">
                <a16:creationId xmlns:a16="http://schemas.microsoft.com/office/drawing/2014/main" id="{A3F162C2-30B0-1E96-AB7F-2498C25A0D4B}"/>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(3)R – kyselá rašelinná </a:t>
            </a:r>
            <a:r>
              <a:rPr lang="cs-CZ" altLang="cs-CZ" sz="2000" b="1">
                <a:solidFill>
                  <a:srgbClr val="FF0000"/>
                </a:solidFill>
                <a:cs typeface="Calibri" panose="020F0502020204030204" pitchFamily="34" charset="0"/>
              </a:rPr>
              <a:t>reliktní borová smrčina </a:t>
            </a:r>
          </a:p>
          <a:p>
            <a:pPr lvl="1" eaLnBrk="1" hangingPunct="1">
              <a:buSzPct val="75000"/>
              <a:buFont typeface="Arial" panose="020B0604020202020204" pitchFamily="34" charset="0"/>
              <a:buChar char="•"/>
            </a:pPr>
            <a:r>
              <a:rPr lang="cs-CZ" altLang="cs-CZ" sz="2000" b="1">
                <a:cs typeface="Calibri" panose="020F0502020204030204" pitchFamily="34" charset="0"/>
              </a:rPr>
              <a:t>(4)R – svěží rašelinná </a:t>
            </a:r>
            <a:r>
              <a:rPr lang="cs-CZ" altLang="cs-CZ" sz="2000" b="1">
                <a:solidFill>
                  <a:srgbClr val="FF0000"/>
                </a:solidFill>
                <a:cs typeface="Calibri" panose="020F0502020204030204" pitchFamily="34" charset="0"/>
              </a:rPr>
              <a:t>reliktní smrčina</a:t>
            </a:r>
          </a:p>
          <a:p>
            <a:pPr lvl="1" eaLnBrk="1" hangingPunct="1">
              <a:buSzPct val="75000"/>
              <a:buFont typeface="Arial" panose="020B0604020202020204" pitchFamily="34" charset="0"/>
              <a:buChar char="•"/>
            </a:pPr>
            <a:r>
              <a:rPr lang="cs-CZ" altLang="cs-CZ" sz="2000" b="1">
                <a:cs typeface="Calibri" panose="020F0502020204030204" pitchFamily="34" charset="0"/>
              </a:rPr>
              <a:t>ve 3. a 4. VS, tedy mimo přirozený výskyt smrku</a:t>
            </a:r>
          </a:p>
          <a:p>
            <a:pPr lvl="1" eaLnBrk="1" hangingPunct="1">
              <a:buSzPct val="75000"/>
              <a:buFont typeface="Arial" panose="020B0604020202020204" pitchFamily="34" charset="0"/>
              <a:buChar char="•"/>
            </a:pPr>
            <a:r>
              <a:rPr lang="cs-CZ" altLang="cs-CZ" sz="2000" b="1">
                <a:cs typeface="Calibri" panose="020F0502020204030204" pitchFamily="34" charset="0"/>
              </a:rPr>
              <a:t>Třeboňsko, Dokesko, Českobudějovická pánev</a:t>
            </a:r>
          </a:p>
          <a:p>
            <a:pPr eaLnBrk="1" hangingPunct="1">
              <a:buClr>
                <a:schemeClr val="hlink"/>
              </a:buClr>
              <a:buSzPct val="75000"/>
              <a:buFontTx/>
              <a:buNone/>
            </a:pPr>
            <a:endParaRPr lang="cs-CZ" altLang="cs-CZ" sz="2000" b="1">
              <a:solidFill>
                <a:srgbClr val="FF0000"/>
              </a:solidFill>
              <a:cs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a:extLst>
              <a:ext uri="{FF2B5EF4-FFF2-40B4-BE49-F238E27FC236}">
                <a16:creationId xmlns:a16="http://schemas.microsoft.com/office/drawing/2014/main" id="{5B2D9C4B-840B-8C71-02C1-BE8387407CE0}"/>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24579" name="Rectangle 3">
            <a:extLst>
              <a:ext uri="{FF2B5EF4-FFF2-40B4-BE49-F238E27FC236}">
                <a16:creationId xmlns:a16="http://schemas.microsoft.com/office/drawing/2014/main" id="{4EC3A476-5817-D5C3-CF91-1D4964967FF9}"/>
              </a:ext>
            </a:extLst>
          </p:cNvPr>
          <p:cNvSpPr>
            <a:spLocks noGrp="1" noChangeArrowheads="1"/>
          </p:cNvSpPr>
          <p:nvPr>
            <p:ph type="body" sz="half" idx="1"/>
          </p:nvPr>
        </p:nvSpPr>
        <p:spPr>
          <a:xfrm>
            <a:off x="161925" y="971550"/>
            <a:ext cx="8820150" cy="2052638"/>
          </a:xfrm>
        </p:spPr>
        <p:txBody>
          <a:bodyPr/>
          <a:lstStyle/>
          <a:p>
            <a:pPr marL="0" indent="0" eaLnBrk="1" hangingPunct="1">
              <a:buSzPct val="75000"/>
              <a:buFontTx/>
              <a:buNone/>
              <a:defRPr/>
            </a:pPr>
            <a:r>
              <a:rPr lang="cs-CZ" sz="2000" b="1" dirty="0">
                <a:cs typeface="Calibri" panose="020F0502020204030204" pitchFamily="34" charset="0"/>
              </a:rPr>
              <a:t>= </a:t>
            </a:r>
            <a:r>
              <a:rPr lang="cs-CZ" sz="2000" b="1" dirty="0">
                <a:solidFill>
                  <a:srgbClr val="FF0000"/>
                </a:solidFill>
                <a:cs typeface="Calibri" panose="020F0502020204030204" pitchFamily="34" charset="0"/>
              </a:rPr>
              <a:t>věda o rozšíření</a:t>
            </a:r>
            <a:r>
              <a:rPr lang="cs-CZ" sz="2000" b="1" dirty="0">
                <a:cs typeface="Calibri" panose="020F0502020204030204" pitchFamily="34" charset="0"/>
              </a:rPr>
              <a:t>, vývoji, a změnách organismů a jejich společenstev v prostoru a čase</a:t>
            </a:r>
          </a:p>
          <a:p>
            <a:pPr eaLnBrk="1" hangingPunct="1">
              <a:buFont typeface="Arial" panose="020B0604020202020204" pitchFamily="34" charset="0"/>
              <a:buChar char="•"/>
              <a:defRPr/>
            </a:pPr>
            <a:r>
              <a:rPr lang="cs-CZ" altLang="en-US" sz="2000" b="1" dirty="0"/>
              <a:t>Culek, M. a kol.: Biogeografické regiony České republiky. Masarykova univerzita, Brno. 2013. </a:t>
            </a:r>
            <a:r>
              <a:rPr lang="cs-CZ" altLang="en-US" sz="2000" b="1" baseline="30000" dirty="0"/>
              <a:t>1)</a:t>
            </a:r>
            <a:endParaRPr lang="cs-CZ" altLang="en-US" sz="2000" b="1" dirty="0"/>
          </a:p>
          <a:p>
            <a:pPr eaLnBrk="1" hangingPunct="1">
              <a:buFont typeface="Arial" panose="020B0604020202020204" pitchFamily="34" charset="0"/>
              <a:buChar char="•"/>
              <a:defRPr/>
            </a:pPr>
            <a:r>
              <a:rPr lang="cs-CZ" altLang="en-US" sz="2000" b="1" dirty="0"/>
              <a:t>Culek, M. a kol.: Biogeografické členění České republiky II díl. AOPK ČR, Praha. 2005. </a:t>
            </a:r>
            <a:r>
              <a:rPr lang="cs-CZ" altLang="en-US" sz="2000" b="1" baseline="30000" dirty="0"/>
              <a:t>1)</a:t>
            </a:r>
          </a:p>
        </p:txBody>
      </p:sp>
      <p:pic>
        <p:nvPicPr>
          <p:cNvPr id="47108" name="Picture 4">
            <a:extLst>
              <a:ext uri="{FF2B5EF4-FFF2-40B4-BE49-F238E27FC236}">
                <a16:creationId xmlns:a16="http://schemas.microsoft.com/office/drawing/2014/main" id="{47F1C9C1-A3B3-4DDF-EA03-B0B2F7FCAD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1650" y="3089275"/>
            <a:ext cx="17097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Obrázek 2">
            <a:extLst>
              <a:ext uri="{FF2B5EF4-FFF2-40B4-BE49-F238E27FC236}">
                <a16:creationId xmlns:a16="http://schemas.microsoft.com/office/drawing/2014/main" id="{C358A8AF-6917-9244-5F74-5F5A3BDF39BD}"/>
              </a:ext>
            </a:extLst>
          </p:cNvPr>
          <p:cNvPicPr>
            <a:picLocks noChangeAspect="1"/>
          </p:cNvPicPr>
          <p:nvPr/>
        </p:nvPicPr>
        <p:blipFill>
          <a:blip r:embed="rId4" cstate="screen">
            <a:extLst>
              <a:ext uri="{28A0092B-C50C-407E-A947-70E740481C1C}">
                <a14:useLocalDpi xmlns:a14="http://schemas.microsoft.com/office/drawing/2010/main"/>
              </a:ext>
            </a:extLst>
          </a:blip>
          <a:srcRect l="2127" r="2127"/>
          <a:stretch>
            <a:fillRect/>
          </a:stretch>
        </p:blipFill>
        <p:spPr bwMode="auto">
          <a:xfrm>
            <a:off x="1150938" y="3082925"/>
            <a:ext cx="178593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ovéPole 7">
            <a:extLst>
              <a:ext uri="{FF2B5EF4-FFF2-40B4-BE49-F238E27FC236}">
                <a16:creationId xmlns:a16="http://schemas.microsoft.com/office/drawing/2014/main" id="{4B264A3D-4683-65B9-746C-3EC0394D3A06}"/>
              </a:ext>
            </a:extLst>
          </p:cNvPr>
          <p:cNvSpPr txBox="1">
            <a:spLocks noChangeArrowheads="1"/>
          </p:cNvSpPr>
          <p:nvPr/>
        </p:nvSpPr>
        <p:spPr bwMode="auto">
          <a:xfrm>
            <a:off x="296863" y="6488113"/>
            <a:ext cx="855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baseline="30000">
                <a:latin typeface="Arial" panose="020B0604020202020204" pitchFamily="34" charset="0"/>
              </a:rPr>
              <a:t>1) </a:t>
            </a:r>
            <a:r>
              <a:rPr lang="cs-CZ" altLang="cs-CZ" sz="1800">
                <a:latin typeface="Arial" panose="020B0604020202020204" pitchFamily="34" charset="0"/>
              </a:rPr>
              <a:t>Nasdíleno na </a:t>
            </a:r>
            <a:r>
              <a:rPr lang="cs-CZ" altLang="en-US" sz="1800">
                <a:solidFill>
                  <a:schemeClr val="accent2"/>
                </a:solidFill>
                <a:latin typeface="Arial" panose="020B0604020202020204" pitchFamily="34" charset="0"/>
                <a:hlinkClick r:id="rId5"/>
              </a:rPr>
              <a:t>http://user.mendelu.cz/xfriedl/</a:t>
            </a:r>
            <a:r>
              <a:rPr lang="cs-CZ" altLang="cs-CZ" sz="1800" b="1">
                <a:latin typeface="Arial" panose="020B0604020202020204" pitchFamily="34" charset="0"/>
              </a:rPr>
              <a:t> </a:t>
            </a:r>
            <a:endParaRPr lang="cs-CZ" altLang="cs-CZ" sz="1800" b="1" baseline="30000">
              <a:latin typeface="Arial" panose="020B0604020202020204" pitchFamily="34" charset="0"/>
            </a:endParaRPr>
          </a:p>
        </p:txBody>
      </p:sp>
      <p:sp>
        <p:nvSpPr>
          <p:cNvPr id="2" name="TextovéPole 1">
            <a:extLst>
              <a:ext uri="{FF2B5EF4-FFF2-40B4-BE49-F238E27FC236}">
                <a16:creationId xmlns:a16="http://schemas.microsoft.com/office/drawing/2014/main" id="{DEF5D838-CBBB-AA13-982C-44DABE1E56C4}"/>
              </a:ext>
            </a:extLst>
          </p:cNvPr>
          <p:cNvSpPr txBox="1"/>
          <p:nvPr/>
        </p:nvSpPr>
        <p:spPr>
          <a:xfrm>
            <a:off x="182563" y="5715000"/>
            <a:ext cx="6364287" cy="708025"/>
          </a:xfrm>
          <a:prstGeom prst="rect">
            <a:avLst/>
          </a:prstGeom>
          <a:noFill/>
        </p:spPr>
        <p:txBody>
          <a:bodyPr>
            <a:spAutoFit/>
          </a:bodyPr>
          <a:lstStyle/>
          <a:p>
            <a:pPr marL="285750" indent="-285750">
              <a:buFont typeface="Arial" panose="020B0604020202020204" pitchFamily="34" charset="0"/>
              <a:buChar char="•"/>
              <a:defRPr/>
            </a:pPr>
            <a:r>
              <a:rPr lang="cs-CZ" sz="2000" b="1" dirty="0">
                <a:latin typeface="Calibri" panose="020F0502020204030204" pitchFamily="34" charset="0"/>
                <a:cs typeface="Calibri" panose="020F0502020204030204" pitchFamily="34" charset="0"/>
              </a:rPr>
              <a:t>Existují i další členění, např. fytogeografické</a:t>
            </a:r>
            <a:endParaRPr lang="cs-CZ" altLang="en-US" sz="2000" b="1" dirty="0">
              <a:latin typeface="Calibri" panose="020F0502020204030204" pitchFamily="34" charset="0"/>
              <a:cs typeface="Calibri" panose="020F0502020204030204" pitchFamily="34" charset="0"/>
            </a:endParaRPr>
          </a:p>
          <a:p>
            <a:pPr>
              <a:defRPr/>
            </a:pPr>
            <a:endParaRPr lang="cs-CZ" sz="2000" dirty="0">
              <a:latin typeface="Calibri" panose="020F0502020204030204" pitchFamily="34" charset="0"/>
              <a:cs typeface="Calibri" panose="020F0502020204030204"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597EE24-10D8-FF16-B5F3-4773E7D66507}"/>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80259" name="Rectangle 4">
            <a:extLst>
              <a:ext uri="{FF2B5EF4-FFF2-40B4-BE49-F238E27FC236}">
                <a16:creationId xmlns:a16="http://schemas.microsoft.com/office/drawing/2014/main" id="{6FA14AB3-7D85-59DB-D19D-38E90FC8476D}"/>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(5)R – kyselá rašelinná </a:t>
            </a:r>
            <a:r>
              <a:rPr lang="cs-CZ" altLang="cs-CZ" sz="2000" b="1">
                <a:solidFill>
                  <a:srgbClr val="FF0000"/>
                </a:solidFill>
                <a:cs typeface="Calibri" panose="020F0502020204030204" pitchFamily="34" charset="0"/>
              </a:rPr>
              <a:t>borová smrčina </a:t>
            </a:r>
            <a:r>
              <a:rPr lang="cs-CZ" altLang="cs-CZ" sz="2000" b="1">
                <a:cs typeface="Calibri" panose="020F0502020204030204" pitchFamily="34" charset="0"/>
              </a:rPr>
              <a:t>– 5–6. VS, </a:t>
            </a:r>
            <a:r>
              <a:rPr lang="cs-CZ" altLang="cs-CZ" sz="2000" b="1">
                <a:solidFill>
                  <a:srgbClr val="FF0000"/>
                </a:solidFill>
                <a:cs typeface="Calibri" panose="020F0502020204030204" pitchFamily="34" charset="0"/>
              </a:rPr>
              <a:t>s borovicí</a:t>
            </a:r>
          </a:p>
          <a:p>
            <a:pPr lvl="1" eaLnBrk="1" hangingPunct="1">
              <a:buSzPct val="75000"/>
              <a:buFont typeface="Arial" panose="020B0604020202020204" pitchFamily="34" charset="0"/>
              <a:buChar char="•"/>
            </a:pPr>
            <a:r>
              <a:rPr lang="cs-CZ" altLang="cs-CZ" sz="2000" b="1">
                <a:cs typeface="Calibri" panose="020F0502020204030204" pitchFamily="34" charset="0"/>
              </a:rPr>
              <a:t>Šumava, Žďárské vrchy aj.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C76AC28-68D8-2125-43DB-CE08048FC44E}"/>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82307" name="Rectangle 4">
            <a:extLst>
              <a:ext uri="{FF2B5EF4-FFF2-40B4-BE49-F238E27FC236}">
                <a16:creationId xmlns:a16="http://schemas.microsoft.com/office/drawing/2014/main" id="{A6B8B365-5002-C433-46CD-BAC57C8CD928}"/>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(6)R – svěží rašelinná smrčina</a:t>
            </a:r>
          </a:p>
          <a:p>
            <a:pPr lvl="1" eaLnBrk="1" hangingPunct="1">
              <a:buSzPct val="75000"/>
              <a:buFont typeface="Arial" panose="020B0604020202020204" pitchFamily="34" charset="0"/>
              <a:buChar char="•"/>
            </a:pPr>
            <a:r>
              <a:rPr lang="cs-CZ" altLang="cs-CZ" sz="2000" b="1">
                <a:cs typeface="Calibri" panose="020F0502020204030204" pitchFamily="34" charset="0"/>
              </a:rPr>
              <a:t>(7)R – kyselá rašelinná smrčina</a:t>
            </a:r>
          </a:p>
          <a:p>
            <a:pPr lvl="1" eaLnBrk="1" hangingPunct="1">
              <a:buSzPct val="75000"/>
              <a:buFont typeface="Arial" panose="020B0604020202020204" pitchFamily="34" charset="0"/>
              <a:buChar char="•"/>
            </a:pPr>
            <a:r>
              <a:rPr lang="cs-CZ" altLang="cs-CZ" sz="2000" b="1">
                <a:cs typeface="Calibri" panose="020F0502020204030204" pitchFamily="34" charset="0"/>
              </a:rPr>
              <a:t>5–7. VS, v nadmořských výškách s přirozenou účastí smrku, bez borovice</a:t>
            </a:r>
            <a:endParaRPr lang="cs-CZ" altLang="cs-CZ" sz="2000" b="1">
              <a:solidFill>
                <a:srgbClr val="FF0000"/>
              </a:solidFill>
              <a:cs typeface="Calibri" panose="020F0502020204030204" pitchFamily="34" charset="0"/>
            </a:endParaRPr>
          </a:p>
          <a:p>
            <a:pPr lvl="1" eaLnBrk="1" hangingPunct="1">
              <a:buSzPct val="75000"/>
              <a:buFont typeface="Arial" panose="020B0604020202020204" pitchFamily="34" charset="0"/>
              <a:buChar char="•"/>
            </a:pPr>
            <a:r>
              <a:rPr lang="cs-CZ" altLang="cs-CZ" sz="2000" b="1">
                <a:cs typeface="Calibri" panose="020F0502020204030204" pitchFamily="34" charset="0"/>
              </a:rPr>
              <a:t>Šumava, Žďárské vrchy aj.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1820425-6279-10A1-1F8B-B4639BAF683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p>
            <a:pPr marL="814388" lvl="1" indent="-357188" algn="ctr">
              <a:spcBef>
                <a:spcPct val="20000"/>
              </a:spcBef>
              <a:buClr>
                <a:schemeClr val="hlink"/>
              </a:buClr>
              <a:buSzPct val="75000"/>
              <a:defRPr/>
            </a:pPr>
            <a:r>
              <a:rPr lang="cs-CZ" sz="3600" b="1" dirty="0">
                <a:latin typeface="Calibri" panose="020F0502020204030204" pitchFamily="34" charset="0"/>
                <a:ea typeface="+mj-ea"/>
                <a:cs typeface="+mj-cs"/>
              </a:rPr>
              <a:t>Edafické kategorie rašelinné řady</a:t>
            </a:r>
          </a:p>
        </p:txBody>
      </p:sp>
      <p:sp>
        <p:nvSpPr>
          <p:cNvPr id="484355" name="Rectangle 4">
            <a:extLst>
              <a:ext uri="{FF2B5EF4-FFF2-40B4-BE49-F238E27FC236}">
                <a16:creationId xmlns:a16="http://schemas.microsoft.com/office/drawing/2014/main" id="{E9D635B8-23D2-94C4-55DE-D201E9AEBE4F}"/>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63525" indent="-263525">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2000" b="1">
                <a:solidFill>
                  <a:srgbClr val="FF0000"/>
                </a:solidFill>
                <a:cs typeface="Calibri" panose="020F0502020204030204" pitchFamily="34" charset="0"/>
              </a:rPr>
              <a:t>R – rašelinná</a:t>
            </a:r>
          </a:p>
          <a:p>
            <a:pPr lvl="1" eaLnBrk="1" hangingPunct="1">
              <a:buSzPct val="75000"/>
              <a:buFont typeface="Arial" panose="020B0604020202020204" pitchFamily="34" charset="0"/>
              <a:buChar char="•"/>
            </a:pPr>
            <a:r>
              <a:rPr lang="cs-CZ" altLang="cs-CZ" sz="2000" b="1">
                <a:cs typeface="Calibri" panose="020F0502020204030204" pitchFamily="34" charset="0"/>
              </a:rPr>
              <a:t>8R – </a:t>
            </a:r>
            <a:r>
              <a:rPr lang="cs-CZ" altLang="cs-CZ" sz="2000" b="1">
                <a:solidFill>
                  <a:srgbClr val="FF0000"/>
                </a:solidFill>
                <a:cs typeface="Calibri" panose="020F0502020204030204" pitchFamily="34" charset="0"/>
              </a:rPr>
              <a:t>vrchovištní smrčina </a:t>
            </a:r>
            <a:r>
              <a:rPr lang="cs-CZ" altLang="cs-CZ" sz="2000" b="1">
                <a:cs typeface="Calibri" panose="020F0502020204030204" pitchFamily="34" charset="0"/>
              </a:rPr>
              <a:t>= 8. LVS</a:t>
            </a:r>
          </a:p>
          <a:p>
            <a:pPr lvl="1" eaLnBrk="1" hangingPunct="1">
              <a:buSzPct val="75000"/>
              <a:buFont typeface="Arial" panose="020B0604020202020204" pitchFamily="34" charset="0"/>
              <a:buChar char="•"/>
            </a:pPr>
            <a:r>
              <a:rPr lang="cs-CZ" altLang="cs-CZ" sz="2000" b="1">
                <a:cs typeface="Calibri" panose="020F0502020204030204" pitchFamily="34" charset="0"/>
              </a:rPr>
              <a:t>9R – vrchoviště = 9. (L)VS – borovice kleč</a:t>
            </a:r>
          </a:p>
          <a:p>
            <a:pPr lvl="1" eaLnBrk="1" hangingPunct="1">
              <a:buSzPct val="75000"/>
              <a:buFont typeface="Arial" panose="020B0604020202020204" pitchFamily="34" charset="0"/>
              <a:buChar char="•"/>
            </a:pPr>
            <a:r>
              <a:rPr lang="cs-CZ" altLang="cs-CZ" sz="2000" b="1">
                <a:cs typeface="Calibri" panose="020F0502020204030204" pitchFamily="34" charset="0"/>
              </a:rPr>
              <a:t>nejvyšší sudetská pohoří Českého masivu (Krkonoše, Jeseníky) aj.</a:t>
            </a:r>
          </a:p>
        </p:txBody>
      </p:sp>
      <p:pic>
        <p:nvPicPr>
          <p:cNvPr id="484356" name="Obrázek 2" descr="Obsah obrázku tráva, obloha, strom, exteriér&#10;&#10;Popis byl vytvořen automaticky">
            <a:extLst>
              <a:ext uri="{FF2B5EF4-FFF2-40B4-BE49-F238E27FC236}">
                <a16:creationId xmlns:a16="http://schemas.microsoft.com/office/drawing/2014/main" id="{2959B731-071A-C6EA-B817-2F88F5ABC1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5700" y="2303463"/>
            <a:ext cx="683260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Obrázek 7">
            <a:extLst>
              <a:ext uri="{FF2B5EF4-FFF2-40B4-BE49-F238E27FC236}">
                <a16:creationId xmlns:a16="http://schemas.microsoft.com/office/drawing/2014/main" id="{8AE7A89C-B12F-A40D-04D8-8292B94F9D62}"/>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4275" y="4040188"/>
            <a:ext cx="4122738"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CC500671-CD27-63A8-35F7-3554D4FE63E4}"/>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0. Bory</a:t>
            </a:r>
          </a:p>
        </p:txBody>
      </p:sp>
      <p:sp>
        <p:nvSpPr>
          <p:cNvPr id="486404" name="Rectangle 4">
            <a:extLst>
              <a:ext uri="{FF2B5EF4-FFF2-40B4-BE49-F238E27FC236}">
                <a16:creationId xmlns:a16="http://schemas.microsoft.com/office/drawing/2014/main" id="{64A4795B-65CD-6FFD-F640-5990361B39E5}"/>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buFontTx/>
              <a:buNone/>
            </a:pPr>
            <a:r>
              <a:rPr lang="cs-CZ" altLang="cs-CZ" sz="2000" b="1">
                <a:solidFill>
                  <a:srgbClr val="FF0000"/>
                </a:solidFill>
                <a:cs typeface="Calibri" panose="020F0502020204030204" pitchFamily="34" charset="0"/>
              </a:rPr>
              <a:t>specifické půdní podmínky vylučují klimaxové dřeviny</a:t>
            </a:r>
          </a:p>
          <a:p>
            <a:pPr eaLnBrk="1" hangingPunct="1">
              <a:buSzPct val="75000"/>
            </a:pPr>
            <a:r>
              <a:rPr lang="cs-CZ" altLang="cs-CZ" sz="2000" b="1">
                <a:cs typeface="Calibri" panose="020F0502020204030204" pitchFamily="34" charset="0"/>
              </a:rPr>
              <a:t>0X – bazický zakrslý bor</a:t>
            </a:r>
          </a:p>
          <a:p>
            <a:pPr eaLnBrk="1" hangingPunct="1">
              <a:buSzPct val="75000"/>
            </a:pPr>
            <a:r>
              <a:rPr lang="cs-CZ" altLang="cs-CZ" sz="2000" b="1">
                <a:cs typeface="Calibri" panose="020F0502020204030204" pitchFamily="34" charset="0"/>
              </a:rPr>
              <a:t>0Z – zakrslý bor</a:t>
            </a:r>
          </a:p>
          <a:p>
            <a:pPr eaLnBrk="1" hangingPunct="1">
              <a:buSzPct val="75000"/>
            </a:pPr>
            <a:r>
              <a:rPr lang="cs-CZ" altLang="cs-CZ" sz="2000" b="1">
                <a:cs typeface="Calibri" panose="020F0502020204030204" pitchFamily="34" charset="0"/>
              </a:rPr>
              <a:t>0Y – skeletovitý bor</a:t>
            </a:r>
          </a:p>
          <a:p>
            <a:pPr eaLnBrk="1" hangingPunct="1">
              <a:buSzPct val="75000"/>
            </a:pPr>
            <a:r>
              <a:rPr lang="cs-CZ" altLang="cs-CZ" sz="2000" b="1">
                <a:cs typeface="Calibri" panose="020F0502020204030204" pitchFamily="34" charset="0"/>
              </a:rPr>
              <a:t>0M – chudý bor</a:t>
            </a:r>
          </a:p>
          <a:p>
            <a:pPr eaLnBrk="1" hangingPunct="1">
              <a:buSzPct val="75000"/>
            </a:pPr>
            <a:r>
              <a:rPr lang="cs-CZ" altLang="cs-CZ" sz="2000" b="1">
                <a:cs typeface="Calibri" panose="020F0502020204030204" pitchFamily="34" charset="0"/>
              </a:rPr>
              <a:t>0K – kyselý bor</a:t>
            </a:r>
          </a:p>
          <a:p>
            <a:pPr eaLnBrk="1" hangingPunct="1">
              <a:buSzPct val="75000"/>
            </a:pPr>
            <a:r>
              <a:rPr lang="cs-CZ" altLang="cs-CZ" sz="2000" b="1">
                <a:cs typeface="Calibri" panose="020F0502020204030204" pitchFamily="34" charset="0"/>
              </a:rPr>
              <a:t>0N – kyselý kamenitý bor</a:t>
            </a:r>
          </a:p>
          <a:p>
            <a:pPr eaLnBrk="1" hangingPunct="1">
              <a:buSzPct val="75000"/>
            </a:pPr>
            <a:r>
              <a:rPr lang="cs-CZ" altLang="cs-CZ" sz="2000" b="1">
                <a:cs typeface="Calibri" panose="020F0502020204030204" pitchFamily="34" charset="0"/>
              </a:rPr>
              <a:t>0C – hadcový bor</a:t>
            </a:r>
          </a:p>
          <a:p>
            <a:pPr eaLnBrk="1" hangingPunct="1">
              <a:buSzPct val="75000"/>
            </a:pPr>
            <a:r>
              <a:rPr lang="cs-CZ" altLang="cs-CZ" sz="2000" b="1">
                <a:cs typeface="Calibri" panose="020F0502020204030204" pitchFamily="34" charset="0"/>
              </a:rPr>
              <a:t>0O – oglejený svěží bor</a:t>
            </a:r>
          </a:p>
          <a:p>
            <a:pPr eaLnBrk="1" hangingPunct="1">
              <a:buSzPct val="75000"/>
            </a:pPr>
            <a:r>
              <a:rPr lang="cs-CZ" altLang="cs-CZ" sz="2000" b="1">
                <a:cs typeface="Calibri" panose="020F0502020204030204" pitchFamily="34" charset="0"/>
              </a:rPr>
              <a:t>0P – oglejený kyselý bor</a:t>
            </a:r>
          </a:p>
          <a:p>
            <a:pPr eaLnBrk="1" hangingPunct="1">
              <a:buSzPct val="75000"/>
            </a:pPr>
            <a:r>
              <a:rPr lang="cs-CZ" altLang="cs-CZ" sz="2000" b="1">
                <a:cs typeface="Calibri" panose="020F0502020204030204" pitchFamily="34" charset="0"/>
              </a:rPr>
              <a:t>0Q – oglejený chudý bor</a:t>
            </a:r>
          </a:p>
          <a:p>
            <a:pPr eaLnBrk="1" hangingPunct="1">
              <a:buSzPct val="75000"/>
            </a:pPr>
            <a:r>
              <a:rPr lang="cs-CZ" altLang="cs-CZ" sz="2000" b="1">
                <a:cs typeface="Calibri" panose="020F0502020204030204" pitchFamily="34" charset="0"/>
              </a:rPr>
              <a:t>0T – glejový chudý březový bor</a:t>
            </a:r>
          </a:p>
          <a:p>
            <a:pPr eaLnBrk="1" hangingPunct="1">
              <a:buSzPct val="75000"/>
            </a:pPr>
            <a:r>
              <a:rPr lang="cs-CZ" altLang="cs-CZ" sz="2000" b="1">
                <a:cs typeface="Calibri" panose="020F0502020204030204" pitchFamily="34" charset="0"/>
              </a:rPr>
              <a:t>0G – glejový smrkový bor</a:t>
            </a:r>
          </a:p>
          <a:p>
            <a:pPr eaLnBrk="1" hangingPunct="1">
              <a:buSzPct val="75000"/>
            </a:pPr>
            <a:r>
              <a:rPr lang="cs-CZ" altLang="cs-CZ" sz="2000" b="1">
                <a:cs typeface="Calibri" panose="020F0502020204030204" pitchFamily="34" charset="0"/>
              </a:rPr>
              <a:t>0R – rašelinný bor</a:t>
            </a:r>
          </a:p>
          <a:p>
            <a:pPr eaLnBrk="1" hangingPunct="1">
              <a:buSzPct val="75000"/>
            </a:pPr>
            <a:r>
              <a:rPr lang="cs-CZ" altLang="cs-CZ" sz="2000" b="1">
                <a:solidFill>
                  <a:srgbClr val="FF0000"/>
                </a:solidFill>
                <a:cs typeface="Calibri" panose="020F0502020204030204" pitchFamily="34" charset="0"/>
              </a:rPr>
              <a:t>dnes revize a redukce</a:t>
            </a:r>
          </a:p>
        </p:txBody>
      </p:sp>
      <p:sp>
        <p:nvSpPr>
          <p:cNvPr id="4" name="Obdélník 3">
            <a:extLst>
              <a:ext uri="{FF2B5EF4-FFF2-40B4-BE49-F238E27FC236}">
                <a16:creationId xmlns:a16="http://schemas.microsoft.com/office/drawing/2014/main" id="{CDD3AC90-9E04-6293-C385-9D10538C91E1}"/>
              </a:ext>
            </a:extLst>
          </p:cNvPr>
          <p:cNvSpPr/>
          <p:nvPr/>
        </p:nvSpPr>
        <p:spPr>
          <a:xfrm>
            <a:off x="5157788" y="6489700"/>
            <a:ext cx="3735387" cy="296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55323DD-A13C-551F-1F7D-36C0687CFE96}"/>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Edafické subkategorie</a:t>
            </a:r>
          </a:p>
        </p:txBody>
      </p:sp>
      <p:sp>
        <p:nvSpPr>
          <p:cNvPr id="488451" name="Rectangle 4">
            <a:extLst>
              <a:ext uri="{FF2B5EF4-FFF2-40B4-BE49-F238E27FC236}">
                <a16:creationId xmlns:a16="http://schemas.microsoft.com/office/drawing/2014/main" id="{4890C2BF-9928-C490-0BBC-B2BFC4267D75}"/>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2000" b="1">
                <a:cs typeface="Calibri" panose="020F0502020204030204" pitchFamily="34" charset="0"/>
              </a:rPr>
              <a:t>přechod jedné kategorie ke kategorii druhé</a:t>
            </a:r>
          </a:p>
          <a:p>
            <a:pPr eaLnBrk="1" hangingPunct="1">
              <a:buSzPct val="75000"/>
            </a:pPr>
            <a:r>
              <a:rPr lang="cs-CZ" altLang="cs-CZ" sz="2000" b="1">
                <a:cs typeface="Calibri" panose="020F0502020204030204" pitchFamily="34" charset="0"/>
              </a:rPr>
              <a:t>symbol EK rozšířen o symbol kategorie, k níž je vyjádřen přechod</a:t>
            </a:r>
          </a:p>
          <a:p>
            <a:pPr eaLnBrk="1" hangingPunct="1">
              <a:buSzPct val="75000"/>
            </a:pPr>
            <a:r>
              <a:rPr lang="cs-CZ" altLang="cs-CZ" sz="2000" b="1">
                <a:cs typeface="Calibri" panose="020F0502020204030204" pitchFamily="34" charset="0"/>
              </a:rPr>
              <a:t>není součástí tabulky, využití pro odvození hospodářských souborů (podsouborů)</a:t>
            </a:r>
          </a:p>
          <a:p>
            <a:pPr lvl="1" eaLnBrk="1" hangingPunct="1">
              <a:buSzPct val="75000"/>
              <a:buFont typeface="Arial" panose="020B0604020202020204" pitchFamily="34" charset="0"/>
              <a:buChar char="•"/>
            </a:pPr>
            <a:r>
              <a:rPr lang="cs-CZ" altLang="cs-CZ" sz="2000" b="1">
                <a:cs typeface="Calibri" panose="020F0502020204030204" pitchFamily="34" charset="0"/>
              </a:rPr>
              <a:t>svahové (e) – sklon vyšší jak 40 % (Me, Ke, Se, Be, De)</a:t>
            </a:r>
          </a:p>
          <a:p>
            <a:pPr lvl="1" eaLnBrk="1" hangingPunct="1">
              <a:buSzPct val="75000"/>
              <a:buFont typeface="Arial" panose="020B0604020202020204" pitchFamily="34" charset="0"/>
              <a:buChar char="•"/>
            </a:pPr>
            <a:r>
              <a:rPr lang="cs-CZ" altLang="cs-CZ" sz="2000" b="1">
                <a:cs typeface="Calibri" panose="020F0502020204030204" pitchFamily="34" charset="0"/>
              </a:rPr>
              <a:t>chudší (m) – přechody k M (Nm, Km, Im)</a:t>
            </a:r>
          </a:p>
          <a:p>
            <a:pPr lvl="1" eaLnBrk="1" hangingPunct="1">
              <a:buSzPct val="75000"/>
              <a:buFont typeface="Arial" panose="020B0604020202020204" pitchFamily="34" charset="0"/>
              <a:buChar char="•"/>
            </a:pPr>
            <a:r>
              <a:rPr lang="cs-CZ" altLang="cs-CZ" sz="2000" b="1">
                <a:cs typeface="Calibri" panose="020F0502020204030204" pitchFamily="34" charset="0"/>
              </a:rPr>
              <a:t>sušší (c) – přechody k C (Sc, Ac)</a:t>
            </a:r>
          </a:p>
          <a:p>
            <a:pPr lvl="1" eaLnBrk="1" hangingPunct="1">
              <a:buSzPct val="75000"/>
              <a:buFont typeface="Arial" panose="020B0604020202020204" pitchFamily="34" charset="0"/>
              <a:buChar char="•"/>
            </a:pPr>
            <a:r>
              <a:rPr lang="cs-CZ" altLang="cs-CZ" sz="2000" b="1">
                <a:cs typeface="Calibri" panose="020F0502020204030204" pitchFamily="34" charset="0"/>
              </a:rPr>
              <a:t>na karbonátových a bazických horninách (w) (Cw, Aw)</a:t>
            </a:r>
          </a:p>
          <a:p>
            <a:pPr lvl="1" eaLnBrk="1" hangingPunct="1">
              <a:buSzPct val="75000"/>
              <a:buFont typeface="Arial" panose="020B0604020202020204" pitchFamily="34" charset="0"/>
              <a:buChar char="•"/>
            </a:pPr>
            <a:r>
              <a:rPr lang="cs-CZ" altLang="cs-CZ" sz="2000" b="1">
                <a:cs typeface="Calibri" panose="020F0502020204030204" pitchFamily="34" charset="0"/>
              </a:rPr>
              <a:t>chudší podmáčené (t) – přechod k T (Gt) a chudší větev R (Rt)</a:t>
            </a:r>
          </a:p>
          <a:p>
            <a:pPr lvl="1" eaLnBrk="1" hangingPunct="1">
              <a:buSzPct val="75000"/>
              <a:buFont typeface="Arial" panose="020B0604020202020204" pitchFamily="34" charset="0"/>
              <a:buChar char="•"/>
            </a:pPr>
            <a:r>
              <a:rPr lang="cs-CZ" altLang="cs-CZ" sz="2000" b="1">
                <a:cs typeface="Calibri" panose="020F0502020204030204" pitchFamily="34" charset="0"/>
              </a:rPr>
              <a:t>kamenité (a) – přechod k A (Va, Ua)</a:t>
            </a:r>
          </a:p>
          <a:p>
            <a:pPr lvl="1" eaLnBrk="1" hangingPunct="1">
              <a:buSzPct val="75000"/>
              <a:buFont typeface="Arial" panose="020B0604020202020204" pitchFamily="34" charset="0"/>
              <a:buChar char="•"/>
            </a:pPr>
            <a:r>
              <a:rPr lang="cs-CZ" altLang="cs-CZ" sz="2000" b="1">
                <a:cs typeface="Calibri" panose="020F0502020204030204" pitchFamily="34" charset="0"/>
              </a:rPr>
              <a:t>zbahnělé (l) – vrbové, smrkové a březové olšiny (Gl, Tl)</a:t>
            </a:r>
          </a:p>
          <a:p>
            <a:pPr lvl="1" eaLnBrk="1" hangingPunct="1">
              <a:buSzPct val="75000"/>
              <a:buFont typeface="Arial" panose="020B0604020202020204" pitchFamily="34" charset="0"/>
              <a:buChar char="•"/>
            </a:pPr>
            <a:r>
              <a:rPr lang="cs-CZ" altLang="cs-CZ" sz="2000" b="1">
                <a:cs typeface="Calibri" panose="020F0502020204030204" pitchFamily="34" charset="0"/>
              </a:rPr>
              <a:t>zaplavované a podmáčené (g) – topolové a vrbové luhy (Lg), okolí pramenišť a potoků (Vg)</a:t>
            </a:r>
          </a:p>
          <a:p>
            <a:pPr lvl="1" eaLnBrk="1" hangingPunct="1">
              <a:buSzPct val="75000"/>
              <a:buFont typeface="Arial" panose="020B0604020202020204" pitchFamily="34" charset="0"/>
              <a:buChar char="•"/>
            </a:pPr>
            <a:r>
              <a:rPr lang="cs-CZ" altLang="cs-CZ" sz="2000" b="1">
                <a:cs typeface="Calibri" panose="020F0502020204030204" pitchFamily="34" charset="0"/>
              </a:rPr>
              <a:t>roklinové (u) – stanoviště roklinových javořin (Ju)</a:t>
            </a:r>
          </a:p>
          <a:p>
            <a:pPr lvl="1" eaLnBrk="1" hangingPunct="1">
              <a:buSzPct val="75000"/>
              <a:buFont typeface="Arial" panose="020B0604020202020204" pitchFamily="34" charset="0"/>
              <a:buChar char="•"/>
            </a:pPr>
            <a:r>
              <a:rPr lang="cs-CZ" altLang="cs-CZ" sz="2000" b="1">
                <a:cs typeface="Calibri" panose="020F0502020204030204" pitchFamily="34" charset="0"/>
              </a:rPr>
              <a:t>extrémně chudé (z) – přechody k Z (Mz, Qz)</a:t>
            </a:r>
          </a:p>
        </p:txBody>
      </p:sp>
    </p:spTree>
  </p:cSld>
  <p:clrMapOvr>
    <a:masterClrMapping/>
  </p:clrMapOvr>
  <p:transition spd="slow"/>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0498" name="Picture 5">
            <a:extLst>
              <a:ext uri="{FF2B5EF4-FFF2-40B4-BE49-F238E27FC236}">
                <a16:creationId xmlns:a16="http://schemas.microsoft.com/office/drawing/2014/main" id="{DA0C81E9-035F-C6A7-51A0-690CA7C82D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390525"/>
            <a:ext cx="921385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0647" name="Picture 7">
            <a:extLst>
              <a:ext uri="{FF2B5EF4-FFF2-40B4-BE49-F238E27FC236}">
                <a16:creationId xmlns:a16="http://schemas.microsoft.com/office/drawing/2014/main" id="{E39ED240-EC50-6619-0ABB-7814C3A7073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11300" y="223838"/>
            <a:ext cx="1762125" cy="64103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0648" name="Oval 8">
            <a:extLst>
              <a:ext uri="{FF2B5EF4-FFF2-40B4-BE49-F238E27FC236}">
                <a16:creationId xmlns:a16="http://schemas.microsoft.com/office/drawing/2014/main" id="{247A707E-1A84-4304-8975-D6EE55BCF57F}"/>
              </a:ext>
            </a:extLst>
          </p:cNvPr>
          <p:cNvSpPr>
            <a:spLocks noChangeArrowheads="1"/>
          </p:cNvSpPr>
          <p:nvPr/>
        </p:nvSpPr>
        <p:spPr bwMode="auto">
          <a:xfrm>
            <a:off x="5562600" y="414338"/>
            <a:ext cx="854075" cy="17938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40649" name="Oval 9">
            <a:extLst>
              <a:ext uri="{FF2B5EF4-FFF2-40B4-BE49-F238E27FC236}">
                <a16:creationId xmlns:a16="http://schemas.microsoft.com/office/drawing/2014/main" id="{FC557B13-BBD2-C76F-026E-C2EFE5CCE013}"/>
              </a:ext>
            </a:extLst>
          </p:cNvPr>
          <p:cNvSpPr>
            <a:spLocks noChangeArrowheads="1"/>
          </p:cNvSpPr>
          <p:nvPr/>
        </p:nvSpPr>
        <p:spPr bwMode="auto">
          <a:xfrm>
            <a:off x="0" y="3429000"/>
            <a:ext cx="611188" cy="3143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40650" name="Oval 10">
            <a:extLst>
              <a:ext uri="{FF2B5EF4-FFF2-40B4-BE49-F238E27FC236}">
                <a16:creationId xmlns:a16="http://schemas.microsoft.com/office/drawing/2014/main" id="{660373AC-9938-CC38-23B4-3A8714807C1D}"/>
              </a:ext>
            </a:extLst>
          </p:cNvPr>
          <p:cNvSpPr>
            <a:spLocks noChangeArrowheads="1"/>
          </p:cNvSpPr>
          <p:nvPr/>
        </p:nvSpPr>
        <p:spPr bwMode="auto">
          <a:xfrm>
            <a:off x="792163" y="4419600"/>
            <a:ext cx="611187" cy="3143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40651" name="Line 11">
            <a:extLst>
              <a:ext uri="{FF2B5EF4-FFF2-40B4-BE49-F238E27FC236}">
                <a16:creationId xmlns:a16="http://schemas.microsoft.com/office/drawing/2014/main" id="{37A10AE6-7C66-C0A1-F153-9F4A5FC89A1A}"/>
              </a:ext>
            </a:extLst>
          </p:cNvPr>
          <p:cNvSpPr>
            <a:spLocks noChangeShapeType="1"/>
          </p:cNvSpPr>
          <p:nvPr/>
        </p:nvSpPr>
        <p:spPr bwMode="auto">
          <a:xfrm>
            <a:off x="522288" y="3698875"/>
            <a:ext cx="449262" cy="7207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0652" name="Oval 12">
            <a:extLst>
              <a:ext uri="{FF2B5EF4-FFF2-40B4-BE49-F238E27FC236}">
                <a16:creationId xmlns:a16="http://schemas.microsoft.com/office/drawing/2014/main" id="{14EB30E5-18EA-7FD2-BC69-F20DFCD020D5}"/>
              </a:ext>
            </a:extLst>
          </p:cNvPr>
          <p:cNvSpPr>
            <a:spLocks noChangeArrowheads="1"/>
          </p:cNvSpPr>
          <p:nvPr/>
        </p:nvSpPr>
        <p:spPr bwMode="auto">
          <a:xfrm>
            <a:off x="5921375" y="1719263"/>
            <a:ext cx="541338" cy="39592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40653" name="Oval 13">
            <a:extLst>
              <a:ext uri="{FF2B5EF4-FFF2-40B4-BE49-F238E27FC236}">
                <a16:creationId xmlns:a16="http://schemas.microsoft.com/office/drawing/2014/main" id="{2B3456E1-C6B1-72BE-46A9-65C06221D151}"/>
              </a:ext>
            </a:extLst>
          </p:cNvPr>
          <p:cNvSpPr>
            <a:spLocks noChangeArrowheads="1"/>
          </p:cNvSpPr>
          <p:nvPr/>
        </p:nvSpPr>
        <p:spPr bwMode="auto">
          <a:xfrm>
            <a:off x="6958013" y="5454650"/>
            <a:ext cx="1935162" cy="3603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240654" name="Oval 14">
            <a:extLst>
              <a:ext uri="{FF2B5EF4-FFF2-40B4-BE49-F238E27FC236}">
                <a16:creationId xmlns:a16="http://schemas.microsoft.com/office/drawing/2014/main" id="{29DEB802-273C-187C-027E-E4B22E95CCBE}"/>
              </a:ext>
            </a:extLst>
          </p:cNvPr>
          <p:cNvSpPr>
            <a:spLocks noChangeArrowheads="1"/>
          </p:cNvSpPr>
          <p:nvPr/>
        </p:nvSpPr>
        <p:spPr bwMode="auto">
          <a:xfrm>
            <a:off x="3762375" y="2708275"/>
            <a:ext cx="765175" cy="8556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40647"/>
                                        </p:tgtEl>
                                        <p:attrNameLst>
                                          <p:attrName>style.visibility</p:attrName>
                                        </p:attrNameLst>
                                      </p:cBhvr>
                                      <p:to>
                                        <p:strVal val="visible"/>
                                      </p:to>
                                    </p:set>
                                    <p:animEffect transition="in" filter="box(in)">
                                      <p:cBhvr>
                                        <p:cTn id="7" dur="500"/>
                                        <p:tgtEl>
                                          <p:spTgt spid="2406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40647"/>
                                        </p:tgtEl>
                                      </p:cBhvr>
                                    </p:animEffect>
                                    <p:set>
                                      <p:cBhvr>
                                        <p:cTn id="12" dur="1" fill="hold">
                                          <p:stCondLst>
                                            <p:cond delay="499"/>
                                          </p:stCondLst>
                                        </p:cTn>
                                        <p:tgtEl>
                                          <p:spTgt spid="24064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40648"/>
                                        </p:tgtEl>
                                        <p:attrNameLst>
                                          <p:attrName>style.visibility</p:attrName>
                                        </p:attrNameLst>
                                      </p:cBhvr>
                                      <p:to>
                                        <p:strVal val="visible"/>
                                      </p:to>
                                    </p:set>
                                    <p:animEffect transition="in" filter="box(in)">
                                      <p:cBhvr>
                                        <p:cTn id="17" dur="500"/>
                                        <p:tgtEl>
                                          <p:spTgt spid="2406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240648"/>
                                        </p:tgtEl>
                                      </p:cBhvr>
                                    </p:animEffect>
                                    <p:set>
                                      <p:cBhvr>
                                        <p:cTn id="22" dur="1" fill="hold">
                                          <p:stCondLst>
                                            <p:cond delay="499"/>
                                          </p:stCondLst>
                                        </p:cTn>
                                        <p:tgtEl>
                                          <p:spTgt spid="24064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40651"/>
                                        </p:tgtEl>
                                        <p:attrNameLst>
                                          <p:attrName>style.visibility</p:attrName>
                                        </p:attrNameLst>
                                      </p:cBhvr>
                                      <p:to>
                                        <p:strVal val="visible"/>
                                      </p:to>
                                    </p:set>
                                    <p:animEffect transition="in" filter="box(in)">
                                      <p:cBhvr>
                                        <p:cTn id="27" dur="500"/>
                                        <p:tgtEl>
                                          <p:spTgt spid="240651"/>
                                        </p:tgtEl>
                                      </p:cBhvr>
                                    </p:animEffect>
                                  </p:childTnLst>
                                </p:cTn>
                              </p:par>
                              <p:par>
                                <p:cTn id="28" presetID="4" presetClass="entr" presetSubtype="16" fill="hold" nodeType="withEffect">
                                  <p:stCondLst>
                                    <p:cond delay="0"/>
                                  </p:stCondLst>
                                  <p:childTnLst>
                                    <p:set>
                                      <p:cBhvr>
                                        <p:cTn id="29" dur="1" fill="hold">
                                          <p:stCondLst>
                                            <p:cond delay="0"/>
                                          </p:stCondLst>
                                        </p:cTn>
                                        <p:tgtEl>
                                          <p:spTgt spid="240650"/>
                                        </p:tgtEl>
                                        <p:attrNameLst>
                                          <p:attrName>style.visibility</p:attrName>
                                        </p:attrNameLst>
                                      </p:cBhvr>
                                      <p:to>
                                        <p:strVal val="visible"/>
                                      </p:to>
                                    </p:set>
                                    <p:animEffect transition="in" filter="box(in)">
                                      <p:cBhvr>
                                        <p:cTn id="30" dur="500"/>
                                        <p:tgtEl>
                                          <p:spTgt spid="240650"/>
                                        </p:tgtEl>
                                      </p:cBhvr>
                                    </p:animEffect>
                                  </p:childTnLst>
                                </p:cTn>
                              </p:par>
                              <p:par>
                                <p:cTn id="31" presetID="4" presetClass="entr" presetSubtype="16" fill="hold" nodeType="withEffect">
                                  <p:stCondLst>
                                    <p:cond delay="0"/>
                                  </p:stCondLst>
                                  <p:childTnLst>
                                    <p:set>
                                      <p:cBhvr>
                                        <p:cTn id="32" dur="1" fill="hold">
                                          <p:stCondLst>
                                            <p:cond delay="0"/>
                                          </p:stCondLst>
                                        </p:cTn>
                                        <p:tgtEl>
                                          <p:spTgt spid="240649"/>
                                        </p:tgtEl>
                                        <p:attrNameLst>
                                          <p:attrName>style.visibility</p:attrName>
                                        </p:attrNameLst>
                                      </p:cBhvr>
                                      <p:to>
                                        <p:strVal val="visible"/>
                                      </p:to>
                                    </p:set>
                                    <p:animEffect transition="in" filter="box(in)">
                                      <p:cBhvr>
                                        <p:cTn id="33" dur="500"/>
                                        <p:tgtEl>
                                          <p:spTgt spid="24064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xit" presetSubtype="16" fill="hold" nodeType="clickEffect">
                                  <p:stCondLst>
                                    <p:cond delay="0"/>
                                  </p:stCondLst>
                                  <p:childTnLst>
                                    <p:animEffect transition="out" filter="box(in)">
                                      <p:cBhvr>
                                        <p:cTn id="37" dur="500"/>
                                        <p:tgtEl>
                                          <p:spTgt spid="240651"/>
                                        </p:tgtEl>
                                      </p:cBhvr>
                                    </p:animEffect>
                                    <p:set>
                                      <p:cBhvr>
                                        <p:cTn id="38" dur="1" fill="hold">
                                          <p:stCondLst>
                                            <p:cond delay="499"/>
                                          </p:stCondLst>
                                        </p:cTn>
                                        <p:tgtEl>
                                          <p:spTgt spid="240651"/>
                                        </p:tgtEl>
                                        <p:attrNameLst>
                                          <p:attrName>style.visibility</p:attrName>
                                        </p:attrNameLst>
                                      </p:cBhvr>
                                      <p:to>
                                        <p:strVal val="hidden"/>
                                      </p:to>
                                    </p:set>
                                  </p:childTnLst>
                                </p:cTn>
                              </p:par>
                              <p:par>
                                <p:cTn id="39" presetID="4" presetClass="exit" presetSubtype="16" fill="hold" nodeType="withEffect">
                                  <p:stCondLst>
                                    <p:cond delay="0"/>
                                  </p:stCondLst>
                                  <p:childTnLst>
                                    <p:animEffect transition="out" filter="box(in)">
                                      <p:cBhvr>
                                        <p:cTn id="40" dur="500"/>
                                        <p:tgtEl>
                                          <p:spTgt spid="240650"/>
                                        </p:tgtEl>
                                      </p:cBhvr>
                                    </p:animEffect>
                                    <p:set>
                                      <p:cBhvr>
                                        <p:cTn id="41" dur="1" fill="hold">
                                          <p:stCondLst>
                                            <p:cond delay="499"/>
                                          </p:stCondLst>
                                        </p:cTn>
                                        <p:tgtEl>
                                          <p:spTgt spid="240650"/>
                                        </p:tgtEl>
                                        <p:attrNameLst>
                                          <p:attrName>style.visibility</p:attrName>
                                        </p:attrNameLst>
                                      </p:cBhvr>
                                      <p:to>
                                        <p:strVal val="hidden"/>
                                      </p:to>
                                    </p:set>
                                  </p:childTnLst>
                                </p:cTn>
                              </p:par>
                              <p:par>
                                <p:cTn id="42" presetID="4" presetClass="exit" presetSubtype="16" fill="hold" nodeType="withEffect">
                                  <p:stCondLst>
                                    <p:cond delay="0"/>
                                  </p:stCondLst>
                                  <p:childTnLst>
                                    <p:animEffect transition="out" filter="box(in)">
                                      <p:cBhvr>
                                        <p:cTn id="43" dur="500"/>
                                        <p:tgtEl>
                                          <p:spTgt spid="240649"/>
                                        </p:tgtEl>
                                      </p:cBhvr>
                                    </p:animEffect>
                                    <p:set>
                                      <p:cBhvr>
                                        <p:cTn id="44" dur="1" fill="hold">
                                          <p:stCondLst>
                                            <p:cond delay="499"/>
                                          </p:stCondLst>
                                        </p:cTn>
                                        <p:tgtEl>
                                          <p:spTgt spid="240649"/>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nodeType="clickEffect">
                                  <p:stCondLst>
                                    <p:cond delay="0"/>
                                  </p:stCondLst>
                                  <p:childTnLst>
                                    <p:set>
                                      <p:cBhvr>
                                        <p:cTn id="48" dur="1" fill="hold">
                                          <p:stCondLst>
                                            <p:cond delay="0"/>
                                          </p:stCondLst>
                                        </p:cTn>
                                        <p:tgtEl>
                                          <p:spTgt spid="240652"/>
                                        </p:tgtEl>
                                        <p:attrNameLst>
                                          <p:attrName>style.visibility</p:attrName>
                                        </p:attrNameLst>
                                      </p:cBhvr>
                                      <p:to>
                                        <p:strVal val="visible"/>
                                      </p:to>
                                    </p:set>
                                    <p:animEffect transition="in" filter="box(in)">
                                      <p:cBhvr>
                                        <p:cTn id="49" dur="500"/>
                                        <p:tgtEl>
                                          <p:spTgt spid="24065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xit" presetSubtype="16" fill="hold" nodeType="clickEffect">
                                  <p:stCondLst>
                                    <p:cond delay="0"/>
                                  </p:stCondLst>
                                  <p:childTnLst>
                                    <p:animEffect transition="out" filter="box(in)">
                                      <p:cBhvr>
                                        <p:cTn id="53" dur="500"/>
                                        <p:tgtEl>
                                          <p:spTgt spid="240652"/>
                                        </p:tgtEl>
                                      </p:cBhvr>
                                    </p:animEffect>
                                    <p:set>
                                      <p:cBhvr>
                                        <p:cTn id="54" dur="1" fill="hold">
                                          <p:stCondLst>
                                            <p:cond delay="499"/>
                                          </p:stCondLst>
                                        </p:cTn>
                                        <p:tgtEl>
                                          <p:spTgt spid="24065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nodeType="clickEffect">
                                  <p:stCondLst>
                                    <p:cond delay="0"/>
                                  </p:stCondLst>
                                  <p:childTnLst>
                                    <p:set>
                                      <p:cBhvr>
                                        <p:cTn id="58" dur="1" fill="hold">
                                          <p:stCondLst>
                                            <p:cond delay="0"/>
                                          </p:stCondLst>
                                        </p:cTn>
                                        <p:tgtEl>
                                          <p:spTgt spid="240653"/>
                                        </p:tgtEl>
                                        <p:attrNameLst>
                                          <p:attrName>style.visibility</p:attrName>
                                        </p:attrNameLst>
                                      </p:cBhvr>
                                      <p:to>
                                        <p:strVal val="visible"/>
                                      </p:to>
                                    </p:set>
                                    <p:animEffect transition="in" filter="box(in)">
                                      <p:cBhvr>
                                        <p:cTn id="59" dur="500"/>
                                        <p:tgtEl>
                                          <p:spTgt spid="24065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 presetClass="exit" presetSubtype="16" fill="hold" nodeType="clickEffect">
                                  <p:stCondLst>
                                    <p:cond delay="0"/>
                                  </p:stCondLst>
                                  <p:childTnLst>
                                    <p:animEffect transition="out" filter="box(in)">
                                      <p:cBhvr>
                                        <p:cTn id="63" dur="500"/>
                                        <p:tgtEl>
                                          <p:spTgt spid="240653"/>
                                        </p:tgtEl>
                                      </p:cBhvr>
                                    </p:animEffect>
                                    <p:set>
                                      <p:cBhvr>
                                        <p:cTn id="64" dur="1" fill="hold">
                                          <p:stCondLst>
                                            <p:cond delay="499"/>
                                          </p:stCondLst>
                                        </p:cTn>
                                        <p:tgtEl>
                                          <p:spTgt spid="240653"/>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4" presetClass="entr" presetSubtype="16" fill="hold" nodeType="clickEffect">
                                  <p:stCondLst>
                                    <p:cond delay="0"/>
                                  </p:stCondLst>
                                  <p:childTnLst>
                                    <p:set>
                                      <p:cBhvr>
                                        <p:cTn id="68" dur="1" fill="hold">
                                          <p:stCondLst>
                                            <p:cond delay="0"/>
                                          </p:stCondLst>
                                        </p:cTn>
                                        <p:tgtEl>
                                          <p:spTgt spid="240654"/>
                                        </p:tgtEl>
                                        <p:attrNameLst>
                                          <p:attrName>style.visibility</p:attrName>
                                        </p:attrNameLst>
                                      </p:cBhvr>
                                      <p:to>
                                        <p:strVal val="visible"/>
                                      </p:to>
                                    </p:set>
                                    <p:animEffect transition="in" filter="box(in)">
                                      <p:cBhvr>
                                        <p:cTn id="69" dur="500"/>
                                        <p:tgtEl>
                                          <p:spTgt spid="24065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xit" presetSubtype="16" fill="hold" nodeType="clickEffect">
                                  <p:stCondLst>
                                    <p:cond delay="0"/>
                                  </p:stCondLst>
                                  <p:childTnLst>
                                    <p:animEffect transition="out" filter="box(in)">
                                      <p:cBhvr>
                                        <p:cTn id="73" dur="500"/>
                                        <p:tgtEl>
                                          <p:spTgt spid="240654"/>
                                        </p:tgtEl>
                                      </p:cBhvr>
                                    </p:animEffect>
                                    <p:set>
                                      <p:cBhvr>
                                        <p:cTn id="74" dur="1" fill="hold">
                                          <p:stCondLst>
                                            <p:cond delay="499"/>
                                          </p:stCondLst>
                                        </p:cTn>
                                        <p:tgtEl>
                                          <p:spTgt spid="240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199D73A-A139-3891-F65A-559D486431E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92547" name="Rectangle 4">
            <a:extLst>
              <a:ext uri="{FF2B5EF4-FFF2-40B4-BE49-F238E27FC236}">
                <a16:creationId xmlns:a16="http://schemas.microsoft.com/office/drawing/2014/main" id="{6ABF3A8D-0F7F-89D7-81BB-864D7A7A0683}"/>
              </a:ext>
            </a:extLst>
          </p:cNvPr>
          <p:cNvSpPr>
            <a:spLocks noChangeArrowheads="1"/>
          </p:cNvSpPr>
          <p:nvPr/>
        </p:nvSpPr>
        <p:spPr bwMode="auto">
          <a:xfrm>
            <a:off x="107950" y="819149"/>
            <a:ext cx="8928100" cy="571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182563" indent="-182563" eaLnBrk="1" hangingPunct="1">
              <a:buSzPct val="75000"/>
            </a:pPr>
            <a:r>
              <a:rPr lang="cs-CZ" altLang="cs-CZ" sz="2000" b="1" dirty="0">
                <a:solidFill>
                  <a:srgbClr val="FF0000"/>
                </a:solidFill>
                <a:cs typeface="Calibri" panose="020F0502020204030204" pitchFamily="34" charset="0"/>
              </a:rPr>
              <a:t>hospodářský soubor </a:t>
            </a:r>
            <a:r>
              <a:rPr lang="cs-CZ" altLang="cs-CZ" sz="2000" b="1" dirty="0">
                <a:cs typeface="Calibri" panose="020F0502020204030204" pitchFamily="34" charset="0"/>
              </a:rPr>
              <a:t>= jednotka diferenciace hospodaření</a:t>
            </a:r>
          </a:p>
          <a:p>
            <a:pPr marL="182563" lvl="1" indent="-182563" eaLnBrk="1" hangingPunct="1">
              <a:buSzPct val="75000"/>
              <a:buFont typeface="Arial" panose="020B0604020202020204" pitchFamily="34" charset="0"/>
              <a:buChar char="•"/>
            </a:pPr>
            <a:r>
              <a:rPr lang="cs-CZ" altLang="cs-CZ" sz="2000" b="1" dirty="0">
                <a:cs typeface="Calibri" panose="020F0502020204030204" pitchFamily="34" charset="0"/>
              </a:rPr>
              <a:t>stanoveny v rámci přírodní lesní oblasti, charakterizované:</a:t>
            </a:r>
          </a:p>
          <a:p>
            <a:pPr marL="639763" lvl="3" indent="-182563" eaLnBrk="1" hangingPunct="1">
              <a:buSzPct val="75000"/>
            </a:pPr>
            <a:r>
              <a:rPr lang="cs-CZ" altLang="cs-CZ" b="1" dirty="0">
                <a:cs typeface="Calibri" panose="020F0502020204030204" pitchFamily="34" charset="0"/>
              </a:rPr>
              <a:t>funkčním zaměřením (viz </a:t>
            </a:r>
            <a:r>
              <a:rPr lang="cs-CZ" sz="2000" b="1" dirty="0">
                <a:cs typeface="Calibri" panose="020F0502020204030204" pitchFamily="34" charset="0"/>
              </a:rPr>
              <a:t>Zákon č. 289/1995 Sb., o lesích a o změně a doplnění některých zákonů (lesní zákon)</a:t>
            </a:r>
            <a:r>
              <a:rPr lang="cs-CZ" altLang="cs-CZ" b="1" dirty="0">
                <a:cs typeface="Calibri" panose="020F0502020204030204" pitchFamily="34" charset="0"/>
              </a:rPr>
              <a:t>:</a:t>
            </a:r>
          </a:p>
          <a:p>
            <a:pPr marL="1128712" lvl="2" indent="-342900">
              <a:buFont typeface="Arial" panose="020B0604020202020204" pitchFamily="34" charset="0"/>
              <a:buChar char="•"/>
            </a:pPr>
            <a:r>
              <a:rPr lang="cs-CZ" altLang="cs-CZ" sz="2000" b="1" dirty="0">
                <a:cs typeface="Calibri" panose="020F0502020204030204" pitchFamily="34" charset="0"/>
              </a:rPr>
              <a:t>lesy ochranné</a:t>
            </a:r>
          </a:p>
          <a:p>
            <a:pPr marL="1162050" lvl="4" indent="-355600" eaLnBrk="1" hangingPunct="1">
              <a:buSzPct val="100000"/>
              <a:buFont typeface="Arial" panose="020B0604020202020204" pitchFamily="34" charset="0"/>
              <a:buChar char="•"/>
            </a:pPr>
            <a:r>
              <a:rPr lang="cs-CZ" altLang="cs-CZ" b="1" dirty="0">
                <a:cs typeface="Calibri" panose="020F0502020204030204" pitchFamily="34" charset="0"/>
              </a:rPr>
              <a:t>lesy zvláštního určení </a:t>
            </a:r>
          </a:p>
          <a:p>
            <a:pPr marL="1162050" lvl="4" indent="-355600" eaLnBrk="1" hangingPunct="1">
              <a:buSzPct val="100000"/>
              <a:buFont typeface="Arial" panose="020B0604020202020204" pitchFamily="34" charset="0"/>
              <a:buChar char="•"/>
            </a:pPr>
            <a:r>
              <a:rPr lang="cs-CZ" altLang="cs-CZ" b="1" dirty="0">
                <a:cs typeface="Calibri" panose="020F0502020204030204" pitchFamily="34" charset="0"/>
              </a:rPr>
              <a:t>lesy hospodářské</a:t>
            </a:r>
          </a:p>
          <a:p>
            <a:pPr marL="639763" lvl="3" indent="-182563" eaLnBrk="1" hangingPunct="1">
              <a:buSzPct val="75000"/>
            </a:pPr>
            <a:r>
              <a:rPr lang="cs-CZ" altLang="cs-CZ" b="1" dirty="0">
                <a:solidFill>
                  <a:srgbClr val="FF0000"/>
                </a:solidFill>
                <a:cs typeface="Calibri" panose="020F0502020204030204" pitchFamily="34" charset="0"/>
              </a:rPr>
              <a:t>stanovištními podmínkami</a:t>
            </a:r>
          </a:p>
          <a:p>
            <a:pPr marL="639763" lvl="3" indent="-182563" eaLnBrk="1" hangingPunct="1">
              <a:buSzPct val="75000"/>
            </a:pPr>
            <a:r>
              <a:rPr lang="cs-CZ" altLang="cs-CZ" b="1" dirty="0">
                <a:cs typeface="Calibri" panose="020F0502020204030204" pitchFamily="34" charset="0"/>
              </a:rPr>
              <a:t>stavem lesních porostů</a:t>
            </a:r>
          </a:p>
          <a:p>
            <a:pPr marL="182563" indent="-182563" eaLnBrk="1" hangingPunct="1">
              <a:buSzPct val="75000"/>
            </a:pPr>
            <a:r>
              <a:rPr lang="cs-CZ" altLang="cs-CZ" sz="2000" b="1" dirty="0">
                <a:cs typeface="Calibri" panose="020F0502020204030204" pitchFamily="34" charset="0"/>
              </a:rPr>
              <a:t>přírodní lesní oblast (PLO) – souvislé území s obdobnými růstovými podmínkami pro les</a:t>
            </a:r>
          </a:p>
          <a:p>
            <a:pPr marL="182563" indent="-182563" eaLnBrk="1" hangingPunct="1">
              <a:buSzPct val="75000"/>
            </a:pPr>
            <a:r>
              <a:rPr lang="cs-CZ" altLang="cs-CZ" sz="2000" b="1" dirty="0">
                <a:cs typeface="Calibri" panose="020F0502020204030204" pitchFamily="34" charset="0"/>
              </a:rPr>
              <a:t>stav porostů – porostní skladba a poškození</a:t>
            </a:r>
          </a:p>
        </p:txBody>
      </p:sp>
    </p:spTree>
    <p:extLst>
      <p:ext uri="{BB962C8B-B14F-4D97-AF65-F5344CB8AC3E}">
        <p14:creationId xmlns:p14="http://schemas.microsoft.com/office/powerpoint/2010/main" val="330714157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199D73A-A139-3891-F65A-559D486431E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92547" name="Rectangle 4">
            <a:extLst>
              <a:ext uri="{FF2B5EF4-FFF2-40B4-BE49-F238E27FC236}">
                <a16:creationId xmlns:a16="http://schemas.microsoft.com/office/drawing/2014/main" id="{6ABF3A8D-0F7F-89D7-81BB-864D7A7A0683}"/>
              </a:ext>
            </a:extLst>
          </p:cNvPr>
          <p:cNvSpPr>
            <a:spLocks noChangeArrowheads="1"/>
          </p:cNvSpPr>
          <p:nvPr/>
        </p:nvSpPr>
        <p:spPr bwMode="auto">
          <a:xfrm>
            <a:off x="107950" y="819149"/>
            <a:ext cx="8928100" cy="571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lvl="2" indent="0">
              <a:buNone/>
            </a:pPr>
            <a:r>
              <a:rPr lang="cs-CZ" altLang="cs-CZ" b="1" dirty="0">
                <a:cs typeface="Calibri" panose="020F0502020204030204" pitchFamily="34" charset="0"/>
              </a:rPr>
              <a:t>lesy ochranné:</a:t>
            </a:r>
          </a:p>
          <a:p>
            <a:pPr marL="538163" lvl="3" indent="-182563">
              <a:buFont typeface="Arial" panose="020B0604020202020204" pitchFamily="34" charset="0"/>
              <a:buChar char="•"/>
            </a:pPr>
            <a:r>
              <a:rPr lang="cs-CZ" b="1" dirty="0"/>
              <a:t>lesy na </a:t>
            </a:r>
            <a:r>
              <a:rPr lang="cs-CZ" b="1" dirty="0">
                <a:solidFill>
                  <a:srgbClr val="FF0000"/>
                </a:solidFill>
              </a:rPr>
              <a:t>mimořádně nepříznivých stanovištích </a:t>
            </a:r>
            <a:r>
              <a:rPr lang="cs-CZ" b="1" dirty="0"/>
              <a:t>(sutě, kamenná moře, prudké svahy, strže, nestabilizované náplavy a písky, rašeliniště, odvaly a výsypky apod.)</a:t>
            </a:r>
          </a:p>
          <a:p>
            <a:pPr marL="538163" lvl="3" indent="-182563">
              <a:buFont typeface="Arial" panose="020B0604020202020204" pitchFamily="34" charset="0"/>
              <a:buChar char="•"/>
            </a:pPr>
            <a:r>
              <a:rPr lang="cs-CZ" b="1" dirty="0">
                <a:solidFill>
                  <a:srgbClr val="FF0000"/>
                </a:solidFill>
              </a:rPr>
              <a:t>vysokohorské lesy pod hranicí stromové vegetace </a:t>
            </a:r>
            <a:r>
              <a:rPr lang="cs-CZ" b="1" dirty="0"/>
              <a:t>chránící níže položené lesy a lesy na exponovaných hřebenech</a:t>
            </a:r>
          </a:p>
          <a:p>
            <a:pPr marL="538163" lvl="3" indent="-182563">
              <a:buFont typeface="Arial" panose="020B0604020202020204" pitchFamily="34" charset="0"/>
              <a:buChar char="•"/>
            </a:pPr>
            <a:r>
              <a:rPr lang="cs-CZ" b="1" dirty="0"/>
              <a:t>lesy v </a:t>
            </a:r>
            <a:r>
              <a:rPr lang="cs-CZ" b="1" dirty="0">
                <a:solidFill>
                  <a:srgbClr val="FF0000"/>
                </a:solidFill>
              </a:rPr>
              <a:t>klečovém lesním vegetačním stupni</a:t>
            </a:r>
            <a:endParaRPr lang="cs-CZ" b="1"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199D73A-A139-3891-F65A-559D486431E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92547" name="Rectangle 4">
            <a:extLst>
              <a:ext uri="{FF2B5EF4-FFF2-40B4-BE49-F238E27FC236}">
                <a16:creationId xmlns:a16="http://schemas.microsoft.com/office/drawing/2014/main" id="{6ABF3A8D-0F7F-89D7-81BB-864D7A7A0683}"/>
              </a:ext>
            </a:extLst>
          </p:cNvPr>
          <p:cNvSpPr>
            <a:spLocks noChangeArrowheads="1"/>
          </p:cNvSpPr>
          <p:nvPr/>
        </p:nvSpPr>
        <p:spPr bwMode="auto">
          <a:xfrm>
            <a:off x="107950" y="819149"/>
            <a:ext cx="8928100" cy="571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lvl="4" indent="0" eaLnBrk="1" hangingPunct="1">
              <a:buSzPct val="100000"/>
              <a:buNone/>
            </a:pPr>
            <a:r>
              <a:rPr lang="cs-CZ" altLang="cs-CZ" sz="2400" b="1" dirty="0">
                <a:cs typeface="Calibri" panose="020F0502020204030204" pitchFamily="34" charset="0"/>
              </a:rPr>
              <a:t>lesy zvláštního určení </a:t>
            </a:r>
            <a:r>
              <a:rPr lang="cs-CZ" altLang="cs-CZ" b="1" dirty="0">
                <a:cs typeface="Calibri" panose="020F0502020204030204" pitchFamily="34" charset="0"/>
              </a:rPr>
              <a:t>= </a:t>
            </a:r>
            <a:r>
              <a:rPr lang="cs-CZ" sz="2000" b="1" dirty="0">
                <a:cs typeface="Calibri" panose="020F0502020204030204" pitchFamily="34" charset="0"/>
              </a:rPr>
              <a:t>lesy, které nejsou lesy ochrannými a nacházejí se:</a:t>
            </a:r>
          </a:p>
          <a:p>
            <a:pPr marL="0" indent="182563">
              <a:buNone/>
            </a:pPr>
            <a:r>
              <a:rPr lang="cs-CZ" sz="2000" b="1" dirty="0">
                <a:cs typeface="Calibri" panose="020F0502020204030204" pitchFamily="34" charset="0"/>
              </a:rPr>
              <a:t>a) v pásmech hygienické ochrany vodních zdrojů I. stupně</a:t>
            </a:r>
          </a:p>
          <a:p>
            <a:pPr marL="0" indent="182563">
              <a:buNone/>
            </a:pPr>
            <a:r>
              <a:rPr lang="cs-CZ" sz="2000" b="1" dirty="0">
                <a:cs typeface="Calibri" panose="020F0502020204030204" pitchFamily="34" charset="0"/>
              </a:rPr>
              <a:t>b) v ochranných pásmech zdrojů přírodních léčivých a stolních minerálních vod</a:t>
            </a:r>
          </a:p>
          <a:p>
            <a:pPr marL="0" indent="182563">
              <a:buNone/>
            </a:pPr>
            <a:r>
              <a:rPr lang="cs-CZ" sz="2000" b="1" dirty="0">
                <a:cs typeface="Calibri" panose="020F0502020204030204" pitchFamily="34" charset="0"/>
              </a:rPr>
              <a:t>c) na území národních parků a národních přírodních rezervací</a:t>
            </a:r>
          </a:p>
          <a:p>
            <a:pPr marL="0" indent="0">
              <a:buNone/>
            </a:pPr>
            <a:r>
              <a:rPr lang="cs-CZ" sz="2000" b="1" dirty="0">
                <a:cs typeface="Calibri" panose="020F0502020204030204" pitchFamily="34" charset="0"/>
              </a:rPr>
              <a:t>dále lze zařadit lesy, u kterých veřejný zájem na zlepšení a ochraně životního prostředí nebo jiný oprávněný zájem na plnění mimoprodukčních funkcí lesa je nadřazen funkcím produkčním:</a:t>
            </a:r>
          </a:p>
          <a:p>
            <a:pPr marL="0" indent="182563">
              <a:buNone/>
            </a:pPr>
            <a:r>
              <a:rPr lang="cs-CZ" sz="2000" b="1" dirty="0">
                <a:cs typeface="Calibri" panose="020F0502020204030204" pitchFamily="34" charset="0"/>
              </a:rPr>
              <a:t>a) v prvních zónách CHKO a lesy v PR, NPP a PP</a:t>
            </a:r>
          </a:p>
          <a:p>
            <a:pPr marL="0" indent="182563">
              <a:buNone/>
            </a:pPr>
            <a:r>
              <a:rPr lang="cs-CZ" sz="2000" b="1" dirty="0">
                <a:cs typeface="Calibri" panose="020F0502020204030204" pitchFamily="34" charset="0"/>
              </a:rPr>
              <a:t>b) lázeňské</a:t>
            </a:r>
          </a:p>
          <a:p>
            <a:pPr marL="0" indent="182563">
              <a:buNone/>
            </a:pPr>
            <a:r>
              <a:rPr lang="cs-CZ" sz="2000" b="1" dirty="0">
                <a:cs typeface="Calibri" panose="020F0502020204030204" pitchFamily="34" charset="0"/>
              </a:rPr>
              <a:t>c) příměstské a další lesy se zvýšenou rekreační funkcí</a:t>
            </a:r>
          </a:p>
          <a:p>
            <a:pPr marL="0" indent="182563">
              <a:buNone/>
            </a:pPr>
            <a:r>
              <a:rPr lang="cs-CZ" sz="2000" b="1" dirty="0">
                <a:cs typeface="Calibri" panose="020F0502020204030204" pitchFamily="34" charset="0"/>
              </a:rPr>
              <a:t>d) sloužící lesnickému výzkumu a lesnické výuce,</a:t>
            </a:r>
          </a:p>
          <a:p>
            <a:pPr marL="0" indent="182563">
              <a:buNone/>
            </a:pPr>
            <a:r>
              <a:rPr lang="cs-CZ" sz="2000" b="1" dirty="0">
                <a:cs typeface="Calibri" panose="020F0502020204030204" pitchFamily="34" charset="0"/>
              </a:rPr>
              <a:t>e) se zvýšenou funkcí </a:t>
            </a:r>
            <a:r>
              <a:rPr lang="cs-CZ" sz="2000" b="1" dirty="0">
                <a:solidFill>
                  <a:srgbClr val="FF0000"/>
                </a:solidFill>
                <a:cs typeface="Calibri" panose="020F0502020204030204" pitchFamily="34" charset="0"/>
              </a:rPr>
              <a:t>půdoochrannou</a:t>
            </a:r>
            <a:r>
              <a:rPr lang="cs-CZ" sz="2000" b="1" dirty="0">
                <a:cs typeface="Calibri" panose="020F0502020204030204" pitchFamily="34" charset="0"/>
              </a:rPr>
              <a:t>, </a:t>
            </a:r>
            <a:r>
              <a:rPr lang="cs-CZ" sz="2000" b="1" dirty="0">
                <a:solidFill>
                  <a:srgbClr val="FF0000"/>
                </a:solidFill>
                <a:cs typeface="Calibri" panose="020F0502020204030204" pitchFamily="34" charset="0"/>
              </a:rPr>
              <a:t>vodoochrannou</a:t>
            </a:r>
            <a:r>
              <a:rPr lang="cs-CZ" sz="2000" b="1" dirty="0">
                <a:cs typeface="Calibri" panose="020F0502020204030204" pitchFamily="34" charset="0"/>
              </a:rPr>
              <a:t>, klimatickou nebo krajinotvornou,</a:t>
            </a:r>
          </a:p>
          <a:p>
            <a:pPr marL="0" indent="182563">
              <a:buNone/>
            </a:pPr>
            <a:r>
              <a:rPr lang="cs-CZ" sz="2000" b="1" dirty="0">
                <a:cs typeface="Calibri" panose="020F0502020204030204" pitchFamily="34" charset="0"/>
              </a:rPr>
              <a:t>f) potřebné pro zachování biologické různorodosti,</a:t>
            </a:r>
          </a:p>
          <a:p>
            <a:pPr marL="0" indent="182563">
              <a:buNone/>
            </a:pPr>
            <a:r>
              <a:rPr lang="cs-CZ" sz="2000" b="1" dirty="0">
                <a:cs typeface="Calibri" panose="020F0502020204030204" pitchFamily="34" charset="0"/>
              </a:rPr>
              <a:t>g) v uznaných oborách a v samostatných bažantnicích</a:t>
            </a:r>
          </a:p>
          <a:p>
            <a:pPr marL="0" indent="182563">
              <a:buNone/>
            </a:pPr>
            <a:r>
              <a:rPr lang="cs-CZ" sz="2000" b="1" dirty="0">
                <a:cs typeface="Calibri" panose="020F0502020204030204" pitchFamily="34" charset="0"/>
              </a:rPr>
              <a:t>h) v nichž jiný důležitý veřejný zájem vyžaduje odlišný způsob hospodaření</a:t>
            </a:r>
            <a:endParaRPr lang="cs-CZ" altLang="cs-CZ" b="1" dirty="0">
              <a:cs typeface="Calibri" panose="020F0502020204030204" pitchFamily="34" charset="0"/>
            </a:endParaRPr>
          </a:p>
        </p:txBody>
      </p:sp>
    </p:spTree>
    <p:extLst>
      <p:ext uri="{BB962C8B-B14F-4D97-AF65-F5344CB8AC3E}">
        <p14:creationId xmlns:p14="http://schemas.microsoft.com/office/powerpoint/2010/main" val="349511262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8199D73A-A139-3891-F65A-559D486431E1}"/>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92547" name="Rectangle 4">
            <a:extLst>
              <a:ext uri="{FF2B5EF4-FFF2-40B4-BE49-F238E27FC236}">
                <a16:creationId xmlns:a16="http://schemas.microsoft.com/office/drawing/2014/main" id="{6ABF3A8D-0F7F-89D7-81BB-864D7A7A0683}"/>
              </a:ext>
            </a:extLst>
          </p:cNvPr>
          <p:cNvSpPr>
            <a:spLocks noChangeArrowheads="1"/>
          </p:cNvSpPr>
          <p:nvPr/>
        </p:nvSpPr>
        <p:spPr bwMode="auto">
          <a:xfrm>
            <a:off x="107950" y="819149"/>
            <a:ext cx="8928100" cy="571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lvl="4" indent="0" eaLnBrk="1" hangingPunct="1">
              <a:buSzPct val="100000"/>
              <a:buNone/>
            </a:pPr>
            <a:r>
              <a:rPr lang="cs-CZ" altLang="cs-CZ" sz="2400" b="1" dirty="0">
                <a:cs typeface="Calibri" panose="020F0502020204030204" pitchFamily="34" charset="0"/>
              </a:rPr>
              <a:t>lesy hospodářské </a:t>
            </a:r>
            <a:r>
              <a:rPr lang="cs-CZ" altLang="cs-CZ" b="1" dirty="0">
                <a:cs typeface="Calibri" panose="020F0502020204030204" pitchFamily="34" charset="0"/>
              </a:rPr>
              <a:t>= </a:t>
            </a:r>
            <a:r>
              <a:rPr lang="cs-CZ" b="1" dirty="0">
                <a:cs typeface="Calibri" panose="020F0502020204030204" pitchFamily="34" charset="0"/>
              </a:rPr>
              <a:t>lesy, které nejsou lesy ochrannými nebo lesy zvláštního určení</a:t>
            </a:r>
          </a:p>
        </p:txBody>
      </p:sp>
    </p:spTree>
    <p:extLst>
      <p:ext uri="{BB962C8B-B14F-4D97-AF65-F5344CB8AC3E}">
        <p14:creationId xmlns:p14="http://schemas.microsoft.com/office/powerpoint/2010/main" val="339165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a:extLst>
              <a:ext uri="{FF2B5EF4-FFF2-40B4-BE49-F238E27FC236}">
                <a16:creationId xmlns:a16="http://schemas.microsoft.com/office/drawing/2014/main" id="{79431D83-5573-7EB5-C07E-186F50A0BE84}"/>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8" name="Zástupný symbol pro obsah 2">
            <a:extLst>
              <a:ext uri="{FF2B5EF4-FFF2-40B4-BE49-F238E27FC236}">
                <a16:creationId xmlns:a16="http://schemas.microsoft.com/office/drawing/2014/main" id="{3D367109-E24C-E443-2E38-154888C9EE36}"/>
              </a:ext>
            </a:extLst>
          </p:cNvPr>
          <p:cNvSpPr txBox="1">
            <a:spLocks/>
          </p:cNvSpPr>
          <p:nvPr/>
        </p:nvSpPr>
        <p:spPr bwMode="auto">
          <a:xfrm>
            <a:off x="0" y="898525"/>
            <a:ext cx="8686800" cy="5940425"/>
          </a:xfrm>
          <a:prstGeom prst="rect">
            <a:avLst/>
          </a:prstGeom>
          <a:noFill/>
          <a:ln>
            <a:noFill/>
          </a:ln>
        </p:spPr>
        <p:txBody>
          <a:bodyPr>
            <a:normAutofit fontScale="92500" lnSpcReduction="20000"/>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cs-CZ" sz="1800" b="1" kern="0" dirty="0">
                <a:solidFill>
                  <a:srgbClr val="FF0000"/>
                </a:solidFill>
              </a:rPr>
              <a:t>Biogeografické provincie </a:t>
            </a:r>
            <a:r>
              <a:rPr lang="cs-CZ" sz="1800" b="1" kern="0" dirty="0"/>
              <a:t>≈</a:t>
            </a:r>
            <a:r>
              <a:rPr lang="cs-CZ" sz="1800" b="1" kern="0" dirty="0">
                <a:solidFill>
                  <a:srgbClr val="FF0000"/>
                </a:solidFill>
              </a:rPr>
              <a:t> </a:t>
            </a:r>
            <a:r>
              <a:rPr lang="cs-CZ" sz="1800" b="1" kern="0" dirty="0"/>
              <a:t>biomy (= vegetační pásy) </a:t>
            </a:r>
          </a:p>
          <a:p>
            <a:pPr marL="0" indent="0">
              <a:buFontTx/>
              <a:buNone/>
              <a:defRPr/>
            </a:pPr>
            <a:r>
              <a:rPr lang="cs-CZ" sz="1800" b="1" kern="0" dirty="0"/>
              <a:t>= </a:t>
            </a:r>
            <a:r>
              <a:rPr lang="cs-CZ" sz="1800" kern="0" dirty="0"/>
              <a:t>rozsáhlá území s typickou vegetační stupňovitostí a makroklimatem </a:t>
            </a:r>
          </a:p>
          <a:p>
            <a:pPr>
              <a:defRPr/>
            </a:pPr>
            <a:r>
              <a:rPr lang="cs-CZ" sz="1800" kern="0" dirty="0"/>
              <a:t>vlastní geoelementy (druhy s flóry a fauny s podobnými areály), případně typická kombinace </a:t>
            </a:r>
            <a:r>
              <a:rPr lang="cs-CZ" sz="1800" kern="0" dirty="0" err="1"/>
              <a:t>geoelementů</a:t>
            </a:r>
            <a:r>
              <a:rPr lang="cs-CZ" sz="1800" kern="0" dirty="0"/>
              <a:t> okolních provincií</a:t>
            </a:r>
            <a:endParaRPr lang="cs-CZ" sz="1800" b="1" kern="0" dirty="0"/>
          </a:p>
          <a:p>
            <a:pPr marL="457200" lvl="1" indent="0">
              <a:buFontTx/>
              <a:buNone/>
              <a:defRPr/>
            </a:pPr>
            <a:r>
              <a:rPr lang="cs-CZ" sz="1800" b="1" kern="0" dirty="0">
                <a:solidFill>
                  <a:srgbClr val="FF0000"/>
                </a:solidFill>
              </a:rPr>
              <a:t>Biogeografické podprovincie</a:t>
            </a:r>
          </a:p>
          <a:p>
            <a:pPr lvl="1">
              <a:defRPr/>
            </a:pPr>
            <a:r>
              <a:rPr lang="cs-CZ" sz="1800" kern="0" dirty="0"/>
              <a:t>přítomnost vlastních endemitů</a:t>
            </a:r>
          </a:p>
          <a:p>
            <a:pPr lvl="1">
              <a:defRPr/>
            </a:pPr>
            <a:r>
              <a:rPr lang="cs-CZ" sz="1800" kern="0" dirty="0"/>
              <a:t>svérázná modifikace vegetační stupňovitosti a zároveň odlišnost od okolních podprovincií složením 1–2 vegetačních stupňů </a:t>
            </a:r>
          </a:p>
          <a:p>
            <a:pPr lvl="1">
              <a:defRPr/>
            </a:pPr>
            <a:r>
              <a:rPr lang="cs-CZ" sz="1800" kern="0" dirty="0"/>
              <a:t>má podobnou geologickou skladbu, reliéf a makroklima</a:t>
            </a:r>
            <a:endParaRPr lang="cs-CZ" sz="1800" b="1" kern="0" dirty="0"/>
          </a:p>
          <a:p>
            <a:pPr marL="914400" lvl="2" indent="0">
              <a:buFontTx/>
              <a:buNone/>
              <a:defRPr/>
            </a:pPr>
            <a:r>
              <a:rPr lang="cs-CZ" sz="1800" b="1" kern="0" dirty="0">
                <a:solidFill>
                  <a:srgbClr val="FF0000"/>
                </a:solidFill>
              </a:rPr>
              <a:t>Biogeografický region (bioregion)</a:t>
            </a:r>
          </a:p>
          <a:p>
            <a:pPr lvl="2">
              <a:defRPr/>
            </a:pPr>
            <a:r>
              <a:rPr lang="cs-CZ" sz="1800" kern="0" dirty="0"/>
              <a:t>shodná vegetační stupňovitost</a:t>
            </a:r>
          </a:p>
          <a:p>
            <a:pPr lvl="2">
              <a:defRPr/>
            </a:pPr>
            <a:r>
              <a:rPr lang="cs-CZ" sz="1800" kern="0" dirty="0"/>
              <a:t>biocenózy prodělaly podobný vývoj a mají tak společné rysy</a:t>
            </a:r>
          </a:p>
          <a:p>
            <a:pPr lvl="2">
              <a:defRPr/>
            </a:pPr>
            <a:r>
              <a:rPr lang="cs-CZ" sz="1800" kern="0" dirty="0"/>
              <a:t>rozdíly v potenciální biotě dány pouze odlišným ekotopem</a:t>
            </a:r>
          </a:p>
          <a:p>
            <a:pPr lvl="2">
              <a:defRPr/>
            </a:pPr>
            <a:r>
              <a:rPr lang="cs-CZ" sz="1800" kern="0" dirty="0"/>
              <a:t>charakteristická geologická skladba, reliéf, mezoklima a půdní pokryv </a:t>
            </a:r>
          </a:p>
          <a:p>
            <a:pPr lvl="2">
              <a:defRPr/>
            </a:pPr>
            <a:r>
              <a:rPr lang="cs-CZ" sz="1800" kern="0" dirty="0"/>
              <a:t>bioregion má specifický typ a určitou intenzitu využití člověkem</a:t>
            </a:r>
          </a:p>
          <a:p>
            <a:pPr lvl="2">
              <a:defRPr/>
            </a:pPr>
            <a:r>
              <a:rPr lang="cs-CZ" sz="1800" kern="0" dirty="0"/>
              <a:t>bioregiony zahrnují zpravidla výrazně odlišné krajiny</a:t>
            </a:r>
            <a:endParaRPr lang="cs-CZ" sz="1800" b="1" kern="0" dirty="0"/>
          </a:p>
          <a:p>
            <a:pPr marL="1371600" lvl="3" indent="0">
              <a:buFontTx/>
              <a:buNone/>
              <a:defRPr/>
            </a:pPr>
            <a:r>
              <a:rPr lang="cs-CZ" sz="1800" b="1" kern="0" dirty="0">
                <a:solidFill>
                  <a:srgbClr val="FF0000"/>
                </a:solidFill>
              </a:rPr>
              <a:t>Biochora</a:t>
            </a:r>
          </a:p>
          <a:p>
            <a:pPr lvl="3">
              <a:defRPr/>
            </a:pPr>
            <a:r>
              <a:rPr lang="cs-CZ" sz="1800" kern="0" dirty="0"/>
              <a:t>vyznačují se svérázným zastoupením, uspořádáním, kontrastností a kombinací skupin typů geobiocénů</a:t>
            </a:r>
          </a:p>
          <a:p>
            <a:pPr lvl="3">
              <a:defRPr/>
            </a:pPr>
            <a:r>
              <a:rPr lang="cs-CZ" sz="1800" kern="0" dirty="0"/>
              <a:t>je dána kombinací vegetačního stupně, geologického substrátu a reliéfu</a:t>
            </a:r>
          </a:p>
          <a:p>
            <a:pPr lvl="3">
              <a:defRPr/>
            </a:pPr>
            <a:r>
              <a:rPr lang="cs-CZ" sz="1800" kern="0" dirty="0"/>
              <a:t>biochora vychází z potenciálních podmínek krajinné sféry, vyznačuje se i osobitým aktuálním stavem biocenóz</a:t>
            </a:r>
          </a:p>
          <a:p>
            <a:pPr marL="114300" indent="0">
              <a:buFontTx/>
              <a:buNone/>
              <a:defRPr/>
            </a:pPr>
            <a:r>
              <a:rPr lang="cs-CZ" sz="1800" b="1" kern="0" dirty="0">
                <a:solidFill>
                  <a:srgbClr val="FF0000"/>
                </a:solidFill>
              </a:rPr>
              <a:t>Použití v geobiocenologii </a:t>
            </a:r>
            <a:r>
              <a:rPr lang="cs-CZ" sz="1800" b="1" kern="0" dirty="0"/>
              <a:t>(navazují VS, TŘ, HŘ, STG, TG)!</a:t>
            </a:r>
          </a:p>
        </p:txBody>
      </p:sp>
      <p:cxnSp>
        <p:nvCxnSpPr>
          <p:cNvPr id="11" name="Přímá spojnice se šipkou 10">
            <a:extLst>
              <a:ext uri="{FF2B5EF4-FFF2-40B4-BE49-F238E27FC236}">
                <a16:creationId xmlns:a16="http://schemas.microsoft.com/office/drawing/2014/main" id="{0F6F5E79-B337-2ADC-76F0-DC2089E63E06}"/>
              </a:ext>
            </a:extLst>
          </p:cNvPr>
          <p:cNvCxnSpPr>
            <a:cxnSpLocks/>
          </p:cNvCxnSpPr>
          <p:nvPr/>
        </p:nvCxnSpPr>
        <p:spPr>
          <a:xfrm>
            <a:off x="8761413" y="836613"/>
            <a:ext cx="0" cy="436245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4EB909C5-C2A9-FCCB-D6D1-00E83FEDE92C}"/>
              </a:ext>
            </a:extLst>
          </p:cNvPr>
          <p:cNvCxnSpPr/>
          <p:nvPr/>
        </p:nvCxnSpPr>
        <p:spPr>
          <a:xfrm>
            <a:off x="8761413" y="5199063"/>
            <a:ext cx="0" cy="1052512"/>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158" name="TextovéPole 12">
            <a:extLst>
              <a:ext uri="{FF2B5EF4-FFF2-40B4-BE49-F238E27FC236}">
                <a16:creationId xmlns:a16="http://schemas.microsoft.com/office/drawing/2014/main" id="{B39DB9E3-FEE5-4C09-FF18-D5B494F67E48}"/>
              </a:ext>
            </a:extLst>
          </p:cNvPr>
          <p:cNvSpPr txBox="1">
            <a:spLocks noChangeArrowheads="1"/>
          </p:cNvSpPr>
          <p:nvPr/>
        </p:nvSpPr>
        <p:spPr bwMode="auto">
          <a:xfrm rot="-5400000">
            <a:off x="6992144" y="3696494"/>
            <a:ext cx="298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rPr>
              <a:t>Jednotky členění krajiny:</a:t>
            </a:r>
          </a:p>
        </p:txBody>
      </p:sp>
      <p:sp>
        <p:nvSpPr>
          <p:cNvPr id="49159" name="TextovéPole 13">
            <a:extLst>
              <a:ext uri="{FF2B5EF4-FFF2-40B4-BE49-F238E27FC236}">
                <a16:creationId xmlns:a16="http://schemas.microsoft.com/office/drawing/2014/main" id="{EB7ECFDF-0276-D94D-96D7-C8C7519AF8B0}"/>
              </a:ext>
            </a:extLst>
          </p:cNvPr>
          <p:cNvSpPr txBox="1">
            <a:spLocks noChangeArrowheads="1"/>
          </p:cNvSpPr>
          <p:nvPr/>
        </p:nvSpPr>
        <p:spPr bwMode="auto">
          <a:xfrm rot="-5400000">
            <a:off x="8274844" y="5704682"/>
            <a:ext cx="1379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rPr>
              <a:t>typologické</a:t>
            </a:r>
          </a:p>
        </p:txBody>
      </p:sp>
      <p:sp>
        <p:nvSpPr>
          <p:cNvPr id="49160" name="TextovéPole 14">
            <a:extLst>
              <a:ext uri="{FF2B5EF4-FFF2-40B4-BE49-F238E27FC236}">
                <a16:creationId xmlns:a16="http://schemas.microsoft.com/office/drawing/2014/main" id="{E11F6E26-2BEB-BBCC-14F8-F8BDDC75E1AA}"/>
              </a:ext>
            </a:extLst>
          </p:cNvPr>
          <p:cNvSpPr txBox="1">
            <a:spLocks noChangeArrowheads="1"/>
          </p:cNvSpPr>
          <p:nvPr/>
        </p:nvSpPr>
        <p:spPr bwMode="auto">
          <a:xfrm rot="-5400000">
            <a:off x="8274050" y="2833688"/>
            <a:ext cx="138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rPr>
              <a:t>individuální</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DA172AD-2599-519F-E429-22EDCA671B26}"/>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94595" name="Rectangle 4">
            <a:extLst>
              <a:ext uri="{FF2B5EF4-FFF2-40B4-BE49-F238E27FC236}">
                <a16:creationId xmlns:a16="http://schemas.microsoft.com/office/drawing/2014/main" id="{078A3D29-E0C2-EC12-BAAB-DB10D5EBE46B}"/>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1800" b="1">
                <a:solidFill>
                  <a:srgbClr val="FF0000"/>
                </a:solidFill>
                <a:cs typeface="Calibri" panose="020F0502020204030204" pitchFamily="34" charset="0"/>
              </a:rPr>
              <a:t>cílový hospodářský soubor (CHS) </a:t>
            </a:r>
            <a:r>
              <a:rPr lang="cs-CZ" altLang="cs-CZ" sz="1800" b="1">
                <a:cs typeface="Calibri" panose="020F0502020204030204" pitchFamily="34" charset="0"/>
              </a:rPr>
              <a:t>– označení dvěma číslicemi</a:t>
            </a:r>
          </a:p>
          <a:p>
            <a:pPr eaLnBrk="1" hangingPunct="1">
              <a:buSzPct val="75000"/>
            </a:pPr>
            <a:r>
              <a:rPr lang="cs-CZ" altLang="cs-CZ" sz="1800" b="1">
                <a:solidFill>
                  <a:srgbClr val="FF0000"/>
                </a:solidFill>
                <a:cs typeface="Calibri" panose="020F0502020204030204" pitchFamily="34" charset="0"/>
              </a:rPr>
              <a:t>porostní typ hospodářského souboru (hospodářský soubor, HS) </a:t>
            </a:r>
            <a:r>
              <a:rPr lang="cs-CZ" altLang="cs-CZ" sz="1800" b="1">
                <a:cs typeface="Calibri" panose="020F0502020204030204" pitchFamily="34" charset="0"/>
              </a:rPr>
              <a:t>– tři číslice</a:t>
            </a:r>
          </a:p>
        </p:txBody>
      </p:sp>
      <p:graphicFrame>
        <p:nvGraphicFramePr>
          <p:cNvPr id="245286" name="Group 550">
            <a:extLst>
              <a:ext uri="{FF2B5EF4-FFF2-40B4-BE49-F238E27FC236}">
                <a16:creationId xmlns:a16="http://schemas.microsoft.com/office/drawing/2014/main" id="{7AD387A2-3607-D0A1-3673-2DB435A9E802}"/>
              </a:ext>
            </a:extLst>
          </p:cNvPr>
          <p:cNvGraphicFramePr>
            <a:graphicFrameLocks noGrp="1"/>
          </p:cNvGraphicFramePr>
          <p:nvPr>
            <p:extLst>
              <p:ext uri="{D42A27DB-BD31-4B8C-83A1-F6EECF244321}">
                <p14:modId xmlns:p14="http://schemas.microsoft.com/office/powerpoint/2010/main" val="2031034278"/>
              </p:ext>
            </p:extLst>
          </p:nvPr>
        </p:nvGraphicFramePr>
        <p:xfrm>
          <a:off x="0" y="1517650"/>
          <a:ext cx="9144000" cy="4541294"/>
        </p:xfrm>
        <a:graphic>
          <a:graphicData uri="http://schemas.openxmlformats.org/drawingml/2006/table">
            <a:tbl>
              <a:tblPr/>
              <a:tblGrid>
                <a:gridCol w="325438">
                  <a:extLst>
                    <a:ext uri="{9D8B030D-6E8A-4147-A177-3AD203B41FA5}">
                      <a16:colId xmlns:a16="http://schemas.microsoft.com/office/drawing/2014/main" val="20000"/>
                    </a:ext>
                  </a:extLst>
                </a:gridCol>
                <a:gridCol w="2401357">
                  <a:extLst>
                    <a:ext uri="{9D8B030D-6E8A-4147-A177-3AD203B41FA5}">
                      <a16:colId xmlns:a16="http://schemas.microsoft.com/office/drawing/2014/main" val="20001"/>
                    </a:ext>
                  </a:extLst>
                </a:gridCol>
                <a:gridCol w="495055">
                  <a:extLst>
                    <a:ext uri="{9D8B030D-6E8A-4147-A177-3AD203B41FA5}">
                      <a16:colId xmlns:a16="http://schemas.microsoft.com/office/drawing/2014/main" val="20002"/>
                    </a:ext>
                  </a:extLst>
                </a:gridCol>
                <a:gridCol w="2970330">
                  <a:extLst>
                    <a:ext uri="{9D8B030D-6E8A-4147-A177-3AD203B41FA5}">
                      <a16:colId xmlns:a16="http://schemas.microsoft.com/office/drawing/2014/main" val="20003"/>
                    </a:ext>
                  </a:extLst>
                </a:gridCol>
                <a:gridCol w="472145">
                  <a:extLst>
                    <a:ext uri="{9D8B030D-6E8A-4147-A177-3AD203B41FA5}">
                      <a16:colId xmlns:a16="http://schemas.microsoft.com/office/drawing/2014/main" val="20004"/>
                    </a:ext>
                  </a:extLst>
                </a:gridCol>
                <a:gridCol w="2479675">
                  <a:extLst>
                    <a:ext uri="{9D8B030D-6E8A-4147-A177-3AD203B41FA5}">
                      <a16:colId xmlns:a16="http://schemas.microsoft.com/office/drawing/2014/main" val="20005"/>
                    </a:ext>
                  </a:extLst>
                </a:gridCol>
              </a:tblGrid>
              <a:tr h="304776">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defRPr/>
                      </a:pPr>
                      <a:r>
                        <a:rPr kumimoji="0" lang="cs-CZ" altLang="cs-CZ" sz="1400" b="1" i="0" u="none" strike="noStrike" kern="1200" cap="none" normalizeH="0" baseline="0" dirty="0">
                          <a:ln>
                            <a:noFill/>
                          </a:ln>
                          <a:solidFill>
                            <a:schemeClr val="tx1"/>
                          </a:solidFill>
                          <a:effectLst/>
                          <a:latin typeface="Arial" panose="020B0604020202020204" pitchFamily="34" charset="0"/>
                          <a:ea typeface="+mn-ea"/>
                          <a:cs typeface="+mn-cs"/>
                        </a:rPr>
                        <a:t>Výšková poloha</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II.</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defRPr/>
                      </a:pPr>
                      <a:r>
                        <a:rPr kumimoji="0" lang="cs-CZ" altLang="cs-CZ" sz="1400" b="1" i="0" u="none" strike="noStrike" kern="1200" cap="none" normalizeH="0" baseline="0" dirty="0">
                          <a:ln>
                            <a:noFill/>
                          </a:ln>
                          <a:solidFill>
                            <a:srgbClr val="FF0000"/>
                          </a:solidFill>
                          <a:effectLst/>
                          <a:latin typeface="Arial" panose="020B0604020202020204" pitchFamily="34" charset="0"/>
                          <a:ea typeface="+mn-ea"/>
                          <a:cs typeface="+mn-cs"/>
                        </a:rPr>
                        <a:t>Ekologická řada</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III.</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porostní typ</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135">
                <a:tc rowSpan="3">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0</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noFill/>
                  </a:tcPr>
                </a:tc>
                <a:tc rowSpan="3">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ochranný les</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1</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mimořádně nepříznivá stanoviště</a:t>
                      </a:r>
                    </a:p>
                  </a:txBody>
                  <a:tcPr marT="45709" marB="45709" anchor="ctr" horzOverflow="overflow">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1</a:t>
                      </a:r>
                    </a:p>
                  </a:txBody>
                  <a:tcPr marT="45709" marB="45709" anchor="ctr" horzOverflow="overflow">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smrkový</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493">
                <a:tc vMerge="1">
                  <a:txBody>
                    <a:bodyPr/>
                    <a:lstStyle/>
                    <a:p>
                      <a:endParaRPr lang="cs-CZ"/>
                    </a:p>
                  </a:txBody>
                  <a:tcPr/>
                </a:tc>
                <a:tc vMerge="1">
                  <a:txBody>
                    <a:bodyPr/>
                    <a:lstStyle/>
                    <a:p>
                      <a:endParaRPr lang="cs-CZ"/>
                    </a:p>
                  </a:txBody>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2</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vysokohorské lesy pod hranicí stromové vegetace, lesy na </a:t>
                      </a:r>
                      <a:r>
                        <a:rPr kumimoji="0" lang="cs-CZ" altLang="cs-CZ" sz="1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exponovaných hřebenech </a:t>
                      </a:r>
                      <a:r>
                        <a:rPr kumimoji="0" lang="cs-CZ" altLang="cs-CZ" sz="14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8. LVS)</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2</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jedlový</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776">
                <a:tc vMerge="1">
                  <a:txBody>
                    <a:bodyPr/>
                    <a:lstStyle/>
                    <a:p>
                      <a:endParaRPr lang="cs-CZ"/>
                    </a:p>
                  </a:txBody>
                  <a:tcPr/>
                </a:tc>
                <a:tc vMerge="1">
                  <a:txBody>
                    <a:bodyPr/>
                    <a:lstStyle/>
                    <a:p>
                      <a:endParaRPr lang="cs-CZ"/>
                    </a:p>
                  </a:txBody>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3</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9. LVS </a:t>
                      </a:r>
                      <a:r>
                        <a:rPr kumimoji="0" lang="cs-CZ" altLang="cs-CZ" sz="1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a 10. (L)VS</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a:ln>
                            <a:noFill/>
                          </a:ln>
                          <a:solidFill>
                            <a:srgbClr val="FF0000"/>
                          </a:solidFill>
                          <a:effectLst/>
                          <a:latin typeface="Calibri" panose="020F0502020204030204" pitchFamily="34" charset="0"/>
                          <a:cs typeface="Calibri" panose="020F0502020204030204" pitchFamily="34" charset="0"/>
                        </a:rPr>
                        <a:t>3</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borový</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35">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1</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a:ln>
                            <a:noFill/>
                          </a:ln>
                          <a:solidFill>
                            <a:schemeClr val="tx1"/>
                          </a:solidFill>
                          <a:effectLst/>
                          <a:latin typeface="Calibri" panose="020F0502020204030204" pitchFamily="34" charset="0"/>
                          <a:cs typeface="Calibri" panose="020F0502020204030204" pitchFamily="34" charset="0"/>
                        </a:rPr>
                        <a:t>bory, luhy</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a:ln>
                            <a:noFill/>
                          </a:ln>
                          <a:solidFill>
                            <a:srgbClr val="FF0000"/>
                          </a:solidFill>
                          <a:effectLst/>
                          <a:latin typeface="Calibri" panose="020F0502020204030204" pitchFamily="34" charset="0"/>
                          <a:cs typeface="Calibri" panose="020F0502020204030204" pitchFamily="34" charset="0"/>
                        </a:rPr>
                        <a:t>1(0)</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exponovaná stanoviště</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4</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ostatní jehličnany (modřín, douglaska)</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35">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2</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nižší, střední polohy</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3(2)</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kyselá stanoviště</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5</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dubový</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35">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3</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nižší, střední polohy (pouze 39)</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5(4)</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a:ln>
                            <a:noFill/>
                          </a:ln>
                          <a:solidFill>
                            <a:schemeClr val="tx1"/>
                          </a:solidFill>
                          <a:effectLst/>
                          <a:latin typeface="Calibri" panose="020F0502020204030204" pitchFamily="34" charset="0"/>
                          <a:cs typeface="Calibri" panose="020F0502020204030204" pitchFamily="34" charset="0"/>
                        </a:rPr>
                        <a:t>živná stanoviště</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6</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bukový</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135">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4</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a:ln>
                            <a:noFill/>
                          </a:ln>
                          <a:solidFill>
                            <a:schemeClr val="tx1"/>
                          </a:solidFill>
                          <a:effectLst/>
                          <a:latin typeface="Calibri" panose="020F0502020204030204" pitchFamily="34" charset="0"/>
                          <a:cs typeface="Calibri" panose="020F0502020204030204" pitchFamily="34" charset="0"/>
                        </a:rPr>
                        <a:t>střední polohy</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7(6)</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a:ln>
                            <a:noFill/>
                          </a:ln>
                          <a:solidFill>
                            <a:schemeClr val="tx1"/>
                          </a:solidFill>
                          <a:effectLst/>
                          <a:latin typeface="Calibri" panose="020F0502020204030204" pitchFamily="34" charset="0"/>
                          <a:cs typeface="Calibri" panose="020F0502020204030204" pitchFamily="34" charset="0"/>
                        </a:rPr>
                        <a:t>oglejená stanoviště</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7</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ostatní listnáče (cenné listnáče, bříza, habr, akát)</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4776">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5</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a:ln>
                            <a:noFill/>
                          </a:ln>
                          <a:solidFill>
                            <a:schemeClr val="tx1"/>
                          </a:solidFill>
                          <a:effectLst/>
                          <a:latin typeface="Calibri" panose="020F0502020204030204" pitchFamily="34" charset="0"/>
                          <a:cs typeface="Calibri" panose="020F0502020204030204" pitchFamily="34" charset="0"/>
                        </a:rPr>
                        <a:t>vyšší polohy</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9(8)</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rgbClr val="FF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podmáčená stanoviště</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8</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dřeviny základní přípravné</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4776">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7</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horské polohy</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vMerge="1">
                  <a:txBody>
                    <a:bodyPr/>
                    <a:lstStyle/>
                    <a:p>
                      <a:endParaRPr lang="cs-CZ"/>
                    </a:p>
                  </a:txBody>
                  <a:tcPr/>
                </a:tc>
                <a:tc vMerge="1">
                  <a:txBody>
                    <a:bodyPr/>
                    <a:lstStyle/>
                    <a:p>
                      <a:endParaRPr lang="cs-CZ"/>
                    </a:p>
                  </a:txBody>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9</a:t>
                      </a:r>
                    </a:p>
                  </a:txBody>
                  <a:tcPr marT="45709" marB="45709"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hlink"/>
                        </a:buClr>
                        <a:buSzPct val="75000"/>
                        <a:buFont typeface="Wingdings" panose="05000000000000000000" pitchFamily="2" charset="2"/>
                        <a:defRPr sz="2800">
                          <a:solidFill>
                            <a:schemeClr val="tx1"/>
                          </a:solidFill>
                          <a:latin typeface="Arial" panose="020B0604020202020204" pitchFamily="34" charset="0"/>
                        </a:defRPr>
                      </a:lvl1pPr>
                      <a:lvl2pPr eaLnBrk="0" hangingPunct="0">
                        <a:spcBef>
                          <a:spcPct val="20000"/>
                        </a:spcBef>
                        <a:buClr>
                          <a:schemeClr val="tx2"/>
                        </a:buClr>
                        <a:buSzPct val="75000"/>
                        <a:buFont typeface="Wingdings" panose="05000000000000000000" pitchFamily="2" charset="2"/>
                        <a:defRPr sz="2400">
                          <a:solidFill>
                            <a:schemeClr val="tx1"/>
                          </a:solidFill>
                          <a:latin typeface="Arial" panose="020B0604020202020204" pitchFamily="34" charset="0"/>
                        </a:defRPr>
                      </a:lvl2pPr>
                      <a:lvl3pPr eaLnBrk="0" hangingPunct="0">
                        <a:spcBef>
                          <a:spcPct val="20000"/>
                        </a:spcBef>
                        <a:buClr>
                          <a:schemeClr val="accent2"/>
                        </a:buClr>
                        <a:buSzPct val="75000"/>
                        <a:buFont typeface="Wingdings" panose="05000000000000000000" pitchFamily="2" charset="2"/>
                        <a:defRPr sz="2000">
                          <a:solidFill>
                            <a:schemeClr val="tx1"/>
                          </a:solidFill>
                          <a:latin typeface="Arial" panose="020B0604020202020204" pitchFamily="34" charset="0"/>
                        </a:defRPr>
                      </a:lvl3pPr>
                      <a:lvl4pPr eaLnBrk="0" hangingPunct="0">
                        <a:spcBef>
                          <a:spcPct val="20000"/>
                        </a:spcBef>
                        <a:buClr>
                          <a:schemeClr val="folHlink"/>
                        </a:buClr>
                        <a:buSzPct val="75000"/>
                        <a:buFont typeface="Wingdings" panose="05000000000000000000" pitchFamily="2" charset="2"/>
                        <a:defRPr>
                          <a:solidFill>
                            <a:schemeClr val="tx1"/>
                          </a:solidFill>
                          <a:latin typeface="Arial" panose="020B0604020202020204" pitchFamily="34" charset="0"/>
                        </a:defRPr>
                      </a:lvl4pPr>
                      <a:lvl5pPr eaLnBrk="0" hangingPunct="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defRPr>
                      </a:lvl5pPr>
                      <a:lvl6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6pPr>
                      <a:lvl7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7pPr>
                      <a:lvl8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8pPr>
                      <a:lvl9pPr eaLnBrk="0" fontAlgn="base" hangingPunct="0">
                        <a:spcBef>
                          <a:spcPct val="20000"/>
                        </a:spcBef>
                        <a:spcAft>
                          <a:spcPct val="0"/>
                        </a:spcAft>
                        <a:buClr>
                          <a:schemeClr val="tx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anose="05000000000000000000" pitchFamily="2" charset="2"/>
                        <a:buNone/>
                        <a:tabLst/>
                      </a:pPr>
                      <a:r>
                        <a:rPr kumimoji="0" lang="cs-CZ" altLang="cs-CZ" sz="1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výmladkový les</a:t>
                      </a:r>
                    </a:p>
                  </a:txBody>
                  <a:tcPr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F2CD0234-5EA4-2E3D-291C-8D2255244D3B}"/>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78211" name="Rectangle 4">
            <a:extLst>
              <a:ext uri="{FF2B5EF4-FFF2-40B4-BE49-F238E27FC236}">
                <a16:creationId xmlns:a16="http://schemas.microsoft.com/office/drawing/2014/main" id="{53C6CE87-D343-C600-31FC-F538C154FA22}"/>
              </a:ext>
            </a:extLst>
          </p:cNvPr>
          <p:cNvSpPr>
            <a:spLocks noChangeArrowheads="1"/>
          </p:cNvSpPr>
          <p:nvPr/>
        </p:nvSpPr>
        <p:spPr bwMode="auto">
          <a:xfrm>
            <a:off x="107950" y="819150"/>
            <a:ext cx="89281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2857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endParaRPr lang="cs-CZ" altLang="cs-CZ" sz="1800" b="1" dirty="0">
              <a:solidFill>
                <a:srgbClr val="FF0000"/>
              </a:solidFill>
              <a:cs typeface="Calibri" panose="020F0502020204030204" pitchFamily="34" charset="0"/>
            </a:endParaRPr>
          </a:p>
          <a:p>
            <a:pPr algn="ctr" eaLnBrk="1" hangingPunct="1">
              <a:buClr>
                <a:schemeClr val="hlink"/>
              </a:buClr>
              <a:buSzPct val="75000"/>
              <a:buFontTx/>
              <a:buNone/>
            </a:pPr>
            <a:r>
              <a:rPr lang="cs-CZ" altLang="cs-CZ" sz="4800" b="1" dirty="0">
                <a:solidFill>
                  <a:srgbClr val="FF0000"/>
                </a:solidFill>
                <a:cs typeface="Calibri" panose="020F0502020204030204" pitchFamily="34" charset="0"/>
              </a:rPr>
              <a:t>5   3   1 </a:t>
            </a:r>
          </a:p>
          <a:p>
            <a:pPr eaLnBrk="1" hangingPunct="1">
              <a:buClr>
                <a:schemeClr val="hlink"/>
              </a:buClr>
              <a:buSzPct val="75000"/>
              <a:buFontTx/>
              <a:buNone/>
            </a:pPr>
            <a:endParaRPr lang="cs-CZ" altLang="cs-CZ" sz="1800" b="1" dirty="0">
              <a:solidFill>
                <a:srgbClr val="FF0000"/>
              </a:solidFill>
              <a:cs typeface="Calibri" panose="020F0502020204030204" pitchFamily="34" charset="0"/>
            </a:endParaRPr>
          </a:p>
          <a:p>
            <a:pPr eaLnBrk="1" hangingPunct="1">
              <a:buClr>
                <a:schemeClr val="hlink"/>
              </a:buClr>
              <a:buSzPct val="75000"/>
              <a:buFontTx/>
              <a:buNone/>
            </a:pPr>
            <a:r>
              <a:rPr lang="cs-CZ" altLang="cs-CZ" sz="1800" b="1" dirty="0">
                <a:solidFill>
                  <a:srgbClr val="FF0000"/>
                </a:solidFill>
                <a:cs typeface="Calibri" panose="020F0502020204030204" pitchFamily="34" charset="0"/>
              </a:rPr>
              <a:t>Příklady:</a:t>
            </a:r>
          </a:p>
          <a:p>
            <a:pPr lvl="1" eaLnBrk="1" hangingPunct="1">
              <a:buSzPct val="75000"/>
              <a:buFont typeface="Arial" panose="020B0604020202020204" pitchFamily="34" charset="0"/>
              <a:buChar char="•"/>
            </a:pPr>
            <a:r>
              <a:rPr lang="cs-CZ" altLang="cs-CZ" sz="1800" b="1" dirty="0">
                <a:cs typeface="Calibri" panose="020F0502020204030204" pitchFamily="34" charset="0"/>
              </a:rPr>
              <a:t>531 = smrkové hospodářství kyselých stanovišť vyšších poloh, les hospodářský</a:t>
            </a:r>
          </a:p>
          <a:p>
            <a:pPr lvl="1" eaLnBrk="1" hangingPunct="1">
              <a:buSzPct val="75000"/>
              <a:buFont typeface="Arial" panose="020B0604020202020204" pitchFamily="34" charset="0"/>
              <a:buChar char="•"/>
            </a:pPr>
            <a:r>
              <a:rPr lang="cs-CZ" altLang="cs-CZ" sz="1800" b="1" dirty="0">
                <a:cs typeface="Calibri" panose="020F0502020204030204" pitchFamily="34" charset="0"/>
              </a:rPr>
              <a:t>133 = borové hospodářství přirozených borových stanovišť, les hospodářský</a:t>
            </a:r>
          </a:p>
          <a:p>
            <a:pPr lvl="1" eaLnBrk="1" hangingPunct="1">
              <a:buSzPct val="75000"/>
              <a:buFont typeface="Arial" panose="020B0604020202020204" pitchFamily="34" charset="0"/>
              <a:buChar char="•"/>
            </a:pPr>
            <a:r>
              <a:rPr lang="cs-CZ" altLang="cs-CZ" sz="1800" b="1" dirty="0">
                <a:cs typeface="Calibri" panose="020F0502020204030204" pitchFamily="34" charset="0"/>
              </a:rPr>
              <a:t>393 = borové hospodářství </a:t>
            </a:r>
            <a:r>
              <a:rPr lang="cs-CZ" altLang="cs-CZ" sz="1800" b="1" dirty="0">
                <a:solidFill>
                  <a:srgbClr val="FF0000"/>
                </a:solidFill>
                <a:cs typeface="Calibri" panose="020F0502020204030204" pitchFamily="34" charset="0"/>
              </a:rPr>
              <a:t>chudých</a:t>
            </a:r>
            <a:r>
              <a:rPr lang="cs-CZ" altLang="cs-CZ" sz="1800" b="1" dirty="0">
                <a:cs typeface="Calibri" panose="020F0502020204030204" pitchFamily="34" charset="0"/>
              </a:rPr>
              <a:t> podmáčených stanovišť nižších a středních poloh, les hospodářský</a:t>
            </a:r>
          </a:p>
          <a:p>
            <a:pPr lvl="1" eaLnBrk="1" hangingPunct="1">
              <a:buSzPct val="75000"/>
              <a:buFont typeface="Arial" panose="020B0604020202020204" pitchFamily="34" charset="0"/>
              <a:buChar char="•"/>
            </a:pPr>
            <a:r>
              <a:rPr lang="cs-CZ" altLang="cs-CZ" sz="1800" b="1" dirty="0">
                <a:cs typeface="Calibri" panose="020F0502020204030204" pitchFamily="34" charset="0"/>
              </a:rPr>
              <a:t>446 = bukové hospodářství živných stanovišť středních poloh, les zvláštního určení</a:t>
            </a:r>
          </a:p>
          <a:p>
            <a:pPr lvl="1" eaLnBrk="1" hangingPunct="1">
              <a:buSzPct val="75000"/>
              <a:buFont typeface="Arial" panose="020B0604020202020204" pitchFamily="34" charset="0"/>
              <a:buChar char="•"/>
            </a:pPr>
            <a:r>
              <a:rPr lang="cs-CZ" altLang="cs-CZ" sz="1800" b="1" dirty="0">
                <a:cs typeface="Calibri" panose="020F0502020204030204" pitchFamily="34" charset="0"/>
              </a:rPr>
              <a:t>016 = bukový typ lesa na mimořádně nepříznivých stanovištích, les ochranný</a:t>
            </a:r>
          </a:p>
          <a:p>
            <a:pPr lvl="1" eaLnBrk="1" hangingPunct="1">
              <a:buSzPct val="75000"/>
              <a:buFont typeface="Arial" panose="020B0604020202020204" pitchFamily="34" charset="0"/>
              <a:buChar char="•"/>
            </a:pPr>
            <a:r>
              <a:rPr lang="cs-CZ" altLang="cs-CZ" sz="1800" b="1" dirty="0">
                <a:cs typeface="Calibri" panose="020F0502020204030204" pitchFamily="34" charset="0"/>
              </a:rPr>
              <a:t>033 = borový typ lesa v klečovém vegetačním stupni, les ochranný</a:t>
            </a:r>
          </a:p>
        </p:txBody>
      </p:sp>
      <p:sp>
        <p:nvSpPr>
          <p:cNvPr id="13" name="Volný tvar: obrazec 12">
            <a:extLst>
              <a:ext uri="{FF2B5EF4-FFF2-40B4-BE49-F238E27FC236}">
                <a16:creationId xmlns:a16="http://schemas.microsoft.com/office/drawing/2014/main" id="{8B2699AB-DDB1-6483-72EF-B73DCBAFCFB6}"/>
              </a:ext>
            </a:extLst>
          </p:cNvPr>
          <p:cNvSpPr/>
          <p:nvPr/>
        </p:nvSpPr>
        <p:spPr>
          <a:xfrm>
            <a:off x="4584700" y="736589"/>
            <a:ext cx="736600" cy="596911"/>
          </a:xfrm>
          <a:custGeom>
            <a:avLst/>
            <a:gdLst>
              <a:gd name="connsiteX0" fmla="*/ 736600 w 736600"/>
              <a:gd name="connsiteY0" fmla="*/ 584211 h 596911"/>
              <a:gd name="connsiteX1" fmla="*/ 342900 w 736600"/>
              <a:gd name="connsiteY1" fmla="*/ 11 h 596911"/>
              <a:gd name="connsiteX2" fmla="*/ 0 w 736600"/>
              <a:gd name="connsiteY2" fmla="*/ 596911 h 596911"/>
              <a:gd name="connsiteX3" fmla="*/ 0 w 736600"/>
              <a:gd name="connsiteY3" fmla="*/ 596911 h 596911"/>
            </a:gdLst>
            <a:ahLst/>
            <a:cxnLst>
              <a:cxn ang="0">
                <a:pos x="connsiteX0" y="connsiteY0"/>
              </a:cxn>
              <a:cxn ang="0">
                <a:pos x="connsiteX1" y="connsiteY1"/>
              </a:cxn>
              <a:cxn ang="0">
                <a:pos x="connsiteX2" y="connsiteY2"/>
              </a:cxn>
              <a:cxn ang="0">
                <a:pos x="connsiteX3" y="connsiteY3"/>
              </a:cxn>
            </a:cxnLst>
            <a:rect l="l" t="t" r="r" b="b"/>
            <a:pathLst>
              <a:path w="736600" h="596911">
                <a:moveTo>
                  <a:pt x="736600" y="584211"/>
                </a:moveTo>
                <a:cubicBezTo>
                  <a:pt x="601133" y="291052"/>
                  <a:pt x="465667" y="-2106"/>
                  <a:pt x="342900" y="11"/>
                </a:cubicBezTo>
                <a:cubicBezTo>
                  <a:pt x="220133" y="2128"/>
                  <a:pt x="0" y="596911"/>
                  <a:pt x="0" y="596911"/>
                </a:cubicBezTo>
                <a:lnTo>
                  <a:pt x="0" y="596911"/>
                </a:ln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p>
        </p:txBody>
      </p:sp>
      <p:sp>
        <p:nvSpPr>
          <p:cNvPr id="14" name="Volný tvar: obrazec 13">
            <a:extLst>
              <a:ext uri="{FF2B5EF4-FFF2-40B4-BE49-F238E27FC236}">
                <a16:creationId xmlns:a16="http://schemas.microsoft.com/office/drawing/2014/main" id="{A19A3715-5C2E-62FF-0299-0E9130A42CC6}"/>
              </a:ext>
            </a:extLst>
          </p:cNvPr>
          <p:cNvSpPr/>
          <p:nvPr/>
        </p:nvSpPr>
        <p:spPr>
          <a:xfrm>
            <a:off x="3822701" y="715963"/>
            <a:ext cx="736600" cy="596911"/>
          </a:xfrm>
          <a:custGeom>
            <a:avLst/>
            <a:gdLst>
              <a:gd name="connsiteX0" fmla="*/ 736600 w 736600"/>
              <a:gd name="connsiteY0" fmla="*/ 584211 h 596911"/>
              <a:gd name="connsiteX1" fmla="*/ 342900 w 736600"/>
              <a:gd name="connsiteY1" fmla="*/ 11 h 596911"/>
              <a:gd name="connsiteX2" fmla="*/ 0 w 736600"/>
              <a:gd name="connsiteY2" fmla="*/ 596911 h 596911"/>
              <a:gd name="connsiteX3" fmla="*/ 0 w 736600"/>
              <a:gd name="connsiteY3" fmla="*/ 596911 h 596911"/>
            </a:gdLst>
            <a:ahLst/>
            <a:cxnLst>
              <a:cxn ang="0">
                <a:pos x="connsiteX0" y="connsiteY0"/>
              </a:cxn>
              <a:cxn ang="0">
                <a:pos x="connsiteX1" y="connsiteY1"/>
              </a:cxn>
              <a:cxn ang="0">
                <a:pos x="connsiteX2" y="connsiteY2"/>
              </a:cxn>
              <a:cxn ang="0">
                <a:pos x="connsiteX3" y="connsiteY3"/>
              </a:cxn>
            </a:cxnLst>
            <a:rect l="l" t="t" r="r" b="b"/>
            <a:pathLst>
              <a:path w="736600" h="596911">
                <a:moveTo>
                  <a:pt x="736600" y="584211"/>
                </a:moveTo>
                <a:cubicBezTo>
                  <a:pt x="601133" y="291052"/>
                  <a:pt x="465667" y="-2106"/>
                  <a:pt x="342900" y="11"/>
                </a:cubicBezTo>
                <a:cubicBezTo>
                  <a:pt x="220133" y="2128"/>
                  <a:pt x="0" y="596911"/>
                  <a:pt x="0" y="596911"/>
                </a:cubicBezTo>
                <a:lnTo>
                  <a:pt x="0" y="596911"/>
                </a:ln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F3E3A10-42C2-ACF1-0989-1F85CCF9B1F8}"/>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98691" name="Rectangle 4">
            <a:extLst>
              <a:ext uri="{FF2B5EF4-FFF2-40B4-BE49-F238E27FC236}">
                <a16:creationId xmlns:a16="http://schemas.microsoft.com/office/drawing/2014/main" id="{A59624BE-342D-9C0A-B64B-26F517F658D2}"/>
              </a:ext>
            </a:extLst>
          </p:cNvPr>
          <p:cNvSpPr>
            <a:spLocks noChangeArrowheads="1"/>
          </p:cNvSpPr>
          <p:nvPr/>
        </p:nvSpPr>
        <p:spPr bwMode="auto">
          <a:xfrm>
            <a:off x="0" y="763588"/>
            <a:ext cx="91440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257300" indent="-342900">
              <a:spcBef>
                <a:spcPct val="20000"/>
              </a:spcBef>
              <a:buChar char="•"/>
              <a:defRPr sz="2400">
                <a:solidFill>
                  <a:schemeClr val="tx1"/>
                </a:solidFill>
                <a:latin typeface="Calibri" panose="020F0502020204030204" pitchFamily="34" charset="0"/>
              </a:defRPr>
            </a:lvl3pPr>
            <a:lvl4pPr marL="1714500" indent="-342900">
              <a:spcBef>
                <a:spcPct val="20000"/>
              </a:spcBef>
              <a:buChar char="–"/>
              <a:defRPr sz="2000">
                <a:solidFill>
                  <a:schemeClr val="tx1"/>
                </a:solidFill>
                <a:latin typeface="Calibri" panose="020F0502020204030204" pitchFamily="34" charset="0"/>
              </a:defRPr>
            </a:lvl4pPr>
            <a:lvl5pPr marL="2171700" indent="-342900">
              <a:spcBef>
                <a:spcPct val="20000"/>
              </a:spcBef>
              <a:buChar char="»"/>
              <a:defRPr sz="2000">
                <a:solidFill>
                  <a:schemeClr val="tx1"/>
                </a:solidFill>
                <a:latin typeface="Calibri" panose="020F0502020204030204" pitchFamily="34" charset="0"/>
              </a:defRPr>
            </a:lvl5pPr>
            <a:lvl6pPr marL="2628900" indent="-342900" eaLnBrk="0" fontAlgn="base" hangingPunct="0">
              <a:spcBef>
                <a:spcPct val="20000"/>
              </a:spcBef>
              <a:spcAft>
                <a:spcPct val="0"/>
              </a:spcAft>
              <a:buChar char="»"/>
              <a:defRPr sz="2000">
                <a:solidFill>
                  <a:schemeClr val="tx1"/>
                </a:solidFill>
                <a:latin typeface="Calibri" panose="020F0502020204030204" pitchFamily="34" charset="0"/>
              </a:defRPr>
            </a:lvl6pPr>
            <a:lvl7pPr marL="3086100" indent="-342900" eaLnBrk="0" fontAlgn="base" hangingPunct="0">
              <a:spcBef>
                <a:spcPct val="20000"/>
              </a:spcBef>
              <a:spcAft>
                <a:spcPct val="0"/>
              </a:spcAft>
              <a:buChar char="»"/>
              <a:defRPr sz="2000">
                <a:solidFill>
                  <a:schemeClr val="tx1"/>
                </a:solidFill>
                <a:latin typeface="Calibri" panose="020F0502020204030204" pitchFamily="34" charset="0"/>
              </a:defRPr>
            </a:lvl7pPr>
            <a:lvl8pPr marL="3543300" indent="-342900" eaLnBrk="0" fontAlgn="base" hangingPunct="0">
              <a:spcBef>
                <a:spcPct val="20000"/>
              </a:spcBef>
              <a:spcAft>
                <a:spcPct val="0"/>
              </a:spcAft>
              <a:buChar char="»"/>
              <a:defRPr sz="2000">
                <a:solidFill>
                  <a:schemeClr val="tx1"/>
                </a:solidFill>
                <a:latin typeface="Calibri" panose="020F0502020204030204" pitchFamily="34" charset="0"/>
              </a:defRPr>
            </a:lvl8pPr>
            <a:lvl9pPr marL="4000500" indent="-3429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1800" b="1">
                <a:cs typeface="Calibri" panose="020F0502020204030204" pitchFamily="34" charset="0"/>
              </a:rPr>
              <a:t>Příloha č. 2 k vyhlášce 298/2018 Sb. </a:t>
            </a:r>
            <a:r>
              <a:rPr lang="cs-CZ" altLang="cs-CZ" sz="1800">
                <a:cs typeface="Calibri" panose="020F0502020204030204" pitchFamily="34" charset="0"/>
              </a:rPr>
              <a:t>– Vyhláška o zpracování oblastních plánů rozvoje lesů a        o vymezení hospodářských souborů</a:t>
            </a:r>
          </a:p>
        </p:txBody>
      </p:sp>
      <p:graphicFrame>
        <p:nvGraphicFramePr>
          <p:cNvPr id="2" name="Tabulka 2">
            <a:extLst>
              <a:ext uri="{FF2B5EF4-FFF2-40B4-BE49-F238E27FC236}">
                <a16:creationId xmlns:a16="http://schemas.microsoft.com/office/drawing/2014/main" id="{CBA808B7-27AF-9DB5-3E2A-9FD8C67C14A2}"/>
              </a:ext>
            </a:extLst>
          </p:cNvPr>
          <p:cNvGraphicFramePr>
            <a:graphicFrameLocks noGrp="1"/>
          </p:cNvGraphicFramePr>
          <p:nvPr/>
        </p:nvGraphicFramePr>
        <p:xfrm>
          <a:off x="0" y="1397000"/>
          <a:ext cx="9144000" cy="175260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958050">
                  <a:extLst>
                    <a:ext uri="{9D8B030D-6E8A-4147-A177-3AD203B41FA5}">
                      <a16:colId xmlns:a16="http://schemas.microsoft.com/office/drawing/2014/main" val="20004"/>
                    </a:ext>
                  </a:extLst>
                </a:gridCol>
                <a:gridCol w="1073950">
                  <a:extLst>
                    <a:ext uri="{9D8B030D-6E8A-4147-A177-3AD203B41FA5}">
                      <a16:colId xmlns:a16="http://schemas.microsoft.com/office/drawing/2014/main" val="20005"/>
                    </a:ext>
                  </a:extLst>
                </a:gridCol>
                <a:gridCol w="1016000">
                  <a:extLst>
                    <a:ext uri="{9D8B030D-6E8A-4147-A177-3AD203B41FA5}">
                      <a16:colId xmlns:a16="http://schemas.microsoft.com/office/drawing/2014/main" val="20006"/>
                    </a:ext>
                  </a:extLst>
                </a:gridCol>
                <a:gridCol w="1150410">
                  <a:extLst>
                    <a:ext uri="{9D8B030D-6E8A-4147-A177-3AD203B41FA5}">
                      <a16:colId xmlns:a16="http://schemas.microsoft.com/office/drawing/2014/main" val="20007"/>
                    </a:ext>
                  </a:extLst>
                </a:gridCol>
                <a:gridCol w="881590">
                  <a:extLst>
                    <a:ext uri="{9D8B030D-6E8A-4147-A177-3AD203B41FA5}">
                      <a16:colId xmlns:a16="http://schemas.microsoft.com/office/drawing/2014/main" val="20008"/>
                    </a:ext>
                  </a:extLst>
                </a:gridCol>
              </a:tblGrid>
              <a:tr h="640138">
                <a:tc gridSpan="4">
                  <a:txBody>
                    <a:bodyPr/>
                    <a:lstStyle/>
                    <a:p>
                      <a:pPr algn="ctr"/>
                      <a:r>
                        <a:rPr lang="cs-CZ" sz="1800" b="1" dirty="0">
                          <a:solidFill>
                            <a:schemeClr val="tx1"/>
                          </a:solidFill>
                          <a:latin typeface="Calibri" panose="020F0502020204030204" pitchFamily="34" charset="0"/>
                          <a:cs typeface="Calibri" panose="020F0502020204030204" pitchFamily="34" charset="0"/>
                        </a:rPr>
                        <a:t>Vymezení cílových HS</a:t>
                      </a:r>
                    </a:p>
                  </a:txBody>
                  <a:tcPr marT="45724" marB="45724"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cs-CZ" sz="1800" b="1" dirty="0">
                          <a:solidFill>
                            <a:schemeClr val="tx1"/>
                          </a:solidFill>
                          <a:latin typeface="Calibri" panose="020F0502020204030204" pitchFamily="34" charset="0"/>
                          <a:cs typeface="Calibri" panose="020F0502020204030204" pitchFamily="34" charset="0"/>
                        </a:rPr>
                        <a:t>Min. MZD (%)</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b="1" dirty="0">
                          <a:solidFill>
                            <a:schemeClr val="tx1"/>
                          </a:solidFill>
                          <a:latin typeface="Calibri" panose="020F0502020204030204" pitchFamily="34" charset="0"/>
                          <a:cs typeface="Calibri" panose="020F0502020204030204" pitchFamily="34" charset="0"/>
                        </a:rPr>
                        <a:t>Doporuč. MZD (%)</a:t>
                      </a:r>
                    </a:p>
                    <a:p>
                      <a:pPr algn="ctr"/>
                      <a:endParaRPr lang="cs-CZ" sz="1800" b="1" dirty="0">
                        <a:solidFill>
                          <a:schemeClr val="tx1"/>
                        </a:solidFill>
                        <a:latin typeface="Calibri" panose="020F0502020204030204" pitchFamily="34" charset="0"/>
                        <a:cs typeface="Calibri" panose="020F0502020204030204" pitchFamily="34"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3">
                  <a:txBody>
                    <a:bodyPr/>
                    <a:lstStyle/>
                    <a:p>
                      <a:pPr algn="ctr"/>
                      <a:r>
                        <a:rPr lang="cs-CZ" sz="1800" b="1" dirty="0">
                          <a:solidFill>
                            <a:schemeClr val="tx1"/>
                          </a:solidFill>
                          <a:latin typeface="Calibri" panose="020F0502020204030204" pitchFamily="34" charset="0"/>
                          <a:cs typeface="Calibri" panose="020F0502020204030204" pitchFamily="34" charset="0"/>
                        </a:rPr>
                        <a:t>Rámcové vymezení druhové skladby porostů</a:t>
                      </a:r>
                    </a:p>
                  </a:txBody>
                  <a:tcPr marT="45724" marB="45724"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72324">
                <a:tc gridSpan="3">
                  <a:txBody>
                    <a:bodyPr/>
                    <a:lstStyle/>
                    <a:p>
                      <a:pPr algn="ctr"/>
                      <a:r>
                        <a:rPr lang="cs-CZ" sz="1800" b="1" dirty="0">
                          <a:solidFill>
                            <a:schemeClr val="tx1"/>
                          </a:solidFill>
                          <a:latin typeface="Calibri" panose="020F0502020204030204" pitchFamily="34" charset="0"/>
                          <a:cs typeface="Calibri" panose="020F0502020204030204" pitchFamily="34" charset="0"/>
                        </a:rPr>
                        <a:t>CHS a PCHS (podsoubor)</a:t>
                      </a:r>
                    </a:p>
                  </a:txBody>
                  <a:tcPr marT="45724" marB="45724"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cs-CZ" sz="1800" b="1" dirty="0">
                          <a:solidFill>
                            <a:schemeClr val="tx1"/>
                          </a:solidFill>
                          <a:latin typeface="Calibri" panose="020F0502020204030204" pitchFamily="34" charset="0"/>
                          <a:cs typeface="Calibri" panose="020F0502020204030204" pitchFamily="34" charset="0"/>
                        </a:rPr>
                        <a:t>SLT</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cs-CZ" sz="1800" b="1" dirty="0">
                          <a:solidFill>
                            <a:schemeClr val="tx1"/>
                          </a:solidFill>
                          <a:latin typeface="Calibri" panose="020F0502020204030204" pitchFamily="34" charset="0"/>
                          <a:cs typeface="Calibri" panose="020F0502020204030204" pitchFamily="34" charset="0"/>
                        </a:rPr>
                        <a:t>Dřeviny základní</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cs-CZ" sz="1800" b="1" dirty="0">
                          <a:solidFill>
                            <a:schemeClr val="tx1"/>
                          </a:solidFill>
                          <a:latin typeface="Calibri" panose="020F0502020204030204" pitchFamily="34" charset="0"/>
                          <a:cs typeface="Calibri" panose="020F0502020204030204" pitchFamily="34" charset="0"/>
                        </a:rPr>
                        <a:t>MZD</a:t>
                      </a:r>
                    </a:p>
                  </a:txBody>
                  <a:tcPr marT="45724" marB="45724"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0138">
                <a:tc>
                  <a:txBody>
                    <a:bodyPr/>
                    <a:lstStyle/>
                    <a:p>
                      <a:pPr algn="ctr"/>
                      <a:r>
                        <a:rPr lang="cs-CZ" sz="1800" b="1" dirty="0" err="1">
                          <a:solidFill>
                            <a:schemeClr val="tx1"/>
                          </a:solidFill>
                          <a:latin typeface="Calibri" panose="020F0502020204030204" pitchFamily="34" charset="0"/>
                          <a:cs typeface="Calibri" panose="020F0502020204030204" pitchFamily="34" charset="0"/>
                        </a:rPr>
                        <a:t>Ozn</a:t>
                      </a:r>
                      <a:r>
                        <a:rPr lang="cs-CZ" sz="1800" b="1" dirty="0">
                          <a:solidFill>
                            <a:schemeClr val="tx1"/>
                          </a:solidFill>
                          <a:latin typeface="Calibri" panose="020F0502020204030204" pitchFamily="34" charset="0"/>
                          <a:cs typeface="Calibri" panose="020F0502020204030204" pitchFamily="34" charset="0"/>
                        </a:rPr>
                        <a:t>. CHS</a:t>
                      </a:r>
                    </a:p>
                  </a:txBody>
                  <a:tcPr marT="45724" marB="45724"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cs-CZ" sz="1800" b="1" dirty="0">
                          <a:solidFill>
                            <a:schemeClr val="tx1"/>
                          </a:solidFill>
                          <a:latin typeface="Calibri" panose="020F0502020204030204" pitchFamily="34" charset="0"/>
                          <a:cs typeface="Calibri" panose="020F0502020204030204" pitchFamily="34" charset="0"/>
                        </a:rPr>
                        <a:t>Název CHS</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cs-CZ" sz="1800" b="1" dirty="0" err="1">
                          <a:solidFill>
                            <a:schemeClr val="tx1"/>
                          </a:solidFill>
                          <a:latin typeface="Calibri" panose="020F0502020204030204" pitchFamily="34" charset="0"/>
                          <a:cs typeface="Calibri" panose="020F0502020204030204" pitchFamily="34" charset="0"/>
                        </a:rPr>
                        <a:t>Ozn</a:t>
                      </a:r>
                      <a:r>
                        <a:rPr lang="cs-CZ" sz="1800" b="1" dirty="0">
                          <a:solidFill>
                            <a:schemeClr val="tx1"/>
                          </a:solidFill>
                          <a:latin typeface="Calibri" panose="020F0502020204030204" pitchFamily="34" charset="0"/>
                          <a:cs typeface="Calibri" panose="020F0502020204030204" pitchFamily="34" charset="0"/>
                        </a:rPr>
                        <a:t>. PCHS</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vMerge="1">
                  <a:txBody>
                    <a:bodyPr/>
                    <a:lstStyle/>
                    <a:p>
                      <a:r>
                        <a:rPr lang="cs-CZ" dirty="0"/>
                        <a:t>SLT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r>
                        <a:rPr lang="cs-CZ" dirty="0"/>
                        <a:t>Min. MZD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Doporuč. MZD (%)</a:t>
                      </a:r>
                    </a:p>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800" b="1" dirty="0">
                          <a:solidFill>
                            <a:schemeClr val="tx1"/>
                          </a:solidFill>
                          <a:latin typeface="Calibri" panose="020F0502020204030204" pitchFamily="34" charset="0"/>
                          <a:cs typeface="Calibri" panose="020F0502020204030204" pitchFamily="34" charset="0"/>
                        </a:rPr>
                        <a:t>Cílové (DZC)</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cs-CZ" sz="1800" b="1" dirty="0">
                          <a:solidFill>
                            <a:schemeClr val="tx1"/>
                          </a:solidFill>
                          <a:latin typeface="Calibri" panose="020F0502020204030204" pitchFamily="34" charset="0"/>
                          <a:cs typeface="Calibri" panose="020F0502020204030204" pitchFamily="34" charset="0"/>
                        </a:rPr>
                        <a:t>Přípravné (DZP)</a:t>
                      </a: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vMerge="1">
                  <a:txBody>
                    <a:bodyPr/>
                    <a:lstStyle/>
                    <a:p>
                      <a:r>
                        <a:rPr lang="cs-CZ" dirty="0"/>
                        <a:t>MZD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98722" name="TextovéPole 2">
            <a:extLst>
              <a:ext uri="{FF2B5EF4-FFF2-40B4-BE49-F238E27FC236}">
                <a16:creationId xmlns:a16="http://schemas.microsoft.com/office/drawing/2014/main" id="{B7FDCDA9-869F-1706-C281-7D0C9F1A3D71}"/>
              </a:ext>
            </a:extLst>
          </p:cNvPr>
          <p:cNvSpPr txBox="1">
            <a:spLocks noChangeArrowheads="1"/>
          </p:cNvSpPr>
          <p:nvPr/>
        </p:nvSpPr>
        <p:spPr bwMode="auto">
          <a:xfrm>
            <a:off x="71438" y="3317875"/>
            <a:ext cx="9001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pPr>
            <a:r>
              <a:rPr lang="cs-CZ" altLang="cs-CZ" sz="1800" b="1">
                <a:cs typeface="Calibri" panose="020F0502020204030204" pitchFamily="34" charset="0"/>
              </a:rPr>
              <a:t>Cílové hospodářské soubory jsou tvořeny hospodářsky příbuznými soubory lesních typů nebo jejich částmi.</a:t>
            </a:r>
            <a:endParaRPr lang="cs-CZ" altLang="cs-CZ" sz="1000" b="1">
              <a:cs typeface="Calibri" panose="020F0502020204030204" pitchFamily="34"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972F765-12D5-583D-5203-78E51540796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80259" name="Rectangle 4">
            <a:extLst>
              <a:ext uri="{FF2B5EF4-FFF2-40B4-BE49-F238E27FC236}">
                <a16:creationId xmlns:a16="http://schemas.microsoft.com/office/drawing/2014/main" id="{B201EFA9-BC58-C38E-CAD3-A67461985012}"/>
              </a:ext>
            </a:extLst>
          </p:cNvPr>
          <p:cNvSpPr>
            <a:spLocks noChangeArrowheads="1"/>
          </p:cNvSpPr>
          <p:nvPr/>
        </p:nvSpPr>
        <p:spPr bwMode="auto">
          <a:xfrm>
            <a:off x="0" y="763588"/>
            <a:ext cx="91440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257300" indent="-342900">
              <a:spcBef>
                <a:spcPct val="20000"/>
              </a:spcBef>
              <a:buChar char="•"/>
              <a:defRPr sz="2400">
                <a:solidFill>
                  <a:schemeClr val="tx1"/>
                </a:solidFill>
                <a:latin typeface="Calibri" panose="020F0502020204030204" pitchFamily="34" charset="0"/>
              </a:defRPr>
            </a:lvl3pPr>
            <a:lvl4pPr marL="1714500" indent="-342900">
              <a:spcBef>
                <a:spcPct val="20000"/>
              </a:spcBef>
              <a:buChar char="–"/>
              <a:defRPr sz="2000">
                <a:solidFill>
                  <a:schemeClr val="tx1"/>
                </a:solidFill>
                <a:latin typeface="Calibri" panose="020F0502020204030204" pitchFamily="34" charset="0"/>
              </a:defRPr>
            </a:lvl4pPr>
            <a:lvl5pPr marL="2171700" indent="-342900">
              <a:spcBef>
                <a:spcPct val="20000"/>
              </a:spcBef>
              <a:buChar char="»"/>
              <a:defRPr sz="2000">
                <a:solidFill>
                  <a:schemeClr val="tx1"/>
                </a:solidFill>
                <a:latin typeface="Calibri" panose="020F0502020204030204" pitchFamily="34" charset="0"/>
              </a:defRPr>
            </a:lvl5pPr>
            <a:lvl6pPr marL="2628900" indent="-342900" eaLnBrk="0" fontAlgn="base" hangingPunct="0">
              <a:spcBef>
                <a:spcPct val="20000"/>
              </a:spcBef>
              <a:spcAft>
                <a:spcPct val="0"/>
              </a:spcAft>
              <a:buChar char="»"/>
              <a:defRPr sz="2000">
                <a:solidFill>
                  <a:schemeClr val="tx1"/>
                </a:solidFill>
                <a:latin typeface="Calibri" panose="020F0502020204030204" pitchFamily="34" charset="0"/>
              </a:defRPr>
            </a:lvl6pPr>
            <a:lvl7pPr marL="3086100" indent="-342900" eaLnBrk="0" fontAlgn="base" hangingPunct="0">
              <a:spcBef>
                <a:spcPct val="20000"/>
              </a:spcBef>
              <a:spcAft>
                <a:spcPct val="0"/>
              </a:spcAft>
              <a:buChar char="»"/>
              <a:defRPr sz="2000">
                <a:solidFill>
                  <a:schemeClr val="tx1"/>
                </a:solidFill>
                <a:latin typeface="Calibri" panose="020F0502020204030204" pitchFamily="34" charset="0"/>
              </a:defRPr>
            </a:lvl7pPr>
            <a:lvl8pPr marL="3543300" indent="-342900" eaLnBrk="0" fontAlgn="base" hangingPunct="0">
              <a:spcBef>
                <a:spcPct val="20000"/>
              </a:spcBef>
              <a:spcAft>
                <a:spcPct val="0"/>
              </a:spcAft>
              <a:buChar char="»"/>
              <a:defRPr sz="2000">
                <a:solidFill>
                  <a:schemeClr val="tx1"/>
                </a:solidFill>
                <a:latin typeface="Calibri" panose="020F0502020204030204" pitchFamily="34" charset="0"/>
              </a:defRPr>
            </a:lvl8pPr>
            <a:lvl9pPr marL="4000500" indent="-3429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1800" b="1">
                <a:cs typeface="Calibri" panose="020F0502020204030204" pitchFamily="34" charset="0"/>
              </a:rPr>
              <a:t>Příloha č. 2 k vyhlášce 298/2018 Sb. </a:t>
            </a:r>
            <a:r>
              <a:rPr lang="cs-CZ" altLang="cs-CZ" sz="1800">
                <a:cs typeface="Calibri" panose="020F0502020204030204" pitchFamily="34" charset="0"/>
              </a:rPr>
              <a:t>– Vyhláška o zpracování oblastních plánů rozvoje lesů a        o vymezení hospodářských souborů</a:t>
            </a:r>
          </a:p>
        </p:txBody>
      </p:sp>
      <p:pic>
        <p:nvPicPr>
          <p:cNvPr id="4" name="Obrázek 3">
            <a:extLst>
              <a:ext uri="{FF2B5EF4-FFF2-40B4-BE49-F238E27FC236}">
                <a16:creationId xmlns:a16="http://schemas.microsoft.com/office/drawing/2014/main" id="{674F9D80-37F7-20FE-AC82-7844E9E07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5302"/>
            <a:ext cx="9144000" cy="4436347"/>
          </a:xfrm>
          <a:prstGeom prst="rect">
            <a:avLst/>
          </a:prstGeom>
        </p:spPr>
      </p:pic>
    </p:spTree>
    <p:extLst>
      <p:ext uri="{BB962C8B-B14F-4D97-AF65-F5344CB8AC3E}">
        <p14:creationId xmlns:p14="http://schemas.microsoft.com/office/powerpoint/2010/main" val="372355098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Obrázek 4">
            <a:extLst>
              <a:ext uri="{FF2B5EF4-FFF2-40B4-BE49-F238E27FC236}">
                <a16:creationId xmlns:a16="http://schemas.microsoft.com/office/drawing/2014/main" id="{FB928D28-CA22-A391-3210-00EC5DAB1A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6388" y="0"/>
            <a:ext cx="8475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972F765-12D5-583D-5203-78E51540796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480259" name="Rectangle 4">
            <a:extLst>
              <a:ext uri="{FF2B5EF4-FFF2-40B4-BE49-F238E27FC236}">
                <a16:creationId xmlns:a16="http://schemas.microsoft.com/office/drawing/2014/main" id="{B201EFA9-BC58-C38E-CAD3-A67461985012}"/>
              </a:ext>
            </a:extLst>
          </p:cNvPr>
          <p:cNvSpPr>
            <a:spLocks noChangeArrowheads="1"/>
          </p:cNvSpPr>
          <p:nvPr/>
        </p:nvSpPr>
        <p:spPr bwMode="auto">
          <a:xfrm>
            <a:off x="0" y="763588"/>
            <a:ext cx="91440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257300" indent="-342900">
              <a:spcBef>
                <a:spcPct val="20000"/>
              </a:spcBef>
              <a:buChar char="•"/>
              <a:defRPr sz="2400">
                <a:solidFill>
                  <a:schemeClr val="tx1"/>
                </a:solidFill>
                <a:latin typeface="Calibri" panose="020F0502020204030204" pitchFamily="34" charset="0"/>
              </a:defRPr>
            </a:lvl3pPr>
            <a:lvl4pPr marL="1714500" indent="-342900">
              <a:spcBef>
                <a:spcPct val="20000"/>
              </a:spcBef>
              <a:buChar char="–"/>
              <a:defRPr sz="2000">
                <a:solidFill>
                  <a:schemeClr val="tx1"/>
                </a:solidFill>
                <a:latin typeface="Calibri" panose="020F0502020204030204" pitchFamily="34" charset="0"/>
              </a:defRPr>
            </a:lvl4pPr>
            <a:lvl5pPr marL="2171700" indent="-342900">
              <a:spcBef>
                <a:spcPct val="20000"/>
              </a:spcBef>
              <a:buChar char="»"/>
              <a:defRPr sz="2000">
                <a:solidFill>
                  <a:schemeClr val="tx1"/>
                </a:solidFill>
                <a:latin typeface="Calibri" panose="020F0502020204030204" pitchFamily="34" charset="0"/>
              </a:defRPr>
            </a:lvl5pPr>
            <a:lvl6pPr marL="2628900" indent="-342900" eaLnBrk="0" fontAlgn="base" hangingPunct="0">
              <a:spcBef>
                <a:spcPct val="20000"/>
              </a:spcBef>
              <a:spcAft>
                <a:spcPct val="0"/>
              </a:spcAft>
              <a:buChar char="»"/>
              <a:defRPr sz="2000">
                <a:solidFill>
                  <a:schemeClr val="tx1"/>
                </a:solidFill>
                <a:latin typeface="Calibri" panose="020F0502020204030204" pitchFamily="34" charset="0"/>
              </a:defRPr>
            </a:lvl6pPr>
            <a:lvl7pPr marL="3086100" indent="-342900" eaLnBrk="0" fontAlgn="base" hangingPunct="0">
              <a:spcBef>
                <a:spcPct val="20000"/>
              </a:spcBef>
              <a:spcAft>
                <a:spcPct val="0"/>
              </a:spcAft>
              <a:buChar char="»"/>
              <a:defRPr sz="2000">
                <a:solidFill>
                  <a:schemeClr val="tx1"/>
                </a:solidFill>
                <a:latin typeface="Calibri" panose="020F0502020204030204" pitchFamily="34" charset="0"/>
              </a:defRPr>
            </a:lvl7pPr>
            <a:lvl8pPr marL="3543300" indent="-342900" eaLnBrk="0" fontAlgn="base" hangingPunct="0">
              <a:spcBef>
                <a:spcPct val="20000"/>
              </a:spcBef>
              <a:spcAft>
                <a:spcPct val="0"/>
              </a:spcAft>
              <a:buChar char="»"/>
              <a:defRPr sz="2000">
                <a:solidFill>
                  <a:schemeClr val="tx1"/>
                </a:solidFill>
                <a:latin typeface="Calibri" panose="020F0502020204030204" pitchFamily="34" charset="0"/>
              </a:defRPr>
            </a:lvl8pPr>
            <a:lvl9pPr marL="4000500" indent="-3429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Clr>
                <a:schemeClr val="hlink"/>
              </a:buClr>
              <a:buSzPct val="75000"/>
              <a:buFontTx/>
              <a:buNone/>
            </a:pPr>
            <a:r>
              <a:rPr lang="cs-CZ" altLang="cs-CZ" sz="1800" b="1" dirty="0">
                <a:cs typeface="Calibri" panose="020F0502020204030204" pitchFamily="34" charset="0"/>
              </a:rPr>
              <a:t>Rámcové </a:t>
            </a:r>
            <a:r>
              <a:rPr lang="cs-CZ" altLang="cs-CZ" sz="1800" b="1">
                <a:cs typeface="Calibri" panose="020F0502020204030204" pitchFamily="34" charset="0"/>
              </a:rPr>
              <a:t>směrnice hospodaření</a:t>
            </a:r>
            <a:endParaRPr lang="cs-CZ" altLang="cs-CZ" sz="1800" dirty="0">
              <a:cs typeface="Calibri" panose="020F0502020204030204" pitchFamily="34" charset="0"/>
            </a:endParaRPr>
          </a:p>
        </p:txBody>
      </p:sp>
      <p:pic>
        <p:nvPicPr>
          <p:cNvPr id="3" name="Obrázek 2">
            <a:extLst>
              <a:ext uri="{FF2B5EF4-FFF2-40B4-BE49-F238E27FC236}">
                <a16:creationId xmlns:a16="http://schemas.microsoft.com/office/drawing/2014/main" id="{A4404813-C600-4366-BE4C-68521F22A460}"/>
              </a:ext>
            </a:extLst>
          </p:cNvPr>
          <p:cNvPicPr>
            <a:picLocks noChangeAspect="1"/>
          </p:cNvPicPr>
          <p:nvPr/>
        </p:nvPicPr>
        <p:blipFill rotWithShape="1">
          <a:blip r:embed="rId3"/>
          <a:srcRect b="2309"/>
          <a:stretch/>
        </p:blipFill>
        <p:spPr>
          <a:xfrm>
            <a:off x="4459458" y="638690"/>
            <a:ext cx="4626207" cy="6219310"/>
          </a:xfrm>
          <a:prstGeom prst="rect">
            <a:avLst/>
          </a:prstGeom>
        </p:spPr>
      </p:pic>
    </p:spTree>
    <p:extLst>
      <p:ext uri="{BB962C8B-B14F-4D97-AF65-F5344CB8AC3E}">
        <p14:creationId xmlns:p14="http://schemas.microsoft.com/office/powerpoint/2010/main" val="239063124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6818DBF-9EFC-71A3-845D-76117D2DA7AC}"/>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graphicFrame>
        <p:nvGraphicFramePr>
          <p:cNvPr id="2" name="Tabulka 3">
            <a:extLst>
              <a:ext uri="{FF2B5EF4-FFF2-40B4-BE49-F238E27FC236}">
                <a16:creationId xmlns:a16="http://schemas.microsoft.com/office/drawing/2014/main" id="{64C2527C-2FB8-A51A-6256-34C52DDD6B53}"/>
              </a:ext>
            </a:extLst>
          </p:cNvPr>
          <p:cNvGraphicFramePr>
            <a:graphicFrameLocks noGrp="1"/>
          </p:cNvGraphicFramePr>
          <p:nvPr/>
        </p:nvGraphicFramePr>
        <p:xfrm>
          <a:off x="14609" y="2331720"/>
          <a:ext cx="9129391" cy="2171248"/>
        </p:xfrm>
        <a:graphic>
          <a:graphicData uri="http://schemas.openxmlformats.org/drawingml/2006/table">
            <a:tbl>
              <a:tblPr firstRow="1" bandRow="1">
                <a:tableStyleId>{5C22544A-7EE6-4342-B048-85BDC9FD1C3A}</a:tableStyleId>
              </a:tblPr>
              <a:tblGrid>
                <a:gridCol w="2622176">
                  <a:extLst>
                    <a:ext uri="{9D8B030D-6E8A-4147-A177-3AD203B41FA5}">
                      <a16:colId xmlns:a16="http://schemas.microsoft.com/office/drawing/2014/main" val="783626846"/>
                    </a:ext>
                  </a:extLst>
                </a:gridCol>
                <a:gridCol w="1301443">
                  <a:extLst>
                    <a:ext uri="{9D8B030D-6E8A-4147-A177-3AD203B41FA5}">
                      <a16:colId xmlns:a16="http://schemas.microsoft.com/office/drawing/2014/main" val="2953012087"/>
                    </a:ext>
                  </a:extLst>
                </a:gridCol>
                <a:gridCol w="1301443">
                  <a:extLst>
                    <a:ext uri="{9D8B030D-6E8A-4147-A177-3AD203B41FA5}">
                      <a16:colId xmlns:a16="http://schemas.microsoft.com/office/drawing/2014/main" val="1493453549"/>
                    </a:ext>
                  </a:extLst>
                </a:gridCol>
                <a:gridCol w="1301443">
                  <a:extLst>
                    <a:ext uri="{9D8B030D-6E8A-4147-A177-3AD203B41FA5}">
                      <a16:colId xmlns:a16="http://schemas.microsoft.com/office/drawing/2014/main" val="3981666217"/>
                    </a:ext>
                  </a:extLst>
                </a:gridCol>
                <a:gridCol w="1301443">
                  <a:extLst>
                    <a:ext uri="{9D8B030D-6E8A-4147-A177-3AD203B41FA5}">
                      <a16:colId xmlns:a16="http://schemas.microsoft.com/office/drawing/2014/main" val="2408548465"/>
                    </a:ext>
                  </a:extLst>
                </a:gridCol>
                <a:gridCol w="1301443">
                  <a:extLst>
                    <a:ext uri="{9D8B030D-6E8A-4147-A177-3AD203B41FA5}">
                      <a16:colId xmlns:a16="http://schemas.microsoft.com/office/drawing/2014/main" val="2832236536"/>
                    </a:ext>
                  </a:extLst>
                </a:gridCol>
              </a:tblGrid>
              <a:tr h="444249">
                <a:tc>
                  <a:txBody>
                    <a:bodyPr/>
                    <a:lstStyle/>
                    <a:p>
                      <a:endParaRPr lang="cs-CZ"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dirty="0">
                          <a:solidFill>
                            <a:schemeClr val="tx1"/>
                          </a:solidFill>
                        </a:rPr>
                        <a:t>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altLang="cs-CZ" sz="2400" b="1" dirty="0">
                          <a:solidFill>
                            <a:schemeClr val="tx1"/>
                          </a:solidFill>
                        </a:rPr>
                        <a:t>=</a:t>
                      </a:r>
                      <a:r>
                        <a:rPr lang="en-GB" altLang="cs-CZ" sz="2400" b="1" dirty="0">
                          <a:solidFill>
                            <a:schemeClr val="tx1"/>
                          </a:solidFill>
                        </a:rPr>
                        <a:t>&gt;</a:t>
                      </a: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altLang="cs-CZ" sz="2400" b="1" dirty="0">
                          <a:solidFill>
                            <a:schemeClr val="tx1"/>
                          </a:solidFill>
                        </a:rPr>
                        <a:t>SLT</a:t>
                      </a: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altLang="cs-CZ" sz="2400" b="1" dirty="0">
                          <a:solidFill>
                            <a:schemeClr val="tx1"/>
                          </a:solidFill>
                        </a:rPr>
                        <a:t>=</a:t>
                      </a:r>
                      <a:r>
                        <a:rPr lang="en-GB" altLang="cs-CZ" sz="2400" b="1" dirty="0">
                          <a:solidFill>
                            <a:schemeClr val="tx1"/>
                          </a:solidFill>
                        </a:rPr>
                        <a:t>&gt;</a:t>
                      </a: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altLang="cs-CZ" sz="2400" b="1" dirty="0">
                          <a:solidFill>
                            <a:schemeClr val="tx1"/>
                          </a:solidFill>
                        </a:rPr>
                        <a:t>CHS</a:t>
                      </a: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68510253"/>
                  </a:ext>
                </a:extLst>
              </a:tr>
              <a:tr h="444249">
                <a:tc>
                  <a:txBody>
                    <a:bodyPr/>
                    <a:lstStyle/>
                    <a:p>
                      <a:r>
                        <a:rPr lang="cs-CZ" sz="2400" b="1" dirty="0">
                          <a:solidFill>
                            <a:schemeClr val="tx1"/>
                          </a:solidFill>
                        </a:rPr>
                        <a:t>Plíva (1971)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dirty="0">
                          <a:solidFill>
                            <a:schemeClr val="tx1"/>
                          </a:solidFill>
                        </a:rPr>
                        <a:t>651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748789"/>
                  </a:ext>
                </a:extLst>
              </a:tr>
              <a:tr h="799648">
                <a:tc>
                  <a:txBody>
                    <a:bodyPr/>
                    <a:lstStyle/>
                    <a:p>
                      <a:r>
                        <a:rPr lang="cs-CZ" sz="2400" b="1" dirty="0">
                          <a:solidFill>
                            <a:schemeClr val="tx1"/>
                          </a:solidFill>
                        </a:rPr>
                        <a:t>± 2001 (OPRL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dirty="0">
                          <a:solidFill>
                            <a:schemeClr val="tx1"/>
                          </a:solidFill>
                        </a:rPr>
                        <a:t>1032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4893036"/>
                  </a:ext>
                </a:extLst>
              </a:tr>
              <a:tr h="444249">
                <a:tc>
                  <a:txBody>
                    <a:bodyPr/>
                    <a:lstStyle/>
                    <a:p>
                      <a:r>
                        <a:rPr lang="cs-CZ" sz="2400" b="1" dirty="0">
                          <a:solidFill>
                            <a:schemeClr val="tx1"/>
                          </a:solidFill>
                        </a:rPr>
                        <a:t>1. 1. 2019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cs-CZ" sz="2400" b="1" dirty="0">
                          <a:solidFill>
                            <a:schemeClr val="tx1"/>
                          </a:solidFill>
                        </a:rPr>
                        <a:t>804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2400" b="1">
                          <a:solidFill>
                            <a:schemeClr val="tx1"/>
                          </a:solidFill>
                        </a:rPr>
                        <a:t>182</a:t>
                      </a:r>
                      <a:endParaRPr lang="cs-CZ"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cs-CZ"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2400" b="1" dirty="0">
                          <a:solidFill>
                            <a:schemeClr val="tx1"/>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7306077"/>
                  </a:ext>
                </a:extLst>
              </a:tr>
            </a:tbl>
          </a:graphicData>
        </a:graphic>
      </p:graphicFrame>
    </p:spTree>
    <p:extLst>
      <p:ext uri="{BB962C8B-B14F-4D97-AF65-F5344CB8AC3E}">
        <p14:creationId xmlns:p14="http://schemas.microsoft.com/office/powerpoint/2010/main" val="45939953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Obrázek 3">
            <a:extLst>
              <a:ext uri="{FF2B5EF4-FFF2-40B4-BE49-F238E27FC236}">
                <a16:creationId xmlns:a16="http://schemas.microsoft.com/office/drawing/2014/main" id="{33CFD214-C364-0F97-36DB-52ACB7F42D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188913"/>
            <a:ext cx="9134475" cy="65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nice se šipkou 7">
            <a:extLst>
              <a:ext uri="{FF2B5EF4-FFF2-40B4-BE49-F238E27FC236}">
                <a16:creationId xmlns:a16="http://schemas.microsoft.com/office/drawing/2014/main" id="{3616DDEE-31FC-D18B-5C1F-D9E735F5509D}"/>
              </a:ext>
            </a:extLst>
          </p:cNvPr>
          <p:cNvCxnSpPr/>
          <p:nvPr/>
        </p:nvCxnSpPr>
        <p:spPr>
          <a:xfrm flipH="1">
            <a:off x="762061" y="773705"/>
            <a:ext cx="1711325" cy="12160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Ovál 1">
            <a:extLst>
              <a:ext uri="{FF2B5EF4-FFF2-40B4-BE49-F238E27FC236}">
                <a16:creationId xmlns:a16="http://schemas.microsoft.com/office/drawing/2014/main" id="{3D7B8566-2BC6-B9C3-2E4B-562B34C74477}"/>
              </a:ext>
            </a:extLst>
          </p:cNvPr>
          <p:cNvSpPr/>
          <p:nvPr/>
        </p:nvSpPr>
        <p:spPr>
          <a:xfrm>
            <a:off x="341530" y="863600"/>
            <a:ext cx="1215135" cy="75554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2" name="Skupina 21">
            <a:extLst>
              <a:ext uri="{FF2B5EF4-FFF2-40B4-BE49-F238E27FC236}">
                <a16:creationId xmlns:a16="http://schemas.microsoft.com/office/drawing/2014/main" id="{7621B165-E10A-FA45-7EC2-F8822EEBD465}"/>
              </a:ext>
            </a:extLst>
          </p:cNvPr>
          <p:cNvGrpSpPr/>
          <p:nvPr/>
        </p:nvGrpSpPr>
        <p:grpSpPr>
          <a:xfrm>
            <a:off x="6047556" y="1493785"/>
            <a:ext cx="2484884" cy="4194320"/>
            <a:chOff x="6047556" y="1493785"/>
            <a:chExt cx="2484884" cy="4194320"/>
          </a:xfrm>
        </p:grpSpPr>
        <p:cxnSp>
          <p:nvCxnSpPr>
            <p:cNvPr id="7" name="Přímá spojnice se šipkou 6">
              <a:extLst>
                <a:ext uri="{FF2B5EF4-FFF2-40B4-BE49-F238E27FC236}">
                  <a16:creationId xmlns:a16="http://schemas.microsoft.com/office/drawing/2014/main" id="{0880694E-2085-2791-887D-B80F8C361289}"/>
                </a:ext>
              </a:extLst>
            </p:cNvPr>
            <p:cNvCxnSpPr/>
            <p:nvPr/>
          </p:nvCxnSpPr>
          <p:spPr>
            <a:xfrm flipH="1">
              <a:off x="6047556" y="1493785"/>
              <a:ext cx="1711325" cy="12160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Skupina 20">
              <a:extLst>
                <a:ext uri="{FF2B5EF4-FFF2-40B4-BE49-F238E27FC236}">
                  <a16:creationId xmlns:a16="http://schemas.microsoft.com/office/drawing/2014/main" id="{73DAEBCD-29A0-8049-DC7B-E091CB0B4FAD}"/>
                </a:ext>
              </a:extLst>
            </p:cNvPr>
            <p:cNvGrpSpPr/>
            <p:nvPr/>
          </p:nvGrpSpPr>
          <p:grpSpPr>
            <a:xfrm>
              <a:off x="6372225" y="3789040"/>
              <a:ext cx="2160215" cy="1899065"/>
              <a:chOff x="6372225" y="3789040"/>
              <a:chExt cx="2160215" cy="1899065"/>
            </a:xfrm>
          </p:grpSpPr>
          <p:cxnSp>
            <p:nvCxnSpPr>
              <p:cNvPr id="10" name="Přímá spojnice se šipkou 9">
                <a:extLst>
                  <a:ext uri="{FF2B5EF4-FFF2-40B4-BE49-F238E27FC236}">
                    <a16:creationId xmlns:a16="http://schemas.microsoft.com/office/drawing/2014/main" id="{A42C67ED-1A60-1214-2C86-28AD0C2C3261}"/>
                  </a:ext>
                </a:extLst>
              </p:cNvPr>
              <p:cNvCxnSpPr>
                <a:cxnSpLocks/>
              </p:cNvCxnSpPr>
              <p:nvPr/>
            </p:nvCxnSpPr>
            <p:spPr>
              <a:xfrm>
                <a:off x="6372225" y="4157755"/>
                <a:ext cx="2025650" cy="15303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Přímá spojnice se šipkou 2">
                <a:extLst>
                  <a:ext uri="{FF2B5EF4-FFF2-40B4-BE49-F238E27FC236}">
                    <a16:creationId xmlns:a16="http://schemas.microsoft.com/office/drawing/2014/main" id="{E85E6F03-1928-59F8-7A4E-5B3E1DDC530C}"/>
                  </a:ext>
                </a:extLst>
              </p:cNvPr>
              <p:cNvCxnSpPr>
                <a:cxnSpLocks/>
              </p:cNvCxnSpPr>
              <p:nvPr/>
            </p:nvCxnSpPr>
            <p:spPr>
              <a:xfrm flipV="1">
                <a:off x="6372225" y="3789040"/>
                <a:ext cx="2160215" cy="3591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 name="Skupina 11">
            <a:extLst>
              <a:ext uri="{FF2B5EF4-FFF2-40B4-BE49-F238E27FC236}">
                <a16:creationId xmlns:a16="http://schemas.microsoft.com/office/drawing/2014/main" id="{64B792CB-DDD5-433B-E409-1D24EF8A9A27}"/>
              </a:ext>
            </a:extLst>
          </p:cNvPr>
          <p:cNvGrpSpPr/>
          <p:nvPr/>
        </p:nvGrpSpPr>
        <p:grpSpPr>
          <a:xfrm>
            <a:off x="2096725" y="1169895"/>
            <a:ext cx="6166385" cy="1322855"/>
            <a:chOff x="2096725" y="1169895"/>
            <a:chExt cx="6166385" cy="1322855"/>
          </a:xfrm>
        </p:grpSpPr>
        <p:sp>
          <p:nvSpPr>
            <p:cNvPr id="5" name="Ovál 4">
              <a:extLst>
                <a:ext uri="{FF2B5EF4-FFF2-40B4-BE49-F238E27FC236}">
                  <a16:creationId xmlns:a16="http://schemas.microsoft.com/office/drawing/2014/main" id="{D644C5B2-8972-F2E0-C428-AC3602C2838E}"/>
                </a:ext>
              </a:extLst>
            </p:cNvPr>
            <p:cNvSpPr/>
            <p:nvPr/>
          </p:nvSpPr>
          <p:spPr>
            <a:xfrm>
              <a:off x="2096725" y="1169895"/>
              <a:ext cx="376661" cy="32389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F58EDF8E-A179-0452-12EA-A4B3BE1830E3}"/>
                </a:ext>
              </a:extLst>
            </p:cNvPr>
            <p:cNvSpPr/>
            <p:nvPr/>
          </p:nvSpPr>
          <p:spPr>
            <a:xfrm>
              <a:off x="2215119" y="2168860"/>
              <a:ext cx="376661" cy="32389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24F51331-5300-C0EB-C2A6-EEFC16844754}"/>
                </a:ext>
              </a:extLst>
            </p:cNvPr>
            <p:cNvSpPr/>
            <p:nvPr/>
          </p:nvSpPr>
          <p:spPr>
            <a:xfrm>
              <a:off x="7886449" y="1619146"/>
              <a:ext cx="376661" cy="32389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7" name="Skupina 16">
            <a:extLst>
              <a:ext uri="{FF2B5EF4-FFF2-40B4-BE49-F238E27FC236}">
                <a16:creationId xmlns:a16="http://schemas.microsoft.com/office/drawing/2014/main" id="{4EB56481-5586-FD63-FE58-0056CCC9568F}"/>
              </a:ext>
            </a:extLst>
          </p:cNvPr>
          <p:cNvGrpSpPr/>
          <p:nvPr/>
        </p:nvGrpSpPr>
        <p:grpSpPr>
          <a:xfrm>
            <a:off x="341530" y="2680118"/>
            <a:ext cx="2115920" cy="3098350"/>
            <a:chOff x="341530" y="2680118"/>
            <a:chExt cx="2115920" cy="3098350"/>
          </a:xfrm>
        </p:grpSpPr>
        <p:cxnSp>
          <p:nvCxnSpPr>
            <p:cNvPr id="15" name="Přímá spojnice se šipkou 14">
              <a:extLst>
                <a:ext uri="{FF2B5EF4-FFF2-40B4-BE49-F238E27FC236}">
                  <a16:creationId xmlns:a16="http://schemas.microsoft.com/office/drawing/2014/main" id="{F7535A29-8C67-6C6A-A107-0A16159DAD8E}"/>
                </a:ext>
              </a:extLst>
            </p:cNvPr>
            <p:cNvCxnSpPr>
              <a:cxnSpLocks/>
            </p:cNvCxnSpPr>
            <p:nvPr/>
          </p:nvCxnSpPr>
          <p:spPr>
            <a:xfrm flipH="1">
              <a:off x="1106615" y="4779150"/>
              <a:ext cx="1350835" cy="9993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5B4DF419-F5EF-9792-6A03-73E5C40ADD41}"/>
                </a:ext>
              </a:extLst>
            </p:cNvPr>
            <p:cNvCxnSpPr>
              <a:cxnSpLocks/>
            </p:cNvCxnSpPr>
            <p:nvPr/>
          </p:nvCxnSpPr>
          <p:spPr>
            <a:xfrm flipH="1">
              <a:off x="341530" y="2680118"/>
              <a:ext cx="1350835" cy="9993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Skupina 18">
            <a:extLst>
              <a:ext uri="{FF2B5EF4-FFF2-40B4-BE49-F238E27FC236}">
                <a16:creationId xmlns:a16="http://schemas.microsoft.com/office/drawing/2014/main" id="{8A09E696-9ED6-B969-DE61-024A02712E94}"/>
              </a:ext>
            </a:extLst>
          </p:cNvPr>
          <p:cNvGrpSpPr/>
          <p:nvPr/>
        </p:nvGrpSpPr>
        <p:grpSpPr>
          <a:xfrm>
            <a:off x="5292080" y="0"/>
            <a:ext cx="1713479" cy="6858000"/>
            <a:chOff x="5292080" y="0"/>
            <a:chExt cx="1713479" cy="6858000"/>
          </a:xfrm>
        </p:grpSpPr>
        <p:cxnSp>
          <p:nvCxnSpPr>
            <p:cNvPr id="14" name="Přímá spojnice 13">
              <a:extLst>
                <a:ext uri="{FF2B5EF4-FFF2-40B4-BE49-F238E27FC236}">
                  <a16:creationId xmlns:a16="http://schemas.microsoft.com/office/drawing/2014/main" id="{FA8CED4C-A054-B4AE-29B5-EE8FC116F8F2}"/>
                </a:ext>
              </a:extLst>
            </p:cNvPr>
            <p:cNvCxnSpPr/>
            <p:nvPr/>
          </p:nvCxnSpPr>
          <p:spPr>
            <a:xfrm>
              <a:off x="5292080" y="0"/>
              <a:ext cx="0"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04DE18C9-2DC9-72D1-A85D-D84F2FA8874B}"/>
                </a:ext>
              </a:extLst>
            </p:cNvPr>
            <p:cNvCxnSpPr>
              <a:cxnSpLocks/>
            </p:cNvCxnSpPr>
            <p:nvPr/>
          </p:nvCxnSpPr>
          <p:spPr>
            <a:xfrm flipH="1">
              <a:off x="5618052" y="722620"/>
              <a:ext cx="1387507" cy="10584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Ovál 19">
            <a:extLst>
              <a:ext uri="{FF2B5EF4-FFF2-40B4-BE49-F238E27FC236}">
                <a16:creationId xmlns:a16="http://schemas.microsoft.com/office/drawing/2014/main" id="{E2FF53AA-A74D-0783-709C-CD0C77F00E5A}"/>
              </a:ext>
            </a:extLst>
          </p:cNvPr>
          <p:cNvSpPr/>
          <p:nvPr/>
        </p:nvSpPr>
        <p:spPr>
          <a:xfrm>
            <a:off x="9524" y="5994285"/>
            <a:ext cx="9124949" cy="86371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4">
            <a:extLst>
              <a:ext uri="{FF2B5EF4-FFF2-40B4-BE49-F238E27FC236}">
                <a16:creationId xmlns:a16="http://schemas.microsoft.com/office/drawing/2014/main" id="{3CC52F7F-74D3-5E9E-CBE2-C64D143CF5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346075"/>
            <a:ext cx="9163050" cy="606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5701" name="Picture 5">
            <a:extLst>
              <a:ext uri="{FF2B5EF4-FFF2-40B4-BE49-F238E27FC236}">
                <a16:creationId xmlns:a16="http://schemas.microsoft.com/office/drawing/2014/main" id="{2C36B135-B0FC-AC63-6B56-FE25534984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85750"/>
            <a:ext cx="9144000"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5701"/>
                                        </p:tgtEl>
                                        <p:attrNameLst>
                                          <p:attrName>style.visibility</p:attrName>
                                        </p:attrNameLst>
                                      </p:cBhvr>
                                      <p:to>
                                        <p:strVal val="visible"/>
                                      </p:to>
                                    </p:set>
                                    <p:animEffect transition="in" filter="fade">
                                      <p:cBhvr>
                                        <p:cTn id="7" dur="2000"/>
                                        <p:tgtEl>
                                          <p:spTgt spid="285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972F765-12D5-583D-5203-78E51540796F}"/>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Aplikace lesnické typologie</a:t>
            </a:r>
          </a:p>
        </p:txBody>
      </p:sp>
      <p:sp>
        <p:nvSpPr>
          <p:cNvPr id="3" name="Rectangle 4">
            <a:extLst>
              <a:ext uri="{FF2B5EF4-FFF2-40B4-BE49-F238E27FC236}">
                <a16:creationId xmlns:a16="http://schemas.microsoft.com/office/drawing/2014/main" id="{40ADA561-C2B7-F8D5-865D-0555D35A8CC7}"/>
              </a:ext>
            </a:extLst>
          </p:cNvPr>
          <p:cNvSpPr>
            <a:spLocks noChangeArrowheads="1"/>
          </p:cNvSpPr>
          <p:nvPr/>
        </p:nvSpPr>
        <p:spPr bwMode="auto">
          <a:xfrm>
            <a:off x="107950" y="819150"/>
            <a:ext cx="8928100" cy="2420938"/>
          </a:xfrm>
          <a:prstGeom prst="rect">
            <a:avLst/>
          </a:prstGeom>
          <a:noFill/>
          <a:ln>
            <a:noFill/>
          </a:ln>
        </p:spPr>
        <p:txBody>
          <a:bodyPr/>
          <a:lstStyle>
            <a:lvl1pPr marL="357188" indent="-357188">
              <a:spcBef>
                <a:spcPct val="20000"/>
              </a:spcBef>
              <a:buChar char="•"/>
              <a:defRPr sz="32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indent="0">
              <a:buNone/>
            </a:pPr>
            <a:r>
              <a:rPr lang="cs-CZ" sz="2000" b="1" dirty="0">
                <a:cs typeface="Calibri" panose="020F0502020204030204" pitchFamily="34" charset="0"/>
              </a:rPr>
              <a:t>https://www.uhul.cz/nase-cinnost/lesnicka-typologie/:</a:t>
            </a:r>
          </a:p>
          <a:p>
            <a:pPr>
              <a:buFont typeface="Arial" panose="020B0604020202020204" pitchFamily="34" charset="0"/>
              <a:buChar char="•"/>
            </a:pPr>
            <a:r>
              <a:rPr lang="cs-CZ" sz="2000" b="1" dirty="0">
                <a:cs typeface="Calibri" panose="020F0502020204030204" pitchFamily="34" charset="0"/>
              </a:rPr>
              <a:t>součást lesních hospodářských plánů a osnov (podle nichž na svých majetcích hospodaří vlastníci lesů) – podklad pro stanovení hospodářských opatření, provozních a produkčních cílů,</a:t>
            </a:r>
          </a:p>
          <a:p>
            <a:pPr>
              <a:buFont typeface="Arial" panose="020B0604020202020204" pitchFamily="34" charset="0"/>
              <a:buChar char="•"/>
            </a:pPr>
            <a:r>
              <a:rPr lang="cs-CZ" sz="2000" b="1" dirty="0">
                <a:cs typeface="Calibri" panose="020F0502020204030204" pitchFamily="34" charset="0"/>
              </a:rPr>
              <a:t>podklad pro oceňování lesních pozemků (podle § 12 zákona č. 151/1997 Sb.,     o oceňování majetku),</a:t>
            </a:r>
          </a:p>
          <a:p>
            <a:pPr>
              <a:buFont typeface="Arial" panose="020B0604020202020204" pitchFamily="34" charset="0"/>
              <a:buChar char="•"/>
            </a:pPr>
            <a:r>
              <a:rPr lang="cs-CZ" sz="2000" b="1" dirty="0">
                <a:cs typeface="Calibri" panose="020F0502020204030204" pitchFamily="34" charset="0"/>
              </a:rPr>
              <a:t>podklad pro přidělování dotací na hospodaření v lesích (příloha č. 9 k zákonu     o státním rozpočtu),</a:t>
            </a:r>
          </a:p>
          <a:p>
            <a:pPr>
              <a:buFont typeface="Arial" panose="020B0604020202020204" pitchFamily="34" charset="0"/>
              <a:buChar char="•"/>
            </a:pPr>
            <a:r>
              <a:rPr lang="cs-CZ" sz="2000" b="1" dirty="0">
                <a:cs typeface="Calibri" panose="020F0502020204030204" pitchFamily="34" charset="0"/>
              </a:rPr>
              <a:t>podklad pro hodnocení funkcí lesních ekosystémů,</a:t>
            </a:r>
          </a:p>
          <a:p>
            <a:pPr>
              <a:buFont typeface="Arial" panose="020B0604020202020204" pitchFamily="34" charset="0"/>
              <a:buChar char="•"/>
            </a:pPr>
            <a:r>
              <a:rPr lang="cs-CZ" sz="2000" b="1" dirty="0">
                <a:cs typeface="Calibri" panose="020F0502020204030204" pitchFamily="34" charset="0"/>
              </a:rPr>
              <a:t>je používána jako srovnávací báze při výzkumu lesních ekosystémů,</a:t>
            </a:r>
          </a:p>
          <a:p>
            <a:pPr>
              <a:buFont typeface="Arial" panose="020B0604020202020204" pitchFamily="34" charset="0"/>
              <a:buChar char="•"/>
            </a:pPr>
            <a:r>
              <a:rPr lang="cs-CZ" sz="2000" b="1" dirty="0">
                <a:cs typeface="Calibri" panose="020F0502020204030204" pitchFamily="34" charset="0"/>
              </a:rPr>
              <a:t>je nezbytná při zalesňování nelesní půdy pro stanovení vhodné druhové skladby nového lesního porostu,</a:t>
            </a:r>
          </a:p>
          <a:p>
            <a:pPr>
              <a:buFont typeface="Arial" panose="020B0604020202020204" pitchFamily="34" charset="0"/>
              <a:buChar char="•"/>
            </a:pPr>
            <a:r>
              <a:rPr lang="cs-CZ" sz="2000" b="1" dirty="0">
                <a:cs typeface="Calibri" panose="020F0502020204030204" pitchFamily="34" charset="0"/>
              </a:rPr>
              <a:t>slouží jako podklad pro rozhodování orgánů státní správy lesů a státní správy ochrany přírody,</a:t>
            </a:r>
          </a:p>
          <a:p>
            <a:pPr>
              <a:buFont typeface="Arial" panose="020B0604020202020204" pitchFamily="34" charset="0"/>
              <a:buChar char="•"/>
            </a:pPr>
            <a:r>
              <a:rPr lang="cs-CZ" sz="2000" b="1" dirty="0">
                <a:cs typeface="Calibri" panose="020F0502020204030204" pitchFamily="34" charset="0"/>
              </a:rPr>
              <a:t>je podkladem pro managementová opatření v chráněných územích.</a:t>
            </a:r>
          </a:p>
        </p:txBody>
      </p:sp>
    </p:spTree>
    <p:extLst>
      <p:ext uri="{BB962C8B-B14F-4D97-AF65-F5344CB8AC3E}">
        <p14:creationId xmlns:p14="http://schemas.microsoft.com/office/powerpoint/2010/main" val="443689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19AD7-7F64-D11E-A605-44B60A717618}"/>
            </a:ext>
          </a:extLst>
        </p:cNvPr>
        <p:cNvGrpSpPr/>
        <p:nvPr/>
      </p:nvGrpSpPr>
      <p:grpSpPr>
        <a:xfrm>
          <a:off x="0" y="0"/>
          <a:ext cx="0" cy="0"/>
          <a:chOff x="0" y="0"/>
          <a:chExt cx="0" cy="0"/>
        </a:xfrm>
      </p:grpSpPr>
      <p:pic>
        <p:nvPicPr>
          <p:cNvPr id="12" name="Obrázek 11" descr="Obsah obrázku venku, krajina, tráva, obloha&#10;&#10;Obsah vygenerovaný umělou inteligencí může být nesprávný.">
            <a:extLst>
              <a:ext uri="{FF2B5EF4-FFF2-40B4-BE49-F238E27FC236}">
                <a16:creationId xmlns:a16="http://schemas.microsoft.com/office/drawing/2014/main" id="{1D387C26-AC8A-9BA3-8B3E-37F9E3569F31}"/>
              </a:ext>
            </a:extLst>
          </p:cNvPr>
          <p:cNvPicPr>
            <a:picLocks noChangeAspect="1"/>
          </p:cNvPicPr>
          <p:nvPr/>
        </p:nvPicPr>
        <p:blipFill>
          <a:blip r:embed="rId2">
            <a:extLst>
              <a:ext uri="{28A0092B-C50C-407E-A947-70E740481C1C}">
                <a14:useLocalDpi xmlns:a14="http://schemas.microsoft.com/office/drawing/2010/main" val="0"/>
              </a:ext>
            </a:extLst>
          </a:blip>
          <a:srcRect t="16997"/>
          <a:stretch/>
        </p:blipFill>
        <p:spPr>
          <a:xfrm>
            <a:off x="476307" y="1468041"/>
            <a:ext cx="8191387" cy="4532709"/>
          </a:xfrm>
          <a:prstGeom prst="rect">
            <a:avLst/>
          </a:prstGeom>
        </p:spPr>
      </p:pic>
      <p:sp>
        <p:nvSpPr>
          <p:cNvPr id="13" name="Volný tvar: obrazec 12">
            <a:extLst>
              <a:ext uri="{FF2B5EF4-FFF2-40B4-BE49-F238E27FC236}">
                <a16:creationId xmlns:a16="http://schemas.microsoft.com/office/drawing/2014/main" id="{2F48C3D9-7644-05AC-3D68-7A0DA9A4D003}"/>
              </a:ext>
            </a:extLst>
          </p:cNvPr>
          <p:cNvSpPr/>
          <p:nvPr/>
        </p:nvSpPr>
        <p:spPr>
          <a:xfrm>
            <a:off x="476306" y="2076163"/>
            <a:ext cx="8191919" cy="67826"/>
          </a:xfrm>
          <a:custGeom>
            <a:avLst/>
            <a:gdLst>
              <a:gd name="connsiteX0" fmla="*/ 0 w 10922558"/>
              <a:gd name="connsiteY0" fmla="*/ 60290 h 90435"/>
              <a:gd name="connsiteX1" fmla="*/ 622998 w 10922558"/>
              <a:gd name="connsiteY1" fmla="*/ 70339 h 90435"/>
              <a:gd name="connsiteX2" fmla="*/ 1366576 w 10922558"/>
              <a:gd name="connsiteY2" fmla="*/ 40194 h 90435"/>
              <a:gd name="connsiteX3" fmla="*/ 1818752 w 10922558"/>
              <a:gd name="connsiteY3" fmla="*/ 60290 h 90435"/>
              <a:gd name="connsiteX4" fmla="*/ 2883877 w 10922558"/>
              <a:gd name="connsiteY4" fmla="*/ 80387 h 90435"/>
              <a:gd name="connsiteX5" fmla="*/ 3366198 w 10922558"/>
              <a:gd name="connsiteY5" fmla="*/ 80387 h 90435"/>
              <a:gd name="connsiteX6" fmla="*/ 3989196 w 10922558"/>
              <a:gd name="connsiteY6" fmla="*/ 30145 h 90435"/>
              <a:gd name="connsiteX7" fmla="*/ 4652387 w 10922558"/>
              <a:gd name="connsiteY7" fmla="*/ 40194 h 90435"/>
              <a:gd name="connsiteX8" fmla="*/ 5868238 w 10922558"/>
              <a:gd name="connsiteY8" fmla="*/ 80387 h 90435"/>
              <a:gd name="connsiteX9" fmla="*/ 6521380 w 10922558"/>
              <a:gd name="connsiteY9" fmla="*/ 40194 h 90435"/>
              <a:gd name="connsiteX10" fmla="*/ 7486022 w 10922558"/>
              <a:gd name="connsiteY10" fmla="*/ 90435 h 90435"/>
              <a:gd name="connsiteX11" fmla="*/ 8963130 w 10922558"/>
              <a:gd name="connsiteY11" fmla="*/ 70339 h 90435"/>
              <a:gd name="connsiteX12" fmla="*/ 10178980 w 10922558"/>
              <a:gd name="connsiteY12" fmla="*/ 40194 h 90435"/>
              <a:gd name="connsiteX13" fmla="*/ 10922558 w 10922558"/>
              <a:gd name="connsiteY13" fmla="*/ 0 h 9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22558" h="90435">
                <a:moveTo>
                  <a:pt x="0" y="60290"/>
                </a:moveTo>
                <a:cubicBezTo>
                  <a:pt x="197617" y="66989"/>
                  <a:pt x="395235" y="73688"/>
                  <a:pt x="622998" y="70339"/>
                </a:cubicBezTo>
                <a:cubicBezTo>
                  <a:pt x="850761" y="66990"/>
                  <a:pt x="1167284" y="41869"/>
                  <a:pt x="1366576" y="40194"/>
                </a:cubicBezTo>
                <a:cubicBezTo>
                  <a:pt x="1565868" y="38519"/>
                  <a:pt x="1818752" y="60290"/>
                  <a:pt x="1818752" y="60290"/>
                </a:cubicBezTo>
                <a:lnTo>
                  <a:pt x="2883877" y="80387"/>
                </a:lnTo>
                <a:cubicBezTo>
                  <a:pt x="3141785" y="83737"/>
                  <a:pt x="3181978" y="88761"/>
                  <a:pt x="3366198" y="80387"/>
                </a:cubicBezTo>
                <a:cubicBezTo>
                  <a:pt x="3550418" y="72013"/>
                  <a:pt x="3774831" y="36844"/>
                  <a:pt x="3989196" y="30145"/>
                </a:cubicBezTo>
                <a:cubicBezTo>
                  <a:pt x="4203561" y="23446"/>
                  <a:pt x="4652387" y="40194"/>
                  <a:pt x="4652387" y="40194"/>
                </a:cubicBezTo>
                <a:cubicBezTo>
                  <a:pt x="4965561" y="48568"/>
                  <a:pt x="5556739" y="80387"/>
                  <a:pt x="5868238" y="80387"/>
                </a:cubicBezTo>
                <a:cubicBezTo>
                  <a:pt x="6179737" y="80387"/>
                  <a:pt x="6251749" y="38519"/>
                  <a:pt x="6521380" y="40194"/>
                </a:cubicBezTo>
                <a:cubicBezTo>
                  <a:pt x="6791011" y="41869"/>
                  <a:pt x="7486022" y="90435"/>
                  <a:pt x="7486022" y="90435"/>
                </a:cubicBezTo>
                <a:lnTo>
                  <a:pt x="8963130" y="70339"/>
                </a:lnTo>
                <a:lnTo>
                  <a:pt x="10178980" y="40194"/>
                </a:lnTo>
                <a:cubicBezTo>
                  <a:pt x="10505551" y="28471"/>
                  <a:pt x="10714054" y="14235"/>
                  <a:pt x="10922558" y="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obrazec 13">
            <a:extLst>
              <a:ext uri="{FF2B5EF4-FFF2-40B4-BE49-F238E27FC236}">
                <a16:creationId xmlns:a16="http://schemas.microsoft.com/office/drawing/2014/main" id="{0A519EEC-4466-6DA9-83E2-3D68655DE580}"/>
              </a:ext>
            </a:extLst>
          </p:cNvPr>
          <p:cNvSpPr/>
          <p:nvPr/>
        </p:nvSpPr>
        <p:spPr>
          <a:xfrm>
            <a:off x="2865237" y="3271767"/>
            <a:ext cx="5792988" cy="1285946"/>
          </a:xfrm>
          <a:custGeom>
            <a:avLst/>
            <a:gdLst>
              <a:gd name="connsiteX0" fmla="*/ 7685884 w 7723984"/>
              <a:gd name="connsiteY0" fmla="*/ 1714595 h 1714595"/>
              <a:gd name="connsiteX1" fmla="*/ 5257009 w 7723984"/>
              <a:gd name="connsiteY1" fmla="*/ 1305020 h 1714595"/>
              <a:gd name="connsiteX2" fmla="*/ 3875884 w 7723984"/>
              <a:gd name="connsiteY2" fmla="*/ 971645 h 1714595"/>
              <a:gd name="connsiteX3" fmla="*/ 2504284 w 7723984"/>
              <a:gd name="connsiteY3" fmla="*/ 914495 h 1714595"/>
              <a:gd name="connsiteX4" fmla="*/ 1342234 w 7723984"/>
              <a:gd name="connsiteY4" fmla="*/ 733520 h 1714595"/>
              <a:gd name="connsiteX5" fmla="*/ 1294609 w 7723984"/>
              <a:gd name="connsiteY5" fmla="*/ 381095 h 1714595"/>
              <a:gd name="connsiteX6" fmla="*/ 685009 w 7723984"/>
              <a:gd name="connsiteY6" fmla="*/ 304895 h 1714595"/>
              <a:gd name="connsiteX7" fmla="*/ 8734 w 7723984"/>
              <a:gd name="connsiteY7" fmla="*/ 362045 h 1714595"/>
              <a:gd name="connsiteX8" fmla="*/ 1189834 w 7723984"/>
              <a:gd name="connsiteY8" fmla="*/ 162020 h 1714595"/>
              <a:gd name="connsiteX9" fmla="*/ 2485234 w 7723984"/>
              <a:gd name="connsiteY9" fmla="*/ 57245 h 1714595"/>
              <a:gd name="connsiteX10" fmla="*/ 3380584 w 7723984"/>
              <a:gd name="connsiteY10" fmla="*/ 9620 h 1714595"/>
              <a:gd name="connsiteX11" fmla="*/ 3837784 w 7723984"/>
              <a:gd name="connsiteY11" fmla="*/ 19145 h 1714595"/>
              <a:gd name="connsiteX12" fmla="*/ 3371059 w 7723984"/>
              <a:gd name="connsiteY12" fmla="*/ 200120 h 1714595"/>
              <a:gd name="connsiteX13" fmla="*/ 3571084 w 7723984"/>
              <a:gd name="connsiteY13" fmla="*/ 285845 h 1714595"/>
              <a:gd name="connsiteX14" fmla="*/ 4390234 w 7723984"/>
              <a:gd name="connsiteY14" fmla="*/ 362045 h 1714595"/>
              <a:gd name="connsiteX15" fmla="*/ 5828509 w 7723984"/>
              <a:gd name="connsiteY15" fmla="*/ 381095 h 1714595"/>
              <a:gd name="connsiteX16" fmla="*/ 7723984 w 7723984"/>
              <a:gd name="connsiteY16" fmla="*/ 342995 h 171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3984" h="1714595">
                <a:moveTo>
                  <a:pt x="7685884" y="1714595"/>
                </a:moveTo>
                <a:lnTo>
                  <a:pt x="5257009" y="1305020"/>
                </a:lnTo>
                <a:cubicBezTo>
                  <a:pt x="4622009" y="1181195"/>
                  <a:pt x="4334671" y="1036732"/>
                  <a:pt x="3875884" y="971645"/>
                </a:cubicBezTo>
                <a:cubicBezTo>
                  <a:pt x="3417097" y="906558"/>
                  <a:pt x="2926559" y="954182"/>
                  <a:pt x="2504284" y="914495"/>
                </a:cubicBezTo>
                <a:cubicBezTo>
                  <a:pt x="2082009" y="874808"/>
                  <a:pt x="1543846" y="822420"/>
                  <a:pt x="1342234" y="733520"/>
                </a:cubicBezTo>
                <a:cubicBezTo>
                  <a:pt x="1140622" y="644620"/>
                  <a:pt x="1404146" y="452532"/>
                  <a:pt x="1294609" y="381095"/>
                </a:cubicBezTo>
                <a:cubicBezTo>
                  <a:pt x="1185071" y="309657"/>
                  <a:pt x="899321" y="308070"/>
                  <a:pt x="685009" y="304895"/>
                </a:cubicBezTo>
                <a:cubicBezTo>
                  <a:pt x="470697" y="301720"/>
                  <a:pt x="-75403" y="385857"/>
                  <a:pt x="8734" y="362045"/>
                </a:cubicBezTo>
                <a:cubicBezTo>
                  <a:pt x="92871" y="338233"/>
                  <a:pt x="777084" y="212820"/>
                  <a:pt x="1189834" y="162020"/>
                </a:cubicBezTo>
                <a:cubicBezTo>
                  <a:pt x="1602584" y="111220"/>
                  <a:pt x="2120109" y="82645"/>
                  <a:pt x="2485234" y="57245"/>
                </a:cubicBezTo>
                <a:cubicBezTo>
                  <a:pt x="2850359" y="31845"/>
                  <a:pt x="3155159" y="15970"/>
                  <a:pt x="3380584" y="9620"/>
                </a:cubicBezTo>
                <a:cubicBezTo>
                  <a:pt x="3606009" y="3270"/>
                  <a:pt x="3839372" y="-12605"/>
                  <a:pt x="3837784" y="19145"/>
                </a:cubicBezTo>
                <a:cubicBezTo>
                  <a:pt x="3836196" y="50895"/>
                  <a:pt x="3415509" y="155670"/>
                  <a:pt x="3371059" y="200120"/>
                </a:cubicBezTo>
                <a:cubicBezTo>
                  <a:pt x="3326609" y="244570"/>
                  <a:pt x="3401222" y="258858"/>
                  <a:pt x="3571084" y="285845"/>
                </a:cubicBezTo>
                <a:cubicBezTo>
                  <a:pt x="3740946" y="312832"/>
                  <a:pt x="4013997" y="346170"/>
                  <a:pt x="4390234" y="362045"/>
                </a:cubicBezTo>
                <a:cubicBezTo>
                  <a:pt x="4766471" y="377920"/>
                  <a:pt x="5272884" y="384270"/>
                  <a:pt x="5828509" y="381095"/>
                </a:cubicBezTo>
                <a:cubicBezTo>
                  <a:pt x="6384134" y="377920"/>
                  <a:pt x="7054059" y="360457"/>
                  <a:pt x="7723984" y="342995"/>
                </a:cubicBezTo>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0" name="Skupina 19">
            <a:extLst>
              <a:ext uri="{FF2B5EF4-FFF2-40B4-BE49-F238E27FC236}">
                <a16:creationId xmlns:a16="http://schemas.microsoft.com/office/drawing/2014/main" id="{33F46B64-633F-9356-EE1B-DB4508421CED}"/>
              </a:ext>
            </a:extLst>
          </p:cNvPr>
          <p:cNvGrpSpPr/>
          <p:nvPr/>
        </p:nvGrpSpPr>
        <p:grpSpPr>
          <a:xfrm>
            <a:off x="492919" y="2557463"/>
            <a:ext cx="6450806" cy="1371600"/>
            <a:chOff x="657225" y="2266950"/>
            <a:chExt cx="8601075" cy="1828800"/>
          </a:xfrm>
        </p:grpSpPr>
        <p:sp>
          <p:nvSpPr>
            <p:cNvPr id="15" name="Volný tvar: obrazec 14">
              <a:extLst>
                <a:ext uri="{FF2B5EF4-FFF2-40B4-BE49-F238E27FC236}">
                  <a16:creationId xmlns:a16="http://schemas.microsoft.com/office/drawing/2014/main" id="{2FFFF1B4-B980-DDDF-FBB5-8DFAA70D4293}"/>
                </a:ext>
              </a:extLst>
            </p:cNvPr>
            <p:cNvSpPr/>
            <p:nvPr/>
          </p:nvSpPr>
          <p:spPr>
            <a:xfrm>
              <a:off x="657225" y="3562350"/>
              <a:ext cx="3171825" cy="533400"/>
            </a:xfrm>
            <a:custGeom>
              <a:avLst/>
              <a:gdLst>
                <a:gd name="connsiteX0" fmla="*/ 3171825 w 3171825"/>
                <a:gd name="connsiteY0" fmla="*/ 0 h 533400"/>
                <a:gd name="connsiteX1" fmla="*/ 2047875 w 3171825"/>
                <a:gd name="connsiteY1" fmla="*/ 171450 h 533400"/>
                <a:gd name="connsiteX2" fmla="*/ 1047750 w 3171825"/>
                <a:gd name="connsiteY2" fmla="*/ 409575 h 533400"/>
                <a:gd name="connsiteX3" fmla="*/ 485775 w 3171825"/>
                <a:gd name="connsiteY3" fmla="*/ 485775 h 533400"/>
                <a:gd name="connsiteX4" fmla="*/ 0 w 3171825"/>
                <a:gd name="connsiteY4" fmla="*/ 5334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825" h="533400">
                  <a:moveTo>
                    <a:pt x="3171825" y="0"/>
                  </a:moveTo>
                  <a:cubicBezTo>
                    <a:pt x="2786856" y="51594"/>
                    <a:pt x="2401887" y="103188"/>
                    <a:pt x="2047875" y="171450"/>
                  </a:cubicBezTo>
                  <a:cubicBezTo>
                    <a:pt x="1693863" y="239712"/>
                    <a:pt x="1308100" y="357188"/>
                    <a:pt x="1047750" y="409575"/>
                  </a:cubicBezTo>
                  <a:cubicBezTo>
                    <a:pt x="787400" y="461963"/>
                    <a:pt x="660400" y="465138"/>
                    <a:pt x="485775" y="485775"/>
                  </a:cubicBezTo>
                  <a:cubicBezTo>
                    <a:pt x="311150" y="506413"/>
                    <a:pt x="155575" y="519906"/>
                    <a:pt x="0" y="533400"/>
                  </a:cubicBezTo>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obrazec 15">
              <a:extLst>
                <a:ext uri="{FF2B5EF4-FFF2-40B4-BE49-F238E27FC236}">
                  <a16:creationId xmlns:a16="http://schemas.microsoft.com/office/drawing/2014/main" id="{EDDEAE53-1717-0B81-841F-AEBFB18E1BD3}"/>
                </a:ext>
              </a:extLst>
            </p:cNvPr>
            <p:cNvSpPr/>
            <p:nvPr/>
          </p:nvSpPr>
          <p:spPr>
            <a:xfrm>
              <a:off x="657225" y="2266950"/>
              <a:ext cx="8601075" cy="1495425"/>
            </a:xfrm>
            <a:custGeom>
              <a:avLst/>
              <a:gdLst>
                <a:gd name="connsiteX0" fmla="*/ 0 w 8601075"/>
                <a:gd name="connsiteY0" fmla="*/ 1495425 h 1495425"/>
                <a:gd name="connsiteX1" fmla="*/ 1571625 w 8601075"/>
                <a:gd name="connsiteY1" fmla="*/ 1095375 h 1495425"/>
                <a:gd name="connsiteX2" fmla="*/ 2895600 w 8601075"/>
                <a:gd name="connsiteY2" fmla="*/ 628650 h 1495425"/>
                <a:gd name="connsiteX3" fmla="*/ 4371975 w 8601075"/>
                <a:gd name="connsiteY3" fmla="*/ 381000 h 1495425"/>
                <a:gd name="connsiteX4" fmla="*/ 5505450 w 8601075"/>
                <a:gd name="connsiteY4" fmla="*/ 161925 h 1495425"/>
                <a:gd name="connsiteX5" fmla="*/ 6905625 w 8601075"/>
                <a:gd name="connsiteY5" fmla="*/ 114300 h 1495425"/>
                <a:gd name="connsiteX6" fmla="*/ 7572375 w 8601075"/>
                <a:gd name="connsiteY6" fmla="*/ 0 h 1495425"/>
                <a:gd name="connsiteX7" fmla="*/ 8601075 w 8601075"/>
                <a:gd name="connsiteY7" fmla="*/ 19050 h 1495425"/>
                <a:gd name="connsiteX8" fmla="*/ 7753350 w 8601075"/>
                <a:gd name="connsiteY8" fmla="*/ 190500 h 1495425"/>
                <a:gd name="connsiteX9" fmla="*/ 7667625 w 8601075"/>
                <a:gd name="connsiteY9" fmla="*/ 190500 h 1495425"/>
                <a:gd name="connsiteX10" fmla="*/ 6877050 w 8601075"/>
                <a:gd name="connsiteY10" fmla="*/ 476250 h 1495425"/>
                <a:gd name="connsiteX11" fmla="*/ 5886450 w 8601075"/>
                <a:gd name="connsiteY11" fmla="*/ 647700 h 1495425"/>
                <a:gd name="connsiteX12" fmla="*/ 5276850 w 8601075"/>
                <a:gd name="connsiteY12" fmla="*/ 733425 h 1495425"/>
                <a:gd name="connsiteX13" fmla="*/ 6972300 w 8601075"/>
                <a:gd name="connsiteY13" fmla="*/ 952500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01075" h="1495425">
                  <a:moveTo>
                    <a:pt x="0" y="1495425"/>
                  </a:moveTo>
                  <a:lnTo>
                    <a:pt x="1571625" y="1095375"/>
                  </a:lnTo>
                  <a:lnTo>
                    <a:pt x="2895600" y="628650"/>
                  </a:lnTo>
                  <a:lnTo>
                    <a:pt x="4371975" y="381000"/>
                  </a:lnTo>
                  <a:lnTo>
                    <a:pt x="5505450" y="161925"/>
                  </a:lnTo>
                  <a:lnTo>
                    <a:pt x="6905625" y="114300"/>
                  </a:lnTo>
                  <a:lnTo>
                    <a:pt x="7572375" y="0"/>
                  </a:lnTo>
                  <a:lnTo>
                    <a:pt x="8601075" y="19050"/>
                  </a:lnTo>
                  <a:lnTo>
                    <a:pt x="7753350" y="190500"/>
                  </a:lnTo>
                  <a:lnTo>
                    <a:pt x="7667625" y="190500"/>
                  </a:lnTo>
                  <a:lnTo>
                    <a:pt x="6877050" y="476250"/>
                  </a:lnTo>
                  <a:lnTo>
                    <a:pt x="5886450" y="647700"/>
                  </a:lnTo>
                  <a:lnTo>
                    <a:pt x="5276850" y="733425"/>
                  </a:lnTo>
                  <a:lnTo>
                    <a:pt x="6972300" y="952500"/>
                  </a:lnTo>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7" name="Volný tvar: obrazec 16">
            <a:extLst>
              <a:ext uri="{FF2B5EF4-FFF2-40B4-BE49-F238E27FC236}">
                <a16:creationId xmlns:a16="http://schemas.microsoft.com/office/drawing/2014/main" id="{F6EB52CE-FF8D-9BCB-1DF9-032B91A8C195}"/>
              </a:ext>
            </a:extLst>
          </p:cNvPr>
          <p:cNvSpPr/>
          <p:nvPr/>
        </p:nvSpPr>
        <p:spPr>
          <a:xfrm>
            <a:off x="6958013" y="2278857"/>
            <a:ext cx="1714500" cy="278606"/>
          </a:xfrm>
          <a:custGeom>
            <a:avLst/>
            <a:gdLst>
              <a:gd name="connsiteX0" fmla="*/ 0 w 2286000"/>
              <a:gd name="connsiteY0" fmla="*/ 371475 h 371475"/>
              <a:gd name="connsiteX1" fmla="*/ 1743075 w 2286000"/>
              <a:gd name="connsiteY1" fmla="*/ 133350 h 371475"/>
              <a:gd name="connsiteX2" fmla="*/ 2286000 w 2286000"/>
              <a:gd name="connsiteY2" fmla="*/ 0 h 371475"/>
            </a:gdLst>
            <a:ahLst/>
            <a:cxnLst>
              <a:cxn ang="0">
                <a:pos x="connsiteX0" y="connsiteY0"/>
              </a:cxn>
              <a:cxn ang="0">
                <a:pos x="connsiteX1" y="connsiteY1"/>
              </a:cxn>
              <a:cxn ang="0">
                <a:pos x="connsiteX2" y="connsiteY2"/>
              </a:cxn>
            </a:cxnLst>
            <a:rect l="l" t="t" r="r" b="b"/>
            <a:pathLst>
              <a:path w="2286000" h="371475">
                <a:moveTo>
                  <a:pt x="0" y="371475"/>
                </a:moveTo>
                <a:lnTo>
                  <a:pt x="1743075" y="133350"/>
                </a:lnTo>
                <a:cubicBezTo>
                  <a:pt x="2124075" y="71438"/>
                  <a:pt x="2205037" y="35719"/>
                  <a:pt x="2286000" y="0"/>
                </a:cubicBezTo>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Volný tvar: obrazec 17">
            <a:extLst>
              <a:ext uri="{FF2B5EF4-FFF2-40B4-BE49-F238E27FC236}">
                <a16:creationId xmlns:a16="http://schemas.microsoft.com/office/drawing/2014/main" id="{08210674-F80C-159C-6077-6F84A4DAABFF}"/>
              </a:ext>
            </a:extLst>
          </p:cNvPr>
          <p:cNvSpPr/>
          <p:nvPr/>
        </p:nvSpPr>
        <p:spPr>
          <a:xfrm>
            <a:off x="471488" y="4443413"/>
            <a:ext cx="7422356" cy="850106"/>
          </a:xfrm>
          <a:custGeom>
            <a:avLst/>
            <a:gdLst>
              <a:gd name="connsiteX0" fmla="*/ 0 w 9896475"/>
              <a:gd name="connsiteY0" fmla="*/ 1133475 h 1133475"/>
              <a:gd name="connsiteX1" fmla="*/ 3514725 w 9896475"/>
              <a:gd name="connsiteY1" fmla="*/ 542925 h 1133475"/>
              <a:gd name="connsiteX2" fmla="*/ 6848475 w 9896475"/>
              <a:gd name="connsiteY2" fmla="*/ 352425 h 1133475"/>
              <a:gd name="connsiteX3" fmla="*/ 9896475 w 9896475"/>
              <a:gd name="connsiteY3" fmla="*/ 0 h 1133475"/>
            </a:gdLst>
            <a:ahLst/>
            <a:cxnLst>
              <a:cxn ang="0">
                <a:pos x="connsiteX0" y="connsiteY0"/>
              </a:cxn>
              <a:cxn ang="0">
                <a:pos x="connsiteX1" y="connsiteY1"/>
              </a:cxn>
              <a:cxn ang="0">
                <a:pos x="connsiteX2" y="connsiteY2"/>
              </a:cxn>
              <a:cxn ang="0">
                <a:pos x="connsiteX3" y="connsiteY3"/>
              </a:cxn>
            </a:cxnLst>
            <a:rect l="l" t="t" r="r" b="b"/>
            <a:pathLst>
              <a:path w="9896475" h="1133475">
                <a:moveTo>
                  <a:pt x="0" y="1133475"/>
                </a:moveTo>
                <a:cubicBezTo>
                  <a:pt x="1186656" y="903287"/>
                  <a:pt x="2373313" y="673100"/>
                  <a:pt x="3514725" y="542925"/>
                </a:cubicBezTo>
                <a:cubicBezTo>
                  <a:pt x="4656137" y="412750"/>
                  <a:pt x="5784850" y="442912"/>
                  <a:pt x="6848475" y="352425"/>
                </a:cubicBezTo>
                <a:cubicBezTo>
                  <a:pt x="7912100" y="261938"/>
                  <a:pt x="8904287" y="130969"/>
                  <a:pt x="9896475" y="0"/>
                </a:cubicBezTo>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a:extLst>
              <a:ext uri="{FF2B5EF4-FFF2-40B4-BE49-F238E27FC236}">
                <a16:creationId xmlns:a16="http://schemas.microsoft.com/office/drawing/2014/main" id="{AA07EBF3-47A5-4DBB-1D65-19588384B7DF}"/>
              </a:ext>
            </a:extLst>
          </p:cNvPr>
          <p:cNvSpPr txBox="1"/>
          <p:nvPr/>
        </p:nvSpPr>
        <p:spPr>
          <a:xfrm>
            <a:off x="5414963" y="3679032"/>
            <a:ext cx="2600324" cy="461665"/>
          </a:xfrm>
          <a:prstGeom prst="rect">
            <a:avLst/>
          </a:prstGeom>
          <a:solidFill>
            <a:srgbClr val="FFFFFF">
              <a:alpha val="40000"/>
            </a:srgbClr>
          </a:solidFill>
        </p:spPr>
        <p:txBody>
          <a:bodyPr wrap="square" rtlCol="0">
            <a:spAutoFit/>
          </a:bodyPr>
          <a:lstStyle/>
          <a:p>
            <a:r>
              <a:rPr lang="cs-CZ" sz="1200" b="1" dirty="0">
                <a:solidFill>
                  <a:schemeClr val="bg1"/>
                </a:solidFill>
              </a:rPr>
              <a:t>4UM – Výrazná údolí v drobách 4. </a:t>
            </a:r>
            <a:r>
              <a:rPr lang="cs-CZ" sz="1200" b="1" dirty="0" err="1">
                <a:solidFill>
                  <a:schemeClr val="bg1"/>
                </a:solidFill>
              </a:rPr>
              <a:t>v.s</a:t>
            </a:r>
            <a:r>
              <a:rPr lang="cs-CZ" sz="1200" b="1" dirty="0">
                <a:solidFill>
                  <a:schemeClr val="bg1"/>
                </a:solidFill>
              </a:rPr>
              <a:t>.</a:t>
            </a:r>
          </a:p>
        </p:txBody>
      </p:sp>
      <p:sp>
        <p:nvSpPr>
          <p:cNvPr id="21" name="TextovéPole 20">
            <a:extLst>
              <a:ext uri="{FF2B5EF4-FFF2-40B4-BE49-F238E27FC236}">
                <a16:creationId xmlns:a16="http://schemas.microsoft.com/office/drawing/2014/main" id="{4F88874E-E884-D1EC-DBBE-354722E183D0}"/>
              </a:ext>
            </a:extLst>
          </p:cNvPr>
          <p:cNvSpPr txBox="1"/>
          <p:nvPr/>
        </p:nvSpPr>
        <p:spPr>
          <a:xfrm>
            <a:off x="2200275" y="3052476"/>
            <a:ext cx="2707481" cy="461665"/>
          </a:xfrm>
          <a:prstGeom prst="rect">
            <a:avLst/>
          </a:prstGeom>
          <a:solidFill>
            <a:srgbClr val="FFFFFF">
              <a:alpha val="40000"/>
            </a:srgbClr>
          </a:solidFill>
        </p:spPr>
        <p:txBody>
          <a:bodyPr wrap="square" rtlCol="0">
            <a:spAutoFit/>
          </a:bodyPr>
          <a:lstStyle>
            <a:defPPr>
              <a:defRPr lang="cs-CZ"/>
            </a:defPPr>
            <a:lvl1pPr>
              <a:defRPr sz="1600" b="1">
                <a:solidFill>
                  <a:srgbClr val="FF0000"/>
                </a:solidFill>
              </a:defRPr>
            </a:lvl1pPr>
          </a:lstStyle>
          <a:p>
            <a:r>
              <a:rPr lang="cs-CZ" sz="1200" dirty="0">
                <a:solidFill>
                  <a:schemeClr val="bg1"/>
                </a:solidFill>
              </a:rPr>
              <a:t>4Do - Podmáčené sníženiny na kyselých horninách 4. </a:t>
            </a:r>
            <a:r>
              <a:rPr lang="cs-CZ" sz="1200" dirty="0" err="1">
                <a:solidFill>
                  <a:schemeClr val="bg1"/>
                </a:solidFill>
              </a:rPr>
              <a:t>v.s</a:t>
            </a:r>
            <a:r>
              <a:rPr lang="cs-CZ" sz="1200" dirty="0">
                <a:solidFill>
                  <a:schemeClr val="bg1"/>
                </a:solidFill>
              </a:rPr>
              <a:t>.</a:t>
            </a:r>
          </a:p>
        </p:txBody>
      </p:sp>
      <p:sp>
        <p:nvSpPr>
          <p:cNvPr id="22" name="TextovéPole 21">
            <a:extLst>
              <a:ext uri="{FF2B5EF4-FFF2-40B4-BE49-F238E27FC236}">
                <a16:creationId xmlns:a16="http://schemas.microsoft.com/office/drawing/2014/main" id="{CAA8A752-49DB-E4D1-0AE3-CB966AA65A42}"/>
              </a:ext>
            </a:extLst>
          </p:cNvPr>
          <p:cNvSpPr txBox="1"/>
          <p:nvPr/>
        </p:nvSpPr>
        <p:spPr>
          <a:xfrm>
            <a:off x="1682353" y="4083844"/>
            <a:ext cx="2378869" cy="461665"/>
          </a:xfrm>
          <a:prstGeom prst="rect">
            <a:avLst/>
          </a:prstGeom>
          <a:solidFill>
            <a:srgbClr val="FFFFFF">
              <a:alpha val="40000"/>
            </a:srgbClr>
          </a:solidFill>
        </p:spPr>
        <p:txBody>
          <a:bodyPr wrap="square" rtlCol="0">
            <a:spAutoFit/>
          </a:bodyPr>
          <a:lstStyle>
            <a:defPPr>
              <a:defRPr lang="cs-CZ"/>
            </a:defPPr>
            <a:lvl1pPr>
              <a:defRPr sz="1600" b="1">
                <a:solidFill>
                  <a:srgbClr val="FF0000"/>
                </a:solidFill>
              </a:defRPr>
            </a:lvl1pPr>
          </a:lstStyle>
          <a:p>
            <a:r>
              <a:rPr lang="cs-CZ" sz="1200" dirty="0">
                <a:solidFill>
                  <a:schemeClr val="bg1"/>
                </a:solidFill>
              </a:rPr>
              <a:t>5VM - </a:t>
            </a:r>
            <a:r>
              <a:rPr lang="pl-PL" sz="1200" dirty="0">
                <a:solidFill>
                  <a:schemeClr val="bg1"/>
                </a:solidFill>
              </a:rPr>
              <a:t>Vrchoviny na drobách 5. v.s.</a:t>
            </a:r>
            <a:endParaRPr lang="cs-CZ" sz="1200" dirty="0">
              <a:solidFill>
                <a:schemeClr val="bg1"/>
              </a:solidFill>
            </a:endParaRPr>
          </a:p>
        </p:txBody>
      </p:sp>
      <p:sp>
        <p:nvSpPr>
          <p:cNvPr id="23" name="TextovéPole 22">
            <a:extLst>
              <a:ext uri="{FF2B5EF4-FFF2-40B4-BE49-F238E27FC236}">
                <a16:creationId xmlns:a16="http://schemas.microsoft.com/office/drawing/2014/main" id="{CEEE4C4C-6ECC-3A7A-6907-536A3253EEB5}"/>
              </a:ext>
            </a:extLst>
          </p:cNvPr>
          <p:cNvSpPr txBox="1"/>
          <p:nvPr/>
        </p:nvSpPr>
        <p:spPr>
          <a:xfrm>
            <a:off x="5572718" y="2949506"/>
            <a:ext cx="2992639" cy="461665"/>
          </a:xfrm>
          <a:prstGeom prst="rect">
            <a:avLst/>
          </a:prstGeom>
          <a:solidFill>
            <a:srgbClr val="FFFFFF">
              <a:alpha val="40000"/>
            </a:srgbClr>
          </a:solidFill>
        </p:spPr>
        <p:txBody>
          <a:bodyPr wrap="square" rtlCol="0">
            <a:spAutoFit/>
          </a:bodyPr>
          <a:lstStyle/>
          <a:p>
            <a:r>
              <a:rPr lang="cs-CZ" sz="1200" b="1" dirty="0">
                <a:solidFill>
                  <a:schemeClr val="bg1"/>
                </a:solidFill>
              </a:rPr>
              <a:t>4BM – Erodované plošiny na drobách 4. </a:t>
            </a:r>
            <a:r>
              <a:rPr lang="cs-CZ" sz="1200" b="1" dirty="0" err="1">
                <a:solidFill>
                  <a:schemeClr val="bg1"/>
                </a:solidFill>
              </a:rPr>
              <a:t>v.s</a:t>
            </a:r>
            <a:r>
              <a:rPr lang="cs-CZ" sz="1200" b="1" dirty="0">
                <a:solidFill>
                  <a:schemeClr val="bg1"/>
                </a:solidFill>
              </a:rPr>
              <a:t>.</a:t>
            </a:r>
          </a:p>
        </p:txBody>
      </p:sp>
      <p:sp>
        <p:nvSpPr>
          <p:cNvPr id="24" name="TextovéPole 23">
            <a:extLst>
              <a:ext uri="{FF2B5EF4-FFF2-40B4-BE49-F238E27FC236}">
                <a16:creationId xmlns:a16="http://schemas.microsoft.com/office/drawing/2014/main" id="{27DB6928-1439-F10F-C850-3A325C43FCB5}"/>
              </a:ext>
            </a:extLst>
          </p:cNvPr>
          <p:cNvSpPr txBox="1"/>
          <p:nvPr/>
        </p:nvSpPr>
        <p:spPr>
          <a:xfrm>
            <a:off x="4850606" y="4964620"/>
            <a:ext cx="3450431" cy="461665"/>
          </a:xfrm>
          <a:prstGeom prst="rect">
            <a:avLst/>
          </a:prstGeom>
          <a:solidFill>
            <a:srgbClr val="FFFFFF">
              <a:alpha val="40000"/>
            </a:srgbClr>
          </a:solidFill>
        </p:spPr>
        <p:txBody>
          <a:bodyPr wrap="square" rtlCol="0">
            <a:spAutoFit/>
          </a:bodyPr>
          <a:lstStyle/>
          <a:p>
            <a:r>
              <a:rPr lang="cs-CZ" sz="1200" b="1" dirty="0">
                <a:solidFill>
                  <a:schemeClr val="bg1"/>
                </a:solidFill>
              </a:rPr>
              <a:t>5HI – Hornatiny na bazických neovulkanitech 5. </a:t>
            </a:r>
            <a:r>
              <a:rPr lang="cs-CZ" sz="1200" b="1" dirty="0" err="1">
                <a:solidFill>
                  <a:schemeClr val="bg1"/>
                </a:solidFill>
              </a:rPr>
              <a:t>v.s</a:t>
            </a:r>
            <a:r>
              <a:rPr lang="cs-CZ" sz="1200" b="1" dirty="0">
                <a:solidFill>
                  <a:schemeClr val="bg1"/>
                </a:solidFill>
              </a:rPr>
              <a:t>.</a:t>
            </a:r>
          </a:p>
        </p:txBody>
      </p:sp>
      <p:grpSp>
        <p:nvGrpSpPr>
          <p:cNvPr id="27" name="Skupina 26">
            <a:extLst>
              <a:ext uri="{FF2B5EF4-FFF2-40B4-BE49-F238E27FC236}">
                <a16:creationId xmlns:a16="http://schemas.microsoft.com/office/drawing/2014/main" id="{0ABACD49-1F95-14A5-C994-E44702EB80CB}"/>
              </a:ext>
            </a:extLst>
          </p:cNvPr>
          <p:cNvGrpSpPr/>
          <p:nvPr/>
        </p:nvGrpSpPr>
        <p:grpSpPr>
          <a:xfrm>
            <a:off x="692943" y="1615510"/>
            <a:ext cx="1714500" cy="997205"/>
            <a:chOff x="923924" y="1011013"/>
            <a:chExt cx="2286000" cy="1329607"/>
          </a:xfrm>
        </p:grpSpPr>
        <p:sp>
          <p:nvSpPr>
            <p:cNvPr id="25" name="TextovéPole 24">
              <a:extLst>
                <a:ext uri="{FF2B5EF4-FFF2-40B4-BE49-F238E27FC236}">
                  <a16:creationId xmlns:a16="http://schemas.microsoft.com/office/drawing/2014/main" id="{1C7E4DAB-8FD9-15D1-83DD-01F14A503A94}"/>
                </a:ext>
              </a:extLst>
            </p:cNvPr>
            <p:cNvSpPr txBox="1"/>
            <p:nvPr/>
          </p:nvSpPr>
          <p:spPr>
            <a:xfrm>
              <a:off x="923924" y="1011013"/>
              <a:ext cx="1943100" cy="430887"/>
            </a:xfrm>
            <a:prstGeom prst="rect">
              <a:avLst/>
            </a:prstGeom>
            <a:solidFill>
              <a:srgbClr val="FFFFFF">
                <a:alpha val="40000"/>
              </a:srgbClr>
            </a:solidFill>
          </p:spPr>
          <p:txBody>
            <a:bodyPr wrap="square" rtlCol="0">
              <a:spAutoFit/>
            </a:bodyPr>
            <a:lstStyle/>
            <a:p>
              <a:r>
                <a:rPr lang="cs-CZ" sz="1500" b="1" dirty="0">
                  <a:solidFill>
                    <a:srgbClr val="FF0000"/>
                  </a:solidFill>
                </a:rPr>
                <a:t>Jesenický</a:t>
              </a:r>
            </a:p>
          </p:txBody>
        </p:sp>
        <p:sp>
          <p:nvSpPr>
            <p:cNvPr id="26" name="TextovéPole 25">
              <a:extLst>
                <a:ext uri="{FF2B5EF4-FFF2-40B4-BE49-F238E27FC236}">
                  <a16:creationId xmlns:a16="http://schemas.microsoft.com/office/drawing/2014/main" id="{FCBEC7DD-702F-F6A0-A782-D3C9BDDA272F}"/>
                </a:ext>
              </a:extLst>
            </p:cNvPr>
            <p:cNvSpPr txBox="1"/>
            <p:nvPr/>
          </p:nvSpPr>
          <p:spPr>
            <a:xfrm>
              <a:off x="923924" y="1909733"/>
              <a:ext cx="2286000" cy="430887"/>
            </a:xfrm>
            <a:prstGeom prst="rect">
              <a:avLst/>
            </a:prstGeom>
            <a:solidFill>
              <a:srgbClr val="FFFFFF">
                <a:alpha val="40000"/>
              </a:srgbClr>
            </a:solidFill>
          </p:spPr>
          <p:txBody>
            <a:bodyPr wrap="square" rtlCol="0">
              <a:spAutoFit/>
            </a:bodyPr>
            <a:lstStyle>
              <a:defPPr>
                <a:defRPr lang="cs-CZ"/>
              </a:defPPr>
              <a:lvl1pPr>
                <a:defRPr sz="2000" b="1">
                  <a:solidFill>
                    <a:srgbClr val="FF0000"/>
                  </a:solidFill>
                </a:defRPr>
              </a:lvl1pPr>
            </a:lstStyle>
            <a:p>
              <a:r>
                <a:rPr lang="cs-CZ" sz="1500" dirty="0"/>
                <a:t>Nízkojesenický</a:t>
              </a:r>
            </a:p>
          </p:txBody>
        </p:sp>
      </p:grpSp>
      <p:sp>
        <p:nvSpPr>
          <p:cNvPr id="2" name="Rectangle 5">
            <a:extLst>
              <a:ext uri="{FF2B5EF4-FFF2-40B4-BE49-F238E27FC236}">
                <a16:creationId xmlns:a16="http://schemas.microsoft.com/office/drawing/2014/main" id="{D17F68A5-AB1D-6366-82E4-A995A4768AF0}"/>
              </a:ext>
            </a:extLst>
          </p:cNvPr>
          <p:cNvSpPr>
            <a:spLocks noGrp="1" noChangeArrowheads="1"/>
          </p:cNvSpPr>
          <p:nvPr>
            <p:ph type="title"/>
          </p:nvPr>
        </p:nvSpPr>
        <p:spPr>
          <a:xfrm>
            <a:off x="457200" y="274638"/>
            <a:ext cx="8229600" cy="561975"/>
          </a:xfrm>
        </p:spPr>
        <p:txBody>
          <a:bodyPr/>
          <a:lstStyle/>
          <a:p>
            <a:pPr eaLnBrk="1" hangingPunct="1"/>
            <a:r>
              <a:rPr lang="cs-CZ" altLang="cs-CZ" sz="3600" b="1" dirty="0">
                <a:solidFill>
                  <a:schemeClr val="tx1"/>
                </a:solidFill>
              </a:rPr>
              <a:t>Biogeografie ČR</a:t>
            </a:r>
          </a:p>
        </p:txBody>
      </p:sp>
    </p:spTree>
    <p:extLst>
      <p:ext uri="{BB962C8B-B14F-4D97-AF65-F5344CB8AC3E}">
        <p14:creationId xmlns:p14="http://schemas.microsoft.com/office/powerpoint/2010/main" val="77691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0-#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0-#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0-#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P spid="21" grpId="0" animBg="1"/>
      <p:bldP spid="22" grpId="0" animBg="1"/>
      <p:bldP spid="23" grpId="0" animBg="1"/>
      <p:bldP spid="24"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C35E626-1B6C-F140-D71F-3FB37B59CA30}"/>
              </a:ext>
            </a:extLst>
          </p:cNvPr>
          <p:cNvSpPr>
            <a:spLocks noChangeArrowheads="1"/>
          </p:cNvSpPr>
          <p:nvPr/>
        </p:nvSpPr>
        <p:spPr bwMode="auto">
          <a:xfrm>
            <a:off x="0" y="53975"/>
            <a:ext cx="9144000" cy="719138"/>
          </a:xfrm>
          <a:prstGeom prst="rect">
            <a:avLst/>
          </a:prstGeom>
          <a:noFill/>
          <a:ln w="9525">
            <a:noFill/>
            <a:miter lim="800000"/>
            <a:headEnd/>
            <a:tailEnd/>
          </a:ln>
          <a:effectLst/>
        </p:spPr>
        <p:txBody>
          <a:bodyPr anchor="ctr" anchorCtr="1"/>
          <a:lstStyle>
            <a:lvl1pPr marL="342900" indent="-342900" eaLnBrk="0" hangingPunct="0">
              <a:defRPr>
                <a:solidFill>
                  <a:schemeClr val="tx1"/>
                </a:solidFill>
                <a:latin typeface="Arial" panose="020B0604020202020204" pitchFamily="34" charset="0"/>
              </a:defRPr>
            </a:lvl1pPr>
            <a:lvl2pPr marL="814388" indent="-3571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20000"/>
              </a:spcBef>
              <a:buClr>
                <a:schemeClr val="hlink"/>
              </a:buClr>
              <a:buSzPct val="75000"/>
              <a:defRPr/>
            </a:pPr>
            <a:r>
              <a:rPr lang="cs-CZ" altLang="cs-CZ" sz="3600" b="1" dirty="0">
                <a:latin typeface="Calibri" panose="020F0502020204030204" pitchFamily="34" charset="0"/>
                <a:ea typeface="+mj-ea"/>
                <a:cs typeface="+mj-cs"/>
              </a:rPr>
              <a:t>Výstupy lesnické typologie</a:t>
            </a:r>
          </a:p>
        </p:txBody>
      </p:sp>
      <p:sp>
        <p:nvSpPr>
          <p:cNvPr id="508931" name="Rectangle 4">
            <a:extLst>
              <a:ext uri="{FF2B5EF4-FFF2-40B4-BE49-F238E27FC236}">
                <a16:creationId xmlns:a16="http://schemas.microsoft.com/office/drawing/2014/main" id="{94879F30-EFA6-B2EE-E3BC-11CB48E4C5BA}"/>
              </a:ext>
            </a:extLst>
          </p:cNvPr>
          <p:cNvSpPr>
            <a:spLocks noChangeArrowheads="1"/>
          </p:cNvSpPr>
          <p:nvPr/>
        </p:nvSpPr>
        <p:spPr bwMode="auto">
          <a:xfrm>
            <a:off x="107950" y="773113"/>
            <a:ext cx="89281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7188" indent="-357188">
              <a:spcBef>
                <a:spcPct val="20000"/>
              </a:spcBef>
              <a:buChar char="•"/>
              <a:defRPr sz="3200">
                <a:solidFill>
                  <a:schemeClr val="tx1"/>
                </a:solidFill>
                <a:latin typeface="Calibri" panose="020F0502020204030204" pitchFamily="34" charset="0"/>
              </a:defRPr>
            </a:lvl1pPr>
            <a:lvl2pPr marL="814388" indent="-357188">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cs-CZ" sz="1800" b="1" dirty="0">
                <a:solidFill>
                  <a:srgbClr val="FF0000"/>
                </a:solidFill>
                <a:cs typeface="Calibri" panose="020F0502020204030204" pitchFamily="34" charset="0"/>
              </a:rPr>
              <a:t>lesnicko-typologická mapa</a:t>
            </a:r>
          </a:p>
          <a:p>
            <a:pPr eaLnBrk="1" hangingPunct="1">
              <a:buSzPct val="75000"/>
            </a:pPr>
            <a:r>
              <a:rPr lang="cs-CZ" altLang="cs-CZ" sz="1800" b="1" dirty="0">
                <a:solidFill>
                  <a:srgbClr val="FF0000"/>
                </a:solidFill>
                <a:cs typeface="Calibri" panose="020F0502020204030204" pitchFamily="34" charset="0"/>
              </a:rPr>
              <a:t>oblastní plány rozvoje lesů (OPRL) </a:t>
            </a:r>
            <a:r>
              <a:rPr lang="cs-CZ" altLang="cs-CZ" sz="1800" b="1" dirty="0">
                <a:cs typeface="Calibri" panose="020F0502020204030204" pitchFamily="34" charset="0"/>
              </a:rPr>
              <a:t>= nástroj státní lesnické politiky, doporučují zásady hospodaření v lesích:</a:t>
            </a:r>
            <a:endParaRPr lang="cs-CZ" altLang="cs-CZ" sz="1800" b="1" dirty="0">
              <a:solidFill>
                <a:srgbClr val="FF0000"/>
              </a:solidFill>
              <a:cs typeface="Calibri" panose="020F0502020204030204" pitchFamily="34" charset="0"/>
            </a:endParaRPr>
          </a:p>
          <a:p>
            <a:pPr lvl="1" eaLnBrk="1" hangingPunct="1">
              <a:buSzPct val="75000"/>
              <a:buFont typeface="Arial" panose="020B0604020202020204" pitchFamily="34" charset="0"/>
              <a:buChar char="•"/>
            </a:pPr>
            <a:r>
              <a:rPr lang="cs-CZ" altLang="cs-CZ" sz="1800" b="1" dirty="0">
                <a:cs typeface="Calibri" panose="020F0502020204030204" pitchFamily="34" charset="0"/>
              </a:rPr>
              <a:t>typologie je jejich součástí</a:t>
            </a:r>
          </a:p>
          <a:p>
            <a:pPr lvl="1" eaLnBrk="1" hangingPunct="1">
              <a:buSzPct val="75000"/>
              <a:buFont typeface="Arial" panose="020B0604020202020204" pitchFamily="34" charset="0"/>
              <a:buChar char="•"/>
            </a:pPr>
            <a:r>
              <a:rPr lang="cs-CZ" altLang="cs-CZ" sz="1800" b="1" dirty="0">
                <a:cs typeface="Calibri" panose="020F0502020204030204" pitchFamily="34" charset="0"/>
              </a:rPr>
              <a:t>definice lesních typů pro danou přírodní lesní oblast</a:t>
            </a:r>
          </a:p>
          <a:p>
            <a:pPr lvl="1" eaLnBrk="1" hangingPunct="1">
              <a:buSzPct val="75000"/>
              <a:buFont typeface="Arial" panose="020B0604020202020204" pitchFamily="34" charset="0"/>
              <a:buChar char="•"/>
            </a:pPr>
            <a:r>
              <a:rPr lang="cs-CZ" altLang="cs-CZ" sz="1800" b="1" dirty="0">
                <a:cs typeface="Calibri" panose="020F0502020204030204" pitchFamily="34" charset="0"/>
              </a:rPr>
              <a:t>zadává a schvaluje ministerstvo, vyhotoveny na 20 let, zpracovány pro jednotlivé PLO</a:t>
            </a:r>
          </a:p>
          <a:p>
            <a:pPr lvl="1" eaLnBrk="1" hangingPunct="1">
              <a:buSzPct val="75000"/>
              <a:buFont typeface="Arial" panose="020B0604020202020204" pitchFamily="34" charset="0"/>
              <a:buChar char="•"/>
            </a:pPr>
            <a:r>
              <a:rPr lang="cs-CZ" altLang="cs-CZ" sz="1800" b="1" dirty="0">
                <a:cs typeface="Calibri" panose="020F0502020204030204" pitchFamily="34" charset="0"/>
              </a:rPr>
              <a:t>nejobsáhlejší informace o „lesích“ v dané PLO</a:t>
            </a:r>
          </a:p>
          <a:p>
            <a:pPr lvl="1" eaLnBrk="1" hangingPunct="1">
              <a:buSzPct val="75000"/>
              <a:buFont typeface="Arial" panose="020B0604020202020204" pitchFamily="34" charset="0"/>
              <a:buChar char="•"/>
            </a:pPr>
            <a:r>
              <a:rPr lang="cs-CZ" altLang="cs-CZ" sz="1800" b="1" dirty="0">
                <a:cs typeface="Calibri" panose="020F0502020204030204" pitchFamily="34" charset="0"/>
              </a:rPr>
              <a:t>podklady pro LHP, LHO</a:t>
            </a:r>
          </a:p>
          <a:p>
            <a:pPr lvl="1" eaLnBrk="1" hangingPunct="1">
              <a:buSzPct val="75000"/>
              <a:buFont typeface="Arial" panose="020B0604020202020204" pitchFamily="34" charset="0"/>
              <a:buChar char="•"/>
            </a:pPr>
            <a:r>
              <a:rPr lang="cs-CZ" altLang="cs-CZ" sz="1800" b="1" dirty="0">
                <a:cs typeface="Calibri" panose="020F0502020204030204" pitchFamily="34" charset="0"/>
              </a:rPr>
              <a:t>§23 zákona o lesích č. 289/1995 Sb.</a:t>
            </a:r>
          </a:p>
          <a:p>
            <a:pPr lvl="1" eaLnBrk="1" hangingPunct="1">
              <a:buSzPct val="75000"/>
              <a:buFont typeface="Arial" panose="020B0604020202020204" pitchFamily="34" charset="0"/>
              <a:buChar char="•"/>
            </a:pPr>
            <a:r>
              <a:rPr lang="cs-CZ" altLang="cs-CZ" sz="1800" b="1" dirty="0">
                <a:cs typeface="Calibri" panose="020F0502020204030204" pitchFamily="34" charset="0"/>
              </a:rPr>
              <a:t>vyhláška č. 298/2018 Sb. </a:t>
            </a:r>
            <a:r>
              <a:rPr lang="cs-CZ" altLang="cs-CZ" sz="1800" dirty="0">
                <a:cs typeface="Calibri" panose="020F0502020204030204" pitchFamily="34" charset="0"/>
              </a:rPr>
              <a:t>– Vyhláška o zpracování oblastních plánů rozvoje lesů a        o vymezení hospodářských souborů</a:t>
            </a:r>
          </a:p>
          <a:p>
            <a:pPr lvl="1" eaLnBrk="1" hangingPunct="1">
              <a:buSzPct val="75000"/>
              <a:buFont typeface="Arial" panose="020B0604020202020204" pitchFamily="34" charset="0"/>
              <a:buChar char="•"/>
            </a:pPr>
            <a:r>
              <a:rPr lang="cs-CZ" altLang="cs-CZ" sz="1800" b="1" dirty="0">
                <a:cs typeface="Calibri" panose="020F0502020204030204" pitchFamily="34" charset="0"/>
                <a:hlinkClick r:id="rId3"/>
              </a:rPr>
              <a:t>https://www.uhul.cz/portfolio/vystupy-oprl/</a:t>
            </a:r>
            <a:r>
              <a:rPr lang="cs-CZ" altLang="cs-CZ" sz="1800" b="1" dirty="0">
                <a:cs typeface="Calibri" panose="020F0502020204030204" pitchFamily="34" charset="0"/>
              </a:rPr>
              <a:t> </a:t>
            </a:r>
          </a:p>
          <a:p>
            <a:pPr eaLnBrk="1" hangingPunct="1">
              <a:buSzPct val="75000"/>
            </a:pPr>
            <a:r>
              <a:rPr lang="cs-CZ" altLang="cs-CZ" sz="1800" b="1" dirty="0">
                <a:solidFill>
                  <a:srgbClr val="FF0000"/>
                </a:solidFill>
                <a:cs typeface="Calibri" panose="020F0502020204030204" pitchFamily="34" charset="0"/>
              </a:rPr>
              <a:t>oblastní typologické elaboráty (OTE):</a:t>
            </a:r>
          </a:p>
          <a:p>
            <a:pPr lvl="1" eaLnBrk="1" hangingPunct="1">
              <a:buSzPct val="75000"/>
              <a:buFont typeface="Arial" panose="020B0604020202020204" pitchFamily="34" charset="0"/>
              <a:buChar char="•"/>
            </a:pPr>
            <a:r>
              <a:rPr lang="cs-CZ" altLang="cs-CZ" sz="1800" b="1" dirty="0">
                <a:cs typeface="Calibri" panose="020F0502020204030204" pitchFamily="34" charset="0"/>
              </a:rPr>
              <a:t>souhrnné zpracování přírodních podmínek PLO – vytvoření databáze lesnicko-typologických zápisníků a jejich vyhodnocení</a:t>
            </a:r>
          </a:p>
          <a:p>
            <a:pPr lvl="1" eaLnBrk="1" hangingPunct="1">
              <a:buSzPct val="75000"/>
              <a:buFont typeface="Arial" panose="020B0604020202020204" pitchFamily="34" charset="0"/>
              <a:buChar char="•"/>
            </a:pPr>
            <a:r>
              <a:rPr lang="cs-CZ" altLang="cs-CZ" sz="1800" b="1" dirty="0">
                <a:cs typeface="Calibri" panose="020F0502020204030204" pitchFamily="34" charset="0"/>
              </a:rPr>
              <a:t>Výstupy:</a:t>
            </a:r>
          </a:p>
          <a:p>
            <a:pPr lvl="2" eaLnBrk="1" hangingPunct="1">
              <a:buSzPct val="75000"/>
            </a:pPr>
            <a:r>
              <a:rPr lang="cs-CZ" altLang="cs-CZ" sz="1800" b="1" dirty="0">
                <a:cs typeface="Calibri" panose="020F0502020204030204" pitchFamily="34" charset="0"/>
              </a:rPr>
              <a:t>charakteristiky vegetačních stupňů (VS)</a:t>
            </a:r>
          </a:p>
          <a:p>
            <a:pPr lvl="2" eaLnBrk="1" hangingPunct="1">
              <a:buSzPct val="75000"/>
            </a:pPr>
            <a:r>
              <a:rPr lang="cs-CZ" altLang="cs-CZ" sz="1800" b="1" dirty="0">
                <a:cs typeface="Calibri" panose="020F0502020204030204" pitchFamily="34" charset="0"/>
              </a:rPr>
              <a:t>charakteristiky lesních typů (LT)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Obrázek 4">
            <a:extLst>
              <a:ext uri="{FF2B5EF4-FFF2-40B4-BE49-F238E27FC236}">
                <a16:creationId xmlns:a16="http://schemas.microsoft.com/office/drawing/2014/main" id="{AC038BAE-7A8F-C072-CC0B-BA273406C78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938"/>
            <a:ext cx="91170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TextovéPole 3">
            <a:extLst>
              <a:ext uri="{FF2B5EF4-FFF2-40B4-BE49-F238E27FC236}">
                <a16:creationId xmlns:a16="http://schemas.microsoft.com/office/drawing/2014/main" id="{872439DE-E6EC-3EB3-D3F4-922479C00562}"/>
              </a:ext>
            </a:extLst>
          </p:cNvPr>
          <p:cNvSpPr txBox="1">
            <a:spLocks noChangeArrowheads="1"/>
          </p:cNvSpPr>
          <p:nvPr/>
        </p:nvSpPr>
        <p:spPr bwMode="auto">
          <a:xfrm>
            <a:off x="4032250" y="6308725"/>
            <a:ext cx="50847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cs-CZ" sz="1800" b="1">
                <a:hlinkClick r:id="rId3"/>
              </a:rPr>
              <a:t>https://geoportal.uhul.cz/mapy/MapyOprl.html</a:t>
            </a:r>
            <a:endParaRPr lang="en-US" altLang="cs-CZ" sz="1800" b="1"/>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Zástupný symbol pro obsah 2">
            <a:extLst>
              <a:ext uri="{FF2B5EF4-FFF2-40B4-BE49-F238E27FC236}">
                <a16:creationId xmlns:a16="http://schemas.microsoft.com/office/drawing/2014/main" id="{35416D9D-49D5-C7F3-DDB6-A63DC4BF6BA7}"/>
              </a:ext>
            </a:extLst>
          </p:cNvPr>
          <p:cNvSpPr>
            <a:spLocks noGrp="1" noChangeArrowheads="1"/>
          </p:cNvSpPr>
          <p:nvPr>
            <p:ph idx="1"/>
          </p:nvPr>
        </p:nvSpPr>
        <p:spPr>
          <a:xfrm>
            <a:off x="250825" y="998538"/>
            <a:ext cx="8642350" cy="4525962"/>
          </a:xfrm>
        </p:spPr>
        <p:txBody>
          <a:bodyPr/>
          <a:lstStyle/>
          <a:p>
            <a:pPr>
              <a:buSzPct val="75000"/>
            </a:pPr>
            <a:r>
              <a:rPr lang="cs-CZ" altLang="cs-CZ" sz="2000" b="1">
                <a:cs typeface="Calibri" panose="020F0502020204030204" pitchFamily="34" charset="0"/>
              </a:rPr>
              <a:t>„převodní klíč“ jednotek geobiocenologického systému na jednotky lesnicko-typologického systému:</a:t>
            </a:r>
          </a:p>
          <a:p>
            <a:pPr marL="800100" lvl="2" indent="0">
              <a:buSzPct val="75000"/>
              <a:buFontTx/>
              <a:buNone/>
            </a:pPr>
            <a:r>
              <a:rPr lang="cs-CZ" altLang="cs-CZ" sz="2000" b="1">
                <a:solidFill>
                  <a:srgbClr val="0070C0"/>
                </a:solidFill>
                <a:cs typeface="Calibri" panose="020F0502020204030204" pitchFamily="34" charset="0"/>
                <a:hlinkClick r:id="rId2"/>
              </a:rPr>
              <a:t>- Maděra, P., Zimová, E.: Metodické postupy projektování lokálního ÚSES</a:t>
            </a:r>
            <a:r>
              <a:rPr lang="cs-CZ" altLang="cs-CZ" sz="2000" b="1">
                <a:cs typeface="Calibri" panose="020F0502020204030204" pitchFamily="34" charset="0"/>
              </a:rPr>
              <a:t>, kap. 10.2.1</a:t>
            </a:r>
          </a:p>
          <a:p>
            <a:pPr marL="800100" lvl="2" indent="0">
              <a:buSzPct val="75000"/>
              <a:buFontTx/>
              <a:buNone/>
            </a:pPr>
            <a:r>
              <a:rPr lang="cs-CZ" altLang="cs-CZ" sz="2000" b="1">
                <a:cs typeface="Calibri" panose="020F0502020204030204" pitchFamily="34" charset="0"/>
              </a:rPr>
              <a:t>- Dujka, P. (2018). Úprava převodního klíče souboru lesních typů (SLT) na skupiny typu geobiocénu (STG)   v souvislosti s plánovanými legislativními změnami a jeho praktické využití při územním plánování. In: ÚSES – zelená páteř krajiny [online]. s. 5–37. Dostupné z: </a:t>
            </a:r>
            <a:r>
              <a:rPr lang="cs-CZ" altLang="cs-CZ" sz="2000" b="1">
                <a:cs typeface="Calibri" panose="020F0502020204030204" pitchFamily="34" charset="0"/>
                <a:hlinkClick r:id="rId3"/>
              </a:rPr>
              <a:t>http://www.uses.cz/?lang=1&amp;kod=64</a:t>
            </a:r>
            <a:endParaRPr lang="cs-CZ" altLang="cs-CZ" sz="2000" b="1">
              <a:cs typeface="Calibri" panose="020F0502020204030204" pitchFamily="34" charset="0"/>
            </a:endParaRPr>
          </a:p>
        </p:txBody>
      </p:sp>
      <p:sp>
        <p:nvSpPr>
          <p:cNvPr id="510979" name="Rectangle 2">
            <a:extLst>
              <a:ext uri="{FF2B5EF4-FFF2-40B4-BE49-F238E27FC236}">
                <a16:creationId xmlns:a16="http://schemas.microsoft.com/office/drawing/2014/main" id="{A6B63813-7A62-059F-9B21-748FC8182F12}"/>
              </a:ext>
            </a:extLst>
          </p:cNvPr>
          <p:cNvSpPr txBox="1">
            <a:spLocks noChangeArrowheads="1"/>
          </p:cNvSpPr>
          <p:nvPr/>
        </p:nvSpPr>
        <p:spPr bwMode="auto">
          <a:xfrm>
            <a:off x="457200" y="274638"/>
            <a:ext cx="82296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600" b="1"/>
              <a:t>Lesnicko-typologický klasifikační systém</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a:extLst>
              <a:ext uri="{FF2B5EF4-FFF2-40B4-BE49-F238E27FC236}">
                <a16:creationId xmlns:a16="http://schemas.microsoft.com/office/drawing/2014/main" id="{14252EA9-52FB-6F8E-73A7-4116A3773023}"/>
              </a:ext>
            </a:extLst>
          </p:cNvPr>
          <p:cNvSpPr txBox="1">
            <a:spLocks noChangeArrowheads="1"/>
          </p:cNvSpPr>
          <p:nvPr/>
        </p:nvSpPr>
        <p:spPr bwMode="auto">
          <a:xfrm>
            <a:off x="0" y="274638"/>
            <a:ext cx="9144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600" b="1"/>
              <a:t>Prý končí přednášky z geobiocenologie a lesnické typologie I</a:t>
            </a:r>
          </a:p>
        </p:txBody>
      </p:sp>
      <p:pic>
        <p:nvPicPr>
          <p:cNvPr id="5" name="Obrázek 4">
            <a:extLst>
              <a:ext uri="{FF2B5EF4-FFF2-40B4-BE49-F238E27FC236}">
                <a16:creationId xmlns:a16="http://schemas.microsoft.com/office/drawing/2014/main" id="{B7E18388-705F-E24C-DC4A-87EA89CB24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1225550"/>
            <a:ext cx="56165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nald.avi">
            <a:hlinkClick r:id="" action="ppaction://media"/>
            <a:extLst>
              <a:ext uri="{FF2B5EF4-FFF2-40B4-BE49-F238E27FC236}">
                <a16:creationId xmlns:a16="http://schemas.microsoft.com/office/drawing/2014/main" id="{A0602077-F840-EA70-7929-00C485BDCAA7}"/>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03325" y="1308100"/>
            <a:ext cx="673735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Rectangle 2">
            <a:extLst>
              <a:ext uri="{FF2B5EF4-FFF2-40B4-BE49-F238E27FC236}">
                <a16:creationId xmlns:a16="http://schemas.microsoft.com/office/drawing/2014/main" id="{11D48937-A113-DECE-F1D4-8E4556230515}"/>
              </a:ext>
            </a:extLst>
          </p:cNvPr>
          <p:cNvSpPr txBox="1">
            <a:spLocks noChangeArrowheads="1"/>
          </p:cNvSpPr>
          <p:nvPr/>
        </p:nvSpPr>
        <p:spPr bwMode="auto">
          <a:xfrm>
            <a:off x="0" y="274638"/>
            <a:ext cx="9144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3600" b="1"/>
              <a:t>Prý končí přednášky z geobiocenologie a lesnické typologie II</a:t>
            </a:r>
          </a:p>
        </p:txBody>
      </p:sp>
      <p:cxnSp>
        <p:nvCxnSpPr>
          <p:cNvPr id="8" name="Přímá spojnice se šipkou 7">
            <a:extLst>
              <a:ext uri="{FF2B5EF4-FFF2-40B4-BE49-F238E27FC236}">
                <a16:creationId xmlns:a16="http://schemas.microsoft.com/office/drawing/2014/main" id="{99A8EA62-8A56-C565-B551-3071086B5965}"/>
              </a:ext>
            </a:extLst>
          </p:cNvPr>
          <p:cNvCxnSpPr/>
          <p:nvPr/>
        </p:nvCxnSpPr>
        <p:spPr>
          <a:xfrm flipV="1">
            <a:off x="341313" y="4194175"/>
            <a:ext cx="1260475" cy="1665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Řečová bublina: oválný bublinový popisek 8">
            <a:extLst>
              <a:ext uri="{FF2B5EF4-FFF2-40B4-BE49-F238E27FC236}">
                <a16:creationId xmlns:a16="http://schemas.microsoft.com/office/drawing/2014/main" id="{0BB4419D-51E8-CAD1-66A1-E922962287E0}"/>
              </a:ext>
            </a:extLst>
          </p:cNvPr>
          <p:cNvSpPr/>
          <p:nvPr/>
        </p:nvSpPr>
        <p:spPr>
          <a:xfrm>
            <a:off x="2862263" y="1268413"/>
            <a:ext cx="5489575" cy="1755775"/>
          </a:xfrm>
          <a:prstGeom prst="wedgeEllipseCallout">
            <a:avLst>
              <a:gd name="adj1" fmla="val 12818"/>
              <a:gd name="adj2" fmla="val 8666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b="1" dirty="0">
                <a:solidFill>
                  <a:schemeClr val="bg1"/>
                </a:solidFill>
                <a:latin typeface="Calibri" panose="020F0502020204030204" pitchFamily="34" charset="0"/>
                <a:cs typeface="Calibri" panose="020F0502020204030204" pitchFamily="34" charset="0"/>
              </a:rPr>
              <a:t>Prý končí přednášky z geobiocenologie a lesnické typologie!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nextCondLst>
                <p:cond evt="onClick" delay="0">
                  <p:tgtEl>
                    <p:spTgt spid="3"/>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a:extLst>
              <a:ext uri="{FF2B5EF4-FFF2-40B4-BE49-F238E27FC236}">
                <a16:creationId xmlns:a16="http://schemas.microsoft.com/office/drawing/2014/main" id="{4B81B24C-0A91-0DC3-EE9A-31083CB30B83}"/>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51203" name="Zástupný symbol pro obsah 2">
            <a:extLst>
              <a:ext uri="{FF2B5EF4-FFF2-40B4-BE49-F238E27FC236}">
                <a16:creationId xmlns:a16="http://schemas.microsoft.com/office/drawing/2014/main" id="{B67EA61A-C337-7D4B-E201-01F2D09C0BF1}"/>
              </a:ext>
            </a:extLst>
          </p:cNvPr>
          <p:cNvSpPr txBox="1">
            <a:spLocks/>
          </p:cNvSpPr>
          <p:nvPr/>
        </p:nvSpPr>
        <p:spPr bwMode="auto">
          <a:xfrm>
            <a:off x="115888" y="881063"/>
            <a:ext cx="8777287"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buFontTx/>
              <a:buNone/>
            </a:pPr>
            <a:r>
              <a:rPr lang="cs-CZ" altLang="cs-CZ" sz="2000" b="1"/>
              <a:t>Biogeografické provincie ≈ biomy (= vegetační pásy), v ČR 2:</a:t>
            </a:r>
          </a:p>
          <a:p>
            <a:pPr lvl="1">
              <a:buFont typeface="Times New Roman" panose="02020603050405020304" pitchFamily="18" charset="0"/>
              <a:buChar char="‐"/>
            </a:pPr>
            <a:r>
              <a:rPr lang="cs-CZ" altLang="cs-CZ" sz="2000" b="1"/>
              <a:t>středoevropských opadavých lesů (≈ Continental biogeographical region)</a:t>
            </a:r>
          </a:p>
          <a:p>
            <a:pPr lvl="1">
              <a:buFont typeface="Times New Roman" panose="02020603050405020304" pitchFamily="18" charset="0"/>
              <a:buChar char="‐"/>
            </a:pPr>
            <a:r>
              <a:rPr lang="cs-CZ" altLang="cs-CZ" sz="2000" b="1"/>
              <a:t>panonská (≈ Pannonian biogeographical region)</a:t>
            </a:r>
          </a:p>
        </p:txBody>
      </p:sp>
      <p:grpSp>
        <p:nvGrpSpPr>
          <p:cNvPr id="51204" name="Skupina 9">
            <a:extLst>
              <a:ext uri="{FF2B5EF4-FFF2-40B4-BE49-F238E27FC236}">
                <a16:creationId xmlns:a16="http://schemas.microsoft.com/office/drawing/2014/main" id="{27CEF110-2213-667F-4438-55053374D1DC}"/>
              </a:ext>
            </a:extLst>
          </p:cNvPr>
          <p:cNvGrpSpPr>
            <a:grpSpLocks noChangeAspect="1"/>
          </p:cNvGrpSpPr>
          <p:nvPr/>
        </p:nvGrpSpPr>
        <p:grpSpPr bwMode="auto">
          <a:xfrm>
            <a:off x="1284288" y="2214563"/>
            <a:ext cx="6122987" cy="4465637"/>
            <a:chOff x="123001" y="814388"/>
            <a:chExt cx="3310314" cy="2414588"/>
          </a:xfrm>
        </p:grpSpPr>
        <p:pic>
          <p:nvPicPr>
            <p:cNvPr id="51205" name="Obrázek 15">
              <a:extLst>
                <a:ext uri="{FF2B5EF4-FFF2-40B4-BE49-F238E27FC236}">
                  <a16:creationId xmlns:a16="http://schemas.microsoft.com/office/drawing/2014/main" id="{46A7C76F-5682-9085-FE50-BFC88120A6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001" y="814388"/>
              <a:ext cx="3310314" cy="204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Obrázek 16">
              <a:extLst>
                <a:ext uri="{FF2B5EF4-FFF2-40B4-BE49-F238E27FC236}">
                  <a16:creationId xmlns:a16="http://schemas.microsoft.com/office/drawing/2014/main" id="{E57F6F49-E712-369D-4957-33DCC38E2C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3001" y="3025024"/>
              <a:ext cx="3065594" cy="20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0E7DD9E2-DF48-DDB0-FD32-8358760399F5}"/>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53251" name="Zástupný symbol pro obsah 2">
            <a:extLst>
              <a:ext uri="{FF2B5EF4-FFF2-40B4-BE49-F238E27FC236}">
                <a16:creationId xmlns:a16="http://schemas.microsoft.com/office/drawing/2014/main" id="{76F57719-B0A5-A064-3AE7-06DF808AC579}"/>
              </a:ext>
            </a:extLst>
          </p:cNvPr>
          <p:cNvSpPr txBox="1">
            <a:spLocks noChangeArrowheads="1"/>
          </p:cNvSpPr>
          <p:nvPr/>
        </p:nvSpPr>
        <p:spPr bwMode="auto">
          <a:xfrm>
            <a:off x="115888" y="881063"/>
            <a:ext cx="8777287"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8575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a:r>
              <a:rPr lang="cs-CZ" altLang="cs-CZ" sz="2000" b="1"/>
              <a:t>Biogeografické podprovincie, v ČR 4:</a:t>
            </a:r>
          </a:p>
          <a:p>
            <a:pPr lvl="2"/>
            <a:r>
              <a:rPr lang="cs-CZ" altLang="cs-CZ" sz="2000" b="1"/>
              <a:t>Hercynská, </a:t>
            </a:r>
          </a:p>
          <a:p>
            <a:pPr lvl="2"/>
            <a:r>
              <a:rPr lang="cs-CZ" altLang="cs-CZ" sz="2000" b="1"/>
              <a:t>Polonská, </a:t>
            </a:r>
          </a:p>
          <a:p>
            <a:pPr lvl="2"/>
            <a:r>
              <a:rPr lang="cs-CZ" altLang="cs-CZ" sz="2000" b="1"/>
              <a:t>Severopanonská</a:t>
            </a:r>
          </a:p>
          <a:p>
            <a:pPr lvl="2"/>
            <a:r>
              <a:rPr lang="cs-CZ" altLang="cs-CZ" sz="2000" b="1"/>
              <a:t>Západokarpatská</a:t>
            </a:r>
          </a:p>
          <a:p>
            <a:pPr lvl="2">
              <a:buFontTx/>
              <a:buNone/>
            </a:pPr>
            <a:endParaRPr lang="cs-CZ" altLang="cs-CZ" sz="1600" b="1"/>
          </a:p>
        </p:txBody>
      </p:sp>
      <p:pic>
        <p:nvPicPr>
          <p:cNvPr id="53252" name="Obrázek 7">
            <a:extLst>
              <a:ext uri="{FF2B5EF4-FFF2-40B4-BE49-F238E27FC236}">
                <a16:creationId xmlns:a16="http://schemas.microsoft.com/office/drawing/2014/main" id="{BD2BEA21-C454-61FE-CF56-F50582D6D9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675" y="2889250"/>
            <a:ext cx="624205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Obrázek 9">
            <a:extLst>
              <a:ext uri="{FF2B5EF4-FFF2-40B4-BE49-F238E27FC236}">
                <a16:creationId xmlns:a16="http://schemas.microsoft.com/office/drawing/2014/main" id="{FDCAC99F-B11C-D122-6CED-B1CF290E02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3525" y="5908675"/>
            <a:ext cx="2514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a:extLst>
              <a:ext uri="{FF2B5EF4-FFF2-40B4-BE49-F238E27FC236}">
                <a16:creationId xmlns:a16="http://schemas.microsoft.com/office/drawing/2014/main" id="{34607144-A770-ACB1-9913-AFAE485FA518}"/>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55299" name="Zástupný symbol pro obsah 2">
            <a:extLst>
              <a:ext uri="{FF2B5EF4-FFF2-40B4-BE49-F238E27FC236}">
                <a16:creationId xmlns:a16="http://schemas.microsoft.com/office/drawing/2014/main" id="{57FD4559-7A37-C978-4DDF-EAC87E75A0D8}"/>
              </a:ext>
            </a:extLst>
          </p:cNvPr>
          <p:cNvSpPr txBox="1">
            <a:spLocks/>
          </p:cNvSpPr>
          <p:nvPr/>
        </p:nvSpPr>
        <p:spPr bwMode="auto">
          <a:xfrm>
            <a:off x="115888" y="881063"/>
            <a:ext cx="8777287"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2">
              <a:buFontTx/>
              <a:buNone/>
            </a:pPr>
            <a:r>
              <a:rPr lang="cs-CZ" altLang="cs-CZ" sz="2000" b="1"/>
              <a:t>– Biogeografický region (bioregion), v ČR 91:</a:t>
            </a:r>
          </a:p>
          <a:p>
            <a:pPr lvl="3"/>
            <a:r>
              <a:rPr lang="cs-CZ" altLang="cs-CZ" b="1"/>
              <a:t>71 v hercynské, </a:t>
            </a:r>
          </a:p>
          <a:p>
            <a:pPr lvl="3"/>
            <a:r>
              <a:rPr lang="cs-CZ" altLang="cs-CZ" b="1"/>
              <a:t>11 v západokarpatské, </a:t>
            </a:r>
          </a:p>
          <a:p>
            <a:pPr lvl="3"/>
            <a:r>
              <a:rPr lang="cs-CZ" altLang="cs-CZ" b="1"/>
              <a:t>5 v severopanonské</a:t>
            </a:r>
          </a:p>
          <a:p>
            <a:pPr lvl="3"/>
            <a:r>
              <a:rPr lang="cs-CZ" altLang="cs-CZ" b="1"/>
              <a:t>4 v polonské</a:t>
            </a:r>
          </a:p>
        </p:txBody>
      </p:sp>
      <p:pic>
        <p:nvPicPr>
          <p:cNvPr id="55300" name="Obrázek 3">
            <a:extLst>
              <a:ext uri="{FF2B5EF4-FFF2-40B4-BE49-F238E27FC236}">
                <a16:creationId xmlns:a16="http://schemas.microsoft.com/office/drawing/2014/main" id="{F382E46B-F313-71CF-1229-4E9171C055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5725" y="2754313"/>
            <a:ext cx="64325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extovéPole 3">
            <a:extLst>
              <a:ext uri="{FF2B5EF4-FFF2-40B4-BE49-F238E27FC236}">
                <a16:creationId xmlns:a16="http://schemas.microsoft.com/office/drawing/2014/main" id="{134C177F-6100-02DC-A3B0-1D04F71E152A}"/>
              </a:ext>
            </a:extLst>
          </p:cNvPr>
          <p:cNvSpPr txBox="1">
            <a:spLocks noChangeArrowheads="1"/>
          </p:cNvSpPr>
          <p:nvPr/>
        </p:nvSpPr>
        <p:spPr bwMode="auto">
          <a:xfrm>
            <a:off x="0" y="4092575"/>
            <a:ext cx="53038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a:t>http://nd06.jxs.cz/461/309/3efcab380f_96790913_o2.jpg</a:t>
            </a:r>
          </a:p>
        </p:txBody>
      </p:sp>
      <p:pic>
        <p:nvPicPr>
          <p:cNvPr id="6147" name="Obrázek 4">
            <a:extLst>
              <a:ext uri="{FF2B5EF4-FFF2-40B4-BE49-F238E27FC236}">
                <a16:creationId xmlns:a16="http://schemas.microsoft.com/office/drawing/2014/main" id="{60BC08A0-279F-A64C-A6A1-DD547CB8071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142875"/>
            <a:ext cx="5284788"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Obrázek 5">
            <a:extLst>
              <a:ext uri="{FF2B5EF4-FFF2-40B4-BE49-F238E27FC236}">
                <a16:creationId xmlns:a16="http://schemas.microsoft.com/office/drawing/2014/main" id="{FAE43E09-7CE5-C6A8-9547-5FF61128637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41763" y="3159125"/>
            <a:ext cx="5202237"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ovéPole 6">
            <a:extLst>
              <a:ext uri="{FF2B5EF4-FFF2-40B4-BE49-F238E27FC236}">
                <a16:creationId xmlns:a16="http://schemas.microsoft.com/office/drawing/2014/main" id="{89F2BCAC-888C-1A1E-B4C6-BD4B754A22F3}"/>
              </a:ext>
            </a:extLst>
          </p:cNvPr>
          <p:cNvSpPr txBox="1">
            <a:spLocks noChangeArrowheads="1"/>
          </p:cNvSpPr>
          <p:nvPr/>
        </p:nvSpPr>
        <p:spPr bwMode="auto">
          <a:xfrm>
            <a:off x="3941763" y="6669088"/>
            <a:ext cx="52022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a:t>https://upload.wikimedia.org/wikipedia/commons/f/f5/Mraveni%C5%A1t%C4%9B_(6).jpg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a:extLst>
              <a:ext uri="{FF2B5EF4-FFF2-40B4-BE49-F238E27FC236}">
                <a16:creationId xmlns:a16="http://schemas.microsoft.com/office/drawing/2014/main" id="{4F6DAE22-8A0B-B3C5-49D8-42414574209C}"/>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Biogeografie ČR</a:t>
            </a:r>
          </a:p>
        </p:txBody>
      </p:sp>
      <p:sp>
        <p:nvSpPr>
          <p:cNvPr id="57347" name="Zástupný symbol pro obsah 2">
            <a:extLst>
              <a:ext uri="{FF2B5EF4-FFF2-40B4-BE49-F238E27FC236}">
                <a16:creationId xmlns:a16="http://schemas.microsoft.com/office/drawing/2014/main" id="{4D910AAA-CCB1-8793-4A01-FB3E24DED80A}"/>
              </a:ext>
            </a:extLst>
          </p:cNvPr>
          <p:cNvSpPr txBox="1">
            <a:spLocks/>
          </p:cNvSpPr>
          <p:nvPr/>
        </p:nvSpPr>
        <p:spPr bwMode="auto">
          <a:xfrm>
            <a:off x="115888" y="881063"/>
            <a:ext cx="8777287"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2">
              <a:buFontTx/>
              <a:buNone/>
            </a:pPr>
            <a:r>
              <a:rPr lang="cs-CZ" altLang="cs-CZ" b="1"/>
              <a:t>– Biochora (v ČR 366)</a:t>
            </a:r>
          </a:p>
        </p:txBody>
      </p:sp>
      <p:pic>
        <p:nvPicPr>
          <p:cNvPr id="57348" name="Obrázek 4">
            <a:extLst>
              <a:ext uri="{FF2B5EF4-FFF2-40B4-BE49-F238E27FC236}">
                <a16:creationId xmlns:a16="http://schemas.microsoft.com/office/drawing/2014/main" id="{F551C2CA-79EC-30E6-26AC-BC62DC7FB2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150" y="1465263"/>
            <a:ext cx="877570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F0D8CF14-83C5-EAD2-F8A5-E210D672F9FE}"/>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Přírodní lesní oblasti (PLO)</a:t>
            </a:r>
          </a:p>
        </p:txBody>
      </p:sp>
      <p:sp>
        <p:nvSpPr>
          <p:cNvPr id="6" name="Rectangle 3">
            <a:extLst>
              <a:ext uri="{FF2B5EF4-FFF2-40B4-BE49-F238E27FC236}">
                <a16:creationId xmlns:a16="http://schemas.microsoft.com/office/drawing/2014/main" id="{3E2E7690-AE2A-BE56-5229-6C57F84C15CF}"/>
              </a:ext>
            </a:extLst>
          </p:cNvPr>
          <p:cNvSpPr>
            <a:spLocks noGrp="1" noChangeArrowheads="1"/>
          </p:cNvSpPr>
          <p:nvPr>
            <p:ph type="body" sz="half" idx="1"/>
          </p:nvPr>
        </p:nvSpPr>
        <p:spPr>
          <a:xfrm>
            <a:off x="161925" y="971550"/>
            <a:ext cx="8820150" cy="2052638"/>
          </a:xfrm>
        </p:spPr>
        <p:txBody>
          <a:bodyPr/>
          <a:lstStyle/>
          <a:p>
            <a:pPr eaLnBrk="1" hangingPunct="1">
              <a:buSzPct val="75000"/>
              <a:buFont typeface="Arial" panose="020B0604020202020204" pitchFamily="34" charset="0"/>
              <a:buChar char="•"/>
              <a:defRPr/>
            </a:pPr>
            <a:r>
              <a:rPr lang="cs-CZ" sz="1800" b="1" dirty="0">
                <a:cs typeface="Calibri" panose="020F0502020204030204" pitchFamily="34" charset="0"/>
              </a:rPr>
              <a:t>PLÍVA, Karel; ŽLÁBEK, Ivan. 1986. Přírodní lesní oblasti ČSR. Praha: Státní zemědělské nakladatelství.</a:t>
            </a:r>
            <a:r>
              <a:rPr lang="cs-CZ" altLang="en-US" sz="1800" b="1" baseline="30000" dirty="0">
                <a:cs typeface="Calibri" panose="020F0502020204030204" pitchFamily="34" charset="0"/>
              </a:rPr>
              <a:t> 1) </a:t>
            </a:r>
            <a:endParaRPr lang="cs-CZ" sz="1800" b="1" dirty="0">
              <a:cs typeface="Calibri" panose="020F0502020204030204" pitchFamily="34" charset="0"/>
            </a:endParaRPr>
          </a:p>
          <a:p>
            <a:pPr eaLnBrk="1" hangingPunct="1">
              <a:buSzPct val="75000"/>
              <a:buFont typeface="Arial" panose="020B0604020202020204" pitchFamily="34" charset="0"/>
              <a:buChar char="•"/>
              <a:defRPr/>
            </a:pPr>
            <a:r>
              <a:rPr lang="cs-CZ" sz="1800" b="1" dirty="0">
                <a:cs typeface="Calibri" panose="020F0502020204030204" pitchFamily="34" charset="0"/>
              </a:rPr>
              <a:t>Vyhláška 298/2018 o zpracování oblastních plánů rozvoje lesů a o vymezení hospodářských souborů. 2018.</a:t>
            </a:r>
            <a:r>
              <a:rPr lang="cs-CZ" altLang="en-US" sz="1800" b="1" baseline="30000" dirty="0">
                <a:cs typeface="Calibri" panose="020F0502020204030204" pitchFamily="34" charset="0"/>
              </a:rPr>
              <a:t>1) </a:t>
            </a:r>
          </a:p>
          <a:p>
            <a:pPr marL="0" indent="0" eaLnBrk="1" hangingPunct="1">
              <a:buSzPct val="75000"/>
              <a:buFontTx/>
              <a:buNone/>
              <a:defRPr/>
            </a:pPr>
            <a:r>
              <a:rPr lang="cs-CZ" altLang="en-US" sz="1800" b="1" dirty="0">
                <a:cs typeface="Calibri" panose="020F0502020204030204" pitchFamily="34" charset="0"/>
              </a:rPr>
              <a:t>= jednotka regionální rajonizace (× LTKS typologická rajonizace)</a:t>
            </a:r>
          </a:p>
          <a:p>
            <a:pPr eaLnBrk="1" hangingPunct="1">
              <a:buSzPct val="75000"/>
              <a:defRPr/>
            </a:pPr>
            <a:r>
              <a:rPr lang="cs-CZ" altLang="en-US" sz="1800" b="1" dirty="0">
                <a:cs typeface="Calibri" panose="020F0502020204030204" pitchFamily="34" charset="0"/>
              </a:rPr>
              <a:t>Význam např., pro přenos reprodukčního materiálu (Vyhláška 456/2021 o přenosu reprodukčního materiálu), OPRL, OTE</a:t>
            </a:r>
          </a:p>
          <a:p>
            <a:pPr marL="0" indent="0" eaLnBrk="1" hangingPunct="1">
              <a:buSzPct val="75000"/>
              <a:buFontTx/>
              <a:buNone/>
              <a:defRPr/>
            </a:pPr>
            <a:r>
              <a:rPr lang="cs-CZ" sz="1800" b="1" dirty="0">
                <a:solidFill>
                  <a:srgbClr val="FF0000"/>
                </a:solidFill>
              </a:rPr>
              <a:t>Použití v lesnické typologii </a:t>
            </a:r>
            <a:r>
              <a:rPr lang="cs-CZ" sz="1800" b="1" dirty="0"/>
              <a:t>(navazují LVS, EŘ, EK, SLT, LT)!</a:t>
            </a:r>
            <a:endParaRPr lang="cs-CZ" altLang="en-US" sz="1800" b="1" dirty="0">
              <a:cs typeface="Calibri" panose="020F0502020204030204" pitchFamily="34" charset="0"/>
            </a:endParaRPr>
          </a:p>
        </p:txBody>
      </p:sp>
      <p:sp>
        <p:nvSpPr>
          <p:cNvPr id="59396" name="TextovéPole 7">
            <a:extLst>
              <a:ext uri="{FF2B5EF4-FFF2-40B4-BE49-F238E27FC236}">
                <a16:creationId xmlns:a16="http://schemas.microsoft.com/office/drawing/2014/main" id="{90E82FD4-76F3-4725-66AB-D054385A522F}"/>
              </a:ext>
            </a:extLst>
          </p:cNvPr>
          <p:cNvSpPr txBox="1">
            <a:spLocks noChangeArrowheads="1"/>
          </p:cNvSpPr>
          <p:nvPr/>
        </p:nvSpPr>
        <p:spPr bwMode="auto">
          <a:xfrm>
            <a:off x="34925" y="6561138"/>
            <a:ext cx="8550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100" b="1" baseline="30000">
                <a:latin typeface="Arial" panose="020B0604020202020204" pitchFamily="34" charset="0"/>
              </a:rPr>
              <a:t>1) </a:t>
            </a:r>
            <a:r>
              <a:rPr lang="cs-CZ" altLang="cs-CZ" sz="1100">
                <a:latin typeface="Arial" panose="020B0604020202020204" pitchFamily="34" charset="0"/>
              </a:rPr>
              <a:t>Nasdíleno na </a:t>
            </a:r>
            <a:r>
              <a:rPr lang="cs-CZ" altLang="en-US" sz="1100">
                <a:solidFill>
                  <a:schemeClr val="accent2"/>
                </a:solidFill>
                <a:latin typeface="Arial" panose="020B0604020202020204" pitchFamily="34" charset="0"/>
                <a:hlinkClick r:id="rId3"/>
              </a:rPr>
              <a:t>http://user.mendelu.cz/xfriedl/</a:t>
            </a:r>
            <a:r>
              <a:rPr lang="cs-CZ" altLang="cs-CZ" sz="1100" b="1">
                <a:latin typeface="Arial" panose="020B0604020202020204" pitchFamily="34" charset="0"/>
              </a:rPr>
              <a:t> </a:t>
            </a:r>
            <a:endParaRPr lang="cs-CZ" altLang="cs-CZ" sz="1100" b="1" baseline="30000">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Obrázek 2">
            <a:extLst>
              <a:ext uri="{FF2B5EF4-FFF2-40B4-BE49-F238E27FC236}">
                <a16:creationId xmlns:a16="http://schemas.microsoft.com/office/drawing/2014/main" id="{265C2BDF-8DFE-9B5D-6822-1B81A8DB7F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62013"/>
            <a:ext cx="9145588" cy="59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Obrázek 2">
            <a:extLst>
              <a:ext uri="{FF2B5EF4-FFF2-40B4-BE49-F238E27FC236}">
                <a16:creationId xmlns:a16="http://schemas.microsoft.com/office/drawing/2014/main" id="{FD237D18-0C9B-1300-7059-54793E435C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3968750"/>
            <a:ext cx="6804025"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a:extLst>
              <a:ext uri="{FF2B5EF4-FFF2-40B4-BE49-F238E27FC236}">
                <a16:creationId xmlns:a16="http://schemas.microsoft.com/office/drawing/2014/main" id="{5BAB932F-6639-DF0D-9B82-40D30FCC57F2}"/>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Stupňovitost, altitudinalita vegetace</a:t>
            </a:r>
          </a:p>
        </p:txBody>
      </p:sp>
      <p:sp>
        <p:nvSpPr>
          <p:cNvPr id="63492" name="Rectangle 3">
            <a:extLst>
              <a:ext uri="{FF2B5EF4-FFF2-40B4-BE49-F238E27FC236}">
                <a16:creationId xmlns:a16="http://schemas.microsoft.com/office/drawing/2014/main" id="{2472BDAA-8140-B588-4C92-7962181F0136}"/>
              </a:ext>
            </a:extLst>
          </p:cNvPr>
          <p:cNvSpPr>
            <a:spLocks noGrp="1" noChangeArrowheads="1"/>
          </p:cNvSpPr>
          <p:nvPr>
            <p:ph type="body" sz="half" idx="1"/>
          </p:nvPr>
        </p:nvSpPr>
        <p:spPr>
          <a:xfrm>
            <a:off x="206375" y="836613"/>
            <a:ext cx="8758238" cy="2457450"/>
          </a:xfrm>
        </p:spPr>
        <p:txBody>
          <a:bodyPr/>
          <a:lstStyle/>
          <a:p>
            <a:pPr eaLnBrk="1" hangingPunct="1">
              <a:buSzPct val="75000"/>
            </a:pPr>
            <a:r>
              <a:rPr lang="cs-CZ" altLang="cs-CZ" sz="2000" b="1" dirty="0">
                <a:cs typeface="Calibri" panose="020F0502020204030204" pitchFamily="34" charset="0"/>
              </a:rPr>
              <a:t>Vertikální rozvrstvení geobiocenóz v důsledku členitosti reliéfu</a:t>
            </a:r>
          </a:p>
          <a:p>
            <a:pPr eaLnBrk="1" hangingPunct="1">
              <a:buSzPct val="75000"/>
            </a:pPr>
            <a:r>
              <a:rPr lang="cs-CZ" altLang="cs-CZ" sz="2000" b="1" dirty="0">
                <a:cs typeface="Calibri" panose="020F0502020204030204" pitchFamily="34" charset="0"/>
              </a:rPr>
              <a:t>Makroklima modifikováno reliéfem – topoklima </a:t>
            </a:r>
          </a:p>
          <a:p>
            <a:pPr eaLnBrk="1" hangingPunct="1">
              <a:buSzPct val="75000"/>
            </a:pPr>
            <a:r>
              <a:rPr lang="cs-CZ" altLang="cs-CZ" sz="2000" b="1" dirty="0">
                <a:cs typeface="Calibri" panose="020F0502020204030204" pitchFamily="34" charset="0"/>
              </a:rPr>
              <a:t>S nadmořskou výškou se mění:</a:t>
            </a:r>
          </a:p>
          <a:p>
            <a:pPr lvl="1" eaLnBrk="1" hangingPunct="1">
              <a:buSzPct val="75000"/>
              <a:buFont typeface="Arial" panose="020B0604020202020204" pitchFamily="34" charset="0"/>
              <a:buChar char="•"/>
            </a:pPr>
            <a:r>
              <a:rPr lang="cs-CZ" altLang="cs-CZ" sz="2000" b="1" dirty="0">
                <a:cs typeface="Calibri" panose="020F0502020204030204" pitchFamily="34" charset="0"/>
              </a:rPr>
              <a:t>teploty</a:t>
            </a:r>
          </a:p>
          <a:p>
            <a:pPr lvl="1" eaLnBrk="1" hangingPunct="1">
              <a:buSzPct val="75000"/>
              <a:buFont typeface="Arial" panose="020B0604020202020204" pitchFamily="34" charset="0"/>
              <a:buChar char="•"/>
            </a:pPr>
            <a:r>
              <a:rPr lang="cs-CZ" altLang="cs-CZ" sz="2000" b="1" dirty="0">
                <a:cs typeface="Calibri" panose="020F0502020204030204" pitchFamily="34" charset="0"/>
              </a:rPr>
              <a:t>srážky</a:t>
            </a:r>
          </a:p>
          <a:p>
            <a:pPr lvl="1" eaLnBrk="1" hangingPunct="1">
              <a:buSzPct val="75000"/>
              <a:buFont typeface="Arial" panose="020B0604020202020204" pitchFamily="34" charset="0"/>
              <a:buChar char="•"/>
            </a:pPr>
            <a:r>
              <a:rPr lang="cs-CZ" altLang="cs-CZ" sz="2000" b="1" dirty="0">
                <a:cs typeface="Calibri" panose="020F0502020204030204" pitchFamily="34" charset="0"/>
              </a:rPr>
              <a:t>insolace</a:t>
            </a:r>
          </a:p>
          <a:p>
            <a:pPr lvl="1" eaLnBrk="1" hangingPunct="1">
              <a:buSzPct val="75000"/>
              <a:buFont typeface="Arial" panose="020B0604020202020204" pitchFamily="34" charset="0"/>
              <a:buChar char="•"/>
            </a:pPr>
            <a:r>
              <a:rPr lang="cs-CZ" altLang="cs-CZ" sz="2000" b="1" dirty="0">
                <a:cs typeface="Calibri" panose="020F0502020204030204" pitchFamily="34" charset="0"/>
              </a:rPr>
              <a:t>vegetační období</a:t>
            </a:r>
          </a:p>
          <a:p>
            <a:pPr lvl="1" eaLnBrk="1" hangingPunct="1">
              <a:buSzPct val="75000"/>
              <a:buFont typeface="Arial" panose="020B0604020202020204" pitchFamily="34" charset="0"/>
              <a:buChar char="•"/>
            </a:pPr>
            <a:r>
              <a:rPr lang="cs-CZ" altLang="cs-CZ" sz="2000" b="1" dirty="0">
                <a:cs typeface="Calibri" panose="020F0502020204030204" pitchFamily="34" charset="0"/>
              </a:rPr>
              <a:t>trvání sněhové pokrývky</a:t>
            </a:r>
          </a:p>
        </p:txBody>
      </p:sp>
      <p:pic>
        <p:nvPicPr>
          <p:cNvPr id="63493" name="Obrázek 1">
            <a:extLst>
              <a:ext uri="{FF2B5EF4-FFF2-40B4-BE49-F238E27FC236}">
                <a16:creationId xmlns:a16="http://schemas.microsoft.com/office/drawing/2014/main" id="{65771485-F1EE-9E36-49D1-E5F3174D5B1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89725" y="4419600"/>
            <a:ext cx="245427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Přímá spojnice se šipkou 5">
            <a:extLst>
              <a:ext uri="{FF2B5EF4-FFF2-40B4-BE49-F238E27FC236}">
                <a16:creationId xmlns:a16="http://schemas.microsoft.com/office/drawing/2014/main" id="{2C25B467-2E2F-A8B2-0C25-DD308F03094A}"/>
              </a:ext>
            </a:extLst>
          </p:cNvPr>
          <p:cNvCxnSpPr>
            <a:cxnSpLocks/>
          </p:cNvCxnSpPr>
          <p:nvPr/>
        </p:nvCxnSpPr>
        <p:spPr>
          <a:xfrm flipH="1">
            <a:off x="4103688" y="2065338"/>
            <a:ext cx="3175" cy="2317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a:extLst>
              <a:ext uri="{FF2B5EF4-FFF2-40B4-BE49-F238E27FC236}">
                <a16:creationId xmlns:a16="http://schemas.microsoft.com/office/drawing/2014/main" id="{66919742-3985-BFE2-2962-5FCDEAFB379C}"/>
              </a:ext>
            </a:extLst>
          </p:cNvPr>
          <p:cNvCxnSpPr>
            <a:cxnSpLocks/>
          </p:cNvCxnSpPr>
          <p:nvPr/>
        </p:nvCxnSpPr>
        <p:spPr>
          <a:xfrm flipV="1">
            <a:off x="4103688" y="2393950"/>
            <a:ext cx="0" cy="225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3FFE3626-AB27-81E4-FDB8-9843B4FFD597}"/>
              </a:ext>
            </a:extLst>
          </p:cNvPr>
          <p:cNvCxnSpPr>
            <a:cxnSpLocks/>
          </p:cNvCxnSpPr>
          <p:nvPr/>
        </p:nvCxnSpPr>
        <p:spPr>
          <a:xfrm flipV="1">
            <a:off x="4103688" y="2754313"/>
            <a:ext cx="0" cy="225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59FEFACD-BE19-907B-8B2A-7AD109F29D0B}"/>
              </a:ext>
            </a:extLst>
          </p:cNvPr>
          <p:cNvCxnSpPr>
            <a:cxnSpLocks/>
          </p:cNvCxnSpPr>
          <p:nvPr/>
        </p:nvCxnSpPr>
        <p:spPr>
          <a:xfrm flipH="1">
            <a:off x="4103688" y="3138488"/>
            <a:ext cx="3175" cy="2317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EC7E49BA-A885-9C5F-0DC8-C1547974611C}"/>
              </a:ext>
            </a:extLst>
          </p:cNvPr>
          <p:cNvCxnSpPr>
            <a:cxnSpLocks/>
          </p:cNvCxnSpPr>
          <p:nvPr/>
        </p:nvCxnSpPr>
        <p:spPr>
          <a:xfrm flipV="1">
            <a:off x="4103688" y="3444875"/>
            <a:ext cx="0" cy="2301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499" name="TextovéPole 14">
            <a:extLst>
              <a:ext uri="{FF2B5EF4-FFF2-40B4-BE49-F238E27FC236}">
                <a16:creationId xmlns:a16="http://schemas.microsoft.com/office/drawing/2014/main" id="{375425D7-23C9-EF44-2B12-351273AF2AF8}"/>
              </a:ext>
            </a:extLst>
          </p:cNvPr>
          <p:cNvSpPr txBox="1">
            <a:spLocks noChangeArrowheads="1"/>
          </p:cNvSpPr>
          <p:nvPr/>
        </p:nvSpPr>
        <p:spPr bwMode="auto">
          <a:xfrm>
            <a:off x="4932363" y="2568575"/>
            <a:ext cx="238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800" b="1">
                <a:solidFill>
                  <a:srgbClr val="FF0000"/>
                </a:solidFill>
                <a:latin typeface="Arial" panose="020B0604020202020204" pitchFamily="34" charset="0"/>
                <a:cs typeface="Calibri" panose="020F0502020204030204" pitchFamily="34" charset="0"/>
              </a:rPr>
              <a:t>× zonalita</a:t>
            </a:r>
            <a:endParaRPr lang="cs-CZ" altLang="cs-CZ" sz="1100" b="1">
              <a:solidFill>
                <a:srgbClr val="FF0000"/>
              </a:solidFill>
              <a:latin typeface="Arial" panose="020B060402020202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a:extLst>
              <a:ext uri="{FF2B5EF4-FFF2-40B4-BE49-F238E27FC236}">
                <a16:creationId xmlns:a16="http://schemas.microsoft.com/office/drawing/2014/main" id="{3FB98FC5-CC47-5CC7-7C9F-D10271939156}"/>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Stupňovitost, altitudinalita vegetace</a:t>
            </a:r>
          </a:p>
        </p:txBody>
      </p:sp>
      <p:graphicFrame>
        <p:nvGraphicFramePr>
          <p:cNvPr id="5" name="Tabulka 6">
            <a:extLst>
              <a:ext uri="{FF2B5EF4-FFF2-40B4-BE49-F238E27FC236}">
                <a16:creationId xmlns:a16="http://schemas.microsoft.com/office/drawing/2014/main" id="{AB6BC4B2-A39E-58EB-D113-B77B5992BB88}"/>
              </a:ext>
            </a:extLst>
          </p:cNvPr>
          <p:cNvGraphicFramePr>
            <a:graphicFrameLocks noGrp="1"/>
          </p:cNvGraphicFramePr>
          <p:nvPr/>
        </p:nvGraphicFramePr>
        <p:xfrm>
          <a:off x="0" y="1397000"/>
          <a:ext cx="9143999" cy="4079878"/>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20000"/>
                    </a:ext>
                  </a:extLst>
                </a:gridCol>
                <a:gridCol w="2651759">
                  <a:extLst>
                    <a:ext uri="{9D8B030D-6E8A-4147-A177-3AD203B41FA5}">
                      <a16:colId xmlns:a16="http://schemas.microsoft.com/office/drawing/2014/main" val="20001"/>
                    </a:ext>
                  </a:extLst>
                </a:gridCol>
                <a:gridCol w="2606040">
                  <a:extLst>
                    <a:ext uri="{9D8B030D-6E8A-4147-A177-3AD203B41FA5}">
                      <a16:colId xmlns:a16="http://schemas.microsoft.com/office/drawing/2014/main" val="20002"/>
                    </a:ext>
                  </a:extLst>
                </a:gridCol>
                <a:gridCol w="2697480">
                  <a:extLst>
                    <a:ext uri="{9D8B030D-6E8A-4147-A177-3AD203B41FA5}">
                      <a16:colId xmlns:a16="http://schemas.microsoft.com/office/drawing/2014/main" val="20003"/>
                    </a:ext>
                  </a:extLst>
                </a:gridCol>
              </a:tblGrid>
              <a:tr h="370898">
                <a:tc gridSpan="3">
                  <a:txBody>
                    <a:bodyPr/>
                    <a:lstStyle/>
                    <a:p>
                      <a:pPr algn="ctr"/>
                      <a:r>
                        <a:rPr lang="cs-CZ" sz="1700" dirty="0">
                          <a:solidFill>
                            <a:schemeClr val="tx1"/>
                          </a:solidFill>
                        </a:rPr>
                        <a:t>Výškové geografické stupně</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r>
                        <a:rPr lang="cs-CZ" dirty="0">
                          <a:solidFill>
                            <a:schemeClr val="tx1"/>
                          </a:solidFill>
                        </a:rPr>
                        <a:t>Výškové geografické stupně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s-CZ"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None/>
                      </a:pPr>
                      <a:r>
                        <a:rPr lang="cs-CZ" sz="1700" dirty="0">
                          <a:solidFill>
                            <a:schemeClr val="tx1"/>
                          </a:solidFill>
                        </a:rPr>
                        <a:t>Vegetační stupně (GBC)</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70898">
                <a:tc rowSpan="3">
                  <a:txBody>
                    <a:bodyPr/>
                    <a:lstStyle/>
                    <a:p>
                      <a:r>
                        <a:rPr lang="cs-CZ" sz="1700" b="1" dirty="0"/>
                        <a:t>kolinní</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planární</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nížinný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None/>
                      </a:pPr>
                      <a:r>
                        <a:rPr lang="cs-CZ" sz="1700" b="1" dirty="0">
                          <a:solidFill>
                            <a:schemeClr val="tx1"/>
                          </a:solidFill>
                        </a:rPr>
                        <a:t>1.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98">
                <a:tc vMerge="1">
                  <a:txBody>
                    <a:bodyPr/>
                    <a:lstStyle/>
                    <a:p>
                      <a:r>
                        <a:rPr lang="cs-CZ" dirty="0"/>
                        <a:t>kolinní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kolinní </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pahorkatinný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2.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98">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suprakolinní</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err="1">
                          <a:solidFill>
                            <a:schemeClr val="tx1"/>
                          </a:solidFill>
                        </a:rPr>
                        <a:t>kopcovinný</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700" b="1" dirty="0">
                          <a:solidFill>
                            <a:schemeClr val="tx1"/>
                          </a:solidFill>
                        </a:rPr>
                        <a:t>3.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98">
                <a:tc rowSpan="3">
                  <a:txBody>
                    <a:bodyPr/>
                    <a:lstStyle/>
                    <a:p>
                      <a:r>
                        <a:rPr lang="cs-CZ" sz="1700" b="1" dirty="0"/>
                        <a:t>montánní</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submontánní</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podhorský, vrchovinný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4. + 5.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98">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montánní</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horský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6.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98">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err="1"/>
                        <a:t>oreální</a:t>
                      </a:r>
                      <a:r>
                        <a:rPr lang="cs-CZ" sz="1700" b="1" dirty="0"/>
                        <a:t>/supramontánní</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vysokohorský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7.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98">
                <a:tc rowSpan="2">
                  <a:txBody>
                    <a:bodyPr/>
                    <a:lstStyle/>
                    <a:p>
                      <a:r>
                        <a:rPr lang="cs-CZ" sz="1700" b="1" dirty="0"/>
                        <a:t>alpinský</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subalpínský</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s-CZ" sz="1700" b="1">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8.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70898">
                <a:tc v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alpínský </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s-CZ" sz="1700" b="1">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9.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70898">
                <a:tc>
                  <a:txBody>
                    <a:bodyPr/>
                    <a:lstStyle/>
                    <a:p>
                      <a:endParaRPr lang="cs-CZ" sz="1700"/>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err="1"/>
                        <a:t>subnivální</a:t>
                      </a:r>
                      <a:endParaRPr lang="cs-CZ" sz="1700" b="1" dirty="0"/>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s-CZ" sz="1700" b="1" dirty="0"/>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10. VS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70898">
                <a:tc>
                  <a:txBody>
                    <a:bodyPr/>
                    <a:lstStyle/>
                    <a:p>
                      <a:endParaRPr lang="cs-CZ" sz="1700"/>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t>nivální</a:t>
                      </a:r>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1700" b="1" dirty="0">
                          <a:solidFill>
                            <a:schemeClr val="tx1"/>
                          </a:solidFill>
                        </a:rPr>
                        <a:t>sněžný</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cs-CZ" sz="1700" b="1" dirty="0">
                        <a:solidFill>
                          <a:schemeClr val="tx1"/>
                        </a:solidFill>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a:extLst>
              <a:ext uri="{FF2B5EF4-FFF2-40B4-BE49-F238E27FC236}">
                <a16:creationId xmlns:a16="http://schemas.microsoft.com/office/drawing/2014/main" id="{D06CCB33-8581-728A-4C31-05A942F995B3}"/>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Stupňovitost, altitudinalita vegetace</a:t>
            </a:r>
          </a:p>
        </p:txBody>
      </p:sp>
      <p:sp>
        <p:nvSpPr>
          <p:cNvPr id="63492" name="Rectangle 3">
            <a:extLst>
              <a:ext uri="{FF2B5EF4-FFF2-40B4-BE49-F238E27FC236}">
                <a16:creationId xmlns:a16="http://schemas.microsoft.com/office/drawing/2014/main" id="{3EA349D8-B516-5E53-B8D0-3A5E55E41FCA}"/>
              </a:ext>
            </a:extLst>
          </p:cNvPr>
          <p:cNvSpPr>
            <a:spLocks noGrp="1" noChangeArrowheads="1"/>
          </p:cNvSpPr>
          <p:nvPr>
            <p:ph type="body" sz="half" idx="1"/>
          </p:nvPr>
        </p:nvSpPr>
        <p:spPr>
          <a:xfrm>
            <a:off x="206375" y="836613"/>
            <a:ext cx="8758238" cy="2457450"/>
          </a:xfrm>
        </p:spPr>
        <p:txBody>
          <a:bodyPr/>
          <a:lstStyle/>
          <a:p>
            <a:pPr eaLnBrk="1" hangingPunct="1">
              <a:buSzPct val="75000"/>
              <a:defRPr/>
            </a:pPr>
            <a:r>
              <a:rPr lang="cs-CZ" altLang="cs-CZ" sz="2000" b="1" dirty="0">
                <a:cs typeface="Calibri" panose="020F0502020204030204" pitchFamily="34" charset="0"/>
              </a:rPr>
              <a:t>Reliéf = nepřímý faktor, </a:t>
            </a:r>
            <a:r>
              <a:rPr lang="cs-CZ" altLang="en-US" sz="2000" b="1" dirty="0">
                <a:cs typeface="Calibri" panose="020F0502020204030204" pitchFamily="34" charset="0"/>
              </a:rPr>
              <a:t>ovlivňuje faktory přímé (teplo, světlo apod.)</a:t>
            </a:r>
          </a:p>
          <a:p>
            <a:pPr eaLnBrk="1" hangingPunct="1">
              <a:defRPr/>
            </a:pPr>
            <a:r>
              <a:rPr lang="cs-CZ" altLang="en-US" sz="2000" b="1" dirty="0">
                <a:cs typeface="Calibri" panose="020F0502020204030204" pitchFamily="34" charset="0"/>
              </a:rPr>
              <a:t>Vliv orientace svahu:</a:t>
            </a:r>
          </a:p>
          <a:p>
            <a:pPr lvl="1" eaLnBrk="1" hangingPunct="1">
              <a:defRPr/>
            </a:pPr>
            <a:r>
              <a:rPr lang="cs-CZ" altLang="en-US" sz="2000" b="1" dirty="0">
                <a:ea typeface="+mn-ea"/>
                <a:cs typeface="Calibri" panose="020F0502020204030204" pitchFamily="34" charset="0"/>
              </a:rPr>
              <a:t>na severní polokouli je díky vyšší insolaci na jižně orientovaných svazích teplota vyšší než na severních (vliv např. na evaporaci), proto na jižních svazích vystupují nižší vegetační stupně výše, než na svazích severních</a:t>
            </a:r>
          </a:p>
          <a:p>
            <a:pPr eaLnBrk="1" hangingPunct="1">
              <a:buSzPct val="75000"/>
              <a:defRPr/>
            </a:pPr>
            <a:endParaRPr lang="cs-CZ" altLang="en-US" sz="2000" b="1" dirty="0">
              <a:cs typeface="Calibri" panose="020F0502020204030204" pitchFamily="34" charset="0"/>
            </a:endParaRPr>
          </a:p>
          <a:p>
            <a:pPr eaLnBrk="1" hangingPunct="1">
              <a:buSzPct val="75000"/>
              <a:defRPr/>
            </a:pPr>
            <a:endParaRPr lang="cs-CZ" altLang="cs-CZ" sz="2000" b="1" dirty="0">
              <a:cs typeface="Calibri" panose="020F0502020204030204" pitchFamily="34" charset="0"/>
            </a:endParaRPr>
          </a:p>
        </p:txBody>
      </p:sp>
      <p:pic>
        <p:nvPicPr>
          <p:cNvPr id="67588" name="Picture 6">
            <a:extLst>
              <a:ext uri="{FF2B5EF4-FFF2-40B4-BE49-F238E27FC236}">
                <a16:creationId xmlns:a16="http://schemas.microsoft.com/office/drawing/2014/main" id="{76556789-4813-E364-4379-E4D65D918D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8388" y="2663825"/>
            <a:ext cx="7007225"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a:extLst>
              <a:ext uri="{FF2B5EF4-FFF2-40B4-BE49-F238E27FC236}">
                <a16:creationId xmlns:a16="http://schemas.microsoft.com/office/drawing/2014/main" id="{7760578E-D461-FD3C-0EE7-65EDE8A2B976}"/>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Stupňovitost, altitudinalita vegetace</a:t>
            </a:r>
          </a:p>
        </p:txBody>
      </p:sp>
      <p:sp>
        <p:nvSpPr>
          <p:cNvPr id="63492" name="Rectangle 3">
            <a:extLst>
              <a:ext uri="{FF2B5EF4-FFF2-40B4-BE49-F238E27FC236}">
                <a16:creationId xmlns:a16="http://schemas.microsoft.com/office/drawing/2014/main" id="{DFC0147D-05B6-DD3F-01DC-CF92042A2F6F}"/>
              </a:ext>
            </a:extLst>
          </p:cNvPr>
          <p:cNvSpPr>
            <a:spLocks noGrp="1" noChangeArrowheads="1"/>
          </p:cNvSpPr>
          <p:nvPr>
            <p:ph type="body" sz="half" idx="1"/>
          </p:nvPr>
        </p:nvSpPr>
        <p:spPr>
          <a:xfrm>
            <a:off x="206375" y="836613"/>
            <a:ext cx="8758238" cy="2457450"/>
          </a:xfrm>
        </p:spPr>
        <p:txBody>
          <a:bodyPr/>
          <a:lstStyle/>
          <a:p>
            <a:pPr eaLnBrk="1" hangingPunct="1">
              <a:defRPr/>
            </a:pPr>
            <a:r>
              <a:rPr lang="cs-CZ" altLang="en-US" sz="2000" b="1" dirty="0">
                <a:cs typeface="Calibri" panose="020F0502020204030204" pitchFamily="34" charset="0"/>
              </a:rPr>
              <a:t>vliv sklonu svahu (+ orientace ke světovým stranám = expozice):</a:t>
            </a:r>
          </a:p>
          <a:p>
            <a:pPr lvl="1" eaLnBrk="1" hangingPunct="1">
              <a:defRPr/>
            </a:pPr>
            <a:r>
              <a:rPr lang="cs-CZ" altLang="en-US" sz="2000" b="1" dirty="0">
                <a:ea typeface="+mn-ea"/>
                <a:cs typeface="Calibri" panose="020F0502020204030204" pitchFamily="34" charset="0"/>
              </a:rPr>
              <a:t>20–30° + jižní, jihozápadní orientace = v podmínkách ČR analogie mediteránního klimatu</a:t>
            </a:r>
          </a:p>
          <a:p>
            <a:pPr marL="0" indent="0" eaLnBrk="1" hangingPunct="1">
              <a:buSzPct val="75000"/>
              <a:buFontTx/>
              <a:buNone/>
              <a:defRPr/>
            </a:pPr>
            <a:endParaRPr lang="cs-CZ" altLang="en-US" sz="2000" b="1" dirty="0">
              <a:cs typeface="Calibri" panose="020F0502020204030204" pitchFamily="34" charset="0"/>
            </a:endParaRPr>
          </a:p>
        </p:txBody>
      </p:sp>
      <p:pic>
        <p:nvPicPr>
          <p:cNvPr id="69636" name="Picture 6">
            <a:extLst>
              <a:ext uri="{FF2B5EF4-FFF2-40B4-BE49-F238E27FC236}">
                <a16:creationId xmlns:a16="http://schemas.microsoft.com/office/drawing/2014/main" id="{CE83651F-0322-2019-8CAB-F927F7BBB0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2038" y="1949450"/>
            <a:ext cx="7021512"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a:extLst>
              <a:ext uri="{FF2B5EF4-FFF2-40B4-BE49-F238E27FC236}">
                <a16:creationId xmlns:a16="http://schemas.microsoft.com/office/drawing/2014/main" id="{7DFF1279-A0D0-D6FA-702A-EFFFDCFFB037}"/>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Stupňovitost, altitudinalita vegetace</a:t>
            </a:r>
          </a:p>
        </p:txBody>
      </p:sp>
      <p:sp>
        <p:nvSpPr>
          <p:cNvPr id="63492" name="Rectangle 3">
            <a:extLst>
              <a:ext uri="{FF2B5EF4-FFF2-40B4-BE49-F238E27FC236}">
                <a16:creationId xmlns:a16="http://schemas.microsoft.com/office/drawing/2014/main" id="{09106BE7-CD91-F588-E2E8-8A45FE3A3236}"/>
              </a:ext>
            </a:extLst>
          </p:cNvPr>
          <p:cNvSpPr>
            <a:spLocks noGrp="1" noChangeArrowheads="1"/>
          </p:cNvSpPr>
          <p:nvPr>
            <p:ph type="body" sz="half" idx="1"/>
          </p:nvPr>
        </p:nvSpPr>
        <p:spPr>
          <a:xfrm>
            <a:off x="206375" y="836613"/>
            <a:ext cx="8758238" cy="2457450"/>
          </a:xfrm>
        </p:spPr>
        <p:txBody>
          <a:bodyPr/>
          <a:lstStyle/>
          <a:p>
            <a:pPr eaLnBrk="1" hangingPunct="1">
              <a:defRPr/>
            </a:pPr>
            <a:r>
              <a:rPr lang="cs-CZ" altLang="en-US" sz="2000" b="1" dirty="0">
                <a:cs typeface="Calibri" panose="020F0502020204030204" pitchFamily="34" charset="0"/>
              </a:rPr>
              <a:t>teplotní inverze, inverze vegetačních stupňů</a:t>
            </a:r>
          </a:p>
          <a:p>
            <a:pPr marL="0" indent="0" eaLnBrk="1" hangingPunct="1">
              <a:buSzPct val="75000"/>
              <a:buFontTx/>
              <a:buNone/>
              <a:defRPr/>
            </a:pPr>
            <a:endParaRPr lang="cs-CZ" altLang="en-US" sz="2000" b="1" dirty="0">
              <a:cs typeface="Calibri" panose="020F0502020204030204" pitchFamily="34" charset="0"/>
            </a:endParaRPr>
          </a:p>
        </p:txBody>
      </p:sp>
      <p:pic>
        <p:nvPicPr>
          <p:cNvPr id="71684" name="Picture 4">
            <a:extLst>
              <a:ext uri="{FF2B5EF4-FFF2-40B4-BE49-F238E27FC236}">
                <a16:creationId xmlns:a16="http://schemas.microsoft.com/office/drawing/2014/main" id="{CC58823A-2F48-CA5E-9868-0F7CDC2B07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31200" b="1733"/>
          <a:stretch>
            <a:fillRect/>
          </a:stretch>
        </p:blipFill>
        <p:spPr bwMode="auto">
          <a:xfrm>
            <a:off x="103188" y="1989138"/>
            <a:ext cx="8937625" cy="449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5" name="Text Box 5">
            <a:extLst>
              <a:ext uri="{FF2B5EF4-FFF2-40B4-BE49-F238E27FC236}">
                <a16:creationId xmlns:a16="http://schemas.microsoft.com/office/drawing/2014/main" id="{45160D2E-8149-2402-A0F2-E54105F99CD5}"/>
              </a:ext>
            </a:extLst>
          </p:cNvPr>
          <p:cNvSpPr txBox="1">
            <a:spLocks noChangeArrowheads="1"/>
          </p:cNvSpPr>
          <p:nvPr/>
        </p:nvSpPr>
        <p:spPr bwMode="auto">
          <a:xfrm>
            <a:off x="5021263" y="6613525"/>
            <a:ext cx="3960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000" b="1">
                <a:latin typeface="Arial" panose="020B0604020202020204" pitchFamily="34" charset="0"/>
              </a:rPr>
              <a:t>http://ekologie.upol.cz/ku/hoek/prezentace/hory1-08_web.pdf</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a:extLst>
              <a:ext uri="{FF2B5EF4-FFF2-40B4-BE49-F238E27FC236}">
                <a16:creationId xmlns:a16="http://schemas.microsoft.com/office/drawing/2014/main" id="{6852F6C9-050A-7D31-4B47-2BEB69699741}"/>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Stupňovitost, altitudinalita vegetace</a:t>
            </a:r>
          </a:p>
        </p:txBody>
      </p:sp>
      <p:sp>
        <p:nvSpPr>
          <p:cNvPr id="63492" name="Rectangle 3">
            <a:extLst>
              <a:ext uri="{FF2B5EF4-FFF2-40B4-BE49-F238E27FC236}">
                <a16:creationId xmlns:a16="http://schemas.microsoft.com/office/drawing/2014/main" id="{3EA9ED3F-3F99-19D6-BBC8-434A18BE66A8}"/>
              </a:ext>
            </a:extLst>
          </p:cNvPr>
          <p:cNvSpPr>
            <a:spLocks noGrp="1" noChangeArrowheads="1"/>
          </p:cNvSpPr>
          <p:nvPr>
            <p:ph type="body" sz="half" idx="1"/>
          </p:nvPr>
        </p:nvSpPr>
        <p:spPr>
          <a:xfrm>
            <a:off x="206375" y="836613"/>
            <a:ext cx="8758238" cy="2457450"/>
          </a:xfrm>
        </p:spPr>
        <p:txBody>
          <a:bodyPr/>
          <a:lstStyle/>
          <a:p>
            <a:pPr eaLnBrk="1" hangingPunct="1">
              <a:defRPr/>
            </a:pPr>
            <a:r>
              <a:rPr lang="cs-CZ" altLang="en-US" sz="2000" b="1" dirty="0">
                <a:cs typeface="Calibri" panose="020F0502020204030204" pitchFamily="34" charset="0"/>
              </a:rPr>
              <a:t>Hmotnost pohoří</a:t>
            </a:r>
          </a:p>
          <a:p>
            <a:pPr marL="0" indent="0" eaLnBrk="1" hangingPunct="1">
              <a:buSzPct val="75000"/>
              <a:buFontTx/>
              <a:buNone/>
              <a:defRPr/>
            </a:pPr>
            <a:endParaRPr lang="cs-CZ" altLang="en-US" sz="2000" b="1" dirty="0">
              <a:cs typeface="Calibri" panose="020F0502020204030204" pitchFamily="34" charset="0"/>
            </a:endParaRPr>
          </a:p>
        </p:txBody>
      </p:sp>
      <p:pic>
        <p:nvPicPr>
          <p:cNvPr id="73732" name="Picture 4">
            <a:extLst>
              <a:ext uri="{FF2B5EF4-FFF2-40B4-BE49-F238E27FC236}">
                <a16:creationId xmlns:a16="http://schemas.microsoft.com/office/drawing/2014/main" id="{41A58403-C1BC-4553-5216-C65A4E281E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64047"/>
            <a:ext cx="7047275" cy="317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3" name="Text Box 5">
            <a:extLst>
              <a:ext uri="{FF2B5EF4-FFF2-40B4-BE49-F238E27FC236}">
                <a16:creationId xmlns:a16="http://schemas.microsoft.com/office/drawing/2014/main" id="{95A1A7C1-2276-B513-A0F2-530EE5610198}"/>
              </a:ext>
            </a:extLst>
          </p:cNvPr>
          <p:cNvSpPr txBox="1">
            <a:spLocks noChangeArrowheads="1"/>
          </p:cNvSpPr>
          <p:nvPr/>
        </p:nvSpPr>
        <p:spPr bwMode="auto">
          <a:xfrm>
            <a:off x="0" y="4173539"/>
            <a:ext cx="3960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1000" b="1" dirty="0">
                <a:latin typeface="Arial" panose="020B0604020202020204" pitchFamily="34" charset="0"/>
              </a:rPr>
              <a:t>http://ekologie.upol.cz/ku/hoek/prezentace/hory1-08_web.pdf</a:t>
            </a:r>
          </a:p>
        </p:txBody>
      </p:sp>
      <p:pic>
        <p:nvPicPr>
          <p:cNvPr id="3" name="Obrázek 2" descr="Obsah obrázku venku, příroda, mrak, obloha&#10;&#10;Popis byl vytvořen automaticky">
            <a:extLst>
              <a:ext uri="{FF2B5EF4-FFF2-40B4-BE49-F238E27FC236}">
                <a16:creationId xmlns:a16="http://schemas.microsoft.com/office/drawing/2014/main" id="{12273A0F-ACC6-CC29-2B32-837D9220FB64}"/>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0" y="4410515"/>
            <a:ext cx="3654735" cy="2436489"/>
          </a:xfrm>
          <a:prstGeom prst="rect">
            <a:avLst/>
          </a:prstGeom>
        </p:spPr>
      </p:pic>
      <p:pic>
        <p:nvPicPr>
          <p:cNvPr id="5" name="Obrázek 4" descr="Obsah obrázku venku, strom, obloha, příroda&#10;&#10;Popis byl vytvořen automaticky">
            <a:extLst>
              <a:ext uri="{FF2B5EF4-FFF2-40B4-BE49-F238E27FC236}">
                <a16:creationId xmlns:a16="http://schemas.microsoft.com/office/drawing/2014/main" id="{C725768C-F539-11F3-4BCE-6B744ECD85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1195" y="3563938"/>
            <a:ext cx="3792805" cy="2528537"/>
          </a:xfrm>
          <a:prstGeom prst="rect">
            <a:avLst/>
          </a:prstGeom>
        </p:spPr>
      </p:pic>
      <p:sp>
        <p:nvSpPr>
          <p:cNvPr id="6" name="Volný tvar: obrazec 5">
            <a:extLst>
              <a:ext uri="{FF2B5EF4-FFF2-40B4-BE49-F238E27FC236}">
                <a16:creationId xmlns:a16="http://schemas.microsoft.com/office/drawing/2014/main" id="{70D5B801-7CA7-2D14-D19F-3E7E087938B3}"/>
              </a:ext>
            </a:extLst>
          </p:cNvPr>
          <p:cNvSpPr/>
          <p:nvPr/>
        </p:nvSpPr>
        <p:spPr>
          <a:xfrm>
            <a:off x="5355077" y="4329100"/>
            <a:ext cx="2572965" cy="583660"/>
          </a:xfrm>
          <a:custGeom>
            <a:avLst/>
            <a:gdLst>
              <a:gd name="connsiteX0" fmla="*/ 0 w 2451370"/>
              <a:gd name="connsiteY0" fmla="*/ 257783 h 257783"/>
              <a:gd name="connsiteX1" fmla="*/ 272374 w 2451370"/>
              <a:gd name="connsiteY1" fmla="*/ 209144 h 257783"/>
              <a:gd name="connsiteX2" fmla="*/ 515566 w 2451370"/>
              <a:gd name="connsiteY2" fmla="*/ 141051 h 257783"/>
              <a:gd name="connsiteX3" fmla="*/ 773349 w 2451370"/>
              <a:gd name="connsiteY3" fmla="*/ 121595 h 257783"/>
              <a:gd name="connsiteX4" fmla="*/ 972766 w 2451370"/>
              <a:gd name="connsiteY4" fmla="*/ 111868 h 257783"/>
              <a:gd name="connsiteX5" fmla="*/ 1293778 w 2451370"/>
              <a:gd name="connsiteY5" fmla="*/ 116731 h 257783"/>
              <a:gd name="connsiteX6" fmla="*/ 1571017 w 2451370"/>
              <a:gd name="connsiteY6" fmla="*/ 136187 h 257783"/>
              <a:gd name="connsiteX7" fmla="*/ 1799617 w 2451370"/>
              <a:gd name="connsiteY7" fmla="*/ 131323 h 257783"/>
              <a:gd name="connsiteX8" fmla="*/ 1950395 w 2451370"/>
              <a:gd name="connsiteY8" fmla="*/ 97276 h 257783"/>
              <a:gd name="connsiteX9" fmla="*/ 2086583 w 2451370"/>
              <a:gd name="connsiteY9" fmla="*/ 77821 h 257783"/>
              <a:gd name="connsiteX10" fmla="*/ 2247089 w 2451370"/>
              <a:gd name="connsiteY10" fmla="*/ 19455 h 257783"/>
              <a:gd name="connsiteX11" fmla="*/ 2393004 w 2451370"/>
              <a:gd name="connsiteY11" fmla="*/ 0 h 257783"/>
              <a:gd name="connsiteX12" fmla="*/ 2451370 w 2451370"/>
              <a:gd name="connsiteY12" fmla="*/ 48638 h 257783"/>
              <a:gd name="connsiteX13" fmla="*/ 2451370 w 2451370"/>
              <a:gd name="connsiteY13" fmla="*/ 48638 h 257783"/>
              <a:gd name="connsiteX0" fmla="*/ 0 w 2451370"/>
              <a:gd name="connsiteY0" fmla="*/ 286966 h 286966"/>
              <a:gd name="connsiteX1" fmla="*/ 272374 w 2451370"/>
              <a:gd name="connsiteY1" fmla="*/ 238327 h 286966"/>
              <a:gd name="connsiteX2" fmla="*/ 515566 w 2451370"/>
              <a:gd name="connsiteY2" fmla="*/ 170234 h 286966"/>
              <a:gd name="connsiteX3" fmla="*/ 773349 w 2451370"/>
              <a:gd name="connsiteY3" fmla="*/ 150778 h 286966"/>
              <a:gd name="connsiteX4" fmla="*/ 972766 w 2451370"/>
              <a:gd name="connsiteY4" fmla="*/ 141051 h 286966"/>
              <a:gd name="connsiteX5" fmla="*/ 1293778 w 2451370"/>
              <a:gd name="connsiteY5" fmla="*/ 145914 h 286966"/>
              <a:gd name="connsiteX6" fmla="*/ 1571017 w 2451370"/>
              <a:gd name="connsiteY6" fmla="*/ 165370 h 286966"/>
              <a:gd name="connsiteX7" fmla="*/ 1799617 w 2451370"/>
              <a:gd name="connsiteY7" fmla="*/ 160506 h 286966"/>
              <a:gd name="connsiteX8" fmla="*/ 1950395 w 2451370"/>
              <a:gd name="connsiteY8" fmla="*/ 0 h 286966"/>
              <a:gd name="connsiteX9" fmla="*/ 2086583 w 2451370"/>
              <a:gd name="connsiteY9" fmla="*/ 107004 h 286966"/>
              <a:gd name="connsiteX10" fmla="*/ 2247089 w 2451370"/>
              <a:gd name="connsiteY10" fmla="*/ 48638 h 286966"/>
              <a:gd name="connsiteX11" fmla="*/ 2393004 w 2451370"/>
              <a:gd name="connsiteY11" fmla="*/ 29183 h 286966"/>
              <a:gd name="connsiteX12" fmla="*/ 2451370 w 2451370"/>
              <a:gd name="connsiteY12" fmla="*/ 77821 h 286966"/>
              <a:gd name="connsiteX13" fmla="*/ 2451370 w 2451370"/>
              <a:gd name="connsiteY13" fmla="*/ 77821 h 286966"/>
              <a:gd name="connsiteX0" fmla="*/ 0 w 2451370"/>
              <a:gd name="connsiteY0" fmla="*/ 457201 h 457201"/>
              <a:gd name="connsiteX1" fmla="*/ 272374 w 2451370"/>
              <a:gd name="connsiteY1" fmla="*/ 408562 h 457201"/>
              <a:gd name="connsiteX2" fmla="*/ 515566 w 2451370"/>
              <a:gd name="connsiteY2" fmla="*/ 340469 h 457201"/>
              <a:gd name="connsiteX3" fmla="*/ 773349 w 2451370"/>
              <a:gd name="connsiteY3" fmla="*/ 321013 h 457201"/>
              <a:gd name="connsiteX4" fmla="*/ 972766 w 2451370"/>
              <a:gd name="connsiteY4" fmla="*/ 311286 h 457201"/>
              <a:gd name="connsiteX5" fmla="*/ 1293778 w 2451370"/>
              <a:gd name="connsiteY5" fmla="*/ 316149 h 457201"/>
              <a:gd name="connsiteX6" fmla="*/ 1571017 w 2451370"/>
              <a:gd name="connsiteY6" fmla="*/ 335605 h 457201"/>
              <a:gd name="connsiteX7" fmla="*/ 1799617 w 2451370"/>
              <a:gd name="connsiteY7" fmla="*/ 330741 h 457201"/>
              <a:gd name="connsiteX8" fmla="*/ 1950395 w 2451370"/>
              <a:gd name="connsiteY8" fmla="*/ 170235 h 457201"/>
              <a:gd name="connsiteX9" fmla="*/ 2086583 w 2451370"/>
              <a:gd name="connsiteY9" fmla="*/ 0 h 457201"/>
              <a:gd name="connsiteX10" fmla="*/ 2247089 w 2451370"/>
              <a:gd name="connsiteY10" fmla="*/ 218873 h 457201"/>
              <a:gd name="connsiteX11" fmla="*/ 2393004 w 2451370"/>
              <a:gd name="connsiteY11" fmla="*/ 199418 h 457201"/>
              <a:gd name="connsiteX12" fmla="*/ 2451370 w 2451370"/>
              <a:gd name="connsiteY12" fmla="*/ 248056 h 457201"/>
              <a:gd name="connsiteX13" fmla="*/ 2451370 w 2451370"/>
              <a:gd name="connsiteY13" fmla="*/ 248056 h 457201"/>
              <a:gd name="connsiteX0" fmla="*/ 0 w 2451370"/>
              <a:gd name="connsiteY0" fmla="*/ 583660 h 583660"/>
              <a:gd name="connsiteX1" fmla="*/ 272374 w 2451370"/>
              <a:gd name="connsiteY1" fmla="*/ 535021 h 583660"/>
              <a:gd name="connsiteX2" fmla="*/ 515566 w 2451370"/>
              <a:gd name="connsiteY2" fmla="*/ 466928 h 583660"/>
              <a:gd name="connsiteX3" fmla="*/ 773349 w 2451370"/>
              <a:gd name="connsiteY3" fmla="*/ 447472 h 583660"/>
              <a:gd name="connsiteX4" fmla="*/ 972766 w 2451370"/>
              <a:gd name="connsiteY4" fmla="*/ 437745 h 583660"/>
              <a:gd name="connsiteX5" fmla="*/ 1293778 w 2451370"/>
              <a:gd name="connsiteY5" fmla="*/ 442608 h 583660"/>
              <a:gd name="connsiteX6" fmla="*/ 1571017 w 2451370"/>
              <a:gd name="connsiteY6" fmla="*/ 462064 h 583660"/>
              <a:gd name="connsiteX7" fmla="*/ 1799617 w 2451370"/>
              <a:gd name="connsiteY7" fmla="*/ 457200 h 583660"/>
              <a:gd name="connsiteX8" fmla="*/ 1950395 w 2451370"/>
              <a:gd name="connsiteY8" fmla="*/ 296694 h 583660"/>
              <a:gd name="connsiteX9" fmla="*/ 2086583 w 2451370"/>
              <a:gd name="connsiteY9" fmla="*/ 126459 h 583660"/>
              <a:gd name="connsiteX10" fmla="*/ 2242225 w 2451370"/>
              <a:gd name="connsiteY10" fmla="*/ 0 h 583660"/>
              <a:gd name="connsiteX11" fmla="*/ 2393004 w 2451370"/>
              <a:gd name="connsiteY11" fmla="*/ 325877 h 583660"/>
              <a:gd name="connsiteX12" fmla="*/ 2451370 w 2451370"/>
              <a:gd name="connsiteY12" fmla="*/ 374515 h 583660"/>
              <a:gd name="connsiteX13" fmla="*/ 2451370 w 2451370"/>
              <a:gd name="connsiteY13" fmla="*/ 374515 h 583660"/>
              <a:gd name="connsiteX0" fmla="*/ 0 w 2451370"/>
              <a:gd name="connsiteY0" fmla="*/ 583660 h 583660"/>
              <a:gd name="connsiteX1" fmla="*/ 272374 w 2451370"/>
              <a:gd name="connsiteY1" fmla="*/ 535021 h 583660"/>
              <a:gd name="connsiteX2" fmla="*/ 515566 w 2451370"/>
              <a:gd name="connsiteY2" fmla="*/ 466928 h 583660"/>
              <a:gd name="connsiteX3" fmla="*/ 773349 w 2451370"/>
              <a:gd name="connsiteY3" fmla="*/ 447472 h 583660"/>
              <a:gd name="connsiteX4" fmla="*/ 972766 w 2451370"/>
              <a:gd name="connsiteY4" fmla="*/ 437745 h 583660"/>
              <a:gd name="connsiteX5" fmla="*/ 1293778 w 2451370"/>
              <a:gd name="connsiteY5" fmla="*/ 442608 h 583660"/>
              <a:gd name="connsiteX6" fmla="*/ 1571017 w 2451370"/>
              <a:gd name="connsiteY6" fmla="*/ 462064 h 583660"/>
              <a:gd name="connsiteX7" fmla="*/ 1799617 w 2451370"/>
              <a:gd name="connsiteY7" fmla="*/ 457200 h 583660"/>
              <a:gd name="connsiteX8" fmla="*/ 1950395 w 2451370"/>
              <a:gd name="connsiteY8" fmla="*/ 296694 h 583660"/>
              <a:gd name="connsiteX9" fmla="*/ 2086583 w 2451370"/>
              <a:gd name="connsiteY9" fmla="*/ 126459 h 583660"/>
              <a:gd name="connsiteX10" fmla="*/ 2242225 w 2451370"/>
              <a:gd name="connsiteY10" fmla="*/ 0 h 583660"/>
              <a:gd name="connsiteX11" fmla="*/ 2388140 w 2451370"/>
              <a:gd name="connsiteY11" fmla="*/ 29183 h 583660"/>
              <a:gd name="connsiteX12" fmla="*/ 2451370 w 2451370"/>
              <a:gd name="connsiteY12" fmla="*/ 374515 h 583660"/>
              <a:gd name="connsiteX13" fmla="*/ 2451370 w 2451370"/>
              <a:gd name="connsiteY13" fmla="*/ 374515 h 583660"/>
              <a:gd name="connsiteX0" fmla="*/ 0 w 2451370"/>
              <a:gd name="connsiteY0" fmla="*/ 583660 h 583660"/>
              <a:gd name="connsiteX1" fmla="*/ 272374 w 2451370"/>
              <a:gd name="connsiteY1" fmla="*/ 535021 h 583660"/>
              <a:gd name="connsiteX2" fmla="*/ 515566 w 2451370"/>
              <a:gd name="connsiteY2" fmla="*/ 466928 h 583660"/>
              <a:gd name="connsiteX3" fmla="*/ 773349 w 2451370"/>
              <a:gd name="connsiteY3" fmla="*/ 447472 h 583660"/>
              <a:gd name="connsiteX4" fmla="*/ 972766 w 2451370"/>
              <a:gd name="connsiteY4" fmla="*/ 437745 h 583660"/>
              <a:gd name="connsiteX5" fmla="*/ 1293778 w 2451370"/>
              <a:gd name="connsiteY5" fmla="*/ 442608 h 583660"/>
              <a:gd name="connsiteX6" fmla="*/ 1571017 w 2451370"/>
              <a:gd name="connsiteY6" fmla="*/ 462064 h 583660"/>
              <a:gd name="connsiteX7" fmla="*/ 1799617 w 2451370"/>
              <a:gd name="connsiteY7" fmla="*/ 457200 h 583660"/>
              <a:gd name="connsiteX8" fmla="*/ 1950395 w 2451370"/>
              <a:gd name="connsiteY8" fmla="*/ 296694 h 583660"/>
              <a:gd name="connsiteX9" fmla="*/ 2086583 w 2451370"/>
              <a:gd name="connsiteY9" fmla="*/ 126459 h 583660"/>
              <a:gd name="connsiteX10" fmla="*/ 2242225 w 2451370"/>
              <a:gd name="connsiteY10" fmla="*/ 0 h 583660"/>
              <a:gd name="connsiteX11" fmla="*/ 2388140 w 2451370"/>
              <a:gd name="connsiteY11" fmla="*/ 29183 h 583660"/>
              <a:gd name="connsiteX12" fmla="*/ 2451370 w 2451370"/>
              <a:gd name="connsiteY12" fmla="*/ 374515 h 583660"/>
              <a:gd name="connsiteX13" fmla="*/ 2451370 w 2451370"/>
              <a:gd name="connsiteY13" fmla="*/ 374515 h 583660"/>
              <a:gd name="connsiteX0" fmla="*/ 0 w 2572965"/>
              <a:gd name="connsiteY0" fmla="*/ 583660 h 583660"/>
              <a:gd name="connsiteX1" fmla="*/ 272374 w 2572965"/>
              <a:gd name="connsiteY1" fmla="*/ 535021 h 583660"/>
              <a:gd name="connsiteX2" fmla="*/ 515566 w 2572965"/>
              <a:gd name="connsiteY2" fmla="*/ 466928 h 583660"/>
              <a:gd name="connsiteX3" fmla="*/ 773349 w 2572965"/>
              <a:gd name="connsiteY3" fmla="*/ 447472 h 583660"/>
              <a:gd name="connsiteX4" fmla="*/ 972766 w 2572965"/>
              <a:gd name="connsiteY4" fmla="*/ 437745 h 583660"/>
              <a:gd name="connsiteX5" fmla="*/ 1293778 w 2572965"/>
              <a:gd name="connsiteY5" fmla="*/ 442608 h 583660"/>
              <a:gd name="connsiteX6" fmla="*/ 1571017 w 2572965"/>
              <a:gd name="connsiteY6" fmla="*/ 462064 h 583660"/>
              <a:gd name="connsiteX7" fmla="*/ 1799617 w 2572965"/>
              <a:gd name="connsiteY7" fmla="*/ 457200 h 583660"/>
              <a:gd name="connsiteX8" fmla="*/ 1950395 w 2572965"/>
              <a:gd name="connsiteY8" fmla="*/ 296694 h 583660"/>
              <a:gd name="connsiteX9" fmla="*/ 2086583 w 2572965"/>
              <a:gd name="connsiteY9" fmla="*/ 126459 h 583660"/>
              <a:gd name="connsiteX10" fmla="*/ 2242225 w 2572965"/>
              <a:gd name="connsiteY10" fmla="*/ 0 h 583660"/>
              <a:gd name="connsiteX11" fmla="*/ 2388140 w 2572965"/>
              <a:gd name="connsiteY11" fmla="*/ 29183 h 583660"/>
              <a:gd name="connsiteX12" fmla="*/ 2451370 w 2572965"/>
              <a:gd name="connsiteY12" fmla="*/ 374515 h 583660"/>
              <a:gd name="connsiteX13" fmla="*/ 2572965 w 2572965"/>
              <a:gd name="connsiteY13" fmla="*/ 272375 h 583660"/>
              <a:gd name="connsiteX0" fmla="*/ 0 w 2572965"/>
              <a:gd name="connsiteY0" fmla="*/ 583660 h 583660"/>
              <a:gd name="connsiteX1" fmla="*/ 272374 w 2572965"/>
              <a:gd name="connsiteY1" fmla="*/ 535021 h 583660"/>
              <a:gd name="connsiteX2" fmla="*/ 515566 w 2572965"/>
              <a:gd name="connsiteY2" fmla="*/ 466928 h 583660"/>
              <a:gd name="connsiteX3" fmla="*/ 773349 w 2572965"/>
              <a:gd name="connsiteY3" fmla="*/ 447472 h 583660"/>
              <a:gd name="connsiteX4" fmla="*/ 972766 w 2572965"/>
              <a:gd name="connsiteY4" fmla="*/ 437745 h 583660"/>
              <a:gd name="connsiteX5" fmla="*/ 1293778 w 2572965"/>
              <a:gd name="connsiteY5" fmla="*/ 442608 h 583660"/>
              <a:gd name="connsiteX6" fmla="*/ 1571017 w 2572965"/>
              <a:gd name="connsiteY6" fmla="*/ 462064 h 583660"/>
              <a:gd name="connsiteX7" fmla="*/ 1799617 w 2572965"/>
              <a:gd name="connsiteY7" fmla="*/ 457200 h 583660"/>
              <a:gd name="connsiteX8" fmla="*/ 1950395 w 2572965"/>
              <a:gd name="connsiteY8" fmla="*/ 296694 h 583660"/>
              <a:gd name="connsiteX9" fmla="*/ 2086583 w 2572965"/>
              <a:gd name="connsiteY9" fmla="*/ 126459 h 583660"/>
              <a:gd name="connsiteX10" fmla="*/ 2242225 w 2572965"/>
              <a:gd name="connsiteY10" fmla="*/ 0 h 583660"/>
              <a:gd name="connsiteX11" fmla="*/ 2388140 w 2572965"/>
              <a:gd name="connsiteY11" fmla="*/ 29183 h 583660"/>
              <a:gd name="connsiteX12" fmla="*/ 2500008 w 2572965"/>
              <a:gd name="connsiteY12" fmla="*/ 252920 h 583660"/>
              <a:gd name="connsiteX13" fmla="*/ 2572965 w 2572965"/>
              <a:gd name="connsiteY13" fmla="*/ 272375 h 583660"/>
              <a:gd name="connsiteX0" fmla="*/ 0 w 2572965"/>
              <a:gd name="connsiteY0" fmla="*/ 583660 h 583660"/>
              <a:gd name="connsiteX1" fmla="*/ 272374 w 2572965"/>
              <a:gd name="connsiteY1" fmla="*/ 535021 h 583660"/>
              <a:gd name="connsiteX2" fmla="*/ 515566 w 2572965"/>
              <a:gd name="connsiteY2" fmla="*/ 466928 h 583660"/>
              <a:gd name="connsiteX3" fmla="*/ 773349 w 2572965"/>
              <a:gd name="connsiteY3" fmla="*/ 447472 h 583660"/>
              <a:gd name="connsiteX4" fmla="*/ 972766 w 2572965"/>
              <a:gd name="connsiteY4" fmla="*/ 437745 h 583660"/>
              <a:gd name="connsiteX5" fmla="*/ 1293778 w 2572965"/>
              <a:gd name="connsiteY5" fmla="*/ 442608 h 583660"/>
              <a:gd name="connsiteX6" fmla="*/ 1571017 w 2572965"/>
              <a:gd name="connsiteY6" fmla="*/ 462064 h 583660"/>
              <a:gd name="connsiteX7" fmla="*/ 1799617 w 2572965"/>
              <a:gd name="connsiteY7" fmla="*/ 457200 h 583660"/>
              <a:gd name="connsiteX8" fmla="*/ 1950395 w 2572965"/>
              <a:gd name="connsiteY8" fmla="*/ 296694 h 583660"/>
              <a:gd name="connsiteX9" fmla="*/ 2086583 w 2572965"/>
              <a:gd name="connsiteY9" fmla="*/ 126459 h 583660"/>
              <a:gd name="connsiteX10" fmla="*/ 2242225 w 2572965"/>
              <a:gd name="connsiteY10" fmla="*/ 0 h 583660"/>
              <a:gd name="connsiteX11" fmla="*/ 2388140 w 2572965"/>
              <a:gd name="connsiteY11" fmla="*/ 29183 h 583660"/>
              <a:gd name="connsiteX12" fmla="*/ 2480553 w 2572965"/>
              <a:gd name="connsiteY12" fmla="*/ 175099 h 583660"/>
              <a:gd name="connsiteX13" fmla="*/ 2572965 w 2572965"/>
              <a:gd name="connsiteY13" fmla="*/ 272375 h 583660"/>
              <a:gd name="connsiteX0" fmla="*/ 0 w 2572965"/>
              <a:gd name="connsiteY0" fmla="*/ 583660 h 583660"/>
              <a:gd name="connsiteX1" fmla="*/ 272374 w 2572965"/>
              <a:gd name="connsiteY1" fmla="*/ 535021 h 583660"/>
              <a:gd name="connsiteX2" fmla="*/ 515566 w 2572965"/>
              <a:gd name="connsiteY2" fmla="*/ 466928 h 583660"/>
              <a:gd name="connsiteX3" fmla="*/ 773349 w 2572965"/>
              <a:gd name="connsiteY3" fmla="*/ 447472 h 583660"/>
              <a:gd name="connsiteX4" fmla="*/ 972766 w 2572965"/>
              <a:gd name="connsiteY4" fmla="*/ 437745 h 583660"/>
              <a:gd name="connsiteX5" fmla="*/ 1293778 w 2572965"/>
              <a:gd name="connsiteY5" fmla="*/ 442608 h 583660"/>
              <a:gd name="connsiteX6" fmla="*/ 1571017 w 2572965"/>
              <a:gd name="connsiteY6" fmla="*/ 462064 h 583660"/>
              <a:gd name="connsiteX7" fmla="*/ 1799617 w 2572965"/>
              <a:gd name="connsiteY7" fmla="*/ 457200 h 583660"/>
              <a:gd name="connsiteX8" fmla="*/ 1950395 w 2572965"/>
              <a:gd name="connsiteY8" fmla="*/ 296694 h 583660"/>
              <a:gd name="connsiteX9" fmla="*/ 2086583 w 2572965"/>
              <a:gd name="connsiteY9" fmla="*/ 126459 h 583660"/>
              <a:gd name="connsiteX10" fmla="*/ 2242225 w 2572965"/>
              <a:gd name="connsiteY10" fmla="*/ 0 h 583660"/>
              <a:gd name="connsiteX11" fmla="*/ 2388140 w 2572965"/>
              <a:gd name="connsiteY11" fmla="*/ 29183 h 583660"/>
              <a:gd name="connsiteX12" fmla="*/ 2572965 w 2572965"/>
              <a:gd name="connsiteY12" fmla="*/ 272375 h 58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2965" h="583660">
                <a:moveTo>
                  <a:pt x="0" y="583660"/>
                </a:moveTo>
                <a:lnTo>
                  <a:pt x="272374" y="535021"/>
                </a:lnTo>
                <a:lnTo>
                  <a:pt x="515566" y="466928"/>
                </a:lnTo>
                <a:lnTo>
                  <a:pt x="773349" y="447472"/>
                </a:lnTo>
                <a:lnTo>
                  <a:pt x="972766" y="437745"/>
                </a:lnTo>
                <a:lnTo>
                  <a:pt x="1293778" y="442608"/>
                </a:lnTo>
                <a:lnTo>
                  <a:pt x="1571017" y="462064"/>
                </a:lnTo>
                <a:lnTo>
                  <a:pt x="1799617" y="457200"/>
                </a:lnTo>
                <a:lnTo>
                  <a:pt x="1950395" y="296694"/>
                </a:lnTo>
                <a:lnTo>
                  <a:pt x="2086583" y="126459"/>
                </a:lnTo>
                <a:lnTo>
                  <a:pt x="2242225" y="0"/>
                </a:lnTo>
                <a:lnTo>
                  <a:pt x="2388140" y="29183"/>
                </a:lnTo>
                <a:cubicBezTo>
                  <a:pt x="2443263" y="74579"/>
                  <a:pt x="2534460" y="221710"/>
                  <a:pt x="2572965" y="27237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TextovéPole 6">
            <a:extLst>
              <a:ext uri="{FF2B5EF4-FFF2-40B4-BE49-F238E27FC236}">
                <a16:creationId xmlns:a16="http://schemas.microsoft.com/office/drawing/2014/main" id="{439167C9-7B93-1825-51BB-E349EE1B5B71}"/>
              </a:ext>
            </a:extLst>
          </p:cNvPr>
          <p:cNvSpPr txBox="1"/>
          <p:nvPr/>
        </p:nvSpPr>
        <p:spPr>
          <a:xfrm>
            <a:off x="3788924" y="4755344"/>
            <a:ext cx="1700343" cy="276999"/>
          </a:xfrm>
          <a:prstGeom prst="rect">
            <a:avLst/>
          </a:prstGeom>
          <a:noFill/>
        </p:spPr>
        <p:txBody>
          <a:bodyPr wrap="square" rtlCol="0">
            <a:spAutoFit/>
          </a:bodyPr>
          <a:lstStyle/>
          <a:p>
            <a:r>
              <a:rPr lang="cs-CZ" sz="1200" b="1" dirty="0">
                <a:solidFill>
                  <a:srgbClr val="FF0000"/>
                </a:solidFill>
              </a:rPr>
              <a:t>± 1580–1750 m n. m.</a:t>
            </a:r>
          </a:p>
        </p:txBody>
      </p:sp>
      <p:sp>
        <p:nvSpPr>
          <p:cNvPr id="8" name="Volný tvar: obrazec 7">
            <a:extLst>
              <a:ext uri="{FF2B5EF4-FFF2-40B4-BE49-F238E27FC236}">
                <a16:creationId xmlns:a16="http://schemas.microsoft.com/office/drawing/2014/main" id="{190FF9E3-8094-5302-5CF5-B10B9F01FE19}"/>
              </a:ext>
            </a:extLst>
          </p:cNvPr>
          <p:cNvSpPr/>
          <p:nvPr/>
        </p:nvSpPr>
        <p:spPr>
          <a:xfrm>
            <a:off x="348916" y="5253789"/>
            <a:ext cx="3300663" cy="340895"/>
          </a:xfrm>
          <a:custGeom>
            <a:avLst/>
            <a:gdLst>
              <a:gd name="connsiteX0" fmla="*/ 0 w 3300663"/>
              <a:gd name="connsiteY0" fmla="*/ 300790 h 340895"/>
              <a:gd name="connsiteX1" fmla="*/ 196516 w 3300663"/>
              <a:gd name="connsiteY1" fmla="*/ 320843 h 340895"/>
              <a:gd name="connsiteX2" fmla="*/ 344905 w 3300663"/>
              <a:gd name="connsiteY2" fmla="*/ 340895 h 340895"/>
              <a:gd name="connsiteX3" fmla="*/ 449179 w 3300663"/>
              <a:gd name="connsiteY3" fmla="*/ 316832 h 340895"/>
              <a:gd name="connsiteX4" fmla="*/ 565484 w 3300663"/>
              <a:gd name="connsiteY4" fmla="*/ 280737 h 340895"/>
              <a:gd name="connsiteX5" fmla="*/ 697831 w 3300663"/>
              <a:gd name="connsiteY5" fmla="*/ 248653 h 340895"/>
              <a:gd name="connsiteX6" fmla="*/ 914400 w 3300663"/>
              <a:gd name="connsiteY6" fmla="*/ 188495 h 340895"/>
              <a:gd name="connsiteX7" fmla="*/ 1098884 w 3300663"/>
              <a:gd name="connsiteY7" fmla="*/ 160422 h 340895"/>
              <a:gd name="connsiteX8" fmla="*/ 1339516 w 3300663"/>
              <a:gd name="connsiteY8" fmla="*/ 144379 h 340895"/>
              <a:gd name="connsiteX9" fmla="*/ 1568116 w 3300663"/>
              <a:gd name="connsiteY9" fmla="*/ 88232 h 340895"/>
              <a:gd name="connsiteX10" fmla="*/ 1688431 w 3300663"/>
              <a:gd name="connsiteY10" fmla="*/ 96253 h 340895"/>
              <a:gd name="connsiteX11" fmla="*/ 1780673 w 3300663"/>
              <a:gd name="connsiteY11" fmla="*/ 148390 h 340895"/>
              <a:gd name="connsiteX12" fmla="*/ 1804737 w 3300663"/>
              <a:gd name="connsiteY12" fmla="*/ 232611 h 340895"/>
              <a:gd name="connsiteX13" fmla="*/ 1876926 w 3300663"/>
              <a:gd name="connsiteY13" fmla="*/ 248653 h 340895"/>
              <a:gd name="connsiteX14" fmla="*/ 1913021 w 3300663"/>
              <a:gd name="connsiteY14" fmla="*/ 260685 h 340895"/>
              <a:gd name="connsiteX15" fmla="*/ 1997242 w 3300663"/>
              <a:gd name="connsiteY15" fmla="*/ 240632 h 340895"/>
              <a:gd name="connsiteX16" fmla="*/ 2077452 w 3300663"/>
              <a:gd name="connsiteY16" fmla="*/ 148390 h 340895"/>
              <a:gd name="connsiteX17" fmla="*/ 2233863 w 3300663"/>
              <a:gd name="connsiteY17" fmla="*/ 96253 h 340895"/>
              <a:gd name="connsiteX18" fmla="*/ 2398295 w 3300663"/>
              <a:gd name="connsiteY18" fmla="*/ 80211 h 340895"/>
              <a:gd name="connsiteX19" fmla="*/ 2679031 w 3300663"/>
              <a:gd name="connsiteY19" fmla="*/ 48127 h 340895"/>
              <a:gd name="connsiteX20" fmla="*/ 3068052 w 3300663"/>
              <a:gd name="connsiteY20" fmla="*/ 20053 h 340895"/>
              <a:gd name="connsiteX21" fmla="*/ 3300663 w 3300663"/>
              <a:gd name="connsiteY21" fmla="*/ 0 h 34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0663" h="340895">
                <a:moveTo>
                  <a:pt x="0" y="300790"/>
                </a:moveTo>
                <a:lnTo>
                  <a:pt x="196516" y="320843"/>
                </a:lnTo>
                <a:lnTo>
                  <a:pt x="344905" y="340895"/>
                </a:lnTo>
                <a:lnTo>
                  <a:pt x="449179" y="316832"/>
                </a:lnTo>
                <a:lnTo>
                  <a:pt x="565484" y="280737"/>
                </a:lnTo>
                <a:lnTo>
                  <a:pt x="697831" y="248653"/>
                </a:lnTo>
                <a:lnTo>
                  <a:pt x="914400" y="188495"/>
                </a:lnTo>
                <a:lnTo>
                  <a:pt x="1098884" y="160422"/>
                </a:lnTo>
                <a:lnTo>
                  <a:pt x="1339516" y="144379"/>
                </a:lnTo>
                <a:lnTo>
                  <a:pt x="1568116" y="88232"/>
                </a:lnTo>
                <a:lnTo>
                  <a:pt x="1688431" y="96253"/>
                </a:lnTo>
                <a:lnTo>
                  <a:pt x="1780673" y="148390"/>
                </a:lnTo>
                <a:lnTo>
                  <a:pt x="1804737" y="232611"/>
                </a:lnTo>
                <a:lnTo>
                  <a:pt x="1876926" y="248653"/>
                </a:lnTo>
                <a:lnTo>
                  <a:pt x="1913021" y="260685"/>
                </a:lnTo>
                <a:lnTo>
                  <a:pt x="1997242" y="240632"/>
                </a:lnTo>
                <a:lnTo>
                  <a:pt x="2077452" y="148390"/>
                </a:lnTo>
                <a:lnTo>
                  <a:pt x="2233863" y="96253"/>
                </a:lnTo>
                <a:lnTo>
                  <a:pt x="2398295" y="80211"/>
                </a:lnTo>
                <a:lnTo>
                  <a:pt x="2679031" y="48127"/>
                </a:lnTo>
                <a:lnTo>
                  <a:pt x="3068052" y="20053"/>
                </a:lnTo>
                <a:lnTo>
                  <a:pt x="3300663" y="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a:extLst>
              <a:ext uri="{FF2B5EF4-FFF2-40B4-BE49-F238E27FC236}">
                <a16:creationId xmlns:a16="http://schemas.microsoft.com/office/drawing/2014/main" id="{81663513-1CDA-EAB2-1F28-4E2659DC4F2A}"/>
              </a:ext>
            </a:extLst>
          </p:cNvPr>
          <p:cNvSpPr txBox="1"/>
          <p:nvPr/>
        </p:nvSpPr>
        <p:spPr>
          <a:xfrm>
            <a:off x="3595536" y="5115289"/>
            <a:ext cx="1696544" cy="276999"/>
          </a:xfrm>
          <a:prstGeom prst="rect">
            <a:avLst/>
          </a:prstGeom>
          <a:noFill/>
        </p:spPr>
        <p:txBody>
          <a:bodyPr wrap="square" rtlCol="0">
            <a:spAutoFit/>
          </a:bodyPr>
          <a:lstStyle/>
          <a:p>
            <a:r>
              <a:rPr lang="cs-CZ" sz="1200" b="1" dirty="0">
                <a:solidFill>
                  <a:srgbClr val="FF0000"/>
                </a:solidFill>
              </a:rPr>
              <a:t>± 1320–1350 m n. 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D8F75DFA-4C19-3305-02A6-AB60586A4FCA}"/>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Klasifikace vegetace</a:t>
            </a:r>
          </a:p>
        </p:txBody>
      </p:sp>
      <p:sp>
        <p:nvSpPr>
          <p:cNvPr id="75779" name="Rectangle 3">
            <a:extLst>
              <a:ext uri="{FF2B5EF4-FFF2-40B4-BE49-F238E27FC236}">
                <a16:creationId xmlns:a16="http://schemas.microsoft.com/office/drawing/2014/main" id="{C1379BF1-92D4-EFB5-3F9C-B104AF75763B}"/>
              </a:ext>
            </a:extLst>
          </p:cNvPr>
          <p:cNvSpPr>
            <a:spLocks noGrp="1" noChangeArrowheads="1"/>
          </p:cNvSpPr>
          <p:nvPr>
            <p:ph type="body" idx="1"/>
          </p:nvPr>
        </p:nvSpPr>
        <p:spPr>
          <a:xfrm>
            <a:off x="250825" y="981075"/>
            <a:ext cx="8642350" cy="5145088"/>
          </a:xfrm>
        </p:spPr>
        <p:txBody>
          <a:bodyPr/>
          <a:lstStyle/>
          <a:p>
            <a:pPr marL="609600" indent="-609600" eaLnBrk="1" hangingPunct="1">
              <a:buFontTx/>
              <a:buNone/>
            </a:pPr>
            <a:r>
              <a:rPr lang="cs-CZ" altLang="en-US" sz="2800" b="1"/>
              <a:t>Dva hlavní přístupy:</a:t>
            </a:r>
          </a:p>
          <a:p>
            <a:pPr marL="990600" lvl="1" indent="-533400" eaLnBrk="1" hangingPunct="1">
              <a:buFontTx/>
              <a:buAutoNum type="arabicPeriod"/>
            </a:pPr>
            <a:r>
              <a:rPr lang="cs-CZ" altLang="en-US" b="1"/>
              <a:t>typizace vegetace výhradně na základě znaků </a:t>
            </a:r>
            <a:r>
              <a:rPr lang="cs-CZ" altLang="en-US" b="1">
                <a:solidFill>
                  <a:srgbClr val="FF0000"/>
                </a:solidFill>
              </a:rPr>
              <a:t>rostlinných</a:t>
            </a:r>
            <a:r>
              <a:rPr lang="cs-CZ" altLang="en-US" b="1"/>
              <a:t> společenstev</a:t>
            </a:r>
          </a:p>
          <a:p>
            <a:pPr marL="1371600" lvl="2" indent="-457200" eaLnBrk="1" hangingPunct="1">
              <a:buFontTx/>
              <a:buChar char="–"/>
            </a:pPr>
            <a:r>
              <a:rPr lang="cs-CZ" altLang="en-US" sz="2000" b="1"/>
              <a:t>Curyšsko-montpelliérský systém, Katalog biotopů</a:t>
            </a:r>
          </a:p>
          <a:p>
            <a:pPr marL="990600" lvl="1" indent="-533400" eaLnBrk="1" hangingPunct="1">
              <a:buFontTx/>
              <a:buAutoNum type="arabicPeriod"/>
            </a:pPr>
            <a:r>
              <a:rPr lang="cs-CZ" altLang="en-US" b="1"/>
              <a:t>typizace </a:t>
            </a:r>
            <a:r>
              <a:rPr lang="cs-CZ" altLang="en-US" b="1">
                <a:solidFill>
                  <a:srgbClr val="FF0000"/>
                </a:solidFill>
              </a:rPr>
              <a:t>geobiocenóz</a:t>
            </a:r>
            <a:r>
              <a:rPr lang="cs-CZ" altLang="en-US" b="1"/>
              <a:t>, tedy na základě bioty i stanoviště</a:t>
            </a:r>
          </a:p>
          <a:p>
            <a:pPr marL="1371600" lvl="2" indent="-457200" eaLnBrk="1" hangingPunct="1">
              <a:buFontTx/>
              <a:buChar char="–"/>
            </a:pPr>
            <a:r>
              <a:rPr lang="cs-CZ" altLang="en-US" sz="2000" b="1"/>
              <a:t>geobiocenologický klasifikační systém, lesnicko-typologický klasifikační systém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Obrázek 3">
            <a:extLst>
              <a:ext uri="{FF2B5EF4-FFF2-40B4-BE49-F238E27FC236}">
                <a16:creationId xmlns:a16="http://schemas.microsoft.com/office/drawing/2014/main" id="{00D9F843-3161-AC7B-3E15-67B41433354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5FA5FB90-1722-FC5F-4CC5-61AF20C090B3}"/>
              </a:ext>
            </a:extLst>
          </p:cNvPr>
          <p:cNvSpPr>
            <a:spLocks noGrp="1" noChangeArrowheads="1"/>
          </p:cNvSpPr>
          <p:nvPr>
            <p:ph type="title"/>
          </p:nvPr>
        </p:nvSpPr>
        <p:spPr>
          <a:xfrm>
            <a:off x="179388" y="274638"/>
            <a:ext cx="8856662" cy="1143000"/>
          </a:xfrm>
        </p:spPr>
        <p:txBody>
          <a:bodyPr/>
          <a:lstStyle/>
          <a:p>
            <a:pPr eaLnBrk="1" hangingPunct="1"/>
            <a:r>
              <a:rPr lang="cs-CZ" altLang="cs-CZ" sz="3600" b="1">
                <a:solidFill>
                  <a:schemeClr val="tx1"/>
                </a:solidFill>
              </a:rPr>
              <a:t>Curyšsko-montpelliérský systém (= CMŠ, = geobotanický, = fytocenologický systém)</a:t>
            </a:r>
          </a:p>
        </p:txBody>
      </p:sp>
      <p:sp>
        <p:nvSpPr>
          <p:cNvPr id="77827" name="Rectangle 3">
            <a:extLst>
              <a:ext uri="{FF2B5EF4-FFF2-40B4-BE49-F238E27FC236}">
                <a16:creationId xmlns:a16="http://schemas.microsoft.com/office/drawing/2014/main" id="{6A31BF40-C512-1631-1ABA-A389FE14E60C}"/>
              </a:ext>
            </a:extLst>
          </p:cNvPr>
          <p:cNvSpPr>
            <a:spLocks noGrp="1" noChangeArrowheads="1"/>
          </p:cNvSpPr>
          <p:nvPr>
            <p:ph type="body" idx="1"/>
          </p:nvPr>
        </p:nvSpPr>
        <p:spPr>
          <a:xfrm>
            <a:off x="250825" y="1557338"/>
            <a:ext cx="8642350" cy="4103687"/>
          </a:xfrm>
        </p:spPr>
        <p:txBody>
          <a:bodyPr/>
          <a:lstStyle/>
          <a:p>
            <a:pPr eaLnBrk="1" hangingPunct="1">
              <a:lnSpc>
                <a:spcPct val="90000"/>
              </a:lnSpc>
              <a:buSzPct val="75000"/>
            </a:pPr>
            <a:r>
              <a:rPr lang="cs-CZ" altLang="en-US" sz="2400" b="1"/>
              <a:t>zakladatelem je Braun-Blanquet</a:t>
            </a:r>
          </a:p>
          <a:p>
            <a:pPr eaLnBrk="1" hangingPunct="1">
              <a:lnSpc>
                <a:spcPct val="90000"/>
              </a:lnSpc>
              <a:buSzPct val="75000"/>
            </a:pPr>
            <a:r>
              <a:rPr lang="cs-CZ" altLang="en-US" sz="2400" b="1"/>
              <a:t>základní jednotkou je asociace:</a:t>
            </a:r>
          </a:p>
          <a:p>
            <a:pPr lvl="1" eaLnBrk="1" hangingPunct="1">
              <a:lnSpc>
                <a:spcPct val="90000"/>
              </a:lnSpc>
            </a:pPr>
            <a:r>
              <a:rPr lang="cs-CZ" altLang="en-US" sz="2000" b="1"/>
              <a:t>asociace je rostlinné </a:t>
            </a:r>
            <a:r>
              <a:rPr lang="cs-CZ" altLang="en-US" sz="2000" b="1">
                <a:solidFill>
                  <a:srgbClr val="FF0000"/>
                </a:solidFill>
              </a:rPr>
              <a:t>společenstvo</a:t>
            </a:r>
            <a:r>
              <a:rPr lang="cs-CZ" altLang="en-US" sz="2000" b="1"/>
              <a:t> určitého </a:t>
            </a:r>
            <a:r>
              <a:rPr lang="cs-CZ" altLang="en-US" sz="2000" b="1">
                <a:solidFill>
                  <a:srgbClr val="FF0000"/>
                </a:solidFill>
              </a:rPr>
              <a:t>floristického</a:t>
            </a:r>
            <a:r>
              <a:rPr lang="cs-CZ" altLang="en-US" sz="2000" b="1"/>
              <a:t> složení, jednotných </a:t>
            </a:r>
            <a:r>
              <a:rPr lang="cs-CZ" altLang="en-US" sz="2000" b="1">
                <a:solidFill>
                  <a:srgbClr val="FF0000"/>
                </a:solidFill>
              </a:rPr>
              <a:t>stanovištních podmínek </a:t>
            </a:r>
            <a:r>
              <a:rPr lang="cs-CZ" altLang="en-US" sz="2000" b="1"/>
              <a:t>a jednotné </a:t>
            </a:r>
            <a:r>
              <a:rPr lang="cs-CZ" altLang="en-US" sz="2000" b="1">
                <a:solidFill>
                  <a:srgbClr val="FF0000"/>
                </a:solidFill>
              </a:rPr>
              <a:t>fyziognomie</a:t>
            </a:r>
          </a:p>
          <a:p>
            <a:pPr lvl="1" eaLnBrk="1" hangingPunct="1">
              <a:lnSpc>
                <a:spcPct val="90000"/>
              </a:lnSpc>
              <a:buFontTx/>
              <a:buNone/>
            </a:pPr>
            <a:endParaRPr lang="cs-CZ" altLang="en-US" sz="2000" b="1"/>
          </a:p>
          <a:p>
            <a:pPr lvl="1" eaLnBrk="1" hangingPunct="1">
              <a:lnSpc>
                <a:spcPct val="90000"/>
              </a:lnSpc>
            </a:pPr>
            <a:r>
              <a:rPr lang="cs-CZ" altLang="en-US" sz="2000" b="1"/>
              <a:t>jednotka je tedy definována floristicky (!!) – význam druhů věrných (diferenciálních, diagnostických)</a:t>
            </a:r>
          </a:p>
          <a:p>
            <a:pPr lvl="1" eaLnBrk="1" hangingPunct="1">
              <a:lnSpc>
                <a:spcPct val="90000"/>
              </a:lnSpc>
            </a:pPr>
            <a:r>
              <a:rPr lang="cs-CZ" altLang="en-US" sz="2000" b="1"/>
              <a:t>pokud věrné druhy chybí, je určující význačná druhová kombinace</a:t>
            </a:r>
          </a:p>
        </p:txBody>
      </p:sp>
      <p:sp>
        <p:nvSpPr>
          <p:cNvPr id="77828" name="AutoShape 4">
            <a:extLst>
              <a:ext uri="{FF2B5EF4-FFF2-40B4-BE49-F238E27FC236}">
                <a16:creationId xmlns:a16="http://schemas.microsoft.com/office/drawing/2014/main" id="{395E1433-6A85-E559-8A57-0B8AC58BA7E3}"/>
              </a:ext>
            </a:extLst>
          </p:cNvPr>
          <p:cNvSpPr>
            <a:spLocks noChangeArrowheads="1"/>
          </p:cNvSpPr>
          <p:nvPr/>
        </p:nvSpPr>
        <p:spPr bwMode="auto">
          <a:xfrm>
            <a:off x="1058863" y="4949825"/>
            <a:ext cx="563562" cy="431800"/>
          </a:xfrm>
          <a:prstGeom prst="rightArrow">
            <a:avLst>
              <a:gd name="adj1" fmla="val 50000"/>
              <a:gd name="adj2" fmla="val 41638"/>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77829" name="Text Box 5">
            <a:extLst>
              <a:ext uri="{FF2B5EF4-FFF2-40B4-BE49-F238E27FC236}">
                <a16:creationId xmlns:a16="http://schemas.microsoft.com/office/drawing/2014/main" id="{19894D2A-0B0E-A340-5450-2A2AD0CDE62E}"/>
              </a:ext>
            </a:extLst>
          </p:cNvPr>
          <p:cNvSpPr txBox="1">
            <a:spLocks noChangeArrowheads="1"/>
          </p:cNvSpPr>
          <p:nvPr/>
        </p:nvSpPr>
        <p:spPr bwMode="auto">
          <a:xfrm>
            <a:off x="1971675" y="4689475"/>
            <a:ext cx="62912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800" b="1">
                <a:solidFill>
                  <a:srgbClr val="FF0000"/>
                </a:solidFill>
              </a:rPr>
              <a:t>podstata třídění je floristická (floristicko-fyziognomicko-ekologická)!!!</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7692B6F-D2E3-7413-C409-B868D8EDB01A}"/>
              </a:ext>
            </a:extLst>
          </p:cNvPr>
          <p:cNvSpPr>
            <a:spLocks noGrp="1" noChangeArrowheads="1"/>
          </p:cNvSpPr>
          <p:nvPr>
            <p:ph type="title"/>
          </p:nvPr>
        </p:nvSpPr>
        <p:spPr>
          <a:xfrm>
            <a:off x="179388" y="274638"/>
            <a:ext cx="8856662" cy="1143000"/>
          </a:xfrm>
        </p:spPr>
        <p:txBody>
          <a:bodyPr/>
          <a:lstStyle/>
          <a:p>
            <a:pPr eaLnBrk="1" hangingPunct="1"/>
            <a:r>
              <a:rPr lang="cs-CZ" altLang="cs-CZ" sz="3600" b="1">
                <a:solidFill>
                  <a:schemeClr val="tx1"/>
                </a:solidFill>
              </a:rPr>
              <a:t>Curyšsko-montpelliérský systém (= CMŠ, = geobotanický, = fytocenologický systém)</a:t>
            </a:r>
          </a:p>
        </p:txBody>
      </p:sp>
      <p:sp>
        <p:nvSpPr>
          <p:cNvPr id="69635" name="Rectangle 3">
            <a:extLst>
              <a:ext uri="{FF2B5EF4-FFF2-40B4-BE49-F238E27FC236}">
                <a16:creationId xmlns:a16="http://schemas.microsoft.com/office/drawing/2014/main" id="{2E8FDF2D-D5D7-C01F-D3AD-E4010536A5AA}"/>
              </a:ext>
            </a:extLst>
          </p:cNvPr>
          <p:cNvSpPr>
            <a:spLocks noGrp="1" noChangeArrowheads="1"/>
          </p:cNvSpPr>
          <p:nvPr>
            <p:ph type="body" idx="1"/>
          </p:nvPr>
        </p:nvSpPr>
        <p:spPr>
          <a:xfrm>
            <a:off x="250825" y="1557338"/>
            <a:ext cx="8642350" cy="4103687"/>
          </a:xfrm>
        </p:spPr>
        <p:txBody>
          <a:bodyPr/>
          <a:lstStyle/>
          <a:p>
            <a:pPr marL="0" indent="0" eaLnBrk="1" hangingPunct="1">
              <a:lnSpc>
                <a:spcPct val="90000"/>
              </a:lnSpc>
              <a:buSzPct val="75000"/>
              <a:buFontTx/>
              <a:buNone/>
            </a:pPr>
            <a:r>
              <a:rPr lang="cs-CZ" altLang="en-US" sz="2400" b="1"/>
              <a:t>„Vegetace ČR“:</a:t>
            </a:r>
          </a:p>
          <a:p>
            <a:pPr marL="0" indent="0" eaLnBrk="1" hangingPunct="1">
              <a:lnSpc>
                <a:spcPct val="90000"/>
              </a:lnSpc>
              <a:buSzPct val="75000"/>
              <a:buFontTx/>
              <a:buNone/>
            </a:pPr>
            <a:r>
              <a:rPr lang="cs-CZ" altLang="en-US" sz="2400" b="1"/>
              <a:t>Metoda Cocktail:</a:t>
            </a:r>
          </a:p>
          <a:p>
            <a:pPr marL="457200" lvl="2" indent="-457200" eaLnBrk="1" hangingPunct="1">
              <a:lnSpc>
                <a:spcPct val="90000"/>
              </a:lnSpc>
              <a:buFontTx/>
              <a:buAutoNum type="arabicPeriod"/>
            </a:pPr>
            <a:r>
              <a:rPr lang="cs-CZ" altLang="en-US" b="1"/>
              <a:t>Analýza snímků z České národní fytocenologické databáze</a:t>
            </a:r>
          </a:p>
          <a:p>
            <a:pPr marL="457200" lvl="2" indent="-457200" eaLnBrk="1" hangingPunct="1">
              <a:lnSpc>
                <a:spcPct val="90000"/>
              </a:lnSpc>
              <a:buFontTx/>
              <a:buAutoNum type="arabicPeriod"/>
            </a:pPr>
            <a:r>
              <a:rPr lang="cs-CZ" altLang="en-US" b="1"/>
              <a:t>Sociologické skupiny druhů (dle společného výskytu)</a:t>
            </a:r>
          </a:p>
          <a:p>
            <a:pPr marL="457200" lvl="2" indent="-457200" eaLnBrk="1" hangingPunct="1">
              <a:lnSpc>
                <a:spcPct val="90000"/>
              </a:lnSpc>
              <a:buFontTx/>
              <a:buAutoNum type="arabicPeriod"/>
            </a:pPr>
            <a:r>
              <a:rPr lang="cs-CZ" altLang="en-US" b="1"/>
              <a:t>Formální definice jednotek na základě výskytu, absence a </a:t>
            </a:r>
            <a:r>
              <a:rPr lang="cs-CZ" altLang="en-US" b="1">
                <a:solidFill>
                  <a:srgbClr val="FF0000"/>
                </a:solidFill>
              </a:rPr>
              <a:t>dominance</a:t>
            </a:r>
            <a:r>
              <a:rPr lang="cs-CZ" altLang="en-US" b="1"/>
              <a:t> druhů (AND, OR, NOT)</a:t>
            </a:r>
          </a:p>
          <a:p>
            <a:pPr marL="457200" lvl="2" indent="-457200" eaLnBrk="1" hangingPunct="1">
              <a:lnSpc>
                <a:spcPct val="90000"/>
              </a:lnSpc>
              <a:buSzPct val="75000"/>
              <a:buFontTx/>
              <a:buNone/>
            </a:pPr>
            <a:endParaRPr lang="cs-CZ" altLang="en-US" sz="1800" b="1"/>
          </a:p>
          <a:p>
            <a:pPr marL="0" indent="0">
              <a:buFontTx/>
              <a:buNone/>
            </a:pPr>
            <a:r>
              <a:rPr lang="cs-CZ" altLang="cs-CZ" sz="2400" b="1">
                <a:cs typeface="Calibri" panose="020F0502020204030204" pitchFamily="34" charset="0"/>
              </a:rPr>
              <a:t>Příklad:</a:t>
            </a:r>
          </a:p>
          <a:p>
            <a:pPr marL="0" indent="0">
              <a:buFontTx/>
              <a:buNone/>
            </a:pPr>
            <a:r>
              <a:rPr lang="en-US" altLang="cs-CZ" sz="2400" b="1" i="1">
                <a:cs typeface="Calibri" panose="020F0502020204030204" pitchFamily="34" charset="0"/>
              </a:rPr>
              <a:t>Fagus sylvatica </a:t>
            </a:r>
            <a:r>
              <a:rPr lang="en-US" altLang="cs-CZ" sz="2400" b="1">
                <a:cs typeface="Calibri" panose="020F0502020204030204" pitchFamily="34" charset="0"/>
              </a:rPr>
              <a:t>pokr. &gt; 50 % AND</a:t>
            </a:r>
            <a:r>
              <a:rPr lang="cs-CZ" altLang="cs-CZ" sz="2400" b="1">
                <a:cs typeface="Calibri" panose="020F0502020204030204" pitchFamily="34" charset="0"/>
              </a:rPr>
              <a:t> skup. </a:t>
            </a:r>
            <a:r>
              <a:rPr lang="cs-CZ" altLang="cs-CZ" sz="2400" b="1" i="1">
                <a:cs typeface="Calibri" panose="020F0502020204030204" pitchFamily="34" charset="0"/>
              </a:rPr>
              <a:t>Galium odoratum </a:t>
            </a:r>
            <a:r>
              <a:rPr lang="cs-CZ" altLang="cs-CZ" sz="2400" b="1">
                <a:cs typeface="Calibri" panose="020F0502020204030204" pitchFamily="34" charset="0"/>
              </a:rPr>
              <a:t>NOT skup. </a:t>
            </a:r>
            <a:r>
              <a:rPr lang="cs-CZ" altLang="cs-CZ" sz="2400" b="1" i="1">
                <a:cs typeface="Calibri" panose="020F0502020204030204" pitchFamily="34" charset="0"/>
              </a:rPr>
              <a:t>Carex pilosa </a:t>
            </a:r>
            <a:r>
              <a:rPr lang="cs-CZ" altLang="cs-CZ" sz="2400" b="1">
                <a:cs typeface="Calibri" panose="020F0502020204030204" pitchFamily="34" charset="0"/>
              </a:rPr>
              <a:t>NOT skup. </a:t>
            </a:r>
            <a:r>
              <a:rPr lang="cs-CZ" altLang="cs-CZ" sz="2400" b="1" i="1">
                <a:cs typeface="Calibri" panose="020F0502020204030204" pitchFamily="34" charset="0"/>
              </a:rPr>
              <a:t>Cephalanthera damasonium </a:t>
            </a:r>
            <a:r>
              <a:rPr lang="en-US" altLang="cs-CZ" sz="2400" b="1">
                <a:cs typeface="Calibri" panose="020F0502020204030204" pitchFamily="34" charset="0"/>
              </a:rPr>
              <a:t>NOT skup. </a:t>
            </a:r>
            <a:r>
              <a:rPr lang="en-US" altLang="cs-CZ" sz="2400" b="1" i="1">
                <a:cs typeface="Calibri" panose="020F0502020204030204" pitchFamily="34" charset="0"/>
              </a:rPr>
              <a:t>Mercurialis perennis </a:t>
            </a:r>
            <a:r>
              <a:rPr lang="en-US" altLang="cs-CZ" sz="2400" b="1">
                <a:cs typeface="Calibri" panose="020F0502020204030204" pitchFamily="34" charset="0"/>
              </a:rPr>
              <a:t>NOT </a:t>
            </a:r>
            <a:r>
              <a:rPr lang="en-US" altLang="cs-CZ" sz="2400" b="1" i="1">
                <a:cs typeface="Calibri" panose="020F0502020204030204" pitchFamily="34" charset="0"/>
              </a:rPr>
              <a:t>Carex</a:t>
            </a:r>
            <a:r>
              <a:rPr lang="cs-CZ" altLang="cs-CZ" sz="2400" b="1" i="1">
                <a:cs typeface="Calibri" panose="020F0502020204030204" pitchFamily="34" charset="0"/>
              </a:rPr>
              <a:t> pilosa </a:t>
            </a:r>
            <a:r>
              <a:rPr lang="cs-CZ" altLang="cs-CZ" sz="2400" b="1">
                <a:cs typeface="Calibri" panose="020F0502020204030204" pitchFamily="34" charset="0"/>
              </a:rPr>
              <a:t>pokr. &gt; 25 %</a:t>
            </a:r>
            <a:endParaRPr lang="cs-CZ" altLang="en-US" sz="2400" b="1">
              <a:cs typeface="Calibri" panose="020F0502020204030204" pitchFamily="34" charset="0"/>
            </a:endParaRPr>
          </a:p>
          <a:p>
            <a:pPr marL="457200" lvl="2" indent="-457200" eaLnBrk="1" hangingPunct="1">
              <a:lnSpc>
                <a:spcPct val="90000"/>
              </a:lnSpc>
              <a:buSzPct val="75000"/>
            </a:pPr>
            <a:endParaRPr lang="cs-CZ" altLang="en-US" b="1"/>
          </a:p>
          <a:p>
            <a:pPr lvl="1" eaLnBrk="1" hangingPunct="1">
              <a:lnSpc>
                <a:spcPct val="90000"/>
              </a:lnSpc>
            </a:pPr>
            <a:endParaRPr lang="cs-CZ" altLang="en-US" sz="2000" b="1"/>
          </a:p>
        </p:txBody>
      </p:sp>
      <p:sp>
        <p:nvSpPr>
          <p:cNvPr id="79876" name="AutoShape 4">
            <a:extLst>
              <a:ext uri="{FF2B5EF4-FFF2-40B4-BE49-F238E27FC236}">
                <a16:creationId xmlns:a16="http://schemas.microsoft.com/office/drawing/2014/main" id="{CDB22E55-91BB-DA7C-8C63-E675256DE9ED}"/>
              </a:ext>
            </a:extLst>
          </p:cNvPr>
          <p:cNvSpPr>
            <a:spLocks noChangeArrowheads="1"/>
          </p:cNvSpPr>
          <p:nvPr/>
        </p:nvSpPr>
        <p:spPr bwMode="auto">
          <a:xfrm>
            <a:off x="1106488" y="6151563"/>
            <a:ext cx="563562" cy="431800"/>
          </a:xfrm>
          <a:prstGeom prst="rightArrow">
            <a:avLst>
              <a:gd name="adj1" fmla="val 50000"/>
              <a:gd name="adj2" fmla="val 41638"/>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79877" name="Text Box 5">
            <a:extLst>
              <a:ext uri="{FF2B5EF4-FFF2-40B4-BE49-F238E27FC236}">
                <a16:creationId xmlns:a16="http://schemas.microsoft.com/office/drawing/2014/main" id="{7FAFD25E-E918-07E9-70DA-2CDF2606C09D}"/>
              </a:ext>
            </a:extLst>
          </p:cNvPr>
          <p:cNvSpPr txBox="1">
            <a:spLocks noChangeArrowheads="1"/>
          </p:cNvSpPr>
          <p:nvPr/>
        </p:nvSpPr>
        <p:spPr bwMode="auto">
          <a:xfrm>
            <a:off x="2051050" y="5903913"/>
            <a:ext cx="62912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800" b="1">
                <a:solidFill>
                  <a:srgbClr val="FF0000"/>
                </a:solidFill>
              </a:rPr>
              <a:t>podstata třídění je floristická (floristicko-fyziognomicko-ekologická)!!!</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E86559A-A377-CA5E-05B6-FD63FA5BF4FE}"/>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Curyšsko-montpelliérský systém</a:t>
            </a:r>
          </a:p>
        </p:txBody>
      </p:sp>
      <p:sp>
        <p:nvSpPr>
          <p:cNvPr id="81923" name="Rectangle 3">
            <a:extLst>
              <a:ext uri="{FF2B5EF4-FFF2-40B4-BE49-F238E27FC236}">
                <a16:creationId xmlns:a16="http://schemas.microsoft.com/office/drawing/2014/main" id="{53E07F70-F3D5-B75B-1D60-915A3B8C99F3}"/>
              </a:ext>
            </a:extLst>
          </p:cNvPr>
          <p:cNvSpPr>
            <a:spLocks noGrp="1" noChangeArrowheads="1"/>
          </p:cNvSpPr>
          <p:nvPr>
            <p:ph type="body" idx="1"/>
          </p:nvPr>
        </p:nvSpPr>
        <p:spPr>
          <a:xfrm>
            <a:off x="250825" y="1052513"/>
            <a:ext cx="8642350" cy="5073650"/>
          </a:xfrm>
        </p:spPr>
        <p:txBody>
          <a:bodyPr/>
          <a:lstStyle/>
          <a:p>
            <a:pPr eaLnBrk="1" hangingPunct="1">
              <a:lnSpc>
                <a:spcPct val="90000"/>
              </a:lnSpc>
              <a:buSzPct val="75000"/>
            </a:pPr>
            <a:r>
              <a:rPr lang="cs-CZ" altLang="en-US" sz="2400" b="1" dirty="0"/>
              <a:t>systém je hierarchický</a:t>
            </a:r>
          </a:p>
        </p:txBody>
      </p:sp>
      <p:pic>
        <p:nvPicPr>
          <p:cNvPr id="81924" name="Picture 4">
            <a:extLst>
              <a:ext uri="{FF2B5EF4-FFF2-40B4-BE49-F238E27FC236}">
                <a16:creationId xmlns:a16="http://schemas.microsoft.com/office/drawing/2014/main" id="{64D421A0-9041-E852-D872-61ECE112EF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1808163"/>
            <a:ext cx="7019925"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ovéPole 1">
            <a:extLst>
              <a:ext uri="{FF2B5EF4-FFF2-40B4-BE49-F238E27FC236}">
                <a16:creationId xmlns:a16="http://schemas.microsoft.com/office/drawing/2014/main" id="{0BFE5631-F891-FDFA-4575-2709A6352DA3}"/>
              </a:ext>
            </a:extLst>
          </p:cNvPr>
          <p:cNvSpPr txBox="1">
            <a:spLocks noChangeArrowheads="1"/>
          </p:cNvSpPr>
          <p:nvPr/>
        </p:nvSpPr>
        <p:spPr bwMode="auto">
          <a:xfrm>
            <a:off x="6894513" y="5970588"/>
            <a:ext cx="2249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en-US" sz="1800"/>
              <a:t>= </a:t>
            </a:r>
            <a:r>
              <a:rPr lang="cs-CZ" altLang="en-US" sz="1800" b="1">
                <a:solidFill>
                  <a:srgbClr val="C00000"/>
                </a:solidFill>
              </a:rPr>
              <a:t>realita (konkrétní společenstvo)</a:t>
            </a:r>
          </a:p>
        </p:txBody>
      </p:sp>
      <p:sp>
        <p:nvSpPr>
          <p:cNvPr id="3" name="Pravá složená závorka 2">
            <a:extLst>
              <a:ext uri="{FF2B5EF4-FFF2-40B4-BE49-F238E27FC236}">
                <a16:creationId xmlns:a16="http://schemas.microsoft.com/office/drawing/2014/main" id="{6CC9610E-E1A2-6B54-7247-A4733A611D0D}"/>
              </a:ext>
            </a:extLst>
          </p:cNvPr>
          <p:cNvSpPr/>
          <p:nvPr/>
        </p:nvSpPr>
        <p:spPr>
          <a:xfrm>
            <a:off x="7000875" y="2000250"/>
            <a:ext cx="539750" cy="3779838"/>
          </a:xfrm>
          <a:prstGeom prst="rightBrace">
            <a:avLst/>
          </a:prstGeom>
          <a:ln>
            <a:solidFill>
              <a:srgbClr val="C00000"/>
            </a:solidFill>
          </a:ln>
        </p:spPr>
        <p:style>
          <a:lnRef idx="3">
            <a:schemeClr val="dk1"/>
          </a:lnRef>
          <a:fillRef idx="0">
            <a:schemeClr val="dk1"/>
          </a:fillRef>
          <a:effectRef idx="2">
            <a:schemeClr val="dk1"/>
          </a:effectRef>
          <a:fontRef idx="minor">
            <a:schemeClr val="tx1"/>
          </a:fontRef>
        </p:style>
        <p:txBody>
          <a:bodyPr anchor="ctr"/>
          <a:lstStyle/>
          <a:p>
            <a:pPr algn="ctr">
              <a:defRPr/>
            </a:pPr>
            <a:endParaRPr lang="cs-CZ" dirty="0">
              <a:solidFill>
                <a:srgbClr val="C00000"/>
              </a:solidFill>
              <a:latin typeface="Calibri" panose="020F0502020204030204" pitchFamily="34" charset="0"/>
            </a:endParaRPr>
          </a:p>
        </p:txBody>
      </p:sp>
      <p:sp>
        <p:nvSpPr>
          <p:cNvPr id="81927" name="TextovéPole 3">
            <a:extLst>
              <a:ext uri="{FF2B5EF4-FFF2-40B4-BE49-F238E27FC236}">
                <a16:creationId xmlns:a16="http://schemas.microsoft.com/office/drawing/2014/main" id="{F63FDC08-2C8E-A238-6FE0-074BEB1A407D}"/>
              </a:ext>
            </a:extLst>
          </p:cNvPr>
          <p:cNvSpPr txBox="1">
            <a:spLocks noChangeArrowheads="1"/>
          </p:cNvSpPr>
          <p:nvPr/>
        </p:nvSpPr>
        <p:spPr bwMode="auto">
          <a:xfrm>
            <a:off x="7540625" y="3427413"/>
            <a:ext cx="1622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en-US" sz="1800" b="1">
                <a:solidFill>
                  <a:srgbClr val="C00000"/>
                </a:solidFill>
              </a:rPr>
              <a:t>abstrakce,</a:t>
            </a:r>
          </a:p>
          <a:p>
            <a:pPr>
              <a:spcBef>
                <a:spcPct val="0"/>
              </a:spcBef>
              <a:buFontTx/>
              <a:buNone/>
            </a:pPr>
            <a:r>
              <a:rPr lang="cs-CZ" altLang="en-US" sz="1800" b="1">
                <a:solidFill>
                  <a:srgbClr val="C00000"/>
                </a:solidFill>
              </a:rPr>
              <a:t>generalizace (modelové typy)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AutoShape 2">
            <a:extLst>
              <a:ext uri="{FF2B5EF4-FFF2-40B4-BE49-F238E27FC236}">
                <a16:creationId xmlns:a16="http://schemas.microsoft.com/office/drawing/2014/main" id="{9637C9DE-378D-2D58-511C-F9963E563C68}"/>
              </a:ext>
            </a:extLst>
          </p:cNvPr>
          <p:cNvSpPr>
            <a:spLocks noGrp="1" noChangeAspect="1" noChangeArrowheads="1"/>
          </p:cNvSpPr>
          <p:nvPr>
            <p:ph type="title"/>
          </p:nvPr>
        </p:nvSpPr>
        <p:spPr>
          <a:xfrm>
            <a:off x="457200" y="274638"/>
            <a:ext cx="8229600" cy="561975"/>
          </a:xfrm>
        </p:spPr>
        <p:txBody>
          <a:bodyPr/>
          <a:lstStyle/>
          <a:p>
            <a:pPr eaLnBrk="1" hangingPunct="1"/>
            <a:r>
              <a:rPr lang="cs-CZ" altLang="cs-CZ" sz="3600" b="1">
                <a:solidFill>
                  <a:schemeClr val="tx1"/>
                </a:solidFill>
              </a:rPr>
              <a:t>Curyšsko-montpelliérský systém</a:t>
            </a:r>
          </a:p>
        </p:txBody>
      </p:sp>
      <p:sp>
        <p:nvSpPr>
          <p:cNvPr id="83971" name="Rectangle 3">
            <a:extLst>
              <a:ext uri="{FF2B5EF4-FFF2-40B4-BE49-F238E27FC236}">
                <a16:creationId xmlns:a16="http://schemas.microsoft.com/office/drawing/2014/main" id="{7299F0E6-C357-F4CD-B37B-B30DBE344060}"/>
              </a:ext>
            </a:extLst>
          </p:cNvPr>
          <p:cNvSpPr>
            <a:spLocks noGrp="1" noChangeArrowheads="1"/>
          </p:cNvSpPr>
          <p:nvPr>
            <p:ph type="body" idx="1"/>
          </p:nvPr>
        </p:nvSpPr>
        <p:spPr>
          <a:xfrm>
            <a:off x="250825" y="981075"/>
            <a:ext cx="8642350" cy="5876925"/>
          </a:xfrm>
        </p:spPr>
        <p:txBody>
          <a:bodyPr/>
          <a:lstStyle/>
          <a:p>
            <a:pPr eaLnBrk="1" hangingPunct="1">
              <a:buSzPct val="75000"/>
            </a:pPr>
            <a:r>
              <a:rPr lang="cs-CZ" altLang="en-US" sz="2800" b="1" dirty="0"/>
              <a:t>Systém je hierarchický</a:t>
            </a:r>
            <a:endParaRPr lang="cs-CZ" altLang="cs-CZ" sz="2800" b="1" dirty="0"/>
          </a:p>
          <a:p>
            <a:pPr eaLnBrk="1" hangingPunct="1">
              <a:buSzPct val="75000"/>
            </a:pPr>
            <a:r>
              <a:rPr lang="cs-CZ" altLang="cs-CZ" sz="2800" b="1" dirty="0"/>
              <a:t>Názvosloví:</a:t>
            </a:r>
          </a:p>
          <a:p>
            <a:pPr lvl="1" eaLnBrk="1" hangingPunct="1"/>
            <a:r>
              <a:rPr lang="cs-CZ" altLang="cs-CZ" sz="2400" b="1" dirty="0"/>
              <a:t>odvozené od latinských názvů typických druhů</a:t>
            </a:r>
          </a:p>
          <a:p>
            <a:pPr lvl="1" eaLnBrk="1" hangingPunct="1"/>
            <a:r>
              <a:rPr lang="cs-CZ" altLang="cs-CZ" sz="2400" b="1" dirty="0"/>
              <a:t>koncovka dle hierarchické úrovně:</a:t>
            </a:r>
          </a:p>
          <a:p>
            <a:pPr lvl="2" eaLnBrk="1" hangingPunct="1">
              <a:buSzPct val="75000"/>
            </a:pPr>
            <a:r>
              <a:rPr lang="cs-CZ" altLang="cs-CZ" sz="4400" b="1" dirty="0"/>
              <a:t>třída (</a:t>
            </a:r>
            <a:r>
              <a:rPr lang="cs-CZ" altLang="cs-CZ" sz="4400" b="1" dirty="0" err="1"/>
              <a:t>classis</a:t>
            </a:r>
            <a:r>
              <a:rPr lang="cs-CZ" altLang="cs-CZ" sz="4400" b="1" dirty="0"/>
              <a:t>) (</a:t>
            </a:r>
            <a:r>
              <a:rPr lang="cs-CZ" altLang="cs-CZ" sz="4400" b="1" dirty="0" err="1"/>
              <a:t>class</a:t>
            </a:r>
            <a:r>
              <a:rPr lang="cs-CZ" altLang="cs-CZ" sz="4400" b="1" dirty="0"/>
              <a:t>)	</a:t>
            </a:r>
            <a:r>
              <a:rPr lang="cs-CZ" altLang="cs-CZ" sz="4400" b="1" dirty="0">
                <a:solidFill>
                  <a:srgbClr val="FF0000"/>
                </a:solidFill>
              </a:rPr>
              <a:t>-</a:t>
            </a:r>
            <a:r>
              <a:rPr lang="cs-CZ" altLang="cs-CZ" sz="4400" b="1" i="1" dirty="0" err="1">
                <a:solidFill>
                  <a:srgbClr val="FF0000"/>
                </a:solidFill>
              </a:rPr>
              <a:t>etea</a:t>
            </a:r>
            <a:endParaRPr lang="cs-CZ" altLang="cs-CZ" sz="4400" b="1" i="1" dirty="0">
              <a:solidFill>
                <a:srgbClr val="FF0000"/>
              </a:solidFill>
            </a:endParaRPr>
          </a:p>
          <a:p>
            <a:pPr lvl="2" eaLnBrk="1" hangingPunct="1">
              <a:buSzPct val="75000"/>
            </a:pPr>
            <a:r>
              <a:rPr lang="cs-CZ" altLang="cs-CZ" sz="4000" b="1" dirty="0"/>
              <a:t>řád (</a:t>
            </a:r>
            <a:r>
              <a:rPr lang="cs-CZ" altLang="cs-CZ" sz="4000" b="1" dirty="0" err="1"/>
              <a:t>ordo</a:t>
            </a:r>
            <a:r>
              <a:rPr lang="cs-CZ" altLang="cs-CZ" sz="4000" b="1" dirty="0"/>
              <a:t>) (</a:t>
            </a:r>
            <a:r>
              <a:rPr lang="cs-CZ" altLang="cs-CZ" sz="4000" b="1" dirty="0" err="1"/>
              <a:t>order</a:t>
            </a:r>
            <a:r>
              <a:rPr lang="cs-CZ" altLang="cs-CZ" sz="4000" b="1" dirty="0"/>
              <a:t>)		</a:t>
            </a:r>
            <a:r>
              <a:rPr lang="cs-CZ" altLang="cs-CZ" sz="4000" b="1" i="1" dirty="0">
                <a:solidFill>
                  <a:srgbClr val="FF0000"/>
                </a:solidFill>
              </a:rPr>
              <a:t>-</a:t>
            </a:r>
            <a:r>
              <a:rPr lang="cs-CZ" altLang="cs-CZ" sz="4000" b="1" i="1" dirty="0" err="1">
                <a:solidFill>
                  <a:srgbClr val="FF0000"/>
                </a:solidFill>
              </a:rPr>
              <a:t>etalia</a:t>
            </a:r>
            <a:endParaRPr lang="cs-CZ" altLang="cs-CZ" sz="4000" b="1" i="1" dirty="0">
              <a:solidFill>
                <a:srgbClr val="FF0000"/>
              </a:solidFill>
            </a:endParaRPr>
          </a:p>
          <a:p>
            <a:pPr lvl="2" eaLnBrk="1" hangingPunct="1">
              <a:buSzPct val="75000"/>
            </a:pPr>
            <a:r>
              <a:rPr lang="cs-CZ" altLang="cs-CZ" sz="3600" b="1" dirty="0"/>
              <a:t>svaz (</a:t>
            </a:r>
            <a:r>
              <a:rPr lang="cs-CZ" altLang="cs-CZ" sz="3600" b="1" dirty="0" err="1"/>
              <a:t>alliancia</a:t>
            </a:r>
            <a:r>
              <a:rPr lang="cs-CZ" altLang="cs-CZ" sz="3600" b="1" dirty="0"/>
              <a:t>) (</a:t>
            </a:r>
            <a:r>
              <a:rPr lang="cs-CZ" altLang="cs-CZ" sz="3600" b="1" dirty="0" err="1"/>
              <a:t>alliance</a:t>
            </a:r>
            <a:r>
              <a:rPr lang="cs-CZ" altLang="cs-CZ" sz="3600" b="1" dirty="0"/>
              <a:t>)	</a:t>
            </a:r>
            <a:r>
              <a:rPr lang="cs-CZ" altLang="cs-CZ" sz="3600" b="1" i="1" dirty="0">
                <a:solidFill>
                  <a:srgbClr val="FF0000"/>
                </a:solidFill>
              </a:rPr>
              <a:t>-ion</a:t>
            </a:r>
          </a:p>
          <a:p>
            <a:pPr lvl="2" eaLnBrk="1" hangingPunct="1">
              <a:buSzPct val="75000"/>
            </a:pPr>
            <a:r>
              <a:rPr lang="cs-CZ" altLang="cs-CZ" sz="2800" b="1" dirty="0"/>
              <a:t>asociace (</a:t>
            </a:r>
            <a:r>
              <a:rPr lang="cs-CZ" altLang="cs-CZ" sz="2800" b="1" dirty="0" err="1"/>
              <a:t>associatio</a:t>
            </a:r>
            <a:r>
              <a:rPr lang="cs-CZ" altLang="cs-CZ" sz="2800" b="1" dirty="0"/>
              <a:t>) (</a:t>
            </a:r>
            <a:r>
              <a:rPr lang="cs-CZ" altLang="cs-CZ" sz="2800" b="1" dirty="0" err="1"/>
              <a:t>association</a:t>
            </a:r>
            <a:r>
              <a:rPr lang="cs-CZ" altLang="cs-CZ" sz="2800" b="1" dirty="0"/>
              <a:t>)	</a:t>
            </a:r>
            <a:r>
              <a:rPr lang="cs-CZ" altLang="cs-CZ" sz="2800" b="1" i="1" dirty="0">
                <a:solidFill>
                  <a:srgbClr val="FF0000"/>
                </a:solidFill>
              </a:rPr>
              <a:t>-</a:t>
            </a:r>
            <a:r>
              <a:rPr lang="cs-CZ" altLang="cs-CZ" sz="2800" b="1" i="1" dirty="0" err="1">
                <a:solidFill>
                  <a:srgbClr val="FF0000"/>
                </a:solidFill>
              </a:rPr>
              <a:t>etum</a:t>
            </a:r>
            <a:endParaRPr lang="cs-CZ" altLang="cs-CZ" sz="2800" b="1" i="1" dirty="0">
              <a:solidFill>
                <a:srgbClr val="FF0000"/>
              </a:solidFill>
            </a:endParaRPr>
          </a:p>
          <a:p>
            <a:pPr lvl="2" eaLnBrk="1" hangingPunct="1">
              <a:buFontTx/>
              <a:buNone/>
            </a:pPr>
            <a:endParaRPr lang="cs-CZ" altLang="cs-CZ" sz="1400" b="1" dirty="0"/>
          </a:p>
          <a:p>
            <a:pPr lvl="1" eaLnBrk="1" hangingPunct="1"/>
            <a:r>
              <a:rPr lang="cs-CZ" altLang="cs-CZ" sz="2400" b="1" dirty="0"/>
              <a:t>mimo hlavních syntaxonů také vedlejší (podtřída, podřád, podsvaz, subasociace apod.)</a:t>
            </a:r>
          </a:p>
          <a:p>
            <a:pPr lvl="4" eaLnBrk="1" hangingPunct="1"/>
            <a:endParaRPr lang="cs-CZ" altLang="cs-CZ"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4448DE6F-FAE8-7A05-B2E0-08C7838EF5A3}"/>
              </a:ext>
            </a:extLst>
          </p:cNvPr>
          <p:cNvSpPr>
            <a:spLocks noGrp="1" noChangeArrowheads="1"/>
          </p:cNvSpPr>
          <p:nvPr>
            <p:ph type="body" idx="1"/>
          </p:nvPr>
        </p:nvSpPr>
        <p:spPr>
          <a:xfrm>
            <a:off x="179388" y="1052513"/>
            <a:ext cx="8713787" cy="5073650"/>
          </a:xfrm>
        </p:spPr>
        <p:txBody>
          <a:bodyPr/>
          <a:lstStyle/>
          <a:p>
            <a:pPr eaLnBrk="1" hangingPunct="1">
              <a:lnSpc>
                <a:spcPct val="90000"/>
              </a:lnSpc>
              <a:buSzPct val="75000"/>
              <a:defRPr/>
            </a:pPr>
            <a:r>
              <a:rPr lang="cs-CZ" altLang="en-US" sz="2800" b="1" dirty="0"/>
              <a:t>Příklad:</a:t>
            </a:r>
          </a:p>
          <a:p>
            <a:pPr lvl="1">
              <a:defRPr/>
            </a:pPr>
            <a:r>
              <a:rPr lang="cs-CZ" altLang="en-US" b="1" dirty="0"/>
              <a:t>asociace	</a:t>
            </a:r>
            <a:r>
              <a:rPr lang="cs-CZ" sz="2400" b="1" i="1" dirty="0">
                <a:cs typeface="Calibri" panose="020F0502020204030204" pitchFamily="34" charset="0"/>
              </a:rPr>
              <a:t>Galio odorati-Fag</a:t>
            </a:r>
            <a:r>
              <a:rPr lang="cs-CZ" sz="2400" b="1" i="1" dirty="0">
                <a:solidFill>
                  <a:srgbClr val="FF0000"/>
                </a:solidFill>
                <a:cs typeface="Calibri" panose="020F0502020204030204" pitchFamily="34" charset="0"/>
              </a:rPr>
              <a:t>etum</a:t>
            </a:r>
            <a:r>
              <a:rPr lang="cs-CZ" sz="2400" b="1" i="1" dirty="0">
                <a:cs typeface="Calibri" panose="020F0502020204030204" pitchFamily="34" charset="0"/>
              </a:rPr>
              <a:t> sylvaticae </a:t>
            </a:r>
            <a:r>
              <a:rPr lang="cs-CZ" sz="2400" b="1" dirty="0">
                <a:cs typeface="Calibri" panose="020F0502020204030204" pitchFamily="34" charset="0"/>
              </a:rPr>
              <a:t>(</a:t>
            </a:r>
            <a:r>
              <a:rPr lang="cs-CZ" sz="2400" b="1" dirty="0" err="1">
                <a:cs typeface="Calibri" panose="020F0502020204030204" pitchFamily="34" charset="0"/>
              </a:rPr>
              <a:t>Sougnez</a:t>
            </a:r>
            <a:r>
              <a:rPr lang="cs-CZ" sz="2400" b="1" dirty="0">
                <a:cs typeface="Calibri" panose="020F0502020204030204" pitchFamily="34" charset="0"/>
              </a:rPr>
              <a:t> et 				</a:t>
            </a:r>
            <a:r>
              <a:rPr lang="cs-CZ" sz="2400" b="1" dirty="0" err="1">
                <a:cs typeface="Calibri" panose="020F0502020204030204" pitchFamily="34" charset="0"/>
              </a:rPr>
              <a:t>Thill</a:t>
            </a:r>
            <a:r>
              <a:rPr lang="cs-CZ" sz="2400" b="1" dirty="0">
                <a:cs typeface="Calibri" panose="020F0502020204030204" pitchFamily="34" charset="0"/>
              </a:rPr>
              <a:t> 1959)</a:t>
            </a:r>
            <a:r>
              <a:rPr lang="cs-CZ" altLang="en-US" sz="2400" b="1" dirty="0">
                <a:cs typeface="Calibri" panose="020F0502020204030204" pitchFamily="34" charset="0"/>
              </a:rPr>
              <a:t> – mezotrofní bučiny</a:t>
            </a:r>
          </a:p>
          <a:p>
            <a:pPr marL="811213" lvl="1" indent="-354013" eaLnBrk="1" hangingPunct="1">
              <a:lnSpc>
                <a:spcPct val="90000"/>
              </a:lnSpc>
              <a:defRPr/>
            </a:pPr>
            <a:r>
              <a:rPr lang="cs-CZ" altLang="en-US" b="1" dirty="0"/>
              <a:t>svaz		</a:t>
            </a:r>
            <a:r>
              <a:rPr lang="cs-CZ" altLang="en-US" sz="2400" b="1" i="1" dirty="0"/>
              <a:t>Fag</a:t>
            </a:r>
            <a:r>
              <a:rPr lang="cs-CZ" altLang="en-US" sz="2400" b="1" i="1" dirty="0">
                <a:solidFill>
                  <a:srgbClr val="FF0000"/>
                </a:solidFill>
              </a:rPr>
              <a:t>ion</a:t>
            </a:r>
            <a:r>
              <a:rPr lang="cs-CZ" altLang="en-US" sz="2400" b="1" i="1" dirty="0"/>
              <a:t> sylvaticae </a:t>
            </a:r>
            <a:r>
              <a:rPr lang="cs-CZ" altLang="en-US" sz="2400" b="1" dirty="0"/>
              <a:t>(</a:t>
            </a:r>
            <a:r>
              <a:rPr lang="cs-CZ" altLang="en-US" sz="2400" b="1" dirty="0" err="1"/>
              <a:t>Luquet</a:t>
            </a:r>
            <a:r>
              <a:rPr lang="cs-CZ" altLang="en-US" sz="2400" b="1" dirty="0"/>
              <a:t> 1926)</a:t>
            </a:r>
            <a:r>
              <a:rPr lang="cs-CZ" altLang="en-US" sz="2400" b="1" i="1" dirty="0"/>
              <a:t> – </a:t>
            </a:r>
            <a:r>
              <a:rPr lang="cs-CZ" altLang="en-US" sz="2400" b="1" dirty="0"/>
              <a:t>květnaté 				bučiny a jedliny</a:t>
            </a:r>
          </a:p>
          <a:p>
            <a:pPr marL="811213" lvl="1" indent="-354013" eaLnBrk="1" hangingPunct="1">
              <a:lnSpc>
                <a:spcPct val="90000"/>
              </a:lnSpc>
              <a:defRPr/>
            </a:pPr>
            <a:r>
              <a:rPr lang="cs-CZ" altLang="en-US" b="1" dirty="0">
                <a:solidFill>
                  <a:schemeClr val="bg1">
                    <a:lumMod val="65000"/>
                  </a:schemeClr>
                </a:solidFill>
              </a:rPr>
              <a:t>řád</a:t>
            </a:r>
            <a:r>
              <a:rPr lang="cs-CZ" altLang="en-US" b="1" dirty="0"/>
              <a:t>		</a:t>
            </a:r>
          </a:p>
          <a:p>
            <a:pPr marL="811213" lvl="1" indent="-354013" eaLnBrk="1" hangingPunct="1">
              <a:lnSpc>
                <a:spcPct val="90000"/>
              </a:lnSpc>
              <a:defRPr/>
            </a:pPr>
            <a:r>
              <a:rPr lang="cs-CZ" altLang="en-US" b="1" dirty="0"/>
              <a:t>třída		</a:t>
            </a:r>
            <a:r>
              <a:rPr lang="cs-CZ" altLang="en-US" sz="2400" b="1" i="1" dirty="0" err="1"/>
              <a:t>Carpino</a:t>
            </a:r>
            <a:r>
              <a:rPr lang="cs-CZ" altLang="en-US" sz="2400" b="1" i="1" dirty="0"/>
              <a:t>-Fag</a:t>
            </a:r>
            <a:r>
              <a:rPr lang="cs-CZ" altLang="en-US" sz="2400" b="1" i="1" dirty="0">
                <a:solidFill>
                  <a:srgbClr val="FF0000"/>
                </a:solidFill>
              </a:rPr>
              <a:t>etea</a:t>
            </a:r>
            <a:r>
              <a:rPr lang="cs-CZ" altLang="en-US" sz="2400" b="1" dirty="0"/>
              <a:t> (</a:t>
            </a:r>
            <a:r>
              <a:rPr lang="cs-CZ" altLang="en-US" sz="2400" b="1" dirty="0" err="1"/>
              <a:t>Jakucs</a:t>
            </a:r>
            <a:r>
              <a:rPr lang="cs-CZ" altLang="en-US" sz="2400" b="1" dirty="0"/>
              <a:t> ex </a:t>
            </a:r>
            <a:r>
              <a:rPr lang="cs-CZ" altLang="en-US" sz="2400" b="1" dirty="0" err="1"/>
              <a:t>Passarge</a:t>
            </a:r>
            <a:r>
              <a:rPr lang="cs-CZ" altLang="en-US" sz="2400" b="1" dirty="0"/>
              <a:t> 1968) – 				mezofilní a vlhké opadavé listnaté 					lesy</a:t>
            </a:r>
          </a:p>
          <a:p>
            <a:pPr marL="868363" lvl="1" indent="-411163" eaLnBrk="1" hangingPunct="1">
              <a:lnSpc>
                <a:spcPct val="90000"/>
              </a:lnSpc>
              <a:buFontTx/>
              <a:buNone/>
              <a:defRPr/>
            </a:pPr>
            <a:endParaRPr lang="cs-CZ" altLang="en-US" sz="2400" b="1" dirty="0">
              <a:solidFill>
                <a:srgbClr val="800000"/>
              </a:solidFill>
            </a:endParaRPr>
          </a:p>
        </p:txBody>
      </p:sp>
      <p:sp>
        <p:nvSpPr>
          <p:cNvPr id="86019" name="AutoShape 2">
            <a:extLst>
              <a:ext uri="{FF2B5EF4-FFF2-40B4-BE49-F238E27FC236}">
                <a16:creationId xmlns:a16="http://schemas.microsoft.com/office/drawing/2014/main" id="{D48CD39E-DA6A-61E0-B68E-B95836D82E8E}"/>
              </a:ext>
            </a:extLst>
          </p:cNvPr>
          <p:cNvSpPr>
            <a:spLocks noGrp="1" noChangeAspect="1" noChangeArrowheads="1"/>
          </p:cNvSpPr>
          <p:nvPr>
            <p:ph type="title"/>
          </p:nvPr>
        </p:nvSpPr>
        <p:spPr>
          <a:xfrm>
            <a:off x="457200" y="274638"/>
            <a:ext cx="8229600" cy="561975"/>
          </a:xfrm>
        </p:spPr>
        <p:txBody>
          <a:bodyPr/>
          <a:lstStyle/>
          <a:p>
            <a:pPr eaLnBrk="1" hangingPunct="1"/>
            <a:r>
              <a:rPr lang="cs-CZ" altLang="cs-CZ" sz="3600" b="1">
                <a:solidFill>
                  <a:schemeClr val="tx1"/>
                </a:solidFill>
              </a:rPr>
              <a:t>Curyšsko-montpelliérský systém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a:extLst>
              <a:ext uri="{FF2B5EF4-FFF2-40B4-BE49-F238E27FC236}">
                <a16:creationId xmlns:a16="http://schemas.microsoft.com/office/drawing/2014/main" id="{F3107615-6E29-C7E5-183A-F0914324904D}"/>
              </a:ext>
            </a:extLst>
          </p:cNvPr>
          <p:cNvSpPr>
            <a:spLocks noGrp="1" noChangeArrowheads="1"/>
          </p:cNvSpPr>
          <p:nvPr>
            <p:ph type="title"/>
          </p:nvPr>
        </p:nvSpPr>
        <p:spPr>
          <a:xfrm>
            <a:off x="457200" y="169854"/>
            <a:ext cx="8229600" cy="561975"/>
          </a:xfrm>
        </p:spPr>
        <p:txBody>
          <a:bodyPr/>
          <a:lstStyle/>
          <a:p>
            <a:pPr eaLnBrk="1" hangingPunct="1"/>
            <a:r>
              <a:rPr lang="cs-CZ" altLang="en-US" sz="3600" b="1" i="1" dirty="0">
                <a:solidFill>
                  <a:schemeClr val="tx1"/>
                </a:solidFill>
              </a:rPr>
              <a:t>Fag</a:t>
            </a:r>
            <a:r>
              <a:rPr lang="cs-CZ" altLang="en-US" sz="3600" b="1" i="1" dirty="0">
                <a:solidFill>
                  <a:srgbClr val="FF0000"/>
                </a:solidFill>
              </a:rPr>
              <a:t>ion </a:t>
            </a:r>
            <a:r>
              <a:rPr lang="cs-CZ" altLang="en-US" sz="3600" b="1" i="1" dirty="0">
                <a:solidFill>
                  <a:schemeClr val="tx1"/>
                </a:solidFill>
              </a:rPr>
              <a:t>sylvaticae</a:t>
            </a:r>
          </a:p>
        </p:txBody>
      </p:sp>
      <p:pic>
        <p:nvPicPr>
          <p:cNvPr id="3" name="Obrázek 2">
            <a:extLst>
              <a:ext uri="{FF2B5EF4-FFF2-40B4-BE49-F238E27FC236}">
                <a16:creationId xmlns:a16="http://schemas.microsoft.com/office/drawing/2014/main" id="{30C6B8E2-8EC2-4FA5-070C-2A8A27EAD2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6785" y="731830"/>
            <a:ext cx="3846364" cy="612653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6886E572-88FF-28E5-5497-4DFC986B595F}"/>
              </a:ext>
            </a:extLst>
          </p:cNvPr>
          <p:cNvSpPr>
            <a:spLocks noGrp="1" noChangeArrowheads="1"/>
          </p:cNvSpPr>
          <p:nvPr>
            <p:ph type="title"/>
          </p:nvPr>
        </p:nvSpPr>
        <p:spPr>
          <a:xfrm>
            <a:off x="44450" y="273050"/>
            <a:ext cx="9055100" cy="633413"/>
          </a:xfrm>
        </p:spPr>
        <p:txBody>
          <a:bodyPr/>
          <a:lstStyle/>
          <a:p>
            <a:pPr eaLnBrk="1" hangingPunct="1"/>
            <a:r>
              <a:rPr lang="cs-CZ" altLang="cs-CZ" sz="3600" b="1">
                <a:solidFill>
                  <a:schemeClr val="tx1"/>
                </a:solidFill>
              </a:rPr>
              <a:t>Curyšsko-montpelliérský systém (příklad hierarchie)</a:t>
            </a:r>
          </a:p>
        </p:txBody>
      </p:sp>
      <p:graphicFrame>
        <p:nvGraphicFramePr>
          <p:cNvPr id="2" name="Tabulka 1">
            <a:extLst>
              <a:ext uri="{FF2B5EF4-FFF2-40B4-BE49-F238E27FC236}">
                <a16:creationId xmlns:a16="http://schemas.microsoft.com/office/drawing/2014/main" id="{F241A73D-B38C-8E68-19FF-E90ED34F03FE}"/>
              </a:ext>
            </a:extLst>
          </p:cNvPr>
          <p:cNvGraphicFramePr>
            <a:graphicFrameLocks noGrp="1"/>
          </p:cNvGraphicFramePr>
          <p:nvPr/>
        </p:nvGraphicFramePr>
        <p:xfrm>
          <a:off x="307975" y="1358900"/>
          <a:ext cx="8802687" cy="5413375"/>
        </p:xfrm>
        <a:graphic>
          <a:graphicData uri="http://schemas.openxmlformats.org/drawingml/2006/table">
            <a:tbl>
              <a:tblPr firstRow="1" bandRow="1">
                <a:tableStyleId>{5C22544A-7EE6-4342-B048-85BDC9FD1C3A}</a:tableStyleId>
              </a:tblPr>
              <a:tblGrid>
                <a:gridCol w="1915611">
                  <a:extLst>
                    <a:ext uri="{9D8B030D-6E8A-4147-A177-3AD203B41FA5}">
                      <a16:colId xmlns:a16="http://schemas.microsoft.com/office/drawing/2014/main" val="20000"/>
                    </a:ext>
                  </a:extLst>
                </a:gridCol>
                <a:gridCol w="1824391">
                  <a:extLst>
                    <a:ext uri="{9D8B030D-6E8A-4147-A177-3AD203B41FA5}">
                      <a16:colId xmlns:a16="http://schemas.microsoft.com/office/drawing/2014/main" val="20001"/>
                    </a:ext>
                  </a:extLst>
                </a:gridCol>
                <a:gridCol w="3010914">
                  <a:extLst>
                    <a:ext uri="{9D8B030D-6E8A-4147-A177-3AD203B41FA5}">
                      <a16:colId xmlns:a16="http://schemas.microsoft.com/office/drawing/2014/main" val="20002"/>
                    </a:ext>
                  </a:extLst>
                </a:gridCol>
                <a:gridCol w="2051771">
                  <a:extLst>
                    <a:ext uri="{9D8B030D-6E8A-4147-A177-3AD203B41FA5}">
                      <a16:colId xmlns:a16="http://schemas.microsoft.com/office/drawing/2014/main" val="20003"/>
                    </a:ext>
                  </a:extLst>
                </a:gridCol>
              </a:tblGrid>
              <a:tr h="335295">
                <a:tc>
                  <a:txBody>
                    <a:bodyPr/>
                    <a:lstStyle/>
                    <a:p>
                      <a:pPr algn="ctr"/>
                      <a:r>
                        <a:rPr lang="cs-CZ" sz="1600" dirty="0">
                          <a:solidFill>
                            <a:schemeClr val="tx1"/>
                          </a:solidFill>
                          <a:latin typeface="Calibri" panose="020F0502020204030204" pitchFamily="34" charset="0"/>
                        </a:rPr>
                        <a:t>Třída</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cs-CZ" sz="1600" dirty="0">
                          <a:solidFill>
                            <a:schemeClr val="tx1"/>
                          </a:solidFill>
                          <a:latin typeface="Calibri" panose="020F0502020204030204" pitchFamily="34" charset="0"/>
                        </a:rPr>
                        <a:t>Řád</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cs-CZ" sz="1600" dirty="0">
                          <a:solidFill>
                            <a:schemeClr val="tx1"/>
                          </a:solidFill>
                          <a:latin typeface="Calibri" panose="020F0502020204030204" pitchFamily="34" charset="0"/>
                        </a:rPr>
                        <a:t>Svaz</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cs-CZ" sz="1600" dirty="0">
                          <a:solidFill>
                            <a:schemeClr val="tx1"/>
                          </a:solidFill>
                          <a:latin typeface="Calibri" panose="020F0502020204030204" pitchFamily="34" charset="0"/>
                        </a:rPr>
                        <a:t>Asociace</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234523">
                <a:tc rowSpan="4">
                  <a:txBody>
                    <a:bodyPr/>
                    <a:lstStyle/>
                    <a:p>
                      <a:pPr marL="84138" lvl="1" indent="0" eaLnBrk="1" hangingPunct="1">
                        <a:lnSpc>
                          <a:spcPct val="90000"/>
                        </a:lnSpc>
                      </a:pPr>
                      <a:r>
                        <a:rPr lang="cs-CZ" altLang="en-US" sz="1600" b="1" i="1" dirty="0">
                          <a:latin typeface="Calibri" panose="020F0502020204030204" pitchFamily="34" charset="0"/>
                          <a:cs typeface="Calibri" panose="020F0502020204030204" pitchFamily="34" charset="0"/>
                        </a:rPr>
                        <a:t>Carpino-Fag</a:t>
                      </a:r>
                      <a:r>
                        <a:rPr lang="cs-CZ" altLang="en-US" sz="1600" b="1" i="1" dirty="0">
                          <a:solidFill>
                            <a:schemeClr val="tx1"/>
                          </a:solidFill>
                          <a:latin typeface="Calibri" panose="020F0502020204030204" pitchFamily="34" charset="0"/>
                          <a:cs typeface="Calibri" panose="020F0502020204030204" pitchFamily="34" charset="0"/>
                        </a:rPr>
                        <a:t>etea</a:t>
                      </a:r>
                      <a:r>
                        <a:rPr lang="cs-CZ" altLang="en-US" sz="1600" b="1" dirty="0">
                          <a:latin typeface="Calibri" panose="020F0502020204030204" pitchFamily="34" charset="0"/>
                          <a:cs typeface="Calibri" panose="020F0502020204030204" pitchFamily="34" charset="0"/>
                        </a:rPr>
                        <a:t> (mezofilní a vlhké opadavé listnaté lesy)</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endParaRPr lang="cs-CZ" sz="1600" b="1" i="0" kern="1200" dirty="0">
                        <a:solidFill>
                          <a:schemeClr val="tx1"/>
                        </a:solidFill>
                        <a:latin typeface="Calibri" panose="020F0502020204030204" pitchFamily="34" charset="0"/>
                        <a:ea typeface="+mn-ea"/>
                        <a:cs typeface="+mn-cs"/>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1" i="1" dirty="0">
                          <a:solidFill>
                            <a:schemeClr val="tx1"/>
                          </a:solidFill>
                          <a:latin typeface="Calibri" panose="020F0502020204030204" pitchFamily="34" charset="0"/>
                        </a:rPr>
                        <a:t>Fagion sylvaticae</a:t>
                      </a:r>
                    </a:p>
                    <a:p>
                      <a:pPr marL="0" marR="0" indent="0" algn="l" defTabSz="914400" rtl="0" eaLnBrk="1" fontAlgn="auto" latinLnBrk="0" hangingPunct="1">
                        <a:lnSpc>
                          <a:spcPct val="100000"/>
                        </a:lnSpc>
                        <a:spcBef>
                          <a:spcPts val="0"/>
                        </a:spcBef>
                        <a:spcAft>
                          <a:spcPts val="0"/>
                        </a:spcAft>
                        <a:buClrTx/>
                        <a:buSzTx/>
                        <a:buFontTx/>
                        <a:buNone/>
                        <a:tabLst/>
                        <a:defRPr/>
                      </a:pPr>
                      <a:r>
                        <a:rPr lang="cs-CZ" sz="1600" b="1" i="0" kern="1200" dirty="0">
                          <a:solidFill>
                            <a:schemeClr val="tx1"/>
                          </a:solidFill>
                          <a:latin typeface="Calibri" panose="020F0502020204030204" pitchFamily="34" charset="0"/>
                          <a:ea typeface="+mn-ea"/>
                          <a:cs typeface="+mn-cs"/>
                        </a:rPr>
                        <a:t>(</a:t>
                      </a:r>
                      <a:r>
                        <a:rPr lang="cs-CZ" altLang="en-US" sz="1600" b="1" i="0" kern="1200" dirty="0">
                          <a:solidFill>
                            <a:schemeClr val="tx1"/>
                          </a:solidFill>
                          <a:latin typeface="Calibri" panose="020F0502020204030204" pitchFamily="34" charset="0"/>
                          <a:ea typeface="+mn-ea"/>
                          <a:cs typeface="+mn-cs"/>
                        </a:rPr>
                        <a:t>květnaté bučiny a jedliny</a:t>
                      </a:r>
                      <a:r>
                        <a:rPr lang="cs-CZ" sz="1600" b="1" i="0" kern="1200" dirty="0">
                          <a:solidFill>
                            <a:schemeClr val="tx1"/>
                          </a:solidFill>
                          <a:latin typeface="Calibri" panose="020F0502020204030204" pitchFamily="34" charset="0"/>
                          <a:ea typeface="+mn-ea"/>
                          <a:cs typeface="+mn-cs"/>
                        </a:rPr>
                        <a:t>)</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cs-CZ" sz="1600" b="1" i="1" dirty="0">
                          <a:solidFill>
                            <a:schemeClr val="tx1"/>
                          </a:solidFill>
                          <a:latin typeface="Calibri" panose="020F0502020204030204" pitchFamily="34" charset="0"/>
                        </a:rPr>
                        <a:t>Galio odorati-Fagetum sylvaticae</a:t>
                      </a:r>
                      <a:endParaRPr lang="cs-CZ" sz="1600" b="1" i="1" dirty="0">
                        <a:solidFill>
                          <a:schemeClr val="tx1"/>
                        </a:solidFill>
                      </a:endParaRPr>
                    </a:p>
                    <a:p>
                      <a:pPr marL="0" algn="l" defTabSz="914400" rtl="0" eaLnBrk="1" latinLnBrk="0" hangingPunct="1"/>
                      <a:r>
                        <a:rPr lang="cs-CZ" sz="1600" b="1" i="0" kern="1200" dirty="0">
                          <a:solidFill>
                            <a:schemeClr val="tx1"/>
                          </a:solidFill>
                          <a:latin typeface="Calibri" panose="020F0502020204030204" pitchFamily="34" charset="0"/>
                          <a:ea typeface="+mn-ea"/>
                          <a:cs typeface="+mn-cs"/>
                        </a:rPr>
                        <a:t>(mezotrofní bučiny)</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34523">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cs-CZ" sz="1600" b="1" i="1" dirty="0">
                          <a:solidFill>
                            <a:schemeClr val="tx1"/>
                          </a:solidFill>
                          <a:latin typeface="Calibri" panose="020F0502020204030204" pitchFamily="34" charset="0"/>
                        </a:rPr>
                        <a:t>Mercuriali perennis-Fagetum sylvaticae</a:t>
                      </a:r>
                      <a:endParaRPr lang="cs-CZ" sz="1600" b="1" i="1" dirty="0">
                        <a:solidFill>
                          <a:schemeClr val="tx1"/>
                        </a:solidFill>
                      </a:endParaRPr>
                    </a:p>
                    <a:p>
                      <a:pPr marL="0" algn="l" defTabSz="914400" rtl="0" eaLnBrk="1" latinLnBrk="0" hangingPunct="1"/>
                      <a:r>
                        <a:rPr lang="cs-CZ" sz="1600" b="1" i="0" kern="1200" dirty="0">
                          <a:solidFill>
                            <a:schemeClr val="tx1"/>
                          </a:solidFill>
                          <a:latin typeface="Calibri" panose="020F0502020204030204" pitchFamily="34" charset="0"/>
                          <a:ea typeface="+mn-ea"/>
                          <a:cs typeface="+mn-cs"/>
                        </a:rPr>
                        <a:t>(eutrofní bučiny)</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58206">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cs-CZ" sz="1600" b="1" i="1" dirty="0">
                          <a:solidFill>
                            <a:schemeClr val="tx1"/>
                          </a:solidFill>
                          <a:latin typeface="Calibri" panose="020F0502020204030204" pitchFamily="34" charset="0"/>
                        </a:rPr>
                        <a:t>Carpinion betuli</a:t>
                      </a:r>
                    </a:p>
                    <a:p>
                      <a:pPr marL="0" algn="l" defTabSz="914400" rtl="0" eaLnBrk="1" latinLnBrk="0" hangingPunct="1"/>
                      <a:r>
                        <a:rPr lang="cs-CZ" sz="1600" b="1" i="0" kern="1200" dirty="0">
                          <a:solidFill>
                            <a:schemeClr val="tx1"/>
                          </a:solidFill>
                          <a:latin typeface="Calibri" panose="020F0502020204030204" pitchFamily="34" charset="0"/>
                          <a:ea typeface="+mn-ea"/>
                          <a:cs typeface="+mn-cs"/>
                        </a:rPr>
                        <a:t>(dubohabrové háje)</a:t>
                      </a: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0" kern="1200" dirty="0">
                        <a:solidFill>
                          <a:schemeClr val="tx1"/>
                        </a:solidFill>
                        <a:latin typeface="Calibri" panose="020F0502020204030204" pitchFamily="34" charset="0"/>
                        <a:ea typeface="+mn-ea"/>
                        <a:cs typeface="+mn-cs"/>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8365">
                <a:tc vMerge="1">
                  <a:txBody>
                    <a:bodyPr/>
                    <a:lstStyle/>
                    <a:p>
                      <a:endParaRPr lang="cs-CZ" b="1" i="1" dirty="0">
                        <a:solidFill>
                          <a:srgbClr val="800000"/>
                        </a:solidFill>
                      </a:endParaRP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1" dirty="0">
                        <a:solidFill>
                          <a:schemeClr val="tx1"/>
                        </a:solidFill>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0" kern="1200" dirty="0">
                        <a:solidFill>
                          <a:schemeClr val="tx1"/>
                        </a:solidFill>
                        <a:latin typeface="Calibri" panose="020F0502020204030204" pitchFamily="34" charset="0"/>
                        <a:ea typeface="+mn-ea"/>
                        <a:cs typeface="+mn-cs"/>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0" kern="1200" dirty="0">
                        <a:solidFill>
                          <a:schemeClr val="tx1"/>
                        </a:solidFill>
                        <a:latin typeface="Calibri" panose="020F0502020204030204" pitchFamily="34" charset="0"/>
                        <a:ea typeface="+mn-ea"/>
                        <a:cs typeface="+mn-cs"/>
                      </a:endParaRPr>
                    </a:p>
                  </a:txBody>
                  <a:tcPr marL="91442" marR="91442"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52463">
                <a:tc>
                  <a:txBody>
                    <a:bodyPr/>
                    <a:lstStyle/>
                    <a:p>
                      <a:pPr marL="0" algn="l" defTabSz="914400" rtl="0" eaLnBrk="1" latinLnBrk="0" hangingPunct="1"/>
                      <a:r>
                        <a:rPr lang="cs-CZ" sz="1600" b="1" i="1" dirty="0">
                          <a:solidFill>
                            <a:schemeClr val="tx1"/>
                          </a:solidFill>
                          <a:latin typeface="Calibri" panose="020F0502020204030204" pitchFamily="34" charset="0"/>
                        </a:rPr>
                        <a:t>Vaccinio-Piceetea</a:t>
                      </a:r>
                    </a:p>
                    <a:p>
                      <a:pPr marL="0" algn="l" defTabSz="914400" rtl="0" eaLnBrk="1" latinLnBrk="0" hangingPunct="1"/>
                      <a:r>
                        <a:rPr lang="cs-CZ" sz="1600" b="1" i="0" kern="1200" dirty="0">
                          <a:solidFill>
                            <a:schemeClr val="tx1"/>
                          </a:solidFill>
                          <a:latin typeface="Calibri" panose="020F0502020204030204" pitchFamily="34" charset="0"/>
                          <a:ea typeface="+mn-ea"/>
                          <a:cs typeface="+mn-cs"/>
                        </a:rPr>
                        <a:t>(boreokontinentální jehličnaté lesy)</a:t>
                      </a:r>
                    </a:p>
                  </a:txBody>
                  <a:tcPr marL="91442" marR="91442"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1" dirty="0">
                        <a:solidFill>
                          <a:schemeClr val="tx1"/>
                        </a:solidFill>
                        <a:latin typeface="Calibri" panose="020F0502020204030204" pitchFamily="34" charset="0"/>
                      </a:endParaRPr>
                    </a:p>
                  </a:txBody>
                  <a:tcPr marL="91442" marR="91442"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1" dirty="0">
                        <a:solidFill>
                          <a:schemeClr val="tx1"/>
                        </a:solidFill>
                        <a:latin typeface="Calibri" panose="020F0502020204030204" pitchFamily="34" charset="0"/>
                      </a:endParaRPr>
                    </a:p>
                  </a:txBody>
                  <a:tcPr marL="91442" marR="91442"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cs-CZ" sz="1600" b="1" i="1" dirty="0">
                        <a:solidFill>
                          <a:schemeClr val="tx1"/>
                        </a:solidFill>
                        <a:latin typeface="Calibri" panose="020F0502020204030204" pitchFamily="34" charset="0"/>
                      </a:endParaRPr>
                    </a:p>
                  </a:txBody>
                  <a:tcPr marL="91442" marR="91442"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3" name="Skupina 8">
            <a:extLst>
              <a:ext uri="{FF2B5EF4-FFF2-40B4-BE49-F238E27FC236}">
                <a16:creationId xmlns:a16="http://schemas.microsoft.com/office/drawing/2014/main" id="{18548B23-2E3C-E6C6-1B67-16B8DF751525}"/>
              </a:ext>
            </a:extLst>
          </p:cNvPr>
          <p:cNvGrpSpPr>
            <a:grpSpLocks/>
          </p:cNvGrpSpPr>
          <p:nvPr/>
        </p:nvGrpSpPr>
        <p:grpSpPr bwMode="auto">
          <a:xfrm>
            <a:off x="0" y="3519488"/>
            <a:ext cx="360363" cy="2925762"/>
            <a:chOff x="0" y="3338990"/>
            <a:chExt cx="386535" cy="2925325"/>
          </a:xfrm>
        </p:grpSpPr>
        <p:cxnSp>
          <p:nvCxnSpPr>
            <p:cNvPr id="6" name="Přímá spojnice se šipkou 5">
              <a:extLst>
                <a:ext uri="{FF2B5EF4-FFF2-40B4-BE49-F238E27FC236}">
                  <a16:creationId xmlns:a16="http://schemas.microsoft.com/office/drawing/2014/main" id="{BF3CA74A-4989-F13D-E549-D9646C322D7C}"/>
                </a:ext>
              </a:extLst>
            </p:cNvPr>
            <p:cNvCxnSpPr/>
            <p:nvPr/>
          </p:nvCxnSpPr>
          <p:spPr>
            <a:xfrm>
              <a:off x="0" y="3338990"/>
              <a:ext cx="38653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EF952892-A963-9657-2573-BC7EE422B7C6}"/>
                </a:ext>
              </a:extLst>
            </p:cNvPr>
            <p:cNvCxnSpPr/>
            <p:nvPr/>
          </p:nvCxnSpPr>
          <p:spPr>
            <a:xfrm>
              <a:off x="0" y="3383433"/>
              <a:ext cx="296286" cy="28808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Skupina 18">
            <a:extLst>
              <a:ext uri="{FF2B5EF4-FFF2-40B4-BE49-F238E27FC236}">
                <a16:creationId xmlns:a16="http://schemas.microsoft.com/office/drawing/2014/main" id="{CA9CE5DF-5518-99DA-56BF-6FC644B1B42F}"/>
              </a:ext>
            </a:extLst>
          </p:cNvPr>
          <p:cNvGrpSpPr>
            <a:grpSpLocks/>
          </p:cNvGrpSpPr>
          <p:nvPr/>
        </p:nvGrpSpPr>
        <p:grpSpPr bwMode="auto">
          <a:xfrm>
            <a:off x="2097088" y="3630613"/>
            <a:ext cx="404812" cy="2070100"/>
            <a:chOff x="1826695" y="2798930"/>
            <a:chExt cx="405045" cy="2070230"/>
          </a:xfrm>
        </p:grpSpPr>
        <p:cxnSp>
          <p:nvCxnSpPr>
            <p:cNvPr id="16" name="Přímá spojnice se šipkou 15">
              <a:extLst>
                <a:ext uri="{FF2B5EF4-FFF2-40B4-BE49-F238E27FC236}">
                  <a16:creationId xmlns:a16="http://schemas.microsoft.com/office/drawing/2014/main" id="{30C3CFD2-B6CC-7ADC-1DAE-975D6E7B46A4}"/>
                </a:ext>
              </a:extLst>
            </p:cNvPr>
            <p:cNvCxnSpPr/>
            <p:nvPr/>
          </p:nvCxnSpPr>
          <p:spPr>
            <a:xfrm>
              <a:off x="1826695" y="2798930"/>
              <a:ext cx="4050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61F62A61-E04D-BF73-B9E3-37CC50CE904F}"/>
                </a:ext>
              </a:extLst>
            </p:cNvPr>
            <p:cNvCxnSpPr/>
            <p:nvPr/>
          </p:nvCxnSpPr>
          <p:spPr>
            <a:xfrm>
              <a:off x="1826695" y="2843383"/>
              <a:ext cx="405045" cy="20257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Skupina 23">
            <a:extLst>
              <a:ext uri="{FF2B5EF4-FFF2-40B4-BE49-F238E27FC236}">
                <a16:creationId xmlns:a16="http://schemas.microsoft.com/office/drawing/2014/main" id="{5DD1635D-F4FE-7FF6-AF44-1078A2274427}"/>
              </a:ext>
            </a:extLst>
          </p:cNvPr>
          <p:cNvGrpSpPr>
            <a:grpSpLocks/>
          </p:cNvGrpSpPr>
          <p:nvPr/>
        </p:nvGrpSpPr>
        <p:grpSpPr bwMode="auto">
          <a:xfrm>
            <a:off x="3671888" y="2911475"/>
            <a:ext cx="360362" cy="1776413"/>
            <a:chOff x="3761910" y="2078850"/>
            <a:chExt cx="360040" cy="1777697"/>
          </a:xfrm>
        </p:grpSpPr>
        <p:cxnSp>
          <p:nvCxnSpPr>
            <p:cNvPr id="21" name="Přímá spojnice se šipkou 20">
              <a:extLst>
                <a:ext uri="{FF2B5EF4-FFF2-40B4-BE49-F238E27FC236}">
                  <a16:creationId xmlns:a16="http://schemas.microsoft.com/office/drawing/2014/main" id="{8708CAA9-4D4A-5CCF-068D-FA1CB2039468}"/>
                </a:ext>
              </a:extLst>
            </p:cNvPr>
            <p:cNvCxnSpPr/>
            <p:nvPr/>
          </p:nvCxnSpPr>
          <p:spPr>
            <a:xfrm>
              <a:off x="3761910" y="2078850"/>
              <a:ext cx="31563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a:extLst>
                <a:ext uri="{FF2B5EF4-FFF2-40B4-BE49-F238E27FC236}">
                  <a16:creationId xmlns:a16="http://schemas.microsoft.com/office/drawing/2014/main" id="{72CC135C-68B7-A715-C016-2C43BE28AE1D}"/>
                </a:ext>
              </a:extLst>
            </p:cNvPr>
            <p:cNvCxnSpPr/>
            <p:nvPr/>
          </p:nvCxnSpPr>
          <p:spPr>
            <a:xfrm>
              <a:off x="3761910" y="2169403"/>
              <a:ext cx="360040" cy="1687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Skupina 28">
            <a:extLst>
              <a:ext uri="{FF2B5EF4-FFF2-40B4-BE49-F238E27FC236}">
                <a16:creationId xmlns:a16="http://schemas.microsoft.com/office/drawing/2014/main" id="{DF1F152E-85EF-88BA-2E6D-EC1F193E30B5}"/>
              </a:ext>
            </a:extLst>
          </p:cNvPr>
          <p:cNvGrpSpPr>
            <a:grpSpLocks/>
          </p:cNvGrpSpPr>
          <p:nvPr/>
        </p:nvGrpSpPr>
        <p:grpSpPr bwMode="auto">
          <a:xfrm>
            <a:off x="6551613" y="2201863"/>
            <a:ext cx="450850" cy="1428750"/>
            <a:chOff x="6552220" y="1583795"/>
            <a:chExt cx="450050" cy="1428908"/>
          </a:xfrm>
        </p:grpSpPr>
        <p:cxnSp>
          <p:nvCxnSpPr>
            <p:cNvPr id="26" name="Přímá spojnice se šipkou 25">
              <a:extLst>
                <a:ext uri="{FF2B5EF4-FFF2-40B4-BE49-F238E27FC236}">
                  <a16:creationId xmlns:a16="http://schemas.microsoft.com/office/drawing/2014/main" id="{5501F3D2-6BDA-08D3-5D27-FF8AFE7A3BA9}"/>
                </a:ext>
              </a:extLst>
            </p:cNvPr>
            <p:cNvCxnSpPr/>
            <p:nvPr/>
          </p:nvCxnSpPr>
          <p:spPr>
            <a:xfrm flipV="1">
              <a:off x="6552220" y="1583795"/>
              <a:ext cx="450050" cy="5858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a:extLst>
                <a:ext uri="{FF2B5EF4-FFF2-40B4-BE49-F238E27FC236}">
                  <a16:creationId xmlns:a16="http://schemas.microsoft.com/office/drawing/2014/main" id="{4EA9EDEE-C154-A82F-F5A7-57B36940CED9}"/>
                </a:ext>
              </a:extLst>
            </p:cNvPr>
            <p:cNvCxnSpPr/>
            <p:nvPr/>
          </p:nvCxnSpPr>
          <p:spPr>
            <a:xfrm>
              <a:off x="6552220" y="2169647"/>
              <a:ext cx="450050" cy="8430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D2F1F99-F2A8-30C6-752A-24759774FBFD}"/>
              </a:ext>
            </a:extLst>
          </p:cNvPr>
          <p:cNvSpPr>
            <a:spLocks noGrp="1" noChangeArrowheads="1"/>
          </p:cNvSpPr>
          <p:nvPr>
            <p:ph type="title"/>
          </p:nvPr>
        </p:nvSpPr>
        <p:spPr>
          <a:xfrm>
            <a:off x="457200" y="274638"/>
            <a:ext cx="8229600" cy="490537"/>
          </a:xfrm>
        </p:spPr>
        <p:txBody>
          <a:bodyPr/>
          <a:lstStyle/>
          <a:p>
            <a:pPr eaLnBrk="1" hangingPunct="1"/>
            <a:r>
              <a:rPr lang="cs-CZ" altLang="cs-CZ" sz="3600" b="1">
                <a:solidFill>
                  <a:schemeClr val="tx1"/>
                </a:solidFill>
              </a:rPr>
              <a:t>Curyšsko-montpelliérský systém</a:t>
            </a:r>
          </a:p>
        </p:txBody>
      </p:sp>
      <p:sp>
        <p:nvSpPr>
          <p:cNvPr id="92163" name="Rectangle 3">
            <a:extLst>
              <a:ext uri="{FF2B5EF4-FFF2-40B4-BE49-F238E27FC236}">
                <a16:creationId xmlns:a16="http://schemas.microsoft.com/office/drawing/2014/main" id="{D969C562-1887-9B2D-18E5-A0A0E5438CC0}"/>
              </a:ext>
            </a:extLst>
          </p:cNvPr>
          <p:cNvSpPr>
            <a:spLocks noGrp="1" noChangeArrowheads="1"/>
          </p:cNvSpPr>
          <p:nvPr>
            <p:ph type="body" idx="1"/>
          </p:nvPr>
        </p:nvSpPr>
        <p:spPr>
          <a:xfrm>
            <a:off x="250825" y="981075"/>
            <a:ext cx="8642350" cy="5145088"/>
          </a:xfrm>
        </p:spPr>
        <p:txBody>
          <a:bodyPr/>
          <a:lstStyle/>
          <a:p>
            <a:pPr eaLnBrk="1" hangingPunct="1">
              <a:buSzPct val="75000"/>
            </a:pPr>
            <a:r>
              <a:rPr lang="cs-CZ" altLang="en-US" sz="2400" b="1"/>
              <a:t>Podle Moravce (Květena ČR, 1. svazek) na území ČR 42 tříd</a:t>
            </a:r>
          </a:p>
          <a:p>
            <a:pPr eaLnBrk="1" hangingPunct="1">
              <a:buSzPct val="75000"/>
            </a:pPr>
            <a:r>
              <a:rPr lang="cs-CZ" altLang="en-US" sz="2400" b="1"/>
              <a:t>Podle Chytrého (2013) v ČR 39 tříd, 138 svazů, 496 asociací</a:t>
            </a:r>
          </a:p>
        </p:txBody>
      </p:sp>
      <p:grpSp>
        <p:nvGrpSpPr>
          <p:cNvPr id="92164" name="Skupina 1">
            <a:extLst>
              <a:ext uri="{FF2B5EF4-FFF2-40B4-BE49-F238E27FC236}">
                <a16:creationId xmlns:a16="http://schemas.microsoft.com/office/drawing/2014/main" id="{B3B60F27-E92D-9E83-8B77-4CBEAC8C0408}"/>
              </a:ext>
            </a:extLst>
          </p:cNvPr>
          <p:cNvGrpSpPr>
            <a:grpSpLocks/>
          </p:cNvGrpSpPr>
          <p:nvPr/>
        </p:nvGrpSpPr>
        <p:grpSpPr bwMode="auto">
          <a:xfrm>
            <a:off x="331788" y="2778125"/>
            <a:ext cx="8480425" cy="3097213"/>
            <a:chOff x="0" y="2777914"/>
            <a:chExt cx="8480349" cy="3097861"/>
          </a:xfrm>
        </p:grpSpPr>
        <p:pic>
          <p:nvPicPr>
            <p:cNvPr id="92165" name="Picture 5">
              <a:extLst>
                <a:ext uri="{FF2B5EF4-FFF2-40B4-BE49-F238E27FC236}">
                  <a16:creationId xmlns:a16="http://schemas.microsoft.com/office/drawing/2014/main" id="{A4C65E5E-A862-F451-BC16-94FFF40836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77914"/>
              <a:ext cx="2122450" cy="309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a:extLst>
                <a:ext uri="{FF2B5EF4-FFF2-40B4-BE49-F238E27FC236}">
                  <a16:creationId xmlns:a16="http://schemas.microsoft.com/office/drawing/2014/main" id="{BC6438AE-24FD-8964-748B-F856EF6185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89626" y="2777914"/>
              <a:ext cx="2022334" cy="309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7">
              <a:extLst>
                <a:ext uri="{FF2B5EF4-FFF2-40B4-BE49-F238E27FC236}">
                  <a16:creationId xmlns:a16="http://schemas.microsoft.com/office/drawing/2014/main" id="{766BA8BD-B8CE-4A61-F619-1D6B6CD4C0D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76257" y="2777914"/>
              <a:ext cx="2050938" cy="309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8">
              <a:extLst>
                <a:ext uri="{FF2B5EF4-FFF2-40B4-BE49-F238E27FC236}">
                  <a16:creationId xmlns:a16="http://schemas.microsoft.com/office/drawing/2014/main" id="{1248B9C2-46D4-28B5-AE67-414B5330A34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72200" y="2777914"/>
              <a:ext cx="2108149" cy="309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E7D25B36-D737-B2EA-1DDB-D280F7AC315C}"/>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Curyšsko-montpelliérský systém</a:t>
            </a:r>
          </a:p>
        </p:txBody>
      </p:sp>
      <p:sp>
        <p:nvSpPr>
          <p:cNvPr id="94211" name="Rectangle 3">
            <a:extLst>
              <a:ext uri="{FF2B5EF4-FFF2-40B4-BE49-F238E27FC236}">
                <a16:creationId xmlns:a16="http://schemas.microsoft.com/office/drawing/2014/main" id="{C72D0916-3B7A-DE2E-B593-C55EA018DF1F}"/>
              </a:ext>
            </a:extLst>
          </p:cNvPr>
          <p:cNvSpPr>
            <a:spLocks noGrp="1" noChangeArrowheads="1"/>
          </p:cNvSpPr>
          <p:nvPr>
            <p:ph type="body" idx="1"/>
          </p:nvPr>
        </p:nvSpPr>
        <p:spPr>
          <a:xfrm>
            <a:off x="250825" y="1125538"/>
            <a:ext cx="8642350" cy="5000625"/>
          </a:xfrm>
        </p:spPr>
        <p:txBody>
          <a:bodyPr/>
          <a:lstStyle/>
          <a:p>
            <a:pPr eaLnBrk="1" hangingPunct="1">
              <a:buSzPct val="75000"/>
            </a:pPr>
            <a:r>
              <a:rPr lang="cs-CZ" altLang="en-US" sz="2400" b="1"/>
              <a:t>mezinárodně uznávaná škola</a:t>
            </a:r>
          </a:p>
          <a:p>
            <a:pPr eaLnBrk="1" hangingPunct="1">
              <a:buSzPct val="75000"/>
            </a:pPr>
            <a:r>
              <a:rPr lang="cs-CZ" altLang="en-US" sz="2400" b="1"/>
              <a:t>ovšem není celoevropsky používaná</a:t>
            </a:r>
          </a:p>
          <a:p>
            <a:pPr eaLnBrk="1" hangingPunct="1">
              <a:buSzPct val="75000"/>
            </a:pPr>
            <a:r>
              <a:rPr lang="cs-CZ" altLang="en-US" sz="2400" b="1"/>
              <a:t>velmi dobrý pro floristicky pestrá území a druhově bohatá společenstva</a:t>
            </a:r>
          </a:p>
          <a:p>
            <a:pPr eaLnBrk="1" hangingPunct="1">
              <a:buSzPct val="75000"/>
            </a:pPr>
            <a:r>
              <a:rPr lang="cs-CZ" altLang="en-US" sz="2400" b="1"/>
              <a:t>naopak horší výsledky ve floristicky chudých oblastech (Skandinávie apod.)</a:t>
            </a:r>
          </a:p>
          <a:p>
            <a:pPr eaLnBrk="1" hangingPunct="1">
              <a:buSzPct val="75000"/>
            </a:pPr>
            <a:r>
              <a:rPr lang="cs-CZ" altLang="en-US" sz="2400" b="1"/>
              <a:t>floristická skladba (diagnostické druhy)          				=</a:t>
            </a:r>
            <a:r>
              <a:rPr lang="en-GB" altLang="en-US" sz="2400" b="1"/>
              <a:t>&gt;</a:t>
            </a:r>
            <a:r>
              <a:rPr lang="cs-CZ" altLang="en-US" sz="2400" b="1"/>
              <a:t> </a:t>
            </a:r>
            <a:r>
              <a:rPr lang="cs-CZ" altLang="en-US" sz="2400" b="1">
                <a:solidFill>
                  <a:srgbClr val="FF0000"/>
                </a:solidFill>
              </a:rPr>
              <a:t>primárně aktuální vegetace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5464303-3923-403F-4F9D-8EBBD9F441F7}"/>
              </a:ext>
            </a:extLst>
          </p:cNvPr>
          <p:cNvSpPr>
            <a:spLocks noGrp="1" noChangeArrowheads="1"/>
          </p:cNvSpPr>
          <p:nvPr>
            <p:ph type="title"/>
          </p:nvPr>
        </p:nvSpPr>
        <p:spPr>
          <a:xfrm>
            <a:off x="142875" y="296863"/>
            <a:ext cx="8858250" cy="561975"/>
          </a:xfrm>
        </p:spPr>
        <p:txBody>
          <a:bodyPr/>
          <a:lstStyle/>
          <a:p>
            <a:pPr eaLnBrk="1" hangingPunct="1"/>
            <a:r>
              <a:rPr lang="cs-CZ" altLang="cs-CZ" sz="3600" b="1">
                <a:solidFill>
                  <a:schemeClr val="tx1"/>
                </a:solidFill>
              </a:rPr>
              <a:t>Curyšsko-montpelliérský systém – zařazování</a:t>
            </a:r>
          </a:p>
        </p:txBody>
      </p:sp>
      <p:sp>
        <p:nvSpPr>
          <p:cNvPr id="96259" name="Rectangle 3">
            <a:extLst>
              <a:ext uri="{FF2B5EF4-FFF2-40B4-BE49-F238E27FC236}">
                <a16:creationId xmlns:a16="http://schemas.microsoft.com/office/drawing/2014/main" id="{C740317D-A89F-10A6-4B2E-EEF510542016}"/>
              </a:ext>
            </a:extLst>
          </p:cNvPr>
          <p:cNvSpPr>
            <a:spLocks noGrp="1" noChangeArrowheads="1"/>
          </p:cNvSpPr>
          <p:nvPr>
            <p:ph type="body" idx="1"/>
          </p:nvPr>
        </p:nvSpPr>
        <p:spPr>
          <a:xfrm>
            <a:off x="196850" y="1277938"/>
            <a:ext cx="8748713" cy="5391150"/>
          </a:xfrm>
        </p:spPr>
        <p:txBody>
          <a:bodyPr/>
          <a:lstStyle/>
          <a:p>
            <a:pPr marL="533400" indent="-533400" eaLnBrk="1" hangingPunct="1">
              <a:lnSpc>
                <a:spcPct val="90000"/>
              </a:lnSpc>
              <a:buFontTx/>
              <a:buAutoNum type="arabicPeriod"/>
            </a:pPr>
            <a:r>
              <a:rPr lang="cs-CZ" altLang="en-US" sz="2000" b="1"/>
              <a:t>Znalost systému, jeho jednotek a floristické skladby těchto jednotek      konkrétní společenstvo o určitém druhovém složení pak zařadím do příslušného syntaxonu</a:t>
            </a:r>
            <a:endParaRPr lang="cs-CZ" altLang="en-US" sz="1000" b="1"/>
          </a:p>
          <a:p>
            <a:pPr marL="533400" indent="-533400" eaLnBrk="1" hangingPunct="1">
              <a:lnSpc>
                <a:spcPct val="90000"/>
              </a:lnSpc>
              <a:buFontTx/>
              <a:buAutoNum type="arabicPeriod"/>
            </a:pPr>
            <a:r>
              <a:rPr lang="cs-CZ" altLang="en-US" sz="2000" b="1"/>
              <a:t>Pomocí příruček:</a:t>
            </a:r>
          </a:p>
          <a:p>
            <a:pPr marL="992188" lvl="1" indent="-457200" eaLnBrk="1" hangingPunct="1">
              <a:lnSpc>
                <a:spcPct val="90000"/>
              </a:lnSpc>
              <a:buFontTx/>
              <a:buAutoNum type="arabicPeriod"/>
            </a:pPr>
            <a:r>
              <a:rPr lang="cs-CZ" altLang="en-US" sz="1800" b="1"/>
              <a:t>Specializované příručky (Vegetace ČR 1–4 (4. díl = lesy) – postupuji hierarchicky, u vyšších úrovní lze třídit např. již jen podle fyziognomie, u nižších porovnávám floristickou skladbu společenstva se skladbou syntaxonů, zejména dle diagnostických druhů</a:t>
            </a:r>
          </a:p>
          <a:p>
            <a:pPr marL="992188" lvl="1" indent="-457200" eaLnBrk="1" hangingPunct="1">
              <a:lnSpc>
                <a:spcPct val="90000"/>
              </a:lnSpc>
              <a:buFontTx/>
              <a:buAutoNum type="arabicPeriod"/>
            </a:pPr>
            <a:r>
              <a:rPr lang="cs-CZ" altLang="en-US" sz="1800" b="1"/>
              <a:t>Katalog biotopů – zařadím do typu biotopů dle katalogu (viz. dále) a podívám se, které syntaxony připadají v úvahu</a:t>
            </a:r>
          </a:p>
          <a:p>
            <a:pPr marL="533400" indent="-533400" eaLnBrk="1" hangingPunct="1">
              <a:lnSpc>
                <a:spcPct val="90000"/>
              </a:lnSpc>
              <a:buFontTx/>
              <a:buAutoNum type="arabicPeriod"/>
            </a:pPr>
            <a:r>
              <a:rPr lang="cs-CZ" altLang="en-US" sz="2000" b="1"/>
              <a:t>Expertní systém (software JUICE)</a:t>
            </a:r>
          </a:p>
          <a:p>
            <a:pPr marL="533400" indent="-533400" eaLnBrk="1" hangingPunct="1">
              <a:lnSpc>
                <a:spcPct val="90000"/>
              </a:lnSpc>
              <a:buFontTx/>
              <a:buAutoNum type="arabicPeriod"/>
            </a:pPr>
            <a:r>
              <a:rPr lang="cs-CZ" altLang="cs-CZ" sz="2000" b="1"/>
              <a:t>Pravděpodobnostní určování vegetačních jednotek: </a:t>
            </a:r>
            <a:r>
              <a:rPr lang="cs-CZ" altLang="cs-CZ" sz="2000" b="1">
                <a:hlinkClick r:id="rId3"/>
              </a:rPr>
              <a:t>https://pladias.cz/vegkey/</a:t>
            </a:r>
            <a:endParaRPr lang="cs-CZ" altLang="cs-CZ" sz="2000" b="1"/>
          </a:p>
          <a:p>
            <a:pPr marL="533400" indent="-533400" eaLnBrk="1" hangingPunct="1">
              <a:lnSpc>
                <a:spcPct val="90000"/>
              </a:lnSpc>
              <a:buFontTx/>
              <a:buAutoNum type="arabicPeriod"/>
            </a:pPr>
            <a:r>
              <a:rPr lang="cs-CZ" altLang="en-US" sz="2000" b="1"/>
              <a:t>Aplikace pro Android „probabilistic vegetation key“ (Lubomír Tichý)</a:t>
            </a:r>
          </a:p>
        </p:txBody>
      </p:sp>
      <p:sp>
        <p:nvSpPr>
          <p:cNvPr id="96260" name="AutoShape 5">
            <a:extLst>
              <a:ext uri="{FF2B5EF4-FFF2-40B4-BE49-F238E27FC236}">
                <a16:creationId xmlns:a16="http://schemas.microsoft.com/office/drawing/2014/main" id="{768E69F0-E6F3-A651-9E0D-5B86DED0D1F3}"/>
              </a:ext>
            </a:extLst>
          </p:cNvPr>
          <p:cNvSpPr>
            <a:spLocks noChangeArrowheads="1"/>
          </p:cNvSpPr>
          <p:nvPr/>
        </p:nvSpPr>
        <p:spPr bwMode="auto">
          <a:xfrm>
            <a:off x="8128000" y="1358900"/>
            <a:ext cx="325438" cy="179388"/>
          </a:xfrm>
          <a:prstGeom prst="rightArrow">
            <a:avLst>
              <a:gd name="adj1" fmla="val 50000"/>
              <a:gd name="adj2" fmla="val 45186"/>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91FD7BB-973C-9FDC-D877-D173E87DDC7A}"/>
              </a:ext>
            </a:extLst>
          </p:cNvPr>
          <p:cNvSpPr>
            <a:spLocks noGrp="1" noChangeArrowheads="1"/>
          </p:cNvSpPr>
          <p:nvPr>
            <p:ph type="body" idx="1"/>
          </p:nvPr>
        </p:nvSpPr>
        <p:spPr>
          <a:xfrm>
            <a:off x="0" y="0"/>
            <a:ext cx="9144000" cy="6858000"/>
          </a:xfrm>
        </p:spPr>
        <p:txBody>
          <a:bodyPr/>
          <a:lstStyle/>
          <a:p>
            <a:pPr eaLnBrk="1" hangingPunct="1">
              <a:lnSpc>
                <a:spcPct val="120000"/>
              </a:lnSpc>
              <a:spcBef>
                <a:spcPct val="0"/>
              </a:spcBef>
              <a:buFontTx/>
              <a:buNone/>
              <a:defRPr/>
            </a:pPr>
            <a:r>
              <a:rPr lang="cs-CZ" sz="2400" b="1" dirty="0">
                <a:effectLst>
                  <a:outerShdw blurRad="38100" dist="38100" dir="2700000" algn="tl">
                    <a:srgbClr val="C0C0C0"/>
                  </a:outerShdw>
                </a:effectLst>
              </a:rPr>
              <a:t>Použitá a doporučená literatura:</a:t>
            </a:r>
          </a:p>
          <a:p>
            <a:pPr eaLnBrk="1" hangingPunct="1">
              <a:lnSpc>
                <a:spcPct val="30000"/>
              </a:lnSpc>
              <a:spcBef>
                <a:spcPct val="0"/>
              </a:spcBef>
              <a:buFontTx/>
              <a:buNone/>
              <a:defRPr/>
            </a:pPr>
            <a:endParaRPr lang="cs-CZ" sz="800" b="1" dirty="0">
              <a:solidFill>
                <a:srgbClr val="800000"/>
              </a:solidFill>
              <a:effectLst>
                <a:outerShdw blurRad="38100" dist="38100" dir="2700000" algn="tl">
                  <a:srgbClr val="C0C0C0"/>
                </a:outerShdw>
              </a:effectLst>
            </a:endParaRPr>
          </a:p>
          <a:p>
            <a:pPr eaLnBrk="1" hangingPunct="1">
              <a:lnSpc>
                <a:spcPct val="130000"/>
              </a:lnSpc>
              <a:spcBef>
                <a:spcPct val="0"/>
              </a:spcBef>
              <a:buFontTx/>
              <a:buNone/>
              <a:defRPr/>
            </a:pPr>
            <a:r>
              <a:rPr lang="cs-CZ" sz="1200" b="1" dirty="0">
                <a:solidFill>
                  <a:srgbClr val="008000"/>
                </a:solidFill>
              </a:rPr>
              <a:t>Buček, A., Lacina, J. (2008): </a:t>
            </a:r>
            <a:r>
              <a:rPr lang="cs-CZ" sz="1200" b="1" i="1" dirty="0">
                <a:solidFill>
                  <a:srgbClr val="008000"/>
                </a:solidFill>
              </a:rPr>
              <a:t>Geobiocenologie II</a:t>
            </a:r>
            <a:r>
              <a:rPr lang="cs-CZ" sz="1200" b="1" dirty="0">
                <a:solidFill>
                  <a:srgbClr val="008000"/>
                </a:solidFill>
              </a:rPr>
              <a:t>. </a:t>
            </a:r>
            <a:r>
              <a:rPr lang="cs-CZ" sz="1200" b="1" i="1" dirty="0">
                <a:solidFill>
                  <a:srgbClr val="008000"/>
                </a:solidFill>
              </a:rPr>
              <a:t>Geobiocenologická typologie krajiny České </a:t>
            </a:r>
            <a:r>
              <a:rPr lang="cs-CZ" sz="1200" b="1" dirty="0">
                <a:solidFill>
                  <a:srgbClr val="008000"/>
                </a:solidFill>
              </a:rPr>
              <a:t>republiky. MZLU v Brně, Brno. </a:t>
            </a:r>
          </a:p>
          <a:p>
            <a:pPr eaLnBrk="1" hangingPunct="1">
              <a:lnSpc>
                <a:spcPct val="130000"/>
              </a:lnSpc>
              <a:spcBef>
                <a:spcPct val="0"/>
              </a:spcBef>
              <a:buFontTx/>
              <a:buNone/>
              <a:defRPr/>
            </a:pPr>
            <a:r>
              <a:rPr lang="cs-CZ" sz="1200" b="1" dirty="0">
                <a:solidFill>
                  <a:srgbClr val="008000"/>
                </a:solidFill>
              </a:rPr>
              <a:t>Culek, M. a kol. (2005): </a:t>
            </a:r>
            <a:r>
              <a:rPr lang="cs-CZ" sz="1200" b="1" i="1" dirty="0">
                <a:solidFill>
                  <a:srgbClr val="008000"/>
                </a:solidFill>
              </a:rPr>
              <a:t>Biogeografické členění České republiky.</a:t>
            </a:r>
            <a:r>
              <a:rPr lang="cs-CZ" sz="1200" b="1" dirty="0">
                <a:solidFill>
                  <a:srgbClr val="008000"/>
                </a:solidFill>
              </a:rPr>
              <a:t> II díl. AOPK ČR, Praha. </a:t>
            </a:r>
          </a:p>
          <a:p>
            <a:pPr eaLnBrk="1" hangingPunct="1">
              <a:lnSpc>
                <a:spcPct val="130000"/>
              </a:lnSpc>
              <a:spcBef>
                <a:spcPct val="0"/>
              </a:spcBef>
              <a:buFontTx/>
              <a:buNone/>
              <a:defRPr/>
            </a:pPr>
            <a:r>
              <a:rPr lang="cs-CZ" altLang="en-US" sz="1200" b="1" dirty="0">
                <a:solidFill>
                  <a:srgbClr val="008000"/>
                </a:solidFill>
              </a:rPr>
              <a:t>Culek, M. a kol. (2013): </a:t>
            </a:r>
            <a:r>
              <a:rPr lang="cs-CZ" altLang="en-US" sz="1200" b="1" i="1" dirty="0">
                <a:solidFill>
                  <a:srgbClr val="008000"/>
                </a:solidFill>
              </a:rPr>
              <a:t>Biogeografické regiony České republiky</a:t>
            </a:r>
            <a:r>
              <a:rPr lang="cs-CZ" altLang="en-US" sz="1200" b="1" dirty="0">
                <a:solidFill>
                  <a:srgbClr val="008000"/>
                </a:solidFill>
              </a:rPr>
              <a:t>. Masarykova univerzita, Brno. </a:t>
            </a:r>
          </a:p>
          <a:p>
            <a:pPr eaLnBrk="1" hangingPunct="1">
              <a:lnSpc>
                <a:spcPct val="130000"/>
              </a:lnSpc>
              <a:spcBef>
                <a:spcPct val="0"/>
              </a:spcBef>
              <a:buFontTx/>
              <a:buNone/>
              <a:defRPr/>
            </a:pPr>
            <a:r>
              <a:rPr lang="cs-CZ" sz="1200" b="1" dirty="0">
                <a:solidFill>
                  <a:schemeClr val="accent2"/>
                </a:solidFill>
              </a:rPr>
              <a:t>Chytrý, M., Kučera, T., Kočí, K. (</a:t>
            </a:r>
            <a:r>
              <a:rPr lang="cs-CZ" sz="1200" b="1" dirty="0" err="1">
                <a:solidFill>
                  <a:schemeClr val="accent2"/>
                </a:solidFill>
              </a:rPr>
              <a:t>eds</a:t>
            </a:r>
            <a:r>
              <a:rPr lang="cs-CZ" sz="1200" b="1" dirty="0">
                <a:solidFill>
                  <a:schemeClr val="accent2"/>
                </a:solidFill>
              </a:rPr>
              <a:t>.) (2001): Katalog biotopů České republiky. Agentura ochrany přírody a krajiny ČR, Praha. </a:t>
            </a:r>
          </a:p>
          <a:p>
            <a:pPr eaLnBrk="1" hangingPunct="1">
              <a:lnSpc>
                <a:spcPct val="130000"/>
              </a:lnSpc>
              <a:spcBef>
                <a:spcPct val="0"/>
              </a:spcBef>
              <a:buFontTx/>
              <a:buNone/>
              <a:defRPr/>
            </a:pPr>
            <a:r>
              <a:rPr lang="cs-CZ" sz="1200" b="1" dirty="0">
                <a:solidFill>
                  <a:schemeClr val="accent2"/>
                </a:solidFill>
              </a:rPr>
              <a:t>Chytrý, M., Kučera, T., Kočí, M., Grulich, V., </a:t>
            </a:r>
            <a:r>
              <a:rPr lang="cs-CZ" sz="1200" b="1" dirty="0" err="1">
                <a:solidFill>
                  <a:schemeClr val="accent2"/>
                </a:solidFill>
              </a:rPr>
              <a:t>Lustyk</a:t>
            </a:r>
            <a:r>
              <a:rPr lang="cs-CZ" sz="1200" b="1" dirty="0">
                <a:solidFill>
                  <a:schemeClr val="accent2"/>
                </a:solidFill>
              </a:rPr>
              <a:t>, P. (</a:t>
            </a:r>
            <a:r>
              <a:rPr lang="cs-CZ" sz="1200" b="1" dirty="0" err="1">
                <a:solidFill>
                  <a:schemeClr val="accent2"/>
                </a:solidFill>
              </a:rPr>
              <a:t>eds</a:t>
            </a:r>
            <a:r>
              <a:rPr lang="cs-CZ" sz="1200" b="1" dirty="0">
                <a:solidFill>
                  <a:schemeClr val="accent2"/>
                </a:solidFill>
              </a:rPr>
              <a:t>.) (2010): </a:t>
            </a:r>
            <a:r>
              <a:rPr lang="cs-CZ" sz="1200" b="1" i="1" dirty="0">
                <a:solidFill>
                  <a:schemeClr val="accent2"/>
                </a:solidFill>
              </a:rPr>
              <a:t>Katalog biotopů České republiky.</a:t>
            </a:r>
            <a:r>
              <a:rPr lang="cs-CZ" sz="1200" b="1" dirty="0">
                <a:solidFill>
                  <a:schemeClr val="accent2"/>
                </a:solidFill>
              </a:rPr>
              <a:t> Ed. 2. Agentura ochrany přírody a krajiny ČR, Praha. 445 s.</a:t>
            </a:r>
          </a:p>
          <a:p>
            <a:pPr eaLnBrk="1" hangingPunct="1">
              <a:lnSpc>
                <a:spcPct val="130000"/>
              </a:lnSpc>
              <a:spcBef>
                <a:spcPct val="0"/>
              </a:spcBef>
              <a:buFontTx/>
              <a:buNone/>
              <a:defRPr/>
            </a:pPr>
            <a:r>
              <a:rPr lang="cs-CZ" sz="1200" b="1" dirty="0">
                <a:solidFill>
                  <a:schemeClr val="accent2"/>
                </a:solidFill>
              </a:rPr>
              <a:t>Stanová, V., </a:t>
            </a:r>
            <a:r>
              <a:rPr lang="cs-CZ" sz="1200" b="1" dirty="0" err="1">
                <a:solidFill>
                  <a:schemeClr val="accent2"/>
                </a:solidFill>
              </a:rPr>
              <a:t>Valachovič</a:t>
            </a:r>
            <a:r>
              <a:rPr lang="cs-CZ" sz="1200" b="1" dirty="0">
                <a:solidFill>
                  <a:schemeClr val="accent2"/>
                </a:solidFill>
              </a:rPr>
              <a:t>, M., (</a:t>
            </a:r>
            <a:r>
              <a:rPr lang="cs-CZ" sz="1200" b="1" dirty="0" err="1">
                <a:solidFill>
                  <a:schemeClr val="accent2"/>
                </a:solidFill>
              </a:rPr>
              <a:t>eds</a:t>
            </a:r>
            <a:r>
              <a:rPr lang="cs-CZ" sz="1200" b="1" dirty="0">
                <a:solidFill>
                  <a:schemeClr val="accent2"/>
                </a:solidFill>
              </a:rPr>
              <a:t>.) (2002): </a:t>
            </a:r>
            <a:r>
              <a:rPr lang="cs-CZ" sz="1200" b="1" dirty="0" err="1">
                <a:solidFill>
                  <a:schemeClr val="accent2"/>
                </a:solidFill>
              </a:rPr>
              <a:t>Katalóg</a:t>
            </a:r>
            <a:r>
              <a:rPr lang="cs-CZ" sz="1200" b="1" dirty="0">
                <a:solidFill>
                  <a:schemeClr val="accent2"/>
                </a:solidFill>
              </a:rPr>
              <a:t> </a:t>
            </a:r>
            <a:r>
              <a:rPr lang="cs-CZ" sz="1200" b="1" dirty="0" err="1">
                <a:solidFill>
                  <a:schemeClr val="accent2"/>
                </a:solidFill>
              </a:rPr>
              <a:t>Biotopov</a:t>
            </a:r>
            <a:r>
              <a:rPr lang="cs-CZ" sz="1200" b="1" dirty="0">
                <a:solidFill>
                  <a:schemeClr val="accent2"/>
                </a:solidFill>
              </a:rPr>
              <a:t> Slovenska. DAPHNE – </a:t>
            </a:r>
            <a:r>
              <a:rPr lang="cs-CZ" sz="1200" b="1" dirty="0" err="1">
                <a:solidFill>
                  <a:schemeClr val="accent2"/>
                </a:solidFill>
              </a:rPr>
              <a:t>Inštitút</a:t>
            </a:r>
            <a:r>
              <a:rPr lang="cs-CZ" sz="1200" b="1" dirty="0">
                <a:solidFill>
                  <a:schemeClr val="accent2"/>
                </a:solidFill>
              </a:rPr>
              <a:t> </a:t>
            </a:r>
            <a:r>
              <a:rPr lang="cs-CZ" sz="1200" b="1" dirty="0" err="1">
                <a:solidFill>
                  <a:schemeClr val="accent2"/>
                </a:solidFill>
              </a:rPr>
              <a:t>aplikovanej</a:t>
            </a:r>
            <a:r>
              <a:rPr lang="cs-CZ" sz="1200" b="1" dirty="0">
                <a:solidFill>
                  <a:schemeClr val="accent2"/>
                </a:solidFill>
              </a:rPr>
              <a:t> </a:t>
            </a:r>
            <a:r>
              <a:rPr lang="cs-CZ" sz="1200" b="1" dirty="0" err="1">
                <a:solidFill>
                  <a:schemeClr val="accent2"/>
                </a:solidFill>
              </a:rPr>
              <a:t>ekológie</a:t>
            </a:r>
            <a:r>
              <a:rPr lang="cs-CZ" sz="1200" b="1" dirty="0">
                <a:solidFill>
                  <a:schemeClr val="accent2"/>
                </a:solidFill>
              </a:rPr>
              <a:t>, Bratislava. 225 s.</a:t>
            </a:r>
          </a:p>
          <a:p>
            <a:pPr eaLnBrk="1" hangingPunct="1">
              <a:lnSpc>
                <a:spcPct val="130000"/>
              </a:lnSpc>
              <a:spcBef>
                <a:spcPct val="0"/>
              </a:spcBef>
              <a:buNone/>
              <a:defRPr/>
            </a:pPr>
            <a:r>
              <a:rPr lang="cs-CZ" sz="1200" b="1" dirty="0" err="1">
                <a:solidFill>
                  <a:schemeClr val="accent2"/>
                </a:solidFill>
              </a:rPr>
              <a:t>Šuvada</a:t>
            </a:r>
            <a:r>
              <a:rPr lang="cs-CZ" sz="1200" b="1" dirty="0">
                <a:solidFill>
                  <a:schemeClr val="accent2"/>
                </a:solidFill>
              </a:rPr>
              <a:t>, R. (ed.) (2023): </a:t>
            </a:r>
            <a:r>
              <a:rPr lang="cs-CZ" sz="1200" b="1" dirty="0" err="1">
                <a:solidFill>
                  <a:schemeClr val="accent2"/>
                </a:solidFill>
              </a:rPr>
              <a:t>Katalóg</a:t>
            </a:r>
            <a:r>
              <a:rPr lang="cs-CZ" sz="1200" b="1" dirty="0">
                <a:solidFill>
                  <a:schemeClr val="accent2"/>
                </a:solidFill>
              </a:rPr>
              <a:t> </a:t>
            </a:r>
            <a:r>
              <a:rPr lang="cs-CZ" sz="1200" b="1" dirty="0" err="1">
                <a:solidFill>
                  <a:schemeClr val="accent2"/>
                </a:solidFill>
              </a:rPr>
              <a:t>Biotopov</a:t>
            </a:r>
            <a:r>
              <a:rPr lang="cs-CZ" sz="1200" b="1" dirty="0">
                <a:solidFill>
                  <a:schemeClr val="accent2"/>
                </a:solidFill>
              </a:rPr>
              <a:t> Slovenska. Druhé, </a:t>
            </a:r>
            <a:r>
              <a:rPr lang="cs-CZ" sz="1200" b="1" dirty="0" err="1">
                <a:solidFill>
                  <a:schemeClr val="accent2"/>
                </a:solidFill>
              </a:rPr>
              <a:t>rozšírené</a:t>
            </a:r>
            <a:r>
              <a:rPr lang="cs-CZ" sz="1200" b="1" dirty="0">
                <a:solidFill>
                  <a:schemeClr val="accent2"/>
                </a:solidFill>
              </a:rPr>
              <a:t> </a:t>
            </a:r>
            <a:r>
              <a:rPr lang="cs-CZ" sz="1200" b="1" dirty="0" err="1">
                <a:solidFill>
                  <a:schemeClr val="accent2"/>
                </a:solidFill>
              </a:rPr>
              <a:t>vydanie</a:t>
            </a:r>
            <a:r>
              <a:rPr lang="cs-CZ" sz="1200" b="1" dirty="0">
                <a:solidFill>
                  <a:schemeClr val="accent2"/>
                </a:solidFill>
              </a:rPr>
              <a:t>. </a:t>
            </a:r>
            <a:r>
              <a:rPr lang="cs-CZ" sz="1200" b="1" dirty="0" err="1">
                <a:solidFill>
                  <a:schemeClr val="accent2"/>
                </a:solidFill>
              </a:rPr>
              <a:t>Štátná</a:t>
            </a:r>
            <a:r>
              <a:rPr lang="cs-CZ" sz="1200" b="1" dirty="0">
                <a:solidFill>
                  <a:schemeClr val="accent2"/>
                </a:solidFill>
              </a:rPr>
              <a:t> ochrana přírody SR, Banská Bystrica. 511 p.</a:t>
            </a:r>
          </a:p>
          <a:p>
            <a:pPr eaLnBrk="1" hangingPunct="1">
              <a:lnSpc>
                <a:spcPct val="130000"/>
              </a:lnSpc>
              <a:spcBef>
                <a:spcPct val="0"/>
              </a:spcBef>
              <a:buFontTx/>
              <a:buNone/>
              <a:defRPr/>
            </a:pPr>
            <a:r>
              <a:rPr lang="cs-CZ" sz="1200" b="1" dirty="0">
                <a:solidFill>
                  <a:srgbClr val="FF0000"/>
                </a:solidFill>
              </a:rPr>
              <a:t>Chytrý, M. (ed.) (2007): </a:t>
            </a:r>
            <a:r>
              <a:rPr lang="cs-CZ" sz="1200" b="1" i="1" dirty="0">
                <a:solidFill>
                  <a:srgbClr val="FF0000"/>
                </a:solidFill>
              </a:rPr>
              <a:t>Vegetace České republiky. 1. Travinná a keříčková vegetace.</a:t>
            </a:r>
            <a:r>
              <a:rPr lang="cs-CZ" sz="1200" b="1" dirty="0">
                <a:solidFill>
                  <a:srgbClr val="FF0000"/>
                </a:solidFill>
              </a:rPr>
              <a:t> Academia, Praha.</a:t>
            </a:r>
          </a:p>
          <a:p>
            <a:pPr eaLnBrk="1" hangingPunct="1">
              <a:lnSpc>
                <a:spcPct val="130000"/>
              </a:lnSpc>
              <a:spcBef>
                <a:spcPct val="0"/>
              </a:spcBef>
              <a:buFontTx/>
              <a:buNone/>
              <a:defRPr/>
            </a:pPr>
            <a:r>
              <a:rPr lang="cs-CZ" sz="1200" b="1" dirty="0">
                <a:solidFill>
                  <a:srgbClr val="FF0000"/>
                </a:solidFill>
              </a:rPr>
              <a:t>Chytrý, M. (ed.) (2009): </a:t>
            </a:r>
            <a:r>
              <a:rPr lang="cs-CZ" sz="1200" b="1" i="1" dirty="0">
                <a:solidFill>
                  <a:srgbClr val="FF0000"/>
                </a:solidFill>
              </a:rPr>
              <a:t>Vegetace České republiky. 2. Ruderální, plevelová, skalní a suťová vegetace.</a:t>
            </a:r>
            <a:r>
              <a:rPr lang="cs-CZ" sz="1200" b="1" dirty="0">
                <a:solidFill>
                  <a:srgbClr val="FF0000"/>
                </a:solidFill>
              </a:rPr>
              <a:t> Academia, Praha.</a:t>
            </a:r>
          </a:p>
          <a:p>
            <a:pPr eaLnBrk="1" hangingPunct="1">
              <a:lnSpc>
                <a:spcPct val="130000"/>
              </a:lnSpc>
              <a:spcBef>
                <a:spcPct val="0"/>
              </a:spcBef>
              <a:buFontTx/>
              <a:buNone/>
              <a:defRPr/>
            </a:pPr>
            <a:r>
              <a:rPr lang="cs-CZ" sz="1200" b="1" dirty="0">
                <a:solidFill>
                  <a:srgbClr val="FF0000"/>
                </a:solidFill>
              </a:rPr>
              <a:t>Chytrý, M. (ed.) (2011): </a:t>
            </a:r>
            <a:r>
              <a:rPr lang="cs-CZ" sz="1200" b="1" i="1" dirty="0">
                <a:solidFill>
                  <a:srgbClr val="FF0000"/>
                </a:solidFill>
              </a:rPr>
              <a:t>Vegetace České republiky. 3. Vodní a mokřadní vegetace.</a:t>
            </a:r>
            <a:r>
              <a:rPr lang="cs-CZ" sz="1200" b="1" dirty="0">
                <a:solidFill>
                  <a:srgbClr val="FF0000"/>
                </a:solidFill>
              </a:rPr>
              <a:t> Academia, Praha.</a:t>
            </a:r>
          </a:p>
          <a:p>
            <a:pPr eaLnBrk="1" hangingPunct="1">
              <a:lnSpc>
                <a:spcPct val="130000"/>
              </a:lnSpc>
              <a:spcBef>
                <a:spcPct val="0"/>
              </a:spcBef>
              <a:buFontTx/>
              <a:buNone/>
              <a:defRPr/>
            </a:pPr>
            <a:r>
              <a:rPr lang="cs-CZ" sz="1200" b="1" dirty="0">
                <a:solidFill>
                  <a:srgbClr val="FF0000"/>
                </a:solidFill>
              </a:rPr>
              <a:t>Chytrý, M. (ed.) (2013): </a:t>
            </a:r>
            <a:r>
              <a:rPr lang="cs-CZ" sz="1200" b="1" i="1" dirty="0">
                <a:solidFill>
                  <a:srgbClr val="FF0000"/>
                </a:solidFill>
              </a:rPr>
              <a:t>Vegetace České republiky. 4. Lesní a křovinná vegetace.</a:t>
            </a:r>
            <a:r>
              <a:rPr lang="cs-CZ" sz="1200" b="1" dirty="0">
                <a:solidFill>
                  <a:srgbClr val="FF0000"/>
                </a:solidFill>
              </a:rPr>
              <a:t> Academia, Praha.</a:t>
            </a:r>
          </a:p>
          <a:p>
            <a:pPr eaLnBrk="1" hangingPunct="1">
              <a:lnSpc>
                <a:spcPct val="130000"/>
              </a:lnSpc>
              <a:spcBef>
                <a:spcPct val="0"/>
              </a:spcBef>
              <a:buFontTx/>
              <a:buNone/>
              <a:defRPr/>
            </a:pPr>
            <a:r>
              <a:rPr lang="cs-CZ" sz="1200" b="1" dirty="0" err="1">
                <a:solidFill>
                  <a:srgbClr val="FF0000"/>
                </a:solidFill>
                <a:cs typeface="Calibri" panose="020F0502020204030204" pitchFamily="34" charset="0"/>
              </a:rPr>
              <a:t>Mucina</a:t>
            </a:r>
            <a:r>
              <a:rPr lang="cs-CZ" sz="1200" b="1" dirty="0">
                <a:solidFill>
                  <a:srgbClr val="FF0000"/>
                </a:solidFill>
                <a:cs typeface="Calibri" panose="020F0502020204030204" pitchFamily="34" charset="0"/>
              </a:rPr>
              <a:t>, L., </a:t>
            </a:r>
            <a:r>
              <a:rPr lang="cs-CZ" sz="1200" b="1" dirty="0" err="1">
                <a:solidFill>
                  <a:srgbClr val="FF0000"/>
                </a:solidFill>
                <a:cs typeface="Calibri" panose="020F0502020204030204" pitchFamily="34" charset="0"/>
              </a:rPr>
              <a:t>Bültmann</a:t>
            </a:r>
            <a:r>
              <a:rPr lang="cs-CZ" sz="1200" b="1" dirty="0">
                <a:solidFill>
                  <a:srgbClr val="FF0000"/>
                </a:solidFill>
                <a:cs typeface="Calibri" panose="020F0502020204030204" pitchFamily="34" charset="0"/>
              </a:rPr>
              <a:t>, H., </a:t>
            </a:r>
            <a:r>
              <a:rPr lang="cs-CZ" sz="1200" b="1" dirty="0" err="1">
                <a:solidFill>
                  <a:srgbClr val="FF0000"/>
                </a:solidFill>
                <a:cs typeface="Calibri" panose="020F0502020204030204" pitchFamily="34" charset="0"/>
              </a:rPr>
              <a:t>Diersse</a:t>
            </a:r>
            <a:r>
              <a:rPr lang="cs-CZ" sz="1200" b="1" dirty="0">
                <a:solidFill>
                  <a:srgbClr val="FF0000"/>
                </a:solidFill>
                <a:cs typeface="Calibri" panose="020F0502020204030204" pitchFamily="34" charset="0"/>
              </a:rPr>
              <a:t>, K., </a:t>
            </a:r>
            <a:r>
              <a:rPr lang="cs-CZ" sz="1200" b="1" dirty="0" err="1">
                <a:solidFill>
                  <a:srgbClr val="FF0000"/>
                </a:solidFill>
                <a:cs typeface="Calibri" panose="020F0502020204030204" pitchFamily="34" charset="0"/>
              </a:rPr>
              <a:t>Theurillat</a:t>
            </a:r>
            <a:r>
              <a:rPr lang="cs-CZ" sz="1200" b="1" dirty="0">
                <a:solidFill>
                  <a:srgbClr val="FF0000"/>
                </a:solidFill>
                <a:cs typeface="Calibri" panose="020F0502020204030204" pitchFamily="34" charset="0"/>
              </a:rPr>
              <a:t>, J.-P., Raus, T., </a:t>
            </a:r>
            <a:r>
              <a:rPr lang="cs-CZ" sz="1200" b="1" dirty="0" err="1">
                <a:solidFill>
                  <a:srgbClr val="FF0000"/>
                </a:solidFill>
                <a:cs typeface="Calibri" panose="020F0502020204030204" pitchFamily="34" charset="0"/>
              </a:rPr>
              <a:t>Čarni</a:t>
            </a:r>
            <a:r>
              <a:rPr lang="cs-CZ" sz="1200" b="1" dirty="0">
                <a:solidFill>
                  <a:srgbClr val="FF0000"/>
                </a:solidFill>
                <a:cs typeface="Calibri" panose="020F0502020204030204" pitchFamily="34" charset="0"/>
              </a:rPr>
              <a:t>, A., Šumberová, K., </a:t>
            </a:r>
            <a:r>
              <a:rPr lang="cs-CZ" sz="1200" b="1" dirty="0" err="1">
                <a:solidFill>
                  <a:srgbClr val="FF0000"/>
                </a:solidFill>
                <a:cs typeface="Calibri" panose="020F0502020204030204" pitchFamily="34" charset="0"/>
              </a:rPr>
              <a:t>Willner</a:t>
            </a:r>
            <a:r>
              <a:rPr lang="cs-CZ" sz="1200" b="1" dirty="0">
                <a:solidFill>
                  <a:srgbClr val="FF0000"/>
                </a:solidFill>
                <a:cs typeface="Calibri" panose="020F0502020204030204" pitchFamily="34" charset="0"/>
              </a:rPr>
              <a:t>, W., </a:t>
            </a:r>
            <a:r>
              <a:rPr lang="cs-CZ" sz="1200" b="1" dirty="0" err="1">
                <a:solidFill>
                  <a:srgbClr val="FF0000"/>
                </a:solidFill>
                <a:cs typeface="Calibri" panose="020F0502020204030204" pitchFamily="34" charset="0"/>
              </a:rPr>
              <a:t>Dengler</a:t>
            </a:r>
            <a:r>
              <a:rPr lang="cs-CZ" sz="1200" b="1" dirty="0">
                <a:solidFill>
                  <a:srgbClr val="FF0000"/>
                </a:solidFill>
                <a:cs typeface="Calibri" panose="020F0502020204030204" pitchFamily="34" charset="0"/>
              </a:rPr>
              <a:t>, J., </a:t>
            </a:r>
            <a:r>
              <a:rPr lang="cs-CZ" sz="1200" b="1" dirty="0" err="1">
                <a:solidFill>
                  <a:srgbClr val="FF0000"/>
                </a:solidFill>
                <a:cs typeface="Calibri" panose="020F0502020204030204" pitchFamily="34" charset="0"/>
              </a:rPr>
              <a:t>García</a:t>
            </a:r>
            <a:r>
              <a:rPr lang="cs-CZ" sz="1200" b="1" dirty="0">
                <a:solidFill>
                  <a:srgbClr val="FF0000"/>
                </a:solidFill>
                <a:cs typeface="Calibri" panose="020F0502020204030204" pitchFamily="34" charset="0"/>
              </a:rPr>
              <a:t>, R. G., Chytrý, M., Hájek, M., Di Pietro, R., </a:t>
            </a:r>
            <a:r>
              <a:rPr lang="cs-CZ" sz="1200" b="1" dirty="0" err="1">
                <a:solidFill>
                  <a:srgbClr val="FF0000"/>
                </a:solidFill>
                <a:cs typeface="Calibri" panose="020F0502020204030204" pitchFamily="34" charset="0"/>
              </a:rPr>
              <a:t>Iakushenko</a:t>
            </a:r>
            <a:r>
              <a:rPr lang="cs-CZ" sz="1200" b="1" dirty="0">
                <a:solidFill>
                  <a:srgbClr val="FF0000"/>
                </a:solidFill>
                <a:cs typeface="Calibri" panose="020F0502020204030204" pitchFamily="34" charset="0"/>
              </a:rPr>
              <a:t>, D., Pallas, J., </a:t>
            </a:r>
            <a:r>
              <a:rPr lang="cs-CZ" sz="1200" b="1" dirty="0" err="1">
                <a:solidFill>
                  <a:srgbClr val="FF0000"/>
                </a:solidFill>
                <a:cs typeface="Calibri" panose="020F0502020204030204" pitchFamily="34" charset="0"/>
              </a:rPr>
              <a:t>Daniëls</a:t>
            </a:r>
            <a:r>
              <a:rPr lang="cs-CZ" sz="1200" b="1" dirty="0">
                <a:solidFill>
                  <a:srgbClr val="FF0000"/>
                </a:solidFill>
                <a:cs typeface="Calibri" panose="020F0502020204030204" pitchFamily="34" charset="0"/>
              </a:rPr>
              <a:t>, F. J. A., </a:t>
            </a:r>
            <a:r>
              <a:rPr lang="cs-CZ" sz="1200" b="1" dirty="0" err="1">
                <a:solidFill>
                  <a:srgbClr val="FF0000"/>
                </a:solidFill>
                <a:cs typeface="Calibri" panose="020F0502020204030204" pitchFamily="34" charset="0"/>
              </a:rPr>
              <a:t>Bergmeier</a:t>
            </a:r>
            <a:r>
              <a:rPr lang="cs-CZ" sz="1200" b="1" dirty="0">
                <a:solidFill>
                  <a:srgbClr val="FF0000"/>
                </a:solidFill>
                <a:cs typeface="Calibri" panose="020F0502020204030204" pitchFamily="34" charset="0"/>
              </a:rPr>
              <a:t>, E., </a:t>
            </a:r>
            <a:r>
              <a:rPr lang="cs-CZ" sz="1200" b="1" dirty="0" err="1">
                <a:solidFill>
                  <a:srgbClr val="FF0000"/>
                </a:solidFill>
                <a:cs typeface="Calibri" panose="020F0502020204030204" pitchFamily="34" charset="0"/>
              </a:rPr>
              <a:t>Guerra</a:t>
            </a:r>
            <a:r>
              <a:rPr lang="cs-CZ" sz="1200" b="1" dirty="0">
                <a:solidFill>
                  <a:srgbClr val="FF0000"/>
                </a:solidFill>
                <a:cs typeface="Calibri" panose="020F0502020204030204" pitchFamily="34" charset="0"/>
              </a:rPr>
              <a:t> A. S., </a:t>
            </a:r>
            <a:r>
              <a:rPr lang="cs-CZ" sz="1200" b="1" dirty="0" err="1">
                <a:solidFill>
                  <a:srgbClr val="FF0000"/>
                </a:solidFill>
                <a:cs typeface="Calibri" panose="020F0502020204030204" pitchFamily="34" charset="0"/>
              </a:rPr>
              <a:t>Ermakov</a:t>
            </a:r>
            <a:r>
              <a:rPr lang="cs-CZ" sz="1200" b="1" dirty="0">
                <a:solidFill>
                  <a:srgbClr val="FF0000"/>
                </a:solidFill>
                <a:cs typeface="Calibri" panose="020F0502020204030204" pitchFamily="34" charset="0"/>
              </a:rPr>
              <a:t>, N., </a:t>
            </a:r>
            <a:r>
              <a:rPr lang="cs-CZ" sz="1200" b="1" dirty="0" err="1">
                <a:solidFill>
                  <a:srgbClr val="FF0000"/>
                </a:solidFill>
                <a:cs typeface="Calibri" panose="020F0502020204030204" pitchFamily="34" charset="0"/>
              </a:rPr>
              <a:t>Valachovič</a:t>
            </a:r>
            <a:r>
              <a:rPr lang="cs-CZ" sz="1200" b="1" dirty="0">
                <a:solidFill>
                  <a:srgbClr val="FF0000"/>
                </a:solidFill>
                <a:cs typeface="Calibri" panose="020F0502020204030204" pitchFamily="34" charset="0"/>
              </a:rPr>
              <a:t>, M., </a:t>
            </a:r>
            <a:r>
              <a:rPr lang="cs-CZ" sz="1200" b="1" dirty="0" err="1">
                <a:solidFill>
                  <a:srgbClr val="FF0000"/>
                </a:solidFill>
                <a:cs typeface="Calibri" panose="020F0502020204030204" pitchFamily="34" charset="0"/>
              </a:rPr>
              <a:t>Schaminée</a:t>
            </a:r>
            <a:r>
              <a:rPr lang="cs-CZ" sz="1200" b="1" dirty="0">
                <a:solidFill>
                  <a:srgbClr val="FF0000"/>
                </a:solidFill>
                <a:cs typeface="Calibri" panose="020F0502020204030204" pitchFamily="34" charset="0"/>
              </a:rPr>
              <a:t>, J. H. J., </a:t>
            </a:r>
            <a:r>
              <a:rPr lang="cs-CZ" sz="1200" b="1" dirty="0" err="1">
                <a:solidFill>
                  <a:srgbClr val="FF0000"/>
                </a:solidFill>
                <a:cs typeface="Calibri" panose="020F0502020204030204" pitchFamily="34" charset="0"/>
              </a:rPr>
              <a:t>Lysenko</a:t>
            </a:r>
            <a:r>
              <a:rPr lang="cs-CZ" sz="1200" b="1" dirty="0">
                <a:solidFill>
                  <a:srgbClr val="FF0000"/>
                </a:solidFill>
                <a:cs typeface="Calibri" panose="020F0502020204030204" pitchFamily="34" charset="0"/>
              </a:rPr>
              <a:t>, T., </a:t>
            </a:r>
            <a:r>
              <a:rPr lang="cs-CZ" sz="1200" b="1" dirty="0" err="1">
                <a:solidFill>
                  <a:srgbClr val="FF0000"/>
                </a:solidFill>
                <a:cs typeface="Calibri" panose="020F0502020204030204" pitchFamily="34" charset="0"/>
              </a:rPr>
              <a:t>Didukh</a:t>
            </a:r>
            <a:r>
              <a:rPr lang="cs-CZ" sz="1200" b="1" dirty="0">
                <a:solidFill>
                  <a:srgbClr val="FF0000"/>
                </a:solidFill>
                <a:cs typeface="Calibri" panose="020F0502020204030204" pitchFamily="34" charset="0"/>
              </a:rPr>
              <a:t>, Y. P., </a:t>
            </a:r>
            <a:r>
              <a:rPr lang="cs-CZ" sz="1200" b="1" dirty="0" err="1">
                <a:solidFill>
                  <a:srgbClr val="FF0000"/>
                </a:solidFill>
                <a:cs typeface="Calibri" panose="020F0502020204030204" pitchFamily="34" charset="0"/>
              </a:rPr>
              <a:t>Pignatti</a:t>
            </a:r>
            <a:r>
              <a:rPr lang="cs-CZ" sz="1200" b="1" dirty="0">
                <a:solidFill>
                  <a:srgbClr val="FF0000"/>
                </a:solidFill>
                <a:cs typeface="Calibri" panose="020F0502020204030204" pitchFamily="34" charset="0"/>
              </a:rPr>
              <a:t>, S., </a:t>
            </a:r>
            <a:r>
              <a:rPr lang="cs-CZ" sz="1200" b="1" dirty="0" err="1">
                <a:solidFill>
                  <a:srgbClr val="FF0000"/>
                </a:solidFill>
                <a:cs typeface="Calibri" panose="020F0502020204030204" pitchFamily="34" charset="0"/>
              </a:rPr>
              <a:t>Rodwell</a:t>
            </a:r>
            <a:r>
              <a:rPr lang="cs-CZ" sz="1200" b="1" dirty="0">
                <a:solidFill>
                  <a:srgbClr val="FF0000"/>
                </a:solidFill>
                <a:cs typeface="Calibri" panose="020F0502020204030204" pitchFamily="34" charset="0"/>
              </a:rPr>
              <a:t>, J. S., </a:t>
            </a:r>
            <a:r>
              <a:rPr lang="cs-CZ" sz="1200" b="1" dirty="0" err="1">
                <a:solidFill>
                  <a:srgbClr val="FF0000"/>
                </a:solidFill>
                <a:cs typeface="Calibri" panose="020F0502020204030204" pitchFamily="34" charset="0"/>
              </a:rPr>
              <a:t>Capelo</a:t>
            </a:r>
            <a:r>
              <a:rPr lang="cs-CZ" sz="1200" b="1" dirty="0">
                <a:solidFill>
                  <a:srgbClr val="FF0000"/>
                </a:solidFill>
                <a:cs typeface="Calibri" panose="020F0502020204030204" pitchFamily="34" charset="0"/>
              </a:rPr>
              <a:t>, J., Weber, H. E., </a:t>
            </a:r>
            <a:r>
              <a:rPr lang="cs-CZ" sz="1200" b="1" dirty="0" err="1">
                <a:solidFill>
                  <a:srgbClr val="FF0000"/>
                </a:solidFill>
                <a:cs typeface="Calibri" panose="020F0502020204030204" pitchFamily="34" charset="0"/>
              </a:rPr>
              <a:t>Solomeshch</a:t>
            </a:r>
            <a:r>
              <a:rPr lang="cs-CZ" sz="1200" b="1" dirty="0">
                <a:solidFill>
                  <a:srgbClr val="FF0000"/>
                </a:solidFill>
                <a:cs typeface="Calibri" panose="020F0502020204030204" pitchFamily="34" charset="0"/>
              </a:rPr>
              <a:t>, A., </a:t>
            </a:r>
            <a:r>
              <a:rPr lang="cs-CZ" sz="1200" b="1" dirty="0" err="1">
                <a:solidFill>
                  <a:srgbClr val="FF0000"/>
                </a:solidFill>
                <a:cs typeface="Calibri" panose="020F0502020204030204" pitchFamily="34" charset="0"/>
              </a:rPr>
              <a:t>Dimopoulos</a:t>
            </a:r>
            <a:r>
              <a:rPr lang="cs-CZ" sz="1200" b="1" dirty="0">
                <a:solidFill>
                  <a:srgbClr val="FF0000"/>
                </a:solidFill>
                <a:cs typeface="Calibri" panose="020F0502020204030204" pitchFamily="34" charset="0"/>
              </a:rPr>
              <a:t>, P., </a:t>
            </a:r>
            <a:r>
              <a:rPr lang="cs-CZ" sz="1200" b="1" dirty="0" err="1">
                <a:solidFill>
                  <a:srgbClr val="FF0000"/>
                </a:solidFill>
                <a:cs typeface="Calibri" panose="020F0502020204030204" pitchFamily="34" charset="0"/>
              </a:rPr>
              <a:t>Aguiar</a:t>
            </a:r>
            <a:r>
              <a:rPr lang="cs-CZ" sz="1200" b="1" dirty="0">
                <a:solidFill>
                  <a:srgbClr val="FF0000"/>
                </a:solidFill>
                <a:cs typeface="Calibri" panose="020F0502020204030204" pitchFamily="34" charset="0"/>
              </a:rPr>
              <a:t>, C., </a:t>
            </a:r>
            <a:r>
              <a:rPr lang="cs-CZ" sz="1200" b="1" dirty="0" err="1">
                <a:solidFill>
                  <a:srgbClr val="FF0000"/>
                </a:solidFill>
                <a:cs typeface="Calibri" panose="020F0502020204030204" pitchFamily="34" charset="0"/>
              </a:rPr>
              <a:t>Hennekens</a:t>
            </a:r>
            <a:r>
              <a:rPr lang="cs-CZ" sz="1200" b="1" dirty="0">
                <a:solidFill>
                  <a:srgbClr val="FF0000"/>
                </a:solidFill>
                <a:cs typeface="Calibri" panose="020F0502020204030204" pitchFamily="34" charset="0"/>
              </a:rPr>
              <a:t>, S. M., Tichý, L. (2016) </a:t>
            </a:r>
            <a:r>
              <a:rPr lang="cs-CZ" sz="1200" b="1" i="1" dirty="0" err="1">
                <a:solidFill>
                  <a:srgbClr val="FF0000"/>
                </a:solidFill>
                <a:cs typeface="Calibri" panose="020F0502020204030204" pitchFamily="34" charset="0"/>
              </a:rPr>
              <a:t>Vegetation</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of</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europe</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hierarchical</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floristic</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classification</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system</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of</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vascular</a:t>
            </a:r>
            <a:r>
              <a:rPr lang="cs-CZ" sz="1200" b="1" i="1" dirty="0">
                <a:solidFill>
                  <a:srgbClr val="FF0000"/>
                </a:solidFill>
                <a:cs typeface="Calibri" panose="020F0502020204030204" pitchFamily="34" charset="0"/>
              </a:rPr>
              <a:t> plant, </a:t>
            </a:r>
            <a:r>
              <a:rPr lang="cs-CZ" sz="1200" b="1" i="1" dirty="0" err="1">
                <a:solidFill>
                  <a:srgbClr val="FF0000"/>
                </a:solidFill>
                <a:cs typeface="Calibri" panose="020F0502020204030204" pitchFamily="34" charset="0"/>
              </a:rPr>
              <a:t>bryophyte</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lichen</a:t>
            </a:r>
            <a:r>
              <a:rPr lang="cs-CZ" sz="1200" b="1" i="1" dirty="0">
                <a:solidFill>
                  <a:srgbClr val="FF0000"/>
                </a:solidFill>
                <a:cs typeface="Calibri" panose="020F0502020204030204" pitchFamily="34" charset="0"/>
              </a:rPr>
              <a:t>, and </a:t>
            </a:r>
            <a:r>
              <a:rPr lang="cs-CZ" sz="1200" b="1" i="1" dirty="0" err="1">
                <a:solidFill>
                  <a:srgbClr val="FF0000"/>
                </a:solidFill>
                <a:cs typeface="Calibri" panose="020F0502020204030204" pitchFamily="34" charset="0"/>
              </a:rPr>
              <a:t>algal</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communities</a:t>
            </a:r>
            <a:r>
              <a:rPr lang="cs-CZ" sz="1200" b="1" i="1" dirty="0">
                <a:solidFill>
                  <a:srgbClr val="FF0000"/>
                </a:solidFill>
                <a:cs typeface="Calibri" panose="020F0502020204030204" pitchFamily="34" charset="0"/>
              </a:rPr>
              <a:t>.</a:t>
            </a:r>
            <a:r>
              <a:rPr lang="cs-CZ" sz="1200" b="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Applied</a:t>
            </a:r>
            <a:r>
              <a:rPr lang="cs-CZ" sz="1200" b="1" i="1" dirty="0">
                <a:solidFill>
                  <a:srgbClr val="FF0000"/>
                </a:solidFill>
                <a:cs typeface="Calibri" panose="020F0502020204030204" pitchFamily="34" charset="0"/>
              </a:rPr>
              <a:t> </a:t>
            </a:r>
            <a:r>
              <a:rPr lang="cs-CZ" sz="1200" b="1" i="1" dirty="0" err="1">
                <a:solidFill>
                  <a:srgbClr val="FF0000"/>
                </a:solidFill>
                <a:cs typeface="Calibri" panose="020F0502020204030204" pitchFamily="34" charset="0"/>
              </a:rPr>
              <a:t>Vegetation</a:t>
            </a:r>
            <a:r>
              <a:rPr lang="cs-CZ" sz="1200" b="1" i="1" dirty="0">
                <a:solidFill>
                  <a:srgbClr val="FF0000"/>
                </a:solidFill>
                <a:cs typeface="Calibri" panose="020F0502020204030204" pitchFamily="34" charset="0"/>
              </a:rPr>
              <a:t> Science</a:t>
            </a:r>
            <a:r>
              <a:rPr lang="cs-CZ" sz="1200" b="1" dirty="0">
                <a:solidFill>
                  <a:srgbClr val="FF0000"/>
                </a:solidFill>
                <a:cs typeface="Calibri" panose="020F0502020204030204" pitchFamily="34" charset="0"/>
              </a:rPr>
              <a:t> [Online]. Roč. 19, Č. S1, S. 3–264 [Vid. 15. Březen 2017]. Dostupné Z: Doi:10.1111/Avsc.12257</a:t>
            </a:r>
          </a:p>
          <a:p>
            <a:pPr eaLnBrk="1" hangingPunct="1">
              <a:lnSpc>
                <a:spcPct val="130000"/>
              </a:lnSpc>
              <a:spcBef>
                <a:spcPct val="0"/>
              </a:spcBef>
              <a:buFontTx/>
              <a:buNone/>
              <a:defRPr/>
            </a:pPr>
            <a:r>
              <a:rPr lang="cs-CZ" sz="1200" b="1" dirty="0">
                <a:solidFill>
                  <a:srgbClr val="CC00CC"/>
                </a:solidFill>
              </a:rPr>
              <a:t>Ústav pro hospodářskou úpravu lesů Brandýs nad Labem (2019): Přehled lesních typů a souborů lesních typů v ČR (stav k 1. 1. 2019). Ústav pro hospodářskou úpravu lesů Brandýs nad Labem, Brandýs nad Labem.</a:t>
            </a:r>
          </a:p>
          <a:p>
            <a:pPr eaLnBrk="1" hangingPunct="1">
              <a:lnSpc>
                <a:spcPct val="130000"/>
              </a:lnSpc>
              <a:spcBef>
                <a:spcPct val="0"/>
              </a:spcBef>
              <a:buFontTx/>
              <a:buNone/>
              <a:defRPr/>
            </a:pPr>
            <a:r>
              <a:rPr lang="cs-CZ" altLang="cs-CZ" sz="1200" b="1" dirty="0">
                <a:solidFill>
                  <a:srgbClr val="CC00CC"/>
                </a:solidFill>
              </a:rPr>
              <a:t>Plíva, K. (1991): Funkčně integrované lesní hospodářství. 1. Přírodní podmínky v lesním plánování. Ústav pro hospodářskou úpravu lesů Brandýs nad Labem, Brandýs nad Labem. </a:t>
            </a:r>
          </a:p>
          <a:p>
            <a:pPr eaLnBrk="1" hangingPunct="1">
              <a:lnSpc>
                <a:spcPct val="130000"/>
              </a:lnSpc>
              <a:spcBef>
                <a:spcPct val="0"/>
              </a:spcBef>
              <a:buFontTx/>
              <a:buNone/>
              <a:defRPr/>
            </a:pPr>
            <a:r>
              <a:rPr lang="cs-CZ" sz="1200" b="1" dirty="0">
                <a:solidFill>
                  <a:srgbClr val="800000"/>
                </a:solidFill>
              </a:rPr>
              <a:t>Jeník, J. (1970): </a:t>
            </a:r>
            <a:r>
              <a:rPr lang="cs-CZ" sz="1200" b="1" i="1" dirty="0">
                <a:solidFill>
                  <a:srgbClr val="800000"/>
                </a:solidFill>
              </a:rPr>
              <a:t>Obecná geobotanika. Úvod do nauky o rostlinstvu.</a:t>
            </a:r>
            <a:r>
              <a:rPr lang="cs-CZ" sz="1200" b="1" dirty="0">
                <a:solidFill>
                  <a:srgbClr val="800000"/>
                </a:solidFill>
              </a:rPr>
              <a:t> Státní pedagogické nakladatelství, Praha. Str. 277–280, 286–289, 293–297</a:t>
            </a:r>
          </a:p>
          <a:p>
            <a:pPr eaLnBrk="1" hangingPunct="1">
              <a:lnSpc>
                <a:spcPct val="130000"/>
              </a:lnSpc>
              <a:spcBef>
                <a:spcPct val="0"/>
              </a:spcBef>
              <a:buFontTx/>
              <a:buNone/>
              <a:defRPr/>
            </a:pPr>
            <a:r>
              <a:rPr lang="cs-CZ" sz="1200" b="1" dirty="0">
                <a:solidFill>
                  <a:srgbClr val="800000"/>
                </a:solidFill>
              </a:rPr>
              <a:t>Moravec, J. a kol. (2004): </a:t>
            </a:r>
            <a:r>
              <a:rPr lang="cs-CZ" sz="1200" b="1" i="1" dirty="0">
                <a:solidFill>
                  <a:srgbClr val="800000"/>
                </a:solidFill>
              </a:rPr>
              <a:t>Fytocenologie</a:t>
            </a:r>
            <a:r>
              <a:rPr lang="cs-CZ" sz="1200" b="1" dirty="0">
                <a:solidFill>
                  <a:srgbClr val="800000"/>
                </a:solidFill>
              </a:rPr>
              <a:t>. Academia, Praha. Str. 87–89, 105–110, 141–144, 324–329</a:t>
            </a:r>
          </a:p>
          <a:p>
            <a:pPr eaLnBrk="1" hangingPunct="1">
              <a:lnSpc>
                <a:spcPct val="130000"/>
              </a:lnSpc>
              <a:spcBef>
                <a:spcPct val="0"/>
              </a:spcBef>
              <a:buFontTx/>
              <a:buNone/>
              <a:defRPr/>
            </a:pPr>
            <a:r>
              <a:rPr lang="cs-CZ" sz="1200" b="1" dirty="0" err="1">
                <a:solidFill>
                  <a:srgbClr val="800000"/>
                </a:solidFill>
              </a:rPr>
              <a:t>Randuška</a:t>
            </a:r>
            <a:r>
              <a:rPr lang="cs-CZ" sz="1200" b="1" dirty="0">
                <a:solidFill>
                  <a:srgbClr val="800000"/>
                </a:solidFill>
              </a:rPr>
              <a:t>, D., Vorel, J., Plíva, K. (1986): </a:t>
            </a:r>
            <a:r>
              <a:rPr lang="cs-CZ" sz="1200" b="1" i="1" dirty="0" err="1">
                <a:solidFill>
                  <a:srgbClr val="800000"/>
                </a:solidFill>
              </a:rPr>
              <a:t>Fytocenológia</a:t>
            </a:r>
            <a:r>
              <a:rPr lang="cs-CZ" sz="1200" b="1" i="1" dirty="0">
                <a:solidFill>
                  <a:srgbClr val="800000"/>
                </a:solidFill>
              </a:rPr>
              <a:t> a </a:t>
            </a:r>
            <a:r>
              <a:rPr lang="cs-CZ" sz="1200" b="1" i="1" dirty="0" err="1">
                <a:solidFill>
                  <a:srgbClr val="800000"/>
                </a:solidFill>
              </a:rPr>
              <a:t>lesnícka</a:t>
            </a:r>
            <a:r>
              <a:rPr lang="cs-CZ" sz="1200" b="1" i="1" dirty="0">
                <a:solidFill>
                  <a:srgbClr val="800000"/>
                </a:solidFill>
              </a:rPr>
              <a:t> </a:t>
            </a:r>
            <a:r>
              <a:rPr lang="cs-CZ" sz="1200" b="1" i="1" dirty="0" err="1">
                <a:solidFill>
                  <a:srgbClr val="800000"/>
                </a:solidFill>
              </a:rPr>
              <a:t>typológia</a:t>
            </a:r>
            <a:r>
              <a:rPr lang="cs-CZ" sz="1200" b="1" dirty="0">
                <a:solidFill>
                  <a:srgbClr val="800000"/>
                </a:solidFill>
              </a:rPr>
              <a:t>. </a:t>
            </a:r>
            <a:r>
              <a:rPr lang="cs-CZ" sz="1200" b="1" dirty="0" err="1">
                <a:solidFill>
                  <a:srgbClr val="800000"/>
                </a:solidFill>
              </a:rPr>
              <a:t>Príroda</a:t>
            </a:r>
            <a:r>
              <a:rPr lang="cs-CZ" sz="1200" b="1" dirty="0">
                <a:solidFill>
                  <a:srgbClr val="800000"/>
                </a:solidFill>
              </a:rPr>
              <a:t>, Bratislava. Str. 68–70, 221–297</a:t>
            </a:r>
          </a:p>
          <a:p>
            <a:pPr eaLnBrk="1" hangingPunct="1">
              <a:lnSpc>
                <a:spcPct val="130000"/>
              </a:lnSpc>
              <a:spcBef>
                <a:spcPct val="0"/>
              </a:spcBef>
              <a:buFontTx/>
              <a:buNone/>
              <a:defRPr/>
            </a:pPr>
            <a:r>
              <a:rPr lang="cs-CZ" sz="1200" b="1" dirty="0" err="1">
                <a:solidFill>
                  <a:srgbClr val="800000"/>
                </a:solidFill>
              </a:rPr>
              <a:t>Štykar</a:t>
            </a:r>
            <a:r>
              <a:rPr lang="cs-CZ" sz="1200" b="1" dirty="0">
                <a:solidFill>
                  <a:srgbClr val="800000"/>
                </a:solidFill>
              </a:rPr>
              <a:t>, J. (2008): </a:t>
            </a:r>
            <a:r>
              <a:rPr lang="cs-CZ" sz="1200" b="1" i="1" dirty="0">
                <a:solidFill>
                  <a:srgbClr val="800000"/>
                </a:solidFill>
              </a:rPr>
              <a:t>Lesnická fytocenologie a typologie.</a:t>
            </a:r>
            <a:r>
              <a:rPr lang="cs-CZ" sz="1200" b="1" dirty="0">
                <a:solidFill>
                  <a:srgbClr val="800000"/>
                </a:solidFill>
              </a:rPr>
              <a:t> MZLU v Brně, Brno. Str. 57–63, 185–201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3D5644EC-C766-C6CC-4E19-83696EA65519}"/>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Katalog biotopů</a:t>
            </a:r>
          </a:p>
        </p:txBody>
      </p:sp>
      <p:sp>
        <p:nvSpPr>
          <p:cNvPr id="98307" name="Rectangle 3">
            <a:extLst>
              <a:ext uri="{FF2B5EF4-FFF2-40B4-BE49-F238E27FC236}">
                <a16:creationId xmlns:a16="http://schemas.microsoft.com/office/drawing/2014/main" id="{168D1693-9233-62B3-C986-C022D3F6B469}"/>
              </a:ext>
            </a:extLst>
          </p:cNvPr>
          <p:cNvSpPr>
            <a:spLocks noGrp="1" noChangeArrowheads="1"/>
          </p:cNvSpPr>
          <p:nvPr>
            <p:ph type="body" idx="1"/>
          </p:nvPr>
        </p:nvSpPr>
        <p:spPr>
          <a:xfrm>
            <a:off x="107950" y="908050"/>
            <a:ext cx="8856663" cy="5218113"/>
          </a:xfrm>
        </p:spPr>
        <p:txBody>
          <a:bodyPr/>
          <a:lstStyle/>
          <a:p>
            <a:pPr eaLnBrk="1" hangingPunct="1">
              <a:spcBef>
                <a:spcPts val="400"/>
              </a:spcBef>
              <a:buSzPct val="75000"/>
            </a:pPr>
            <a:r>
              <a:rPr lang="cs-CZ" altLang="en-US" sz="2400" b="1"/>
              <a:t>Odvozen z CMŠ (floristický princip, diagnostické druhy, význačná druhová kombinace, hierarchie)</a:t>
            </a:r>
            <a:r>
              <a:rPr lang="en-GB" altLang="en-US" sz="2400" b="1"/>
              <a:t> </a:t>
            </a:r>
            <a:r>
              <a:rPr lang="cs-CZ" altLang="en-US" sz="2400" b="1"/>
              <a:t>=</a:t>
            </a:r>
            <a:r>
              <a:rPr lang="en-GB" altLang="en-US" sz="2400" b="1"/>
              <a:t>&gt; </a:t>
            </a:r>
            <a:r>
              <a:rPr lang="cs-CZ" altLang="en-US" sz="2400" b="1"/>
              <a:t>podstata je </a:t>
            </a:r>
            <a:r>
              <a:rPr lang="cs-CZ" altLang="en-US" sz="2400" b="1">
                <a:solidFill>
                  <a:srgbClr val="FF0000"/>
                </a:solidFill>
              </a:rPr>
              <a:t>fyziognomicko-floristická</a:t>
            </a:r>
          </a:p>
          <a:p>
            <a:pPr eaLnBrk="1" hangingPunct="1">
              <a:spcBef>
                <a:spcPts val="400"/>
              </a:spcBef>
              <a:buSzPct val="75000"/>
            </a:pPr>
            <a:r>
              <a:rPr lang="cs-CZ" altLang="en-US" sz="2400" b="1"/>
              <a:t>Vytvořen pro potřeby soustavy NATURA 2000 (směrnice 92/43/EHS o ochraně přírodních stanovišť, volně žijících živočichů a planě rostoucích rostlin)</a:t>
            </a:r>
          </a:p>
          <a:p>
            <a:pPr eaLnBrk="1" hangingPunct="1">
              <a:spcBef>
                <a:spcPts val="400"/>
              </a:spcBef>
              <a:buSzPct val="75000"/>
            </a:pPr>
            <a:r>
              <a:rPr lang="cs-CZ" altLang="en-US" sz="2400" b="1"/>
              <a:t>dle směrnice vymezeny typy biotopů podléhající evropské ochraně (v ČR 60 typů přírodních stanovišť, z toho tzv. 19 prioritních)</a:t>
            </a:r>
          </a:p>
        </p:txBody>
      </p:sp>
      <p:pic>
        <p:nvPicPr>
          <p:cNvPr id="98308" name="Picture 4">
            <a:extLst>
              <a:ext uri="{FF2B5EF4-FFF2-40B4-BE49-F238E27FC236}">
                <a16:creationId xmlns:a16="http://schemas.microsoft.com/office/drawing/2014/main" id="{41ECA830-C092-5E96-D23B-43EF735028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7775" y="4014788"/>
            <a:ext cx="1709738"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6">
            <a:extLst>
              <a:ext uri="{FF2B5EF4-FFF2-40B4-BE49-F238E27FC236}">
                <a16:creationId xmlns:a16="http://schemas.microsoft.com/office/drawing/2014/main" id="{0B913719-DD99-7705-6F1F-BF9ED3B80766}"/>
              </a:ext>
            </a:extLst>
          </p:cNvPr>
          <p:cNvSpPr txBox="1">
            <a:spLocks noChangeArrowheads="1"/>
          </p:cNvSpPr>
          <p:nvPr/>
        </p:nvSpPr>
        <p:spPr bwMode="auto">
          <a:xfrm>
            <a:off x="111125" y="4329113"/>
            <a:ext cx="630555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alibri" panose="020F0502020204030204" pitchFamily="34" charset="0"/>
              </a:defRPr>
            </a:lvl1pPr>
            <a:lvl2pPr marL="536575" indent="-285750">
              <a:spcBef>
                <a:spcPct val="20000"/>
              </a:spcBef>
              <a:buChar char="–"/>
              <a:defRPr sz="2800">
                <a:solidFill>
                  <a:schemeClr val="tx1"/>
                </a:solidFill>
                <a:latin typeface="Calibri" panose="020F0502020204030204" pitchFamily="34" charset="0"/>
              </a:defRPr>
            </a:lvl2pPr>
            <a:lvl3pPr marL="442913" indent="-179388">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ts val="400"/>
              </a:spcBef>
              <a:buSzPct val="75000"/>
              <a:buFont typeface="Arial" panose="020B0604020202020204" pitchFamily="34" charset="0"/>
              <a:buChar char="•"/>
            </a:pPr>
            <a:r>
              <a:rPr lang="cs-CZ" altLang="en-US" sz="2400" b="1" dirty="0"/>
              <a:t>reakce na nedostatečný popis ve směrnici  =</a:t>
            </a:r>
            <a:r>
              <a:rPr lang="en-US" altLang="en-US" sz="2400" b="1" dirty="0"/>
              <a:t>&gt; </a:t>
            </a:r>
            <a:r>
              <a:rPr lang="cs-CZ" altLang="en-US" sz="2400" b="1" dirty="0"/>
              <a:t>tvorba interpretační příručky:</a:t>
            </a:r>
          </a:p>
          <a:p>
            <a:pPr lvl="2" eaLnBrk="1" hangingPunct="1">
              <a:spcBef>
                <a:spcPts val="400"/>
              </a:spcBef>
              <a:buSzPct val="75000"/>
              <a:buFont typeface="Calibri" panose="020F0502020204030204" pitchFamily="34" charset="0"/>
              <a:buChar char="‒"/>
            </a:pPr>
            <a:r>
              <a:rPr lang="cs-CZ" altLang="en-US" b="1" dirty="0"/>
              <a:t>jednoznačné vodítko pro mapování</a:t>
            </a:r>
          </a:p>
          <a:p>
            <a:pPr lvl="2" eaLnBrk="1" hangingPunct="1">
              <a:spcBef>
                <a:spcPts val="400"/>
              </a:spcBef>
              <a:buSzPct val="75000"/>
              <a:buFont typeface="Calibri" panose="020F0502020204030204" pitchFamily="34" charset="0"/>
              <a:buChar char="‒"/>
            </a:pPr>
            <a:r>
              <a:rPr lang="en-GB" altLang="en-US" b="1" dirty="0"/>
              <a:t>d</a:t>
            </a:r>
            <a:r>
              <a:rPr lang="cs-CZ" altLang="en-US" b="1" dirty="0"/>
              <a:t>o té doby neexistovala obecně dostupná příručka pro CMŠ</a:t>
            </a:r>
          </a:p>
          <a:p>
            <a:pPr lvl="2" eaLnBrk="1" hangingPunct="1">
              <a:spcBef>
                <a:spcPts val="400"/>
              </a:spcBef>
              <a:buSzPct val="75000"/>
              <a:buFont typeface="Calibri" panose="020F0502020204030204" pitchFamily="34" charset="0"/>
              <a:buChar char="‒"/>
            </a:pPr>
            <a:r>
              <a:rPr lang="cs-CZ" altLang="en-US" b="1" dirty="0"/>
              <a:t>srozumitelnost pro širší odbornou veřejnost</a:t>
            </a:r>
          </a:p>
        </p:txBody>
      </p:sp>
      <p:pic>
        <p:nvPicPr>
          <p:cNvPr id="98310" name="Picture 5">
            <a:extLst>
              <a:ext uri="{FF2B5EF4-FFF2-40B4-BE49-F238E27FC236}">
                <a16:creationId xmlns:a16="http://schemas.microsoft.com/office/drawing/2014/main" id="{64A80D55-84EB-6E3C-2105-36CE5E864D2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8213" y="4252913"/>
            <a:ext cx="1855787" cy="2614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F7EDE79-BB8F-054B-9FAF-B39F1948C210}"/>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Katalog biotopů</a:t>
            </a:r>
          </a:p>
        </p:txBody>
      </p:sp>
      <p:sp>
        <p:nvSpPr>
          <p:cNvPr id="57347" name="Rectangle 3">
            <a:extLst>
              <a:ext uri="{FF2B5EF4-FFF2-40B4-BE49-F238E27FC236}">
                <a16:creationId xmlns:a16="http://schemas.microsoft.com/office/drawing/2014/main" id="{476FCAEA-ABA4-A9F2-2FB0-4E9F2F2F822F}"/>
              </a:ext>
            </a:extLst>
          </p:cNvPr>
          <p:cNvSpPr>
            <a:spLocks noGrp="1" noChangeArrowheads="1"/>
          </p:cNvSpPr>
          <p:nvPr>
            <p:ph type="body" idx="1"/>
          </p:nvPr>
        </p:nvSpPr>
        <p:spPr>
          <a:xfrm>
            <a:off x="250825" y="1052513"/>
            <a:ext cx="8713788" cy="5073650"/>
          </a:xfrm>
        </p:spPr>
        <p:txBody>
          <a:bodyPr/>
          <a:lstStyle/>
          <a:p>
            <a:pPr eaLnBrk="1" hangingPunct="1">
              <a:spcBef>
                <a:spcPts val="400"/>
              </a:spcBef>
              <a:buSzPct val="75000"/>
              <a:defRPr/>
            </a:pPr>
            <a:r>
              <a:rPr lang="cs-CZ" altLang="en-US" sz="2400" b="1" dirty="0"/>
              <a:t>respektuj</a:t>
            </a:r>
            <a:r>
              <a:rPr lang="en-GB" altLang="en-US" sz="2400" b="1" dirty="0"/>
              <a:t>e</a:t>
            </a:r>
            <a:r>
              <a:rPr lang="cs-CZ" altLang="en-US" sz="2400" b="1" dirty="0"/>
              <a:t> odborná hlediska a variabilitu přírody ČR a zároveň </a:t>
            </a:r>
            <a:r>
              <a:rPr lang="en-GB" altLang="en-US" sz="2400" b="1" dirty="0"/>
              <a:t>je </a:t>
            </a:r>
            <a:r>
              <a:rPr lang="cs-CZ" altLang="en-US" sz="2400" b="1" dirty="0"/>
              <a:t>převoditelný na jednotky systému NATURA 2000</a:t>
            </a:r>
          </a:p>
          <a:p>
            <a:pPr eaLnBrk="1" hangingPunct="1">
              <a:spcBef>
                <a:spcPts val="400"/>
              </a:spcBef>
              <a:buSzPct val="75000"/>
              <a:defRPr/>
            </a:pPr>
            <a:r>
              <a:rPr lang="cs-CZ" altLang="en-US" sz="2400" b="1" dirty="0"/>
              <a:t>neobsahuje biotopy, které nelze definovat fytocenologicky         (s výjimkou jeskyní a štěrkových náplavů bez vegetace)</a:t>
            </a:r>
          </a:p>
          <a:p>
            <a:pPr eaLnBrk="1" hangingPunct="1">
              <a:spcBef>
                <a:spcPts val="400"/>
              </a:spcBef>
              <a:buSzPct val="75000"/>
              <a:defRPr/>
            </a:pPr>
            <a:r>
              <a:rPr lang="cs-CZ" altLang="en-US" sz="2400" b="1" dirty="0"/>
              <a:t>obsahuje jednotky považované za biotopy přírodní (co to ale je? – taxativně vyjmenovány ve směrnici? – „biotopy  v zájmu ochrany přírody, veřejností vnímané jako příroda“), ale také antropogenní</a:t>
            </a:r>
          </a:p>
          <a:p>
            <a:pPr marL="0" indent="0" eaLnBrk="1" hangingPunct="1">
              <a:lnSpc>
                <a:spcPct val="90000"/>
              </a:lnSpc>
              <a:buFontTx/>
              <a:buNone/>
              <a:defRPr/>
            </a:pPr>
            <a:endParaRPr lang="cs-CZ" altLang="en-US" sz="2400" b="1" dirty="0"/>
          </a:p>
          <a:p>
            <a:pPr marL="0" indent="0" eaLnBrk="1" hangingPunct="1">
              <a:lnSpc>
                <a:spcPct val="90000"/>
              </a:lnSpc>
              <a:buFontTx/>
              <a:buNone/>
              <a:defRPr/>
            </a:pPr>
            <a:r>
              <a:rPr lang="cs-CZ" altLang="en-US" sz="2400" b="1" dirty="0">
                <a:solidFill>
                  <a:srgbClr val="FF0000"/>
                </a:solidFill>
              </a:rPr>
              <a:t>Pozn. Přírodní stav je zde tedy chápán v širším slova smyslu!</a:t>
            </a:r>
            <a:endParaRPr lang="cs-CZ" altLang="en-US" sz="2400" dirty="0">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F2A30ED3-0B8F-5EA8-CBF6-712B3F9D67F7}"/>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Katalog biotopů</a:t>
            </a:r>
          </a:p>
        </p:txBody>
      </p:sp>
      <p:sp>
        <p:nvSpPr>
          <p:cNvPr id="102403" name="Rectangle 3">
            <a:extLst>
              <a:ext uri="{FF2B5EF4-FFF2-40B4-BE49-F238E27FC236}">
                <a16:creationId xmlns:a16="http://schemas.microsoft.com/office/drawing/2014/main" id="{8DE0BC1E-2AAF-52B1-0F60-8157945434F6}"/>
              </a:ext>
            </a:extLst>
          </p:cNvPr>
          <p:cNvSpPr>
            <a:spLocks noGrp="1" noChangeArrowheads="1"/>
          </p:cNvSpPr>
          <p:nvPr>
            <p:ph type="body" idx="1"/>
          </p:nvPr>
        </p:nvSpPr>
        <p:spPr>
          <a:xfrm>
            <a:off x="71438" y="819150"/>
            <a:ext cx="8775700" cy="1746250"/>
          </a:xfrm>
        </p:spPr>
        <p:txBody>
          <a:bodyPr/>
          <a:lstStyle/>
          <a:p>
            <a:pPr eaLnBrk="1" hangingPunct="1">
              <a:lnSpc>
                <a:spcPct val="90000"/>
              </a:lnSpc>
              <a:buSzPct val="75000"/>
            </a:pPr>
            <a:r>
              <a:rPr lang="cs-CZ" altLang="en-US" sz="2000" b="1"/>
              <a:t>členění na 9 formačních skupin</a:t>
            </a:r>
          </a:p>
          <a:p>
            <a:pPr eaLnBrk="1" hangingPunct="1">
              <a:lnSpc>
                <a:spcPct val="90000"/>
              </a:lnSpc>
              <a:buSzPct val="75000"/>
            </a:pPr>
            <a:r>
              <a:rPr lang="cs-CZ" altLang="en-US" sz="2000" b="1"/>
              <a:t>8 skupin tvořeno biotopy v zájmu ochrany přírody (V, M, R, S, A, T, K, L)</a:t>
            </a:r>
          </a:p>
          <a:p>
            <a:pPr eaLnBrk="1" hangingPunct="1">
              <a:lnSpc>
                <a:spcPct val="90000"/>
              </a:lnSpc>
              <a:buSzPct val="75000"/>
            </a:pPr>
            <a:r>
              <a:rPr lang="cs-CZ" altLang="en-US" sz="2000" b="1"/>
              <a:t>1 skupina biotopy silně ovlivněné nebo vytvořené člověkem (biotopy X)</a:t>
            </a:r>
          </a:p>
          <a:p>
            <a:pPr eaLnBrk="1" hangingPunct="1">
              <a:lnSpc>
                <a:spcPct val="90000"/>
              </a:lnSpc>
              <a:buSzPct val="75000"/>
            </a:pPr>
            <a:r>
              <a:rPr lang="cs-CZ" altLang="en-US" sz="2000" b="1"/>
              <a:t>mapovací jednotka (= kód biotopu) = písmeno + číselný kód</a:t>
            </a:r>
          </a:p>
          <a:p>
            <a:pPr eaLnBrk="1" hangingPunct="1">
              <a:lnSpc>
                <a:spcPct val="90000"/>
              </a:lnSpc>
              <a:buSzPct val="75000"/>
            </a:pPr>
            <a:r>
              <a:rPr lang="cs-CZ" altLang="en-US" sz="2000" b="1"/>
              <a:t>základní jednotka = biotop (+ podjednotky)</a:t>
            </a:r>
          </a:p>
          <a:p>
            <a:pPr eaLnBrk="1" hangingPunct="1">
              <a:lnSpc>
                <a:spcPct val="90000"/>
              </a:lnSpc>
              <a:buSzPct val="75000"/>
            </a:pPr>
            <a:r>
              <a:rPr lang="cs-CZ" altLang="en-US" sz="2000" b="1"/>
              <a:t>127 přírodních biotopů, 14 antropogenních (= 141 biotopů (Chytrý a kol. 2001), 140 biotopů (Chytrý a kol. 2010))</a:t>
            </a:r>
          </a:p>
        </p:txBody>
      </p:sp>
      <p:sp>
        <p:nvSpPr>
          <p:cNvPr id="59397" name="Text Box 6">
            <a:extLst>
              <a:ext uri="{FF2B5EF4-FFF2-40B4-BE49-F238E27FC236}">
                <a16:creationId xmlns:a16="http://schemas.microsoft.com/office/drawing/2014/main" id="{D2C526E4-8234-AFC7-F950-8C83D5213540}"/>
              </a:ext>
            </a:extLst>
          </p:cNvPr>
          <p:cNvSpPr txBox="1">
            <a:spLocks noChangeArrowheads="1"/>
          </p:cNvSpPr>
          <p:nvPr/>
        </p:nvSpPr>
        <p:spPr bwMode="auto">
          <a:xfrm>
            <a:off x="0" y="3024188"/>
            <a:ext cx="6958013" cy="3170237"/>
          </a:xfrm>
          <a:prstGeom prst="rect">
            <a:avLst/>
          </a:prstGeom>
          <a:noFill/>
          <a:ln>
            <a:noFill/>
          </a:ln>
        </p:spPr>
        <p:txBody>
          <a:bodyPr>
            <a:spAutoFit/>
          </a:bodyPr>
          <a:lstStyle>
            <a:lvl1pPr>
              <a:defRPr>
                <a:solidFill>
                  <a:schemeClr val="tx1"/>
                </a:solidFill>
                <a:latin typeface="Arial" panose="020B0604020202020204" pitchFamily="34" charset="0"/>
              </a:defRPr>
            </a:lvl1pPr>
            <a:lvl2pPr marL="268288">
              <a:defRPr>
                <a:solidFill>
                  <a:schemeClr val="tx1"/>
                </a:solidFill>
                <a:latin typeface="Arial" panose="020B0604020202020204" pitchFamily="34" charset="0"/>
              </a:defRPr>
            </a:lvl2pPr>
            <a:lvl3pPr marL="534988">
              <a:defRPr>
                <a:solidFill>
                  <a:schemeClr val="tx1"/>
                </a:solidFill>
                <a:latin typeface="Arial" panose="020B0604020202020204" pitchFamily="34" charset="0"/>
              </a:defRPr>
            </a:lvl3pPr>
            <a:lvl4pPr marL="89535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cs-CZ" altLang="en-US" sz="2000" b="1" dirty="0">
                <a:latin typeface="Calibri" panose="020F0502020204030204" pitchFamily="34" charset="0"/>
              </a:rPr>
              <a:t>Př.:</a:t>
            </a:r>
          </a:p>
          <a:p>
            <a:pPr eaLnBrk="1" hangingPunct="1">
              <a:defRPr/>
            </a:pPr>
            <a:r>
              <a:rPr lang="cs-CZ" altLang="en-US" sz="2000" b="1" dirty="0">
                <a:latin typeface="Calibri" panose="020F0502020204030204" pitchFamily="34" charset="0"/>
              </a:rPr>
              <a:t>L – Lesy</a:t>
            </a:r>
          </a:p>
          <a:p>
            <a:pPr lvl="1" eaLnBrk="1" hangingPunct="1">
              <a:defRPr/>
            </a:pPr>
            <a:r>
              <a:rPr lang="cs-CZ" altLang="en-US" sz="2000" b="1" dirty="0">
                <a:latin typeface="Calibri" panose="020F0502020204030204" pitchFamily="34" charset="0"/>
              </a:rPr>
              <a:t>L1 – mokřadní olšiny</a:t>
            </a:r>
          </a:p>
          <a:p>
            <a:pPr lvl="1" eaLnBrk="1" hangingPunct="1">
              <a:defRPr/>
            </a:pPr>
            <a:r>
              <a:rPr lang="cs-CZ" altLang="en-US" sz="2000" b="1" dirty="0">
                <a:latin typeface="Calibri" panose="020F0502020204030204" pitchFamily="34" charset="0"/>
              </a:rPr>
              <a:t>L2 – lužní lesy</a:t>
            </a:r>
          </a:p>
          <a:p>
            <a:pPr lvl="1" eaLnBrk="1" hangingPunct="1">
              <a:defRPr/>
            </a:pPr>
            <a:r>
              <a:rPr lang="cs-CZ" altLang="en-US" sz="2000" b="1" dirty="0">
                <a:latin typeface="Calibri" panose="020F0502020204030204" pitchFamily="34" charset="0"/>
              </a:rPr>
              <a:t>L3 – dubohabřiny</a:t>
            </a:r>
          </a:p>
          <a:p>
            <a:pPr marL="895350" lvl="1" indent="-360363" eaLnBrk="1" hangingPunct="1">
              <a:defRPr/>
            </a:pPr>
            <a:r>
              <a:rPr lang="cs-CZ" altLang="en-US" sz="2000" b="1" dirty="0">
                <a:latin typeface="Calibri" panose="020F0502020204030204" pitchFamily="34" charset="0"/>
              </a:rPr>
              <a:t>L3.1 – hercynské dubohabřiny</a:t>
            </a:r>
          </a:p>
          <a:p>
            <a:pPr marL="895350" lvl="1" indent="-360363" eaLnBrk="1" hangingPunct="1">
              <a:defRPr/>
            </a:pPr>
            <a:r>
              <a:rPr lang="cs-CZ" altLang="en-US" sz="2000" b="1" dirty="0">
                <a:latin typeface="Calibri" panose="020F0502020204030204" pitchFamily="34" charset="0"/>
              </a:rPr>
              <a:t>L3.2 – polonské dubohabřiny</a:t>
            </a:r>
          </a:p>
          <a:p>
            <a:pPr marL="895350" lvl="2" indent="-360363" eaLnBrk="1" hangingPunct="1">
              <a:defRPr/>
            </a:pPr>
            <a:r>
              <a:rPr lang="cs-CZ" altLang="en-US" sz="2000" b="1" dirty="0">
                <a:latin typeface="Calibri" panose="020F0502020204030204" pitchFamily="34" charset="0"/>
              </a:rPr>
              <a:t>L3.3 – karpatské dubohabřiny</a:t>
            </a:r>
          </a:p>
          <a:p>
            <a:pPr marL="895350" lvl="2" indent="-360363" eaLnBrk="1" hangingPunct="1">
              <a:defRPr/>
            </a:pPr>
            <a:r>
              <a:rPr lang="cs-CZ" altLang="en-US" sz="2000" b="1" dirty="0">
                <a:latin typeface="Calibri" panose="020F0502020204030204" pitchFamily="34" charset="0"/>
              </a:rPr>
              <a:t>L3.4 – panonské dubohabřiny</a:t>
            </a:r>
          </a:p>
          <a:p>
            <a:pPr marL="895350" lvl="2" indent="-360363" eaLnBrk="1" hangingPunct="1">
              <a:defRPr/>
            </a:pPr>
            <a:r>
              <a:rPr lang="cs-CZ" altLang="en-US" sz="2000" b="1" dirty="0">
                <a:latin typeface="Calibri" panose="020F0502020204030204" pitchFamily="34" charset="0"/>
              </a:rPr>
              <a:t>…</a:t>
            </a:r>
          </a:p>
        </p:txBody>
      </p:sp>
      <p:pic>
        <p:nvPicPr>
          <p:cNvPr id="102405" name="Obrázek 2">
            <a:extLst>
              <a:ext uri="{FF2B5EF4-FFF2-40B4-BE49-F238E27FC236}">
                <a16:creationId xmlns:a16="http://schemas.microsoft.com/office/drawing/2014/main" id="{9999ABFA-FBF0-F966-3983-F0330B7D3F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1863" y="2809875"/>
            <a:ext cx="2970212"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DAC8E07-46D9-EFFC-761B-E253AF007D76}"/>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V – vodní toky a nádrže</a:t>
            </a:r>
          </a:p>
        </p:txBody>
      </p:sp>
      <p:sp>
        <p:nvSpPr>
          <p:cNvPr id="104451" name="Rectangle 3">
            <a:extLst>
              <a:ext uri="{FF2B5EF4-FFF2-40B4-BE49-F238E27FC236}">
                <a16:creationId xmlns:a16="http://schemas.microsoft.com/office/drawing/2014/main" id="{C23B709A-D7D6-C1E7-0307-6D66CE9CDB4D}"/>
              </a:ext>
            </a:extLst>
          </p:cNvPr>
          <p:cNvSpPr>
            <a:spLocks noGrp="1" noChangeArrowheads="1"/>
          </p:cNvSpPr>
          <p:nvPr>
            <p:ph type="body" idx="1"/>
          </p:nvPr>
        </p:nvSpPr>
        <p:spPr>
          <a:xfrm>
            <a:off x="457200" y="1196975"/>
            <a:ext cx="8229600" cy="4929188"/>
          </a:xfrm>
        </p:spPr>
        <p:txBody>
          <a:bodyPr/>
          <a:lstStyle/>
          <a:p>
            <a:pPr lvl="1" eaLnBrk="1" hangingPunct="1"/>
            <a:r>
              <a:rPr lang="cs-CZ" altLang="en-US" sz="2000" b="1"/>
              <a:t>pouze vodní prostředí (vodní ekosystémy)</a:t>
            </a:r>
          </a:p>
          <a:p>
            <a:pPr lvl="1" eaLnBrk="1" hangingPunct="1"/>
            <a:r>
              <a:rPr lang="cs-CZ" altLang="en-US" sz="2000" b="1"/>
              <a:t>rozhodujícím činitelem je výška vodního sloupce, kolísání hladiny, kvalita vody apod.</a:t>
            </a:r>
          </a:p>
          <a:p>
            <a:pPr lvl="1" eaLnBrk="1" hangingPunct="1"/>
            <a:r>
              <a:rPr lang="cs-CZ" altLang="en-US" sz="2000" b="1" i="1"/>
              <a:t>Lemnetea</a:t>
            </a:r>
            <a:r>
              <a:rPr lang="cs-CZ" altLang="en-US" sz="2000" b="1"/>
              <a:t>, </a:t>
            </a:r>
            <a:r>
              <a:rPr lang="cs-CZ" altLang="en-US" sz="2000" b="1" i="1"/>
              <a:t>Potametea</a:t>
            </a:r>
            <a:r>
              <a:rPr lang="cs-CZ" altLang="en-US" sz="2000" b="1"/>
              <a:t>,</a:t>
            </a:r>
            <a:r>
              <a:rPr lang="cs-CZ" altLang="en-US" sz="2000" b="1" i="1"/>
              <a:t> Charetea</a:t>
            </a:r>
            <a:r>
              <a:rPr lang="cs-CZ" altLang="en-US" sz="2000" b="1"/>
              <a:t>,</a:t>
            </a:r>
            <a:r>
              <a:rPr lang="cs-CZ" altLang="en-US" sz="2000" b="1" i="1"/>
              <a:t> Littorelletea uniflorae</a:t>
            </a:r>
          </a:p>
        </p:txBody>
      </p:sp>
      <p:pic>
        <p:nvPicPr>
          <p:cNvPr id="104452" name="Picture 4">
            <a:extLst>
              <a:ext uri="{FF2B5EF4-FFF2-40B4-BE49-F238E27FC236}">
                <a16:creationId xmlns:a16="http://schemas.microsoft.com/office/drawing/2014/main" id="{2D937310-CE18-C1D2-3469-E229A68135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84550"/>
            <a:ext cx="48958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Obrázek 1">
            <a:extLst>
              <a:ext uri="{FF2B5EF4-FFF2-40B4-BE49-F238E27FC236}">
                <a16:creationId xmlns:a16="http://schemas.microsoft.com/office/drawing/2014/main" id="{20035107-CCA8-88DA-B68B-6212A0EB1DE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1263" y="3384550"/>
            <a:ext cx="4122737"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0457B638-FB45-7A6B-C0FA-EF9CFBBDEF86}"/>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M – mokřady a pobřežní vegetace</a:t>
            </a:r>
          </a:p>
        </p:txBody>
      </p:sp>
      <p:sp>
        <p:nvSpPr>
          <p:cNvPr id="106499" name="Rectangle 3">
            <a:extLst>
              <a:ext uri="{FF2B5EF4-FFF2-40B4-BE49-F238E27FC236}">
                <a16:creationId xmlns:a16="http://schemas.microsoft.com/office/drawing/2014/main" id="{687B9055-F8B5-BC52-617F-238194DA0560}"/>
              </a:ext>
            </a:extLst>
          </p:cNvPr>
          <p:cNvSpPr>
            <a:spLocks noGrp="1" noChangeArrowheads="1"/>
          </p:cNvSpPr>
          <p:nvPr>
            <p:ph type="body" idx="1"/>
          </p:nvPr>
        </p:nvSpPr>
        <p:spPr>
          <a:xfrm>
            <a:off x="457200" y="1125538"/>
            <a:ext cx="8229600" cy="5000625"/>
          </a:xfrm>
        </p:spPr>
        <p:txBody>
          <a:bodyPr/>
          <a:lstStyle/>
          <a:p>
            <a:pPr eaLnBrk="1" hangingPunct="1">
              <a:buFont typeface="Times New Roman" panose="02020603050405020304" pitchFamily="18" charset="0"/>
              <a:buChar char="−"/>
            </a:pPr>
            <a:r>
              <a:rPr lang="cs-CZ" altLang="en-US" sz="2000" b="1"/>
              <a:t>společenstva v litorální zóně – rozhraní terestrického a vodního ekosystému</a:t>
            </a:r>
          </a:p>
          <a:p>
            <a:pPr eaLnBrk="1" hangingPunct="1">
              <a:buFont typeface="Times New Roman" panose="02020603050405020304" pitchFamily="18" charset="0"/>
              <a:buChar char="−"/>
            </a:pPr>
            <a:r>
              <a:rPr lang="cs-CZ" altLang="en-US" sz="2000" b="1"/>
              <a:t>klasifikace např. dle kvality substrátu (bahno, štěrk, písek), charakteru vodního ekosystému (stojatá, tekoucí voda), intenzity a délky záplav, či obnažení dna</a:t>
            </a:r>
          </a:p>
          <a:p>
            <a:pPr eaLnBrk="1" hangingPunct="1">
              <a:buFont typeface="Times New Roman" panose="02020603050405020304" pitchFamily="18" charset="0"/>
              <a:buChar char="−"/>
            </a:pPr>
            <a:r>
              <a:rPr lang="cs-CZ" altLang="en-US" sz="2000" b="1" i="1"/>
              <a:t>Phragmito-Magno-Caricetea</a:t>
            </a:r>
            <a:r>
              <a:rPr lang="cs-CZ" altLang="en-US" sz="2000" b="1"/>
              <a:t> (</a:t>
            </a:r>
            <a:r>
              <a:rPr lang="cs-CZ" altLang="en-US" sz="2000" b="1" i="1"/>
              <a:t>Phragmition australis</a:t>
            </a:r>
            <a:r>
              <a:rPr lang="cs-CZ" altLang="en-US" sz="2000" b="1"/>
              <a:t>, </a:t>
            </a:r>
            <a:r>
              <a:rPr lang="cs-CZ" altLang="en-US" sz="2000" b="1" i="1"/>
              <a:t>Phalaridion arundinaceae…</a:t>
            </a:r>
            <a:r>
              <a:rPr lang="cs-CZ" altLang="en-US" sz="2000" b="1"/>
              <a:t>)</a:t>
            </a:r>
          </a:p>
        </p:txBody>
      </p:sp>
      <p:pic>
        <p:nvPicPr>
          <p:cNvPr id="106500" name="Obrázek 1">
            <a:extLst>
              <a:ext uri="{FF2B5EF4-FFF2-40B4-BE49-F238E27FC236}">
                <a16:creationId xmlns:a16="http://schemas.microsoft.com/office/drawing/2014/main" id="{53DA80E3-D50D-E0C5-CA5B-CD4810BEDD4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4059238"/>
            <a:ext cx="39878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Obrázek 2">
            <a:extLst>
              <a:ext uri="{FF2B5EF4-FFF2-40B4-BE49-F238E27FC236}">
                <a16:creationId xmlns:a16="http://schemas.microsoft.com/office/drawing/2014/main" id="{6160FC11-271C-92DB-D067-3327CFE6CB7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41875" y="4059238"/>
            <a:ext cx="39878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Přímá spojnice se šipkou 4">
            <a:extLst>
              <a:ext uri="{FF2B5EF4-FFF2-40B4-BE49-F238E27FC236}">
                <a16:creationId xmlns:a16="http://schemas.microsoft.com/office/drawing/2014/main" id="{5CA15B29-598A-13C4-8A17-EB3E793F3689}"/>
              </a:ext>
            </a:extLst>
          </p:cNvPr>
          <p:cNvCxnSpPr/>
          <p:nvPr/>
        </p:nvCxnSpPr>
        <p:spPr>
          <a:xfrm flipH="1" flipV="1">
            <a:off x="6838950" y="6357938"/>
            <a:ext cx="612775" cy="5000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E054014F-8A68-E19B-A7A3-06F21383861F}"/>
              </a:ext>
            </a:extLst>
          </p:cNvPr>
          <p:cNvCxnSpPr/>
          <p:nvPr/>
        </p:nvCxnSpPr>
        <p:spPr>
          <a:xfrm flipH="1" flipV="1">
            <a:off x="7750175" y="5921375"/>
            <a:ext cx="612775" cy="5000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D3BB2D2A-A2E3-1031-7E3D-5BD04B9EAA2E}"/>
              </a:ext>
            </a:extLst>
          </p:cNvPr>
          <p:cNvCxnSpPr/>
          <p:nvPr/>
        </p:nvCxnSpPr>
        <p:spPr>
          <a:xfrm flipH="1" flipV="1">
            <a:off x="7607300" y="5472113"/>
            <a:ext cx="612775" cy="5000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4F164987-CF4B-FF5C-AE31-8472644E1A73}"/>
              </a:ext>
            </a:extLst>
          </p:cNvPr>
          <p:cNvCxnSpPr/>
          <p:nvPr/>
        </p:nvCxnSpPr>
        <p:spPr>
          <a:xfrm flipH="1" flipV="1">
            <a:off x="6191250" y="4972050"/>
            <a:ext cx="612775" cy="5000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9BA29F9-05D7-2AB8-DA3B-DFC31409E19D}"/>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R – prameniště a rašeliniště</a:t>
            </a:r>
          </a:p>
        </p:txBody>
      </p:sp>
      <p:sp>
        <p:nvSpPr>
          <p:cNvPr id="108547" name="Rectangle 3">
            <a:extLst>
              <a:ext uri="{FF2B5EF4-FFF2-40B4-BE49-F238E27FC236}">
                <a16:creationId xmlns:a16="http://schemas.microsoft.com/office/drawing/2014/main" id="{9EF95749-B90F-8D0A-DA84-D8687F59551B}"/>
              </a:ext>
            </a:extLst>
          </p:cNvPr>
          <p:cNvSpPr>
            <a:spLocks noGrp="1" noChangeArrowheads="1"/>
          </p:cNvSpPr>
          <p:nvPr>
            <p:ph type="body" idx="1"/>
          </p:nvPr>
        </p:nvSpPr>
        <p:spPr>
          <a:xfrm>
            <a:off x="250825" y="863600"/>
            <a:ext cx="8642350" cy="5145088"/>
          </a:xfrm>
        </p:spPr>
        <p:txBody>
          <a:bodyPr/>
          <a:lstStyle/>
          <a:p>
            <a:pPr lvl="1" eaLnBrk="1" hangingPunct="1"/>
            <a:r>
              <a:rPr lang="cs-CZ" altLang="en-US" sz="2000" b="1"/>
              <a:t>prameniště = voda vyvěrá, rašeliniště = trvale zamokřený půdní povrch</a:t>
            </a:r>
          </a:p>
          <a:p>
            <a:pPr lvl="1" eaLnBrk="1" hangingPunct="1"/>
            <a:r>
              <a:rPr lang="cs-CZ" altLang="en-US" sz="2000" b="1"/>
              <a:t>vysoký podíl mechorostů</a:t>
            </a:r>
          </a:p>
          <a:p>
            <a:pPr lvl="1" eaLnBrk="1" hangingPunct="1"/>
            <a:r>
              <a:rPr lang="cs-CZ" altLang="en-US" sz="2000" b="1"/>
              <a:t>důležitý vodní režim (obsah živin, množství kyslíku apod.)</a:t>
            </a:r>
          </a:p>
          <a:p>
            <a:pPr lvl="1" eaLnBrk="1" hangingPunct="1"/>
            <a:r>
              <a:rPr lang="cs-CZ" altLang="en-US" sz="2000" b="1"/>
              <a:t>prameniště: luční × lesní, s tvorbou pěnovců × bez tvorby pěnovců</a:t>
            </a:r>
          </a:p>
          <a:p>
            <a:pPr lvl="1" eaLnBrk="1" hangingPunct="1"/>
            <a:r>
              <a:rPr lang="cs-CZ" altLang="en-US" sz="2000" b="1"/>
              <a:t>rašeliniště: slatiniště, přechodová rašeliniště, vrchoviště</a:t>
            </a:r>
          </a:p>
          <a:p>
            <a:pPr lvl="1" eaLnBrk="1" hangingPunct="1"/>
            <a:r>
              <a:rPr lang="cs-CZ" altLang="en-US" sz="2000" b="1" i="1"/>
              <a:t>Montio-Cardaminetea</a:t>
            </a:r>
            <a:r>
              <a:rPr lang="cs-CZ" altLang="en-US" sz="2000" b="1"/>
              <a:t>, </a:t>
            </a:r>
            <a:r>
              <a:rPr lang="cs-CZ" altLang="en-US" sz="2000" b="1" i="1"/>
              <a:t>Scheuchzerio palustris-Caricetea nigrae</a:t>
            </a:r>
            <a:r>
              <a:rPr lang="cs-CZ" altLang="en-US" sz="2000" b="1"/>
              <a:t>, </a:t>
            </a:r>
            <a:r>
              <a:rPr lang="cs-CZ" altLang="en-US" sz="2000" b="1" i="1"/>
              <a:t>Oxycocco-Sphagnetea...</a:t>
            </a:r>
          </a:p>
        </p:txBody>
      </p:sp>
      <p:pic>
        <p:nvPicPr>
          <p:cNvPr id="108548" name="Picture 4">
            <a:extLst>
              <a:ext uri="{FF2B5EF4-FFF2-40B4-BE49-F238E27FC236}">
                <a16:creationId xmlns:a16="http://schemas.microsoft.com/office/drawing/2014/main" id="{AED86742-D3CF-A34F-0B91-C448C9F044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3676650"/>
            <a:ext cx="19558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a:extLst>
              <a:ext uri="{FF2B5EF4-FFF2-40B4-BE49-F238E27FC236}">
                <a16:creationId xmlns:a16="http://schemas.microsoft.com/office/drawing/2014/main" id="{C68AC4F2-1C1D-F6C6-3F9E-275D48847CB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0375" y="4010025"/>
            <a:ext cx="35306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Obrázek 1">
            <a:extLst>
              <a:ext uri="{FF2B5EF4-FFF2-40B4-BE49-F238E27FC236}">
                <a16:creationId xmlns:a16="http://schemas.microsoft.com/office/drawing/2014/main" id="{0D4E9FCA-2A84-3A53-F311-BCA79E0BCEC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97088" y="4014788"/>
            <a:ext cx="3375025"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173A3DA0-47A4-2D33-C186-37E37001AB15}"/>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S – skály, sutě a jeskyně </a:t>
            </a:r>
          </a:p>
        </p:txBody>
      </p:sp>
      <p:sp>
        <p:nvSpPr>
          <p:cNvPr id="110595" name="Rectangle 3">
            <a:extLst>
              <a:ext uri="{FF2B5EF4-FFF2-40B4-BE49-F238E27FC236}">
                <a16:creationId xmlns:a16="http://schemas.microsoft.com/office/drawing/2014/main" id="{6F839AFB-8CC7-1B1D-BE22-484793973FD1}"/>
              </a:ext>
            </a:extLst>
          </p:cNvPr>
          <p:cNvSpPr>
            <a:spLocks noGrp="1" noChangeArrowheads="1"/>
          </p:cNvSpPr>
          <p:nvPr>
            <p:ph type="body" idx="1"/>
          </p:nvPr>
        </p:nvSpPr>
        <p:spPr>
          <a:xfrm>
            <a:off x="457200" y="954088"/>
            <a:ext cx="8229600" cy="5000625"/>
          </a:xfrm>
        </p:spPr>
        <p:txBody>
          <a:bodyPr/>
          <a:lstStyle/>
          <a:p>
            <a:pPr lvl="1" eaLnBrk="1" hangingPunct="1"/>
            <a:r>
              <a:rPr lang="cs-CZ" altLang="en-US" sz="2000" b="1"/>
              <a:t>edaficky extrémní stanoviště (chybí půda, extrémně rychlé prosychání, extrémní střídání teplotních extrémů, příp. pohyb substrátu (sutě))</a:t>
            </a:r>
          </a:p>
          <a:p>
            <a:pPr lvl="1" eaLnBrk="1" hangingPunct="1"/>
            <a:r>
              <a:rPr lang="cs-CZ" altLang="en-US" sz="2000" b="1"/>
              <a:t>maloplošný výskyt</a:t>
            </a:r>
          </a:p>
          <a:p>
            <a:pPr lvl="1" eaLnBrk="1" hangingPunct="1"/>
            <a:r>
              <a:rPr lang="cs-CZ" altLang="en-US" sz="2000" b="1"/>
              <a:t>pro klasifikaci důležitý typ horniny</a:t>
            </a:r>
          </a:p>
          <a:p>
            <a:pPr lvl="1" eaLnBrk="1" hangingPunct="1"/>
            <a:r>
              <a:rPr lang="cs-CZ" altLang="en-US" sz="2000" b="1" i="1"/>
              <a:t>Asplenietea trichomanis</a:t>
            </a:r>
            <a:r>
              <a:rPr lang="cs-CZ" altLang="en-US" sz="2000" b="1"/>
              <a:t>, </a:t>
            </a:r>
            <a:r>
              <a:rPr lang="cs-CZ" altLang="en-US" sz="2000" b="1" i="1"/>
              <a:t>Thlaspietea rotundifolii...</a:t>
            </a:r>
          </a:p>
        </p:txBody>
      </p:sp>
      <p:pic>
        <p:nvPicPr>
          <p:cNvPr id="110596" name="Picture 4">
            <a:extLst>
              <a:ext uri="{FF2B5EF4-FFF2-40B4-BE49-F238E27FC236}">
                <a16:creationId xmlns:a16="http://schemas.microsoft.com/office/drawing/2014/main" id="{790CB449-BBF1-F749-E0F0-B88CA106EE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2738" y="3216275"/>
            <a:ext cx="233203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5">
            <a:extLst>
              <a:ext uri="{FF2B5EF4-FFF2-40B4-BE49-F238E27FC236}">
                <a16:creationId xmlns:a16="http://schemas.microsoft.com/office/drawing/2014/main" id="{DCC5B5F9-83E7-C987-3BCF-4427082ACCC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03525" y="3195638"/>
            <a:ext cx="35623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Obrázek 2">
            <a:extLst>
              <a:ext uri="{FF2B5EF4-FFF2-40B4-BE49-F238E27FC236}">
                <a16:creationId xmlns:a16="http://schemas.microsoft.com/office/drawing/2014/main" id="{491D8D0E-E33F-22CC-5E45-C3CA9CEA4EE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4938" y="3203575"/>
            <a:ext cx="2319337"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C8D8AA67-8167-1260-9ABC-E029C9CCB0EF}"/>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A – alpinské bezlesí </a:t>
            </a:r>
          </a:p>
        </p:txBody>
      </p:sp>
      <p:sp>
        <p:nvSpPr>
          <p:cNvPr id="112643" name="Rectangle 3">
            <a:extLst>
              <a:ext uri="{FF2B5EF4-FFF2-40B4-BE49-F238E27FC236}">
                <a16:creationId xmlns:a16="http://schemas.microsoft.com/office/drawing/2014/main" id="{AE02A505-1573-C16D-0A65-30A079FFBA8A}"/>
              </a:ext>
            </a:extLst>
          </p:cNvPr>
          <p:cNvSpPr>
            <a:spLocks noGrp="1" noChangeArrowheads="1"/>
          </p:cNvSpPr>
          <p:nvPr>
            <p:ph type="body" idx="1"/>
          </p:nvPr>
        </p:nvSpPr>
        <p:spPr>
          <a:xfrm>
            <a:off x="457200" y="954088"/>
            <a:ext cx="8229600" cy="5000625"/>
          </a:xfrm>
        </p:spPr>
        <p:txBody>
          <a:bodyPr/>
          <a:lstStyle/>
          <a:p>
            <a:pPr lvl="1" eaLnBrk="1" hangingPunct="1"/>
            <a:r>
              <a:rPr lang="cs-CZ" altLang="en-US" sz="2000" b="1"/>
              <a:t>extrémní stanoviště klimaticky</a:t>
            </a:r>
          </a:p>
          <a:p>
            <a:pPr lvl="1" eaLnBrk="1" hangingPunct="1"/>
            <a:r>
              <a:rPr lang="cs-CZ" altLang="en-US" sz="2000" b="1"/>
              <a:t>maloplošný výskyt nad horní hranicí lesa (v ČR pouze Krkonoše, Hrubý Jeseník, Kralický Sněžník)</a:t>
            </a:r>
          </a:p>
          <a:p>
            <a:pPr lvl="1" eaLnBrk="1" hangingPunct="1"/>
            <a:r>
              <a:rPr lang="cs-CZ" altLang="en-US" sz="2000" b="1"/>
              <a:t>analogie se severskými biomy</a:t>
            </a:r>
          </a:p>
          <a:p>
            <a:pPr lvl="1" eaLnBrk="1" hangingPunct="1"/>
            <a:r>
              <a:rPr lang="cs-CZ" altLang="en-US" sz="2000" b="1"/>
              <a:t>glaciální, periglaciální reliéf</a:t>
            </a:r>
          </a:p>
          <a:p>
            <a:pPr lvl="1" eaLnBrk="1" hangingPunct="1"/>
            <a:r>
              <a:rPr lang="cs-CZ" altLang="en-US" sz="2000" b="1"/>
              <a:t>vegetace trávníků (hemikryptofyty), keříčků (chamaefyty), keřů (nanofanerofyty)</a:t>
            </a:r>
          </a:p>
          <a:p>
            <a:pPr lvl="1" eaLnBrk="1" hangingPunct="1"/>
            <a:r>
              <a:rPr lang="cs-CZ" altLang="en-US" sz="2000" b="1" i="1"/>
              <a:t>Loiseleurio-Vaccinietea</a:t>
            </a:r>
            <a:r>
              <a:rPr lang="cs-CZ" altLang="en-US" sz="2000" b="1"/>
              <a:t>, </a:t>
            </a:r>
            <a:r>
              <a:rPr lang="cs-CZ" altLang="en-US" sz="2000" b="1" i="1"/>
              <a:t>Juncetea trifidi, Mulgedio-Aconitetea</a:t>
            </a:r>
          </a:p>
        </p:txBody>
      </p:sp>
      <p:pic>
        <p:nvPicPr>
          <p:cNvPr id="112644" name="Picture 6">
            <a:extLst>
              <a:ext uri="{FF2B5EF4-FFF2-40B4-BE49-F238E27FC236}">
                <a16:creationId xmlns:a16="http://schemas.microsoft.com/office/drawing/2014/main" id="{1DA9F67D-D568-4E47-AD95-5B86D9F68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25" y="3963988"/>
            <a:ext cx="33099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Obrázek 1">
            <a:extLst>
              <a:ext uri="{FF2B5EF4-FFF2-40B4-BE49-F238E27FC236}">
                <a16:creationId xmlns:a16="http://schemas.microsoft.com/office/drawing/2014/main" id="{03BBD868-C098-9400-022C-46CB86D0096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88025" y="3963988"/>
            <a:ext cx="330835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Obrázek 2">
            <a:extLst>
              <a:ext uri="{FF2B5EF4-FFF2-40B4-BE49-F238E27FC236}">
                <a16:creationId xmlns:a16="http://schemas.microsoft.com/office/drawing/2014/main" id="{A17899AA-AA42-2CE3-1644-6FC31113AF7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62363" y="3963988"/>
            <a:ext cx="1925637"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5785092-799E-45FC-A1BE-CCEC1F42EB47}"/>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T – sekundární trávníky a vřesoviště</a:t>
            </a:r>
          </a:p>
        </p:txBody>
      </p:sp>
      <p:sp>
        <p:nvSpPr>
          <p:cNvPr id="114691" name="Rectangle 3">
            <a:extLst>
              <a:ext uri="{FF2B5EF4-FFF2-40B4-BE49-F238E27FC236}">
                <a16:creationId xmlns:a16="http://schemas.microsoft.com/office/drawing/2014/main" id="{A800047D-874E-15B0-CBE3-ECE6DBCCDC9B}"/>
              </a:ext>
            </a:extLst>
          </p:cNvPr>
          <p:cNvSpPr>
            <a:spLocks noGrp="1" noChangeArrowheads="1"/>
          </p:cNvSpPr>
          <p:nvPr>
            <p:ph type="body" idx="1"/>
          </p:nvPr>
        </p:nvSpPr>
        <p:spPr>
          <a:xfrm>
            <a:off x="457200" y="998538"/>
            <a:ext cx="8229600" cy="5000625"/>
          </a:xfrm>
        </p:spPr>
        <p:txBody>
          <a:bodyPr/>
          <a:lstStyle/>
          <a:p>
            <a:pPr lvl="1" eaLnBrk="1" hangingPunct="1"/>
            <a:r>
              <a:rPr lang="cs-CZ" altLang="en-US" sz="2000" b="1"/>
              <a:t>podmíněna lidskou činností, lidskou činnost potřebují</a:t>
            </a:r>
          </a:p>
          <a:p>
            <a:pPr lvl="1" eaLnBrk="1" hangingPunct="1"/>
            <a:r>
              <a:rPr lang="cs-CZ" altLang="en-US" sz="2000" b="1"/>
              <a:t>do klasifikace se promítá vliv stanoviště, ale i vliv managementu (louky × pastviny)</a:t>
            </a:r>
          </a:p>
          <a:p>
            <a:pPr lvl="1" eaLnBrk="1" hangingPunct="1"/>
            <a:r>
              <a:rPr lang="cs-CZ" altLang="en-US" sz="2000" b="1" i="1"/>
              <a:t>Molinio-Arrhenatheretea</a:t>
            </a:r>
            <a:r>
              <a:rPr lang="cs-CZ" altLang="en-US" sz="2000" b="1"/>
              <a:t>, </a:t>
            </a:r>
            <a:r>
              <a:rPr lang="cs-CZ" altLang="en-US" sz="2000" b="1" i="1"/>
              <a:t>Festuco-Brometea...</a:t>
            </a:r>
          </a:p>
        </p:txBody>
      </p:sp>
      <p:pic>
        <p:nvPicPr>
          <p:cNvPr id="114692" name="Picture 4">
            <a:extLst>
              <a:ext uri="{FF2B5EF4-FFF2-40B4-BE49-F238E27FC236}">
                <a16:creationId xmlns:a16="http://schemas.microsoft.com/office/drawing/2014/main" id="{1A5FA19F-2474-01F3-AE65-2129E4B9E6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2962275"/>
            <a:ext cx="571023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a:extLst>
              <a:ext uri="{FF2B5EF4-FFF2-40B4-BE49-F238E27FC236}">
                <a16:creationId xmlns:a16="http://schemas.microsoft.com/office/drawing/2014/main" id="{1624F128-1631-08B3-39E9-AD520B526E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96038" y="2817813"/>
            <a:ext cx="24193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13909A8-AAFB-754D-4C33-02C2BDC1400B}"/>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 – křoviny </a:t>
            </a:r>
          </a:p>
        </p:txBody>
      </p:sp>
      <p:sp>
        <p:nvSpPr>
          <p:cNvPr id="110595" name="Rectangle 3">
            <a:extLst>
              <a:ext uri="{FF2B5EF4-FFF2-40B4-BE49-F238E27FC236}">
                <a16:creationId xmlns:a16="http://schemas.microsoft.com/office/drawing/2014/main" id="{D5760296-F502-1CDC-4B67-305AF7ADCD6B}"/>
              </a:ext>
            </a:extLst>
          </p:cNvPr>
          <p:cNvSpPr>
            <a:spLocks noGrp="1" noChangeArrowheads="1"/>
          </p:cNvSpPr>
          <p:nvPr>
            <p:ph type="body" idx="1"/>
          </p:nvPr>
        </p:nvSpPr>
        <p:spPr>
          <a:xfrm>
            <a:off x="161925" y="908050"/>
            <a:ext cx="8820150" cy="5073650"/>
          </a:xfrm>
        </p:spPr>
        <p:txBody>
          <a:bodyPr/>
          <a:lstStyle/>
          <a:p>
            <a:pPr marL="342900" lvl="1" indent="-342900" eaLnBrk="1" hangingPunct="1">
              <a:spcBef>
                <a:spcPts val="400"/>
              </a:spcBef>
              <a:buSzPct val="75000"/>
              <a:buFont typeface="Calibri" panose="020F0502020204030204" pitchFamily="34" charset="0"/>
              <a:buChar char="‒"/>
              <a:defRPr/>
            </a:pPr>
            <a:r>
              <a:rPr lang="cs-CZ" altLang="en-US" sz="2400" b="1" dirty="0">
                <a:ea typeface="+mn-ea"/>
                <a:cs typeface="+mn-cs"/>
              </a:rPr>
              <a:t>nižší intenzita hospodaření, ale nikoliv jeho absence </a:t>
            </a:r>
          </a:p>
          <a:p>
            <a:pPr marL="342900" lvl="1" indent="-342900" eaLnBrk="1" hangingPunct="1">
              <a:spcBef>
                <a:spcPts val="400"/>
              </a:spcBef>
              <a:buSzPct val="75000"/>
              <a:buFont typeface="Calibri" panose="020F0502020204030204" pitchFamily="34" charset="0"/>
              <a:buChar char="‒"/>
              <a:defRPr/>
            </a:pPr>
            <a:r>
              <a:rPr lang="cs-CZ" altLang="en-US" sz="2400" b="1" dirty="0">
                <a:ea typeface="+mn-ea"/>
                <a:cs typeface="+mn-cs"/>
              </a:rPr>
              <a:t>K1 – mokřadní vrbiny (</a:t>
            </a:r>
            <a:r>
              <a:rPr lang="cs-CZ" altLang="en-US" sz="2400" b="1" i="1" dirty="0">
                <a:ea typeface="+mn-ea"/>
                <a:cs typeface="+mn-cs"/>
              </a:rPr>
              <a:t>Salix aurita</a:t>
            </a:r>
            <a:r>
              <a:rPr lang="cs-CZ" altLang="en-US" sz="2400" b="1" dirty="0">
                <a:ea typeface="+mn-ea"/>
                <a:cs typeface="+mn-cs"/>
              </a:rPr>
              <a:t>, </a:t>
            </a:r>
            <a:r>
              <a:rPr lang="cs-CZ" altLang="en-US" sz="2400" b="1" i="1" dirty="0">
                <a:ea typeface="+mn-ea"/>
                <a:cs typeface="+mn-cs"/>
              </a:rPr>
              <a:t>S. cinerea</a:t>
            </a:r>
            <a:r>
              <a:rPr lang="cs-CZ" altLang="en-US" sz="2400" b="1" dirty="0">
                <a:ea typeface="+mn-ea"/>
                <a:cs typeface="+mn-cs"/>
              </a:rPr>
              <a:t>, </a:t>
            </a:r>
            <a:r>
              <a:rPr lang="cs-CZ" altLang="en-US" sz="2400" b="1" i="1" dirty="0">
                <a:ea typeface="+mn-ea"/>
                <a:cs typeface="+mn-cs"/>
              </a:rPr>
              <a:t>S. pentadra</a:t>
            </a:r>
            <a:r>
              <a:rPr lang="cs-CZ" altLang="en-US" sz="2400" b="1" dirty="0">
                <a:ea typeface="+mn-ea"/>
                <a:cs typeface="+mn-cs"/>
              </a:rPr>
              <a:t>)</a:t>
            </a:r>
          </a:p>
          <a:p>
            <a:pPr marL="342900" lvl="1" indent="-342900" eaLnBrk="1" hangingPunct="1">
              <a:spcBef>
                <a:spcPts val="400"/>
              </a:spcBef>
              <a:buSzPct val="75000"/>
              <a:buFont typeface="Calibri" panose="020F0502020204030204" pitchFamily="34" charset="0"/>
              <a:buChar char="‒"/>
              <a:defRPr/>
            </a:pPr>
            <a:r>
              <a:rPr lang="cs-CZ" altLang="en-US" sz="2400" b="1" dirty="0">
                <a:ea typeface="+mn-ea"/>
                <a:cs typeface="+mn-cs"/>
              </a:rPr>
              <a:t>K2 – vrbové křoviny podél vodních toků</a:t>
            </a:r>
          </a:p>
          <a:p>
            <a:pPr marL="742950" lvl="2" indent="-342900" eaLnBrk="1" hangingPunct="1">
              <a:spcBef>
                <a:spcPts val="400"/>
              </a:spcBef>
              <a:buSzPct val="75000"/>
              <a:buFont typeface="Calibri" panose="020F0502020204030204" pitchFamily="34" charset="0"/>
              <a:buChar char="‒"/>
              <a:defRPr/>
            </a:pPr>
            <a:r>
              <a:rPr lang="cs-CZ" altLang="en-US" sz="2000" b="1" dirty="0">
                <a:ea typeface="+mn-ea"/>
                <a:cs typeface="+mn-cs"/>
              </a:rPr>
              <a:t>K2.1 – vrbové křoviny  hlinitých a písčitých náplavů (</a:t>
            </a:r>
            <a:r>
              <a:rPr lang="cs-CZ" altLang="en-US" sz="2000" b="1" i="1" dirty="0">
                <a:ea typeface="+mn-ea"/>
                <a:cs typeface="+mn-cs"/>
              </a:rPr>
              <a:t>Salix viminalis</a:t>
            </a:r>
            <a:r>
              <a:rPr lang="cs-CZ" altLang="en-US" sz="2000" b="1" dirty="0">
                <a:ea typeface="+mn-ea"/>
                <a:cs typeface="+mn-cs"/>
              </a:rPr>
              <a:t>)</a:t>
            </a:r>
          </a:p>
          <a:p>
            <a:pPr marL="742950" lvl="2" indent="-342900" eaLnBrk="1" hangingPunct="1">
              <a:spcBef>
                <a:spcPts val="400"/>
              </a:spcBef>
              <a:buSzPct val="75000"/>
              <a:buFont typeface="Calibri" panose="020F0502020204030204" pitchFamily="34" charset="0"/>
              <a:buChar char="‒"/>
              <a:defRPr/>
            </a:pPr>
            <a:r>
              <a:rPr lang="cs-CZ" altLang="en-US" sz="2000" b="1" dirty="0">
                <a:ea typeface="+mn-ea"/>
                <a:cs typeface="+mn-cs"/>
              </a:rPr>
              <a:t>K2.2 – vrbové křoviny štěrkových náplavů (</a:t>
            </a:r>
            <a:r>
              <a:rPr lang="cs-CZ" altLang="en-US" sz="2000" b="1" i="1" dirty="0">
                <a:ea typeface="+mn-ea"/>
                <a:cs typeface="+mn-cs"/>
              </a:rPr>
              <a:t>Salix daphnoides</a:t>
            </a:r>
            <a:r>
              <a:rPr lang="cs-CZ" altLang="en-US" sz="2000" b="1" dirty="0">
                <a:ea typeface="+mn-ea"/>
                <a:cs typeface="+mn-cs"/>
              </a:rPr>
              <a:t>, </a:t>
            </a:r>
            <a:r>
              <a:rPr lang="cs-CZ" altLang="en-US" sz="2000" b="1" i="1" dirty="0">
                <a:ea typeface="+mn-ea"/>
                <a:cs typeface="+mn-cs"/>
              </a:rPr>
              <a:t>S. eleagnos</a:t>
            </a:r>
            <a:r>
              <a:rPr lang="cs-CZ" altLang="en-US" sz="2000" b="1" dirty="0">
                <a:ea typeface="+mn-ea"/>
                <a:cs typeface="+mn-cs"/>
              </a:rPr>
              <a:t>)</a:t>
            </a:r>
          </a:p>
          <a:p>
            <a:pPr marL="342900" lvl="1" indent="-342900" eaLnBrk="1" hangingPunct="1">
              <a:spcBef>
                <a:spcPts val="400"/>
              </a:spcBef>
              <a:buSzPct val="75000"/>
              <a:buFont typeface="Calibri" panose="020F0502020204030204" pitchFamily="34" charset="0"/>
              <a:buChar char="‒"/>
              <a:defRPr/>
            </a:pPr>
            <a:r>
              <a:rPr lang="cs-CZ" altLang="en-US" sz="2400" b="1" dirty="0">
                <a:ea typeface="+mn-ea"/>
                <a:cs typeface="+mn-cs"/>
              </a:rPr>
              <a:t>K3 – vysoké mezofilní a xerofilní křoviny (</a:t>
            </a:r>
            <a:r>
              <a:rPr lang="cs-CZ" altLang="en-US" sz="2400" b="1" i="1" dirty="0">
                <a:ea typeface="+mn-ea"/>
                <a:cs typeface="+mn-cs"/>
              </a:rPr>
              <a:t>Cornus sanguinea</a:t>
            </a:r>
            <a:r>
              <a:rPr lang="cs-CZ" altLang="en-US" sz="2400" b="1" dirty="0">
                <a:ea typeface="+mn-ea"/>
                <a:cs typeface="+mn-cs"/>
              </a:rPr>
              <a:t>, </a:t>
            </a:r>
            <a:r>
              <a:rPr lang="cs-CZ" altLang="en-US" sz="2400" b="1" i="1" dirty="0">
                <a:ea typeface="+mn-ea"/>
                <a:cs typeface="+mn-cs"/>
              </a:rPr>
              <a:t>Crataegus </a:t>
            </a:r>
            <a:r>
              <a:rPr lang="cs-CZ" altLang="en-US" sz="2400" b="1" dirty="0">
                <a:ea typeface="+mn-ea"/>
                <a:cs typeface="+mn-cs"/>
              </a:rPr>
              <a:t>spp., </a:t>
            </a:r>
            <a:r>
              <a:rPr lang="cs-CZ" altLang="en-US" sz="2400" b="1" i="1" dirty="0">
                <a:ea typeface="+mn-ea"/>
                <a:cs typeface="+mn-cs"/>
              </a:rPr>
              <a:t>Corylus avellana</a:t>
            </a:r>
            <a:r>
              <a:rPr lang="cs-CZ" altLang="en-US" sz="2400" b="1" dirty="0">
                <a:ea typeface="+mn-ea"/>
                <a:cs typeface="+mn-cs"/>
              </a:rPr>
              <a:t>, </a:t>
            </a:r>
            <a:r>
              <a:rPr lang="cs-CZ" altLang="en-US" sz="2400" b="1" i="1" dirty="0">
                <a:ea typeface="+mn-ea"/>
                <a:cs typeface="+mn-cs"/>
              </a:rPr>
              <a:t>Prunus spinosa</a:t>
            </a:r>
            <a:r>
              <a:rPr lang="cs-CZ" altLang="en-US" sz="2400" b="1" dirty="0">
                <a:ea typeface="+mn-ea"/>
                <a:cs typeface="+mn-cs"/>
              </a:rPr>
              <a:t>, </a:t>
            </a:r>
            <a:r>
              <a:rPr lang="cs-CZ" altLang="en-US" sz="2400" b="1" i="1" dirty="0">
                <a:ea typeface="+mn-ea"/>
                <a:cs typeface="+mn-cs"/>
              </a:rPr>
              <a:t>Ligustrum vulgare </a:t>
            </a:r>
            <a:r>
              <a:rPr lang="cs-CZ" altLang="en-US" sz="2400" b="1" dirty="0">
                <a:ea typeface="+mn-ea"/>
                <a:cs typeface="+mn-cs"/>
              </a:rPr>
              <a:t>aj.)</a:t>
            </a:r>
          </a:p>
          <a:p>
            <a:pPr marL="342900" lvl="1" indent="-342900" eaLnBrk="1" hangingPunct="1">
              <a:spcBef>
                <a:spcPts val="400"/>
              </a:spcBef>
              <a:buSzPct val="75000"/>
              <a:buFont typeface="Calibri" panose="020F0502020204030204" pitchFamily="34" charset="0"/>
              <a:buChar char="‒"/>
              <a:defRPr/>
            </a:pPr>
            <a:r>
              <a:rPr lang="cs-CZ" altLang="en-US" sz="2400" b="1" dirty="0">
                <a:ea typeface="+mn-ea"/>
                <a:cs typeface="+mn-cs"/>
              </a:rPr>
              <a:t>K4 – nízké xerofilní křoviny (</a:t>
            </a:r>
            <a:r>
              <a:rPr lang="cs-CZ" altLang="en-US" sz="2400" b="1" i="1" dirty="0">
                <a:ea typeface="+mn-ea"/>
                <a:cs typeface="+mn-cs"/>
              </a:rPr>
              <a:t>Cotoneaster </a:t>
            </a:r>
            <a:r>
              <a:rPr lang="cs-CZ" altLang="en-US" sz="2400" b="1" dirty="0">
                <a:ea typeface="+mn-ea"/>
                <a:cs typeface="+mn-cs"/>
              </a:rPr>
              <a:t>spp., </a:t>
            </a:r>
            <a:r>
              <a:rPr lang="cs-CZ" altLang="en-US" sz="2400" b="1" i="1" dirty="0">
                <a:ea typeface="+mn-ea"/>
                <a:cs typeface="+mn-cs"/>
              </a:rPr>
              <a:t>Prunus fruticosa</a:t>
            </a:r>
            <a:r>
              <a:rPr lang="cs-CZ" altLang="en-US" sz="2400" b="1" dirty="0">
                <a:ea typeface="+mn-ea"/>
                <a:cs typeface="+mn-cs"/>
              </a:rPr>
              <a:t>, Rosa gallica, </a:t>
            </a:r>
            <a:r>
              <a:rPr lang="cs-CZ" altLang="en-US" sz="2400" b="1" i="1" dirty="0">
                <a:ea typeface="+mn-ea"/>
                <a:cs typeface="+mn-cs"/>
              </a:rPr>
              <a:t>Rosa spinosissima</a:t>
            </a:r>
            <a:r>
              <a:rPr lang="cs-CZ" altLang="en-US" sz="2400" b="1" dirty="0">
                <a:ea typeface="+mn-ea"/>
                <a:cs typeface="+mn-cs"/>
              </a:rPr>
              <a:t>)</a:t>
            </a:r>
          </a:p>
        </p:txBody>
      </p:sp>
      <p:pic>
        <p:nvPicPr>
          <p:cNvPr id="116740" name="Obrázek 1">
            <a:extLst>
              <a:ext uri="{FF2B5EF4-FFF2-40B4-BE49-F238E27FC236}">
                <a16:creationId xmlns:a16="http://schemas.microsoft.com/office/drawing/2014/main" id="{CE0F540E-3793-83E7-0815-6ABDE74FC2F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1175" y="4830763"/>
            <a:ext cx="304165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46703E1-3FD0-63AF-C153-842B19B62461}"/>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Klasifikace (= třídění) rostlinstva</a:t>
            </a:r>
          </a:p>
        </p:txBody>
      </p:sp>
      <p:sp>
        <p:nvSpPr>
          <p:cNvPr id="5123" name="Rectangle 3">
            <a:extLst>
              <a:ext uri="{FF2B5EF4-FFF2-40B4-BE49-F238E27FC236}">
                <a16:creationId xmlns:a16="http://schemas.microsoft.com/office/drawing/2014/main" id="{A6DE197A-790E-C4C7-B9B6-9BDD4C83CA67}"/>
              </a:ext>
            </a:extLst>
          </p:cNvPr>
          <p:cNvSpPr>
            <a:spLocks noGrp="1" noChangeArrowheads="1"/>
          </p:cNvSpPr>
          <p:nvPr>
            <p:ph type="body" idx="1"/>
          </p:nvPr>
        </p:nvSpPr>
        <p:spPr>
          <a:xfrm>
            <a:off x="250825" y="981075"/>
            <a:ext cx="8642350" cy="1547813"/>
          </a:xfrm>
        </p:spPr>
        <p:txBody>
          <a:bodyPr/>
          <a:lstStyle/>
          <a:p>
            <a:pPr marL="609600" indent="-609600" eaLnBrk="1" hangingPunct="1">
              <a:lnSpc>
                <a:spcPct val="90000"/>
              </a:lnSpc>
              <a:buFontTx/>
              <a:buNone/>
            </a:pPr>
            <a:r>
              <a:rPr lang="cs-CZ" altLang="en-US" sz="2400" b="1"/>
              <a:t>Skladba rostlinstva dle určitých zákonitostí:</a:t>
            </a:r>
          </a:p>
          <a:p>
            <a:pPr marL="990600" lvl="1" indent="-533400" eaLnBrk="1" hangingPunct="1">
              <a:lnSpc>
                <a:spcPct val="90000"/>
              </a:lnSpc>
              <a:buFontTx/>
              <a:buAutoNum type="arabicPeriod"/>
            </a:pPr>
            <a:r>
              <a:rPr lang="cs-CZ" altLang="en-US" sz="2000" b="1"/>
              <a:t>v určité oblasti a určitých podmínkách společenstva podobná</a:t>
            </a:r>
          </a:p>
          <a:p>
            <a:pPr marL="990600" lvl="1" indent="-533400" eaLnBrk="1" hangingPunct="1">
              <a:lnSpc>
                <a:spcPct val="90000"/>
              </a:lnSpc>
              <a:buFontTx/>
              <a:buAutoNum type="arabicPeriod"/>
            </a:pPr>
            <a:r>
              <a:rPr lang="cs-CZ" altLang="en-US" sz="2000" b="1"/>
              <a:t>sousedící se společenstvy nepodobnými</a:t>
            </a:r>
          </a:p>
        </p:txBody>
      </p:sp>
      <p:pic>
        <p:nvPicPr>
          <p:cNvPr id="10244" name="Picture 4" descr="Velký Rozsutec - Stoh">
            <a:extLst>
              <a:ext uri="{FF2B5EF4-FFF2-40B4-BE49-F238E27FC236}">
                <a16:creationId xmlns:a16="http://schemas.microsoft.com/office/drawing/2014/main" id="{D7B028BA-4264-4E46-36AD-C3E7BEDA10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68525"/>
            <a:ext cx="9144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Oval 6">
            <a:extLst>
              <a:ext uri="{FF2B5EF4-FFF2-40B4-BE49-F238E27FC236}">
                <a16:creationId xmlns:a16="http://schemas.microsoft.com/office/drawing/2014/main" id="{C965F0D5-291F-48D8-0CF3-3F512A4EEBE3}"/>
              </a:ext>
            </a:extLst>
          </p:cNvPr>
          <p:cNvSpPr>
            <a:spLocks noChangeArrowheads="1"/>
          </p:cNvSpPr>
          <p:nvPr/>
        </p:nvSpPr>
        <p:spPr bwMode="auto">
          <a:xfrm>
            <a:off x="5076825" y="4040188"/>
            <a:ext cx="287338" cy="2159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27" name="Oval 7">
            <a:extLst>
              <a:ext uri="{FF2B5EF4-FFF2-40B4-BE49-F238E27FC236}">
                <a16:creationId xmlns:a16="http://schemas.microsoft.com/office/drawing/2014/main" id="{1DE4AD09-F020-6145-A6E2-3783C8B6D51E}"/>
              </a:ext>
            </a:extLst>
          </p:cNvPr>
          <p:cNvSpPr>
            <a:spLocks noChangeArrowheads="1"/>
          </p:cNvSpPr>
          <p:nvPr/>
        </p:nvSpPr>
        <p:spPr bwMode="auto">
          <a:xfrm>
            <a:off x="2124075" y="3319463"/>
            <a:ext cx="287338" cy="2159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28" name="Oval 8">
            <a:extLst>
              <a:ext uri="{FF2B5EF4-FFF2-40B4-BE49-F238E27FC236}">
                <a16:creationId xmlns:a16="http://schemas.microsoft.com/office/drawing/2014/main" id="{6B5F85F6-AAE7-62D2-9A28-9E7702AF5ABC}"/>
              </a:ext>
            </a:extLst>
          </p:cNvPr>
          <p:cNvSpPr>
            <a:spLocks noChangeArrowheads="1"/>
          </p:cNvSpPr>
          <p:nvPr/>
        </p:nvSpPr>
        <p:spPr bwMode="auto">
          <a:xfrm>
            <a:off x="6372225" y="3463925"/>
            <a:ext cx="287338" cy="2159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29" name="Oval 9">
            <a:extLst>
              <a:ext uri="{FF2B5EF4-FFF2-40B4-BE49-F238E27FC236}">
                <a16:creationId xmlns:a16="http://schemas.microsoft.com/office/drawing/2014/main" id="{D18011AF-13BB-A87F-4613-564E7A74DFA6}"/>
              </a:ext>
            </a:extLst>
          </p:cNvPr>
          <p:cNvSpPr>
            <a:spLocks noChangeArrowheads="1"/>
          </p:cNvSpPr>
          <p:nvPr/>
        </p:nvSpPr>
        <p:spPr bwMode="auto">
          <a:xfrm>
            <a:off x="1116013" y="3319463"/>
            <a:ext cx="287337" cy="215900"/>
          </a:xfrm>
          <a:prstGeom prst="ellipse">
            <a:avLst/>
          </a:pr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30" name="Oval 10">
            <a:extLst>
              <a:ext uri="{FF2B5EF4-FFF2-40B4-BE49-F238E27FC236}">
                <a16:creationId xmlns:a16="http://schemas.microsoft.com/office/drawing/2014/main" id="{CD2AABE5-7FCC-0ED7-D7F8-50DF7912779A}"/>
              </a:ext>
            </a:extLst>
          </p:cNvPr>
          <p:cNvSpPr>
            <a:spLocks noChangeArrowheads="1"/>
          </p:cNvSpPr>
          <p:nvPr/>
        </p:nvSpPr>
        <p:spPr bwMode="auto">
          <a:xfrm>
            <a:off x="5508625" y="2347913"/>
            <a:ext cx="287338" cy="215900"/>
          </a:xfrm>
          <a:prstGeom prst="ellipse">
            <a:avLst/>
          </a:pr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0250" name="Text Box 12">
            <a:extLst>
              <a:ext uri="{FF2B5EF4-FFF2-40B4-BE49-F238E27FC236}">
                <a16:creationId xmlns:a16="http://schemas.microsoft.com/office/drawing/2014/main" id="{B38F27BF-8228-DFE2-FD57-97538611168F}"/>
              </a:ext>
            </a:extLst>
          </p:cNvPr>
          <p:cNvSpPr txBox="1">
            <a:spLocks noChangeArrowheads="1"/>
          </p:cNvSpPr>
          <p:nvPr/>
        </p:nvSpPr>
        <p:spPr bwMode="auto">
          <a:xfrm>
            <a:off x="1" y="5232400"/>
            <a:ext cx="90274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Calibri" panose="020F0502020204030204" pitchFamily="34" charset="0"/>
              </a:defRPr>
            </a:lvl1pPr>
            <a:lvl2pPr marL="800100" indent="-34290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b="1" dirty="0"/>
              <a:t>Je to dáno především:</a:t>
            </a:r>
          </a:p>
          <a:p>
            <a:pPr marL="269875" lvl="1" indent="-269875" eaLnBrk="1" hangingPunct="1">
              <a:buFontTx/>
              <a:buAutoNum type="arabicPeriod"/>
            </a:pPr>
            <a:r>
              <a:rPr lang="cs-CZ" altLang="en-US" sz="2000" b="1" dirty="0"/>
              <a:t>Přírodními podmínkami (ekotop (</a:t>
            </a:r>
            <a:r>
              <a:rPr lang="cs-CZ" altLang="en-US" sz="2000" b="1" dirty="0" err="1"/>
              <a:t>klimatop</a:t>
            </a:r>
            <a:r>
              <a:rPr lang="cs-CZ" altLang="en-US" sz="2000" b="1" dirty="0"/>
              <a:t>, </a:t>
            </a:r>
            <a:r>
              <a:rPr lang="cs-CZ" altLang="en-US" sz="2000" b="1" dirty="0" err="1"/>
              <a:t>edatop</a:t>
            </a:r>
            <a:r>
              <a:rPr lang="cs-CZ" altLang="en-US" sz="2000" b="1" dirty="0"/>
              <a:t>, </a:t>
            </a:r>
            <a:r>
              <a:rPr lang="cs-CZ" altLang="en-US" sz="2000" b="1" dirty="0" err="1"/>
              <a:t>hydrotop</a:t>
            </a:r>
            <a:r>
              <a:rPr lang="cs-CZ" altLang="en-US" sz="2000" b="1" dirty="0"/>
              <a:t>) + biotické faktory)</a:t>
            </a:r>
          </a:p>
          <a:p>
            <a:pPr marL="269875" lvl="1" indent="-269875" eaLnBrk="1" hangingPunct="1">
              <a:buFontTx/>
              <a:buAutoNum type="arabicPeriod"/>
            </a:pPr>
            <a:r>
              <a:rPr lang="cs-CZ" altLang="en-US" sz="2000" b="1" dirty="0"/>
              <a:t>Vlastnostmi rostlin</a:t>
            </a:r>
          </a:p>
          <a:p>
            <a:pPr marL="269875" lvl="1" indent="-269875" eaLnBrk="1" hangingPunct="1">
              <a:buFontTx/>
              <a:buAutoNum type="arabicPeriod"/>
            </a:pPr>
            <a:r>
              <a:rPr lang="cs-CZ" altLang="en-US" sz="2000" b="1" dirty="0"/>
              <a:t>Historickým vývojem (vlivy člověka, typ managementu…)</a:t>
            </a:r>
          </a:p>
        </p:txBody>
      </p:sp>
      <p:sp>
        <p:nvSpPr>
          <p:cNvPr id="5134" name="Oval 14">
            <a:extLst>
              <a:ext uri="{FF2B5EF4-FFF2-40B4-BE49-F238E27FC236}">
                <a16:creationId xmlns:a16="http://schemas.microsoft.com/office/drawing/2014/main" id="{B7123725-A1EF-99CC-BB26-EC12DCFFBB57}"/>
              </a:ext>
            </a:extLst>
          </p:cNvPr>
          <p:cNvSpPr>
            <a:spLocks noChangeArrowheads="1"/>
          </p:cNvSpPr>
          <p:nvPr/>
        </p:nvSpPr>
        <p:spPr bwMode="auto">
          <a:xfrm>
            <a:off x="4797425" y="4598988"/>
            <a:ext cx="287338" cy="21590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35" name="Oval 15">
            <a:extLst>
              <a:ext uri="{FF2B5EF4-FFF2-40B4-BE49-F238E27FC236}">
                <a16:creationId xmlns:a16="http://schemas.microsoft.com/office/drawing/2014/main" id="{2DD6C900-C432-74EA-6612-E4AC7754409D}"/>
              </a:ext>
            </a:extLst>
          </p:cNvPr>
          <p:cNvSpPr>
            <a:spLocks noChangeArrowheads="1"/>
          </p:cNvSpPr>
          <p:nvPr/>
        </p:nvSpPr>
        <p:spPr bwMode="auto">
          <a:xfrm>
            <a:off x="4976813" y="3213100"/>
            <a:ext cx="287337" cy="21590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136" name="Oval 16">
            <a:extLst>
              <a:ext uri="{FF2B5EF4-FFF2-40B4-BE49-F238E27FC236}">
                <a16:creationId xmlns:a16="http://schemas.microsoft.com/office/drawing/2014/main" id="{DBDAF966-44F0-AD00-18A4-A978EBF7D351}"/>
              </a:ext>
            </a:extLst>
          </p:cNvPr>
          <p:cNvSpPr>
            <a:spLocks noChangeArrowheads="1"/>
          </p:cNvSpPr>
          <p:nvPr/>
        </p:nvSpPr>
        <p:spPr bwMode="auto">
          <a:xfrm>
            <a:off x="161925" y="4508500"/>
            <a:ext cx="287338" cy="21590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anim calcmode="lin" valueType="num">
                                      <p:cBhvr additive="base">
                                        <p:cTn id="7" dur="500" fill="hold"/>
                                        <p:tgtEl>
                                          <p:spTgt spid="5129"/>
                                        </p:tgtEl>
                                        <p:attrNameLst>
                                          <p:attrName>ppt_x</p:attrName>
                                        </p:attrNameLst>
                                      </p:cBhvr>
                                      <p:tavLst>
                                        <p:tav tm="0">
                                          <p:val>
                                            <p:strVal val="0-#ppt_w/2"/>
                                          </p:val>
                                        </p:tav>
                                        <p:tav tm="100000">
                                          <p:val>
                                            <p:strVal val="#ppt_x"/>
                                          </p:val>
                                        </p:tav>
                                      </p:tavLst>
                                    </p:anim>
                                    <p:anim calcmode="lin" valueType="num">
                                      <p:cBhvr additive="base">
                                        <p:cTn id="8" dur="500" fill="hold"/>
                                        <p:tgtEl>
                                          <p:spTgt spid="512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130"/>
                                        </p:tgtEl>
                                        <p:attrNameLst>
                                          <p:attrName>style.visibility</p:attrName>
                                        </p:attrNameLst>
                                      </p:cBhvr>
                                      <p:to>
                                        <p:strVal val="visible"/>
                                      </p:to>
                                    </p:set>
                                    <p:anim calcmode="lin" valueType="num">
                                      <p:cBhvr additive="base">
                                        <p:cTn id="11" dur="500" fill="hold"/>
                                        <p:tgtEl>
                                          <p:spTgt spid="5130"/>
                                        </p:tgtEl>
                                        <p:attrNameLst>
                                          <p:attrName>ppt_x</p:attrName>
                                        </p:attrNameLst>
                                      </p:cBhvr>
                                      <p:tavLst>
                                        <p:tav tm="0">
                                          <p:val>
                                            <p:strVal val="0-#ppt_w/2"/>
                                          </p:val>
                                        </p:tav>
                                        <p:tav tm="100000">
                                          <p:val>
                                            <p:strVal val="#ppt_x"/>
                                          </p:val>
                                        </p:tav>
                                      </p:tavLst>
                                    </p:anim>
                                    <p:anim calcmode="lin" valueType="num">
                                      <p:cBhvr additive="base">
                                        <p:cTn id="12" dur="500" fill="hold"/>
                                        <p:tgtEl>
                                          <p:spTgt spid="51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anim calcmode="lin" valueType="num">
                                      <p:cBhvr additive="base">
                                        <p:cTn id="15"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5127"/>
                                        </p:tgtEl>
                                        <p:attrNameLst>
                                          <p:attrName>style.visibility</p:attrName>
                                        </p:attrNameLst>
                                      </p:cBhvr>
                                      <p:to>
                                        <p:strVal val="visible"/>
                                      </p:to>
                                    </p:set>
                                    <p:anim calcmode="lin" valueType="num">
                                      <p:cBhvr additive="base">
                                        <p:cTn id="21" dur="500" fill="hold"/>
                                        <p:tgtEl>
                                          <p:spTgt spid="5127"/>
                                        </p:tgtEl>
                                        <p:attrNameLst>
                                          <p:attrName>ppt_x</p:attrName>
                                        </p:attrNameLst>
                                      </p:cBhvr>
                                      <p:tavLst>
                                        <p:tav tm="0">
                                          <p:val>
                                            <p:strVal val="0-#ppt_w/2"/>
                                          </p:val>
                                        </p:tav>
                                        <p:tav tm="100000">
                                          <p:val>
                                            <p:strVal val="#ppt_x"/>
                                          </p:val>
                                        </p:tav>
                                      </p:tavLst>
                                    </p:anim>
                                    <p:anim calcmode="lin" valueType="num">
                                      <p:cBhvr additive="base">
                                        <p:cTn id="22" dur="500" fill="hold"/>
                                        <p:tgtEl>
                                          <p:spTgt spid="5127"/>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126"/>
                                        </p:tgtEl>
                                        <p:attrNameLst>
                                          <p:attrName>style.visibility</p:attrName>
                                        </p:attrNameLst>
                                      </p:cBhvr>
                                      <p:to>
                                        <p:strVal val="visible"/>
                                      </p:to>
                                    </p:set>
                                    <p:anim calcmode="lin" valueType="num">
                                      <p:cBhvr additive="base">
                                        <p:cTn id="25" dur="500" fill="hold"/>
                                        <p:tgtEl>
                                          <p:spTgt spid="5126"/>
                                        </p:tgtEl>
                                        <p:attrNameLst>
                                          <p:attrName>ppt_x</p:attrName>
                                        </p:attrNameLst>
                                      </p:cBhvr>
                                      <p:tavLst>
                                        <p:tav tm="0">
                                          <p:val>
                                            <p:strVal val="0-#ppt_w/2"/>
                                          </p:val>
                                        </p:tav>
                                        <p:tav tm="100000">
                                          <p:val>
                                            <p:strVal val="#ppt_x"/>
                                          </p:val>
                                        </p:tav>
                                      </p:tavLst>
                                    </p:anim>
                                    <p:anim calcmode="lin" valueType="num">
                                      <p:cBhvr additive="base">
                                        <p:cTn id="26" dur="500" fill="hold"/>
                                        <p:tgtEl>
                                          <p:spTgt spid="512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5128"/>
                                        </p:tgtEl>
                                        <p:attrNameLst>
                                          <p:attrName>style.visibility</p:attrName>
                                        </p:attrNameLst>
                                      </p:cBhvr>
                                      <p:to>
                                        <p:strVal val="visible"/>
                                      </p:to>
                                    </p:set>
                                    <p:anim calcmode="lin" valueType="num">
                                      <p:cBhvr additive="base">
                                        <p:cTn id="29" dur="500" fill="hold"/>
                                        <p:tgtEl>
                                          <p:spTgt spid="5128"/>
                                        </p:tgtEl>
                                        <p:attrNameLst>
                                          <p:attrName>ppt_x</p:attrName>
                                        </p:attrNameLst>
                                      </p:cBhvr>
                                      <p:tavLst>
                                        <p:tav tm="0">
                                          <p:val>
                                            <p:strVal val="0-#ppt_w/2"/>
                                          </p:val>
                                        </p:tav>
                                        <p:tav tm="100000">
                                          <p:val>
                                            <p:strVal val="#ppt_x"/>
                                          </p:val>
                                        </p:tav>
                                      </p:tavLst>
                                    </p:anim>
                                    <p:anim calcmode="lin" valueType="num">
                                      <p:cBhvr additive="base">
                                        <p:cTn id="30" dur="500" fill="hold"/>
                                        <p:tgtEl>
                                          <p:spTgt spid="512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5123">
                                            <p:txEl>
                                              <p:pRg st="2" end="2"/>
                                            </p:txEl>
                                          </p:spTgt>
                                        </p:tgtEl>
                                        <p:attrNameLst>
                                          <p:attrName>style.visibility</p:attrName>
                                        </p:attrNameLst>
                                      </p:cBhvr>
                                      <p:to>
                                        <p:strVal val="visible"/>
                                      </p:to>
                                    </p:set>
                                    <p:anim calcmode="lin" valueType="num">
                                      <p:cBhvr additive="base">
                                        <p:cTn id="33"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123">
                                            <p:txEl>
                                              <p:pRg st="2" end="2"/>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134"/>
                                        </p:tgtEl>
                                        <p:attrNameLst>
                                          <p:attrName>style.visibility</p:attrName>
                                        </p:attrNameLst>
                                      </p:cBhvr>
                                      <p:to>
                                        <p:strVal val="visible"/>
                                      </p:to>
                                    </p:set>
                                    <p:anim calcmode="lin" valueType="num">
                                      <p:cBhvr additive="base">
                                        <p:cTn id="37" dur="500" fill="hold"/>
                                        <p:tgtEl>
                                          <p:spTgt spid="5134"/>
                                        </p:tgtEl>
                                        <p:attrNameLst>
                                          <p:attrName>ppt_x</p:attrName>
                                        </p:attrNameLst>
                                      </p:cBhvr>
                                      <p:tavLst>
                                        <p:tav tm="0">
                                          <p:val>
                                            <p:strVal val="0-#ppt_w/2"/>
                                          </p:val>
                                        </p:tav>
                                        <p:tav tm="100000">
                                          <p:val>
                                            <p:strVal val="#ppt_x"/>
                                          </p:val>
                                        </p:tav>
                                      </p:tavLst>
                                    </p:anim>
                                    <p:anim calcmode="lin" valueType="num">
                                      <p:cBhvr additive="base">
                                        <p:cTn id="38" dur="500" fill="hold"/>
                                        <p:tgtEl>
                                          <p:spTgt spid="513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5135"/>
                                        </p:tgtEl>
                                        <p:attrNameLst>
                                          <p:attrName>style.visibility</p:attrName>
                                        </p:attrNameLst>
                                      </p:cBhvr>
                                      <p:to>
                                        <p:strVal val="visible"/>
                                      </p:to>
                                    </p:set>
                                    <p:anim calcmode="lin" valueType="num">
                                      <p:cBhvr additive="base">
                                        <p:cTn id="41" dur="500" fill="hold"/>
                                        <p:tgtEl>
                                          <p:spTgt spid="5135"/>
                                        </p:tgtEl>
                                        <p:attrNameLst>
                                          <p:attrName>ppt_x</p:attrName>
                                        </p:attrNameLst>
                                      </p:cBhvr>
                                      <p:tavLst>
                                        <p:tav tm="0">
                                          <p:val>
                                            <p:strVal val="0-#ppt_w/2"/>
                                          </p:val>
                                        </p:tav>
                                        <p:tav tm="100000">
                                          <p:val>
                                            <p:strVal val="#ppt_x"/>
                                          </p:val>
                                        </p:tav>
                                      </p:tavLst>
                                    </p:anim>
                                    <p:anim calcmode="lin" valueType="num">
                                      <p:cBhvr additive="base">
                                        <p:cTn id="42" dur="500" fill="hold"/>
                                        <p:tgtEl>
                                          <p:spTgt spid="5135"/>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5136"/>
                                        </p:tgtEl>
                                        <p:attrNameLst>
                                          <p:attrName>style.visibility</p:attrName>
                                        </p:attrNameLst>
                                      </p:cBhvr>
                                      <p:to>
                                        <p:strVal val="visible"/>
                                      </p:to>
                                    </p:set>
                                    <p:anim calcmode="lin" valueType="num">
                                      <p:cBhvr additive="base">
                                        <p:cTn id="45" dur="500" fill="hold"/>
                                        <p:tgtEl>
                                          <p:spTgt spid="5136"/>
                                        </p:tgtEl>
                                        <p:attrNameLst>
                                          <p:attrName>ppt_x</p:attrName>
                                        </p:attrNameLst>
                                      </p:cBhvr>
                                      <p:tavLst>
                                        <p:tav tm="0">
                                          <p:val>
                                            <p:strVal val="0-#ppt_w/2"/>
                                          </p:val>
                                        </p:tav>
                                        <p:tav tm="100000">
                                          <p:val>
                                            <p:strVal val="#ppt_x"/>
                                          </p:val>
                                        </p:tav>
                                      </p:tavLst>
                                    </p:anim>
                                    <p:anim calcmode="lin" valueType="num">
                                      <p:cBhvr additive="base">
                                        <p:cTn id="46" dur="500" fill="hold"/>
                                        <p:tgtEl>
                                          <p:spTgt spid="5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27" grpId="0" animBg="1"/>
      <p:bldP spid="5128" grpId="0" animBg="1"/>
      <p:bldP spid="5129" grpId="0" animBg="1"/>
      <p:bldP spid="5130" grpId="0" animBg="1"/>
      <p:bldP spid="5134" grpId="0" animBg="1"/>
      <p:bldP spid="5135" grpId="0" animBg="1"/>
      <p:bldP spid="513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31463104-A293-4ADC-620B-3120B14E84D0}"/>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L – lesy </a:t>
            </a:r>
          </a:p>
        </p:txBody>
      </p:sp>
      <p:sp>
        <p:nvSpPr>
          <p:cNvPr id="112643" name="Rectangle 3">
            <a:extLst>
              <a:ext uri="{FF2B5EF4-FFF2-40B4-BE49-F238E27FC236}">
                <a16:creationId xmlns:a16="http://schemas.microsoft.com/office/drawing/2014/main" id="{5DE05A32-3EE5-4B4A-DC12-EA8C49448E24}"/>
              </a:ext>
            </a:extLst>
          </p:cNvPr>
          <p:cNvSpPr>
            <a:spLocks noGrp="1" noChangeArrowheads="1"/>
          </p:cNvSpPr>
          <p:nvPr>
            <p:ph type="body" idx="1"/>
          </p:nvPr>
        </p:nvSpPr>
        <p:spPr>
          <a:xfrm>
            <a:off x="115888" y="908050"/>
            <a:ext cx="8570912" cy="5073650"/>
          </a:xfrm>
        </p:spPr>
        <p:txBody>
          <a:bodyPr/>
          <a:lstStyle/>
          <a:p>
            <a:pPr marL="358775" lvl="1" indent="-358775" eaLnBrk="1" hangingPunct="1">
              <a:defRPr/>
            </a:pPr>
            <a:r>
              <a:rPr lang="cs-CZ" altLang="en-US" sz="2400" b="1" dirty="0">
                <a:ea typeface="+mn-ea"/>
                <a:cs typeface="+mn-cs"/>
              </a:rPr>
              <a:t>potenciální vegetace většiny našeho území</a:t>
            </a:r>
          </a:p>
          <a:p>
            <a:pPr marL="358775" lvl="1" indent="-358775" eaLnBrk="1" hangingPunct="1">
              <a:defRPr/>
            </a:pPr>
            <a:r>
              <a:rPr lang="cs-CZ" altLang="en-US" sz="2400" b="1" dirty="0">
                <a:ea typeface="+mn-ea"/>
                <a:cs typeface="+mn-cs"/>
              </a:rPr>
              <a:t>typickým znakem je patrovitost</a:t>
            </a:r>
          </a:p>
          <a:p>
            <a:pPr marL="358775" lvl="1" indent="-358775" eaLnBrk="1" hangingPunct="1">
              <a:defRPr/>
            </a:pPr>
            <a:r>
              <a:rPr lang="cs-CZ" altLang="en-US" sz="2400" b="1" i="1" dirty="0">
                <a:ea typeface="+mn-ea"/>
                <a:cs typeface="+mn-cs"/>
              </a:rPr>
              <a:t>Carpino-Fagetea</a:t>
            </a:r>
            <a:r>
              <a:rPr lang="cs-CZ" altLang="en-US" sz="2400" b="1" dirty="0">
                <a:ea typeface="+mn-ea"/>
                <a:cs typeface="+mn-cs"/>
              </a:rPr>
              <a:t>, </a:t>
            </a:r>
            <a:r>
              <a:rPr lang="cs-CZ" altLang="en-US" sz="2400" b="1" i="1" dirty="0">
                <a:ea typeface="+mn-ea"/>
                <a:cs typeface="+mn-cs"/>
              </a:rPr>
              <a:t>Alnetea glutinosae</a:t>
            </a:r>
            <a:r>
              <a:rPr lang="cs-CZ" altLang="en-US" sz="2400" b="1" dirty="0">
                <a:ea typeface="+mn-ea"/>
                <a:cs typeface="+mn-cs"/>
              </a:rPr>
              <a:t>, </a:t>
            </a:r>
            <a:r>
              <a:rPr lang="cs-CZ" altLang="en-US" sz="2400" b="1" i="1" dirty="0">
                <a:ea typeface="+mn-ea"/>
                <a:cs typeface="+mn-cs"/>
              </a:rPr>
              <a:t>Vaccinio-Piceetea</a:t>
            </a:r>
            <a:r>
              <a:rPr lang="cs-CZ" altLang="en-US" sz="2400" b="1" dirty="0">
                <a:ea typeface="+mn-ea"/>
                <a:cs typeface="+mn-cs"/>
              </a:rPr>
              <a:t>...</a:t>
            </a:r>
          </a:p>
          <a:p>
            <a:pPr marL="358775" lvl="1" indent="-358775" eaLnBrk="1" hangingPunct="1">
              <a:defRPr/>
            </a:pPr>
            <a:r>
              <a:rPr lang="cs-CZ" altLang="en-US" sz="2400" b="1" dirty="0">
                <a:ea typeface="+mn-ea"/>
                <a:cs typeface="+mn-cs"/>
              </a:rPr>
              <a:t>L1 – mokřadní olšiny</a:t>
            </a:r>
          </a:p>
          <a:p>
            <a:pPr marL="358775" lvl="1" indent="-358775" eaLnBrk="1" hangingPunct="1">
              <a:defRPr/>
            </a:pPr>
            <a:r>
              <a:rPr lang="cs-CZ" altLang="en-US" sz="2400" b="1" dirty="0">
                <a:ea typeface="+mn-ea"/>
                <a:cs typeface="+mn-cs"/>
              </a:rPr>
              <a:t>L2 – lužní lesy</a:t>
            </a:r>
          </a:p>
          <a:p>
            <a:pPr marL="758825" lvl="2" indent="-358775" eaLnBrk="1" hangingPunct="1">
              <a:defRPr/>
            </a:pPr>
            <a:r>
              <a:rPr lang="cs-CZ" altLang="en-US" sz="2000" b="1" dirty="0">
                <a:ea typeface="+mn-ea"/>
                <a:cs typeface="+mn-cs"/>
              </a:rPr>
              <a:t>L2.1 – Horské olšiny s olší šedou</a:t>
            </a:r>
          </a:p>
          <a:p>
            <a:pPr marL="758825" lvl="2" indent="-358775" eaLnBrk="1" hangingPunct="1">
              <a:defRPr/>
            </a:pPr>
            <a:r>
              <a:rPr lang="cs-CZ" altLang="en-US" sz="2000" b="1" dirty="0">
                <a:ea typeface="+mn-ea"/>
                <a:cs typeface="+mn-cs"/>
              </a:rPr>
              <a:t>L2.2 – Údolní jasanovo olšové luhy</a:t>
            </a:r>
          </a:p>
          <a:p>
            <a:pPr marL="758825" lvl="2" indent="-358775" eaLnBrk="1" hangingPunct="1">
              <a:defRPr/>
            </a:pPr>
            <a:r>
              <a:rPr lang="cs-CZ" altLang="en-US" sz="2000" b="1" dirty="0">
                <a:ea typeface="+mn-ea"/>
                <a:cs typeface="+mn-cs"/>
              </a:rPr>
              <a:t>L2.3 – Tvrdé luhy nížinných řek</a:t>
            </a:r>
          </a:p>
          <a:p>
            <a:pPr marL="758825" lvl="2" indent="-358775" eaLnBrk="1" hangingPunct="1">
              <a:defRPr/>
            </a:pPr>
            <a:r>
              <a:rPr lang="cs-CZ" altLang="en-US" sz="2000" b="1" dirty="0">
                <a:ea typeface="+mn-ea"/>
                <a:cs typeface="+mn-cs"/>
              </a:rPr>
              <a:t>L2.4 – Měkké luhy nížinných řek</a:t>
            </a:r>
          </a:p>
          <a:p>
            <a:pPr marL="358775" lvl="1" indent="-358775" eaLnBrk="1" hangingPunct="1">
              <a:defRPr/>
            </a:pPr>
            <a:r>
              <a:rPr lang="cs-CZ" altLang="en-US" sz="2400" b="1" dirty="0">
                <a:ea typeface="+mn-ea"/>
                <a:cs typeface="+mn-cs"/>
              </a:rPr>
              <a:t>L3 – dubohabřiny</a:t>
            </a:r>
          </a:p>
          <a:p>
            <a:pPr marL="758825" lvl="2" indent="-358775" eaLnBrk="1" hangingPunct="1">
              <a:defRPr/>
            </a:pPr>
            <a:r>
              <a:rPr lang="cs-CZ" altLang="en-US" sz="2000" b="1" dirty="0">
                <a:ea typeface="+mn-ea"/>
                <a:cs typeface="+mn-cs"/>
              </a:rPr>
              <a:t>L3.1 – Hercynské dubohabřiny</a:t>
            </a:r>
          </a:p>
          <a:p>
            <a:pPr marL="758825" lvl="2" indent="-358775" eaLnBrk="1" hangingPunct="1">
              <a:defRPr/>
            </a:pPr>
            <a:r>
              <a:rPr lang="cs-CZ" altLang="en-US" sz="2000" b="1" dirty="0">
                <a:ea typeface="+mn-ea"/>
                <a:cs typeface="+mn-cs"/>
              </a:rPr>
              <a:t>L3.2 – Polonské dubohabřiny</a:t>
            </a:r>
          </a:p>
          <a:p>
            <a:pPr marL="758825" lvl="2" indent="-358775" eaLnBrk="1" hangingPunct="1">
              <a:defRPr/>
            </a:pPr>
            <a:r>
              <a:rPr lang="cs-CZ" altLang="en-US" sz="2000" b="1" dirty="0">
                <a:ea typeface="+mn-ea"/>
                <a:cs typeface="+mn-cs"/>
              </a:rPr>
              <a:t>L3.3 – Karpatské dubohabřiny</a:t>
            </a:r>
          </a:p>
          <a:p>
            <a:pPr marL="758825" lvl="2" indent="-358775" eaLnBrk="1" hangingPunct="1">
              <a:defRPr/>
            </a:pPr>
            <a:r>
              <a:rPr lang="cs-CZ" altLang="en-US" sz="2000" b="1" dirty="0">
                <a:ea typeface="+mn-ea"/>
                <a:cs typeface="+mn-cs"/>
              </a:rPr>
              <a:t>L3.4 – Panonské dubohabřiny</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925B9C7-FF08-463B-E57D-EC8A8F7E4368}"/>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L – lesy </a:t>
            </a:r>
          </a:p>
        </p:txBody>
      </p:sp>
      <p:sp>
        <p:nvSpPr>
          <p:cNvPr id="112643" name="Rectangle 3">
            <a:extLst>
              <a:ext uri="{FF2B5EF4-FFF2-40B4-BE49-F238E27FC236}">
                <a16:creationId xmlns:a16="http://schemas.microsoft.com/office/drawing/2014/main" id="{6C7766AF-495B-5DCF-2911-6402A3B6F2FA}"/>
              </a:ext>
            </a:extLst>
          </p:cNvPr>
          <p:cNvSpPr>
            <a:spLocks noGrp="1" noChangeArrowheads="1"/>
          </p:cNvSpPr>
          <p:nvPr>
            <p:ph type="body" idx="1"/>
          </p:nvPr>
        </p:nvSpPr>
        <p:spPr>
          <a:xfrm>
            <a:off x="115888" y="908050"/>
            <a:ext cx="8570912" cy="5073650"/>
          </a:xfrm>
        </p:spPr>
        <p:txBody>
          <a:bodyPr/>
          <a:lstStyle/>
          <a:p>
            <a:pPr marL="358775" lvl="1" indent="-358775" eaLnBrk="1" hangingPunct="1">
              <a:defRPr/>
            </a:pPr>
            <a:r>
              <a:rPr lang="cs-CZ" altLang="en-US" sz="2400" b="1" dirty="0">
                <a:ea typeface="+mn-ea"/>
                <a:cs typeface="+mn-cs"/>
              </a:rPr>
              <a:t>L4 – Suťové lesy</a:t>
            </a:r>
          </a:p>
          <a:p>
            <a:pPr marL="358775" lvl="1" indent="-358775" eaLnBrk="1" hangingPunct="1">
              <a:defRPr/>
            </a:pPr>
            <a:r>
              <a:rPr lang="cs-CZ" altLang="en-US" sz="2400" b="1" dirty="0">
                <a:ea typeface="+mn-ea"/>
                <a:cs typeface="+mn-cs"/>
              </a:rPr>
              <a:t>L5 – Bučiny</a:t>
            </a:r>
          </a:p>
          <a:p>
            <a:pPr marL="758825" lvl="2" indent="-358775" eaLnBrk="1" hangingPunct="1">
              <a:defRPr/>
            </a:pPr>
            <a:r>
              <a:rPr lang="cs-CZ" altLang="en-US" sz="2000" b="1" dirty="0">
                <a:ea typeface="+mn-ea"/>
                <a:cs typeface="+mn-cs"/>
              </a:rPr>
              <a:t>L5.1 – Květnaté bučiny</a:t>
            </a:r>
          </a:p>
          <a:p>
            <a:pPr marL="758825" lvl="2" indent="-358775" eaLnBrk="1" hangingPunct="1">
              <a:defRPr/>
            </a:pPr>
            <a:r>
              <a:rPr lang="cs-CZ" altLang="en-US" sz="2000" b="1" dirty="0">
                <a:ea typeface="+mn-ea"/>
                <a:cs typeface="+mn-cs"/>
              </a:rPr>
              <a:t>L5.2 – Horské klenové bučiny</a:t>
            </a:r>
          </a:p>
          <a:p>
            <a:pPr marL="758825" lvl="2" indent="-358775" eaLnBrk="1" hangingPunct="1">
              <a:defRPr/>
            </a:pPr>
            <a:r>
              <a:rPr lang="cs-CZ" altLang="en-US" sz="2000" b="1" dirty="0">
                <a:ea typeface="+mn-ea"/>
                <a:cs typeface="+mn-cs"/>
              </a:rPr>
              <a:t>L5.3 – Vápnomilné bučiny</a:t>
            </a:r>
          </a:p>
          <a:p>
            <a:pPr marL="758825" lvl="2" indent="-358775" eaLnBrk="1" hangingPunct="1">
              <a:defRPr/>
            </a:pPr>
            <a:r>
              <a:rPr lang="cs-CZ" altLang="en-US" sz="2000" b="1" dirty="0">
                <a:ea typeface="+mn-ea"/>
                <a:cs typeface="+mn-cs"/>
              </a:rPr>
              <a:t>L5.4 – Acidofilní bučiny</a:t>
            </a:r>
          </a:p>
          <a:p>
            <a:pPr marL="358775" lvl="1" indent="-358775" eaLnBrk="1" hangingPunct="1">
              <a:defRPr/>
            </a:pPr>
            <a:r>
              <a:rPr lang="cs-CZ" altLang="en-US" sz="2400" b="1" dirty="0">
                <a:ea typeface="+mn-ea"/>
                <a:cs typeface="+mn-cs"/>
              </a:rPr>
              <a:t>L6 – teplomilné doubravy</a:t>
            </a:r>
          </a:p>
          <a:p>
            <a:pPr marL="857250" lvl="2" indent="-457200" eaLnBrk="1" hangingPunct="1">
              <a:defRPr/>
            </a:pPr>
            <a:r>
              <a:rPr lang="cs-CZ" altLang="en-US" sz="2000" b="1" dirty="0">
                <a:ea typeface="+mn-ea"/>
                <a:cs typeface="+mn-cs"/>
              </a:rPr>
              <a:t>L6.1 – Perialpidské bazifilní teplomilné doubravy</a:t>
            </a:r>
          </a:p>
          <a:p>
            <a:pPr marL="857250" lvl="2" indent="-457200" eaLnBrk="1" hangingPunct="1">
              <a:defRPr/>
            </a:pPr>
            <a:r>
              <a:rPr lang="cs-CZ" altLang="en-US" sz="2000" b="1" dirty="0">
                <a:ea typeface="+mn-ea"/>
                <a:cs typeface="+mn-cs"/>
              </a:rPr>
              <a:t>L6.2 – Panonské teplomilné doubravy na spraši</a:t>
            </a:r>
          </a:p>
          <a:p>
            <a:pPr marL="857250" lvl="2" indent="-457200" eaLnBrk="1" hangingPunct="1">
              <a:defRPr/>
            </a:pPr>
            <a:r>
              <a:rPr lang="cs-CZ" altLang="en-US" sz="2000" b="1" dirty="0">
                <a:ea typeface="+mn-ea"/>
                <a:cs typeface="+mn-cs"/>
              </a:rPr>
              <a:t>L6.3 – Panonské teplomilné doubravy na písku</a:t>
            </a:r>
          </a:p>
          <a:p>
            <a:pPr marL="857250" lvl="2" indent="-457200" eaLnBrk="1" hangingPunct="1">
              <a:defRPr/>
            </a:pPr>
            <a:r>
              <a:rPr lang="cs-CZ" altLang="en-US" sz="2000" b="1" dirty="0">
                <a:ea typeface="+mn-ea"/>
                <a:cs typeface="+mn-cs"/>
              </a:rPr>
              <a:t>L6.4 – Středoevropské bazifilní teplomilné doubravy</a:t>
            </a:r>
          </a:p>
          <a:p>
            <a:pPr marL="857250" lvl="2" indent="-457200" eaLnBrk="1" hangingPunct="1">
              <a:defRPr/>
            </a:pPr>
            <a:r>
              <a:rPr lang="cs-CZ" altLang="en-US" sz="2000" b="1" dirty="0">
                <a:ea typeface="+mn-ea"/>
                <a:cs typeface="+mn-cs"/>
              </a:rPr>
              <a:t>L6.5 – Acidofilní teplomilné doubravy</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D39E25B9-B7DA-63A7-CFAD-EAE4A36C8B65}"/>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L – lesy </a:t>
            </a:r>
          </a:p>
        </p:txBody>
      </p:sp>
      <p:sp>
        <p:nvSpPr>
          <p:cNvPr id="112643" name="Rectangle 3">
            <a:extLst>
              <a:ext uri="{FF2B5EF4-FFF2-40B4-BE49-F238E27FC236}">
                <a16:creationId xmlns:a16="http://schemas.microsoft.com/office/drawing/2014/main" id="{827B944B-F72B-8DA4-33D6-5CE06E262EB1}"/>
              </a:ext>
            </a:extLst>
          </p:cNvPr>
          <p:cNvSpPr>
            <a:spLocks noGrp="1" noChangeArrowheads="1"/>
          </p:cNvSpPr>
          <p:nvPr>
            <p:ph type="body" idx="1"/>
          </p:nvPr>
        </p:nvSpPr>
        <p:spPr>
          <a:xfrm>
            <a:off x="115888" y="908050"/>
            <a:ext cx="8570912" cy="5073650"/>
          </a:xfrm>
        </p:spPr>
        <p:txBody>
          <a:bodyPr/>
          <a:lstStyle/>
          <a:p>
            <a:pPr marL="358775" lvl="1" indent="-358775" eaLnBrk="1" hangingPunct="1">
              <a:defRPr/>
            </a:pPr>
            <a:r>
              <a:rPr lang="cs-CZ" altLang="en-US" sz="2400" b="1" dirty="0">
                <a:ea typeface="+mn-ea"/>
                <a:cs typeface="+mn-cs"/>
              </a:rPr>
              <a:t>L7 – Acidofilní doubravy</a:t>
            </a:r>
          </a:p>
          <a:p>
            <a:pPr marL="758825" lvl="2" indent="-358775" eaLnBrk="1" hangingPunct="1">
              <a:defRPr/>
            </a:pPr>
            <a:r>
              <a:rPr lang="cs-CZ" altLang="en-US" sz="2000" b="1" dirty="0">
                <a:ea typeface="+mn-ea"/>
                <a:cs typeface="+mn-cs"/>
              </a:rPr>
              <a:t>L7.1 – Suché acidofilní doubravy</a:t>
            </a:r>
          </a:p>
          <a:p>
            <a:pPr marL="758825" lvl="2" indent="-358775" eaLnBrk="1" hangingPunct="1">
              <a:defRPr/>
            </a:pPr>
            <a:r>
              <a:rPr lang="cs-CZ" altLang="en-US" sz="2000" b="1" dirty="0">
                <a:ea typeface="+mn-ea"/>
                <a:cs typeface="+mn-cs"/>
              </a:rPr>
              <a:t>L7.2 – Vlhké acidofilní doubravy</a:t>
            </a:r>
          </a:p>
          <a:p>
            <a:pPr marL="758825" lvl="2" indent="-358775" eaLnBrk="1" hangingPunct="1">
              <a:defRPr/>
            </a:pPr>
            <a:r>
              <a:rPr lang="cs-CZ" altLang="en-US" sz="2000" b="1" dirty="0">
                <a:ea typeface="+mn-ea"/>
                <a:cs typeface="+mn-cs"/>
              </a:rPr>
              <a:t>L7.3 – Subkontinentální borové doubravy</a:t>
            </a:r>
          </a:p>
          <a:p>
            <a:pPr marL="758825" lvl="2" indent="-358775" eaLnBrk="1" hangingPunct="1">
              <a:defRPr/>
            </a:pPr>
            <a:r>
              <a:rPr lang="cs-CZ" altLang="en-US" sz="2000" b="1" dirty="0">
                <a:ea typeface="+mn-ea"/>
                <a:cs typeface="+mn-cs"/>
              </a:rPr>
              <a:t>L7.4 – Acidofilní doubravy na písku</a:t>
            </a:r>
          </a:p>
          <a:p>
            <a:pPr marL="358775" lvl="1" indent="-358775" eaLnBrk="1" hangingPunct="1">
              <a:defRPr/>
            </a:pPr>
            <a:r>
              <a:rPr lang="cs-CZ" altLang="en-US" sz="2400" b="1" dirty="0">
                <a:ea typeface="+mn-ea"/>
                <a:cs typeface="+mn-cs"/>
              </a:rPr>
              <a:t>L8 – Suché bory</a:t>
            </a:r>
          </a:p>
          <a:p>
            <a:pPr marL="758825" lvl="2" indent="-358775" eaLnBrk="1" hangingPunct="1">
              <a:defRPr/>
            </a:pPr>
            <a:r>
              <a:rPr lang="cs-CZ" altLang="en-US" sz="2000" b="1" dirty="0">
                <a:ea typeface="+mn-ea"/>
                <a:cs typeface="+mn-cs"/>
              </a:rPr>
              <a:t>L8.1 – Boreokontinentální bory</a:t>
            </a:r>
          </a:p>
          <a:p>
            <a:pPr marL="758825" lvl="2" indent="-358775" eaLnBrk="1" hangingPunct="1">
              <a:defRPr/>
            </a:pPr>
            <a:r>
              <a:rPr lang="cs-CZ" altLang="en-US" sz="2000" b="1" dirty="0">
                <a:ea typeface="+mn-ea"/>
                <a:cs typeface="+mn-cs"/>
              </a:rPr>
              <a:t>L8.2 – Lesostepní bory</a:t>
            </a:r>
          </a:p>
          <a:p>
            <a:pPr marL="758825" lvl="2" indent="-358775" eaLnBrk="1" hangingPunct="1">
              <a:defRPr/>
            </a:pPr>
            <a:r>
              <a:rPr lang="cs-CZ" altLang="en-US" sz="2000" b="1" dirty="0">
                <a:ea typeface="+mn-ea"/>
                <a:cs typeface="+mn-cs"/>
              </a:rPr>
              <a:t>L8.3 – Perialpidské hadcové bory</a:t>
            </a:r>
          </a:p>
          <a:p>
            <a:pPr marL="358775" lvl="1" indent="-358775" eaLnBrk="1" hangingPunct="1">
              <a:defRPr/>
            </a:pPr>
            <a:r>
              <a:rPr lang="cs-CZ" altLang="en-US" sz="2400" b="1" dirty="0">
                <a:ea typeface="+mn-ea"/>
                <a:cs typeface="+mn-cs"/>
              </a:rPr>
              <a:t>L9 – Smrčiny („přirozené horské“)</a:t>
            </a:r>
          </a:p>
          <a:p>
            <a:pPr marL="758825" lvl="2" indent="-358775" eaLnBrk="1" hangingPunct="1">
              <a:defRPr/>
            </a:pPr>
            <a:r>
              <a:rPr lang="cs-CZ" altLang="en-US" sz="2000" b="1" dirty="0">
                <a:ea typeface="+mn-ea"/>
                <a:cs typeface="+mn-cs"/>
              </a:rPr>
              <a:t>L9.1 – Horské třtinové smrčiny</a:t>
            </a:r>
          </a:p>
          <a:p>
            <a:pPr marL="758825" lvl="2" indent="-358775" eaLnBrk="1" hangingPunct="1">
              <a:defRPr/>
            </a:pPr>
            <a:r>
              <a:rPr lang="cs-CZ" altLang="en-US" sz="2000" b="1" dirty="0">
                <a:ea typeface="+mn-ea"/>
                <a:cs typeface="+mn-cs"/>
              </a:rPr>
              <a:t>L9.2 – Rašelinné a podmáčené smrčiny</a:t>
            </a:r>
          </a:p>
          <a:p>
            <a:pPr marL="758825" lvl="2" indent="-358775" eaLnBrk="1" hangingPunct="1">
              <a:defRPr/>
            </a:pPr>
            <a:r>
              <a:rPr lang="cs-CZ" altLang="en-US" sz="2000" b="1" dirty="0">
                <a:ea typeface="+mn-ea"/>
                <a:cs typeface="+mn-cs"/>
              </a:rPr>
              <a:t>L9.3 – Horské papratkové smrčiny</a:t>
            </a:r>
          </a:p>
          <a:p>
            <a:pPr marL="400050" lvl="2" indent="0" eaLnBrk="1" hangingPunct="1">
              <a:buFontTx/>
              <a:buNone/>
              <a:defRPr/>
            </a:pPr>
            <a:endParaRPr lang="cs-CZ" altLang="en-US" sz="2000" b="1" dirty="0">
              <a:ea typeface="+mn-ea"/>
              <a:cs typeface="+mn-cs"/>
            </a:endParaRP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DB5ED7EA-0862-5BBC-638A-8C681F151740}"/>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L – lesy </a:t>
            </a:r>
          </a:p>
        </p:txBody>
      </p:sp>
      <p:sp>
        <p:nvSpPr>
          <p:cNvPr id="112643" name="Rectangle 3">
            <a:extLst>
              <a:ext uri="{FF2B5EF4-FFF2-40B4-BE49-F238E27FC236}">
                <a16:creationId xmlns:a16="http://schemas.microsoft.com/office/drawing/2014/main" id="{91FD99CE-87E1-D068-87DA-B0AA1F30A170}"/>
              </a:ext>
            </a:extLst>
          </p:cNvPr>
          <p:cNvSpPr>
            <a:spLocks noGrp="1" noChangeArrowheads="1"/>
          </p:cNvSpPr>
          <p:nvPr>
            <p:ph type="body" idx="1"/>
          </p:nvPr>
        </p:nvSpPr>
        <p:spPr>
          <a:xfrm>
            <a:off x="115888" y="908050"/>
            <a:ext cx="8570912" cy="5073650"/>
          </a:xfrm>
        </p:spPr>
        <p:txBody>
          <a:bodyPr/>
          <a:lstStyle/>
          <a:p>
            <a:pPr marL="358775" lvl="1" indent="-358775" eaLnBrk="1" hangingPunct="1">
              <a:defRPr/>
            </a:pPr>
            <a:r>
              <a:rPr lang="cs-CZ" altLang="en-US" sz="2400" b="1" dirty="0">
                <a:ea typeface="+mn-ea"/>
                <a:cs typeface="+mn-cs"/>
              </a:rPr>
              <a:t>L10 – rašelinné lesy</a:t>
            </a:r>
          </a:p>
          <a:p>
            <a:pPr marL="758825" lvl="2" indent="-358775" eaLnBrk="1" hangingPunct="1">
              <a:defRPr/>
            </a:pPr>
            <a:r>
              <a:rPr lang="cs-CZ" altLang="en-US" sz="2000" b="1" dirty="0">
                <a:ea typeface="+mn-ea"/>
                <a:cs typeface="+mn-cs"/>
              </a:rPr>
              <a:t>L10.1 – Rašelinné březiny</a:t>
            </a:r>
          </a:p>
          <a:p>
            <a:pPr marL="758825" lvl="2" indent="-358775" eaLnBrk="1" hangingPunct="1">
              <a:defRPr/>
            </a:pPr>
            <a:r>
              <a:rPr lang="cs-CZ" altLang="en-US" sz="2000" b="1" dirty="0">
                <a:ea typeface="+mn-ea"/>
                <a:cs typeface="+mn-cs"/>
              </a:rPr>
              <a:t>L10.2 – Rašelinné brusnicové bory</a:t>
            </a:r>
          </a:p>
          <a:p>
            <a:pPr marL="758825" lvl="2" indent="-358775" eaLnBrk="1" hangingPunct="1">
              <a:defRPr/>
            </a:pPr>
            <a:r>
              <a:rPr lang="cs-CZ" altLang="en-US" sz="2000" b="1" dirty="0">
                <a:ea typeface="+mn-ea"/>
                <a:cs typeface="+mn-cs"/>
              </a:rPr>
              <a:t>L10.3 – Suchopýrové bory kontinentálních rašelinišť</a:t>
            </a:r>
          </a:p>
          <a:p>
            <a:pPr marL="758825" lvl="2" indent="-358775" eaLnBrk="1" hangingPunct="1">
              <a:defRPr/>
            </a:pPr>
            <a:r>
              <a:rPr lang="cs-CZ" altLang="en-US" sz="2000" b="1" dirty="0">
                <a:ea typeface="+mn-ea"/>
                <a:cs typeface="+mn-cs"/>
              </a:rPr>
              <a:t>L10.4 – </a:t>
            </a:r>
            <a:r>
              <a:rPr lang="cs-CZ" altLang="en-US" sz="2000" b="1" dirty="0" err="1">
                <a:ea typeface="+mn-ea"/>
                <a:cs typeface="+mn-cs"/>
              </a:rPr>
              <a:t>Blatkové</a:t>
            </a:r>
            <a:r>
              <a:rPr lang="cs-CZ" altLang="en-US" sz="2000" b="1" dirty="0">
                <a:ea typeface="+mn-ea"/>
                <a:cs typeface="+mn-cs"/>
              </a:rPr>
              <a:t> bory</a:t>
            </a:r>
          </a:p>
          <a:p>
            <a:pPr marL="758825" lvl="2" indent="-358775" eaLnBrk="1" hangingPunct="1">
              <a:defRPr/>
            </a:pPr>
            <a:endParaRPr lang="cs-CZ" altLang="en-US" sz="2000" b="1" dirty="0">
              <a:ea typeface="+mn-ea"/>
              <a:cs typeface="+mn-cs"/>
            </a:endParaRP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D66FF90B-CA12-13A0-BE90-0D89842835CB}"/>
              </a:ext>
            </a:extLst>
          </p:cNvPr>
          <p:cNvSpPr>
            <a:spLocks noGrp="1" noChangeArrowheads="1"/>
          </p:cNvSpPr>
          <p:nvPr>
            <p:ph type="title"/>
          </p:nvPr>
        </p:nvSpPr>
        <p:spPr>
          <a:xfrm>
            <a:off x="214313" y="274638"/>
            <a:ext cx="8713787" cy="633412"/>
          </a:xfrm>
        </p:spPr>
        <p:txBody>
          <a:bodyPr/>
          <a:lstStyle/>
          <a:p>
            <a:pPr eaLnBrk="1" hangingPunct="1"/>
            <a:r>
              <a:rPr lang="cs-CZ" altLang="cs-CZ" sz="3600" b="1">
                <a:solidFill>
                  <a:schemeClr val="tx1"/>
                </a:solidFill>
              </a:rPr>
              <a:t>X – biotopy silně ovlivněné nebo vytvořené člověkem</a:t>
            </a:r>
          </a:p>
        </p:txBody>
      </p:sp>
      <p:sp>
        <p:nvSpPr>
          <p:cNvPr id="114691" name="Rectangle 3">
            <a:extLst>
              <a:ext uri="{FF2B5EF4-FFF2-40B4-BE49-F238E27FC236}">
                <a16:creationId xmlns:a16="http://schemas.microsoft.com/office/drawing/2014/main" id="{EE26E81A-9CD7-043C-57AB-55A8BF297A44}"/>
              </a:ext>
            </a:extLst>
          </p:cNvPr>
          <p:cNvSpPr>
            <a:spLocks noGrp="1" noChangeArrowheads="1"/>
          </p:cNvSpPr>
          <p:nvPr>
            <p:ph type="body" idx="1"/>
          </p:nvPr>
        </p:nvSpPr>
        <p:spPr>
          <a:xfrm>
            <a:off x="214313" y="1216025"/>
            <a:ext cx="8713787" cy="5000625"/>
          </a:xfrm>
        </p:spPr>
        <p:txBody>
          <a:bodyPr/>
          <a:lstStyle/>
          <a:p>
            <a:pPr marL="285750" lvl="1" eaLnBrk="1" hangingPunct="1">
              <a:defRPr/>
            </a:pPr>
            <a:r>
              <a:rPr lang="cs-CZ" altLang="en-US" sz="2400" b="1" dirty="0">
                <a:ea typeface="+mn-ea"/>
                <a:cs typeface="+mn-cs"/>
              </a:rPr>
              <a:t>podmíněna lidskou činností</a:t>
            </a:r>
          </a:p>
          <a:p>
            <a:pPr marL="285750" lvl="1" eaLnBrk="1" hangingPunct="1">
              <a:defRPr/>
            </a:pPr>
            <a:r>
              <a:rPr lang="cs-CZ" altLang="en-US" sz="2400" b="1" dirty="0">
                <a:ea typeface="+mn-ea"/>
                <a:cs typeface="+mn-cs"/>
              </a:rPr>
              <a:t>musí existovat trvalé rušivé vlivy</a:t>
            </a:r>
          </a:p>
          <a:p>
            <a:pPr marL="285750" lvl="1" eaLnBrk="1" hangingPunct="1">
              <a:defRPr/>
            </a:pPr>
            <a:r>
              <a:rPr lang="cs-CZ" altLang="en-US" sz="2400" b="1" dirty="0">
                <a:ea typeface="+mn-ea"/>
                <a:cs typeface="+mn-cs"/>
              </a:rPr>
              <a:t>častý výskyt jednoletých rostlin, druhů s dobrým šířením, </a:t>
            </a:r>
            <a:r>
              <a:rPr lang="cs-CZ" altLang="en-US" sz="2400" b="1" dirty="0" err="1">
                <a:ea typeface="+mn-ea"/>
                <a:cs typeface="+mn-cs"/>
              </a:rPr>
              <a:t>ruderálů</a:t>
            </a:r>
            <a:r>
              <a:rPr lang="cs-CZ" altLang="en-US" sz="2400" b="1" dirty="0">
                <a:ea typeface="+mn-ea"/>
                <a:cs typeface="+mn-cs"/>
              </a:rPr>
              <a:t>, nitrofytů, </a:t>
            </a:r>
            <a:r>
              <a:rPr lang="cs-CZ" altLang="en-US" sz="2400" b="1" dirty="0" err="1">
                <a:ea typeface="+mn-ea"/>
                <a:cs typeface="+mn-cs"/>
              </a:rPr>
              <a:t>apofytů</a:t>
            </a:r>
            <a:r>
              <a:rPr lang="cs-CZ" altLang="en-US" sz="2400" b="1" dirty="0">
                <a:ea typeface="+mn-ea"/>
                <a:cs typeface="+mn-cs"/>
              </a:rPr>
              <a:t>, synantropních druhů…</a:t>
            </a:r>
          </a:p>
          <a:p>
            <a:pPr marL="285750" lvl="1" eaLnBrk="1" hangingPunct="1">
              <a:defRPr/>
            </a:pPr>
            <a:r>
              <a:rPr lang="cs-CZ" altLang="en-US" sz="2400" b="1" i="1" dirty="0">
                <a:ea typeface="+mn-ea"/>
                <a:cs typeface="+mn-cs"/>
              </a:rPr>
              <a:t>Galio-Urticetea</a:t>
            </a:r>
            <a:r>
              <a:rPr lang="cs-CZ" altLang="en-US" sz="2400" b="1" dirty="0">
                <a:ea typeface="+mn-ea"/>
                <a:cs typeface="+mn-cs"/>
              </a:rPr>
              <a:t>, </a:t>
            </a:r>
            <a:r>
              <a:rPr lang="cs-CZ" altLang="en-US" sz="2400" b="1" i="1" dirty="0">
                <a:ea typeface="+mn-ea"/>
                <a:cs typeface="+mn-cs"/>
              </a:rPr>
              <a:t>Artemisietea vulgaris</a:t>
            </a:r>
            <a:r>
              <a:rPr lang="cs-CZ" altLang="en-US" sz="2400" b="1" dirty="0">
                <a:ea typeface="+mn-ea"/>
                <a:cs typeface="+mn-cs"/>
              </a:rPr>
              <a:t>, </a:t>
            </a:r>
            <a:r>
              <a:rPr lang="cs-CZ" altLang="en-US" sz="2400" b="1" i="1" dirty="0">
                <a:ea typeface="+mn-ea"/>
                <a:cs typeface="+mn-cs"/>
              </a:rPr>
              <a:t>Galio-Urticetea</a:t>
            </a:r>
            <a:r>
              <a:rPr lang="cs-CZ" altLang="en-US" sz="2400" b="1" dirty="0">
                <a:ea typeface="+mn-ea"/>
                <a:cs typeface="+mn-cs"/>
              </a:rPr>
              <a:t>...</a:t>
            </a:r>
          </a:p>
          <a:p>
            <a:pPr marL="0" lvl="1" indent="0" eaLnBrk="1" hangingPunct="1">
              <a:buFontTx/>
              <a:buNone/>
              <a:defRPr/>
            </a:pPr>
            <a:endParaRPr lang="cs-CZ" altLang="en-US" sz="2400" b="1" dirty="0">
              <a:ea typeface="+mn-ea"/>
              <a:cs typeface="+mn-cs"/>
            </a:endParaRPr>
          </a:p>
        </p:txBody>
      </p:sp>
      <p:pic>
        <p:nvPicPr>
          <p:cNvPr id="126980" name="Picture 4">
            <a:extLst>
              <a:ext uri="{FF2B5EF4-FFF2-40B4-BE49-F238E27FC236}">
                <a16:creationId xmlns:a16="http://schemas.microsoft.com/office/drawing/2014/main" id="{CA8CD8C2-6E4B-83B8-7E58-CCB8E98B3F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716338"/>
            <a:ext cx="8380413"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B8171447-E127-EB8D-A7FA-A1FF37604E30}"/>
              </a:ext>
            </a:extLst>
          </p:cNvPr>
          <p:cNvSpPr>
            <a:spLocks noGrp="1" noChangeArrowheads="1"/>
          </p:cNvSpPr>
          <p:nvPr>
            <p:ph type="title"/>
          </p:nvPr>
        </p:nvSpPr>
        <p:spPr>
          <a:xfrm>
            <a:off x="214313" y="274638"/>
            <a:ext cx="8713787" cy="633412"/>
          </a:xfrm>
        </p:spPr>
        <p:txBody>
          <a:bodyPr/>
          <a:lstStyle/>
          <a:p>
            <a:pPr eaLnBrk="1" hangingPunct="1"/>
            <a:r>
              <a:rPr lang="cs-CZ" altLang="cs-CZ" sz="3600" b="1">
                <a:solidFill>
                  <a:schemeClr val="tx1"/>
                </a:solidFill>
              </a:rPr>
              <a:t>X – biotopy silně ovlivněné nebo vytvořené člověkem</a:t>
            </a:r>
          </a:p>
        </p:txBody>
      </p:sp>
      <p:sp>
        <p:nvSpPr>
          <p:cNvPr id="114691" name="Rectangle 3">
            <a:extLst>
              <a:ext uri="{FF2B5EF4-FFF2-40B4-BE49-F238E27FC236}">
                <a16:creationId xmlns:a16="http://schemas.microsoft.com/office/drawing/2014/main" id="{98CFFBDA-C46B-F0B1-7F83-99A0D2290A55}"/>
              </a:ext>
            </a:extLst>
          </p:cNvPr>
          <p:cNvSpPr>
            <a:spLocks noGrp="1" noChangeArrowheads="1"/>
          </p:cNvSpPr>
          <p:nvPr>
            <p:ph type="body" idx="1"/>
          </p:nvPr>
        </p:nvSpPr>
        <p:spPr>
          <a:xfrm>
            <a:off x="115888" y="1089025"/>
            <a:ext cx="8910637" cy="5000625"/>
          </a:xfrm>
        </p:spPr>
        <p:txBody>
          <a:bodyPr/>
          <a:lstStyle/>
          <a:p>
            <a:pPr marL="285750" lvl="1" eaLnBrk="1" hangingPunct="1">
              <a:defRPr/>
            </a:pPr>
            <a:r>
              <a:rPr lang="cs-CZ" altLang="en-US" sz="2000" b="1" dirty="0">
                <a:ea typeface="+mn-ea"/>
                <a:cs typeface="+mn-cs"/>
              </a:rPr>
              <a:t>X1 – Urbanizovaná území</a:t>
            </a:r>
          </a:p>
          <a:p>
            <a:pPr marL="285750" lvl="1" eaLnBrk="1" hangingPunct="1">
              <a:defRPr/>
            </a:pPr>
            <a:r>
              <a:rPr lang="cs-CZ" altLang="en-US" sz="2000" b="1" dirty="0">
                <a:ea typeface="+mn-ea"/>
                <a:cs typeface="+mn-cs"/>
              </a:rPr>
              <a:t>X2 – Intenzivně obhospodařovaná pole</a:t>
            </a:r>
          </a:p>
          <a:p>
            <a:pPr marL="285750" lvl="1" eaLnBrk="1" hangingPunct="1">
              <a:defRPr/>
            </a:pPr>
            <a:r>
              <a:rPr lang="cs-CZ" altLang="en-US" sz="2000" b="1" dirty="0">
                <a:ea typeface="+mn-ea"/>
                <a:cs typeface="+mn-cs"/>
              </a:rPr>
              <a:t>X3 – Extenzivně obhospodařovaná pole</a:t>
            </a:r>
          </a:p>
          <a:p>
            <a:pPr marL="285750" lvl="1" eaLnBrk="1" hangingPunct="1">
              <a:defRPr/>
            </a:pPr>
            <a:r>
              <a:rPr lang="cs-CZ" altLang="en-US" sz="2000" b="1" dirty="0">
                <a:ea typeface="+mn-ea"/>
                <a:cs typeface="+mn-cs"/>
              </a:rPr>
              <a:t>X4 – Trvalé zemědělské kultury</a:t>
            </a:r>
          </a:p>
          <a:p>
            <a:pPr marL="285750" lvl="1" eaLnBrk="1" hangingPunct="1">
              <a:defRPr/>
            </a:pPr>
            <a:r>
              <a:rPr lang="cs-CZ" altLang="en-US" sz="2000" b="1" dirty="0">
                <a:ea typeface="+mn-ea"/>
                <a:cs typeface="+mn-cs"/>
              </a:rPr>
              <a:t>X5 – Intenzivně obhospodařované louky</a:t>
            </a:r>
          </a:p>
          <a:p>
            <a:pPr marL="285750" lvl="1" eaLnBrk="1" hangingPunct="1">
              <a:defRPr/>
            </a:pPr>
            <a:r>
              <a:rPr lang="cs-CZ" altLang="en-US" sz="2000" b="1" dirty="0">
                <a:ea typeface="+mn-ea"/>
                <a:cs typeface="+mn-cs"/>
              </a:rPr>
              <a:t>X6 – Antropogenní plochy se sporadickou vegetací mimo sídla</a:t>
            </a:r>
          </a:p>
          <a:p>
            <a:pPr marL="285750" lvl="1" eaLnBrk="1" hangingPunct="1">
              <a:defRPr/>
            </a:pPr>
            <a:r>
              <a:rPr lang="cs-CZ" altLang="en-US" sz="2000" b="1" dirty="0">
                <a:ea typeface="+mn-ea"/>
                <a:cs typeface="+mn-cs"/>
              </a:rPr>
              <a:t>X7 – Ruderální bylinná vegetace</a:t>
            </a:r>
          </a:p>
          <a:p>
            <a:pPr marL="285750" lvl="1" eaLnBrk="1" hangingPunct="1">
              <a:defRPr/>
            </a:pPr>
            <a:r>
              <a:rPr lang="cs-CZ" altLang="en-US" sz="2000" b="1" dirty="0">
                <a:solidFill>
                  <a:srgbClr val="FF0000"/>
                </a:solidFill>
                <a:ea typeface="+mn-ea"/>
                <a:cs typeface="+mn-cs"/>
              </a:rPr>
              <a:t>X8 – Křoviny s ruderálními a nepůvodními druhy</a:t>
            </a:r>
          </a:p>
          <a:p>
            <a:pPr marL="285750" lvl="1" eaLnBrk="1" hangingPunct="1">
              <a:defRPr/>
            </a:pPr>
            <a:r>
              <a:rPr lang="cs-CZ" altLang="en-US" sz="2000" b="1" dirty="0">
                <a:solidFill>
                  <a:srgbClr val="FF0000"/>
                </a:solidFill>
                <a:ea typeface="+mn-ea"/>
                <a:cs typeface="+mn-cs"/>
              </a:rPr>
              <a:t>X9 – Lesní kultury s nepůvodními dřevinami</a:t>
            </a:r>
          </a:p>
          <a:p>
            <a:pPr marL="685800" lvl="2" eaLnBrk="1" hangingPunct="1">
              <a:defRPr/>
            </a:pPr>
            <a:r>
              <a:rPr lang="cs-CZ" altLang="en-US" sz="1800" b="1" dirty="0">
                <a:solidFill>
                  <a:srgbClr val="FF0000"/>
                </a:solidFill>
                <a:ea typeface="+mn-ea"/>
                <a:cs typeface="+mn-cs"/>
              </a:rPr>
              <a:t>X9A - Lesní kultury s nepůvodními jehličnatými dřevinami</a:t>
            </a:r>
          </a:p>
          <a:p>
            <a:pPr marL="685800" lvl="2" eaLnBrk="1" hangingPunct="1">
              <a:defRPr/>
            </a:pPr>
            <a:r>
              <a:rPr lang="cs-CZ" altLang="en-US" sz="1800" b="1" dirty="0">
                <a:solidFill>
                  <a:srgbClr val="FF0000"/>
                </a:solidFill>
                <a:ea typeface="+mn-ea"/>
                <a:cs typeface="+mn-cs"/>
              </a:rPr>
              <a:t>X9B - Lesní kultury s nepůvodními listnatými dřevinami</a:t>
            </a:r>
          </a:p>
          <a:p>
            <a:pPr marL="285750" lvl="1" eaLnBrk="1" hangingPunct="1">
              <a:defRPr/>
            </a:pPr>
            <a:r>
              <a:rPr lang="cs-CZ" altLang="en-US" sz="2000" b="1" dirty="0">
                <a:solidFill>
                  <a:srgbClr val="FF0000"/>
                </a:solidFill>
                <a:ea typeface="+mn-ea"/>
                <a:cs typeface="+mn-cs"/>
              </a:rPr>
              <a:t>X10 – Paseky s podrostem původního lesa</a:t>
            </a:r>
          </a:p>
          <a:p>
            <a:pPr marL="285750" lvl="1" eaLnBrk="1" hangingPunct="1">
              <a:defRPr/>
            </a:pPr>
            <a:r>
              <a:rPr lang="cs-CZ" altLang="en-US" sz="2000" b="1" dirty="0">
                <a:solidFill>
                  <a:srgbClr val="FF0000"/>
                </a:solidFill>
                <a:ea typeface="+mn-ea"/>
                <a:cs typeface="+mn-cs"/>
              </a:rPr>
              <a:t>X11 – Paseky s nitrofilní vegetací</a:t>
            </a:r>
          </a:p>
          <a:p>
            <a:pPr marL="285750" lvl="1" eaLnBrk="1" hangingPunct="1">
              <a:defRPr/>
            </a:pPr>
            <a:r>
              <a:rPr lang="cs-CZ" altLang="en-US" sz="2000" b="1" dirty="0">
                <a:solidFill>
                  <a:srgbClr val="FF0000"/>
                </a:solidFill>
                <a:ea typeface="+mn-ea"/>
                <a:cs typeface="+mn-cs"/>
              </a:rPr>
              <a:t>X12 – Nálety pionýrských dřevin</a:t>
            </a:r>
          </a:p>
          <a:p>
            <a:pPr marL="285750" lvl="1" eaLnBrk="1" hangingPunct="1">
              <a:defRPr/>
            </a:pPr>
            <a:r>
              <a:rPr lang="cs-CZ" altLang="en-US" sz="2000" b="1" dirty="0">
                <a:solidFill>
                  <a:srgbClr val="FF0000"/>
                </a:solidFill>
                <a:ea typeface="+mn-ea"/>
                <a:cs typeface="+mn-cs"/>
              </a:rPr>
              <a:t>X13 – Nelesní stromové výsadby mimo sídla</a:t>
            </a:r>
          </a:p>
          <a:p>
            <a:pPr marL="285750" lvl="1" eaLnBrk="1" hangingPunct="1">
              <a:defRPr/>
            </a:pPr>
            <a:r>
              <a:rPr lang="cs-CZ" altLang="en-US" sz="2000" b="1" dirty="0">
                <a:ea typeface="+mn-ea"/>
                <a:cs typeface="+mn-cs"/>
              </a:rPr>
              <a:t>X14 – Vodní toky a nádrže bez ochranářsky významné vegetace</a:t>
            </a:r>
          </a:p>
          <a:p>
            <a:pPr marL="685800" lvl="2" eaLnBrk="1" hangingPunct="1">
              <a:defRPr/>
            </a:pPr>
            <a:endParaRPr lang="cs-CZ" altLang="en-US" sz="1800" b="1" dirty="0">
              <a:ea typeface="+mn-ea"/>
              <a:cs typeface="+mn-cs"/>
            </a:endParaRPr>
          </a:p>
          <a:p>
            <a:pPr marL="685800" lvl="2" eaLnBrk="1" hangingPunct="1">
              <a:defRPr/>
            </a:pPr>
            <a:endParaRPr lang="cs-CZ" altLang="en-US" sz="1800" b="1" dirty="0">
              <a:ea typeface="+mn-ea"/>
              <a:cs typeface="+mn-cs"/>
            </a:endParaRPr>
          </a:p>
          <a:p>
            <a:pPr marL="285750" lvl="1" eaLnBrk="1" hangingPunct="1">
              <a:defRPr/>
            </a:pPr>
            <a:endParaRPr lang="cs-CZ" altLang="en-US" sz="2000" b="1" dirty="0">
              <a:ea typeface="+mn-ea"/>
              <a:cs typeface="+mn-cs"/>
            </a:endParaRP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8BDDF035-943B-F191-3DD0-52BA608061CB}"/>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Katalog biotopů</a:t>
            </a:r>
          </a:p>
        </p:txBody>
      </p:sp>
      <p:pic>
        <p:nvPicPr>
          <p:cNvPr id="131075" name="Obrázek 2">
            <a:extLst>
              <a:ext uri="{FF2B5EF4-FFF2-40B4-BE49-F238E27FC236}">
                <a16:creationId xmlns:a16="http://schemas.microsoft.com/office/drawing/2014/main" id="{9F1FDC56-2B05-236A-84BA-D15B2E1CDF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1087438"/>
            <a:ext cx="9147176"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ovéPole 3">
            <a:extLst>
              <a:ext uri="{FF2B5EF4-FFF2-40B4-BE49-F238E27FC236}">
                <a16:creationId xmlns:a16="http://schemas.microsoft.com/office/drawing/2014/main" id="{CD0BAF8E-E912-7684-DDAE-175F8D0A1D3B}"/>
              </a:ext>
            </a:extLst>
          </p:cNvPr>
          <p:cNvSpPr txBox="1">
            <a:spLocks noChangeArrowheads="1"/>
          </p:cNvSpPr>
          <p:nvPr/>
        </p:nvSpPr>
        <p:spPr bwMode="auto">
          <a:xfrm>
            <a:off x="0" y="6527800"/>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400">
                <a:cs typeface="Calibri" panose="020F0502020204030204" pitchFamily="34" charset="0"/>
              </a:rPr>
              <a:t>https://aopkcr.maps.arcgis.com/home/item.html?id=c38db59779714a78aec4c731152b0290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a:extLst>
              <a:ext uri="{FF2B5EF4-FFF2-40B4-BE49-F238E27FC236}">
                <a16:creationId xmlns:a16="http://schemas.microsoft.com/office/drawing/2014/main" id="{9FD8847E-AA9C-F532-15EA-6449FE54BA04}"/>
              </a:ext>
            </a:extLst>
          </p:cNvPr>
          <p:cNvSpPr>
            <a:spLocks noGrp="1" noChangeArrowheads="1"/>
          </p:cNvSpPr>
          <p:nvPr>
            <p:ph type="body" idx="1"/>
          </p:nvPr>
        </p:nvSpPr>
        <p:spPr>
          <a:xfrm>
            <a:off x="98425" y="1165225"/>
            <a:ext cx="8947150" cy="4525963"/>
          </a:xfrm>
        </p:spPr>
        <p:txBody>
          <a:bodyPr/>
          <a:lstStyle/>
          <a:p>
            <a:pPr marL="609600" indent="-609600" eaLnBrk="1" hangingPunct="1">
              <a:lnSpc>
                <a:spcPct val="90000"/>
              </a:lnSpc>
              <a:buFontTx/>
              <a:buAutoNum type="arabicPeriod"/>
              <a:defRPr/>
            </a:pPr>
            <a:r>
              <a:rPr lang="cs-CZ" altLang="en-US" sz="2400" b="1" dirty="0"/>
              <a:t>Společenstvo silně změněné člověkem – biotopy X (vztah             k jednotkám curyšsko-montpelliérského systému)</a:t>
            </a:r>
          </a:p>
          <a:p>
            <a:pPr marL="609600" indent="-609600" eaLnBrk="1" hangingPunct="1">
              <a:lnSpc>
                <a:spcPct val="90000"/>
              </a:lnSpc>
              <a:buFontTx/>
              <a:buAutoNum type="arabicPeriod"/>
              <a:defRPr/>
            </a:pPr>
            <a:r>
              <a:rPr lang="cs-CZ" altLang="en-US" sz="2400" b="1" dirty="0"/>
              <a:t>Společenstva přírodní, přirozená, přírodě blízká</a:t>
            </a:r>
          </a:p>
          <a:p>
            <a:pPr lvl="1" eaLnBrk="1" hangingPunct="1">
              <a:lnSpc>
                <a:spcPct val="90000"/>
              </a:lnSpc>
              <a:buSzPct val="75000"/>
              <a:buFont typeface="Arial" panose="020B0604020202020204" pitchFamily="34" charset="0"/>
              <a:buChar char="•"/>
              <a:defRPr/>
            </a:pPr>
            <a:r>
              <a:rPr lang="cs-CZ" altLang="en-US" sz="2400" b="1" dirty="0"/>
              <a:t>zařadit do formační skupiny dle fyziognomie (rychlá orientace dle barev pravého horního rohu)</a:t>
            </a:r>
          </a:p>
          <a:p>
            <a:pPr lvl="2" eaLnBrk="1" hangingPunct="1">
              <a:lnSpc>
                <a:spcPct val="90000"/>
              </a:lnSpc>
              <a:buSzPct val="75000"/>
              <a:buFont typeface="Arial" panose="020B0604020202020204" pitchFamily="34" charset="0"/>
              <a:buChar char="•"/>
              <a:defRPr/>
            </a:pPr>
            <a:r>
              <a:rPr lang="cs-CZ" altLang="en-US" b="1" dirty="0"/>
              <a:t>zařadit do typu biotopů – dle diagnostických druhů rostlin (pomocné údaje – fotografie, struktura a druhové složení, ekologie, variabilita, výskyt aj.)</a:t>
            </a:r>
          </a:p>
          <a:p>
            <a:pPr lvl="2" eaLnBrk="1" hangingPunct="1">
              <a:lnSpc>
                <a:spcPct val="90000"/>
              </a:lnSpc>
              <a:buSzPct val="75000"/>
              <a:buFont typeface="Arial" panose="020B0604020202020204" pitchFamily="34" charset="0"/>
              <a:buChar char="•"/>
              <a:defRPr/>
            </a:pPr>
            <a:endParaRPr lang="cs-CZ" altLang="en-US" b="1" dirty="0"/>
          </a:p>
          <a:p>
            <a:pPr marL="114300" indent="0" eaLnBrk="1" hangingPunct="1">
              <a:lnSpc>
                <a:spcPct val="90000"/>
              </a:lnSpc>
              <a:buFontTx/>
              <a:buNone/>
              <a:defRPr/>
            </a:pPr>
            <a:r>
              <a:rPr lang="cs-CZ" altLang="en-US" sz="2400" b="1" dirty="0">
                <a:solidFill>
                  <a:srgbClr val="FF0000"/>
                </a:solidFill>
              </a:rPr>
              <a:t>Pozn: přirozenost v širším (přeneseném) slova smyslu (= reprezentativnost vzhledem k charakteristice v Katalogu)</a:t>
            </a:r>
          </a:p>
        </p:txBody>
      </p:sp>
      <p:sp>
        <p:nvSpPr>
          <p:cNvPr id="5" name="Rectangle 2">
            <a:extLst>
              <a:ext uri="{FF2B5EF4-FFF2-40B4-BE49-F238E27FC236}">
                <a16:creationId xmlns:a16="http://schemas.microsoft.com/office/drawing/2014/main" id="{2714A73E-1A5F-AB18-51A0-8722072F6FE1}"/>
              </a:ext>
            </a:extLst>
          </p:cNvPr>
          <p:cNvSpPr txBox="1">
            <a:spLocks noChangeArrowheads="1"/>
          </p:cNvSpPr>
          <p:nvPr/>
        </p:nvSpPr>
        <p:spPr bwMode="auto">
          <a:xfrm>
            <a:off x="80963" y="274638"/>
            <a:ext cx="8947150" cy="633412"/>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sz="3600" b="1" dirty="0">
                <a:solidFill>
                  <a:schemeClr val="tx1"/>
                </a:solidFill>
              </a:rPr>
              <a:t>Zařazování společenstev dle Katalogu biotopů</a:t>
            </a:r>
            <a:endParaRPr lang="cs-CZ" sz="3600" b="1" kern="0" dirty="0">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a:extLst>
              <a:ext uri="{FF2B5EF4-FFF2-40B4-BE49-F238E27FC236}">
                <a16:creationId xmlns:a16="http://schemas.microsoft.com/office/drawing/2014/main" id="{4DE918CC-2794-7291-84ED-FB5D968C361E}"/>
              </a:ext>
            </a:extLst>
          </p:cNvPr>
          <p:cNvSpPr>
            <a:spLocks noChangeArrowheads="1"/>
          </p:cNvSpPr>
          <p:nvPr/>
        </p:nvSpPr>
        <p:spPr bwMode="auto">
          <a:xfrm>
            <a:off x="142875" y="274638"/>
            <a:ext cx="8821738" cy="1143000"/>
          </a:xfrm>
          <a:prstGeom prst="rect">
            <a:avLst/>
          </a:prstGeom>
          <a:noFill/>
          <a:ln w="9525">
            <a:noFill/>
            <a:miter lim="800000"/>
            <a:headEnd/>
            <a:tailEnd/>
          </a:ln>
          <a:effectLst/>
        </p:spPr>
        <p:txBody>
          <a:bodyPr anchor="ctr"/>
          <a:lstStyle/>
          <a:p>
            <a:pPr algn="ctr" eaLnBrk="1" hangingPunct="1">
              <a:defRPr/>
            </a:pPr>
            <a:r>
              <a:rPr lang="cs-CZ" sz="3600" b="1" dirty="0">
                <a:latin typeface="Calibri" panose="020F0502020204030204" pitchFamily="34" charset="0"/>
                <a:ea typeface="+mj-ea"/>
                <a:cs typeface="+mj-cs"/>
              </a:rPr>
              <a:t>Využití curyšsko-montpelliérské školy a Katalogu biotopů</a:t>
            </a:r>
          </a:p>
        </p:txBody>
      </p:sp>
      <p:sp>
        <p:nvSpPr>
          <p:cNvPr id="135171" name="Rectangle 5">
            <a:extLst>
              <a:ext uri="{FF2B5EF4-FFF2-40B4-BE49-F238E27FC236}">
                <a16:creationId xmlns:a16="http://schemas.microsoft.com/office/drawing/2014/main" id="{D214CD99-C1DD-79DF-01A7-403391F16F4A}"/>
              </a:ext>
            </a:extLst>
          </p:cNvPr>
          <p:cNvSpPr>
            <a:spLocks noChangeArrowheads="1"/>
          </p:cNvSpPr>
          <p:nvPr/>
        </p:nvSpPr>
        <p:spPr bwMode="auto">
          <a:xfrm>
            <a:off x="250825" y="1538288"/>
            <a:ext cx="8713788"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buSzPct val="75000"/>
            </a:pPr>
            <a:r>
              <a:rPr lang="cs-CZ" altLang="en-US" sz="2400" b="1" dirty="0"/>
              <a:t>Viz výše (Natura 2000 (</a:t>
            </a:r>
            <a:r>
              <a:rPr lang="cs-CZ" sz="2400" b="1" dirty="0"/>
              <a:t>„Souhrn doporučených opatření“)</a:t>
            </a:r>
            <a:r>
              <a:rPr lang="cs-CZ" altLang="en-US" sz="2400" b="1" dirty="0"/>
              <a:t>, floristicky bohatá území apod.)</a:t>
            </a:r>
          </a:p>
          <a:p>
            <a:pPr eaLnBrk="1" hangingPunct="1">
              <a:buSzPct val="75000"/>
            </a:pPr>
            <a:r>
              <a:rPr lang="cs-CZ" altLang="en-US" sz="2400" b="1" dirty="0">
                <a:solidFill>
                  <a:srgbClr val="FF0000"/>
                </a:solidFill>
              </a:rPr>
              <a:t>Všude tam, kde je třeba znát aktuální stav</a:t>
            </a:r>
          </a:p>
          <a:p>
            <a:pPr eaLnBrk="1" hangingPunct="1">
              <a:buSzPct val="75000"/>
            </a:pPr>
            <a:r>
              <a:rPr lang="cs-CZ" altLang="en-US" sz="2400" b="1" dirty="0"/>
              <a:t>Ochrana přírody</a:t>
            </a:r>
          </a:p>
          <a:p>
            <a:pPr eaLnBrk="1" hangingPunct="1">
              <a:buSzPct val="75000"/>
            </a:pPr>
            <a:r>
              <a:rPr lang="cs-CZ" altLang="en-US" sz="2400" b="1" dirty="0"/>
              <a:t>Management krajiny</a:t>
            </a:r>
          </a:p>
          <a:p>
            <a:pPr eaLnBrk="1" hangingPunct="1">
              <a:buSzPct val="75000"/>
            </a:pPr>
            <a:r>
              <a:rPr lang="cs-CZ" altLang="en-US" sz="2400" b="1" dirty="0"/>
              <a:t>Mezinárodní vegetační studie</a:t>
            </a:r>
          </a:p>
          <a:p>
            <a:pPr eaLnBrk="1" hangingPunct="1">
              <a:buSzPct val="75000"/>
            </a:pPr>
            <a:r>
              <a:rPr lang="cs-CZ" altLang="en-US" sz="2400" b="1" dirty="0"/>
              <a:t>Atd…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a:extLst>
              <a:ext uri="{FF2B5EF4-FFF2-40B4-BE49-F238E27FC236}">
                <a16:creationId xmlns:a16="http://schemas.microsoft.com/office/drawing/2014/main" id="{4DE918CC-2794-7291-84ED-FB5D968C361E}"/>
              </a:ext>
            </a:extLst>
          </p:cNvPr>
          <p:cNvSpPr>
            <a:spLocks noChangeArrowheads="1"/>
          </p:cNvSpPr>
          <p:nvPr/>
        </p:nvSpPr>
        <p:spPr bwMode="auto">
          <a:xfrm>
            <a:off x="142875" y="274638"/>
            <a:ext cx="8821738" cy="1143000"/>
          </a:xfrm>
          <a:prstGeom prst="rect">
            <a:avLst/>
          </a:prstGeom>
          <a:noFill/>
          <a:ln w="9525">
            <a:noFill/>
            <a:miter lim="800000"/>
            <a:headEnd/>
            <a:tailEnd/>
          </a:ln>
          <a:effectLst/>
        </p:spPr>
        <p:txBody>
          <a:bodyPr anchor="ctr"/>
          <a:lstStyle/>
          <a:p>
            <a:pPr algn="ctr" eaLnBrk="1" hangingPunct="1">
              <a:defRPr/>
            </a:pPr>
            <a:r>
              <a:rPr lang="cs-CZ" sz="3600" b="1" dirty="0"/>
              <a:t>Souhrn doporučených opatření</a:t>
            </a:r>
            <a:endParaRPr lang="cs-CZ" sz="3600" b="1" dirty="0">
              <a:latin typeface="Calibri" panose="020F0502020204030204" pitchFamily="34" charset="0"/>
              <a:ea typeface="+mj-ea"/>
              <a:cs typeface="+mj-cs"/>
            </a:endParaRPr>
          </a:p>
        </p:txBody>
      </p:sp>
      <p:pic>
        <p:nvPicPr>
          <p:cNvPr id="3" name="Obrázek 2">
            <a:extLst>
              <a:ext uri="{FF2B5EF4-FFF2-40B4-BE49-F238E27FC236}">
                <a16:creationId xmlns:a16="http://schemas.microsoft.com/office/drawing/2014/main" id="{57AD0602-4E9A-2266-9174-1C9B13887386}"/>
              </a:ext>
            </a:extLst>
          </p:cNvPr>
          <p:cNvPicPr>
            <a:picLocks noChangeAspect="1"/>
          </p:cNvPicPr>
          <p:nvPr/>
        </p:nvPicPr>
        <p:blipFill>
          <a:blip r:embed="rId3"/>
          <a:stretch>
            <a:fillRect/>
          </a:stretch>
        </p:blipFill>
        <p:spPr>
          <a:xfrm>
            <a:off x="158061" y="1113845"/>
            <a:ext cx="4225412" cy="5744155"/>
          </a:xfrm>
          <a:prstGeom prst="rect">
            <a:avLst/>
          </a:prstGeom>
        </p:spPr>
      </p:pic>
      <p:pic>
        <p:nvPicPr>
          <p:cNvPr id="5" name="Obrázek 4">
            <a:extLst>
              <a:ext uri="{FF2B5EF4-FFF2-40B4-BE49-F238E27FC236}">
                <a16:creationId xmlns:a16="http://schemas.microsoft.com/office/drawing/2014/main" id="{EEEBAE65-FC52-0B31-616A-73788E3EF316}"/>
              </a:ext>
            </a:extLst>
          </p:cNvPr>
          <p:cNvPicPr>
            <a:picLocks noChangeAspect="1"/>
          </p:cNvPicPr>
          <p:nvPr/>
        </p:nvPicPr>
        <p:blipFill>
          <a:blip r:embed="rId4"/>
          <a:stretch>
            <a:fillRect/>
          </a:stretch>
        </p:blipFill>
        <p:spPr>
          <a:xfrm>
            <a:off x="4808804" y="1113845"/>
            <a:ext cx="3948659" cy="5744155"/>
          </a:xfrm>
          <a:prstGeom prst="rect">
            <a:avLst/>
          </a:prstGeom>
        </p:spPr>
      </p:pic>
      <p:sp>
        <p:nvSpPr>
          <p:cNvPr id="2" name="Ovál 1">
            <a:extLst>
              <a:ext uri="{FF2B5EF4-FFF2-40B4-BE49-F238E27FC236}">
                <a16:creationId xmlns:a16="http://schemas.microsoft.com/office/drawing/2014/main" id="{6AC55CC9-6B05-2DC6-6F9F-B8E42EF4E49D}"/>
              </a:ext>
            </a:extLst>
          </p:cNvPr>
          <p:cNvSpPr/>
          <p:nvPr/>
        </p:nvSpPr>
        <p:spPr>
          <a:xfrm>
            <a:off x="4572000" y="2213865"/>
            <a:ext cx="4500500" cy="6750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60851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AFB6815-2CA4-FAB0-4E14-0C374CB27AAE}"/>
              </a:ext>
            </a:extLst>
          </p:cNvPr>
          <p:cNvSpPr>
            <a:spLocks noGrp="1" noChangeArrowheads="1"/>
          </p:cNvSpPr>
          <p:nvPr>
            <p:ph type="title"/>
          </p:nvPr>
        </p:nvSpPr>
        <p:spPr>
          <a:xfrm>
            <a:off x="457200" y="274638"/>
            <a:ext cx="8229600" cy="633412"/>
          </a:xfrm>
        </p:spPr>
        <p:txBody>
          <a:bodyPr/>
          <a:lstStyle/>
          <a:p>
            <a:pPr eaLnBrk="1" hangingPunct="1"/>
            <a:r>
              <a:rPr lang="cs-CZ" altLang="cs-CZ" sz="3600" b="1">
                <a:solidFill>
                  <a:schemeClr val="tx1"/>
                </a:solidFill>
              </a:rPr>
              <a:t>Klasifikace vegetace</a:t>
            </a:r>
          </a:p>
        </p:txBody>
      </p:sp>
      <p:sp>
        <p:nvSpPr>
          <p:cNvPr id="12291" name="Rectangle 3">
            <a:extLst>
              <a:ext uri="{FF2B5EF4-FFF2-40B4-BE49-F238E27FC236}">
                <a16:creationId xmlns:a16="http://schemas.microsoft.com/office/drawing/2014/main" id="{497DE28C-FDAF-5D56-E68C-53DF416687EC}"/>
              </a:ext>
            </a:extLst>
          </p:cNvPr>
          <p:cNvSpPr>
            <a:spLocks noGrp="1" noChangeArrowheads="1"/>
          </p:cNvSpPr>
          <p:nvPr>
            <p:ph type="body" idx="1"/>
          </p:nvPr>
        </p:nvSpPr>
        <p:spPr>
          <a:xfrm>
            <a:off x="457200" y="823913"/>
            <a:ext cx="8229600" cy="5000625"/>
          </a:xfrm>
        </p:spPr>
        <p:txBody>
          <a:bodyPr/>
          <a:lstStyle/>
          <a:p>
            <a:pPr marL="263525" indent="-263525" algn="just" eaLnBrk="1" hangingPunct="1">
              <a:buFontTx/>
              <a:buNone/>
              <a:defRPr/>
            </a:pPr>
            <a:r>
              <a:rPr lang="cs-CZ" altLang="en-US" sz="2400" b="1" dirty="0"/>
              <a:t>= rozlišování a seskupování objektů na základě jejich společných vlastností</a:t>
            </a:r>
          </a:p>
          <a:p>
            <a:pPr marL="263525" indent="-263525" algn="just" eaLnBrk="1" hangingPunct="1">
              <a:buFontTx/>
              <a:buNone/>
              <a:defRPr/>
            </a:pPr>
            <a:r>
              <a:rPr lang="cs-CZ" altLang="en-US" sz="2400" b="1" dirty="0"/>
              <a:t>podstatou klasifikace vegetace je třídění na podobné klasifikační třídy (klasifikační jednotky) – předpoklad zřetelně vymezitelné vegetace (ostrý přechod, hranice mezi vegetačními typy)</a:t>
            </a:r>
          </a:p>
          <a:p>
            <a:pPr eaLnBrk="1" hangingPunct="1">
              <a:buFontTx/>
              <a:buNone/>
              <a:defRPr/>
            </a:pPr>
            <a:r>
              <a:rPr lang="cs-CZ" altLang="en-US" sz="4400" b="1" dirty="0">
                <a:solidFill>
                  <a:srgbClr val="800000"/>
                </a:solidFill>
              </a:rPr>
              <a:t> </a:t>
            </a:r>
            <a:endParaRPr lang="cs-CZ" altLang="en-US" b="1" dirty="0">
              <a:solidFill>
                <a:srgbClr val="800000"/>
              </a:solidFill>
            </a:endParaRPr>
          </a:p>
          <a:p>
            <a:pPr eaLnBrk="1" hangingPunct="1">
              <a:defRPr/>
            </a:pPr>
            <a:endParaRPr lang="cs-CZ" altLang="en-US" b="1" dirty="0">
              <a:solidFill>
                <a:srgbClr val="800000"/>
              </a:solidFill>
            </a:endParaRPr>
          </a:p>
        </p:txBody>
      </p:sp>
      <p:pic>
        <p:nvPicPr>
          <p:cNvPr id="12292" name="Picture 4">
            <a:extLst>
              <a:ext uri="{FF2B5EF4-FFF2-40B4-BE49-F238E27FC236}">
                <a16:creationId xmlns:a16="http://schemas.microsoft.com/office/drawing/2014/main" id="{B60A5955-59AA-9E7E-5BF0-CD660D5D49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6738" y="3205601"/>
            <a:ext cx="5479303" cy="365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Oval 5">
            <a:extLst>
              <a:ext uri="{FF2B5EF4-FFF2-40B4-BE49-F238E27FC236}">
                <a16:creationId xmlns:a16="http://schemas.microsoft.com/office/drawing/2014/main" id="{AACDF4E2-8620-837B-CFB4-F92B4D42B0C0}"/>
              </a:ext>
            </a:extLst>
          </p:cNvPr>
          <p:cNvSpPr>
            <a:spLocks noChangeArrowheads="1"/>
          </p:cNvSpPr>
          <p:nvPr/>
        </p:nvSpPr>
        <p:spPr bwMode="auto">
          <a:xfrm>
            <a:off x="3059113" y="6308725"/>
            <a:ext cx="360362" cy="36036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294" name="Oval 6">
            <a:extLst>
              <a:ext uri="{FF2B5EF4-FFF2-40B4-BE49-F238E27FC236}">
                <a16:creationId xmlns:a16="http://schemas.microsoft.com/office/drawing/2014/main" id="{DF76F073-8871-2B5F-3321-DB0BCCAAAB8F}"/>
              </a:ext>
            </a:extLst>
          </p:cNvPr>
          <p:cNvSpPr>
            <a:spLocks noChangeArrowheads="1"/>
          </p:cNvSpPr>
          <p:nvPr/>
        </p:nvSpPr>
        <p:spPr bwMode="auto">
          <a:xfrm>
            <a:off x="3475831" y="5445126"/>
            <a:ext cx="360363" cy="36036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295" name="Oval 7">
            <a:extLst>
              <a:ext uri="{FF2B5EF4-FFF2-40B4-BE49-F238E27FC236}">
                <a16:creationId xmlns:a16="http://schemas.microsoft.com/office/drawing/2014/main" id="{13410F16-62EB-F7A3-F6A5-52131833572C}"/>
              </a:ext>
            </a:extLst>
          </p:cNvPr>
          <p:cNvSpPr>
            <a:spLocks noChangeArrowheads="1"/>
          </p:cNvSpPr>
          <p:nvPr/>
        </p:nvSpPr>
        <p:spPr bwMode="auto">
          <a:xfrm>
            <a:off x="5517105" y="5886450"/>
            <a:ext cx="360363" cy="36036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296" name="Oval 8">
            <a:extLst>
              <a:ext uri="{FF2B5EF4-FFF2-40B4-BE49-F238E27FC236}">
                <a16:creationId xmlns:a16="http://schemas.microsoft.com/office/drawing/2014/main" id="{F75D8B36-5E70-FCD1-802E-2EA4D9CDB390}"/>
              </a:ext>
            </a:extLst>
          </p:cNvPr>
          <p:cNvSpPr>
            <a:spLocks noChangeArrowheads="1"/>
          </p:cNvSpPr>
          <p:nvPr/>
        </p:nvSpPr>
        <p:spPr bwMode="auto">
          <a:xfrm>
            <a:off x="1916705" y="4014065"/>
            <a:ext cx="360363" cy="36036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297" name="Oval 9">
            <a:extLst>
              <a:ext uri="{FF2B5EF4-FFF2-40B4-BE49-F238E27FC236}">
                <a16:creationId xmlns:a16="http://schemas.microsoft.com/office/drawing/2014/main" id="{EC412374-2CB6-6C16-CF0D-45F9F98B4E93}"/>
              </a:ext>
            </a:extLst>
          </p:cNvPr>
          <p:cNvSpPr>
            <a:spLocks noChangeArrowheads="1"/>
          </p:cNvSpPr>
          <p:nvPr/>
        </p:nvSpPr>
        <p:spPr bwMode="auto">
          <a:xfrm>
            <a:off x="4572000" y="6497638"/>
            <a:ext cx="360363" cy="36036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DA0C18B-AFFB-7519-CDF7-0F084B53D30A}"/>
              </a:ext>
            </a:extLst>
          </p:cNvPr>
          <p:cNvSpPr>
            <a:spLocks noGrp="1" noChangeArrowheads="1"/>
          </p:cNvSpPr>
          <p:nvPr>
            <p:ph type="title"/>
          </p:nvPr>
        </p:nvSpPr>
        <p:spPr>
          <a:xfrm>
            <a:off x="457200" y="274638"/>
            <a:ext cx="8229600" cy="490537"/>
          </a:xfrm>
        </p:spPr>
        <p:txBody>
          <a:bodyPr/>
          <a:lstStyle/>
          <a:p>
            <a:pPr eaLnBrk="1" hangingPunct="1">
              <a:defRPr/>
            </a:pPr>
            <a:r>
              <a:rPr lang="cs-CZ" sz="3600" b="1" kern="1200" dirty="0">
                <a:solidFill>
                  <a:schemeClr val="tx1"/>
                </a:solidFill>
              </a:rPr>
              <a:t>Geobiocenologický klasifikační systém</a:t>
            </a:r>
          </a:p>
        </p:txBody>
      </p:sp>
      <p:sp>
        <p:nvSpPr>
          <p:cNvPr id="37891" name="Rectangle 3">
            <a:extLst>
              <a:ext uri="{FF2B5EF4-FFF2-40B4-BE49-F238E27FC236}">
                <a16:creationId xmlns:a16="http://schemas.microsoft.com/office/drawing/2014/main" id="{0C845ABF-0976-46B3-6B96-1E5FAB3E6BB0}"/>
              </a:ext>
            </a:extLst>
          </p:cNvPr>
          <p:cNvSpPr>
            <a:spLocks noGrp="1" noChangeArrowheads="1"/>
          </p:cNvSpPr>
          <p:nvPr>
            <p:ph type="body" idx="1"/>
          </p:nvPr>
        </p:nvSpPr>
        <p:spPr>
          <a:xfrm>
            <a:off x="179388" y="981075"/>
            <a:ext cx="8785225" cy="5778500"/>
          </a:xfrm>
        </p:spPr>
        <p:txBody>
          <a:bodyPr/>
          <a:lstStyle/>
          <a:p>
            <a:pPr eaLnBrk="1" hangingPunct="1">
              <a:lnSpc>
                <a:spcPct val="90000"/>
              </a:lnSpc>
              <a:buSzPct val="75000"/>
              <a:buFont typeface="Arial" panose="020B0604020202020204" pitchFamily="34" charset="0"/>
              <a:buChar char="•"/>
              <a:defRPr/>
            </a:pPr>
            <a:r>
              <a:rPr lang="cs-CZ" sz="2400" b="1" dirty="0"/>
              <a:t>zakladatelem prof. Zlatník</a:t>
            </a:r>
          </a:p>
          <a:p>
            <a:pPr eaLnBrk="1" hangingPunct="1">
              <a:buSzPct val="75000"/>
              <a:defRPr/>
            </a:pPr>
            <a:r>
              <a:rPr lang="cs-CZ" altLang="en-US" sz="2400" b="1" dirty="0"/>
              <a:t>systém platný v rámci biogeografické provincie středoevropských listnatých lesů</a:t>
            </a:r>
          </a:p>
          <a:p>
            <a:pPr eaLnBrk="1" hangingPunct="1">
              <a:buSzPct val="75000"/>
              <a:defRPr/>
            </a:pPr>
            <a:r>
              <a:rPr lang="cs-CZ" altLang="en-US" sz="2400" b="1" dirty="0"/>
              <a:t>typologický systém provázaný se systémem individuálních členění (biogeografických)</a:t>
            </a:r>
          </a:p>
          <a:p>
            <a:pPr eaLnBrk="1" hangingPunct="1">
              <a:lnSpc>
                <a:spcPct val="90000"/>
              </a:lnSpc>
              <a:buSzPct val="75000"/>
              <a:buFont typeface="Arial" panose="020B0604020202020204" pitchFamily="34" charset="0"/>
              <a:buChar char="•"/>
              <a:defRPr/>
            </a:pPr>
            <a:r>
              <a:rPr lang="cs-CZ" sz="2400" b="1" dirty="0"/>
              <a:t>systém klasifikuje krajinné segmenty s představou, že klimaxovým společenstvem na většině území ČR je les (to ale slouží jako rámec pro pojmenování jednotek)</a:t>
            </a:r>
          </a:p>
        </p:txBody>
      </p:sp>
      <p:pic>
        <p:nvPicPr>
          <p:cNvPr id="137221" name="Picture 8" descr="IMG_2745">
            <a:extLst>
              <a:ext uri="{FF2B5EF4-FFF2-40B4-BE49-F238E27FC236}">
                <a16:creationId xmlns:a16="http://schemas.microsoft.com/office/drawing/2014/main" id="{C59FCF0C-0735-879F-1FE7-5F2097E9A3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12668" y="4166642"/>
            <a:ext cx="4918663" cy="259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0325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Obrázek 2">
            <a:extLst>
              <a:ext uri="{FF2B5EF4-FFF2-40B4-BE49-F238E27FC236}">
                <a16:creationId xmlns:a16="http://schemas.microsoft.com/office/drawing/2014/main" id="{95C84E91-83C8-1152-6F74-C68DE772E11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04813"/>
            <a:ext cx="9137650"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F51D975-5F37-A41A-BB35-F19B8500A77E}"/>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Geobiocenologický klasifikační systém</a:t>
            </a:r>
          </a:p>
        </p:txBody>
      </p:sp>
      <p:sp>
        <p:nvSpPr>
          <p:cNvPr id="124931" name="Rectangle 3">
            <a:extLst>
              <a:ext uri="{FF2B5EF4-FFF2-40B4-BE49-F238E27FC236}">
                <a16:creationId xmlns:a16="http://schemas.microsoft.com/office/drawing/2014/main" id="{6C49B950-3C6B-7CC7-2209-49A37180D6FB}"/>
              </a:ext>
            </a:extLst>
          </p:cNvPr>
          <p:cNvSpPr>
            <a:spLocks noGrp="1" noChangeArrowheads="1"/>
          </p:cNvSpPr>
          <p:nvPr>
            <p:ph type="body" idx="1"/>
          </p:nvPr>
        </p:nvSpPr>
        <p:spPr>
          <a:xfrm>
            <a:off x="0" y="908050"/>
            <a:ext cx="9144000" cy="5761038"/>
          </a:xfrm>
        </p:spPr>
        <p:txBody>
          <a:bodyPr/>
          <a:lstStyle/>
          <a:p>
            <a:pPr eaLnBrk="1" hangingPunct="1">
              <a:buSzPct val="75000"/>
              <a:defRPr/>
            </a:pPr>
            <a:r>
              <a:rPr lang="cs-CZ" altLang="en-US" sz="2400" b="1" dirty="0"/>
              <a:t>systém je založen na aplikaci teorie typu geobiocénu</a:t>
            </a:r>
          </a:p>
          <a:p>
            <a:pPr lvl="1" eaLnBrk="1" hangingPunct="1">
              <a:defRPr/>
            </a:pPr>
            <a:r>
              <a:rPr lang="cs-CZ" altLang="en-US" sz="2400" b="1" dirty="0">
                <a:ea typeface="+mn-ea"/>
                <a:cs typeface="+mn-cs"/>
              </a:rPr>
              <a:t>typ geobiocénu je soubor geobiocenózy přírodní a všech od ní vývojově pocházejících a do různého stupně změněných geobiocenóz až geobiocenoidů včetně vývojových stádií, které se mohou vystřídat v segmentu určitých trvalých ekologických podmínek</a:t>
            </a:r>
          </a:p>
          <a:p>
            <a:pPr lvl="1" eaLnBrk="1" hangingPunct="1">
              <a:defRPr/>
            </a:pPr>
            <a:r>
              <a:rPr lang="cs-CZ" altLang="en-US" sz="2400" b="1" dirty="0">
                <a:ea typeface="+mn-ea"/>
                <a:cs typeface="+mn-cs"/>
              </a:rPr>
              <a:t>vychází tedy z jednoty geobiocenózy přírodní a geobiocenóz změněných, které ovšem vznikly na plochách původně téhož typu přírodní geobiocenózy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DA0C18B-AFFB-7519-CDF7-0F084B53D30A}"/>
              </a:ext>
            </a:extLst>
          </p:cNvPr>
          <p:cNvSpPr>
            <a:spLocks noGrp="1" noChangeArrowheads="1"/>
          </p:cNvSpPr>
          <p:nvPr>
            <p:ph type="title"/>
          </p:nvPr>
        </p:nvSpPr>
        <p:spPr>
          <a:xfrm>
            <a:off x="457200" y="274638"/>
            <a:ext cx="8229600" cy="490537"/>
          </a:xfrm>
        </p:spPr>
        <p:txBody>
          <a:bodyPr/>
          <a:lstStyle/>
          <a:p>
            <a:pPr eaLnBrk="1" hangingPunct="1">
              <a:defRPr/>
            </a:pPr>
            <a:r>
              <a:rPr lang="cs-CZ" sz="3600" b="1" kern="1200" dirty="0">
                <a:solidFill>
                  <a:schemeClr val="tx1"/>
                </a:solidFill>
              </a:rPr>
              <a:t>Geobiocenologický klasifikační systém</a:t>
            </a:r>
          </a:p>
        </p:txBody>
      </p:sp>
      <p:sp>
        <p:nvSpPr>
          <p:cNvPr id="37891" name="Rectangle 3">
            <a:extLst>
              <a:ext uri="{FF2B5EF4-FFF2-40B4-BE49-F238E27FC236}">
                <a16:creationId xmlns:a16="http://schemas.microsoft.com/office/drawing/2014/main" id="{0C845ABF-0976-46B3-6B96-1E5FAB3E6BB0}"/>
              </a:ext>
            </a:extLst>
          </p:cNvPr>
          <p:cNvSpPr>
            <a:spLocks noGrp="1" noChangeArrowheads="1"/>
          </p:cNvSpPr>
          <p:nvPr>
            <p:ph type="body" idx="1"/>
          </p:nvPr>
        </p:nvSpPr>
        <p:spPr>
          <a:xfrm>
            <a:off x="179388" y="981075"/>
            <a:ext cx="8785225" cy="5778500"/>
          </a:xfrm>
        </p:spPr>
        <p:txBody>
          <a:bodyPr/>
          <a:lstStyle/>
          <a:p>
            <a:pPr marL="0" indent="0" algn="ctr" eaLnBrk="1" hangingPunct="1">
              <a:lnSpc>
                <a:spcPct val="90000"/>
              </a:lnSpc>
              <a:buSzPct val="75000"/>
              <a:buNone/>
              <a:defRPr/>
            </a:pPr>
            <a:endParaRPr lang="cs-CZ" sz="2800" b="1" dirty="0">
              <a:effectLst>
                <a:outerShdw blurRad="38100" dist="38100" dir="2700000" algn="tl">
                  <a:srgbClr val="C0C0C0"/>
                </a:outerShdw>
              </a:effectLst>
            </a:endParaRPr>
          </a:p>
          <a:p>
            <a:pPr marL="0" indent="0" algn="ctr" eaLnBrk="1" hangingPunct="1">
              <a:lnSpc>
                <a:spcPct val="90000"/>
              </a:lnSpc>
              <a:buSzPct val="75000"/>
              <a:buFontTx/>
              <a:buNone/>
              <a:defRPr/>
            </a:pPr>
            <a:endParaRPr lang="cs-CZ" sz="2400" b="1" dirty="0"/>
          </a:p>
          <a:p>
            <a:pPr marL="0" indent="0" algn="ctr" eaLnBrk="1" hangingPunct="1">
              <a:lnSpc>
                <a:spcPct val="90000"/>
              </a:lnSpc>
              <a:buSzPct val="75000"/>
              <a:buFontTx/>
              <a:buNone/>
              <a:defRPr/>
            </a:pPr>
            <a:endParaRPr lang="cs-CZ" sz="2400" b="1" dirty="0"/>
          </a:p>
          <a:p>
            <a:pPr marL="0" indent="0" algn="ctr" eaLnBrk="1" hangingPunct="1">
              <a:lnSpc>
                <a:spcPct val="90000"/>
              </a:lnSpc>
              <a:buSzPct val="75000"/>
              <a:buFontTx/>
              <a:buNone/>
              <a:defRPr/>
            </a:pPr>
            <a:r>
              <a:rPr lang="cs-CZ" sz="2400" b="1" dirty="0"/>
              <a:t>cílem je </a:t>
            </a:r>
            <a:r>
              <a:rPr lang="cs-CZ" sz="2800" b="1" dirty="0">
                <a:solidFill>
                  <a:srgbClr val="FF0000"/>
                </a:solidFill>
              </a:rPr>
              <a:t>diferenciace přírodního (potenciálního) stavu geobiocenóz v krajině!!</a:t>
            </a:r>
          </a:p>
          <a:p>
            <a:pPr marL="0" indent="0" algn="ctr" eaLnBrk="1" hangingPunct="1">
              <a:lnSpc>
                <a:spcPct val="90000"/>
              </a:lnSpc>
              <a:buSzPct val="75000"/>
              <a:buFontTx/>
              <a:buNone/>
              <a:defRPr/>
            </a:pPr>
            <a:r>
              <a:rPr lang="cs-CZ" sz="2400" b="1" dirty="0"/>
              <a:t>případně diferenciace </a:t>
            </a:r>
            <a:r>
              <a:rPr lang="cs-CZ" sz="2800" b="1" dirty="0">
                <a:solidFill>
                  <a:srgbClr val="FF0000"/>
                </a:solidFill>
              </a:rPr>
              <a:t>trvalých ekologických podmínek!!</a:t>
            </a:r>
          </a:p>
          <a:p>
            <a:pPr algn="ctr" eaLnBrk="1" hangingPunct="1">
              <a:lnSpc>
                <a:spcPct val="90000"/>
              </a:lnSpc>
              <a:buSzPct val="75000"/>
              <a:buFont typeface="Arial" panose="020B0604020202020204" pitchFamily="34" charset="0"/>
              <a:buChar char="•"/>
              <a:defRPr/>
            </a:pPr>
            <a:endParaRPr lang="cs-CZ" sz="2800" b="1" dirty="0">
              <a:effectLst>
                <a:outerShdw blurRad="38100" dist="38100" dir="2700000" algn="tl">
                  <a:srgbClr val="C0C0C0"/>
                </a:outerShdw>
              </a:effectLst>
            </a:endParaRPr>
          </a:p>
          <a:p>
            <a:pPr marL="0" indent="0" algn="ctr" eaLnBrk="1" hangingPunct="1">
              <a:lnSpc>
                <a:spcPct val="90000"/>
              </a:lnSpc>
              <a:buSzPct val="75000"/>
              <a:buFontTx/>
              <a:buNone/>
              <a:defRPr/>
            </a:pPr>
            <a:r>
              <a:rPr lang="cs-CZ" sz="2400" b="1" dirty="0"/>
              <a:t>potenciální stav geobiocenóz – takový stav, který by nastal                 v současné krajině při vyloučení vlivů člověka</a:t>
            </a:r>
            <a:endParaRPr lang="cs-CZ" sz="2400" dirty="0">
              <a:effectLst>
                <a:outerShdw blurRad="38100" dist="38100" dir="2700000" algn="tl">
                  <a:srgbClr val="C0C0C0"/>
                </a:outerShdw>
              </a:effectLst>
            </a:endParaRPr>
          </a:p>
        </p:txBody>
      </p:sp>
      <p:sp>
        <p:nvSpPr>
          <p:cNvPr id="137220" name="AutoShape 4">
            <a:extLst>
              <a:ext uri="{FF2B5EF4-FFF2-40B4-BE49-F238E27FC236}">
                <a16:creationId xmlns:a16="http://schemas.microsoft.com/office/drawing/2014/main" id="{DFC15648-BEC3-7AFA-74F7-ECBE57678A4C}"/>
              </a:ext>
            </a:extLst>
          </p:cNvPr>
          <p:cNvSpPr>
            <a:spLocks noChangeArrowheads="1"/>
          </p:cNvSpPr>
          <p:nvPr/>
        </p:nvSpPr>
        <p:spPr bwMode="auto">
          <a:xfrm>
            <a:off x="4140200" y="1268760"/>
            <a:ext cx="863600" cy="792162"/>
          </a:xfrm>
          <a:prstGeom prst="downArrow">
            <a:avLst>
              <a:gd name="adj1" fmla="val 50000"/>
              <a:gd name="adj2" fmla="val 25000"/>
            </a:avLst>
          </a:prstGeom>
          <a:solidFill>
            <a:srgbClr val="FF0000"/>
          </a:solidFill>
          <a:ln w="38100">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Obrázek 2" descr="Obsah obrázku exteriér, tráva, strom, pole&#10;&#10;Popis byl vytvořen automaticky">
            <a:extLst>
              <a:ext uri="{FF2B5EF4-FFF2-40B4-BE49-F238E27FC236}">
                <a16:creationId xmlns:a16="http://schemas.microsoft.com/office/drawing/2014/main" id="{D0F13EFE-845A-6820-5C66-43C0117E44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63" name="Skupina 3">
            <a:extLst>
              <a:ext uri="{FF2B5EF4-FFF2-40B4-BE49-F238E27FC236}">
                <a16:creationId xmlns:a16="http://schemas.microsoft.com/office/drawing/2014/main" id="{571A8BE7-D46E-C7A8-D0C8-1AA8ED542C9A}"/>
              </a:ext>
            </a:extLst>
          </p:cNvPr>
          <p:cNvGrpSpPr>
            <a:grpSpLocks/>
          </p:cNvGrpSpPr>
          <p:nvPr/>
        </p:nvGrpSpPr>
        <p:grpSpPr bwMode="auto">
          <a:xfrm>
            <a:off x="34925" y="414338"/>
            <a:ext cx="8785225" cy="2647820"/>
            <a:chOff x="34925" y="260350"/>
            <a:chExt cx="8785225" cy="2647484"/>
          </a:xfrm>
        </p:grpSpPr>
        <p:sp>
          <p:nvSpPr>
            <p:cNvPr id="143364" name="Text Box 4">
              <a:extLst>
                <a:ext uri="{FF2B5EF4-FFF2-40B4-BE49-F238E27FC236}">
                  <a16:creationId xmlns:a16="http://schemas.microsoft.com/office/drawing/2014/main" id="{08242687-7583-325C-53F3-A01315BCF866}"/>
                </a:ext>
              </a:extLst>
            </p:cNvPr>
            <p:cNvSpPr txBox="1">
              <a:spLocks noChangeArrowheads="1"/>
            </p:cNvSpPr>
            <p:nvPr/>
          </p:nvSpPr>
          <p:spPr bwMode="auto">
            <a:xfrm>
              <a:off x="107950" y="260350"/>
              <a:ext cx="3671888" cy="396875"/>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cs-CZ" sz="2000" b="1">
                  <a:solidFill>
                    <a:srgbClr val="FF0000"/>
                  </a:solidFill>
                  <a:cs typeface="Calibri" panose="020F0502020204030204" pitchFamily="34" charset="0"/>
                </a:rPr>
                <a:t>Klasifikujeme potenciální stav!</a:t>
              </a:r>
            </a:p>
          </p:txBody>
        </p:sp>
        <p:sp>
          <p:nvSpPr>
            <p:cNvPr id="143365" name="Text Box 5">
              <a:extLst>
                <a:ext uri="{FF2B5EF4-FFF2-40B4-BE49-F238E27FC236}">
                  <a16:creationId xmlns:a16="http://schemas.microsoft.com/office/drawing/2014/main" id="{A47ACABB-5D5C-064C-ADB4-64DBEC8BCB12}"/>
                </a:ext>
              </a:extLst>
            </p:cNvPr>
            <p:cNvSpPr txBox="1">
              <a:spLocks noChangeArrowheads="1"/>
            </p:cNvSpPr>
            <p:nvPr/>
          </p:nvSpPr>
          <p:spPr bwMode="auto">
            <a:xfrm>
              <a:off x="4714875" y="260350"/>
              <a:ext cx="4105275" cy="1311275"/>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2000" b="1">
                  <a:solidFill>
                    <a:srgbClr val="FF0000"/>
                  </a:solidFill>
                  <a:cs typeface="Calibri" panose="020F0502020204030204" pitchFamily="34" charset="0"/>
                </a:rPr>
                <a:t>Na obrázku:</a:t>
              </a:r>
            </a:p>
            <a:p>
              <a:pPr eaLnBrk="1" hangingPunct="1">
                <a:spcBef>
                  <a:spcPct val="50000"/>
                </a:spcBef>
                <a:buFontTx/>
                <a:buChar char="-"/>
              </a:pPr>
              <a:r>
                <a:rPr lang="cs-CZ" altLang="cs-CZ" sz="2000" b="1">
                  <a:solidFill>
                    <a:srgbClr val="FF0000"/>
                  </a:solidFill>
                  <a:cs typeface="Calibri" panose="020F0502020204030204" pitchFamily="34" charset="0"/>
                </a:rPr>
                <a:t> 4 geobiocenózy</a:t>
              </a:r>
            </a:p>
            <a:p>
              <a:pPr eaLnBrk="1" hangingPunct="1">
                <a:spcBef>
                  <a:spcPct val="50000"/>
                </a:spcBef>
                <a:buFontTx/>
                <a:buChar char="-"/>
              </a:pPr>
              <a:r>
                <a:rPr lang="cs-CZ" altLang="cs-CZ" sz="2000" b="1">
                  <a:solidFill>
                    <a:srgbClr val="FF0000"/>
                  </a:solidFill>
                  <a:cs typeface="Calibri" panose="020F0502020204030204" pitchFamily="34" charset="0"/>
                </a:rPr>
                <a:t> jeden typ geobiocénu (lesní typ)</a:t>
              </a:r>
            </a:p>
          </p:txBody>
        </p:sp>
        <p:sp>
          <p:nvSpPr>
            <p:cNvPr id="143366" name="Line 6">
              <a:extLst>
                <a:ext uri="{FF2B5EF4-FFF2-40B4-BE49-F238E27FC236}">
                  <a16:creationId xmlns:a16="http://schemas.microsoft.com/office/drawing/2014/main" id="{EEDD9CA2-5E4A-723A-CFE2-C28E5E54885E}"/>
                </a:ext>
              </a:extLst>
            </p:cNvPr>
            <p:cNvSpPr>
              <a:spLocks noChangeShapeType="1"/>
            </p:cNvSpPr>
            <p:nvPr/>
          </p:nvSpPr>
          <p:spPr bwMode="auto">
            <a:xfrm>
              <a:off x="3924300" y="476250"/>
              <a:ext cx="6477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43367" name="Text Box 8">
              <a:extLst>
                <a:ext uri="{FF2B5EF4-FFF2-40B4-BE49-F238E27FC236}">
                  <a16:creationId xmlns:a16="http://schemas.microsoft.com/office/drawing/2014/main" id="{0E455C54-C7B3-0FA2-8D3F-05AB61742077}"/>
                </a:ext>
              </a:extLst>
            </p:cNvPr>
            <p:cNvSpPr txBox="1">
              <a:spLocks noChangeArrowheads="1"/>
            </p:cNvSpPr>
            <p:nvPr/>
          </p:nvSpPr>
          <p:spPr bwMode="auto">
            <a:xfrm>
              <a:off x="179388" y="1892300"/>
              <a:ext cx="4464050" cy="1015534"/>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2400" b="1" dirty="0">
                  <a:solidFill>
                    <a:srgbClr val="FF0000"/>
                  </a:solidFill>
                  <a:cs typeface="Calibri" panose="020F0502020204030204" pitchFamily="34" charset="0"/>
                </a:rPr>
                <a:t>4B3 – </a:t>
              </a:r>
              <a:r>
                <a:rPr lang="cs-CZ" altLang="cs-CZ" sz="2400" b="1" i="1" dirty="0">
                  <a:solidFill>
                    <a:srgbClr val="FF0000"/>
                  </a:solidFill>
                  <a:cs typeface="Calibri" panose="020F0502020204030204" pitchFamily="34" charset="0"/>
                </a:rPr>
                <a:t>Fageta typica</a:t>
              </a:r>
            </a:p>
            <a:p>
              <a:pPr eaLnBrk="1" hangingPunct="1">
                <a:spcBef>
                  <a:spcPct val="50000"/>
                </a:spcBef>
                <a:buFontTx/>
                <a:buNone/>
              </a:pPr>
              <a:r>
                <a:rPr lang="cs-CZ" altLang="cs-CZ" sz="2400" b="1" dirty="0">
                  <a:solidFill>
                    <a:srgbClr val="FF0000"/>
                  </a:solidFill>
                  <a:cs typeface="Calibri" panose="020F0502020204030204" pitchFamily="34" charset="0"/>
                </a:rPr>
                <a:t>4B1– Bohatá bučina modální</a:t>
              </a:r>
            </a:p>
          </p:txBody>
        </p:sp>
        <p:sp>
          <p:nvSpPr>
            <p:cNvPr id="143368" name="AutoShape 9">
              <a:extLst>
                <a:ext uri="{FF2B5EF4-FFF2-40B4-BE49-F238E27FC236}">
                  <a16:creationId xmlns:a16="http://schemas.microsoft.com/office/drawing/2014/main" id="{41957AF4-9FC7-8AF8-EA63-1D92F4708634}"/>
                </a:ext>
              </a:extLst>
            </p:cNvPr>
            <p:cNvSpPr>
              <a:spLocks noChangeArrowheads="1"/>
            </p:cNvSpPr>
            <p:nvPr/>
          </p:nvSpPr>
          <p:spPr bwMode="auto">
            <a:xfrm rot="2458446">
              <a:off x="4356100" y="1457325"/>
              <a:ext cx="576263" cy="649288"/>
            </a:xfrm>
            <a:prstGeom prst="downArrow">
              <a:avLst>
                <a:gd name="adj1" fmla="val 50120"/>
                <a:gd name="adj2" fmla="val 42221"/>
              </a:avLst>
            </a:prstGeom>
            <a:solidFill>
              <a:srgbClr val="FF00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143369" name="Text Box 10">
              <a:extLst>
                <a:ext uri="{FF2B5EF4-FFF2-40B4-BE49-F238E27FC236}">
                  <a16:creationId xmlns:a16="http://schemas.microsoft.com/office/drawing/2014/main" id="{D06EA28E-E737-2746-7540-EA67E30B758E}"/>
                </a:ext>
              </a:extLst>
            </p:cNvPr>
            <p:cNvSpPr txBox="1">
              <a:spLocks noChangeArrowheads="1"/>
            </p:cNvSpPr>
            <p:nvPr/>
          </p:nvSpPr>
          <p:spPr bwMode="auto">
            <a:xfrm>
              <a:off x="34925" y="738188"/>
              <a:ext cx="4041775" cy="541046"/>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lnSpc>
                  <a:spcPct val="80000"/>
                </a:lnSpc>
                <a:buFontTx/>
                <a:buNone/>
              </a:pPr>
              <a:r>
                <a:rPr lang="cs-CZ" altLang="cs-CZ" sz="1800" b="1">
                  <a:cs typeface="Calibri" panose="020F0502020204030204" pitchFamily="34" charset="0"/>
                </a:rPr>
                <a:t>(takový stav, který by nastal v současné krajině při vyloučení vlivů člověka)</a:t>
              </a:r>
              <a:endParaRPr lang="cs-CZ" altLang="cs-CZ" sz="1800">
                <a:cs typeface="Calibri" panose="020F0502020204030204" pitchFamily="34" charset="0"/>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a:extLst>
              <a:ext uri="{FF2B5EF4-FFF2-40B4-BE49-F238E27FC236}">
                <a16:creationId xmlns:a16="http://schemas.microsoft.com/office/drawing/2014/main" id="{22081872-1277-431B-F11B-AD89873BD817}"/>
              </a:ext>
            </a:extLst>
          </p:cNvPr>
          <p:cNvSpPr>
            <a:spLocks noGrp="1" noChangeArrowheads="1"/>
          </p:cNvSpPr>
          <p:nvPr>
            <p:ph type="body" idx="1"/>
          </p:nvPr>
        </p:nvSpPr>
        <p:spPr>
          <a:xfrm>
            <a:off x="250825" y="1042988"/>
            <a:ext cx="8642350" cy="2835275"/>
          </a:xfrm>
        </p:spPr>
        <p:txBody>
          <a:bodyPr/>
          <a:lstStyle/>
          <a:p>
            <a:pPr eaLnBrk="1" hangingPunct="1">
              <a:buFontTx/>
              <a:buNone/>
            </a:pPr>
            <a:r>
              <a:rPr lang="cs-CZ" altLang="en-US" sz="2800" b="1"/>
              <a:t>Jinými slovy:</a:t>
            </a:r>
          </a:p>
          <a:p>
            <a:pPr eaLnBrk="1" hangingPunct="1">
              <a:buFontTx/>
              <a:buNone/>
            </a:pPr>
            <a:r>
              <a:rPr lang="cs-CZ" altLang="en-US" sz="2400" b="1"/>
              <a:t>Geobiocenologický systém klasifikuje podobné trvalé ekologické podmínky, kterým odpovídají podobná potenciální společenstva. Tyto ekologické podmínky pojmenovává podle tohoto potenciálního společenstva, o němž předpokládáme, že je k těmto podmínkám nejlépe adaptované, tudíž by v daných podmínkách bylo původní (nejvyspělejší).</a:t>
            </a:r>
            <a:endParaRPr lang="cs-CZ" altLang="en-US"/>
          </a:p>
        </p:txBody>
      </p:sp>
      <p:sp>
        <p:nvSpPr>
          <p:cNvPr id="223236" name="Rectangle 4">
            <a:extLst>
              <a:ext uri="{FF2B5EF4-FFF2-40B4-BE49-F238E27FC236}">
                <a16:creationId xmlns:a16="http://schemas.microsoft.com/office/drawing/2014/main" id="{3BCB17DC-C7ED-EC4F-96AF-3D986D4F71EF}"/>
              </a:ext>
            </a:extLst>
          </p:cNvPr>
          <p:cNvSpPr>
            <a:spLocks noChangeArrowheads="1"/>
          </p:cNvSpPr>
          <p:nvPr/>
        </p:nvSpPr>
        <p:spPr bwMode="auto">
          <a:xfrm>
            <a:off x="457200" y="274638"/>
            <a:ext cx="8229600" cy="561975"/>
          </a:xfrm>
          <a:prstGeom prst="rect">
            <a:avLst/>
          </a:prstGeom>
          <a:noFill/>
          <a:ln w="9525">
            <a:noFill/>
            <a:miter lim="800000"/>
            <a:headEnd/>
            <a:tailEnd/>
          </a:ln>
          <a:effectLst/>
        </p:spPr>
        <p:txBody>
          <a:bodyPr anchor="ctr"/>
          <a:lstStyle/>
          <a:p>
            <a:pPr algn="ctr" eaLnBrk="1" hangingPunct="1">
              <a:defRPr/>
            </a:pPr>
            <a:r>
              <a:rPr lang="cs-CZ" sz="3600" b="1" dirty="0">
                <a:latin typeface="Calibri" panose="020F0502020204030204" pitchFamily="34" charset="0"/>
                <a:ea typeface="+mj-ea"/>
                <a:cs typeface="+mj-cs"/>
              </a:rPr>
              <a:t>Geobiocenologický klasifikační systém</a:t>
            </a:r>
          </a:p>
        </p:txBody>
      </p:sp>
      <p:sp>
        <p:nvSpPr>
          <p:cNvPr id="145412" name="AutoShape 8">
            <a:extLst>
              <a:ext uri="{FF2B5EF4-FFF2-40B4-BE49-F238E27FC236}">
                <a16:creationId xmlns:a16="http://schemas.microsoft.com/office/drawing/2014/main" id="{AD981AFF-BFF1-F49B-7204-0590D9EDE72C}"/>
              </a:ext>
            </a:extLst>
          </p:cNvPr>
          <p:cNvSpPr>
            <a:spLocks noChangeArrowheads="1"/>
          </p:cNvSpPr>
          <p:nvPr/>
        </p:nvSpPr>
        <p:spPr bwMode="auto">
          <a:xfrm>
            <a:off x="4278313" y="3878263"/>
            <a:ext cx="585787" cy="539750"/>
          </a:xfrm>
          <a:prstGeom prst="downArrow">
            <a:avLst>
              <a:gd name="adj1" fmla="val 50000"/>
              <a:gd name="adj2" fmla="val 25000"/>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45413" name="Text Box 9">
            <a:extLst>
              <a:ext uri="{FF2B5EF4-FFF2-40B4-BE49-F238E27FC236}">
                <a16:creationId xmlns:a16="http://schemas.microsoft.com/office/drawing/2014/main" id="{19FD52FD-2B12-77DE-51B2-D5A4C9E4AA52}"/>
              </a:ext>
            </a:extLst>
          </p:cNvPr>
          <p:cNvSpPr txBox="1">
            <a:spLocks noChangeArrowheads="1"/>
          </p:cNvSpPr>
          <p:nvPr/>
        </p:nvSpPr>
        <p:spPr bwMode="auto">
          <a:xfrm>
            <a:off x="1938338" y="4554538"/>
            <a:ext cx="5265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en-US" sz="2400" b="1">
                <a:solidFill>
                  <a:srgbClr val="FF0000"/>
                </a:solidFill>
              </a:rPr>
              <a:t>Podstata systému je ekologická</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D7E96DB-4A7C-8627-0A0E-2768AA9ECC3D}"/>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Geobiocenologický klasifikační systém</a:t>
            </a:r>
          </a:p>
        </p:txBody>
      </p:sp>
      <p:sp>
        <p:nvSpPr>
          <p:cNvPr id="147459" name="Rectangle 3">
            <a:extLst>
              <a:ext uri="{FF2B5EF4-FFF2-40B4-BE49-F238E27FC236}">
                <a16:creationId xmlns:a16="http://schemas.microsoft.com/office/drawing/2014/main" id="{C310851D-1CD1-7339-DD69-638A7D447BC5}"/>
              </a:ext>
            </a:extLst>
          </p:cNvPr>
          <p:cNvSpPr>
            <a:spLocks noGrp="1" noChangeArrowheads="1"/>
          </p:cNvSpPr>
          <p:nvPr>
            <p:ph type="body" idx="1"/>
          </p:nvPr>
        </p:nvSpPr>
        <p:spPr>
          <a:xfrm>
            <a:off x="0" y="981075"/>
            <a:ext cx="7002463" cy="5145088"/>
          </a:xfrm>
        </p:spPr>
        <p:txBody>
          <a:bodyPr/>
          <a:lstStyle/>
          <a:p>
            <a:pPr eaLnBrk="1" hangingPunct="1">
              <a:buSzPct val="75000"/>
            </a:pPr>
            <a:r>
              <a:rPr lang="cs-CZ" altLang="en-US" sz="2800" b="1"/>
              <a:t>má nadstavbové a základní jednotky</a:t>
            </a:r>
          </a:p>
          <a:p>
            <a:pPr eaLnBrk="1" hangingPunct="1">
              <a:buSzPct val="75000"/>
            </a:pPr>
            <a:r>
              <a:rPr lang="cs-CZ" altLang="en-US" sz="2800" b="1"/>
              <a:t>nadstavbové jednotky:</a:t>
            </a:r>
          </a:p>
          <a:p>
            <a:pPr marL="1512888" lvl="1" indent="-342900" eaLnBrk="1" hangingPunct="1">
              <a:buSzPct val="75000"/>
              <a:buFont typeface="Arial" panose="020B0604020202020204" pitchFamily="34" charset="0"/>
              <a:buChar char="•"/>
            </a:pPr>
            <a:r>
              <a:rPr lang="cs-CZ" altLang="en-US" sz="2400" b="1"/>
              <a:t>vegetační stupně (číslice 1–10)</a:t>
            </a:r>
          </a:p>
          <a:p>
            <a:pPr marL="1512888" lvl="1" indent="-342900" eaLnBrk="1" hangingPunct="1">
              <a:buSzPct val="75000"/>
              <a:buFont typeface="Arial" panose="020B0604020202020204" pitchFamily="34" charset="0"/>
              <a:buChar char="•"/>
            </a:pPr>
            <a:r>
              <a:rPr lang="cs-CZ" altLang="en-US" sz="2400" b="1"/>
              <a:t>trofické řady (velká písmena A, B, C, D) a trofické meziřady (AB, BC, BD, CD)</a:t>
            </a:r>
          </a:p>
          <a:p>
            <a:pPr marL="1512888" lvl="1" indent="-342900" eaLnBrk="1" hangingPunct="1">
              <a:buSzPct val="75000"/>
              <a:buFont typeface="Arial" panose="020B0604020202020204" pitchFamily="34" charset="0"/>
              <a:buChar char="•"/>
            </a:pPr>
            <a:r>
              <a:rPr lang="cs-CZ" altLang="en-US" sz="2400" b="1"/>
              <a:t>hydrické řady (číslice 1–6)</a:t>
            </a:r>
          </a:p>
          <a:p>
            <a:pPr eaLnBrk="1" hangingPunct="1">
              <a:buSzPct val="75000"/>
            </a:pPr>
            <a:r>
              <a:rPr lang="cs-CZ" altLang="en-US" sz="2800" b="1"/>
              <a:t>nadstavbové jednotky tvoří ekologickou mřížku</a:t>
            </a:r>
          </a:p>
        </p:txBody>
      </p:sp>
      <p:sp>
        <p:nvSpPr>
          <p:cNvPr id="147460" name="AutoShape 8">
            <a:extLst>
              <a:ext uri="{FF2B5EF4-FFF2-40B4-BE49-F238E27FC236}">
                <a16:creationId xmlns:a16="http://schemas.microsoft.com/office/drawing/2014/main" id="{68343D3E-0DC8-4B8A-5100-911C22DF3BFC}"/>
              </a:ext>
            </a:extLst>
          </p:cNvPr>
          <p:cNvSpPr>
            <a:spLocks/>
          </p:cNvSpPr>
          <p:nvPr/>
        </p:nvSpPr>
        <p:spPr bwMode="auto">
          <a:xfrm>
            <a:off x="6777038" y="2484438"/>
            <a:ext cx="315912" cy="1169987"/>
          </a:xfrm>
          <a:prstGeom prst="rightBrace">
            <a:avLst>
              <a:gd name="adj1" fmla="val 30863"/>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47461" name="Text Box 9">
            <a:extLst>
              <a:ext uri="{FF2B5EF4-FFF2-40B4-BE49-F238E27FC236}">
                <a16:creationId xmlns:a16="http://schemas.microsoft.com/office/drawing/2014/main" id="{A7E0DA02-A21C-0CD9-DBAD-0940374C27E4}"/>
              </a:ext>
            </a:extLst>
          </p:cNvPr>
          <p:cNvSpPr txBox="1">
            <a:spLocks noChangeArrowheads="1"/>
          </p:cNvSpPr>
          <p:nvPr/>
        </p:nvSpPr>
        <p:spPr bwMode="auto">
          <a:xfrm>
            <a:off x="7181850" y="2606675"/>
            <a:ext cx="1711325" cy="830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b="1"/>
              <a:t>ekologické řady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Group 6">
            <a:extLst>
              <a:ext uri="{FF2B5EF4-FFF2-40B4-BE49-F238E27FC236}">
                <a16:creationId xmlns:a16="http://schemas.microsoft.com/office/drawing/2014/main" id="{A19BA7BE-5D98-3770-012F-7534897121D3}"/>
              </a:ext>
            </a:extLst>
          </p:cNvPr>
          <p:cNvGrpSpPr>
            <a:grpSpLocks/>
          </p:cNvGrpSpPr>
          <p:nvPr/>
        </p:nvGrpSpPr>
        <p:grpSpPr bwMode="auto">
          <a:xfrm>
            <a:off x="869950" y="0"/>
            <a:ext cx="7404100" cy="6858000"/>
            <a:chOff x="13" y="0"/>
            <a:chExt cx="4664" cy="4320"/>
          </a:xfrm>
        </p:grpSpPr>
        <p:pic>
          <p:nvPicPr>
            <p:cNvPr id="149522" name="Picture 4">
              <a:extLst>
                <a:ext uri="{FF2B5EF4-FFF2-40B4-BE49-F238E27FC236}">
                  <a16:creationId xmlns:a16="http://schemas.microsoft.com/office/drawing/2014/main" id="{3C54BC22-7D64-F588-946A-2CC6253015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 y="0"/>
              <a:ext cx="245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3" name="Picture 5">
              <a:extLst>
                <a:ext uri="{FF2B5EF4-FFF2-40B4-BE49-F238E27FC236}">
                  <a16:creationId xmlns:a16="http://schemas.microsoft.com/office/drawing/2014/main" id="{15CFF83C-493E-F501-E955-F8EB21C836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6" y="18"/>
              <a:ext cx="2251" cy="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2" name="Line 8">
            <a:extLst>
              <a:ext uri="{FF2B5EF4-FFF2-40B4-BE49-F238E27FC236}">
                <a16:creationId xmlns:a16="http://schemas.microsoft.com/office/drawing/2014/main" id="{2242369C-CF0C-4E46-405D-B3294CC535E8}"/>
              </a:ext>
            </a:extLst>
          </p:cNvPr>
          <p:cNvSpPr>
            <a:spLocks noChangeShapeType="1"/>
          </p:cNvSpPr>
          <p:nvPr/>
        </p:nvSpPr>
        <p:spPr bwMode="auto">
          <a:xfrm>
            <a:off x="107950" y="404813"/>
            <a:ext cx="903605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993" name="Line 9">
            <a:extLst>
              <a:ext uri="{FF2B5EF4-FFF2-40B4-BE49-F238E27FC236}">
                <a16:creationId xmlns:a16="http://schemas.microsoft.com/office/drawing/2014/main" id="{CAFA9A36-BD7F-11C2-0DEC-4BBC0AB45276}"/>
              </a:ext>
            </a:extLst>
          </p:cNvPr>
          <p:cNvSpPr>
            <a:spLocks noChangeShapeType="1"/>
          </p:cNvSpPr>
          <p:nvPr/>
        </p:nvSpPr>
        <p:spPr bwMode="auto">
          <a:xfrm>
            <a:off x="1476375" y="0"/>
            <a:ext cx="0" cy="6858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994" name="Rectangle 10">
            <a:extLst>
              <a:ext uri="{FF2B5EF4-FFF2-40B4-BE49-F238E27FC236}">
                <a16:creationId xmlns:a16="http://schemas.microsoft.com/office/drawing/2014/main" id="{C1794509-6FA3-56BB-DD07-5B7A9C44D799}"/>
              </a:ext>
            </a:extLst>
          </p:cNvPr>
          <p:cNvSpPr>
            <a:spLocks noChangeArrowheads="1"/>
          </p:cNvSpPr>
          <p:nvPr/>
        </p:nvSpPr>
        <p:spPr bwMode="auto">
          <a:xfrm>
            <a:off x="4716463" y="1773238"/>
            <a:ext cx="1584325" cy="1428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nvGrpSpPr>
          <p:cNvPr id="3" name="Group 22">
            <a:extLst>
              <a:ext uri="{FF2B5EF4-FFF2-40B4-BE49-F238E27FC236}">
                <a16:creationId xmlns:a16="http://schemas.microsoft.com/office/drawing/2014/main" id="{7C645E4B-631A-2CB4-1BE7-EE58AA6D93FC}"/>
              </a:ext>
            </a:extLst>
          </p:cNvPr>
          <p:cNvGrpSpPr>
            <a:grpSpLocks/>
          </p:cNvGrpSpPr>
          <p:nvPr/>
        </p:nvGrpSpPr>
        <p:grpSpPr bwMode="auto">
          <a:xfrm>
            <a:off x="755650" y="3249613"/>
            <a:ext cx="7632700" cy="1114425"/>
            <a:chOff x="476" y="2047"/>
            <a:chExt cx="4808" cy="702"/>
          </a:xfrm>
        </p:grpSpPr>
        <p:sp>
          <p:nvSpPr>
            <p:cNvPr id="149515" name="Line 12">
              <a:extLst>
                <a:ext uri="{FF2B5EF4-FFF2-40B4-BE49-F238E27FC236}">
                  <a16:creationId xmlns:a16="http://schemas.microsoft.com/office/drawing/2014/main" id="{4321213F-7621-B05D-83D2-E2079F69C5A5}"/>
                </a:ext>
              </a:extLst>
            </p:cNvPr>
            <p:cNvSpPr>
              <a:spLocks noChangeShapeType="1"/>
            </p:cNvSpPr>
            <p:nvPr/>
          </p:nvSpPr>
          <p:spPr bwMode="auto">
            <a:xfrm flipV="1">
              <a:off x="476" y="2047"/>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9516" name="Line 16">
              <a:extLst>
                <a:ext uri="{FF2B5EF4-FFF2-40B4-BE49-F238E27FC236}">
                  <a16:creationId xmlns:a16="http://schemas.microsoft.com/office/drawing/2014/main" id="{19792118-13FA-2D90-51C9-297892992D6A}"/>
                </a:ext>
              </a:extLst>
            </p:cNvPr>
            <p:cNvSpPr>
              <a:spLocks noChangeShapeType="1"/>
            </p:cNvSpPr>
            <p:nvPr/>
          </p:nvSpPr>
          <p:spPr bwMode="auto">
            <a:xfrm flipV="1">
              <a:off x="476" y="2092"/>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9517" name="Line 17">
              <a:extLst>
                <a:ext uri="{FF2B5EF4-FFF2-40B4-BE49-F238E27FC236}">
                  <a16:creationId xmlns:a16="http://schemas.microsoft.com/office/drawing/2014/main" id="{8489933D-8FA2-29A0-0203-2539936C63E6}"/>
                </a:ext>
              </a:extLst>
            </p:cNvPr>
            <p:cNvSpPr>
              <a:spLocks noChangeShapeType="1"/>
            </p:cNvSpPr>
            <p:nvPr/>
          </p:nvSpPr>
          <p:spPr bwMode="auto">
            <a:xfrm flipV="1">
              <a:off x="476" y="2228"/>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9518" name="Line 18">
              <a:extLst>
                <a:ext uri="{FF2B5EF4-FFF2-40B4-BE49-F238E27FC236}">
                  <a16:creationId xmlns:a16="http://schemas.microsoft.com/office/drawing/2014/main" id="{93DAA16B-FE1B-F332-B99E-22470E17B00C}"/>
                </a:ext>
              </a:extLst>
            </p:cNvPr>
            <p:cNvSpPr>
              <a:spLocks noChangeShapeType="1"/>
            </p:cNvSpPr>
            <p:nvPr/>
          </p:nvSpPr>
          <p:spPr bwMode="auto">
            <a:xfrm flipV="1">
              <a:off x="476" y="2387"/>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9519" name="Line 19">
              <a:extLst>
                <a:ext uri="{FF2B5EF4-FFF2-40B4-BE49-F238E27FC236}">
                  <a16:creationId xmlns:a16="http://schemas.microsoft.com/office/drawing/2014/main" id="{B03405B5-4E13-913A-2B65-0154BCD39926}"/>
                </a:ext>
              </a:extLst>
            </p:cNvPr>
            <p:cNvSpPr>
              <a:spLocks noChangeShapeType="1"/>
            </p:cNvSpPr>
            <p:nvPr/>
          </p:nvSpPr>
          <p:spPr bwMode="auto">
            <a:xfrm flipV="1">
              <a:off x="476" y="2478"/>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9520" name="Line 20">
              <a:extLst>
                <a:ext uri="{FF2B5EF4-FFF2-40B4-BE49-F238E27FC236}">
                  <a16:creationId xmlns:a16="http://schemas.microsoft.com/office/drawing/2014/main" id="{2146BF32-308A-EB75-967F-12A8471866E6}"/>
                </a:ext>
              </a:extLst>
            </p:cNvPr>
            <p:cNvSpPr>
              <a:spLocks noChangeShapeType="1"/>
            </p:cNvSpPr>
            <p:nvPr/>
          </p:nvSpPr>
          <p:spPr bwMode="auto">
            <a:xfrm flipV="1">
              <a:off x="476" y="2614"/>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9521" name="Line 21">
              <a:extLst>
                <a:ext uri="{FF2B5EF4-FFF2-40B4-BE49-F238E27FC236}">
                  <a16:creationId xmlns:a16="http://schemas.microsoft.com/office/drawing/2014/main" id="{28C1CDD9-A7B4-85C9-20D0-8ACE8A06E3B9}"/>
                </a:ext>
              </a:extLst>
            </p:cNvPr>
            <p:cNvSpPr>
              <a:spLocks noChangeShapeType="1"/>
            </p:cNvSpPr>
            <p:nvPr/>
          </p:nvSpPr>
          <p:spPr bwMode="auto">
            <a:xfrm flipV="1">
              <a:off x="476" y="2727"/>
              <a:ext cx="4808" cy="2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07" name="Text Box 23">
            <a:extLst>
              <a:ext uri="{FF2B5EF4-FFF2-40B4-BE49-F238E27FC236}">
                <a16:creationId xmlns:a16="http://schemas.microsoft.com/office/drawing/2014/main" id="{E31676D0-1609-DBD4-AC5B-0D581C3E59B7}"/>
              </a:ext>
            </a:extLst>
          </p:cNvPr>
          <p:cNvSpPr txBox="1">
            <a:spLocks noChangeArrowheads="1"/>
          </p:cNvSpPr>
          <p:nvPr/>
        </p:nvSpPr>
        <p:spPr bwMode="auto">
          <a:xfrm>
            <a:off x="3203575" y="0"/>
            <a:ext cx="4392613" cy="457200"/>
          </a:xfrm>
          <a:prstGeom prst="rect">
            <a:avLst/>
          </a:prstGeom>
          <a:noFill/>
          <a:ln w="9525">
            <a:noFill/>
            <a:miter lim="800000"/>
            <a:headEnd/>
            <a:tailEnd/>
          </a:ln>
          <a:effectLst/>
        </p:spPr>
        <p:txBody>
          <a:bodyPr>
            <a:spAutoFit/>
          </a:bodyPr>
          <a:lstStyle/>
          <a:p>
            <a:pPr eaLnBrk="1" hangingPunct="1">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T r o f i c k é  ř a d y</a:t>
            </a:r>
          </a:p>
        </p:txBody>
      </p:sp>
      <p:sp>
        <p:nvSpPr>
          <p:cNvPr id="42008" name="Text Box 24">
            <a:extLst>
              <a:ext uri="{FF2B5EF4-FFF2-40B4-BE49-F238E27FC236}">
                <a16:creationId xmlns:a16="http://schemas.microsoft.com/office/drawing/2014/main" id="{A4F3598F-4396-335C-5B03-F1645AC2FEB2}"/>
              </a:ext>
            </a:extLst>
          </p:cNvPr>
          <p:cNvSpPr txBox="1">
            <a:spLocks noChangeArrowheads="1"/>
          </p:cNvSpPr>
          <p:nvPr/>
        </p:nvSpPr>
        <p:spPr bwMode="auto">
          <a:xfrm>
            <a:off x="395288" y="0"/>
            <a:ext cx="576262" cy="7004050"/>
          </a:xfrm>
          <a:prstGeom prst="rect">
            <a:avLst/>
          </a:prstGeom>
          <a:noFill/>
          <a:ln w="9525">
            <a:noFill/>
            <a:miter lim="800000"/>
            <a:headEnd/>
            <a:tailEnd/>
          </a:ln>
          <a:effectLst/>
        </p:spPr>
        <p:txBody>
          <a:bodyPr>
            <a:spAutoFit/>
          </a:bodyPr>
          <a:lstStyle/>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V</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e</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g</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e</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t</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a</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č</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n</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í</a:t>
            </a:r>
          </a:p>
          <a:p>
            <a:pPr eaLnBrk="1" hangingPunct="1">
              <a:lnSpc>
                <a:spcPct val="70000"/>
              </a:lnSpc>
              <a:spcBef>
                <a:spcPct val="50000"/>
              </a:spcBef>
              <a:defRPr/>
            </a:pPr>
            <a:endParaRPr lang="cs-CZ" sz="2400" b="1" dirty="0">
              <a:solidFill>
                <a:srgbClr val="FF0000"/>
              </a:solidFill>
              <a:effectLst>
                <a:outerShdw blurRad="38100" dist="38100" dir="2700000" algn="tl">
                  <a:srgbClr val="000000"/>
                </a:outerShdw>
              </a:effectLst>
              <a:latin typeface="Calibri" panose="020F0502020204030204" pitchFamily="34" charset="0"/>
            </a:endParaRP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s</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t</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u</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p</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n</a:t>
            </a:r>
          </a:p>
          <a:p>
            <a:pPr eaLnBrk="1" hangingPunct="1">
              <a:lnSpc>
                <a:spcPct val="70000"/>
              </a:lnSpc>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ě</a:t>
            </a:r>
          </a:p>
        </p:txBody>
      </p:sp>
      <p:sp>
        <p:nvSpPr>
          <p:cNvPr id="42009" name="Text Box 25">
            <a:extLst>
              <a:ext uri="{FF2B5EF4-FFF2-40B4-BE49-F238E27FC236}">
                <a16:creationId xmlns:a16="http://schemas.microsoft.com/office/drawing/2014/main" id="{A10BB213-8A2F-585B-50C3-FC34AA0E98FE}"/>
              </a:ext>
            </a:extLst>
          </p:cNvPr>
          <p:cNvSpPr txBox="1">
            <a:spLocks noChangeArrowheads="1"/>
          </p:cNvSpPr>
          <p:nvPr/>
        </p:nvSpPr>
        <p:spPr bwMode="auto">
          <a:xfrm>
            <a:off x="3311525" y="3573463"/>
            <a:ext cx="3097213" cy="457200"/>
          </a:xfrm>
          <a:prstGeom prst="rect">
            <a:avLst/>
          </a:prstGeom>
          <a:noFill/>
          <a:ln w="9525">
            <a:noFill/>
            <a:miter lim="800000"/>
            <a:headEnd/>
            <a:tailEnd/>
          </a:ln>
          <a:effectLst/>
        </p:spPr>
        <p:txBody>
          <a:bodyPr>
            <a:spAutoFit/>
          </a:bodyPr>
          <a:lstStyle/>
          <a:p>
            <a:pPr eaLnBrk="1" hangingPunct="1">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H y d r i c k é  ř a d y</a:t>
            </a:r>
          </a:p>
        </p:txBody>
      </p:sp>
      <p:sp>
        <p:nvSpPr>
          <p:cNvPr id="42010" name="Text Box 26">
            <a:extLst>
              <a:ext uri="{FF2B5EF4-FFF2-40B4-BE49-F238E27FC236}">
                <a16:creationId xmlns:a16="http://schemas.microsoft.com/office/drawing/2014/main" id="{792BB400-8D8A-7F1E-F84A-B230B6A7045B}"/>
              </a:ext>
            </a:extLst>
          </p:cNvPr>
          <p:cNvSpPr txBox="1">
            <a:spLocks noChangeArrowheads="1"/>
          </p:cNvSpPr>
          <p:nvPr/>
        </p:nvSpPr>
        <p:spPr bwMode="auto">
          <a:xfrm>
            <a:off x="5364163" y="1196975"/>
            <a:ext cx="3779837" cy="457200"/>
          </a:xfrm>
          <a:prstGeom prst="rect">
            <a:avLst/>
          </a:prstGeom>
          <a:noFill/>
          <a:ln w="9525">
            <a:noFill/>
            <a:miter lim="800000"/>
            <a:headEnd/>
            <a:tailEnd/>
          </a:ln>
          <a:effectLst/>
        </p:spPr>
        <p:txBody>
          <a:bodyPr>
            <a:spAutoFit/>
          </a:bodyPr>
          <a:lstStyle/>
          <a:p>
            <a:pPr eaLnBrk="1" hangingPunct="1">
              <a:spcBef>
                <a:spcPct val="50000"/>
              </a:spcBef>
              <a:defRPr/>
            </a:pPr>
            <a:r>
              <a:rPr lang="cs-CZ" sz="2400" b="1" dirty="0">
                <a:solidFill>
                  <a:srgbClr val="FF0000"/>
                </a:solidFill>
                <a:effectLst>
                  <a:outerShdw blurRad="38100" dist="38100" dir="2700000" algn="tl">
                    <a:srgbClr val="000000"/>
                  </a:outerShdw>
                </a:effectLst>
                <a:latin typeface="Calibri" panose="020F0502020204030204" pitchFamily="34" charset="0"/>
              </a:rPr>
              <a:t>Skupiny typů </a:t>
            </a:r>
            <a:r>
              <a:rPr lang="cs-CZ" sz="2400" b="1" dirty="0" err="1">
                <a:solidFill>
                  <a:srgbClr val="FF0000"/>
                </a:solidFill>
                <a:effectLst>
                  <a:outerShdw blurRad="38100" dist="38100" dir="2700000" algn="tl">
                    <a:srgbClr val="000000"/>
                  </a:outerShdw>
                </a:effectLst>
                <a:latin typeface="Calibri" panose="020F0502020204030204" pitchFamily="34" charset="0"/>
              </a:rPr>
              <a:t>geobiocénů</a:t>
            </a:r>
            <a:endParaRPr lang="cs-CZ" sz="2400" b="1" dirty="0">
              <a:solidFill>
                <a:srgbClr val="FF0000"/>
              </a:solidFill>
              <a:effectLst>
                <a:outerShdw blurRad="38100" dist="38100" dir="2700000" algn="tl">
                  <a:srgbClr val="000000"/>
                </a:outerShdw>
              </a:effectLst>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1993"/>
                                        </p:tgtEl>
                                        <p:attrNameLst>
                                          <p:attrName>style.visibility</p:attrName>
                                        </p:attrNameLst>
                                      </p:cBhvr>
                                      <p:to>
                                        <p:strVal val="visible"/>
                                      </p:to>
                                    </p:set>
                                    <p:animEffect transition="in" filter="box(in)">
                                      <p:cBhvr>
                                        <p:cTn id="7" dur="500"/>
                                        <p:tgtEl>
                                          <p:spTgt spid="41993"/>
                                        </p:tgtEl>
                                      </p:cBhvr>
                                    </p:animEffect>
                                  </p:childTnLst>
                                </p:cTn>
                              </p:par>
                              <p:par>
                                <p:cTn id="8" presetID="4" presetClass="entr" presetSubtype="16" fill="hold" nodeType="withEffect">
                                  <p:stCondLst>
                                    <p:cond delay="0"/>
                                  </p:stCondLst>
                                  <p:childTnLst>
                                    <p:set>
                                      <p:cBhvr>
                                        <p:cTn id="9" dur="1" fill="hold">
                                          <p:stCondLst>
                                            <p:cond delay="0"/>
                                          </p:stCondLst>
                                        </p:cTn>
                                        <p:tgtEl>
                                          <p:spTgt spid="42008"/>
                                        </p:tgtEl>
                                        <p:attrNameLst>
                                          <p:attrName>style.visibility</p:attrName>
                                        </p:attrNameLst>
                                      </p:cBhvr>
                                      <p:to>
                                        <p:strVal val="visible"/>
                                      </p:to>
                                    </p:set>
                                    <p:animEffect transition="in" filter="box(in)">
                                      <p:cBhvr>
                                        <p:cTn id="10" dur="500"/>
                                        <p:tgtEl>
                                          <p:spTgt spid="4200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42007"/>
                                        </p:tgtEl>
                                        <p:attrNameLst>
                                          <p:attrName>style.visibility</p:attrName>
                                        </p:attrNameLst>
                                      </p:cBhvr>
                                      <p:to>
                                        <p:strVal val="visible"/>
                                      </p:to>
                                    </p:set>
                                    <p:animEffect transition="in" filter="box(in)">
                                      <p:cBhvr>
                                        <p:cTn id="15" dur="500"/>
                                        <p:tgtEl>
                                          <p:spTgt spid="42007"/>
                                        </p:tgtEl>
                                      </p:cBhvr>
                                    </p:animEffect>
                                  </p:childTnLst>
                                </p:cTn>
                              </p:par>
                              <p:par>
                                <p:cTn id="16" presetID="4" presetClass="entr" presetSubtype="16" fill="hold" nodeType="withEffect">
                                  <p:stCondLst>
                                    <p:cond delay="0"/>
                                  </p:stCondLst>
                                  <p:childTnLst>
                                    <p:set>
                                      <p:cBhvr>
                                        <p:cTn id="17" dur="1" fill="hold">
                                          <p:stCondLst>
                                            <p:cond delay="0"/>
                                          </p:stCondLst>
                                        </p:cTn>
                                        <p:tgtEl>
                                          <p:spTgt spid="41992"/>
                                        </p:tgtEl>
                                        <p:attrNameLst>
                                          <p:attrName>style.visibility</p:attrName>
                                        </p:attrNameLst>
                                      </p:cBhvr>
                                      <p:to>
                                        <p:strVal val="visible"/>
                                      </p:to>
                                    </p:set>
                                    <p:animEffect transition="in" filter="box(in)">
                                      <p:cBhvr>
                                        <p:cTn id="18" dur="500"/>
                                        <p:tgtEl>
                                          <p:spTgt spid="4199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par>
                                <p:cTn id="24" presetID="4" presetClass="entr" presetSubtype="16" fill="hold" nodeType="withEffect">
                                  <p:stCondLst>
                                    <p:cond delay="0"/>
                                  </p:stCondLst>
                                  <p:childTnLst>
                                    <p:set>
                                      <p:cBhvr>
                                        <p:cTn id="25" dur="1" fill="hold">
                                          <p:stCondLst>
                                            <p:cond delay="0"/>
                                          </p:stCondLst>
                                        </p:cTn>
                                        <p:tgtEl>
                                          <p:spTgt spid="42009"/>
                                        </p:tgtEl>
                                        <p:attrNameLst>
                                          <p:attrName>style.visibility</p:attrName>
                                        </p:attrNameLst>
                                      </p:cBhvr>
                                      <p:to>
                                        <p:strVal val="visible"/>
                                      </p:to>
                                    </p:set>
                                    <p:animEffect transition="in" filter="box(in)">
                                      <p:cBhvr>
                                        <p:cTn id="26" dur="500"/>
                                        <p:tgtEl>
                                          <p:spTgt spid="4200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nodeType="clickEffect">
                                  <p:stCondLst>
                                    <p:cond delay="0"/>
                                  </p:stCondLst>
                                  <p:childTnLst>
                                    <p:set>
                                      <p:cBhvr>
                                        <p:cTn id="30" dur="1" fill="hold">
                                          <p:stCondLst>
                                            <p:cond delay="0"/>
                                          </p:stCondLst>
                                        </p:cTn>
                                        <p:tgtEl>
                                          <p:spTgt spid="41994"/>
                                        </p:tgtEl>
                                        <p:attrNameLst>
                                          <p:attrName>style.visibility</p:attrName>
                                        </p:attrNameLst>
                                      </p:cBhvr>
                                      <p:to>
                                        <p:strVal val="visible"/>
                                      </p:to>
                                    </p:set>
                                    <p:anim calcmode="lin" valueType="num">
                                      <p:cBhvr additive="base">
                                        <p:cTn id="31" dur="500" fill="hold"/>
                                        <p:tgtEl>
                                          <p:spTgt spid="41994"/>
                                        </p:tgtEl>
                                        <p:attrNameLst>
                                          <p:attrName>ppt_x</p:attrName>
                                        </p:attrNameLst>
                                      </p:cBhvr>
                                      <p:tavLst>
                                        <p:tav tm="0">
                                          <p:val>
                                            <p:strVal val="0-#ppt_w/2"/>
                                          </p:val>
                                        </p:tav>
                                        <p:tav tm="100000">
                                          <p:val>
                                            <p:strVal val="#ppt_x"/>
                                          </p:val>
                                        </p:tav>
                                      </p:tavLst>
                                    </p:anim>
                                    <p:anim calcmode="lin" valueType="num">
                                      <p:cBhvr additive="base">
                                        <p:cTn id="32" dur="500" fill="hold"/>
                                        <p:tgtEl>
                                          <p:spTgt spid="41994"/>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42010"/>
                                        </p:tgtEl>
                                        <p:attrNameLst>
                                          <p:attrName>style.visibility</p:attrName>
                                        </p:attrNameLst>
                                      </p:cBhvr>
                                      <p:to>
                                        <p:strVal val="visible"/>
                                      </p:to>
                                    </p:set>
                                    <p:anim calcmode="lin" valueType="num">
                                      <p:cBhvr additive="base">
                                        <p:cTn id="35" dur="500" fill="hold"/>
                                        <p:tgtEl>
                                          <p:spTgt spid="42010"/>
                                        </p:tgtEl>
                                        <p:attrNameLst>
                                          <p:attrName>ppt_x</p:attrName>
                                        </p:attrNameLst>
                                      </p:cBhvr>
                                      <p:tavLst>
                                        <p:tav tm="0">
                                          <p:val>
                                            <p:strVal val="0-#ppt_w/2"/>
                                          </p:val>
                                        </p:tav>
                                        <p:tav tm="100000">
                                          <p:val>
                                            <p:strVal val="#ppt_x"/>
                                          </p:val>
                                        </p:tav>
                                      </p:tavLst>
                                    </p:anim>
                                    <p:anim calcmode="lin" valueType="num">
                                      <p:cBhvr additive="base">
                                        <p:cTn id="36" dur="500" fill="hold"/>
                                        <p:tgtEl>
                                          <p:spTgt spid="420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animBg="1"/>
      <p:bldP spid="42007" grpId="0"/>
      <p:bldP spid="42008" grpId="0"/>
      <p:bldP spid="42009" grpId="0"/>
      <p:bldP spid="420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32" name="Skupina 149531">
            <a:extLst>
              <a:ext uri="{FF2B5EF4-FFF2-40B4-BE49-F238E27FC236}">
                <a16:creationId xmlns:a16="http://schemas.microsoft.com/office/drawing/2014/main" id="{B99A700F-E5CB-77E0-03B7-A0EA3B740A86}"/>
              </a:ext>
            </a:extLst>
          </p:cNvPr>
          <p:cNvGrpSpPr/>
          <p:nvPr/>
        </p:nvGrpSpPr>
        <p:grpSpPr>
          <a:xfrm>
            <a:off x="1625897" y="484232"/>
            <a:ext cx="7407587" cy="5889536"/>
            <a:chOff x="1654968" y="66894"/>
            <a:chExt cx="7407587" cy="5889536"/>
          </a:xfrm>
        </p:grpSpPr>
        <p:grpSp>
          <p:nvGrpSpPr>
            <p:cNvPr id="149531" name="Skupina 149530">
              <a:extLst>
                <a:ext uri="{FF2B5EF4-FFF2-40B4-BE49-F238E27FC236}">
                  <a16:creationId xmlns:a16="http://schemas.microsoft.com/office/drawing/2014/main" id="{FE807834-06E3-EC27-B106-508A3C56CB47}"/>
                </a:ext>
              </a:extLst>
            </p:cNvPr>
            <p:cNvGrpSpPr/>
            <p:nvPr/>
          </p:nvGrpSpPr>
          <p:grpSpPr>
            <a:xfrm>
              <a:off x="3506728" y="1491073"/>
              <a:ext cx="2761384" cy="2638236"/>
              <a:chOff x="3506728" y="1491073"/>
              <a:chExt cx="2761384" cy="2638236"/>
            </a:xfrm>
          </p:grpSpPr>
          <p:cxnSp>
            <p:nvCxnSpPr>
              <p:cNvPr id="34" name="Přímá spojnice 33">
                <a:extLst>
                  <a:ext uri="{FF2B5EF4-FFF2-40B4-BE49-F238E27FC236}">
                    <a16:creationId xmlns:a16="http://schemas.microsoft.com/office/drawing/2014/main" id="{55D0452A-55DD-EA2B-032F-B1AEDA97BCE9}"/>
                  </a:ext>
                </a:extLst>
              </p:cNvPr>
              <p:cNvCxnSpPr>
                <a:cxnSpLocks/>
              </p:cNvCxnSpPr>
              <p:nvPr/>
            </p:nvCxnSpPr>
            <p:spPr>
              <a:xfrm flipV="1">
                <a:off x="5170760" y="2436119"/>
                <a:ext cx="5056" cy="1678538"/>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Přímá spojnice 35">
                <a:extLst>
                  <a:ext uri="{FF2B5EF4-FFF2-40B4-BE49-F238E27FC236}">
                    <a16:creationId xmlns:a16="http://schemas.microsoft.com/office/drawing/2014/main" id="{2C036798-E254-99F7-43E6-20CD4B25B689}"/>
                  </a:ext>
                </a:extLst>
              </p:cNvPr>
              <p:cNvCxnSpPr>
                <a:cxnSpLocks/>
              </p:cNvCxnSpPr>
              <p:nvPr/>
            </p:nvCxnSpPr>
            <p:spPr>
              <a:xfrm flipH="1" flipV="1">
                <a:off x="5715968" y="2436119"/>
                <a:ext cx="25567" cy="169319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Přímá spojnice 45">
                <a:extLst>
                  <a:ext uri="{FF2B5EF4-FFF2-40B4-BE49-F238E27FC236}">
                    <a16:creationId xmlns:a16="http://schemas.microsoft.com/office/drawing/2014/main" id="{0FAD7B3E-A145-99B9-0FF8-161D5EFF1F2F}"/>
                  </a:ext>
                </a:extLst>
              </p:cNvPr>
              <p:cNvCxnSpPr>
                <a:cxnSpLocks/>
              </p:cNvCxnSpPr>
              <p:nvPr/>
            </p:nvCxnSpPr>
            <p:spPr>
              <a:xfrm>
                <a:off x="3543748" y="2454180"/>
                <a:ext cx="1530000" cy="458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Přímá spojnice 57">
                <a:extLst>
                  <a:ext uri="{FF2B5EF4-FFF2-40B4-BE49-F238E27FC236}">
                    <a16:creationId xmlns:a16="http://schemas.microsoft.com/office/drawing/2014/main" id="{9DEE9574-AC3E-58B6-BF3C-1762DB69921F}"/>
                  </a:ext>
                </a:extLst>
              </p:cNvPr>
              <p:cNvCxnSpPr>
                <a:cxnSpLocks/>
              </p:cNvCxnSpPr>
              <p:nvPr/>
            </p:nvCxnSpPr>
            <p:spPr>
              <a:xfrm flipV="1">
                <a:off x="5315790" y="2436119"/>
                <a:ext cx="0" cy="1523106"/>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Přímá spojnice 59">
                <a:extLst>
                  <a:ext uri="{FF2B5EF4-FFF2-40B4-BE49-F238E27FC236}">
                    <a16:creationId xmlns:a16="http://schemas.microsoft.com/office/drawing/2014/main" id="{C64F8869-73D3-328C-B8C2-3731167B1566}"/>
                  </a:ext>
                </a:extLst>
              </p:cNvPr>
              <p:cNvCxnSpPr>
                <a:cxnSpLocks/>
              </p:cNvCxnSpPr>
              <p:nvPr/>
            </p:nvCxnSpPr>
            <p:spPr>
              <a:xfrm flipV="1">
                <a:off x="5832132" y="2330864"/>
                <a:ext cx="0" cy="1628361"/>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3" name="Přímá spojnice 62">
                <a:extLst>
                  <a:ext uri="{FF2B5EF4-FFF2-40B4-BE49-F238E27FC236}">
                    <a16:creationId xmlns:a16="http://schemas.microsoft.com/office/drawing/2014/main" id="{258AFCE3-F74D-1B29-6202-F7286AFAE937}"/>
                  </a:ext>
                </a:extLst>
              </p:cNvPr>
              <p:cNvCxnSpPr>
                <a:cxnSpLocks/>
                <a:stCxn id="149507" idx="0"/>
              </p:cNvCxnSpPr>
              <p:nvPr/>
            </p:nvCxnSpPr>
            <p:spPr>
              <a:xfrm>
                <a:off x="3506728" y="2148646"/>
                <a:ext cx="1627682" cy="24794"/>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9504" name="Přímá spojnice 149503">
                <a:extLst>
                  <a:ext uri="{FF2B5EF4-FFF2-40B4-BE49-F238E27FC236}">
                    <a16:creationId xmlns:a16="http://schemas.microsoft.com/office/drawing/2014/main" id="{BF35B688-0F51-585E-2FDE-A2F265B7E9A7}"/>
                  </a:ext>
                </a:extLst>
              </p:cNvPr>
              <p:cNvCxnSpPr>
                <a:cxnSpLocks/>
              </p:cNvCxnSpPr>
              <p:nvPr/>
            </p:nvCxnSpPr>
            <p:spPr>
              <a:xfrm>
                <a:off x="3640760" y="2066479"/>
                <a:ext cx="1530000" cy="458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9505" name="Přímá spojnice 149504">
                <a:extLst>
                  <a:ext uri="{FF2B5EF4-FFF2-40B4-BE49-F238E27FC236}">
                    <a16:creationId xmlns:a16="http://schemas.microsoft.com/office/drawing/2014/main" id="{0BD88066-FB3B-FDF2-4B96-450C47D4E1DD}"/>
                  </a:ext>
                </a:extLst>
              </p:cNvPr>
              <p:cNvCxnSpPr>
                <a:cxnSpLocks/>
              </p:cNvCxnSpPr>
              <p:nvPr/>
            </p:nvCxnSpPr>
            <p:spPr>
              <a:xfrm>
                <a:off x="3640760" y="2371844"/>
                <a:ext cx="1530000" cy="458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9510" name="Přímá spojnice 149509">
                <a:extLst>
                  <a:ext uri="{FF2B5EF4-FFF2-40B4-BE49-F238E27FC236}">
                    <a16:creationId xmlns:a16="http://schemas.microsoft.com/office/drawing/2014/main" id="{DE0D1A4C-757C-8B53-F36E-76633AB161A6}"/>
                  </a:ext>
                </a:extLst>
              </p:cNvPr>
              <p:cNvCxnSpPr>
                <a:cxnSpLocks/>
              </p:cNvCxnSpPr>
              <p:nvPr/>
            </p:nvCxnSpPr>
            <p:spPr>
              <a:xfrm flipV="1">
                <a:off x="5276605" y="1491073"/>
                <a:ext cx="435980" cy="542914"/>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9512" name="Přímá spojnice 149511">
                <a:extLst>
                  <a:ext uri="{FF2B5EF4-FFF2-40B4-BE49-F238E27FC236}">
                    <a16:creationId xmlns:a16="http://schemas.microsoft.com/office/drawing/2014/main" id="{7FB0A807-D8B4-1036-693B-941881AAAAB8}"/>
                  </a:ext>
                </a:extLst>
              </p:cNvPr>
              <p:cNvCxnSpPr>
                <a:cxnSpLocks/>
              </p:cNvCxnSpPr>
              <p:nvPr/>
            </p:nvCxnSpPr>
            <p:spPr>
              <a:xfrm flipV="1">
                <a:off x="5494595" y="1817995"/>
                <a:ext cx="163832" cy="215992"/>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9528" name="Přímá spojnice 149527">
                <a:extLst>
                  <a:ext uri="{FF2B5EF4-FFF2-40B4-BE49-F238E27FC236}">
                    <a16:creationId xmlns:a16="http://schemas.microsoft.com/office/drawing/2014/main" id="{60866E26-217D-D915-FD79-69F4C22C0151}"/>
                  </a:ext>
                </a:extLst>
              </p:cNvPr>
              <p:cNvCxnSpPr>
                <a:cxnSpLocks/>
              </p:cNvCxnSpPr>
              <p:nvPr/>
            </p:nvCxnSpPr>
            <p:spPr>
              <a:xfrm flipV="1">
                <a:off x="5832132" y="1520219"/>
                <a:ext cx="435980" cy="542914"/>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9529" name="Přímá spojnice 149528">
                <a:extLst>
                  <a:ext uri="{FF2B5EF4-FFF2-40B4-BE49-F238E27FC236}">
                    <a16:creationId xmlns:a16="http://schemas.microsoft.com/office/drawing/2014/main" id="{22E54E64-9167-7992-E3A5-F4D8277546DF}"/>
                  </a:ext>
                </a:extLst>
              </p:cNvPr>
              <p:cNvCxnSpPr>
                <a:cxnSpLocks/>
              </p:cNvCxnSpPr>
              <p:nvPr/>
            </p:nvCxnSpPr>
            <p:spPr>
              <a:xfrm flipV="1">
                <a:off x="5832132" y="1817062"/>
                <a:ext cx="403143" cy="543484"/>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42007" name="Text Box 23">
              <a:extLst>
                <a:ext uri="{FF2B5EF4-FFF2-40B4-BE49-F238E27FC236}">
                  <a16:creationId xmlns:a16="http://schemas.microsoft.com/office/drawing/2014/main" id="{E31676D0-1609-DBD4-AC5B-0D581C3E59B7}"/>
                </a:ext>
              </a:extLst>
            </p:cNvPr>
            <p:cNvSpPr txBox="1">
              <a:spLocks noChangeArrowheads="1"/>
            </p:cNvSpPr>
            <p:nvPr/>
          </p:nvSpPr>
          <p:spPr bwMode="auto">
            <a:xfrm>
              <a:off x="7068035" y="3502025"/>
              <a:ext cx="1994520" cy="457200"/>
            </a:xfrm>
            <a:prstGeom prst="rect">
              <a:avLst/>
            </a:prstGeom>
            <a:noFill/>
            <a:ln w="9525">
              <a:noFill/>
              <a:miter lim="800000"/>
              <a:headEnd/>
              <a:tailEnd/>
            </a:ln>
            <a:effectLst/>
          </p:spPr>
          <p:txBody>
            <a:bodyPr wrap="square">
              <a:spAutoFit/>
            </a:bodyPr>
            <a:lstStyle/>
            <a:p>
              <a:pPr eaLnBrk="1" hangingPunct="1">
                <a:spcBef>
                  <a:spcPct val="50000"/>
                </a:spcBef>
                <a:defRPr/>
              </a:pPr>
              <a:r>
                <a:rPr lang="cs-CZ" sz="2400" b="1" dirty="0">
                  <a:latin typeface="Calibri" panose="020F0502020204030204" pitchFamily="34" charset="0"/>
                </a:rPr>
                <a:t>Trofické řady</a:t>
              </a:r>
            </a:p>
          </p:txBody>
        </p:sp>
        <p:sp>
          <p:nvSpPr>
            <p:cNvPr id="42008" name="Text Box 24">
              <a:extLst>
                <a:ext uri="{FF2B5EF4-FFF2-40B4-BE49-F238E27FC236}">
                  <a16:creationId xmlns:a16="http://schemas.microsoft.com/office/drawing/2014/main" id="{A4F3598F-4396-335C-5B03-F1645AC2FEB2}"/>
                </a:ext>
              </a:extLst>
            </p:cNvPr>
            <p:cNvSpPr txBox="1">
              <a:spLocks noChangeArrowheads="1"/>
            </p:cNvSpPr>
            <p:nvPr/>
          </p:nvSpPr>
          <p:spPr bwMode="auto">
            <a:xfrm>
              <a:off x="3374755" y="66894"/>
              <a:ext cx="2457377" cy="367473"/>
            </a:xfrm>
            <a:prstGeom prst="rect">
              <a:avLst/>
            </a:prstGeom>
            <a:noFill/>
            <a:ln w="9525">
              <a:noFill/>
              <a:miter lim="800000"/>
              <a:headEnd/>
              <a:tailEnd/>
            </a:ln>
            <a:effectLst/>
          </p:spPr>
          <p:txBody>
            <a:bodyPr wrap="square">
              <a:spAutoFit/>
            </a:bodyPr>
            <a:lstStyle/>
            <a:p>
              <a:pPr eaLnBrk="1" hangingPunct="1">
                <a:lnSpc>
                  <a:spcPct val="70000"/>
                </a:lnSpc>
                <a:spcBef>
                  <a:spcPct val="50000"/>
                </a:spcBef>
                <a:defRPr/>
              </a:pPr>
              <a:r>
                <a:rPr lang="cs-CZ" sz="2400" b="1" dirty="0">
                  <a:latin typeface="Calibri" panose="020F0502020204030204" pitchFamily="34" charset="0"/>
                </a:rPr>
                <a:t>Vegetační stupně</a:t>
              </a:r>
            </a:p>
          </p:txBody>
        </p:sp>
        <p:sp>
          <p:nvSpPr>
            <p:cNvPr id="42009" name="Text Box 25">
              <a:extLst>
                <a:ext uri="{FF2B5EF4-FFF2-40B4-BE49-F238E27FC236}">
                  <a16:creationId xmlns:a16="http://schemas.microsoft.com/office/drawing/2014/main" id="{A10BB213-8A2F-585B-50C3-FC34AA0E98FE}"/>
                </a:ext>
              </a:extLst>
            </p:cNvPr>
            <p:cNvSpPr txBox="1">
              <a:spLocks noChangeArrowheads="1"/>
            </p:cNvSpPr>
            <p:nvPr/>
          </p:nvSpPr>
          <p:spPr bwMode="auto">
            <a:xfrm>
              <a:off x="1654968" y="5499230"/>
              <a:ext cx="3097213" cy="457200"/>
            </a:xfrm>
            <a:prstGeom prst="rect">
              <a:avLst/>
            </a:prstGeom>
            <a:noFill/>
            <a:ln w="9525">
              <a:noFill/>
              <a:miter lim="800000"/>
              <a:headEnd/>
              <a:tailEnd/>
            </a:ln>
            <a:effectLst/>
          </p:spPr>
          <p:txBody>
            <a:bodyPr>
              <a:spAutoFit/>
            </a:bodyPr>
            <a:lstStyle/>
            <a:p>
              <a:pPr eaLnBrk="1" hangingPunct="1">
                <a:spcBef>
                  <a:spcPct val="50000"/>
                </a:spcBef>
                <a:defRPr/>
              </a:pPr>
              <a:r>
                <a:rPr lang="cs-CZ" sz="2400" b="1" dirty="0">
                  <a:latin typeface="Calibri" panose="020F0502020204030204" pitchFamily="34" charset="0"/>
                </a:rPr>
                <a:t>Hydrické řady</a:t>
              </a:r>
            </a:p>
          </p:txBody>
        </p:sp>
        <p:cxnSp>
          <p:nvCxnSpPr>
            <p:cNvPr id="4" name="Přímá spojnice se šipkou 3">
              <a:extLst>
                <a:ext uri="{FF2B5EF4-FFF2-40B4-BE49-F238E27FC236}">
                  <a16:creationId xmlns:a16="http://schemas.microsoft.com/office/drawing/2014/main" id="{C095FA5D-1E96-E1AC-4AF7-C4BF55686999}"/>
                </a:ext>
              </a:extLst>
            </p:cNvPr>
            <p:cNvCxnSpPr/>
            <p:nvPr/>
          </p:nvCxnSpPr>
          <p:spPr>
            <a:xfrm flipV="1">
              <a:off x="4554857" y="369000"/>
              <a:ext cx="0" cy="306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Přímá spojnice se šipkou 4">
              <a:extLst>
                <a:ext uri="{FF2B5EF4-FFF2-40B4-BE49-F238E27FC236}">
                  <a16:creationId xmlns:a16="http://schemas.microsoft.com/office/drawing/2014/main" id="{B8EB80CC-39EF-DED7-94C1-08E93BDF8324}"/>
                </a:ext>
              </a:extLst>
            </p:cNvPr>
            <p:cNvCxnSpPr>
              <a:cxnSpLocks/>
            </p:cNvCxnSpPr>
            <p:nvPr/>
          </p:nvCxnSpPr>
          <p:spPr>
            <a:xfrm>
              <a:off x="4572000" y="3429000"/>
              <a:ext cx="306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753476AD-DC56-3E67-FE2C-D79134AAA680}"/>
                </a:ext>
              </a:extLst>
            </p:cNvPr>
            <p:cNvCxnSpPr>
              <a:cxnSpLocks/>
            </p:cNvCxnSpPr>
            <p:nvPr/>
          </p:nvCxnSpPr>
          <p:spPr>
            <a:xfrm flipH="1">
              <a:off x="2591780" y="3407750"/>
              <a:ext cx="1994520" cy="20914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Krychle 10">
              <a:extLst>
                <a:ext uri="{FF2B5EF4-FFF2-40B4-BE49-F238E27FC236}">
                  <a16:creationId xmlns:a16="http://schemas.microsoft.com/office/drawing/2014/main" id="{4BCE1D50-4D71-B07E-A9DF-3EDABC2215C9}"/>
                </a:ext>
              </a:extLst>
            </p:cNvPr>
            <p:cNvSpPr/>
            <p:nvPr/>
          </p:nvSpPr>
          <p:spPr>
            <a:xfrm>
              <a:off x="5157059" y="2068646"/>
              <a:ext cx="675073" cy="367473"/>
            </a:xfrm>
            <a:prstGeom prst="cub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2" name="Kosoúhelník 61">
              <a:extLst>
                <a:ext uri="{FF2B5EF4-FFF2-40B4-BE49-F238E27FC236}">
                  <a16:creationId xmlns:a16="http://schemas.microsoft.com/office/drawing/2014/main" id="{0DAE9DF7-BF77-0CDC-38EE-21AF8762619D}"/>
                </a:ext>
              </a:extLst>
            </p:cNvPr>
            <p:cNvSpPr/>
            <p:nvPr/>
          </p:nvSpPr>
          <p:spPr>
            <a:xfrm>
              <a:off x="5157059" y="3959225"/>
              <a:ext cx="675073" cy="176677"/>
            </a:xfrm>
            <a:prstGeom prst="parallelogram">
              <a:avLst>
                <a:gd name="adj" fmla="val 70900"/>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507" name="Kosoúhelník 149506">
              <a:extLst>
                <a:ext uri="{FF2B5EF4-FFF2-40B4-BE49-F238E27FC236}">
                  <a16:creationId xmlns:a16="http://schemas.microsoft.com/office/drawing/2014/main" id="{6049E6B6-C2B1-48F8-1030-C82317FE8DF4}"/>
                </a:ext>
              </a:extLst>
            </p:cNvPr>
            <p:cNvSpPr/>
            <p:nvPr/>
          </p:nvSpPr>
          <p:spPr>
            <a:xfrm rot="19706624">
              <a:off x="3391018" y="2120379"/>
              <a:ext cx="358838" cy="264004"/>
            </a:xfrm>
            <a:prstGeom prst="parallelogram">
              <a:avLst>
                <a:gd name="adj" fmla="val 70710"/>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509" name="Obdélník 149508">
              <a:extLst>
                <a:ext uri="{FF2B5EF4-FFF2-40B4-BE49-F238E27FC236}">
                  <a16:creationId xmlns:a16="http://schemas.microsoft.com/office/drawing/2014/main" id="{BD7C633E-B53C-3AE8-7BD9-1A3A9B9A61EF}"/>
                </a:ext>
              </a:extLst>
            </p:cNvPr>
            <p:cNvSpPr/>
            <p:nvPr/>
          </p:nvSpPr>
          <p:spPr>
            <a:xfrm>
              <a:off x="5695467" y="1526678"/>
              <a:ext cx="541718" cy="270004"/>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2010" name="Text Box 26">
            <a:extLst>
              <a:ext uri="{FF2B5EF4-FFF2-40B4-BE49-F238E27FC236}">
                <a16:creationId xmlns:a16="http://schemas.microsoft.com/office/drawing/2014/main" id="{792BB400-8D8A-7F1E-F84A-B230B6A7045B}"/>
              </a:ext>
            </a:extLst>
          </p:cNvPr>
          <p:cNvSpPr txBox="1">
            <a:spLocks noChangeArrowheads="1"/>
          </p:cNvSpPr>
          <p:nvPr/>
        </p:nvSpPr>
        <p:spPr bwMode="auto">
          <a:xfrm>
            <a:off x="6506224" y="5314171"/>
            <a:ext cx="3060000" cy="830997"/>
          </a:xfrm>
          <a:prstGeom prst="rect">
            <a:avLst/>
          </a:prstGeom>
          <a:noFill/>
          <a:ln w="9525">
            <a:noFill/>
            <a:miter lim="800000"/>
            <a:headEnd/>
            <a:tailEnd/>
          </a:ln>
          <a:effectLst/>
        </p:spPr>
        <p:txBody>
          <a:bodyPr wrap="square">
            <a:spAutoFit/>
          </a:bodyPr>
          <a:lstStyle/>
          <a:p>
            <a:pPr eaLnBrk="1" hangingPunct="1">
              <a:spcBef>
                <a:spcPct val="50000"/>
              </a:spcBef>
              <a:defRPr/>
            </a:pPr>
            <a:r>
              <a:rPr lang="cs-CZ" sz="2400" b="1" dirty="0">
                <a:solidFill>
                  <a:srgbClr val="FF0000"/>
                </a:solidFill>
                <a:latin typeface="Calibri" panose="020F0502020204030204" pitchFamily="34" charset="0"/>
              </a:rPr>
              <a:t>Skupiny typů </a:t>
            </a:r>
            <a:r>
              <a:rPr lang="cs-CZ" sz="2400" b="1" dirty="0" err="1">
                <a:solidFill>
                  <a:srgbClr val="FF0000"/>
                </a:solidFill>
                <a:latin typeface="Calibri" panose="020F0502020204030204" pitchFamily="34" charset="0"/>
              </a:rPr>
              <a:t>geobiocénů</a:t>
            </a:r>
            <a:endParaRPr lang="cs-CZ" sz="2400" b="1" dirty="0">
              <a:solidFill>
                <a:srgbClr val="FF0000"/>
              </a:solidFill>
              <a:latin typeface="Calibri" panose="020F0502020204030204" pitchFamily="34" charset="0"/>
            </a:endParaRPr>
          </a:p>
        </p:txBody>
      </p:sp>
      <p:cxnSp>
        <p:nvCxnSpPr>
          <p:cNvPr id="149534" name="Přímá spojnice se šipkou 149533">
            <a:extLst>
              <a:ext uri="{FF2B5EF4-FFF2-40B4-BE49-F238E27FC236}">
                <a16:creationId xmlns:a16="http://schemas.microsoft.com/office/drawing/2014/main" id="{B807EAD9-DC8F-238B-2556-90432C3CA743}"/>
              </a:ext>
            </a:extLst>
          </p:cNvPr>
          <p:cNvCxnSpPr/>
          <p:nvPr/>
        </p:nvCxnSpPr>
        <p:spPr>
          <a:xfrm flipH="1" flipV="1">
            <a:off x="5494041" y="2747906"/>
            <a:ext cx="1544923" cy="2464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194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42010"/>
                                        </p:tgtEl>
                                        <p:attrNameLst>
                                          <p:attrName>style.visibility</p:attrName>
                                        </p:attrNameLst>
                                      </p:cBhvr>
                                      <p:to>
                                        <p:strVal val="visible"/>
                                      </p:to>
                                    </p:set>
                                    <p:anim calcmode="lin" valueType="num">
                                      <p:cBhvr additive="base">
                                        <p:cTn id="7" dur="500" fill="hold"/>
                                        <p:tgtEl>
                                          <p:spTgt spid="42010"/>
                                        </p:tgtEl>
                                        <p:attrNameLst>
                                          <p:attrName>ppt_x</p:attrName>
                                        </p:attrNameLst>
                                      </p:cBhvr>
                                      <p:tavLst>
                                        <p:tav tm="0">
                                          <p:val>
                                            <p:strVal val="0-#ppt_w/2"/>
                                          </p:val>
                                        </p:tav>
                                        <p:tav tm="100000">
                                          <p:val>
                                            <p:strVal val="#ppt_x"/>
                                          </p:val>
                                        </p:tav>
                                      </p:tavLst>
                                    </p:anim>
                                    <p:anim calcmode="lin" valueType="num">
                                      <p:cBhvr additive="base">
                                        <p:cTn id="8" dur="500" fill="hold"/>
                                        <p:tgtEl>
                                          <p:spTgt spid="420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p:bldP spid="42008" grpId="0"/>
      <p:bldP spid="42009" grpId="0"/>
      <p:bldP spid="420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B15642A3-A95D-680F-2271-083603E1D46A}"/>
              </a:ext>
            </a:extLst>
          </p:cNvPr>
          <p:cNvSpPr>
            <a:spLocks noGrp="1" noChangeArrowheads="1"/>
          </p:cNvSpPr>
          <p:nvPr>
            <p:ph type="title"/>
          </p:nvPr>
        </p:nvSpPr>
        <p:spPr>
          <a:xfrm>
            <a:off x="457200" y="274638"/>
            <a:ext cx="8229600" cy="417512"/>
          </a:xfrm>
        </p:spPr>
        <p:txBody>
          <a:bodyPr/>
          <a:lstStyle/>
          <a:p>
            <a:pPr eaLnBrk="1" hangingPunct="1">
              <a:defRPr/>
            </a:pPr>
            <a:r>
              <a:rPr lang="cs-CZ" sz="3600" b="1" kern="1200" dirty="0">
                <a:solidFill>
                  <a:schemeClr val="tx1"/>
                </a:solidFill>
              </a:rPr>
              <a:t>Geobiocenologický klasifikační systém</a:t>
            </a:r>
          </a:p>
        </p:txBody>
      </p:sp>
      <p:sp>
        <p:nvSpPr>
          <p:cNvPr id="135171" name="Rectangle 3">
            <a:extLst>
              <a:ext uri="{FF2B5EF4-FFF2-40B4-BE49-F238E27FC236}">
                <a16:creationId xmlns:a16="http://schemas.microsoft.com/office/drawing/2014/main" id="{C51795A7-4570-3DC0-78CC-E107A07ED27D}"/>
              </a:ext>
            </a:extLst>
          </p:cNvPr>
          <p:cNvSpPr>
            <a:spLocks noGrp="1" noChangeArrowheads="1"/>
          </p:cNvSpPr>
          <p:nvPr>
            <p:ph type="body" idx="1"/>
          </p:nvPr>
        </p:nvSpPr>
        <p:spPr>
          <a:xfrm>
            <a:off x="179388" y="981075"/>
            <a:ext cx="8496300" cy="5145088"/>
          </a:xfrm>
        </p:spPr>
        <p:txBody>
          <a:bodyPr/>
          <a:lstStyle/>
          <a:p>
            <a:pPr eaLnBrk="1" hangingPunct="1">
              <a:buSzPct val="75000"/>
              <a:buFont typeface="Arial" panose="020B0604020202020204" pitchFamily="34" charset="0"/>
              <a:buChar char="•"/>
              <a:defRPr/>
            </a:pPr>
            <a:r>
              <a:rPr lang="cs-CZ" altLang="en-US" sz="2800" b="1" dirty="0"/>
              <a:t>základní jednotky:</a:t>
            </a:r>
          </a:p>
          <a:p>
            <a:pPr lvl="1" eaLnBrk="1" hangingPunct="1">
              <a:buSzPct val="75000"/>
              <a:buFont typeface="Arial" panose="020B0604020202020204" pitchFamily="34" charset="0"/>
              <a:buChar char="•"/>
              <a:defRPr/>
            </a:pPr>
            <a:r>
              <a:rPr lang="cs-CZ" altLang="en-US" sz="2400" b="1" dirty="0"/>
              <a:t>skupiny typů geobiocénů:</a:t>
            </a:r>
          </a:p>
          <a:p>
            <a:pPr marL="914400" lvl="2" indent="0" eaLnBrk="1" hangingPunct="1">
              <a:buSzPct val="75000"/>
              <a:buFontTx/>
              <a:buNone/>
              <a:defRPr/>
            </a:pPr>
            <a:r>
              <a:rPr lang="cs-CZ" altLang="en-US" sz="2800" b="1" dirty="0"/>
              <a:t>= </a:t>
            </a:r>
            <a:r>
              <a:rPr lang="cs-CZ" altLang="en-US" b="1" dirty="0"/>
              <a:t>jedná se o sdružené typy geobiocénů s podobnými trvalými ekologickými podmínkami</a:t>
            </a:r>
          </a:p>
          <a:p>
            <a:pPr lvl="2" eaLnBrk="1" hangingPunct="1">
              <a:buSzPct val="75000"/>
              <a:buFont typeface="Arial" panose="020B0604020202020204" pitchFamily="34" charset="0"/>
              <a:buChar char="•"/>
              <a:defRPr/>
            </a:pPr>
            <a:r>
              <a:rPr lang="cs-CZ" altLang="en-US" b="1" dirty="0"/>
              <a:t>zjišťují se pomocí bioindikace</a:t>
            </a:r>
          </a:p>
          <a:p>
            <a:pPr lvl="2" eaLnBrk="1" hangingPunct="1">
              <a:buSzPct val="75000"/>
              <a:buFont typeface="Arial" panose="020B0604020202020204" pitchFamily="34" charset="0"/>
              <a:buChar char="•"/>
              <a:defRPr/>
            </a:pPr>
            <a:r>
              <a:rPr lang="cs-CZ" altLang="en-US" b="1" dirty="0"/>
              <a:t>rámce homogenních ekologických podmínek do té míry, že mají určité druhové složení, prostorovou strukturu, dynamiku vývoje a produktivnost</a:t>
            </a:r>
          </a:p>
          <a:p>
            <a:pPr lvl="2" eaLnBrk="1" hangingPunct="1">
              <a:buSzPct val="75000"/>
              <a:buFont typeface="Arial" panose="020B0604020202020204" pitchFamily="34" charset="0"/>
              <a:buChar char="•"/>
              <a:defRPr/>
            </a:pPr>
            <a:r>
              <a:rPr lang="cs-CZ" altLang="en-US" b="1" dirty="0"/>
              <a:t>z toho vyplývá, že na ně lze vázat typ využití, které je adekvátní přírodním podmínkám!!</a:t>
            </a:r>
          </a:p>
          <a:p>
            <a:pPr lvl="2" eaLnBrk="1" hangingPunct="1">
              <a:buSzPct val="75000"/>
              <a:buFont typeface="Arial" panose="020B0604020202020204" pitchFamily="34" charset="0"/>
              <a:buChar char="•"/>
              <a:defRPr/>
            </a:pPr>
            <a:r>
              <a:rPr lang="cs-CZ" altLang="en-US" b="1" dirty="0"/>
              <a:t>V ČR 170 skupin typů geobiocénů (tedy typů stanovištních podmínek a jim odpovídajících typů potenciální vegetace)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5177EDE-0761-3F00-BC1D-F726CA5B87FC}"/>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Klasifikace vegetace</a:t>
            </a:r>
          </a:p>
        </p:txBody>
      </p:sp>
      <p:sp>
        <p:nvSpPr>
          <p:cNvPr id="14339" name="Rectangle 3">
            <a:extLst>
              <a:ext uri="{FF2B5EF4-FFF2-40B4-BE49-F238E27FC236}">
                <a16:creationId xmlns:a16="http://schemas.microsoft.com/office/drawing/2014/main" id="{99C10FC0-3599-EB7F-8065-8E2C63196429}"/>
              </a:ext>
            </a:extLst>
          </p:cNvPr>
          <p:cNvSpPr>
            <a:spLocks noGrp="1" noChangeArrowheads="1"/>
          </p:cNvSpPr>
          <p:nvPr>
            <p:ph type="body" idx="1"/>
          </p:nvPr>
        </p:nvSpPr>
        <p:spPr>
          <a:xfrm>
            <a:off x="179388" y="692150"/>
            <a:ext cx="8785225" cy="5434013"/>
          </a:xfrm>
        </p:spPr>
        <p:txBody>
          <a:bodyPr/>
          <a:lstStyle/>
          <a:p>
            <a:pPr marL="0" indent="0" eaLnBrk="1" hangingPunct="1">
              <a:buFontTx/>
              <a:buNone/>
              <a:defRPr/>
            </a:pPr>
            <a:r>
              <a:rPr lang="cs-CZ" altLang="en-US" sz="2400" b="1" dirty="0"/>
              <a:t>×</a:t>
            </a:r>
          </a:p>
          <a:p>
            <a:pPr marL="263525" indent="-263525" eaLnBrk="1" hangingPunct="1">
              <a:buFontTx/>
              <a:buNone/>
              <a:defRPr/>
            </a:pPr>
            <a:r>
              <a:rPr lang="cs-CZ" altLang="en-US" sz="2400" b="1" dirty="0"/>
              <a:t>je-li vegetace spojitá (vegetační kontinuum), nelze uvažovat 	    o kategoriích rostlinstva, nýbrž o jejich řazení – ordinaci, podél nějakého gradientu</a:t>
            </a:r>
          </a:p>
        </p:txBody>
      </p:sp>
      <p:pic>
        <p:nvPicPr>
          <p:cNvPr id="14340" name="Picture 4">
            <a:extLst>
              <a:ext uri="{FF2B5EF4-FFF2-40B4-BE49-F238E27FC236}">
                <a16:creationId xmlns:a16="http://schemas.microsoft.com/office/drawing/2014/main" id="{99310174-5B29-3D1A-3D53-4F17D41070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4925" y="2482850"/>
            <a:ext cx="65341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Freeform 5">
            <a:extLst>
              <a:ext uri="{FF2B5EF4-FFF2-40B4-BE49-F238E27FC236}">
                <a16:creationId xmlns:a16="http://schemas.microsoft.com/office/drawing/2014/main" id="{C22822E8-EC38-C96E-5EE2-59DD0DBE164D}"/>
              </a:ext>
            </a:extLst>
          </p:cNvPr>
          <p:cNvSpPr>
            <a:spLocks/>
          </p:cNvSpPr>
          <p:nvPr/>
        </p:nvSpPr>
        <p:spPr bwMode="auto">
          <a:xfrm>
            <a:off x="2681288" y="4598988"/>
            <a:ext cx="3602037" cy="407987"/>
          </a:xfrm>
          <a:custGeom>
            <a:avLst/>
            <a:gdLst>
              <a:gd name="T0" fmla="*/ 0 w 2269"/>
              <a:gd name="T1" fmla="*/ 0 h 257"/>
              <a:gd name="T2" fmla="*/ 2147483646 w 2269"/>
              <a:gd name="T3" fmla="*/ 2147483646 h 257"/>
              <a:gd name="T4" fmla="*/ 2147483646 w 2269"/>
              <a:gd name="T5" fmla="*/ 2147483646 h 257"/>
              <a:gd name="T6" fmla="*/ 2147483646 w 2269"/>
              <a:gd name="T7" fmla="*/ 2147483646 h 257"/>
              <a:gd name="T8" fmla="*/ 2147483646 w 2269"/>
              <a:gd name="T9" fmla="*/ 2147483646 h 257"/>
              <a:gd name="T10" fmla="*/ 2147483646 w 2269"/>
              <a:gd name="T11" fmla="*/ 2147483646 h 257"/>
              <a:gd name="T12" fmla="*/ 2147483646 w 2269"/>
              <a:gd name="T13" fmla="*/ 2147483646 h 257"/>
              <a:gd name="T14" fmla="*/ 2147483646 w 2269"/>
              <a:gd name="T15" fmla="*/ 2147483646 h 257"/>
              <a:gd name="T16" fmla="*/ 2147483646 w 2269"/>
              <a:gd name="T17" fmla="*/ 2147483646 h 257"/>
              <a:gd name="T18" fmla="*/ 2147483646 w 2269"/>
              <a:gd name="T19" fmla="*/ 2147483646 h 257"/>
              <a:gd name="T20" fmla="*/ 2147483646 w 2269"/>
              <a:gd name="T21" fmla="*/ 2147483646 h 2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69"/>
              <a:gd name="T34" fmla="*/ 0 h 257"/>
              <a:gd name="T35" fmla="*/ 2269 w 2269"/>
              <a:gd name="T36" fmla="*/ 257 h 2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69" h="257">
                <a:moveTo>
                  <a:pt x="0" y="0"/>
                </a:moveTo>
                <a:cubicBezTo>
                  <a:pt x="140" y="5"/>
                  <a:pt x="244" y="20"/>
                  <a:pt x="379" y="28"/>
                </a:cubicBezTo>
                <a:cubicBezTo>
                  <a:pt x="644" y="94"/>
                  <a:pt x="416" y="42"/>
                  <a:pt x="1082" y="49"/>
                </a:cubicBezTo>
                <a:cubicBezTo>
                  <a:pt x="1150" y="51"/>
                  <a:pt x="1217" y="52"/>
                  <a:pt x="1285" y="56"/>
                </a:cubicBezTo>
                <a:cubicBezTo>
                  <a:pt x="1315" y="58"/>
                  <a:pt x="1355" y="84"/>
                  <a:pt x="1384" y="91"/>
                </a:cubicBezTo>
                <a:cubicBezTo>
                  <a:pt x="1475" y="112"/>
                  <a:pt x="1564" y="132"/>
                  <a:pt x="1658" y="140"/>
                </a:cubicBezTo>
                <a:cubicBezTo>
                  <a:pt x="1712" y="158"/>
                  <a:pt x="1753" y="170"/>
                  <a:pt x="1812" y="176"/>
                </a:cubicBezTo>
                <a:cubicBezTo>
                  <a:pt x="1876" y="197"/>
                  <a:pt x="1839" y="189"/>
                  <a:pt x="1924" y="197"/>
                </a:cubicBezTo>
                <a:cubicBezTo>
                  <a:pt x="1961" y="209"/>
                  <a:pt x="1999" y="211"/>
                  <a:pt x="2037" y="218"/>
                </a:cubicBezTo>
                <a:cubicBezTo>
                  <a:pt x="2070" y="224"/>
                  <a:pt x="2102" y="239"/>
                  <a:pt x="2135" y="246"/>
                </a:cubicBezTo>
                <a:cubicBezTo>
                  <a:pt x="2190" y="257"/>
                  <a:pt x="2205" y="253"/>
                  <a:pt x="2269" y="253"/>
                </a:cubicBezTo>
              </a:path>
            </a:pathLst>
          </a:custGeom>
          <a:noFill/>
          <a:ln w="57150" cap="flat" cmpd="sng">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3166D71-6E34-E986-5B63-5ABF06F4FEA3}"/>
              </a:ext>
            </a:extLst>
          </p:cNvPr>
          <p:cNvSpPr>
            <a:spLocks noGrp="1" noChangeArrowheads="1"/>
          </p:cNvSpPr>
          <p:nvPr>
            <p:ph type="title"/>
          </p:nvPr>
        </p:nvSpPr>
        <p:spPr>
          <a:xfrm>
            <a:off x="457200" y="274638"/>
            <a:ext cx="8229600" cy="417512"/>
          </a:xfrm>
        </p:spPr>
        <p:txBody>
          <a:bodyPr/>
          <a:lstStyle/>
          <a:p>
            <a:pPr eaLnBrk="1" hangingPunct="1">
              <a:defRPr/>
            </a:pPr>
            <a:r>
              <a:rPr lang="cs-CZ" sz="3600" b="1" kern="1200" dirty="0">
                <a:solidFill>
                  <a:schemeClr val="tx1"/>
                </a:solidFill>
              </a:rPr>
              <a:t>Geobiocenologický klasifikační systém</a:t>
            </a:r>
          </a:p>
        </p:txBody>
      </p:sp>
      <p:sp>
        <p:nvSpPr>
          <p:cNvPr id="153603" name="Rectangle 3">
            <a:extLst>
              <a:ext uri="{FF2B5EF4-FFF2-40B4-BE49-F238E27FC236}">
                <a16:creationId xmlns:a16="http://schemas.microsoft.com/office/drawing/2014/main" id="{054C7359-B2C6-15FF-7278-9FD7201ABDD4}"/>
              </a:ext>
            </a:extLst>
          </p:cNvPr>
          <p:cNvSpPr>
            <a:spLocks noGrp="1" noChangeArrowheads="1"/>
          </p:cNvSpPr>
          <p:nvPr>
            <p:ph type="body" idx="1"/>
          </p:nvPr>
        </p:nvSpPr>
        <p:spPr>
          <a:xfrm>
            <a:off x="215900" y="944563"/>
            <a:ext cx="8712200" cy="5181600"/>
          </a:xfrm>
        </p:spPr>
        <p:txBody>
          <a:bodyPr/>
          <a:lstStyle/>
          <a:p>
            <a:pPr eaLnBrk="1" hangingPunct="1">
              <a:buSzPct val="75000"/>
            </a:pPr>
            <a:r>
              <a:rPr lang="cs-CZ" altLang="en-US" sz="2400" b="1"/>
              <a:t>skupiny typů geobiocénů jsou pojmenovány podle hlavních edifikátorů (lesní dřeviny) latinskými názvy, koncovka </a:t>
            </a:r>
            <a:r>
              <a:rPr lang="cs-CZ" altLang="en-US" sz="2400" b="1">
                <a:solidFill>
                  <a:srgbClr val="FF0000"/>
                </a:solidFill>
              </a:rPr>
              <a:t>-eta          </a:t>
            </a:r>
            <a:r>
              <a:rPr lang="cs-CZ" altLang="en-US" sz="2400" b="1"/>
              <a:t>u názvu vůdčí dřeviny</a:t>
            </a:r>
          </a:p>
          <a:p>
            <a:pPr eaLnBrk="1" hangingPunct="1">
              <a:buSzPct val="75000"/>
            </a:pPr>
            <a:r>
              <a:rPr lang="cs-CZ" altLang="en-US" sz="2400" b="1"/>
              <a:t>dále jsou vyjádřeny geobiocenologickou formulí:</a:t>
            </a:r>
          </a:p>
          <a:p>
            <a:pPr lvl="1" eaLnBrk="1" hangingPunct="1">
              <a:buSzPct val="75000"/>
              <a:buFont typeface="Arial" panose="020B0604020202020204" pitchFamily="34" charset="0"/>
              <a:buChar char="•"/>
            </a:pPr>
            <a:r>
              <a:rPr lang="cs-CZ" altLang="en-US" sz="2400" b="1"/>
              <a:t>příklad: </a:t>
            </a:r>
          </a:p>
          <a:p>
            <a:pPr lvl="2" eaLnBrk="1" hangingPunct="1">
              <a:buSzPct val="75000"/>
            </a:pPr>
            <a:r>
              <a:rPr lang="cs-CZ" altLang="en-US" b="1"/>
              <a:t>3 B 3 – </a:t>
            </a:r>
            <a:r>
              <a:rPr lang="cs-CZ" altLang="en-US" b="1" i="1"/>
              <a:t>Querci-fageta typica</a:t>
            </a:r>
            <a:r>
              <a:rPr lang="cs-CZ" altLang="en-US" b="1"/>
              <a:t> (typické dubové bučiny)</a:t>
            </a:r>
          </a:p>
          <a:p>
            <a:pPr lvl="2" eaLnBrk="1" hangingPunct="1">
              <a:buSzPct val="75000"/>
            </a:pPr>
            <a:r>
              <a:rPr lang="cs-CZ" altLang="en-US" b="1"/>
              <a:t>(2)3 BC-C (4)5a – </a:t>
            </a:r>
            <a:r>
              <a:rPr lang="cs-CZ" altLang="en-US" b="1" i="1"/>
              <a:t>Fraxini-alneta inferiora</a:t>
            </a:r>
            <a:r>
              <a:rPr lang="cs-CZ" altLang="en-US" b="1"/>
              <a:t> (jasanové olšiny nižšího stupně)</a:t>
            </a:r>
          </a:p>
        </p:txBody>
      </p:sp>
      <p:grpSp>
        <p:nvGrpSpPr>
          <p:cNvPr id="2" name="Group 15">
            <a:extLst>
              <a:ext uri="{FF2B5EF4-FFF2-40B4-BE49-F238E27FC236}">
                <a16:creationId xmlns:a16="http://schemas.microsoft.com/office/drawing/2014/main" id="{5A925D79-39A1-5274-65CA-50EEB5B3D2BD}"/>
              </a:ext>
            </a:extLst>
          </p:cNvPr>
          <p:cNvGrpSpPr>
            <a:grpSpLocks/>
          </p:cNvGrpSpPr>
          <p:nvPr/>
        </p:nvGrpSpPr>
        <p:grpSpPr bwMode="auto">
          <a:xfrm>
            <a:off x="-46038" y="2979738"/>
            <a:ext cx="2016126" cy="2717800"/>
            <a:chOff x="0" y="1820"/>
            <a:chExt cx="1270" cy="1712"/>
          </a:xfrm>
        </p:grpSpPr>
        <p:sp>
          <p:nvSpPr>
            <p:cNvPr id="153613" name="AutoShape 6">
              <a:extLst>
                <a:ext uri="{FF2B5EF4-FFF2-40B4-BE49-F238E27FC236}">
                  <a16:creationId xmlns:a16="http://schemas.microsoft.com/office/drawing/2014/main" id="{AC6857EC-2CE4-619B-46B7-D371BE979076}"/>
                </a:ext>
              </a:extLst>
            </p:cNvPr>
            <p:cNvSpPr>
              <a:spLocks noChangeArrowheads="1"/>
            </p:cNvSpPr>
            <p:nvPr/>
          </p:nvSpPr>
          <p:spPr bwMode="auto">
            <a:xfrm>
              <a:off x="816" y="1820"/>
              <a:ext cx="204" cy="340"/>
            </a:xfrm>
            <a:prstGeom prst="wedgeEllipseCallout">
              <a:avLst>
                <a:gd name="adj1" fmla="val -232352"/>
                <a:gd name="adj2" fmla="val 293824"/>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53614" name="AutoShape 7">
              <a:extLst>
                <a:ext uri="{FF2B5EF4-FFF2-40B4-BE49-F238E27FC236}">
                  <a16:creationId xmlns:a16="http://schemas.microsoft.com/office/drawing/2014/main" id="{53E75B11-B195-039A-09F7-8762E66BA3F9}"/>
                </a:ext>
              </a:extLst>
            </p:cNvPr>
            <p:cNvSpPr>
              <a:spLocks noChangeArrowheads="1"/>
            </p:cNvSpPr>
            <p:nvPr/>
          </p:nvSpPr>
          <p:spPr bwMode="auto">
            <a:xfrm>
              <a:off x="839" y="2160"/>
              <a:ext cx="431" cy="204"/>
            </a:xfrm>
            <a:prstGeom prst="wedgeEllipseCallout">
              <a:avLst>
                <a:gd name="adj1" fmla="val -115431"/>
                <a:gd name="adj2" fmla="val 411764"/>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53615" name="Text Box 8">
              <a:extLst>
                <a:ext uri="{FF2B5EF4-FFF2-40B4-BE49-F238E27FC236}">
                  <a16:creationId xmlns:a16="http://schemas.microsoft.com/office/drawing/2014/main" id="{CA949549-5BF8-21F4-6DF6-1184313CC397}"/>
                </a:ext>
              </a:extLst>
            </p:cNvPr>
            <p:cNvSpPr txBox="1">
              <a:spLocks noChangeArrowheads="1"/>
            </p:cNvSpPr>
            <p:nvPr/>
          </p:nvSpPr>
          <p:spPr bwMode="auto">
            <a:xfrm>
              <a:off x="0" y="3090"/>
              <a:ext cx="81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cs-CZ" sz="2000" b="1">
                  <a:solidFill>
                    <a:srgbClr val="FF0000"/>
                  </a:solidFill>
                </a:rPr>
                <a:t>Vegetační stupeň</a:t>
              </a:r>
            </a:p>
          </p:txBody>
        </p:sp>
      </p:grpSp>
      <p:grpSp>
        <p:nvGrpSpPr>
          <p:cNvPr id="3" name="Group 16">
            <a:extLst>
              <a:ext uri="{FF2B5EF4-FFF2-40B4-BE49-F238E27FC236}">
                <a16:creationId xmlns:a16="http://schemas.microsoft.com/office/drawing/2014/main" id="{F26F9CA4-7754-5F30-3C01-F5E6DF775FFA}"/>
              </a:ext>
            </a:extLst>
          </p:cNvPr>
          <p:cNvGrpSpPr>
            <a:grpSpLocks/>
          </p:cNvGrpSpPr>
          <p:nvPr/>
        </p:nvGrpSpPr>
        <p:grpSpPr bwMode="auto">
          <a:xfrm>
            <a:off x="1609725" y="3014663"/>
            <a:ext cx="2376488" cy="3170237"/>
            <a:chOff x="1043" y="1842"/>
            <a:chExt cx="1497" cy="1997"/>
          </a:xfrm>
        </p:grpSpPr>
        <p:sp>
          <p:nvSpPr>
            <p:cNvPr id="153610" name="AutoShape 9">
              <a:extLst>
                <a:ext uri="{FF2B5EF4-FFF2-40B4-BE49-F238E27FC236}">
                  <a16:creationId xmlns:a16="http://schemas.microsoft.com/office/drawing/2014/main" id="{9704C420-2045-C654-14F0-ECE746D456EA}"/>
                </a:ext>
              </a:extLst>
            </p:cNvPr>
            <p:cNvSpPr>
              <a:spLocks noChangeArrowheads="1"/>
            </p:cNvSpPr>
            <p:nvPr/>
          </p:nvSpPr>
          <p:spPr bwMode="auto">
            <a:xfrm>
              <a:off x="1043" y="1842"/>
              <a:ext cx="182" cy="318"/>
            </a:xfrm>
            <a:prstGeom prst="wedgeEllipseCallout">
              <a:avLst>
                <a:gd name="adj1" fmla="val 308792"/>
                <a:gd name="adj2" fmla="val 474213"/>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53611" name="AutoShape 10">
              <a:extLst>
                <a:ext uri="{FF2B5EF4-FFF2-40B4-BE49-F238E27FC236}">
                  <a16:creationId xmlns:a16="http://schemas.microsoft.com/office/drawing/2014/main" id="{5838FC5B-697F-B02F-C16E-FA4DBC8548B1}"/>
                </a:ext>
              </a:extLst>
            </p:cNvPr>
            <p:cNvSpPr>
              <a:spLocks noChangeArrowheads="1"/>
            </p:cNvSpPr>
            <p:nvPr/>
          </p:nvSpPr>
          <p:spPr bwMode="auto">
            <a:xfrm>
              <a:off x="1292" y="2160"/>
              <a:ext cx="544" cy="204"/>
            </a:xfrm>
            <a:prstGeom prst="wedgeEllipseCallout">
              <a:avLst>
                <a:gd name="adj1" fmla="val 54597"/>
                <a:gd name="adj2" fmla="val 574509"/>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53612" name="Text Box 11">
              <a:extLst>
                <a:ext uri="{FF2B5EF4-FFF2-40B4-BE49-F238E27FC236}">
                  <a16:creationId xmlns:a16="http://schemas.microsoft.com/office/drawing/2014/main" id="{AD5B64D0-370B-12F4-B656-A70D33747A35}"/>
                </a:ext>
              </a:extLst>
            </p:cNvPr>
            <p:cNvSpPr txBox="1">
              <a:spLocks noChangeArrowheads="1"/>
            </p:cNvSpPr>
            <p:nvPr/>
          </p:nvSpPr>
          <p:spPr bwMode="auto">
            <a:xfrm>
              <a:off x="1338" y="3589"/>
              <a:ext cx="120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2000" b="1">
                  <a:solidFill>
                    <a:schemeClr val="accent2"/>
                  </a:solidFill>
                </a:rPr>
                <a:t>Trofická řada</a:t>
              </a:r>
            </a:p>
          </p:txBody>
        </p:sp>
      </p:grpSp>
      <p:grpSp>
        <p:nvGrpSpPr>
          <p:cNvPr id="4" name="Group 17">
            <a:extLst>
              <a:ext uri="{FF2B5EF4-FFF2-40B4-BE49-F238E27FC236}">
                <a16:creationId xmlns:a16="http://schemas.microsoft.com/office/drawing/2014/main" id="{9A916011-4482-F94E-8D63-A9B5692AA597}"/>
              </a:ext>
            </a:extLst>
          </p:cNvPr>
          <p:cNvGrpSpPr>
            <a:grpSpLocks/>
          </p:cNvGrpSpPr>
          <p:nvPr/>
        </p:nvGrpSpPr>
        <p:grpSpPr bwMode="auto">
          <a:xfrm>
            <a:off x="1825625" y="3051175"/>
            <a:ext cx="5221288" cy="2520950"/>
            <a:chOff x="1179" y="1865"/>
            <a:chExt cx="3289" cy="1588"/>
          </a:xfrm>
        </p:grpSpPr>
        <p:sp>
          <p:nvSpPr>
            <p:cNvPr id="153607" name="AutoShape 12">
              <a:extLst>
                <a:ext uri="{FF2B5EF4-FFF2-40B4-BE49-F238E27FC236}">
                  <a16:creationId xmlns:a16="http://schemas.microsoft.com/office/drawing/2014/main" id="{6FDA10B8-55CD-5E62-887C-ABBC1EAE5ABB}"/>
                </a:ext>
              </a:extLst>
            </p:cNvPr>
            <p:cNvSpPr>
              <a:spLocks noChangeArrowheads="1"/>
            </p:cNvSpPr>
            <p:nvPr/>
          </p:nvSpPr>
          <p:spPr bwMode="auto">
            <a:xfrm>
              <a:off x="1179" y="1865"/>
              <a:ext cx="204" cy="295"/>
            </a:xfrm>
            <a:prstGeom prst="wedgeEllipseCallout">
              <a:avLst>
                <a:gd name="adj1" fmla="val 1144116"/>
                <a:gd name="adj2" fmla="val 396440"/>
              </a:avLst>
            </a:prstGeom>
            <a:noFill/>
            <a:ln w="25400">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53608" name="AutoShape 13">
              <a:extLst>
                <a:ext uri="{FF2B5EF4-FFF2-40B4-BE49-F238E27FC236}">
                  <a16:creationId xmlns:a16="http://schemas.microsoft.com/office/drawing/2014/main" id="{B6861F28-B204-341B-3F2F-49BC4D927FC4}"/>
                </a:ext>
              </a:extLst>
            </p:cNvPr>
            <p:cNvSpPr>
              <a:spLocks noChangeArrowheads="1"/>
            </p:cNvSpPr>
            <p:nvPr/>
          </p:nvSpPr>
          <p:spPr bwMode="auto">
            <a:xfrm>
              <a:off x="1769" y="2160"/>
              <a:ext cx="521" cy="204"/>
            </a:xfrm>
            <a:prstGeom prst="wedgeEllipseCallout">
              <a:avLst>
                <a:gd name="adj1" fmla="val 315259"/>
                <a:gd name="adj2" fmla="val 437255"/>
              </a:avLst>
            </a:prstGeom>
            <a:noFill/>
            <a:ln w="25400">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153609" name="Text Box 14">
              <a:extLst>
                <a:ext uri="{FF2B5EF4-FFF2-40B4-BE49-F238E27FC236}">
                  <a16:creationId xmlns:a16="http://schemas.microsoft.com/office/drawing/2014/main" id="{83AE5F3D-F1E8-EC22-FE9C-48AD33DDE9E3}"/>
                </a:ext>
              </a:extLst>
            </p:cNvPr>
            <p:cNvSpPr txBox="1">
              <a:spLocks noChangeArrowheads="1"/>
            </p:cNvSpPr>
            <p:nvPr/>
          </p:nvSpPr>
          <p:spPr bwMode="auto">
            <a:xfrm>
              <a:off x="3334" y="3203"/>
              <a:ext cx="11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2000" b="1">
                  <a:solidFill>
                    <a:srgbClr val="339966"/>
                  </a:solidFill>
                </a:rPr>
                <a:t>Hydrická řada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61EAB00-3984-5998-2B94-36B5B04DBF05}"/>
              </a:ext>
            </a:extLst>
          </p:cNvPr>
          <p:cNvSpPr>
            <a:spLocks noGrp="1" noChangeArrowheads="1"/>
          </p:cNvSpPr>
          <p:nvPr>
            <p:ph type="title"/>
          </p:nvPr>
        </p:nvSpPr>
        <p:spPr>
          <a:xfrm>
            <a:off x="457200" y="274638"/>
            <a:ext cx="8229600" cy="669925"/>
          </a:xfrm>
        </p:spPr>
        <p:txBody>
          <a:bodyPr/>
          <a:lstStyle/>
          <a:p>
            <a:pPr eaLnBrk="1" hangingPunct="1">
              <a:defRPr/>
            </a:pPr>
            <a:r>
              <a:rPr lang="cs-CZ" sz="3600" b="1" kern="1200" dirty="0">
                <a:solidFill>
                  <a:srgbClr val="FF0000"/>
                </a:solidFill>
              </a:rPr>
              <a:t>Vegetační</a:t>
            </a:r>
            <a:r>
              <a:rPr lang="cs-CZ" sz="3600" b="1" kern="1200" dirty="0">
                <a:solidFill>
                  <a:schemeClr val="tx1"/>
                </a:solidFill>
              </a:rPr>
              <a:t> stupně</a:t>
            </a:r>
          </a:p>
        </p:txBody>
      </p:sp>
      <p:sp>
        <p:nvSpPr>
          <p:cNvPr id="155651" name="Rectangle 3">
            <a:extLst>
              <a:ext uri="{FF2B5EF4-FFF2-40B4-BE49-F238E27FC236}">
                <a16:creationId xmlns:a16="http://schemas.microsoft.com/office/drawing/2014/main" id="{209481B8-94A6-126E-8FF8-C776F7142237}"/>
              </a:ext>
            </a:extLst>
          </p:cNvPr>
          <p:cNvSpPr>
            <a:spLocks noGrp="1" noChangeArrowheads="1"/>
          </p:cNvSpPr>
          <p:nvPr>
            <p:ph type="body" idx="1"/>
          </p:nvPr>
        </p:nvSpPr>
        <p:spPr>
          <a:xfrm>
            <a:off x="250825" y="1052513"/>
            <a:ext cx="8605838" cy="5073650"/>
          </a:xfrm>
        </p:spPr>
        <p:txBody>
          <a:bodyPr/>
          <a:lstStyle/>
          <a:p>
            <a:pPr eaLnBrk="1" hangingPunct="1">
              <a:buSzPct val="75000"/>
            </a:pPr>
            <a:r>
              <a:rPr lang="cs-CZ" altLang="en-US" sz="2400" b="1"/>
              <a:t>vyjadřují souvislost sledu rozdílů přírodní vegetace se sledem rozdílů výškového a expozičního klimatu</a:t>
            </a:r>
          </a:p>
          <a:p>
            <a:pPr eaLnBrk="1" hangingPunct="1">
              <a:buSzPct val="75000"/>
            </a:pPr>
            <a:r>
              <a:rPr lang="cs-CZ" altLang="cs-CZ" sz="2400" b="1">
                <a:solidFill>
                  <a:srgbClr val="FF0000"/>
                </a:solidFill>
              </a:rPr>
              <a:t>vegetační stupně </a:t>
            </a:r>
            <a:r>
              <a:rPr lang="cs-CZ" altLang="cs-CZ" sz="2400" b="1"/>
              <a:t>× </a:t>
            </a:r>
            <a:r>
              <a:rPr lang="cs-CZ" altLang="cs-CZ" sz="2400" b="1">
                <a:solidFill>
                  <a:srgbClr val="FF0000"/>
                </a:solidFill>
              </a:rPr>
              <a:t>lesní vegetační stupně</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1A47699-8AED-4FAE-87A0-EAB68491947E}"/>
              </a:ext>
            </a:extLst>
          </p:cNvPr>
          <p:cNvSpPr>
            <a:spLocks noGrp="1" noChangeArrowheads="1"/>
          </p:cNvSpPr>
          <p:nvPr>
            <p:ph type="title"/>
          </p:nvPr>
        </p:nvSpPr>
        <p:spPr>
          <a:xfrm>
            <a:off x="457200" y="260350"/>
            <a:ext cx="8229600" cy="504825"/>
          </a:xfrm>
        </p:spPr>
        <p:txBody>
          <a:bodyPr/>
          <a:lstStyle/>
          <a:p>
            <a:pPr eaLnBrk="1" hangingPunct="1">
              <a:defRPr/>
            </a:pPr>
            <a:r>
              <a:rPr lang="cs-CZ" sz="3600" b="1" kern="1200" dirty="0">
                <a:solidFill>
                  <a:schemeClr val="tx1"/>
                </a:solidFill>
              </a:rPr>
              <a:t>1. Dubový vegetační stupeň</a:t>
            </a:r>
          </a:p>
        </p:txBody>
      </p:sp>
      <p:sp>
        <p:nvSpPr>
          <p:cNvPr id="157699" name="Rectangle 3">
            <a:extLst>
              <a:ext uri="{FF2B5EF4-FFF2-40B4-BE49-F238E27FC236}">
                <a16:creationId xmlns:a16="http://schemas.microsoft.com/office/drawing/2014/main" id="{E5B564A5-BF0F-5F9B-75B1-FEA7DD8981C2}"/>
              </a:ext>
            </a:extLst>
          </p:cNvPr>
          <p:cNvSpPr>
            <a:spLocks noGrp="1" noChangeArrowheads="1"/>
          </p:cNvSpPr>
          <p:nvPr>
            <p:ph type="body" idx="1"/>
          </p:nvPr>
        </p:nvSpPr>
        <p:spPr>
          <a:xfrm>
            <a:off x="80963" y="838200"/>
            <a:ext cx="8713787" cy="5181600"/>
          </a:xfrm>
        </p:spPr>
        <p:txBody>
          <a:bodyPr/>
          <a:lstStyle/>
          <a:p>
            <a:pPr marL="176213" indent="-176213" eaLnBrk="1" hangingPunct="1">
              <a:lnSpc>
                <a:spcPct val="80000"/>
              </a:lnSpc>
              <a:buSzPct val="75000"/>
            </a:pPr>
            <a:r>
              <a:rPr lang="cs-CZ" altLang="en-US" sz="2000" b="1"/>
              <a:t>nejteplejší a nejsušší oblasti ČR (jižní Morava)</a:t>
            </a:r>
          </a:p>
          <a:p>
            <a:pPr marL="176213" indent="-176213" eaLnBrk="1" hangingPunct="1">
              <a:lnSpc>
                <a:spcPct val="80000"/>
              </a:lnSpc>
              <a:buSzPct val="75000"/>
            </a:pPr>
            <a:r>
              <a:rPr lang="cs-CZ" altLang="en-US" sz="2000" b="1"/>
              <a:t>asi 3 % území ČR</a:t>
            </a:r>
          </a:p>
          <a:p>
            <a:pPr marL="176213" indent="-176213" eaLnBrk="1" hangingPunct="1">
              <a:lnSpc>
                <a:spcPct val="80000"/>
              </a:lnSpc>
              <a:buSzPct val="75000"/>
            </a:pPr>
            <a:r>
              <a:rPr lang="cs-CZ" altLang="en-US" sz="2000" b="1"/>
              <a:t>do 300 (500) m n. m. </a:t>
            </a:r>
          </a:p>
          <a:p>
            <a:pPr marL="176213" indent="-176213" eaLnBrk="1" hangingPunct="1">
              <a:lnSpc>
                <a:spcPct val="80000"/>
              </a:lnSpc>
              <a:buSzPct val="75000"/>
            </a:pPr>
            <a:r>
              <a:rPr lang="cs-CZ" altLang="en-US" sz="2000" b="1"/>
              <a:t>spraše</a:t>
            </a:r>
          </a:p>
          <a:p>
            <a:pPr marL="176213" indent="-176213" eaLnBrk="1" hangingPunct="1">
              <a:lnSpc>
                <a:spcPct val="80000"/>
              </a:lnSpc>
              <a:buSzPct val="75000"/>
            </a:pPr>
            <a:r>
              <a:rPr lang="cs-CZ" altLang="en-US" sz="2000" b="1"/>
              <a:t>průměrná roční teplota asi 9 °C, průměrný roční úhrn srážek asi 500 mm, vegetační doba dlouhá 170 dní</a:t>
            </a:r>
          </a:p>
          <a:p>
            <a:pPr marL="176213" indent="-176213" eaLnBrk="1" hangingPunct="1">
              <a:lnSpc>
                <a:spcPct val="80000"/>
              </a:lnSpc>
              <a:buSzPct val="75000"/>
            </a:pPr>
            <a:r>
              <a:rPr lang="cs-CZ" altLang="en-US" sz="2000" b="1" i="1">
                <a:solidFill>
                  <a:srgbClr val="FF0000"/>
                </a:solidFill>
              </a:rPr>
              <a:t>Quercus petraea</a:t>
            </a:r>
            <a:r>
              <a:rPr lang="cs-CZ" altLang="en-US" sz="2000" b="1"/>
              <a:t>,</a:t>
            </a:r>
            <a:r>
              <a:rPr lang="cs-CZ" altLang="en-US" sz="2000" b="1" i="1"/>
              <a:t> </a:t>
            </a:r>
            <a:r>
              <a:rPr lang="cs-CZ" altLang="en-US" sz="2000" b="1" i="1">
                <a:solidFill>
                  <a:srgbClr val="FF0000"/>
                </a:solidFill>
              </a:rPr>
              <a:t>Quercus pubescens</a:t>
            </a:r>
            <a:r>
              <a:rPr lang="cs-CZ" altLang="en-US" sz="2000" b="1"/>
              <a:t>,</a:t>
            </a:r>
            <a:r>
              <a:rPr lang="cs-CZ" altLang="en-US" sz="2000" b="1" i="1"/>
              <a:t> </a:t>
            </a:r>
            <a:r>
              <a:rPr lang="cs-CZ" altLang="en-US" sz="2000" b="1" i="1">
                <a:solidFill>
                  <a:srgbClr val="FF0000"/>
                </a:solidFill>
              </a:rPr>
              <a:t>Quercus cerris</a:t>
            </a:r>
            <a:r>
              <a:rPr lang="cs-CZ" altLang="en-US" sz="2000" b="1"/>
              <a:t>, </a:t>
            </a:r>
            <a:r>
              <a:rPr lang="cs-CZ" altLang="en-US" sz="2000" b="1" i="1"/>
              <a:t>Acer campestre</a:t>
            </a:r>
            <a:r>
              <a:rPr lang="cs-CZ" altLang="en-US" sz="2000" b="1"/>
              <a:t>,</a:t>
            </a:r>
            <a:r>
              <a:rPr lang="cs-CZ" altLang="en-US" sz="2000" b="1" i="1"/>
              <a:t> Sorbus torminalis</a:t>
            </a:r>
            <a:r>
              <a:rPr lang="cs-CZ" altLang="en-US" sz="2000" b="1"/>
              <a:t>,</a:t>
            </a:r>
            <a:r>
              <a:rPr lang="cs-CZ" altLang="en-US" sz="2000" b="1" i="1"/>
              <a:t> Tilia cordata</a:t>
            </a:r>
            <a:r>
              <a:rPr lang="cs-CZ" altLang="en-US" sz="2000" b="1"/>
              <a:t>, </a:t>
            </a:r>
            <a:r>
              <a:rPr lang="cs-CZ" altLang="en-US" sz="2000" b="1" i="1"/>
              <a:t>Carpinus betulus</a:t>
            </a:r>
            <a:r>
              <a:rPr lang="cs-CZ" altLang="en-US" sz="2000" b="1"/>
              <a:t>,</a:t>
            </a:r>
            <a:r>
              <a:rPr lang="cs-CZ" altLang="en-US" sz="2000" b="1" i="1"/>
              <a:t> Cornus mas</a:t>
            </a:r>
            <a:r>
              <a:rPr lang="cs-CZ" altLang="en-US" sz="2000" b="1"/>
              <a:t>,</a:t>
            </a:r>
            <a:r>
              <a:rPr lang="cs-CZ" altLang="en-US" sz="2000" b="1" i="1"/>
              <a:t> Cerasus mahaleb</a:t>
            </a:r>
            <a:r>
              <a:rPr lang="cs-CZ" altLang="en-US" sz="2000" b="1"/>
              <a:t>, </a:t>
            </a:r>
            <a:r>
              <a:rPr lang="cs-CZ" altLang="en-US" sz="2000" b="1" i="1"/>
              <a:t>Cerasus fruticosa</a:t>
            </a:r>
            <a:r>
              <a:rPr lang="cs-CZ" altLang="en-US" sz="2000" b="1"/>
              <a:t>,</a:t>
            </a:r>
            <a:r>
              <a:rPr lang="cs-CZ" altLang="en-US" sz="2000" b="1" i="1"/>
              <a:t> Ligustrum vulgare</a:t>
            </a:r>
            <a:r>
              <a:rPr lang="cs-CZ" altLang="en-US" sz="2000" b="1"/>
              <a:t>,</a:t>
            </a:r>
            <a:r>
              <a:rPr lang="cs-CZ" altLang="en-US" sz="2000" b="1" i="1"/>
              <a:t> </a:t>
            </a:r>
            <a:r>
              <a:rPr lang="cs-CZ" altLang="en-US" sz="2000" b="1" i="1">
                <a:solidFill>
                  <a:srgbClr val="FF0000"/>
                </a:solidFill>
              </a:rPr>
              <a:t>Amygdalus nana</a:t>
            </a:r>
            <a:r>
              <a:rPr lang="cs-CZ" altLang="en-US" sz="2000" b="1"/>
              <a:t>,</a:t>
            </a:r>
            <a:r>
              <a:rPr lang="cs-CZ" altLang="en-US" sz="2000" b="1" i="1"/>
              <a:t> Salix alba</a:t>
            </a:r>
            <a:r>
              <a:rPr lang="cs-CZ" altLang="en-US" sz="2000" b="1"/>
              <a:t>.. (dřevinné i keřové patro velmi bohaté)</a:t>
            </a:r>
          </a:p>
          <a:p>
            <a:pPr marL="176213" indent="-176213" eaLnBrk="1" hangingPunct="1">
              <a:lnSpc>
                <a:spcPct val="80000"/>
              </a:lnSpc>
              <a:buSzPct val="75000"/>
            </a:pPr>
            <a:r>
              <a:rPr lang="cs-CZ" altLang="cs-CZ" sz="2000" b="1">
                <a:solidFill>
                  <a:srgbClr val="FF0000"/>
                </a:solidFill>
                <a:cs typeface="Calibri" panose="020F0502020204030204" pitchFamily="34" charset="0"/>
              </a:rPr>
              <a:t>duby výrazně dominují; AVB: SoLT 1B, 1H = 23 m (Plíva 1991)</a:t>
            </a:r>
          </a:p>
          <a:p>
            <a:pPr marL="176213" indent="-176213" eaLnBrk="1" hangingPunct="1">
              <a:lnSpc>
                <a:spcPct val="80000"/>
              </a:lnSpc>
              <a:buSzPct val="75000"/>
            </a:pPr>
            <a:r>
              <a:rPr lang="cs-CZ" altLang="cs-CZ" sz="2000" b="1">
                <a:cs typeface="Calibri" panose="020F0502020204030204" pitchFamily="34" charset="0"/>
              </a:rPr>
              <a:t>buk chybí (</a:t>
            </a:r>
            <a:r>
              <a:rPr lang="cs-CZ" altLang="cs-CZ" sz="2000" b="1">
                <a:solidFill>
                  <a:srgbClr val="FF0000"/>
                </a:solidFill>
                <a:cs typeface="Calibri" panose="020F0502020204030204" pitchFamily="34" charset="0"/>
              </a:rPr>
              <a:t>Plíva ale ojediněle na vlhčích stanovištích buk připouští</a:t>
            </a:r>
            <a:r>
              <a:rPr lang="cs-CZ" altLang="cs-CZ" sz="2000" b="1">
                <a:cs typeface="Calibri" panose="020F0502020204030204" pitchFamily="34" charset="0"/>
              </a:rPr>
              <a:t>)</a:t>
            </a:r>
          </a:p>
        </p:txBody>
      </p:sp>
      <p:grpSp>
        <p:nvGrpSpPr>
          <p:cNvPr id="157700" name="Skupina 5">
            <a:extLst>
              <a:ext uri="{FF2B5EF4-FFF2-40B4-BE49-F238E27FC236}">
                <a16:creationId xmlns:a16="http://schemas.microsoft.com/office/drawing/2014/main" id="{31B0D493-6645-C607-52A2-A04B0334B9C2}"/>
              </a:ext>
            </a:extLst>
          </p:cNvPr>
          <p:cNvGrpSpPr>
            <a:grpSpLocks/>
          </p:cNvGrpSpPr>
          <p:nvPr/>
        </p:nvGrpSpPr>
        <p:grpSpPr bwMode="auto">
          <a:xfrm>
            <a:off x="733425" y="4284663"/>
            <a:ext cx="7677150" cy="2513012"/>
            <a:chOff x="80963" y="4278063"/>
            <a:chExt cx="7676929" cy="2513971"/>
          </a:xfrm>
        </p:grpSpPr>
        <p:pic>
          <p:nvPicPr>
            <p:cNvPr id="157701" name="Obrázek 2" descr="Obsah obrázku obloha, strom, exteriér, rostlina&#10;&#10;Popis byl vytvořen automaticky">
              <a:extLst>
                <a:ext uri="{FF2B5EF4-FFF2-40B4-BE49-F238E27FC236}">
                  <a16:creationId xmlns:a16="http://schemas.microsoft.com/office/drawing/2014/main" id="{4D3DBC2A-1FE6-7E67-A462-8FC5B5252E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963" y="4278063"/>
              <a:ext cx="3770957" cy="25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Obrázek 4" descr="Obsah obrázku strom, tráva, exteriér, obloha&#10;&#10;Popis byl vytvořen automaticky">
              <a:extLst>
                <a:ext uri="{FF2B5EF4-FFF2-40B4-BE49-F238E27FC236}">
                  <a16:creationId xmlns:a16="http://schemas.microsoft.com/office/drawing/2014/main" id="{F9136AFE-8F35-1377-A025-DA5A0EC104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86935" y="4278063"/>
              <a:ext cx="3770957" cy="25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28DC711-AD36-5F69-6602-107F35F1CBFD}"/>
              </a:ext>
            </a:extLst>
          </p:cNvPr>
          <p:cNvSpPr>
            <a:spLocks noGrp="1" noChangeArrowheads="1"/>
          </p:cNvSpPr>
          <p:nvPr>
            <p:ph type="title"/>
          </p:nvPr>
        </p:nvSpPr>
        <p:spPr>
          <a:xfrm>
            <a:off x="457200" y="260350"/>
            <a:ext cx="8229600" cy="504825"/>
          </a:xfrm>
        </p:spPr>
        <p:txBody>
          <a:bodyPr/>
          <a:lstStyle/>
          <a:p>
            <a:pPr eaLnBrk="1" hangingPunct="1">
              <a:defRPr/>
            </a:pPr>
            <a:r>
              <a:rPr lang="cs-CZ" sz="3600" b="1" kern="1200" dirty="0">
                <a:solidFill>
                  <a:schemeClr val="tx1"/>
                </a:solidFill>
              </a:rPr>
              <a:t>1. Dubový vegetační stupeň</a:t>
            </a:r>
          </a:p>
        </p:txBody>
      </p:sp>
      <p:sp>
        <p:nvSpPr>
          <p:cNvPr id="159747" name="Rectangle 3">
            <a:extLst>
              <a:ext uri="{FF2B5EF4-FFF2-40B4-BE49-F238E27FC236}">
                <a16:creationId xmlns:a16="http://schemas.microsoft.com/office/drawing/2014/main" id="{0BD46E29-B568-CB21-2EE6-F46742EE6FE4}"/>
              </a:ext>
            </a:extLst>
          </p:cNvPr>
          <p:cNvSpPr>
            <a:spLocks noGrp="1" noChangeArrowheads="1"/>
          </p:cNvSpPr>
          <p:nvPr>
            <p:ph type="body" idx="1"/>
          </p:nvPr>
        </p:nvSpPr>
        <p:spPr>
          <a:xfrm>
            <a:off x="80963" y="838200"/>
            <a:ext cx="8713787" cy="5181600"/>
          </a:xfrm>
        </p:spPr>
        <p:txBody>
          <a:bodyPr/>
          <a:lstStyle/>
          <a:p>
            <a:pPr marL="176213" indent="-176213" eaLnBrk="1" hangingPunct="1">
              <a:lnSpc>
                <a:spcPct val="80000"/>
              </a:lnSpc>
              <a:buSzPct val="75000"/>
            </a:pPr>
            <a:r>
              <a:rPr lang="cs-CZ" altLang="en-US" sz="2000" b="1" i="1" dirty="0"/>
              <a:t>Stipa </a:t>
            </a:r>
            <a:r>
              <a:rPr lang="cs-CZ" altLang="en-US" sz="2000" b="1" dirty="0"/>
              <a:t>spp.,</a:t>
            </a:r>
            <a:r>
              <a:rPr lang="cs-CZ" altLang="en-US" sz="2000" b="1" i="1" dirty="0"/>
              <a:t> Carex humilis</a:t>
            </a:r>
            <a:r>
              <a:rPr lang="cs-CZ" altLang="en-US" sz="2000" b="1" dirty="0"/>
              <a:t>,</a:t>
            </a:r>
            <a:r>
              <a:rPr lang="cs-CZ" altLang="en-US" sz="2000" b="1" i="1" dirty="0"/>
              <a:t> Dictamnus albus</a:t>
            </a:r>
            <a:r>
              <a:rPr lang="cs-CZ" altLang="en-US" sz="2000" b="1" dirty="0"/>
              <a:t>,</a:t>
            </a:r>
            <a:r>
              <a:rPr lang="cs-CZ" altLang="en-US" sz="2000" b="1" i="1" dirty="0"/>
              <a:t> Carex humilis</a:t>
            </a:r>
            <a:r>
              <a:rPr lang="cs-CZ" altLang="en-US" sz="2000" b="1" dirty="0"/>
              <a:t>,</a:t>
            </a:r>
            <a:r>
              <a:rPr lang="cs-CZ" altLang="en-US" sz="2000" b="1" i="1" dirty="0"/>
              <a:t> Lithospermum purpurocaeruleum</a:t>
            </a:r>
            <a:r>
              <a:rPr lang="cs-CZ" altLang="en-US" sz="2000" b="1" dirty="0"/>
              <a:t>,</a:t>
            </a:r>
            <a:r>
              <a:rPr lang="cs-CZ" altLang="en-US" sz="2000" b="1" i="1" dirty="0"/>
              <a:t> Iris pumila</a:t>
            </a:r>
            <a:r>
              <a:rPr lang="cs-CZ" altLang="en-US" sz="2000" b="1" dirty="0"/>
              <a:t>,</a:t>
            </a:r>
            <a:r>
              <a:rPr lang="cs-CZ" altLang="en-US" sz="2000" b="1" i="1" dirty="0"/>
              <a:t> Iris graminea</a:t>
            </a:r>
            <a:r>
              <a:rPr lang="cs-CZ" altLang="en-US" sz="2000" b="1" dirty="0"/>
              <a:t>,</a:t>
            </a:r>
            <a:r>
              <a:rPr lang="cs-CZ" altLang="en-US" sz="2000" b="1" i="1" dirty="0"/>
              <a:t> Adonis vernalis</a:t>
            </a:r>
            <a:r>
              <a:rPr lang="cs-CZ" altLang="en-US" sz="2000" b="1" dirty="0"/>
              <a:t>,</a:t>
            </a:r>
            <a:r>
              <a:rPr lang="cs-CZ" altLang="en-US" sz="2000" b="1" i="1" dirty="0"/>
              <a:t> </a:t>
            </a:r>
            <a:r>
              <a:rPr lang="cs-CZ" altLang="en-US" sz="2000" b="1" i="1" dirty="0">
                <a:solidFill>
                  <a:srgbClr val="FF0000"/>
                </a:solidFill>
              </a:rPr>
              <a:t>Crambe tataria</a:t>
            </a:r>
            <a:r>
              <a:rPr lang="cs-CZ" altLang="en-US" sz="2000" b="1" dirty="0"/>
              <a:t>… (bylinné patro velmi bohaté na výrazně teplomilné druhy, časté druhy stepní)</a:t>
            </a:r>
          </a:p>
        </p:txBody>
      </p:sp>
      <p:pic>
        <p:nvPicPr>
          <p:cNvPr id="159748" name="Obrázek 2" descr="Obsah obrázku exteriér, zelená, tráva, malé&#10;&#10;Popis byl vytvořen automaticky">
            <a:extLst>
              <a:ext uri="{FF2B5EF4-FFF2-40B4-BE49-F238E27FC236}">
                <a16:creationId xmlns:a16="http://schemas.microsoft.com/office/drawing/2014/main" id="{2C79709D-6154-A19E-C268-D54C5AA684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475" y="4471988"/>
            <a:ext cx="1722438"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Obrázek 4" descr="Obsah obrázku rostlina, květina, malé, růžová&#10;&#10;Popis byl vytvořen automaticky">
            <a:extLst>
              <a:ext uri="{FF2B5EF4-FFF2-40B4-BE49-F238E27FC236}">
                <a16:creationId xmlns:a16="http://schemas.microsoft.com/office/drawing/2014/main" id="{E78DE40F-3525-24CC-1BB1-587E485F0B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27263" y="4452938"/>
            <a:ext cx="1497012"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Obrázek 7">
            <a:extLst>
              <a:ext uri="{FF2B5EF4-FFF2-40B4-BE49-F238E27FC236}">
                <a16:creationId xmlns:a16="http://schemas.microsoft.com/office/drawing/2014/main" id="{88FDE7F2-4956-A678-B958-9771FED361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5625" y="4476750"/>
            <a:ext cx="154146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Obrázek 9" descr="Obsah obrázku tráva, exteriér, rostlina, květina&#10;&#10;Popis byl vytvořen automaticky">
            <a:extLst>
              <a:ext uri="{FF2B5EF4-FFF2-40B4-BE49-F238E27FC236}">
                <a16:creationId xmlns:a16="http://schemas.microsoft.com/office/drawing/2014/main" id="{B42A300B-A51B-97D5-D4E2-6B36097F3EC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62825" y="4476750"/>
            <a:ext cx="154146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Obrázek 11" descr="Obsah obrázku tráva, květina, exteriér, rostlina&#10;&#10;Popis byl vytvořen automaticky">
            <a:extLst>
              <a:ext uri="{FF2B5EF4-FFF2-40B4-BE49-F238E27FC236}">
                <a16:creationId xmlns:a16="http://schemas.microsoft.com/office/drawing/2014/main" id="{90F8E06F-3256-656F-05F3-34EB4492056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54463" y="4476750"/>
            <a:ext cx="145732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5FAF604-CD0A-05DB-00D7-C628A702F79F}"/>
              </a:ext>
            </a:extLst>
          </p:cNvPr>
          <p:cNvSpPr>
            <a:spLocks noGrp="1" noChangeArrowheads="1"/>
          </p:cNvSpPr>
          <p:nvPr>
            <p:ph type="title"/>
          </p:nvPr>
        </p:nvSpPr>
        <p:spPr>
          <a:xfrm>
            <a:off x="457200" y="260350"/>
            <a:ext cx="8229600" cy="504825"/>
          </a:xfrm>
        </p:spPr>
        <p:txBody>
          <a:bodyPr/>
          <a:lstStyle/>
          <a:p>
            <a:pPr eaLnBrk="1" hangingPunct="1">
              <a:defRPr/>
            </a:pPr>
            <a:r>
              <a:rPr lang="cs-CZ" sz="3600" b="1" kern="1200" dirty="0">
                <a:solidFill>
                  <a:schemeClr val="tx1"/>
                </a:solidFill>
              </a:rPr>
              <a:t>1. Dubový vegetační stupeň</a:t>
            </a:r>
          </a:p>
        </p:txBody>
      </p:sp>
      <p:sp>
        <p:nvSpPr>
          <p:cNvPr id="161795" name="Rectangle 3">
            <a:extLst>
              <a:ext uri="{FF2B5EF4-FFF2-40B4-BE49-F238E27FC236}">
                <a16:creationId xmlns:a16="http://schemas.microsoft.com/office/drawing/2014/main" id="{C6A79B95-63AE-3903-257A-1D49E1B7AABC}"/>
              </a:ext>
            </a:extLst>
          </p:cNvPr>
          <p:cNvSpPr>
            <a:spLocks noGrp="1" noChangeArrowheads="1"/>
          </p:cNvSpPr>
          <p:nvPr>
            <p:ph type="body" idx="1"/>
          </p:nvPr>
        </p:nvSpPr>
        <p:spPr>
          <a:xfrm>
            <a:off x="214313" y="838200"/>
            <a:ext cx="8713787" cy="5181600"/>
          </a:xfrm>
        </p:spPr>
        <p:txBody>
          <a:bodyPr/>
          <a:lstStyle/>
          <a:p>
            <a:pPr eaLnBrk="1" hangingPunct="1">
              <a:lnSpc>
                <a:spcPct val="80000"/>
              </a:lnSpc>
            </a:pPr>
            <a:r>
              <a:rPr lang="cs-CZ" altLang="cs-CZ" sz="2000" b="1">
                <a:solidFill>
                  <a:srgbClr val="FF0000"/>
                </a:solidFill>
                <a:cs typeface="Calibri" panose="020F0502020204030204" pitchFamily="34" charset="0"/>
              </a:rPr>
              <a:t>kobylka sága</a:t>
            </a:r>
            <a:r>
              <a:rPr lang="cs-CZ" altLang="cs-CZ" sz="2000" b="1">
                <a:cs typeface="Calibri" panose="020F0502020204030204" pitchFamily="34" charset="0"/>
              </a:rPr>
              <a:t>, cikáda viničná, </a:t>
            </a:r>
            <a:r>
              <a:rPr lang="cs-CZ" altLang="cs-CZ" sz="2000" b="1">
                <a:solidFill>
                  <a:srgbClr val="FF0000"/>
                </a:solidFill>
                <a:cs typeface="Calibri" panose="020F0502020204030204" pitchFamily="34" charset="0"/>
              </a:rPr>
              <a:t>střevlík panonský</a:t>
            </a:r>
            <a:r>
              <a:rPr lang="cs-CZ" altLang="cs-CZ" sz="2000" b="1">
                <a:cs typeface="Calibri" panose="020F0502020204030204" pitchFamily="34" charset="0"/>
              </a:rPr>
              <a:t>, žížala (</a:t>
            </a:r>
            <a:r>
              <a:rPr lang="cs-CZ" altLang="cs-CZ" sz="2000" b="1" i="1">
                <a:solidFill>
                  <a:srgbClr val="FF0000"/>
                </a:solidFill>
                <a:cs typeface="Calibri" panose="020F0502020204030204" pitchFamily="34" charset="0"/>
              </a:rPr>
              <a:t>Allolobophora hrabei</a:t>
            </a:r>
            <a:r>
              <a:rPr lang="cs-CZ" altLang="cs-CZ" sz="2000" b="1">
                <a:cs typeface="Calibri" panose="020F0502020204030204" pitchFamily="34" charset="0"/>
              </a:rPr>
              <a:t>), želva bahenní, typicky cejnové pásmo</a:t>
            </a:r>
            <a:endParaRPr lang="cs-CZ" altLang="en-US" sz="2000" b="1">
              <a:cs typeface="Calibri" panose="020F0502020204030204" pitchFamily="34" charset="0"/>
            </a:endParaRPr>
          </a:p>
          <a:p>
            <a:pPr eaLnBrk="1" hangingPunct="1">
              <a:lnSpc>
                <a:spcPct val="80000"/>
              </a:lnSpc>
            </a:pPr>
            <a:r>
              <a:rPr lang="cs-CZ" altLang="en-US" sz="2000" b="1">
                <a:cs typeface="Calibri" panose="020F0502020204030204" pitchFamily="34" charset="0"/>
              </a:rPr>
              <a:t>vinice, ovocné sady, orná půda</a:t>
            </a:r>
          </a:p>
          <a:p>
            <a:pPr eaLnBrk="1" hangingPunct="1">
              <a:lnSpc>
                <a:spcPct val="80000"/>
              </a:lnSpc>
            </a:pPr>
            <a:r>
              <a:rPr lang="cs-CZ" altLang="en-US" sz="2000" b="1">
                <a:cs typeface="Calibri" panose="020F0502020204030204" pitchFamily="34" charset="0"/>
              </a:rPr>
              <a:t>nejdéle ovlivněno člověkem, pařeziny, chybí přirozená společenstva</a:t>
            </a:r>
          </a:p>
          <a:p>
            <a:pPr eaLnBrk="1" hangingPunct="1">
              <a:lnSpc>
                <a:spcPct val="80000"/>
              </a:lnSpc>
            </a:pPr>
            <a:r>
              <a:rPr lang="cs-CZ" altLang="en-US" sz="2000" b="1">
                <a:cs typeface="Calibri" panose="020F0502020204030204" pitchFamily="34" charset="0"/>
              </a:rPr>
              <a:t>popíjí se…</a:t>
            </a:r>
          </a:p>
        </p:txBody>
      </p:sp>
      <p:grpSp>
        <p:nvGrpSpPr>
          <p:cNvPr id="161796" name="Skupina 2">
            <a:extLst>
              <a:ext uri="{FF2B5EF4-FFF2-40B4-BE49-F238E27FC236}">
                <a16:creationId xmlns:a16="http://schemas.microsoft.com/office/drawing/2014/main" id="{D8220187-6A27-9FAD-73A7-0735EA58DF29}"/>
              </a:ext>
            </a:extLst>
          </p:cNvPr>
          <p:cNvGrpSpPr>
            <a:grpSpLocks/>
          </p:cNvGrpSpPr>
          <p:nvPr/>
        </p:nvGrpSpPr>
        <p:grpSpPr bwMode="auto">
          <a:xfrm>
            <a:off x="60325" y="2351088"/>
            <a:ext cx="9102725" cy="4498975"/>
            <a:chOff x="60325" y="2350405"/>
            <a:chExt cx="9102185" cy="4498975"/>
          </a:xfrm>
        </p:grpSpPr>
        <p:pic>
          <p:nvPicPr>
            <p:cNvPr id="161797" name="Obrázek 1">
              <a:extLst>
                <a:ext uri="{FF2B5EF4-FFF2-40B4-BE49-F238E27FC236}">
                  <a16:creationId xmlns:a16="http://schemas.microsoft.com/office/drawing/2014/main" id="{6551D0A5-A30B-3DA5-17EE-5689A954DE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88" y="2351993"/>
              <a:ext cx="303212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Obrázek 2">
              <a:extLst>
                <a:ext uri="{FF2B5EF4-FFF2-40B4-BE49-F238E27FC236}">
                  <a16:creationId xmlns:a16="http://schemas.microsoft.com/office/drawing/2014/main" id="{2A5D6928-2E1B-608D-B809-B99B3F83319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4050" y="2350405"/>
              <a:ext cx="421957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TextovéPole 3">
              <a:extLst>
                <a:ext uri="{FF2B5EF4-FFF2-40B4-BE49-F238E27FC236}">
                  <a16:creationId xmlns:a16="http://schemas.microsoft.com/office/drawing/2014/main" id="{0423754F-7646-EEF0-ACE6-698887681BAE}"/>
                </a:ext>
              </a:extLst>
            </p:cNvPr>
            <p:cNvSpPr txBox="1">
              <a:spLocks noChangeArrowheads="1"/>
            </p:cNvSpPr>
            <p:nvPr/>
          </p:nvSpPr>
          <p:spPr bwMode="auto">
            <a:xfrm>
              <a:off x="3244850" y="4196668"/>
              <a:ext cx="4117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https://botzool.sci.muni.cz/cikada-vinicna</a:t>
              </a:r>
            </a:p>
          </p:txBody>
        </p:sp>
        <p:pic>
          <p:nvPicPr>
            <p:cNvPr id="161800" name="Obrázek 4">
              <a:extLst>
                <a:ext uri="{FF2B5EF4-FFF2-40B4-BE49-F238E27FC236}">
                  <a16:creationId xmlns:a16="http://schemas.microsoft.com/office/drawing/2014/main" id="{689577EC-F3A6-826B-E9D2-7FBBEB50299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325" y="4412568"/>
              <a:ext cx="3036888"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1" name="TextovéPole 5">
              <a:extLst>
                <a:ext uri="{FF2B5EF4-FFF2-40B4-BE49-F238E27FC236}">
                  <a16:creationId xmlns:a16="http://schemas.microsoft.com/office/drawing/2014/main" id="{5F4556C4-84AE-67C3-BC5C-EC51CD4538DC}"/>
                </a:ext>
              </a:extLst>
            </p:cNvPr>
            <p:cNvSpPr txBox="1">
              <a:spLocks noChangeArrowheads="1"/>
            </p:cNvSpPr>
            <p:nvPr/>
          </p:nvSpPr>
          <p:spPr bwMode="auto">
            <a:xfrm>
              <a:off x="111125" y="6474730"/>
              <a:ext cx="12144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Jindřich Procházka</a:t>
              </a:r>
            </a:p>
          </p:txBody>
        </p:sp>
        <p:pic>
          <p:nvPicPr>
            <p:cNvPr id="161802" name="Obrázek 11">
              <a:extLst>
                <a:ext uri="{FF2B5EF4-FFF2-40B4-BE49-F238E27FC236}">
                  <a16:creationId xmlns:a16="http://schemas.microsoft.com/office/drawing/2014/main" id="{9798661E-1610-2853-6212-A70EF60DF0B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01988" y="4422093"/>
              <a:ext cx="370522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3" name="TextovéPole 12">
              <a:extLst>
                <a:ext uri="{FF2B5EF4-FFF2-40B4-BE49-F238E27FC236}">
                  <a16:creationId xmlns:a16="http://schemas.microsoft.com/office/drawing/2014/main" id="{5D9C739C-0B2A-1038-F9B9-A797A3AFDCC7}"/>
                </a:ext>
              </a:extLst>
            </p:cNvPr>
            <p:cNvSpPr txBox="1">
              <a:spLocks noChangeArrowheads="1"/>
            </p:cNvSpPr>
            <p:nvPr/>
          </p:nvSpPr>
          <p:spPr bwMode="auto">
            <a:xfrm>
              <a:off x="3357563" y="6536643"/>
              <a:ext cx="2339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Michal Hykel</a:t>
              </a:r>
            </a:p>
          </p:txBody>
        </p:sp>
        <p:pic>
          <p:nvPicPr>
            <p:cNvPr id="161804" name="Obrázek 13">
              <a:extLst>
                <a:ext uri="{FF2B5EF4-FFF2-40B4-BE49-F238E27FC236}">
                  <a16:creationId xmlns:a16="http://schemas.microsoft.com/office/drawing/2014/main" id="{C448E257-730F-1B64-014D-BD485EED118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25723" y="3588655"/>
              <a:ext cx="21653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5" name="TextovéPole 14">
              <a:extLst>
                <a:ext uri="{FF2B5EF4-FFF2-40B4-BE49-F238E27FC236}">
                  <a16:creationId xmlns:a16="http://schemas.microsoft.com/office/drawing/2014/main" id="{219E4414-E81F-6C50-0AB2-5B5C140FE015}"/>
                </a:ext>
              </a:extLst>
            </p:cNvPr>
            <p:cNvSpPr txBox="1">
              <a:spLocks noChangeArrowheads="1"/>
            </p:cNvSpPr>
            <p:nvPr/>
          </p:nvSpPr>
          <p:spPr bwMode="auto">
            <a:xfrm>
              <a:off x="7079710" y="6582680"/>
              <a:ext cx="2082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Foto: Marek Janáč</a:t>
              </a: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190A8FE-2EEB-981E-ACA2-9DF57F23284E}"/>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2. Bukodubový vegetační stupeň</a:t>
            </a:r>
          </a:p>
        </p:txBody>
      </p:sp>
      <p:sp>
        <p:nvSpPr>
          <p:cNvPr id="163843" name="Rectangle 3">
            <a:extLst>
              <a:ext uri="{FF2B5EF4-FFF2-40B4-BE49-F238E27FC236}">
                <a16:creationId xmlns:a16="http://schemas.microsoft.com/office/drawing/2014/main" id="{1643AA36-D5BC-B35A-80F6-29194D091461}"/>
              </a:ext>
            </a:extLst>
          </p:cNvPr>
          <p:cNvSpPr>
            <a:spLocks noGrp="1" noChangeArrowheads="1"/>
          </p:cNvSpPr>
          <p:nvPr>
            <p:ph type="body" idx="1"/>
          </p:nvPr>
        </p:nvSpPr>
        <p:spPr>
          <a:xfrm>
            <a:off x="0" y="549275"/>
            <a:ext cx="9144000" cy="6273800"/>
          </a:xfrm>
        </p:spPr>
        <p:txBody>
          <a:bodyPr/>
          <a:lstStyle/>
          <a:p>
            <a:pPr marL="176213" indent="-176213" eaLnBrk="1" hangingPunct="1">
              <a:lnSpc>
                <a:spcPct val="80000"/>
              </a:lnSpc>
              <a:buSzPct val="75000"/>
            </a:pPr>
            <a:r>
              <a:rPr lang="cs-CZ" altLang="en-US" sz="2000" b="1"/>
              <a:t>teplé a suché oblasti ČR (jižní Morava, Polabí, České středohoří)</a:t>
            </a:r>
          </a:p>
          <a:p>
            <a:pPr marL="176213" indent="-176213" eaLnBrk="1" hangingPunct="1">
              <a:lnSpc>
                <a:spcPct val="80000"/>
              </a:lnSpc>
              <a:buSzPct val="75000"/>
            </a:pPr>
            <a:r>
              <a:rPr lang="cs-CZ" altLang="en-US" sz="2000" b="1"/>
              <a:t>asi 12 % území ČR</a:t>
            </a:r>
          </a:p>
          <a:p>
            <a:pPr marL="176213" indent="-176213" eaLnBrk="1" hangingPunct="1">
              <a:lnSpc>
                <a:spcPct val="80000"/>
              </a:lnSpc>
              <a:buSzPct val="75000"/>
            </a:pPr>
            <a:r>
              <a:rPr lang="cs-CZ" altLang="en-US" sz="2000" b="1"/>
              <a:t>200–400 m n. m. </a:t>
            </a:r>
          </a:p>
          <a:p>
            <a:pPr marL="176213" indent="-176213" eaLnBrk="1" hangingPunct="1">
              <a:lnSpc>
                <a:spcPct val="80000"/>
              </a:lnSpc>
              <a:buSzPct val="75000"/>
            </a:pPr>
            <a:r>
              <a:rPr lang="cs-CZ" altLang="en-US" sz="2000" b="1"/>
              <a:t>spraše, sprašové hlíny</a:t>
            </a:r>
          </a:p>
          <a:p>
            <a:pPr marL="176213" indent="-176213" eaLnBrk="1" hangingPunct="1">
              <a:lnSpc>
                <a:spcPct val="80000"/>
              </a:lnSpc>
              <a:buSzPct val="75000"/>
            </a:pPr>
            <a:r>
              <a:rPr lang="cs-CZ" altLang="en-US" sz="2000" b="1"/>
              <a:t>průměrná roční teplota asi 8 °C, průměrný roční úhrn srážek asi 550–600 mm, vegetační doba dlouhá 165 dní</a:t>
            </a:r>
          </a:p>
          <a:p>
            <a:pPr marL="176213" indent="-176213" eaLnBrk="1" hangingPunct="1">
              <a:lnSpc>
                <a:spcPct val="80000"/>
              </a:lnSpc>
              <a:buSzPct val="75000"/>
            </a:pPr>
            <a:r>
              <a:rPr lang="cs-CZ" altLang="en-US" sz="2000" b="1" i="1">
                <a:solidFill>
                  <a:srgbClr val="FF0000"/>
                </a:solidFill>
              </a:rPr>
              <a:t>Quercus petraea</a:t>
            </a:r>
            <a:r>
              <a:rPr lang="cs-CZ" altLang="en-US" sz="2000" b="1"/>
              <a:t>,</a:t>
            </a:r>
            <a:r>
              <a:rPr lang="cs-CZ" altLang="en-US" sz="2000" b="1" i="1"/>
              <a:t> </a:t>
            </a:r>
            <a:r>
              <a:rPr lang="cs-CZ" altLang="en-US" sz="2000" b="1" i="1">
                <a:solidFill>
                  <a:srgbClr val="FF0000"/>
                </a:solidFill>
              </a:rPr>
              <a:t>Fagus sylvatica</a:t>
            </a:r>
            <a:r>
              <a:rPr lang="cs-CZ" altLang="en-US" sz="2000" b="1"/>
              <a:t>,</a:t>
            </a:r>
            <a:r>
              <a:rPr lang="cs-CZ" altLang="en-US" sz="2000" b="1" i="1"/>
              <a:t> Acer campestre</a:t>
            </a:r>
            <a:r>
              <a:rPr lang="cs-CZ" altLang="en-US" sz="2000" b="1"/>
              <a:t>, </a:t>
            </a:r>
            <a:r>
              <a:rPr lang="cs-CZ" altLang="en-US" sz="2000" b="1" i="1"/>
              <a:t>Sorbus torminalis</a:t>
            </a:r>
            <a:r>
              <a:rPr lang="cs-CZ" altLang="en-US" sz="2000" b="1"/>
              <a:t>,</a:t>
            </a:r>
            <a:r>
              <a:rPr lang="cs-CZ" altLang="en-US" sz="2000" b="1" i="1"/>
              <a:t> Tilia cordata</a:t>
            </a:r>
            <a:r>
              <a:rPr lang="cs-CZ" altLang="en-US" sz="2000" b="1"/>
              <a:t>,</a:t>
            </a:r>
            <a:r>
              <a:rPr lang="cs-CZ" altLang="en-US" sz="2000" b="1" i="1"/>
              <a:t> Carpinus betulus</a:t>
            </a:r>
            <a:r>
              <a:rPr lang="cs-CZ" altLang="en-US" sz="2000" b="1"/>
              <a:t>,</a:t>
            </a:r>
            <a:r>
              <a:rPr lang="cs-CZ" altLang="en-US" sz="2000" b="1" i="1"/>
              <a:t> Acer platanoides</a:t>
            </a:r>
            <a:r>
              <a:rPr lang="cs-CZ" altLang="en-US" sz="2000" b="1"/>
              <a:t>, </a:t>
            </a:r>
            <a:r>
              <a:rPr lang="cs-CZ" altLang="en-US" sz="2000" b="1" i="1"/>
              <a:t>Loranthus europaeus</a:t>
            </a:r>
            <a:r>
              <a:rPr lang="cs-CZ" altLang="en-US" sz="2000" b="1"/>
              <a:t>,</a:t>
            </a:r>
            <a:r>
              <a:rPr lang="cs-CZ" altLang="en-US" sz="2000" b="1" i="1"/>
              <a:t> Lonicera xylosteum</a:t>
            </a:r>
            <a:r>
              <a:rPr lang="cs-CZ" altLang="en-US" sz="2000" b="1"/>
              <a:t>,</a:t>
            </a:r>
            <a:r>
              <a:rPr lang="cs-CZ" altLang="en-US" sz="2000" b="1" i="1"/>
              <a:t> Euonymus verrucosa</a:t>
            </a:r>
            <a:r>
              <a:rPr lang="cs-CZ" altLang="en-US" sz="2000" b="1"/>
              <a:t>.. Ubývá teplomilných dřevin.</a:t>
            </a:r>
          </a:p>
          <a:p>
            <a:pPr marL="176213" indent="-176213" eaLnBrk="1" hangingPunct="1">
              <a:lnSpc>
                <a:spcPct val="80000"/>
              </a:lnSpc>
              <a:buSzPct val="75000"/>
            </a:pPr>
            <a:r>
              <a:rPr lang="cs-CZ" altLang="cs-CZ" sz="2000" b="1">
                <a:solidFill>
                  <a:srgbClr val="FF0000"/>
                </a:solidFill>
              </a:rPr>
              <a:t>dub</a:t>
            </a:r>
            <a:r>
              <a:rPr lang="cs-CZ" altLang="cs-CZ" sz="2000" b="1"/>
              <a:t> dominuje, výška </a:t>
            </a:r>
            <a:r>
              <a:rPr lang="cs-CZ" altLang="cs-CZ" sz="2000" b="1">
                <a:solidFill>
                  <a:srgbClr val="FF0000"/>
                </a:solidFill>
              </a:rPr>
              <a:t>do 28 m</a:t>
            </a:r>
          </a:p>
          <a:p>
            <a:pPr marL="176213" indent="-176213" eaLnBrk="1" hangingPunct="1">
              <a:lnSpc>
                <a:spcPct val="80000"/>
              </a:lnSpc>
              <a:buSzPct val="75000"/>
            </a:pPr>
            <a:r>
              <a:rPr lang="cs-CZ" altLang="cs-CZ" sz="2000" b="1">
                <a:solidFill>
                  <a:srgbClr val="FF0000"/>
                </a:solidFill>
              </a:rPr>
              <a:t>buk</a:t>
            </a:r>
            <a:r>
              <a:rPr lang="cs-CZ" altLang="cs-CZ" sz="2000" b="1"/>
              <a:t> roste v podúrovni až úrovni (</a:t>
            </a:r>
            <a:r>
              <a:rPr lang="cs-CZ" altLang="cs-CZ" sz="2000" b="1">
                <a:solidFill>
                  <a:srgbClr val="FF0000"/>
                </a:solidFill>
              </a:rPr>
              <a:t>do 28 m</a:t>
            </a:r>
            <a:r>
              <a:rPr lang="cs-CZ" altLang="cs-CZ" sz="2000" b="1"/>
              <a:t>), typicky spádný kmen, v přírodních společenstvech minoritní podíl</a:t>
            </a:r>
            <a:endParaRPr lang="cs-CZ" altLang="en-US" sz="2000" b="1"/>
          </a:p>
        </p:txBody>
      </p:sp>
      <p:pic>
        <p:nvPicPr>
          <p:cNvPr id="163844" name="Obrázek 2" descr="Obsah obrázku strom, tráva, exteriér, rostlina&#10;&#10;Popis byl vytvořen automaticky">
            <a:extLst>
              <a:ext uri="{FF2B5EF4-FFF2-40B4-BE49-F238E27FC236}">
                <a16:creationId xmlns:a16="http://schemas.microsoft.com/office/drawing/2014/main" id="{D1683E5D-E07B-CB85-1276-A9885E5AF5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75" y="4059238"/>
            <a:ext cx="414655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Obrázek 4" descr="Obsah obrázku strom, exteriér, les, rostlina&#10;&#10;Popis byl vytvořen automaticky">
            <a:extLst>
              <a:ext uri="{FF2B5EF4-FFF2-40B4-BE49-F238E27FC236}">
                <a16:creationId xmlns:a16="http://schemas.microsoft.com/office/drawing/2014/main" id="{26847702-D0F1-BADF-BE55-92A2C17052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7575" y="3878263"/>
            <a:ext cx="1957388"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32D327C-B71C-15E6-6015-A6A7D5844844}"/>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2. Bukodubový vegetační stupeň</a:t>
            </a:r>
          </a:p>
        </p:txBody>
      </p:sp>
      <p:sp>
        <p:nvSpPr>
          <p:cNvPr id="165891" name="Rectangle 3">
            <a:extLst>
              <a:ext uri="{FF2B5EF4-FFF2-40B4-BE49-F238E27FC236}">
                <a16:creationId xmlns:a16="http://schemas.microsoft.com/office/drawing/2014/main" id="{1899B26E-01E8-D75E-3F93-5EDB3F467A55}"/>
              </a:ext>
            </a:extLst>
          </p:cNvPr>
          <p:cNvSpPr>
            <a:spLocks noGrp="1" noChangeArrowheads="1"/>
          </p:cNvSpPr>
          <p:nvPr>
            <p:ph type="body" idx="1"/>
          </p:nvPr>
        </p:nvSpPr>
        <p:spPr>
          <a:xfrm>
            <a:off x="0" y="549275"/>
            <a:ext cx="9144000" cy="6273800"/>
          </a:xfrm>
        </p:spPr>
        <p:txBody>
          <a:bodyPr/>
          <a:lstStyle/>
          <a:p>
            <a:pPr marL="176213" indent="-176213" eaLnBrk="1" hangingPunct="1">
              <a:lnSpc>
                <a:spcPct val="80000"/>
              </a:lnSpc>
              <a:buSzPct val="75000"/>
            </a:pPr>
            <a:r>
              <a:rPr lang="cs-CZ" altLang="en-US" sz="2000" b="1" dirty="0">
                <a:solidFill>
                  <a:srgbClr val="FF0000"/>
                </a:solidFill>
              </a:rPr>
              <a:t>ubývá teplomilných druhů</a:t>
            </a:r>
            <a:r>
              <a:rPr lang="cs-CZ" altLang="en-US" sz="2000" b="1" dirty="0"/>
              <a:t>: </a:t>
            </a:r>
            <a:r>
              <a:rPr lang="cs-CZ" altLang="en-US" sz="2000" b="1" i="1" dirty="0"/>
              <a:t>Stipa </a:t>
            </a:r>
            <a:r>
              <a:rPr lang="cs-CZ" altLang="en-US" sz="2000" b="1" dirty="0"/>
              <a:t>spp.,</a:t>
            </a:r>
            <a:r>
              <a:rPr lang="cs-CZ" altLang="en-US" sz="2000" b="1" i="1" dirty="0"/>
              <a:t> Dictamnus albus</a:t>
            </a:r>
            <a:r>
              <a:rPr lang="cs-CZ" altLang="en-US" sz="2000" b="1" dirty="0"/>
              <a:t>,</a:t>
            </a:r>
            <a:r>
              <a:rPr lang="cs-CZ" altLang="en-US" sz="2000" b="1" i="1" dirty="0"/>
              <a:t> Lithospermum purpurocaeruleum,</a:t>
            </a:r>
            <a:r>
              <a:rPr lang="cs-CZ" altLang="en-US" sz="2000" b="1" dirty="0"/>
              <a:t> </a:t>
            </a:r>
            <a:r>
              <a:rPr lang="cs-CZ" altLang="en-US" sz="2000" b="1" i="1" dirty="0"/>
              <a:t>Lathyrus niger</a:t>
            </a:r>
            <a:r>
              <a:rPr lang="cs-CZ" altLang="en-US" sz="2000" b="1" dirty="0"/>
              <a:t>,</a:t>
            </a:r>
            <a:r>
              <a:rPr lang="cs-CZ" altLang="en-US" sz="2000" b="1" i="1" dirty="0"/>
              <a:t> Campanula persicifolia</a:t>
            </a:r>
            <a:r>
              <a:rPr lang="cs-CZ" altLang="en-US" sz="2000" b="1" dirty="0"/>
              <a:t>, </a:t>
            </a:r>
            <a:r>
              <a:rPr lang="cs-CZ" altLang="en-US" sz="2000" b="1" i="1" dirty="0"/>
              <a:t>Melittis melissophyllum </a:t>
            </a:r>
            <a:r>
              <a:rPr lang="cs-CZ" altLang="en-US" sz="2000" b="1" dirty="0"/>
              <a:t>aj. a </a:t>
            </a:r>
            <a:r>
              <a:rPr lang="cs-CZ" altLang="en-US" sz="2000" b="1" dirty="0">
                <a:solidFill>
                  <a:srgbClr val="FF0000"/>
                </a:solidFill>
              </a:rPr>
              <a:t>poprvé se objevují </a:t>
            </a:r>
            <a:r>
              <a:rPr lang="cs-CZ" altLang="en-US" sz="2000" b="1" dirty="0"/>
              <a:t>tzv. </a:t>
            </a:r>
            <a:r>
              <a:rPr lang="cs-CZ" altLang="en-US" sz="2000" b="1" dirty="0">
                <a:solidFill>
                  <a:srgbClr val="FF0000"/>
                </a:solidFill>
              </a:rPr>
              <a:t>bukoví průvodci </a:t>
            </a:r>
            <a:r>
              <a:rPr lang="cs-CZ" altLang="en-US" sz="2000" b="1" dirty="0"/>
              <a:t>a typické hájové druhy: </a:t>
            </a:r>
            <a:r>
              <a:rPr lang="cs-CZ" altLang="en-US" sz="2000" b="1" i="1" dirty="0">
                <a:solidFill>
                  <a:srgbClr val="FF0000"/>
                </a:solidFill>
              </a:rPr>
              <a:t>Luzula luzuloides</a:t>
            </a:r>
            <a:r>
              <a:rPr lang="cs-CZ" altLang="en-US" sz="2000" b="1" dirty="0"/>
              <a:t>,</a:t>
            </a:r>
            <a:r>
              <a:rPr lang="cs-CZ" altLang="en-US" sz="2000" b="1" i="1" dirty="0"/>
              <a:t> </a:t>
            </a:r>
            <a:r>
              <a:rPr lang="cs-CZ" altLang="en-US" sz="2000" b="1" i="1" dirty="0">
                <a:solidFill>
                  <a:srgbClr val="FF0000"/>
                </a:solidFill>
              </a:rPr>
              <a:t>Calamagrostis arundinacea</a:t>
            </a:r>
            <a:r>
              <a:rPr lang="cs-CZ" altLang="en-US" sz="2000" b="1" dirty="0"/>
              <a:t>,</a:t>
            </a:r>
            <a:r>
              <a:rPr lang="cs-CZ" altLang="en-US" sz="2000" b="1" i="1" dirty="0"/>
              <a:t> </a:t>
            </a:r>
            <a:r>
              <a:rPr lang="cs-CZ" altLang="en-US" sz="2000" b="1" i="1" dirty="0">
                <a:solidFill>
                  <a:srgbClr val="FF0000"/>
                </a:solidFill>
              </a:rPr>
              <a:t>Carex pilosa</a:t>
            </a:r>
            <a:r>
              <a:rPr lang="cs-CZ" altLang="en-US" sz="2000" b="1" dirty="0"/>
              <a:t>,</a:t>
            </a:r>
            <a:r>
              <a:rPr lang="cs-CZ" altLang="en-US" sz="2000" b="1" i="1" dirty="0"/>
              <a:t> </a:t>
            </a:r>
            <a:r>
              <a:rPr lang="cs-CZ" altLang="en-US" sz="2000" b="1" i="1" dirty="0">
                <a:solidFill>
                  <a:srgbClr val="FF0000"/>
                </a:solidFill>
              </a:rPr>
              <a:t>Galium odoratum</a:t>
            </a:r>
            <a:r>
              <a:rPr lang="cs-CZ" altLang="en-US" sz="2000" b="1" dirty="0"/>
              <a:t>,</a:t>
            </a:r>
            <a:r>
              <a:rPr lang="cs-CZ" altLang="en-US" sz="2000" b="1" i="1" dirty="0"/>
              <a:t> </a:t>
            </a:r>
            <a:r>
              <a:rPr lang="cs-CZ" altLang="en-US" sz="2000" b="1" i="1" dirty="0">
                <a:solidFill>
                  <a:srgbClr val="FF0000"/>
                </a:solidFill>
              </a:rPr>
              <a:t>Dentaria bulbifera</a:t>
            </a:r>
            <a:r>
              <a:rPr lang="cs-CZ" altLang="en-US" sz="2000" b="1" dirty="0"/>
              <a:t>,</a:t>
            </a:r>
            <a:r>
              <a:rPr lang="cs-CZ" altLang="en-US" sz="2000" b="1" i="1" dirty="0"/>
              <a:t> </a:t>
            </a:r>
            <a:r>
              <a:rPr lang="cs-CZ" altLang="en-US" sz="2000" b="1" i="1" dirty="0">
                <a:solidFill>
                  <a:srgbClr val="FF0000"/>
                </a:solidFill>
              </a:rPr>
              <a:t>Mercurialis perennis</a:t>
            </a:r>
            <a:r>
              <a:rPr lang="cs-CZ" altLang="en-US" sz="2000" b="1" dirty="0"/>
              <a:t>,</a:t>
            </a:r>
            <a:r>
              <a:rPr lang="cs-CZ" altLang="en-US" sz="2000" b="1" i="1" dirty="0"/>
              <a:t> </a:t>
            </a:r>
            <a:r>
              <a:rPr lang="cs-CZ" altLang="en-US" sz="2000" b="1" i="1" dirty="0">
                <a:solidFill>
                  <a:srgbClr val="FF0000"/>
                </a:solidFill>
              </a:rPr>
              <a:t>Maianthemum bifolium</a:t>
            </a:r>
            <a:r>
              <a:rPr lang="cs-CZ" altLang="en-US" sz="2000" b="1" dirty="0"/>
              <a:t>,</a:t>
            </a:r>
            <a:r>
              <a:rPr lang="cs-CZ" altLang="en-US" sz="2000" b="1" i="1" dirty="0"/>
              <a:t> Polygonatum multiflorum</a:t>
            </a:r>
            <a:r>
              <a:rPr lang="cs-CZ" altLang="en-US" sz="2000" b="1" dirty="0"/>
              <a:t>,</a:t>
            </a:r>
            <a:r>
              <a:rPr lang="cs-CZ" altLang="en-US" sz="2000" b="1" i="1" dirty="0"/>
              <a:t> Dryopteris filix-mas</a:t>
            </a:r>
            <a:r>
              <a:rPr lang="cs-CZ" altLang="en-US" sz="2000" b="1" dirty="0"/>
              <a:t>,</a:t>
            </a:r>
            <a:r>
              <a:rPr lang="cs-CZ" altLang="en-US" sz="2000" b="1" i="1" dirty="0"/>
              <a:t> </a:t>
            </a:r>
            <a:r>
              <a:rPr lang="cs-CZ" altLang="en-US" sz="2000" b="1" i="1" dirty="0">
                <a:solidFill>
                  <a:srgbClr val="FF0000"/>
                </a:solidFill>
              </a:rPr>
              <a:t>Hepatica nobilis</a:t>
            </a:r>
            <a:r>
              <a:rPr lang="cs-CZ" altLang="en-US" sz="2000" b="1" dirty="0"/>
              <a:t>,</a:t>
            </a:r>
            <a:r>
              <a:rPr lang="cs-CZ" altLang="en-US" sz="2000" b="1" i="1" dirty="0"/>
              <a:t> </a:t>
            </a:r>
            <a:r>
              <a:rPr lang="cs-CZ" altLang="en-US" sz="2000" b="1" i="1" dirty="0">
                <a:solidFill>
                  <a:srgbClr val="FF0000"/>
                </a:solidFill>
              </a:rPr>
              <a:t>Vaccinium myrtillus</a:t>
            </a:r>
            <a:r>
              <a:rPr lang="cs-CZ" altLang="en-US" sz="2000" b="1" dirty="0"/>
              <a:t>… Dále se vyskytují </a:t>
            </a:r>
            <a:r>
              <a:rPr lang="cs-CZ" altLang="en-US" sz="2000" b="1" i="1" dirty="0"/>
              <a:t>Cytisus nigricans</a:t>
            </a:r>
            <a:r>
              <a:rPr lang="cs-CZ" altLang="en-US" sz="2000" b="1" dirty="0"/>
              <a:t>,</a:t>
            </a:r>
            <a:r>
              <a:rPr lang="cs-CZ" altLang="en-US" sz="2000" b="1" i="1" dirty="0"/>
              <a:t> Vincetoxicum hirundinaria</a:t>
            </a:r>
            <a:r>
              <a:rPr lang="cs-CZ" altLang="en-US" sz="2000" b="1" dirty="0"/>
              <a:t>,</a:t>
            </a:r>
            <a:r>
              <a:rPr lang="cs-CZ" altLang="en-US" sz="2000" b="1" i="1" dirty="0"/>
              <a:t> Poa nemoralis</a:t>
            </a:r>
            <a:r>
              <a:rPr lang="cs-CZ" altLang="en-US" sz="2000" b="1" dirty="0"/>
              <a:t>,</a:t>
            </a:r>
            <a:r>
              <a:rPr lang="cs-CZ" altLang="en-US" sz="2000" b="1" i="1" dirty="0"/>
              <a:t> Melica uniflora</a:t>
            </a:r>
            <a:r>
              <a:rPr lang="cs-CZ" altLang="en-US" sz="2000" b="1" dirty="0"/>
              <a:t>,</a:t>
            </a:r>
            <a:r>
              <a:rPr lang="cs-CZ" altLang="en-US" sz="2000" b="1" i="1" dirty="0"/>
              <a:t> </a:t>
            </a:r>
            <a:endParaRPr lang="cs-CZ" altLang="en-US" sz="2000" b="1" dirty="0"/>
          </a:p>
          <a:p>
            <a:pPr marL="176213" indent="-176213" eaLnBrk="1" hangingPunct="1">
              <a:lnSpc>
                <a:spcPct val="80000"/>
              </a:lnSpc>
              <a:buSzPct val="75000"/>
            </a:pPr>
            <a:r>
              <a:rPr lang="cs-CZ" altLang="en-US" sz="2000" b="1" dirty="0"/>
              <a:t>končí</a:t>
            </a:r>
            <a:r>
              <a:rPr lang="cs-CZ" altLang="en-US" sz="2000" b="1" i="1" dirty="0"/>
              <a:t> Loranthus europaeus</a:t>
            </a:r>
            <a:endParaRPr lang="cs-CZ" altLang="en-US" sz="2000" b="1" dirty="0"/>
          </a:p>
        </p:txBody>
      </p:sp>
      <p:pic>
        <p:nvPicPr>
          <p:cNvPr id="165892" name="Obrázek 2" descr="Obsah obrázku tráva, exteriér, rostlina, strom&#10;&#10;Popis byl vytvořen automaticky">
            <a:extLst>
              <a:ext uri="{FF2B5EF4-FFF2-40B4-BE49-F238E27FC236}">
                <a16:creationId xmlns:a16="http://schemas.microsoft.com/office/drawing/2014/main" id="{B4535D42-500E-1FF5-1930-D8878BFF9C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313" y="4959350"/>
            <a:ext cx="11128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Obrázek 4" descr="Obsah obrázku exteriér, rostlina, květina, vsedě&#10;&#10;Popis byl vytvořen automaticky">
            <a:extLst>
              <a:ext uri="{FF2B5EF4-FFF2-40B4-BE49-F238E27FC236}">
                <a16:creationId xmlns:a16="http://schemas.microsoft.com/office/drawing/2014/main" id="{7C1BBF94-D703-892F-6468-B4770D0749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4813" y="4959350"/>
            <a:ext cx="12303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Obrázek 6" descr="Obsah obrázku exteriér, tráva, rostlina, květina&#10;&#10;Popis byl vytvořen automaticky">
            <a:extLst>
              <a:ext uri="{FF2B5EF4-FFF2-40B4-BE49-F238E27FC236}">
                <a16:creationId xmlns:a16="http://schemas.microsoft.com/office/drawing/2014/main" id="{29AAF0AB-BEE8-60BB-1FF2-DAB37CB1BB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97213" y="4959350"/>
            <a:ext cx="20272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Obrázek 8" descr="Obsah obrázku tráva, exteriér, rostlina, květina&#10;&#10;Popis byl vytvořen automaticky">
            <a:extLst>
              <a:ext uri="{FF2B5EF4-FFF2-40B4-BE49-F238E27FC236}">
                <a16:creationId xmlns:a16="http://schemas.microsoft.com/office/drawing/2014/main" id="{145F8BAA-00E0-629F-7F19-BC45AE90C10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16538" y="4959350"/>
            <a:ext cx="20272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6" name="Obrázek 10" descr="Obsah obrázku rostlina, tráva, exteriér, květina&#10;&#10;Popis byl vytvořen automaticky">
            <a:extLst>
              <a:ext uri="{FF2B5EF4-FFF2-40B4-BE49-F238E27FC236}">
                <a16:creationId xmlns:a16="http://schemas.microsoft.com/office/drawing/2014/main" id="{7DD7B110-4251-26EF-C8FE-0BC22517AFF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56500" y="4959350"/>
            <a:ext cx="123348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CD6A37D-D7C5-70F5-26DE-240A7E446B36}"/>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2. Bukodubový vegetační stupeň</a:t>
            </a:r>
          </a:p>
        </p:txBody>
      </p:sp>
      <p:sp>
        <p:nvSpPr>
          <p:cNvPr id="34819" name="Rectangle 3">
            <a:extLst>
              <a:ext uri="{FF2B5EF4-FFF2-40B4-BE49-F238E27FC236}">
                <a16:creationId xmlns:a16="http://schemas.microsoft.com/office/drawing/2014/main" id="{9459716B-9AF7-9606-3A0D-0512B82A7280}"/>
              </a:ext>
            </a:extLst>
          </p:cNvPr>
          <p:cNvSpPr>
            <a:spLocks noGrp="1" noChangeArrowheads="1"/>
          </p:cNvSpPr>
          <p:nvPr>
            <p:ph type="body" idx="1"/>
          </p:nvPr>
        </p:nvSpPr>
        <p:spPr>
          <a:xfrm>
            <a:off x="0" y="549275"/>
            <a:ext cx="9144000" cy="6273800"/>
          </a:xfrm>
        </p:spPr>
        <p:txBody>
          <a:bodyPr/>
          <a:lstStyle/>
          <a:p>
            <a:pPr eaLnBrk="1" hangingPunct="1">
              <a:lnSpc>
                <a:spcPct val="80000"/>
              </a:lnSpc>
              <a:buSzPct val="75000"/>
              <a:defRPr/>
            </a:pPr>
            <a:r>
              <a:rPr lang="cs-CZ" altLang="en-US" sz="2000" b="1" dirty="0"/>
              <a:t>končí: </a:t>
            </a:r>
            <a:r>
              <a:rPr lang="cs-CZ" altLang="en-US" sz="2000" b="1" dirty="0" err="1"/>
              <a:t>stepník</a:t>
            </a:r>
            <a:r>
              <a:rPr lang="cs-CZ" altLang="en-US" sz="2000" b="1" dirty="0"/>
              <a:t> rudý, (roháč velký), </a:t>
            </a:r>
            <a:r>
              <a:rPr lang="cs-CZ" altLang="cs-CZ" sz="2000" b="1" dirty="0"/>
              <a:t>pestrokřídlec podražcový, ještěrka zelená, strakapoud jižní, sysel obecný, </a:t>
            </a:r>
            <a:r>
              <a:rPr lang="cs-CZ" altLang="cs-CZ" sz="2000" b="1" dirty="0">
                <a:solidFill>
                  <a:srgbClr val="FF0000"/>
                </a:solidFill>
              </a:rPr>
              <a:t>začínají</a:t>
            </a:r>
            <a:r>
              <a:rPr lang="cs-CZ" altLang="cs-CZ" sz="2000" b="1" dirty="0"/>
              <a:t> se objevovat druhy s vazbou na buk: </a:t>
            </a:r>
            <a:r>
              <a:rPr lang="cs-CZ" altLang="cs-CZ" sz="2000" b="1" dirty="0">
                <a:solidFill>
                  <a:srgbClr val="FF0000"/>
                </a:solidFill>
              </a:rPr>
              <a:t>tesařík bukový</a:t>
            </a:r>
          </a:p>
          <a:p>
            <a:pPr eaLnBrk="1" hangingPunct="1">
              <a:lnSpc>
                <a:spcPct val="80000"/>
              </a:lnSpc>
              <a:buSzPct val="75000"/>
              <a:defRPr/>
            </a:pPr>
            <a:r>
              <a:rPr lang="cs-CZ" altLang="en-US" sz="2000" b="1" dirty="0"/>
              <a:t>zemědělská krajina</a:t>
            </a:r>
          </a:p>
          <a:p>
            <a:pPr eaLnBrk="1" hangingPunct="1">
              <a:lnSpc>
                <a:spcPct val="80000"/>
              </a:lnSpc>
              <a:buSzPct val="75000"/>
              <a:defRPr/>
            </a:pPr>
            <a:r>
              <a:rPr lang="cs-CZ" altLang="en-US" sz="2000" b="1" dirty="0"/>
              <a:t>součást pravěkého osídlení, pařeziny</a:t>
            </a:r>
          </a:p>
          <a:p>
            <a:pPr eaLnBrk="1" hangingPunct="1">
              <a:lnSpc>
                <a:spcPct val="80000"/>
              </a:lnSpc>
              <a:buSzPct val="75000"/>
              <a:defRPr/>
            </a:pPr>
            <a:r>
              <a:rPr lang="cs-CZ" altLang="en-US" sz="2000" b="1" dirty="0"/>
              <a:t>xerická varianta (2AB3</a:t>
            </a:r>
            <a:r>
              <a:rPr lang="cs-CZ" altLang="en-US" sz="2000" b="1" dirty="0">
                <a:solidFill>
                  <a:srgbClr val="FF0000"/>
                </a:solidFill>
              </a:rPr>
              <a:t>x</a:t>
            </a:r>
            <a:r>
              <a:rPr lang="cs-CZ" altLang="en-US" sz="2000" b="1" dirty="0"/>
              <a:t>)</a:t>
            </a:r>
          </a:p>
          <a:p>
            <a:pPr eaLnBrk="1" hangingPunct="1">
              <a:lnSpc>
                <a:spcPct val="80000"/>
              </a:lnSpc>
              <a:buSzPct val="75000"/>
              <a:defRPr/>
            </a:pPr>
            <a:r>
              <a:rPr lang="cs-CZ" altLang="en-US" sz="2000" b="1" dirty="0"/>
              <a:t>popíjí se…</a:t>
            </a:r>
          </a:p>
          <a:p>
            <a:pPr marL="0" indent="0" eaLnBrk="1" hangingPunct="1">
              <a:lnSpc>
                <a:spcPct val="80000"/>
              </a:lnSpc>
              <a:buFontTx/>
              <a:buNone/>
              <a:defRPr/>
            </a:pPr>
            <a:endParaRPr lang="cs-CZ" altLang="en-US" sz="2000" b="1" dirty="0"/>
          </a:p>
        </p:txBody>
      </p:sp>
      <p:pic>
        <p:nvPicPr>
          <p:cNvPr id="167940" name="Obrázek 1">
            <a:extLst>
              <a:ext uri="{FF2B5EF4-FFF2-40B4-BE49-F238E27FC236}">
                <a16:creationId xmlns:a16="http://schemas.microsoft.com/office/drawing/2014/main" id="{69E8B084-11D4-957B-B1F8-1F43124856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2657475"/>
            <a:ext cx="2925762"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ovéPole 2">
            <a:extLst>
              <a:ext uri="{FF2B5EF4-FFF2-40B4-BE49-F238E27FC236}">
                <a16:creationId xmlns:a16="http://schemas.microsoft.com/office/drawing/2014/main" id="{74024637-C9B1-55BC-FB36-59AEBE4FFCCD}"/>
              </a:ext>
            </a:extLst>
          </p:cNvPr>
          <p:cNvSpPr txBox="1">
            <a:spLocks noChangeArrowheads="1"/>
          </p:cNvSpPr>
          <p:nvPr/>
        </p:nvSpPr>
        <p:spPr bwMode="auto">
          <a:xfrm>
            <a:off x="95250" y="4200525"/>
            <a:ext cx="2936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https://zmsoft.cz/slavicek/zobrobr.php?soubor=obr/priroda/rohac-velky.jpg&amp;w=1200&amp;h=898</a:t>
            </a:r>
          </a:p>
        </p:txBody>
      </p:sp>
      <p:pic>
        <p:nvPicPr>
          <p:cNvPr id="167942" name="Obrázek 3">
            <a:extLst>
              <a:ext uri="{FF2B5EF4-FFF2-40B4-BE49-F238E27FC236}">
                <a16:creationId xmlns:a16="http://schemas.microsoft.com/office/drawing/2014/main" id="{F176F5A3-A824-23B7-A8B4-0979EB5B8C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3300" y="2428875"/>
            <a:ext cx="297973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ovéPole 4">
            <a:extLst>
              <a:ext uri="{FF2B5EF4-FFF2-40B4-BE49-F238E27FC236}">
                <a16:creationId xmlns:a16="http://schemas.microsoft.com/office/drawing/2014/main" id="{4A1AA780-F5ED-8DFB-EE5E-0B9F8BC2633B}"/>
              </a:ext>
            </a:extLst>
          </p:cNvPr>
          <p:cNvSpPr txBox="1">
            <a:spLocks noChangeArrowheads="1"/>
          </p:cNvSpPr>
          <p:nvPr/>
        </p:nvSpPr>
        <p:spPr bwMode="auto">
          <a:xfrm>
            <a:off x="3078163" y="4281488"/>
            <a:ext cx="26558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Adam Poledníček</a:t>
            </a:r>
          </a:p>
        </p:txBody>
      </p:sp>
      <p:pic>
        <p:nvPicPr>
          <p:cNvPr id="167944" name="Obrázek 5">
            <a:extLst>
              <a:ext uri="{FF2B5EF4-FFF2-40B4-BE49-F238E27FC236}">
                <a16:creationId xmlns:a16="http://schemas.microsoft.com/office/drawing/2014/main" id="{474DADEE-38D1-AA12-6F6D-B9AACBCB0D3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400" y="4922838"/>
            <a:ext cx="397668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5" name="TextovéPole 6">
            <a:extLst>
              <a:ext uri="{FF2B5EF4-FFF2-40B4-BE49-F238E27FC236}">
                <a16:creationId xmlns:a16="http://schemas.microsoft.com/office/drawing/2014/main" id="{A20A889C-A694-3CC4-2B3B-86E3F6D40AD6}"/>
              </a:ext>
            </a:extLst>
          </p:cNvPr>
          <p:cNvSpPr txBox="1">
            <a:spLocks noChangeArrowheads="1"/>
          </p:cNvSpPr>
          <p:nvPr/>
        </p:nvSpPr>
        <p:spPr bwMode="auto">
          <a:xfrm>
            <a:off x="71438" y="6303963"/>
            <a:ext cx="391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http://www.herpeta.cz/plaz-roku/11/plaz-roku-2016-jetrka-zelen.html?pg=1</a:t>
            </a:r>
          </a:p>
        </p:txBody>
      </p:sp>
      <p:pic>
        <p:nvPicPr>
          <p:cNvPr id="167946" name="Obrázek 7">
            <a:extLst>
              <a:ext uri="{FF2B5EF4-FFF2-40B4-BE49-F238E27FC236}">
                <a16:creationId xmlns:a16="http://schemas.microsoft.com/office/drawing/2014/main" id="{6CC1B9D2-90A2-9629-8BAB-DD098374F87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22725" y="4735513"/>
            <a:ext cx="30988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7" name="TextovéPole 8">
            <a:extLst>
              <a:ext uri="{FF2B5EF4-FFF2-40B4-BE49-F238E27FC236}">
                <a16:creationId xmlns:a16="http://schemas.microsoft.com/office/drawing/2014/main" id="{0525C9AD-C057-DFA2-3188-0F5C16AC3ED1}"/>
              </a:ext>
            </a:extLst>
          </p:cNvPr>
          <p:cNvSpPr txBox="1">
            <a:spLocks noChangeArrowheads="1"/>
          </p:cNvSpPr>
          <p:nvPr/>
        </p:nvSpPr>
        <p:spPr bwMode="auto">
          <a:xfrm>
            <a:off x="4057650" y="6376988"/>
            <a:ext cx="308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https://www.stoplusjednicka.cz/strazce-ceskych-stepi-sysel-obecny-kriticky-ohrozeny-skudce</a:t>
            </a:r>
          </a:p>
        </p:txBody>
      </p:sp>
      <p:pic>
        <p:nvPicPr>
          <p:cNvPr id="167948" name="Obrázek 9">
            <a:extLst>
              <a:ext uri="{FF2B5EF4-FFF2-40B4-BE49-F238E27FC236}">
                <a16:creationId xmlns:a16="http://schemas.microsoft.com/office/drawing/2014/main" id="{4A598AAF-B43B-87EB-12DA-AB0D3F268A2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57525" y="2644775"/>
            <a:ext cx="28987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0831AEF-FBCB-9163-7865-6E53476F649E}"/>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3. Dubobukový vegetační stupeň</a:t>
            </a:r>
          </a:p>
        </p:txBody>
      </p:sp>
      <p:sp>
        <p:nvSpPr>
          <p:cNvPr id="169987" name="Rectangle 3">
            <a:extLst>
              <a:ext uri="{FF2B5EF4-FFF2-40B4-BE49-F238E27FC236}">
                <a16:creationId xmlns:a16="http://schemas.microsoft.com/office/drawing/2014/main" id="{80DCA361-6078-A9DD-3580-ED59EE7483D3}"/>
              </a:ext>
            </a:extLst>
          </p:cNvPr>
          <p:cNvSpPr>
            <a:spLocks noGrp="1" noChangeArrowheads="1"/>
          </p:cNvSpPr>
          <p:nvPr>
            <p:ph type="body" idx="1"/>
          </p:nvPr>
        </p:nvSpPr>
        <p:spPr>
          <a:xfrm>
            <a:off x="179388" y="657225"/>
            <a:ext cx="8713787" cy="6200775"/>
          </a:xfrm>
        </p:spPr>
        <p:txBody>
          <a:bodyPr/>
          <a:lstStyle/>
          <a:p>
            <a:pPr eaLnBrk="1" hangingPunct="1">
              <a:lnSpc>
                <a:spcPct val="80000"/>
              </a:lnSpc>
              <a:buSzPct val="75000"/>
            </a:pPr>
            <a:r>
              <a:rPr lang="cs-CZ" altLang="en-US" sz="2000" b="1"/>
              <a:t>pahorkatiny ČR </a:t>
            </a:r>
          </a:p>
          <a:p>
            <a:pPr eaLnBrk="1" hangingPunct="1">
              <a:lnSpc>
                <a:spcPct val="80000"/>
              </a:lnSpc>
              <a:buSzPct val="75000"/>
            </a:pPr>
            <a:r>
              <a:rPr lang="cs-CZ" altLang="en-US" sz="2000" b="1"/>
              <a:t>asi 18 % území ČR</a:t>
            </a:r>
          </a:p>
          <a:p>
            <a:pPr eaLnBrk="1" hangingPunct="1">
              <a:lnSpc>
                <a:spcPct val="80000"/>
              </a:lnSpc>
              <a:buSzPct val="75000"/>
            </a:pPr>
            <a:r>
              <a:rPr lang="cs-CZ" altLang="en-US" sz="2000" b="1"/>
              <a:t>300–500 (600) m n. m. </a:t>
            </a:r>
          </a:p>
          <a:p>
            <a:pPr eaLnBrk="1" hangingPunct="1">
              <a:lnSpc>
                <a:spcPct val="80000"/>
              </a:lnSpc>
              <a:buSzPct val="75000"/>
            </a:pPr>
            <a:r>
              <a:rPr lang="cs-CZ" altLang="en-US" sz="2000" b="1"/>
              <a:t>sprašové hlíny, kambizemě</a:t>
            </a:r>
          </a:p>
          <a:p>
            <a:pPr eaLnBrk="1" hangingPunct="1">
              <a:lnSpc>
                <a:spcPct val="80000"/>
              </a:lnSpc>
              <a:buSzPct val="75000"/>
            </a:pPr>
            <a:r>
              <a:rPr lang="cs-CZ" altLang="en-US" sz="2000" b="1"/>
              <a:t>průměrná roční teplota asi 7,5 °C, průměrný roční úhrn srážek asi 600–650 mm, vegetační doba dlouhá 150–160 dní</a:t>
            </a:r>
          </a:p>
          <a:p>
            <a:pPr eaLnBrk="1" hangingPunct="1">
              <a:lnSpc>
                <a:spcPct val="80000"/>
              </a:lnSpc>
              <a:buSzPct val="75000"/>
            </a:pPr>
            <a:r>
              <a:rPr lang="cs-CZ" altLang="en-US" sz="2000" b="1" i="1">
                <a:solidFill>
                  <a:srgbClr val="FF0000"/>
                </a:solidFill>
              </a:rPr>
              <a:t>Fagus sylvatica</a:t>
            </a:r>
            <a:r>
              <a:rPr lang="cs-CZ" altLang="en-US" sz="2000" b="1"/>
              <a:t>, </a:t>
            </a:r>
            <a:r>
              <a:rPr lang="cs-CZ" altLang="en-US" sz="2000" b="1" i="1">
                <a:solidFill>
                  <a:srgbClr val="FF0000"/>
                </a:solidFill>
              </a:rPr>
              <a:t>Quercus petraea</a:t>
            </a:r>
            <a:r>
              <a:rPr lang="cs-CZ" altLang="en-US" sz="2000" b="1"/>
              <a:t>,</a:t>
            </a:r>
            <a:r>
              <a:rPr lang="cs-CZ" altLang="en-US" sz="2000" b="1" i="1"/>
              <a:t> Acer campestre</a:t>
            </a:r>
            <a:r>
              <a:rPr lang="cs-CZ" altLang="en-US" sz="2000" b="1"/>
              <a:t>, </a:t>
            </a:r>
            <a:r>
              <a:rPr lang="cs-CZ" altLang="en-US" sz="2000" b="1" i="1"/>
              <a:t>Sorbus torminalis</a:t>
            </a:r>
            <a:r>
              <a:rPr lang="cs-CZ" altLang="en-US" sz="2000" b="1"/>
              <a:t>,</a:t>
            </a:r>
            <a:r>
              <a:rPr lang="cs-CZ" altLang="en-US" sz="2000" b="1" i="1"/>
              <a:t> Tilia cordata</a:t>
            </a:r>
            <a:r>
              <a:rPr lang="cs-CZ" altLang="en-US" sz="2000" b="1"/>
              <a:t>,</a:t>
            </a:r>
            <a:r>
              <a:rPr lang="cs-CZ" altLang="en-US" sz="2000" b="1" i="1"/>
              <a:t> Carpinus betulus</a:t>
            </a:r>
            <a:r>
              <a:rPr lang="cs-CZ" altLang="en-US" sz="2000" b="1"/>
              <a:t>,</a:t>
            </a:r>
            <a:r>
              <a:rPr lang="cs-CZ" altLang="en-US" sz="2000" b="1" i="1"/>
              <a:t> Acer platanoides</a:t>
            </a:r>
            <a:r>
              <a:rPr lang="cs-CZ" altLang="en-US" sz="2000" b="1"/>
              <a:t>,</a:t>
            </a:r>
            <a:r>
              <a:rPr lang="cs-CZ" altLang="en-US" sz="2000" b="1" i="1"/>
              <a:t> Acer pseudoplatanus</a:t>
            </a:r>
            <a:r>
              <a:rPr lang="cs-CZ" altLang="en-US" sz="2000" b="1"/>
              <a:t>,</a:t>
            </a:r>
            <a:r>
              <a:rPr lang="cs-CZ" altLang="en-US" sz="2000" b="1" i="1"/>
              <a:t> </a:t>
            </a:r>
            <a:r>
              <a:rPr lang="cs-CZ" altLang="en-US" sz="2000" b="1">
                <a:solidFill>
                  <a:srgbClr val="FF0000"/>
                </a:solidFill>
              </a:rPr>
              <a:t>teplomilné keře vyznívají</a:t>
            </a:r>
          </a:p>
          <a:p>
            <a:pPr eaLnBrk="1" hangingPunct="1">
              <a:lnSpc>
                <a:spcPct val="80000"/>
              </a:lnSpc>
              <a:buSzPct val="75000"/>
            </a:pPr>
            <a:r>
              <a:rPr lang="cs-CZ" altLang="cs-CZ" sz="2000" b="1">
                <a:solidFill>
                  <a:srgbClr val="FF0000"/>
                </a:solidFill>
              </a:rPr>
              <a:t>buk</a:t>
            </a:r>
            <a:r>
              <a:rPr lang="cs-CZ" altLang="cs-CZ" sz="2000" b="1"/>
              <a:t> dominuje v hlavní úrovni (</a:t>
            </a:r>
            <a:r>
              <a:rPr lang="cs-CZ" altLang="cs-CZ" sz="2000" b="1">
                <a:solidFill>
                  <a:srgbClr val="FF0000"/>
                </a:solidFill>
              </a:rPr>
              <a:t>30–35 m</a:t>
            </a:r>
            <a:r>
              <a:rPr lang="cs-CZ" altLang="cs-CZ" sz="2000" b="1"/>
              <a:t>), </a:t>
            </a:r>
            <a:r>
              <a:rPr lang="cs-CZ" altLang="cs-CZ" sz="2000" b="1">
                <a:solidFill>
                  <a:srgbClr val="FF0000"/>
                </a:solidFill>
              </a:rPr>
              <a:t>předrůstá dub </a:t>
            </a:r>
            <a:r>
              <a:rPr lang="cs-CZ" altLang="cs-CZ" sz="2000" b="1"/>
              <a:t>(do 35 m); hojný habr (do 26 m)</a:t>
            </a:r>
          </a:p>
          <a:p>
            <a:pPr eaLnBrk="1" hangingPunct="1">
              <a:lnSpc>
                <a:spcPct val="80000"/>
              </a:lnSpc>
              <a:buSzPct val="75000"/>
            </a:pPr>
            <a:endParaRPr lang="cs-CZ" altLang="en-US" sz="2400" b="1">
              <a:solidFill>
                <a:srgbClr val="FF0000"/>
              </a:solidFill>
            </a:endParaRPr>
          </a:p>
        </p:txBody>
      </p:sp>
      <p:pic>
        <p:nvPicPr>
          <p:cNvPr id="169988" name="Obrázek 2">
            <a:extLst>
              <a:ext uri="{FF2B5EF4-FFF2-40B4-BE49-F238E27FC236}">
                <a16:creationId xmlns:a16="http://schemas.microsoft.com/office/drawing/2014/main" id="{E7C0D719-58B5-930F-28C9-242DB7FE2F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88" y="3756025"/>
            <a:ext cx="4370387"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Obrázek 4" descr="Obsah obrázku strom, tráva, exteriér, rostlina&#10;&#10;Popis byl vytvořen automaticky">
            <a:extLst>
              <a:ext uri="{FF2B5EF4-FFF2-40B4-BE49-F238E27FC236}">
                <a16:creationId xmlns:a16="http://schemas.microsoft.com/office/drawing/2014/main" id="{B5727009-3704-AC27-A7C8-845683E9E1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7725" y="3756025"/>
            <a:ext cx="4370388"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A9193E5-A6EA-F1B4-9214-A8010D791195}"/>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3. Dubobukový vegetační stupeň</a:t>
            </a:r>
          </a:p>
        </p:txBody>
      </p:sp>
      <p:sp>
        <p:nvSpPr>
          <p:cNvPr id="172035" name="Rectangle 3">
            <a:extLst>
              <a:ext uri="{FF2B5EF4-FFF2-40B4-BE49-F238E27FC236}">
                <a16:creationId xmlns:a16="http://schemas.microsoft.com/office/drawing/2014/main" id="{C7163F5F-0DA7-19F6-2D80-24B41A3EF3DA}"/>
              </a:ext>
            </a:extLst>
          </p:cNvPr>
          <p:cNvSpPr>
            <a:spLocks noGrp="1" noChangeArrowheads="1"/>
          </p:cNvSpPr>
          <p:nvPr>
            <p:ph type="body" idx="1"/>
          </p:nvPr>
        </p:nvSpPr>
        <p:spPr>
          <a:xfrm>
            <a:off x="179388" y="657225"/>
            <a:ext cx="8713787" cy="6200775"/>
          </a:xfrm>
        </p:spPr>
        <p:txBody>
          <a:bodyPr/>
          <a:lstStyle/>
          <a:p>
            <a:pPr eaLnBrk="1" hangingPunct="1">
              <a:lnSpc>
                <a:spcPct val="80000"/>
              </a:lnSpc>
              <a:buSzPct val="75000"/>
            </a:pPr>
            <a:r>
              <a:rPr lang="cs-CZ" altLang="en-US" sz="2000" b="1">
                <a:cs typeface="Calibri" panose="020F0502020204030204" pitchFamily="34" charset="0"/>
              </a:rPr>
              <a:t>typická účast </a:t>
            </a:r>
            <a:r>
              <a:rPr lang="cs-CZ" altLang="en-US" sz="2000" b="1">
                <a:solidFill>
                  <a:srgbClr val="FF0000"/>
                </a:solidFill>
                <a:cs typeface="Calibri" panose="020F0502020204030204" pitchFamily="34" charset="0"/>
              </a:rPr>
              <a:t>hájových druhů </a:t>
            </a:r>
            <a:r>
              <a:rPr lang="cs-CZ" altLang="en-US" sz="2000" b="1">
                <a:cs typeface="Calibri" panose="020F0502020204030204" pitchFamily="34" charset="0"/>
              </a:rPr>
              <a:t>a druhů </a:t>
            </a:r>
            <a:r>
              <a:rPr lang="cs-CZ" altLang="en-US" sz="2000" b="1">
                <a:solidFill>
                  <a:srgbClr val="FF0000"/>
                </a:solidFill>
                <a:cs typeface="Calibri" panose="020F0502020204030204" pitchFamily="34" charset="0"/>
              </a:rPr>
              <a:t>bučin</a:t>
            </a:r>
            <a:r>
              <a:rPr lang="cs-CZ" altLang="en-US" sz="2000" b="1">
                <a:cs typeface="Calibri" panose="020F0502020204030204" pitchFamily="34" charset="0"/>
              </a:rPr>
              <a:t>: </a:t>
            </a:r>
            <a:r>
              <a:rPr lang="cs-CZ" altLang="en-US" sz="2000" b="1" i="1"/>
              <a:t>Galium odoratum</a:t>
            </a:r>
            <a:r>
              <a:rPr lang="cs-CZ" altLang="en-US" sz="2000" b="1"/>
              <a:t>,</a:t>
            </a:r>
            <a:r>
              <a:rPr lang="cs-CZ" altLang="en-US" sz="2000" b="1" i="1"/>
              <a:t> Dentaria bulbifera</a:t>
            </a:r>
            <a:r>
              <a:rPr lang="cs-CZ" altLang="en-US" sz="2000" b="1"/>
              <a:t>,</a:t>
            </a:r>
            <a:r>
              <a:rPr lang="cs-CZ" altLang="en-US" sz="2000" b="1" i="1"/>
              <a:t> Asarum europaeum</a:t>
            </a:r>
            <a:r>
              <a:rPr lang="cs-CZ" altLang="en-US" sz="2000" b="1"/>
              <a:t>,</a:t>
            </a:r>
            <a:r>
              <a:rPr lang="cs-CZ" altLang="en-US" sz="2000" b="1" i="1"/>
              <a:t> Stellaria holostea</a:t>
            </a:r>
            <a:r>
              <a:rPr lang="cs-CZ" altLang="en-US" sz="2000" b="1"/>
              <a:t>,</a:t>
            </a:r>
            <a:r>
              <a:rPr lang="cs-CZ" altLang="en-US" sz="2000" b="1" i="1"/>
              <a:t> Mercurialis perennis</a:t>
            </a:r>
            <a:r>
              <a:rPr lang="cs-CZ" altLang="en-US" sz="2000" b="1"/>
              <a:t>..</a:t>
            </a:r>
          </a:p>
          <a:p>
            <a:pPr eaLnBrk="1" hangingPunct="1">
              <a:lnSpc>
                <a:spcPct val="80000"/>
              </a:lnSpc>
              <a:buSzPct val="75000"/>
            </a:pPr>
            <a:r>
              <a:rPr lang="cs-CZ" altLang="en-US" sz="2000" b="1">
                <a:solidFill>
                  <a:srgbClr val="FF0000"/>
                </a:solidFill>
              </a:rPr>
              <a:t>končí</a:t>
            </a:r>
            <a:r>
              <a:rPr lang="cs-CZ" altLang="en-US" sz="2000" b="1" i="1">
                <a:solidFill>
                  <a:srgbClr val="FF0000"/>
                </a:solidFill>
              </a:rPr>
              <a:t> </a:t>
            </a:r>
            <a:r>
              <a:rPr lang="cs-CZ" altLang="en-US" sz="2000" b="1">
                <a:solidFill>
                  <a:srgbClr val="FF0000"/>
                </a:solidFill>
              </a:rPr>
              <a:t>teplomilné druhy</a:t>
            </a:r>
            <a:r>
              <a:rPr lang="cs-CZ" altLang="en-US" sz="2000" b="1"/>
              <a:t>: </a:t>
            </a:r>
            <a:r>
              <a:rPr lang="cs-CZ" altLang="en-US" sz="2000" b="1" i="1"/>
              <a:t>Stipa </a:t>
            </a:r>
            <a:r>
              <a:rPr lang="cs-CZ" altLang="en-US" sz="2000" b="1"/>
              <a:t>spp.,</a:t>
            </a:r>
            <a:r>
              <a:rPr lang="cs-CZ" altLang="en-US" sz="2000" b="1" i="1"/>
              <a:t> Dictamnus albus</a:t>
            </a:r>
            <a:r>
              <a:rPr lang="cs-CZ" altLang="en-US" sz="2000" b="1"/>
              <a:t>,</a:t>
            </a:r>
            <a:r>
              <a:rPr lang="cs-CZ" altLang="en-US" sz="2000" b="1" i="1"/>
              <a:t> Lithospermum purpurocaeruleum,</a:t>
            </a:r>
            <a:r>
              <a:rPr lang="cs-CZ" altLang="en-US" sz="2000" b="1"/>
              <a:t> </a:t>
            </a:r>
            <a:r>
              <a:rPr lang="cs-CZ" altLang="en-US" sz="2000" b="1" i="1"/>
              <a:t>Lathyrus niger</a:t>
            </a:r>
            <a:r>
              <a:rPr lang="cs-CZ" altLang="en-US" sz="2000" b="1"/>
              <a:t>,</a:t>
            </a:r>
            <a:r>
              <a:rPr lang="cs-CZ" altLang="en-US" sz="2000" b="1" i="1"/>
              <a:t> Campanula persicifolia</a:t>
            </a:r>
            <a:r>
              <a:rPr lang="cs-CZ" altLang="en-US" sz="2000" b="1"/>
              <a:t>, </a:t>
            </a:r>
            <a:r>
              <a:rPr lang="cs-CZ" altLang="en-US" sz="2000" b="1" i="1"/>
              <a:t>Melittis melissophyllum</a:t>
            </a:r>
            <a:r>
              <a:rPr lang="cs-CZ" altLang="en-US" sz="2000" b="1"/>
              <a:t>; </a:t>
            </a:r>
            <a:r>
              <a:rPr lang="cs-CZ" altLang="en-US" sz="2000" b="1">
                <a:solidFill>
                  <a:srgbClr val="FF0000"/>
                </a:solidFill>
              </a:rPr>
              <a:t>ořešák královský </a:t>
            </a:r>
            <a:r>
              <a:rPr lang="cs-CZ" altLang="en-US" sz="2000" b="1"/>
              <a:t>(vlašský)</a:t>
            </a:r>
          </a:p>
          <a:p>
            <a:pPr eaLnBrk="1" hangingPunct="1">
              <a:lnSpc>
                <a:spcPct val="80000"/>
              </a:lnSpc>
              <a:buSzPct val="75000"/>
            </a:pPr>
            <a:r>
              <a:rPr lang="cs-CZ" altLang="en-US" sz="2000" b="1"/>
              <a:t>poprvé se objevují podhorské druhy</a:t>
            </a:r>
            <a:r>
              <a:rPr lang="cs-CZ" altLang="en-US" sz="2000" b="1" i="1"/>
              <a:t> </a:t>
            </a:r>
            <a:r>
              <a:rPr lang="cs-CZ" altLang="en-US" sz="2000" b="1" i="1">
                <a:solidFill>
                  <a:srgbClr val="FF0000"/>
                </a:solidFill>
              </a:rPr>
              <a:t>Oxalis acetosella</a:t>
            </a:r>
            <a:r>
              <a:rPr lang="cs-CZ" altLang="en-US" sz="2000" b="1"/>
              <a:t>,</a:t>
            </a:r>
            <a:r>
              <a:rPr lang="cs-CZ" altLang="en-US" sz="2000" b="1" i="1"/>
              <a:t> </a:t>
            </a:r>
            <a:r>
              <a:rPr lang="cs-CZ" altLang="en-US" sz="2000" b="1" i="1">
                <a:solidFill>
                  <a:srgbClr val="FF0000"/>
                </a:solidFill>
              </a:rPr>
              <a:t>Gymnocarpium dryopteris</a:t>
            </a:r>
            <a:r>
              <a:rPr lang="cs-CZ" altLang="en-US" sz="2000" b="1"/>
              <a:t>,</a:t>
            </a:r>
            <a:r>
              <a:rPr lang="cs-CZ" altLang="en-US" sz="2000" b="1" i="1"/>
              <a:t> </a:t>
            </a:r>
            <a:r>
              <a:rPr lang="cs-CZ" altLang="en-US" sz="2000" b="1" i="1">
                <a:solidFill>
                  <a:srgbClr val="FF0000"/>
                </a:solidFill>
              </a:rPr>
              <a:t>Impatiens noli-tangere</a:t>
            </a:r>
            <a:r>
              <a:rPr lang="cs-CZ" altLang="en-US" sz="2000" b="1"/>
              <a:t>,</a:t>
            </a:r>
            <a:r>
              <a:rPr lang="cs-CZ" altLang="en-US" sz="2000" b="1" i="1"/>
              <a:t> </a:t>
            </a:r>
            <a:r>
              <a:rPr lang="cs-CZ" altLang="en-US" sz="2000" b="1" i="1">
                <a:solidFill>
                  <a:srgbClr val="FF0000"/>
                </a:solidFill>
              </a:rPr>
              <a:t>Hordelymus europaeus</a:t>
            </a:r>
            <a:r>
              <a:rPr lang="cs-CZ" altLang="en-US" sz="2000" b="1"/>
              <a:t>,</a:t>
            </a:r>
            <a:r>
              <a:rPr lang="cs-CZ" altLang="en-US" sz="2000" b="1" i="1"/>
              <a:t> </a:t>
            </a:r>
            <a:r>
              <a:rPr lang="cs-CZ" altLang="en-US" sz="2000" b="1" i="1">
                <a:solidFill>
                  <a:srgbClr val="FF0000"/>
                </a:solidFill>
              </a:rPr>
              <a:t>Circaea lutetiana</a:t>
            </a:r>
            <a:r>
              <a:rPr lang="cs-CZ" altLang="en-US" sz="2000" b="1"/>
              <a:t>,</a:t>
            </a:r>
            <a:r>
              <a:rPr lang="cs-CZ" altLang="en-US" sz="2000" b="1" i="1"/>
              <a:t> </a:t>
            </a:r>
            <a:r>
              <a:rPr lang="cs-CZ" altLang="en-US" sz="2000" b="1" i="1">
                <a:solidFill>
                  <a:srgbClr val="FF0000"/>
                </a:solidFill>
              </a:rPr>
              <a:t>Vaccinium vitis-idaea</a:t>
            </a:r>
            <a:r>
              <a:rPr lang="cs-CZ" altLang="en-US" sz="2000" b="1"/>
              <a:t>...</a:t>
            </a:r>
          </a:p>
          <a:p>
            <a:pPr eaLnBrk="1" hangingPunct="1">
              <a:lnSpc>
                <a:spcPct val="80000"/>
              </a:lnSpc>
              <a:buSzPct val="75000"/>
            </a:pPr>
            <a:r>
              <a:rPr lang="cs-CZ" altLang="en-US" sz="2000" b="1"/>
              <a:t>zemědělsko-lesní krajina</a:t>
            </a:r>
          </a:p>
          <a:p>
            <a:pPr eaLnBrk="1" hangingPunct="1">
              <a:lnSpc>
                <a:spcPct val="80000"/>
              </a:lnSpc>
              <a:buSzPct val="75000"/>
            </a:pPr>
            <a:r>
              <a:rPr lang="cs-CZ" altLang="en-US" sz="2000" b="1"/>
              <a:t>pravěké osídlení jen okrajově, osídlení až slovanské, </a:t>
            </a:r>
            <a:r>
              <a:rPr lang="cs-CZ" altLang="cs-CZ" sz="2000" b="1"/>
              <a:t>pařezení vytlačilo buk (dub) ve prospěch habru a dubu</a:t>
            </a:r>
            <a:endParaRPr lang="cs-CZ" altLang="en-US" sz="2000" b="1"/>
          </a:p>
          <a:p>
            <a:pPr eaLnBrk="1" hangingPunct="1">
              <a:lnSpc>
                <a:spcPct val="80000"/>
              </a:lnSpc>
              <a:buSzPct val="75000"/>
            </a:pPr>
            <a:r>
              <a:rPr lang="cs-CZ" altLang="en-US" sz="2000" b="1"/>
              <a:t>popíjí se…</a:t>
            </a:r>
          </a:p>
          <a:p>
            <a:pPr eaLnBrk="1" hangingPunct="1">
              <a:lnSpc>
                <a:spcPct val="80000"/>
              </a:lnSpc>
            </a:pPr>
            <a:endParaRPr lang="cs-CZ" altLang="en-US" sz="1600"/>
          </a:p>
        </p:txBody>
      </p:sp>
      <p:pic>
        <p:nvPicPr>
          <p:cNvPr id="172036" name="Obrázek 2" descr="Obsah obrázku exteriér, rostlina, květina, malé&#10;&#10;Popis byl vytvořen automaticky">
            <a:extLst>
              <a:ext uri="{FF2B5EF4-FFF2-40B4-BE49-F238E27FC236}">
                <a16:creationId xmlns:a16="http://schemas.microsoft.com/office/drawing/2014/main" id="{B307736A-A8DE-B351-D630-2FE3A8C559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4059238"/>
            <a:ext cx="2700337"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Obrázek 4" descr="Obsah obrázku tráva, exteriér, rostlina, zelená&#10;&#10;Popis byl vytvořen automaticky">
            <a:extLst>
              <a:ext uri="{FF2B5EF4-FFF2-40B4-BE49-F238E27FC236}">
                <a16:creationId xmlns:a16="http://schemas.microsoft.com/office/drawing/2014/main" id="{BEDB5E9F-0CAB-9B30-5475-D584DD1F3E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25750" y="4060825"/>
            <a:ext cx="39052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Obrázek 6" descr="Obsah obrázku exteriér, zelená, tráva, zahrada&#10;&#10;Popis byl vytvořen automaticky">
            <a:extLst>
              <a:ext uri="{FF2B5EF4-FFF2-40B4-BE49-F238E27FC236}">
                <a16:creationId xmlns:a16="http://schemas.microsoft.com/office/drawing/2014/main" id="{7CAF1235-3A75-CD5B-E047-19FF113B86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96088" y="4060825"/>
            <a:ext cx="229711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A3E5531-AE1D-9373-F631-B027A99D67A3}"/>
              </a:ext>
            </a:extLst>
          </p:cNvPr>
          <p:cNvSpPr>
            <a:spLocks noGrp="1" noChangeArrowheads="1"/>
          </p:cNvSpPr>
          <p:nvPr>
            <p:ph type="title"/>
          </p:nvPr>
        </p:nvSpPr>
        <p:spPr>
          <a:xfrm>
            <a:off x="457200" y="274638"/>
            <a:ext cx="8229600" cy="561975"/>
          </a:xfrm>
        </p:spPr>
        <p:txBody>
          <a:bodyPr/>
          <a:lstStyle/>
          <a:p>
            <a:pPr eaLnBrk="1" hangingPunct="1"/>
            <a:r>
              <a:rPr lang="cs-CZ" altLang="cs-CZ" sz="3600" b="1">
                <a:solidFill>
                  <a:schemeClr val="tx1"/>
                </a:solidFill>
              </a:rPr>
              <a:t>Klasifikace vegetace</a:t>
            </a:r>
          </a:p>
        </p:txBody>
      </p:sp>
      <p:sp>
        <p:nvSpPr>
          <p:cNvPr id="12291" name="Rectangle 3">
            <a:extLst>
              <a:ext uri="{FF2B5EF4-FFF2-40B4-BE49-F238E27FC236}">
                <a16:creationId xmlns:a16="http://schemas.microsoft.com/office/drawing/2014/main" id="{D9B0FE10-ACEB-DDFE-D7B7-CFAAC911F5AC}"/>
              </a:ext>
            </a:extLst>
          </p:cNvPr>
          <p:cNvSpPr>
            <a:spLocks noGrp="1" noChangeArrowheads="1"/>
          </p:cNvSpPr>
          <p:nvPr>
            <p:ph type="body" idx="1"/>
          </p:nvPr>
        </p:nvSpPr>
        <p:spPr>
          <a:xfrm>
            <a:off x="250825" y="1052513"/>
            <a:ext cx="2881313" cy="504825"/>
          </a:xfrm>
        </p:spPr>
        <p:txBody>
          <a:bodyPr/>
          <a:lstStyle/>
          <a:p>
            <a:pPr eaLnBrk="1" hangingPunct="1">
              <a:lnSpc>
                <a:spcPct val="80000"/>
              </a:lnSpc>
              <a:buFontTx/>
              <a:buNone/>
            </a:pPr>
            <a:r>
              <a:rPr lang="cs-CZ" altLang="en-US" sz="2400" b="1"/>
              <a:t>realita (individua)</a:t>
            </a:r>
          </a:p>
        </p:txBody>
      </p:sp>
      <p:pic>
        <p:nvPicPr>
          <p:cNvPr id="12294" name="Picture 6">
            <a:extLst>
              <a:ext uri="{FF2B5EF4-FFF2-40B4-BE49-F238E27FC236}">
                <a16:creationId xmlns:a16="http://schemas.microsoft.com/office/drawing/2014/main" id="{9B81C3E4-F7C2-EF75-09D7-9AAA4DF9D1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1557338"/>
            <a:ext cx="2925763"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CD8F2596-8728-0ECF-FF2F-2B07BFA7AC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825" y="2781300"/>
            <a:ext cx="195103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64505B32-B7F0-6A0D-BBF1-FF04D6B454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7088" y="4908550"/>
            <a:ext cx="2925762"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a:extLst>
              <a:ext uri="{FF2B5EF4-FFF2-40B4-BE49-F238E27FC236}">
                <a16:creationId xmlns:a16="http://schemas.microsoft.com/office/drawing/2014/main" id="{53680AA7-59FA-CC3D-CE44-6C2ADF90F5DD}"/>
              </a:ext>
            </a:extLst>
          </p:cNvPr>
          <p:cNvSpPr txBox="1">
            <a:spLocks noChangeArrowheads="1"/>
          </p:cNvSpPr>
          <p:nvPr/>
        </p:nvSpPr>
        <p:spPr bwMode="auto">
          <a:xfrm>
            <a:off x="5724524" y="981075"/>
            <a:ext cx="3348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en-US" sz="2400" b="1" dirty="0"/>
              <a:t>generalizace (zobecnění) </a:t>
            </a:r>
          </a:p>
        </p:txBody>
      </p:sp>
      <p:sp>
        <p:nvSpPr>
          <p:cNvPr id="12297" name="Line 9">
            <a:extLst>
              <a:ext uri="{FF2B5EF4-FFF2-40B4-BE49-F238E27FC236}">
                <a16:creationId xmlns:a16="http://schemas.microsoft.com/office/drawing/2014/main" id="{4A3CE6E1-1B4A-24E9-8FAD-2F26758BF59C}"/>
              </a:ext>
            </a:extLst>
          </p:cNvPr>
          <p:cNvSpPr>
            <a:spLocks noChangeShapeType="1"/>
          </p:cNvSpPr>
          <p:nvPr/>
        </p:nvSpPr>
        <p:spPr bwMode="auto">
          <a:xfrm>
            <a:off x="3348038" y="1268413"/>
            <a:ext cx="18002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98" name="Line 10">
            <a:extLst>
              <a:ext uri="{FF2B5EF4-FFF2-40B4-BE49-F238E27FC236}">
                <a16:creationId xmlns:a16="http://schemas.microsoft.com/office/drawing/2014/main" id="{9DC285C4-7EC1-9ACC-5812-77E46BB5B7D8}"/>
              </a:ext>
            </a:extLst>
          </p:cNvPr>
          <p:cNvSpPr>
            <a:spLocks noChangeShapeType="1"/>
          </p:cNvSpPr>
          <p:nvPr/>
        </p:nvSpPr>
        <p:spPr bwMode="auto">
          <a:xfrm>
            <a:off x="6507215" y="3429000"/>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4" name="Text Box 11">
            <a:extLst>
              <a:ext uri="{FF2B5EF4-FFF2-40B4-BE49-F238E27FC236}">
                <a16:creationId xmlns:a16="http://schemas.microsoft.com/office/drawing/2014/main" id="{39507FC5-1716-43A7-A2BC-ED5E37B54698}"/>
              </a:ext>
            </a:extLst>
          </p:cNvPr>
          <p:cNvSpPr txBox="1">
            <a:spLocks noChangeArrowheads="1"/>
          </p:cNvSpPr>
          <p:nvPr/>
        </p:nvSpPr>
        <p:spPr bwMode="auto">
          <a:xfrm>
            <a:off x="5580063" y="4149725"/>
            <a:ext cx="2232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p>
        </p:txBody>
      </p:sp>
      <p:sp>
        <p:nvSpPr>
          <p:cNvPr id="12300" name="Text Box 12">
            <a:extLst>
              <a:ext uri="{FF2B5EF4-FFF2-40B4-BE49-F238E27FC236}">
                <a16:creationId xmlns:a16="http://schemas.microsoft.com/office/drawing/2014/main" id="{5A502D96-41D9-2805-1E51-550C743C9DAA}"/>
              </a:ext>
            </a:extLst>
          </p:cNvPr>
          <p:cNvSpPr txBox="1">
            <a:spLocks noChangeArrowheads="1"/>
          </p:cNvSpPr>
          <p:nvPr/>
        </p:nvSpPr>
        <p:spPr bwMode="auto">
          <a:xfrm>
            <a:off x="3995738" y="3990975"/>
            <a:ext cx="5148262" cy="140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lnSpc>
                <a:spcPct val="80000"/>
              </a:lnSpc>
              <a:spcBef>
                <a:spcPct val="50000"/>
              </a:spcBef>
              <a:buFontTx/>
              <a:buNone/>
            </a:pPr>
            <a:r>
              <a:rPr lang="cs-CZ" altLang="en-US" sz="2400" b="1" dirty="0"/>
              <a:t>typizace (výsledkem je typ, klasifikační jednotka), tedy ± abstraktní jednotka</a:t>
            </a:r>
          </a:p>
          <a:p>
            <a:pPr eaLnBrk="1" hangingPunct="1">
              <a:lnSpc>
                <a:spcPct val="80000"/>
              </a:lnSpc>
              <a:spcBef>
                <a:spcPct val="50000"/>
              </a:spcBef>
              <a:buNone/>
            </a:pPr>
            <a:r>
              <a:rPr lang="cs-CZ" altLang="en-US" sz="1800" dirty="0">
                <a:cs typeface="Calibri" panose="020F0502020204030204" pitchFamily="34" charset="0"/>
              </a:rPr>
              <a:t>= </a:t>
            </a:r>
            <a:r>
              <a:rPr lang="cs-CZ" altLang="cs-CZ" sz="1800" dirty="0">
                <a:cs typeface="Calibri" panose="020F0502020204030204" pitchFamily="34" charset="0"/>
              </a:rPr>
              <a:t>hledání společných znaků</a:t>
            </a:r>
          </a:p>
          <a:p>
            <a:pPr eaLnBrk="1" hangingPunct="1">
              <a:lnSpc>
                <a:spcPct val="80000"/>
              </a:lnSpc>
              <a:spcBef>
                <a:spcPct val="50000"/>
              </a:spcBef>
              <a:buFontTx/>
              <a:buNone/>
            </a:pPr>
            <a:r>
              <a:rPr lang="cs-CZ" altLang="en-US" sz="1800" dirty="0">
                <a:cs typeface="Calibri" panose="020F0502020204030204" pitchFamily="34" charset="0"/>
              </a:rPr>
              <a:t>- typická bučina (GBC), bohatá bučina (LTKS)</a:t>
            </a:r>
          </a:p>
        </p:txBody>
      </p:sp>
      <p:sp>
        <p:nvSpPr>
          <p:cNvPr id="18444" name="TextovéPole 1">
            <a:extLst>
              <a:ext uri="{FF2B5EF4-FFF2-40B4-BE49-F238E27FC236}">
                <a16:creationId xmlns:a16="http://schemas.microsoft.com/office/drawing/2014/main" id="{45CF9647-588B-B69D-8E56-9A88A42FFB7C}"/>
              </a:ext>
            </a:extLst>
          </p:cNvPr>
          <p:cNvSpPr txBox="1">
            <a:spLocks noChangeArrowheads="1"/>
          </p:cNvSpPr>
          <p:nvPr/>
        </p:nvSpPr>
        <p:spPr bwMode="auto">
          <a:xfrm>
            <a:off x="4841875" y="1628775"/>
            <a:ext cx="4230688" cy="18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en-US" sz="1800" dirty="0">
                <a:cs typeface="Calibri" panose="020F0502020204030204" pitchFamily="34" charset="0"/>
              </a:rPr>
              <a:t>dg druhy: buk, samorostlík, kyčelnice...</a:t>
            </a:r>
          </a:p>
          <a:p>
            <a:pPr eaLnBrk="1" hangingPunct="1">
              <a:lnSpc>
                <a:spcPct val="80000"/>
              </a:lnSpc>
              <a:spcBef>
                <a:spcPct val="50000"/>
              </a:spcBef>
              <a:buFontTx/>
              <a:buChar char="-"/>
            </a:pPr>
            <a:r>
              <a:rPr lang="cs-CZ" altLang="en-US" sz="1800" dirty="0">
                <a:cs typeface="Calibri" panose="020F0502020204030204" pitchFamily="34" charset="0"/>
              </a:rPr>
              <a:t> pohoří (400–800 m n. m.), živnější stanoviště, kambizemě, 7 °C, buk konkurenčně nejsilnější</a:t>
            </a:r>
          </a:p>
          <a:p>
            <a:pPr eaLnBrk="1" hangingPunct="1">
              <a:lnSpc>
                <a:spcPct val="80000"/>
              </a:lnSpc>
              <a:spcBef>
                <a:spcPct val="50000"/>
              </a:spcBef>
              <a:buFontTx/>
              <a:buChar char="-"/>
            </a:pPr>
            <a:r>
              <a:rPr lang="cs-CZ" altLang="en-US" sz="1800" dirty="0">
                <a:cs typeface="Calibri" panose="020F0502020204030204" pitchFamily="34" charset="0"/>
              </a:rPr>
              <a:t> ...</a:t>
            </a:r>
          </a:p>
          <a:p>
            <a:pPr>
              <a:spcBef>
                <a:spcPct val="0"/>
              </a:spcBef>
              <a:buFontTx/>
              <a:buNone/>
            </a:pPr>
            <a:endParaRPr lang="cs-CZ" altLang="cs-CZ" sz="18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ox(in)">
                                      <p:cBhvr>
                                        <p:cTn id="7" dur="500"/>
                                        <p:tgtEl>
                                          <p:spTgt spid="1229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box(in)">
                                      <p:cBhvr>
                                        <p:cTn id="10" dur="500"/>
                                        <p:tgtEl>
                                          <p:spTgt spid="1229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box(in)">
                                      <p:cBhvr>
                                        <p:cTn id="15" dur="500"/>
                                        <p:tgtEl>
                                          <p:spTgt spid="1229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12293"/>
                                        </p:tgtEl>
                                        <p:attrNameLst>
                                          <p:attrName>style.visibility</p:attrName>
                                        </p:attrNameLst>
                                      </p:cBhvr>
                                      <p:to>
                                        <p:strVal val="visible"/>
                                      </p:to>
                                    </p:set>
                                    <p:animEffect transition="in" filter="box(in)">
                                      <p:cBhvr>
                                        <p:cTn id="20" dur="500"/>
                                        <p:tgtEl>
                                          <p:spTgt spid="1229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12297"/>
                                        </p:tgtEl>
                                        <p:attrNameLst>
                                          <p:attrName>style.visibility</p:attrName>
                                        </p:attrNameLst>
                                      </p:cBhvr>
                                      <p:to>
                                        <p:strVal val="visible"/>
                                      </p:to>
                                    </p:set>
                                    <p:animEffect transition="in" filter="box(in)">
                                      <p:cBhvr>
                                        <p:cTn id="25" dur="500"/>
                                        <p:tgtEl>
                                          <p:spTgt spid="1229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8444"/>
                                        </p:tgtEl>
                                        <p:attrNameLst>
                                          <p:attrName>style.visibility</p:attrName>
                                        </p:attrNameLst>
                                      </p:cBhvr>
                                      <p:to>
                                        <p:strVal val="visible"/>
                                      </p:to>
                                    </p:set>
                                    <p:animEffect transition="in" filter="circle(in)">
                                      <p:cBhvr>
                                        <p:cTn id="30" dur="500"/>
                                        <p:tgtEl>
                                          <p:spTgt spid="18444"/>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2295"/>
                                        </p:tgtEl>
                                        <p:attrNameLst>
                                          <p:attrName>style.visibility</p:attrName>
                                        </p:attrNameLst>
                                      </p:cBhvr>
                                      <p:to>
                                        <p:strVal val="visible"/>
                                      </p:to>
                                    </p:set>
                                    <p:animEffect transition="in" filter="box(in)">
                                      <p:cBhvr>
                                        <p:cTn id="33" dur="500"/>
                                        <p:tgtEl>
                                          <p:spTgt spid="1229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nodeType="click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box(in)">
                                      <p:cBhvr>
                                        <p:cTn id="38" dur="500"/>
                                        <p:tgtEl>
                                          <p:spTgt spid="12298"/>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2300"/>
                                        </p:tgtEl>
                                        <p:attrNameLst>
                                          <p:attrName>style.visibility</p:attrName>
                                        </p:attrNameLst>
                                      </p:cBhvr>
                                      <p:to>
                                        <p:strVal val="visible"/>
                                      </p:to>
                                    </p:set>
                                    <p:animEffect transition="in" filter="box(in)">
                                      <p:cBhvr>
                                        <p:cTn id="41"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12295" grpId="0"/>
      <p:bldP spid="12300" grpId="0"/>
      <p:bldP spid="1844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BD42795-4341-8297-34F5-31395CAD2A63}"/>
              </a:ext>
            </a:extLst>
          </p:cNvPr>
          <p:cNvSpPr>
            <a:spLocks noGrp="1" noChangeArrowheads="1"/>
          </p:cNvSpPr>
          <p:nvPr>
            <p:ph type="title"/>
          </p:nvPr>
        </p:nvSpPr>
        <p:spPr>
          <a:xfrm>
            <a:off x="457200" y="0"/>
            <a:ext cx="8229600" cy="525463"/>
          </a:xfrm>
        </p:spPr>
        <p:txBody>
          <a:bodyPr/>
          <a:lstStyle/>
          <a:p>
            <a:pPr eaLnBrk="1" hangingPunct="1">
              <a:defRPr/>
            </a:pPr>
            <a:r>
              <a:rPr lang="cs-CZ" sz="3600" b="1" kern="1200" dirty="0">
                <a:solidFill>
                  <a:schemeClr val="tx1"/>
                </a:solidFill>
              </a:rPr>
              <a:t>3. Dubobukový vegetační stupeň</a:t>
            </a:r>
          </a:p>
        </p:txBody>
      </p:sp>
      <p:sp>
        <p:nvSpPr>
          <p:cNvPr id="37891" name="Rectangle 3">
            <a:extLst>
              <a:ext uri="{FF2B5EF4-FFF2-40B4-BE49-F238E27FC236}">
                <a16:creationId xmlns:a16="http://schemas.microsoft.com/office/drawing/2014/main" id="{79F80DBB-3072-426D-D811-52C3EED10C8E}"/>
              </a:ext>
            </a:extLst>
          </p:cNvPr>
          <p:cNvSpPr>
            <a:spLocks noGrp="1" noChangeArrowheads="1"/>
          </p:cNvSpPr>
          <p:nvPr>
            <p:ph type="body" idx="1"/>
          </p:nvPr>
        </p:nvSpPr>
        <p:spPr>
          <a:xfrm>
            <a:off x="179388" y="657225"/>
            <a:ext cx="8713787" cy="6200775"/>
          </a:xfrm>
        </p:spPr>
        <p:txBody>
          <a:bodyPr/>
          <a:lstStyle/>
          <a:p>
            <a:pPr eaLnBrk="1" hangingPunct="1">
              <a:lnSpc>
                <a:spcPct val="80000"/>
              </a:lnSpc>
              <a:buSzPct val="75000"/>
              <a:defRPr/>
            </a:pPr>
            <a:r>
              <a:rPr lang="cs-CZ" altLang="en-US" sz="2000" b="1" dirty="0">
                <a:cs typeface="Calibri" panose="020F0502020204030204" pitchFamily="34" charset="0"/>
              </a:rPr>
              <a:t>živočichové: </a:t>
            </a:r>
            <a:r>
              <a:rPr lang="cs-CZ" altLang="en-US" sz="2000" b="1" dirty="0">
                <a:solidFill>
                  <a:srgbClr val="FF0000"/>
                </a:solidFill>
                <a:cs typeface="Calibri" panose="020F0502020204030204" pitchFamily="34" charset="0"/>
              </a:rPr>
              <a:t>vyznívají</a:t>
            </a:r>
            <a:r>
              <a:rPr lang="cs-CZ" altLang="en-US" sz="2000" b="1" dirty="0">
                <a:cs typeface="Calibri" panose="020F0502020204030204" pitchFamily="34" charset="0"/>
              </a:rPr>
              <a:t> druhy vázané na </a:t>
            </a:r>
            <a:r>
              <a:rPr lang="cs-CZ" altLang="en-US" sz="2000" b="1" dirty="0">
                <a:solidFill>
                  <a:srgbClr val="FF0000"/>
                </a:solidFill>
                <a:cs typeface="Calibri" panose="020F0502020204030204" pitchFamily="34" charset="0"/>
              </a:rPr>
              <a:t>dub</a:t>
            </a:r>
            <a:r>
              <a:rPr lang="cs-CZ" altLang="en-US" sz="2000" b="1" dirty="0">
                <a:cs typeface="Calibri" panose="020F0502020204030204" pitchFamily="34" charset="0"/>
              </a:rPr>
              <a:t> (roháč velký, tesařík obrovský), nebo např. otakárek ovocný, </a:t>
            </a:r>
            <a:r>
              <a:rPr lang="cs-CZ" altLang="en-US" sz="2000" b="1" dirty="0">
                <a:solidFill>
                  <a:srgbClr val="FF0000"/>
                </a:solidFill>
                <a:cs typeface="Calibri" panose="020F0502020204030204" pitchFamily="34" charset="0"/>
              </a:rPr>
              <a:t>typicky druhy s vazbou na buk</a:t>
            </a:r>
            <a:r>
              <a:rPr lang="cs-CZ" altLang="en-US" sz="2000" b="1" dirty="0">
                <a:cs typeface="Calibri" panose="020F0502020204030204" pitchFamily="34" charset="0"/>
              </a:rPr>
              <a:t>: </a:t>
            </a:r>
            <a:r>
              <a:rPr lang="cs-CZ" sz="2000" b="1" dirty="0">
                <a:cs typeface="Calibri" panose="020F0502020204030204" pitchFamily="34" charset="0"/>
              </a:rPr>
              <a:t>tesařík bukový, štětconoš ořechový; </a:t>
            </a:r>
            <a:r>
              <a:rPr lang="cs-CZ" altLang="cs-CZ" sz="2000" b="1" dirty="0">
                <a:cs typeface="Calibri" panose="020F0502020204030204" pitchFamily="34" charset="0"/>
              </a:rPr>
              <a:t>typicky </a:t>
            </a:r>
            <a:r>
              <a:rPr lang="cs-CZ" altLang="cs-CZ" sz="2000" b="1" dirty="0">
                <a:solidFill>
                  <a:srgbClr val="FF0000"/>
                </a:solidFill>
                <a:cs typeface="Calibri" panose="020F0502020204030204" pitchFamily="34" charset="0"/>
              </a:rPr>
              <a:t>parmové pásmo</a:t>
            </a:r>
            <a:r>
              <a:rPr lang="cs-CZ" altLang="cs-CZ" sz="2000" b="1" dirty="0">
                <a:cs typeface="Calibri" panose="020F0502020204030204" pitchFamily="34" charset="0"/>
              </a:rPr>
              <a:t>, začíná </a:t>
            </a:r>
            <a:r>
              <a:rPr lang="cs-CZ" altLang="cs-CZ" sz="2000" b="1" dirty="0">
                <a:solidFill>
                  <a:srgbClr val="FF0000"/>
                </a:solidFill>
                <a:cs typeface="Calibri" panose="020F0502020204030204" pitchFamily="34" charset="0"/>
              </a:rPr>
              <a:t>mlok skvrnitý</a:t>
            </a:r>
            <a:r>
              <a:rPr lang="cs-CZ" altLang="cs-CZ" sz="2000" b="1" dirty="0">
                <a:cs typeface="Calibri" panose="020F0502020204030204" pitchFamily="34" charset="0"/>
              </a:rPr>
              <a:t>, končí slavík obecný, kormorán velký</a:t>
            </a:r>
            <a:endParaRPr lang="cs-CZ" altLang="en-US" sz="2000" b="1" dirty="0">
              <a:cs typeface="Calibri" panose="020F0502020204030204" pitchFamily="34" charset="0"/>
            </a:endParaRPr>
          </a:p>
          <a:p>
            <a:pPr marL="0" indent="0" eaLnBrk="1" hangingPunct="1">
              <a:lnSpc>
                <a:spcPct val="80000"/>
              </a:lnSpc>
              <a:buFontTx/>
              <a:buNone/>
              <a:defRPr/>
            </a:pPr>
            <a:endParaRPr lang="cs-CZ" altLang="en-US" sz="2000" dirty="0"/>
          </a:p>
        </p:txBody>
      </p:sp>
      <p:pic>
        <p:nvPicPr>
          <p:cNvPr id="174084" name="Obrázek 2" descr="Obsah obrázku exteriér, tráva, zvíře, bodlák&#10;&#10;Popis byl vytvořen automaticky">
            <a:extLst>
              <a:ext uri="{FF2B5EF4-FFF2-40B4-BE49-F238E27FC236}">
                <a16:creationId xmlns:a16="http://schemas.microsoft.com/office/drawing/2014/main" id="{BFB78EE8-F8A6-8FB8-1C48-33D2D5C55F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288" y="3024188"/>
            <a:ext cx="3284537"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Obrázek 3">
            <a:extLst>
              <a:ext uri="{FF2B5EF4-FFF2-40B4-BE49-F238E27FC236}">
                <a16:creationId xmlns:a16="http://schemas.microsoft.com/office/drawing/2014/main" id="{07C2B113-62AE-2426-1933-E89990B93A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95725" y="3024188"/>
            <a:ext cx="21367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ovéPole 4">
            <a:extLst>
              <a:ext uri="{FF2B5EF4-FFF2-40B4-BE49-F238E27FC236}">
                <a16:creationId xmlns:a16="http://schemas.microsoft.com/office/drawing/2014/main" id="{572300E5-AF89-C525-C220-358EE90BBDD7}"/>
              </a:ext>
            </a:extLst>
          </p:cNvPr>
          <p:cNvSpPr txBox="1">
            <a:spLocks noChangeArrowheads="1"/>
          </p:cNvSpPr>
          <p:nvPr/>
        </p:nvSpPr>
        <p:spPr bwMode="auto">
          <a:xfrm>
            <a:off x="3895725" y="4430713"/>
            <a:ext cx="20970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Darius Baužys</a:t>
            </a:r>
          </a:p>
        </p:txBody>
      </p:sp>
      <p:pic>
        <p:nvPicPr>
          <p:cNvPr id="174087" name="Obrázek 5">
            <a:extLst>
              <a:ext uri="{FF2B5EF4-FFF2-40B4-BE49-F238E27FC236}">
                <a16:creationId xmlns:a16="http://schemas.microsoft.com/office/drawing/2014/main" id="{1112A92A-BC25-BA11-2210-443942E205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5725" y="4656138"/>
            <a:ext cx="21367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8" name="TextovéPole 6">
            <a:extLst>
              <a:ext uri="{FF2B5EF4-FFF2-40B4-BE49-F238E27FC236}">
                <a16:creationId xmlns:a16="http://schemas.microsoft.com/office/drawing/2014/main" id="{7238BFBB-C17A-3046-6C30-398CB5E0B583}"/>
              </a:ext>
            </a:extLst>
          </p:cNvPr>
          <p:cNvSpPr txBox="1">
            <a:spLocks noChangeArrowheads="1"/>
          </p:cNvSpPr>
          <p:nvPr/>
        </p:nvSpPr>
        <p:spPr bwMode="auto">
          <a:xfrm>
            <a:off x="3895725" y="6038850"/>
            <a:ext cx="1331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t>Philipp Weigell</a:t>
            </a:r>
          </a:p>
        </p:txBody>
      </p:sp>
      <p:pic>
        <p:nvPicPr>
          <p:cNvPr id="174089" name="Obrázek 8" descr="Obsah obrázku žába, zvíře, jídlo, stůl&#10;&#10;Popis byl vytvořen automaticky">
            <a:extLst>
              <a:ext uri="{FF2B5EF4-FFF2-40B4-BE49-F238E27FC236}">
                <a16:creationId xmlns:a16="http://schemas.microsoft.com/office/drawing/2014/main" id="{D68369C8-2767-F344-0CF1-5D63788381D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27750" y="3024188"/>
            <a:ext cx="2270125"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EF7AEB3-F3BF-F01A-942B-BAE01EF12D6C}"/>
              </a:ext>
            </a:extLst>
          </p:cNvPr>
          <p:cNvSpPr>
            <a:spLocks noGrp="1" noChangeArrowheads="1"/>
          </p:cNvSpPr>
          <p:nvPr>
            <p:ph type="title"/>
          </p:nvPr>
        </p:nvSpPr>
        <p:spPr>
          <a:xfrm>
            <a:off x="457200" y="0"/>
            <a:ext cx="8229600" cy="598488"/>
          </a:xfrm>
        </p:spPr>
        <p:txBody>
          <a:bodyPr/>
          <a:lstStyle/>
          <a:p>
            <a:pPr eaLnBrk="1" hangingPunct="1">
              <a:defRPr/>
            </a:pPr>
            <a:r>
              <a:rPr lang="cs-CZ" sz="3600" b="1" kern="1200" dirty="0">
                <a:solidFill>
                  <a:schemeClr val="tx1"/>
                </a:solidFill>
              </a:rPr>
              <a:t>4. Bukový vegetační stupeň</a:t>
            </a:r>
          </a:p>
        </p:txBody>
      </p:sp>
      <p:sp>
        <p:nvSpPr>
          <p:cNvPr id="176131" name="Rectangle 3">
            <a:extLst>
              <a:ext uri="{FF2B5EF4-FFF2-40B4-BE49-F238E27FC236}">
                <a16:creationId xmlns:a16="http://schemas.microsoft.com/office/drawing/2014/main" id="{BA3BF429-B81A-53A8-3E13-494C0E27EEF4}"/>
              </a:ext>
            </a:extLst>
          </p:cNvPr>
          <p:cNvSpPr>
            <a:spLocks noGrp="1" noChangeArrowheads="1"/>
          </p:cNvSpPr>
          <p:nvPr>
            <p:ph type="body" idx="1"/>
          </p:nvPr>
        </p:nvSpPr>
        <p:spPr>
          <a:xfrm>
            <a:off x="0" y="765175"/>
            <a:ext cx="9144000" cy="5073650"/>
          </a:xfrm>
        </p:spPr>
        <p:txBody>
          <a:bodyPr/>
          <a:lstStyle/>
          <a:p>
            <a:pPr eaLnBrk="1" hangingPunct="1">
              <a:lnSpc>
                <a:spcPct val="80000"/>
              </a:lnSpc>
              <a:buSzPct val="75000"/>
            </a:pPr>
            <a:r>
              <a:rPr lang="cs-CZ" altLang="en-US" sz="2000" b="1" dirty="0"/>
              <a:t>pahorkatiny, vrchoviny, hornatiny ČR </a:t>
            </a:r>
          </a:p>
          <a:p>
            <a:pPr eaLnBrk="1" hangingPunct="1">
              <a:lnSpc>
                <a:spcPct val="80000"/>
              </a:lnSpc>
              <a:buSzPct val="75000"/>
            </a:pPr>
            <a:r>
              <a:rPr lang="cs-CZ" altLang="en-US" sz="2000" b="1"/>
              <a:t>asi 40 </a:t>
            </a:r>
            <a:r>
              <a:rPr lang="cs-CZ" altLang="en-US" sz="2000" b="1" dirty="0"/>
              <a:t>% území ČR</a:t>
            </a:r>
          </a:p>
          <a:p>
            <a:pPr eaLnBrk="1" hangingPunct="1">
              <a:lnSpc>
                <a:spcPct val="80000"/>
              </a:lnSpc>
              <a:buSzPct val="75000"/>
            </a:pPr>
            <a:r>
              <a:rPr lang="cs-CZ" altLang="en-US" sz="2000" b="1" dirty="0"/>
              <a:t>400–700 (800) m n. m. </a:t>
            </a:r>
          </a:p>
          <a:p>
            <a:pPr eaLnBrk="1" hangingPunct="1">
              <a:lnSpc>
                <a:spcPct val="80000"/>
              </a:lnSpc>
              <a:buSzPct val="75000"/>
            </a:pPr>
            <a:r>
              <a:rPr lang="cs-CZ" altLang="en-US" sz="2000" b="1" dirty="0"/>
              <a:t>kambizemě</a:t>
            </a:r>
          </a:p>
          <a:p>
            <a:pPr eaLnBrk="1" hangingPunct="1">
              <a:lnSpc>
                <a:spcPct val="80000"/>
              </a:lnSpc>
              <a:buSzPct val="75000"/>
            </a:pPr>
            <a:r>
              <a:rPr lang="cs-CZ" altLang="en-US" sz="2000" b="1" dirty="0"/>
              <a:t>průměrná roční teplota asi 7 °C, průměrný roční úhrn srážek asi 700 mm, vegetační doba dlouhá 140–150 dní</a:t>
            </a:r>
          </a:p>
          <a:p>
            <a:pPr eaLnBrk="1" hangingPunct="1">
              <a:lnSpc>
                <a:spcPct val="80000"/>
              </a:lnSpc>
              <a:buSzPct val="75000"/>
            </a:pPr>
            <a:r>
              <a:rPr lang="cs-CZ" altLang="cs-CZ" sz="2000" b="1" dirty="0">
                <a:solidFill>
                  <a:srgbClr val="FF0000"/>
                </a:solidFill>
              </a:rPr>
              <a:t>550–600 m n. m</a:t>
            </a:r>
            <a:r>
              <a:rPr lang="cs-CZ" altLang="cs-CZ" sz="2000" b="1" dirty="0"/>
              <a:t>., 6–6,5 °C, 700–800 mm, vegetační doba 140–150 dní (</a:t>
            </a:r>
            <a:r>
              <a:rPr lang="cs-CZ" altLang="cs-CZ" sz="2000" b="1" dirty="0">
                <a:solidFill>
                  <a:srgbClr val="FF0000"/>
                </a:solidFill>
              </a:rPr>
              <a:t>Plíva 1991</a:t>
            </a:r>
            <a:r>
              <a:rPr lang="cs-CZ" altLang="cs-CZ" sz="2000" b="1" dirty="0"/>
              <a:t>)</a:t>
            </a:r>
          </a:p>
          <a:p>
            <a:pPr eaLnBrk="1" hangingPunct="1">
              <a:lnSpc>
                <a:spcPct val="80000"/>
              </a:lnSpc>
              <a:buSzPct val="75000"/>
            </a:pPr>
            <a:r>
              <a:rPr lang="cs-CZ" altLang="en-US" sz="2000" b="1" i="1" dirty="0">
                <a:solidFill>
                  <a:srgbClr val="FF0000"/>
                </a:solidFill>
              </a:rPr>
              <a:t>Fagus sylvatica</a:t>
            </a:r>
            <a:r>
              <a:rPr lang="cs-CZ" altLang="en-US" sz="2000" b="1" dirty="0"/>
              <a:t>,</a:t>
            </a:r>
            <a:r>
              <a:rPr lang="cs-CZ" altLang="en-US" sz="2000" b="1" i="1" dirty="0"/>
              <a:t> Quercus petraea</a:t>
            </a:r>
            <a:r>
              <a:rPr lang="cs-CZ" altLang="en-US" sz="2000" b="1" dirty="0"/>
              <a:t>,</a:t>
            </a:r>
            <a:r>
              <a:rPr lang="cs-CZ" altLang="en-US" sz="2000" b="1" i="1" dirty="0"/>
              <a:t> Abies alba</a:t>
            </a:r>
            <a:r>
              <a:rPr lang="cs-CZ" altLang="en-US" sz="2000" b="1" dirty="0"/>
              <a:t>,</a:t>
            </a:r>
            <a:r>
              <a:rPr lang="cs-CZ" altLang="en-US" sz="2000" b="1" i="1" dirty="0"/>
              <a:t> Acer platanoides</a:t>
            </a:r>
            <a:r>
              <a:rPr lang="cs-CZ" altLang="en-US" sz="2000" b="1" dirty="0"/>
              <a:t>, </a:t>
            </a:r>
            <a:r>
              <a:rPr lang="cs-CZ" altLang="en-US" sz="2000" b="1" i="1" dirty="0"/>
              <a:t>Acer pseudoplatanus</a:t>
            </a:r>
            <a:r>
              <a:rPr lang="cs-CZ" altLang="en-US" sz="2000" b="1" dirty="0"/>
              <a:t>,</a:t>
            </a:r>
            <a:r>
              <a:rPr lang="cs-CZ" altLang="en-US" sz="2000" b="1" i="1" dirty="0"/>
              <a:t> Tilia platyphyllos</a:t>
            </a:r>
            <a:r>
              <a:rPr lang="cs-CZ" altLang="en-US" sz="2000" b="1" dirty="0"/>
              <a:t>,</a:t>
            </a:r>
            <a:r>
              <a:rPr lang="cs-CZ" altLang="en-US" sz="2000" b="1" i="1" dirty="0"/>
              <a:t> Ulmus glabra</a:t>
            </a:r>
            <a:r>
              <a:rPr lang="cs-CZ" altLang="en-US" sz="2000" b="1" dirty="0"/>
              <a:t>, </a:t>
            </a:r>
            <a:r>
              <a:rPr lang="cs-CZ" altLang="en-US" sz="2000" b="1" i="1" dirty="0"/>
              <a:t>Sambucus racemosa</a:t>
            </a:r>
          </a:p>
          <a:p>
            <a:pPr eaLnBrk="1" hangingPunct="1">
              <a:lnSpc>
                <a:spcPct val="80000"/>
              </a:lnSpc>
              <a:buSzPct val="75000"/>
            </a:pPr>
            <a:r>
              <a:rPr lang="cs-CZ" altLang="cs-CZ" sz="2000" b="1" dirty="0"/>
              <a:t>dominuje </a:t>
            </a:r>
            <a:r>
              <a:rPr lang="cs-CZ" altLang="cs-CZ" sz="2000" b="1" dirty="0">
                <a:solidFill>
                  <a:srgbClr val="FF0000"/>
                </a:solidFill>
              </a:rPr>
              <a:t>buk</a:t>
            </a:r>
            <a:r>
              <a:rPr lang="cs-CZ" altLang="cs-CZ" sz="2000" b="1" dirty="0"/>
              <a:t> schopný vytvářet přirozeně </a:t>
            </a:r>
            <a:r>
              <a:rPr lang="cs-CZ" altLang="cs-CZ" sz="2000" b="1" dirty="0" err="1">
                <a:solidFill>
                  <a:srgbClr val="FF0000"/>
                </a:solidFill>
              </a:rPr>
              <a:t>monocenózy</a:t>
            </a:r>
            <a:r>
              <a:rPr lang="cs-CZ" altLang="cs-CZ" sz="2000" b="1" dirty="0"/>
              <a:t>, přimíšena je jedle           (v přírodním stavu cca 20 % dle stanoviště); výškově jsou si rovnocenné (do 50 m); duby a habr (do 25 m) pouze vtroušené a podúrovňové (končí zde jejich výskyt)</a:t>
            </a:r>
          </a:p>
        </p:txBody>
      </p:sp>
      <p:pic>
        <p:nvPicPr>
          <p:cNvPr id="176132" name="Obrázek 2">
            <a:extLst>
              <a:ext uri="{FF2B5EF4-FFF2-40B4-BE49-F238E27FC236}">
                <a16:creationId xmlns:a16="http://schemas.microsoft.com/office/drawing/2014/main" id="{3E209D64-6E95-D055-7102-D77BA7CB78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5175" y="4419600"/>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Obrázek 4">
            <a:extLst>
              <a:ext uri="{FF2B5EF4-FFF2-40B4-BE49-F238E27FC236}">
                <a16:creationId xmlns:a16="http://schemas.microsoft.com/office/drawing/2014/main" id="{A32A9E66-4335-9107-2F31-E31BE13A1F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7425" y="4416425"/>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E7F0F30-186F-F11B-BBE9-09CC6CEFD1BA}"/>
              </a:ext>
            </a:extLst>
          </p:cNvPr>
          <p:cNvSpPr>
            <a:spLocks noGrp="1" noChangeArrowheads="1"/>
          </p:cNvSpPr>
          <p:nvPr>
            <p:ph type="title"/>
          </p:nvPr>
        </p:nvSpPr>
        <p:spPr>
          <a:xfrm>
            <a:off x="457200" y="0"/>
            <a:ext cx="8229600" cy="598488"/>
          </a:xfrm>
        </p:spPr>
        <p:txBody>
          <a:bodyPr/>
          <a:lstStyle/>
          <a:p>
            <a:pPr eaLnBrk="1" hangingPunct="1">
              <a:defRPr/>
            </a:pPr>
            <a:r>
              <a:rPr lang="cs-CZ" sz="3600" b="1" kern="1200" dirty="0">
                <a:solidFill>
                  <a:schemeClr val="tx1"/>
                </a:solidFill>
              </a:rPr>
              <a:t>4. Bukový vegetační stupeň</a:t>
            </a:r>
          </a:p>
        </p:txBody>
      </p:sp>
      <p:sp>
        <p:nvSpPr>
          <p:cNvPr id="178179" name="Rectangle 3">
            <a:extLst>
              <a:ext uri="{FF2B5EF4-FFF2-40B4-BE49-F238E27FC236}">
                <a16:creationId xmlns:a16="http://schemas.microsoft.com/office/drawing/2014/main" id="{BAC6E098-BD01-EC92-9BCE-31EEA1845AF0}"/>
              </a:ext>
            </a:extLst>
          </p:cNvPr>
          <p:cNvSpPr>
            <a:spLocks noGrp="1" noChangeArrowheads="1"/>
          </p:cNvSpPr>
          <p:nvPr>
            <p:ph type="body" idx="1"/>
          </p:nvPr>
        </p:nvSpPr>
        <p:spPr>
          <a:xfrm>
            <a:off x="0" y="765175"/>
            <a:ext cx="9144000" cy="5073650"/>
          </a:xfrm>
        </p:spPr>
        <p:txBody>
          <a:bodyPr/>
          <a:lstStyle/>
          <a:p>
            <a:pPr eaLnBrk="1" hangingPunct="1">
              <a:lnSpc>
                <a:spcPct val="80000"/>
              </a:lnSpc>
              <a:buSzPct val="75000"/>
            </a:pPr>
            <a:r>
              <a:rPr lang="cs-CZ" altLang="en-US" sz="2400" b="1"/>
              <a:t>typicky bukoví průvodci: </a:t>
            </a:r>
            <a:r>
              <a:rPr lang="cs-CZ" altLang="en-US" sz="2400" b="1" i="1"/>
              <a:t>Galium odoratum</a:t>
            </a:r>
            <a:r>
              <a:rPr lang="cs-CZ" altLang="en-US" sz="2400" b="1"/>
              <a:t>,</a:t>
            </a:r>
            <a:r>
              <a:rPr lang="cs-CZ" altLang="en-US" sz="2400" b="1" i="1"/>
              <a:t> Oxalis acetosella</a:t>
            </a:r>
            <a:r>
              <a:rPr lang="cs-CZ" altLang="en-US" sz="2400" b="1"/>
              <a:t>,</a:t>
            </a:r>
            <a:r>
              <a:rPr lang="cs-CZ" altLang="en-US" sz="2400" b="1" i="1"/>
              <a:t> Galeobdolon montanum</a:t>
            </a:r>
            <a:r>
              <a:rPr lang="cs-CZ" altLang="en-US" sz="2400" b="1"/>
              <a:t>, </a:t>
            </a:r>
            <a:r>
              <a:rPr lang="cs-CZ" altLang="en-US" sz="2400" b="1" i="1"/>
              <a:t>Maianthemum bifolium</a:t>
            </a:r>
            <a:r>
              <a:rPr lang="cs-CZ" altLang="en-US" sz="2400" b="1"/>
              <a:t>, </a:t>
            </a:r>
            <a:r>
              <a:rPr lang="cs-CZ" altLang="en-US" sz="2400" b="1" i="1"/>
              <a:t>Senecio ovatus</a:t>
            </a:r>
            <a:r>
              <a:rPr lang="cs-CZ" altLang="en-US" sz="2400" b="1"/>
              <a:t>, </a:t>
            </a:r>
            <a:r>
              <a:rPr lang="cs-CZ" altLang="en-US" sz="2400" b="1" i="1"/>
              <a:t>Milium effusum</a:t>
            </a:r>
            <a:r>
              <a:rPr lang="cs-CZ" altLang="en-US" sz="2400" b="1"/>
              <a:t>, </a:t>
            </a:r>
            <a:r>
              <a:rPr lang="cs-CZ" altLang="en-US" sz="2400" b="1" i="1"/>
              <a:t>Gymnocarpium dryopteris</a:t>
            </a:r>
            <a:r>
              <a:rPr lang="cs-CZ" altLang="en-US" sz="2400" b="1"/>
              <a:t>,</a:t>
            </a:r>
            <a:r>
              <a:rPr lang="cs-CZ" altLang="en-US" sz="2400" b="1" i="1"/>
              <a:t> Mercurialis perennis</a:t>
            </a:r>
            <a:r>
              <a:rPr lang="cs-CZ" altLang="en-US" sz="2400" b="1"/>
              <a:t>,</a:t>
            </a:r>
            <a:r>
              <a:rPr lang="cs-CZ" altLang="en-US" sz="2400" b="1" i="1"/>
              <a:t> Dentaria bulbifera</a:t>
            </a:r>
            <a:r>
              <a:rPr lang="cs-CZ" altLang="en-US" sz="2400" b="1"/>
              <a:t>,</a:t>
            </a:r>
            <a:r>
              <a:rPr lang="cs-CZ" altLang="en-US" sz="2400" b="1" i="1"/>
              <a:t> Avenella flexuosa</a:t>
            </a:r>
            <a:r>
              <a:rPr lang="cs-CZ" altLang="en-US" sz="2400" b="1"/>
              <a:t>...</a:t>
            </a:r>
          </a:p>
          <a:p>
            <a:pPr eaLnBrk="1" hangingPunct="1">
              <a:lnSpc>
                <a:spcPct val="80000"/>
              </a:lnSpc>
              <a:buSzPct val="75000"/>
            </a:pPr>
            <a:r>
              <a:rPr lang="cs-CZ" altLang="en-US" sz="2400" b="1"/>
              <a:t>poprvé se objevuje </a:t>
            </a:r>
            <a:r>
              <a:rPr lang="cs-CZ" altLang="en-US" sz="2400" b="1" i="1">
                <a:solidFill>
                  <a:srgbClr val="FF0000"/>
                </a:solidFill>
              </a:rPr>
              <a:t>Lunaria rediviva</a:t>
            </a:r>
            <a:r>
              <a:rPr lang="cs-CZ" altLang="en-US" sz="2400" b="1"/>
              <a:t>,</a:t>
            </a:r>
            <a:r>
              <a:rPr lang="cs-CZ" altLang="en-US" sz="2400" b="1" i="1"/>
              <a:t> Prenanthes purpurea</a:t>
            </a:r>
            <a:r>
              <a:rPr lang="cs-CZ" altLang="en-US" sz="2400" b="1"/>
              <a:t>, </a:t>
            </a:r>
            <a:r>
              <a:rPr lang="cs-CZ" altLang="en-US" sz="2400" b="1" i="1">
                <a:solidFill>
                  <a:srgbClr val="FF0000"/>
                </a:solidFill>
              </a:rPr>
              <a:t>Polygonatum verticillatum</a:t>
            </a:r>
            <a:r>
              <a:rPr lang="cs-CZ" altLang="en-US" sz="2400" b="1"/>
              <a:t>...</a:t>
            </a:r>
          </a:p>
        </p:txBody>
      </p:sp>
      <p:pic>
        <p:nvPicPr>
          <p:cNvPr id="178180" name="Obrázek 2" descr="Obsah obrázku tráva, exteriér, rostlina, květina&#10;&#10;Popis byl vytvořen automaticky">
            <a:extLst>
              <a:ext uri="{FF2B5EF4-FFF2-40B4-BE49-F238E27FC236}">
                <a16:creationId xmlns:a16="http://schemas.microsoft.com/office/drawing/2014/main" id="{78A6BC1C-DB9A-7A87-4602-C53505B731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150" y="2733675"/>
            <a:ext cx="21780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Obrázek 4" descr="Obsah obrázku tráva, rostlina, exteriér, zelená&#10;&#10;Popis byl vytvořen automaticky">
            <a:extLst>
              <a:ext uri="{FF2B5EF4-FFF2-40B4-BE49-F238E27FC236}">
                <a16:creationId xmlns:a16="http://schemas.microsoft.com/office/drawing/2014/main" id="{748F801E-00C3-E105-0754-9C3F8C18EC8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62263" y="2733675"/>
            <a:ext cx="2151062"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7FE4620-3AEC-0267-1E8E-A43F8B121A2C}"/>
              </a:ext>
            </a:extLst>
          </p:cNvPr>
          <p:cNvSpPr>
            <a:spLocks noGrp="1" noChangeArrowheads="1"/>
          </p:cNvSpPr>
          <p:nvPr>
            <p:ph type="title"/>
          </p:nvPr>
        </p:nvSpPr>
        <p:spPr>
          <a:xfrm>
            <a:off x="457200" y="0"/>
            <a:ext cx="8229600" cy="598488"/>
          </a:xfrm>
        </p:spPr>
        <p:txBody>
          <a:bodyPr/>
          <a:lstStyle/>
          <a:p>
            <a:pPr eaLnBrk="1" hangingPunct="1">
              <a:defRPr/>
            </a:pPr>
            <a:r>
              <a:rPr lang="cs-CZ" sz="3600" b="1" kern="1200" dirty="0">
                <a:solidFill>
                  <a:schemeClr val="tx1"/>
                </a:solidFill>
              </a:rPr>
              <a:t>4. Bukový vegetační stupeň</a:t>
            </a:r>
          </a:p>
        </p:txBody>
      </p:sp>
      <p:sp>
        <p:nvSpPr>
          <p:cNvPr id="40963" name="Rectangle 3">
            <a:extLst>
              <a:ext uri="{FF2B5EF4-FFF2-40B4-BE49-F238E27FC236}">
                <a16:creationId xmlns:a16="http://schemas.microsoft.com/office/drawing/2014/main" id="{4BB293DE-0B2D-FFC6-4950-880EFF0E8587}"/>
              </a:ext>
            </a:extLst>
          </p:cNvPr>
          <p:cNvSpPr>
            <a:spLocks noGrp="1" noChangeArrowheads="1"/>
          </p:cNvSpPr>
          <p:nvPr>
            <p:ph type="body" idx="1"/>
          </p:nvPr>
        </p:nvSpPr>
        <p:spPr>
          <a:xfrm>
            <a:off x="0" y="600075"/>
            <a:ext cx="9144000" cy="5073650"/>
          </a:xfrm>
        </p:spPr>
        <p:txBody>
          <a:bodyPr/>
          <a:lstStyle/>
          <a:p>
            <a:pPr eaLnBrk="1" hangingPunct="1">
              <a:lnSpc>
                <a:spcPct val="80000"/>
              </a:lnSpc>
              <a:buSzPct val="75000"/>
              <a:defRPr/>
            </a:pPr>
            <a:r>
              <a:rPr lang="cs-CZ" altLang="en-US" sz="2000" b="1" dirty="0"/>
              <a:t>tesařík alpský, martináč bukový, v ČR zde po dlouhé době zahnízdil orel skalní…</a:t>
            </a:r>
          </a:p>
          <a:p>
            <a:pPr eaLnBrk="1" hangingPunct="1">
              <a:lnSpc>
                <a:spcPct val="80000"/>
              </a:lnSpc>
              <a:buSzPct val="75000"/>
              <a:defRPr/>
            </a:pPr>
            <a:r>
              <a:rPr lang="cs-CZ" altLang="en-US" sz="2000" b="1" dirty="0"/>
              <a:t>zemědělsko-lesní krajina, typicky jehličnaté monokultury</a:t>
            </a:r>
          </a:p>
          <a:p>
            <a:pPr eaLnBrk="1" hangingPunct="1">
              <a:lnSpc>
                <a:spcPct val="80000"/>
              </a:lnSpc>
              <a:buSzPct val="75000"/>
              <a:defRPr/>
            </a:pPr>
            <a:r>
              <a:rPr lang="cs-CZ" altLang="en-US" sz="2000" b="1" dirty="0"/>
              <a:t>osídlení až během středověké kolonizace</a:t>
            </a:r>
          </a:p>
          <a:p>
            <a:pPr eaLnBrk="1" hangingPunct="1">
              <a:lnSpc>
                <a:spcPct val="80000"/>
              </a:lnSpc>
              <a:buSzPct val="75000"/>
              <a:defRPr/>
            </a:pPr>
            <a:r>
              <a:rPr lang="cs-CZ" altLang="en-US" sz="2000" b="1" dirty="0"/>
              <a:t>dubojehličnatá varianta</a:t>
            </a:r>
          </a:p>
          <a:p>
            <a:pPr eaLnBrk="1" hangingPunct="1">
              <a:lnSpc>
                <a:spcPct val="80000"/>
              </a:lnSpc>
              <a:buSzPct val="75000"/>
              <a:defRPr/>
            </a:pPr>
            <a:r>
              <a:rPr lang="cs-CZ" altLang="en-US" sz="2000" b="1" dirty="0"/>
              <a:t>popíjí se…</a:t>
            </a:r>
          </a:p>
          <a:p>
            <a:pPr eaLnBrk="1" hangingPunct="1">
              <a:lnSpc>
                <a:spcPct val="80000"/>
              </a:lnSpc>
              <a:defRPr/>
            </a:pPr>
            <a:endParaRPr lang="cs-CZ" altLang="en-US" sz="2000" b="1" dirty="0"/>
          </a:p>
          <a:p>
            <a:pPr marL="0" indent="0" eaLnBrk="1" hangingPunct="1">
              <a:lnSpc>
                <a:spcPct val="80000"/>
              </a:lnSpc>
              <a:buFontTx/>
              <a:buNone/>
              <a:defRPr/>
            </a:pPr>
            <a:endParaRPr lang="cs-CZ" altLang="en-US" sz="2000" b="1" dirty="0"/>
          </a:p>
        </p:txBody>
      </p:sp>
      <p:pic>
        <p:nvPicPr>
          <p:cNvPr id="180228" name="Obrázek 1">
            <a:extLst>
              <a:ext uri="{FF2B5EF4-FFF2-40B4-BE49-F238E27FC236}">
                <a16:creationId xmlns:a16="http://schemas.microsoft.com/office/drawing/2014/main" id="{72375CE8-E654-9C4A-6CA9-6977B1CAEB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188" y="2414588"/>
            <a:ext cx="3233737"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Obrázek 2">
            <a:extLst>
              <a:ext uri="{FF2B5EF4-FFF2-40B4-BE49-F238E27FC236}">
                <a16:creationId xmlns:a16="http://schemas.microsoft.com/office/drawing/2014/main" id="{2707D484-E8CC-B9FB-BA1D-D3DA3E1DC54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188" y="4651375"/>
            <a:ext cx="3233737"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Obrázek 3">
            <a:extLst>
              <a:ext uri="{FF2B5EF4-FFF2-40B4-BE49-F238E27FC236}">
                <a16:creationId xmlns:a16="http://schemas.microsoft.com/office/drawing/2014/main" id="{7480C35B-447A-EBBF-3F40-1E1F622BAF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22738" y="2798763"/>
            <a:ext cx="4811712"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F4AB05F-566C-7A96-5360-BDC851E5F357}"/>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5. Jedlobukový vegetační stupeň</a:t>
            </a:r>
          </a:p>
        </p:txBody>
      </p:sp>
      <p:sp>
        <p:nvSpPr>
          <p:cNvPr id="182275" name="Rectangle 3">
            <a:extLst>
              <a:ext uri="{FF2B5EF4-FFF2-40B4-BE49-F238E27FC236}">
                <a16:creationId xmlns:a16="http://schemas.microsoft.com/office/drawing/2014/main" id="{64D0A149-C2CF-0E31-E17C-3629946325DC}"/>
              </a:ext>
            </a:extLst>
          </p:cNvPr>
          <p:cNvSpPr>
            <a:spLocks noGrp="1" noChangeArrowheads="1"/>
          </p:cNvSpPr>
          <p:nvPr>
            <p:ph type="body" idx="1"/>
          </p:nvPr>
        </p:nvSpPr>
        <p:spPr>
          <a:xfrm>
            <a:off x="215900" y="1052513"/>
            <a:ext cx="8712200" cy="5073650"/>
          </a:xfrm>
        </p:spPr>
        <p:txBody>
          <a:bodyPr/>
          <a:lstStyle/>
          <a:p>
            <a:pPr eaLnBrk="1" hangingPunct="1">
              <a:lnSpc>
                <a:spcPct val="80000"/>
              </a:lnSpc>
              <a:buSzPct val="75000"/>
            </a:pPr>
            <a:r>
              <a:rPr lang="cs-CZ" altLang="en-US" sz="2000" b="1" dirty="0">
                <a:solidFill>
                  <a:srgbClr val="FF0000"/>
                </a:solidFill>
              </a:rPr>
              <a:t>první horský stupeň</a:t>
            </a:r>
          </a:p>
          <a:p>
            <a:pPr eaLnBrk="1" hangingPunct="1">
              <a:lnSpc>
                <a:spcPct val="80000"/>
              </a:lnSpc>
              <a:buSzPct val="75000"/>
            </a:pPr>
            <a:r>
              <a:rPr lang="cs-CZ" altLang="en-US" sz="2000" b="1" dirty="0"/>
              <a:t>asi 22 % území ČR</a:t>
            </a:r>
          </a:p>
          <a:p>
            <a:pPr eaLnBrk="1" hangingPunct="1">
              <a:lnSpc>
                <a:spcPct val="80000"/>
              </a:lnSpc>
              <a:buSzPct val="75000"/>
            </a:pPr>
            <a:r>
              <a:rPr lang="cs-CZ" altLang="en-US" sz="2000" b="1" dirty="0"/>
              <a:t>(500) 600–800 (900) m n. m. </a:t>
            </a:r>
          </a:p>
          <a:p>
            <a:pPr eaLnBrk="1" hangingPunct="1">
              <a:lnSpc>
                <a:spcPct val="80000"/>
              </a:lnSpc>
              <a:buSzPct val="75000"/>
            </a:pPr>
            <a:r>
              <a:rPr lang="cs-CZ" altLang="en-US" sz="2000" b="1" dirty="0"/>
              <a:t>kryptopodzoly</a:t>
            </a:r>
          </a:p>
          <a:p>
            <a:pPr eaLnBrk="1" hangingPunct="1">
              <a:lnSpc>
                <a:spcPct val="80000"/>
              </a:lnSpc>
              <a:buSzPct val="75000"/>
            </a:pPr>
            <a:r>
              <a:rPr lang="cs-CZ" altLang="en-US" sz="2000" b="1" dirty="0"/>
              <a:t>průměrná roční teplota asi 6 °C, průměrný roční úhrn srážek asi 700–1000 mm, vegetační doba dlouhá do 140 dní</a:t>
            </a:r>
          </a:p>
          <a:p>
            <a:pPr eaLnBrk="1" hangingPunct="1">
              <a:lnSpc>
                <a:spcPct val="80000"/>
              </a:lnSpc>
              <a:buSzPct val="75000"/>
            </a:pPr>
            <a:r>
              <a:rPr lang="cs-CZ" altLang="en-US" sz="2000" b="1" i="1" dirty="0"/>
              <a:t>Fagus sylvatica</a:t>
            </a:r>
            <a:r>
              <a:rPr lang="cs-CZ" altLang="en-US" sz="2000" b="1" dirty="0"/>
              <a:t>, </a:t>
            </a:r>
            <a:r>
              <a:rPr lang="cs-CZ" altLang="en-US" sz="2000" b="1" i="1" dirty="0"/>
              <a:t>Abies alba</a:t>
            </a:r>
            <a:r>
              <a:rPr lang="cs-CZ" altLang="en-US" sz="2000" b="1" dirty="0"/>
              <a:t>,</a:t>
            </a:r>
            <a:r>
              <a:rPr lang="cs-CZ" altLang="en-US" sz="2000" b="1" i="1" dirty="0"/>
              <a:t> Picea abies</a:t>
            </a:r>
            <a:r>
              <a:rPr lang="cs-CZ" altLang="en-US" sz="2000" b="1" dirty="0"/>
              <a:t>, </a:t>
            </a:r>
            <a:r>
              <a:rPr lang="cs-CZ" altLang="en-US" sz="2000" b="1" i="1" dirty="0"/>
              <a:t>Acer pseudoplatanus</a:t>
            </a:r>
            <a:r>
              <a:rPr lang="cs-CZ" altLang="en-US" sz="2000" b="1" dirty="0"/>
              <a:t>,</a:t>
            </a:r>
            <a:r>
              <a:rPr lang="cs-CZ" altLang="en-US" sz="2000" b="1" i="1" dirty="0"/>
              <a:t> Tilia platyphyllos</a:t>
            </a:r>
            <a:r>
              <a:rPr lang="cs-CZ" altLang="en-US" sz="2000" b="1" dirty="0"/>
              <a:t>, </a:t>
            </a:r>
            <a:r>
              <a:rPr lang="cs-CZ" altLang="en-US" sz="2000" b="1" i="1" dirty="0"/>
              <a:t>Ulmus glabra</a:t>
            </a:r>
            <a:r>
              <a:rPr lang="cs-CZ" altLang="en-US" sz="2000" b="1" dirty="0"/>
              <a:t>, </a:t>
            </a:r>
            <a:r>
              <a:rPr lang="cs-CZ" altLang="en-US" sz="2000" b="1" i="1" dirty="0"/>
              <a:t>Sambucus racemosa</a:t>
            </a:r>
            <a:r>
              <a:rPr lang="cs-CZ" altLang="en-US" sz="2000" b="1" dirty="0"/>
              <a:t>,</a:t>
            </a:r>
            <a:r>
              <a:rPr lang="cs-CZ" altLang="en-US" sz="2000" b="1" i="1" dirty="0"/>
              <a:t> </a:t>
            </a:r>
            <a:r>
              <a:rPr lang="cs-CZ" altLang="en-US" sz="2000" b="1" i="1" dirty="0">
                <a:solidFill>
                  <a:srgbClr val="FF0000"/>
                </a:solidFill>
              </a:rPr>
              <a:t>Rosa pendulina</a:t>
            </a:r>
            <a:r>
              <a:rPr lang="cs-CZ" altLang="en-US" sz="2000" b="1" dirty="0"/>
              <a:t>,</a:t>
            </a:r>
            <a:r>
              <a:rPr lang="cs-CZ" altLang="en-US" sz="2000" b="1" i="1" dirty="0"/>
              <a:t> </a:t>
            </a:r>
            <a:r>
              <a:rPr lang="cs-CZ" altLang="en-US" sz="2000" b="1" i="1" dirty="0">
                <a:solidFill>
                  <a:srgbClr val="FF0000"/>
                </a:solidFill>
              </a:rPr>
              <a:t>Lonicera nigra</a:t>
            </a:r>
          </a:p>
          <a:p>
            <a:pPr eaLnBrk="1" hangingPunct="1">
              <a:lnSpc>
                <a:spcPct val="80000"/>
              </a:lnSpc>
              <a:buSzPct val="75000"/>
            </a:pPr>
            <a:r>
              <a:rPr lang="cs-CZ" altLang="cs-CZ" sz="2000" b="1" dirty="0"/>
              <a:t>v hlavní úrovni dominuje buk (45 m), výrazně nadúrovňová je jedle (60 m); poprvé se objevuje smrk (5 %, až 60 m); duby a habr chybějí (ale mohou být vysazené); na hranici s 6. lvs končí lípa a javor mléč</a:t>
            </a:r>
          </a:p>
        </p:txBody>
      </p:sp>
      <p:pic>
        <p:nvPicPr>
          <p:cNvPr id="182276" name="Obrázek 2" descr="Obsah obrázku rostlina, tráva, květina, malé&#10;&#10;Popis byl vytvořen automaticky">
            <a:extLst>
              <a:ext uri="{FF2B5EF4-FFF2-40B4-BE49-F238E27FC236}">
                <a16:creationId xmlns:a16="http://schemas.microsoft.com/office/drawing/2014/main" id="{9A930C2B-CC94-7FAC-C0A6-C5209FCACE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5875" y="4373563"/>
            <a:ext cx="3527425"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Obrázek 4" descr="Obsah obrázku exteriér, tráva, zelená, malé&#10;&#10;Popis byl vytvořen automaticky">
            <a:extLst>
              <a:ext uri="{FF2B5EF4-FFF2-40B4-BE49-F238E27FC236}">
                <a16:creationId xmlns:a16="http://schemas.microsoft.com/office/drawing/2014/main" id="{D223B323-6F18-02C8-4033-FEA6FF418D8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16800" y="4310063"/>
            <a:ext cx="1652588"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Obrázek 2">
            <a:extLst>
              <a:ext uri="{FF2B5EF4-FFF2-40B4-BE49-F238E27FC236}">
                <a16:creationId xmlns:a16="http://schemas.microsoft.com/office/drawing/2014/main" id="{76A2030B-9C6B-C9BC-F4CA-C0F6B0227C0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2250" y="4373563"/>
            <a:ext cx="35242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A805874-3C26-B31B-D97E-918EE4D0CCFE}"/>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5. Jedlobukový vegetační stupeň</a:t>
            </a:r>
          </a:p>
        </p:txBody>
      </p:sp>
      <p:sp>
        <p:nvSpPr>
          <p:cNvPr id="184323" name="Rectangle 3">
            <a:extLst>
              <a:ext uri="{FF2B5EF4-FFF2-40B4-BE49-F238E27FC236}">
                <a16:creationId xmlns:a16="http://schemas.microsoft.com/office/drawing/2014/main" id="{702268E1-35A9-466C-0F4C-7492072DEEFC}"/>
              </a:ext>
            </a:extLst>
          </p:cNvPr>
          <p:cNvSpPr>
            <a:spLocks noGrp="1" noChangeArrowheads="1"/>
          </p:cNvSpPr>
          <p:nvPr>
            <p:ph type="body" idx="1"/>
          </p:nvPr>
        </p:nvSpPr>
        <p:spPr>
          <a:xfrm>
            <a:off x="215900" y="903288"/>
            <a:ext cx="8712200" cy="5073650"/>
          </a:xfrm>
        </p:spPr>
        <p:txBody>
          <a:bodyPr/>
          <a:lstStyle/>
          <a:p>
            <a:pPr eaLnBrk="1" hangingPunct="1">
              <a:lnSpc>
                <a:spcPct val="80000"/>
              </a:lnSpc>
              <a:buSzPct val="75000"/>
            </a:pPr>
            <a:r>
              <a:rPr lang="cs-CZ" altLang="en-US" sz="2000" b="1" i="1"/>
              <a:t>Festuca altissima</a:t>
            </a:r>
            <a:r>
              <a:rPr lang="cs-CZ" altLang="en-US" sz="2000" b="1"/>
              <a:t>,</a:t>
            </a:r>
            <a:r>
              <a:rPr lang="cs-CZ" altLang="en-US" sz="2000" b="1" i="1"/>
              <a:t> Prenanthes purpurea</a:t>
            </a:r>
            <a:r>
              <a:rPr lang="cs-CZ" altLang="en-US" sz="2000" b="1"/>
              <a:t>, </a:t>
            </a:r>
            <a:r>
              <a:rPr lang="cs-CZ" altLang="en-US" sz="2000" b="1" i="1"/>
              <a:t>Impatiens noli-tangere</a:t>
            </a:r>
            <a:r>
              <a:rPr lang="cs-CZ" altLang="en-US" sz="2000" b="1"/>
              <a:t>,</a:t>
            </a:r>
            <a:r>
              <a:rPr lang="cs-CZ" altLang="en-US" sz="2000" b="1" i="1"/>
              <a:t> </a:t>
            </a:r>
            <a:r>
              <a:rPr lang="cs-CZ" altLang="en-US" sz="2000" b="1" i="1">
                <a:solidFill>
                  <a:srgbClr val="FF0000"/>
                </a:solidFill>
              </a:rPr>
              <a:t>Stellaria nemorum</a:t>
            </a:r>
            <a:r>
              <a:rPr lang="cs-CZ" altLang="en-US" sz="2000" b="1"/>
              <a:t>,</a:t>
            </a:r>
            <a:r>
              <a:rPr lang="cs-CZ" altLang="en-US" sz="2000" b="1" i="1"/>
              <a:t> Polygonatum verticillatum</a:t>
            </a:r>
            <a:r>
              <a:rPr lang="cs-CZ" altLang="en-US" sz="2000" b="1"/>
              <a:t>, </a:t>
            </a:r>
            <a:r>
              <a:rPr lang="cs-CZ" altLang="en-US" sz="2000" b="1" i="1"/>
              <a:t>Senecio ovatus</a:t>
            </a:r>
            <a:r>
              <a:rPr lang="cs-CZ" altLang="en-US" sz="2000" b="1"/>
              <a:t>,</a:t>
            </a:r>
            <a:r>
              <a:rPr lang="cs-CZ" altLang="en-US" sz="2000" b="1" i="1"/>
              <a:t> </a:t>
            </a:r>
            <a:r>
              <a:rPr lang="cs-CZ" altLang="en-US" sz="2000" b="1" i="1">
                <a:solidFill>
                  <a:srgbClr val="FF0000"/>
                </a:solidFill>
              </a:rPr>
              <a:t>Calamagrostis villosa</a:t>
            </a:r>
            <a:r>
              <a:rPr lang="cs-CZ" altLang="en-US" sz="2000" b="1"/>
              <a:t>...</a:t>
            </a:r>
          </a:p>
          <a:p>
            <a:pPr eaLnBrk="1" hangingPunct="1">
              <a:lnSpc>
                <a:spcPct val="80000"/>
              </a:lnSpc>
              <a:buSzPct val="75000"/>
            </a:pPr>
            <a:r>
              <a:rPr lang="cs-CZ" altLang="en-US" sz="2000" b="1">
                <a:solidFill>
                  <a:srgbClr val="FF0000"/>
                </a:solidFill>
              </a:rPr>
              <a:t>poprvé</a:t>
            </a:r>
            <a:r>
              <a:rPr lang="cs-CZ" altLang="en-US" sz="2000" b="1"/>
              <a:t> se objevuje </a:t>
            </a:r>
            <a:r>
              <a:rPr lang="cs-CZ" altLang="en-US" sz="2000" b="1" i="1">
                <a:solidFill>
                  <a:srgbClr val="FF0000"/>
                </a:solidFill>
              </a:rPr>
              <a:t>Blechnum spicant</a:t>
            </a:r>
            <a:r>
              <a:rPr lang="cs-CZ" altLang="en-US" sz="2000" b="1"/>
              <a:t>, </a:t>
            </a:r>
            <a:r>
              <a:rPr lang="cs-CZ" altLang="en-US" sz="2000" b="1" i="1">
                <a:solidFill>
                  <a:srgbClr val="FF0000"/>
                </a:solidFill>
              </a:rPr>
              <a:t>Cicerbita alpina</a:t>
            </a:r>
            <a:r>
              <a:rPr lang="cs-CZ" altLang="en-US" sz="2000" b="1"/>
              <a:t>,</a:t>
            </a:r>
            <a:r>
              <a:rPr lang="cs-CZ" altLang="en-US" sz="2000" b="1" i="1"/>
              <a:t> </a:t>
            </a:r>
            <a:r>
              <a:rPr lang="cs-CZ" altLang="en-US" sz="2000" b="1" i="1">
                <a:solidFill>
                  <a:srgbClr val="FF0000"/>
                </a:solidFill>
              </a:rPr>
              <a:t>Poa chaixii</a:t>
            </a:r>
            <a:r>
              <a:rPr lang="cs-CZ" altLang="en-US" sz="2000" b="1"/>
              <a:t>,</a:t>
            </a:r>
            <a:r>
              <a:rPr lang="cs-CZ" altLang="en-US" sz="2000" b="1" i="1"/>
              <a:t> </a:t>
            </a:r>
            <a:r>
              <a:rPr lang="cs-CZ" altLang="en-US" sz="2000" b="1" i="1">
                <a:solidFill>
                  <a:srgbClr val="FF0000"/>
                </a:solidFill>
              </a:rPr>
              <a:t>Soldanella montana</a:t>
            </a:r>
            <a:r>
              <a:rPr lang="cs-CZ" altLang="en-US" sz="2000" b="1"/>
              <a:t>...</a:t>
            </a:r>
          </a:p>
        </p:txBody>
      </p:sp>
      <p:pic>
        <p:nvPicPr>
          <p:cNvPr id="184324" name="Obrázek 2" descr="Obsah obrázku exteriér, tráva, rostlina, strom&#10;&#10;Popis byl vytvořen automaticky">
            <a:extLst>
              <a:ext uri="{FF2B5EF4-FFF2-40B4-BE49-F238E27FC236}">
                <a16:creationId xmlns:a16="http://schemas.microsoft.com/office/drawing/2014/main" id="{6C9A3B54-B187-ABAD-18DA-18257CC994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838" y="2376488"/>
            <a:ext cx="3211512"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Obrázek 4" descr="Obsah obrázku exteriér, rostlina, zelená, květina&#10;&#10;Popis byl vytvořen automaticky">
            <a:extLst>
              <a:ext uri="{FF2B5EF4-FFF2-40B4-BE49-F238E27FC236}">
                <a16:creationId xmlns:a16="http://schemas.microsoft.com/office/drawing/2014/main" id="{1BBFBF89-DFF3-3CE4-AB90-82781D3224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3613" y="1970088"/>
            <a:ext cx="1758950"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6" name="Obrázek 6" descr="Obsah obrázku tráva, exteriér, rostlina, zelená&#10;&#10;Popis byl vytvořen automaticky">
            <a:extLst>
              <a:ext uri="{FF2B5EF4-FFF2-40B4-BE49-F238E27FC236}">
                <a16:creationId xmlns:a16="http://schemas.microsoft.com/office/drawing/2014/main" id="{BC1E4C57-E0D0-713F-D259-7C4BBB9ECAA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3838" y="4527550"/>
            <a:ext cx="321151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7" name="Obrázek 8" descr="Obsah obrázku rostlina, list, kapradina&#10;&#10;Popis byl vytvořen automaticky">
            <a:extLst>
              <a:ext uri="{FF2B5EF4-FFF2-40B4-BE49-F238E27FC236}">
                <a16:creationId xmlns:a16="http://schemas.microsoft.com/office/drawing/2014/main" id="{14C61A07-27A0-5AF7-4756-CEFC9C8919F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38763" y="1970088"/>
            <a:ext cx="17589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8" name="Obrázek 10" descr="Obsah obrázku exteriér, tráva, rostlina, květina&#10;&#10;Popis byl vytvořen automaticky">
            <a:extLst>
              <a:ext uri="{FF2B5EF4-FFF2-40B4-BE49-F238E27FC236}">
                <a16:creationId xmlns:a16="http://schemas.microsoft.com/office/drawing/2014/main" id="{047E9A90-5F1E-9DDC-E28D-929C80B60C4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65975" y="2860675"/>
            <a:ext cx="1925638"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9" name="Obrázek 12" descr="Obsah obrázku tráva, exteriér, rostlina, květina&#10;&#10;Popis byl vytvořen automaticky">
            <a:extLst>
              <a:ext uri="{FF2B5EF4-FFF2-40B4-BE49-F238E27FC236}">
                <a16:creationId xmlns:a16="http://schemas.microsoft.com/office/drawing/2014/main" id="{32503199-1346-5079-6709-6BFF9D0010F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11588" y="4676775"/>
            <a:ext cx="321151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AD3EF2C-D4DF-776A-2985-BC30328F253E}"/>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5. Jedlobukový vegetační stupeň</a:t>
            </a:r>
          </a:p>
        </p:txBody>
      </p:sp>
      <p:sp>
        <p:nvSpPr>
          <p:cNvPr id="186371" name="Rectangle 3">
            <a:extLst>
              <a:ext uri="{FF2B5EF4-FFF2-40B4-BE49-F238E27FC236}">
                <a16:creationId xmlns:a16="http://schemas.microsoft.com/office/drawing/2014/main" id="{C858C343-5DB4-7764-6482-2010802DCCE6}"/>
              </a:ext>
            </a:extLst>
          </p:cNvPr>
          <p:cNvSpPr>
            <a:spLocks noGrp="1" noChangeArrowheads="1"/>
          </p:cNvSpPr>
          <p:nvPr>
            <p:ph type="body" idx="1"/>
          </p:nvPr>
        </p:nvSpPr>
        <p:spPr>
          <a:xfrm>
            <a:off x="215900" y="892175"/>
            <a:ext cx="8712200" cy="5073650"/>
          </a:xfrm>
        </p:spPr>
        <p:txBody>
          <a:bodyPr/>
          <a:lstStyle/>
          <a:p>
            <a:pPr eaLnBrk="1" hangingPunct="1">
              <a:lnSpc>
                <a:spcPct val="80000"/>
              </a:lnSpc>
            </a:pPr>
            <a:r>
              <a:rPr lang="cs-CZ" altLang="en-US" sz="2000" b="1"/>
              <a:t>už typická </a:t>
            </a:r>
            <a:r>
              <a:rPr lang="cs-CZ" altLang="en-US" sz="2000" b="1">
                <a:solidFill>
                  <a:srgbClr val="FF0000"/>
                </a:solidFill>
              </a:rPr>
              <a:t>horská fauna</a:t>
            </a:r>
            <a:r>
              <a:rPr lang="cs-CZ" altLang="en-US" sz="2000" b="1"/>
              <a:t>: datlík tříprstý, ořešník kropenatý, kos horský, jeřábek lesní; typicky lipanové pásmo vod, tesařík smrkový, lýkožrout jedlový…</a:t>
            </a:r>
          </a:p>
          <a:p>
            <a:pPr eaLnBrk="1" hangingPunct="1">
              <a:lnSpc>
                <a:spcPct val="80000"/>
              </a:lnSpc>
            </a:pPr>
            <a:r>
              <a:rPr lang="cs-CZ" altLang="en-US" sz="2000" b="1"/>
              <a:t>mozaika lesů, luk, políček a pastvin</a:t>
            </a:r>
          </a:p>
          <a:p>
            <a:pPr eaLnBrk="1" hangingPunct="1">
              <a:lnSpc>
                <a:spcPct val="80000"/>
              </a:lnSpc>
            </a:pPr>
            <a:r>
              <a:rPr lang="cs-CZ" altLang="en-US" sz="2000" b="1"/>
              <a:t>osídlení až během středověké kolonizace</a:t>
            </a:r>
          </a:p>
          <a:p>
            <a:pPr eaLnBrk="1" hangingPunct="1">
              <a:lnSpc>
                <a:spcPct val="80000"/>
              </a:lnSpc>
            </a:pPr>
            <a:r>
              <a:rPr lang="cs-CZ" altLang="en-US" sz="2000" b="1"/>
              <a:t>naše ikonické pralesní rezervace (Boubínský, Žofínský prales, Mionší)</a:t>
            </a:r>
          </a:p>
          <a:p>
            <a:pPr eaLnBrk="1" hangingPunct="1">
              <a:lnSpc>
                <a:spcPct val="80000"/>
              </a:lnSpc>
            </a:pPr>
            <a:r>
              <a:rPr lang="cs-CZ" altLang="en-US" sz="2000" b="1"/>
              <a:t>popíjí se…</a:t>
            </a:r>
          </a:p>
        </p:txBody>
      </p:sp>
      <p:pic>
        <p:nvPicPr>
          <p:cNvPr id="186372" name="Obrázek 1">
            <a:extLst>
              <a:ext uri="{FF2B5EF4-FFF2-40B4-BE49-F238E27FC236}">
                <a16:creationId xmlns:a16="http://schemas.microsoft.com/office/drawing/2014/main" id="{BD6D0EB2-D1DA-FF74-F4BD-E3CE9434C9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25" y="3263900"/>
            <a:ext cx="292576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Obrázek 2">
            <a:extLst>
              <a:ext uri="{FF2B5EF4-FFF2-40B4-BE49-F238E27FC236}">
                <a16:creationId xmlns:a16="http://schemas.microsoft.com/office/drawing/2014/main" id="{D6C06386-A3A5-9FA5-DE01-F132789FC1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5188" y="2708275"/>
            <a:ext cx="25527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Obrázek 3">
            <a:extLst>
              <a:ext uri="{FF2B5EF4-FFF2-40B4-BE49-F238E27FC236}">
                <a16:creationId xmlns:a16="http://schemas.microsoft.com/office/drawing/2014/main" id="{644B50A2-6137-27F5-E412-F6441D81C98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05188" y="49403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Obrázek 4">
            <a:extLst>
              <a:ext uri="{FF2B5EF4-FFF2-40B4-BE49-F238E27FC236}">
                <a16:creationId xmlns:a16="http://schemas.microsoft.com/office/drawing/2014/main" id="{FE269FC5-7D5E-2E31-1553-1FAA771C39D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62713" y="2706688"/>
            <a:ext cx="222408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F744468-5AFB-DF6B-1BBA-4176A729BA9C}"/>
              </a:ext>
            </a:extLst>
          </p:cNvPr>
          <p:cNvSpPr>
            <a:spLocks noGrp="1" noChangeArrowheads="1"/>
          </p:cNvSpPr>
          <p:nvPr>
            <p:ph type="title"/>
          </p:nvPr>
        </p:nvSpPr>
        <p:spPr>
          <a:xfrm>
            <a:off x="457200" y="274638"/>
            <a:ext cx="8229600" cy="561975"/>
          </a:xfrm>
        </p:spPr>
        <p:txBody>
          <a:bodyPr/>
          <a:lstStyle/>
          <a:p>
            <a:pPr eaLnBrk="1" hangingPunct="1">
              <a:defRPr/>
            </a:pPr>
            <a:r>
              <a:rPr lang="cs-CZ" sz="3600" b="1" kern="1200" dirty="0">
                <a:solidFill>
                  <a:schemeClr val="tx1"/>
                </a:solidFill>
              </a:rPr>
              <a:t>5. Jedlobukový vegetační stupeň</a:t>
            </a:r>
          </a:p>
        </p:txBody>
      </p:sp>
      <p:pic>
        <p:nvPicPr>
          <p:cNvPr id="188419" name="Obrázek 6">
            <a:extLst>
              <a:ext uri="{FF2B5EF4-FFF2-40B4-BE49-F238E27FC236}">
                <a16:creationId xmlns:a16="http://schemas.microsoft.com/office/drawing/2014/main" id="{988A6EA8-1477-3F5B-5EFA-F0A9371A05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43088"/>
            <a:ext cx="9151938"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ovéPole 3">
            <a:extLst>
              <a:ext uri="{FF2B5EF4-FFF2-40B4-BE49-F238E27FC236}">
                <a16:creationId xmlns:a16="http://schemas.microsoft.com/office/drawing/2014/main" id="{9F150A24-07F7-69C8-1DCF-96764E83241F}"/>
              </a:ext>
            </a:extLst>
          </p:cNvPr>
          <p:cNvSpPr txBox="1">
            <a:spLocks noChangeArrowheads="1"/>
          </p:cNvSpPr>
          <p:nvPr/>
        </p:nvSpPr>
        <p:spPr bwMode="auto">
          <a:xfrm>
            <a:off x="8321675" y="5319713"/>
            <a:ext cx="8302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1000"/>
              <a:t>Igor Míchal</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7593DE5-51B0-6A26-58C7-3547755C8202}"/>
              </a:ext>
            </a:extLst>
          </p:cNvPr>
          <p:cNvSpPr>
            <a:spLocks noGrp="1" noChangeArrowheads="1"/>
          </p:cNvSpPr>
          <p:nvPr>
            <p:ph type="title"/>
          </p:nvPr>
        </p:nvSpPr>
        <p:spPr>
          <a:xfrm>
            <a:off x="457200" y="274638"/>
            <a:ext cx="8229600" cy="490537"/>
          </a:xfrm>
        </p:spPr>
        <p:txBody>
          <a:bodyPr/>
          <a:lstStyle/>
          <a:p>
            <a:pPr eaLnBrk="1" hangingPunct="1">
              <a:defRPr/>
            </a:pPr>
            <a:r>
              <a:rPr lang="cs-CZ" sz="3600" b="1" kern="1200" dirty="0">
                <a:solidFill>
                  <a:schemeClr val="tx1"/>
                </a:solidFill>
              </a:rPr>
              <a:t>6. Smrkojedlobukový vegetační stupeň</a:t>
            </a:r>
          </a:p>
        </p:txBody>
      </p:sp>
      <p:sp>
        <p:nvSpPr>
          <p:cNvPr id="190467" name="Rectangle 3">
            <a:extLst>
              <a:ext uri="{FF2B5EF4-FFF2-40B4-BE49-F238E27FC236}">
                <a16:creationId xmlns:a16="http://schemas.microsoft.com/office/drawing/2014/main" id="{39DAF115-C55C-688B-ED66-4D00E9AFC12E}"/>
              </a:ext>
            </a:extLst>
          </p:cNvPr>
          <p:cNvSpPr>
            <a:spLocks noGrp="1" noChangeArrowheads="1"/>
          </p:cNvSpPr>
          <p:nvPr>
            <p:ph type="body" idx="1"/>
          </p:nvPr>
        </p:nvSpPr>
        <p:spPr>
          <a:xfrm>
            <a:off x="179388" y="1016000"/>
            <a:ext cx="8748712" cy="5110163"/>
          </a:xfrm>
        </p:spPr>
        <p:txBody>
          <a:bodyPr/>
          <a:lstStyle/>
          <a:p>
            <a:pPr eaLnBrk="1" hangingPunct="1">
              <a:lnSpc>
                <a:spcPct val="80000"/>
              </a:lnSpc>
              <a:buSzPct val="75000"/>
            </a:pPr>
            <a:r>
              <a:rPr lang="cs-CZ" altLang="en-US" sz="2400" b="1"/>
              <a:t>horský stupeň</a:t>
            </a:r>
          </a:p>
          <a:p>
            <a:pPr eaLnBrk="1" hangingPunct="1">
              <a:lnSpc>
                <a:spcPct val="80000"/>
              </a:lnSpc>
              <a:buSzPct val="75000"/>
            </a:pPr>
            <a:r>
              <a:rPr lang="cs-CZ" altLang="en-US" sz="2400" b="1"/>
              <a:t>asi 3 % území ČR</a:t>
            </a:r>
          </a:p>
          <a:p>
            <a:pPr eaLnBrk="1" hangingPunct="1">
              <a:lnSpc>
                <a:spcPct val="80000"/>
              </a:lnSpc>
              <a:buSzPct val="75000"/>
            </a:pPr>
            <a:r>
              <a:rPr lang="cs-CZ" altLang="en-US" sz="2400" b="1"/>
              <a:t>900–1200 m n. m. </a:t>
            </a:r>
          </a:p>
          <a:p>
            <a:pPr eaLnBrk="1" hangingPunct="1">
              <a:lnSpc>
                <a:spcPct val="80000"/>
              </a:lnSpc>
              <a:buSzPct val="75000"/>
            </a:pPr>
            <a:r>
              <a:rPr lang="cs-CZ" altLang="en-US" sz="2400" b="1"/>
              <a:t>podzoly</a:t>
            </a:r>
          </a:p>
          <a:p>
            <a:pPr eaLnBrk="1" hangingPunct="1">
              <a:lnSpc>
                <a:spcPct val="80000"/>
              </a:lnSpc>
              <a:buSzPct val="75000"/>
            </a:pPr>
            <a:r>
              <a:rPr lang="cs-CZ" altLang="en-US" sz="2400" b="1"/>
              <a:t>průměrná roční teplota asi 5 °C, průměrný roční úhrn srážek asi 900–1100 mm, vegetační doba dlouhá do 120–130 dní</a:t>
            </a:r>
          </a:p>
          <a:p>
            <a:pPr eaLnBrk="1" hangingPunct="1">
              <a:lnSpc>
                <a:spcPct val="80000"/>
              </a:lnSpc>
              <a:buSzPct val="75000"/>
            </a:pPr>
            <a:r>
              <a:rPr lang="cs-CZ" altLang="en-US" sz="2400" b="1" i="1">
                <a:solidFill>
                  <a:srgbClr val="FF0000"/>
                </a:solidFill>
              </a:rPr>
              <a:t>Fagus sylvatica</a:t>
            </a:r>
            <a:r>
              <a:rPr lang="cs-CZ" altLang="en-US" sz="2400" b="1"/>
              <a:t>, </a:t>
            </a:r>
            <a:r>
              <a:rPr lang="cs-CZ" altLang="en-US" sz="2400" b="1" i="1">
                <a:solidFill>
                  <a:srgbClr val="FF0000"/>
                </a:solidFill>
              </a:rPr>
              <a:t>Abies alba</a:t>
            </a:r>
            <a:r>
              <a:rPr lang="cs-CZ" altLang="en-US" sz="2400" b="1"/>
              <a:t>,</a:t>
            </a:r>
            <a:r>
              <a:rPr lang="cs-CZ" altLang="en-US" sz="2400" b="1" i="1"/>
              <a:t> </a:t>
            </a:r>
            <a:r>
              <a:rPr lang="cs-CZ" altLang="en-US" sz="2400" b="1" i="1">
                <a:solidFill>
                  <a:srgbClr val="FF0000"/>
                </a:solidFill>
              </a:rPr>
              <a:t>Picea abies</a:t>
            </a:r>
            <a:r>
              <a:rPr lang="cs-CZ" altLang="en-US" sz="2400" b="1"/>
              <a:t>,</a:t>
            </a:r>
            <a:r>
              <a:rPr lang="cs-CZ" altLang="en-US" sz="2400" b="1" i="1"/>
              <a:t> Acer pseudoplatanus</a:t>
            </a:r>
            <a:r>
              <a:rPr lang="cs-CZ" altLang="en-US" sz="2400" b="1"/>
              <a:t>, </a:t>
            </a:r>
            <a:r>
              <a:rPr lang="cs-CZ" altLang="en-US" sz="2400" b="1" i="1"/>
              <a:t>Fraxinus excelsior</a:t>
            </a:r>
            <a:r>
              <a:rPr lang="cs-CZ" altLang="en-US" sz="2400" b="1"/>
              <a:t>,</a:t>
            </a:r>
            <a:r>
              <a:rPr lang="cs-CZ" altLang="en-US" sz="2400" b="1" i="1"/>
              <a:t> Sambucus racemosa</a:t>
            </a:r>
            <a:r>
              <a:rPr lang="cs-CZ" altLang="en-US" sz="2400" b="1"/>
              <a:t>,</a:t>
            </a:r>
            <a:r>
              <a:rPr lang="cs-CZ" altLang="en-US" sz="2400" b="1" i="1"/>
              <a:t> Rosa pendulina</a:t>
            </a:r>
            <a:r>
              <a:rPr lang="cs-CZ" altLang="en-US" sz="2400" b="1"/>
              <a:t>,</a:t>
            </a:r>
            <a:r>
              <a:rPr lang="cs-CZ" altLang="en-US" sz="2400" b="1" i="1"/>
              <a:t> Lonicera nigra</a:t>
            </a:r>
            <a:r>
              <a:rPr lang="cs-CZ" altLang="en-US" sz="2400" b="1"/>
              <a:t>,</a:t>
            </a:r>
            <a:r>
              <a:rPr lang="cs-CZ" altLang="en-US" sz="2400" b="1" i="1"/>
              <a:t> </a:t>
            </a:r>
            <a:r>
              <a:rPr lang="cs-CZ" altLang="en-US" sz="2400" b="1" i="1">
                <a:solidFill>
                  <a:srgbClr val="FF0000"/>
                </a:solidFill>
              </a:rPr>
              <a:t>Salix silesiaca</a:t>
            </a:r>
          </a:p>
        </p:txBody>
      </p:sp>
      <p:pic>
        <p:nvPicPr>
          <p:cNvPr id="190468" name="Obrázek 2" descr="Obsah obrázku les, tráva, exteriér, dřevo&#10;&#10;Popis byl vytvořen automaticky">
            <a:extLst>
              <a:ext uri="{FF2B5EF4-FFF2-40B4-BE49-F238E27FC236}">
                <a16:creationId xmlns:a16="http://schemas.microsoft.com/office/drawing/2014/main" id="{5B76E69E-9E1F-502D-BBA4-75C8CAF069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4284663"/>
            <a:ext cx="371633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78AC5D6-DA0A-3DB9-3E4C-4541FE8019BF}"/>
              </a:ext>
            </a:extLst>
          </p:cNvPr>
          <p:cNvSpPr>
            <a:spLocks noGrp="1" noChangeArrowheads="1"/>
          </p:cNvSpPr>
          <p:nvPr>
            <p:ph type="title"/>
          </p:nvPr>
        </p:nvSpPr>
        <p:spPr>
          <a:xfrm>
            <a:off x="457200" y="274638"/>
            <a:ext cx="8229600" cy="490537"/>
          </a:xfrm>
        </p:spPr>
        <p:txBody>
          <a:bodyPr/>
          <a:lstStyle/>
          <a:p>
            <a:pPr eaLnBrk="1" hangingPunct="1">
              <a:defRPr/>
            </a:pPr>
            <a:r>
              <a:rPr lang="cs-CZ" sz="3600" b="1" kern="1200" dirty="0">
                <a:solidFill>
                  <a:schemeClr val="tx1"/>
                </a:solidFill>
              </a:rPr>
              <a:t>6. Smrkojedlobukový vegetační stupeň</a:t>
            </a:r>
          </a:p>
        </p:txBody>
      </p:sp>
      <p:sp>
        <p:nvSpPr>
          <p:cNvPr id="192515" name="Rectangle 3">
            <a:extLst>
              <a:ext uri="{FF2B5EF4-FFF2-40B4-BE49-F238E27FC236}">
                <a16:creationId xmlns:a16="http://schemas.microsoft.com/office/drawing/2014/main" id="{1A83339A-4446-5106-CD30-F05CD3F33474}"/>
              </a:ext>
            </a:extLst>
          </p:cNvPr>
          <p:cNvSpPr>
            <a:spLocks noGrp="1" noChangeArrowheads="1"/>
          </p:cNvSpPr>
          <p:nvPr>
            <p:ph type="body" idx="1"/>
          </p:nvPr>
        </p:nvSpPr>
        <p:spPr>
          <a:xfrm>
            <a:off x="179388" y="1016000"/>
            <a:ext cx="8748712" cy="5110163"/>
          </a:xfrm>
        </p:spPr>
        <p:txBody>
          <a:bodyPr/>
          <a:lstStyle/>
          <a:p>
            <a:pPr eaLnBrk="1" hangingPunct="1">
              <a:lnSpc>
                <a:spcPct val="80000"/>
              </a:lnSpc>
              <a:buSzPct val="75000"/>
            </a:pPr>
            <a:r>
              <a:rPr lang="cs-CZ" altLang="en-US" sz="2400" b="1">
                <a:solidFill>
                  <a:srgbClr val="FF0000"/>
                </a:solidFill>
              </a:rPr>
              <a:t>poprvé</a:t>
            </a:r>
            <a:r>
              <a:rPr lang="cs-CZ" altLang="en-US" sz="2400" b="1"/>
              <a:t> se objevuje </a:t>
            </a:r>
            <a:r>
              <a:rPr lang="cs-CZ" altLang="en-US" sz="2400" b="1" i="1">
                <a:solidFill>
                  <a:srgbClr val="FF0000"/>
                </a:solidFill>
              </a:rPr>
              <a:t>Homogyne alpina</a:t>
            </a:r>
            <a:r>
              <a:rPr lang="cs-CZ" altLang="en-US" sz="2400" b="1"/>
              <a:t>, </a:t>
            </a:r>
            <a:r>
              <a:rPr lang="cs-CZ" altLang="en-US" sz="2400" b="1" i="1">
                <a:solidFill>
                  <a:srgbClr val="FF0000"/>
                </a:solidFill>
              </a:rPr>
              <a:t>Adenostyles alliariae</a:t>
            </a:r>
            <a:r>
              <a:rPr lang="cs-CZ" altLang="en-US" sz="2400" b="1"/>
              <a:t>,</a:t>
            </a:r>
            <a:r>
              <a:rPr lang="cs-CZ" altLang="en-US" sz="2400" b="1" i="1"/>
              <a:t> </a:t>
            </a:r>
            <a:r>
              <a:rPr lang="cs-CZ" altLang="en-US" sz="2400" b="1" i="1">
                <a:solidFill>
                  <a:srgbClr val="FF0000"/>
                </a:solidFill>
              </a:rPr>
              <a:t>Luzula sylvatica</a:t>
            </a:r>
            <a:r>
              <a:rPr lang="cs-CZ" altLang="en-US" sz="2400" b="1"/>
              <a:t>,</a:t>
            </a:r>
            <a:r>
              <a:rPr lang="cs-CZ" altLang="en-US" sz="2400" b="1" i="1"/>
              <a:t> </a:t>
            </a:r>
            <a:r>
              <a:rPr lang="cs-CZ" altLang="en-US" sz="2400" b="1" i="1">
                <a:solidFill>
                  <a:srgbClr val="FF0000"/>
                </a:solidFill>
              </a:rPr>
              <a:t>Athyrium distentifolium </a:t>
            </a:r>
            <a:r>
              <a:rPr lang="cs-CZ" altLang="en-US" sz="2400" b="1"/>
              <a:t>aj. Doplněno řadou druhů 5. VS: </a:t>
            </a:r>
            <a:r>
              <a:rPr lang="cs-CZ" altLang="en-US" sz="2400" b="1" i="1"/>
              <a:t>Soldanella montana</a:t>
            </a:r>
            <a:r>
              <a:rPr lang="cs-CZ" altLang="en-US" sz="2400" b="1"/>
              <a:t>,</a:t>
            </a:r>
            <a:r>
              <a:rPr lang="cs-CZ" altLang="en-US" sz="2400" b="1" i="1"/>
              <a:t> Doronicum austriacum</a:t>
            </a:r>
            <a:r>
              <a:rPr lang="cs-CZ" altLang="en-US" sz="2400" b="1"/>
              <a:t>,</a:t>
            </a:r>
            <a:r>
              <a:rPr lang="cs-CZ" altLang="en-US" sz="2400" b="1" i="1"/>
              <a:t> Gentiana asclepiadea</a:t>
            </a:r>
            <a:r>
              <a:rPr lang="cs-CZ" altLang="en-US" sz="2400" b="1"/>
              <a:t>,</a:t>
            </a:r>
            <a:r>
              <a:rPr lang="cs-CZ" altLang="en-US" sz="2400" b="1" i="1"/>
              <a:t> Festuca altissima</a:t>
            </a:r>
            <a:r>
              <a:rPr lang="cs-CZ" altLang="en-US" sz="2400" b="1"/>
              <a:t>, </a:t>
            </a:r>
            <a:r>
              <a:rPr lang="cs-CZ" altLang="en-US" sz="2400" b="1" i="1"/>
              <a:t>Prenanthes purpurea</a:t>
            </a:r>
            <a:r>
              <a:rPr lang="cs-CZ" altLang="en-US" sz="2400" b="1"/>
              <a:t>,</a:t>
            </a:r>
            <a:r>
              <a:rPr lang="cs-CZ" altLang="en-US" sz="2400" b="1" i="1"/>
              <a:t> Impatiens noli-tangere</a:t>
            </a:r>
            <a:r>
              <a:rPr lang="cs-CZ" altLang="en-US" sz="2400" b="1"/>
              <a:t>,</a:t>
            </a:r>
            <a:r>
              <a:rPr lang="cs-CZ" altLang="en-US" sz="2400" b="1" i="1"/>
              <a:t> Calamagrostis villosa</a:t>
            </a:r>
            <a:r>
              <a:rPr lang="cs-CZ" altLang="en-US" sz="2400" b="1"/>
              <a:t>...</a:t>
            </a:r>
          </a:p>
          <a:p>
            <a:pPr eaLnBrk="1" hangingPunct="1">
              <a:lnSpc>
                <a:spcPct val="80000"/>
              </a:lnSpc>
              <a:buSzPct val="75000"/>
            </a:pPr>
            <a:r>
              <a:rPr lang="cs-CZ" altLang="en-US" sz="2400" b="1"/>
              <a:t>končí řada průvodců buku: </a:t>
            </a:r>
            <a:r>
              <a:rPr lang="cs-CZ" altLang="en-US" sz="2400" b="1" i="1"/>
              <a:t>Lathyrus vernus</a:t>
            </a:r>
            <a:r>
              <a:rPr lang="cs-CZ" altLang="en-US" sz="2400" b="1"/>
              <a:t>, </a:t>
            </a:r>
            <a:r>
              <a:rPr lang="cs-CZ" altLang="en-US" sz="2400" b="1" i="1"/>
              <a:t>Anemone ranunculoides</a:t>
            </a:r>
            <a:r>
              <a:rPr lang="cs-CZ" altLang="en-US" sz="2400" b="1"/>
              <a:t>, </a:t>
            </a:r>
            <a:r>
              <a:rPr lang="cs-CZ" altLang="en-US" sz="2400" b="1" i="1"/>
              <a:t>Festuca gigantea</a:t>
            </a:r>
            <a:r>
              <a:rPr lang="cs-CZ" altLang="en-US" sz="2400" b="1"/>
              <a:t>, </a:t>
            </a:r>
            <a:r>
              <a:rPr lang="cs-CZ" altLang="en-US" sz="2400" b="1" i="1"/>
              <a:t>Carex sylvatica</a:t>
            </a:r>
            <a:r>
              <a:rPr lang="cs-CZ" altLang="en-US" sz="2400" b="1"/>
              <a:t>, </a:t>
            </a:r>
            <a:r>
              <a:rPr lang="cs-CZ" altLang="en-US" sz="2400" b="1" i="1"/>
              <a:t>Corydalis cava</a:t>
            </a:r>
            <a:r>
              <a:rPr lang="cs-CZ" altLang="en-US" sz="2400" b="1"/>
              <a:t>, </a:t>
            </a:r>
            <a:r>
              <a:rPr lang="cs-CZ" altLang="en-US" sz="2400" b="1" i="1"/>
              <a:t>Corydalis solida</a:t>
            </a:r>
            <a:r>
              <a:rPr lang="cs-CZ" altLang="en-US" sz="2400" b="1"/>
              <a:t>…</a:t>
            </a:r>
          </a:p>
        </p:txBody>
      </p:sp>
      <p:grpSp>
        <p:nvGrpSpPr>
          <p:cNvPr id="192516" name="Skupina 12">
            <a:extLst>
              <a:ext uri="{FF2B5EF4-FFF2-40B4-BE49-F238E27FC236}">
                <a16:creationId xmlns:a16="http://schemas.microsoft.com/office/drawing/2014/main" id="{119BB913-C1E7-D474-12A5-1E0DE3C852A6}"/>
              </a:ext>
            </a:extLst>
          </p:cNvPr>
          <p:cNvGrpSpPr>
            <a:grpSpLocks/>
          </p:cNvGrpSpPr>
          <p:nvPr/>
        </p:nvGrpSpPr>
        <p:grpSpPr bwMode="auto">
          <a:xfrm>
            <a:off x="58738" y="3570288"/>
            <a:ext cx="8990012" cy="3200400"/>
            <a:chOff x="26496" y="2802518"/>
            <a:chExt cx="8990608" cy="3199344"/>
          </a:xfrm>
        </p:grpSpPr>
        <p:pic>
          <p:nvPicPr>
            <p:cNvPr id="192517" name="Obrázek 4" descr="Obsah obrázku rostlina, květina, tráva, žlutá&#10;&#10;Popis byl vytvořen automaticky">
              <a:extLst>
                <a:ext uri="{FF2B5EF4-FFF2-40B4-BE49-F238E27FC236}">
                  <a16:creationId xmlns:a16="http://schemas.microsoft.com/office/drawing/2014/main" id="{48635098-391C-8A99-D487-20B417FF60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89259" y="2810094"/>
              <a:ext cx="2127845" cy="319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Obrázek 6" descr="Obsah obrázku exteriér, tráva, vsedě, zelená&#10;&#10;Popis byl vytvořen automaticky">
              <a:extLst>
                <a:ext uri="{FF2B5EF4-FFF2-40B4-BE49-F238E27FC236}">
                  <a16:creationId xmlns:a16="http://schemas.microsoft.com/office/drawing/2014/main" id="{E9952DA8-F7F2-A7B8-9EE0-0AB4BB8A954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3942" y="2810094"/>
              <a:ext cx="2127845" cy="3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2519" name="Skupina 9">
              <a:extLst>
                <a:ext uri="{FF2B5EF4-FFF2-40B4-BE49-F238E27FC236}">
                  <a16:creationId xmlns:a16="http://schemas.microsoft.com/office/drawing/2014/main" id="{0DAA4363-0557-0EB1-5ED9-A51E09EE0161}"/>
                </a:ext>
              </a:extLst>
            </p:cNvPr>
            <p:cNvGrpSpPr>
              <a:grpSpLocks noChangeAspect="1"/>
            </p:cNvGrpSpPr>
            <p:nvPr/>
          </p:nvGrpSpPr>
          <p:grpSpPr bwMode="auto">
            <a:xfrm>
              <a:off x="26496" y="2810094"/>
              <a:ext cx="2348886" cy="3188565"/>
              <a:chOff x="141770" y="2593022"/>
              <a:chExt cx="3027459" cy="4109715"/>
            </a:xfrm>
          </p:grpSpPr>
          <p:pic>
            <p:nvPicPr>
              <p:cNvPr id="192522" name="Obrázek 7">
                <a:extLst>
                  <a:ext uri="{FF2B5EF4-FFF2-40B4-BE49-F238E27FC236}">
                    <a16:creationId xmlns:a16="http://schemas.microsoft.com/office/drawing/2014/main" id="{8C9B922C-3279-E214-AA28-852F545B0E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770" y="2593022"/>
                <a:ext cx="2830398" cy="410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3" name="TextovéPole 8">
                <a:extLst>
                  <a:ext uri="{FF2B5EF4-FFF2-40B4-BE49-F238E27FC236}">
                    <a16:creationId xmlns:a16="http://schemas.microsoft.com/office/drawing/2014/main" id="{E1F8F451-CEB5-845A-9A5C-BEF303E63B09}"/>
                  </a:ext>
                </a:extLst>
              </p:cNvPr>
              <p:cNvSpPr txBox="1">
                <a:spLocks noChangeArrowheads="1"/>
              </p:cNvSpPr>
              <p:nvPr/>
            </p:nvSpPr>
            <p:spPr bwMode="auto">
              <a:xfrm>
                <a:off x="2115671" y="6425053"/>
                <a:ext cx="1053558" cy="27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Franz Xaver </a:t>
                </a:r>
              </a:p>
            </p:txBody>
          </p:sp>
        </p:grpSp>
        <p:pic>
          <p:nvPicPr>
            <p:cNvPr id="192520" name="Obrázek 10">
              <a:extLst>
                <a:ext uri="{FF2B5EF4-FFF2-40B4-BE49-F238E27FC236}">
                  <a16:creationId xmlns:a16="http://schemas.microsoft.com/office/drawing/2014/main" id="{33A090C9-9EBA-3F87-C48F-A18337683E1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68184" y="2802518"/>
              <a:ext cx="2393826" cy="3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ovéPole 11">
              <a:extLst>
                <a:ext uri="{FF2B5EF4-FFF2-40B4-BE49-F238E27FC236}">
                  <a16:creationId xmlns:a16="http://schemas.microsoft.com/office/drawing/2014/main" id="{67DBBBA5-979A-2A91-D52D-6C5CF7DC6E9B}"/>
                </a:ext>
              </a:extLst>
            </p:cNvPr>
            <p:cNvSpPr txBox="1">
              <a:spLocks noChangeArrowheads="1"/>
            </p:cNvSpPr>
            <p:nvPr/>
          </p:nvSpPr>
          <p:spPr bwMode="auto">
            <a:xfrm>
              <a:off x="3606458" y="5774555"/>
              <a:ext cx="10609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cs-CZ" altLang="cs-CZ" sz="800">
                  <a:solidFill>
                    <a:schemeClr val="bg1"/>
                  </a:solidFill>
                </a:rPr>
                <a:t>Ladislav Hoskovec</a:t>
              </a:r>
            </a:p>
          </p:txBody>
        </p:sp>
      </p:grp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7075</TotalTime>
  <Words>17974</Words>
  <Application>Microsoft Office PowerPoint</Application>
  <PresentationFormat>Předvádění na obrazovce (4:3)</PresentationFormat>
  <Paragraphs>2179</Paragraphs>
  <Slides>264</Slides>
  <Notes>255</Notes>
  <HiddenSlides>14</HiddenSlides>
  <MMClips>1</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264</vt:i4>
      </vt:variant>
    </vt:vector>
  </HeadingPairs>
  <TitlesOfParts>
    <vt:vector size="269" baseType="lpstr">
      <vt:lpstr>Arial</vt:lpstr>
      <vt:lpstr>Calibri</vt:lpstr>
      <vt:lpstr>Times New Roman</vt:lpstr>
      <vt:lpstr>Wingdings</vt:lpstr>
      <vt:lpstr>Výchozí návrh</vt:lpstr>
      <vt:lpstr>Klasifikace (třídění) vegetace</vt:lpstr>
      <vt:lpstr>Prezentace aplikace PowerPoint</vt:lpstr>
      <vt:lpstr>Prezentace aplikace PowerPoint</vt:lpstr>
      <vt:lpstr>Prezentace aplikace PowerPoint</vt:lpstr>
      <vt:lpstr>Prezentace aplikace PowerPoint</vt:lpstr>
      <vt:lpstr>Klasifikace (= třídění) rostlinstva</vt:lpstr>
      <vt:lpstr>Klasifikace vegetace</vt:lpstr>
      <vt:lpstr>Klasifikace vegetace</vt:lpstr>
      <vt:lpstr>Klasifikace vegetace</vt:lpstr>
      <vt:lpstr>Klasifikace × typizace vegetace</vt:lpstr>
      <vt:lpstr>Klasifikace vegetace</vt:lpstr>
      <vt:lpstr>Klasifikace vegetace</vt:lpstr>
      <vt:lpstr>Klasifikace vegetace</vt:lpstr>
      <vt:lpstr>Zonalita, zonálnost, pásmovitost vegetace</vt:lpstr>
      <vt:lpstr>Zonalita, zonálnost, pásmovitost vegetace</vt:lpstr>
      <vt:lpstr>Zonalita, zonálnost, pásmovitost vegetace</vt:lpstr>
      <vt:lpstr>Zonalita, zonálnost, pásmovitost vegetace</vt:lpstr>
      <vt:lpstr>Zóna (biom) tvrdolisté dřevinné vegetace (středomořské)</vt:lpstr>
      <vt:lpstr>Zóna (biom) opadavých lesů mírného podnebí</vt:lpstr>
      <vt:lpstr>Zóna (biom) stepí</vt:lpstr>
      <vt:lpstr>Zóna (biom) tajgy</vt:lpstr>
      <vt:lpstr>Zóna (biom) tundry</vt:lpstr>
      <vt:lpstr>Biom y ČR</vt:lpstr>
      <vt:lpstr>Biogeografie ČR</vt:lpstr>
      <vt:lpstr>Biogeografie ČR</vt:lpstr>
      <vt:lpstr>Biogeografie ČR</vt:lpstr>
      <vt:lpstr>Biogeografie ČR</vt:lpstr>
      <vt:lpstr>Biogeografie ČR</vt:lpstr>
      <vt:lpstr>Biogeografie ČR</vt:lpstr>
      <vt:lpstr>Biogeografie ČR</vt:lpstr>
      <vt:lpstr>Přírodní lesní oblasti (PLO)</vt:lpstr>
      <vt:lpstr>Prezentace aplikace PowerPoint</vt:lpstr>
      <vt:lpstr>Stupňovitost, altitudinalita vegetace</vt:lpstr>
      <vt:lpstr>Stupňovitost, altitudinalita vegetace</vt:lpstr>
      <vt:lpstr>Stupňovitost, altitudinalita vegetace</vt:lpstr>
      <vt:lpstr>Stupňovitost, altitudinalita vegetace</vt:lpstr>
      <vt:lpstr>Stupňovitost, altitudinalita vegetace</vt:lpstr>
      <vt:lpstr>Stupňovitost, altitudinalita vegetace</vt:lpstr>
      <vt:lpstr>Klasifikace vegetace</vt:lpstr>
      <vt:lpstr>Curyšsko-montpelliérský systém (= CMŠ, = geobotanický, = fytocenologický systém)</vt:lpstr>
      <vt:lpstr>Curyšsko-montpelliérský systém (= CMŠ, = geobotanický, = fytocenologický systém)</vt:lpstr>
      <vt:lpstr>Curyšsko-montpelliérský systém</vt:lpstr>
      <vt:lpstr>Curyšsko-montpelliérský systém</vt:lpstr>
      <vt:lpstr>Curyšsko-montpelliérský systém</vt:lpstr>
      <vt:lpstr>Fagion sylvaticae</vt:lpstr>
      <vt:lpstr>Curyšsko-montpelliérský systém (příklad hierarchie)</vt:lpstr>
      <vt:lpstr>Curyšsko-montpelliérský systém</vt:lpstr>
      <vt:lpstr>Curyšsko-montpelliérský systém</vt:lpstr>
      <vt:lpstr>Curyšsko-montpelliérský systém – zařazování</vt:lpstr>
      <vt:lpstr>Katalog biotopů</vt:lpstr>
      <vt:lpstr>Katalog biotopů</vt:lpstr>
      <vt:lpstr>Katalog biotopů</vt:lpstr>
      <vt:lpstr>V – vodní toky a nádrže</vt:lpstr>
      <vt:lpstr>M – mokřady a pobřežní vegetace</vt:lpstr>
      <vt:lpstr>R – prameniště a rašeliniště</vt:lpstr>
      <vt:lpstr>S – skály, sutě a jeskyně </vt:lpstr>
      <vt:lpstr>A – alpinské bezlesí </vt:lpstr>
      <vt:lpstr>T – sekundární trávníky a vřesoviště</vt:lpstr>
      <vt:lpstr>K – křoviny </vt:lpstr>
      <vt:lpstr>L – lesy </vt:lpstr>
      <vt:lpstr>L – lesy </vt:lpstr>
      <vt:lpstr>L – lesy </vt:lpstr>
      <vt:lpstr>L – lesy </vt:lpstr>
      <vt:lpstr>X – biotopy silně ovlivněné nebo vytvořené člověkem</vt:lpstr>
      <vt:lpstr>X – biotopy silně ovlivněné nebo vytvořené člověkem</vt:lpstr>
      <vt:lpstr>Katalog biotopů</vt:lpstr>
      <vt:lpstr>Prezentace aplikace PowerPoint</vt:lpstr>
      <vt:lpstr>Prezentace aplikace PowerPoint</vt:lpstr>
      <vt:lpstr>Prezentace aplikace PowerPoint</vt:lpstr>
      <vt:lpstr>Geobiocenologický klasifikační systém</vt:lpstr>
      <vt:lpstr>Prezentace aplikace PowerPoint</vt:lpstr>
      <vt:lpstr>Geobiocenologický klasifikační systém</vt:lpstr>
      <vt:lpstr>Geobiocenologický klasifikační systém</vt:lpstr>
      <vt:lpstr>Prezentace aplikace PowerPoint</vt:lpstr>
      <vt:lpstr>Prezentace aplikace PowerPoint</vt:lpstr>
      <vt:lpstr>Geobiocenologický klasifikační systém</vt:lpstr>
      <vt:lpstr>Prezentace aplikace PowerPoint</vt:lpstr>
      <vt:lpstr>Prezentace aplikace PowerPoint</vt:lpstr>
      <vt:lpstr>Geobiocenologický klasifikační systém</vt:lpstr>
      <vt:lpstr>Geobiocenologický klasifikační systém</vt:lpstr>
      <vt:lpstr>Vegetační stupně</vt:lpstr>
      <vt:lpstr>1. Dubový vegetační stupeň</vt:lpstr>
      <vt:lpstr>1. Dubový vegetační stupeň</vt:lpstr>
      <vt:lpstr>1. Dubový vegetační stupeň</vt:lpstr>
      <vt:lpstr>2. Bukodubový vegetační stupeň</vt:lpstr>
      <vt:lpstr>2. Bukodubový vegetační stupeň</vt:lpstr>
      <vt:lpstr>2. Bukodubový vegetační stupeň</vt:lpstr>
      <vt:lpstr>3. Dubobukový vegetační stupeň</vt:lpstr>
      <vt:lpstr>3. Dubobukový vegetační stupeň</vt:lpstr>
      <vt:lpstr>3. Dubobukový vegetační stupeň</vt:lpstr>
      <vt:lpstr>4. Bukový vegetační stupeň</vt:lpstr>
      <vt:lpstr>4. Bukový vegetační stupeň</vt:lpstr>
      <vt:lpstr>4. Bukový vegetační stupeň</vt:lpstr>
      <vt:lpstr>5. Jedlobukový vegetační stupeň</vt:lpstr>
      <vt:lpstr>5. Jedlobukový vegetační stupeň</vt:lpstr>
      <vt:lpstr>5. Jedlobukový vegetační stupeň</vt:lpstr>
      <vt:lpstr>5. Jedlobukový vegetační stupeň</vt:lpstr>
      <vt:lpstr>6. Smrkojedlobukový vegetační stupeň</vt:lpstr>
      <vt:lpstr>6. Smrkojedlobukový vegetační stupeň</vt:lpstr>
      <vt:lpstr>6. Smrkojedlobukový vegetační stupeň</vt:lpstr>
      <vt:lpstr>7. Smrkový vegetační stupeň</vt:lpstr>
      <vt:lpstr>7. Smrkový vegetační stupeň</vt:lpstr>
      <vt:lpstr>7. Smrkový vegetační stupeň</vt:lpstr>
      <vt:lpstr>8. Klečový vegetační stupeň</vt:lpstr>
      <vt:lpstr>8. Klečový vegetační stupeň</vt:lpstr>
      <vt:lpstr>8. Klečový vegetační stupeň</vt:lpstr>
      <vt:lpstr>9. Alpinský vegetační stupeň 10. Subnivální vegetační stupeň</vt:lpstr>
      <vt:lpstr>Prezentace aplikace PowerPoint</vt:lpstr>
      <vt:lpstr>Vegetační stupně ČR</vt:lpstr>
      <vt:lpstr>Vegetační stupně SR</vt:lpstr>
      <vt:lpstr>Trofické řady</vt:lpstr>
      <vt:lpstr>Trofické řady</vt:lpstr>
      <vt:lpstr>Fytoindikace trofických řad</vt:lpstr>
      <vt:lpstr>Fytoindikace trofických řad</vt:lpstr>
      <vt:lpstr>Fytoindikace trofických řad</vt:lpstr>
      <vt:lpstr>Fytoindikace trofických řad</vt:lpstr>
      <vt:lpstr>Fytoindikace trofických řad</vt:lpstr>
      <vt:lpstr>Trofická řada A – oligotrofní</vt:lpstr>
      <vt:lpstr>Prezentace aplikace PowerPoint</vt:lpstr>
      <vt:lpstr>Trofická řada B – mezotrofní</vt:lpstr>
      <vt:lpstr>Prezentace aplikace PowerPoint</vt:lpstr>
      <vt:lpstr>Trofická řada C – nitrofilní</vt:lpstr>
      <vt:lpstr>Prezentace aplikace PowerPoint</vt:lpstr>
      <vt:lpstr>Trofická řada D – bazická</vt:lpstr>
      <vt:lpstr>Prezentace aplikace PowerPoint</vt:lpstr>
      <vt:lpstr>Hydrické řady</vt:lpstr>
      <vt:lpstr>Hydrické řady</vt:lpstr>
      <vt:lpstr>Fytoindikace hydrických řad</vt:lpstr>
      <vt:lpstr>Fytoindikace hydrických řad</vt:lpstr>
      <vt:lpstr>Fytoindikace hydrických řad</vt:lpstr>
      <vt:lpstr>Fytoindikace hydrických řad</vt:lpstr>
      <vt:lpstr>1. Řada suchá (zakrslá)</vt:lpstr>
      <vt:lpstr>Prezentace aplikace PowerPoint</vt:lpstr>
      <vt:lpstr>2. Řada omezená</vt:lpstr>
      <vt:lpstr>Prezentace aplikace PowerPoint</vt:lpstr>
      <vt:lpstr>3. Řada normální</vt:lpstr>
      <vt:lpstr>Prezentace aplikace PowerPoint</vt:lpstr>
      <vt:lpstr>4. Řada zamokřená</vt:lpstr>
      <vt:lpstr>Prezentace aplikace PowerPoint</vt:lpstr>
      <vt:lpstr>5. Řada mokrá</vt:lpstr>
      <vt:lpstr>Prezentace aplikace PowerPoint</vt:lpstr>
      <vt:lpstr>6. Řada rašelinná</vt:lpstr>
      <vt:lpstr>Prezentace aplikace PowerPoint</vt:lpstr>
      <vt:lpstr>Vegetace a půdní typy</vt:lpstr>
      <vt:lpstr>Vegetace a půdní typy</vt:lpstr>
      <vt:lpstr>Význam geobiocenologického klasifikačního systému</vt:lpstr>
      <vt:lpstr>Prezentace aplikace PowerPoint</vt:lpstr>
      <vt:lpstr>Zařazování do geobiocenologického klasifikačního systému</vt:lpstr>
      <vt:lpstr>Srovnání systémů</vt:lpstr>
      <vt:lpstr>Prezentace aplikace PowerPoint</vt:lpstr>
      <vt:lpstr>Lesnicko-typologický systém ÚHÚL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Klasifikace vegetace</dc:title>
  <dc:creator>Michal Friedl</dc:creator>
  <cp:lastModifiedBy>Michal Friedl</cp:lastModifiedBy>
  <cp:revision>724</cp:revision>
  <dcterms:created xsi:type="dcterms:W3CDTF">2008-03-18T14:51:58Z</dcterms:created>
  <dcterms:modified xsi:type="dcterms:W3CDTF">2025-04-28T12:48:26Z</dcterms:modified>
</cp:coreProperties>
</file>