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8" r:id="rId2"/>
    <p:sldId id="283" r:id="rId3"/>
    <p:sldId id="259" r:id="rId4"/>
    <p:sldId id="408" r:id="rId5"/>
    <p:sldId id="407" r:id="rId6"/>
    <p:sldId id="305" r:id="rId7"/>
    <p:sldId id="414" r:id="rId8"/>
    <p:sldId id="413" r:id="rId9"/>
    <p:sldId id="415" r:id="rId10"/>
    <p:sldId id="416" r:id="rId11"/>
    <p:sldId id="417" r:id="rId12"/>
    <p:sldId id="271" r:id="rId13"/>
    <p:sldId id="272" r:id="rId14"/>
    <p:sldId id="273" r:id="rId15"/>
    <p:sldId id="260" r:id="rId16"/>
    <p:sldId id="275" r:id="rId17"/>
    <p:sldId id="296" r:id="rId18"/>
    <p:sldId id="297" r:id="rId19"/>
    <p:sldId id="298" r:id="rId20"/>
    <p:sldId id="410" r:id="rId21"/>
    <p:sldId id="281" r:id="rId22"/>
    <p:sldId id="282" r:id="rId23"/>
    <p:sldId id="276" r:id="rId24"/>
    <p:sldId id="291" r:id="rId25"/>
    <p:sldId id="292" r:id="rId26"/>
    <p:sldId id="279" r:id="rId27"/>
    <p:sldId id="280" r:id="rId28"/>
    <p:sldId id="294" r:id="rId29"/>
    <p:sldId id="418" r:id="rId30"/>
    <p:sldId id="419" r:id="rId31"/>
    <p:sldId id="299" r:id="rId32"/>
    <p:sldId id="420" r:id="rId33"/>
    <p:sldId id="422" r:id="rId34"/>
    <p:sldId id="423" r:id="rId35"/>
    <p:sldId id="424" r:id="rId36"/>
    <p:sldId id="425" r:id="rId37"/>
    <p:sldId id="427" r:id="rId38"/>
    <p:sldId id="428" r:id="rId39"/>
    <p:sldId id="429" r:id="rId40"/>
    <p:sldId id="430" r:id="rId41"/>
    <p:sldId id="431" r:id="rId42"/>
    <p:sldId id="411" r:id="rId43"/>
    <p:sldId id="432" r:id="rId44"/>
    <p:sldId id="412" r:id="rId45"/>
    <p:sldId id="261" r:id="rId46"/>
    <p:sldId id="285" r:id="rId47"/>
    <p:sldId id="286" r:id="rId48"/>
    <p:sldId id="287" r:id="rId49"/>
    <p:sldId id="409" r:id="rId50"/>
    <p:sldId id="288" r:id="rId51"/>
    <p:sldId id="290" r:id="rId52"/>
    <p:sldId id="289" r:id="rId53"/>
    <p:sldId id="29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78" autoAdjust="0"/>
  </p:normalViewPr>
  <p:slideViewPr>
    <p:cSldViewPr snapToGrid="0">
      <p:cViewPr varScale="1">
        <p:scale>
          <a:sx n="94" d="100"/>
          <a:sy n="94" d="100"/>
        </p:scale>
        <p:origin x="199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6051C-0D45-448A-A668-6D0C47FA020F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74CAA-7BC6-4802-9A2D-5F4D83E11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(login: </a:t>
            </a:r>
            <a:r>
              <a:rPr lang="cs-CZ" sz="1200" dirty="0" err="1"/>
              <a:t>turboveg</a:t>
            </a:r>
            <a:r>
              <a:rPr lang="cs-CZ" sz="1200" dirty="0"/>
              <a:t>, heslo: </a:t>
            </a:r>
            <a:r>
              <a:rPr lang="cs-CZ" sz="1200" dirty="0" err="1"/>
              <a:t>betulapendula</a:t>
            </a:r>
            <a:r>
              <a:rPr lang="cs-CZ" sz="1200" dirty="0"/>
              <a:t>),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74CAA-7BC6-4802-9A2D-5F4D83E11D9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01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A3DA567-A946-4918-A2FE-E4CFFF338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4188CE-69DA-4F9D-86E2-FD0A556A0E9D}" type="slidenum">
              <a:rPr lang="cs-CZ" altLang="en-US" smtClean="0">
                <a:latin typeface="Calibri" panose="020F0502020204030204" pitchFamily="34" charset="0"/>
              </a:rPr>
              <a:pPr/>
              <a:t>5</a:t>
            </a:fld>
            <a:endParaRPr lang="cs-CZ" altLang="en-US" dirty="0">
              <a:latin typeface="Calibri" panose="020F050202020403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57B879C-F87C-4012-A3C6-75D27C448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4E1DDC0-2992-49B7-B798-BA66118D5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5790A1E-3CC6-4BF6-A6B9-348796831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08F197-57E7-4CD1-9846-E6C7CE80EA7C}" type="slidenum">
              <a:rPr lang="cs-CZ" altLang="en-US" smtClean="0"/>
              <a:pPr/>
              <a:t>6</a:t>
            </a:fld>
            <a:endParaRPr lang="cs-CZ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1D69B0B-2E95-4BB7-9BA0-CCD527301E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4432890-B770-4C92-A0ED-CC40EBB41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74CAA-7BC6-4802-9A2D-5F4D83E11D9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4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5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2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A5C8-03C1-4A76-B53C-1BBD1FB2FF4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6554-16C4-4440-B1AD-6D3FF7976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mendelu.cz/xfriedl/Geobiocenologie%20a%20lesnicka%20typologie%20(GLTO)/Prednasky%20a%20cviceni/Prezencni%20studium/Cviceni/Cviceni%2008%20-%20Turbove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mendelu.cz/xfriedl/Geobiocenologie%20a%20lesnicka%20typologie%20(GLTO)/Prednasky%20a%20cviceni/Prezencni%20studium/Cviceni/Cviceni%2008%20-%20Turbove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otzool.cz/vegsci/phytosociologicalD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biosys.alterra.nl/turbove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botzool.cz/vegsci/phytosociologicalDb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otzool.cz/vegsci/phytosociologicalDb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tzool.cz/vegsci/phytosociologicalDb" TargetMode="External"/><Relationship Id="rId2" Type="http://schemas.openxmlformats.org/officeDocument/2006/relationships/hyperlink" Target="http://www.sci.muni.cz/botany/vegsci/dbase/popup.zi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ci.muni.cz/botany/vegsci/dbase/species.zi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ser.mendelu.cz/xfriedl/Geobiocenologie%20a%20lesnicka%20typologie%20(GLTO)/Prednasky%20a%20cviceni/Prezencni%20studium/Cviceni/Cviceni%2008%20-%20Turbove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538" y="713080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Windows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2396" y="5290375"/>
            <a:ext cx="349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Jan Šebesta</a:t>
            </a:r>
          </a:p>
          <a:p>
            <a:r>
              <a:rPr lang="cs-CZ" sz="2400" dirty="0"/>
              <a:t>ÚLBDG LDF</a:t>
            </a:r>
          </a:p>
          <a:p>
            <a:r>
              <a:rPr lang="cs-CZ" sz="2400" dirty="0"/>
              <a:t>jan.sebesta@mendelu.cz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85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8134" t="14942" r="12388" b="6119"/>
          <a:stretch/>
        </p:blipFill>
        <p:spPr>
          <a:xfrm>
            <a:off x="524643" y="805894"/>
            <a:ext cx="8106771" cy="6052106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Načtení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5225" y="4954772"/>
            <a:ext cx="863692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Dále se nastaví cesta ke složce s daty pro </a:t>
            </a:r>
            <a:r>
              <a:rPr lang="cs-CZ" dirty="0" err="1"/>
              <a:t>turboveg</a:t>
            </a:r>
            <a:r>
              <a:rPr lang="cs-CZ" dirty="0"/>
              <a:t> (soubor „data.zip“ ke stažení zde: </a:t>
            </a:r>
            <a:r>
              <a:rPr lang="cs-CZ" dirty="0">
                <a:hlinkClick r:id="rId3"/>
              </a:rPr>
              <a:t>http://user.mendelu.cz/xfriedl/Geobiocenologie%20a%20lesnicka%20typologie%20(GLTO)/Prednasky%20a%20cviceni/Prezencni%20studium/Cviceni/Cviceni%2008%20-%20Turboveg/</a:t>
            </a:r>
            <a:r>
              <a:rPr lang="cs-CZ" dirty="0"/>
              <a:t> soubor nutno dekomprimovat (rozbalit, extrahovat), data do Turbovegu jsou uvnitř adresáře „data“, v adresáři „Turboveg DATA“.)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5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28158" t="15263" r="12544" b="5985"/>
          <a:stretch/>
        </p:blipFill>
        <p:spPr>
          <a:xfrm>
            <a:off x="416724" y="638175"/>
            <a:ext cx="8325945" cy="62198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5" y="2830697"/>
            <a:ext cx="863692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Dále se nastaví cesta ke složce s daty pro </a:t>
            </a:r>
            <a:r>
              <a:rPr lang="cs-CZ" dirty="0" err="1"/>
              <a:t>turboveg</a:t>
            </a:r>
            <a:r>
              <a:rPr lang="cs-CZ" dirty="0"/>
              <a:t> (soubor „data.zip“ ke stažení zde: </a:t>
            </a:r>
            <a:r>
              <a:rPr lang="cs-CZ" dirty="0">
                <a:hlinkClick r:id="rId3"/>
              </a:rPr>
              <a:t>http://user.mendelu.cz/xfriedl/Geobiocenologie%20a%20lesnicka%20typologie%20(GLTO)/Prednasky%20a%20cviceni/Prezencni%20studium/Cviceni/Cviceni%2008%20-%20Turboveg/</a:t>
            </a:r>
            <a:r>
              <a:rPr lang="cs-CZ" dirty="0"/>
              <a:t> ; soubor nutno dekomprimovat (rozbalit, extrahovat), data do Turbovegu jsou uvnitř adresáře „data“, v adresáři „Turboveg DATA“.)  </a:t>
            </a:r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Načtení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3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125" t="14815" r="12187" b="6296"/>
          <a:stretch/>
        </p:blipFill>
        <p:spPr>
          <a:xfrm>
            <a:off x="399084" y="638175"/>
            <a:ext cx="8366101" cy="6219825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Načtení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3672" y="5127330"/>
            <a:ext cx="86369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Zadat název databáze, např. „pokus“ nebo „</a:t>
            </a:r>
            <a:r>
              <a:rPr lang="cs-CZ" dirty="0" err="1"/>
              <a:t>GaLT</a:t>
            </a:r>
            <a:r>
              <a:rPr lang="cs-CZ" dirty="0"/>
              <a:t>“. Složka je nepovinné pole, podmiňuje složitější strukturu databáze.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7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Načtení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8070" t="15263" r="12631" b="6140"/>
          <a:stretch/>
        </p:blipFill>
        <p:spPr>
          <a:xfrm>
            <a:off x="406663" y="638175"/>
            <a:ext cx="8350939" cy="62261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3672" y="5127330"/>
            <a:ext cx="863692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Výběr seznamu druhů, tzv. </a:t>
            </a:r>
            <a:r>
              <a:rPr lang="cs-CZ" dirty="0" err="1"/>
              <a:t>checklistu</a:t>
            </a:r>
            <a:r>
              <a:rPr lang="cs-CZ" dirty="0"/>
              <a:t>. Seznamy se do </a:t>
            </a:r>
            <a:r>
              <a:rPr lang="cs-CZ" dirty="0" err="1"/>
              <a:t>turbovegu</a:t>
            </a:r>
            <a:r>
              <a:rPr lang="cs-CZ" dirty="0"/>
              <a:t> nahrávají zvlášť, aktuální verze na</a:t>
            </a:r>
            <a:r>
              <a:rPr lang="cs-CZ" sz="1800" b="1" dirty="0"/>
              <a:t> </a:t>
            </a:r>
            <a:r>
              <a:rPr lang="cs-CZ" sz="1800" dirty="0">
                <a:hlinkClick r:id="rId3"/>
              </a:rPr>
              <a:t>https://botzool.cz/</a:t>
            </a:r>
            <a:r>
              <a:rPr lang="cs-CZ" sz="1800" dirty="0" err="1">
                <a:hlinkClick r:id="rId3"/>
              </a:rPr>
              <a:t>vegsci</a:t>
            </a:r>
            <a:r>
              <a:rPr lang="cs-CZ" sz="1800" dirty="0">
                <a:hlinkClick r:id="rId3"/>
              </a:rPr>
              <a:t>/</a:t>
            </a:r>
            <a:r>
              <a:rPr lang="cs-CZ" sz="1800" dirty="0" err="1">
                <a:hlinkClick r:id="rId3"/>
              </a:rPr>
              <a:t>phytosociologicalDb</a:t>
            </a:r>
            <a:r>
              <a:rPr lang="cs-CZ" dirty="0"/>
              <a:t>. Já mám k dispozici seznam českých a slovenských druhů z roku 2010, stejný seznam z roku 2015 a seznam druhů pro celou Evropu. Zatrhuji volbu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1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Otevření databáze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DD691A-1C10-4ADC-B990-D5D00D80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4" y="4698705"/>
            <a:ext cx="86369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Databázi mám sice načtenou do pracovního adresáře Turbovegu, teď s ní ale chci pracovat. To je možné přes ikonu „open a database“ vlevo nahoře, nebo přes nabídku „database/open“. Objeví se okno, kde v levé části mám dostupné seznamy druhů a k nim příslušející databáze v okně pravém. Databáze „</a:t>
            </a:r>
            <a:r>
              <a:rPr lang="cs-CZ" dirty="0" err="1"/>
              <a:t>GaLT</a:t>
            </a:r>
            <a:r>
              <a:rPr lang="cs-CZ" dirty="0"/>
              <a:t>“ je tak, jak bylo zadáno v minulých krocích, pod seznamem druhů z roku 2015. Tuto databázi označím a vpravo kliknu na tlačítko „OK“. Databáze se otevře.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7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9382" y="918557"/>
            <a:ext cx="864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Orientace v databázi: Hlavičková a druhová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C9D7E-4C83-40F7-BD3A-026DBA15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619"/>
            <a:ext cx="9144000" cy="51435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A739811-D086-44A4-8B89-BD758CDB9D63}"/>
              </a:ext>
            </a:extLst>
          </p:cNvPr>
          <p:cNvSpPr/>
          <p:nvPr/>
        </p:nvSpPr>
        <p:spPr>
          <a:xfrm>
            <a:off x="-8313" y="2018581"/>
            <a:ext cx="7901484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CDC57F2-EC39-43FC-8AF7-9F49EE42D08D}"/>
              </a:ext>
            </a:extLst>
          </p:cNvPr>
          <p:cNvSpPr/>
          <p:nvPr/>
        </p:nvSpPr>
        <p:spPr>
          <a:xfrm>
            <a:off x="7979433" y="2141890"/>
            <a:ext cx="1164567" cy="104988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4BA6B1E-D781-4636-B76A-E9BD1A24D18E}"/>
              </a:ext>
            </a:extLst>
          </p:cNvPr>
          <p:cNvSpPr txBox="1"/>
          <p:nvPr/>
        </p:nvSpPr>
        <p:spPr>
          <a:xfrm>
            <a:off x="0" y="3914836"/>
            <a:ext cx="863692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Výsledek vypadá takto. Červeně rámovaná oblast obsahuje přehled ploch (řádky) s tzv. hlavičkovými daty (sloupce). Zde je 68 ploch (řádků), já mám aktivní plochu číslo 1 (modře podbarvená). Databáze má vyplněna jen některá hlavičková data (např. „cover abundance </a:t>
            </a:r>
            <a:r>
              <a:rPr lang="cs-CZ" dirty="0" err="1"/>
              <a:t>scale</a:t>
            </a:r>
            <a:r>
              <a:rPr lang="cs-CZ" dirty="0"/>
              <a:t>“, „no. </a:t>
            </a:r>
            <a:r>
              <a:rPr lang="cs-CZ" dirty="0" err="1"/>
              <a:t>releve</a:t>
            </a:r>
            <a:r>
              <a:rPr lang="cs-CZ" dirty="0"/>
              <a:t> in table“). Všechna pole si můžu prohlédnout tažením šoupátka dole a zjistím, že další vyplněné pole, je pole „biotop“. Vpravo je žlutě rámované pole, v němž je zobrazen vlastní fytocenologický snímek (druhy, patra, ve kterých druhy rostou, a pokryvnosti druhů) na ploše 1. Posunem mezi řádky hlavičkových dat se mi okamžitě vpravo zobrazují i příslušné snímky.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0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Prohlížení a editace hlavičkových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209" t="15473" r="12612" b="7048"/>
          <a:stretch/>
        </p:blipFill>
        <p:spPr>
          <a:xfrm>
            <a:off x="329752" y="638175"/>
            <a:ext cx="8445757" cy="62198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5" y="4152303"/>
            <a:ext cx="8636923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Klikem na ikonu „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 data“ (vlevo nahoře) si můžu prohlížet, či upravovat hlavičková data fytocenologických snímků (já mám aktivní plochu číslo 1). V okně „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releve</a:t>
            </a:r>
            <a:r>
              <a:rPr lang="cs-CZ" dirty="0"/>
              <a:t>“ jsou dva listy, na prvním můžu změnit např. „cover abundance </a:t>
            </a:r>
            <a:r>
              <a:rPr lang="cs-CZ" dirty="0" err="1"/>
              <a:t>scale</a:t>
            </a:r>
            <a:r>
              <a:rPr lang="cs-CZ" dirty="0"/>
              <a:t>“ tedy stupnici pokryvnosti, ve kterých pokryvnost zadávám (01 je stará Braun-</a:t>
            </a:r>
            <a:r>
              <a:rPr lang="cs-CZ" dirty="0" err="1"/>
              <a:t>Blanquetova</a:t>
            </a:r>
            <a:r>
              <a:rPr lang="cs-CZ" dirty="0"/>
              <a:t> stupnice se stupni r, +, 1, 2, 3, 4, 5; viz první cvičení). Klikem na otazník se mi zobrazí nabídka (lze ji měnit nahráním tzv. </a:t>
            </a:r>
            <a:r>
              <a:rPr lang="cs-CZ" dirty="0" err="1"/>
              <a:t>popup</a:t>
            </a:r>
            <a:r>
              <a:rPr lang="cs-CZ" dirty="0"/>
              <a:t> listů, či vlastní editaci; viz manuál). Na druhém listu „</a:t>
            </a:r>
            <a:r>
              <a:rPr lang="cs-CZ" dirty="0" err="1"/>
              <a:t>form</a:t>
            </a:r>
            <a:r>
              <a:rPr lang="cs-CZ" dirty="0"/>
              <a:t> 2“ mám další hlavičková data, např. biotop. Plocha č. 1 reprezentuje biotop „X7 + K3 (ostrůvkovitě)“ dle Katalogu biotopů ČR (tedy mozaika ruderální bylinné vegetace X7 a ostrůvků křovin K3).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478971" y="1375954"/>
            <a:ext cx="252549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9382" y="918557"/>
            <a:ext cx="864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Orientace v databázi: Hlavičková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96CC01-2E71-481F-AFA4-1D29AF94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34" y="1714500"/>
            <a:ext cx="9144000" cy="51435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FBABBF6-3FC1-42B3-A151-28EDD45B22EC}"/>
              </a:ext>
            </a:extLst>
          </p:cNvPr>
          <p:cNvSpPr/>
          <p:nvPr/>
        </p:nvSpPr>
        <p:spPr>
          <a:xfrm>
            <a:off x="2628495" y="2748671"/>
            <a:ext cx="3849943" cy="2711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4A7651-2A5B-4925-87CC-6A6C0FF89682}"/>
              </a:ext>
            </a:extLst>
          </p:cNvPr>
          <p:cNvSpPr txBox="1"/>
          <p:nvPr/>
        </p:nvSpPr>
        <p:spPr>
          <a:xfrm>
            <a:off x="940244" y="5460521"/>
            <a:ext cx="76793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List 1 editačního formuláře obsahuje standardní hlavičková data a poznámky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2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9382" y="918557"/>
            <a:ext cx="864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Orientace v databázi: Hlavičková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8C7284-7B36-4E66-8269-70C77054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721"/>
            <a:ext cx="9144000" cy="51435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2FB43E3-D9DA-479C-B770-D0BE5D78E145}"/>
              </a:ext>
            </a:extLst>
          </p:cNvPr>
          <p:cNvSpPr/>
          <p:nvPr/>
        </p:nvSpPr>
        <p:spPr>
          <a:xfrm>
            <a:off x="2628496" y="2748671"/>
            <a:ext cx="632290" cy="330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707B15-7E0F-4000-8A02-8970BCE51555}"/>
              </a:ext>
            </a:extLst>
          </p:cNvPr>
          <p:cNvSpPr txBox="1"/>
          <p:nvPr/>
        </p:nvSpPr>
        <p:spPr>
          <a:xfrm>
            <a:off x="1732549" y="5154613"/>
            <a:ext cx="66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List 2 editačního formuláře obsahuje uživatelsky definované kolonky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61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9382" y="918557"/>
            <a:ext cx="864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Orientace v databázi: Druhová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92D87B-AF8D-4962-8F42-73297AF6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619"/>
            <a:ext cx="9144000" cy="51435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CB29ACE-8DD1-4FAE-87E4-75CBE4029349}"/>
              </a:ext>
            </a:extLst>
          </p:cNvPr>
          <p:cNvSpPr/>
          <p:nvPr/>
        </p:nvSpPr>
        <p:spPr>
          <a:xfrm>
            <a:off x="7737895" y="2018581"/>
            <a:ext cx="1406106" cy="233775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47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72384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8989" y="795446"/>
            <a:ext cx="8649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Databázový program pro ukládání fytocenologických snímků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Pro badatele v ČR zdarma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Databáze lesnické typologie ÚHÚL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Česká národní fytocenologické databáze (113 tis. snímků) -&gt; EVA -&gt; </a:t>
            </a:r>
            <a:r>
              <a:rPr lang="cs-CZ" sz="2200" b="1" dirty="0" err="1"/>
              <a:t>sPlot</a:t>
            </a:r>
            <a:r>
              <a:rPr lang="cs-CZ" sz="2200" b="1" dirty="0"/>
              <a:t> (</a:t>
            </a:r>
            <a:r>
              <a:rPr lang="cs-CZ" sz="2200" b="1" dirty="0" err="1"/>
              <a:t>Global</a:t>
            </a:r>
            <a:r>
              <a:rPr lang="cs-CZ" sz="2200" b="1" dirty="0"/>
              <a:t> </a:t>
            </a:r>
            <a:r>
              <a:rPr lang="cs-CZ" sz="2200" b="1" dirty="0" err="1"/>
              <a:t>Vegetation</a:t>
            </a:r>
            <a:r>
              <a:rPr lang="cs-CZ" sz="2200" b="1" dirty="0"/>
              <a:t> Database)</a:t>
            </a: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00" b="1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hlinkClick r:id="rId3"/>
              </a:rPr>
              <a:t>http://www.synbiosys.alterra.nl/turboveg/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hlinkClick r:id="rId4"/>
              </a:rPr>
              <a:t>https://botzool.cz/vegsci/phytosociologicalDb/</a:t>
            </a:r>
            <a:r>
              <a:rPr lang="cs-CZ" sz="2000" b="1" dirty="0"/>
              <a:t> </a:t>
            </a:r>
          </a:p>
          <a:p>
            <a:r>
              <a:rPr lang="cs-CZ" sz="2000" b="1" dirty="0"/>
              <a:t>	</a:t>
            </a:r>
            <a:r>
              <a:rPr lang="cs-CZ" sz="2000" dirty="0"/>
              <a:t>program ke stažení, návody, </a:t>
            </a:r>
            <a:r>
              <a:rPr lang="cs-CZ" sz="2000" dirty="0" err="1"/>
              <a:t>popup</a:t>
            </a:r>
            <a:r>
              <a:rPr lang="cs-CZ" sz="2000" dirty="0"/>
              <a:t> a species listy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01"/>
          <a:stretch/>
        </p:blipFill>
        <p:spPr>
          <a:xfrm>
            <a:off x="1682839" y="3731244"/>
            <a:ext cx="5778322" cy="31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9382" y="918557"/>
            <a:ext cx="864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Orientace v databázi: ikony a nástrojová lišta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92D87B-AF8D-4962-8F42-73297AF6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619"/>
            <a:ext cx="9144000" cy="51435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17F258E-A5A9-4EAA-B30D-40F4FFE90F1A}"/>
              </a:ext>
            </a:extLst>
          </p:cNvPr>
          <p:cNvSpPr/>
          <p:nvPr/>
        </p:nvSpPr>
        <p:spPr>
          <a:xfrm>
            <a:off x="0" y="1762048"/>
            <a:ext cx="9144000" cy="653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17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25264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45225" y="247749"/>
            <a:ext cx="8898774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Zobrazení vybraných sloupců / proměnných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7985" t="15605" r="12612" b="4394"/>
          <a:stretch/>
        </p:blipFill>
        <p:spPr>
          <a:xfrm>
            <a:off x="683360" y="955342"/>
            <a:ext cx="7791899" cy="59026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5" y="5192104"/>
            <a:ext cx="863692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Klikem pravým tlačítkem myši do záhlaví sloupce lze některé sloupce skrýt (zruším fajfku), nebo opětovně zobrazit (</a:t>
            </a:r>
            <a:r>
              <a:rPr lang="cs-CZ" dirty="0" err="1"/>
              <a:t>fajku</a:t>
            </a:r>
            <a:r>
              <a:rPr lang="cs-CZ" dirty="0"/>
              <a:t> zatrhnu). Hlavní okno databáze si tak můžu zpřehlednit tím, že se mi nebudou zobrazovat nevyplněné databázové položky.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4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25264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45225" y="247749"/>
            <a:ext cx="8898774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Zobrazení vybraných sloupců / proměnných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813" t="15371" r="12499" b="6111"/>
          <a:stretch/>
        </p:blipFill>
        <p:spPr>
          <a:xfrm>
            <a:off x="602158" y="975360"/>
            <a:ext cx="7940955" cy="58760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5" y="5192104"/>
            <a:ext cx="863692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Totéž lze přes tlačítko „</a:t>
            </a:r>
            <a:r>
              <a:rPr lang="cs-CZ" dirty="0" err="1"/>
              <a:t>organise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 data“. V levém okně si můžu vybrat jen ty položky, které chci zobrazit. Označím je, kliknu na tlačítko „</a:t>
            </a:r>
            <a:r>
              <a:rPr lang="cs-CZ" dirty="0" err="1"/>
              <a:t>Add</a:t>
            </a:r>
            <a:r>
              <a:rPr lang="cs-CZ" dirty="0"/>
              <a:t>“ a tyto vybrané položky se mi přesunou do okna pravého. Klikem na „</a:t>
            </a:r>
            <a:r>
              <a:rPr lang="cs-CZ" dirty="0" err="1"/>
              <a:t>Save</a:t>
            </a:r>
            <a:r>
              <a:rPr lang="cs-CZ" dirty="0"/>
              <a:t>“ se celá operace provede. Pokud chci naopak všechna pole opět zobrazit, kliknu v této nabídce na tlačítko „Default“.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2682240" y="1680754"/>
            <a:ext cx="278674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74423" y="2952207"/>
            <a:ext cx="600891" cy="217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3374571" y="4464857"/>
            <a:ext cx="600891" cy="217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037805" y="4473566"/>
            <a:ext cx="600891" cy="217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4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Doplnění hlavičkových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7910" t="15074" r="12388" b="6385"/>
          <a:stretch/>
        </p:blipFill>
        <p:spPr>
          <a:xfrm>
            <a:off x="375460" y="638175"/>
            <a:ext cx="8405170" cy="62198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5" y="4152303"/>
            <a:ext cx="86369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/>
              <a:t>Database -&gt; </a:t>
            </a:r>
            <a:r>
              <a:rPr lang="cs-CZ" i="1" dirty="0" err="1"/>
              <a:t>Modify</a:t>
            </a:r>
            <a:r>
              <a:rPr lang="cs-CZ" i="1" dirty="0"/>
              <a:t> </a:t>
            </a:r>
            <a:r>
              <a:rPr lang="cs-CZ" i="1" dirty="0" err="1"/>
              <a:t>structure</a:t>
            </a:r>
            <a:r>
              <a:rPr lang="cs-CZ" dirty="0"/>
              <a:t> mi umožňuje doplnit další položku v hlavičkových datech (tj. sloupec v databázi).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Doplnění hlavičkových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8125" t="15000" r="12396" b="6111"/>
          <a:stretch/>
        </p:blipFill>
        <p:spPr>
          <a:xfrm>
            <a:off x="448886" y="638175"/>
            <a:ext cx="8229600" cy="515679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3538" y="4680386"/>
            <a:ext cx="8636923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/>
              <a:t>Database – </a:t>
            </a:r>
            <a:r>
              <a:rPr lang="cs-CZ" i="1" dirty="0" err="1"/>
              <a:t>Modify</a:t>
            </a:r>
            <a:r>
              <a:rPr lang="cs-CZ" i="1" dirty="0"/>
              <a:t> </a:t>
            </a:r>
            <a:r>
              <a:rPr lang="cs-CZ" i="1" dirty="0" err="1"/>
              <a:t>structure</a:t>
            </a:r>
            <a:r>
              <a:rPr lang="cs-CZ" dirty="0"/>
              <a:t>.</a:t>
            </a:r>
          </a:p>
          <a:p>
            <a:r>
              <a:rPr lang="cs-CZ" dirty="0"/>
              <a:t>Vyplním kolonku „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“, což odpovídá názvu nového sloupce v hlavním okně databáze. „Type“ nechám „C“, což značí, že budu zadávat textový řetězec, nikoliv číslo („N“). „Len“ označuje délku řetězce, 20 znaků by mohlo stačit. Kliknu na tlačítko „</a:t>
            </a:r>
            <a:r>
              <a:rPr lang="cs-CZ" dirty="0" err="1"/>
              <a:t>Add</a:t>
            </a:r>
            <a:r>
              <a:rPr lang="cs-CZ" dirty="0"/>
              <a:t>“ a položka se mi přidá do seznamu. Hlavičková data (sloupce databáze) se dají mazat („</a:t>
            </a:r>
            <a:r>
              <a:rPr lang="cs-CZ" dirty="0" err="1"/>
              <a:t>delete</a:t>
            </a:r>
            <a:r>
              <a:rPr lang="cs-CZ" dirty="0"/>
              <a:t>“), upravovat („</a:t>
            </a:r>
            <a:r>
              <a:rPr lang="cs-CZ" dirty="0" err="1"/>
              <a:t>edit</a:t>
            </a:r>
            <a:r>
              <a:rPr lang="cs-CZ" dirty="0"/>
              <a:t>“). Úpravu struktury databáze uložím klikem na tlačítko „</a:t>
            </a:r>
            <a:r>
              <a:rPr lang="cs-CZ" dirty="0" err="1"/>
              <a:t>rebuild</a:t>
            </a:r>
            <a:r>
              <a:rPr lang="cs-CZ" dirty="0"/>
              <a:t>“ a nová položka pro půdní typ se mi objeví v hlavním okně databáze jako poslední sloupec.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2392326" y="2604977"/>
            <a:ext cx="1743739" cy="329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Doplnění hlavičkových dat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895" t="15263" r="12456" b="6140"/>
          <a:stretch/>
        </p:blipFill>
        <p:spPr>
          <a:xfrm>
            <a:off x="367772" y="638175"/>
            <a:ext cx="8391828" cy="62198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4" y="4937561"/>
            <a:ext cx="86369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Výsledkem je nově přidané pole databáze. Já si ho mohu dál doplnit.</a:t>
            </a:r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095750" y="1552575"/>
            <a:ext cx="1181100" cy="3286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44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7983" t="15575" r="12281" b="5985"/>
          <a:stretch/>
        </p:blipFill>
        <p:spPr>
          <a:xfrm>
            <a:off x="404877" y="695325"/>
            <a:ext cx="8343502" cy="6162675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45225" y="25264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3271" y="1435426"/>
            <a:ext cx="252549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Editace nové proměnné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5224" y="3299136"/>
            <a:ext cx="863692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Kliknu na ikonu „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 data“, přepnu na „</a:t>
            </a:r>
            <a:r>
              <a:rPr lang="cs-CZ" dirty="0" err="1"/>
              <a:t>form</a:t>
            </a:r>
            <a:r>
              <a:rPr lang="cs-CZ" dirty="0"/>
              <a:t> 2“ a do pole „</a:t>
            </a:r>
            <a:r>
              <a:rPr lang="cs-CZ" dirty="0" err="1"/>
              <a:t>Pudni_typ</a:t>
            </a:r>
            <a:r>
              <a:rPr lang="cs-CZ" dirty="0"/>
              <a:t>“ doplňuji hodnoty. Tlačítko „</a:t>
            </a:r>
            <a:r>
              <a:rPr lang="cs-CZ" dirty="0" err="1"/>
              <a:t>next</a:t>
            </a:r>
            <a:r>
              <a:rPr lang="cs-CZ" dirty="0"/>
              <a:t>“ mi bude postupně nabízet další plochy k doplnění půdního typu. Jakmile práci dokončím, potvrdím tlačítkem „</a:t>
            </a:r>
            <a:r>
              <a:rPr lang="cs-CZ" dirty="0" err="1"/>
              <a:t>save</a:t>
            </a:r>
            <a:r>
              <a:rPr lang="cs-CZ" dirty="0"/>
              <a:t>“.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1828800" y="2695575"/>
            <a:ext cx="1657350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762625" y="4657725"/>
            <a:ext cx="628650" cy="27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5762625" y="5240621"/>
            <a:ext cx="628650" cy="27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86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5225" y="25264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45225" y="195495"/>
            <a:ext cx="8636923" cy="4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Editace nové proměnné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807" t="15419" r="12544" b="6140"/>
          <a:stretch/>
        </p:blipFill>
        <p:spPr>
          <a:xfrm>
            <a:off x="406515" y="695325"/>
            <a:ext cx="8331253" cy="61626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5225" y="5192104"/>
            <a:ext cx="86369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Výsledkem je doplněný půdní typ pro plochu číslo 1.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4110446" y="1593669"/>
            <a:ext cx="1158240" cy="3265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3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852" y="918557"/>
            <a:ext cx="864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ÚKOL</a:t>
            </a:r>
            <a:r>
              <a:rPr lang="cs-CZ" sz="2400" b="1" dirty="0"/>
              <a:t>: doplňte sloupec pro půdní pH</a:t>
            </a:r>
          </a:p>
          <a:p>
            <a:endParaRPr lang="cs-CZ" sz="2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A4B2585-4FE5-4CFE-92D9-FA71D15A6260}"/>
              </a:ext>
            </a:extLst>
          </p:cNvPr>
          <p:cNvSpPr/>
          <p:nvPr/>
        </p:nvSpPr>
        <p:spPr>
          <a:xfrm>
            <a:off x="1600198" y="3500437"/>
            <a:ext cx="416677" cy="181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F8D49F0-8898-4372-A686-6EA80F8E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0" t="15074" r="12388" b="6385"/>
          <a:stretch/>
        </p:blipFill>
        <p:spPr>
          <a:xfrm>
            <a:off x="43341" y="1683918"/>
            <a:ext cx="8405170" cy="621982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7F8B5C8-DCFE-437F-B9AD-546F69B97397}"/>
              </a:ext>
            </a:extLst>
          </p:cNvPr>
          <p:cNvSpPr/>
          <p:nvPr/>
        </p:nvSpPr>
        <p:spPr>
          <a:xfrm>
            <a:off x="57260" y="3276624"/>
            <a:ext cx="130977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3D0535-213B-4B1C-B12E-5A4BFE4CA1CE}"/>
              </a:ext>
            </a:extLst>
          </p:cNvPr>
          <p:cNvSpPr txBox="1"/>
          <p:nvPr/>
        </p:nvSpPr>
        <p:spPr>
          <a:xfrm>
            <a:off x="463737" y="5432345"/>
            <a:ext cx="4108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Database -&gt; </a:t>
            </a:r>
            <a:r>
              <a:rPr lang="cs-CZ" dirty="0" err="1"/>
              <a:t>Modify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9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852" y="918557"/>
            <a:ext cx="864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pH je numerická hodnota = N, 2 desetinná místa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/>
              <a:t>Add</a:t>
            </a:r>
            <a:r>
              <a:rPr lang="cs-CZ" sz="2400" b="1" dirty="0"/>
              <a:t> -&gt; </a:t>
            </a:r>
            <a:r>
              <a:rPr lang="cs-CZ" sz="2400" b="1" dirty="0" err="1"/>
              <a:t>Rebuild</a:t>
            </a:r>
            <a:r>
              <a:rPr lang="cs-CZ" sz="2400" b="1" dirty="0"/>
              <a:t> = přidání nového sloupce pH</a:t>
            </a:r>
          </a:p>
          <a:p>
            <a:endParaRPr lang="cs-CZ" sz="2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A4B2585-4FE5-4CFE-92D9-FA71D15A6260}"/>
              </a:ext>
            </a:extLst>
          </p:cNvPr>
          <p:cNvSpPr/>
          <p:nvPr/>
        </p:nvSpPr>
        <p:spPr>
          <a:xfrm>
            <a:off x="1600198" y="3500437"/>
            <a:ext cx="416677" cy="181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091DA75-C984-4A70-9FD8-F146C1F0B059}"/>
              </a:ext>
            </a:extLst>
          </p:cNvPr>
          <p:cNvGrpSpPr/>
          <p:nvPr/>
        </p:nvGrpSpPr>
        <p:grpSpPr>
          <a:xfrm>
            <a:off x="-8314" y="1739826"/>
            <a:ext cx="9144000" cy="5143500"/>
            <a:chOff x="0" y="795943"/>
            <a:chExt cx="9144000" cy="51435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F3DD688-B059-4699-973B-AF9DD65BF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5943"/>
              <a:ext cx="9144000" cy="5143500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7F8B5C8-DCFE-437F-B9AD-546F69B97397}"/>
                </a:ext>
              </a:extLst>
            </p:cNvPr>
            <p:cNvSpPr/>
            <p:nvPr/>
          </p:nvSpPr>
          <p:spPr>
            <a:xfrm>
              <a:off x="290425" y="1715005"/>
              <a:ext cx="1309773" cy="314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ED6AFA-CB85-4C78-B6F8-22505AD1E482}"/>
              </a:ext>
            </a:extLst>
          </p:cNvPr>
          <p:cNvSpPr txBox="1"/>
          <p:nvPr/>
        </p:nvSpPr>
        <p:spPr>
          <a:xfrm>
            <a:off x="463736" y="5432345"/>
            <a:ext cx="1861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pH  -&gt; N -&gt; 4 -&gt;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695" y="209852"/>
            <a:ext cx="8628610" cy="91503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9DB60321-EF94-47B5-9B19-B04E51FC9A74}"/>
              </a:ext>
            </a:extLst>
          </p:cNvPr>
          <p:cNvSpPr txBox="1">
            <a:spLocks/>
          </p:cNvSpPr>
          <p:nvPr/>
        </p:nvSpPr>
        <p:spPr>
          <a:xfrm>
            <a:off x="673571" y="1124886"/>
            <a:ext cx="7182391" cy="5172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Instalace </a:t>
            </a:r>
            <a:r>
              <a:rPr lang="cs-CZ" b="1" dirty="0" err="1"/>
              <a:t>Turbovegu</a:t>
            </a:r>
            <a:endParaRPr lang="cs-CZ" b="1" dirty="0"/>
          </a:p>
          <a:p>
            <a:r>
              <a:rPr lang="cs-CZ" b="1" dirty="0"/>
              <a:t>Načtení existující databáze</a:t>
            </a:r>
          </a:p>
          <a:p>
            <a:r>
              <a:rPr lang="cs-CZ" b="1" dirty="0"/>
              <a:t>Orientace v programu</a:t>
            </a:r>
          </a:p>
          <a:p>
            <a:r>
              <a:rPr lang="cs-CZ" b="1" dirty="0"/>
              <a:t>Správa, editace a manipulace dat</a:t>
            </a:r>
          </a:p>
          <a:p>
            <a:r>
              <a:rPr lang="cs-CZ" dirty="0"/>
              <a:t>Založení databáze 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Přepis vzorového snímku do existující databáze</a:t>
            </a:r>
          </a:p>
          <a:p>
            <a:r>
              <a:rPr lang="cs-CZ" dirty="0"/>
              <a:t>Přepis vlastního snímku do nové/existující databáze</a:t>
            </a:r>
          </a:p>
          <a:p>
            <a:endParaRPr lang="en-US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4191513-9090-4B3B-B1F4-A1C244607584}"/>
              </a:ext>
            </a:extLst>
          </p:cNvPr>
          <p:cNvSpPr txBox="1">
            <a:spLocks/>
          </p:cNvSpPr>
          <p:nvPr/>
        </p:nvSpPr>
        <p:spPr>
          <a:xfrm>
            <a:off x="-380659" y="4088864"/>
            <a:ext cx="8628610" cy="91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Dnešní úkol (využití pro protokol 2)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58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852" y="918557"/>
            <a:ext cx="864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V druhém editačním listu (</a:t>
            </a:r>
            <a:r>
              <a:rPr lang="cs-CZ" sz="2400" b="1" dirty="0" err="1"/>
              <a:t>Form</a:t>
            </a:r>
            <a:r>
              <a:rPr lang="cs-CZ" sz="2400" b="1" dirty="0"/>
              <a:t> 2) je nová kolonka pH, kam edituji hodnotu </a:t>
            </a:r>
          </a:p>
          <a:p>
            <a:endParaRPr lang="cs-CZ" sz="2400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2579F05-C1BC-48B2-B39D-5B9182B29C9A}"/>
              </a:ext>
            </a:extLst>
          </p:cNvPr>
          <p:cNvGrpSpPr/>
          <p:nvPr/>
        </p:nvGrpSpPr>
        <p:grpSpPr>
          <a:xfrm>
            <a:off x="14548" y="1868927"/>
            <a:ext cx="9144000" cy="5143500"/>
            <a:chOff x="0" y="857250"/>
            <a:chExt cx="9144000" cy="514350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45D619D-E86B-48C8-B0D2-FA1F0386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57250"/>
              <a:ext cx="9144000" cy="5143500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EA4B2585-4FE5-4CFE-92D9-FA71D15A6260}"/>
                </a:ext>
              </a:extLst>
            </p:cNvPr>
            <p:cNvSpPr/>
            <p:nvPr/>
          </p:nvSpPr>
          <p:spPr>
            <a:xfrm>
              <a:off x="5004878" y="2562226"/>
              <a:ext cx="744169" cy="2524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16272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91285" y="1320263"/>
            <a:ext cx="65785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snímek: </a:t>
            </a:r>
            <a:r>
              <a:rPr lang="cs-CZ" b="1" i="1" dirty="0" err="1"/>
              <a:t>Select</a:t>
            </a:r>
            <a:r>
              <a:rPr lang="cs-CZ" b="1" i="1" dirty="0"/>
              <a:t>/</a:t>
            </a:r>
            <a:r>
              <a:rPr lang="cs-CZ" b="1" i="1" dirty="0" err="1"/>
              <a:t>Deselect</a:t>
            </a:r>
            <a:r>
              <a:rPr lang="cs-CZ" b="1" dirty="0"/>
              <a:t>, mezerník nebo pomocí dotazu</a:t>
            </a:r>
          </a:p>
          <a:p>
            <a:r>
              <a:rPr lang="cs-CZ" dirty="0"/>
              <a:t>Dotazem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lesní vegetační stupeň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soubor lesních typů (3S)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snímky s druhem </a:t>
            </a:r>
            <a:r>
              <a:rPr lang="cs-CZ" i="1" dirty="0" err="1"/>
              <a:t>Oxalis</a:t>
            </a:r>
            <a:r>
              <a:rPr lang="cs-CZ" i="1" dirty="0"/>
              <a:t> </a:t>
            </a:r>
            <a:r>
              <a:rPr lang="cs-CZ" i="1" dirty="0" err="1"/>
              <a:t>acetosella</a:t>
            </a: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snímky s </a:t>
            </a:r>
            <a:r>
              <a:rPr lang="cs-CZ" i="1" dirty="0" err="1"/>
              <a:t>Fagus</a:t>
            </a:r>
            <a:r>
              <a:rPr lang="cs-CZ" i="1" dirty="0"/>
              <a:t> </a:t>
            </a:r>
            <a:r>
              <a:rPr lang="cs-CZ" i="1" dirty="0" err="1"/>
              <a:t>sylvatica</a:t>
            </a:r>
            <a:r>
              <a:rPr lang="cs-CZ" i="1" dirty="0"/>
              <a:t> </a:t>
            </a:r>
            <a:r>
              <a:rPr lang="cs-CZ" dirty="0"/>
              <a:t>&gt; 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kombinaci vegetační stupně 2–4 + </a:t>
            </a:r>
            <a:r>
              <a:rPr lang="cs-CZ" dirty="0" err="1"/>
              <a:t>Picea</a:t>
            </a:r>
            <a:r>
              <a:rPr lang="cs-CZ" dirty="0"/>
              <a:t> </a:t>
            </a:r>
            <a:r>
              <a:rPr lang="cs-CZ" dirty="0" err="1"/>
              <a:t>abies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kombinaci vegetační stupně 6–8 na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Filtr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Export do excelu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Export species checklistu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Export konkrétního snímku do </a:t>
            </a:r>
            <a:r>
              <a:rPr lang="cs-CZ" dirty="0" err="1"/>
              <a:t>txt</a:t>
            </a:r>
            <a:r>
              <a:rPr lang="cs-CZ" dirty="0"/>
              <a:t> – do terénu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1862254" y="1768936"/>
            <a:ext cx="992458" cy="7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81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9" y="1067344"/>
            <a:ext cx="767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lesní vegetační stupeň (3):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3589269" y="1067344"/>
            <a:ext cx="992458" cy="726312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DC20C35-495C-43F5-9BB0-DF89435F1D7C}"/>
              </a:ext>
            </a:extLst>
          </p:cNvPr>
          <p:cNvGrpSpPr/>
          <p:nvPr/>
        </p:nvGrpSpPr>
        <p:grpSpPr>
          <a:xfrm>
            <a:off x="9727" y="2469962"/>
            <a:ext cx="9144000" cy="5143500"/>
            <a:chOff x="9727" y="2604238"/>
            <a:chExt cx="9144000" cy="514350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EF43FEC2-1E79-4620-B521-B1F3973DC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" y="2604238"/>
              <a:ext cx="9144000" cy="5143500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0BBC448-5AA8-4F47-8719-F9FA983C2A7C}"/>
                </a:ext>
              </a:extLst>
            </p:cNvPr>
            <p:cNvSpPr/>
            <p:nvPr/>
          </p:nvSpPr>
          <p:spPr>
            <a:xfrm>
              <a:off x="3685677" y="4512037"/>
              <a:ext cx="1309773" cy="2447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606A276-E61E-4916-9E1D-6FE727630199}"/>
                </a:ext>
              </a:extLst>
            </p:cNvPr>
            <p:cNvSpPr/>
            <p:nvPr/>
          </p:nvSpPr>
          <p:spPr>
            <a:xfrm>
              <a:off x="3761124" y="4723180"/>
              <a:ext cx="548230" cy="2447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FF1729C-63EF-4886-AC01-EB1459448822}"/>
                </a:ext>
              </a:extLst>
            </p:cNvPr>
            <p:cNvSpPr/>
            <p:nvPr/>
          </p:nvSpPr>
          <p:spPr>
            <a:xfrm>
              <a:off x="4581727" y="5545867"/>
              <a:ext cx="583659" cy="3880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B16D269-5A5F-4011-8BE7-EC2913761911}"/>
                </a:ext>
              </a:extLst>
            </p:cNvPr>
            <p:cNvSpPr/>
            <p:nvPr/>
          </p:nvSpPr>
          <p:spPr>
            <a:xfrm>
              <a:off x="5309306" y="4259536"/>
              <a:ext cx="420286" cy="2447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C498907-0CC1-4BB4-8AB9-33807BB94FD7}"/>
              </a:ext>
            </a:extLst>
          </p:cNvPr>
          <p:cNvSpPr txBox="1"/>
          <p:nvPr/>
        </p:nvSpPr>
        <p:spPr>
          <a:xfrm>
            <a:off x="316203" y="2928279"/>
            <a:ext cx="85659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Přes ikonu „?“ Build </a:t>
            </a:r>
            <a:r>
              <a:rPr lang="cs-CZ" dirty="0" err="1"/>
              <a:t>query</a:t>
            </a:r>
            <a:r>
              <a:rPr lang="cs-CZ" dirty="0"/>
              <a:t> </a:t>
            </a:r>
            <a:r>
              <a:rPr lang="cs-CZ" i="1" dirty="0"/>
              <a:t>-&gt; </a:t>
            </a:r>
            <a:r>
              <a:rPr lang="cs-CZ" dirty="0"/>
              <a:t>vyber</a:t>
            </a:r>
            <a:r>
              <a:rPr lang="cs-CZ" i="1" dirty="0"/>
              <a:t> Habitat</a:t>
            </a:r>
            <a:r>
              <a:rPr lang="cs-CZ" dirty="0"/>
              <a:t> –&gt; rozmezí definuj od 3 do 3 -&gt; </a:t>
            </a:r>
            <a:r>
              <a:rPr lang="cs-CZ" i="1" dirty="0" err="1"/>
              <a:t>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3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9" y="1067344"/>
            <a:ext cx="784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Výsledek = vybrané (žluté) plochy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3813125" y="1156093"/>
            <a:ext cx="992458" cy="7263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0BBC448-5AA8-4F47-8719-F9FA983C2A7C}"/>
              </a:ext>
            </a:extLst>
          </p:cNvPr>
          <p:cNvSpPr/>
          <p:nvPr/>
        </p:nvSpPr>
        <p:spPr>
          <a:xfrm>
            <a:off x="3685677" y="4512037"/>
            <a:ext cx="1309773" cy="244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606A276-E61E-4916-9E1D-6FE727630199}"/>
              </a:ext>
            </a:extLst>
          </p:cNvPr>
          <p:cNvSpPr/>
          <p:nvPr/>
        </p:nvSpPr>
        <p:spPr>
          <a:xfrm>
            <a:off x="3761124" y="4723180"/>
            <a:ext cx="548230" cy="244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FF1729C-63EF-4886-AC01-EB1459448822}"/>
              </a:ext>
            </a:extLst>
          </p:cNvPr>
          <p:cNvSpPr/>
          <p:nvPr/>
        </p:nvSpPr>
        <p:spPr>
          <a:xfrm>
            <a:off x="4581727" y="5545867"/>
            <a:ext cx="583659" cy="388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25EC526-A079-4A61-B25D-E8017AF33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" y="235642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3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9" y="1067344"/>
            <a:ext cx="657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snímky s druhem </a:t>
            </a:r>
            <a:r>
              <a:rPr lang="cs-CZ" i="1" dirty="0" err="1"/>
              <a:t>Oxalis</a:t>
            </a:r>
            <a:r>
              <a:rPr lang="cs-CZ" i="1" dirty="0"/>
              <a:t> </a:t>
            </a:r>
            <a:r>
              <a:rPr lang="cs-CZ" i="1" dirty="0" err="1"/>
              <a:t>acetosella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1" t="8916" r="82927" b="83627"/>
          <a:stretch/>
        </p:blipFill>
        <p:spPr>
          <a:xfrm>
            <a:off x="3761123" y="941196"/>
            <a:ext cx="992458" cy="7263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00185A-3ED9-445D-AF20-ED55FC98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7673"/>
            <a:ext cx="9144000" cy="51435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6A2E81C-51AB-4A85-92F6-06D220FDE62E}"/>
              </a:ext>
            </a:extLst>
          </p:cNvPr>
          <p:cNvSpPr/>
          <p:nvPr/>
        </p:nvSpPr>
        <p:spPr>
          <a:xfrm>
            <a:off x="3761123" y="3767770"/>
            <a:ext cx="57741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3C83078-CF65-4242-88EA-E73AB2A8D188}"/>
              </a:ext>
            </a:extLst>
          </p:cNvPr>
          <p:cNvSpPr/>
          <p:nvPr/>
        </p:nvSpPr>
        <p:spPr>
          <a:xfrm>
            <a:off x="3563327" y="4163362"/>
            <a:ext cx="57741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8B09690-2E82-4BB1-A74F-1B50C761B3B8}"/>
              </a:ext>
            </a:extLst>
          </p:cNvPr>
          <p:cNvSpPr/>
          <p:nvPr/>
        </p:nvSpPr>
        <p:spPr>
          <a:xfrm>
            <a:off x="2723505" y="4938332"/>
            <a:ext cx="710359" cy="236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05429D-44A7-4513-A712-B2A83121061A}"/>
              </a:ext>
            </a:extLst>
          </p:cNvPr>
          <p:cNvSpPr txBox="1"/>
          <p:nvPr/>
        </p:nvSpPr>
        <p:spPr>
          <a:xfrm>
            <a:off x="316203" y="2928279"/>
            <a:ext cx="85659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Přes ikonu „?“ Build </a:t>
            </a:r>
            <a:r>
              <a:rPr lang="cs-CZ" dirty="0" err="1"/>
              <a:t>query</a:t>
            </a:r>
            <a:r>
              <a:rPr lang="cs-CZ" dirty="0"/>
              <a:t> </a:t>
            </a:r>
            <a:r>
              <a:rPr lang="cs-CZ" i="1" dirty="0"/>
              <a:t>-&gt; </a:t>
            </a:r>
            <a:r>
              <a:rPr lang="cs-CZ" dirty="0"/>
              <a:t>vyber druhý list </a:t>
            </a:r>
            <a:r>
              <a:rPr lang="cs-CZ" i="1" dirty="0"/>
              <a:t>Species data</a:t>
            </a:r>
            <a:r>
              <a:rPr lang="cs-CZ" dirty="0"/>
              <a:t> zadej 3 první písmena rodu a 3 písmena druhu (</a:t>
            </a:r>
            <a:r>
              <a:rPr lang="cs-CZ" dirty="0" err="1"/>
              <a:t>oxa</a:t>
            </a:r>
            <a:r>
              <a:rPr lang="cs-CZ" dirty="0"/>
              <a:t> </a:t>
            </a:r>
            <a:r>
              <a:rPr lang="cs-CZ" dirty="0" err="1"/>
              <a:t>ace</a:t>
            </a:r>
            <a:r>
              <a:rPr lang="cs-CZ" dirty="0"/>
              <a:t>), v pokryvnosti (</a:t>
            </a:r>
            <a:r>
              <a:rPr lang="cs-CZ" dirty="0" err="1"/>
              <a:t>cover</a:t>
            </a:r>
            <a:r>
              <a:rPr lang="cs-CZ" dirty="0"/>
              <a:t>) 1–100 % -&gt; </a:t>
            </a:r>
            <a:r>
              <a:rPr lang="cs-CZ" i="1" dirty="0" err="1"/>
              <a:t>Add</a:t>
            </a:r>
            <a:r>
              <a:rPr lang="cs-CZ" i="1" dirty="0"/>
              <a:t> </a:t>
            </a:r>
            <a:r>
              <a:rPr lang="cs-CZ" dirty="0"/>
              <a:t>(přidej)</a:t>
            </a:r>
            <a:r>
              <a:rPr lang="cs-CZ" i="1" dirty="0"/>
              <a:t> -&gt; </a:t>
            </a:r>
            <a:r>
              <a:rPr lang="cs-CZ" i="1" dirty="0" err="1"/>
              <a:t>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6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9" y="1067344"/>
            <a:ext cx="657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snímky s druhem </a:t>
            </a:r>
            <a:r>
              <a:rPr lang="cs-CZ" i="1" dirty="0" err="1"/>
              <a:t>Oxalis</a:t>
            </a:r>
            <a:r>
              <a:rPr lang="cs-CZ" i="1" dirty="0"/>
              <a:t> </a:t>
            </a:r>
            <a:r>
              <a:rPr lang="cs-CZ" i="1" dirty="0" err="1"/>
              <a:t>acetosella</a:t>
            </a:r>
            <a:r>
              <a:rPr lang="cs-CZ" i="1" dirty="0"/>
              <a:t> </a:t>
            </a:r>
            <a:r>
              <a:rPr lang="cs-CZ" dirty="0"/>
              <a:t>-&gt; list Species data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3761123" y="941196"/>
            <a:ext cx="992458" cy="7263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00185A-3ED9-445D-AF20-ED55FC980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7673"/>
            <a:ext cx="9144000" cy="51435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6A2E81C-51AB-4A85-92F6-06D220FDE62E}"/>
              </a:ext>
            </a:extLst>
          </p:cNvPr>
          <p:cNvSpPr/>
          <p:nvPr/>
        </p:nvSpPr>
        <p:spPr>
          <a:xfrm>
            <a:off x="3761123" y="3767770"/>
            <a:ext cx="57741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3C83078-CF65-4242-88EA-E73AB2A8D188}"/>
              </a:ext>
            </a:extLst>
          </p:cNvPr>
          <p:cNvSpPr/>
          <p:nvPr/>
        </p:nvSpPr>
        <p:spPr>
          <a:xfrm>
            <a:off x="3563327" y="4163362"/>
            <a:ext cx="57741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8B09690-2E82-4BB1-A74F-1B50C761B3B8}"/>
              </a:ext>
            </a:extLst>
          </p:cNvPr>
          <p:cNvSpPr/>
          <p:nvPr/>
        </p:nvSpPr>
        <p:spPr>
          <a:xfrm>
            <a:off x="2723505" y="4938332"/>
            <a:ext cx="710359" cy="236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ED3D4D5-144C-49ED-BDF7-467AE71C7BFD}"/>
              </a:ext>
            </a:extLst>
          </p:cNvPr>
          <p:cNvSpPr/>
          <p:nvPr/>
        </p:nvSpPr>
        <p:spPr>
          <a:xfrm>
            <a:off x="5207302" y="3939702"/>
            <a:ext cx="577413" cy="223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27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8" y="1067344"/>
            <a:ext cx="8636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snímky s druhem </a:t>
            </a:r>
            <a:r>
              <a:rPr lang="cs-CZ" i="1" dirty="0" err="1"/>
              <a:t>Oxalis</a:t>
            </a:r>
            <a:r>
              <a:rPr lang="cs-CZ" i="1" dirty="0"/>
              <a:t> </a:t>
            </a:r>
            <a:r>
              <a:rPr lang="cs-CZ" i="1" dirty="0" err="1"/>
              <a:t>acetosella</a:t>
            </a:r>
            <a:r>
              <a:rPr lang="cs-CZ" i="1" dirty="0"/>
              <a:t> </a:t>
            </a:r>
            <a:r>
              <a:rPr lang="cs-CZ" dirty="0"/>
              <a:t>-&gt; výsledek žlutě vybrané plochy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3761123" y="941196"/>
            <a:ext cx="992458" cy="72631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6A2E81C-51AB-4A85-92F6-06D220FDE62E}"/>
              </a:ext>
            </a:extLst>
          </p:cNvPr>
          <p:cNvSpPr/>
          <p:nvPr/>
        </p:nvSpPr>
        <p:spPr>
          <a:xfrm>
            <a:off x="3761123" y="3767770"/>
            <a:ext cx="57741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3C83078-CF65-4242-88EA-E73AB2A8D188}"/>
              </a:ext>
            </a:extLst>
          </p:cNvPr>
          <p:cNvSpPr/>
          <p:nvPr/>
        </p:nvSpPr>
        <p:spPr>
          <a:xfrm>
            <a:off x="3563327" y="4163362"/>
            <a:ext cx="57741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8B09690-2E82-4BB1-A74F-1B50C761B3B8}"/>
              </a:ext>
            </a:extLst>
          </p:cNvPr>
          <p:cNvSpPr/>
          <p:nvPr/>
        </p:nvSpPr>
        <p:spPr>
          <a:xfrm>
            <a:off x="2723505" y="4938332"/>
            <a:ext cx="710359" cy="236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ED3D4D5-144C-49ED-BDF7-467AE71C7BFD}"/>
              </a:ext>
            </a:extLst>
          </p:cNvPr>
          <p:cNvSpPr/>
          <p:nvPr/>
        </p:nvSpPr>
        <p:spPr>
          <a:xfrm>
            <a:off x="5207302" y="3939702"/>
            <a:ext cx="577413" cy="223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E93309-653C-4DDE-AC24-C86B2CABC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658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8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9" y="1067344"/>
            <a:ext cx="6578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kombinaci vegetační stupně 2–4 + </a:t>
            </a:r>
            <a:r>
              <a:rPr lang="cs-CZ" i="1" dirty="0" err="1"/>
              <a:t>Picea</a:t>
            </a:r>
            <a:r>
              <a:rPr lang="cs-CZ" i="1" dirty="0"/>
              <a:t> </a:t>
            </a:r>
            <a:r>
              <a:rPr lang="cs-CZ" i="1" dirty="0" err="1"/>
              <a:t>abies</a:t>
            </a: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3428407" y="1067344"/>
            <a:ext cx="992458" cy="7263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D28FFB-FCF2-4F76-B1A8-45C12A3B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135" y="2267760"/>
            <a:ext cx="9144000" cy="51435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F2BE54A-A841-4018-9962-C08E3523D1B2}"/>
              </a:ext>
            </a:extLst>
          </p:cNvPr>
          <p:cNvSpPr/>
          <p:nvPr/>
        </p:nvSpPr>
        <p:spPr>
          <a:xfrm>
            <a:off x="3293246" y="3864923"/>
            <a:ext cx="57741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6380119-8C9C-46C4-AD3F-13701237E2FF}"/>
              </a:ext>
            </a:extLst>
          </p:cNvPr>
          <p:cNvSpPr/>
          <p:nvPr/>
        </p:nvSpPr>
        <p:spPr>
          <a:xfrm>
            <a:off x="4283293" y="5223553"/>
            <a:ext cx="979371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B181282-9481-4327-8DB3-7545E742CADF}"/>
              </a:ext>
            </a:extLst>
          </p:cNvPr>
          <p:cNvSpPr txBox="1"/>
          <p:nvPr/>
        </p:nvSpPr>
        <p:spPr>
          <a:xfrm>
            <a:off x="1094417" y="2926442"/>
            <a:ext cx="7135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Přes ikonu „?“ Build </a:t>
            </a:r>
            <a:r>
              <a:rPr lang="cs-CZ" dirty="0" err="1"/>
              <a:t>query</a:t>
            </a:r>
            <a:r>
              <a:rPr lang="cs-CZ" dirty="0"/>
              <a:t> </a:t>
            </a:r>
            <a:r>
              <a:rPr lang="cs-CZ" i="1" dirty="0"/>
              <a:t>-&gt; </a:t>
            </a:r>
            <a:r>
              <a:rPr lang="cs-CZ" dirty="0"/>
              <a:t>vyber</a:t>
            </a:r>
            <a:r>
              <a:rPr lang="cs-CZ" i="1" dirty="0"/>
              <a:t> Habitat</a:t>
            </a:r>
            <a:r>
              <a:rPr lang="cs-CZ" dirty="0"/>
              <a:t> –&gt; rozmezí definuj od 2 do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76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9" y="1067344"/>
            <a:ext cx="6578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Vyhledej kombinaci vegetační stupně 2–4 + </a:t>
            </a:r>
            <a:r>
              <a:rPr lang="cs-CZ" dirty="0" err="1"/>
              <a:t>Picea</a:t>
            </a:r>
            <a:r>
              <a:rPr lang="cs-CZ" dirty="0"/>
              <a:t> </a:t>
            </a:r>
            <a:r>
              <a:rPr lang="cs-CZ" dirty="0" err="1"/>
              <a:t>abies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3428407" y="1067344"/>
            <a:ext cx="992458" cy="7263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AC805A1-14F4-4208-AF0E-AEDD6F000F67}"/>
              </a:ext>
            </a:extLst>
          </p:cNvPr>
          <p:cNvSpPr/>
          <p:nvPr/>
        </p:nvSpPr>
        <p:spPr>
          <a:xfrm>
            <a:off x="3020872" y="2656132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9B6268-1B2D-4F7A-A399-B170E530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0F46D59-122A-4DD6-BCEE-F6C7D61FB8F7}"/>
              </a:ext>
            </a:extLst>
          </p:cNvPr>
          <p:cNvSpPr/>
          <p:nvPr/>
        </p:nvSpPr>
        <p:spPr>
          <a:xfrm>
            <a:off x="4118862" y="3903834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5F57440-5DDF-4274-B890-4D2F775DD3FD}"/>
              </a:ext>
            </a:extLst>
          </p:cNvPr>
          <p:cNvSpPr/>
          <p:nvPr/>
        </p:nvSpPr>
        <p:spPr>
          <a:xfrm>
            <a:off x="3020871" y="2664507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F52D2CD-ED91-4E84-983E-E106554EF9A3}"/>
              </a:ext>
            </a:extLst>
          </p:cNvPr>
          <p:cNvSpPr/>
          <p:nvPr/>
        </p:nvSpPr>
        <p:spPr>
          <a:xfrm>
            <a:off x="4343836" y="2821669"/>
            <a:ext cx="58808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93A7C2E-98C5-499E-AE7E-51B3984B9B10}"/>
              </a:ext>
            </a:extLst>
          </p:cNvPr>
          <p:cNvSpPr/>
          <p:nvPr/>
        </p:nvSpPr>
        <p:spPr>
          <a:xfrm>
            <a:off x="5008509" y="2738901"/>
            <a:ext cx="1139372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77778D-499C-4692-84FF-FBE28202FEE7}"/>
              </a:ext>
            </a:extLst>
          </p:cNvPr>
          <p:cNvSpPr txBox="1"/>
          <p:nvPr/>
        </p:nvSpPr>
        <p:spPr>
          <a:xfrm>
            <a:off x="245225" y="1477094"/>
            <a:ext cx="85659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Přejdi na druhý list </a:t>
            </a:r>
            <a:r>
              <a:rPr lang="cs-CZ" i="1" dirty="0"/>
              <a:t>Species data,</a:t>
            </a:r>
            <a:r>
              <a:rPr lang="cs-CZ" dirty="0"/>
              <a:t> zadej 3 první písmena rodu a 3 písmena druhu (pic </a:t>
            </a:r>
            <a:r>
              <a:rPr lang="cs-CZ" dirty="0" err="1"/>
              <a:t>abi</a:t>
            </a:r>
            <a:r>
              <a:rPr lang="cs-CZ" dirty="0"/>
              <a:t>), v pokryvnosti (</a:t>
            </a:r>
            <a:r>
              <a:rPr lang="cs-CZ" dirty="0" err="1"/>
              <a:t>cover</a:t>
            </a:r>
            <a:r>
              <a:rPr lang="cs-CZ" dirty="0"/>
              <a:t>) 1–100 % -&gt; </a:t>
            </a:r>
            <a:r>
              <a:rPr lang="cs-CZ" i="1" dirty="0" err="1"/>
              <a:t>Add</a:t>
            </a:r>
            <a:r>
              <a:rPr lang="cs-CZ" i="1" dirty="0"/>
              <a:t> </a:t>
            </a:r>
            <a:r>
              <a:rPr lang="cs-CZ" dirty="0"/>
              <a:t>(přidej)</a:t>
            </a:r>
            <a:r>
              <a:rPr lang="cs-CZ" i="1" dirty="0"/>
              <a:t> -&gt; </a:t>
            </a:r>
            <a:r>
              <a:rPr lang="cs-CZ" i="1" dirty="0" err="1"/>
              <a:t>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37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71829" y="1067344"/>
            <a:ext cx="6578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endParaRPr lang="cs-CZ" dirty="0"/>
          </a:p>
          <a:p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Výsledek kombinace vegetační stupně 2–4 s </a:t>
            </a:r>
            <a:r>
              <a:rPr lang="cs-CZ" i="1" dirty="0" err="1"/>
              <a:t>Picea</a:t>
            </a:r>
            <a:r>
              <a:rPr lang="cs-CZ" i="1" dirty="0"/>
              <a:t> </a:t>
            </a:r>
            <a:r>
              <a:rPr lang="cs-CZ" i="1" dirty="0" err="1"/>
              <a:t>abies</a:t>
            </a: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AC7304-EADC-4C09-9365-6D66272B8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1" t="8916" r="82927" b="83627"/>
          <a:stretch/>
        </p:blipFill>
        <p:spPr>
          <a:xfrm>
            <a:off x="3428407" y="1067344"/>
            <a:ext cx="992458" cy="7263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AC805A1-14F4-4208-AF0E-AEDD6F000F67}"/>
              </a:ext>
            </a:extLst>
          </p:cNvPr>
          <p:cNvSpPr/>
          <p:nvPr/>
        </p:nvSpPr>
        <p:spPr>
          <a:xfrm>
            <a:off x="3020872" y="2656132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0F46D59-122A-4DD6-BCEE-F6C7D61FB8F7}"/>
              </a:ext>
            </a:extLst>
          </p:cNvPr>
          <p:cNvSpPr/>
          <p:nvPr/>
        </p:nvSpPr>
        <p:spPr>
          <a:xfrm>
            <a:off x="4118862" y="3903834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5F57440-5DDF-4274-B890-4D2F775DD3FD}"/>
              </a:ext>
            </a:extLst>
          </p:cNvPr>
          <p:cNvSpPr/>
          <p:nvPr/>
        </p:nvSpPr>
        <p:spPr>
          <a:xfrm>
            <a:off x="3020871" y="2664507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F52D2CD-ED91-4E84-983E-E106554EF9A3}"/>
              </a:ext>
            </a:extLst>
          </p:cNvPr>
          <p:cNvSpPr/>
          <p:nvPr/>
        </p:nvSpPr>
        <p:spPr>
          <a:xfrm>
            <a:off x="4343836" y="2821669"/>
            <a:ext cx="58808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93A7C2E-98C5-499E-AE7E-51B3984B9B10}"/>
              </a:ext>
            </a:extLst>
          </p:cNvPr>
          <p:cNvSpPr/>
          <p:nvPr/>
        </p:nvSpPr>
        <p:spPr>
          <a:xfrm>
            <a:off x="5008509" y="2738901"/>
            <a:ext cx="1139372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AFA73C-BA79-4D97-AE60-ADC2BB024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" y="23066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CAF1225E-9636-4377-B86B-E30A82B615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7337" y="1557338"/>
            <a:ext cx="8569325" cy="1871662"/>
          </a:xfrm>
        </p:spPr>
        <p:txBody>
          <a:bodyPr anchor="ctr"/>
          <a:lstStyle/>
          <a:p>
            <a:r>
              <a:rPr lang="cs-CZ" alt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Protokol 2 – </a:t>
            </a:r>
            <a:r>
              <a:rPr lang="cs-CZ" altLang="cs-CZ" sz="4000" b="1" dirty="0">
                <a:latin typeface="+mn-lt"/>
                <a:cs typeface="Calibri" panose="020F0502020204030204" pitchFamily="34" charset="0"/>
              </a:rPr>
              <a:t>G</a:t>
            </a:r>
            <a:r>
              <a:rPr lang="cs-CZ" alt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eobiocenologický zápis</a:t>
            </a: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63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81557" y="984902"/>
            <a:ext cx="6578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Export vybraných ploch do excelu: </a:t>
            </a:r>
            <a:r>
              <a:rPr lang="cs-CZ" i="1" dirty="0"/>
              <a:t>Export -&gt; </a:t>
            </a:r>
            <a:r>
              <a:rPr lang="cs-CZ" i="1" dirty="0" err="1"/>
              <a:t>Spreadsheet</a:t>
            </a:r>
            <a:r>
              <a:rPr lang="cs-CZ" i="1" dirty="0"/>
              <a:t> table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2F21F4-761D-45C1-ABAE-137786A0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065"/>
            <a:ext cx="9144000" cy="51435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3269504-6473-4E2D-B3AD-D0A9473E57D8}"/>
              </a:ext>
            </a:extLst>
          </p:cNvPr>
          <p:cNvSpPr/>
          <p:nvPr/>
        </p:nvSpPr>
        <p:spPr>
          <a:xfrm>
            <a:off x="860096" y="2894563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694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81556" y="984902"/>
            <a:ext cx="741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snímek pomocí dotazu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Export vybraných ploch do excelu: </a:t>
            </a:r>
            <a:r>
              <a:rPr lang="cs-CZ" i="1" dirty="0"/>
              <a:t>Export -&gt; </a:t>
            </a:r>
            <a:r>
              <a:rPr lang="cs-CZ" i="1" dirty="0" err="1"/>
              <a:t>Spreadsheet</a:t>
            </a:r>
            <a:r>
              <a:rPr lang="cs-CZ" i="1" dirty="0"/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Vyberu hlavičková data, která potřebuji, formát (</a:t>
            </a:r>
            <a:r>
              <a:rPr lang="cs-CZ" dirty="0" err="1"/>
              <a:t>xls</a:t>
            </a:r>
            <a:r>
              <a:rPr lang="cs-CZ" dirty="0"/>
              <a:t>) a cestu pro uložení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3269504-6473-4E2D-B3AD-D0A9473E57D8}"/>
              </a:ext>
            </a:extLst>
          </p:cNvPr>
          <p:cNvSpPr/>
          <p:nvPr/>
        </p:nvSpPr>
        <p:spPr>
          <a:xfrm>
            <a:off x="860096" y="2894563"/>
            <a:ext cx="88964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DE4462-5151-445B-BDFD-D53798E0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4" y="2141301"/>
            <a:ext cx="9144000" cy="51435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922A9C4-7B3C-4C64-8594-7E5E0E37A390}"/>
              </a:ext>
            </a:extLst>
          </p:cNvPr>
          <p:cNvSpPr/>
          <p:nvPr/>
        </p:nvSpPr>
        <p:spPr>
          <a:xfrm>
            <a:off x="3882156" y="3429000"/>
            <a:ext cx="1448601" cy="248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6CAF5D2-6D59-4135-923C-012BB56BE841}"/>
              </a:ext>
            </a:extLst>
          </p:cNvPr>
          <p:cNvSpPr/>
          <p:nvPr/>
        </p:nvSpPr>
        <p:spPr>
          <a:xfrm>
            <a:off x="3587085" y="4808906"/>
            <a:ext cx="984916" cy="638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855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91284" y="1320263"/>
            <a:ext cx="7627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Database - </a:t>
            </a:r>
            <a:r>
              <a:rPr lang="cs-CZ" i="1" dirty="0" err="1"/>
              <a:t>Statistics</a:t>
            </a:r>
            <a:endParaRPr lang="cs-CZ" i="1" dirty="0"/>
          </a:p>
          <a:p>
            <a:r>
              <a:rPr lang="cs-CZ" dirty="0"/>
              <a:t>Základní statistika databáze – např. pokryvnost vyfiltrovaných snímků</a:t>
            </a:r>
          </a:p>
          <a:p>
            <a:endParaRPr lang="cs-CZ" dirty="0"/>
          </a:p>
          <a:p>
            <a:r>
              <a:rPr lang="cs-CZ" dirty="0"/>
              <a:t>Přidej sloupec s druhovou diverzitou (</a:t>
            </a:r>
            <a:r>
              <a:rPr lang="cs-CZ" i="1" dirty="0"/>
              <a:t>Edit</a:t>
            </a:r>
            <a:r>
              <a:rPr lang="cs-CZ" dirty="0"/>
              <a:t>)</a:t>
            </a:r>
          </a:p>
          <a:p>
            <a:r>
              <a:rPr lang="cs-CZ" dirty="0"/>
              <a:t>Spočítej průměrnou druhovou bohatost dle nadmořské výšky – analýza hlavičkových dat (</a:t>
            </a:r>
            <a:r>
              <a:rPr lang="cs-CZ" i="1" dirty="0"/>
              <a:t>Export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8F8FEF-E169-44A1-BD0F-287776DEE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46" t="-1178" r="67850" b="50000"/>
          <a:stretch/>
        </p:blipFill>
        <p:spPr>
          <a:xfrm>
            <a:off x="5375304" y="3128906"/>
            <a:ext cx="3008121" cy="292479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5C77477-5F51-4A12-87CE-9406198EE5D4}"/>
              </a:ext>
            </a:extLst>
          </p:cNvPr>
          <p:cNvSpPr/>
          <p:nvPr/>
        </p:nvSpPr>
        <p:spPr>
          <a:xfrm>
            <a:off x="6272614" y="5243631"/>
            <a:ext cx="1837346" cy="3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DE5D51B-1035-4FD7-802A-3E6A9B8B6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262" b="53477"/>
          <a:stretch/>
        </p:blipFill>
        <p:spPr>
          <a:xfrm>
            <a:off x="2845981" y="3261900"/>
            <a:ext cx="2170632" cy="265881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80B14B1-056D-4723-A91B-A4FD0E2E4307}"/>
              </a:ext>
            </a:extLst>
          </p:cNvPr>
          <p:cNvSpPr/>
          <p:nvPr/>
        </p:nvSpPr>
        <p:spPr>
          <a:xfrm>
            <a:off x="3092154" y="4204107"/>
            <a:ext cx="1837346" cy="3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27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9858C3-01C8-4828-80A4-F6C618F815D2}"/>
              </a:ext>
            </a:extLst>
          </p:cNvPr>
          <p:cNvSpPr txBox="1"/>
          <p:nvPr/>
        </p:nvSpPr>
        <p:spPr>
          <a:xfrm>
            <a:off x="491284" y="1320263"/>
            <a:ext cx="8390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Database - </a:t>
            </a:r>
            <a:r>
              <a:rPr lang="cs-CZ" i="1" dirty="0" err="1"/>
              <a:t>Statistics</a:t>
            </a:r>
            <a:endParaRPr lang="cs-CZ" i="1" dirty="0"/>
          </a:p>
          <a:p>
            <a:r>
              <a:rPr lang="cs-CZ" dirty="0"/>
              <a:t>Základní statistika databáze – např. pokryvnost vyfiltrovaných snímků – vykresli graf</a:t>
            </a:r>
          </a:p>
          <a:p>
            <a:endParaRPr lang="cs-CZ" dirty="0"/>
          </a:p>
          <a:p>
            <a:r>
              <a:rPr lang="cs-CZ" dirty="0"/>
              <a:t>Přidej sloupec s druhovou diverzitou (</a:t>
            </a:r>
            <a:r>
              <a:rPr lang="cs-CZ" i="1" dirty="0"/>
              <a:t>Edit</a:t>
            </a:r>
            <a:r>
              <a:rPr lang="cs-CZ" dirty="0"/>
              <a:t>)</a:t>
            </a:r>
          </a:p>
          <a:p>
            <a:r>
              <a:rPr lang="cs-CZ" dirty="0"/>
              <a:t>Spočítej průměrnou druhovou bohatost dle nadmořské výšky – analýza hlavičkových dat (</a:t>
            </a:r>
            <a:r>
              <a:rPr lang="cs-CZ" i="1" dirty="0"/>
              <a:t>Export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5C77477-5F51-4A12-87CE-9406198EE5D4}"/>
              </a:ext>
            </a:extLst>
          </p:cNvPr>
          <p:cNvSpPr/>
          <p:nvPr/>
        </p:nvSpPr>
        <p:spPr>
          <a:xfrm>
            <a:off x="6272614" y="5243631"/>
            <a:ext cx="1837346" cy="3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80B14B1-056D-4723-A91B-A4FD0E2E4307}"/>
              </a:ext>
            </a:extLst>
          </p:cNvPr>
          <p:cNvSpPr/>
          <p:nvPr/>
        </p:nvSpPr>
        <p:spPr>
          <a:xfrm>
            <a:off x="3092154" y="4204107"/>
            <a:ext cx="1837346" cy="3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291D7C-E7DE-49EA-9071-4253164A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555"/>
            <a:ext cx="9144000" cy="51435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99E099D-A03B-424D-B085-AD268B995045}"/>
              </a:ext>
            </a:extLst>
          </p:cNvPr>
          <p:cNvSpPr/>
          <p:nvPr/>
        </p:nvSpPr>
        <p:spPr>
          <a:xfrm>
            <a:off x="3653327" y="4204107"/>
            <a:ext cx="1837346" cy="3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762CDD-0DEC-4294-88AE-BEB9CF530DF1}"/>
              </a:ext>
            </a:extLst>
          </p:cNvPr>
          <p:cNvSpPr/>
          <p:nvPr/>
        </p:nvSpPr>
        <p:spPr>
          <a:xfrm>
            <a:off x="3533352" y="5437230"/>
            <a:ext cx="620359" cy="3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4F53080-0A2E-4CB6-AD48-8C12BADE2E57}"/>
              </a:ext>
            </a:extLst>
          </p:cNvPr>
          <p:cNvSpPr/>
          <p:nvPr/>
        </p:nvSpPr>
        <p:spPr>
          <a:xfrm>
            <a:off x="0" y="2083453"/>
            <a:ext cx="3533352" cy="2507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123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538" y="83203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390" y="905622"/>
            <a:ext cx="930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ÚKOL</a:t>
            </a:r>
            <a:r>
              <a:rPr lang="cs-CZ" sz="2400" b="1" dirty="0"/>
              <a:t>: přepište a exportujte vzorový snímek č. 1 z druhého cvičení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Vyplň jen předdefinovaná hlavičková data</a:t>
            </a:r>
          </a:p>
          <a:p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7F8B5C8-DCFE-437F-B9AD-546F69B97397}"/>
              </a:ext>
            </a:extLst>
          </p:cNvPr>
          <p:cNvSpPr/>
          <p:nvPr/>
        </p:nvSpPr>
        <p:spPr>
          <a:xfrm>
            <a:off x="245225" y="3343275"/>
            <a:ext cx="130977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A4B2585-4FE5-4CFE-92D9-FA71D15A6260}"/>
              </a:ext>
            </a:extLst>
          </p:cNvPr>
          <p:cNvSpPr/>
          <p:nvPr/>
        </p:nvSpPr>
        <p:spPr>
          <a:xfrm>
            <a:off x="1600198" y="3500437"/>
            <a:ext cx="416677" cy="181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D327C9-0E37-4A49-9C5E-050BDB4F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034"/>
            <a:ext cx="9144000" cy="51435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D321A58-77B4-411B-9C04-5FE49E7F124A}"/>
              </a:ext>
            </a:extLst>
          </p:cNvPr>
          <p:cNvSpPr/>
          <p:nvPr/>
        </p:nvSpPr>
        <p:spPr>
          <a:xfrm>
            <a:off x="162370" y="2101019"/>
            <a:ext cx="283100" cy="3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135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Patrovitost a pokryvnost v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turbovegu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00931"/>
              </p:ext>
            </p:extLst>
          </p:nvPr>
        </p:nvGraphicFramePr>
        <p:xfrm>
          <a:off x="245226" y="1089426"/>
          <a:ext cx="4218710" cy="493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32">
                  <a:extLst>
                    <a:ext uri="{9D8B030D-6E8A-4147-A177-3AD203B41FA5}">
                      <a16:colId xmlns:a16="http://schemas.microsoft.com/office/drawing/2014/main" val="1606310111"/>
                    </a:ext>
                  </a:extLst>
                </a:gridCol>
                <a:gridCol w="2335878">
                  <a:extLst>
                    <a:ext uri="{9D8B030D-6E8A-4147-A177-3AD203B41FA5}">
                      <a16:colId xmlns:a16="http://schemas.microsoft.com/office/drawing/2014/main" val="1716519365"/>
                    </a:ext>
                  </a:extLst>
                </a:gridCol>
              </a:tblGrid>
              <a:tr h="477562"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>
                          <a:solidFill>
                            <a:schemeClr val="tx1"/>
                          </a:solidFill>
                        </a:rPr>
                        <a:t>Patro dle Zlatníka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>
                          <a:solidFill>
                            <a:schemeClr val="tx1"/>
                          </a:solidFill>
                        </a:rPr>
                        <a:t>Patro v </a:t>
                      </a:r>
                      <a:r>
                        <a:rPr lang="cs-CZ" b="1" i="0" dirty="0" err="1">
                          <a:solidFill>
                            <a:schemeClr val="tx1"/>
                          </a:solidFill>
                        </a:rPr>
                        <a:t>turbovegu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90064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T1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tree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layer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89217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II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T2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tree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layer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middle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200979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III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T3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tree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layer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low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90280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IV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S1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shrub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layer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07781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V</a:t>
                      </a:r>
                      <a:r>
                        <a:rPr lang="cs-CZ" b="1" baseline="-25000" dirty="0"/>
                        <a:t>1A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S2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shrub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layer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low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435848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V</a:t>
                      </a:r>
                      <a:r>
                        <a:rPr lang="cs-CZ" b="1" baseline="-25000" dirty="0"/>
                        <a:t>1B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juvenile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559483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V</a:t>
                      </a:r>
                      <a:r>
                        <a:rPr lang="cs-CZ" b="1" baseline="-25000" dirty="0"/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seedlings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93065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Bylinné patro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layer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(hl)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193359"/>
                  </a:ext>
                </a:extLst>
              </a:tr>
              <a:tr h="477562">
                <a:tc>
                  <a:txBody>
                    <a:bodyPr/>
                    <a:lstStyle/>
                    <a:p>
                      <a:r>
                        <a:rPr lang="cs-CZ" b="1" dirty="0"/>
                        <a:t>Mechové patro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moss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layer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(ml)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348827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68445"/>
              </p:ext>
            </p:extLst>
          </p:nvPr>
        </p:nvGraphicFramePr>
        <p:xfrm>
          <a:off x="4663438" y="1089426"/>
          <a:ext cx="421871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32">
                  <a:extLst>
                    <a:ext uri="{9D8B030D-6E8A-4147-A177-3AD203B41FA5}">
                      <a16:colId xmlns:a16="http://schemas.microsoft.com/office/drawing/2014/main" val="1606310111"/>
                    </a:ext>
                  </a:extLst>
                </a:gridCol>
                <a:gridCol w="2335878">
                  <a:extLst>
                    <a:ext uri="{9D8B030D-6E8A-4147-A177-3AD203B41FA5}">
                      <a16:colId xmlns:a16="http://schemas.microsoft.com/office/drawing/2014/main" val="1716519365"/>
                    </a:ext>
                  </a:extLst>
                </a:gridCol>
              </a:tblGrid>
              <a:tr h="444221"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>
                          <a:solidFill>
                            <a:schemeClr val="tx1"/>
                          </a:solidFill>
                        </a:rPr>
                        <a:t>Pokryvnost snímek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>
                          <a:solidFill>
                            <a:schemeClr val="tx1"/>
                          </a:solidFill>
                        </a:rPr>
                        <a:t>Pokryvnost</a:t>
                      </a:r>
                      <a:r>
                        <a:rPr lang="cs-CZ" b="1" i="0" baseline="0" dirty="0">
                          <a:solidFill>
                            <a:schemeClr val="tx1"/>
                          </a:solidFill>
                        </a:rPr>
                        <a:t> procenta pro dřeviny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90064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89217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+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200979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1–5 %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90280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-2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5–15 %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07781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+2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15–25</a:t>
                      </a:r>
                      <a:r>
                        <a:rPr lang="cs-CZ" b="1" baseline="0" dirty="0">
                          <a:solidFill>
                            <a:srgbClr val="FF0000"/>
                          </a:solidFill>
                        </a:rPr>
                        <a:t>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435848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-3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25–37 %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559483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+3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38–50 %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93065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-4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50–62 %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193359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+4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63–75 %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348827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-5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75–87 %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555984"/>
                  </a:ext>
                </a:extLst>
              </a:tr>
              <a:tr h="331432">
                <a:tc>
                  <a:txBody>
                    <a:bodyPr/>
                    <a:lstStyle/>
                    <a:p>
                      <a:r>
                        <a:rPr lang="cs-CZ" b="1" dirty="0"/>
                        <a:t>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88–100 %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182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355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5225" y="1288473"/>
            <a:ext cx="864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 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22812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8989" y="984391"/>
            <a:ext cx="864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400" dirty="0"/>
              <a:t>Spustit </a:t>
            </a:r>
            <a:r>
              <a:rPr lang="cs-CZ" sz="2400" dirty="0" err="1"/>
              <a:t>Turboveg</a:t>
            </a:r>
            <a:r>
              <a:rPr lang="cs-CZ" sz="2400" dirty="0"/>
              <a:t> -&gt; </a:t>
            </a:r>
            <a:r>
              <a:rPr lang="cs-CZ" sz="2400" i="1" dirty="0"/>
              <a:t>Database/New</a:t>
            </a:r>
            <a:r>
              <a:rPr lang="cs-CZ" sz="2400" dirty="0"/>
              <a:t> </a:t>
            </a:r>
            <a:endParaRPr lang="cs-CZ" sz="24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284A1F-613B-477B-B05D-717C8864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3747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84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755" y="944940"/>
            <a:ext cx="8649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</a:t>
            </a:r>
          </a:p>
          <a:p>
            <a:r>
              <a:rPr lang="cs-CZ" sz="2200" dirty="0"/>
              <a:t>Rozsah, název databáze, název složky (nepovinně), volba species listu</a:t>
            </a:r>
            <a:endParaRPr lang="cs-CZ" sz="2200" b="1" dirty="0"/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F69E20-BCBA-4A61-B61B-6FB0D9F7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71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755" y="944940"/>
            <a:ext cx="8649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</a:t>
            </a:r>
          </a:p>
          <a:p>
            <a:r>
              <a:rPr lang="cs-CZ" sz="2200" dirty="0"/>
              <a:t>Příklad adresáře s databázovou strukturou</a:t>
            </a:r>
            <a:endParaRPr lang="cs-CZ" sz="22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0A3943-7CF9-42E5-93D2-3E507B11C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782"/>
            <a:ext cx="9144000" cy="51435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B257FE-9CC1-441C-9D5B-8D5E3D5081A7}"/>
              </a:ext>
            </a:extLst>
          </p:cNvPr>
          <p:cNvSpPr txBox="1"/>
          <p:nvPr/>
        </p:nvSpPr>
        <p:spPr>
          <a:xfrm>
            <a:off x="828137" y="3743865"/>
            <a:ext cx="16994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Adresáře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A7BD03-524D-4C54-9C2B-0133EFB17FE4}"/>
              </a:ext>
            </a:extLst>
          </p:cNvPr>
          <p:cNvSpPr txBox="1"/>
          <p:nvPr/>
        </p:nvSpPr>
        <p:spPr>
          <a:xfrm>
            <a:off x="5552450" y="3666226"/>
            <a:ext cx="16994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Databáze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718F126-689E-4462-B47A-09FB90BD059D}"/>
              </a:ext>
            </a:extLst>
          </p:cNvPr>
          <p:cNvCxnSpPr/>
          <p:nvPr/>
        </p:nvCxnSpPr>
        <p:spPr>
          <a:xfrm flipH="1">
            <a:off x="4572000" y="3897059"/>
            <a:ext cx="7877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EC7B453-4749-407E-9714-47150608D4EF}"/>
              </a:ext>
            </a:extLst>
          </p:cNvPr>
          <p:cNvCxnSpPr>
            <a:cxnSpLocks/>
          </p:cNvCxnSpPr>
          <p:nvPr/>
        </p:nvCxnSpPr>
        <p:spPr>
          <a:xfrm flipV="1">
            <a:off x="2238470" y="3974697"/>
            <a:ext cx="578141" cy="10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37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A0A8A15E-DA42-42C9-9A7D-CC4600441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Seminární práce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00601C-C341-48AF-9FE7-D29F08F7DAB9}"/>
              </a:ext>
            </a:extLst>
          </p:cNvPr>
          <p:cNvSpPr txBox="1">
            <a:spLocks noChangeArrowheads="1"/>
          </p:cNvSpPr>
          <p:nvPr/>
        </p:nvSpPr>
        <p:spPr>
          <a:xfrm>
            <a:off x="206375" y="998538"/>
            <a:ext cx="8686800" cy="567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  <a:defRPr/>
            </a:pPr>
            <a:r>
              <a:rPr lang="cs-CZ" b="1" dirty="0"/>
              <a:t>Protokol 2 – geobiocenologický zápis (Jan Šebesta)</a:t>
            </a:r>
          </a:p>
          <a:p>
            <a:pPr marL="355600" lvl="1" indent="-355600">
              <a:defRPr/>
            </a:pPr>
            <a:r>
              <a:rPr lang="cs-CZ" sz="2000" dirty="0"/>
              <a:t>Založit 1 geobiocenologickou plochu v přírodě blízkém typu lesa</a:t>
            </a:r>
          </a:p>
          <a:p>
            <a:pPr marL="355600" lvl="1" indent="-355600">
              <a:defRPr/>
            </a:pPr>
            <a:r>
              <a:rPr lang="cs-CZ" altLang="en-US" sz="2000" dirty="0"/>
              <a:t>Provést kompletní geobiocenologický zápis</a:t>
            </a:r>
          </a:p>
          <a:p>
            <a:pPr marL="355600" lvl="1" indent="-355600">
              <a:defRPr/>
            </a:pPr>
            <a:r>
              <a:rPr lang="cs-CZ" sz="2000" dirty="0"/>
              <a:t>Fotky: 2 fotografie dokumentující strukturu </a:t>
            </a:r>
            <a:r>
              <a:rPr lang="cs-CZ" sz="2000" dirty="0" err="1"/>
              <a:t>patrovitosti</a:t>
            </a:r>
            <a:r>
              <a:rPr lang="cs-CZ" sz="2000" dirty="0"/>
              <a:t> (pohled dopředu a vzhůru) + minimálně 2 kvalitní fotografie podrostu (pohled dopředu a dolů, případně detaily)</a:t>
            </a:r>
          </a:p>
          <a:p>
            <a:pPr marL="355600" lvl="1" indent="-355600">
              <a:defRPr/>
            </a:pPr>
            <a:r>
              <a:rPr lang="cs-CZ" sz="2000" dirty="0" err="1"/>
              <a:t>Deadline</a:t>
            </a:r>
            <a:r>
              <a:rPr lang="cs-CZ" sz="2000" dirty="0"/>
              <a:t> 23. 6. 2024</a:t>
            </a:r>
          </a:p>
          <a:p>
            <a:pPr marL="355600" lvl="1" indent="-355600">
              <a:defRPr/>
            </a:pPr>
            <a:endParaRPr lang="cs-CZ" sz="2000" dirty="0"/>
          </a:p>
          <a:p>
            <a:pPr marL="0" lvl="1" indent="0">
              <a:buFontTx/>
              <a:buNone/>
              <a:defRPr/>
            </a:pPr>
            <a:r>
              <a:rPr lang="cs-CZ" altLang="en-US" sz="2000" b="1" dirty="0"/>
              <a:t>Výstup </a:t>
            </a:r>
          </a:p>
          <a:p>
            <a:pPr marL="342900" lvl="1" indent="-342900">
              <a:defRPr/>
            </a:pPr>
            <a:r>
              <a:rPr lang="cs-CZ" altLang="en-US" sz="2000" dirty="0"/>
              <a:t>textový dokument (kompletně vyplněný formulář geobiocenologického snímku) </a:t>
            </a:r>
          </a:p>
          <a:p>
            <a:pPr marL="342900" lvl="1" indent="-342900">
              <a:defRPr/>
            </a:pPr>
            <a:r>
              <a:rPr lang="cs-CZ" altLang="en-US" sz="2000" dirty="0"/>
              <a:t>databáze v programu </a:t>
            </a:r>
            <a:r>
              <a:rPr lang="cs-CZ" altLang="en-US" sz="2000" dirty="0" err="1"/>
              <a:t>Turboveg</a:t>
            </a:r>
            <a:r>
              <a:rPr lang="cs-CZ" altLang="en-US" sz="2000" dirty="0"/>
              <a:t> (vlastní snímek z terénu + snímek analyzovaný na cvičení)</a:t>
            </a:r>
          </a:p>
          <a:p>
            <a:pPr marL="355600" lvl="1" indent="-355600">
              <a:defRPr/>
            </a:pPr>
            <a:r>
              <a:rPr lang="cs-CZ" sz="2000" dirty="0"/>
              <a:t>Vše ve složce pojmenované </a:t>
            </a:r>
            <a:r>
              <a:rPr lang="cs-CZ" sz="2000" dirty="0" err="1"/>
              <a:t>příjmení.jméno_TBV</a:t>
            </a:r>
            <a:endParaRPr lang="cs-CZ" sz="2000" dirty="0"/>
          </a:p>
          <a:p>
            <a:pPr marL="355600" lvl="1" indent="-355600">
              <a:defRPr/>
            </a:pPr>
            <a:endParaRPr lang="cs-CZ" altLang="en-US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852" y="918557"/>
            <a:ext cx="864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400" dirty="0"/>
              <a:t>Modifikace struktury polí -&gt; </a:t>
            </a:r>
            <a:r>
              <a:rPr lang="cs-CZ" sz="2400" i="1" dirty="0"/>
              <a:t>Database - &gt; </a:t>
            </a:r>
            <a:r>
              <a:rPr lang="cs-CZ" sz="2400" i="1" dirty="0" err="1"/>
              <a:t>Modify</a:t>
            </a:r>
            <a:r>
              <a:rPr lang="cs-CZ" sz="2400" i="1" dirty="0"/>
              <a:t> </a:t>
            </a:r>
            <a:r>
              <a:rPr lang="cs-CZ" sz="2400" i="1" dirty="0" err="1"/>
              <a:t>structure</a:t>
            </a:r>
            <a:endParaRPr lang="cs-CZ" sz="24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8A76D1-2B50-4EDE-AA43-EBC484E1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" y="2171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5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852" y="918557"/>
            <a:ext cx="864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400" dirty="0"/>
              <a:t>Modifikace struktury polí -&gt; </a:t>
            </a:r>
            <a:r>
              <a:rPr lang="cs-CZ" sz="2400" i="1" dirty="0"/>
              <a:t>Database - &gt; </a:t>
            </a:r>
            <a:r>
              <a:rPr lang="cs-CZ" sz="2400" i="1" dirty="0" err="1"/>
              <a:t>Modify</a:t>
            </a:r>
            <a:r>
              <a:rPr lang="cs-CZ" sz="2400" i="1" dirty="0"/>
              <a:t> </a:t>
            </a:r>
            <a:r>
              <a:rPr lang="cs-CZ" sz="2400" i="1" dirty="0" err="1"/>
              <a:t>structure</a:t>
            </a:r>
            <a:endParaRPr lang="cs-CZ" sz="2400" b="1" dirty="0"/>
          </a:p>
          <a:p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BF7D94-F5D4-42AD-9DB8-FAEF8884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4" y="2095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8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852" y="918557"/>
            <a:ext cx="8649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400" dirty="0"/>
              <a:t>Doplnění dalšího sloupce v hlavičkových datech: </a:t>
            </a:r>
          </a:p>
          <a:p>
            <a:r>
              <a:rPr lang="cs-CZ" sz="2400" dirty="0"/>
              <a:t>vložte pole půdní typ -&gt; </a:t>
            </a:r>
            <a:r>
              <a:rPr lang="cs-CZ" sz="2400" i="1" dirty="0"/>
              <a:t>Database - &gt; </a:t>
            </a:r>
            <a:r>
              <a:rPr lang="cs-CZ" sz="2400" i="1" dirty="0" err="1"/>
              <a:t>Modify</a:t>
            </a:r>
            <a:r>
              <a:rPr lang="cs-CZ" sz="2400" i="1" dirty="0"/>
              <a:t> </a:t>
            </a:r>
            <a:r>
              <a:rPr lang="cs-CZ" sz="2400" i="1" dirty="0" err="1"/>
              <a:t>structure</a:t>
            </a:r>
            <a:endParaRPr lang="cs-CZ" sz="2400" b="1" dirty="0"/>
          </a:p>
          <a:p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BF7D94-F5D4-42AD-9DB8-FAEF8884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" y="2571750"/>
            <a:ext cx="9144000" cy="51435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7F8B5C8-DCFE-437F-B9AD-546F69B97397}"/>
              </a:ext>
            </a:extLst>
          </p:cNvPr>
          <p:cNvSpPr/>
          <p:nvPr/>
        </p:nvSpPr>
        <p:spPr>
          <a:xfrm>
            <a:off x="261852" y="3429000"/>
            <a:ext cx="130977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824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852" y="918557"/>
            <a:ext cx="8649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Založení databáze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400" dirty="0"/>
              <a:t>Doplnění dalšího sloupce v hlavičkových datech: </a:t>
            </a:r>
          </a:p>
          <a:p>
            <a:r>
              <a:rPr lang="cs-CZ" sz="2400" dirty="0"/>
              <a:t>vložte pole půdní typ -&gt; </a:t>
            </a:r>
            <a:r>
              <a:rPr lang="cs-CZ" sz="2400" i="1" dirty="0"/>
              <a:t>Database - &gt; </a:t>
            </a:r>
            <a:r>
              <a:rPr lang="cs-CZ" sz="2400" i="1" dirty="0" err="1"/>
              <a:t>Modify</a:t>
            </a:r>
            <a:r>
              <a:rPr lang="cs-CZ" sz="2400" i="1" dirty="0"/>
              <a:t> </a:t>
            </a:r>
            <a:r>
              <a:rPr lang="cs-CZ" sz="2400" i="1" dirty="0" err="1"/>
              <a:t>structure</a:t>
            </a:r>
            <a:endParaRPr lang="cs-CZ" sz="2400" b="1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390BB7-A65E-4A20-8AA3-210A9952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4" y="2505075"/>
            <a:ext cx="9144000" cy="51435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7F8B5C8-DCFE-437F-B9AD-546F69B97397}"/>
              </a:ext>
            </a:extLst>
          </p:cNvPr>
          <p:cNvSpPr/>
          <p:nvPr/>
        </p:nvSpPr>
        <p:spPr>
          <a:xfrm>
            <a:off x="245225" y="3343275"/>
            <a:ext cx="1309773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A4B2585-4FE5-4CFE-92D9-FA71D15A6260}"/>
              </a:ext>
            </a:extLst>
          </p:cNvPr>
          <p:cNvSpPr/>
          <p:nvPr/>
        </p:nvSpPr>
        <p:spPr>
          <a:xfrm>
            <a:off x="1600198" y="3500437"/>
            <a:ext cx="416677" cy="181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0CA7E68-D5B5-4196-AFBE-5D4A0CB78DBF}"/>
              </a:ext>
            </a:extLst>
          </p:cNvPr>
          <p:cNvSpPr/>
          <p:nvPr/>
        </p:nvSpPr>
        <p:spPr>
          <a:xfrm>
            <a:off x="1559673" y="4119463"/>
            <a:ext cx="416677" cy="181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24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>
            <a:extLst>
              <a:ext uri="{FF2B5EF4-FFF2-40B4-BE49-F238E27FC236}">
                <a16:creationId xmlns:a16="http://schemas.microsoft.com/office/drawing/2014/main" id="{79248C17-69B2-4DA2-8DCB-BB4017DFF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600" b="1"/>
              <a:t>Seminární práce</a:t>
            </a:r>
          </a:p>
        </p:txBody>
      </p:sp>
      <p:pic>
        <p:nvPicPr>
          <p:cNvPr id="53251" name="Picture 6">
            <a:extLst>
              <a:ext uri="{FF2B5EF4-FFF2-40B4-BE49-F238E27FC236}">
                <a16:creationId xmlns:a16="http://schemas.microsoft.com/office/drawing/2014/main" id="{2DF8CD12-DB87-47D6-89D0-CF01D14A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6" t="15852" r="27487" b="10237"/>
          <a:stretch>
            <a:fillRect/>
          </a:stretch>
        </p:blipFill>
        <p:spPr bwMode="auto">
          <a:xfrm>
            <a:off x="30163" y="998538"/>
            <a:ext cx="44577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7">
            <a:extLst>
              <a:ext uri="{FF2B5EF4-FFF2-40B4-BE49-F238E27FC236}">
                <a16:creationId xmlns:a16="http://schemas.microsoft.com/office/drawing/2014/main" id="{B591D6A3-E151-4F4B-B4A0-55D76F4F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9" t="17610" r="27708" b="27945"/>
          <a:stretch>
            <a:fillRect/>
          </a:stretch>
        </p:blipFill>
        <p:spPr bwMode="auto">
          <a:xfrm>
            <a:off x="4662488" y="1019175"/>
            <a:ext cx="4456112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755" y="806414"/>
            <a:ext cx="864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Instalace</a:t>
            </a:r>
          </a:p>
          <a:p>
            <a:r>
              <a:rPr lang="cs-CZ" sz="2400" b="1" dirty="0">
                <a:hlinkClick r:id="rId2"/>
              </a:rPr>
              <a:t>https://botzool.cz/vegsci/phytosociologicalDb/</a:t>
            </a: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A31C56-4643-4678-A8F3-5C0258C08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7"/>
          <a:stretch/>
        </p:blipFill>
        <p:spPr>
          <a:xfrm>
            <a:off x="327804" y="1749554"/>
            <a:ext cx="79794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2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755" y="1301173"/>
            <a:ext cx="8649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Instalace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R="0" algn="l"/>
            <a:r>
              <a:rPr lang="cs-CZ" sz="1800" b="1" i="0" u="none" strike="noStrike" baseline="0" dirty="0" err="1">
                <a:solidFill>
                  <a:srgbClr val="000000"/>
                </a:solidFill>
              </a:rPr>
              <a:t>Popup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 list: </a:t>
            </a:r>
            <a:r>
              <a:rPr lang="cs-CZ" sz="1800" b="0" i="0" u="sng" strike="noStrike" baseline="0" dirty="0">
                <a:solidFill>
                  <a:srgbClr val="0000FF"/>
                </a:solidFill>
                <a:hlinkClick r:id="rId2"/>
              </a:rPr>
              <a:t>http://www.sci.muni.cz/botany/vegsci/dbase/popup.zip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/>
              <a:t>(ke stažení z těchto stránek </a:t>
            </a:r>
            <a:r>
              <a:rPr lang="cs-CZ" dirty="0">
                <a:solidFill>
                  <a:srgbClr val="0000FF"/>
                </a:solidFill>
                <a:hlinkClick r:id="rId3"/>
              </a:rPr>
              <a:t>https://botzool.cz/</a:t>
            </a:r>
            <a:r>
              <a:rPr lang="cs-CZ" dirty="0" err="1">
                <a:solidFill>
                  <a:srgbClr val="0000FF"/>
                </a:solidFill>
                <a:hlinkClick r:id="rId3"/>
              </a:rPr>
              <a:t>vegsci</a:t>
            </a:r>
            <a:r>
              <a:rPr lang="cs-CZ" dirty="0">
                <a:solidFill>
                  <a:srgbClr val="0000FF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0000FF"/>
                </a:solidFill>
                <a:hlinkClick r:id="rId3"/>
              </a:rPr>
              <a:t>phytosociologicalDb</a:t>
            </a:r>
            <a:r>
              <a:rPr lang="cs-CZ" dirty="0"/>
              <a:t>)</a:t>
            </a:r>
          </a:p>
          <a:p>
            <a:pPr marR="0" algn="l"/>
            <a:r>
              <a:rPr lang="nl-NL" sz="1800" b="1" i="0" u="none" strike="noStrike" baseline="0" dirty="0">
                <a:solidFill>
                  <a:srgbClr val="000000"/>
                </a:solidFill>
              </a:rPr>
              <a:t>Species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 list</a:t>
            </a:r>
            <a:r>
              <a:rPr lang="nl-NL" sz="1800" b="1" i="0" u="none" strike="noStrike" baseline="0" dirty="0">
                <a:solidFill>
                  <a:srgbClr val="000000"/>
                </a:solidFill>
              </a:rPr>
              <a:t>: </a:t>
            </a:r>
            <a:r>
              <a:rPr lang="nl-NL" u="sng" dirty="0">
                <a:solidFill>
                  <a:srgbClr val="0000FF"/>
                </a:solidFill>
                <a:hlinkClick r:id="rId4"/>
              </a:rPr>
              <a:t>http://www.sci.muni.cz/botany/vegsci/dbase/species.zip</a:t>
            </a:r>
            <a:r>
              <a:rPr lang="cs-CZ" u="sng" dirty="0">
                <a:solidFill>
                  <a:srgbClr val="0000FF"/>
                </a:solidFill>
              </a:rPr>
              <a:t> </a:t>
            </a:r>
            <a:r>
              <a:rPr lang="cs-CZ" dirty="0"/>
              <a:t>(ke stažení z těchto stránek </a:t>
            </a:r>
            <a:r>
              <a:rPr lang="cs-CZ" u="sng" dirty="0">
                <a:solidFill>
                  <a:srgbClr val="0000FF"/>
                </a:solidFill>
              </a:rPr>
              <a:t>https://botzool.cz/</a:t>
            </a:r>
            <a:r>
              <a:rPr lang="cs-CZ" u="sng" dirty="0" err="1">
                <a:solidFill>
                  <a:srgbClr val="0000FF"/>
                </a:solidFill>
              </a:rPr>
              <a:t>vegsci</a:t>
            </a:r>
            <a:r>
              <a:rPr lang="cs-CZ" u="sng" dirty="0">
                <a:solidFill>
                  <a:srgbClr val="0000FF"/>
                </a:solidFill>
              </a:rPr>
              <a:t>/</a:t>
            </a:r>
            <a:r>
              <a:rPr lang="cs-CZ" u="sng" dirty="0" err="1">
                <a:solidFill>
                  <a:srgbClr val="0000FF"/>
                </a:solidFill>
              </a:rPr>
              <a:t>phytosociologicalDb</a:t>
            </a:r>
            <a:r>
              <a:rPr lang="cs-CZ" dirty="0"/>
              <a:t>)</a:t>
            </a:r>
            <a:r>
              <a:rPr lang="nl-NL" sz="1800" b="0" i="0" strike="noStrike" baseline="0" dirty="0"/>
              <a:t>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732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225" y="195495"/>
            <a:ext cx="8636923" cy="723062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Turboveg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5225" y="1288473"/>
            <a:ext cx="864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Načtení dat (</a:t>
            </a:r>
            <a:r>
              <a:rPr lang="cs-CZ" sz="2400" b="1" dirty="0">
                <a:hlinkClick r:id="rId2"/>
              </a:rPr>
              <a:t>http://user.mendelu.cz/</a:t>
            </a:r>
            <a:r>
              <a:rPr lang="cs-CZ" sz="2400" b="1" dirty="0" err="1">
                <a:hlinkClick r:id="rId2"/>
              </a:rPr>
              <a:t>xfriedl</a:t>
            </a:r>
            <a:r>
              <a:rPr lang="cs-CZ" sz="2400" b="1" dirty="0">
                <a:hlinkClick r:id="rId2"/>
              </a:rPr>
              <a:t>/Geobiocenologie%20a%20lesnicka%20typologie%20(GLTO)/Prednasky%20a%20cviceni/Prezencni%20studium/</a:t>
            </a:r>
            <a:r>
              <a:rPr lang="cs-CZ" sz="2400" b="1" dirty="0" err="1">
                <a:hlinkClick r:id="rId2"/>
              </a:rPr>
              <a:t>Cviceni</a:t>
            </a:r>
            <a:r>
              <a:rPr lang="cs-CZ" sz="2400" b="1" dirty="0">
                <a:hlinkClick r:id="rId2"/>
              </a:rPr>
              <a:t>/Cviceni%2008%20-%20Turboveg/</a:t>
            </a:r>
            <a:r>
              <a:rPr lang="cs-CZ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64840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2139</Words>
  <Application>Microsoft Office PowerPoint</Application>
  <PresentationFormat>Předvádění na obrazovce (4:3)</PresentationFormat>
  <Paragraphs>270</Paragraphs>
  <Slides>53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Motiv Office</vt:lpstr>
      <vt:lpstr>Turboveg for Windows </vt:lpstr>
      <vt:lpstr>Turboveg</vt:lpstr>
      <vt:lpstr>OBSAH</vt:lpstr>
      <vt:lpstr>Protokol 2 – Geobiocenologický zápis</vt:lpstr>
      <vt:lpstr>Seminární práce</vt:lpstr>
      <vt:lpstr>Seminární práce</vt:lpstr>
      <vt:lpstr>Turboveg</vt:lpstr>
      <vt:lpstr>Turboveg</vt:lpstr>
      <vt:lpstr>Turboveg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Turboveg</vt:lpstr>
      <vt:lpstr>Prezentace aplikace PowerPoint</vt:lpstr>
      <vt:lpstr>Turboveg</vt:lpstr>
      <vt:lpstr>Turboveg</vt:lpstr>
      <vt:lpstr>Turboveg</vt:lpstr>
      <vt:lpstr>Turboveg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Turboveg</vt:lpstr>
      <vt:lpstr>Turboveg</vt:lpstr>
      <vt:lpstr>Turboveg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Dotazy v turbovegu</vt:lpstr>
      <vt:lpstr>Turboveg</vt:lpstr>
      <vt:lpstr>Patrovitost a pokryvnost v turbovegu</vt:lpstr>
      <vt:lpstr>Turboveg</vt:lpstr>
      <vt:lpstr>Turboveg</vt:lpstr>
      <vt:lpstr>Turboveg</vt:lpstr>
      <vt:lpstr>Turboveg</vt:lpstr>
      <vt:lpstr>Turboveg</vt:lpstr>
      <vt:lpstr>Turboveg</vt:lpstr>
      <vt:lpstr>Turboveg</vt:lpstr>
      <vt:lpstr>Turboveg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pokročilejšího zpracování geobiocenologických dat</dc:title>
  <dc:creator>michal</dc:creator>
  <cp:lastModifiedBy>Michal Friedl</cp:lastModifiedBy>
  <cp:revision>84</cp:revision>
  <dcterms:created xsi:type="dcterms:W3CDTF">2016-03-19T20:00:07Z</dcterms:created>
  <dcterms:modified xsi:type="dcterms:W3CDTF">2024-04-02T19:32:59Z</dcterms:modified>
</cp:coreProperties>
</file>