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71" r:id="rId7"/>
    <p:sldId id="288" r:id="rId8"/>
    <p:sldId id="262" r:id="rId9"/>
    <p:sldId id="272" r:id="rId10"/>
    <p:sldId id="273" r:id="rId11"/>
    <p:sldId id="274" r:id="rId12"/>
    <p:sldId id="275" r:id="rId13"/>
    <p:sldId id="276" r:id="rId14"/>
    <p:sldId id="277" r:id="rId15"/>
    <p:sldId id="278" r:id="rId16"/>
    <p:sldId id="279" r:id="rId17"/>
    <p:sldId id="280" r:id="rId18"/>
    <p:sldId id="287" r:id="rId19"/>
    <p:sldId id="282" r:id="rId20"/>
    <p:sldId id="289" r:id="rId21"/>
    <p:sldId id="291" r:id="rId22"/>
    <p:sldId id="283" r:id="rId23"/>
    <p:sldId id="285" r:id="rId24"/>
    <p:sldId id="286" r:id="rId25"/>
    <p:sldId id="290" r:id="rId26"/>
    <p:sldId id="292" r:id="rId27"/>
    <p:sldId id="293" r:id="rId28"/>
    <p:sldId id="296" r:id="rId29"/>
    <p:sldId id="297" r:id="rId30"/>
    <p:sldId id="294" r:id="rId31"/>
    <p:sldId id="295" r:id="rId32"/>
    <p:sldId id="299" r:id="rId33"/>
    <p:sldId id="298" r:id="rId34"/>
    <p:sldId id="301" r:id="rId35"/>
    <p:sldId id="302" r:id="rId36"/>
    <p:sldId id="300" r:id="rId37"/>
    <p:sldId id="306" r:id="rId38"/>
    <p:sldId id="307" r:id="rId39"/>
    <p:sldId id="308" r:id="rId40"/>
    <p:sldId id="310" r:id="rId41"/>
    <p:sldId id="309" r:id="rId42"/>
    <p:sldId id="311" r:id="rId43"/>
    <p:sldId id="312" r:id="rId44"/>
    <p:sldId id="313" r:id="rId45"/>
    <p:sldId id="317" r:id="rId46"/>
    <p:sldId id="318" r:id="rId47"/>
    <p:sldId id="319" r:id="rId48"/>
    <p:sldId id="320" r:id="rId49"/>
    <p:sldId id="328" r:id="rId50"/>
    <p:sldId id="322" r:id="rId51"/>
    <p:sldId id="323" r:id="rId52"/>
    <p:sldId id="325" r:id="rId53"/>
    <p:sldId id="324" r:id="rId54"/>
    <p:sldId id="326" r:id="rId55"/>
    <p:sldId id="327" r:id="rId56"/>
    <p:sldId id="303" r:id="rId57"/>
    <p:sldId id="304" r:id="rId5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A800"/>
    <a:srgbClr val="FF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11" autoAdjust="0"/>
    <p:restoredTop sz="94660"/>
  </p:normalViewPr>
  <p:slideViewPr>
    <p:cSldViewPr snapToGrid="0">
      <p:cViewPr varScale="1">
        <p:scale>
          <a:sx n="107" d="100"/>
          <a:sy n="107" d="100"/>
        </p:scale>
        <p:origin x="630" y="1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89A9D8-C23C-4B23-8A7D-8D1FF145345B}"/>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7226A90B-A039-40BB-AF68-5061C38C68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5104C8DC-F4BB-46C5-AE89-52C5F25DCED3}"/>
              </a:ext>
            </a:extLst>
          </p:cNvPr>
          <p:cNvSpPr>
            <a:spLocks noGrp="1"/>
          </p:cNvSpPr>
          <p:nvPr>
            <p:ph type="dt" sz="half" idx="10"/>
          </p:nvPr>
        </p:nvSpPr>
        <p:spPr/>
        <p:txBody>
          <a:bodyPr/>
          <a:lstStyle/>
          <a:p>
            <a:fld id="{E9C96870-86AF-423E-8E37-AC22DCE91867}" type="datetimeFigureOut">
              <a:rPr lang="cs-CZ" smtClean="0"/>
              <a:t>27.02.2024</a:t>
            </a:fld>
            <a:endParaRPr lang="cs-CZ"/>
          </a:p>
        </p:txBody>
      </p:sp>
      <p:sp>
        <p:nvSpPr>
          <p:cNvPr id="5" name="Zástupný symbol pro zápatí 4">
            <a:extLst>
              <a:ext uri="{FF2B5EF4-FFF2-40B4-BE49-F238E27FC236}">
                <a16:creationId xmlns:a16="http://schemas.microsoft.com/office/drawing/2014/main" id="{C2998A08-F33D-4B46-BBA0-3C249C135E0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D00BBBE-27D8-484D-AB1C-BD0F792F4FAB}"/>
              </a:ext>
            </a:extLst>
          </p:cNvPr>
          <p:cNvSpPr>
            <a:spLocks noGrp="1"/>
          </p:cNvSpPr>
          <p:nvPr>
            <p:ph type="sldNum" sz="quarter" idx="12"/>
          </p:nvPr>
        </p:nvSpPr>
        <p:spPr/>
        <p:txBody>
          <a:bodyPr/>
          <a:lstStyle/>
          <a:p>
            <a:fld id="{2E9FE3C0-2EB3-4203-B344-D6EEC46C39C2}" type="slidenum">
              <a:rPr lang="cs-CZ" smtClean="0"/>
              <a:t>‹#›</a:t>
            </a:fld>
            <a:endParaRPr lang="cs-CZ"/>
          </a:p>
        </p:txBody>
      </p:sp>
    </p:spTree>
    <p:extLst>
      <p:ext uri="{BB962C8B-B14F-4D97-AF65-F5344CB8AC3E}">
        <p14:creationId xmlns:p14="http://schemas.microsoft.com/office/powerpoint/2010/main" val="4187154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B89C2C-ECDF-456C-87E5-ED0A3DB5AF07}"/>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1D750B29-86A3-4AFE-B783-31C236E60EFF}"/>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7925458-2150-4DFC-9FBC-541A83B5973D}"/>
              </a:ext>
            </a:extLst>
          </p:cNvPr>
          <p:cNvSpPr>
            <a:spLocks noGrp="1"/>
          </p:cNvSpPr>
          <p:nvPr>
            <p:ph type="dt" sz="half" idx="10"/>
          </p:nvPr>
        </p:nvSpPr>
        <p:spPr/>
        <p:txBody>
          <a:bodyPr/>
          <a:lstStyle/>
          <a:p>
            <a:fld id="{E9C96870-86AF-423E-8E37-AC22DCE91867}" type="datetimeFigureOut">
              <a:rPr lang="cs-CZ" smtClean="0"/>
              <a:t>27.02.2024</a:t>
            </a:fld>
            <a:endParaRPr lang="cs-CZ"/>
          </a:p>
        </p:txBody>
      </p:sp>
      <p:sp>
        <p:nvSpPr>
          <p:cNvPr id="5" name="Zástupný symbol pro zápatí 4">
            <a:extLst>
              <a:ext uri="{FF2B5EF4-FFF2-40B4-BE49-F238E27FC236}">
                <a16:creationId xmlns:a16="http://schemas.microsoft.com/office/drawing/2014/main" id="{87FB3B1E-AC05-4122-8D19-056B9D1F802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6E0A94C-15B3-4B07-B183-B19315B4F461}"/>
              </a:ext>
            </a:extLst>
          </p:cNvPr>
          <p:cNvSpPr>
            <a:spLocks noGrp="1"/>
          </p:cNvSpPr>
          <p:nvPr>
            <p:ph type="sldNum" sz="quarter" idx="12"/>
          </p:nvPr>
        </p:nvSpPr>
        <p:spPr/>
        <p:txBody>
          <a:bodyPr/>
          <a:lstStyle/>
          <a:p>
            <a:fld id="{2E9FE3C0-2EB3-4203-B344-D6EEC46C39C2}" type="slidenum">
              <a:rPr lang="cs-CZ" smtClean="0"/>
              <a:t>‹#›</a:t>
            </a:fld>
            <a:endParaRPr lang="cs-CZ"/>
          </a:p>
        </p:txBody>
      </p:sp>
    </p:spTree>
    <p:extLst>
      <p:ext uri="{BB962C8B-B14F-4D97-AF65-F5344CB8AC3E}">
        <p14:creationId xmlns:p14="http://schemas.microsoft.com/office/powerpoint/2010/main" val="633862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1E23A15F-CDD2-4CE7-BD50-0954D67A3DFF}"/>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86DCAC9-AFB9-4ADD-B318-E873F9DDBC38}"/>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EA3E542-DAD3-4D89-B773-2DD0049A34B9}"/>
              </a:ext>
            </a:extLst>
          </p:cNvPr>
          <p:cNvSpPr>
            <a:spLocks noGrp="1"/>
          </p:cNvSpPr>
          <p:nvPr>
            <p:ph type="dt" sz="half" idx="10"/>
          </p:nvPr>
        </p:nvSpPr>
        <p:spPr/>
        <p:txBody>
          <a:bodyPr/>
          <a:lstStyle/>
          <a:p>
            <a:fld id="{E9C96870-86AF-423E-8E37-AC22DCE91867}" type="datetimeFigureOut">
              <a:rPr lang="cs-CZ" smtClean="0"/>
              <a:t>27.02.2024</a:t>
            </a:fld>
            <a:endParaRPr lang="cs-CZ"/>
          </a:p>
        </p:txBody>
      </p:sp>
      <p:sp>
        <p:nvSpPr>
          <p:cNvPr id="5" name="Zástupný symbol pro zápatí 4">
            <a:extLst>
              <a:ext uri="{FF2B5EF4-FFF2-40B4-BE49-F238E27FC236}">
                <a16:creationId xmlns:a16="http://schemas.microsoft.com/office/drawing/2014/main" id="{F6ADCDB1-FFD2-48FA-9105-79C6C03746E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67D69D9-D480-4AE3-A46A-04147D7CE73B}"/>
              </a:ext>
            </a:extLst>
          </p:cNvPr>
          <p:cNvSpPr>
            <a:spLocks noGrp="1"/>
          </p:cNvSpPr>
          <p:nvPr>
            <p:ph type="sldNum" sz="quarter" idx="12"/>
          </p:nvPr>
        </p:nvSpPr>
        <p:spPr/>
        <p:txBody>
          <a:bodyPr/>
          <a:lstStyle/>
          <a:p>
            <a:fld id="{2E9FE3C0-2EB3-4203-B344-D6EEC46C39C2}" type="slidenum">
              <a:rPr lang="cs-CZ" smtClean="0"/>
              <a:t>‹#›</a:t>
            </a:fld>
            <a:endParaRPr lang="cs-CZ"/>
          </a:p>
        </p:txBody>
      </p:sp>
    </p:spTree>
    <p:extLst>
      <p:ext uri="{BB962C8B-B14F-4D97-AF65-F5344CB8AC3E}">
        <p14:creationId xmlns:p14="http://schemas.microsoft.com/office/powerpoint/2010/main" val="351383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B25388-1DFB-463A-A706-3E20DB6CD160}"/>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A74FBB1D-5D21-46CF-AB83-A38FEF2641AE}"/>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2474868-2F15-440F-8BC4-B96C8327A120}"/>
              </a:ext>
            </a:extLst>
          </p:cNvPr>
          <p:cNvSpPr>
            <a:spLocks noGrp="1"/>
          </p:cNvSpPr>
          <p:nvPr>
            <p:ph type="dt" sz="half" idx="10"/>
          </p:nvPr>
        </p:nvSpPr>
        <p:spPr/>
        <p:txBody>
          <a:bodyPr/>
          <a:lstStyle/>
          <a:p>
            <a:fld id="{E9C96870-86AF-423E-8E37-AC22DCE91867}" type="datetimeFigureOut">
              <a:rPr lang="cs-CZ" smtClean="0"/>
              <a:t>27.02.2024</a:t>
            </a:fld>
            <a:endParaRPr lang="cs-CZ"/>
          </a:p>
        </p:txBody>
      </p:sp>
      <p:sp>
        <p:nvSpPr>
          <p:cNvPr id="5" name="Zástupný symbol pro zápatí 4">
            <a:extLst>
              <a:ext uri="{FF2B5EF4-FFF2-40B4-BE49-F238E27FC236}">
                <a16:creationId xmlns:a16="http://schemas.microsoft.com/office/drawing/2014/main" id="{ED6D56C1-58C6-4976-8C78-77732CC652D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E046491-EA7E-4FA0-A783-6F3136D8068D}"/>
              </a:ext>
            </a:extLst>
          </p:cNvPr>
          <p:cNvSpPr>
            <a:spLocks noGrp="1"/>
          </p:cNvSpPr>
          <p:nvPr>
            <p:ph type="sldNum" sz="quarter" idx="12"/>
          </p:nvPr>
        </p:nvSpPr>
        <p:spPr/>
        <p:txBody>
          <a:bodyPr/>
          <a:lstStyle/>
          <a:p>
            <a:fld id="{2E9FE3C0-2EB3-4203-B344-D6EEC46C39C2}" type="slidenum">
              <a:rPr lang="cs-CZ" smtClean="0"/>
              <a:t>‹#›</a:t>
            </a:fld>
            <a:endParaRPr lang="cs-CZ"/>
          </a:p>
        </p:txBody>
      </p:sp>
    </p:spTree>
    <p:extLst>
      <p:ext uri="{BB962C8B-B14F-4D97-AF65-F5344CB8AC3E}">
        <p14:creationId xmlns:p14="http://schemas.microsoft.com/office/powerpoint/2010/main" val="424190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94AEE9-DABA-4860-A3B9-18293FB921A5}"/>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A1626DCA-A516-4B8E-88F3-52A265E53B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30D32B2C-8F15-4936-9F81-04F55554B780}"/>
              </a:ext>
            </a:extLst>
          </p:cNvPr>
          <p:cNvSpPr>
            <a:spLocks noGrp="1"/>
          </p:cNvSpPr>
          <p:nvPr>
            <p:ph type="dt" sz="half" idx="10"/>
          </p:nvPr>
        </p:nvSpPr>
        <p:spPr/>
        <p:txBody>
          <a:bodyPr/>
          <a:lstStyle/>
          <a:p>
            <a:fld id="{E9C96870-86AF-423E-8E37-AC22DCE91867}" type="datetimeFigureOut">
              <a:rPr lang="cs-CZ" smtClean="0"/>
              <a:t>27.02.2024</a:t>
            </a:fld>
            <a:endParaRPr lang="cs-CZ"/>
          </a:p>
        </p:txBody>
      </p:sp>
      <p:sp>
        <p:nvSpPr>
          <p:cNvPr id="5" name="Zástupný symbol pro zápatí 4">
            <a:extLst>
              <a:ext uri="{FF2B5EF4-FFF2-40B4-BE49-F238E27FC236}">
                <a16:creationId xmlns:a16="http://schemas.microsoft.com/office/drawing/2014/main" id="{2947051C-276D-4889-817F-C71A22AC921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7570B77-4844-495C-BD89-DDC23A546241}"/>
              </a:ext>
            </a:extLst>
          </p:cNvPr>
          <p:cNvSpPr>
            <a:spLocks noGrp="1"/>
          </p:cNvSpPr>
          <p:nvPr>
            <p:ph type="sldNum" sz="quarter" idx="12"/>
          </p:nvPr>
        </p:nvSpPr>
        <p:spPr/>
        <p:txBody>
          <a:bodyPr/>
          <a:lstStyle/>
          <a:p>
            <a:fld id="{2E9FE3C0-2EB3-4203-B344-D6EEC46C39C2}" type="slidenum">
              <a:rPr lang="cs-CZ" smtClean="0"/>
              <a:t>‹#›</a:t>
            </a:fld>
            <a:endParaRPr lang="cs-CZ"/>
          </a:p>
        </p:txBody>
      </p:sp>
    </p:spTree>
    <p:extLst>
      <p:ext uri="{BB962C8B-B14F-4D97-AF65-F5344CB8AC3E}">
        <p14:creationId xmlns:p14="http://schemas.microsoft.com/office/powerpoint/2010/main" val="1145853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C68290-757E-4EAC-A7B9-095036063615}"/>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3A9031B7-981C-4455-809E-3ED24495E808}"/>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6327BDF1-8CDF-48F3-BEEF-96005612B178}"/>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E40F5CFA-5985-4C96-A712-1CDB8EB612EC}"/>
              </a:ext>
            </a:extLst>
          </p:cNvPr>
          <p:cNvSpPr>
            <a:spLocks noGrp="1"/>
          </p:cNvSpPr>
          <p:nvPr>
            <p:ph type="dt" sz="half" idx="10"/>
          </p:nvPr>
        </p:nvSpPr>
        <p:spPr/>
        <p:txBody>
          <a:bodyPr/>
          <a:lstStyle/>
          <a:p>
            <a:fld id="{E9C96870-86AF-423E-8E37-AC22DCE91867}" type="datetimeFigureOut">
              <a:rPr lang="cs-CZ" smtClean="0"/>
              <a:t>27.02.2024</a:t>
            </a:fld>
            <a:endParaRPr lang="cs-CZ"/>
          </a:p>
        </p:txBody>
      </p:sp>
      <p:sp>
        <p:nvSpPr>
          <p:cNvPr id="6" name="Zástupný symbol pro zápatí 5">
            <a:extLst>
              <a:ext uri="{FF2B5EF4-FFF2-40B4-BE49-F238E27FC236}">
                <a16:creationId xmlns:a16="http://schemas.microsoft.com/office/drawing/2014/main" id="{47CA008C-0BBD-40C2-9ACC-FD42AE07CCA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7185B0E-B81D-423C-AB25-41B989DCF4A6}"/>
              </a:ext>
            </a:extLst>
          </p:cNvPr>
          <p:cNvSpPr>
            <a:spLocks noGrp="1"/>
          </p:cNvSpPr>
          <p:nvPr>
            <p:ph type="sldNum" sz="quarter" idx="12"/>
          </p:nvPr>
        </p:nvSpPr>
        <p:spPr/>
        <p:txBody>
          <a:bodyPr/>
          <a:lstStyle/>
          <a:p>
            <a:fld id="{2E9FE3C0-2EB3-4203-B344-D6EEC46C39C2}" type="slidenum">
              <a:rPr lang="cs-CZ" smtClean="0"/>
              <a:t>‹#›</a:t>
            </a:fld>
            <a:endParaRPr lang="cs-CZ"/>
          </a:p>
        </p:txBody>
      </p:sp>
    </p:spTree>
    <p:extLst>
      <p:ext uri="{BB962C8B-B14F-4D97-AF65-F5344CB8AC3E}">
        <p14:creationId xmlns:p14="http://schemas.microsoft.com/office/powerpoint/2010/main" val="2547861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2FDB17-CDA2-424F-BB86-3A24C8DBBBA8}"/>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132BC9FB-78E9-4069-BCAF-D7F6D3083C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9740B653-23E9-4358-80B8-831C8C8FE758}"/>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8B6633B8-B573-453A-A82F-FEFF7F94B6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965D8128-8416-43A8-ACBB-4DC2C2608768}"/>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99F925D0-A9EA-457E-9DA8-02B8C084CEA7}"/>
              </a:ext>
            </a:extLst>
          </p:cNvPr>
          <p:cNvSpPr>
            <a:spLocks noGrp="1"/>
          </p:cNvSpPr>
          <p:nvPr>
            <p:ph type="dt" sz="half" idx="10"/>
          </p:nvPr>
        </p:nvSpPr>
        <p:spPr/>
        <p:txBody>
          <a:bodyPr/>
          <a:lstStyle/>
          <a:p>
            <a:fld id="{E9C96870-86AF-423E-8E37-AC22DCE91867}" type="datetimeFigureOut">
              <a:rPr lang="cs-CZ" smtClean="0"/>
              <a:t>27.02.2024</a:t>
            </a:fld>
            <a:endParaRPr lang="cs-CZ"/>
          </a:p>
        </p:txBody>
      </p:sp>
      <p:sp>
        <p:nvSpPr>
          <p:cNvPr id="8" name="Zástupný symbol pro zápatí 7">
            <a:extLst>
              <a:ext uri="{FF2B5EF4-FFF2-40B4-BE49-F238E27FC236}">
                <a16:creationId xmlns:a16="http://schemas.microsoft.com/office/drawing/2014/main" id="{C2F4037F-2D79-4C8B-AE4E-AFBCE0645DF7}"/>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52880DD7-F931-42D4-AD42-E6C15D66BA8E}"/>
              </a:ext>
            </a:extLst>
          </p:cNvPr>
          <p:cNvSpPr>
            <a:spLocks noGrp="1"/>
          </p:cNvSpPr>
          <p:nvPr>
            <p:ph type="sldNum" sz="quarter" idx="12"/>
          </p:nvPr>
        </p:nvSpPr>
        <p:spPr/>
        <p:txBody>
          <a:bodyPr/>
          <a:lstStyle/>
          <a:p>
            <a:fld id="{2E9FE3C0-2EB3-4203-B344-D6EEC46C39C2}" type="slidenum">
              <a:rPr lang="cs-CZ" smtClean="0"/>
              <a:t>‹#›</a:t>
            </a:fld>
            <a:endParaRPr lang="cs-CZ"/>
          </a:p>
        </p:txBody>
      </p:sp>
    </p:spTree>
    <p:extLst>
      <p:ext uri="{BB962C8B-B14F-4D97-AF65-F5344CB8AC3E}">
        <p14:creationId xmlns:p14="http://schemas.microsoft.com/office/powerpoint/2010/main" val="1689059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E4930F-BCDF-4419-8BFD-12DC5DFDF429}"/>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6FF47700-B9BA-4257-A3DF-80EC8526B630}"/>
              </a:ext>
            </a:extLst>
          </p:cNvPr>
          <p:cNvSpPr>
            <a:spLocks noGrp="1"/>
          </p:cNvSpPr>
          <p:nvPr>
            <p:ph type="dt" sz="half" idx="10"/>
          </p:nvPr>
        </p:nvSpPr>
        <p:spPr/>
        <p:txBody>
          <a:bodyPr/>
          <a:lstStyle/>
          <a:p>
            <a:fld id="{E9C96870-86AF-423E-8E37-AC22DCE91867}" type="datetimeFigureOut">
              <a:rPr lang="cs-CZ" smtClean="0"/>
              <a:t>27.02.2024</a:t>
            </a:fld>
            <a:endParaRPr lang="cs-CZ"/>
          </a:p>
        </p:txBody>
      </p:sp>
      <p:sp>
        <p:nvSpPr>
          <p:cNvPr id="4" name="Zástupný symbol pro zápatí 3">
            <a:extLst>
              <a:ext uri="{FF2B5EF4-FFF2-40B4-BE49-F238E27FC236}">
                <a16:creationId xmlns:a16="http://schemas.microsoft.com/office/drawing/2014/main" id="{59AEB91C-EBD1-4291-A7F4-8D698B3EF1DB}"/>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423668BB-B9CA-4A8D-B924-347A5FBB7206}"/>
              </a:ext>
            </a:extLst>
          </p:cNvPr>
          <p:cNvSpPr>
            <a:spLocks noGrp="1"/>
          </p:cNvSpPr>
          <p:nvPr>
            <p:ph type="sldNum" sz="quarter" idx="12"/>
          </p:nvPr>
        </p:nvSpPr>
        <p:spPr/>
        <p:txBody>
          <a:bodyPr/>
          <a:lstStyle/>
          <a:p>
            <a:fld id="{2E9FE3C0-2EB3-4203-B344-D6EEC46C39C2}" type="slidenum">
              <a:rPr lang="cs-CZ" smtClean="0"/>
              <a:t>‹#›</a:t>
            </a:fld>
            <a:endParaRPr lang="cs-CZ"/>
          </a:p>
        </p:txBody>
      </p:sp>
    </p:spTree>
    <p:extLst>
      <p:ext uri="{BB962C8B-B14F-4D97-AF65-F5344CB8AC3E}">
        <p14:creationId xmlns:p14="http://schemas.microsoft.com/office/powerpoint/2010/main" val="241151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3F653C64-0800-4051-A44A-9F9620E18484}"/>
              </a:ext>
            </a:extLst>
          </p:cNvPr>
          <p:cNvSpPr>
            <a:spLocks noGrp="1"/>
          </p:cNvSpPr>
          <p:nvPr>
            <p:ph type="dt" sz="half" idx="10"/>
          </p:nvPr>
        </p:nvSpPr>
        <p:spPr/>
        <p:txBody>
          <a:bodyPr/>
          <a:lstStyle/>
          <a:p>
            <a:fld id="{E9C96870-86AF-423E-8E37-AC22DCE91867}" type="datetimeFigureOut">
              <a:rPr lang="cs-CZ" smtClean="0"/>
              <a:t>27.02.2024</a:t>
            </a:fld>
            <a:endParaRPr lang="cs-CZ"/>
          </a:p>
        </p:txBody>
      </p:sp>
      <p:sp>
        <p:nvSpPr>
          <p:cNvPr id="3" name="Zástupný symbol pro zápatí 2">
            <a:extLst>
              <a:ext uri="{FF2B5EF4-FFF2-40B4-BE49-F238E27FC236}">
                <a16:creationId xmlns:a16="http://schemas.microsoft.com/office/drawing/2014/main" id="{9FBD8709-FFE7-4FAA-94E2-767DBC0E3826}"/>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DF738DEE-CDA9-4CDF-91F9-509998FE570E}"/>
              </a:ext>
            </a:extLst>
          </p:cNvPr>
          <p:cNvSpPr>
            <a:spLocks noGrp="1"/>
          </p:cNvSpPr>
          <p:nvPr>
            <p:ph type="sldNum" sz="quarter" idx="12"/>
          </p:nvPr>
        </p:nvSpPr>
        <p:spPr/>
        <p:txBody>
          <a:bodyPr/>
          <a:lstStyle/>
          <a:p>
            <a:fld id="{2E9FE3C0-2EB3-4203-B344-D6EEC46C39C2}" type="slidenum">
              <a:rPr lang="cs-CZ" smtClean="0"/>
              <a:t>‹#›</a:t>
            </a:fld>
            <a:endParaRPr lang="cs-CZ"/>
          </a:p>
        </p:txBody>
      </p:sp>
    </p:spTree>
    <p:extLst>
      <p:ext uri="{BB962C8B-B14F-4D97-AF65-F5344CB8AC3E}">
        <p14:creationId xmlns:p14="http://schemas.microsoft.com/office/powerpoint/2010/main" val="1577674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FFEED9-0C1F-431D-90C0-C65EDCF0B420}"/>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A216C6BC-0777-413B-AB5B-A1CF649CA9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F1FA4086-6713-41AC-B86C-AB32369C99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810E9A94-E4EE-444D-98AC-FAA9C896DCEE}"/>
              </a:ext>
            </a:extLst>
          </p:cNvPr>
          <p:cNvSpPr>
            <a:spLocks noGrp="1"/>
          </p:cNvSpPr>
          <p:nvPr>
            <p:ph type="dt" sz="half" idx="10"/>
          </p:nvPr>
        </p:nvSpPr>
        <p:spPr/>
        <p:txBody>
          <a:bodyPr/>
          <a:lstStyle/>
          <a:p>
            <a:fld id="{E9C96870-86AF-423E-8E37-AC22DCE91867}" type="datetimeFigureOut">
              <a:rPr lang="cs-CZ" smtClean="0"/>
              <a:t>27.02.2024</a:t>
            </a:fld>
            <a:endParaRPr lang="cs-CZ"/>
          </a:p>
        </p:txBody>
      </p:sp>
      <p:sp>
        <p:nvSpPr>
          <p:cNvPr id="6" name="Zástupný symbol pro zápatí 5">
            <a:extLst>
              <a:ext uri="{FF2B5EF4-FFF2-40B4-BE49-F238E27FC236}">
                <a16:creationId xmlns:a16="http://schemas.microsoft.com/office/drawing/2014/main" id="{7BA895AC-F2D5-449B-90AF-740CC8151B7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66BADE5-24F8-4AC8-90E6-32A60CFE9AE5}"/>
              </a:ext>
            </a:extLst>
          </p:cNvPr>
          <p:cNvSpPr>
            <a:spLocks noGrp="1"/>
          </p:cNvSpPr>
          <p:nvPr>
            <p:ph type="sldNum" sz="quarter" idx="12"/>
          </p:nvPr>
        </p:nvSpPr>
        <p:spPr/>
        <p:txBody>
          <a:bodyPr/>
          <a:lstStyle/>
          <a:p>
            <a:fld id="{2E9FE3C0-2EB3-4203-B344-D6EEC46C39C2}" type="slidenum">
              <a:rPr lang="cs-CZ" smtClean="0"/>
              <a:t>‹#›</a:t>
            </a:fld>
            <a:endParaRPr lang="cs-CZ"/>
          </a:p>
        </p:txBody>
      </p:sp>
    </p:spTree>
    <p:extLst>
      <p:ext uri="{BB962C8B-B14F-4D97-AF65-F5344CB8AC3E}">
        <p14:creationId xmlns:p14="http://schemas.microsoft.com/office/powerpoint/2010/main" val="245808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03AEAB-BF7E-4BE7-88D8-F20F9714569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7F6C80C1-E117-4A93-A71C-3421CE1153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9BB54A55-2C1E-4051-83DF-B2A30CCDD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5F4E4557-FCEA-419F-AA3D-0EC45AF37B34}"/>
              </a:ext>
            </a:extLst>
          </p:cNvPr>
          <p:cNvSpPr>
            <a:spLocks noGrp="1"/>
          </p:cNvSpPr>
          <p:nvPr>
            <p:ph type="dt" sz="half" idx="10"/>
          </p:nvPr>
        </p:nvSpPr>
        <p:spPr/>
        <p:txBody>
          <a:bodyPr/>
          <a:lstStyle/>
          <a:p>
            <a:fld id="{E9C96870-86AF-423E-8E37-AC22DCE91867}" type="datetimeFigureOut">
              <a:rPr lang="cs-CZ" smtClean="0"/>
              <a:t>27.02.2024</a:t>
            </a:fld>
            <a:endParaRPr lang="cs-CZ"/>
          </a:p>
        </p:txBody>
      </p:sp>
      <p:sp>
        <p:nvSpPr>
          <p:cNvPr id="6" name="Zástupný symbol pro zápatí 5">
            <a:extLst>
              <a:ext uri="{FF2B5EF4-FFF2-40B4-BE49-F238E27FC236}">
                <a16:creationId xmlns:a16="http://schemas.microsoft.com/office/drawing/2014/main" id="{72194FF8-700F-4699-8A15-9226447F5E8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480BADD-473E-46F6-BFDB-07C124C8665B}"/>
              </a:ext>
            </a:extLst>
          </p:cNvPr>
          <p:cNvSpPr>
            <a:spLocks noGrp="1"/>
          </p:cNvSpPr>
          <p:nvPr>
            <p:ph type="sldNum" sz="quarter" idx="12"/>
          </p:nvPr>
        </p:nvSpPr>
        <p:spPr/>
        <p:txBody>
          <a:bodyPr/>
          <a:lstStyle/>
          <a:p>
            <a:fld id="{2E9FE3C0-2EB3-4203-B344-D6EEC46C39C2}" type="slidenum">
              <a:rPr lang="cs-CZ" smtClean="0"/>
              <a:t>‹#›</a:t>
            </a:fld>
            <a:endParaRPr lang="cs-CZ"/>
          </a:p>
        </p:txBody>
      </p:sp>
    </p:spTree>
    <p:extLst>
      <p:ext uri="{BB962C8B-B14F-4D97-AF65-F5344CB8AC3E}">
        <p14:creationId xmlns:p14="http://schemas.microsoft.com/office/powerpoint/2010/main" val="4065475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638051CE-D5F1-448A-B8F0-A3E8940410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93EC2046-3F4D-4217-AA50-63658711DC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5227BFB-3531-46F9-82DA-177ACCE5E6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96870-86AF-423E-8E37-AC22DCE91867}" type="datetimeFigureOut">
              <a:rPr lang="cs-CZ" smtClean="0"/>
              <a:t>27.02.2024</a:t>
            </a:fld>
            <a:endParaRPr lang="cs-CZ"/>
          </a:p>
        </p:txBody>
      </p:sp>
      <p:sp>
        <p:nvSpPr>
          <p:cNvPr id="5" name="Zástupný symbol pro zápatí 4">
            <a:extLst>
              <a:ext uri="{FF2B5EF4-FFF2-40B4-BE49-F238E27FC236}">
                <a16:creationId xmlns:a16="http://schemas.microsoft.com/office/drawing/2014/main" id="{30A992A3-7D68-4CF2-8BA5-1F013B70C0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0122BF66-376F-43B1-A4CC-0051A3BB0A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9FE3C0-2EB3-4203-B344-D6EEC46C39C2}" type="slidenum">
              <a:rPr lang="cs-CZ" smtClean="0"/>
              <a:t>‹#›</a:t>
            </a:fld>
            <a:endParaRPr lang="cs-CZ"/>
          </a:p>
        </p:txBody>
      </p:sp>
    </p:spTree>
    <p:extLst>
      <p:ext uri="{BB962C8B-B14F-4D97-AF65-F5344CB8AC3E}">
        <p14:creationId xmlns:p14="http://schemas.microsoft.com/office/powerpoint/2010/main" val="3445604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apl.geology.sk/temapy/"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geoportal.gov.cz/web/guest/map;jsessionid=6BB61E4155F6E3CA9441D753F1E9568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mapy.geology.cz/geocr50/"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hyperlink" Target="https://www.mzp.cz/cz/pudni_mapy" TargetMode="Externa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mapy.geology.cz/pudy/"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geoportal.vumop.cz/"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kpp.vumop.cz/?core=app"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hyperlink" Target="https://ags.cuzk.cz/av/" TargetMode="Externa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hyperlink" Target="https://kpp.vumop.cz/?core=app&amp;zoom=6&amp;center=-723285.111292476,-1033933.3113436742"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hyperlink" Target="https://ags.cuzk.cz/av/" TargetMode="Externa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8" Type="http://schemas.openxmlformats.org/officeDocument/2006/relationships/hyperlink" Target="https://www.chmi.cz/historicka-data/pocasi/mapy-charakteristik-klimatu" TargetMode="External"/><Relationship Id="rId3" Type="http://schemas.openxmlformats.org/officeDocument/2006/relationships/image" Target="../media/image32.png"/><Relationship Id="rId7" Type="http://schemas.openxmlformats.org/officeDocument/2006/relationships/hyperlink" Target="https://www.chmi.cz/" TargetMode="External"/><Relationship Id="rId2" Type="http://schemas.openxmlformats.org/officeDocument/2006/relationships/image" Target="../media/image31.gif"/><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6.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hyperlink" Target="https://aopkcr.maps.arcgis.com/apps/webappviewer/index.html?id=ee190990a1be4ac685d5f7c69c637ae4" TargetMode="External"/><Relationship Id="rId5" Type="http://schemas.openxmlformats.org/officeDocument/2006/relationships/hyperlink" Target="https://www.uhul.cz/portfolio/vystupy-oprl/" TargetMode="Externa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ebgis.nature.cz/appwebman/mapomat/" TargetMode="Externa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hyperlink" Target="https://aopkcr.maps.arcgis.com/apps/webappviewer/index.html?id=ee190990a1be4ac685d5f7c69c637ae4"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is.muni.cz/el/1431/jaro2010/Z0005/18118868/index_VS.htm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https://www.uhul.cz/portfolio/vystupy-oprl/" TargetMode="Externa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10.wdp"/></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geoportal.uhul.cz/mapy/MapyOprl.html" TargetMode="External"/><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mzp.cz/atlas.krajiny/start.pdf" TargetMode="External"/><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hyperlink" Target="http://user.mendelu.cz/xfried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hyperlink" Target="https://pladias.cz/vegetation/pictures/Carici%20pilosae-Fagetum%20sylvaticae#image1" TargetMode="External"/><Relationship Id="rId5" Type="http://schemas.openxmlformats.org/officeDocument/2006/relationships/image" Target="../media/image62.jpe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hyperlink" Target="https://pladias.cz/" TargetMode="Externa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hyperlink" Target="http://user.mendelu.cz/xfriedl/" TargetMode="External"/><Relationship Id="rId5" Type="http://schemas.openxmlformats.org/officeDocument/2006/relationships/image" Target="../media/image64.png"/><Relationship Id="rId4" Type="http://schemas.openxmlformats.org/officeDocument/2006/relationships/hyperlink" Target="https://www.sci.muni.cz/botany/chytry/Vegetace-Ceske-republiky-4-2013-high-resolution.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ebgis.nature.cz/appwebman/mapomat/" TargetMode="Externa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hyperlink" Target="https://aopkcr.maps.arcgis.com/apps/webappviewer/index.html?id=ee190990a1be4ac685d5f7c69c637ae4"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hyperlink" Target="http://user.mendelu.cz/xfriedl/" TargetMode="External"/><Relationship Id="rId4" Type="http://schemas.openxmlformats.org/officeDocument/2006/relationships/hyperlink" Target="https://www.sci.muni.cz/botany/chytry/Chytry_etal2010_Katalog-biotopu-CR-2.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geoportal.uhul.cz/mapy/mapylhpovyst.html"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oldmaps.geolab.cz/" TargetMode="External"/><Relationship Id="rId7" Type="http://schemas.openxmlformats.org/officeDocument/2006/relationships/hyperlink" Target="https://mapy.tuzvo.sk/HOFM/" TargetMode="External"/><Relationship Id="rId2" Type="http://schemas.openxmlformats.org/officeDocument/2006/relationships/hyperlink" Target="https://ags.cuzk.cz/archiv/" TargetMode="External"/><Relationship Id="rId1" Type="http://schemas.openxmlformats.org/officeDocument/2006/relationships/slideLayout" Target="../slideLayouts/slideLayout2.xml"/><Relationship Id="rId6" Type="http://schemas.openxmlformats.org/officeDocument/2006/relationships/hyperlink" Target="https://geoportal.gov.cz/web/guest/map" TargetMode="External"/><Relationship Id="rId5" Type="http://schemas.openxmlformats.org/officeDocument/2006/relationships/hyperlink" Target="https://www.mza.cz/indikacniskici/skica" TargetMode="External"/><Relationship Id="rId4" Type="http://schemas.openxmlformats.org/officeDocument/2006/relationships/hyperlink" Target="https://maps.arcanum.com/e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hyperlink" Target="https://geoportal.gov.cz/web/guest/map" TargetMode="External"/><Relationship Id="rId4" Type="http://schemas.openxmlformats.org/officeDocument/2006/relationships/image" Target="../media/image75.jpeg"/></Relationships>
</file>

<file path=ppt/slides/_rels/slide5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hyperlink" Target="https://www.mza.cz/indikacniskici/skica/detail/2222" TargetMode="External"/><Relationship Id="rId5" Type="http://schemas.microsoft.com/office/2007/relationships/hdphoto" Target="../media/hdphoto13.wdp"/><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emf"/><Relationship Id="rId7"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8" Type="http://schemas.openxmlformats.org/officeDocument/2006/relationships/hyperlink" Target="http://www.uhul.cz/mapy-a-data/katalog-mapovych-informaci" TargetMode="External"/><Relationship Id="rId3" Type="http://schemas.openxmlformats.org/officeDocument/2006/relationships/hyperlink" Target="https://www.mzp.cz/C1257458002F0DC7/cz/uzemni_system_ekologicke_stability/$FILE/OOOPK_Metodika%20vymezovani%20USES_20170330.pdf" TargetMode="External"/><Relationship Id="rId7" Type="http://schemas.openxmlformats.org/officeDocument/2006/relationships/hyperlink" Target="https://nahlizenidokn.cuzk.cz/" TargetMode="External"/><Relationship Id="rId2" Type="http://schemas.openxmlformats.org/officeDocument/2006/relationships/hyperlink" Target="http://www.uhul.cz/" TargetMode="External"/><Relationship Id="rId1" Type="http://schemas.openxmlformats.org/officeDocument/2006/relationships/slideLayout" Target="../slideLayouts/slideLayout2.xml"/><Relationship Id="rId6" Type="http://schemas.openxmlformats.org/officeDocument/2006/relationships/hyperlink" Target="http://user.mendelu.cz/xfriedl/Fytocenologie%20+%20lesnicka%20typologie%20LI/Studijni%20materialy/" TargetMode="External"/><Relationship Id="rId5" Type="http://schemas.openxmlformats.org/officeDocument/2006/relationships/hyperlink" Target="http://www.sci.muni.cz/botany/chytry/Katalog.pdf" TargetMode="External"/><Relationship Id="rId10" Type="http://schemas.openxmlformats.org/officeDocument/2006/relationships/hyperlink" Target="http://user.mendelu.cz/xfriedl/" TargetMode="External"/><Relationship Id="rId4" Type="http://schemas.openxmlformats.org/officeDocument/2006/relationships/hyperlink" Target="http://user.mendelu.cz/xfriedl/Literatura,%20ebooky/Pestovani%20lesa%20na%20Typologickych%20zakladech%20-%20Eduard%20Prusa.pdf" TargetMode="External"/><Relationship Id="rId9" Type="http://schemas.openxmlformats.org/officeDocument/2006/relationships/hyperlink" Target="http://portal.nature.cz/publik_syst/ctihtmlpage.php?what=1003&amp;nabidka=rozbalitModul&amp;modulID=265"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sgi-nahlizenidokn.cuzk.cz/marushka/default.aspx?themeid=3&amp;MarExtent=-990320.44597457629%20-1239836%20-346646.55402542371%20-923033&amp;MarWindowName=Marushka"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user.mendelu.cz/xfried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ECF95371-2B7A-4013-A32D-A5E2D2393132}"/>
              </a:ext>
            </a:extLst>
          </p:cNvPr>
          <p:cNvSpPr>
            <a:spLocks noGrp="1"/>
          </p:cNvSpPr>
          <p:nvPr>
            <p:ph type="subTitle" idx="1"/>
          </p:nvPr>
        </p:nvSpPr>
        <p:spPr>
          <a:xfrm>
            <a:off x="1398165" y="5747507"/>
            <a:ext cx="9144000" cy="1048625"/>
          </a:xfrm>
        </p:spPr>
        <p:txBody>
          <a:bodyPr/>
          <a:lstStyle/>
          <a:p>
            <a:r>
              <a:rPr lang="cs-CZ" b="1" dirty="0"/>
              <a:t>Podklady k protokolu č. 1</a:t>
            </a:r>
          </a:p>
          <a:p>
            <a:r>
              <a:rPr lang="cs-CZ" b="1" dirty="0"/>
              <a:t>Autor: Petr </a:t>
            </a:r>
            <a:r>
              <a:rPr lang="cs-CZ" b="1" dirty="0" err="1"/>
              <a:t>Dujka</a:t>
            </a:r>
            <a:endParaRPr lang="cs-CZ" b="1" dirty="0"/>
          </a:p>
        </p:txBody>
      </p:sp>
      <p:sp>
        <p:nvSpPr>
          <p:cNvPr id="4" name="Obdélník 3">
            <a:extLst>
              <a:ext uri="{FF2B5EF4-FFF2-40B4-BE49-F238E27FC236}">
                <a16:creationId xmlns:a16="http://schemas.microsoft.com/office/drawing/2014/main" id="{3862CD95-7A48-4ABC-8419-BAF66CE22F0D}"/>
              </a:ext>
            </a:extLst>
          </p:cNvPr>
          <p:cNvSpPr/>
          <p:nvPr/>
        </p:nvSpPr>
        <p:spPr>
          <a:xfrm>
            <a:off x="0" y="0"/>
            <a:ext cx="12192000" cy="1048624"/>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BD282B41-DF95-4238-AF07-28C0A44BEAB1}"/>
              </a:ext>
            </a:extLst>
          </p:cNvPr>
          <p:cNvSpPr>
            <a:spLocks noGrp="1"/>
          </p:cNvSpPr>
          <p:nvPr>
            <p:ph type="ctrTitle"/>
          </p:nvPr>
        </p:nvSpPr>
        <p:spPr>
          <a:xfrm>
            <a:off x="1524000" y="-669488"/>
            <a:ext cx="9144000" cy="2387600"/>
          </a:xfrm>
          <a:ln>
            <a:noFill/>
          </a:ln>
        </p:spPr>
        <p:txBody>
          <a:bodyPr>
            <a:normAutofit/>
          </a:bodyPr>
          <a:lstStyle/>
          <a:p>
            <a:r>
              <a:rPr lang="cs-CZ" b="1" dirty="0">
                <a:solidFill>
                  <a:schemeClr val="bg1"/>
                </a:solidFill>
                <a:latin typeface="Arial" panose="020B0604020202020204" pitchFamily="34" charset="0"/>
                <a:cs typeface="Arial" panose="020B0604020202020204" pitchFamily="34" charset="0"/>
              </a:rPr>
              <a:t>Širší územní vztahy</a:t>
            </a:r>
            <a:br>
              <a:rPr lang="cs-CZ" b="1" dirty="0">
                <a:solidFill>
                  <a:schemeClr val="bg1"/>
                </a:solidFill>
                <a:latin typeface="Arial" panose="020B0604020202020204" pitchFamily="34" charset="0"/>
                <a:cs typeface="Arial" panose="020B0604020202020204" pitchFamily="34" charset="0"/>
              </a:rPr>
            </a:br>
            <a:br>
              <a:rPr lang="cs-CZ" sz="2000" b="1" dirty="0">
                <a:solidFill>
                  <a:schemeClr val="bg1"/>
                </a:solidFill>
                <a:latin typeface="Arial" panose="020B0604020202020204" pitchFamily="34" charset="0"/>
                <a:cs typeface="Arial" panose="020B0604020202020204" pitchFamily="34" charset="0"/>
              </a:rPr>
            </a:br>
            <a:r>
              <a:rPr lang="cs-CZ" sz="2800" b="1" dirty="0">
                <a:latin typeface="Arial" panose="020B0604020202020204" pitchFamily="34" charset="0"/>
                <a:cs typeface="Arial" panose="020B0604020202020204" pitchFamily="34" charset="0"/>
              </a:rPr>
              <a:t>= základ svědomité typologické práce</a:t>
            </a:r>
          </a:p>
        </p:txBody>
      </p:sp>
      <p:pic>
        <p:nvPicPr>
          <p:cNvPr id="5" name="Obrázek 4">
            <a:extLst>
              <a:ext uri="{FF2B5EF4-FFF2-40B4-BE49-F238E27FC236}">
                <a16:creationId xmlns:a16="http://schemas.microsoft.com/office/drawing/2014/main" id="{1E76C43A-CFF1-4EE5-B4DA-5111A3A254D3}"/>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1" y="1828916"/>
            <a:ext cx="4352041" cy="3696983"/>
          </a:xfrm>
          <a:prstGeom prst="rect">
            <a:avLst/>
          </a:prstGeom>
          <a:effectLst>
            <a:outerShdw blurRad="50800" dist="38100" dir="5400000" algn="t" rotWithShape="0">
              <a:prstClr val="black">
                <a:alpha val="40000"/>
              </a:prstClr>
            </a:outerShdw>
          </a:effectLst>
        </p:spPr>
      </p:pic>
      <p:pic>
        <p:nvPicPr>
          <p:cNvPr id="7" name="Obrázek 6">
            <a:extLst>
              <a:ext uri="{FF2B5EF4-FFF2-40B4-BE49-F238E27FC236}">
                <a16:creationId xmlns:a16="http://schemas.microsoft.com/office/drawing/2014/main" id="{8B8A1BE1-66C2-4E13-B03B-FE9C3D70299C}"/>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7262689" y="1828916"/>
            <a:ext cx="4929311" cy="3696983"/>
          </a:xfrm>
          <a:prstGeom prst="rect">
            <a:avLst/>
          </a:prstGeom>
          <a:effectLst>
            <a:outerShdw blurRad="50800" dist="38100" dir="2700000" algn="tl" rotWithShape="0">
              <a:prstClr val="black">
                <a:alpha val="40000"/>
              </a:prstClr>
            </a:outerShdw>
          </a:effectLst>
        </p:spPr>
      </p:pic>
      <p:pic>
        <p:nvPicPr>
          <p:cNvPr id="9" name="Obrázek 8">
            <a:extLst>
              <a:ext uri="{FF2B5EF4-FFF2-40B4-BE49-F238E27FC236}">
                <a16:creationId xmlns:a16="http://schemas.microsoft.com/office/drawing/2014/main" id="{7F9437CF-EF8D-4237-B7D2-013EE9F712AE}"/>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a:off x="4420996" y="1828916"/>
            <a:ext cx="2772737" cy="369698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71695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91FA0B9-F11F-4F95-AD71-61BF7A8C67D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5734854" cy="3657599"/>
          </a:xfrm>
          <a:prstGeom prst="rect">
            <a:avLst/>
          </a:prstGeom>
        </p:spPr>
      </p:pic>
      <p:pic>
        <p:nvPicPr>
          <p:cNvPr id="5" name="Obrázek 4">
            <a:extLst>
              <a:ext uri="{FF2B5EF4-FFF2-40B4-BE49-F238E27FC236}">
                <a16:creationId xmlns:a16="http://schemas.microsoft.com/office/drawing/2014/main" id="{78DA1368-9514-4FFC-8409-EE2C6EE10F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6233" y="-2"/>
            <a:ext cx="5945767" cy="3657599"/>
          </a:xfrm>
          <a:prstGeom prst="rect">
            <a:avLst/>
          </a:prstGeom>
        </p:spPr>
      </p:pic>
      <p:sp>
        <p:nvSpPr>
          <p:cNvPr id="6" name="TextovéPole 5">
            <a:extLst>
              <a:ext uri="{FF2B5EF4-FFF2-40B4-BE49-F238E27FC236}">
                <a16:creationId xmlns:a16="http://schemas.microsoft.com/office/drawing/2014/main" id="{A64286A0-DF6C-4C51-8428-1776FF4BC090}"/>
              </a:ext>
            </a:extLst>
          </p:cNvPr>
          <p:cNvSpPr txBox="1"/>
          <p:nvPr/>
        </p:nvSpPr>
        <p:spPr>
          <a:xfrm>
            <a:off x="4388480" y="33556"/>
            <a:ext cx="2986481" cy="369332"/>
          </a:xfrm>
          <a:prstGeom prst="rect">
            <a:avLst/>
          </a:prstGeom>
          <a:noFill/>
        </p:spPr>
        <p:txBody>
          <a:bodyPr wrap="square" rtlCol="0">
            <a:spAutoFit/>
          </a:bodyPr>
          <a:lstStyle/>
          <a:p>
            <a:r>
              <a:rPr lang="cs-CZ" b="1" u="sng" dirty="0">
                <a:solidFill>
                  <a:srgbClr val="FF0000"/>
                </a:solidFill>
              </a:rPr>
              <a:t>PROVINCIE</a:t>
            </a:r>
          </a:p>
        </p:txBody>
      </p:sp>
      <p:sp>
        <p:nvSpPr>
          <p:cNvPr id="7" name="TextovéPole 6">
            <a:extLst>
              <a:ext uri="{FF2B5EF4-FFF2-40B4-BE49-F238E27FC236}">
                <a16:creationId xmlns:a16="http://schemas.microsoft.com/office/drawing/2014/main" id="{8BA3B8F2-8F3A-487F-93CF-B2AB42D35E0B}"/>
              </a:ext>
            </a:extLst>
          </p:cNvPr>
          <p:cNvSpPr txBox="1"/>
          <p:nvPr/>
        </p:nvSpPr>
        <p:spPr>
          <a:xfrm>
            <a:off x="10552618" y="-1"/>
            <a:ext cx="2986481" cy="369332"/>
          </a:xfrm>
          <a:prstGeom prst="rect">
            <a:avLst/>
          </a:prstGeom>
          <a:noFill/>
        </p:spPr>
        <p:txBody>
          <a:bodyPr wrap="square" rtlCol="0">
            <a:spAutoFit/>
          </a:bodyPr>
          <a:lstStyle/>
          <a:p>
            <a:r>
              <a:rPr lang="cs-CZ" b="1" u="sng" dirty="0">
                <a:solidFill>
                  <a:srgbClr val="FF0000"/>
                </a:solidFill>
              </a:rPr>
              <a:t>SUBPROVINCIE</a:t>
            </a:r>
          </a:p>
        </p:txBody>
      </p:sp>
      <p:pic>
        <p:nvPicPr>
          <p:cNvPr id="3" name="Obrázek 2">
            <a:extLst>
              <a:ext uri="{FF2B5EF4-FFF2-40B4-BE49-F238E27FC236}">
                <a16:creationId xmlns:a16="http://schemas.microsoft.com/office/drawing/2014/main" id="{3390284D-959C-4402-8619-950F6FB1DCC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657598"/>
            <a:ext cx="6096000" cy="3162933"/>
          </a:xfrm>
          <a:prstGeom prst="rect">
            <a:avLst/>
          </a:prstGeom>
        </p:spPr>
      </p:pic>
      <p:pic>
        <p:nvPicPr>
          <p:cNvPr id="14" name="Obrázek 13">
            <a:extLst>
              <a:ext uri="{FF2B5EF4-FFF2-40B4-BE49-F238E27FC236}">
                <a16:creationId xmlns:a16="http://schemas.microsoft.com/office/drawing/2014/main" id="{4E19578D-482A-4482-BE15-86E13278D70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96000" y="3615944"/>
            <a:ext cx="6096000" cy="3242056"/>
          </a:xfrm>
          <a:prstGeom prst="rect">
            <a:avLst/>
          </a:prstGeom>
        </p:spPr>
      </p:pic>
      <p:sp>
        <p:nvSpPr>
          <p:cNvPr id="8" name="TextovéPole 7">
            <a:extLst>
              <a:ext uri="{FF2B5EF4-FFF2-40B4-BE49-F238E27FC236}">
                <a16:creationId xmlns:a16="http://schemas.microsoft.com/office/drawing/2014/main" id="{A8193B97-57C4-4479-9AB3-91BEE2540F30}"/>
              </a:ext>
            </a:extLst>
          </p:cNvPr>
          <p:cNvSpPr txBox="1"/>
          <p:nvPr/>
        </p:nvSpPr>
        <p:spPr>
          <a:xfrm>
            <a:off x="23820" y="3452105"/>
            <a:ext cx="4899134" cy="369332"/>
          </a:xfrm>
          <a:prstGeom prst="rect">
            <a:avLst/>
          </a:prstGeom>
          <a:solidFill>
            <a:schemeClr val="bg1"/>
          </a:solidFill>
        </p:spPr>
        <p:txBody>
          <a:bodyPr wrap="square" rtlCol="0">
            <a:spAutoFit/>
          </a:bodyPr>
          <a:lstStyle/>
          <a:p>
            <a:r>
              <a:rPr lang="cs-CZ" b="1" dirty="0"/>
              <a:t>2. Lokalizace pomocí geomorfologických jednotek</a:t>
            </a:r>
          </a:p>
        </p:txBody>
      </p:sp>
      <p:sp>
        <p:nvSpPr>
          <p:cNvPr id="9" name="TextovéPole 8">
            <a:extLst>
              <a:ext uri="{FF2B5EF4-FFF2-40B4-BE49-F238E27FC236}">
                <a16:creationId xmlns:a16="http://schemas.microsoft.com/office/drawing/2014/main" id="{50E6ABCA-96F2-42BD-ADF9-D78E732B9CC7}"/>
              </a:ext>
            </a:extLst>
          </p:cNvPr>
          <p:cNvSpPr txBox="1"/>
          <p:nvPr/>
        </p:nvSpPr>
        <p:spPr>
          <a:xfrm>
            <a:off x="4998070" y="3529363"/>
            <a:ext cx="3238009" cy="784830"/>
          </a:xfrm>
          <a:prstGeom prst="rect">
            <a:avLst/>
          </a:prstGeom>
          <a:solidFill>
            <a:schemeClr val="bg1"/>
          </a:solidFill>
        </p:spPr>
        <p:txBody>
          <a:bodyPr wrap="square" rtlCol="0">
            <a:spAutoFit/>
          </a:bodyPr>
          <a:lstStyle/>
          <a:p>
            <a:pPr algn="ctr"/>
            <a:r>
              <a:rPr lang="cs-CZ" sz="1600" b="1" dirty="0"/>
              <a:t>GEOMORFOLOGIE </a:t>
            </a:r>
            <a:r>
              <a:rPr lang="cs-CZ" sz="1600" b="1" u="sng" dirty="0"/>
              <a:t>SLOVENSKA</a:t>
            </a:r>
            <a:r>
              <a:rPr lang="cs-CZ" sz="1600" b="1" dirty="0"/>
              <a:t>:</a:t>
            </a:r>
          </a:p>
          <a:p>
            <a:pPr algn="ctr"/>
            <a:endParaRPr lang="cs-CZ" sz="1100" dirty="0"/>
          </a:p>
          <a:p>
            <a:pPr algn="ctr"/>
            <a:r>
              <a:rPr lang="cs-CZ" dirty="0">
                <a:hlinkClick r:id="rId6"/>
              </a:rPr>
              <a:t>https://apl.geology.sk/temapy/</a:t>
            </a:r>
            <a:r>
              <a:rPr lang="cs-CZ" dirty="0"/>
              <a:t> </a:t>
            </a:r>
          </a:p>
        </p:txBody>
      </p:sp>
      <p:sp>
        <p:nvSpPr>
          <p:cNvPr id="10" name="Obdélník 9">
            <a:extLst>
              <a:ext uri="{FF2B5EF4-FFF2-40B4-BE49-F238E27FC236}">
                <a16:creationId xmlns:a16="http://schemas.microsoft.com/office/drawing/2014/main" id="{0B5F2EDF-A596-4E9D-A79D-E66F5F5643B4}"/>
              </a:ext>
            </a:extLst>
          </p:cNvPr>
          <p:cNvSpPr/>
          <p:nvPr/>
        </p:nvSpPr>
        <p:spPr>
          <a:xfrm>
            <a:off x="4902039" y="3515059"/>
            <a:ext cx="3238009" cy="76835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2060"/>
              </a:solidFill>
            </a:endParaRPr>
          </a:p>
        </p:txBody>
      </p:sp>
      <p:pic>
        <p:nvPicPr>
          <p:cNvPr id="15" name="Obrázek 14">
            <a:extLst>
              <a:ext uri="{FF2B5EF4-FFF2-40B4-BE49-F238E27FC236}">
                <a16:creationId xmlns:a16="http://schemas.microsoft.com/office/drawing/2014/main" id="{2AF787CD-A6BC-4FF6-855A-63B9AB12F62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89240" y="2652219"/>
            <a:ext cx="1013519" cy="675811"/>
          </a:xfrm>
          <a:prstGeom prst="rect">
            <a:avLst/>
          </a:prstGeom>
          <a:ln w="3175">
            <a:solidFill>
              <a:schemeClr val="tx1"/>
            </a:solidFill>
          </a:ln>
        </p:spPr>
      </p:pic>
      <p:pic>
        <p:nvPicPr>
          <p:cNvPr id="16" name="Obrázek 15">
            <a:extLst>
              <a:ext uri="{FF2B5EF4-FFF2-40B4-BE49-F238E27FC236}">
                <a16:creationId xmlns:a16="http://schemas.microsoft.com/office/drawing/2014/main" id="{6D70CBA2-9915-425D-B3BA-75D339FEEB3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88236" y="6093419"/>
            <a:ext cx="1014523" cy="676349"/>
          </a:xfrm>
          <a:prstGeom prst="rect">
            <a:avLst/>
          </a:prstGeom>
          <a:ln>
            <a:solidFill>
              <a:schemeClr val="bg1">
                <a:lumMod val="50000"/>
              </a:schemeClr>
            </a:solidFill>
          </a:ln>
        </p:spPr>
      </p:pic>
    </p:spTree>
    <p:extLst>
      <p:ext uri="{BB962C8B-B14F-4D97-AF65-F5344CB8AC3E}">
        <p14:creationId xmlns:p14="http://schemas.microsoft.com/office/powerpoint/2010/main" val="290987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ECB0B52-8AEF-4F6B-B880-133DF703B7D3}"/>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701" t="4237" b="3925"/>
          <a:stretch/>
        </p:blipFill>
        <p:spPr>
          <a:xfrm>
            <a:off x="-85458" y="0"/>
            <a:ext cx="12277458" cy="6298251"/>
          </a:xfrm>
          <a:prstGeom prst="rect">
            <a:avLst/>
          </a:prstGeom>
        </p:spPr>
      </p:pic>
      <p:sp>
        <p:nvSpPr>
          <p:cNvPr id="6" name="TextovéPole 5">
            <a:extLst>
              <a:ext uri="{FF2B5EF4-FFF2-40B4-BE49-F238E27FC236}">
                <a16:creationId xmlns:a16="http://schemas.microsoft.com/office/drawing/2014/main" id="{FFB0C5FA-07AB-4AE1-8C96-4AECA7A758AF}"/>
              </a:ext>
            </a:extLst>
          </p:cNvPr>
          <p:cNvSpPr txBox="1"/>
          <p:nvPr/>
        </p:nvSpPr>
        <p:spPr>
          <a:xfrm>
            <a:off x="0" y="6298251"/>
            <a:ext cx="12192000" cy="1000274"/>
          </a:xfrm>
          <a:prstGeom prst="rect">
            <a:avLst/>
          </a:prstGeom>
          <a:noFill/>
        </p:spPr>
        <p:txBody>
          <a:bodyPr wrap="square" rtlCol="0">
            <a:spAutoFit/>
          </a:bodyPr>
          <a:lstStyle/>
          <a:p>
            <a:r>
              <a:rPr lang="cs-CZ" sz="1500" b="1" dirty="0"/>
              <a:t>Geomorfologická mapa (INSPIRE): </a:t>
            </a:r>
            <a:r>
              <a:rPr lang="cs-CZ" sz="1500" b="1" dirty="0">
                <a:hlinkClick r:id="rId4"/>
              </a:rPr>
              <a:t>https://geoportal.gov.cz/web/guest/map;jsessionid=6BB61E4155F6E3CA9441D753F1E9568E/</a:t>
            </a:r>
            <a:r>
              <a:rPr lang="cs-CZ" sz="1500" b="1" dirty="0"/>
              <a:t> (Mapové kompozice / Přírodní prvky a jevy / Geomorfologie) </a:t>
            </a:r>
          </a:p>
          <a:p>
            <a:endParaRPr lang="cs-CZ" sz="1100" dirty="0"/>
          </a:p>
          <a:p>
            <a:endParaRPr lang="cs-CZ" dirty="0"/>
          </a:p>
        </p:txBody>
      </p:sp>
      <p:sp>
        <p:nvSpPr>
          <p:cNvPr id="8" name="Šipka: dolů 7">
            <a:extLst>
              <a:ext uri="{FF2B5EF4-FFF2-40B4-BE49-F238E27FC236}">
                <a16:creationId xmlns:a16="http://schemas.microsoft.com/office/drawing/2014/main" id="{F9B76B4A-1EB4-42C5-85E7-C11B6F96C38D}"/>
              </a:ext>
            </a:extLst>
          </p:cNvPr>
          <p:cNvSpPr/>
          <p:nvPr/>
        </p:nvSpPr>
        <p:spPr>
          <a:xfrm rot="3072455">
            <a:off x="4370664" y="3766656"/>
            <a:ext cx="343948" cy="97102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lů 8">
            <a:extLst>
              <a:ext uri="{FF2B5EF4-FFF2-40B4-BE49-F238E27FC236}">
                <a16:creationId xmlns:a16="http://schemas.microsoft.com/office/drawing/2014/main" id="{CA5BD979-0B11-457C-91CE-0F1900896FE3}"/>
              </a:ext>
            </a:extLst>
          </p:cNvPr>
          <p:cNvSpPr/>
          <p:nvPr/>
        </p:nvSpPr>
        <p:spPr>
          <a:xfrm rot="16200000">
            <a:off x="7768666" y="2319665"/>
            <a:ext cx="343948" cy="97102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4D25BA65-8115-42F7-AB8A-99E3AB8B773D}"/>
              </a:ext>
            </a:extLst>
          </p:cNvPr>
          <p:cNvSpPr/>
          <p:nvPr/>
        </p:nvSpPr>
        <p:spPr>
          <a:xfrm>
            <a:off x="0" y="6298251"/>
            <a:ext cx="12192000" cy="559749"/>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a:t>https://is.muni.cz/el/1431/jaro2010/Z0005/18118868/index_VS.html</a:t>
            </a:r>
          </a:p>
        </p:txBody>
      </p:sp>
      <p:sp>
        <p:nvSpPr>
          <p:cNvPr id="7" name="Ovál 6">
            <a:extLst>
              <a:ext uri="{FF2B5EF4-FFF2-40B4-BE49-F238E27FC236}">
                <a16:creationId xmlns:a16="http://schemas.microsoft.com/office/drawing/2014/main" id="{77FABA2C-DF5E-4490-ABD4-E3B1A68460EE}"/>
              </a:ext>
            </a:extLst>
          </p:cNvPr>
          <p:cNvSpPr/>
          <p:nvPr/>
        </p:nvSpPr>
        <p:spPr>
          <a:xfrm>
            <a:off x="8426153" y="5657315"/>
            <a:ext cx="803305" cy="7007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123929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4F7CC05E-04DF-4F1E-81F7-D22529BE685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615296"/>
            <a:ext cx="8724550" cy="6112725"/>
          </a:xfrm>
          <a:prstGeom prst="rect">
            <a:avLst/>
          </a:prstGeom>
        </p:spPr>
      </p:pic>
      <p:pic>
        <p:nvPicPr>
          <p:cNvPr id="6" name="Obrázek 5">
            <a:extLst>
              <a:ext uri="{FF2B5EF4-FFF2-40B4-BE49-F238E27FC236}">
                <a16:creationId xmlns:a16="http://schemas.microsoft.com/office/drawing/2014/main" id="{9039FF9B-1483-4C72-8C6C-5083A4E31D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4186" y="1007811"/>
            <a:ext cx="3718421" cy="4957894"/>
          </a:xfrm>
          <a:prstGeom prst="rect">
            <a:avLst/>
          </a:prstGeom>
          <a:effectLst>
            <a:outerShdw blurRad="50800" dist="38100" dir="2700000" algn="tl" rotWithShape="0">
              <a:prstClr val="black">
                <a:alpha val="40000"/>
              </a:prstClr>
            </a:outerShdw>
          </a:effectLst>
        </p:spPr>
      </p:pic>
      <p:sp>
        <p:nvSpPr>
          <p:cNvPr id="7" name="TextovéPole 6">
            <a:extLst>
              <a:ext uri="{FF2B5EF4-FFF2-40B4-BE49-F238E27FC236}">
                <a16:creationId xmlns:a16="http://schemas.microsoft.com/office/drawing/2014/main" id="{0575E7E3-95F1-4FF2-9563-2C24A376098F}"/>
              </a:ext>
            </a:extLst>
          </p:cNvPr>
          <p:cNvSpPr txBox="1"/>
          <p:nvPr/>
        </p:nvSpPr>
        <p:spPr>
          <a:xfrm>
            <a:off x="90671" y="129979"/>
            <a:ext cx="5670958" cy="369332"/>
          </a:xfrm>
          <a:prstGeom prst="rect">
            <a:avLst/>
          </a:prstGeom>
          <a:noFill/>
        </p:spPr>
        <p:txBody>
          <a:bodyPr wrap="square" rtlCol="0">
            <a:spAutoFit/>
          </a:bodyPr>
          <a:lstStyle/>
          <a:p>
            <a:r>
              <a:rPr lang="cs-CZ" b="1" dirty="0"/>
              <a:t>2. Geologické podloží – </a:t>
            </a:r>
            <a:r>
              <a:rPr lang="cs-CZ" b="1" u="sng" dirty="0"/>
              <a:t>proč je pro typologii důležité??</a:t>
            </a:r>
          </a:p>
        </p:txBody>
      </p:sp>
      <p:sp>
        <p:nvSpPr>
          <p:cNvPr id="8" name="TextovéPole 7">
            <a:extLst>
              <a:ext uri="{FF2B5EF4-FFF2-40B4-BE49-F238E27FC236}">
                <a16:creationId xmlns:a16="http://schemas.microsoft.com/office/drawing/2014/main" id="{06AB9E04-D038-4D6B-842B-10F61D0BCAC8}"/>
              </a:ext>
            </a:extLst>
          </p:cNvPr>
          <p:cNvSpPr txBox="1"/>
          <p:nvPr/>
        </p:nvSpPr>
        <p:spPr>
          <a:xfrm>
            <a:off x="7247878" y="129979"/>
            <a:ext cx="5670958" cy="646331"/>
          </a:xfrm>
          <a:prstGeom prst="rect">
            <a:avLst/>
          </a:prstGeom>
          <a:noFill/>
        </p:spPr>
        <p:txBody>
          <a:bodyPr wrap="square" rtlCol="0">
            <a:spAutoFit/>
          </a:bodyPr>
          <a:lstStyle/>
          <a:p>
            <a:r>
              <a:rPr lang="cs-CZ" b="1" dirty="0">
                <a:solidFill>
                  <a:srgbClr val="FF0000"/>
                </a:solidFill>
              </a:rPr>
              <a:t>Minerální složení horniny, míra zvětrávání a další charakteristiky podmiňují pedogenezi.</a:t>
            </a:r>
          </a:p>
        </p:txBody>
      </p:sp>
      <p:sp>
        <p:nvSpPr>
          <p:cNvPr id="9" name="TextovéPole 8">
            <a:extLst>
              <a:ext uri="{FF2B5EF4-FFF2-40B4-BE49-F238E27FC236}">
                <a16:creationId xmlns:a16="http://schemas.microsoft.com/office/drawing/2014/main" id="{0559CEEF-755B-4466-A0B1-FEC6E1D8B99E}"/>
              </a:ext>
            </a:extLst>
          </p:cNvPr>
          <p:cNvSpPr txBox="1"/>
          <p:nvPr/>
        </p:nvSpPr>
        <p:spPr>
          <a:xfrm>
            <a:off x="9318560" y="6081221"/>
            <a:ext cx="2873440" cy="369332"/>
          </a:xfrm>
          <a:prstGeom prst="rect">
            <a:avLst/>
          </a:prstGeom>
          <a:noFill/>
        </p:spPr>
        <p:txBody>
          <a:bodyPr wrap="square" rtlCol="0">
            <a:spAutoFit/>
          </a:bodyPr>
          <a:lstStyle/>
          <a:p>
            <a:r>
              <a:rPr lang="cs-CZ" b="1" dirty="0"/>
              <a:t>Půdní typ </a:t>
            </a:r>
            <a:r>
              <a:rPr lang="cs-CZ" b="1" u="sng" dirty="0" err="1">
                <a:solidFill>
                  <a:srgbClr val="FF0000"/>
                </a:solidFill>
              </a:rPr>
              <a:t>ranker</a:t>
            </a:r>
            <a:r>
              <a:rPr lang="cs-CZ" b="1" u="sng" dirty="0">
                <a:solidFill>
                  <a:srgbClr val="FF0000"/>
                </a:solidFill>
              </a:rPr>
              <a:t> </a:t>
            </a:r>
            <a:r>
              <a:rPr lang="cs-CZ" b="1" u="sng" dirty="0" err="1">
                <a:solidFill>
                  <a:srgbClr val="FF0000"/>
                </a:solidFill>
              </a:rPr>
              <a:t>kambický</a:t>
            </a:r>
            <a:endParaRPr lang="cs-CZ" b="1" u="sng" dirty="0">
              <a:solidFill>
                <a:srgbClr val="FF0000"/>
              </a:solidFill>
            </a:endParaRPr>
          </a:p>
        </p:txBody>
      </p:sp>
      <p:sp>
        <p:nvSpPr>
          <p:cNvPr id="10" name="Obdélník 9">
            <a:extLst>
              <a:ext uri="{FF2B5EF4-FFF2-40B4-BE49-F238E27FC236}">
                <a16:creationId xmlns:a16="http://schemas.microsoft.com/office/drawing/2014/main" id="{DD66E9F3-EEF4-41E6-A70B-D876A68ACD6A}"/>
              </a:ext>
            </a:extLst>
          </p:cNvPr>
          <p:cNvSpPr/>
          <p:nvPr/>
        </p:nvSpPr>
        <p:spPr>
          <a:xfrm>
            <a:off x="7130642" y="0"/>
            <a:ext cx="5061358" cy="8922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spTree>
    <p:extLst>
      <p:ext uri="{BB962C8B-B14F-4D97-AF65-F5344CB8AC3E}">
        <p14:creationId xmlns:p14="http://schemas.microsoft.com/office/powerpoint/2010/main" val="95096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D4A81A7-E85A-4BF1-ADC3-3D992865A7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090408"/>
          </a:xfrm>
          <a:prstGeom prst="rect">
            <a:avLst/>
          </a:prstGeom>
        </p:spPr>
      </p:pic>
      <p:sp>
        <p:nvSpPr>
          <p:cNvPr id="5" name="TextovéPole 4">
            <a:extLst>
              <a:ext uri="{FF2B5EF4-FFF2-40B4-BE49-F238E27FC236}">
                <a16:creationId xmlns:a16="http://schemas.microsoft.com/office/drawing/2014/main" id="{054B076C-0273-4EC9-BD2C-FED90E76128E}"/>
              </a:ext>
            </a:extLst>
          </p:cNvPr>
          <p:cNvSpPr txBox="1"/>
          <p:nvPr/>
        </p:nvSpPr>
        <p:spPr>
          <a:xfrm>
            <a:off x="219075" y="6315128"/>
            <a:ext cx="12192000" cy="769441"/>
          </a:xfrm>
          <a:prstGeom prst="rect">
            <a:avLst/>
          </a:prstGeom>
          <a:noFill/>
        </p:spPr>
        <p:txBody>
          <a:bodyPr wrap="square" rtlCol="0">
            <a:spAutoFit/>
          </a:bodyPr>
          <a:lstStyle/>
          <a:p>
            <a:r>
              <a:rPr lang="cs-CZ" sz="1500" b="1" dirty="0"/>
              <a:t>Česká geologická společnost: </a:t>
            </a:r>
            <a:r>
              <a:rPr lang="cs-CZ" sz="1500" b="1" dirty="0">
                <a:hlinkClick r:id="rId3"/>
              </a:rPr>
              <a:t>https://mapy.geology.cz/geocr50/</a:t>
            </a:r>
            <a:r>
              <a:rPr lang="cs-CZ" sz="1500" b="1" dirty="0"/>
              <a:t>  (MAPY / MAPOVÉ APLIKACE/ </a:t>
            </a:r>
            <a:r>
              <a:rPr lang="cs-CZ" sz="1500" b="1" dirty="0" err="1"/>
              <a:t>Geovědní</a:t>
            </a:r>
            <a:r>
              <a:rPr lang="cs-CZ" sz="1500" b="1" dirty="0"/>
              <a:t> mapy 1: 50 000) </a:t>
            </a:r>
          </a:p>
          <a:p>
            <a:endParaRPr lang="cs-CZ" sz="1100" dirty="0"/>
          </a:p>
          <a:p>
            <a:endParaRPr lang="cs-CZ" dirty="0"/>
          </a:p>
        </p:txBody>
      </p:sp>
      <p:sp>
        <p:nvSpPr>
          <p:cNvPr id="6" name="Šipka: dolů 5">
            <a:extLst>
              <a:ext uri="{FF2B5EF4-FFF2-40B4-BE49-F238E27FC236}">
                <a16:creationId xmlns:a16="http://schemas.microsoft.com/office/drawing/2014/main" id="{3472D1B3-FA5D-41E1-956A-3D802ADF1C4B}"/>
              </a:ext>
            </a:extLst>
          </p:cNvPr>
          <p:cNvSpPr/>
          <p:nvPr/>
        </p:nvSpPr>
        <p:spPr>
          <a:xfrm rot="3072455">
            <a:off x="7172587" y="1308683"/>
            <a:ext cx="343948" cy="97102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lů 6">
            <a:extLst>
              <a:ext uri="{FF2B5EF4-FFF2-40B4-BE49-F238E27FC236}">
                <a16:creationId xmlns:a16="http://schemas.microsoft.com/office/drawing/2014/main" id="{80C700BA-FD0D-4D11-86BD-D9E0FEC49946}"/>
              </a:ext>
            </a:extLst>
          </p:cNvPr>
          <p:cNvSpPr/>
          <p:nvPr/>
        </p:nvSpPr>
        <p:spPr>
          <a:xfrm rot="17386987">
            <a:off x="3464654" y="4308077"/>
            <a:ext cx="343948" cy="97102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E7314D75-0CC4-4434-AB72-1CA413187C6B}"/>
              </a:ext>
            </a:extLst>
          </p:cNvPr>
          <p:cNvSpPr/>
          <p:nvPr/>
        </p:nvSpPr>
        <p:spPr>
          <a:xfrm>
            <a:off x="1" y="6088558"/>
            <a:ext cx="12191999" cy="769441"/>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5002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5712737-54FC-4FAC-A42C-12F8BBA8B088}"/>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599979"/>
            <a:ext cx="8816940" cy="5003867"/>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5" name="TextovéPole 4">
            <a:extLst>
              <a:ext uri="{FF2B5EF4-FFF2-40B4-BE49-F238E27FC236}">
                <a16:creationId xmlns:a16="http://schemas.microsoft.com/office/drawing/2014/main" id="{DC76A75F-9621-451E-8D85-3401D21F8946}"/>
              </a:ext>
            </a:extLst>
          </p:cNvPr>
          <p:cNvSpPr txBox="1"/>
          <p:nvPr/>
        </p:nvSpPr>
        <p:spPr>
          <a:xfrm>
            <a:off x="90671" y="129979"/>
            <a:ext cx="5670958" cy="369332"/>
          </a:xfrm>
          <a:prstGeom prst="rect">
            <a:avLst/>
          </a:prstGeom>
          <a:noFill/>
        </p:spPr>
        <p:txBody>
          <a:bodyPr wrap="square" rtlCol="0">
            <a:spAutoFit/>
          </a:bodyPr>
          <a:lstStyle/>
          <a:p>
            <a:r>
              <a:rPr lang="cs-CZ" b="1" u="sng" dirty="0"/>
              <a:t>3. Charakteristiky půdy</a:t>
            </a:r>
          </a:p>
        </p:txBody>
      </p:sp>
      <p:sp>
        <p:nvSpPr>
          <p:cNvPr id="6" name="TextovéPole 5">
            <a:extLst>
              <a:ext uri="{FF2B5EF4-FFF2-40B4-BE49-F238E27FC236}">
                <a16:creationId xmlns:a16="http://schemas.microsoft.com/office/drawing/2014/main" id="{D8EC0B50-2A02-4F58-8BBA-4B243B822BDC}"/>
              </a:ext>
            </a:extLst>
          </p:cNvPr>
          <p:cNvSpPr txBox="1"/>
          <p:nvPr/>
        </p:nvSpPr>
        <p:spPr>
          <a:xfrm>
            <a:off x="176396" y="5990259"/>
            <a:ext cx="12192000" cy="815608"/>
          </a:xfrm>
          <a:prstGeom prst="rect">
            <a:avLst/>
          </a:prstGeom>
          <a:noFill/>
        </p:spPr>
        <p:txBody>
          <a:bodyPr wrap="square" rtlCol="0">
            <a:spAutoFit/>
          </a:bodyPr>
          <a:lstStyle/>
          <a:p>
            <a:r>
              <a:rPr lang="cs-CZ" b="1" dirty="0"/>
              <a:t>Rámcové stanovení půdního typu (MŽP, podle krajů): </a:t>
            </a:r>
            <a:r>
              <a:rPr lang="cs-CZ" b="1" dirty="0">
                <a:hlinkClick r:id="rId4"/>
              </a:rPr>
              <a:t>https://www.mzp.cz/cz/pudni_mapy</a:t>
            </a:r>
            <a:r>
              <a:rPr lang="cs-CZ" b="1" dirty="0"/>
              <a:t> </a:t>
            </a:r>
          </a:p>
          <a:p>
            <a:endParaRPr lang="cs-CZ" sz="1100" dirty="0"/>
          </a:p>
          <a:p>
            <a:endParaRPr lang="cs-CZ" dirty="0"/>
          </a:p>
        </p:txBody>
      </p:sp>
      <p:pic>
        <p:nvPicPr>
          <p:cNvPr id="8" name="Obrázek 7">
            <a:extLst>
              <a:ext uri="{FF2B5EF4-FFF2-40B4-BE49-F238E27FC236}">
                <a16:creationId xmlns:a16="http://schemas.microsoft.com/office/drawing/2014/main" id="{F891AF0B-030A-4D08-B437-0558216FC45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209244" y="3330429"/>
            <a:ext cx="2982756" cy="3527571"/>
          </a:xfrm>
          <a:prstGeom prst="rect">
            <a:avLst/>
          </a:prstGeom>
        </p:spPr>
      </p:pic>
      <p:pic>
        <p:nvPicPr>
          <p:cNvPr id="10" name="Obrázek 9">
            <a:extLst>
              <a:ext uri="{FF2B5EF4-FFF2-40B4-BE49-F238E27FC236}">
                <a16:creationId xmlns:a16="http://schemas.microsoft.com/office/drawing/2014/main" id="{B6CE3BC7-D9C3-4342-ACC7-9609090EA00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209244" y="0"/>
            <a:ext cx="2982756" cy="3286417"/>
          </a:xfrm>
          <a:prstGeom prst="rect">
            <a:avLst/>
          </a:prstGeom>
          <a:effectLst>
            <a:outerShdw blurRad="50800" dist="38100" dir="5400000" algn="t" rotWithShape="0">
              <a:prstClr val="black">
                <a:alpha val="40000"/>
              </a:prstClr>
            </a:outerShdw>
          </a:effectLst>
        </p:spPr>
      </p:pic>
      <p:cxnSp>
        <p:nvCxnSpPr>
          <p:cNvPr id="12" name="Přímá spojnice se šipkou 11">
            <a:extLst>
              <a:ext uri="{FF2B5EF4-FFF2-40B4-BE49-F238E27FC236}">
                <a16:creationId xmlns:a16="http://schemas.microsoft.com/office/drawing/2014/main" id="{F8372AD4-9160-455A-9B21-522EB052D419}"/>
              </a:ext>
            </a:extLst>
          </p:cNvPr>
          <p:cNvCxnSpPr>
            <a:cxnSpLocks/>
          </p:cNvCxnSpPr>
          <p:nvPr/>
        </p:nvCxnSpPr>
        <p:spPr>
          <a:xfrm>
            <a:off x="8095376" y="2357306"/>
            <a:ext cx="1714671" cy="42308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Přímá spojnice se šipkou 8">
            <a:extLst>
              <a:ext uri="{FF2B5EF4-FFF2-40B4-BE49-F238E27FC236}">
                <a16:creationId xmlns:a16="http://schemas.microsoft.com/office/drawing/2014/main" id="{DDA7B3C1-8EEE-4540-A372-9FD2307A775C}"/>
              </a:ext>
            </a:extLst>
          </p:cNvPr>
          <p:cNvCxnSpPr>
            <a:cxnSpLocks/>
          </p:cNvCxnSpPr>
          <p:nvPr/>
        </p:nvCxnSpPr>
        <p:spPr>
          <a:xfrm flipV="1">
            <a:off x="8095376" y="1444266"/>
            <a:ext cx="1339702" cy="6026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bdélník 10">
            <a:extLst>
              <a:ext uri="{FF2B5EF4-FFF2-40B4-BE49-F238E27FC236}">
                <a16:creationId xmlns:a16="http://schemas.microsoft.com/office/drawing/2014/main" id="{31E672CB-E0E1-4168-BCC2-93711006D235}"/>
              </a:ext>
            </a:extLst>
          </p:cNvPr>
          <p:cNvSpPr/>
          <p:nvPr/>
        </p:nvSpPr>
        <p:spPr>
          <a:xfrm>
            <a:off x="1" y="5647858"/>
            <a:ext cx="9209243" cy="1210141"/>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0296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3D8EEB2-3140-4590-AC21-A8B5A4C96C5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t="4159" b="3608"/>
          <a:stretch/>
        </p:blipFill>
        <p:spPr>
          <a:xfrm>
            <a:off x="0" y="0"/>
            <a:ext cx="12192000" cy="6325299"/>
          </a:xfrm>
          <a:prstGeom prst="rect">
            <a:avLst/>
          </a:prstGeom>
        </p:spPr>
      </p:pic>
      <p:sp>
        <p:nvSpPr>
          <p:cNvPr id="5" name="Obdélník 4">
            <a:extLst>
              <a:ext uri="{FF2B5EF4-FFF2-40B4-BE49-F238E27FC236}">
                <a16:creationId xmlns:a16="http://schemas.microsoft.com/office/drawing/2014/main" id="{E2F3972B-1D50-4339-A3EF-BF69425BBB5A}"/>
              </a:ext>
            </a:extLst>
          </p:cNvPr>
          <p:cNvSpPr/>
          <p:nvPr/>
        </p:nvSpPr>
        <p:spPr>
          <a:xfrm>
            <a:off x="1" y="6325299"/>
            <a:ext cx="12192000" cy="532700"/>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783DEFE1-EE4A-4606-B7D6-4F21B6CDBC7E}"/>
              </a:ext>
            </a:extLst>
          </p:cNvPr>
          <p:cNvSpPr txBox="1"/>
          <p:nvPr/>
        </p:nvSpPr>
        <p:spPr>
          <a:xfrm>
            <a:off x="361949" y="6397783"/>
            <a:ext cx="12192000" cy="769441"/>
          </a:xfrm>
          <a:prstGeom prst="rect">
            <a:avLst/>
          </a:prstGeom>
          <a:noFill/>
        </p:spPr>
        <p:txBody>
          <a:bodyPr wrap="square" rtlCol="0">
            <a:spAutoFit/>
          </a:bodyPr>
          <a:lstStyle/>
          <a:p>
            <a:r>
              <a:rPr lang="cs-CZ" sz="1500" b="1" dirty="0"/>
              <a:t>Česká geologická společnost: </a:t>
            </a:r>
            <a:r>
              <a:rPr lang="cs-CZ" sz="1500" b="1" dirty="0">
                <a:hlinkClick r:id="rId4"/>
              </a:rPr>
              <a:t>http://mapy.geology.cz/pudy/</a:t>
            </a:r>
            <a:r>
              <a:rPr lang="cs-CZ" sz="1500" b="1" dirty="0"/>
              <a:t>  (MAPY / MAPOVÉ APLIKACE/ Půdní mapy 1: 50 000) </a:t>
            </a:r>
          </a:p>
          <a:p>
            <a:endParaRPr lang="cs-CZ" sz="1100" dirty="0"/>
          </a:p>
          <a:p>
            <a:endParaRPr lang="cs-CZ" dirty="0"/>
          </a:p>
        </p:txBody>
      </p:sp>
    </p:spTree>
    <p:extLst>
      <p:ext uri="{BB962C8B-B14F-4D97-AF65-F5344CB8AC3E}">
        <p14:creationId xmlns:p14="http://schemas.microsoft.com/office/powerpoint/2010/main" val="282666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DD87CEA3-5A20-4CA3-8C4C-394CFD5F52D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073629"/>
          </a:xfrm>
          <a:prstGeom prst="rect">
            <a:avLst/>
          </a:prstGeom>
        </p:spPr>
      </p:pic>
      <p:sp>
        <p:nvSpPr>
          <p:cNvPr id="5" name="TextovéPole 4">
            <a:extLst>
              <a:ext uri="{FF2B5EF4-FFF2-40B4-BE49-F238E27FC236}">
                <a16:creationId xmlns:a16="http://schemas.microsoft.com/office/drawing/2014/main" id="{8AB4B890-670B-42E0-8C6C-643DB8CA3AB0}"/>
              </a:ext>
            </a:extLst>
          </p:cNvPr>
          <p:cNvSpPr txBox="1"/>
          <p:nvPr/>
        </p:nvSpPr>
        <p:spPr>
          <a:xfrm>
            <a:off x="0" y="6222750"/>
            <a:ext cx="12192000" cy="1000274"/>
          </a:xfrm>
          <a:prstGeom prst="rect">
            <a:avLst/>
          </a:prstGeom>
          <a:noFill/>
        </p:spPr>
        <p:txBody>
          <a:bodyPr wrap="square" rtlCol="0">
            <a:spAutoFit/>
          </a:bodyPr>
          <a:lstStyle/>
          <a:p>
            <a:r>
              <a:rPr lang="cs-CZ" sz="1500" b="1" dirty="0"/>
              <a:t>VÚMOP (Výzkumný ústav meliorací a ochrany půdy): </a:t>
            </a:r>
            <a:r>
              <a:rPr lang="cs-CZ" sz="1500" b="1" dirty="0">
                <a:hlinkClick r:id="rId3"/>
              </a:rPr>
              <a:t>https://geoportal.vumop.cz/</a:t>
            </a:r>
            <a:r>
              <a:rPr lang="cs-CZ" sz="1500" b="1" dirty="0"/>
              <a:t>  (záložka Půda v mapách, kdo se chce věnovat podrobněji, tak i další záložky – Monitoring eroze, </a:t>
            </a:r>
            <a:r>
              <a:rPr lang="cs-CZ" sz="1500" b="1" dirty="0" err="1"/>
              <a:t>eKatalog</a:t>
            </a:r>
            <a:r>
              <a:rPr lang="cs-CZ" sz="1500" b="1" dirty="0"/>
              <a:t> BPEJ) </a:t>
            </a:r>
          </a:p>
          <a:p>
            <a:endParaRPr lang="cs-CZ" sz="1100" dirty="0"/>
          </a:p>
          <a:p>
            <a:endParaRPr lang="cs-CZ" dirty="0"/>
          </a:p>
        </p:txBody>
      </p:sp>
      <p:sp>
        <p:nvSpPr>
          <p:cNvPr id="7" name="Obdélník 6">
            <a:extLst>
              <a:ext uri="{FF2B5EF4-FFF2-40B4-BE49-F238E27FC236}">
                <a16:creationId xmlns:a16="http://schemas.microsoft.com/office/drawing/2014/main" id="{B945AFA7-CF8F-4898-A766-69BCFDD00D4A}"/>
              </a:ext>
            </a:extLst>
          </p:cNvPr>
          <p:cNvSpPr/>
          <p:nvPr/>
        </p:nvSpPr>
        <p:spPr>
          <a:xfrm>
            <a:off x="1" y="6088558"/>
            <a:ext cx="12192000" cy="769441"/>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a:extLst>
              <a:ext uri="{FF2B5EF4-FFF2-40B4-BE49-F238E27FC236}">
                <a16:creationId xmlns:a16="http://schemas.microsoft.com/office/drawing/2014/main" id="{F4D14E9D-9E18-4E22-8F81-97168262A3A4}"/>
              </a:ext>
            </a:extLst>
          </p:cNvPr>
          <p:cNvSpPr txBox="1"/>
          <p:nvPr/>
        </p:nvSpPr>
        <p:spPr>
          <a:xfrm>
            <a:off x="167571" y="4676812"/>
            <a:ext cx="4643712" cy="1246495"/>
          </a:xfrm>
          <a:prstGeom prst="rect">
            <a:avLst/>
          </a:prstGeom>
          <a:solidFill>
            <a:schemeClr val="bg1"/>
          </a:solidFill>
        </p:spPr>
        <p:txBody>
          <a:bodyPr wrap="square" rtlCol="0">
            <a:spAutoFit/>
          </a:bodyPr>
          <a:lstStyle/>
          <a:p>
            <a:r>
              <a:rPr lang="cs-CZ" sz="2500" b="1" dirty="0">
                <a:solidFill>
                  <a:srgbClr val="FF0000"/>
                </a:solidFill>
              </a:rPr>
              <a:t>- NEVÝHODA: POUZE PLOCHY ZPF</a:t>
            </a:r>
          </a:p>
          <a:p>
            <a:r>
              <a:rPr lang="cs-CZ" sz="2500" b="1" dirty="0">
                <a:solidFill>
                  <a:srgbClr val="00B050"/>
                </a:solidFill>
              </a:rPr>
              <a:t>+ VÝHODA: NĚKTERÉ VÝSTUPY VELMI PODROBNÉ</a:t>
            </a:r>
          </a:p>
        </p:txBody>
      </p:sp>
      <p:sp>
        <p:nvSpPr>
          <p:cNvPr id="9" name="Obdélník 8">
            <a:extLst>
              <a:ext uri="{FF2B5EF4-FFF2-40B4-BE49-F238E27FC236}">
                <a16:creationId xmlns:a16="http://schemas.microsoft.com/office/drawing/2014/main" id="{AF9CE522-02BB-433D-A50E-202BCF49F96C}"/>
              </a:ext>
            </a:extLst>
          </p:cNvPr>
          <p:cNvSpPr/>
          <p:nvPr/>
        </p:nvSpPr>
        <p:spPr>
          <a:xfrm>
            <a:off x="167569" y="4676812"/>
            <a:ext cx="4643713" cy="12614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cxnSp>
        <p:nvCxnSpPr>
          <p:cNvPr id="11" name="Přímá spojnice se šipkou 10">
            <a:extLst>
              <a:ext uri="{FF2B5EF4-FFF2-40B4-BE49-F238E27FC236}">
                <a16:creationId xmlns:a16="http://schemas.microsoft.com/office/drawing/2014/main" id="{2873C217-DFA7-41FC-81CC-DEFD9CE173C8}"/>
              </a:ext>
            </a:extLst>
          </p:cNvPr>
          <p:cNvCxnSpPr>
            <a:cxnSpLocks/>
          </p:cNvCxnSpPr>
          <p:nvPr/>
        </p:nvCxnSpPr>
        <p:spPr>
          <a:xfrm flipH="1">
            <a:off x="8879080" y="2136449"/>
            <a:ext cx="1538243" cy="247828"/>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Ovál 15">
            <a:extLst>
              <a:ext uri="{FF2B5EF4-FFF2-40B4-BE49-F238E27FC236}">
                <a16:creationId xmlns:a16="http://schemas.microsoft.com/office/drawing/2014/main" id="{58C4B658-27E0-47A1-8053-4B947D407934}"/>
              </a:ext>
            </a:extLst>
          </p:cNvPr>
          <p:cNvSpPr/>
          <p:nvPr/>
        </p:nvSpPr>
        <p:spPr>
          <a:xfrm>
            <a:off x="2196270" y="666572"/>
            <a:ext cx="1717705" cy="171770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8341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D1A36AEE-F9C2-45FE-A552-6DBA081C939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067515"/>
          </a:xfrm>
          <a:prstGeom prst="rect">
            <a:avLst/>
          </a:prstGeom>
        </p:spPr>
      </p:pic>
      <p:sp>
        <p:nvSpPr>
          <p:cNvPr id="5" name="Obdélník 4">
            <a:extLst>
              <a:ext uri="{FF2B5EF4-FFF2-40B4-BE49-F238E27FC236}">
                <a16:creationId xmlns:a16="http://schemas.microsoft.com/office/drawing/2014/main" id="{80CC2199-16D8-44DE-8D2E-9E039F5BB2E2}"/>
              </a:ext>
            </a:extLst>
          </p:cNvPr>
          <p:cNvSpPr/>
          <p:nvPr/>
        </p:nvSpPr>
        <p:spPr>
          <a:xfrm>
            <a:off x="1" y="6088558"/>
            <a:ext cx="12192000" cy="769441"/>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F414398B-21AF-45D8-911E-21F0A235C120}"/>
              </a:ext>
            </a:extLst>
          </p:cNvPr>
          <p:cNvSpPr txBox="1"/>
          <p:nvPr/>
        </p:nvSpPr>
        <p:spPr>
          <a:xfrm>
            <a:off x="0" y="6222750"/>
            <a:ext cx="12192000" cy="615553"/>
          </a:xfrm>
          <a:prstGeom prst="rect">
            <a:avLst/>
          </a:prstGeom>
          <a:noFill/>
        </p:spPr>
        <p:txBody>
          <a:bodyPr wrap="square" rtlCol="0">
            <a:spAutoFit/>
          </a:bodyPr>
          <a:lstStyle/>
          <a:p>
            <a:r>
              <a:rPr lang="cs-CZ" sz="1500" b="1" dirty="0"/>
              <a:t>VÚMOP (Výzkumný ústav meliorací a ochrany půdy): </a:t>
            </a:r>
            <a:r>
              <a:rPr lang="cs-CZ" sz="1500" b="1" dirty="0">
                <a:hlinkClick r:id="rId3"/>
              </a:rPr>
              <a:t>https://kpp.vumop.cz/?core=app</a:t>
            </a:r>
            <a:r>
              <a:rPr lang="cs-CZ" sz="1500" b="1" dirty="0"/>
              <a:t> </a:t>
            </a:r>
            <a:endParaRPr lang="cs-CZ" sz="1100" dirty="0"/>
          </a:p>
          <a:p>
            <a:endParaRPr lang="cs-CZ" dirty="0"/>
          </a:p>
        </p:txBody>
      </p:sp>
    </p:spTree>
    <p:extLst>
      <p:ext uri="{BB962C8B-B14F-4D97-AF65-F5344CB8AC3E}">
        <p14:creationId xmlns:p14="http://schemas.microsoft.com/office/powerpoint/2010/main" val="322124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89C873C-ED0F-4E82-8A7B-3BC29DA167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422211"/>
            <a:ext cx="6875169" cy="3435789"/>
          </a:xfrm>
          <a:prstGeom prst="rect">
            <a:avLst/>
          </a:prstGeom>
        </p:spPr>
      </p:pic>
      <p:pic>
        <p:nvPicPr>
          <p:cNvPr id="6" name="Obrázek 5">
            <a:extLst>
              <a:ext uri="{FF2B5EF4-FFF2-40B4-BE49-F238E27FC236}">
                <a16:creationId xmlns:a16="http://schemas.microsoft.com/office/drawing/2014/main" id="{B158B83B-C666-4CB1-BA42-F0E6511C686B}"/>
              </a:ext>
            </a:extLst>
          </p:cNvPr>
          <p:cNvPicPr>
            <a:picLocks noChangeAspect="1"/>
          </p:cNvPicPr>
          <p:nvPr/>
        </p:nvPicPr>
        <p:blipFill>
          <a:blip r:embed="rId3"/>
          <a:stretch>
            <a:fillRect/>
          </a:stretch>
        </p:blipFill>
        <p:spPr>
          <a:xfrm>
            <a:off x="6875169" y="0"/>
            <a:ext cx="3878510" cy="6884079"/>
          </a:xfrm>
          <a:prstGeom prst="rect">
            <a:avLst/>
          </a:prstGeom>
          <a:ln>
            <a:solidFill>
              <a:schemeClr val="bg1">
                <a:lumMod val="65000"/>
              </a:schemeClr>
            </a:solidFill>
          </a:ln>
        </p:spPr>
      </p:pic>
      <p:pic>
        <p:nvPicPr>
          <p:cNvPr id="7" name="Obrázek 6">
            <a:extLst>
              <a:ext uri="{FF2B5EF4-FFF2-40B4-BE49-F238E27FC236}">
                <a16:creationId xmlns:a16="http://schemas.microsoft.com/office/drawing/2014/main" id="{374DA2B6-0E44-426B-942B-7DC9121E4E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6826306" cy="3347207"/>
          </a:xfrm>
          <a:prstGeom prst="rect">
            <a:avLst/>
          </a:prstGeom>
        </p:spPr>
      </p:pic>
      <p:cxnSp>
        <p:nvCxnSpPr>
          <p:cNvPr id="8" name="Přímá spojnice se šipkou 7">
            <a:extLst>
              <a:ext uri="{FF2B5EF4-FFF2-40B4-BE49-F238E27FC236}">
                <a16:creationId xmlns:a16="http://schemas.microsoft.com/office/drawing/2014/main" id="{2C8FF87D-133B-4FE9-9CDD-517F46C5D3ED}"/>
              </a:ext>
            </a:extLst>
          </p:cNvPr>
          <p:cNvCxnSpPr>
            <a:cxnSpLocks/>
          </p:cNvCxnSpPr>
          <p:nvPr/>
        </p:nvCxnSpPr>
        <p:spPr>
          <a:xfrm flipH="1">
            <a:off x="3724714" y="1551963"/>
            <a:ext cx="4915947" cy="4026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7F730645-31A6-4D01-AB7F-62DD2C81C316}"/>
              </a:ext>
            </a:extLst>
          </p:cNvPr>
          <p:cNvSpPr txBox="1"/>
          <p:nvPr/>
        </p:nvSpPr>
        <p:spPr>
          <a:xfrm>
            <a:off x="10024846" y="0"/>
            <a:ext cx="2167154" cy="1477328"/>
          </a:xfrm>
          <a:prstGeom prst="rect">
            <a:avLst/>
          </a:prstGeom>
          <a:solidFill>
            <a:schemeClr val="bg1"/>
          </a:solidFill>
        </p:spPr>
        <p:txBody>
          <a:bodyPr wrap="square" rtlCol="0">
            <a:spAutoFit/>
          </a:bodyPr>
          <a:lstStyle/>
          <a:p>
            <a:r>
              <a:rPr lang="cs-CZ" b="1" u="sng" dirty="0"/>
              <a:t>Analýza výškopisu</a:t>
            </a:r>
          </a:p>
          <a:p>
            <a:endParaRPr lang="cs-CZ" b="1" u="sng" dirty="0"/>
          </a:p>
          <a:p>
            <a:pPr marL="285750" indent="-285750">
              <a:buFont typeface="Arial" panose="020B0604020202020204" pitchFamily="34" charset="0"/>
              <a:buChar char="•"/>
            </a:pPr>
            <a:r>
              <a:rPr lang="cs-CZ" b="1" dirty="0">
                <a:solidFill>
                  <a:srgbClr val="FF0000"/>
                </a:solidFill>
              </a:rPr>
              <a:t>Nadmořská výška</a:t>
            </a:r>
          </a:p>
          <a:p>
            <a:pPr marL="285750" indent="-285750">
              <a:buFont typeface="Arial" panose="020B0604020202020204" pitchFamily="34" charset="0"/>
              <a:buChar char="•"/>
            </a:pPr>
            <a:r>
              <a:rPr lang="cs-CZ" b="1" dirty="0">
                <a:solidFill>
                  <a:srgbClr val="FF0000"/>
                </a:solidFill>
              </a:rPr>
              <a:t>Sklonitost</a:t>
            </a:r>
          </a:p>
          <a:p>
            <a:pPr marL="285750" indent="-285750">
              <a:buFont typeface="Arial" panose="020B0604020202020204" pitchFamily="34" charset="0"/>
              <a:buChar char="•"/>
            </a:pPr>
            <a:r>
              <a:rPr lang="cs-CZ" b="1" dirty="0">
                <a:solidFill>
                  <a:srgbClr val="FF0000"/>
                </a:solidFill>
              </a:rPr>
              <a:t>Expozice </a:t>
            </a:r>
          </a:p>
        </p:txBody>
      </p:sp>
      <p:sp>
        <p:nvSpPr>
          <p:cNvPr id="12" name="Obdélník 11">
            <a:extLst>
              <a:ext uri="{FF2B5EF4-FFF2-40B4-BE49-F238E27FC236}">
                <a16:creationId xmlns:a16="http://schemas.microsoft.com/office/drawing/2014/main" id="{A5F66040-C581-4751-BF52-9098FAFD870B}"/>
              </a:ext>
            </a:extLst>
          </p:cNvPr>
          <p:cNvSpPr/>
          <p:nvPr/>
        </p:nvSpPr>
        <p:spPr>
          <a:xfrm>
            <a:off x="9246550" y="4606184"/>
            <a:ext cx="2759413" cy="94065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accent6">
                    <a:lumMod val="50000"/>
                  </a:schemeClr>
                </a:solidFill>
                <a:hlinkClick r:id="rId5"/>
              </a:rPr>
              <a:t>https://ags.cuzk.cz/av/</a:t>
            </a:r>
            <a:r>
              <a:rPr lang="cs-CZ" dirty="0">
                <a:solidFill>
                  <a:schemeClr val="accent6">
                    <a:lumMod val="50000"/>
                  </a:schemeClr>
                </a:solidFill>
              </a:rPr>
              <a:t> </a:t>
            </a:r>
          </a:p>
        </p:txBody>
      </p:sp>
      <p:cxnSp>
        <p:nvCxnSpPr>
          <p:cNvPr id="13" name="Přímá spojnice se šipkou 12">
            <a:extLst>
              <a:ext uri="{FF2B5EF4-FFF2-40B4-BE49-F238E27FC236}">
                <a16:creationId xmlns:a16="http://schemas.microsoft.com/office/drawing/2014/main" id="{D53E7211-2300-4D6E-A28A-85FBCEAF7825}"/>
              </a:ext>
            </a:extLst>
          </p:cNvPr>
          <p:cNvCxnSpPr>
            <a:cxnSpLocks/>
          </p:cNvCxnSpPr>
          <p:nvPr/>
        </p:nvCxnSpPr>
        <p:spPr>
          <a:xfrm flipH="1">
            <a:off x="10753679" y="1744910"/>
            <a:ext cx="1" cy="28268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81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C68410-71C3-49A2-886B-BD52075C8E35}"/>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CB9920F-44CC-4D7D-B4DD-F7D36C2268BA}"/>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7B1121AB-272D-406E-B11A-000692DC63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065242"/>
          </a:xfrm>
          <a:prstGeom prst="rect">
            <a:avLst/>
          </a:prstGeom>
        </p:spPr>
      </p:pic>
      <p:sp>
        <p:nvSpPr>
          <p:cNvPr id="5" name="Obdélník 4">
            <a:extLst>
              <a:ext uri="{FF2B5EF4-FFF2-40B4-BE49-F238E27FC236}">
                <a16:creationId xmlns:a16="http://schemas.microsoft.com/office/drawing/2014/main" id="{F0636D2A-E94B-43A3-ABE4-48C0FB1F95D1}"/>
              </a:ext>
            </a:extLst>
          </p:cNvPr>
          <p:cNvSpPr/>
          <p:nvPr/>
        </p:nvSpPr>
        <p:spPr>
          <a:xfrm>
            <a:off x="1" y="6088558"/>
            <a:ext cx="12192000" cy="769441"/>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DCEB9C55-B326-4120-A307-709777007239}"/>
              </a:ext>
            </a:extLst>
          </p:cNvPr>
          <p:cNvSpPr txBox="1"/>
          <p:nvPr/>
        </p:nvSpPr>
        <p:spPr>
          <a:xfrm>
            <a:off x="171450" y="6266765"/>
            <a:ext cx="12192000" cy="600164"/>
          </a:xfrm>
          <a:prstGeom prst="rect">
            <a:avLst/>
          </a:prstGeom>
          <a:noFill/>
        </p:spPr>
        <p:txBody>
          <a:bodyPr wrap="square" rtlCol="0">
            <a:spAutoFit/>
          </a:bodyPr>
          <a:lstStyle/>
          <a:p>
            <a:r>
              <a:rPr lang="cs-CZ" sz="1500" b="1" dirty="0"/>
              <a:t>VÚMOP (Výzkumný ústav meliorací a ochrany půdy): </a:t>
            </a:r>
            <a:r>
              <a:rPr lang="cs-CZ" sz="1500" b="1" dirty="0">
                <a:hlinkClick r:id="rId3"/>
              </a:rPr>
              <a:t>https://kpp.vumop.cz/?core=app&amp;zoom=6&amp;center=-723285.111292476,-1033933.3113436742</a:t>
            </a:r>
            <a:r>
              <a:rPr lang="cs-CZ" sz="1500" b="1" dirty="0"/>
              <a:t> </a:t>
            </a:r>
            <a:endParaRPr lang="cs-CZ" sz="1100" dirty="0"/>
          </a:p>
          <a:p>
            <a:endParaRPr lang="cs-CZ" dirty="0"/>
          </a:p>
        </p:txBody>
      </p:sp>
    </p:spTree>
    <p:extLst>
      <p:ext uri="{BB962C8B-B14F-4D97-AF65-F5344CB8AC3E}">
        <p14:creationId xmlns:p14="http://schemas.microsoft.com/office/powerpoint/2010/main" val="5622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C6AF9818-DBD0-49A7-8D7C-9EF6697C087F}"/>
              </a:ext>
            </a:extLst>
          </p:cNvPr>
          <p:cNvSpPr>
            <a:spLocks noGrp="1"/>
          </p:cNvSpPr>
          <p:nvPr>
            <p:ph idx="1"/>
          </p:nvPr>
        </p:nvSpPr>
        <p:spPr>
          <a:xfrm>
            <a:off x="284527" y="1588890"/>
            <a:ext cx="11820787" cy="4351338"/>
          </a:xfrm>
        </p:spPr>
        <p:txBody>
          <a:bodyPr/>
          <a:lstStyle/>
          <a:p>
            <a:r>
              <a:rPr lang="cs-CZ" dirty="0"/>
              <a:t>Předně usnadní vyhotovení </a:t>
            </a:r>
            <a:r>
              <a:rPr lang="cs-CZ" b="1" dirty="0"/>
              <a:t>protokolu č. 1</a:t>
            </a:r>
            <a:r>
              <a:rPr lang="cs-CZ" dirty="0"/>
              <a:t>, nutného </a:t>
            </a:r>
            <a:r>
              <a:rPr lang="cs-CZ" b="1" u="sng" dirty="0">
                <a:solidFill>
                  <a:srgbClr val="FF0000"/>
                </a:solidFill>
              </a:rPr>
              <a:t>k zápočtu</a:t>
            </a:r>
            <a:r>
              <a:rPr lang="cs-CZ" dirty="0">
                <a:solidFill>
                  <a:srgbClr val="FF0000"/>
                </a:solidFill>
              </a:rPr>
              <a:t>!</a:t>
            </a:r>
          </a:p>
          <a:p>
            <a:r>
              <a:rPr lang="cs-CZ" dirty="0"/>
              <a:t>Pomůže vám osvojit si dovednosti práce s různými dostupnými datovými zdroji</a:t>
            </a:r>
          </a:p>
          <a:p>
            <a:r>
              <a:rPr lang="cs-CZ" dirty="0"/>
              <a:t>Pomůže vám zorientovat se v </a:t>
            </a:r>
            <a:r>
              <a:rPr lang="cs-CZ" b="1" u="sng" dirty="0">
                <a:solidFill>
                  <a:srgbClr val="FF0000"/>
                </a:solidFill>
              </a:rPr>
              <a:t>klíčových charakteristikách krajiny</a:t>
            </a:r>
            <a:r>
              <a:rPr lang="cs-CZ" dirty="0"/>
              <a:t>, jejichž znalost a pochopení je základem k dobré typologické práci!</a:t>
            </a:r>
          </a:p>
          <a:p>
            <a:r>
              <a:rPr lang="cs-CZ" dirty="0"/>
              <a:t>Bude obsahovat odkazy na </a:t>
            </a:r>
            <a:r>
              <a:rPr lang="cs-CZ" b="1" u="sng" dirty="0" err="1">
                <a:solidFill>
                  <a:srgbClr val="FF0000"/>
                </a:solidFill>
              </a:rPr>
              <a:t>geoportály</a:t>
            </a:r>
            <a:r>
              <a:rPr lang="cs-CZ" dirty="0">
                <a:solidFill>
                  <a:srgbClr val="FF0000"/>
                </a:solidFill>
              </a:rPr>
              <a:t>, </a:t>
            </a:r>
            <a:r>
              <a:rPr lang="cs-CZ" dirty="0"/>
              <a:t>které vám s prací výrazně pomůžou!</a:t>
            </a:r>
          </a:p>
          <a:p>
            <a:r>
              <a:rPr lang="cs-CZ" dirty="0"/>
              <a:t>Pomůže vám ve vnímání lesa (a krajiny) jako syntetického výsledku působení přírodních sil a člověka!</a:t>
            </a:r>
          </a:p>
          <a:p>
            <a:r>
              <a:rPr lang="cs-CZ" i="1" dirty="0"/>
              <a:t>…a možná vás také motivuje k tomu se v budoucnosti typologii více věnovat.</a:t>
            </a:r>
          </a:p>
        </p:txBody>
      </p:sp>
      <p:sp>
        <p:nvSpPr>
          <p:cNvPr id="4" name="Obdélník 3">
            <a:extLst>
              <a:ext uri="{FF2B5EF4-FFF2-40B4-BE49-F238E27FC236}">
                <a16:creationId xmlns:a16="http://schemas.microsoft.com/office/drawing/2014/main" id="{1320EDF9-D22C-42B1-B0BC-6A66DC86CBD8}"/>
              </a:ext>
            </a:extLst>
          </p:cNvPr>
          <p:cNvSpPr/>
          <p:nvPr/>
        </p:nvSpPr>
        <p:spPr>
          <a:xfrm>
            <a:off x="0" y="0"/>
            <a:ext cx="12192000" cy="1048624"/>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FB050CE6-AEA9-4A23-97EF-C055734AB842}"/>
              </a:ext>
            </a:extLst>
          </p:cNvPr>
          <p:cNvSpPr>
            <a:spLocks noGrp="1"/>
          </p:cNvSpPr>
          <p:nvPr>
            <p:ph type="title"/>
          </p:nvPr>
        </p:nvSpPr>
        <p:spPr>
          <a:xfrm>
            <a:off x="284527" y="-138470"/>
            <a:ext cx="10515600" cy="1325563"/>
          </a:xfrm>
        </p:spPr>
        <p:txBody>
          <a:bodyPr/>
          <a:lstStyle/>
          <a:p>
            <a:r>
              <a:rPr lang="cs-CZ" b="1" dirty="0">
                <a:solidFill>
                  <a:schemeClr val="bg1"/>
                </a:solidFill>
              </a:rPr>
              <a:t>V čem mi bude tato prezentace přínosem?</a:t>
            </a:r>
          </a:p>
        </p:txBody>
      </p:sp>
    </p:spTree>
    <p:extLst>
      <p:ext uri="{BB962C8B-B14F-4D97-AF65-F5344CB8AC3E}">
        <p14:creationId xmlns:p14="http://schemas.microsoft.com/office/powerpoint/2010/main" val="1680055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FDE7B7A7-C3D1-458C-B8C0-7869091E698D}"/>
              </a:ext>
            </a:extLst>
          </p:cNvPr>
          <p:cNvSpPr/>
          <p:nvPr/>
        </p:nvSpPr>
        <p:spPr>
          <a:xfrm>
            <a:off x="0" y="0"/>
            <a:ext cx="12192000" cy="1048624"/>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Nadpis 1">
            <a:extLst>
              <a:ext uri="{FF2B5EF4-FFF2-40B4-BE49-F238E27FC236}">
                <a16:creationId xmlns:a16="http://schemas.microsoft.com/office/drawing/2014/main" id="{A0B26602-A8DF-4200-A79B-F5CC8CD0CE39}"/>
              </a:ext>
            </a:extLst>
          </p:cNvPr>
          <p:cNvSpPr txBox="1">
            <a:spLocks/>
          </p:cNvSpPr>
          <p:nvPr/>
        </p:nvSpPr>
        <p:spPr>
          <a:xfrm>
            <a:off x="500543" y="-241650"/>
            <a:ext cx="11076263" cy="2387600"/>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b="1" dirty="0">
                <a:solidFill>
                  <a:schemeClr val="bg1"/>
                </a:solidFill>
                <a:latin typeface="Arial" panose="020B0604020202020204" pitchFamily="34" charset="0"/>
                <a:cs typeface="Arial" panose="020B0604020202020204" pitchFamily="34" charset="0"/>
              </a:rPr>
              <a:t>Část II. – charakteristika (makro)klimatu</a:t>
            </a:r>
            <a:br>
              <a:rPr lang="cs-CZ" b="1" dirty="0">
                <a:solidFill>
                  <a:schemeClr val="bg1"/>
                </a:solidFill>
                <a:latin typeface="Arial" panose="020B0604020202020204" pitchFamily="34" charset="0"/>
                <a:cs typeface="Arial" panose="020B0604020202020204" pitchFamily="34" charset="0"/>
              </a:rPr>
            </a:br>
            <a:br>
              <a:rPr lang="cs-CZ" sz="2000" b="1" dirty="0">
                <a:solidFill>
                  <a:schemeClr val="bg1"/>
                </a:solidFill>
                <a:latin typeface="Arial" panose="020B0604020202020204" pitchFamily="34" charset="0"/>
                <a:cs typeface="Arial" panose="020B0604020202020204" pitchFamily="34" charset="0"/>
              </a:rPr>
            </a:br>
            <a:r>
              <a:rPr lang="cs-CZ" sz="2800" b="1" dirty="0">
                <a:latin typeface="Arial" panose="020B0604020202020204" pitchFamily="34" charset="0"/>
                <a:cs typeface="Arial" panose="020B0604020202020204" pitchFamily="34" charset="0"/>
              </a:rPr>
              <a:t>= pomůže nám zjistit, čím jsou ovlivněny přírodní procesy</a:t>
            </a:r>
          </a:p>
        </p:txBody>
      </p:sp>
      <p:sp>
        <p:nvSpPr>
          <p:cNvPr id="6" name="Zástupný symbol pro obsah 2">
            <a:extLst>
              <a:ext uri="{FF2B5EF4-FFF2-40B4-BE49-F238E27FC236}">
                <a16:creationId xmlns:a16="http://schemas.microsoft.com/office/drawing/2014/main" id="{0FEE7634-F730-430F-9F99-49E7552AE4A6}"/>
              </a:ext>
            </a:extLst>
          </p:cNvPr>
          <p:cNvSpPr>
            <a:spLocks noGrp="1"/>
          </p:cNvSpPr>
          <p:nvPr>
            <p:ph idx="1"/>
          </p:nvPr>
        </p:nvSpPr>
        <p:spPr>
          <a:xfrm>
            <a:off x="740330" y="2469734"/>
            <a:ext cx="11239150" cy="3553562"/>
          </a:xfrm>
        </p:spPr>
        <p:txBody>
          <a:bodyPr/>
          <a:lstStyle/>
          <a:p>
            <a:pPr marL="514350" indent="-514350">
              <a:buFont typeface="+mj-lt"/>
              <a:buAutoNum type="arabicPeriod"/>
            </a:pPr>
            <a:r>
              <a:rPr lang="cs-CZ" b="1" dirty="0">
                <a:solidFill>
                  <a:srgbClr val="FF0000"/>
                </a:solidFill>
              </a:rPr>
              <a:t>Analýza výškopisu (nadmořská výška, výškový stupeň)</a:t>
            </a:r>
          </a:p>
          <a:p>
            <a:pPr marL="514350" indent="-514350">
              <a:buFont typeface="+mj-lt"/>
              <a:buAutoNum type="arabicPeriod"/>
            </a:pPr>
            <a:r>
              <a:rPr lang="cs-CZ" b="1" dirty="0">
                <a:solidFill>
                  <a:srgbClr val="FF0000"/>
                </a:solidFill>
              </a:rPr>
              <a:t>Průměrné roční úhrny srážek (mm)</a:t>
            </a:r>
          </a:p>
          <a:p>
            <a:pPr marL="514350" indent="-514350">
              <a:buFont typeface="+mj-lt"/>
              <a:buAutoNum type="arabicPeriod"/>
            </a:pPr>
            <a:r>
              <a:rPr lang="cs-CZ" b="1" dirty="0">
                <a:solidFill>
                  <a:srgbClr val="FF0000"/>
                </a:solidFill>
              </a:rPr>
              <a:t>Průměrná roční teplota (°C)</a:t>
            </a:r>
          </a:p>
          <a:p>
            <a:pPr marL="514350" indent="-514350">
              <a:buFont typeface="+mj-lt"/>
              <a:buAutoNum type="arabicPeriod"/>
            </a:pPr>
            <a:r>
              <a:rPr lang="cs-CZ" b="1" dirty="0">
                <a:solidFill>
                  <a:srgbClr val="FF0000"/>
                </a:solidFill>
              </a:rPr>
              <a:t>Klimatické oblasti</a:t>
            </a:r>
          </a:p>
          <a:p>
            <a:pPr marL="514350" indent="-514350">
              <a:buFont typeface="+mj-lt"/>
              <a:buAutoNum type="arabicPeriod"/>
            </a:pPr>
            <a:endParaRPr lang="cs-CZ" b="1" dirty="0"/>
          </a:p>
        </p:txBody>
      </p:sp>
    </p:spTree>
    <p:extLst>
      <p:ext uri="{BB962C8B-B14F-4D97-AF65-F5344CB8AC3E}">
        <p14:creationId xmlns:p14="http://schemas.microsoft.com/office/powerpoint/2010/main" val="3562372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89C873C-ED0F-4E82-8A7B-3BC29DA167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422211"/>
            <a:ext cx="6875169" cy="3435789"/>
          </a:xfrm>
          <a:prstGeom prst="rect">
            <a:avLst/>
          </a:prstGeom>
        </p:spPr>
      </p:pic>
      <p:pic>
        <p:nvPicPr>
          <p:cNvPr id="6" name="Obrázek 5">
            <a:extLst>
              <a:ext uri="{FF2B5EF4-FFF2-40B4-BE49-F238E27FC236}">
                <a16:creationId xmlns:a16="http://schemas.microsoft.com/office/drawing/2014/main" id="{B158B83B-C666-4CB1-BA42-F0E6511C686B}"/>
              </a:ext>
            </a:extLst>
          </p:cNvPr>
          <p:cNvPicPr>
            <a:picLocks noChangeAspect="1"/>
          </p:cNvPicPr>
          <p:nvPr/>
        </p:nvPicPr>
        <p:blipFill>
          <a:blip r:embed="rId3"/>
          <a:stretch>
            <a:fillRect/>
          </a:stretch>
        </p:blipFill>
        <p:spPr>
          <a:xfrm>
            <a:off x="6875169" y="0"/>
            <a:ext cx="3878510" cy="6884079"/>
          </a:xfrm>
          <a:prstGeom prst="rect">
            <a:avLst/>
          </a:prstGeom>
          <a:ln>
            <a:solidFill>
              <a:schemeClr val="bg1">
                <a:lumMod val="65000"/>
              </a:schemeClr>
            </a:solidFill>
          </a:ln>
        </p:spPr>
      </p:pic>
      <p:pic>
        <p:nvPicPr>
          <p:cNvPr id="7" name="Obrázek 6">
            <a:extLst>
              <a:ext uri="{FF2B5EF4-FFF2-40B4-BE49-F238E27FC236}">
                <a16:creationId xmlns:a16="http://schemas.microsoft.com/office/drawing/2014/main" id="{374DA2B6-0E44-426B-942B-7DC9121E4E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6826306" cy="3347207"/>
          </a:xfrm>
          <a:prstGeom prst="rect">
            <a:avLst/>
          </a:prstGeom>
        </p:spPr>
      </p:pic>
      <p:cxnSp>
        <p:nvCxnSpPr>
          <p:cNvPr id="8" name="Přímá spojnice se šipkou 7">
            <a:extLst>
              <a:ext uri="{FF2B5EF4-FFF2-40B4-BE49-F238E27FC236}">
                <a16:creationId xmlns:a16="http://schemas.microsoft.com/office/drawing/2014/main" id="{2C8FF87D-133B-4FE9-9CDD-517F46C5D3ED}"/>
              </a:ext>
            </a:extLst>
          </p:cNvPr>
          <p:cNvCxnSpPr>
            <a:cxnSpLocks/>
          </p:cNvCxnSpPr>
          <p:nvPr/>
        </p:nvCxnSpPr>
        <p:spPr>
          <a:xfrm flipH="1">
            <a:off x="3724714" y="1551963"/>
            <a:ext cx="4915947" cy="4026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7F730645-31A6-4D01-AB7F-62DD2C81C316}"/>
              </a:ext>
            </a:extLst>
          </p:cNvPr>
          <p:cNvSpPr txBox="1"/>
          <p:nvPr/>
        </p:nvSpPr>
        <p:spPr>
          <a:xfrm>
            <a:off x="10024846" y="0"/>
            <a:ext cx="2167154" cy="1477328"/>
          </a:xfrm>
          <a:prstGeom prst="rect">
            <a:avLst/>
          </a:prstGeom>
          <a:solidFill>
            <a:schemeClr val="bg1"/>
          </a:solidFill>
        </p:spPr>
        <p:txBody>
          <a:bodyPr wrap="square" rtlCol="0">
            <a:spAutoFit/>
          </a:bodyPr>
          <a:lstStyle/>
          <a:p>
            <a:r>
              <a:rPr lang="cs-CZ" b="1" u="sng" dirty="0"/>
              <a:t>Analýza výškopisu</a:t>
            </a:r>
          </a:p>
          <a:p>
            <a:endParaRPr lang="cs-CZ" b="1" u="sng" dirty="0"/>
          </a:p>
          <a:p>
            <a:pPr marL="285750" indent="-285750">
              <a:buFont typeface="Arial" panose="020B0604020202020204" pitchFamily="34" charset="0"/>
              <a:buChar char="•"/>
            </a:pPr>
            <a:r>
              <a:rPr lang="cs-CZ" b="1" dirty="0">
                <a:solidFill>
                  <a:srgbClr val="FF0000"/>
                </a:solidFill>
              </a:rPr>
              <a:t>Nadmořská výška</a:t>
            </a:r>
          </a:p>
          <a:p>
            <a:pPr marL="285750" indent="-285750">
              <a:buFont typeface="Arial" panose="020B0604020202020204" pitchFamily="34" charset="0"/>
              <a:buChar char="•"/>
            </a:pPr>
            <a:r>
              <a:rPr lang="cs-CZ" b="1" dirty="0">
                <a:solidFill>
                  <a:srgbClr val="FF0000"/>
                </a:solidFill>
              </a:rPr>
              <a:t>Sklonitost</a:t>
            </a:r>
          </a:p>
          <a:p>
            <a:pPr marL="285750" indent="-285750">
              <a:buFont typeface="Arial" panose="020B0604020202020204" pitchFamily="34" charset="0"/>
              <a:buChar char="•"/>
            </a:pPr>
            <a:r>
              <a:rPr lang="cs-CZ" b="1" dirty="0">
                <a:solidFill>
                  <a:srgbClr val="FF0000"/>
                </a:solidFill>
              </a:rPr>
              <a:t>Expozice </a:t>
            </a:r>
          </a:p>
        </p:txBody>
      </p:sp>
      <p:sp>
        <p:nvSpPr>
          <p:cNvPr id="12" name="Obdélník 11">
            <a:extLst>
              <a:ext uri="{FF2B5EF4-FFF2-40B4-BE49-F238E27FC236}">
                <a16:creationId xmlns:a16="http://schemas.microsoft.com/office/drawing/2014/main" id="{A5F66040-C581-4751-BF52-9098FAFD870B}"/>
              </a:ext>
            </a:extLst>
          </p:cNvPr>
          <p:cNvSpPr/>
          <p:nvPr/>
        </p:nvSpPr>
        <p:spPr>
          <a:xfrm>
            <a:off x="9246550" y="4606184"/>
            <a:ext cx="2759413" cy="94065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accent6">
                    <a:lumMod val="50000"/>
                  </a:schemeClr>
                </a:solidFill>
                <a:hlinkClick r:id="rId5"/>
              </a:rPr>
              <a:t>https://ags.cuzk.cz/av/</a:t>
            </a:r>
            <a:r>
              <a:rPr lang="cs-CZ" dirty="0">
                <a:solidFill>
                  <a:schemeClr val="accent6">
                    <a:lumMod val="50000"/>
                  </a:schemeClr>
                </a:solidFill>
              </a:rPr>
              <a:t> </a:t>
            </a:r>
          </a:p>
        </p:txBody>
      </p:sp>
      <p:cxnSp>
        <p:nvCxnSpPr>
          <p:cNvPr id="13" name="Přímá spojnice se šipkou 12">
            <a:extLst>
              <a:ext uri="{FF2B5EF4-FFF2-40B4-BE49-F238E27FC236}">
                <a16:creationId xmlns:a16="http://schemas.microsoft.com/office/drawing/2014/main" id="{D53E7211-2300-4D6E-A28A-85FBCEAF7825}"/>
              </a:ext>
            </a:extLst>
          </p:cNvPr>
          <p:cNvCxnSpPr>
            <a:cxnSpLocks/>
          </p:cNvCxnSpPr>
          <p:nvPr/>
        </p:nvCxnSpPr>
        <p:spPr>
          <a:xfrm flipH="1">
            <a:off x="10753679" y="1744910"/>
            <a:ext cx="1" cy="28268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97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EC71324-BA26-40AA-B91F-7A113C6F96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3067" y="-1"/>
            <a:ext cx="4974712" cy="3129094"/>
          </a:xfrm>
          <a:prstGeom prst="rect">
            <a:avLst/>
          </a:prstGeom>
        </p:spPr>
      </p:pic>
      <p:pic>
        <p:nvPicPr>
          <p:cNvPr id="6" name="Obrázek 5">
            <a:extLst>
              <a:ext uri="{FF2B5EF4-FFF2-40B4-BE49-F238E27FC236}">
                <a16:creationId xmlns:a16="http://schemas.microsoft.com/office/drawing/2014/main" id="{6E1B60E8-68F9-45D8-9DC6-7EEF9A316B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8174" y="3129093"/>
            <a:ext cx="5269466" cy="3728906"/>
          </a:xfrm>
          <a:prstGeom prst="rect">
            <a:avLst/>
          </a:prstGeom>
        </p:spPr>
      </p:pic>
      <p:pic>
        <p:nvPicPr>
          <p:cNvPr id="7" name="Obrázek 6">
            <a:extLst>
              <a:ext uri="{FF2B5EF4-FFF2-40B4-BE49-F238E27FC236}">
                <a16:creationId xmlns:a16="http://schemas.microsoft.com/office/drawing/2014/main" id="{C49EE999-DDC3-4C49-8094-CBD07753DD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2533" y="-1"/>
            <a:ext cx="4974713" cy="3129095"/>
          </a:xfrm>
          <a:prstGeom prst="rect">
            <a:avLst/>
          </a:prstGeom>
        </p:spPr>
      </p:pic>
      <p:pic>
        <p:nvPicPr>
          <p:cNvPr id="8" name="Obrázek 7">
            <a:extLst>
              <a:ext uri="{FF2B5EF4-FFF2-40B4-BE49-F238E27FC236}">
                <a16:creationId xmlns:a16="http://schemas.microsoft.com/office/drawing/2014/main" id="{894E1384-C113-4D42-B44F-0672F19889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22533" y="3129093"/>
            <a:ext cx="5269467" cy="3728907"/>
          </a:xfrm>
          <a:prstGeom prst="rect">
            <a:avLst/>
          </a:prstGeom>
        </p:spPr>
      </p:pic>
      <p:sp>
        <p:nvSpPr>
          <p:cNvPr id="9" name="TextovéPole 8">
            <a:extLst>
              <a:ext uri="{FF2B5EF4-FFF2-40B4-BE49-F238E27FC236}">
                <a16:creationId xmlns:a16="http://schemas.microsoft.com/office/drawing/2014/main" id="{33AB84A6-27AD-4396-BF07-A354FAE1A04B}"/>
              </a:ext>
            </a:extLst>
          </p:cNvPr>
          <p:cNvSpPr txBox="1"/>
          <p:nvPr/>
        </p:nvSpPr>
        <p:spPr>
          <a:xfrm>
            <a:off x="124227" y="88034"/>
            <a:ext cx="5670958" cy="646331"/>
          </a:xfrm>
          <a:prstGeom prst="rect">
            <a:avLst/>
          </a:prstGeom>
          <a:noFill/>
        </p:spPr>
        <p:txBody>
          <a:bodyPr wrap="square" rtlCol="0">
            <a:spAutoFit/>
          </a:bodyPr>
          <a:lstStyle/>
          <a:p>
            <a:r>
              <a:rPr lang="cs-CZ" b="1" u="sng" dirty="0"/>
              <a:t>4. Charakteristiky</a:t>
            </a:r>
          </a:p>
          <a:p>
            <a:r>
              <a:rPr lang="cs-CZ" b="1" u="sng" dirty="0"/>
              <a:t>klimatu</a:t>
            </a:r>
          </a:p>
        </p:txBody>
      </p:sp>
      <p:pic>
        <p:nvPicPr>
          <p:cNvPr id="10" name="Obrázek 9">
            <a:extLst>
              <a:ext uri="{FF2B5EF4-FFF2-40B4-BE49-F238E27FC236}">
                <a16:creationId xmlns:a16="http://schemas.microsoft.com/office/drawing/2014/main" id="{0B33DA40-4738-43FF-BA41-6900D2DCED9E}"/>
              </a:ext>
            </a:extLst>
          </p:cNvPr>
          <p:cNvPicPr>
            <a:picLocks noChangeAspect="1"/>
          </p:cNvPicPr>
          <p:nvPr/>
        </p:nvPicPr>
        <p:blipFill>
          <a:blip r:embed="rId6"/>
          <a:stretch>
            <a:fillRect/>
          </a:stretch>
        </p:blipFill>
        <p:spPr>
          <a:xfrm>
            <a:off x="0" y="1645204"/>
            <a:ext cx="1847850" cy="933450"/>
          </a:xfrm>
          <a:prstGeom prst="rect">
            <a:avLst/>
          </a:prstGeom>
        </p:spPr>
      </p:pic>
      <p:sp>
        <p:nvSpPr>
          <p:cNvPr id="12" name="TextovéPole 11">
            <a:extLst>
              <a:ext uri="{FF2B5EF4-FFF2-40B4-BE49-F238E27FC236}">
                <a16:creationId xmlns:a16="http://schemas.microsoft.com/office/drawing/2014/main" id="{1740A70D-9D9A-4919-8860-25D099CB4F91}"/>
              </a:ext>
            </a:extLst>
          </p:cNvPr>
          <p:cNvSpPr txBox="1"/>
          <p:nvPr/>
        </p:nvSpPr>
        <p:spPr>
          <a:xfrm>
            <a:off x="91106" y="4573110"/>
            <a:ext cx="1981410" cy="600164"/>
          </a:xfrm>
          <a:prstGeom prst="rect">
            <a:avLst/>
          </a:prstGeom>
          <a:noFill/>
        </p:spPr>
        <p:txBody>
          <a:bodyPr wrap="square" rtlCol="0">
            <a:spAutoFit/>
          </a:bodyPr>
          <a:lstStyle/>
          <a:p>
            <a:r>
              <a:rPr lang="cs-CZ" sz="1500" b="1" dirty="0">
                <a:hlinkClick r:id="rId7"/>
              </a:rPr>
              <a:t>https://www.chmi.cz</a:t>
            </a:r>
            <a:r>
              <a:rPr lang="cs-CZ" sz="1500" b="1" dirty="0"/>
              <a:t> </a:t>
            </a:r>
            <a:endParaRPr lang="cs-CZ" sz="1100" dirty="0"/>
          </a:p>
          <a:p>
            <a:endParaRPr lang="cs-CZ" dirty="0"/>
          </a:p>
        </p:txBody>
      </p:sp>
      <p:sp>
        <p:nvSpPr>
          <p:cNvPr id="13" name="Obdélník 12">
            <a:extLst>
              <a:ext uri="{FF2B5EF4-FFF2-40B4-BE49-F238E27FC236}">
                <a16:creationId xmlns:a16="http://schemas.microsoft.com/office/drawing/2014/main" id="{CBE8C92B-5C18-4B03-911C-2504CB26A032}"/>
              </a:ext>
            </a:extLst>
          </p:cNvPr>
          <p:cNvSpPr/>
          <p:nvPr/>
        </p:nvSpPr>
        <p:spPr>
          <a:xfrm>
            <a:off x="91106" y="4873192"/>
            <a:ext cx="1847850" cy="1477328"/>
          </a:xfrm>
          <a:prstGeom prst="rect">
            <a:avLst/>
          </a:prstGeom>
        </p:spPr>
        <p:txBody>
          <a:bodyPr wrap="square">
            <a:spAutoFit/>
          </a:bodyPr>
          <a:lstStyle/>
          <a:p>
            <a:r>
              <a:rPr lang="cs-CZ" dirty="0">
                <a:hlinkClick r:id="rId8"/>
              </a:rPr>
              <a:t>https://www.chmi.cz/historicka-data/pocasi/mapy-charakteristik-klimatu</a:t>
            </a:r>
            <a:r>
              <a:rPr lang="cs-CZ" dirty="0"/>
              <a:t> </a:t>
            </a:r>
          </a:p>
        </p:txBody>
      </p:sp>
    </p:spTree>
    <p:extLst>
      <p:ext uri="{BB962C8B-B14F-4D97-AF65-F5344CB8AC3E}">
        <p14:creationId xmlns:p14="http://schemas.microsoft.com/office/powerpoint/2010/main" val="161625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bdélník 43">
            <a:extLst>
              <a:ext uri="{FF2B5EF4-FFF2-40B4-BE49-F238E27FC236}">
                <a16:creationId xmlns:a16="http://schemas.microsoft.com/office/drawing/2014/main" id="{17265014-D055-4AEE-A174-CAB891AEDFDA}"/>
              </a:ext>
            </a:extLst>
          </p:cNvPr>
          <p:cNvSpPr/>
          <p:nvPr/>
        </p:nvSpPr>
        <p:spPr>
          <a:xfrm>
            <a:off x="3219" y="-68911"/>
            <a:ext cx="12226923" cy="6858000"/>
          </a:xfrm>
          <a:prstGeom prst="rect">
            <a:avLst/>
          </a:prstGeom>
          <a:gradFill flip="none" rotWithShape="1">
            <a:gsLst>
              <a:gs pos="63000">
                <a:schemeClr val="accent4">
                  <a:lumMod val="20000"/>
                  <a:lumOff val="80000"/>
                </a:schemeClr>
              </a:gs>
              <a:gs pos="22000">
                <a:schemeClr val="accent1">
                  <a:alpha val="6000"/>
                </a:schemeClr>
              </a:gs>
              <a:gs pos="0">
                <a:srgbClr val="0070C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grpSp>
        <p:nvGrpSpPr>
          <p:cNvPr id="244" name="Skupina 243">
            <a:extLst>
              <a:ext uri="{FF2B5EF4-FFF2-40B4-BE49-F238E27FC236}">
                <a16:creationId xmlns:a16="http://schemas.microsoft.com/office/drawing/2014/main" id="{864662A3-8E1D-45DC-A01F-CF904877C2FA}"/>
              </a:ext>
            </a:extLst>
          </p:cNvPr>
          <p:cNvGrpSpPr/>
          <p:nvPr/>
        </p:nvGrpSpPr>
        <p:grpSpPr>
          <a:xfrm>
            <a:off x="2986337" y="3594040"/>
            <a:ext cx="630514" cy="1259063"/>
            <a:chOff x="1263724" y="3101440"/>
            <a:chExt cx="598385" cy="1131138"/>
          </a:xfrm>
        </p:grpSpPr>
        <p:sp>
          <p:nvSpPr>
            <p:cNvPr id="245" name="Lichoběžník 244">
              <a:extLst>
                <a:ext uri="{FF2B5EF4-FFF2-40B4-BE49-F238E27FC236}">
                  <a16:creationId xmlns:a16="http://schemas.microsoft.com/office/drawing/2014/main" id="{BD957311-5FC5-493B-A1ED-A9414FEBE39F}"/>
                </a:ext>
              </a:extLst>
            </p:cNvPr>
            <p:cNvSpPr/>
            <p:nvPr/>
          </p:nvSpPr>
          <p:spPr>
            <a:xfrm>
              <a:off x="1488959" y="3595627"/>
              <a:ext cx="157326" cy="636951"/>
            </a:xfrm>
            <a:prstGeom prst="trapezoi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6" name="Ovál 245">
              <a:extLst>
                <a:ext uri="{FF2B5EF4-FFF2-40B4-BE49-F238E27FC236}">
                  <a16:creationId xmlns:a16="http://schemas.microsoft.com/office/drawing/2014/main" id="{326895C8-39AB-492E-BBBC-523A40B19851}"/>
                </a:ext>
              </a:extLst>
            </p:cNvPr>
            <p:cNvSpPr/>
            <p:nvPr/>
          </p:nvSpPr>
          <p:spPr>
            <a:xfrm>
              <a:off x="1263724" y="3101440"/>
              <a:ext cx="598385" cy="636951"/>
            </a:xfrm>
            <a:prstGeom prst="ellipse">
              <a:avLst/>
            </a:prstGeom>
            <a:solidFill>
              <a:schemeClr val="accent6">
                <a:lumMod val="5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sp>
        <p:nvSpPr>
          <p:cNvPr id="312" name="Obdélník 311">
            <a:extLst>
              <a:ext uri="{FF2B5EF4-FFF2-40B4-BE49-F238E27FC236}">
                <a16:creationId xmlns:a16="http://schemas.microsoft.com/office/drawing/2014/main" id="{8A025428-A353-4FF3-8296-C4175ADD78D4}"/>
              </a:ext>
            </a:extLst>
          </p:cNvPr>
          <p:cNvSpPr/>
          <p:nvPr/>
        </p:nvSpPr>
        <p:spPr>
          <a:xfrm>
            <a:off x="8357184" y="84216"/>
            <a:ext cx="3728467" cy="6773784"/>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1" name="Obdélník 310">
            <a:extLst>
              <a:ext uri="{FF2B5EF4-FFF2-40B4-BE49-F238E27FC236}">
                <a16:creationId xmlns:a16="http://schemas.microsoft.com/office/drawing/2014/main" id="{C28211E0-9BA3-4A65-8A5C-27CE39FB2B8C}"/>
              </a:ext>
            </a:extLst>
          </p:cNvPr>
          <p:cNvSpPr/>
          <p:nvPr/>
        </p:nvSpPr>
        <p:spPr>
          <a:xfrm>
            <a:off x="5400253" y="87604"/>
            <a:ext cx="2961190" cy="6773784"/>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0" name="Obdélník 309">
            <a:extLst>
              <a:ext uri="{FF2B5EF4-FFF2-40B4-BE49-F238E27FC236}">
                <a16:creationId xmlns:a16="http://schemas.microsoft.com/office/drawing/2014/main" id="{5054A160-1DB5-4C43-89A5-4907FD3DFBEF}"/>
              </a:ext>
            </a:extLst>
          </p:cNvPr>
          <p:cNvSpPr/>
          <p:nvPr/>
        </p:nvSpPr>
        <p:spPr>
          <a:xfrm>
            <a:off x="2565293" y="84395"/>
            <a:ext cx="2836604" cy="6773784"/>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11" name="Obrázek 210">
            <a:extLst>
              <a:ext uri="{FF2B5EF4-FFF2-40B4-BE49-F238E27FC236}">
                <a16:creationId xmlns:a16="http://schemas.microsoft.com/office/drawing/2014/main" id="{A8A97884-D39B-4045-A8CC-46833D94574C}"/>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10914" b="100000" l="0" r="96484">
                        <a14:foregroundMark x1="88281" y1="99239" x2="85938" y2="99746"/>
                        <a14:foregroundMark x1="88411" y1="99239" x2="91797" y2="84772"/>
                        <a14:foregroundMark x1="91797" y1="84772" x2="93750" y2="45178"/>
                        <a14:foregroundMark x1="93750" y1="45178" x2="91797" y2="26142"/>
                        <a14:foregroundMark x1="91797" y1="26142" x2="91797" y2="26142"/>
                        <a14:foregroundMark x1="96745" y1="23858" x2="96615" y2="99746"/>
                      </a14:backgroundRemoval>
                    </a14:imgEffect>
                    <a14:imgEffect>
                      <a14:artisticCutout/>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1864" y="931277"/>
            <a:ext cx="12215437" cy="5823365"/>
          </a:xfrm>
          <a:prstGeom prst="rect">
            <a:avLst/>
          </a:prstGeom>
          <a:effectLst>
            <a:outerShdw blurRad="50800" dist="50800" dir="5400000" algn="ctr" rotWithShape="0">
              <a:srgbClr val="000000">
                <a:alpha val="0"/>
              </a:srgbClr>
            </a:outerShdw>
            <a:reflection stA="0" endPos="65000" dist="50800" dir="5400000" sy="-100000" algn="bl" rotWithShape="0"/>
            <a:softEdge rad="0"/>
          </a:effectLst>
        </p:spPr>
      </p:pic>
      <p:sp>
        <p:nvSpPr>
          <p:cNvPr id="309" name="Obdélník 308">
            <a:extLst>
              <a:ext uri="{FF2B5EF4-FFF2-40B4-BE49-F238E27FC236}">
                <a16:creationId xmlns:a16="http://schemas.microsoft.com/office/drawing/2014/main" id="{B2A3E542-8A4F-48B3-AA59-3BD2BEBF5B59}"/>
              </a:ext>
            </a:extLst>
          </p:cNvPr>
          <p:cNvSpPr/>
          <p:nvPr/>
        </p:nvSpPr>
        <p:spPr>
          <a:xfrm>
            <a:off x="44897" y="84216"/>
            <a:ext cx="2520396" cy="6773784"/>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51" name="Obrázek 150">
            <a:extLst>
              <a:ext uri="{FF2B5EF4-FFF2-40B4-BE49-F238E27FC236}">
                <a16:creationId xmlns:a16="http://schemas.microsoft.com/office/drawing/2014/main" id="{59CEA698-9E86-4F20-807F-17E1F8257E5F}"/>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0886" b="100000" l="0" r="96552">
                        <a14:foregroundMark x1="88506" y1="98987" x2="84930" y2="99747"/>
                        <a14:foregroundMark x1="88633" y1="98987" x2="91954" y2="84557"/>
                        <a14:foregroundMark x1="91954" y1="84557" x2="93870" y2="45063"/>
                        <a14:foregroundMark x1="93870" y1="45063" x2="91954" y2="26076"/>
                        <a14:foregroundMark x1="91954" y1="26076" x2="91954" y2="26076"/>
                        <a14:foregroundMark x1="96807" y1="23797" x2="96679" y2="99747"/>
                      </a14:backgroundRemoval>
                    </a14:imgEffect>
                    <a14:imgEffect>
                      <a14:artisticCutout/>
                    </a14:imgEffect>
                  </a14:imgLayer>
                </a14:imgProps>
              </a:ext>
              <a:ext uri="{28A0092B-C50C-407E-A947-70E740481C1C}">
                <a14:useLocalDpi xmlns:a14="http://schemas.microsoft.com/office/drawing/2010/main"/>
              </a:ext>
            </a:extLst>
          </a:blip>
          <a:srcRect t="-1"/>
          <a:stretch/>
        </p:blipFill>
        <p:spPr>
          <a:xfrm>
            <a:off x="-5933" y="1103791"/>
            <a:ext cx="12203574" cy="5773172"/>
          </a:xfrm>
          <a:prstGeom prst="rect">
            <a:avLst/>
          </a:prstGeom>
          <a:effectLst>
            <a:outerShdw blurRad="50800" dist="50800" dir="5400000" algn="ctr" rotWithShape="0">
              <a:srgbClr val="000000">
                <a:alpha val="0"/>
              </a:srgbClr>
            </a:outerShdw>
            <a:reflection stA="0" endPos="65000" dist="50800" dir="5400000" sy="-100000" algn="bl" rotWithShape="0"/>
            <a:softEdge rad="0"/>
          </a:effectLst>
        </p:spPr>
      </p:pic>
      <p:grpSp>
        <p:nvGrpSpPr>
          <p:cNvPr id="152" name="Skupina 151">
            <a:extLst>
              <a:ext uri="{FF2B5EF4-FFF2-40B4-BE49-F238E27FC236}">
                <a16:creationId xmlns:a16="http://schemas.microsoft.com/office/drawing/2014/main" id="{6C2E694C-85F3-4AED-AF15-C71084105B08}"/>
              </a:ext>
            </a:extLst>
          </p:cNvPr>
          <p:cNvGrpSpPr/>
          <p:nvPr/>
        </p:nvGrpSpPr>
        <p:grpSpPr>
          <a:xfrm>
            <a:off x="106349" y="5174906"/>
            <a:ext cx="510950" cy="1096591"/>
            <a:chOff x="6674951" y="3140171"/>
            <a:chExt cx="510950" cy="1096591"/>
          </a:xfrm>
        </p:grpSpPr>
        <p:sp>
          <p:nvSpPr>
            <p:cNvPr id="209" name="Lichoběžník 208">
              <a:extLst>
                <a:ext uri="{FF2B5EF4-FFF2-40B4-BE49-F238E27FC236}">
                  <a16:creationId xmlns:a16="http://schemas.microsoft.com/office/drawing/2014/main" id="{BE2E23E9-C3D0-4342-9F77-3A612411F332}"/>
                </a:ext>
              </a:extLst>
            </p:cNvPr>
            <p:cNvSpPr/>
            <p:nvPr/>
          </p:nvSpPr>
          <p:spPr>
            <a:xfrm>
              <a:off x="6861809" y="3599810"/>
              <a:ext cx="125384" cy="636952"/>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0" name="Ovál 209">
              <a:extLst>
                <a:ext uri="{FF2B5EF4-FFF2-40B4-BE49-F238E27FC236}">
                  <a16:creationId xmlns:a16="http://schemas.microsoft.com/office/drawing/2014/main" id="{8C8E3D9E-CB0D-4CB0-A636-267B109DDC63}"/>
                </a:ext>
              </a:extLst>
            </p:cNvPr>
            <p:cNvSpPr/>
            <p:nvPr/>
          </p:nvSpPr>
          <p:spPr>
            <a:xfrm>
              <a:off x="6674951" y="3140171"/>
              <a:ext cx="510950" cy="602404"/>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212" name="Skupina 211">
            <a:extLst>
              <a:ext uri="{FF2B5EF4-FFF2-40B4-BE49-F238E27FC236}">
                <a16:creationId xmlns:a16="http://schemas.microsoft.com/office/drawing/2014/main" id="{3A1CAF6E-ACC2-4C2A-B438-C396B4276789}"/>
              </a:ext>
            </a:extLst>
          </p:cNvPr>
          <p:cNvGrpSpPr/>
          <p:nvPr/>
        </p:nvGrpSpPr>
        <p:grpSpPr>
          <a:xfrm>
            <a:off x="1689438" y="4407305"/>
            <a:ext cx="510950" cy="1096591"/>
            <a:chOff x="6674951" y="3140171"/>
            <a:chExt cx="510950" cy="1096591"/>
          </a:xfrm>
        </p:grpSpPr>
        <p:sp>
          <p:nvSpPr>
            <p:cNvPr id="213" name="Lichoběžník 212">
              <a:extLst>
                <a:ext uri="{FF2B5EF4-FFF2-40B4-BE49-F238E27FC236}">
                  <a16:creationId xmlns:a16="http://schemas.microsoft.com/office/drawing/2014/main" id="{EAFBF9BB-2670-43A9-B18B-58E210F5A6D7}"/>
                </a:ext>
              </a:extLst>
            </p:cNvPr>
            <p:cNvSpPr/>
            <p:nvPr/>
          </p:nvSpPr>
          <p:spPr>
            <a:xfrm>
              <a:off x="6861809" y="3599810"/>
              <a:ext cx="125384" cy="636952"/>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4" name="Ovál 213">
              <a:extLst>
                <a:ext uri="{FF2B5EF4-FFF2-40B4-BE49-F238E27FC236}">
                  <a16:creationId xmlns:a16="http://schemas.microsoft.com/office/drawing/2014/main" id="{C0D91E0B-74FF-4AE2-9B10-BF930F2B591E}"/>
                </a:ext>
              </a:extLst>
            </p:cNvPr>
            <p:cNvSpPr/>
            <p:nvPr/>
          </p:nvSpPr>
          <p:spPr>
            <a:xfrm>
              <a:off x="6674951" y="3140171"/>
              <a:ext cx="510950" cy="602404"/>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188" name="Skupina 187">
            <a:extLst>
              <a:ext uri="{FF2B5EF4-FFF2-40B4-BE49-F238E27FC236}">
                <a16:creationId xmlns:a16="http://schemas.microsoft.com/office/drawing/2014/main" id="{5C79CF35-A078-4F7F-A8E7-11D18E829ABB}"/>
              </a:ext>
            </a:extLst>
          </p:cNvPr>
          <p:cNvGrpSpPr/>
          <p:nvPr/>
        </p:nvGrpSpPr>
        <p:grpSpPr>
          <a:xfrm>
            <a:off x="1449142" y="4937635"/>
            <a:ext cx="398633" cy="687211"/>
            <a:chOff x="1301532" y="3101440"/>
            <a:chExt cx="560577" cy="1131138"/>
          </a:xfrm>
        </p:grpSpPr>
        <p:sp>
          <p:nvSpPr>
            <p:cNvPr id="220" name="Lichoběžník 219">
              <a:extLst>
                <a:ext uri="{FF2B5EF4-FFF2-40B4-BE49-F238E27FC236}">
                  <a16:creationId xmlns:a16="http://schemas.microsoft.com/office/drawing/2014/main" id="{1A4E70C3-C5BB-4B77-9976-211D2691BF9C}"/>
                </a:ext>
              </a:extLst>
            </p:cNvPr>
            <p:cNvSpPr/>
            <p:nvPr/>
          </p:nvSpPr>
          <p:spPr>
            <a:xfrm>
              <a:off x="1488959" y="3595627"/>
              <a:ext cx="179073" cy="636951"/>
            </a:xfrm>
            <a:prstGeom prst="trapezoi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1" name="Ovál 220">
              <a:extLst>
                <a:ext uri="{FF2B5EF4-FFF2-40B4-BE49-F238E27FC236}">
                  <a16:creationId xmlns:a16="http://schemas.microsoft.com/office/drawing/2014/main" id="{64905178-9041-4EF1-BF00-52DA0B6D244A}"/>
                </a:ext>
              </a:extLst>
            </p:cNvPr>
            <p:cNvSpPr/>
            <p:nvPr/>
          </p:nvSpPr>
          <p:spPr>
            <a:xfrm>
              <a:off x="1301532" y="3101440"/>
              <a:ext cx="560577" cy="636951"/>
            </a:xfrm>
            <a:prstGeom prst="ellipse">
              <a:avLst/>
            </a:prstGeom>
            <a:solidFill>
              <a:schemeClr val="accent6">
                <a:lumMod val="5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185" name="Skupina 184">
            <a:extLst>
              <a:ext uri="{FF2B5EF4-FFF2-40B4-BE49-F238E27FC236}">
                <a16:creationId xmlns:a16="http://schemas.microsoft.com/office/drawing/2014/main" id="{5FDC43A1-2DB6-41B9-9310-C10FFC240264}"/>
              </a:ext>
            </a:extLst>
          </p:cNvPr>
          <p:cNvGrpSpPr/>
          <p:nvPr/>
        </p:nvGrpSpPr>
        <p:grpSpPr>
          <a:xfrm>
            <a:off x="656047" y="4924677"/>
            <a:ext cx="875209" cy="995039"/>
            <a:chOff x="1127954" y="3842959"/>
            <a:chExt cx="519461" cy="544611"/>
          </a:xfrm>
        </p:grpSpPr>
        <p:sp>
          <p:nvSpPr>
            <p:cNvPr id="219" name="Lichoběžník 218">
              <a:extLst>
                <a:ext uri="{FF2B5EF4-FFF2-40B4-BE49-F238E27FC236}">
                  <a16:creationId xmlns:a16="http://schemas.microsoft.com/office/drawing/2014/main" id="{97F1A050-8003-4909-B374-8DB9B56480C6}"/>
                </a:ext>
              </a:extLst>
            </p:cNvPr>
            <p:cNvSpPr/>
            <p:nvPr/>
          </p:nvSpPr>
          <p:spPr>
            <a:xfrm rot="1279355">
              <a:off x="1420678" y="4040472"/>
              <a:ext cx="76694" cy="268520"/>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62" name="Skupina 161">
              <a:extLst>
                <a:ext uri="{FF2B5EF4-FFF2-40B4-BE49-F238E27FC236}">
                  <a16:creationId xmlns:a16="http://schemas.microsoft.com/office/drawing/2014/main" id="{B3A6BA18-898D-4130-BCD0-50C46B9FF185}"/>
                </a:ext>
              </a:extLst>
            </p:cNvPr>
            <p:cNvGrpSpPr/>
            <p:nvPr/>
          </p:nvGrpSpPr>
          <p:grpSpPr>
            <a:xfrm>
              <a:off x="1127954" y="3842959"/>
              <a:ext cx="519461" cy="544611"/>
              <a:chOff x="879104" y="3685421"/>
              <a:chExt cx="519461" cy="544611"/>
            </a:xfrm>
          </p:grpSpPr>
          <p:sp>
            <p:nvSpPr>
              <p:cNvPr id="215" name="Lichoběžník 214">
                <a:extLst>
                  <a:ext uri="{FF2B5EF4-FFF2-40B4-BE49-F238E27FC236}">
                    <a16:creationId xmlns:a16="http://schemas.microsoft.com/office/drawing/2014/main" id="{624D5027-D2ED-40E9-AF2C-4DFEED825A07}"/>
                  </a:ext>
                </a:extLst>
              </p:cNvPr>
              <p:cNvSpPr/>
              <p:nvPr/>
            </p:nvSpPr>
            <p:spPr>
              <a:xfrm rot="20409078">
                <a:off x="1029969" y="3891205"/>
                <a:ext cx="76694" cy="268520"/>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6" name="Ovál 215">
                <a:extLst>
                  <a:ext uri="{FF2B5EF4-FFF2-40B4-BE49-F238E27FC236}">
                    <a16:creationId xmlns:a16="http://schemas.microsoft.com/office/drawing/2014/main" id="{1AE55967-2936-4711-980F-5D23C4200CE1}"/>
                  </a:ext>
                </a:extLst>
              </p:cNvPr>
              <p:cNvSpPr/>
              <p:nvPr/>
            </p:nvSpPr>
            <p:spPr>
              <a:xfrm rot="20409078">
                <a:off x="879104" y="3694681"/>
                <a:ext cx="240086" cy="268520"/>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
            <p:nvSpPr>
              <p:cNvPr id="217" name="Ovál 216">
                <a:extLst>
                  <a:ext uri="{FF2B5EF4-FFF2-40B4-BE49-F238E27FC236}">
                    <a16:creationId xmlns:a16="http://schemas.microsoft.com/office/drawing/2014/main" id="{A1F025C9-FD45-43C0-B343-23CCD57C92CF}"/>
                  </a:ext>
                </a:extLst>
              </p:cNvPr>
              <p:cNvSpPr/>
              <p:nvPr/>
            </p:nvSpPr>
            <p:spPr>
              <a:xfrm rot="991320">
                <a:off x="1158479" y="3685421"/>
                <a:ext cx="240086" cy="268520"/>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
            <p:nvSpPr>
              <p:cNvPr id="218" name="Lichoběžník 217">
                <a:extLst>
                  <a:ext uri="{FF2B5EF4-FFF2-40B4-BE49-F238E27FC236}">
                    <a16:creationId xmlns:a16="http://schemas.microsoft.com/office/drawing/2014/main" id="{6F4FC7B2-BCCE-40FB-8210-6D83A4ABF3F4}"/>
                  </a:ext>
                </a:extLst>
              </p:cNvPr>
              <p:cNvSpPr/>
              <p:nvPr/>
            </p:nvSpPr>
            <p:spPr>
              <a:xfrm>
                <a:off x="1059214" y="4105164"/>
                <a:ext cx="164381" cy="124868"/>
              </a:xfrm>
              <a:prstGeom prst="trapezoid">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grpSp>
        <p:nvGrpSpPr>
          <p:cNvPr id="224" name="Skupina 223">
            <a:extLst>
              <a:ext uri="{FF2B5EF4-FFF2-40B4-BE49-F238E27FC236}">
                <a16:creationId xmlns:a16="http://schemas.microsoft.com/office/drawing/2014/main" id="{B09E77B9-51C9-4C60-8197-2F10E75FE572}"/>
              </a:ext>
            </a:extLst>
          </p:cNvPr>
          <p:cNvGrpSpPr/>
          <p:nvPr/>
        </p:nvGrpSpPr>
        <p:grpSpPr>
          <a:xfrm>
            <a:off x="508007" y="5457652"/>
            <a:ext cx="389008" cy="602416"/>
            <a:chOff x="3699436" y="3275842"/>
            <a:chExt cx="409134" cy="957042"/>
          </a:xfrm>
        </p:grpSpPr>
        <p:sp>
          <p:nvSpPr>
            <p:cNvPr id="222" name="Lichoběžník 221">
              <a:extLst>
                <a:ext uri="{FF2B5EF4-FFF2-40B4-BE49-F238E27FC236}">
                  <a16:creationId xmlns:a16="http://schemas.microsoft.com/office/drawing/2014/main" id="{7A2679EA-D192-481F-8185-33E5CA6ABA82}"/>
                </a:ext>
              </a:extLst>
            </p:cNvPr>
            <p:cNvSpPr/>
            <p:nvPr/>
          </p:nvSpPr>
          <p:spPr>
            <a:xfrm>
              <a:off x="3845792" y="3797115"/>
              <a:ext cx="123983" cy="435769"/>
            </a:xfrm>
            <a:prstGeom prst="trapezoi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3" name="Ovál 222">
              <a:extLst>
                <a:ext uri="{FF2B5EF4-FFF2-40B4-BE49-F238E27FC236}">
                  <a16:creationId xmlns:a16="http://schemas.microsoft.com/office/drawing/2014/main" id="{586293DE-1498-4D3F-BCC6-8B8AA96BC20F}"/>
                </a:ext>
              </a:extLst>
            </p:cNvPr>
            <p:cNvSpPr/>
            <p:nvPr/>
          </p:nvSpPr>
          <p:spPr>
            <a:xfrm>
              <a:off x="3699436" y="3275842"/>
              <a:ext cx="409134" cy="531233"/>
            </a:xfrm>
            <a:prstGeom prst="ellipse">
              <a:avLst/>
            </a:prstGeom>
            <a:solidFill>
              <a:srgbClr val="92D050"/>
            </a:solidFill>
            <a:ln>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225" name="Skupina 224">
            <a:extLst>
              <a:ext uri="{FF2B5EF4-FFF2-40B4-BE49-F238E27FC236}">
                <a16:creationId xmlns:a16="http://schemas.microsoft.com/office/drawing/2014/main" id="{8C6C8601-AEF8-4231-81AA-43D1CDF591D6}"/>
              </a:ext>
            </a:extLst>
          </p:cNvPr>
          <p:cNvGrpSpPr/>
          <p:nvPr/>
        </p:nvGrpSpPr>
        <p:grpSpPr>
          <a:xfrm>
            <a:off x="2580722" y="3899345"/>
            <a:ext cx="642996" cy="1132234"/>
            <a:chOff x="6665037" y="3069994"/>
            <a:chExt cx="510950" cy="1132234"/>
          </a:xfrm>
        </p:grpSpPr>
        <p:sp>
          <p:nvSpPr>
            <p:cNvPr id="226" name="Lichoběžník 225">
              <a:extLst>
                <a:ext uri="{FF2B5EF4-FFF2-40B4-BE49-F238E27FC236}">
                  <a16:creationId xmlns:a16="http://schemas.microsoft.com/office/drawing/2014/main" id="{898FDCEA-CD04-4D29-8D8B-B931DFBC9627}"/>
                </a:ext>
              </a:extLst>
            </p:cNvPr>
            <p:cNvSpPr/>
            <p:nvPr/>
          </p:nvSpPr>
          <p:spPr>
            <a:xfrm>
              <a:off x="6828966" y="3599824"/>
              <a:ext cx="191263" cy="602404"/>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7" name="Ovál 226">
              <a:extLst>
                <a:ext uri="{FF2B5EF4-FFF2-40B4-BE49-F238E27FC236}">
                  <a16:creationId xmlns:a16="http://schemas.microsoft.com/office/drawing/2014/main" id="{89043F37-A79C-43DA-80DC-48C027306D02}"/>
                </a:ext>
              </a:extLst>
            </p:cNvPr>
            <p:cNvSpPr/>
            <p:nvPr/>
          </p:nvSpPr>
          <p:spPr>
            <a:xfrm>
              <a:off x="6665037" y="3069994"/>
              <a:ext cx="510950" cy="602404"/>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cxnSp>
        <p:nvCxnSpPr>
          <p:cNvPr id="232" name="Přímá spojnice 231">
            <a:extLst>
              <a:ext uri="{FF2B5EF4-FFF2-40B4-BE49-F238E27FC236}">
                <a16:creationId xmlns:a16="http://schemas.microsoft.com/office/drawing/2014/main" id="{30B1F17D-0049-4EF8-A09B-D7BAEE8E85C7}"/>
              </a:ext>
            </a:extLst>
          </p:cNvPr>
          <p:cNvCxnSpPr>
            <a:cxnSpLocks/>
          </p:cNvCxnSpPr>
          <p:nvPr/>
        </p:nvCxnSpPr>
        <p:spPr>
          <a:xfrm>
            <a:off x="2485271" y="5299410"/>
            <a:ext cx="9718302" cy="0"/>
          </a:xfrm>
          <a:prstGeom prst="line">
            <a:avLst/>
          </a:prstGeom>
          <a:ln w="38100">
            <a:solidFill>
              <a:schemeClr val="bg1"/>
            </a:solidFill>
            <a:headEnd type="diamond"/>
          </a:ln>
        </p:spPr>
        <p:style>
          <a:lnRef idx="1">
            <a:schemeClr val="accent1"/>
          </a:lnRef>
          <a:fillRef idx="0">
            <a:schemeClr val="accent1"/>
          </a:fillRef>
          <a:effectRef idx="0">
            <a:schemeClr val="accent1"/>
          </a:effectRef>
          <a:fontRef idx="minor">
            <a:schemeClr val="tx1"/>
          </a:fontRef>
        </p:style>
      </p:cxnSp>
      <p:cxnSp>
        <p:nvCxnSpPr>
          <p:cNvPr id="234" name="Přímá spojnice 233">
            <a:extLst>
              <a:ext uri="{FF2B5EF4-FFF2-40B4-BE49-F238E27FC236}">
                <a16:creationId xmlns:a16="http://schemas.microsoft.com/office/drawing/2014/main" id="{F87D8DBC-A35B-411F-B0D1-EA3A7A196EFD}"/>
              </a:ext>
            </a:extLst>
          </p:cNvPr>
          <p:cNvCxnSpPr>
            <a:cxnSpLocks/>
          </p:cNvCxnSpPr>
          <p:nvPr/>
        </p:nvCxnSpPr>
        <p:spPr>
          <a:xfrm>
            <a:off x="5403945" y="4125441"/>
            <a:ext cx="6776192" cy="0"/>
          </a:xfrm>
          <a:prstGeom prst="line">
            <a:avLst/>
          </a:prstGeom>
          <a:ln w="38100">
            <a:solidFill>
              <a:schemeClr val="bg1"/>
            </a:solidFill>
            <a:headEnd type="diamond"/>
          </a:ln>
        </p:spPr>
        <p:style>
          <a:lnRef idx="1">
            <a:schemeClr val="accent1"/>
          </a:lnRef>
          <a:fillRef idx="0">
            <a:schemeClr val="accent1"/>
          </a:fillRef>
          <a:effectRef idx="0">
            <a:schemeClr val="accent1"/>
          </a:effectRef>
          <a:fontRef idx="minor">
            <a:schemeClr val="tx1"/>
          </a:fontRef>
        </p:style>
      </p:cxnSp>
      <p:cxnSp>
        <p:nvCxnSpPr>
          <p:cNvPr id="236" name="Přímá spojnice 235">
            <a:extLst>
              <a:ext uri="{FF2B5EF4-FFF2-40B4-BE49-F238E27FC236}">
                <a16:creationId xmlns:a16="http://schemas.microsoft.com/office/drawing/2014/main" id="{B187EF2B-2523-4EB7-AF18-CC95A39A8C73}"/>
              </a:ext>
            </a:extLst>
          </p:cNvPr>
          <p:cNvCxnSpPr>
            <a:cxnSpLocks/>
          </p:cNvCxnSpPr>
          <p:nvPr/>
        </p:nvCxnSpPr>
        <p:spPr>
          <a:xfrm>
            <a:off x="8361443" y="3076838"/>
            <a:ext cx="3818694" cy="0"/>
          </a:xfrm>
          <a:prstGeom prst="line">
            <a:avLst/>
          </a:prstGeom>
          <a:ln w="38100">
            <a:solidFill>
              <a:schemeClr val="bg1"/>
            </a:soli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241" name="Skupina 240">
            <a:extLst>
              <a:ext uri="{FF2B5EF4-FFF2-40B4-BE49-F238E27FC236}">
                <a16:creationId xmlns:a16="http://schemas.microsoft.com/office/drawing/2014/main" id="{66367747-76FB-49C1-94D0-E7F0345DBDC5}"/>
              </a:ext>
            </a:extLst>
          </p:cNvPr>
          <p:cNvGrpSpPr/>
          <p:nvPr/>
        </p:nvGrpSpPr>
        <p:grpSpPr>
          <a:xfrm>
            <a:off x="2115380" y="3899345"/>
            <a:ext cx="674999" cy="1332984"/>
            <a:chOff x="1263724" y="3101440"/>
            <a:chExt cx="598386" cy="1131138"/>
          </a:xfrm>
        </p:grpSpPr>
        <p:sp>
          <p:nvSpPr>
            <p:cNvPr id="242" name="Lichoběžník 241">
              <a:extLst>
                <a:ext uri="{FF2B5EF4-FFF2-40B4-BE49-F238E27FC236}">
                  <a16:creationId xmlns:a16="http://schemas.microsoft.com/office/drawing/2014/main" id="{8AA27500-F0EB-406A-B522-65DC58E22A01}"/>
                </a:ext>
              </a:extLst>
            </p:cNvPr>
            <p:cNvSpPr/>
            <p:nvPr/>
          </p:nvSpPr>
          <p:spPr>
            <a:xfrm>
              <a:off x="1488959" y="3595627"/>
              <a:ext cx="157326" cy="636951"/>
            </a:xfrm>
            <a:prstGeom prst="trapezoi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3" name="Ovál 242">
              <a:extLst>
                <a:ext uri="{FF2B5EF4-FFF2-40B4-BE49-F238E27FC236}">
                  <a16:creationId xmlns:a16="http://schemas.microsoft.com/office/drawing/2014/main" id="{7F15D973-BB86-4B04-84D7-F44586A31B2C}"/>
                </a:ext>
              </a:extLst>
            </p:cNvPr>
            <p:cNvSpPr/>
            <p:nvPr/>
          </p:nvSpPr>
          <p:spPr>
            <a:xfrm>
              <a:off x="1263724" y="3101440"/>
              <a:ext cx="598386" cy="636951"/>
            </a:xfrm>
            <a:prstGeom prst="ellipse">
              <a:avLst/>
            </a:prstGeom>
            <a:solidFill>
              <a:schemeClr val="accent6">
                <a:lumMod val="5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247" name="Skupina 246">
            <a:extLst>
              <a:ext uri="{FF2B5EF4-FFF2-40B4-BE49-F238E27FC236}">
                <a16:creationId xmlns:a16="http://schemas.microsoft.com/office/drawing/2014/main" id="{E472E6DC-DCA3-4E1F-B436-7DF65F96B3F3}"/>
              </a:ext>
            </a:extLst>
          </p:cNvPr>
          <p:cNvGrpSpPr/>
          <p:nvPr/>
        </p:nvGrpSpPr>
        <p:grpSpPr>
          <a:xfrm>
            <a:off x="3401454" y="3617156"/>
            <a:ext cx="642996" cy="1055917"/>
            <a:chOff x="6665037" y="3069994"/>
            <a:chExt cx="510950" cy="1055917"/>
          </a:xfrm>
        </p:grpSpPr>
        <p:sp>
          <p:nvSpPr>
            <p:cNvPr id="248" name="Lichoběžník 247">
              <a:extLst>
                <a:ext uri="{FF2B5EF4-FFF2-40B4-BE49-F238E27FC236}">
                  <a16:creationId xmlns:a16="http://schemas.microsoft.com/office/drawing/2014/main" id="{28275476-BB48-4509-A1E8-D41BAB4F1950}"/>
                </a:ext>
              </a:extLst>
            </p:cNvPr>
            <p:cNvSpPr/>
            <p:nvPr/>
          </p:nvSpPr>
          <p:spPr>
            <a:xfrm>
              <a:off x="6828967" y="3599824"/>
              <a:ext cx="170830" cy="526087"/>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9" name="Ovál 248">
              <a:extLst>
                <a:ext uri="{FF2B5EF4-FFF2-40B4-BE49-F238E27FC236}">
                  <a16:creationId xmlns:a16="http://schemas.microsoft.com/office/drawing/2014/main" id="{5A1482CF-12A5-4C16-8278-A13D9C7A4326}"/>
                </a:ext>
              </a:extLst>
            </p:cNvPr>
            <p:cNvSpPr/>
            <p:nvPr/>
          </p:nvSpPr>
          <p:spPr>
            <a:xfrm>
              <a:off x="6665037" y="3069994"/>
              <a:ext cx="510950" cy="602404"/>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250" name="Skupina 249">
            <a:extLst>
              <a:ext uri="{FF2B5EF4-FFF2-40B4-BE49-F238E27FC236}">
                <a16:creationId xmlns:a16="http://schemas.microsoft.com/office/drawing/2014/main" id="{E86176B3-9211-4B53-8EB8-A7123B4A83DB}"/>
              </a:ext>
            </a:extLst>
          </p:cNvPr>
          <p:cNvGrpSpPr/>
          <p:nvPr/>
        </p:nvGrpSpPr>
        <p:grpSpPr>
          <a:xfrm>
            <a:off x="3823090" y="3314756"/>
            <a:ext cx="717099" cy="1207203"/>
            <a:chOff x="1263724" y="3101440"/>
            <a:chExt cx="598385" cy="1131138"/>
          </a:xfrm>
        </p:grpSpPr>
        <p:sp>
          <p:nvSpPr>
            <p:cNvPr id="251" name="Lichoběžník 250">
              <a:extLst>
                <a:ext uri="{FF2B5EF4-FFF2-40B4-BE49-F238E27FC236}">
                  <a16:creationId xmlns:a16="http://schemas.microsoft.com/office/drawing/2014/main" id="{BDA29C85-368C-4702-AD60-C82110C857FF}"/>
                </a:ext>
              </a:extLst>
            </p:cNvPr>
            <p:cNvSpPr/>
            <p:nvPr/>
          </p:nvSpPr>
          <p:spPr>
            <a:xfrm>
              <a:off x="1488959" y="3595627"/>
              <a:ext cx="131576" cy="636951"/>
            </a:xfrm>
            <a:prstGeom prst="trapezoi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2" name="Ovál 251">
              <a:extLst>
                <a:ext uri="{FF2B5EF4-FFF2-40B4-BE49-F238E27FC236}">
                  <a16:creationId xmlns:a16="http://schemas.microsoft.com/office/drawing/2014/main" id="{45379311-58FB-46AB-97A1-432953E04715}"/>
                </a:ext>
              </a:extLst>
            </p:cNvPr>
            <p:cNvSpPr/>
            <p:nvPr/>
          </p:nvSpPr>
          <p:spPr>
            <a:xfrm>
              <a:off x="1263724" y="3101440"/>
              <a:ext cx="598385" cy="636951"/>
            </a:xfrm>
            <a:prstGeom prst="ellipse">
              <a:avLst/>
            </a:prstGeom>
            <a:solidFill>
              <a:schemeClr val="accent6">
                <a:lumMod val="5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253" name="Skupina 252">
            <a:extLst>
              <a:ext uri="{FF2B5EF4-FFF2-40B4-BE49-F238E27FC236}">
                <a16:creationId xmlns:a16="http://schemas.microsoft.com/office/drawing/2014/main" id="{CBE6DEA0-190D-49B4-91C8-A420F235D23E}"/>
              </a:ext>
            </a:extLst>
          </p:cNvPr>
          <p:cNvGrpSpPr/>
          <p:nvPr/>
        </p:nvGrpSpPr>
        <p:grpSpPr>
          <a:xfrm>
            <a:off x="4309100" y="3288168"/>
            <a:ext cx="675136" cy="1024112"/>
            <a:chOff x="6665037" y="3069994"/>
            <a:chExt cx="510950" cy="1032811"/>
          </a:xfrm>
        </p:grpSpPr>
        <p:sp>
          <p:nvSpPr>
            <p:cNvPr id="254" name="Lichoběžník 253">
              <a:extLst>
                <a:ext uri="{FF2B5EF4-FFF2-40B4-BE49-F238E27FC236}">
                  <a16:creationId xmlns:a16="http://schemas.microsoft.com/office/drawing/2014/main" id="{E7BD1634-ED2A-413F-B274-BCC1AACF52EE}"/>
                </a:ext>
              </a:extLst>
            </p:cNvPr>
            <p:cNvSpPr/>
            <p:nvPr/>
          </p:nvSpPr>
          <p:spPr>
            <a:xfrm>
              <a:off x="6828966" y="3599825"/>
              <a:ext cx="141211" cy="502980"/>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5" name="Ovál 254">
              <a:extLst>
                <a:ext uri="{FF2B5EF4-FFF2-40B4-BE49-F238E27FC236}">
                  <a16:creationId xmlns:a16="http://schemas.microsoft.com/office/drawing/2014/main" id="{0E780958-51A0-4147-BD53-619D361DEACB}"/>
                </a:ext>
              </a:extLst>
            </p:cNvPr>
            <p:cNvSpPr/>
            <p:nvPr/>
          </p:nvSpPr>
          <p:spPr>
            <a:xfrm>
              <a:off x="6665037" y="3069994"/>
              <a:ext cx="510950" cy="602404"/>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256" name="Skupina 255">
            <a:extLst>
              <a:ext uri="{FF2B5EF4-FFF2-40B4-BE49-F238E27FC236}">
                <a16:creationId xmlns:a16="http://schemas.microsoft.com/office/drawing/2014/main" id="{EC47DEB4-94A3-4057-A454-1F1E1F6156D7}"/>
              </a:ext>
            </a:extLst>
          </p:cNvPr>
          <p:cNvGrpSpPr/>
          <p:nvPr/>
        </p:nvGrpSpPr>
        <p:grpSpPr>
          <a:xfrm>
            <a:off x="4625687" y="2963681"/>
            <a:ext cx="717099" cy="1207203"/>
            <a:chOff x="1263724" y="3101440"/>
            <a:chExt cx="598385" cy="1131138"/>
          </a:xfrm>
        </p:grpSpPr>
        <p:sp>
          <p:nvSpPr>
            <p:cNvPr id="257" name="Lichoběžník 256">
              <a:extLst>
                <a:ext uri="{FF2B5EF4-FFF2-40B4-BE49-F238E27FC236}">
                  <a16:creationId xmlns:a16="http://schemas.microsoft.com/office/drawing/2014/main" id="{CDA719E8-18A6-43D7-9B54-CBC65AB00CFE}"/>
                </a:ext>
              </a:extLst>
            </p:cNvPr>
            <p:cNvSpPr/>
            <p:nvPr/>
          </p:nvSpPr>
          <p:spPr>
            <a:xfrm>
              <a:off x="1488959" y="3595627"/>
              <a:ext cx="131576" cy="636951"/>
            </a:xfrm>
            <a:prstGeom prst="trapezoi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8" name="Ovál 257">
              <a:extLst>
                <a:ext uri="{FF2B5EF4-FFF2-40B4-BE49-F238E27FC236}">
                  <a16:creationId xmlns:a16="http://schemas.microsoft.com/office/drawing/2014/main" id="{5FFA7BFA-1224-49E6-BA8E-7C9767C8F0CA}"/>
                </a:ext>
              </a:extLst>
            </p:cNvPr>
            <p:cNvSpPr/>
            <p:nvPr/>
          </p:nvSpPr>
          <p:spPr>
            <a:xfrm>
              <a:off x="1263724" y="3101440"/>
              <a:ext cx="598385" cy="636951"/>
            </a:xfrm>
            <a:prstGeom prst="ellipse">
              <a:avLst/>
            </a:prstGeom>
            <a:solidFill>
              <a:schemeClr val="accent6">
                <a:lumMod val="5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259" name="Skupina 258">
            <a:extLst>
              <a:ext uri="{FF2B5EF4-FFF2-40B4-BE49-F238E27FC236}">
                <a16:creationId xmlns:a16="http://schemas.microsoft.com/office/drawing/2014/main" id="{19AFDE8A-77BC-43F5-9F07-16723DA89FC9}"/>
              </a:ext>
            </a:extLst>
          </p:cNvPr>
          <p:cNvGrpSpPr/>
          <p:nvPr/>
        </p:nvGrpSpPr>
        <p:grpSpPr>
          <a:xfrm>
            <a:off x="5248886" y="2547871"/>
            <a:ext cx="787188" cy="1426224"/>
            <a:chOff x="1285642" y="3101442"/>
            <a:chExt cx="598386" cy="1131136"/>
          </a:xfrm>
        </p:grpSpPr>
        <p:sp>
          <p:nvSpPr>
            <p:cNvPr id="260" name="Lichoběžník 259">
              <a:extLst>
                <a:ext uri="{FF2B5EF4-FFF2-40B4-BE49-F238E27FC236}">
                  <a16:creationId xmlns:a16="http://schemas.microsoft.com/office/drawing/2014/main" id="{41F9BB38-6568-436C-89B9-05BA2E12DA1E}"/>
                </a:ext>
              </a:extLst>
            </p:cNvPr>
            <p:cNvSpPr/>
            <p:nvPr/>
          </p:nvSpPr>
          <p:spPr>
            <a:xfrm>
              <a:off x="1488959" y="3595627"/>
              <a:ext cx="171835" cy="636951"/>
            </a:xfrm>
            <a:prstGeom prst="trapezoi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1" name="Ovál 260">
              <a:extLst>
                <a:ext uri="{FF2B5EF4-FFF2-40B4-BE49-F238E27FC236}">
                  <a16:creationId xmlns:a16="http://schemas.microsoft.com/office/drawing/2014/main" id="{91D70181-657B-45F5-A57D-B7D2CF679987}"/>
                </a:ext>
              </a:extLst>
            </p:cNvPr>
            <p:cNvSpPr/>
            <p:nvPr/>
          </p:nvSpPr>
          <p:spPr>
            <a:xfrm>
              <a:off x="1285642" y="3101442"/>
              <a:ext cx="598386" cy="636951"/>
            </a:xfrm>
            <a:prstGeom prst="ellipse">
              <a:avLst/>
            </a:prstGeom>
            <a:solidFill>
              <a:schemeClr val="accent6">
                <a:lumMod val="5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263" name="Skupina 262">
            <a:extLst>
              <a:ext uri="{FF2B5EF4-FFF2-40B4-BE49-F238E27FC236}">
                <a16:creationId xmlns:a16="http://schemas.microsoft.com/office/drawing/2014/main" id="{E89A541A-29E7-4547-82CB-416A17B430B2}"/>
              </a:ext>
            </a:extLst>
          </p:cNvPr>
          <p:cNvGrpSpPr/>
          <p:nvPr/>
        </p:nvGrpSpPr>
        <p:grpSpPr>
          <a:xfrm>
            <a:off x="6054981" y="2233579"/>
            <a:ext cx="787188" cy="1426224"/>
            <a:chOff x="1285642" y="3101442"/>
            <a:chExt cx="598386" cy="1131136"/>
          </a:xfrm>
        </p:grpSpPr>
        <p:sp>
          <p:nvSpPr>
            <p:cNvPr id="264" name="Lichoběžník 263">
              <a:extLst>
                <a:ext uri="{FF2B5EF4-FFF2-40B4-BE49-F238E27FC236}">
                  <a16:creationId xmlns:a16="http://schemas.microsoft.com/office/drawing/2014/main" id="{8E5B95AC-9990-4216-9A11-7C4A4723DF65}"/>
                </a:ext>
              </a:extLst>
            </p:cNvPr>
            <p:cNvSpPr/>
            <p:nvPr/>
          </p:nvSpPr>
          <p:spPr>
            <a:xfrm>
              <a:off x="1488959" y="3595627"/>
              <a:ext cx="171835" cy="636951"/>
            </a:xfrm>
            <a:prstGeom prst="trapezoi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5" name="Ovál 264">
              <a:extLst>
                <a:ext uri="{FF2B5EF4-FFF2-40B4-BE49-F238E27FC236}">
                  <a16:creationId xmlns:a16="http://schemas.microsoft.com/office/drawing/2014/main" id="{CBE7CE70-BA5E-444C-98FA-65487DC34D42}"/>
                </a:ext>
              </a:extLst>
            </p:cNvPr>
            <p:cNvSpPr/>
            <p:nvPr/>
          </p:nvSpPr>
          <p:spPr>
            <a:xfrm>
              <a:off x="1285642" y="3101442"/>
              <a:ext cx="598386" cy="636951"/>
            </a:xfrm>
            <a:prstGeom prst="ellipse">
              <a:avLst/>
            </a:prstGeom>
            <a:solidFill>
              <a:schemeClr val="accent6">
                <a:lumMod val="5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266" name="Skupina 265">
            <a:extLst>
              <a:ext uri="{FF2B5EF4-FFF2-40B4-BE49-F238E27FC236}">
                <a16:creationId xmlns:a16="http://schemas.microsoft.com/office/drawing/2014/main" id="{75438DF4-27D8-4228-BAA3-EFA894250242}"/>
              </a:ext>
            </a:extLst>
          </p:cNvPr>
          <p:cNvGrpSpPr/>
          <p:nvPr/>
        </p:nvGrpSpPr>
        <p:grpSpPr>
          <a:xfrm>
            <a:off x="5887830" y="2927317"/>
            <a:ext cx="451126" cy="862486"/>
            <a:chOff x="6665037" y="3069994"/>
            <a:chExt cx="510950" cy="1055917"/>
          </a:xfrm>
        </p:grpSpPr>
        <p:sp>
          <p:nvSpPr>
            <p:cNvPr id="267" name="Lichoběžník 266">
              <a:extLst>
                <a:ext uri="{FF2B5EF4-FFF2-40B4-BE49-F238E27FC236}">
                  <a16:creationId xmlns:a16="http://schemas.microsoft.com/office/drawing/2014/main" id="{D0AD048B-022F-4B4D-B0C6-5C699A2CE7F4}"/>
                </a:ext>
              </a:extLst>
            </p:cNvPr>
            <p:cNvSpPr/>
            <p:nvPr/>
          </p:nvSpPr>
          <p:spPr>
            <a:xfrm>
              <a:off x="6828967" y="3599824"/>
              <a:ext cx="170830" cy="526087"/>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8" name="Ovál 267">
              <a:extLst>
                <a:ext uri="{FF2B5EF4-FFF2-40B4-BE49-F238E27FC236}">
                  <a16:creationId xmlns:a16="http://schemas.microsoft.com/office/drawing/2014/main" id="{252E8453-8485-413D-AF1F-F87EA88D821F}"/>
                </a:ext>
              </a:extLst>
            </p:cNvPr>
            <p:cNvSpPr/>
            <p:nvPr/>
          </p:nvSpPr>
          <p:spPr>
            <a:xfrm>
              <a:off x="6665037" y="3069994"/>
              <a:ext cx="510950" cy="602404"/>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269" name="Skupina 268">
            <a:extLst>
              <a:ext uri="{FF2B5EF4-FFF2-40B4-BE49-F238E27FC236}">
                <a16:creationId xmlns:a16="http://schemas.microsoft.com/office/drawing/2014/main" id="{3C317EEC-F3D3-4435-977F-3A0799389DD3}"/>
              </a:ext>
            </a:extLst>
          </p:cNvPr>
          <p:cNvGrpSpPr/>
          <p:nvPr/>
        </p:nvGrpSpPr>
        <p:grpSpPr>
          <a:xfrm>
            <a:off x="2013254" y="4780489"/>
            <a:ext cx="399728" cy="547391"/>
            <a:chOff x="3699436" y="3275842"/>
            <a:chExt cx="409134" cy="957042"/>
          </a:xfrm>
        </p:grpSpPr>
        <p:sp>
          <p:nvSpPr>
            <p:cNvPr id="270" name="Lichoběžník 269">
              <a:extLst>
                <a:ext uri="{FF2B5EF4-FFF2-40B4-BE49-F238E27FC236}">
                  <a16:creationId xmlns:a16="http://schemas.microsoft.com/office/drawing/2014/main" id="{08002000-4597-404E-B4E0-752A2A5A929E}"/>
                </a:ext>
              </a:extLst>
            </p:cNvPr>
            <p:cNvSpPr/>
            <p:nvPr/>
          </p:nvSpPr>
          <p:spPr>
            <a:xfrm>
              <a:off x="3845792" y="3797115"/>
              <a:ext cx="123983" cy="435769"/>
            </a:xfrm>
            <a:prstGeom prst="trapezoi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1" name="Ovál 270">
              <a:extLst>
                <a:ext uri="{FF2B5EF4-FFF2-40B4-BE49-F238E27FC236}">
                  <a16:creationId xmlns:a16="http://schemas.microsoft.com/office/drawing/2014/main" id="{ADE7FD5A-E9D6-4F6B-AFD9-8D3E9B1493AC}"/>
                </a:ext>
              </a:extLst>
            </p:cNvPr>
            <p:cNvSpPr/>
            <p:nvPr/>
          </p:nvSpPr>
          <p:spPr>
            <a:xfrm>
              <a:off x="3699436" y="3275842"/>
              <a:ext cx="409134" cy="531233"/>
            </a:xfrm>
            <a:prstGeom prst="ellipse">
              <a:avLst/>
            </a:prstGeom>
            <a:solidFill>
              <a:srgbClr val="92D050"/>
            </a:solidFill>
            <a:ln>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272" name="Skupina 271">
            <a:extLst>
              <a:ext uri="{FF2B5EF4-FFF2-40B4-BE49-F238E27FC236}">
                <a16:creationId xmlns:a16="http://schemas.microsoft.com/office/drawing/2014/main" id="{39DB159E-533A-46AF-93AD-FC1FAB28171C}"/>
              </a:ext>
            </a:extLst>
          </p:cNvPr>
          <p:cNvGrpSpPr/>
          <p:nvPr/>
        </p:nvGrpSpPr>
        <p:grpSpPr>
          <a:xfrm>
            <a:off x="6646118" y="1986154"/>
            <a:ext cx="787188" cy="1426224"/>
            <a:chOff x="1285642" y="3101442"/>
            <a:chExt cx="598386" cy="1131136"/>
          </a:xfrm>
        </p:grpSpPr>
        <p:sp>
          <p:nvSpPr>
            <p:cNvPr id="273" name="Lichoběžník 272">
              <a:extLst>
                <a:ext uri="{FF2B5EF4-FFF2-40B4-BE49-F238E27FC236}">
                  <a16:creationId xmlns:a16="http://schemas.microsoft.com/office/drawing/2014/main" id="{E12C5431-E386-4F47-BDA6-11041EFF4429}"/>
                </a:ext>
              </a:extLst>
            </p:cNvPr>
            <p:cNvSpPr/>
            <p:nvPr/>
          </p:nvSpPr>
          <p:spPr>
            <a:xfrm>
              <a:off x="1488959" y="3595627"/>
              <a:ext cx="171835" cy="636951"/>
            </a:xfrm>
            <a:prstGeom prst="trapezoi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4" name="Ovál 273">
              <a:extLst>
                <a:ext uri="{FF2B5EF4-FFF2-40B4-BE49-F238E27FC236}">
                  <a16:creationId xmlns:a16="http://schemas.microsoft.com/office/drawing/2014/main" id="{9E351E95-7AA6-479E-8871-B780F46B46D6}"/>
                </a:ext>
              </a:extLst>
            </p:cNvPr>
            <p:cNvSpPr/>
            <p:nvPr/>
          </p:nvSpPr>
          <p:spPr>
            <a:xfrm>
              <a:off x="1285642" y="3101442"/>
              <a:ext cx="598386" cy="636951"/>
            </a:xfrm>
            <a:prstGeom prst="ellipse">
              <a:avLst/>
            </a:prstGeom>
            <a:solidFill>
              <a:schemeClr val="accent6">
                <a:lumMod val="5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275" name="Skupina 274">
            <a:extLst>
              <a:ext uri="{FF2B5EF4-FFF2-40B4-BE49-F238E27FC236}">
                <a16:creationId xmlns:a16="http://schemas.microsoft.com/office/drawing/2014/main" id="{6378DE46-7941-4A0C-A897-64381982AA27}"/>
              </a:ext>
            </a:extLst>
          </p:cNvPr>
          <p:cNvGrpSpPr/>
          <p:nvPr/>
        </p:nvGrpSpPr>
        <p:grpSpPr>
          <a:xfrm>
            <a:off x="7276787" y="1789388"/>
            <a:ext cx="787188" cy="1425969"/>
            <a:chOff x="1285642" y="3101442"/>
            <a:chExt cx="598386" cy="1131136"/>
          </a:xfrm>
        </p:grpSpPr>
        <p:sp>
          <p:nvSpPr>
            <p:cNvPr id="276" name="Lichoběžník 275">
              <a:extLst>
                <a:ext uri="{FF2B5EF4-FFF2-40B4-BE49-F238E27FC236}">
                  <a16:creationId xmlns:a16="http://schemas.microsoft.com/office/drawing/2014/main" id="{F36121FC-0668-47B6-8A68-032EF5BD97A9}"/>
                </a:ext>
              </a:extLst>
            </p:cNvPr>
            <p:cNvSpPr/>
            <p:nvPr/>
          </p:nvSpPr>
          <p:spPr>
            <a:xfrm>
              <a:off x="1488959" y="3595627"/>
              <a:ext cx="171835" cy="636951"/>
            </a:xfrm>
            <a:prstGeom prst="trapezoi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7" name="Ovál 276">
              <a:extLst>
                <a:ext uri="{FF2B5EF4-FFF2-40B4-BE49-F238E27FC236}">
                  <a16:creationId xmlns:a16="http://schemas.microsoft.com/office/drawing/2014/main" id="{4D9EF392-7371-4D52-B71B-DFC7653BE2B0}"/>
                </a:ext>
              </a:extLst>
            </p:cNvPr>
            <p:cNvSpPr/>
            <p:nvPr/>
          </p:nvSpPr>
          <p:spPr>
            <a:xfrm>
              <a:off x="1285642" y="3101442"/>
              <a:ext cx="598386" cy="636951"/>
            </a:xfrm>
            <a:prstGeom prst="ellipse">
              <a:avLst/>
            </a:prstGeom>
            <a:solidFill>
              <a:schemeClr val="accent6">
                <a:lumMod val="5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283" name="Skupina 282">
            <a:extLst>
              <a:ext uri="{FF2B5EF4-FFF2-40B4-BE49-F238E27FC236}">
                <a16:creationId xmlns:a16="http://schemas.microsoft.com/office/drawing/2014/main" id="{312D2414-91AB-4DD1-8494-4597FA2A256F}"/>
              </a:ext>
            </a:extLst>
          </p:cNvPr>
          <p:cNvGrpSpPr/>
          <p:nvPr/>
        </p:nvGrpSpPr>
        <p:grpSpPr>
          <a:xfrm>
            <a:off x="8113378" y="1472360"/>
            <a:ext cx="587720" cy="1435542"/>
            <a:chOff x="8289779" y="1016832"/>
            <a:chExt cx="703892" cy="1818080"/>
          </a:xfrm>
        </p:grpSpPr>
        <p:sp>
          <p:nvSpPr>
            <p:cNvPr id="278" name="Lichoběžník 277">
              <a:extLst>
                <a:ext uri="{FF2B5EF4-FFF2-40B4-BE49-F238E27FC236}">
                  <a16:creationId xmlns:a16="http://schemas.microsoft.com/office/drawing/2014/main" id="{5473E1AA-3792-4AF8-B600-B0CBA3FABEA6}"/>
                </a:ext>
              </a:extLst>
            </p:cNvPr>
            <p:cNvSpPr/>
            <p:nvPr/>
          </p:nvSpPr>
          <p:spPr>
            <a:xfrm>
              <a:off x="8503322" y="1710683"/>
              <a:ext cx="276807" cy="1124229"/>
            </a:xfrm>
            <a:prstGeom prst="trapezoid">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9" name="Vývojový diagram: zpoždění 278">
              <a:extLst>
                <a:ext uri="{FF2B5EF4-FFF2-40B4-BE49-F238E27FC236}">
                  <a16:creationId xmlns:a16="http://schemas.microsoft.com/office/drawing/2014/main" id="{B8C0EE56-C34D-40DB-8A8E-271D5422FF15}"/>
                </a:ext>
              </a:extLst>
            </p:cNvPr>
            <p:cNvSpPr/>
            <p:nvPr/>
          </p:nvSpPr>
          <p:spPr>
            <a:xfrm rot="16200000">
              <a:off x="8294800" y="1011813"/>
              <a:ext cx="693851" cy="703890"/>
            </a:xfrm>
            <a:prstGeom prst="flowChartDelay">
              <a:avLst/>
            </a:prstGeom>
            <a:solidFill>
              <a:srgbClr val="3D5E18"/>
            </a:solidFill>
            <a:ln>
              <a:solidFill>
                <a:srgbClr val="3D5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0" name="Vývojový diagram: ukončení 279">
              <a:extLst>
                <a:ext uri="{FF2B5EF4-FFF2-40B4-BE49-F238E27FC236}">
                  <a16:creationId xmlns:a16="http://schemas.microsoft.com/office/drawing/2014/main" id="{CC56EE42-FF2A-4494-8059-09079BABD433}"/>
                </a:ext>
              </a:extLst>
            </p:cNvPr>
            <p:cNvSpPr/>
            <p:nvPr/>
          </p:nvSpPr>
          <p:spPr>
            <a:xfrm>
              <a:off x="8289780" y="1786861"/>
              <a:ext cx="703891" cy="153221"/>
            </a:xfrm>
            <a:prstGeom prst="flowChartTerminator">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2" name="Vývojový diagram: ukončení 281">
              <a:extLst>
                <a:ext uri="{FF2B5EF4-FFF2-40B4-BE49-F238E27FC236}">
                  <a16:creationId xmlns:a16="http://schemas.microsoft.com/office/drawing/2014/main" id="{07A2E508-83DB-49B1-A9A7-9CCFFA1DD7DE}"/>
                </a:ext>
              </a:extLst>
            </p:cNvPr>
            <p:cNvSpPr/>
            <p:nvPr/>
          </p:nvSpPr>
          <p:spPr>
            <a:xfrm>
              <a:off x="8289779" y="2032374"/>
              <a:ext cx="703891" cy="153221"/>
            </a:xfrm>
            <a:prstGeom prst="flowChartTerminator">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284" name="Skupina 283">
            <a:extLst>
              <a:ext uri="{FF2B5EF4-FFF2-40B4-BE49-F238E27FC236}">
                <a16:creationId xmlns:a16="http://schemas.microsoft.com/office/drawing/2014/main" id="{9D8A7FA6-3D7A-4BB2-BDB3-B6EE9EE2D6F4}"/>
              </a:ext>
            </a:extLst>
          </p:cNvPr>
          <p:cNvGrpSpPr/>
          <p:nvPr/>
        </p:nvGrpSpPr>
        <p:grpSpPr>
          <a:xfrm>
            <a:off x="8744046" y="1252289"/>
            <a:ext cx="725276" cy="1401871"/>
            <a:chOff x="1285642" y="3101442"/>
            <a:chExt cx="598386" cy="1131136"/>
          </a:xfrm>
        </p:grpSpPr>
        <p:sp>
          <p:nvSpPr>
            <p:cNvPr id="285" name="Lichoběžník 284">
              <a:extLst>
                <a:ext uri="{FF2B5EF4-FFF2-40B4-BE49-F238E27FC236}">
                  <a16:creationId xmlns:a16="http://schemas.microsoft.com/office/drawing/2014/main" id="{B3B4606F-C46F-4174-A301-FFB7D51CECEA}"/>
                </a:ext>
              </a:extLst>
            </p:cNvPr>
            <p:cNvSpPr/>
            <p:nvPr/>
          </p:nvSpPr>
          <p:spPr>
            <a:xfrm>
              <a:off x="1488959" y="3595627"/>
              <a:ext cx="171835" cy="636951"/>
            </a:xfrm>
            <a:prstGeom prst="trapezoi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6" name="Ovál 285">
              <a:extLst>
                <a:ext uri="{FF2B5EF4-FFF2-40B4-BE49-F238E27FC236}">
                  <a16:creationId xmlns:a16="http://schemas.microsoft.com/office/drawing/2014/main" id="{07BBCF40-3B78-4011-882A-451C9951C2F9}"/>
                </a:ext>
              </a:extLst>
            </p:cNvPr>
            <p:cNvSpPr/>
            <p:nvPr/>
          </p:nvSpPr>
          <p:spPr>
            <a:xfrm>
              <a:off x="1285642" y="3101442"/>
              <a:ext cx="598386" cy="636951"/>
            </a:xfrm>
            <a:prstGeom prst="ellipse">
              <a:avLst/>
            </a:prstGeom>
            <a:solidFill>
              <a:schemeClr val="accent6">
                <a:lumMod val="5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298" name="Skupina 297">
            <a:extLst>
              <a:ext uri="{FF2B5EF4-FFF2-40B4-BE49-F238E27FC236}">
                <a16:creationId xmlns:a16="http://schemas.microsoft.com/office/drawing/2014/main" id="{FBFE3836-3726-42C2-BCCC-7B93DB603FB2}"/>
              </a:ext>
            </a:extLst>
          </p:cNvPr>
          <p:cNvGrpSpPr/>
          <p:nvPr/>
        </p:nvGrpSpPr>
        <p:grpSpPr>
          <a:xfrm>
            <a:off x="10673957" y="696683"/>
            <a:ext cx="725276" cy="1401871"/>
            <a:chOff x="1285642" y="3101442"/>
            <a:chExt cx="598386" cy="1131136"/>
          </a:xfrm>
        </p:grpSpPr>
        <p:sp>
          <p:nvSpPr>
            <p:cNvPr id="299" name="Lichoběžník 298">
              <a:extLst>
                <a:ext uri="{FF2B5EF4-FFF2-40B4-BE49-F238E27FC236}">
                  <a16:creationId xmlns:a16="http://schemas.microsoft.com/office/drawing/2014/main" id="{77853950-7BEF-43C1-8543-45E292A50390}"/>
                </a:ext>
              </a:extLst>
            </p:cNvPr>
            <p:cNvSpPr/>
            <p:nvPr/>
          </p:nvSpPr>
          <p:spPr>
            <a:xfrm>
              <a:off x="1488959" y="3595627"/>
              <a:ext cx="171835" cy="636951"/>
            </a:xfrm>
            <a:prstGeom prst="trapezoi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0" name="Ovál 299">
              <a:extLst>
                <a:ext uri="{FF2B5EF4-FFF2-40B4-BE49-F238E27FC236}">
                  <a16:creationId xmlns:a16="http://schemas.microsoft.com/office/drawing/2014/main" id="{B4AE7461-D6AC-4836-8A85-B545DCD669CE}"/>
                </a:ext>
              </a:extLst>
            </p:cNvPr>
            <p:cNvSpPr/>
            <p:nvPr/>
          </p:nvSpPr>
          <p:spPr>
            <a:xfrm>
              <a:off x="1285642" y="3101442"/>
              <a:ext cx="598386" cy="636951"/>
            </a:xfrm>
            <a:prstGeom prst="ellipse">
              <a:avLst/>
            </a:prstGeom>
            <a:solidFill>
              <a:schemeClr val="accent6">
                <a:lumMod val="5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336" name="Skupina 335">
            <a:extLst>
              <a:ext uri="{FF2B5EF4-FFF2-40B4-BE49-F238E27FC236}">
                <a16:creationId xmlns:a16="http://schemas.microsoft.com/office/drawing/2014/main" id="{5DF43EBD-A906-4F8E-8714-EB2635D79D93}"/>
              </a:ext>
            </a:extLst>
          </p:cNvPr>
          <p:cNvGrpSpPr/>
          <p:nvPr/>
        </p:nvGrpSpPr>
        <p:grpSpPr>
          <a:xfrm>
            <a:off x="9999342" y="912314"/>
            <a:ext cx="752766" cy="1351224"/>
            <a:chOff x="1285642" y="3101442"/>
            <a:chExt cx="598386" cy="1131136"/>
          </a:xfrm>
        </p:grpSpPr>
        <p:sp>
          <p:nvSpPr>
            <p:cNvPr id="337" name="Lichoběžník 336">
              <a:extLst>
                <a:ext uri="{FF2B5EF4-FFF2-40B4-BE49-F238E27FC236}">
                  <a16:creationId xmlns:a16="http://schemas.microsoft.com/office/drawing/2014/main" id="{7A8A230B-E01B-4616-8036-DE7D35EC566E}"/>
                </a:ext>
              </a:extLst>
            </p:cNvPr>
            <p:cNvSpPr/>
            <p:nvPr/>
          </p:nvSpPr>
          <p:spPr>
            <a:xfrm>
              <a:off x="1488959" y="3595627"/>
              <a:ext cx="171835" cy="636951"/>
            </a:xfrm>
            <a:prstGeom prst="trapezoid">
              <a:avLst/>
            </a:prstGeom>
            <a:solidFill>
              <a:schemeClr val="accent4">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8" name="Ovál 337">
              <a:extLst>
                <a:ext uri="{FF2B5EF4-FFF2-40B4-BE49-F238E27FC236}">
                  <a16:creationId xmlns:a16="http://schemas.microsoft.com/office/drawing/2014/main" id="{2D1B19FE-90AD-47EA-B361-DC38C65E0DB1}"/>
                </a:ext>
              </a:extLst>
            </p:cNvPr>
            <p:cNvSpPr/>
            <p:nvPr/>
          </p:nvSpPr>
          <p:spPr>
            <a:xfrm>
              <a:off x="1285642" y="3101442"/>
              <a:ext cx="598386" cy="636951"/>
            </a:xfrm>
            <a:prstGeom prst="ellipse">
              <a:avLst/>
            </a:prstGeom>
            <a:solidFill>
              <a:schemeClr val="accent6">
                <a:lumMod val="60000"/>
                <a:lumOff val="40000"/>
              </a:schemeClr>
            </a:solidFill>
            <a:ln>
              <a:solidFill>
                <a:schemeClr val="accent6">
                  <a:lumMod val="60000"/>
                  <a:lumOff val="4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301" name="Skupina 300">
            <a:extLst>
              <a:ext uri="{FF2B5EF4-FFF2-40B4-BE49-F238E27FC236}">
                <a16:creationId xmlns:a16="http://schemas.microsoft.com/office/drawing/2014/main" id="{D3EBDD9F-4A77-4532-8A33-E8F13B39638D}"/>
              </a:ext>
            </a:extLst>
          </p:cNvPr>
          <p:cNvGrpSpPr/>
          <p:nvPr/>
        </p:nvGrpSpPr>
        <p:grpSpPr>
          <a:xfrm>
            <a:off x="11465946" y="677886"/>
            <a:ext cx="557732" cy="1398455"/>
            <a:chOff x="8289779" y="1016832"/>
            <a:chExt cx="703892" cy="1818080"/>
          </a:xfrm>
        </p:grpSpPr>
        <p:sp>
          <p:nvSpPr>
            <p:cNvPr id="302" name="Lichoběžník 301">
              <a:extLst>
                <a:ext uri="{FF2B5EF4-FFF2-40B4-BE49-F238E27FC236}">
                  <a16:creationId xmlns:a16="http://schemas.microsoft.com/office/drawing/2014/main" id="{033A0832-60E1-481C-AF14-2E7F239E18D2}"/>
                </a:ext>
              </a:extLst>
            </p:cNvPr>
            <p:cNvSpPr/>
            <p:nvPr/>
          </p:nvSpPr>
          <p:spPr>
            <a:xfrm>
              <a:off x="8503322" y="1710683"/>
              <a:ext cx="276807" cy="1124229"/>
            </a:xfrm>
            <a:prstGeom prst="trapezoid">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3" name="Vývojový diagram: zpoždění 302">
              <a:extLst>
                <a:ext uri="{FF2B5EF4-FFF2-40B4-BE49-F238E27FC236}">
                  <a16:creationId xmlns:a16="http://schemas.microsoft.com/office/drawing/2014/main" id="{DC60C0DE-952E-4FFA-A482-68241B9F779E}"/>
                </a:ext>
              </a:extLst>
            </p:cNvPr>
            <p:cNvSpPr/>
            <p:nvPr/>
          </p:nvSpPr>
          <p:spPr>
            <a:xfrm rot="16200000">
              <a:off x="8294800" y="1011813"/>
              <a:ext cx="693851" cy="703890"/>
            </a:xfrm>
            <a:prstGeom prst="flowChartDelay">
              <a:avLst/>
            </a:prstGeom>
            <a:solidFill>
              <a:srgbClr val="3D5E18"/>
            </a:solidFill>
            <a:ln>
              <a:solidFill>
                <a:srgbClr val="3D5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4" name="Vývojový diagram: ukončení 303">
              <a:extLst>
                <a:ext uri="{FF2B5EF4-FFF2-40B4-BE49-F238E27FC236}">
                  <a16:creationId xmlns:a16="http://schemas.microsoft.com/office/drawing/2014/main" id="{087109D0-CA15-4488-8048-3F1C8FF619AA}"/>
                </a:ext>
              </a:extLst>
            </p:cNvPr>
            <p:cNvSpPr/>
            <p:nvPr/>
          </p:nvSpPr>
          <p:spPr>
            <a:xfrm>
              <a:off x="8289780" y="1786861"/>
              <a:ext cx="703891" cy="153221"/>
            </a:xfrm>
            <a:prstGeom prst="flowChartTerminator">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5" name="Vývojový diagram: ukončení 304">
              <a:extLst>
                <a:ext uri="{FF2B5EF4-FFF2-40B4-BE49-F238E27FC236}">
                  <a16:creationId xmlns:a16="http://schemas.microsoft.com/office/drawing/2014/main" id="{C011250D-A8D6-489E-8F65-62D42C3C029F}"/>
                </a:ext>
              </a:extLst>
            </p:cNvPr>
            <p:cNvSpPr/>
            <p:nvPr/>
          </p:nvSpPr>
          <p:spPr>
            <a:xfrm>
              <a:off x="8289779" y="2032374"/>
              <a:ext cx="703891" cy="153221"/>
            </a:xfrm>
            <a:prstGeom prst="flowChartTerminator">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287" name="Skupina 286">
            <a:extLst>
              <a:ext uri="{FF2B5EF4-FFF2-40B4-BE49-F238E27FC236}">
                <a16:creationId xmlns:a16="http://schemas.microsoft.com/office/drawing/2014/main" id="{A701B5EC-075D-4C17-A14B-E1A4D5760A12}"/>
              </a:ext>
            </a:extLst>
          </p:cNvPr>
          <p:cNvGrpSpPr/>
          <p:nvPr/>
        </p:nvGrpSpPr>
        <p:grpSpPr>
          <a:xfrm>
            <a:off x="9543193" y="858978"/>
            <a:ext cx="483640" cy="1567662"/>
            <a:chOff x="8289779" y="1016832"/>
            <a:chExt cx="703892" cy="1818080"/>
          </a:xfrm>
        </p:grpSpPr>
        <p:sp>
          <p:nvSpPr>
            <p:cNvPr id="288" name="Lichoběžník 287">
              <a:extLst>
                <a:ext uri="{FF2B5EF4-FFF2-40B4-BE49-F238E27FC236}">
                  <a16:creationId xmlns:a16="http://schemas.microsoft.com/office/drawing/2014/main" id="{7D339F89-3EB6-4F23-BE19-E13A7D100CE9}"/>
                </a:ext>
              </a:extLst>
            </p:cNvPr>
            <p:cNvSpPr/>
            <p:nvPr/>
          </p:nvSpPr>
          <p:spPr>
            <a:xfrm>
              <a:off x="8503322" y="1710683"/>
              <a:ext cx="276807" cy="1124229"/>
            </a:xfrm>
            <a:prstGeom prst="trapezoid">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9" name="Vývojový diagram: zpoždění 288">
              <a:extLst>
                <a:ext uri="{FF2B5EF4-FFF2-40B4-BE49-F238E27FC236}">
                  <a16:creationId xmlns:a16="http://schemas.microsoft.com/office/drawing/2014/main" id="{6FE4932E-E64A-4820-A30B-81BFB36AB41D}"/>
                </a:ext>
              </a:extLst>
            </p:cNvPr>
            <p:cNvSpPr/>
            <p:nvPr/>
          </p:nvSpPr>
          <p:spPr>
            <a:xfrm rot="16200000">
              <a:off x="8294800" y="1011813"/>
              <a:ext cx="693851" cy="703890"/>
            </a:xfrm>
            <a:prstGeom prst="flowChartDelay">
              <a:avLst/>
            </a:prstGeom>
            <a:solidFill>
              <a:srgbClr val="3D5E18"/>
            </a:solidFill>
            <a:ln>
              <a:solidFill>
                <a:srgbClr val="3D5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0" name="Vývojový diagram: ukončení 289">
              <a:extLst>
                <a:ext uri="{FF2B5EF4-FFF2-40B4-BE49-F238E27FC236}">
                  <a16:creationId xmlns:a16="http://schemas.microsoft.com/office/drawing/2014/main" id="{81B25AE7-23B9-4D9E-81D8-995C7BEF391B}"/>
                </a:ext>
              </a:extLst>
            </p:cNvPr>
            <p:cNvSpPr/>
            <p:nvPr/>
          </p:nvSpPr>
          <p:spPr>
            <a:xfrm>
              <a:off x="8289780" y="1786861"/>
              <a:ext cx="703891" cy="153221"/>
            </a:xfrm>
            <a:prstGeom prst="flowChartTerminator">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1" name="Vývojový diagram: ukončení 290">
              <a:extLst>
                <a:ext uri="{FF2B5EF4-FFF2-40B4-BE49-F238E27FC236}">
                  <a16:creationId xmlns:a16="http://schemas.microsoft.com/office/drawing/2014/main" id="{BE9D416F-DCBC-429F-893B-36274F3CF2AC}"/>
                </a:ext>
              </a:extLst>
            </p:cNvPr>
            <p:cNvSpPr/>
            <p:nvPr/>
          </p:nvSpPr>
          <p:spPr>
            <a:xfrm>
              <a:off x="8289779" y="2032374"/>
              <a:ext cx="703891" cy="153221"/>
            </a:xfrm>
            <a:prstGeom prst="flowChartTerminator">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06" name="Skupina 305">
            <a:extLst>
              <a:ext uri="{FF2B5EF4-FFF2-40B4-BE49-F238E27FC236}">
                <a16:creationId xmlns:a16="http://schemas.microsoft.com/office/drawing/2014/main" id="{A580EACB-26AB-451E-B2D8-2E1AE7641512}"/>
              </a:ext>
            </a:extLst>
          </p:cNvPr>
          <p:cNvGrpSpPr/>
          <p:nvPr/>
        </p:nvGrpSpPr>
        <p:grpSpPr>
          <a:xfrm>
            <a:off x="7840550" y="2288050"/>
            <a:ext cx="418573" cy="835935"/>
            <a:chOff x="6665037" y="3069994"/>
            <a:chExt cx="510950" cy="1055917"/>
          </a:xfrm>
        </p:grpSpPr>
        <p:sp>
          <p:nvSpPr>
            <p:cNvPr id="307" name="Lichoběžník 306">
              <a:extLst>
                <a:ext uri="{FF2B5EF4-FFF2-40B4-BE49-F238E27FC236}">
                  <a16:creationId xmlns:a16="http://schemas.microsoft.com/office/drawing/2014/main" id="{7608C85D-3E78-4652-8B06-9ECB6AA0FD76}"/>
                </a:ext>
              </a:extLst>
            </p:cNvPr>
            <p:cNvSpPr/>
            <p:nvPr/>
          </p:nvSpPr>
          <p:spPr>
            <a:xfrm>
              <a:off x="6828967" y="3599824"/>
              <a:ext cx="170830" cy="526087"/>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8" name="Ovál 307">
              <a:extLst>
                <a:ext uri="{FF2B5EF4-FFF2-40B4-BE49-F238E27FC236}">
                  <a16:creationId xmlns:a16="http://schemas.microsoft.com/office/drawing/2014/main" id="{2F680F96-7AE7-4593-A120-F83F46CF156A}"/>
                </a:ext>
              </a:extLst>
            </p:cNvPr>
            <p:cNvSpPr/>
            <p:nvPr/>
          </p:nvSpPr>
          <p:spPr>
            <a:xfrm>
              <a:off x="6665037" y="3069994"/>
              <a:ext cx="510950" cy="602404"/>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sp>
        <p:nvSpPr>
          <p:cNvPr id="313" name="TextovéPole 312">
            <a:extLst>
              <a:ext uri="{FF2B5EF4-FFF2-40B4-BE49-F238E27FC236}">
                <a16:creationId xmlns:a16="http://schemas.microsoft.com/office/drawing/2014/main" id="{84F75640-EBFD-494F-8A75-7AE2610B80D9}"/>
              </a:ext>
            </a:extLst>
          </p:cNvPr>
          <p:cNvSpPr txBox="1"/>
          <p:nvPr/>
        </p:nvSpPr>
        <p:spPr>
          <a:xfrm>
            <a:off x="9154103" y="5887846"/>
            <a:ext cx="3052690" cy="1015663"/>
          </a:xfrm>
          <a:prstGeom prst="rect">
            <a:avLst/>
          </a:prstGeom>
          <a:noFill/>
          <a:ln>
            <a:noFill/>
          </a:ln>
        </p:spPr>
        <p:txBody>
          <a:bodyPr wrap="square" rtlCol="0">
            <a:spAutoFit/>
          </a:bodyPr>
          <a:lstStyle/>
          <a:p>
            <a:pPr algn="r"/>
            <a:r>
              <a:rPr lang="cs-CZ" sz="1500" b="1" dirty="0">
                <a:solidFill>
                  <a:schemeClr val="bg1"/>
                </a:solidFill>
                <a:latin typeface="Arial" panose="020B0604020202020204" pitchFamily="34" charset="0"/>
                <a:cs typeface="Arial" panose="020B0604020202020204" pitchFamily="34" charset="0"/>
              </a:rPr>
              <a:t>Vizovická vrchovina, </a:t>
            </a:r>
          </a:p>
          <a:p>
            <a:pPr algn="r"/>
            <a:r>
              <a:rPr lang="cs-CZ" sz="1500" b="1" dirty="0">
                <a:solidFill>
                  <a:schemeClr val="bg1"/>
                </a:solidFill>
                <a:latin typeface="Arial" panose="020B0604020202020204" pitchFamily="34" charset="0"/>
                <a:cs typeface="Arial" panose="020B0604020202020204" pitchFamily="34" charset="0"/>
              </a:rPr>
              <a:t>Velký Ořechov</a:t>
            </a:r>
          </a:p>
          <a:p>
            <a:pPr algn="r"/>
            <a:r>
              <a:rPr lang="cs-CZ" sz="1500" b="1" dirty="0">
                <a:solidFill>
                  <a:schemeClr val="bg1"/>
                </a:solidFill>
                <a:latin typeface="Arial" panose="020B0604020202020204" pitchFamily="34" charset="0"/>
                <a:cs typeface="Arial" panose="020B0604020202020204" pitchFamily="34" charset="0"/>
              </a:rPr>
              <a:t>300 – 320 m n. m.</a:t>
            </a:r>
          </a:p>
          <a:p>
            <a:pPr algn="ctr"/>
            <a:endParaRPr lang="cs-CZ" sz="1500" b="1" dirty="0">
              <a:solidFill>
                <a:schemeClr val="bg1"/>
              </a:solidFill>
              <a:latin typeface="Arial" panose="020B0604020202020204" pitchFamily="34" charset="0"/>
              <a:cs typeface="Arial" panose="020B0604020202020204" pitchFamily="34" charset="0"/>
            </a:endParaRPr>
          </a:p>
        </p:txBody>
      </p:sp>
      <p:sp>
        <p:nvSpPr>
          <p:cNvPr id="314" name="TextovéPole 313">
            <a:extLst>
              <a:ext uri="{FF2B5EF4-FFF2-40B4-BE49-F238E27FC236}">
                <a16:creationId xmlns:a16="http://schemas.microsoft.com/office/drawing/2014/main" id="{E386CB93-747E-4A38-A28B-EFD12C703D7E}"/>
              </a:ext>
            </a:extLst>
          </p:cNvPr>
          <p:cNvSpPr txBox="1"/>
          <p:nvPr/>
        </p:nvSpPr>
        <p:spPr>
          <a:xfrm>
            <a:off x="4607593" y="5904890"/>
            <a:ext cx="669276" cy="1092607"/>
          </a:xfrm>
          <a:prstGeom prst="rect">
            <a:avLst/>
          </a:prstGeom>
          <a:noFill/>
          <a:ln>
            <a:noFill/>
          </a:ln>
        </p:spPr>
        <p:txBody>
          <a:bodyPr wrap="square" rtlCol="0">
            <a:spAutoFit/>
          </a:bodyPr>
          <a:lstStyle/>
          <a:p>
            <a:pPr algn="r"/>
            <a:r>
              <a:rPr lang="cs-CZ" sz="2500" b="1" dirty="0">
                <a:solidFill>
                  <a:schemeClr val="bg1"/>
                </a:solidFill>
                <a:latin typeface="Arial" panose="020B0604020202020204" pitchFamily="34" charset="0"/>
                <a:cs typeface="Arial" panose="020B0604020202020204" pitchFamily="34" charset="0"/>
              </a:rPr>
              <a:t>2B	</a:t>
            </a:r>
          </a:p>
          <a:p>
            <a:pPr algn="ctr"/>
            <a:endParaRPr lang="cs-CZ" sz="1500" b="1" dirty="0">
              <a:solidFill>
                <a:schemeClr val="bg1"/>
              </a:solidFill>
              <a:latin typeface="Arial" panose="020B0604020202020204" pitchFamily="34" charset="0"/>
              <a:cs typeface="Arial" panose="020B0604020202020204" pitchFamily="34" charset="0"/>
            </a:endParaRPr>
          </a:p>
        </p:txBody>
      </p:sp>
      <p:sp>
        <p:nvSpPr>
          <p:cNvPr id="315" name="TextovéPole 314">
            <a:extLst>
              <a:ext uri="{FF2B5EF4-FFF2-40B4-BE49-F238E27FC236}">
                <a16:creationId xmlns:a16="http://schemas.microsoft.com/office/drawing/2014/main" id="{43880F73-572A-401A-80B5-26B7FF10095D}"/>
              </a:ext>
            </a:extLst>
          </p:cNvPr>
          <p:cNvSpPr txBox="1"/>
          <p:nvPr/>
        </p:nvSpPr>
        <p:spPr>
          <a:xfrm>
            <a:off x="4165564" y="5974481"/>
            <a:ext cx="5909288" cy="707886"/>
          </a:xfrm>
          <a:prstGeom prst="rect">
            <a:avLst/>
          </a:prstGeom>
          <a:noFill/>
          <a:ln>
            <a:noFill/>
          </a:ln>
        </p:spPr>
        <p:txBody>
          <a:bodyPr wrap="square" rtlCol="0">
            <a:spAutoFit/>
          </a:bodyPr>
          <a:lstStyle/>
          <a:p>
            <a:pPr algn="r"/>
            <a:r>
              <a:rPr lang="cs-CZ" sz="2500" b="1" dirty="0">
                <a:solidFill>
                  <a:schemeClr val="bg1"/>
                </a:solidFill>
                <a:latin typeface="Arial" panose="020B0604020202020204" pitchFamily="34" charset="0"/>
                <a:cs typeface="Arial" panose="020B0604020202020204" pitchFamily="34" charset="0"/>
              </a:rPr>
              <a:t>Bohatá buková doubrava</a:t>
            </a:r>
          </a:p>
          <a:p>
            <a:pPr algn="ctr"/>
            <a:endParaRPr lang="cs-CZ" sz="1500" b="1" dirty="0">
              <a:solidFill>
                <a:schemeClr val="bg1"/>
              </a:solidFill>
              <a:latin typeface="Arial" panose="020B0604020202020204" pitchFamily="34" charset="0"/>
              <a:cs typeface="Arial" panose="020B0604020202020204" pitchFamily="34" charset="0"/>
            </a:endParaRPr>
          </a:p>
        </p:txBody>
      </p:sp>
      <p:sp>
        <p:nvSpPr>
          <p:cNvPr id="316" name="TextovéPole 315">
            <a:extLst>
              <a:ext uri="{FF2B5EF4-FFF2-40B4-BE49-F238E27FC236}">
                <a16:creationId xmlns:a16="http://schemas.microsoft.com/office/drawing/2014/main" id="{D7303E01-54E3-4E28-BB97-FF69584799FB}"/>
              </a:ext>
            </a:extLst>
          </p:cNvPr>
          <p:cNvSpPr txBox="1"/>
          <p:nvPr/>
        </p:nvSpPr>
        <p:spPr>
          <a:xfrm>
            <a:off x="11879" y="131109"/>
            <a:ext cx="2611833" cy="1169551"/>
          </a:xfrm>
          <a:prstGeom prst="rect">
            <a:avLst/>
          </a:prstGeom>
          <a:noFill/>
          <a:ln>
            <a:noFill/>
          </a:ln>
        </p:spPr>
        <p:txBody>
          <a:bodyPr wrap="square" rtlCol="0">
            <a:spAutoFit/>
          </a:bodyPr>
          <a:lstStyle/>
          <a:p>
            <a:pPr algn="ctr"/>
            <a:r>
              <a:rPr lang="cs-CZ" sz="1500" b="1" dirty="0">
                <a:solidFill>
                  <a:schemeClr val="bg1"/>
                </a:solidFill>
                <a:latin typeface="Arial" panose="020B0604020202020204" pitchFamily="34" charset="0"/>
                <a:cs typeface="Arial" panose="020B0604020202020204" pitchFamily="34" charset="0"/>
              </a:rPr>
              <a:t>2. lesní vegetační stupeň</a:t>
            </a:r>
          </a:p>
          <a:p>
            <a:pPr algn="ctr"/>
            <a:endParaRPr lang="cs-CZ" sz="2000" b="1" dirty="0">
              <a:solidFill>
                <a:schemeClr val="bg1"/>
              </a:solidFill>
              <a:latin typeface="Arial" panose="020B0604020202020204" pitchFamily="34" charset="0"/>
              <a:cs typeface="Arial" panose="020B0604020202020204" pitchFamily="34" charset="0"/>
            </a:endParaRPr>
          </a:p>
          <a:p>
            <a:pPr algn="ctr"/>
            <a:r>
              <a:rPr lang="cs-CZ" sz="2000" b="1" dirty="0">
                <a:solidFill>
                  <a:schemeClr val="accent6">
                    <a:lumMod val="50000"/>
                  </a:schemeClr>
                </a:solidFill>
                <a:latin typeface="Arial" panose="020B0604020202020204" pitchFamily="34" charset="0"/>
                <a:cs typeface="Arial" panose="020B0604020202020204" pitchFamily="34" charset="0"/>
              </a:rPr>
              <a:t>bukodubový</a:t>
            </a:r>
          </a:p>
          <a:p>
            <a:pPr algn="ctr"/>
            <a:endParaRPr lang="cs-CZ" sz="1500" b="1" dirty="0">
              <a:solidFill>
                <a:schemeClr val="bg1"/>
              </a:solidFill>
              <a:latin typeface="Arial" panose="020B0604020202020204" pitchFamily="34" charset="0"/>
              <a:cs typeface="Arial" panose="020B0604020202020204" pitchFamily="34" charset="0"/>
            </a:endParaRPr>
          </a:p>
        </p:txBody>
      </p:sp>
      <p:sp>
        <p:nvSpPr>
          <p:cNvPr id="319" name="TextovéPole 318">
            <a:extLst>
              <a:ext uri="{FF2B5EF4-FFF2-40B4-BE49-F238E27FC236}">
                <a16:creationId xmlns:a16="http://schemas.microsoft.com/office/drawing/2014/main" id="{B16F9F7A-975C-413E-99CE-08DDFB2CD13C}"/>
              </a:ext>
            </a:extLst>
          </p:cNvPr>
          <p:cNvSpPr txBox="1"/>
          <p:nvPr/>
        </p:nvSpPr>
        <p:spPr>
          <a:xfrm>
            <a:off x="9000750" y="79338"/>
            <a:ext cx="2611833" cy="553998"/>
          </a:xfrm>
          <a:prstGeom prst="rect">
            <a:avLst/>
          </a:prstGeom>
          <a:noFill/>
          <a:ln>
            <a:noFill/>
          </a:ln>
        </p:spPr>
        <p:txBody>
          <a:bodyPr wrap="square" rtlCol="0">
            <a:spAutoFit/>
          </a:bodyPr>
          <a:lstStyle/>
          <a:p>
            <a:pPr algn="ctr"/>
            <a:r>
              <a:rPr lang="cs-CZ" sz="1500" b="1" dirty="0">
                <a:solidFill>
                  <a:schemeClr val="bg1"/>
                </a:solidFill>
                <a:latin typeface="Arial" panose="020B0604020202020204" pitchFamily="34" charset="0"/>
                <a:cs typeface="Arial" panose="020B0604020202020204" pitchFamily="34" charset="0"/>
              </a:rPr>
              <a:t>5. lesní vegetační stupeň</a:t>
            </a:r>
          </a:p>
          <a:p>
            <a:pPr algn="ctr"/>
            <a:endParaRPr lang="cs-CZ" sz="1500" b="1" dirty="0">
              <a:solidFill>
                <a:schemeClr val="bg1"/>
              </a:solidFill>
              <a:latin typeface="Arial" panose="020B0604020202020204" pitchFamily="34" charset="0"/>
              <a:cs typeface="Arial" panose="020B0604020202020204" pitchFamily="34" charset="0"/>
            </a:endParaRPr>
          </a:p>
        </p:txBody>
      </p:sp>
      <p:sp>
        <p:nvSpPr>
          <p:cNvPr id="320" name="TextovéPole 319">
            <a:extLst>
              <a:ext uri="{FF2B5EF4-FFF2-40B4-BE49-F238E27FC236}">
                <a16:creationId xmlns:a16="http://schemas.microsoft.com/office/drawing/2014/main" id="{2DDF1CA1-906D-4404-87D2-977E87AF5838}"/>
              </a:ext>
            </a:extLst>
          </p:cNvPr>
          <p:cNvSpPr txBox="1"/>
          <p:nvPr/>
        </p:nvSpPr>
        <p:spPr>
          <a:xfrm>
            <a:off x="2692238" y="96318"/>
            <a:ext cx="2611833" cy="1169551"/>
          </a:xfrm>
          <a:prstGeom prst="rect">
            <a:avLst/>
          </a:prstGeom>
          <a:noFill/>
          <a:ln>
            <a:noFill/>
          </a:ln>
        </p:spPr>
        <p:txBody>
          <a:bodyPr wrap="square" rtlCol="0">
            <a:spAutoFit/>
          </a:bodyPr>
          <a:lstStyle/>
          <a:p>
            <a:pPr algn="ctr"/>
            <a:r>
              <a:rPr lang="cs-CZ" sz="1500" b="1" dirty="0">
                <a:solidFill>
                  <a:schemeClr val="bg1"/>
                </a:solidFill>
                <a:latin typeface="Arial" panose="020B0604020202020204" pitchFamily="34" charset="0"/>
                <a:cs typeface="Arial" panose="020B0604020202020204" pitchFamily="34" charset="0"/>
              </a:rPr>
              <a:t>3. lesní vegetační stupeň</a:t>
            </a:r>
          </a:p>
          <a:p>
            <a:pPr algn="ctr"/>
            <a:endParaRPr lang="cs-CZ" sz="2000" b="1" dirty="0">
              <a:solidFill>
                <a:schemeClr val="bg1"/>
              </a:solidFill>
              <a:latin typeface="Arial" panose="020B0604020202020204" pitchFamily="34" charset="0"/>
              <a:cs typeface="Arial" panose="020B0604020202020204" pitchFamily="34" charset="0"/>
            </a:endParaRPr>
          </a:p>
          <a:p>
            <a:pPr algn="ctr"/>
            <a:r>
              <a:rPr lang="cs-CZ" sz="2000" b="1" dirty="0">
                <a:solidFill>
                  <a:schemeClr val="accent6">
                    <a:lumMod val="50000"/>
                  </a:schemeClr>
                </a:solidFill>
                <a:latin typeface="Arial" panose="020B0604020202020204" pitchFamily="34" charset="0"/>
                <a:cs typeface="Arial" panose="020B0604020202020204" pitchFamily="34" charset="0"/>
              </a:rPr>
              <a:t>dubobukový</a:t>
            </a:r>
          </a:p>
          <a:p>
            <a:pPr algn="ctr"/>
            <a:endParaRPr lang="cs-CZ" sz="1500" b="1" dirty="0">
              <a:solidFill>
                <a:schemeClr val="bg1"/>
              </a:solidFill>
              <a:latin typeface="Arial" panose="020B0604020202020204" pitchFamily="34" charset="0"/>
              <a:cs typeface="Arial" panose="020B0604020202020204" pitchFamily="34" charset="0"/>
            </a:endParaRPr>
          </a:p>
        </p:txBody>
      </p:sp>
      <p:sp>
        <p:nvSpPr>
          <p:cNvPr id="321" name="TextovéPole 320">
            <a:extLst>
              <a:ext uri="{FF2B5EF4-FFF2-40B4-BE49-F238E27FC236}">
                <a16:creationId xmlns:a16="http://schemas.microsoft.com/office/drawing/2014/main" id="{13F06234-F88D-412B-B79B-AD18F1E762FE}"/>
              </a:ext>
            </a:extLst>
          </p:cNvPr>
          <p:cNvSpPr txBox="1"/>
          <p:nvPr/>
        </p:nvSpPr>
        <p:spPr>
          <a:xfrm>
            <a:off x="5578825" y="75464"/>
            <a:ext cx="2611833" cy="1169551"/>
          </a:xfrm>
          <a:prstGeom prst="rect">
            <a:avLst/>
          </a:prstGeom>
          <a:noFill/>
          <a:ln>
            <a:noFill/>
          </a:ln>
        </p:spPr>
        <p:txBody>
          <a:bodyPr wrap="square" rtlCol="0">
            <a:spAutoFit/>
          </a:bodyPr>
          <a:lstStyle/>
          <a:p>
            <a:pPr algn="ctr"/>
            <a:r>
              <a:rPr lang="cs-CZ" sz="1500" b="1" dirty="0">
                <a:solidFill>
                  <a:schemeClr val="bg1"/>
                </a:solidFill>
                <a:latin typeface="Arial" panose="020B0604020202020204" pitchFamily="34" charset="0"/>
                <a:cs typeface="Arial" panose="020B0604020202020204" pitchFamily="34" charset="0"/>
              </a:rPr>
              <a:t>4. lesní vegetační stupeň</a:t>
            </a:r>
          </a:p>
          <a:p>
            <a:pPr algn="ctr"/>
            <a:endParaRPr lang="cs-CZ" sz="2000" b="1" dirty="0">
              <a:solidFill>
                <a:schemeClr val="bg1"/>
              </a:solidFill>
              <a:latin typeface="Arial" panose="020B0604020202020204" pitchFamily="34" charset="0"/>
              <a:cs typeface="Arial" panose="020B0604020202020204" pitchFamily="34" charset="0"/>
            </a:endParaRPr>
          </a:p>
          <a:p>
            <a:pPr algn="ctr"/>
            <a:r>
              <a:rPr lang="cs-CZ" sz="2000" b="1" dirty="0">
                <a:solidFill>
                  <a:schemeClr val="accent6">
                    <a:lumMod val="50000"/>
                  </a:schemeClr>
                </a:solidFill>
                <a:latin typeface="Arial" panose="020B0604020202020204" pitchFamily="34" charset="0"/>
                <a:cs typeface="Arial" panose="020B0604020202020204" pitchFamily="34" charset="0"/>
              </a:rPr>
              <a:t>bukový</a:t>
            </a:r>
          </a:p>
          <a:p>
            <a:pPr algn="ctr"/>
            <a:endParaRPr lang="cs-CZ" sz="1500" b="1" dirty="0">
              <a:solidFill>
                <a:schemeClr val="bg1"/>
              </a:solidFill>
              <a:latin typeface="Arial" panose="020B0604020202020204" pitchFamily="34" charset="0"/>
              <a:cs typeface="Arial" panose="020B0604020202020204" pitchFamily="34" charset="0"/>
            </a:endParaRPr>
          </a:p>
        </p:txBody>
      </p:sp>
      <p:sp>
        <p:nvSpPr>
          <p:cNvPr id="322" name="TextovéPole 321">
            <a:extLst>
              <a:ext uri="{FF2B5EF4-FFF2-40B4-BE49-F238E27FC236}">
                <a16:creationId xmlns:a16="http://schemas.microsoft.com/office/drawing/2014/main" id="{F0C70A0F-5935-479E-A7D5-4FA7EE6255FA}"/>
              </a:ext>
            </a:extLst>
          </p:cNvPr>
          <p:cNvSpPr txBox="1"/>
          <p:nvPr/>
        </p:nvSpPr>
        <p:spPr>
          <a:xfrm>
            <a:off x="9087393" y="-17456"/>
            <a:ext cx="2611833" cy="938719"/>
          </a:xfrm>
          <a:prstGeom prst="rect">
            <a:avLst/>
          </a:prstGeom>
          <a:noFill/>
          <a:ln>
            <a:noFill/>
          </a:ln>
        </p:spPr>
        <p:txBody>
          <a:bodyPr wrap="square" rtlCol="0">
            <a:spAutoFit/>
          </a:bodyPr>
          <a:lstStyle/>
          <a:p>
            <a:pPr algn="ctr"/>
            <a:endParaRPr lang="cs-CZ" sz="2000" b="1" dirty="0">
              <a:solidFill>
                <a:schemeClr val="bg1"/>
              </a:solidFill>
              <a:latin typeface="Arial" panose="020B0604020202020204" pitchFamily="34" charset="0"/>
              <a:cs typeface="Arial" panose="020B0604020202020204" pitchFamily="34" charset="0"/>
            </a:endParaRPr>
          </a:p>
          <a:p>
            <a:pPr algn="ctr"/>
            <a:r>
              <a:rPr lang="cs-CZ" sz="2000" b="1" dirty="0">
                <a:solidFill>
                  <a:schemeClr val="accent6">
                    <a:lumMod val="50000"/>
                  </a:schemeClr>
                </a:solidFill>
                <a:latin typeface="Arial" panose="020B0604020202020204" pitchFamily="34" charset="0"/>
                <a:cs typeface="Arial" panose="020B0604020202020204" pitchFamily="34" charset="0"/>
              </a:rPr>
              <a:t>jedlobukový</a:t>
            </a:r>
          </a:p>
          <a:p>
            <a:pPr algn="ctr"/>
            <a:endParaRPr lang="cs-CZ" sz="1500" b="1" dirty="0">
              <a:solidFill>
                <a:schemeClr val="bg1"/>
              </a:solidFill>
              <a:latin typeface="Arial" panose="020B0604020202020204" pitchFamily="34" charset="0"/>
              <a:cs typeface="Arial" panose="020B0604020202020204" pitchFamily="34" charset="0"/>
            </a:endParaRPr>
          </a:p>
        </p:txBody>
      </p:sp>
      <p:sp>
        <p:nvSpPr>
          <p:cNvPr id="323" name="TextovéPole 322">
            <a:extLst>
              <a:ext uri="{FF2B5EF4-FFF2-40B4-BE49-F238E27FC236}">
                <a16:creationId xmlns:a16="http://schemas.microsoft.com/office/drawing/2014/main" id="{7F2229DC-6F17-4A85-B3EB-6B17FE4D9B74}"/>
              </a:ext>
            </a:extLst>
          </p:cNvPr>
          <p:cNvSpPr txBox="1"/>
          <p:nvPr/>
        </p:nvSpPr>
        <p:spPr>
          <a:xfrm>
            <a:off x="5400253" y="4555366"/>
            <a:ext cx="669276" cy="1092607"/>
          </a:xfrm>
          <a:prstGeom prst="rect">
            <a:avLst/>
          </a:prstGeom>
          <a:noFill/>
          <a:ln>
            <a:noFill/>
          </a:ln>
        </p:spPr>
        <p:txBody>
          <a:bodyPr wrap="square" rtlCol="0">
            <a:spAutoFit/>
          </a:bodyPr>
          <a:lstStyle/>
          <a:p>
            <a:pPr algn="r"/>
            <a:r>
              <a:rPr lang="cs-CZ" sz="2500" b="1" dirty="0">
                <a:solidFill>
                  <a:schemeClr val="bg1"/>
                </a:solidFill>
                <a:latin typeface="Arial" panose="020B0604020202020204" pitchFamily="34" charset="0"/>
                <a:cs typeface="Arial" panose="020B0604020202020204" pitchFamily="34" charset="0"/>
              </a:rPr>
              <a:t>3B	</a:t>
            </a:r>
          </a:p>
          <a:p>
            <a:pPr algn="ctr"/>
            <a:endParaRPr lang="cs-CZ" sz="1500" b="1" dirty="0">
              <a:solidFill>
                <a:schemeClr val="bg1"/>
              </a:solidFill>
              <a:latin typeface="Arial" panose="020B0604020202020204" pitchFamily="34" charset="0"/>
              <a:cs typeface="Arial" panose="020B0604020202020204" pitchFamily="34" charset="0"/>
            </a:endParaRPr>
          </a:p>
        </p:txBody>
      </p:sp>
      <p:sp>
        <p:nvSpPr>
          <p:cNvPr id="324" name="TextovéPole 323">
            <a:extLst>
              <a:ext uri="{FF2B5EF4-FFF2-40B4-BE49-F238E27FC236}">
                <a16:creationId xmlns:a16="http://schemas.microsoft.com/office/drawing/2014/main" id="{2D34E494-455A-4101-8FF9-BC2E8528864C}"/>
              </a:ext>
            </a:extLst>
          </p:cNvPr>
          <p:cNvSpPr txBox="1"/>
          <p:nvPr/>
        </p:nvSpPr>
        <p:spPr>
          <a:xfrm>
            <a:off x="6143880" y="4573445"/>
            <a:ext cx="3968280" cy="707886"/>
          </a:xfrm>
          <a:prstGeom prst="rect">
            <a:avLst/>
          </a:prstGeom>
          <a:noFill/>
          <a:ln>
            <a:noFill/>
          </a:ln>
        </p:spPr>
        <p:txBody>
          <a:bodyPr wrap="square" rtlCol="0">
            <a:spAutoFit/>
          </a:bodyPr>
          <a:lstStyle/>
          <a:p>
            <a:pPr algn="r"/>
            <a:r>
              <a:rPr lang="cs-CZ" sz="2500" b="1" dirty="0">
                <a:solidFill>
                  <a:schemeClr val="bg1"/>
                </a:solidFill>
                <a:latin typeface="Arial" panose="020B0604020202020204" pitchFamily="34" charset="0"/>
                <a:cs typeface="Arial" panose="020B0604020202020204" pitchFamily="34" charset="0"/>
              </a:rPr>
              <a:t>Bohatá dubová bučina</a:t>
            </a:r>
          </a:p>
          <a:p>
            <a:pPr algn="ctr"/>
            <a:endParaRPr lang="cs-CZ" sz="1500" b="1" dirty="0">
              <a:solidFill>
                <a:schemeClr val="bg1"/>
              </a:solidFill>
              <a:latin typeface="Arial" panose="020B0604020202020204" pitchFamily="34" charset="0"/>
              <a:cs typeface="Arial" panose="020B0604020202020204" pitchFamily="34" charset="0"/>
            </a:endParaRPr>
          </a:p>
        </p:txBody>
      </p:sp>
      <p:sp>
        <p:nvSpPr>
          <p:cNvPr id="325" name="TextovéPole 324">
            <a:extLst>
              <a:ext uri="{FF2B5EF4-FFF2-40B4-BE49-F238E27FC236}">
                <a16:creationId xmlns:a16="http://schemas.microsoft.com/office/drawing/2014/main" id="{9B12DF1B-9764-485D-A714-CC42A59A1A13}"/>
              </a:ext>
            </a:extLst>
          </p:cNvPr>
          <p:cNvSpPr txBox="1"/>
          <p:nvPr/>
        </p:nvSpPr>
        <p:spPr>
          <a:xfrm>
            <a:off x="8967313" y="4373192"/>
            <a:ext cx="3052690" cy="1015663"/>
          </a:xfrm>
          <a:prstGeom prst="rect">
            <a:avLst/>
          </a:prstGeom>
          <a:noFill/>
          <a:ln>
            <a:noFill/>
          </a:ln>
        </p:spPr>
        <p:txBody>
          <a:bodyPr wrap="square" rtlCol="0">
            <a:spAutoFit/>
          </a:bodyPr>
          <a:lstStyle/>
          <a:p>
            <a:pPr algn="r"/>
            <a:r>
              <a:rPr lang="cs-CZ" sz="1500" b="1" dirty="0">
                <a:solidFill>
                  <a:schemeClr val="bg1"/>
                </a:solidFill>
                <a:latin typeface="Arial" panose="020B0604020202020204" pitchFamily="34" charset="0"/>
                <a:cs typeface="Arial" panose="020B0604020202020204" pitchFamily="34" charset="0"/>
              </a:rPr>
              <a:t>Hostýnské vrchy, </a:t>
            </a:r>
          </a:p>
          <a:p>
            <a:pPr algn="r"/>
            <a:r>
              <a:rPr lang="cs-CZ" sz="1500" b="1" dirty="0">
                <a:solidFill>
                  <a:schemeClr val="bg1"/>
                </a:solidFill>
                <a:latin typeface="Arial" panose="020B0604020202020204" pitchFamily="34" charset="0"/>
                <a:cs typeface="Arial" panose="020B0604020202020204" pitchFamily="34" charset="0"/>
              </a:rPr>
              <a:t>Fryšták</a:t>
            </a:r>
          </a:p>
          <a:p>
            <a:pPr algn="r"/>
            <a:r>
              <a:rPr lang="cs-CZ" sz="1500" b="1" dirty="0">
                <a:solidFill>
                  <a:schemeClr val="bg1"/>
                </a:solidFill>
                <a:latin typeface="Arial" panose="020B0604020202020204" pitchFamily="34" charset="0"/>
                <a:cs typeface="Arial" panose="020B0604020202020204" pitchFamily="34" charset="0"/>
              </a:rPr>
              <a:t>380 – 400 m n. m.</a:t>
            </a:r>
          </a:p>
          <a:p>
            <a:pPr algn="ctr"/>
            <a:endParaRPr lang="cs-CZ" sz="1500" b="1" dirty="0">
              <a:solidFill>
                <a:schemeClr val="bg1"/>
              </a:solidFill>
              <a:latin typeface="Arial" panose="020B0604020202020204" pitchFamily="34" charset="0"/>
              <a:cs typeface="Arial" panose="020B0604020202020204" pitchFamily="34" charset="0"/>
            </a:endParaRPr>
          </a:p>
        </p:txBody>
      </p:sp>
      <p:sp>
        <p:nvSpPr>
          <p:cNvPr id="326" name="TextovéPole 325">
            <a:extLst>
              <a:ext uri="{FF2B5EF4-FFF2-40B4-BE49-F238E27FC236}">
                <a16:creationId xmlns:a16="http://schemas.microsoft.com/office/drawing/2014/main" id="{F1C1B8AB-C6CD-41E9-AADF-96DE4004D0E8}"/>
              </a:ext>
            </a:extLst>
          </p:cNvPr>
          <p:cNvSpPr txBox="1"/>
          <p:nvPr/>
        </p:nvSpPr>
        <p:spPr>
          <a:xfrm>
            <a:off x="8974347" y="3271629"/>
            <a:ext cx="3052690" cy="1015663"/>
          </a:xfrm>
          <a:prstGeom prst="rect">
            <a:avLst/>
          </a:prstGeom>
          <a:noFill/>
          <a:ln>
            <a:noFill/>
          </a:ln>
        </p:spPr>
        <p:txBody>
          <a:bodyPr wrap="square" rtlCol="0">
            <a:spAutoFit/>
          </a:bodyPr>
          <a:lstStyle/>
          <a:p>
            <a:pPr algn="r"/>
            <a:r>
              <a:rPr lang="cs-CZ" sz="1500" b="1" dirty="0">
                <a:solidFill>
                  <a:schemeClr val="bg1"/>
                </a:solidFill>
                <a:latin typeface="Arial" panose="020B0604020202020204" pitchFamily="34" charset="0"/>
                <a:cs typeface="Arial" panose="020B0604020202020204" pitchFamily="34" charset="0"/>
              </a:rPr>
              <a:t>Hostýnské vrchy, </a:t>
            </a:r>
          </a:p>
          <a:p>
            <a:pPr algn="r"/>
            <a:r>
              <a:rPr lang="cs-CZ" sz="1500" b="1" dirty="0">
                <a:solidFill>
                  <a:schemeClr val="bg1"/>
                </a:solidFill>
                <a:latin typeface="Arial" panose="020B0604020202020204" pitchFamily="34" charset="0"/>
                <a:cs typeface="Arial" panose="020B0604020202020204" pitchFamily="34" charset="0"/>
              </a:rPr>
              <a:t>Vítová</a:t>
            </a:r>
          </a:p>
          <a:p>
            <a:pPr algn="r"/>
            <a:r>
              <a:rPr lang="cs-CZ" sz="1500" b="1" dirty="0">
                <a:solidFill>
                  <a:schemeClr val="bg1"/>
                </a:solidFill>
                <a:latin typeface="Arial" panose="020B0604020202020204" pitchFamily="34" charset="0"/>
                <a:cs typeface="Arial" panose="020B0604020202020204" pitchFamily="34" charset="0"/>
              </a:rPr>
              <a:t>500 – 520 m n. m.</a:t>
            </a:r>
          </a:p>
          <a:p>
            <a:pPr algn="ctr"/>
            <a:endParaRPr lang="cs-CZ" sz="1500" b="1" dirty="0">
              <a:solidFill>
                <a:schemeClr val="bg1"/>
              </a:solidFill>
              <a:latin typeface="Arial" panose="020B0604020202020204" pitchFamily="34" charset="0"/>
              <a:cs typeface="Arial" panose="020B0604020202020204" pitchFamily="34" charset="0"/>
            </a:endParaRPr>
          </a:p>
        </p:txBody>
      </p:sp>
      <p:sp>
        <p:nvSpPr>
          <p:cNvPr id="327" name="TextovéPole 326">
            <a:extLst>
              <a:ext uri="{FF2B5EF4-FFF2-40B4-BE49-F238E27FC236}">
                <a16:creationId xmlns:a16="http://schemas.microsoft.com/office/drawing/2014/main" id="{9443F302-CDF3-404F-82FF-0F1FDAFF9565}"/>
              </a:ext>
            </a:extLst>
          </p:cNvPr>
          <p:cNvSpPr txBox="1"/>
          <p:nvPr/>
        </p:nvSpPr>
        <p:spPr>
          <a:xfrm>
            <a:off x="9198750" y="2258091"/>
            <a:ext cx="3052690" cy="1015663"/>
          </a:xfrm>
          <a:prstGeom prst="rect">
            <a:avLst/>
          </a:prstGeom>
          <a:noFill/>
          <a:ln>
            <a:noFill/>
          </a:ln>
        </p:spPr>
        <p:txBody>
          <a:bodyPr wrap="square" rtlCol="0">
            <a:spAutoFit/>
          </a:bodyPr>
          <a:lstStyle/>
          <a:p>
            <a:pPr algn="r"/>
            <a:r>
              <a:rPr lang="cs-CZ" sz="1500" b="1" dirty="0">
                <a:solidFill>
                  <a:schemeClr val="bg1"/>
                </a:solidFill>
                <a:latin typeface="Arial" panose="020B0604020202020204" pitchFamily="34" charset="0"/>
                <a:cs typeface="Arial" panose="020B0604020202020204" pitchFamily="34" charset="0"/>
              </a:rPr>
              <a:t>Študlovská hor., </a:t>
            </a:r>
          </a:p>
          <a:p>
            <a:pPr algn="r"/>
            <a:r>
              <a:rPr lang="cs-CZ" sz="1500" b="1" dirty="0">
                <a:solidFill>
                  <a:schemeClr val="bg1"/>
                </a:solidFill>
                <a:latin typeface="Arial" panose="020B0604020202020204" pitchFamily="34" charset="0"/>
                <a:cs typeface="Arial" panose="020B0604020202020204" pitchFamily="34" charset="0"/>
              </a:rPr>
              <a:t>Valašské Klobouky </a:t>
            </a:r>
          </a:p>
          <a:p>
            <a:pPr algn="r"/>
            <a:r>
              <a:rPr lang="cs-CZ" sz="1500" b="1" dirty="0">
                <a:solidFill>
                  <a:schemeClr val="bg1"/>
                </a:solidFill>
                <a:latin typeface="Arial" panose="020B0604020202020204" pitchFamily="34" charset="0"/>
                <a:cs typeface="Arial" panose="020B0604020202020204" pitchFamily="34" charset="0"/>
              </a:rPr>
              <a:t>600 – 650 m n. m.</a:t>
            </a:r>
          </a:p>
          <a:p>
            <a:pPr algn="ctr"/>
            <a:endParaRPr lang="cs-CZ" sz="1500" b="1" dirty="0">
              <a:solidFill>
                <a:schemeClr val="bg1"/>
              </a:solidFill>
              <a:latin typeface="Arial" panose="020B0604020202020204" pitchFamily="34" charset="0"/>
              <a:cs typeface="Arial" panose="020B0604020202020204" pitchFamily="34" charset="0"/>
            </a:endParaRPr>
          </a:p>
        </p:txBody>
      </p:sp>
      <p:sp>
        <p:nvSpPr>
          <p:cNvPr id="328" name="TextovéPole 327">
            <a:extLst>
              <a:ext uri="{FF2B5EF4-FFF2-40B4-BE49-F238E27FC236}">
                <a16:creationId xmlns:a16="http://schemas.microsoft.com/office/drawing/2014/main" id="{9302CF9A-CE3C-4508-AF31-3C9872157975}"/>
              </a:ext>
            </a:extLst>
          </p:cNvPr>
          <p:cNvSpPr txBox="1"/>
          <p:nvPr/>
        </p:nvSpPr>
        <p:spPr>
          <a:xfrm>
            <a:off x="4202872" y="3452660"/>
            <a:ext cx="5909288" cy="707886"/>
          </a:xfrm>
          <a:prstGeom prst="rect">
            <a:avLst/>
          </a:prstGeom>
          <a:noFill/>
          <a:ln>
            <a:noFill/>
          </a:ln>
        </p:spPr>
        <p:txBody>
          <a:bodyPr wrap="square" rtlCol="0">
            <a:spAutoFit/>
          </a:bodyPr>
          <a:lstStyle/>
          <a:p>
            <a:pPr algn="r"/>
            <a:r>
              <a:rPr lang="cs-CZ" sz="2500" b="1" dirty="0">
                <a:solidFill>
                  <a:schemeClr val="bg1"/>
                </a:solidFill>
                <a:latin typeface="Arial" panose="020B0604020202020204" pitchFamily="34" charset="0"/>
                <a:cs typeface="Arial" panose="020B0604020202020204" pitchFamily="34" charset="0"/>
              </a:rPr>
              <a:t>Bohatá bučina</a:t>
            </a:r>
          </a:p>
          <a:p>
            <a:pPr algn="ctr"/>
            <a:endParaRPr lang="cs-CZ" sz="1500" b="1" dirty="0">
              <a:solidFill>
                <a:schemeClr val="bg1"/>
              </a:solidFill>
              <a:latin typeface="Arial" panose="020B0604020202020204" pitchFamily="34" charset="0"/>
              <a:cs typeface="Arial" panose="020B0604020202020204" pitchFamily="34" charset="0"/>
            </a:endParaRPr>
          </a:p>
        </p:txBody>
      </p:sp>
      <p:sp>
        <p:nvSpPr>
          <p:cNvPr id="330" name="TextovéPole 329">
            <a:extLst>
              <a:ext uri="{FF2B5EF4-FFF2-40B4-BE49-F238E27FC236}">
                <a16:creationId xmlns:a16="http://schemas.microsoft.com/office/drawing/2014/main" id="{2ECFD883-80D9-47DC-BB48-EC37DDD501E3}"/>
              </a:ext>
            </a:extLst>
          </p:cNvPr>
          <p:cNvSpPr txBox="1"/>
          <p:nvPr/>
        </p:nvSpPr>
        <p:spPr>
          <a:xfrm>
            <a:off x="6988004" y="3452027"/>
            <a:ext cx="669276" cy="1092607"/>
          </a:xfrm>
          <a:prstGeom prst="rect">
            <a:avLst/>
          </a:prstGeom>
          <a:noFill/>
          <a:ln>
            <a:noFill/>
          </a:ln>
        </p:spPr>
        <p:txBody>
          <a:bodyPr wrap="square" rtlCol="0">
            <a:spAutoFit/>
          </a:bodyPr>
          <a:lstStyle/>
          <a:p>
            <a:pPr algn="r"/>
            <a:r>
              <a:rPr lang="cs-CZ" sz="2500" b="1" dirty="0">
                <a:solidFill>
                  <a:schemeClr val="bg1"/>
                </a:solidFill>
                <a:latin typeface="Arial" panose="020B0604020202020204" pitchFamily="34" charset="0"/>
                <a:cs typeface="Arial" panose="020B0604020202020204" pitchFamily="34" charset="0"/>
              </a:rPr>
              <a:t>4B	</a:t>
            </a:r>
          </a:p>
          <a:p>
            <a:pPr algn="ctr"/>
            <a:endParaRPr lang="cs-CZ" sz="1500" b="1" dirty="0">
              <a:solidFill>
                <a:schemeClr val="bg1"/>
              </a:solidFill>
              <a:latin typeface="Arial" panose="020B0604020202020204" pitchFamily="34" charset="0"/>
              <a:cs typeface="Arial" panose="020B0604020202020204" pitchFamily="34" charset="0"/>
            </a:endParaRPr>
          </a:p>
        </p:txBody>
      </p:sp>
      <p:sp>
        <p:nvSpPr>
          <p:cNvPr id="331" name="TextovéPole 330">
            <a:extLst>
              <a:ext uri="{FF2B5EF4-FFF2-40B4-BE49-F238E27FC236}">
                <a16:creationId xmlns:a16="http://schemas.microsoft.com/office/drawing/2014/main" id="{90E6D8D4-45FF-4637-BA5E-B0EDEB4BC1E6}"/>
              </a:ext>
            </a:extLst>
          </p:cNvPr>
          <p:cNvSpPr txBox="1"/>
          <p:nvPr/>
        </p:nvSpPr>
        <p:spPr>
          <a:xfrm>
            <a:off x="9544123" y="2522901"/>
            <a:ext cx="669276" cy="1092607"/>
          </a:xfrm>
          <a:prstGeom prst="rect">
            <a:avLst/>
          </a:prstGeom>
          <a:noFill/>
          <a:ln>
            <a:noFill/>
          </a:ln>
        </p:spPr>
        <p:txBody>
          <a:bodyPr wrap="square" rtlCol="0">
            <a:spAutoFit/>
          </a:bodyPr>
          <a:lstStyle/>
          <a:p>
            <a:pPr algn="r"/>
            <a:r>
              <a:rPr lang="cs-CZ" sz="2500" b="1" dirty="0">
                <a:solidFill>
                  <a:schemeClr val="bg1"/>
                </a:solidFill>
                <a:latin typeface="Arial" panose="020B0604020202020204" pitchFamily="34" charset="0"/>
                <a:cs typeface="Arial" panose="020B0604020202020204" pitchFamily="34" charset="0"/>
              </a:rPr>
              <a:t>5B	</a:t>
            </a:r>
          </a:p>
          <a:p>
            <a:pPr algn="ctr"/>
            <a:endParaRPr lang="cs-CZ" sz="1500" b="1" dirty="0">
              <a:solidFill>
                <a:schemeClr val="bg1"/>
              </a:solidFill>
              <a:latin typeface="Arial" panose="020B0604020202020204" pitchFamily="34" charset="0"/>
              <a:cs typeface="Arial" panose="020B0604020202020204" pitchFamily="34" charset="0"/>
            </a:endParaRPr>
          </a:p>
        </p:txBody>
      </p:sp>
      <p:sp>
        <p:nvSpPr>
          <p:cNvPr id="332" name="TextovéPole 331">
            <a:extLst>
              <a:ext uri="{FF2B5EF4-FFF2-40B4-BE49-F238E27FC236}">
                <a16:creationId xmlns:a16="http://schemas.microsoft.com/office/drawing/2014/main" id="{83C2BB1B-F7FB-4959-8951-943E635CD022}"/>
              </a:ext>
            </a:extLst>
          </p:cNvPr>
          <p:cNvSpPr txBox="1"/>
          <p:nvPr/>
        </p:nvSpPr>
        <p:spPr>
          <a:xfrm>
            <a:off x="168322" y="1181701"/>
            <a:ext cx="2300789" cy="553998"/>
          </a:xfrm>
          <a:prstGeom prst="rect">
            <a:avLst/>
          </a:prstGeom>
          <a:noFill/>
        </p:spPr>
        <p:txBody>
          <a:bodyPr wrap="square" rtlCol="0">
            <a:spAutoFit/>
          </a:bodyPr>
          <a:lstStyle/>
          <a:p>
            <a:r>
              <a:rPr lang="cs-CZ" sz="1500" b="1" dirty="0">
                <a:solidFill>
                  <a:schemeClr val="accent6">
                    <a:lumMod val="75000"/>
                  </a:schemeClr>
                </a:solidFill>
                <a:latin typeface="Arial" panose="020B0604020202020204" pitchFamily="34" charset="0"/>
                <a:cs typeface="Arial" panose="020B0604020202020204" pitchFamily="34" charset="0"/>
              </a:rPr>
              <a:t>DBZ 60 %, BK 30 %, HB 10 %, ost. list. </a:t>
            </a:r>
          </a:p>
        </p:txBody>
      </p:sp>
      <p:sp>
        <p:nvSpPr>
          <p:cNvPr id="333" name="TextovéPole 332">
            <a:extLst>
              <a:ext uri="{FF2B5EF4-FFF2-40B4-BE49-F238E27FC236}">
                <a16:creationId xmlns:a16="http://schemas.microsoft.com/office/drawing/2014/main" id="{50824761-01D7-459B-A69F-23F5AD2BAA45}"/>
              </a:ext>
            </a:extLst>
          </p:cNvPr>
          <p:cNvSpPr txBox="1"/>
          <p:nvPr/>
        </p:nvSpPr>
        <p:spPr>
          <a:xfrm>
            <a:off x="3074762" y="1162487"/>
            <a:ext cx="2300789" cy="553998"/>
          </a:xfrm>
          <a:prstGeom prst="rect">
            <a:avLst/>
          </a:prstGeom>
          <a:noFill/>
        </p:spPr>
        <p:txBody>
          <a:bodyPr wrap="square" rtlCol="0">
            <a:spAutoFit/>
          </a:bodyPr>
          <a:lstStyle/>
          <a:p>
            <a:r>
              <a:rPr lang="cs-CZ" sz="1500" b="1" dirty="0">
                <a:solidFill>
                  <a:schemeClr val="accent6">
                    <a:lumMod val="75000"/>
                  </a:schemeClr>
                </a:solidFill>
                <a:latin typeface="Arial" panose="020B0604020202020204" pitchFamily="34" charset="0"/>
                <a:cs typeface="Arial" panose="020B0604020202020204" pitchFamily="34" charset="0"/>
              </a:rPr>
              <a:t>BK 60 %, DBZ 30 %, HB 10 %, ost. list. </a:t>
            </a:r>
          </a:p>
        </p:txBody>
      </p:sp>
      <p:sp>
        <p:nvSpPr>
          <p:cNvPr id="334" name="TextovéPole 333">
            <a:extLst>
              <a:ext uri="{FF2B5EF4-FFF2-40B4-BE49-F238E27FC236}">
                <a16:creationId xmlns:a16="http://schemas.microsoft.com/office/drawing/2014/main" id="{93FF2C86-B487-4C93-994C-1A926556F9A0}"/>
              </a:ext>
            </a:extLst>
          </p:cNvPr>
          <p:cNvSpPr txBox="1"/>
          <p:nvPr/>
        </p:nvSpPr>
        <p:spPr>
          <a:xfrm>
            <a:off x="5731907" y="1142830"/>
            <a:ext cx="2415594" cy="323165"/>
          </a:xfrm>
          <a:prstGeom prst="rect">
            <a:avLst/>
          </a:prstGeom>
          <a:noFill/>
        </p:spPr>
        <p:txBody>
          <a:bodyPr wrap="square" rtlCol="0">
            <a:spAutoFit/>
          </a:bodyPr>
          <a:lstStyle/>
          <a:p>
            <a:r>
              <a:rPr lang="cs-CZ" sz="1500" b="1" dirty="0">
                <a:solidFill>
                  <a:schemeClr val="accent6">
                    <a:lumMod val="75000"/>
                  </a:schemeClr>
                </a:solidFill>
                <a:latin typeface="Arial" panose="020B0604020202020204" pitchFamily="34" charset="0"/>
                <a:cs typeface="Arial" panose="020B0604020202020204" pitchFamily="34" charset="0"/>
              </a:rPr>
              <a:t>BK 80 %, JD 20 %, DBZ+ </a:t>
            </a:r>
          </a:p>
        </p:txBody>
      </p:sp>
      <p:sp>
        <p:nvSpPr>
          <p:cNvPr id="335" name="TextovéPole 334">
            <a:extLst>
              <a:ext uri="{FF2B5EF4-FFF2-40B4-BE49-F238E27FC236}">
                <a16:creationId xmlns:a16="http://schemas.microsoft.com/office/drawing/2014/main" id="{9CD68D7F-775D-4763-A705-EB96BDCC0481}"/>
              </a:ext>
            </a:extLst>
          </p:cNvPr>
          <p:cNvSpPr txBox="1"/>
          <p:nvPr/>
        </p:nvSpPr>
        <p:spPr>
          <a:xfrm>
            <a:off x="8484827" y="403210"/>
            <a:ext cx="2415594" cy="784830"/>
          </a:xfrm>
          <a:prstGeom prst="rect">
            <a:avLst/>
          </a:prstGeom>
          <a:noFill/>
        </p:spPr>
        <p:txBody>
          <a:bodyPr wrap="square" rtlCol="0">
            <a:spAutoFit/>
          </a:bodyPr>
          <a:lstStyle/>
          <a:p>
            <a:r>
              <a:rPr lang="cs-CZ" sz="1500" b="1" dirty="0">
                <a:solidFill>
                  <a:schemeClr val="accent6">
                    <a:lumMod val="50000"/>
                  </a:schemeClr>
                </a:solidFill>
                <a:latin typeface="Arial" panose="020B0604020202020204" pitchFamily="34" charset="0"/>
                <a:cs typeface="Arial" panose="020B0604020202020204" pitchFamily="34" charset="0"/>
              </a:rPr>
              <a:t>BK 60 %,</a:t>
            </a:r>
          </a:p>
          <a:p>
            <a:r>
              <a:rPr lang="cs-CZ" sz="1500" b="1" dirty="0">
                <a:solidFill>
                  <a:schemeClr val="accent6">
                    <a:lumMod val="50000"/>
                  </a:schemeClr>
                </a:solidFill>
                <a:latin typeface="Arial" panose="020B0604020202020204" pitchFamily="34" charset="0"/>
                <a:cs typeface="Arial" panose="020B0604020202020204" pitchFamily="34" charset="0"/>
              </a:rPr>
              <a:t>JD 40 %,</a:t>
            </a:r>
          </a:p>
          <a:p>
            <a:r>
              <a:rPr lang="cs-CZ" sz="1500" b="1" dirty="0">
                <a:solidFill>
                  <a:schemeClr val="accent6">
                    <a:lumMod val="50000"/>
                  </a:schemeClr>
                </a:solidFill>
                <a:latin typeface="Arial" panose="020B0604020202020204" pitchFamily="34" charset="0"/>
                <a:cs typeface="Arial" panose="020B0604020202020204" pitchFamily="34" charset="0"/>
              </a:rPr>
              <a:t>KL+ </a:t>
            </a:r>
          </a:p>
        </p:txBody>
      </p:sp>
      <p:grpSp>
        <p:nvGrpSpPr>
          <p:cNvPr id="339" name="Skupina 338">
            <a:extLst>
              <a:ext uri="{FF2B5EF4-FFF2-40B4-BE49-F238E27FC236}">
                <a16:creationId xmlns:a16="http://schemas.microsoft.com/office/drawing/2014/main" id="{1AFB66B2-C139-4D9B-AE94-ADF83A3809CD}"/>
              </a:ext>
            </a:extLst>
          </p:cNvPr>
          <p:cNvGrpSpPr/>
          <p:nvPr/>
        </p:nvGrpSpPr>
        <p:grpSpPr>
          <a:xfrm>
            <a:off x="7183308" y="2764249"/>
            <a:ext cx="312819" cy="631512"/>
            <a:chOff x="8289779" y="1016832"/>
            <a:chExt cx="703892" cy="1818080"/>
          </a:xfrm>
        </p:grpSpPr>
        <p:sp>
          <p:nvSpPr>
            <p:cNvPr id="340" name="Lichoběžník 339">
              <a:extLst>
                <a:ext uri="{FF2B5EF4-FFF2-40B4-BE49-F238E27FC236}">
                  <a16:creationId xmlns:a16="http://schemas.microsoft.com/office/drawing/2014/main" id="{9ED589C4-4817-47E3-9B29-BBA2A1BA3050}"/>
                </a:ext>
              </a:extLst>
            </p:cNvPr>
            <p:cNvSpPr/>
            <p:nvPr/>
          </p:nvSpPr>
          <p:spPr>
            <a:xfrm>
              <a:off x="8503322" y="1710683"/>
              <a:ext cx="276807" cy="1124229"/>
            </a:xfrm>
            <a:prstGeom prst="trapezoid">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1" name="Vývojový diagram: zpoždění 340">
              <a:extLst>
                <a:ext uri="{FF2B5EF4-FFF2-40B4-BE49-F238E27FC236}">
                  <a16:creationId xmlns:a16="http://schemas.microsoft.com/office/drawing/2014/main" id="{8AAD8CB1-E677-40E7-9EE9-3056A138026C}"/>
                </a:ext>
              </a:extLst>
            </p:cNvPr>
            <p:cNvSpPr/>
            <p:nvPr/>
          </p:nvSpPr>
          <p:spPr>
            <a:xfrm rot="16200000">
              <a:off x="8294800" y="1011813"/>
              <a:ext cx="693851" cy="703890"/>
            </a:xfrm>
            <a:prstGeom prst="flowChartDelay">
              <a:avLst/>
            </a:prstGeom>
            <a:solidFill>
              <a:srgbClr val="3D5E18"/>
            </a:solidFill>
            <a:ln>
              <a:solidFill>
                <a:srgbClr val="3D5E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2" name="Vývojový diagram: ukončení 341">
              <a:extLst>
                <a:ext uri="{FF2B5EF4-FFF2-40B4-BE49-F238E27FC236}">
                  <a16:creationId xmlns:a16="http://schemas.microsoft.com/office/drawing/2014/main" id="{19C36C82-A9E9-4812-B28A-7F64BDE9CAC0}"/>
                </a:ext>
              </a:extLst>
            </p:cNvPr>
            <p:cNvSpPr/>
            <p:nvPr/>
          </p:nvSpPr>
          <p:spPr>
            <a:xfrm>
              <a:off x="8289780" y="1786861"/>
              <a:ext cx="703891" cy="153221"/>
            </a:xfrm>
            <a:prstGeom prst="flowChartTerminator">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3" name="Vývojový diagram: ukončení 342">
              <a:extLst>
                <a:ext uri="{FF2B5EF4-FFF2-40B4-BE49-F238E27FC236}">
                  <a16:creationId xmlns:a16="http://schemas.microsoft.com/office/drawing/2014/main" id="{3060887B-45BE-42C4-9C25-CDEBC526AE30}"/>
                </a:ext>
              </a:extLst>
            </p:cNvPr>
            <p:cNvSpPr/>
            <p:nvPr/>
          </p:nvSpPr>
          <p:spPr>
            <a:xfrm>
              <a:off x="8289779" y="2032374"/>
              <a:ext cx="703891" cy="153221"/>
            </a:xfrm>
            <a:prstGeom prst="flowChartTerminator">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3614744065"/>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D3BE07E-D8D3-4C70-BCE2-B75E41C7B8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7466201" cy="4217672"/>
          </a:xfrm>
          <a:prstGeom prst="rect">
            <a:avLst/>
          </a:prstGeom>
        </p:spPr>
      </p:pic>
      <p:sp>
        <p:nvSpPr>
          <p:cNvPr id="5" name="TextovéPole 4">
            <a:extLst>
              <a:ext uri="{FF2B5EF4-FFF2-40B4-BE49-F238E27FC236}">
                <a16:creationId xmlns:a16="http://schemas.microsoft.com/office/drawing/2014/main" id="{5552791C-F912-47B8-A91A-70D70E7EC415}"/>
              </a:ext>
            </a:extLst>
          </p:cNvPr>
          <p:cNvSpPr txBox="1"/>
          <p:nvPr/>
        </p:nvSpPr>
        <p:spPr>
          <a:xfrm>
            <a:off x="4932817" y="96422"/>
            <a:ext cx="3450581" cy="369332"/>
          </a:xfrm>
          <a:prstGeom prst="rect">
            <a:avLst/>
          </a:prstGeom>
          <a:noFill/>
        </p:spPr>
        <p:txBody>
          <a:bodyPr wrap="square" rtlCol="0">
            <a:spAutoFit/>
          </a:bodyPr>
          <a:lstStyle/>
          <a:p>
            <a:r>
              <a:rPr lang="cs-CZ" b="1" u="sng" dirty="0"/>
              <a:t>Klimatické oblasti (</a:t>
            </a:r>
            <a:r>
              <a:rPr lang="cs-CZ" b="1" u="sng" dirty="0" err="1"/>
              <a:t>Quitt</a:t>
            </a:r>
            <a:r>
              <a:rPr lang="cs-CZ" b="1" u="sng" dirty="0"/>
              <a:t> 1971)</a:t>
            </a:r>
          </a:p>
        </p:txBody>
      </p:sp>
      <p:pic>
        <p:nvPicPr>
          <p:cNvPr id="7" name="Obrázek 6">
            <a:extLst>
              <a:ext uri="{FF2B5EF4-FFF2-40B4-BE49-F238E27FC236}">
                <a16:creationId xmlns:a16="http://schemas.microsoft.com/office/drawing/2014/main" id="{FE4CAD41-F38D-41DF-A398-8F5C30E594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87736" y="4026954"/>
            <a:ext cx="6428764" cy="2734624"/>
          </a:xfrm>
          <a:prstGeom prst="rect">
            <a:avLst/>
          </a:prstGeom>
        </p:spPr>
      </p:pic>
      <p:cxnSp>
        <p:nvCxnSpPr>
          <p:cNvPr id="9" name="Přímá spojnice se šipkou 8">
            <a:extLst>
              <a:ext uri="{FF2B5EF4-FFF2-40B4-BE49-F238E27FC236}">
                <a16:creationId xmlns:a16="http://schemas.microsoft.com/office/drawing/2014/main" id="{DD41FE75-3AF0-4A6D-BD92-A8B35A9DEDF0}"/>
              </a:ext>
            </a:extLst>
          </p:cNvPr>
          <p:cNvCxnSpPr/>
          <p:nvPr/>
        </p:nvCxnSpPr>
        <p:spPr>
          <a:xfrm flipH="1" flipV="1">
            <a:off x="6459523" y="3053593"/>
            <a:ext cx="1241571" cy="11640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Obrázek 10">
            <a:extLst>
              <a:ext uri="{FF2B5EF4-FFF2-40B4-BE49-F238E27FC236}">
                <a16:creationId xmlns:a16="http://schemas.microsoft.com/office/drawing/2014/main" id="{0664AE12-4099-4F7F-9A2D-169401740B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6987" y="-9263"/>
            <a:ext cx="4029513" cy="4036218"/>
          </a:xfrm>
          <a:prstGeom prst="rect">
            <a:avLst/>
          </a:prstGeom>
        </p:spPr>
      </p:pic>
      <p:sp>
        <p:nvSpPr>
          <p:cNvPr id="12" name="Obdélník 11">
            <a:extLst>
              <a:ext uri="{FF2B5EF4-FFF2-40B4-BE49-F238E27FC236}">
                <a16:creationId xmlns:a16="http://schemas.microsoft.com/office/drawing/2014/main" id="{B242E3CB-FAE8-42CE-B179-2FA7E95FCDD3}"/>
              </a:ext>
            </a:extLst>
          </p:cNvPr>
          <p:cNvSpPr/>
          <p:nvPr/>
        </p:nvSpPr>
        <p:spPr>
          <a:xfrm>
            <a:off x="195743" y="6113735"/>
            <a:ext cx="5324213" cy="369332"/>
          </a:xfrm>
          <a:prstGeom prst="rect">
            <a:avLst/>
          </a:prstGeom>
        </p:spPr>
        <p:txBody>
          <a:bodyPr wrap="square">
            <a:spAutoFit/>
          </a:bodyPr>
          <a:lstStyle/>
          <a:p>
            <a:r>
              <a:rPr lang="cs-CZ" dirty="0">
                <a:hlinkClick r:id="rId5"/>
              </a:rPr>
              <a:t>https://www.uhul.cz/portfolio/vystupy-oprl/</a:t>
            </a:r>
            <a:r>
              <a:rPr lang="cs-CZ" dirty="0"/>
              <a:t> </a:t>
            </a:r>
          </a:p>
        </p:txBody>
      </p:sp>
      <p:sp>
        <p:nvSpPr>
          <p:cNvPr id="15" name="TextovéPole 14">
            <a:extLst>
              <a:ext uri="{FF2B5EF4-FFF2-40B4-BE49-F238E27FC236}">
                <a16:creationId xmlns:a16="http://schemas.microsoft.com/office/drawing/2014/main" id="{BE70A2C4-7214-4B39-84D1-4CC45C5EF8BC}"/>
              </a:ext>
            </a:extLst>
          </p:cNvPr>
          <p:cNvSpPr txBox="1"/>
          <p:nvPr/>
        </p:nvSpPr>
        <p:spPr>
          <a:xfrm>
            <a:off x="195743" y="5844283"/>
            <a:ext cx="5361211" cy="369332"/>
          </a:xfrm>
          <a:prstGeom prst="rect">
            <a:avLst/>
          </a:prstGeom>
          <a:noFill/>
        </p:spPr>
        <p:txBody>
          <a:bodyPr wrap="square" rtlCol="0">
            <a:spAutoFit/>
          </a:bodyPr>
          <a:lstStyle/>
          <a:p>
            <a:r>
              <a:rPr lang="cs-CZ" b="1" u="sng" dirty="0"/>
              <a:t>Odkaz na textovou část OPRL (vždy Všeobecná část):</a:t>
            </a:r>
          </a:p>
        </p:txBody>
      </p:sp>
      <p:sp>
        <p:nvSpPr>
          <p:cNvPr id="16" name="Obdélník 15">
            <a:extLst>
              <a:ext uri="{FF2B5EF4-FFF2-40B4-BE49-F238E27FC236}">
                <a16:creationId xmlns:a16="http://schemas.microsoft.com/office/drawing/2014/main" id="{A5ABB638-EDB3-4837-A747-56BFCF476951}"/>
              </a:ext>
            </a:extLst>
          </p:cNvPr>
          <p:cNvSpPr/>
          <p:nvPr/>
        </p:nvSpPr>
        <p:spPr>
          <a:xfrm>
            <a:off x="75500" y="4338186"/>
            <a:ext cx="5495479" cy="2423391"/>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accent6">
                  <a:lumMod val="50000"/>
                </a:schemeClr>
              </a:solidFill>
            </a:endParaRPr>
          </a:p>
        </p:txBody>
      </p:sp>
      <p:sp>
        <p:nvSpPr>
          <p:cNvPr id="17" name="TextovéPole 16">
            <a:extLst>
              <a:ext uri="{FF2B5EF4-FFF2-40B4-BE49-F238E27FC236}">
                <a16:creationId xmlns:a16="http://schemas.microsoft.com/office/drawing/2014/main" id="{EBB53B9E-CDE0-4164-ADA3-A2C5177A33AC}"/>
              </a:ext>
            </a:extLst>
          </p:cNvPr>
          <p:cNvSpPr txBox="1"/>
          <p:nvPr/>
        </p:nvSpPr>
        <p:spPr>
          <a:xfrm>
            <a:off x="183317" y="4559948"/>
            <a:ext cx="5052230" cy="1200329"/>
          </a:xfrm>
          <a:prstGeom prst="rect">
            <a:avLst/>
          </a:prstGeom>
          <a:noFill/>
        </p:spPr>
        <p:txBody>
          <a:bodyPr wrap="square">
            <a:spAutoFit/>
          </a:bodyPr>
          <a:lstStyle/>
          <a:p>
            <a:r>
              <a:rPr lang="cs-CZ" b="1" u="sng" dirty="0"/>
              <a:t>Odkaz na mapu na stránkách AOPK:</a:t>
            </a:r>
          </a:p>
          <a:p>
            <a:r>
              <a:rPr lang="cs-CZ" dirty="0">
                <a:hlinkClick r:id="rId6"/>
              </a:rPr>
              <a:t>https://aopkcr.maps.arcgis.com/apps/webappviewer/index.html?id=ee190990a1be4ac685d5f7c69c637ae4</a:t>
            </a:r>
            <a:r>
              <a:rPr lang="cs-CZ" b="1" u="sng" dirty="0"/>
              <a:t> </a:t>
            </a:r>
            <a:endParaRPr lang="cs-CZ" dirty="0"/>
          </a:p>
        </p:txBody>
      </p:sp>
    </p:spTree>
    <p:extLst>
      <p:ext uri="{BB962C8B-B14F-4D97-AF65-F5344CB8AC3E}">
        <p14:creationId xmlns:p14="http://schemas.microsoft.com/office/powerpoint/2010/main" val="248457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FDE7B7A7-C3D1-458C-B8C0-7869091E698D}"/>
              </a:ext>
            </a:extLst>
          </p:cNvPr>
          <p:cNvSpPr/>
          <p:nvPr/>
        </p:nvSpPr>
        <p:spPr>
          <a:xfrm>
            <a:off x="0" y="0"/>
            <a:ext cx="12192000" cy="1048624"/>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Nadpis 1">
            <a:extLst>
              <a:ext uri="{FF2B5EF4-FFF2-40B4-BE49-F238E27FC236}">
                <a16:creationId xmlns:a16="http://schemas.microsoft.com/office/drawing/2014/main" id="{A0B26602-A8DF-4200-A79B-F5CC8CD0CE39}"/>
              </a:ext>
            </a:extLst>
          </p:cNvPr>
          <p:cNvSpPr txBox="1">
            <a:spLocks/>
          </p:cNvSpPr>
          <p:nvPr/>
        </p:nvSpPr>
        <p:spPr>
          <a:xfrm>
            <a:off x="500543" y="-241650"/>
            <a:ext cx="11076263" cy="271138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b="1" dirty="0">
                <a:solidFill>
                  <a:schemeClr val="bg1"/>
                </a:solidFill>
                <a:latin typeface="Arial" panose="020B0604020202020204" pitchFamily="34" charset="0"/>
                <a:cs typeface="Arial" panose="020B0604020202020204" pitchFamily="34" charset="0"/>
              </a:rPr>
              <a:t>Část III. – biogeografické zařazení</a:t>
            </a:r>
            <a:br>
              <a:rPr lang="cs-CZ" b="1" dirty="0">
                <a:solidFill>
                  <a:schemeClr val="bg1"/>
                </a:solidFill>
                <a:latin typeface="Arial" panose="020B0604020202020204" pitchFamily="34" charset="0"/>
                <a:cs typeface="Arial" panose="020B0604020202020204" pitchFamily="34" charset="0"/>
              </a:rPr>
            </a:br>
            <a:br>
              <a:rPr lang="cs-CZ" sz="2000" b="1" dirty="0">
                <a:solidFill>
                  <a:schemeClr val="bg1"/>
                </a:solidFill>
                <a:latin typeface="Arial" panose="020B0604020202020204" pitchFamily="34" charset="0"/>
                <a:cs typeface="Arial" panose="020B0604020202020204" pitchFamily="34" charset="0"/>
              </a:rPr>
            </a:br>
            <a:r>
              <a:rPr lang="cs-CZ" sz="2800" b="1" dirty="0">
                <a:latin typeface="Arial" panose="020B0604020202020204" pitchFamily="34" charset="0"/>
                <a:cs typeface="Arial" panose="020B0604020202020204" pitchFamily="34" charset="0"/>
              </a:rPr>
              <a:t>= pomůže nám zjistit, jaké existují komplexní rámce pro diverzifikaci </a:t>
            </a:r>
            <a:r>
              <a:rPr lang="cs-CZ" sz="2800" b="1" u="sng" dirty="0">
                <a:latin typeface="Arial" panose="020B0604020202020204" pitchFamily="34" charset="0"/>
                <a:cs typeface="Arial" panose="020B0604020202020204" pitchFamily="34" charset="0"/>
              </a:rPr>
              <a:t>krajiny</a:t>
            </a:r>
            <a:r>
              <a:rPr lang="cs-CZ" sz="2800" b="1" dirty="0">
                <a:latin typeface="Arial" panose="020B0604020202020204" pitchFamily="34" charset="0"/>
                <a:cs typeface="Arial" panose="020B0604020202020204" pitchFamily="34" charset="0"/>
              </a:rPr>
              <a:t> </a:t>
            </a:r>
          </a:p>
        </p:txBody>
      </p:sp>
      <p:sp>
        <p:nvSpPr>
          <p:cNvPr id="6" name="Zástupný symbol pro obsah 2">
            <a:extLst>
              <a:ext uri="{FF2B5EF4-FFF2-40B4-BE49-F238E27FC236}">
                <a16:creationId xmlns:a16="http://schemas.microsoft.com/office/drawing/2014/main" id="{F131DF3D-C329-4E8B-B6BC-BD64550485D9}"/>
              </a:ext>
            </a:extLst>
          </p:cNvPr>
          <p:cNvSpPr>
            <a:spLocks noGrp="1"/>
          </p:cNvSpPr>
          <p:nvPr>
            <p:ph idx="1"/>
          </p:nvPr>
        </p:nvSpPr>
        <p:spPr>
          <a:xfrm>
            <a:off x="740330" y="2469734"/>
            <a:ext cx="11239150" cy="3553562"/>
          </a:xfrm>
        </p:spPr>
        <p:txBody>
          <a:bodyPr/>
          <a:lstStyle/>
          <a:p>
            <a:pPr marL="514350" indent="-514350">
              <a:buFont typeface="+mj-lt"/>
              <a:buAutoNum type="arabicPeriod"/>
            </a:pPr>
            <a:r>
              <a:rPr lang="cs-CZ" b="1" dirty="0">
                <a:solidFill>
                  <a:srgbClr val="FF0000"/>
                </a:solidFill>
              </a:rPr>
              <a:t>Biogeografické členění České republiky</a:t>
            </a:r>
          </a:p>
          <a:p>
            <a:pPr marL="514350" indent="-514350">
              <a:buFont typeface="+mj-lt"/>
              <a:buAutoNum type="arabicPeriod"/>
            </a:pPr>
            <a:r>
              <a:rPr lang="cs-CZ" b="1" dirty="0">
                <a:solidFill>
                  <a:srgbClr val="FF0000"/>
                </a:solidFill>
              </a:rPr>
              <a:t>Bioregiony, </a:t>
            </a:r>
            <a:r>
              <a:rPr lang="cs-CZ" b="1" dirty="0" err="1">
                <a:solidFill>
                  <a:srgbClr val="FF0000"/>
                </a:solidFill>
              </a:rPr>
              <a:t>biochory</a:t>
            </a:r>
            <a:endParaRPr lang="cs-CZ" b="1" dirty="0">
              <a:solidFill>
                <a:srgbClr val="FF0000"/>
              </a:solidFill>
            </a:endParaRPr>
          </a:p>
          <a:p>
            <a:pPr marL="514350" indent="-514350">
              <a:buFont typeface="+mj-lt"/>
              <a:buAutoNum type="arabicPeriod"/>
            </a:pPr>
            <a:r>
              <a:rPr lang="cs-CZ" b="1" dirty="0">
                <a:solidFill>
                  <a:srgbClr val="FF0000"/>
                </a:solidFill>
              </a:rPr>
              <a:t>Vegetační stupně</a:t>
            </a:r>
          </a:p>
          <a:p>
            <a:pPr marL="0" indent="0">
              <a:buNone/>
            </a:pPr>
            <a:endParaRPr lang="cs-CZ" b="1" dirty="0"/>
          </a:p>
        </p:txBody>
      </p:sp>
    </p:spTree>
    <p:extLst>
      <p:ext uri="{BB962C8B-B14F-4D97-AF65-F5344CB8AC3E}">
        <p14:creationId xmlns:p14="http://schemas.microsoft.com/office/powerpoint/2010/main" val="1198528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EAFC9-54F9-46B1-B35C-C73BBBB8C70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CB9246A-913D-4267-B38E-FC49D417F095}"/>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75E13D9D-C401-4512-B205-7E1CC05EC103}"/>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144011" y="119438"/>
            <a:ext cx="11903978" cy="6619124"/>
          </a:xfrm>
          <a:prstGeom prst="rect">
            <a:avLst/>
          </a:prstGeom>
          <a:ln>
            <a:noFill/>
          </a:ln>
          <a:extLst>
            <a:ext uri="{53640926-AAD7-44D8-BBD7-CCE9431645EC}">
              <a14:shadowObscured xmlns:a14="http://schemas.microsoft.com/office/drawing/2010/main"/>
            </a:ext>
          </a:extLst>
        </p:spPr>
      </p:pic>
      <p:sp>
        <p:nvSpPr>
          <p:cNvPr id="5" name="TextovéPole 4">
            <a:extLst>
              <a:ext uri="{FF2B5EF4-FFF2-40B4-BE49-F238E27FC236}">
                <a16:creationId xmlns:a16="http://schemas.microsoft.com/office/drawing/2014/main" id="{A651D47E-36AB-4F6C-87FB-97452CE2FD9F}"/>
              </a:ext>
            </a:extLst>
          </p:cNvPr>
          <p:cNvSpPr txBox="1"/>
          <p:nvPr/>
        </p:nvSpPr>
        <p:spPr>
          <a:xfrm>
            <a:off x="1982763" y="344165"/>
            <a:ext cx="2998812" cy="477054"/>
          </a:xfrm>
          <a:prstGeom prst="rect">
            <a:avLst/>
          </a:prstGeom>
          <a:noFill/>
        </p:spPr>
        <p:txBody>
          <a:bodyPr wrap="square" rtlCol="0">
            <a:spAutoFit/>
          </a:bodyPr>
          <a:lstStyle/>
          <a:p>
            <a:r>
              <a:rPr lang="cs-CZ" sz="2500" b="1" dirty="0">
                <a:solidFill>
                  <a:srgbClr val="FF0000"/>
                </a:solidFill>
              </a:rPr>
              <a:t>„NEOPAKOVATELNÉ“</a:t>
            </a:r>
          </a:p>
        </p:txBody>
      </p:sp>
      <p:sp>
        <p:nvSpPr>
          <p:cNvPr id="6" name="TextovéPole 5">
            <a:extLst>
              <a:ext uri="{FF2B5EF4-FFF2-40B4-BE49-F238E27FC236}">
                <a16:creationId xmlns:a16="http://schemas.microsoft.com/office/drawing/2014/main" id="{74ABCC63-8A86-47A0-934A-9DE2C15D5EA6}"/>
              </a:ext>
            </a:extLst>
          </p:cNvPr>
          <p:cNvSpPr txBox="1"/>
          <p:nvPr/>
        </p:nvSpPr>
        <p:spPr>
          <a:xfrm>
            <a:off x="1887513" y="4311492"/>
            <a:ext cx="2808312" cy="477054"/>
          </a:xfrm>
          <a:prstGeom prst="rect">
            <a:avLst/>
          </a:prstGeom>
          <a:noFill/>
        </p:spPr>
        <p:txBody>
          <a:bodyPr wrap="square" rtlCol="0">
            <a:spAutoFit/>
          </a:bodyPr>
          <a:lstStyle/>
          <a:p>
            <a:r>
              <a:rPr lang="cs-CZ" sz="2500" b="1" dirty="0">
                <a:solidFill>
                  <a:srgbClr val="002060"/>
                </a:solidFill>
              </a:rPr>
              <a:t>„OPAKOVATELNÉ“</a:t>
            </a:r>
          </a:p>
        </p:txBody>
      </p:sp>
    </p:spTree>
    <p:extLst>
      <p:ext uri="{BB962C8B-B14F-4D97-AF65-F5344CB8AC3E}">
        <p14:creationId xmlns:p14="http://schemas.microsoft.com/office/powerpoint/2010/main" val="413531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3">
            <a:extLst>
              <a:ext uri="{FF2B5EF4-FFF2-40B4-BE49-F238E27FC236}">
                <a16:creationId xmlns:a16="http://schemas.microsoft.com/office/drawing/2014/main" id="{2604FC0F-899F-44E3-A790-5B84A0C83B72}"/>
              </a:ext>
            </a:extLst>
          </p:cNvPr>
          <p:cNvSpPr>
            <a:spLocks noGrp="1"/>
          </p:cNvSpPr>
          <p:nvPr>
            <p:ph type="sldNum" sz="quarter" idx="12"/>
          </p:nvPr>
        </p:nvSpPr>
        <p:spPr>
          <a:xfrm>
            <a:off x="10061707" y="6408191"/>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defRPr>
                <a:solidFill>
                  <a:schemeClr val="tx1"/>
                </a:solidFill>
                <a:latin typeface="Arial" panose="020B0604020202020204" pitchFamily="34" charset="0"/>
              </a:defRPr>
            </a:lvl1pPr>
            <a:lvl2pPr marL="742950" indent="-285750">
              <a:spcBef>
                <a:spcPct val="50000"/>
              </a:spcBef>
              <a:defRPr>
                <a:solidFill>
                  <a:schemeClr val="tx1"/>
                </a:solidFill>
                <a:latin typeface="Arial" panose="020B0604020202020204" pitchFamily="34" charset="0"/>
              </a:defRPr>
            </a:lvl2pPr>
            <a:lvl3pPr marL="1143000" indent="-228600">
              <a:spcBef>
                <a:spcPct val="50000"/>
              </a:spcBef>
              <a:defRPr>
                <a:solidFill>
                  <a:schemeClr val="tx1"/>
                </a:solidFill>
                <a:latin typeface="Arial" panose="020B0604020202020204" pitchFamily="34" charset="0"/>
              </a:defRPr>
            </a:lvl3pPr>
            <a:lvl4pPr marL="1600200" indent="-228600">
              <a:spcBef>
                <a:spcPct val="50000"/>
              </a:spcBef>
              <a:defRPr>
                <a:solidFill>
                  <a:schemeClr val="tx1"/>
                </a:solidFill>
                <a:latin typeface="Arial" panose="020B0604020202020204" pitchFamily="34" charset="0"/>
              </a:defRPr>
            </a:lvl4pPr>
            <a:lvl5pPr marL="2057400" indent="-228600">
              <a:spcBef>
                <a:spcPct val="50000"/>
              </a:spcBef>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a:spcBef>
                <a:spcPct val="0"/>
              </a:spcBef>
            </a:pPr>
            <a:r>
              <a:rPr lang="cs-CZ" altLang="cs-CZ" dirty="0"/>
              <a:t>Culek et al. (2005)</a:t>
            </a:r>
          </a:p>
        </p:txBody>
      </p:sp>
      <p:pic>
        <p:nvPicPr>
          <p:cNvPr id="6" name="Obrázek 4">
            <a:extLst>
              <a:ext uri="{FF2B5EF4-FFF2-40B4-BE49-F238E27FC236}">
                <a16:creationId xmlns:a16="http://schemas.microsoft.com/office/drawing/2014/main" id="{9D85D7A0-CF05-4742-ABC2-526F5740C18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03450" y="473817"/>
            <a:ext cx="8693150"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7">
            <a:extLst>
              <a:ext uri="{FF2B5EF4-FFF2-40B4-BE49-F238E27FC236}">
                <a16:creationId xmlns:a16="http://schemas.microsoft.com/office/drawing/2014/main" id="{2350D1A2-D0F5-486C-B8CC-502D2568A0E0}"/>
              </a:ext>
            </a:extLst>
          </p:cNvPr>
          <p:cNvSpPr txBox="1">
            <a:spLocks noChangeArrowheads="1"/>
          </p:cNvSpPr>
          <p:nvPr/>
        </p:nvSpPr>
        <p:spPr bwMode="auto">
          <a:xfrm>
            <a:off x="677455" y="229744"/>
            <a:ext cx="180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defRPr>
                <a:solidFill>
                  <a:schemeClr val="tx1"/>
                </a:solidFill>
                <a:latin typeface="Arial" panose="020B0604020202020204" pitchFamily="34" charset="0"/>
              </a:defRPr>
            </a:lvl1pPr>
            <a:lvl2pPr marL="742950" indent="-285750">
              <a:spcBef>
                <a:spcPct val="50000"/>
              </a:spcBef>
              <a:defRPr>
                <a:solidFill>
                  <a:schemeClr val="tx1"/>
                </a:solidFill>
                <a:latin typeface="Arial" panose="020B0604020202020204" pitchFamily="34" charset="0"/>
              </a:defRPr>
            </a:lvl2pPr>
            <a:lvl3pPr marL="1143000" indent="-228600">
              <a:spcBef>
                <a:spcPct val="50000"/>
              </a:spcBef>
              <a:defRPr>
                <a:solidFill>
                  <a:schemeClr val="tx1"/>
                </a:solidFill>
                <a:latin typeface="Arial" panose="020B0604020202020204" pitchFamily="34" charset="0"/>
              </a:defRPr>
            </a:lvl3pPr>
            <a:lvl4pPr marL="1600200" indent="-228600">
              <a:spcBef>
                <a:spcPct val="50000"/>
              </a:spcBef>
              <a:defRPr>
                <a:solidFill>
                  <a:schemeClr val="tx1"/>
                </a:solidFill>
                <a:latin typeface="Arial" panose="020B0604020202020204" pitchFamily="34" charset="0"/>
              </a:defRPr>
            </a:lvl4pPr>
            <a:lvl5pPr marL="2057400" indent="-228600">
              <a:spcBef>
                <a:spcPct val="50000"/>
              </a:spcBef>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algn="ctr" eaLnBrk="1" hangingPunct="1"/>
            <a:r>
              <a:rPr lang="cs-CZ" altLang="cs-CZ" b="1" dirty="0"/>
              <a:t>Hercynská </a:t>
            </a:r>
            <a:r>
              <a:rPr lang="cs-CZ" altLang="cs-CZ" b="1" dirty="0" err="1"/>
              <a:t>podprovincie</a:t>
            </a:r>
            <a:endParaRPr lang="cs-CZ" altLang="cs-CZ" b="1" dirty="0"/>
          </a:p>
        </p:txBody>
      </p:sp>
      <p:sp>
        <p:nvSpPr>
          <p:cNvPr id="8" name="TextovéPole 8">
            <a:extLst>
              <a:ext uri="{FF2B5EF4-FFF2-40B4-BE49-F238E27FC236}">
                <a16:creationId xmlns:a16="http://schemas.microsoft.com/office/drawing/2014/main" id="{2BF3669C-03D2-49DD-8A6F-33A7AE47CF9E}"/>
              </a:ext>
            </a:extLst>
          </p:cNvPr>
          <p:cNvSpPr txBox="1">
            <a:spLocks noChangeArrowheads="1"/>
          </p:cNvSpPr>
          <p:nvPr/>
        </p:nvSpPr>
        <p:spPr bwMode="auto">
          <a:xfrm>
            <a:off x="10391775" y="2338421"/>
            <a:ext cx="180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defRPr>
                <a:solidFill>
                  <a:schemeClr val="tx1"/>
                </a:solidFill>
                <a:latin typeface="Arial" panose="020B0604020202020204" pitchFamily="34" charset="0"/>
              </a:defRPr>
            </a:lvl1pPr>
            <a:lvl2pPr marL="742950" indent="-285750">
              <a:spcBef>
                <a:spcPct val="50000"/>
              </a:spcBef>
              <a:defRPr>
                <a:solidFill>
                  <a:schemeClr val="tx1"/>
                </a:solidFill>
                <a:latin typeface="Arial" panose="020B0604020202020204" pitchFamily="34" charset="0"/>
              </a:defRPr>
            </a:lvl2pPr>
            <a:lvl3pPr marL="1143000" indent="-228600">
              <a:spcBef>
                <a:spcPct val="50000"/>
              </a:spcBef>
              <a:defRPr>
                <a:solidFill>
                  <a:schemeClr val="tx1"/>
                </a:solidFill>
                <a:latin typeface="Arial" panose="020B0604020202020204" pitchFamily="34" charset="0"/>
              </a:defRPr>
            </a:lvl3pPr>
            <a:lvl4pPr marL="1600200" indent="-228600">
              <a:spcBef>
                <a:spcPct val="50000"/>
              </a:spcBef>
              <a:defRPr>
                <a:solidFill>
                  <a:schemeClr val="tx1"/>
                </a:solidFill>
                <a:latin typeface="Arial" panose="020B0604020202020204" pitchFamily="34" charset="0"/>
              </a:defRPr>
            </a:lvl4pPr>
            <a:lvl5pPr marL="2057400" indent="-228600">
              <a:spcBef>
                <a:spcPct val="50000"/>
              </a:spcBef>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algn="ctr" eaLnBrk="1" hangingPunct="1"/>
            <a:r>
              <a:rPr lang="cs-CZ" altLang="cs-CZ" b="1" dirty="0" err="1"/>
              <a:t>Polonská</a:t>
            </a:r>
            <a:r>
              <a:rPr lang="cs-CZ" altLang="cs-CZ" b="1" dirty="0"/>
              <a:t> </a:t>
            </a:r>
            <a:r>
              <a:rPr lang="cs-CZ" altLang="cs-CZ" b="1" dirty="0" err="1"/>
              <a:t>podprovincie</a:t>
            </a:r>
            <a:endParaRPr lang="cs-CZ" altLang="cs-CZ" b="1" dirty="0"/>
          </a:p>
        </p:txBody>
      </p:sp>
      <p:sp>
        <p:nvSpPr>
          <p:cNvPr id="9" name="TextovéPole 9">
            <a:extLst>
              <a:ext uri="{FF2B5EF4-FFF2-40B4-BE49-F238E27FC236}">
                <a16:creationId xmlns:a16="http://schemas.microsoft.com/office/drawing/2014/main" id="{17038108-62F6-4CE4-BB2E-65D2D18230CD}"/>
              </a:ext>
            </a:extLst>
          </p:cNvPr>
          <p:cNvSpPr txBox="1">
            <a:spLocks noChangeArrowheads="1"/>
          </p:cNvSpPr>
          <p:nvPr/>
        </p:nvSpPr>
        <p:spPr bwMode="auto">
          <a:xfrm>
            <a:off x="9358417" y="5389511"/>
            <a:ext cx="27003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defRPr>
                <a:solidFill>
                  <a:schemeClr val="tx1"/>
                </a:solidFill>
                <a:latin typeface="Arial" panose="020B0604020202020204" pitchFamily="34" charset="0"/>
              </a:defRPr>
            </a:lvl1pPr>
            <a:lvl2pPr marL="742950" indent="-285750">
              <a:spcBef>
                <a:spcPct val="50000"/>
              </a:spcBef>
              <a:defRPr>
                <a:solidFill>
                  <a:schemeClr val="tx1"/>
                </a:solidFill>
                <a:latin typeface="Arial" panose="020B0604020202020204" pitchFamily="34" charset="0"/>
              </a:defRPr>
            </a:lvl2pPr>
            <a:lvl3pPr marL="1143000" indent="-228600">
              <a:spcBef>
                <a:spcPct val="50000"/>
              </a:spcBef>
              <a:defRPr>
                <a:solidFill>
                  <a:schemeClr val="tx1"/>
                </a:solidFill>
                <a:latin typeface="Arial" panose="020B0604020202020204" pitchFamily="34" charset="0"/>
              </a:defRPr>
            </a:lvl3pPr>
            <a:lvl4pPr marL="1600200" indent="-228600">
              <a:spcBef>
                <a:spcPct val="50000"/>
              </a:spcBef>
              <a:defRPr>
                <a:solidFill>
                  <a:schemeClr val="tx1"/>
                </a:solidFill>
                <a:latin typeface="Arial" panose="020B0604020202020204" pitchFamily="34" charset="0"/>
              </a:defRPr>
            </a:lvl4pPr>
            <a:lvl5pPr marL="2057400" indent="-228600">
              <a:spcBef>
                <a:spcPct val="50000"/>
              </a:spcBef>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algn="ctr" eaLnBrk="1" hangingPunct="1"/>
            <a:r>
              <a:rPr lang="cs-CZ" altLang="cs-CZ" b="1" dirty="0" err="1"/>
              <a:t>Západokarpatská</a:t>
            </a:r>
            <a:r>
              <a:rPr lang="cs-CZ" altLang="cs-CZ" b="1" dirty="0"/>
              <a:t> </a:t>
            </a:r>
            <a:r>
              <a:rPr lang="cs-CZ" altLang="cs-CZ" b="1" dirty="0" err="1"/>
              <a:t>podprovincie</a:t>
            </a:r>
            <a:endParaRPr lang="cs-CZ" altLang="cs-CZ" b="1" dirty="0"/>
          </a:p>
        </p:txBody>
      </p:sp>
      <p:sp>
        <p:nvSpPr>
          <p:cNvPr id="10" name="TextovéPole 10">
            <a:extLst>
              <a:ext uri="{FF2B5EF4-FFF2-40B4-BE49-F238E27FC236}">
                <a16:creationId xmlns:a16="http://schemas.microsoft.com/office/drawing/2014/main" id="{CE84ADC8-34FF-422A-B123-25169CD441C7}"/>
              </a:ext>
            </a:extLst>
          </p:cNvPr>
          <p:cNvSpPr txBox="1">
            <a:spLocks noChangeArrowheads="1"/>
          </p:cNvSpPr>
          <p:nvPr/>
        </p:nvSpPr>
        <p:spPr bwMode="auto">
          <a:xfrm>
            <a:off x="4376845" y="6000203"/>
            <a:ext cx="2374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defRPr>
                <a:solidFill>
                  <a:schemeClr val="tx1"/>
                </a:solidFill>
                <a:latin typeface="Arial" panose="020B0604020202020204" pitchFamily="34" charset="0"/>
              </a:defRPr>
            </a:lvl1pPr>
            <a:lvl2pPr marL="742950" indent="-285750">
              <a:spcBef>
                <a:spcPct val="50000"/>
              </a:spcBef>
              <a:defRPr>
                <a:solidFill>
                  <a:schemeClr val="tx1"/>
                </a:solidFill>
                <a:latin typeface="Arial" panose="020B0604020202020204" pitchFamily="34" charset="0"/>
              </a:defRPr>
            </a:lvl2pPr>
            <a:lvl3pPr marL="1143000" indent="-228600">
              <a:spcBef>
                <a:spcPct val="50000"/>
              </a:spcBef>
              <a:defRPr>
                <a:solidFill>
                  <a:schemeClr val="tx1"/>
                </a:solidFill>
                <a:latin typeface="Arial" panose="020B0604020202020204" pitchFamily="34" charset="0"/>
              </a:defRPr>
            </a:lvl3pPr>
            <a:lvl4pPr marL="1600200" indent="-228600">
              <a:spcBef>
                <a:spcPct val="50000"/>
              </a:spcBef>
              <a:defRPr>
                <a:solidFill>
                  <a:schemeClr val="tx1"/>
                </a:solidFill>
                <a:latin typeface="Arial" panose="020B0604020202020204" pitchFamily="34" charset="0"/>
              </a:defRPr>
            </a:lvl4pPr>
            <a:lvl5pPr marL="2057400" indent="-228600">
              <a:spcBef>
                <a:spcPct val="50000"/>
              </a:spcBef>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eaLnBrk="1" hangingPunct="1"/>
            <a:r>
              <a:rPr lang="cs-CZ" altLang="cs-CZ" b="1" dirty="0" err="1"/>
              <a:t>Severopanonská</a:t>
            </a:r>
            <a:r>
              <a:rPr lang="cs-CZ" altLang="cs-CZ" b="1" dirty="0"/>
              <a:t> </a:t>
            </a:r>
            <a:r>
              <a:rPr lang="cs-CZ" altLang="cs-CZ" b="1" dirty="0" err="1"/>
              <a:t>podprovincie</a:t>
            </a:r>
            <a:endParaRPr lang="cs-CZ" altLang="cs-CZ" b="1" dirty="0"/>
          </a:p>
        </p:txBody>
      </p:sp>
      <p:cxnSp>
        <p:nvCxnSpPr>
          <p:cNvPr id="11" name="Přímá spojnice se šipkou 10">
            <a:extLst>
              <a:ext uri="{FF2B5EF4-FFF2-40B4-BE49-F238E27FC236}">
                <a16:creationId xmlns:a16="http://schemas.microsoft.com/office/drawing/2014/main" id="{9625CBDB-EBEB-4152-B1FA-AD5454E06C8A}"/>
              </a:ext>
            </a:extLst>
          </p:cNvPr>
          <p:cNvCxnSpPr/>
          <p:nvPr/>
        </p:nvCxnSpPr>
        <p:spPr bwMode="auto">
          <a:xfrm>
            <a:off x="2676525" y="1769320"/>
            <a:ext cx="539750" cy="612775"/>
          </a:xfrm>
          <a:prstGeom prst="straightConnector1">
            <a:avLst/>
          </a:prstGeom>
          <a:ln w="57150">
            <a:solidFill>
              <a:srgbClr val="A8A800"/>
            </a:solidFill>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2" name="Přímá spojnice se šipkou 11">
            <a:extLst>
              <a:ext uri="{FF2B5EF4-FFF2-40B4-BE49-F238E27FC236}">
                <a16:creationId xmlns:a16="http://schemas.microsoft.com/office/drawing/2014/main" id="{CADE4377-260F-4205-A0EC-71BB55FBDF60}"/>
              </a:ext>
            </a:extLst>
          </p:cNvPr>
          <p:cNvCxnSpPr>
            <a:cxnSpLocks/>
          </p:cNvCxnSpPr>
          <p:nvPr/>
        </p:nvCxnSpPr>
        <p:spPr bwMode="auto">
          <a:xfrm flipH="1">
            <a:off x="10061707" y="2575659"/>
            <a:ext cx="569436" cy="391670"/>
          </a:xfrm>
          <a:prstGeom prst="straightConnector1">
            <a:avLst/>
          </a:prstGeom>
          <a:ln w="57150">
            <a:solidFill>
              <a:srgbClr val="00A884"/>
            </a:solidFill>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3" name="Přímá spojnice se šipkou 12">
            <a:extLst>
              <a:ext uri="{FF2B5EF4-FFF2-40B4-BE49-F238E27FC236}">
                <a16:creationId xmlns:a16="http://schemas.microsoft.com/office/drawing/2014/main" id="{E1CB62B3-7FC1-41EF-B6F2-DAA81CCAAF58}"/>
              </a:ext>
            </a:extLst>
          </p:cNvPr>
          <p:cNvCxnSpPr>
            <a:cxnSpLocks/>
          </p:cNvCxnSpPr>
          <p:nvPr/>
        </p:nvCxnSpPr>
        <p:spPr bwMode="auto">
          <a:xfrm flipH="1" flipV="1">
            <a:off x="9547123" y="4775469"/>
            <a:ext cx="477721" cy="534762"/>
          </a:xfrm>
          <a:prstGeom prst="straightConnector1">
            <a:avLst/>
          </a:prstGeom>
          <a:ln w="57150">
            <a:solidFill>
              <a:srgbClr val="FFC000"/>
            </a:solidFill>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4" name="Přímá spojnice se šipkou 13">
            <a:extLst>
              <a:ext uri="{FF2B5EF4-FFF2-40B4-BE49-F238E27FC236}">
                <a16:creationId xmlns:a16="http://schemas.microsoft.com/office/drawing/2014/main" id="{AC42A127-B2E5-427C-8846-809B5DC130EA}"/>
              </a:ext>
            </a:extLst>
          </p:cNvPr>
          <p:cNvCxnSpPr/>
          <p:nvPr/>
        </p:nvCxnSpPr>
        <p:spPr bwMode="auto">
          <a:xfrm flipV="1">
            <a:off x="6500127" y="5591279"/>
            <a:ext cx="503237" cy="428625"/>
          </a:xfrm>
          <a:prstGeom prst="straightConnector1">
            <a:avLst/>
          </a:prstGeom>
          <a:ln w="57150">
            <a:solidFill>
              <a:srgbClr val="FF5959"/>
            </a:solidFill>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7" name="Přímá spojnice se šipkou 16">
            <a:extLst>
              <a:ext uri="{FF2B5EF4-FFF2-40B4-BE49-F238E27FC236}">
                <a16:creationId xmlns:a16="http://schemas.microsoft.com/office/drawing/2014/main" id="{02B0A370-D2DD-4850-B8CF-4E2EB300F6E1}"/>
              </a:ext>
            </a:extLst>
          </p:cNvPr>
          <p:cNvCxnSpPr>
            <a:cxnSpLocks/>
          </p:cNvCxnSpPr>
          <p:nvPr/>
        </p:nvCxnSpPr>
        <p:spPr bwMode="auto">
          <a:xfrm>
            <a:off x="2407640" y="816773"/>
            <a:ext cx="538760" cy="553674"/>
          </a:xfrm>
          <a:prstGeom prst="straightConnector1">
            <a:avLst/>
          </a:prstGeom>
          <a:ln w="57150">
            <a:solidFill>
              <a:srgbClr val="A8A800"/>
            </a:solidFill>
            <a:headEnd type="none" w="med" len="med"/>
            <a:tailEnd type="triangle"/>
          </a:ln>
        </p:spPr>
        <p:style>
          <a:lnRef idx="1">
            <a:schemeClr val="accent4"/>
          </a:lnRef>
          <a:fillRef idx="0">
            <a:schemeClr val="accent4"/>
          </a:fillRef>
          <a:effectRef idx="0">
            <a:schemeClr val="accent4"/>
          </a:effectRef>
          <a:fontRef idx="minor">
            <a:schemeClr val="tx1"/>
          </a:fontRef>
        </p:style>
      </p:cxnSp>
      <p:pic>
        <p:nvPicPr>
          <p:cNvPr id="20" name="Obrázek 19">
            <a:extLst>
              <a:ext uri="{FF2B5EF4-FFF2-40B4-BE49-F238E27FC236}">
                <a16:creationId xmlns:a16="http://schemas.microsoft.com/office/drawing/2014/main" id="{F5C7015D-2C07-44B9-B6FB-D935DC43E6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87529" y="92872"/>
            <a:ext cx="3317792" cy="2001476"/>
          </a:xfrm>
          <a:prstGeom prst="rect">
            <a:avLst/>
          </a:prstGeom>
          <a:effectLst>
            <a:outerShdw blurRad="50800" dist="38100" dir="5400000" algn="t" rotWithShape="0">
              <a:prstClr val="black">
                <a:alpha val="40000"/>
              </a:prstClr>
            </a:outerShdw>
          </a:effectLst>
        </p:spPr>
      </p:pic>
      <p:pic>
        <p:nvPicPr>
          <p:cNvPr id="23" name="Obrázek 22">
            <a:extLst>
              <a:ext uri="{FF2B5EF4-FFF2-40B4-BE49-F238E27FC236}">
                <a16:creationId xmlns:a16="http://schemas.microsoft.com/office/drawing/2014/main" id="{BD8B5C3C-08D9-4920-A801-D7D6B55FA4A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6535" y="4664280"/>
            <a:ext cx="3527807" cy="2128384"/>
          </a:xfrm>
          <a:prstGeom prst="rect">
            <a:avLst/>
          </a:prstGeom>
          <a:effectLst>
            <a:outerShdw blurRad="50800" dist="38100" algn="l" rotWithShape="0">
              <a:prstClr val="black">
                <a:alpha val="40000"/>
              </a:prstClr>
            </a:outerShdw>
          </a:effectLst>
        </p:spPr>
      </p:pic>
      <p:sp>
        <p:nvSpPr>
          <p:cNvPr id="25" name="TextovéPole 10">
            <a:extLst>
              <a:ext uri="{FF2B5EF4-FFF2-40B4-BE49-F238E27FC236}">
                <a16:creationId xmlns:a16="http://schemas.microsoft.com/office/drawing/2014/main" id="{6AE39BA0-F6C2-4EE6-9075-AFF9613CE921}"/>
              </a:ext>
            </a:extLst>
          </p:cNvPr>
          <p:cNvSpPr txBox="1">
            <a:spLocks noChangeArrowheads="1"/>
          </p:cNvSpPr>
          <p:nvPr/>
        </p:nvSpPr>
        <p:spPr bwMode="auto">
          <a:xfrm>
            <a:off x="126535" y="4294948"/>
            <a:ext cx="3262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defRPr>
                <a:solidFill>
                  <a:schemeClr val="tx1"/>
                </a:solidFill>
                <a:latin typeface="Arial" panose="020B0604020202020204" pitchFamily="34" charset="0"/>
              </a:defRPr>
            </a:lvl1pPr>
            <a:lvl2pPr marL="742950" indent="-285750">
              <a:spcBef>
                <a:spcPct val="50000"/>
              </a:spcBef>
              <a:defRPr>
                <a:solidFill>
                  <a:schemeClr val="tx1"/>
                </a:solidFill>
                <a:latin typeface="Arial" panose="020B0604020202020204" pitchFamily="34" charset="0"/>
              </a:defRPr>
            </a:lvl2pPr>
            <a:lvl3pPr marL="1143000" indent="-228600">
              <a:spcBef>
                <a:spcPct val="50000"/>
              </a:spcBef>
              <a:defRPr>
                <a:solidFill>
                  <a:schemeClr val="tx1"/>
                </a:solidFill>
                <a:latin typeface="Arial" panose="020B0604020202020204" pitchFamily="34" charset="0"/>
              </a:defRPr>
            </a:lvl3pPr>
            <a:lvl4pPr marL="1600200" indent="-228600">
              <a:spcBef>
                <a:spcPct val="50000"/>
              </a:spcBef>
              <a:defRPr>
                <a:solidFill>
                  <a:schemeClr val="tx1"/>
                </a:solidFill>
                <a:latin typeface="Arial" panose="020B0604020202020204" pitchFamily="34" charset="0"/>
              </a:defRPr>
            </a:lvl4pPr>
            <a:lvl5pPr marL="2057400" indent="-228600">
              <a:spcBef>
                <a:spcPct val="50000"/>
              </a:spcBef>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eaLnBrk="1" hangingPunct="1"/>
            <a:r>
              <a:rPr lang="cs-CZ" altLang="cs-CZ" b="1" dirty="0">
                <a:solidFill>
                  <a:srgbClr val="FF5959"/>
                </a:solidFill>
              </a:rPr>
              <a:t>4.4 Hodonínský </a:t>
            </a:r>
            <a:r>
              <a:rPr lang="cs-CZ" altLang="cs-CZ" b="1" dirty="0" err="1">
                <a:solidFill>
                  <a:srgbClr val="FF5959"/>
                </a:solidFill>
              </a:rPr>
              <a:t>bioregion</a:t>
            </a:r>
            <a:endParaRPr lang="cs-CZ" altLang="cs-CZ" b="1" dirty="0">
              <a:solidFill>
                <a:srgbClr val="FF5959"/>
              </a:solidFill>
            </a:endParaRPr>
          </a:p>
        </p:txBody>
      </p:sp>
      <p:sp>
        <p:nvSpPr>
          <p:cNvPr id="26" name="TextovéPole 10">
            <a:extLst>
              <a:ext uri="{FF2B5EF4-FFF2-40B4-BE49-F238E27FC236}">
                <a16:creationId xmlns:a16="http://schemas.microsoft.com/office/drawing/2014/main" id="{4D18A05A-5FB0-4D53-9D16-0D6F604835F7}"/>
              </a:ext>
            </a:extLst>
          </p:cNvPr>
          <p:cNvSpPr txBox="1">
            <a:spLocks noChangeArrowheads="1"/>
          </p:cNvSpPr>
          <p:nvPr/>
        </p:nvSpPr>
        <p:spPr bwMode="auto">
          <a:xfrm>
            <a:off x="4521622" y="45078"/>
            <a:ext cx="40568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defRPr>
                <a:solidFill>
                  <a:schemeClr val="tx1"/>
                </a:solidFill>
                <a:latin typeface="Arial" panose="020B0604020202020204" pitchFamily="34" charset="0"/>
              </a:defRPr>
            </a:lvl1pPr>
            <a:lvl2pPr marL="742950" indent="-285750">
              <a:spcBef>
                <a:spcPct val="50000"/>
              </a:spcBef>
              <a:defRPr>
                <a:solidFill>
                  <a:schemeClr val="tx1"/>
                </a:solidFill>
                <a:latin typeface="Arial" panose="020B0604020202020204" pitchFamily="34" charset="0"/>
              </a:defRPr>
            </a:lvl2pPr>
            <a:lvl3pPr marL="1143000" indent="-228600">
              <a:spcBef>
                <a:spcPct val="50000"/>
              </a:spcBef>
              <a:defRPr>
                <a:solidFill>
                  <a:schemeClr val="tx1"/>
                </a:solidFill>
                <a:latin typeface="Arial" panose="020B0604020202020204" pitchFamily="34" charset="0"/>
              </a:defRPr>
            </a:lvl3pPr>
            <a:lvl4pPr marL="1600200" indent="-228600">
              <a:spcBef>
                <a:spcPct val="50000"/>
              </a:spcBef>
              <a:defRPr>
                <a:solidFill>
                  <a:schemeClr val="tx1"/>
                </a:solidFill>
                <a:latin typeface="Arial" panose="020B0604020202020204" pitchFamily="34" charset="0"/>
              </a:defRPr>
            </a:lvl4pPr>
            <a:lvl5pPr marL="2057400" indent="-228600">
              <a:spcBef>
                <a:spcPct val="50000"/>
              </a:spcBef>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algn="r" eaLnBrk="1" hangingPunct="1"/>
            <a:r>
              <a:rPr lang="cs-CZ" altLang="cs-CZ" b="1" dirty="0">
                <a:solidFill>
                  <a:srgbClr val="A8A800"/>
                </a:solidFill>
              </a:rPr>
              <a:t>1.53 Šumperský </a:t>
            </a:r>
            <a:r>
              <a:rPr lang="cs-CZ" altLang="cs-CZ" b="1" dirty="0" err="1">
                <a:solidFill>
                  <a:srgbClr val="A8A800"/>
                </a:solidFill>
              </a:rPr>
              <a:t>bioregion</a:t>
            </a:r>
            <a:endParaRPr lang="cs-CZ" altLang="cs-CZ" b="1" dirty="0">
              <a:solidFill>
                <a:srgbClr val="A8A800"/>
              </a:solidFill>
            </a:endParaRPr>
          </a:p>
        </p:txBody>
      </p:sp>
    </p:spTree>
    <p:extLst>
      <p:ext uri="{BB962C8B-B14F-4D97-AF65-F5344CB8AC3E}">
        <p14:creationId xmlns:p14="http://schemas.microsoft.com/office/powerpoint/2010/main" val="399488280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0241BD-7613-4534-BB58-7611D57FF245}"/>
              </a:ext>
            </a:extLst>
          </p:cNvPr>
          <p:cNvSpPr>
            <a:spLocks noGrp="1"/>
          </p:cNvSpPr>
          <p:nvPr>
            <p:ph type="title"/>
          </p:nvPr>
        </p:nvSpPr>
        <p:spPr>
          <a:xfrm>
            <a:off x="190500" y="0"/>
            <a:ext cx="10515600" cy="1325563"/>
          </a:xfrm>
        </p:spPr>
        <p:txBody>
          <a:bodyPr/>
          <a:lstStyle/>
          <a:p>
            <a:r>
              <a:rPr lang="cs-CZ" b="1" dirty="0">
                <a:solidFill>
                  <a:schemeClr val="accent6">
                    <a:lumMod val="50000"/>
                  </a:schemeClr>
                </a:solidFill>
                <a:latin typeface="Arial Black" panose="020B0A04020102020204" pitchFamily="34" charset="0"/>
              </a:rPr>
              <a:t>Názvosloví</a:t>
            </a:r>
            <a:r>
              <a:rPr lang="cs-CZ" b="1" dirty="0">
                <a:solidFill>
                  <a:schemeClr val="accent6">
                    <a:lumMod val="50000"/>
                  </a:schemeClr>
                </a:solidFill>
              </a:rPr>
              <a:t>: </a:t>
            </a:r>
          </a:p>
        </p:txBody>
      </p:sp>
      <p:sp>
        <p:nvSpPr>
          <p:cNvPr id="3" name="Zástupný obsah 2">
            <a:extLst>
              <a:ext uri="{FF2B5EF4-FFF2-40B4-BE49-F238E27FC236}">
                <a16:creationId xmlns:a16="http://schemas.microsoft.com/office/drawing/2014/main" id="{6BF3FAA5-D48D-43AC-9725-DF973D0102B0}"/>
              </a:ext>
            </a:extLst>
          </p:cNvPr>
          <p:cNvSpPr>
            <a:spLocks noGrp="1"/>
          </p:cNvSpPr>
          <p:nvPr>
            <p:ph idx="1"/>
          </p:nvPr>
        </p:nvSpPr>
        <p:spPr>
          <a:xfrm>
            <a:off x="533400" y="1228725"/>
            <a:ext cx="10925175" cy="5300663"/>
          </a:xfrm>
        </p:spPr>
        <p:txBody>
          <a:bodyPr/>
          <a:lstStyle/>
          <a:p>
            <a:pPr algn="just"/>
            <a:r>
              <a:rPr lang="cs-CZ" dirty="0">
                <a:latin typeface="Arial Black" panose="020B0A04020102020204" pitchFamily="34" charset="0"/>
              </a:rPr>
              <a:t>BIOREGION</a:t>
            </a:r>
            <a:r>
              <a:rPr lang="cs-CZ" dirty="0"/>
              <a:t> = (biogeografický region) je </a:t>
            </a:r>
            <a:r>
              <a:rPr lang="cs-CZ" b="1" u="sng" dirty="0">
                <a:solidFill>
                  <a:srgbClr val="FF0000"/>
                </a:solidFill>
              </a:rPr>
              <a:t>nejnižší</a:t>
            </a:r>
            <a:r>
              <a:rPr lang="cs-CZ" dirty="0"/>
              <a:t> individuální jednotkou biogeografického členění. V rámci bioregionu se vyskytuje identická vegetační stupňovitost, biocenózy jsou ovlivněny jeho polohou a mají charakteristické </a:t>
            </a:r>
            <a:r>
              <a:rPr lang="cs-CZ" b="1" u="sng" dirty="0">
                <a:solidFill>
                  <a:srgbClr val="FF0000"/>
                </a:solidFill>
              </a:rPr>
              <a:t>chorologické rysy</a:t>
            </a:r>
            <a:r>
              <a:rPr lang="cs-CZ" dirty="0"/>
              <a:t>, dané ve střední Evropě zvláštností </a:t>
            </a:r>
            <a:r>
              <a:rPr lang="cs-CZ" b="1" u="sng" dirty="0">
                <a:solidFill>
                  <a:srgbClr val="FF0000"/>
                </a:solidFill>
              </a:rPr>
              <a:t>postglaciální geneze</a:t>
            </a:r>
            <a:r>
              <a:rPr lang="cs-CZ" dirty="0"/>
              <a:t> flóry a fauny. Vyznačuje se charakteristickým georeliéfem, </a:t>
            </a:r>
            <a:r>
              <a:rPr lang="cs-CZ" dirty="0" err="1"/>
              <a:t>mezoklimatem</a:t>
            </a:r>
            <a:r>
              <a:rPr lang="cs-CZ" dirty="0"/>
              <a:t> a půdami. Jedná se převážně o jednotku </a:t>
            </a:r>
            <a:r>
              <a:rPr lang="cs-CZ" b="1" u="sng" dirty="0">
                <a:solidFill>
                  <a:srgbClr val="FF0000"/>
                </a:solidFill>
              </a:rPr>
              <a:t>potenciální bioty</a:t>
            </a:r>
            <a:r>
              <a:rPr lang="cs-CZ" dirty="0"/>
              <a:t>, nikoliv aktuálního stavu krajiny. </a:t>
            </a:r>
          </a:p>
          <a:p>
            <a:pPr algn="just"/>
            <a:r>
              <a:rPr lang="cs-CZ" dirty="0">
                <a:latin typeface="Arial Black" panose="020B0A04020102020204" pitchFamily="34" charset="0"/>
              </a:rPr>
              <a:t>BIOCHORA </a:t>
            </a:r>
            <a:r>
              <a:rPr lang="cs-CZ" dirty="0"/>
              <a:t>= heterogenní </a:t>
            </a:r>
            <a:r>
              <a:rPr lang="cs-CZ" b="1" u="sng" dirty="0">
                <a:solidFill>
                  <a:schemeClr val="accent6">
                    <a:lumMod val="50000"/>
                  </a:schemeClr>
                </a:solidFill>
              </a:rPr>
              <a:t>vyšší typologická (tj. opakovatelná) </a:t>
            </a:r>
            <a:r>
              <a:rPr lang="cs-CZ" dirty="0"/>
              <a:t>biogeografická jednotka, nacházející se pod úrovní bioregionu. </a:t>
            </a:r>
            <a:r>
              <a:rPr lang="cs-CZ" dirty="0" err="1"/>
              <a:t>Biochory</a:t>
            </a:r>
            <a:r>
              <a:rPr lang="cs-CZ" dirty="0"/>
              <a:t> se vyznačují </a:t>
            </a:r>
            <a:r>
              <a:rPr lang="cs-CZ" b="1" u="sng" dirty="0">
                <a:solidFill>
                  <a:schemeClr val="accent6">
                    <a:lumMod val="50000"/>
                  </a:schemeClr>
                </a:solidFill>
              </a:rPr>
              <a:t>svébytným</a:t>
            </a:r>
            <a:r>
              <a:rPr lang="cs-CZ" dirty="0"/>
              <a:t> zastoupením, uspořádáním, kontrastností a složitostí </a:t>
            </a:r>
            <a:r>
              <a:rPr lang="cs-CZ" b="1" u="sng" dirty="0">
                <a:solidFill>
                  <a:schemeClr val="accent6">
                    <a:lumMod val="50000"/>
                  </a:schemeClr>
                </a:solidFill>
              </a:rPr>
              <a:t>kombinace skupin typů </a:t>
            </a:r>
            <a:r>
              <a:rPr lang="cs-CZ" b="1" u="sng" dirty="0" err="1">
                <a:solidFill>
                  <a:schemeClr val="accent6">
                    <a:lumMod val="50000"/>
                  </a:schemeClr>
                </a:solidFill>
              </a:rPr>
              <a:t>geobiocénu</a:t>
            </a:r>
            <a:r>
              <a:rPr lang="cs-CZ" dirty="0"/>
              <a:t> v rámci vegetačních stupňů a trofických řad. </a:t>
            </a:r>
          </a:p>
        </p:txBody>
      </p:sp>
    </p:spTree>
    <p:extLst>
      <p:ext uri="{BB962C8B-B14F-4D97-AF65-F5344CB8AC3E}">
        <p14:creationId xmlns:p14="http://schemas.microsoft.com/office/powerpoint/2010/main" val="2654862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0241BD-7613-4534-BB58-7611D57FF245}"/>
              </a:ext>
            </a:extLst>
          </p:cNvPr>
          <p:cNvSpPr>
            <a:spLocks noGrp="1"/>
          </p:cNvSpPr>
          <p:nvPr>
            <p:ph type="title"/>
          </p:nvPr>
        </p:nvSpPr>
        <p:spPr>
          <a:xfrm>
            <a:off x="190500" y="0"/>
            <a:ext cx="10515600" cy="1325563"/>
          </a:xfrm>
        </p:spPr>
        <p:txBody>
          <a:bodyPr/>
          <a:lstStyle/>
          <a:p>
            <a:r>
              <a:rPr lang="cs-CZ" b="1" dirty="0">
                <a:solidFill>
                  <a:schemeClr val="accent6">
                    <a:lumMod val="50000"/>
                  </a:schemeClr>
                </a:solidFill>
                <a:latin typeface="Arial Black" panose="020B0A04020102020204" pitchFamily="34" charset="0"/>
              </a:rPr>
              <a:t>Jak tomu porozumět?</a:t>
            </a:r>
            <a:r>
              <a:rPr lang="cs-CZ" b="1" dirty="0">
                <a:solidFill>
                  <a:schemeClr val="accent6">
                    <a:lumMod val="50000"/>
                  </a:schemeClr>
                </a:solidFill>
              </a:rPr>
              <a:t> </a:t>
            </a:r>
          </a:p>
        </p:txBody>
      </p:sp>
      <p:sp>
        <p:nvSpPr>
          <p:cNvPr id="6" name="TextovéPole 5">
            <a:extLst>
              <a:ext uri="{FF2B5EF4-FFF2-40B4-BE49-F238E27FC236}">
                <a16:creationId xmlns:a16="http://schemas.microsoft.com/office/drawing/2014/main" id="{B2D67C34-FE34-482C-9260-613FF69FC884}"/>
              </a:ext>
            </a:extLst>
          </p:cNvPr>
          <p:cNvSpPr txBox="1"/>
          <p:nvPr/>
        </p:nvSpPr>
        <p:spPr>
          <a:xfrm>
            <a:off x="2514600" y="2113399"/>
            <a:ext cx="1666875" cy="861774"/>
          </a:xfrm>
          <a:prstGeom prst="rect">
            <a:avLst/>
          </a:prstGeom>
          <a:noFill/>
        </p:spPr>
        <p:txBody>
          <a:bodyPr wrap="square" rtlCol="0">
            <a:spAutoFit/>
          </a:bodyPr>
          <a:lstStyle/>
          <a:p>
            <a:r>
              <a:rPr lang="cs-CZ" sz="5000" b="1" dirty="0">
                <a:solidFill>
                  <a:srgbClr val="FF0000"/>
                </a:solidFill>
                <a:latin typeface="Arial Black" panose="020B0A04020102020204" pitchFamily="34" charset="0"/>
              </a:rPr>
              <a:t>1</a:t>
            </a:r>
            <a:r>
              <a:rPr lang="cs-CZ" sz="5000" b="1" dirty="0">
                <a:latin typeface="Arial Black" panose="020B0A04020102020204" pitchFamily="34" charset="0"/>
              </a:rPr>
              <a:t>.53</a:t>
            </a:r>
          </a:p>
        </p:txBody>
      </p:sp>
      <p:cxnSp>
        <p:nvCxnSpPr>
          <p:cNvPr id="8" name="Přímá spojnice se šipkou 7">
            <a:extLst>
              <a:ext uri="{FF2B5EF4-FFF2-40B4-BE49-F238E27FC236}">
                <a16:creationId xmlns:a16="http://schemas.microsoft.com/office/drawing/2014/main" id="{2F42D20B-13E0-4FE1-B485-844B166C5EE6}"/>
              </a:ext>
            </a:extLst>
          </p:cNvPr>
          <p:cNvCxnSpPr>
            <a:cxnSpLocks/>
          </p:cNvCxnSpPr>
          <p:nvPr/>
        </p:nvCxnSpPr>
        <p:spPr>
          <a:xfrm flipH="1">
            <a:off x="2171700" y="3073598"/>
            <a:ext cx="495300" cy="142220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Přímá spojnice se šipkou 8">
            <a:extLst>
              <a:ext uri="{FF2B5EF4-FFF2-40B4-BE49-F238E27FC236}">
                <a16:creationId xmlns:a16="http://schemas.microsoft.com/office/drawing/2014/main" id="{6C2187C5-FBEB-4C23-8C23-B9762CF27177}"/>
              </a:ext>
            </a:extLst>
          </p:cNvPr>
          <p:cNvCxnSpPr>
            <a:cxnSpLocks/>
          </p:cNvCxnSpPr>
          <p:nvPr/>
        </p:nvCxnSpPr>
        <p:spPr>
          <a:xfrm>
            <a:off x="4086225" y="3023949"/>
            <a:ext cx="695325" cy="147185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889B19A4-24D0-4B9A-B81D-B16730CB8371}"/>
              </a:ext>
            </a:extLst>
          </p:cNvPr>
          <p:cNvSpPr txBox="1"/>
          <p:nvPr/>
        </p:nvSpPr>
        <p:spPr>
          <a:xfrm>
            <a:off x="333375" y="4614386"/>
            <a:ext cx="3390900" cy="2031325"/>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cs-CZ" b="1" dirty="0">
                <a:solidFill>
                  <a:srgbClr val="FF0000"/>
                </a:solidFill>
              </a:rPr>
              <a:t>Označuje biogeografickou </a:t>
            </a:r>
            <a:r>
              <a:rPr lang="cs-CZ" b="1" dirty="0" err="1">
                <a:solidFill>
                  <a:srgbClr val="FF0000"/>
                </a:solidFill>
              </a:rPr>
              <a:t>podprovincii</a:t>
            </a:r>
            <a:endParaRPr lang="cs-CZ" b="1" dirty="0">
              <a:solidFill>
                <a:srgbClr val="FF0000"/>
              </a:solidFill>
            </a:endParaRPr>
          </a:p>
          <a:p>
            <a:pPr marL="285750" indent="-285750">
              <a:buFont typeface="Arial" panose="020B0604020202020204" pitchFamily="34" charset="0"/>
              <a:buChar char="•"/>
            </a:pPr>
            <a:r>
              <a:rPr lang="cs-CZ" b="1" dirty="0">
                <a:solidFill>
                  <a:srgbClr val="FF0000"/>
                </a:solidFill>
              </a:rPr>
              <a:t>Na území ČR:</a:t>
            </a:r>
          </a:p>
          <a:p>
            <a:pPr marL="285750" indent="-285750">
              <a:buFont typeface="Arial" panose="020B0604020202020204" pitchFamily="34" charset="0"/>
              <a:buChar char="•"/>
            </a:pPr>
            <a:r>
              <a:rPr lang="cs-CZ" b="1" dirty="0">
                <a:solidFill>
                  <a:srgbClr val="FF0000"/>
                </a:solidFill>
              </a:rPr>
              <a:t>1 – Hercynikum (největší)</a:t>
            </a:r>
          </a:p>
          <a:p>
            <a:pPr marL="285750" indent="-285750">
              <a:buFont typeface="Arial" panose="020B0604020202020204" pitchFamily="34" charset="0"/>
              <a:buChar char="•"/>
            </a:pPr>
            <a:r>
              <a:rPr lang="cs-CZ" b="1" dirty="0">
                <a:solidFill>
                  <a:srgbClr val="FF0000"/>
                </a:solidFill>
              </a:rPr>
              <a:t>2 – </a:t>
            </a:r>
            <a:r>
              <a:rPr lang="cs-CZ" b="1" dirty="0" err="1">
                <a:solidFill>
                  <a:srgbClr val="FF0000"/>
                </a:solidFill>
              </a:rPr>
              <a:t>Západokarpatská</a:t>
            </a:r>
            <a:endParaRPr lang="cs-CZ" b="1" dirty="0">
              <a:solidFill>
                <a:srgbClr val="FF0000"/>
              </a:solidFill>
            </a:endParaRPr>
          </a:p>
          <a:p>
            <a:pPr marL="285750" indent="-285750">
              <a:buFont typeface="Arial" panose="020B0604020202020204" pitchFamily="34" charset="0"/>
              <a:buChar char="•"/>
            </a:pPr>
            <a:r>
              <a:rPr lang="cs-CZ" b="1" dirty="0">
                <a:solidFill>
                  <a:srgbClr val="FF0000"/>
                </a:solidFill>
              </a:rPr>
              <a:t>3 – </a:t>
            </a:r>
            <a:r>
              <a:rPr lang="cs-CZ" b="1" dirty="0" err="1">
                <a:solidFill>
                  <a:srgbClr val="FF0000"/>
                </a:solidFill>
              </a:rPr>
              <a:t>Severopanonská</a:t>
            </a:r>
            <a:endParaRPr lang="cs-CZ" b="1" dirty="0">
              <a:solidFill>
                <a:srgbClr val="FF0000"/>
              </a:solidFill>
            </a:endParaRPr>
          </a:p>
          <a:p>
            <a:pPr marL="285750" indent="-285750">
              <a:buFont typeface="Arial" panose="020B0604020202020204" pitchFamily="34" charset="0"/>
              <a:buChar char="•"/>
            </a:pPr>
            <a:r>
              <a:rPr lang="cs-CZ" b="1" dirty="0">
                <a:solidFill>
                  <a:srgbClr val="FF0000"/>
                </a:solidFill>
              </a:rPr>
              <a:t>4 – </a:t>
            </a:r>
            <a:r>
              <a:rPr lang="cs-CZ" b="1" dirty="0" err="1">
                <a:solidFill>
                  <a:srgbClr val="FF0000"/>
                </a:solidFill>
              </a:rPr>
              <a:t>Polonská</a:t>
            </a:r>
            <a:r>
              <a:rPr lang="cs-CZ" b="1" dirty="0">
                <a:solidFill>
                  <a:srgbClr val="FF0000"/>
                </a:solidFill>
              </a:rPr>
              <a:t> </a:t>
            </a:r>
          </a:p>
        </p:txBody>
      </p:sp>
      <p:sp>
        <p:nvSpPr>
          <p:cNvPr id="12" name="TextovéPole 11">
            <a:extLst>
              <a:ext uri="{FF2B5EF4-FFF2-40B4-BE49-F238E27FC236}">
                <a16:creationId xmlns:a16="http://schemas.microsoft.com/office/drawing/2014/main" id="{960CCF45-F96A-4D00-B0D8-DF948623CB98}"/>
              </a:ext>
            </a:extLst>
          </p:cNvPr>
          <p:cNvSpPr txBox="1"/>
          <p:nvPr/>
        </p:nvSpPr>
        <p:spPr>
          <a:xfrm>
            <a:off x="3724275" y="4599622"/>
            <a:ext cx="2486026" cy="1754326"/>
          </a:xfrm>
          <a:prstGeom prst="rect">
            <a:avLst/>
          </a:prstGeom>
          <a:solidFill>
            <a:schemeClr val="bg1"/>
          </a:solidFill>
        </p:spPr>
        <p:txBody>
          <a:bodyPr wrap="square" rtlCol="0">
            <a:spAutoFit/>
          </a:bodyPr>
          <a:lstStyle/>
          <a:p>
            <a:r>
              <a:rPr lang="cs-CZ" b="1" dirty="0"/>
              <a:t>Pořadové číslo bioregionu v dané </a:t>
            </a:r>
            <a:r>
              <a:rPr lang="cs-CZ" b="1" dirty="0" err="1"/>
              <a:t>podprovincii</a:t>
            </a:r>
            <a:r>
              <a:rPr lang="cs-CZ" b="1" dirty="0"/>
              <a:t>, tj. 53. bioregion v Hercynské </a:t>
            </a:r>
            <a:r>
              <a:rPr lang="cs-CZ" b="1" dirty="0" err="1"/>
              <a:t>podprovincii</a:t>
            </a:r>
            <a:r>
              <a:rPr lang="cs-CZ" b="1" dirty="0"/>
              <a:t> s názvem Šumperský</a:t>
            </a:r>
          </a:p>
        </p:txBody>
      </p:sp>
      <p:sp>
        <p:nvSpPr>
          <p:cNvPr id="13" name="TextovéPole 12">
            <a:extLst>
              <a:ext uri="{FF2B5EF4-FFF2-40B4-BE49-F238E27FC236}">
                <a16:creationId xmlns:a16="http://schemas.microsoft.com/office/drawing/2014/main" id="{6D535807-A42B-4646-BA6D-5B298F192A44}"/>
              </a:ext>
            </a:extLst>
          </p:cNvPr>
          <p:cNvSpPr txBox="1"/>
          <p:nvPr/>
        </p:nvSpPr>
        <p:spPr>
          <a:xfrm>
            <a:off x="8572500" y="2162175"/>
            <a:ext cx="1666875" cy="861774"/>
          </a:xfrm>
          <a:prstGeom prst="rect">
            <a:avLst/>
          </a:prstGeom>
          <a:noFill/>
        </p:spPr>
        <p:txBody>
          <a:bodyPr wrap="square" rtlCol="0">
            <a:spAutoFit/>
          </a:bodyPr>
          <a:lstStyle/>
          <a:p>
            <a:r>
              <a:rPr lang="cs-CZ" sz="5000" b="1" dirty="0">
                <a:solidFill>
                  <a:srgbClr val="FF0000"/>
                </a:solidFill>
                <a:latin typeface="Arial Black" panose="020B0A04020102020204" pitchFamily="34" charset="0"/>
              </a:rPr>
              <a:t>3</a:t>
            </a:r>
            <a:r>
              <a:rPr lang="cs-CZ" sz="5000" b="1" dirty="0">
                <a:latin typeface="Arial Black" panose="020B0A04020102020204" pitchFamily="34" charset="0"/>
              </a:rPr>
              <a:t>B</a:t>
            </a:r>
            <a:r>
              <a:rPr lang="cs-CZ" sz="5000" b="1" dirty="0">
                <a:solidFill>
                  <a:srgbClr val="FF0000"/>
                </a:solidFill>
                <a:latin typeface="Arial Black" panose="020B0A04020102020204" pitchFamily="34" charset="0"/>
              </a:rPr>
              <a:t>E</a:t>
            </a:r>
            <a:endParaRPr lang="cs-CZ" sz="5000" b="1" dirty="0">
              <a:latin typeface="Arial Black" panose="020B0A04020102020204" pitchFamily="34" charset="0"/>
            </a:endParaRPr>
          </a:p>
        </p:txBody>
      </p:sp>
      <p:sp>
        <p:nvSpPr>
          <p:cNvPr id="14" name="TextovéPole 13">
            <a:extLst>
              <a:ext uri="{FF2B5EF4-FFF2-40B4-BE49-F238E27FC236}">
                <a16:creationId xmlns:a16="http://schemas.microsoft.com/office/drawing/2014/main" id="{3EDA8B9D-CA11-4992-A485-5D43D4C0BFCF}"/>
              </a:ext>
            </a:extLst>
          </p:cNvPr>
          <p:cNvSpPr txBox="1"/>
          <p:nvPr/>
        </p:nvSpPr>
        <p:spPr>
          <a:xfrm>
            <a:off x="6472237" y="4565767"/>
            <a:ext cx="2828071" cy="1477328"/>
          </a:xfrm>
          <a:prstGeom prst="rect">
            <a:avLst/>
          </a:prstGeom>
          <a:solidFill>
            <a:schemeClr val="bg1"/>
          </a:solidFill>
        </p:spPr>
        <p:txBody>
          <a:bodyPr wrap="square" rtlCol="0">
            <a:spAutoFit/>
          </a:bodyPr>
          <a:lstStyle/>
          <a:p>
            <a:r>
              <a:rPr lang="cs-CZ" b="1" u="sng" dirty="0">
                <a:solidFill>
                  <a:srgbClr val="FF0000"/>
                </a:solidFill>
              </a:rPr>
              <a:t>Převažující</a:t>
            </a:r>
            <a:r>
              <a:rPr lang="cs-CZ" b="1" dirty="0">
                <a:solidFill>
                  <a:srgbClr val="FF0000"/>
                </a:solidFill>
              </a:rPr>
              <a:t> vegetační stupeň podle Zlatníka (1976), tj. 3. </a:t>
            </a:r>
            <a:r>
              <a:rPr lang="cs-CZ" b="1" dirty="0" err="1">
                <a:solidFill>
                  <a:srgbClr val="FF0000"/>
                </a:solidFill>
              </a:rPr>
              <a:t>dubobukový</a:t>
            </a:r>
            <a:r>
              <a:rPr lang="cs-CZ" b="1" dirty="0">
                <a:solidFill>
                  <a:srgbClr val="FF0000"/>
                </a:solidFill>
              </a:rPr>
              <a:t> vegetační stupeň</a:t>
            </a:r>
          </a:p>
          <a:p>
            <a:pPr marL="285750" indent="-285750">
              <a:buFont typeface="Arial" panose="020B0604020202020204" pitchFamily="34" charset="0"/>
              <a:buChar char="•"/>
            </a:pPr>
            <a:endParaRPr lang="cs-CZ" b="1" dirty="0">
              <a:solidFill>
                <a:srgbClr val="FF0000"/>
              </a:solidFill>
            </a:endParaRPr>
          </a:p>
        </p:txBody>
      </p:sp>
      <p:sp>
        <p:nvSpPr>
          <p:cNvPr id="15" name="TextovéPole 14">
            <a:extLst>
              <a:ext uri="{FF2B5EF4-FFF2-40B4-BE49-F238E27FC236}">
                <a16:creationId xmlns:a16="http://schemas.microsoft.com/office/drawing/2014/main" id="{0B3039D8-D0ED-485C-A215-930BE1F9C739}"/>
              </a:ext>
            </a:extLst>
          </p:cNvPr>
          <p:cNvSpPr txBox="1"/>
          <p:nvPr/>
        </p:nvSpPr>
        <p:spPr>
          <a:xfrm>
            <a:off x="2419350" y="1374339"/>
            <a:ext cx="2752725" cy="646331"/>
          </a:xfrm>
          <a:prstGeom prst="rect">
            <a:avLst/>
          </a:prstGeom>
          <a:solidFill>
            <a:schemeClr val="bg1"/>
          </a:solidFill>
        </p:spPr>
        <p:txBody>
          <a:bodyPr wrap="square" rtlCol="0">
            <a:spAutoFit/>
          </a:bodyPr>
          <a:lstStyle/>
          <a:p>
            <a:r>
              <a:rPr lang="cs-CZ" b="1" dirty="0">
                <a:solidFill>
                  <a:srgbClr val="FF0000"/>
                </a:solidFill>
              </a:rPr>
              <a:t>Bioregion se značí:</a:t>
            </a:r>
          </a:p>
          <a:p>
            <a:pPr marL="285750" indent="-285750">
              <a:buFont typeface="Arial" panose="020B0604020202020204" pitchFamily="34" charset="0"/>
              <a:buChar char="•"/>
            </a:pPr>
            <a:endParaRPr lang="cs-CZ" b="1" dirty="0">
              <a:solidFill>
                <a:srgbClr val="FF0000"/>
              </a:solidFill>
            </a:endParaRPr>
          </a:p>
        </p:txBody>
      </p:sp>
      <p:cxnSp>
        <p:nvCxnSpPr>
          <p:cNvPr id="20" name="Přímá spojnice se šipkou 19">
            <a:extLst>
              <a:ext uri="{FF2B5EF4-FFF2-40B4-BE49-F238E27FC236}">
                <a16:creationId xmlns:a16="http://schemas.microsoft.com/office/drawing/2014/main" id="{C962B473-EBE9-4488-B4C7-9D702A4EDAF4}"/>
              </a:ext>
            </a:extLst>
          </p:cNvPr>
          <p:cNvCxnSpPr>
            <a:cxnSpLocks/>
          </p:cNvCxnSpPr>
          <p:nvPr/>
        </p:nvCxnSpPr>
        <p:spPr>
          <a:xfrm flipH="1">
            <a:off x="8010527" y="2975173"/>
            <a:ext cx="676273" cy="152062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nice se šipkou 21">
            <a:extLst>
              <a:ext uri="{FF2B5EF4-FFF2-40B4-BE49-F238E27FC236}">
                <a16:creationId xmlns:a16="http://schemas.microsoft.com/office/drawing/2014/main" id="{C1E0F52F-1EE5-4F26-B041-5FC7604DBABB}"/>
              </a:ext>
            </a:extLst>
          </p:cNvPr>
          <p:cNvCxnSpPr>
            <a:cxnSpLocks/>
            <a:stCxn id="13" idx="0"/>
          </p:cNvCxnSpPr>
          <p:nvPr/>
        </p:nvCxnSpPr>
        <p:spPr>
          <a:xfrm flipV="1">
            <a:off x="9405938" y="1374339"/>
            <a:ext cx="0" cy="78783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ovéPole 24">
            <a:extLst>
              <a:ext uri="{FF2B5EF4-FFF2-40B4-BE49-F238E27FC236}">
                <a16:creationId xmlns:a16="http://schemas.microsoft.com/office/drawing/2014/main" id="{3DB1616E-BA08-49B3-A9C0-BD1BD33CB119}"/>
              </a:ext>
            </a:extLst>
          </p:cNvPr>
          <p:cNvSpPr txBox="1"/>
          <p:nvPr/>
        </p:nvSpPr>
        <p:spPr>
          <a:xfrm>
            <a:off x="8129588" y="334538"/>
            <a:ext cx="2272690" cy="923330"/>
          </a:xfrm>
          <a:prstGeom prst="rect">
            <a:avLst/>
          </a:prstGeom>
          <a:solidFill>
            <a:schemeClr val="bg1"/>
          </a:solidFill>
        </p:spPr>
        <p:txBody>
          <a:bodyPr wrap="square" rtlCol="0">
            <a:spAutoFit/>
          </a:bodyPr>
          <a:lstStyle/>
          <a:p>
            <a:r>
              <a:rPr lang="cs-CZ" b="1" dirty="0"/>
              <a:t>Označení georeliéfu (B - rozřezané plošiny)</a:t>
            </a:r>
          </a:p>
          <a:p>
            <a:pPr marL="285750" indent="-285750">
              <a:buFont typeface="Arial" panose="020B0604020202020204" pitchFamily="34" charset="0"/>
              <a:buChar char="•"/>
            </a:pPr>
            <a:endParaRPr lang="cs-CZ" b="1" dirty="0">
              <a:solidFill>
                <a:srgbClr val="FF0000"/>
              </a:solidFill>
            </a:endParaRPr>
          </a:p>
        </p:txBody>
      </p:sp>
      <p:cxnSp>
        <p:nvCxnSpPr>
          <p:cNvPr id="26" name="Přímá spojnice se šipkou 25">
            <a:extLst>
              <a:ext uri="{FF2B5EF4-FFF2-40B4-BE49-F238E27FC236}">
                <a16:creationId xmlns:a16="http://schemas.microsoft.com/office/drawing/2014/main" id="{E7386E70-5AC1-40A1-937F-FB4FF2235B21}"/>
              </a:ext>
            </a:extLst>
          </p:cNvPr>
          <p:cNvCxnSpPr>
            <a:cxnSpLocks/>
          </p:cNvCxnSpPr>
          <p:nvPr/>
        </p:nvCxnSpPr>
        <p:spPr>
          <a:xfrm>
            <a:off x="9925046" y="2959536"/>
            <a:ext cx="876302" cy="15362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ovéPole 28">
            <a:extLst>
              <a:ext uri="{FF2B5EF4-FFF2-40B4-BE49-F238E27FC236}">
                <a16:creationId xmlns:a16="http://schemas.microsoft.com/office/drawing/2014/main" id="{95615E07-133E-4CDB-861F-FECE91349804}"/>
              </a:ext>
            </a:extLst>
          </p:cNvPr>
          <p:cNvSpPr txBox="1"/>
          <p:nvPr/>
        </p:nvSpPr>
        <p:spPr>
          <a:xfrm>
            <a:off x="9605960" y="4599622"/>
            <a:ext cx="2390775" cy="1200329"/>
          </a:xfrm>
          <a:prstGeom prst="rect">
            <a:avLst/>
          </a:prstGeom>
          <a:solidFill>
            <a:schemeClr val="bg1"/>
          </a:solidFill>
        </p:spPr>
        <p:txBody>
          <a:bodyPr wrap="square" rtlCol="0">
            <a:spAutoFit/>
          </a:bodyPr>
          <a:lstStyle/>
          <a:p>
            <a:r>
              <a:rPr lang="cs-CZ" b="1" dirty="0">
                <a:solidFill>
                  <a:srgbClr val="FF0000"/>
                </a:solidFill>
              </a:rPr>
              <a:t>Označuje půdní substrát a jeho vlhkost (E – spraše)</a:t>
            </a:r>
          </a:p>
          <a:p>
            <a:pPr marL="285750" indent="-285750">
              <a:buFont typeface="Arial" panose="020B0604020202020204" pitchFamily="34" charset="0"/>
              <a:buChar char="•"/>
            </a:pPr>
            <a:endParaRPr lang="cs-CZ" b="1" dirty="0">
              <a:solidFill>
                <a:srgbClr val="FF0000"/>
              </a:solidFill>
            </a:endParaRPr>
          </a:p>
        </p:txBody>
      </p:sp>
      <p:sp>
        <p:nvSpPr>
          <p:cNvPr id="30" name="TextovéPole 29">
            <a:extLst>
              <a:ext uri="{FF2B5EF4-FFF2-40B4-BE49-F238E27FC236}">
                <a16:creationId xmlns:a16="http://schemas.microsoft.com/office/drawing/2014/main" id="{F46A66F9-D4B4-4D4E-92CA-368C7DD0AC15}"/>
              </a:ext>
            </a:extLst>
          </p:cNvPr>
          <p:cNvSpPr txBox="1"/>
          <p:nvPr/>
        </p:nvSpPr>
        <p:spPr>
          <a:xfrm>
            <a:off x="6712743" y="6032893"/>
            <a:ext cx="5386388" cy="400110"/>
          </a:xfrm>
          <a:prstGeom prst="rect">
            <a:avLst/>
          </a:prstGeom>
          <a:noFill/>
        </p:spPr>
        <p:txBody>
          <a:bodyPr wrap="square" rtlCol="0">
            <a:spAutoFit/>
          </a:bodyPr>
          <a:lstStyle/>
          <a:p>
            <a:r>
              <a:rPr lang="cs-CZ" sz="2000" b="1" dirty="0">
                <a:latin typeface="Arial Black" panose="020B0A04020102020204" pitchFamily="34" charset="0"/>
              </a:rPr>
              <a:t>Rozřezané plošiny na spraších 3. v. s. </a:t>
            </a:r>
          </a:p>
        </p:txBody>
      </p:sp>
      <p:cxnSp>
        <p:nvCxnSpPr>
          <p:cNvPr id="32" name="Přímá spojnice 31">
            <a:extLst>
              <a:ext uri="{FF2B5EF4-FFF2-40B4-BE49-F238E27FC236}">
                <a16:creationId xmlns:a16="http://schemas.microsoft.com/office/drawing/2014/main" id="{AB4EB0ED-502E-470A-8EBA-1AEBFE532999}"/>
              </a:ext>
            </a:extLst>
          </p:cNvPr>
          <p:cNvCxnSpPr/>
          <p:nvPr/>
        </p:nvCxnSpPr>
        <p:spPr>
          <a:xfrm>
            <a:off x="6286500" y="1374339"/>
            <a:ext cx="0" cy="54836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013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C2ED214-BDE6-4531-9A53-2F3A09CD8DD8}"/>
              </a:ext>
            </a:extLst>
          </p:cNvPr>
          <p:cNvSpPr/>
          <p:nvPr/>
        </p:nvSpPr>
        <p:spPr>
          <a:xfrm>
            <a:off x="0" y="0"/>
            <a:ext cx="12192000" cy="1048624"/>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Nadpis 1">
            <a:extLst>
              <a:ext uri="{FF2B5EF4-FFF2-40B4-BE49-F238E27FC236}">
                <a16:creationId xmlns:a16="http://schemas.microsoft.com/office/drawing/2014/main" id="{F98094F7-D95F-422C-AE25-F237CC8CCCE1}"/>
              </a:ext>
            </a:extLst>
          </p:cNvPr>
          <p:cNvSpPr txBox="1">
            <a:spLocks/>
          </p:cNvSpPr>
          <p:nvPr/>
        </p:nvSpPr>
        <p:spPr>
          <a:xfrm>
            <a:off x="284527" y="-1384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b="1" dirty="0">
                <a:solidFill>
                  <a:schemeClr val="bg1"/>
                </a:solidFill>
              </a:rPr>
              <a:t>Pojďme na to – krátká rozcvička! (1/3)</a:t>
            </a:r>
          </a:p>
        </p:txBody>
      </p:sp>
      <p:pic>
        <p:nvPicPr>
          <p:cNvPr id="6" name="Obrázek 5">
            <a:extLst>
              <a:ext uri="{FF2B5EF4-FFF2-40B4-BE49-F238E27FC236}">
                <a16:creationId xmlns:a16="http://schemas.microsoft.com/office/drawing/2014/main" id="{8CA8AC24-1C10-49E8-BD04-CC68C345C1B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048624"/>
            <a:ext cx="12192000" cy="6014906"/>
          </a:xfrm>
          <a:prstGeom prst="rect">
            <a:avLst/>
          </a:prstGeom>
        </p:spPr>
      </p:pic>
    </p:spTree>
    <p:extLst>
      <p:ext uri="{BB962C8B-B14F-4D97-AF65-F5344CB8AC3E}">
        <p14:creationId xmlns:p14="http://schemas.microsoft.com/office/powerpoint/2010/main" val="27955323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177319D9-C595-4331-A4FA-6F9F9D1B4D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50543" y="0"/>
            <a:ext cx="5973695" cy="6858000"/>
          </a:xfrm>
          <a:prstGeom prst="rect">
            <a:avLst/>
          </a:prstGeom>
          <a:ln>
            <a:solidFill>
              <a:schemeClr val="bg1">
                <a:lumMod val="85000"/>
              </a:schemeClr>
            </a:solidFill>
          </a:ln>
          <a:extLst>
            <a:ext uri="{53640926-AAD7-44D8-BBD7-CCE9431645EC}">
              <a14:shadowObscured xmlns:a14="http://schemas.microsoft.com/office/drawing/2010/main"/>
            </a:ext>
          </a:extLst>
        </p:spPr>
      </p:pic>
      <p:pic>
        <p:nvPicPr>
          <p:cNvPr id="5" name="Obrázek 4">
            <a:extLst>
              <a:ext uri="{FF2B5EF4-FFF2-40B4-BE49-F238E27FC236}">
                <a16:creationId xmlns:a16="http://schemas.microsoft.com/office/drawing/2014/main" id="{1F2EA59B-3C57-4ECB-A24C-FDA60CAEB3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
          <a:stretch/>
        </p:blipFill>
        <p:spPr bwMode="auto">
          <a:xfrm>
            <a:off x="6874041" y="0"/>
            <a:ext cx="4967416" cy="6858000"/>
          </a:xfrm>
          <a:prstGeom prst="rect">
            <a:avLst/>
          </a:prstGeom>
          <a:ln w="9525" cap="flat" cmpd="sng" algn="ctr">
            <a:solidFill>
              <a:sysClr val="window" lastClr="FFFFFF">
                <a:lumMod val="8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6" name="Ovál 5">
            <a:extLst>
              <a:ext uri="{FF2B5EF4-FFF2-40B4-BE49-F238E27FC236}">
                <a16:creationId xmlns:a16="http://schemas.microsoft.com/office/drawing/2014/main" id="{7BF413F7-01DA-485F-A536-8D9430EF3341}"/>
              </a:ext>
            </a:extLst>
          </p:cNvPr>
          <p:cNvSpPr/>
          <p:nvPr/>
        </p:nvSpPr>
        <p:spPr>
          <a:xfrm>
            <a:off x="2868348" y="2333625"/>
            <a:ext cx="257175" cy="257175"/>
          </a:xfrm>
          <a:prstGeom prst="ellipse">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a:extLst>
              <a:ext uri="{FF2B5EF4-FFF2-40B4-BE49-F238E27FC236}">
                <a16:creationId xmlns:a16="http://schemas.microsoft.com/office/drawing/2014/main" id="{64AB500E-29C5-4A9C-8C9E-A75FAD5C5D5D}"/>
              </a:ext>
            </a:extLst>
          </p:cNvPr>
          <p:cNvSpPr/>
          <p:nvPr/>
        </p:nvSpPr>
        <p:spPr>
          <a:xfrm>
            <a:off x="8088048" y="2590800"/>
            <a:ext cx="257175" cy="257175"/>
          </a:xfrm>
          <a:prstGeom prst="ellipse">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183801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A01C9A1A-9367-4AE2-8404-8E19ED17495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85725"/>
            <a:ext cx="12192000" cy="6858000"/>
          </a:xfrm>
          <a:prstGeom prst="rect">
            <a:avLst/>
          </a:prstGeom>
        </p:spPr>
      </p:pic>
      <p:sp>
        <p:nvSpPr>
          <p:cNvPr id="8" name="Ovál 7">
            <a:extLst>
              <a:ext uri="{FF2B5EF4-FFF2-40B4-BE49-F238E27FC236}">
                <a16:creationId xmlns:a16="http://schemas.microsoft.com/office/drawing/2014/main" id="{8530861D-AC6D-4D30-AFFC-0360095CDF47}"/>
              </a:ext>
            </a:extLst>
          </p:cNvPr>
          <p:cNvSpPr/>
          <p:nvPr/>
        </p:nvSpPr>
        <p:spPr>
          <a:xfrm>
            <a:off x="5867400" y="4095750"/>
            <a:ext cx="962025" cy="9620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5550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488E2F0-2DF5-4983-A841-2AF8A4016A2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8150" y="0"/>
            <a:ext cx="10963275" cy="6629400"/>
          </a:xfrm>
          <a:prstGeom prst="rect">
            <a:avLst/>
          </a:prstGeom>
        </p:spPr>
      </p:pic>
      <p:sp>
        <p:nvSpPr>
          <p:cNvPr id="6" name="Obdélník 5">
            <a:extLst>
              <a:ext uri="{FF2B5EF4-FFF2-40B4-BE49-F238E27FC236}">
                <a16:creationId xmlns:a16="http://schemas.microsoft.com/office/drawing/2014/main" id="{13B30E60-DF4D-4F2A-9328-04A58B8F6336}"/>
              </a:ext>
            </a:extLst>
          </p:cNvPr>
          <p:cNvSpPr/>
          <p:nvPr/>
        </p:nvSpPr>
        <p:spPr>
          <a:xfrm>
            <a:off x="0" y="5683782"/>
            <a:ext cx="12039600" cy="945617"/>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a:t>https://is.muni.cz/el/1431/jaro2010/Z0005/18118868/index_VS.html</a:t>
            </a:r>
          </a:p>
        </p:txBody>
      </p:sp>
      <p:sp>
        <p:nvSpPr>
          <p:cNvPr id="8" name="TextovéPole 7">
            <a:extLst>
              <a:ext uri="{FF2B5EF4-FFF2-40B4-BE49-F238E27FC236}">
                <a16:creationId xmlns:a16="http://schemas.microsoft.com/office/drawing/2014/main" id="{470342BD-6195-4149-B588-7D14051AE15B}"/>
              </a:ext>
            </a:extLst>
          </p:cNvPr>
          <p:cNvSpPr txBox="1"/>
          <p:nvPr/>
        </p:nvSpPr>
        <p:spPr>
          <a:xfrm>
            <a:off x="152400" y="5765467"/>
            <a:ext cx="11977077" cy="646331"/>
          </a:xfrm>
          <a:prstGeom prst="rect">
            <a:avLst/>
          </a:prstGeom>
          <a:noFill/>
        </p:spPr>
        <p:txBody>
          <a:bodyPr wrap="square">
            <a:spAutoFit/>
          </a:bodyPr>
          <a:lstStyle/>
          <a:p>
            <a:r>
              <a:rPr lang="cs-CZ" b="1" dirty="0" err="1">
                <a:solidFill>
                  <a:schemeClr val="accent6">
                    <a:lumMod val="50000"/>
                  </a:schemeClr>
                </a:solidFill>
              </a:rPr>
              <a:t>MapoMat</a:t>
            </a:r>
            <a:r>
              <a:rPr lang="cs-CZ" b="1" dirty="0">
                <a:solidFill>
                  <a:schemeClr val="accent6">
                    <a:lumMod val="50000"/>
                  </a:schemeClr>
                </a:solidFill>
              </a:rPr>
              <a:t> (AOPK): </a:t>
            </a:r>
            <a:r>
              <a:rPr lang="cs-CZ" dirty="0">
                <a:hlinkClick r:id="rId3"/>
              </a:rPr>
              <a:t>http://webgis.nature.cz/appwebman/mapomat/</a:t>
            </a:r>
            <a:endParaRPr lang="cs-CZ" dirty="0"/>
          </a:p>
          <a:p>
            <a:r>
              <a:rPr lang="cs-CZ" b="1" dirty="0" err="1">
                <a:solidFill>
                  <a:schemeClr val="accent6">
                    <a:lumMod val="50000"/>
                  </a:schemeClr>
                </a:solidFill>
              </a:rPr>
              <a:t>Geoportál</a:t>
            </a:r>
            <a:r>
              <a:rPr lang="cs-CZ" b="1" dirty="0">
                <a:solidFill>
                  <a:schemeClr val="accent6">
                    <a:lumMod val="50000"/>
                  </a:schemeClr>
                </a:solidFill>
              </a:rPr>
              <a:t> AOPK</a:t>
            </a:r>
            <a:r>
              <a:rPr lang="cs-CZ" dirty="0"/>
              <a:t>: </a:t>
            </a:r>
            <a:r>
              <a:rPr lang="cs-CZ" dirty="0">
                <a:hlinkClick r:id="rId4"/>
              </a:rPr>
              <a:t>https://aopkcr.maps.arcgis.com/apps/webappviewer/index.html?id=ee190990a1be4ac685d5f7c69c637ae4</a:t>
            </a:r>
            <a:r>
              <a:rPr lang="cs-CZ" dirty="0"/>
              <a:t>   </a:t>
            </a:r>
          </a:p>
        </p:txBody>
      </p:sp>
      <p:sp>
        <p:nvSpPr>
          <p:cNvPr id="9" name="TextovéPole 8">
            <a:extLst>
              <a:ext uri="{FF2B5EF4-FFF2-40B4-BE49-F238E27FC236}">
                <a16:creationId xmlns:a16="http://schemas.microsoft.com/office/drawing/2014/main" id="{F14665F3-48E0-4A2D-B51F-D594DE803C17}"/>
              </a:ext>
            </a:extLst>
          </p:cNvPr>
          <p:cNvSpPr txBox="1"/>
          <p:nvPr/>
        </p:nvSpPr>
        <p:spPr>
          <a:xfrm>
            <a:off x="8279195" y="3664402"/>
            <a:ext cx="3760405" cy="477054"/>
          </a:xfrm>
          <a:prstGeom prst="rect">
            <a:avLst/>
          </a:prstGeom>
          <a:solidFill>
            <a:schemeClr val="bg1"/>
          </a:solidFill>
        </p:spPr>
        <p:txBody>
          <a:bodyPr wrap="square" rtlCol="0">
            <a:spAutoFit/>
          </a:bodyPr>
          <a:lstStyle/>
          <a:p>
            <a:r>
              <a:rPr lang="cs-CZ" sz="2500" b="1" dirty="0">
                <a:solidFill>
                  <a:srgbClr val="FF0000"/>
                </a:solidFill>
              </a:rPr>
              <a:t>Záložka: Přírodní poměry</a:t>
            </a:r>
          </a:p>
        </p:txBody>
      </p:sp>
      <p:sp>
        <p:nvSpPr>
          <p:cNvPr id="10" name="Ovál 9">
            <a:extLst>
              <a:ext uri="{FF2B5EF4-FFF2-40B4-BE49-F238E27FC236}">
                <a16:creationId xmlns:a16="http://schemas.microsoft.com/office/drawing/2014/main" id="{5AD282AD-CA5C-43B4-99AF-66FA770FC732}"/>
              </a:ext>
            </a:extLst>
          </p:cNvPr>
          <p:cNvSpPr/>
          <p:nvPr/>
        </p:nvSpPr>
        <p:spPr>
          <a:xfrm>
            <a:off x="251712" y="0"/>
            <a:ext cx="1562100" cy="1524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a:extLst>
              <a:ext uri="{FF2B5EF4-FFF2-40B4-BE49-F238E27FC236}">
                <a16:creationId xmlns:a16="http://schemas.microsoft.com/office/drawing/2014/main" id="{FE9CB097-3F6A-4FBE-A8D7-65762721879F}"/>
              </a:ext>
            </a:extLst>
          </p:cNvPr>
          <p:cNvSpPr/>
          <p:nvPr/>
        </p:nvSpPr>
        <p:spPr>
          <a:xfrm>
            <a:off x="6057200" y="3398052"/>
            <a:ext cx="532700" cy="532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2" name="Přímá spojnice se šipkou 11">
            <a:extLst>
              <a:ext uri="{FF2B5EF4-FFF2-40B4-BE49-F238E27FC236}">
                <a16:creationId xmlns:a16="http://schemas.microsoft.com/office/drawing/2014/main" id="{260D22A6-FA6F-4E3B-A1F5-8CDAC37827F6}"/>
              </a:ext>
            </a:extLst>
          </p:cNvPr>
          <p:cNvCxnSpPr>
            <a:cxnSpLocks/>
          </p:cNvCxnSpPr>
          <p:nvPr/>
        </p:nvCxnSpPr>
        <p:spPr>
          <a:xfrm flipV="1">
            <a:off x="6415087" y="1752600"/>
            <a:ext cx="499363" cy="16764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ovéPole 13">
            <a:extLst>
              <a:ext uri="{FF2B5EF4-FFF2-40B4-BE49-F238E27FC236}">
                <a16:creationId xmlns:a16="http://schemas.microsoft.com/office/drawing/2014/main" id="{59B5F4EB-4541-4682-B1F8-0A8566B01859}"/>
              </a:ext>
            </a:extLst>
          </p:cNvPr>
          <p:cNvSpPr txBox="1"/>
          <p:nvPr/>
        </p:nvSpPr>
        <p:spPr>
          <a:xfrm>
            <a:off x="8279195" y="4345688"/>
            <a:ext cx="3760405" cy="1246495"/>
          </a:xfrm>
          <a:prstGeom prst="rect">
            <a:avLst/>
          </a:prstGeom>
          <a:solidFill>
            <a:schemeClr val="bg1"/>
          </a:solidFill>
        </p:spPr>
        <p:txBody>
          <a:bodyPr wrap="square" rtlCol="0">
            <a:spAutoFit/>
          </a:bodyPr>
          <a:lstStyle/>
          <a:p>
            <a:r>
              <a:rPr lang="cs-CZ" sz="2500" b="1" dirty="0">
                <a:solidFill>
                  <a:schemeClr val="accent6">
                    <a:lumMod val="50000"/>
                  </a:schemeClr>
                </a:solidFill>
              </a:rPr>
              <a:t>Položky některých vrstev se dají stáhnout ve formátu *.</a:t>
            </a:r>
            <a:r>
              <a:rPr lang="cs-CZ" sz="2500" b="1" dirty="0" err="1">
                <a:solidFill>
                  <a:schemeClr val="accent6">
                    <a:lumMod val="50000"/>
                  </a:schemeClr>
                </a:solidFill>
              </a:rPr>
              <a:t>shp</a:t>
            </a:r>
            <a:r>
              <a:rPr lang="cs-CZ" sz="2500" b="1" dirty="0">
                <a:solidFill>
                  <a:schemeClr val="accent6">
                    <a:lumMod val="50000"/>
                  </a:schemeClr>
                </a:solidFill>
              </a:rPr>
              <a:t>!</a:t>
            </a:r>
          </a:p>
        </p:txBody>
      </p:sp>
    </p:spTree>
    <p:extLst>
      <p:ext uri="{BB962C8B-B14F-4D97-AF65-F5344CB8AC3E}">
        <p14:creationId xmlns:p14="http://schemas.microsoft.com/office/powerpoint/2010/main" val="305661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a:extLst>
              <a:ext uri="{FF2B5EF4-FFF2-40B4-BE49-F238E27FC236}">
                <a16:creationId xmlns:a16="http://schemas.microsoft.com/office/drawing/2014/main" id="{F59A8E8B-3E41-4354-8DBF-D1DA23D72650}"/>
              </a:ext>
            </a:extLst>
          </p:cNvPr>
          <p:cNvSpPr/>
          <p:nvPr/>
        </p:nvSpPr>
        <p:spPr>
          <a:xfrm>
            <a:off x="1" y="6325299"/>
            <a:ext cx="12192000" cy="532700"/>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a:t>https://is.muni.cz/el/1431/jaro2010/Z0005/18118868/index_VS.html</a:t>
            </a:r>
          </a:p>
        </p:txBody>
      </p:sp>
      <p:sp>
        <p:nvSpPr>
          <p:cNvPr id="8" name="TextovéPole 7">
            <a:extLst>
              <a:ext uri="{FF2B5EF4-FFF2-40B4-BE49-F238E27FC236}">
                <a16:creationId xmlns:a16="http://schemas.microsoft.com/office/drawing/2014/main" id="{A9101C2C-CCD8-444B-9808-7F712993A03B}"/>
              </a:ext>
            </a:extLst>
          </p:cNvPr>
          <p:cNvSpPr txBox="1"/>
          <p:nvPr/>
        </p:nvSpPr>
        <p:spPr>
          <a:xfrm>
            <a:off x="180974" y="6381750"/>
            <a:ext cx="9839325" cy="369332"/>
          </a:xfrm>
          <a:prstGeom prst="rect">
            <a:avLst/>
          </a:prstGeom>
          <a:noFill/>
        </p:spPr>
        <p:txBody>
          <a:bodyPr wrap="square">
            <a:spAutoFit/>
          </a:bodyPr>
          <a:lstStyle/>
          <a:p>
            <a:r>
              <a:rPr lang="cs-CZ" b="1" dirty="0">
                <a:solidFill>
                  <a:srgbClr val="002060"/>
                </a:solidFill>
              </a:rPr>
              <a:t>Vegetační stupně střední Evropy</a:t>
            </a:r>
            <a:r>
              <a:rPr lang="cs-CZ" dirty="0"/>
              <a:t>: </a:t>
            </a:r>
            <a:r>
              <a:rPr lang="cs-CZ" dirty="0">
                <a:hlinkClick r:id="rId2"/>
              </a:rPr>
              <a:t>https://is.muni.cz/el/1431/jaro2010/Z0005/18118868/index_VS.html</a:t>
            </a:r>
            <a:r>
              <a:rPr lang="cs-CZ" dirty="0"/>
              <a:t> </a:t>
            </a:r>
          </a:p>
        </p:txBody>
      </p:sp>
      <p:pic>
        <p:nvPicPr>
          <p:cNvPr id="9" name="Obrázek 8">
            <a:extLst>
              <a:ext uri="{FF2B5EF4-FFF2-40B4-BE49-F238E27FC236}">
                <a16:creationId xmlns:a16="http://schemas.microsoft.com/office/drawing/2014/main" id="{CF5F4485-413A-4E17-835E-6648054575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9750" y="52997"/>
            <a:ext cx="9612500" cy="6221836"/>
          </a:xfrm>
          <a:prstGeom prst="rect">
            <a:avLst/>
          </a:prstGeom>
        </p:spPr>
      </p:pic>
      <p:sp>
        <p:nvSpPr>
          <p:cNvPr id="11" name="Nadpis 1">
            <a:extLst>
              <a:ext uri="{FF2B5EF4-FFF2-40B4-BE49-F238E27FC236}">
                <a16:creationId xmlns:a16="http://schemas.microsoft.com/office/drawing/2014/main" id="{CE7EDE58-9B94-40E6-BA4A-17CBF3537E87}"/>
              </a:ext>
            </a:extLst>
          </p:cNvPr>
          <p:cNvSpPr>
            <a:spLocks noGrp="1"/>
          </p:cNvSpPr>
          <p:nvPr>
            <p:ph type="title"/>
          </p:nvPr>
        </p:nvSpPr>
        <p:spPr>
          <a:xfrm>
            <a:off x="125046" y="52997"/>
            <a:ext cx="10515600" cy="695325"/>
          </a:xfrm>
        </p:spPr>
        <p:txBody>
          <a:bodyPr>
            <a:normAutofit/>
          </a:bodyPr>
          <a:lstStyle/>
          <a:p>
            <a:r>
              <a:rPr lang="cs-CZ" sz="2500" b="1" u="sng" dirty="0">
                <a:solidFill>
                  <a:schemeClr val="accent6">
                    <a:lumMod val="50000"/>
                  </a:schemeClr>
                </a:solidFill>
                <a:latin typeface="Arial Black" panose="020B0A04020102020204" pitchFamily="34" charset="0"/>
              </a:rPr>
              <a:t>Vegetační</a:t>
            </a:r>
            <a:r>
              <a:rPr lang="cs-CZ" sz="2500" b="1" dirty="0">
                <a:solidFill>
                  <a:schemeClr val="accent6">
                    <a:lumMod val="50000"/>
                  </a:schemeClr>
                </a:solidFill>
                <a:latin typeface="Arial Black" panose="020B0A04020102020204" pitchFamily="34" charset="0"/>
              </a:rPr>
              <a:t> stupně</a:t>
            </a:r>
            <a:endParaRPr lang="cs-CZ" sz="2500" b="1" dirty="0">
              <a:solidFill>
                <a:schemeClr val="accent6">
                  <a:lumMod val="50000"/>
                </a:schemeClr>
              </a:solidFill>
            </a:endParaRPr>
          </a:p>
        </p:txBody>
      </p:sp>
      <p:sp>
        <p:nvSpPr>
          <p:cNvPr id="7" name="Nadpis 1">
            <a:extLst>
              <a:ext uri="{FF2B5EF4-FFF2-40B4-BE49-F238E27FC236}">
                <a16:creationId xmlns:a16="http://schemas.microsoft.com/office/drawing/2014/main" id="{CB572F89-0233-46E5-81A9-1A11AC0A4BAB}"/>
              </a:ext>
            </a:extLst>
          </p:cNvPr>
          <p:cNvSpPr txBox="1">
            <a:spLocks/>
          </p:cNvSpPr>
          <p:nvPr/>
        </p:nvSpPr>
        <p:spPr>
          <a:xfrm>
            <a:off x="243497" y="5150338"/>
            <a:ext cx="3007703" cy="1068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500" b="1" dirty="0">
                <a:solidFill>
                  <a:srgbClr val="FF0000"/>
                </a:solidFill>
                <a:latin typeface="Arial Black" panose="020B0A04020102020204" pitchFamily="34" charset="0"/>
              </a:rPr>
              <a:t>NEPŘEBÍRAT DOGMATICKY</a:t>
            </a:r>
            <a:r>
              <a:rPr lang="cs-CZ" sz="2500" b="1" u="sng" dirty="0">
                <a:solidFill>
                  <a:srgbClr val="FF0000"/>
                </a:solidFill>
                <a:latin typeface="Arial Black" panose="020B0A04020102020204" pitchFamily="34" charset="0"/>
              </a:rPr>
              <a:t>!</a:t>
            </a:r>
            <a:endParaRPr lang="cs-CZ" sz="2500" b="1" dirty="0">
              <a:solidFill>
                <a:srgbClr val="FF0000"/>
              </a:solidFill>
            </a:endParaRPr>
          </a:p>
        </p:txBody>
      </p:sp>
    </p:spTree>
    <p:extLst>
      <p:ext uri="{BB962C8B-B14F-4D97-AF65-F5344CB8AC3E}">
        <p14:creationId xmlns:p14="http://schemas.microsoft.com/office/powerpoint/2010/main" val="2922859533"/>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FDE7B7A7-C3D1-458C-B8C0-7869091E698D}"/>
              </a:ext>
            </a:extLst>
          </p:cNvPr>
          <p:cNvSpPr/>
          <p:nvPr/>
        </p:nvSpPr>
        <p:spPr>
          <a:xfrm>
            <a:off x="0" y="0"/>
            <a:ext cx="12192000" cy="1048624"/>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Nadpis 1">
            <a:extLst>
              <a:ext uri="{FF2B5EF4-FFF2-40B4-BE49-F238E27FC236}">
                <a16:creationId xmlns:a16="http://schemas.microsoft.com/office/drawing/2014/main" id="{A0B26602-A8DF-4200-A79B-F5CC8CD0CE39}"/>
              </a:ext>
            </a:extLst>
          </p:cNvPr>
          <p:cNvSpPr txBox="1">
            <a:spLocks/>
          </p:cNvSpPr>
          <p:nvPr/>
        </p:nvSpPr>
        <p:spPr>
          <a:xfrm>
            <a:off x="500543" y="-241651"/>
            <a:ext cx="11453332" cy="2765775"/>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b="1" dirty="0">
                <a:solidFill>
                  <a:schemeClr val="bg1"/>
                </a:solidFill>
                <a:latin typeface="Arial" panose="020B0604020202020204" pitchFamily="34" charset="0"/>
                <a:cs typeface="Arial" panose="020B0604020202020204" pitchFamily="34" charset="0"/>
              </a:rPr>
              <a:t>Část IV. – lesnicko-typologické zařazení</a:t>
            </a:r>
            <a:br>
              <a:rPr lang="cs-CZ" b="1" dirty="0">
                <a:solidFill>
                  <a:schemeClr val="bg1"/>
                </a:solidFill>
                <a:latin typeface="Arial" panose="020B0604020202020204" pitchFamily="34" charset="0"/>
                <a:cs typeface="Arial" panose="020B0604020202020204" pitchFamily="34" charset="0"/>
              </a:rPr>
            </a:br>
            <a:br>
              <a:rPr lang="cs-CZ" sz="2000" b="1" dirty="0">
                <a:solidFill>
                  <a:schemeClr val="bg1"/>
                </a:solidFill>
                <a:latin typeface="Arial" panose="020B0604020202020204" pitchFamily="34" charset="0"/>
                <a:cs typeface="Arial" panose="020B0604020202020204" pitchFamily="34" charset="0"/>
              </a:rPr>
            </a:br>
            <a:r>
              <a:rPr lang="cs-CZ" sz="2800" b="1" dirty="0">
                <a:latin typeface="Arial" panose="020B0604020202020204" pitchFamily="34" charset="0"/>
                <a:cs typeface="Arial" panose="020B0604020202020204" pitchFamily="34" charset="0"/>
              </a:rPr>
              <a:t>= pomůže nám zjistit, jaký charakter mají nadstavbové jednoty (komplexní rámce) lesnicko-typologického klasifikačního systému</a:t>
            </a:r>
          </a:p>
        </p:txBody>
      </p:sp>
      <p:sp>
        <p:nvSpPr>
          <p:cNvPr id="6" name="Zástupný symbol pro obsah 2">
            <a:extLst>
              <a:ext uri="{FF2B5EF4-FFF2-40B4-BE49-F238E27FC236}">
                <a16:creationId xmlns:a16="http://schemas.microsoft.com/office/drawing/2014/main" id="{5F927F57-7C24-427F-BD89-E1BE25103742}"/>
              </a:ext>
            </a:extLst>
          </p:cNvPr>
          <p:cNvSpPr>
            <a:spLocks noGrp="1"/>
          </p:cNvSpPr>
          <p:nvPr>
            <p:ph idx="1"/>
          </p:nvPr>
        </p:nvSpPr>
        <p:spPr>
          <a:xfrm>
            <a:off x="740330" y="2469734"/>
            <a:ext cx="11239150" cy="3553562"/>
          </a:xfrm>
        </p:spPr>
        <p:txBody>
          <a:bodyPr/>
          <a:lstStyle/>
          <a:p>
            <a:pPr marL="514350" indent="-514350">
              <a:buFont typeface="+mj-lt"/>
              <a:buAutoNum type="arabicPeriod"/>
            </a:pPr>
            <a:r>
              <a:rPr lang="cs-CZ" b="1" dirty="0">
                <a:solidFill>
                  <a:srgbClr val="FF0000"/>
                </a:solidFill>
              </a:rPr>
              <a:t>Přírodní lesní oblasti (PLO)</a:t>
            </a:r>
          </a:p>
          <a:p>
            <a:pPr marL="514350" indent="-514350">
              <a:buFont typeface="+mj-lt"/>
              <a:buAutoNum type="arabicPeriod"/>
            </a:pPr>
            <a:r>
              <a:rPr lang="cs-CZ" b="1" dirty="0">
                <a:solidFill>
                  <a:srgbClr val="FF0000"/>
                </a:solidFill>
              </a:rPr>
              <a:t>Lesní vegetační stupně (LVS)</a:t>
            </a:r>
          </a:p>
          <a:p>
            <a:pPr marL="514350" indent="-514350">
              <a:buFont typeface="+mj-lt"/>
              <a:buAutoNum type="arabicPeriod"/>
            </a:pPr>
            <a:r>
              <a:rPr lang="cs-CZ" b="1" dirty="0">
                <a:solidFill>
                  <a:srgbClr val="FF0000"/>
                </a:solidFill>
              </a:rPr>
              <a:t>Srovnání biogeografického členění s lesnicko-typologickým systémem</a:t>
            </a:r>
          </a:p>
          <a:p>
            <a:pPr marL="0" indent="0">
              <a:buNone/>
            </a:pPr>
            <a:endParaRPr lang="cs-CZ" b="1" dirty="0"/>
          </a:p>
        </p:txBody>
      </p:sp>
    </p:spTree>
    <p:extLst>
      <p:ext uri="{BB962C8B-B14F-4D97-AF65-F5344CB8AC3E}">
        <p14:creationId xmlns:p14="http://schemas.microsoft.com/office/powerpoint/2010/main" val="388964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a:extLst>
              <a:ext uri="{FF2B5EF4-FFF2-40B4-BE49-F238E27FC236}">
                <a16:creationId xmlns:a16="http://schemas.microsoft.com/office/drawing/2014/main" id="{DFEF4F84-630A-4AC7-B1C4-76D000225C8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5398773" cy="3368858"/>
          </a:xfrm>
          <a:prstGeom prst="rect">
            <a:avLst/>
          </a:prstGeom>
        </p:spPr>
      </p:pic>
      <p:pic>
        <p:nvPicPr>
          <p:cNvPr id="4" name="Obrázek 5">
            <a:extLst>
              <a:ext uri="{FF2B5EF4-FFF2-40B4-BE49-F238E27FC236}">
                <a16:creationId xmlns:a16="http://schemas.microsoft.com/office/drawing/2014/main" id="{9CC17CBB-4E43-4AF3-9AA9-2EFAF564ED06}"/>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2117" b="96933" l="5657" r="93030">
                        <a14:foregroundMark x1="10808" y1="34969" x2="15152" y2="44939"/>
                        <a14:foregroundMark x1="15152" y1="44939" x2="15354" y2="53528"/>
                        <a14:foregroundMark x1="15354" y1="53528" x2="19596" y2="62117"/>
                        <a14:foregroundMark x1="13535" y1="40798" x2="10202" y2="33589"/>
                        <a14:foregroundMark x1="10202" y1="33589" x2="10101" y2="32362"/>
                        <a14:foregroundMark x1="17071" y1="36043" x2="58889" y2="54141"/>
                        <a14:foregroundMark x1="58889" y1="54141" x2="75253" y2="69018"/>
                        <a14:foregroundMark x1="75253" y1="69018" x2="84848" y2="68865"/>
                        <a14:foregroundMark x1="84848" y1="68865" x2="76061" y2="55675"/>
                        <a14:foregroundMark x1="76061" y1="55675" x2="51818" y2="61196"/>
                        <a14:foregroundMark x1="51818" y1="61196" x2="45455" y2="67178"/>
                        <a14:foregroundMark x1="19697" y1="59509" x2="32929" y2="80982"/>
                        <a14:foregroundMark x1="32929" y1="80982" x2="33434" y2="87423"/>
                        <a14:foregroundMark x1="56566" y1="78067" x2="66263" y2="86503"/>
                        <a14:foregroundMark x1="66263" y1="86503" x2="67273" y2="88344"/>
                        <a14:foregroundMark x1="42222" y1="90184" x2="42222" y2="90184"/>
                        <a14:foregroundMark x1="40505" y1="90337" x2="40505" y2="90337"/>
                        <a14:foregroundMark x1="37172" y1="86963" x2="42828" y2="91411"/>
                        <a14:foregroundMark x1="34343" y1="82822" x2="43131" y2="93405"/>
                        <a14:foregroundMark x1="43131" y1="93405" x2="43131" y2="92025"/>
                        <a14:foregroundMark x1="89798" y1="77761" x2="90808" y2="70092"/>
                        <a14:foregroundMark x1="90808" y1="70092" x2="85051" y2="49080"/>
                        <a14:foregroundMark x1="85051" y1="49080" x2="74747" y2="40644"/>
                        <a14:foregroundMark x1="74747" y1="40644" x2="69596" y2="39724"/>
                        <a14:foregroundMark x1="69596" y1="39724" x2="66263" y2="44479"/>
                        <a14:foregroundMark x1="66263" y1="44479" x2="66263" y2="44479"/>
                        <a14:foregroundMark x1="68182" y1="40491" x2="71818" y2="35276"/>
                        <a14:foregroundMark x1="71818" y1="35276" x2="82222" y2="42025"/>
                        <a14:foregroundMark x1="82222" y1="42025" x2="89293" y2="55368"/>
                        <a14:foregroundMark x1="89293" y1="55368" x2="91313" y2="68865"/>
                        <a14:foregroundMark x1="90606" y1="81595" x2="93535" y2="76380"/>
                        <a14:foregroundMark x1="93535" y1="76380" x2="93636" y2="66104"/>
                        <a14:foregroundMark x1="93636" y1="66104" x2="92323" y2="64110"/>
                        <a14:foregroundMark x1="55455" y1="28374" x2="54949" y2="21012"/>
                        <a14:foregroundMark x1="54949" y1="21012" x2="46162" y2="11963"/>
                        <a14:foregroundMark x1="46162" y1="11963" x2="35253" y2="15337"/>
                        <a14:foregroundMark x1="35253" y1="15337" x2="28485" y2="21626"/>
                        <a14:foregroundMark x1="28485" y1="21626" x2="25051" y2="29601"/>
                        <a14:foregroundMark x1="25051" y1="29601" x2="20303" y2="32822"/>
                        <a14:foregroundMark x1="60303" y1="29908" x2="58586" y2="22239"/>
                        <a14:foregroundMark x1="58586" y1="22239" x2="51010" y2="14877"/>
                        <a14:foregroundMark x1="51010" y1="14877" x2="47677" y2="14571"/>
                        <a14:foregroundMark x1="31616" y1="67485" x2="32323" y2="79755"/>
                        <a14:foregroundMark x1="32323" y1="79755" x2="43535" y2="96933"/>
                        <a14:foregroundMark x1="43535" y1="96933" x2="50909" y2="93405"/>
                        <a14:foregroundMark x1="50909" y1="93405" x2="38687" y2="81288"/>
                        <a14:foregroundMark x1="38687" y1="81288" x2="31212" y2="82362"/>
                        <a14:foregroundMark x1="31212" y1="82362" x2="30909" y2="82669"/>
                        <a14:foregroundMark x1="16768" y1="56288" x2="11414" y2="60890"/>
                        <a14:foregroundMark x1="11414" y1="60890" x2="6061" y2="56135"/>
                        <a14:foregroundMark x1="6061" y1="56135" x2="4949" y2="46012"/>
                        <a14:foregroundMark x1="4949" y1="46012" x2="6263" y2="38957"/>
                        <a14:foregroundMark x1="6263" y1="38957" x2="13131" y2="37270"/>
                        <a14:foregroundMark x1="9495" y1="38344" x2="9091" y2="30521"/>
                        <a14:foregroundMark x1="9091" y1="30521" x2="26768" y2="25000"/>
                        <a14:foregroundMark x1="26768" y1="25000" x2="27374" y2="25000"/>
                        <a14:foregroundMark x1="7677" y1="35736" x2="17475" y2="26380"/>
                        <a14:foregroundMark x1="17475" y1="26380" x2="33636" y2="19018"/>
                        <a14:foregroundMark x1="5657" y1="42025" x2="7677" y2="31442"/>
                        <a14:foregroundMark x1="7677" y1="31442" x2="13838" y2="25153"/>
                        <a14:foregroundMark x1="13838" y1="25153" x2="34949" y2="17791"/>
                        <a14:foregroundMark x1="46970" y1="12117" x2="22727" y2="21319"/>
                        <a14:foregroundMark x1="22727" y1="21319" x2="20202" y2="23773"/>
                        <a14:foregroundMark x1="17273" y1="25153" x2="29596" y2="15798"/>
                        <a14:foregroundMark x1="29596" y1="15798" x2="40505" y2="13344"/>
                        <a14:foregroundMark x1="40505" y1="13344" x2="44141" y2="13497"/>
                        <a14:foregroundMark x1="17576" y1="25920" x2="27172" y2="16104"/>
                        <a14:foregroundMark x1="27172" y1="16104" x2="31414" y2="15491"/>
                        <a14:foregroundMark x1="13131" y1="26227" x2="28182" y2="17791"/>
                        <a14:foregroundMark x1="9899" y1="47699" x2="30808" y2="87730"/>
                        <a14:foregroundMark x1="30808" y1="87730" x2="33333" y2="90951"/>
                        <a14:foregroundMark x1="9798" y1="55368" x2="25556" y2="87270"/>
                        <a14:foregroundMark x1="25556" y1="87270" x2="31818" y2="94172"/>
                        <a14:foregroundMark x1="31818" y1="94172" x2="33939" y2="94785"/>
                        <a14:foregroundMark x1="58586" y1="29141" x2="68687" y2="37883"/>
                        <a14:foregroundMark x1="58889" y1="27607" x2="67374" y2="36350"/>
                        <a14:foregroundMark x1="87980" y1="53528" x2="91313" y2="58589"/>
                        <a14:foregroundMark x1="91313" y1="58589" x2="92222" y2="65491"/>
                        <a14:foregroundMark x1="92222" y1="65491" x2="92121" y2="65644"/>
                      </a14:backgroundRemoval>
                    </a14:imgEffect>
                  </a14:imgLayer>
                </a14:imgProps>
              </a:ext>
              <a:ext uri="{28A0092B-C50C-407E-A947-70E740481C1C}">
                <a14:useLocalDpi xmlns:a14="http://schemas.microsoft.com/office/drawing/2010/main"/>
              </a:ext>
            </a:extLst>
          </a:blip>
          <a:srcRect l="6689" t="9344" r="3539"/>
          <a:stretch>
            <a:fillRect/>
          </a:stretch>
        </p:blipFill>
        <p:spPr bwMode="auto">
          <a:xfrm>
            <a:off x="2482849" y="348328"/>
            <a:ext cx="9698038" cy="6449529"/>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a:extLst>
              <a:ext uri="{FF2B5EF4-FFF2-40B4-BE49-F238E27FC236}">
                <a16:creationId xmlns:a16="http://schemas.microsoft.com/office/drawing/2014/main" id="{0B57D10A-6A0E-42D6-A17F-F1B4295796E2}"/>
              </a:ext>
            </a:extLst>
          </p:cNvPr>
          <p:cNvPicPr>
            <a:picLocks noChangeAspect="1"/>
          </p:cNvPicPr>
          <p:nvPr/>
        </p:nvPicPr>
        <p:blipFill>
          <a:blip r:embed="rId5"/>
          <a:stretch>
            <a:fillRect/>
          </a:stretch>
        </p:blipFill>
        <p:spPr>
          <a:xfrm>
            <a:off x="8086725" y="0"/>
            <a:ext cx="3962400" cy="1333500"/>
          </a:xfrm>
          <a:prstGeom prst="rect">
            <a:avLst/>
          </a:prstGeom>
        </p:spPr>
      </p:pic>
      <p:pic>
        <p:nvPicPr>
          <p:cNvPr id="10" name="Obrázek 9">
            <a:extLst>
              <a:ext uri="{FF2B5EF4-FFF2-40B4-BE49-F238E27FC236}">
                <a16:creationId xmlns:a16="http://schemas.microsoft.com/office/drawing/2014/main" id="{8BD970B6-4619-4246-935A-7528331A7961}"/>
              </a:ext>
            </a:extLst>
          </p:cNvPr>
          <p:cNvPicPr>
            <a:picLocks noChangeAspect="1"/>
          </p:cNvPicPr>
          <p:nvPr/>
        </p:nvPicPr>
        <p:blipFill>
          <a:blip r:embed="rId6"/>
          <a:stretch>
            <a:fillRect/>
          </a:stretch>
        </p:blipFill>
        <p:spPr>
          <a:xfrm>
            <a:off x="95250" y="3428999"/>
            <a:ext cx="2398712" cy="3368858"/>
          </a:xfrm>
          <a:prstGeom prst="rect">
            <a:avLst/>
          </a:prstGeom>
          <a:effectLst>
            <a:outerShdw blurRad="63500" sx="102000" sy="102000" algn="ctr" rotWithShape="0">
              <a:prstClr val="black">
                <a:alpha val="40000"/>
              </a:prstClr>
            </a:outerShdw>
          </a:effectLst>
        </p:spPr>
      </p:pic>
      <p:cxnSp>
        <p:nvCxnSpPr>
          <p:cNvPr id="11" name="Přímá spojnice se šipkou 10">
            <a:extLst>
              <a:ext uri="{FF2B5EF4-FFF2-40B4-BE49-F238E27FC236}">
                <a16:creationId xmlns:a16="http://schemas.microsoft.com/office/drawing/2014/main" id="{11BC6DB2-E2D6-40DB-920C-29AF31661226}"/>
              </a:ext>
            </a:extLst>
          </p:cNvPr>
          <p:cNvCxnSpPr>
            <a:cxnSpLocks/>
          </p:cNvCxnSpPr>
          <p:nvPr/>
        </p:nvCxnSpPr>
        <p:spPr>
          <a:xfrm flipH="1" flipV="1">
            <a:off x="2051049" y="4486275"/>
            <a:ext cx="863601" cy="3905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ovéPole 17">
            <a:extLst>
              <a:ext uri="{FF2B5EF4-FFF2-40B4-BE49-F238E27FC236}">
                <a16:creationId xmlns:a16="http://schemas.microsoft.com/office/drawing/2014/main" id="{E2825EF6-FB3C-471F-895B-966EEB2D1502}"/>
              </a:ext>
            </a:extLst>
          </p:cNvPr>
          <p:cNvSpPr txBox="1"/>
          <p:nvPr/>
        </p:nvSpPr>
        <p:spPr>
          <a:xfrm>
            <a:off x="2627312" y="6428525"/>
            <a:ext cx="9469438" cy="369332"/>
          </a:xfrm>
          <a:prstGeom prst="rect">
            <a:avLst/>
          </a:prstGeom>
          <a:noFill/>
        </p:spPr>
        <p:txBody>
          <a:bodyPr wrap="square">
            <a:spAutoFit/>
          </a:bodyPr>
          <a:lstStyle/>
          <a:p>
            <a:r>
              <a:rPr lang="cs-CZ" b="1" dirty="0"/>
              <a:t>PLO (ÚHÚL): </a:t>
            </a:r>
            <a:r>
              <a:rPr lang="cs-CZ" b="1" dirty="0">
                <a:hlinkClick r:id="rId7"/>
              </a:rPr>
              <a:t>https://www.uhul.cz/portfolio/vystupy-oprl/</a:t>
            </a:r>
            <a:r>
              <a:rPr lang="cs-CZ" b="1" dirty="0"/>
              <a:t> </a:t>
            </a:r>
            <a:endParaRPr lang="cs-CZ" dirty="0"/>
          </a:p>
        </p:txBody>
      </p:sp>
      <p:sp>
        <p:nvSpPr>
          <p:cNvPr id="9" name="Obdélník 8">
            <a:extLst>
              <a:ext uri="{FF2B5EF4-FFF2-40B4-BE49-F238E27FC236}">
                <a16:creationId xmlns:a16="http://schemas.microsoft.com/office/drawing/2014/main" id="{A0EECBD5-7714-4D93-9F5C-570A6EBD6F51}"/>
              </a:ext>
            </a:extLst>
          </p:cNvPr>
          <p:cNvSpPr/>
          <p:nvPr/>
        </p:nvSpPr>
        <p:spPr>
          <a:xfrm>
            <a:off x="2543174" y="6428525"/>
            <a:ext cx="9553575" cy="369332"/>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t>
            </a:r>
          </a:p>
        </p:txBody>
      </p:sp>
    </p:spTree>
    <p:extLst>
      <p:ext uri="{BB962C8B-B14F-4D97-AF65-F5344CB8AC3E}">
        <p14:creationId xmlns:p14="http://schemas.microsoft.com/office/powerpoint/2010/main" val="272565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C41F0269-EAF9-4151-86F8-860DB7A7A1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 y="0"/>
            <a:ext cx="10839450" cy="6877722"/>
          </a:xfrm>
          <a:prstGeom prst="rect">
            <a:avLst/>
          </a:prstGeom>
          <a:effectLst>
            <a:outerShdw blurRad="63500" sx="102000" sy="102000" algn="ctr" rotWithShape="0">
              <a:prstClr val="black">
                <a:alpha val="40000"/>
              </a:prstClr>
            </a:outerShdw>
          </a:effectLst>
        </p:spPr>
      </p:pic>
      <p:sp>
        <p:nvSpPr>
          <p:cNvPr id="10" name="TextovéPole 9">
            <a:extLst>
              <a:ext uri="{FF2B5EF4-FFF2-40B4-BE49-F238E27FC236}">
                <a16:creationId xmlns:a16="http://schemas.microsoft.com/office/drawing/2014/main" id="{E3E5D207-EB14-4050-80A8-695E997BC391}"/>
              </a:ext>
            </a:extLst>
          </p:cNvPr>
          <p:cNvSpPr txBox="1"/>
          <p:nvPr/>
        </p:nvSpPr>
        <p:spPr>
          <a:xfrm>
            <a:off x="4286250" y="2189599"/>
            <a:ext cx="1666875" cy="861774"/>
          </a:xfrm>
          <a:prstGeom prst="rect">
            <a:avLst/>
          </a:prstGeom>
          <a:noFill/>
        </p:spPr>
        <p:txBody>
          <a:bodyPr wrap="square" rtlCol="0">
            <a:spAutoFit/>
          </a:bodyPr>
          <a:lstStyle/>
          <a:p>
            <a:r>
              <a:rPr lang="cs-CZ" sz="5000" b="1" dirty="0">
                <a:solidFill>
                  <a:srgbClr val="C00000"/>
                </a:solidFill>
                <a:latin typeface="Arial Black" panose="020B0A04020102020204" pitchFamily="34" charset="0"/>
              </a:rPr>
              <a:t>30</a:t>
            </a:r>
          </a:p>
        </p:txBody>
      </p:sp>
      <p:sp>
        <p:nvSpPr>
          <p:cNvPr id="11" name="TextovéPole 10">
            <a:extLst>
              <a:ext uri="{FF2B5EF4-FFF2-40B4-BE49-F238E27FC236}">
                <a16:creationId xmlns:a16="http://schemas.microsoft.com/office/drawing/2014/main" id="{C4071D09-2C05-4410-82DE-BB15CE184B0D}"/>
              </a:ext>
            </a:extLst>
          </p:cNvPr>
          <p:cNvSpPr txBox="1"/>
          <p:nvPr/>
        </p:nvSpPr>
        <p:spPr>
          <a:xfrm>
            <a:off x="5867400" y="4695585"/>
            <a:ext cx="1666875" cy="861774"/>
          </a:xfrm>
          <a:prstGeom prst="rect">
            <a:avLst/>
          </a:prstGeom>
          <a:noFill/>
        </p:spPr>
        <p:txBody>
          <a:bodyPr wrap="square" rtlCol="0">
            <a:spAutoFit/>
          </a:bodyPr>
          <a:lstStyle/>
          <a:p>
            <a:r>
              <a:rPr lang="cs-CZ" sz="5000" b="1" dirty="0">
                <a:solidFill>
                  <a:srgbClr val="C00000"/>
                </a:solidFill>
                <a:latin typeface="Arial Black" panose="020B0A04020102020204" pitchFamily="34" charset="0"/>
              </a:rPr>
              <a:t>36</a:t>
            </a:r>
          </a:p>
        </p:txBody>
      </p:sp>
      <p:sp>
        <p:nvSpPr>
          <p:cNvPr id="12" name="TextovéPole 11">
            <a:extLst>
              <a:ext uri="{FF2B5EF4-FFF2-40B4-BE49-F238E27FC236}">
                <a16:creationId xmlns:a16="http://schemas.microsoft.com/office/drawing/2014/main" id="{7349BB37-8129-4506-B5EC-D3410F9478EE}"/>
              </a:ext>
            </a:extLst>
          </p:cNvPr>
          <p:cNvSpPr txBox="1"/>
          <p:nvPr/>
        </p:nvSpPr>
        <p:spPr>
          <a:xfrm>
            <a:off x="7029451" y="68963"/>
            <a:ext cx="5162550" cy="1246495"/>
          </a:xfrm>
          <a:prstGeom prst="rect">
            <a:avLst/>
          </a:prstGeom>
          <a:solidFill>
            <a:schemeClr val="bg1"/>
          </a:solidFill>
        </p:spPr>
        <p:txBody>
          <a:bodyPr wrap="square" rtlCol="0">
            <a:spAutoFit/>
          </a:bodyPr>
          <a:lstStyle/>
          <a:p>
            <a:r>
              <a:rPr lang="cs-CZ" sz="2500" b="1" dirty="0"/>
              <a:t>Porovnání vymezení PLO (podle Plívy a Žlábka 1986) a bioregionů (podle Culka a kol. 2011)</a:t>
            </a:r>
          </a:p>
        </p:txBody>
      </p:sp>
    </p:spTree>
    <p:extLst>
      <p:ext uri="{BB962C8B-B14F-4D97-AF65-F5344CB8AC3E}">
        <p14:creationId xmlns:p14="http://schemas.microsoft.com/office/powerpoint/2010/main" val="147133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943B515-A0EA-4406-A73F-70A9DE288B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38927" y="0"/>
            <a:ext cx="10630391" cy="6858000"/>
          </a:xfrm>
          <a:prstGeom prst="rect">
            <a:avLst/>
          </a:prstGeom>
        </p:spPr>
      </p:pic>
      <p:sp>
        <p:nvSpPr>
          <p:cNvPr id="6" name="Nadpis 1">
            <a:extLst>
              <a:ext uri="{FF2B5EF4-FFF2-40B4-BE49-F238E27FC236}">
                <a16:creationId xmlns:a16="http://schemas.microsoft.com/office/drawing/2014/main" id="{53C14585-1A40-4071-B151-90FB46DF1B47}"/>
              </a:ext>
            </a:extLst>
          </p:cNvPr>
          <p:cNvSpPr>
            <a:spLocks noGrp="1"/>
          </p:cNvSpPr>
          <p:nvPr>
            <p:ph type="title"/>
          </p:nvPr>
        </p:nvSpPr>
        <p:spPr>
          <a:xfrm>
            <a:off x="0" y="0"/>
            <a:ext cx="10515600" cy="695325"/>
          </a:xfrm>
        </p:spPr>
        <p:txBody>
          <a:bodyPr>
            <a:normAutofit/>
          </a:bodyPr>
          <a:lstStyle/>
          <a:p>
            <a:r>
              <a:rPr lang="cs-CZ" sz="2500" b="1" u="sng" dirty="0">
                <a:solidFill>
                  <a:schemeClr val="accent6">
                    <a:lumMod val="50000"/>
                  </a:schemeClr>
                </a:solidFill>
                <a:latin typeface="Arial Black" panose="020B0A04020102020204" pitchFamily="34" charset="0"/>
              </a:rPr>
              <a:t> Lesní vegetační</a:t>
            </a:r>
            <a:r>
              <a:rPr lang="cs-CZ" sz="2500" b="1" dirty="0">
                <a:solidFill>
                  <a:schemeClr val="accent6">
                    <a:lumMod val="50000"/>
                  </a:schemeClr>
                </a:solidFill>
                <a:latin typeface="Arial Black" panose="020B0A04020102020204" pitchFamily="34" charset="0"/>
              </a:rPr>
              <a:t> stupně</a:t>
            </a:r>
            <a:endParaRPr lang="cs-CZ" sz="2500" b="1" dirty="0">
              <a:solidFill>
                <a:schemeClr val="accent6">
                  <a:lumMod val="50000"/>
                </a:schemeClr>
              </a:solidFill>
            </a:endParaRPr>
          </a:p>
        </p:txBody>
      </p:sp>
      <p:sp>
        <p:nvSpPr>
          <p:cNvPr id="7" name="Nadpis 1">
            <a:extLst>
              <a:ext uri="{FF2B5EF4-FFF2-40B4-BE49-F238E27FC236}">
                <a16:creationId xmlns:a16="http://schemas.microsoft.com/office/drawing/2014/main" id="{2DD690FA-04B0-4748-BC01-06E4FB6F8864}"/>
              </a:ext>
            </a:extLst>
          </p:cNvPr>
          <p:cNvSpPr txBox="1">
            <a:spLocks/>
          </p:cNvSpPr>
          <p:nvPr/>
        </p:nvSpPr>
        <p:spPr>
          <a:xfrm>
            <a:off x="173159" y="5728676"/>
            <a:ext cx="3007703" cy="10680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500" b="1" dirty="0">
                <a:solidFill>
                  <a:srgbClr val="FF0000"/>
                </a:solidFill>
                <a:latin typeface="Arial Black" panose="020B0A04020102020204" pitchFamily="34" charset="0"/>
              </a:rPr>
              <a:t>NEPŘEBÍRAT DOGMATICKY!</a:t>
            </a:r>
            <a:endParaRPr lang="cs-CZ" sz="2500" b="1" dirty="0">
              <a:solidFill>
                <a:srgbClr val="FF0000"/>
              </a:solidFill>
            </a:endParaRPr>
          </a:p>
        </p:txBody>
      </p:sp>
    </p:spTree>
    <p:extLst>
      <p:ext uri="{BB962C8B-B14F-4D97-AF65-F5344CB8AC3E}">
        <p14:creationId xmlns:p14="http://schemas.microsoft.com/office/powerpoint/2010/main" val="28741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C918E49-D0AB-4D68-8E34-D4680952EF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4445" y="0"/>
            <a:ext cx="10103110" cy="6858000"/>
          </a:xfrm>
          <a:prstGeom prst="rect">
            <a:avLst/>
          </a:prstGeom>
        </p:spPr>
      </p:pic>
      <p:sp>
        <p:nvSpPr>
          <p:cNvPr id="6" name="Nadpis 1">
            <a:extLst>
              <a:ext uri="{FF2B5EF4-FFF2-40B4-BE49-F238E27FC236}">
                <a16:creationId xmlns:a16="http://schemas.microsoft.com/office/drawing/2014/main" id="{FD50D79E-6190-4BD9-973C-6F0BA4C26ABE}"/>
              </a:ext>
            </a:extLst>
          </p:cNvPr>
          <p:cNvSpPr>
            <a:spLocks noGrp="1"/>
          </p:cNvSpPr>
          <p:nvPr>
            <p:ph type="title"/>
          </p:nvPr>
        </p:nvSpPr>
        <p:spPr>
          <a:xfrm>
            <a:off x="0" y="0"/>
            <a:ext cx="10515600" cy="695325"/>
          </a:xfrm>
        </p:spPr>
        <p:txBody>
          <a:bodyPr>
            <a:normAutofit/>
          </a:bodyPr>
          <a:lstStyle/>
          <a:p>
            <a:r>
              <a:rPr lang="cs-CZ" sz="2500" b="1" u="sng" dirty="0">
                <a:solidFill>
                  <a:schemeClr val="accent6">
                    <a:lumMod val="50000"/>
                  </a:schemeClr>
                </a:solidFill>
                <a:latin typeface="Arial Black" panose="020B0A04020102020204" pitchFamily="34" charset="0"/>
              </a:rPr>
              <a:t>Vegetační nebo </a:t>
            </a:r>
            <a:r>
              <a:rPr lang="cs-CZ" sz="2500" b="1" u="sng" dirty="0">
                <a:solidFill>
                  <a:srgbClr val="FF0000"/>
                </a:solidFill>
                <a:latin typeface="Arial Black" panose="020B0A04020102020204" pitchFamily="34" charset="0"/>
              </a:rPr>
              <a:t>lesní</a:t>
            </a:r>
            <a:r>
              <a:rPr lang="cs-CZ" sz="2500" b="1" u="sng" dirty="0">
                <a:solidFill>
                  <a:schemeClr val="accent6">
                    <a:lumMod val="50000"/>
                  </a:schemeClr>
                </a:solidFill>
                <a:latin typeface="Arial Black" panose="020B0A04020102020204" pitchFamily="34" charset="0"/>
              </a:rPr>
              <a:t> vegetační stupně??</a:t>
            </a:r>
            <a:endParaRPr lang="cs-CZ" sz="2500" b="1" dirty="0">
              <a:solidFill>
                <a:schemeClr val="accent6">
                  <a:lumMod val="50000"/>
                </a:schemeClr>
              </a:solidFill>
            </a:endParaRPr>
          </a:p>
        </p:txBody>
      </p:sp>
    </p:spTree>
    <p:extLst>
      <p:ext uri="{BB962C8B-B14F-4D97-AF65-F5344CB8AC3E}">
        <p14:creationId xmlns:p14="http://schemas.microsoft.com/office/powerpoint/2010/main" val="66545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5870034A-1918-4B37-AC31-969600D7EE7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1694630" cy="6648450"/>
          </a:xfrm>
          <a:prstGeom prst="rect">
            <a:avLst/>
          </a:prstGeom>
        </p:spPr>
      </p:pic>
      <p:sp>
        <p:nvSpPr>
          <p:cNvPr id="8" name="Obdélník 7">
            <a:extLst>
              <a:ext uri="{FF2B5EF4-FFF2-40B4-BE49-F238E27FC236}">
                <a16:creationId xmlns:a16="http://schemas.microsoft.com/office/drawing/2014/main" id="{001784A8-564A-4D78-BF76-CB4A1B017AF1}"/>
              </a:ext>
            </a:extLst>
          </p:cNvPr>
          <p:cNvSpPr/>
          <p:nvPr/>
        </p:nvSpPr>
        <p:spPr>
          <a:xfrm>
            <a:off x="67712" y="5877624"/>
            <a:ext cx="12192000" cy="532700"/>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TextovéPole 8">
            <a:extLst>
              <a:ext uri="{FF2B5EF4-FFF2-40B4-BE49-F238E27FC236}">
                <a16:creationId xmlns:a16="http://schemas.microsoft.com/office/drawing/2014/main" id="{C2865556-86B1-4A51-BC00-43E7ABF319EB}"/>
              </a:ext>
            </a:extLst>
          </p:cNvPr>
          <p:cNvSpPr txBox="1"/>
          <p:nvPr/>
        </p:nvSpPr>
        <p:spPr>
          <a:xfrm>
            <a:off x="67712" y="5959308"/>
            <a:ext cx="9839325" cy="369332"/>
          </a:xfrm>
          <a:prstGeom prst="rect">
            <a:avLst/>
          </a:prstGeom>
          <a:noFill/>
        </p:spPr>
        <p:txBody>
          <a:bodyPr wrap="square">
            <a:spAutoFit/>
          </a:bodyPr>
          <a:lstStyle/>
          <a:p>
            <a:r>
              <a:rPr lang="cs-CZ" b="1" dirty="0">
                <a:solidFill>
                  <a:srgbClr val="FF0000"/>
                </a:solidFill>
              </a:rPr>
              <a:t>Lesní vegetační stupně (OPRL)</a:t>
            </a:r>
            <a:r>
              <a:rPr lang="cs-CZ" dirty="0">
                <a:solidFill>
                  <a:srgbClr val="FF0000"/>
                </a:solidFill>
              </a:rPr>
              <a:t>: </a:t>
            </a:r>
            <a:r>
              <a:rPr lang="cs-CZ" dirty="0">
                <a:solidFill>
                  <a:srgbClr val="FF0000"/>
                </a:solidFill>
                <a:hlinkClick r:id="rId3"/>
              </a:rPr>
              <a:t>https://geoportal.uhul.cz/mapy/MapyOprl.html</a:t>
            </a:r>
            <a:r>
              <a:rPr lang="cs-CZ" dirty="0">
                <a:solidFill>
                  <a:srgbClr val="FF0000"/>
                </a:solidFill>
              </a:rPr>
              <a:t>  </a:t>
            </a:r>
          </a:p>
        </p:txBody>
      </p:sp>
      <p:cxnSp>
        <p:nvCxnSpPr>
          <p:cNvPr id="10" name="Přímá spojnice se šipkou 9">
            <a:extLst>
              <a:ext uri="{FF2B5EF4-FFF2-40B4-BE49-F238E27FC236}">
                <a16:creationId xmlns:a16="http://schemas.microsoft.com/office/drawing/2014/main" id="{0AC8F53E-8871-4865-911B-59B890787E55}"/>
              </a:ext>
            </a:extLst>
          </p:cNvPr>
          <p:cNvCxnSpPr>
            <a:cxnSpLocks/>
          </p:cNvCxnSpPr>
          <p:nvPr/>
        </p:nvCxnSpPr>
        <p:spPr>
          <a:xfrm flipV="1">
            <a:off x="6000750" y="1609725"/>
            <a:ext cx="3286125" cy="13811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2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C2ED214-BDE6-4531-9A53-2F3A09CD8DD8}"/>
              </a:ext>
            </a:extLst>
          </p:cNvPr>
          <p:cNvSpPr/>
          <p:nvPr/>
        </p:nvSpPr>
        <p:spPr>
          <a:xfrm>
            <a:off x="0" y="0"/>
            <a:ext cx="12192000" cy="1048624"/>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Nadpis 1">
            <a:extLst>
              <a:ext uri="{FF2B5EF4-FFF2-40B4-BE49-F238E27FC236}">
                <a16:creationId xmlns:a16="http://schemas.microsoft.com/office/drawing/2014/main" id="{F98094F7-D95F-422C-AE25-F237CC8CCCE1}"/>
              </a:ext>
            </a:extLst>
          </p:cNvPr>
          <p:cNvSpPr txBox="1">
            <a:spLocks/>
          </p:cNvSpPr>
          <p:nvPr/>
        </p:nvSpPr>
        <p:spPr>
          <a:xfrm>
            <a:off x="284527" y="-1384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b="1" dirty="0">
                <a:solidFill>
                  <a:schemeClr val="bg1"/>
                </a:solidFill>
              </a:rPr>
              <a:t>Pojďme na to – krátká rozcvička! (2/3)</a:t>
            </a:r>
          </a:p>
        </p:txBody>
      </p:sp>
      <p:pic>
        <p:nvPicPr>
          <p:cNvPr id="2" name="Obrázek 1">
            <a:extLst>
              <a:ext uri="{FF2B5EF4-FFF2-40B4-BE49-F238E27FC236}">
                <a16:creationId xmlns:a16="http://schemas.microsoft.com/office/drawing/2014/main" id="{86ED5DA7-100C-40A7-BD54-B3D89BA14FC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048624"/>
            <a:ext cx="12192000" cy="6082018"/>
          </a:xfrm>
          <a:prstGeom prst="rect">
            <a:avLst/>
          </a:prstGeom>
        </p:spPr>
      </p:pic>
    </p:spTree>
    <p:extLst>
      <p:ext uri="{BB962C8B-B14F-4D97-AF65-F5344CB8AC3E}">
        <p14:creationId xmlns:p14="http://schemas.microsoft.com/office/powerpoint/2010/main" val="229718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FDE7B7A7-C3D1-458C-B8C0-7869091E698D}"/>
              </a:ext>
            </a:extLst>
          </p:cNvPr>
          <p:cNvSpPr/>
          <p:nvPr/>
        </p:nvSpPr>
        <p:spPr>
          <a:xfrm>
            <a:off x="0" y="0"/>
            <a:ext cx="12192000" cy="1048624"/>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Nadpis 1">
            <a:extLst>
              <a:ext uri="{FF2B5EF4-FFF2-40B4-BE49-F238E27FC236}">
                <a16:creationId xmlns:a16="http://schemas.microsoft.com/office/drawing/2014/main" id="{A0B26602-A8DF-4200-A79B-F5CC8CD0CE39}"/>
              </a:ext>
            </a:extLst>
          </p:cNvPr>
          <p:cNvSpPr txBox="1">
            <a:spLocks/>
          </p:cNvSpPr>
          <p:nvPr/>
        </p:nvSpPr>
        <p:spPr>
          <a:xfrm>
            <a:off x="500543" y="-413101"/>
            <a:ext cx="11596207" cy="2765775"/>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b="1" dirty="0">
                <a:solidFill>
                  <a:schemeClr val="bg1"/>
                </a:solidFill>
                <a:latin typeface="Arial" panose="020B0604020202020204" pitchFamily="34" charset="0"/>
                <a:cs typeface="Arial" panose="020B0604020202020204" pitchFamily="34" charset="0"/>
              </a:rPr>
              <a:t>Část V. – potenciální vs. aktuální vegetace</a:t>
            </a:r>
            <a:br>
              <a:rPr lang="cs-CZ" b="1" dirty="0">
                <a:solidFill>
                  <a:schemeClr val="bg1"/>
                </a:solidFill>
                <a:latin typeface="Arial" panose="020B0604020202020204" pitchFamily="34" charset="0"/>
                <a:cs typeface="Arial" panose="020B0604020202020204" pitchFamily="34" charset="0"/>
              </a:rPr>
            </a:br>
            <a:br>
              <a:rPr lang="cs-CZ" sz="2000" b="1" dirty="0">
                <a:solidFill>
                  <a:schemeClr val="bg1"/>
                </a:solidFill>
                <a:latin typeface="Arial" panose="020B0604020202020204" pitchFamily="34" charset="0"/>
                <a:cs typeface="Arial" panose="020B0604020202020204" pitchFamily="34" charset="0"/>
              </a:rPr>
            </a:br>
            <a:r>
              <a:rPr lang="cs-CZ" sz="2800" b="1" dirty="0">
                <a:latin typeface="Arial" panose="020B0604020202020204" pitchFamily="34" charset="0"/>
                <a:cs typeface="Arial" panose="020B0604020202020204" pitchFamily="34" charset="0"/>
              </a:rPr>
              <a:t>= pomůže nám zjistit, co by tu „mělo“ růst, a co tu aktuálně roste</a:t>
            </a:r>
          </a:p>
        </p:txBody>
      </p:sp>
      <p:sp>
        <p:nvSpPr>
          <p:cNvPr id="6" name="Zástupný symbol pro obsah 2">
            <a:extLst>
              <a:ext uri="{FF2B5EF4-FFF2-40B4-BE49-F238E27FC236}">
                <a16:creationId xmlns:a16="http://schemas.microsoft.com/office/drawing/2014/main" id="{13B57ABD-083A-4AE2-A185-56597A4CDF29}"/>
              </a:ext>
            </a:extLst>
          </p:cNvPr>
          <p:cNvSpPr>
            <a:spLocks noGrp="1"/>
          </p:cNvSpPr>
          <p:nvPr>
            <p:ph idx="1"/>
          </p:nvPr>
        </p:nvSpPr>
        <p:spPr>
          <a:xfrm>
            <a:off x="740330" y="2469734"/>
            <a:ext cx="11239150" cy="3553562"/>
          </a:xfrm>
        </p:spPr>
        <p:txBody>
          <a:bodyPr/>
          <a:lstStyle/>
          <a:p>
            <a:pPr marL="514350" indent="-514350">
              <a:buFont typeface="+mj-lt"/>
              <a:buAutoNum type="arabicPeriod"/>
            </a:pPr>
            <a:r>
              <a:rPr lang="cs-CZ" b="1" dirty="0">
                <a:solidFill>
                  <a:srgbClr val="FF0000"/>
                </a:solidFill>
              </a:rPr>
              <a:t>Potenciální přirozená vegetace</a:t>
            </a:r>
          </a:p>
          <a:p>
            <a:pPr marL="514350" indent="-514350">
              <a:buFont typeface="+mj-lt"/>
              <a:buAutoNum type="arabicPeriod"/>
            </a:pPr>
            <a:r>
              <a:rPr lang="cs-CZ" b="1" dirty="0">
                <a:solidFill>
                  <a:srgbClr val="FF0000"/>
                </a:solidFill>
              </a:rPr>
              <a:t>Aktuální vegetace (biotopy)</a:t>
            </a:r>
          </a:p>
          <a:p>
            <a:pPr marL="514350" indent="-514350">
              <a:buFont typeface="+mj-lt"/>
              <a:buAutoNum type="arabicPeriod"/>
            </a:pPr>
            <a:r>
              <a:rPr lang="cs-CZ" b="1" dirty="0">
                <a:solidFill>
                  <a:srgbClr val="FF0000"/>
                </a:solidFill>
              </a:rPr>
              <a:t>Druhová skladba lesů</a:t>
            </a:r>
          </a:p>
        </p:txBody>
      </p:sp>
    </p:spTree>
    <p:extLst>
      <p:ext uri="{BB962C8B-B14F-4D97-AF65-F5344CB8AC3E}">
        <p14:creationId xmlns:p14="http://schemas.microsoft.com/office/powerpoint/2010/main" val="1886497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EFC8B4D-1817-4BB4-B44F-BACA6C9EE1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629" y="0"/>
            <a:ext cx="11586141" cy="6858000"/>
          </a:xfrm>
          <a:prstGeom prst="rect">
            <a:avLst/>
          </a:prstGeom>
        </p:spPr>
      </p:pic>
      <p:sp>
        <p:nvSpPr>
          <p:cNvPr id="2" name="Obdélník 1">
            <a:extLst>
              <a:ext uri="{FF2B5EF4-FFF2-40B4-BE49-F238E27FC236}">
                <a16:creationId xmlns:a16="http://schemas.microsoft.com/office/drawing/2014/main" id="{2229986E-FAFB-447F-A449-1619EF62C46E}"/>
              </a:ext>
            </a:extLst>
          </p:cNvPr>
          <p:cNvSpPr/>
          <p:nvPr/>
        </p:nvSpPr>
        <p:spPr>
          <a:xfrm>
            <a:off x="8282440" y="85968"/>
            <a:ext cx="3909560" cy="9912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a:extLst>
              <a:ext uri="{FF2B5EF4-FFF2-40B4-BE49-F238E27FC236}">
                <a16:creationId xmlns:a16="http://schemas.microsoft.com/office/drawing/2014/main" id="{757AA4D6-30E9-402E-8B51-411207B0C65A}"/>
              </a:ext>
            </a:extLst>
          </p:cNvPr>
          <p:cNvSpPr txBox="1"/>
          <p:nvPr/>
        </p:nvSpPr>
        <p:spPr>
          <a:xfrm>
            <a:off x="8355267" y="154021"/>
            <a:ext cx="4083365" cy="1061829"/>
          </a:xfrm>
          <a:prstGeom prst="rect">
            <a:avLst/>
          </a:prstGeom>
          <a:noFill/>
        </p:spPr>
        <p:txBody>
          <a:bodyPr wrap="square" rtlCol="0">
            <a:spAutoFit/>
          </a:bodyPr>
          <a:lstStyle/>
          <a:p>
            <a:r>
              <a:rPr lang="cs-CZ" sz="1500" b="1" dirty="0"/>
              <a:t>Zdroj: Atlas krajiny České republiky: </a:t>
            </a:r>
            <a:r>
              <a:rPr lang="cs-CZ" sz="1500" b="1" dirty="0">
                <a:hlinkClick r:id="rId3"/>
              </a:rPr>
              <a:t>https://www.mzp.cz/atlas.krajiny/start.pdf</a:t>
            </a:r>
            <a:r>
              <a:rPr lang="cs-CZ" sz="1500" b="1" dirty="0"/>
              <a:t> , </a:t>
            </a:r>
          </a:p>
          <a:p>
            <a:r>
              <a:rPr lang="cs-CZ" sz="1500" b="1" dirty="0"/>
              <a:t>Také: </a:t>
            </a:r>
            <a:r>
              <a:rPr lang="cs-CZ" sz="1500" b="1" dirty="0">
                <a:hlinkClick r:id="rId4"/>
              </a:rPr>
              <a:t>h</a:t>
            </a:r>
            <a:r>
              <a:rPr lang="cs-CZ" sz="1500" b="1" i="0" dirty="0">
                <a:solidFill>
                  <a:srgbClr val="212121"/>
                </a:solidFill>
                <a:effectLst/>
                <a:latin typeface="wf_segoe-ui_normal"/>
                <a:hlinkClick r:id="rId4"/>
              </a:rPr>
              <a:t>ttp://user.mendelu.cz/xfriedl/</a:t>
            </a:r>
            <a:r>
              <a:rPr lang="cs-CZ" sz="1500" b="1" i="0" dirty="0">
                <a:solidFill>
                  <a:srgbClr val="212121"/>
                </a:solidFill>
                <a:effectLst/>
                <a:latin typeface="wf_segoe-ui_normal"/>
              </a:rPr>
              <a:t>  </a:t>
            </a:r>
            <a:r>
              <a:rPr lang="cs-CZ" sz="1500" b="1" dirty="0"/>
              <a:t> </a:t>
            </a:r>
          </a:p>
          <a:p>
            <a:endParaRPr lang="cs-CZ" dirty="0"/>
          </a:p>
        </p:txBody>
      </p:sp>
      <p:sp>
        <p:nvSpPr>
          <p:cNvPr id="4" name="Obdélník 3">
            <a:extLst>
              <a:ext uri="{FF2B5EF4-FFF2-40B4-BE49-F238E27FC236}">
                <a16:creationId xmlns:a16="http://schemas.microsoft.com/office/drawing/2014/main" id="{721EFD88-B46F-435F-8807-8C260DA31EC9}"/>
              </a:ext>
            </a:extLst>
          </p:cNvPr>
          <p:cNvSpPr/>
          <p:nvPr/>
        </p:nvSpPr>
        <p:spPr>
          <a:xfrm>
            <a:off x="8282440" y="85967"/>
            <a:ext cx="3873388" cy="991249"/>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49972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9E62995-8F17-4B6B-AC3D-75D724D88F5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8105775" cy="6858000"/>
          </a:xfrm>
          <a:prstGeom prst="rect">
            <a:avLst/>
          </a:prstGeom>
          <a:ln>
            <a:solidFill>
              <a:schemeClr val="bg1">
                <a:lumMod val="65000"/>
              </a:schemeClr>
            </a:solidFill>
          </a:ln>
        </p:spPr>
      </p:pic>
      <p:pic>
        <p:nvPicPr>
          <p:cNvPr id="7" name="Obrázek 6">
            <a:extLst>
              <a:ext uri="{FF2B5EF4-FFF2-40B4-BE49-F238E27FC236}">
                <a16:creationId xmlns:a16="http://schemas.microsoft.com/office/drawing/2014/main" id="{FD24E85F-F0FA-4C42-9C80-F7B25D124D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1750" y="4743552"/>
            <a:ext cx="6096000" cy="786017"/>
          </a:xfrm>
          <a:prstGeom prst="rect">
            <a:avLst/>
          </a:prstGeom>
          <a:ln>
            <a:noFill/>
          </a:ln>
          <a:effectLst>
            <a:outerShdw blurRad="190500" algn="tl" rotWithShape="0">
              <a:srgbClr val="000000">
                <a:alpha val="70000"/>
              </a:srgbClr>
            </a:outerShdw>
          </a:effectLst>
        </p:spPr>
      </p:pic>
      <p:pic>
        <p:nvPicPr>
          <p:cNvPr id="9" name="Obrázek 8">
            <a:extLst>
              <a:ext uri="{FF2B5EF4-FFF2-40B4-BE49-F238E27FC236}">
                <a16:creationId xmlns:a16="http://schemas.microsoft.com/office/drawing/2014/main" id="{B22377D3-2784-4411-9781-FD12722BD5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99824" y="5615141"/>
            <a:ext cx="6192176" cy="1157287"/>
          </a:xfrm>
          <a:prstGeom prst="rect">
            <a:avLst/>
          </a:prstGeom>
          <a:ln>
            <a:noFill/>
          </a:ln>
          <a:effectLst>
            <a:outerShdw blurRad="190500" algn="tl" rotWithShape="0">
              <a:srgbClr val="000000">
                <a:alpha val="70000"/>
              </a:srgbClr>
            </a:outerShdw>
          </a:effectLst>
        </p:spPr>
      </p:pic>
      <p:cxnSp>
        <p:nvCxnSpPr>
          <p:cNvPr id="10" name="Přímá spojnice se šipkou 9">
            <a:extLst>
              <a:ext uri="{FF2B5EF4-FFF2-40B4-BE49-F238E27FC236}">
                <a16:creationId xmlns:a16="http://schemas.microsoft.com/office/drawing/2014/main" id="{C137EB86-3F25-41A6-B42E-A16A5D64EC34}"/>
              </a:ext>
            </a:extLst>
          </p:cNvPr>
          <p:cNvCxnSpPr>
            <a:cxnSpLocks/>
            <a:stCxn id="7" idx="1"/>
          </p:cNvCxnSpPr>
          <p:nvPr/>
        </p:nvCxnSpPr>
        <p:spPr>
          <a:xfrm flipH="1" flipV="1">
            <a:off x="4486275" y="3472169"/>
            <a:ext cx="1895475" cy="16643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Obrázek 12">
            <a:extLst>
              <a:ext uri="{FF2B5EF4-FFF2-40B4-BE49-F238E27FC236}">
                <a16:creationId xmlns:a16="http://schemas.microsoft.com/office/drawing/2014/main" id="{94E7A405-3BDB-434B-B420-AA29A30AF9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59502" y="1171473"/>
            <a:ext cx="5032498" cy="3352902"/>
          </a:xfrm>
          <a:prstGeom prst="rect">
            <a:avLst/>
          </a:prstGeom>
          <a:ln>
            <a:noFill/>
          </a:ln>
          <a:effectLst>
            <a:outerShdw blurRad="190500" algn="tl" rotWithShape="0">
              <a:srgbClr val="000000">
                <a:alpha val="70000"/>
              </a:srgbClr>
            </a:outerShdw>
          </a:effectLst>
        </p:spPr>
      </p:pic>
      <p:sp>
        <p:nvSpPr>
          <p:cNvPr id="16" name="Obdélník 15">
            <a:extLst>
              <a:ext uri="{FF2B5EF4-FFF2-40B4-BE49-F238E27FC236}">
                <a16:creationId xmlns:a16="http://schemas.microsoft.com/office/drawing/2014/main" id="{3705939D-E538-4B94-9403-6DC333E820CD}"/>
              </a:ext>
            </a:extLst>
          </p:cNvPr>
          <p:cNvSpPr/>
          <p:nvPr/>
        </p:nvSpPr>
        <p:spPr>
          <a:xfrm>
            <a:off x="7159502" y="4524375"/>
            <a:ext cx="5032498" cy="2191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a:extLst>
              <a:ext uri="{FF2B5EF4-FFF2-40B4-BE49-F238E27FC236}">
                <a16:creationId xmlns:a16="http://schemas.microsoft.com/office/drawing/2014/main" id="{6EEBF11A-C467-4F67-BF0D-2488B43BAEB7}"/>
              </a:ext>
            </a:extLst>
          </p:cNvPr>
          <p:cNvSpPr txBox="1"/>
          <p:nvPr/>
        </p:nvSpPr>
        <p:spPr>
          <a:xfrm>
            <a:off x="7159502" y="4504262"/>
            <a:ext cx="5175373" cy="523220"/>
          </a:xfrm>
          <a:prstGeom prst="rect">
            <a:avLst/>
          </a:prstGeom>
          <a:noFill/>
        </p:spPr>
        <p:txBody>
          <a:bodyPr wrap="square">
            <a:spAutoFit/>
          </a:bodyPr>
          <a:lstStyle/>
          <a:p>
            <a:r>
              <a:rPr lang="cs-CZ" sz="1000" dirty="0">
                <a:hlinkClick r:id="rId6"/>
              </a:rPr>
              <a:t>Zdroj: https://pladias.cz/vegetation/pictures/Carici%20pilosae-Fagetum%20sylvaticae#image1</a:t>
            </a:r>
            <a:endParaRPr lang="cs-CZ" sz="1000" dirty="0"/>
          </a:p>
          <a:p>
            <a:endParaRPr lang="cs-CZ" dirty="0"/>
          </a:p>
        </p:txBody>
      </p:sp>
      <p:sp>
        <p:nvSpPr>
          <p:cNvPr id="17" name="Nadpis 1">
            <a:extLst>
              <a:ext uri="{FF2B5EF4-FFF2-40B4-BE49-F238E27FC236}">
                <a16:creationId xmlns:a16="http://schemas.microsoft.com/office/drawing/2014/main" id="{787B673F-D4A9-44BA-918F-C5E2F4E0D424}"/>
              </a:ext>
            </a:extLst>
          </p:cNvPr>
          <p:cNvSpPr>
            <a:spLocks noGrp="1"/>
          </p:cNvSpPr>
          <p:nvPr>
            <p:ph type="title"/>
          </p:nvPr>
        </p:nvSpPr>
        <p:spPr>
          <a:xfrm>
            <a:off x="8267700" y="192218"/>
            <a:ext cx="3924300" cy="695325"/>
          </a:xfrm>
        </p:spPr>
        <p:txBody>
          <a:bodyPr>
            <a:normAutofit fontScale="90000"/>
          </a:bodyPr>
          <a:lstStyle/>
          <a:p>
            <a:r>
              <a:rPr lang="cs-CZ" sz="2500" b="1" u="sng" dirty="0">
                <a:solidFill>
                  <a:schemeClr val="accent6">
                    <a:lumMod val="50000"/>
                  </a:schemeClr>
                </a:solidFill>
                <a:latin typeface="Arial Black" panose="020B0A04020102020204" pitchFamily="34" charset="0"/>
              </a:rPr>
              <a:t>Potenciální přirozená vegetace ve Chřibech</a:t>
            </a:r>
            <a:endParaRPr lang="cs-CZ" sz="2500" b="1" dirty="0">
              <a:solidFill>
                <a:schemeClr val="accent6">
                  <a:lumMod val="50000"/>
                </a:schemeClr>
              </a:solidFill>
            </a:endParaRPr>
          </a:p>
        </p:txBody>
      </p:sp>
    </p:spTree>
    <p:extLst>
      <p:ext uri="{BB962C8B-B14F-4D97-AF65-F5344CB8AC3E}">
        <p14:creationId xmlns:p14="http://schemas.microsoft.com/office/powerpoint/2010/main" val="399532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Přímá spojnice 10">
            <a:extLst>
              <a:ext uri="{FF2B5EF4-FFF2-40B4-BE49-F238E27FC236}">
                <a16:creationId xmlns:a16="http://schemas.microsoft.com/office/drawing/2014/main" id="{70E8E704-480F-47E6-9BE3-05D969A4F61D}"/>
              </a:ext>
            </a:extLst>
          </p:cNvPr>
          <p:cNvCxnSpPr/>
          <p:nvPr/>
        </p:nvCxnSpPr>
        <p:spPr>
          <a:xfrm>
            <a:off x="7991474" y="1638219"/>
            <a:ext cx="4200525" cy="0"/>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Obrázek 6">
            <a:extLst>
              <a:ext uri="{FF2B5EF4-FFF2-40B4-BE49-F238E27FC236}">
                <a16:creationId xmlns:a16="http://schemas.microsoft.com/office/drawing/2014/main" id="{35EAADF5-7EE6-44BA-A454-A1DF98915B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3337"/>
            <a:ext cx="8102287" cy="6791325"/>
          </a:xfrm>
          <a:prstGeom prst="rect">
            <a:avLst/>
          </a:prstGeom>
          <a:ln>
            <a:solidFill>
              <a:schemeClr val="bg1">
                <a:lumMod val="65000"/>
              </a:schemeClr>
            </a:solidFill>
          </a:ln>
        </p:spPr>
      </p:pic>
      <p:sp>
        <p:nvSpPr>
          <p:cNvPr id="9" name="TextovéPole 8">
            <a:extLst>
              <a:ext uri="{FF2B5EF4-FFF2-40B4-BE49-F238E27FC236}">
                <a16:creationId xmlns:a16="http://schemas.microsoft.com/office/drawing/2014/main" id="{F03B80F5-8859-48AB-A1D7-FD07A55F1D6B}"/>
              </a:ext>
            </a:extLst>
          </p:cNvPr>
          <p:cNvSpPr txBox="1"/>
          <p:nvPr/>
        </p:nvSpPr>
        <p:spPr>
          <a:xfrm>
            <a:off x="336393" y="5997059"/>
            <a:ext cx="3714750" cy="646331"/>
          </a:xfrm>
          <a:prstGeom prst="rect">
            <a:avLst/>
          </a:prstGeom>
          <a:noFill/>
        </p:spPr>
        <p:txBody>
          <a:bodyPr wrap="square">
            <a:spAutoFit/>
          </a:bodyPr>
          <a:lstStyle/>
          <a:p>
            <a:r>
              <a:rPr lang="cs-CZ" b="1" dirty="0"/>
              <a:t>Databáze české flóry a vegetace: </a:t>
            </a:r>
            <a:r>
              <a:rPr lang="cs-CZ" dirty="0">
                <a:hlinkClick r:id="rId3"/>
              </a:rPr>
              <a:t>https://pladias.cz/</a:t>
            </a:r>
            <a:r>
              <a:rPr lang="cs-CZ" dirty="0"/>
              <a:t> </a:t>
            </a:r>
          </a:p>
        </p:txBody>
      </p:sp>
      <p:sp>
        <p:nvSpPr>
          <p:cNvPr id="16" name="Obdélník 15">
            <a:extLst>
              <a:ext uri="{FF2B5EF4-FFF2-40B4-BE49-F238E27FC236}">
                <a16:creationId xmlns:a16="http://schemas.microsoft.com/office/drawing/2014/main" id="{C9AB6274-0E7C-4BE0-8C83-C98DC06B7370}"/>
              </a:ext>
            </a:extLst>
          </p:cNvPr>
          <p:cNvSpPr/>
          <p:nvPr/>
        </p:nvSpPr>
        <p:spPr>
          <a:xfrm>
            <a:off x="0" y="5917341"/>
            <a:ext cx="3543300" cy="940659"/>
          </a:xfrm>
          <a:prstGeom prst="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accent6">
                  <a:lumMod val="50000"/>
                </a:schemeClr>
              </a:solidFill>
            </a:endParaRPr>
          </a:p>
        </p:txBody>
      </p:sp>
      <p:sp>
        <p:nvSpPr>
          <p:cNvPr id="17" name="Obdélník 16">
            <a:extLst>
              <a:ext uri="{FF2B5EF4-FFF2-40B4-BE49-F238E27FC236}">
                <a16:creationId xmlns:a16="http://schemas.microsoft.com/office/drawing/2014/main" id="{B254FAB2-74F1-410F-9370-1BC930A205E6}"/>
              </a:ext>
            </a:extLst>
          </p:cNvPr>
          <p:cNvSpPr/>
          <p:nvPr/>
        </p:nvSpPr>
        <p:spPr>
          <a:xfrm>
            <a:off x="8102286" y="33337"/>
            <a:ext cx="4089713" cy="6824663"/>
          </a:xfrm>
          <a:prstGeom prst="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accent6">
                  <a:lumMod val="50000"/>
                </a:schemeClr>
              </a:solidFill>
            </a:endParaRPr>
          </a:p>
        </p:txBody>
      </p:sp>
      <p:sp>
        <p:nvSpPr>
          <p:cNvPr id="18" name="TextovéPole 17">
            <a:extLst>
              <a:ext uri="{FF2B5EF4-FFF2-40B4-BE49-F238E27FC236}">
                <a16:creationId xmlns:a16="http://schemas.microsoft.com/office/drawing/2014/main" id="{2931808C-B845-42E0-9750-ED607C871051}"/>
              </a:ext>
            </a:extLst>
          </p:cNvPr>
          <p:cNvSpPr txBox="1"/>
          <p:nvPr/>
        </p:nvSpPr>
        <p:spPr>
          <a:xfrm>
            <a:off x="8305740" y="147012"/>
            <a:ext cx="3714750" cy="1200329"/>
          </a:xfrm>
          <a:prstGeom prst="rect">
            <a:avLst/>
          </a:prstGeom>
          <a:noFill/>
        </p:spPr>
        <p:txBody>
          <a:bodyPr wrap="square">
            <a:spAutoFit/>
          </a:bodyPr>
          <a:lstStyle/>
          <a:p>
            <a:r>
              <a:rPr lang="cs-CZ" b="1" dirty="0"/>
              <a:t>Vegetace České republiky, díl 4: </a:t>
            </a:r>
            <a:r>
              <a:rPr lang="cs-CZ" b="1" dirty="0">
                <a:hlinkClick r:id="rId4"/>
              </a:rPr>
              <a:t>https://www.sci.muni.cz/botany/chytry/Vegetace-Ceske-republiky-4-2013-high-resolution.pdf</a:t>
            </a:r>
            <a:r>
              <a:rPr lang="cs-CZ" b="1" dirty="0"/>
              <a:t> ,</a:t>
            </a:r>
            <a:endParaRPr lang="cs-CZ" dirty="0"/>
          </a:p>
        </p:txBody>
      </p:sp>
      <p:pic>
        <p:nvPicPr>
          <p:cNvPr id="15" name="Obrázek 14">
            <a:extLst>
              <a:ext uri="{FF2B5EF4-FFF2-40B4-BE49-F238E27FC236}">
                <a16:creationId xmlns:a16="http://schemas.microsoft.com/office/drawing/2014/main" id="{149C250A-0277-4171-BB42-C5337EAF580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578102" y="1633456"/>
            <a:ext cx="3442388" cy="5120904"/>
          </a:xfrm>
          <a:prstGeom prst="rect">
            <a:avLst/>
          </a:prstGeom>
          <a:ln>
            <a:noFill/>
          </a:ln>
          <a:effectLst>
            <a:outerShdw blurRad="190500" algn="tl" rotWithShape="0">
              <a:srgbClr val="000000">
                <a:alpha val="70000"/>
              </a:srgbClr>
            </a:outerShdw>
          </a:effectLst>
        </p:spPr>
      </p:pic>
      <p:sp>
        <p:nvSpPr>
          <p:cNvPr id="19" name="Ovál 18">
            <a:extLst>
              <a:ext uri="{FF2B5EF4-FFF2-40B4-BE49-F238E27FC236}">
                <a16:creationId xmlns:a16="http://schemas.microsoft.com/office/drawing/2014/main" id="{7160165C-518B-438A-B585-C273A8DB285A}"/>
              </a:ext>
            </a:extLst>
          </p:cNvPr>
          <p:cNvSpPr/>
          <p:nvPr/>
        </p:nvSpPr>
        <p:spPr>
          <a:xfrm>
            <a:off x="3390900" y="3729037"/>
            <a:ext cx="304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a:extLst>
              <a:ext uri="{FF2B5EF4-FFF2-40B4-BE49-F238E27FC236}">
                <a16:creationId xmlns:a16="http://schemas.microsoft.com/office/drawing/2014/main" id="{E1E7707B-B0A0-48D4-AD8D-AFE54147F256}"/>
              </a:ext>
            </a:extLst>
          </p:cNvPr>
          <p:cNvSpPr txBox="1"/>
          <p:nvPr/>
        </p:nvSpPr>
        <p:spPr>
          <a:xfrm>
            <a:off x="8305739" y="1264124"/>
            <a:ext cx="4284845" cy="369332"/>
          </a:xfrm>
          <a:prstGeom prst="rect">
            <a:avLst/>
          </a:prstGeom>
          <a:noFill/>
        </p:spPr>
        <p:txBody>
          <a:bodyPr wrap="square">
            <a:spAutoFit/>
          </a:bodyPr>
          <a:lstStyle/>
          <a:p>
            <a:r>
              <a:rPr lang="cs-CZ" b="1" dirty="0"/>
              <a:t>i zde: </a:t>
            </a:r>
            <a:r>
              <a:rPr lang="cs-CZ" b="1" i="0" dirty="0">
                <a:solidFill>
                  <a:srgbClr val="212121"/>
                </a:solidFill>
                <a:effectLst/>
                <a:latin typeface="wf_segoe-ui_normal"/>
                <a:hlinkClick r:id="rId6"/>
              </a:rPr>
              <a:t>http://user.mendelu.cz/xfriedl</a:t>
            </a:r>
            <a:r>
              <a:rPr lang="cs-CZ" b="0" i="0" dirty="0">
                <a:solidFill>
                  <a:srgbClr val="212121"/>
                </a:solidFill>
                <a:effectLst/>
                <a:latin typeface="wf_segoe-ui_normal"/>
                <a:hlinkClick r:id="rId6"/>
              </a:rPr>
              <a:t>/</a:t>
            </a:r>
            <a:r>
              <a:rPr lang="cs-CZ" b="0" i="0" dirty="0">
                <a:solidFill>
                  <a:srgbClr val="212121"/>
                </a:solidFill>
                <a:effectLst/>
                <a:latin typeface="wf_segoe-ui_normal"/>
              </a:rPr>
              <a:t> </a:t>
            </a:r>
            <a:endParaRPr lang="cs-CZ" dirty="0"/>
          </a:p>
        </p:txBody>
      </p:sp>
    </p:spTree>
    <p:extLst>
      <p:ext uri="{BB962C8B-B14F-4D97-AF65-F5344CB8AC3E}">
        <p14:creationId xmlns:p14="http://schemas.microsoft.com/office/powerpoint/2010/main" val="236769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46DBA4D-CE10-457E-9BC6-B4BA6ED620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5606" y="0"/>
            <a:ext cx="11580788" cy="6858000"/>
          </a:xfrm>
          <a:prstGeom prst="rect">
            <a:avLst/>
          </a:prstGeom>
        </p:spPr>
      </p:pic>
      <p:sp>
        <p:nvSpPr>
          <p:cNvPr id="6" name="TextovéPole 5">
            <a:extLst>
              <a:ext uri="{FF2B5EF4-FFF2-40B4-BE49-F238E27FC236}">
                <a16:creationId xmlns:a16="http://schemas.microsoft.com/office/drawing/2014/main" id="{9DDE55AC-B1B1-4E9D-9B05-057281FE76A9}"/>
              </a:ext>
            </a:extLst>
          </p:cNvPr>
          <p:cNvSpPr txBox="1"/>
          <p:nvPr/>
        </p:nvSpPr>
        <p:spPr>
          <a:xfrm>
            <a:off x="8125989" y="808617"/>
            <a:ext cx="3760405" cy="477054"/>
          </a:xfrm>
          <a:prstGeom prst="rect">
            <a:avLst/>
          </a:prstGeom>
          <a:solidFill>
            <a:schemeClr val="bg1"/>
          </a:solidFill>
        </p:spPr>
        <p:txBody>
          <a:bodyPr wrap="square" rtlCol="0">
            <a:spAutoFit/>
          </a:bodyPr>
          <a:lstStyle/>
          <a:p>
            <a:r>
              <a:rPr lang="cs-CZ" sz="2500" b="1" dirty="0">
                <a:solidFill>
                  <a:srgbClr val="FF0000"/>
                </a:solidFill>
              </a:rPr>
              <a:t>Záložka: Přírodní poměry</a:t>
            </a:r>
          </a:p>
        </p:txBody>
      </p:sp>
      <p:sp>
        <p:nvSpPr>
          <p:cNvPr id="7" name="TextovéPole 6">
            <a:extLst>
              <a:ext uri="{FF2B5EF4-FFF2-40B4-BE49-F238E27FC236}">
                <a16:creationId xmlns:a16="http://schemas.microsoft.com/office/drawing/2014/main" id="{2AA308BB-D771-4279-8EA3-4E28A5F71D81}"/>
              </a:ext>
            </a:extLst>
          </p:cNvPr>
          <p:cNvSpPr txBox="1"/>
          <p:nvPr/>
        </p:nvSpPr>
        <p:spPr>
          <a:xfrm>
            <a:off x="8202592" y="3997903"/>
            <a:ext cx="3760405" cy="1246495"/>
          </a:xfrm>
          <a:prstGeom prst="rect">
            <a:avLst/>
          </a:prstGeom>
          <a:solidFill>
            <a:schemeClr val="bg1"/>
          </a:solidFill>
        </p:spPr>
        <p:txBody>
          <a:bodyPr wrap="square" rtlCol="0">
            <a:spAutoFit/>
          </a:bodyPr>
          <a:lstStyle/>
          <a:p>
            <a:r>
              <a:rPr lang="cs-CZ" sz="2500" b="1" dirty="0">
                <a:solidFill>
                  <a:schemeClr val="accent6">
                    <a:lumMod val="50000"/>
                  </a:schemeClr>
                </a:solidFill>
              </a:rPr>
              <a:t>Možno kombinovat s dalšími vrstvami, např. s </a:t>
            </a:r>
            <a:r>
              <a:rPr lang="cs-CZ" sz="2500" b="1" dirty="0" err="1">
                <a:solidFill>
                  <a:schemeClr val="accent6">
                    <a:lumMod val="50000"/>
                  </a:schemeClr>
                </a:solidFill>
              </a:rPr>
              <a:t>biochorami</a:t>
            </a:r>
            <a:r>
              <a:rPr lang="cs-CZ" sz="2500" b="1" dirty="0">
                <a:solidFill>
                  <a:schemeClr val="accent6">
                    <a:lumMod val="50000"/>
                  </a:schemeClr>
                </a:solidFill>
              </a:rPr>
              <a:t>. </a:t>
            </a:r>
          </a:p>
        </p:txBody>
      </p:sp>
      <p:sp>
        <p:nvSpPr>
          <p:cNvPr id="8" name="Obdélník 7">
            <a:extLst>
              <a:ext uri="{FF2B5EF4-FFF2-40B4-BE49-F238E27FC236}">
                <a16:creationId xmlns:a16="http://schemas.microsoft.com/office/drawing/2014/main" id="{31894665-E1DD-4D41-955E-BA6C3F1FF404}"/>
              </a:ext>
            </a:extLst>
          </p:cNvPr>
          <p:cNvSpPr/>
          <p:nvPr/>
        </p:nvSpPr>
        <p:spPr>
          <a:xfrm>
            <a:off x="0" y="5840518"/>
            <a:ext cx="12039600" cy="788881"/>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a:t>https://is.muni.cz/el/1431/jaro2010/Z0005/18118868/index_VS.html</a:t>
            </a:r>
          </a:p>
        </p:txBody>
      </p:sp>
      <p:sp>
        <p:nvSpPr>
          <p:cNvPr id="9" name="TextovéPole 8">
            <a:extLst>
              <a:ext uri="{FF2B5EF4-FFF2-40B4-BE49-F238E27FC236}">
                <a16:creationId xmlns:a16="http://schemas.microsoft.com/office/drawing/2014/main" id="{EB2C2318-D2A9-42D8-A49A-4DA53B34807C}"/>
              </a:ext>
            </a:extLst>
          </p:cNvPr>
          <p:cNvSpPr txBox="1"/>
          <p:nvPr/>
        </p:nvSpPr>
        <p:spPr>
          <a:xfrm>
            <a:off x="152400" y="5840518"/>
            <a:ext cx="11977077" cy="646331"/>
          </a:xfrm>
          <a:prstGeom prst="rect">
            <a:avLst/>
          </a:prstGeom>
          <a:noFill/>
        </p:spPr>
        <p:txBody>
          <a:bodyPr wrap="square">
            <a:spAutoFit/>
          </a:bodyPr>
          <a:lstStyle/>
          <a:p>
            <a:r>
              <a:rPr lang="cs-CZ" b="1" dirty="0" err="1">
                <a:solidFill>
                  <a:schemeClr val="accent6">
                    <a:lumMod val="50000"/>
                  </a:schemeClr>
                </a:solidFill>
              </a:rPr>
              <a:t>MapoMat</a:t>
            </a:r>
            <a:r>
              <a:rPr lang="cs-CZ" b="1" dirty="0">
                <a:solidFill>
                  <a:schemeClr val="accent6">
                    <a:lumMod val="50000"/>
                  </a:schemeClr>
                </a:solidFill>
              </a:rPr>
              <a:t> (AOPK): </a:t>
            </a:r>
            <a:r>
              <a:rPr lang="cs-CZ" dirty="0">
                <a:hlinkClick r:id="rId3"/>
              </a:rPr>
              <a:t>http://webgis.nature.cz/appwebman/mapomat/</a:t>
            </a:r>
            <a:endParaRPr lang="cs-CZ" dirty="0"/>
          </a:p>
          <a:p>
            <a:r>
              <a:rPr lang="cs-CZ" b="1" dirty="0" err="1">
                <a:solidFill>
                  <a:schemeClr val="accent6">
                    <a:lumMod val="50000"/>
                  </a:schemeClr>
                </a:solidFill>
              </a:rPr>
              <a:t>Geoportál</a:t>
            </a:r>
            <a:r>
              <a:rPr lang="cs-CZ" b="1" dirty="0">
                <a:solidFill>
                  <a:schemeClr val="accent6">
                    <a:lumMod val="50000"/>
                  </a:schemeClr>
                </a:solidFill>
              </a:rPr>
              <a:t> AOPK</a:t>
            </a:r>
            <a:r>
              <a:rPr lang="cs-CZ" dirty="0"/>
              <a:t>: </a:t>
            </a:r>
            <a:r>
              <a:rPr lang="cs-CZ" dirty="0">
                <a:hlinkClick r:id="rId4"/>
              </a:rPr>
              <a:t>https://aopkcr.maps.arcgis.com/apps/webappviewer/index.html?id=ee190990a1be4ac685d5f7c69c637ae4</a:t>
            </a:r>
            <a:r>
              <a:rPr lang="cs-CZ" dirty="0"/>
              <a:t>   </a:t>
            </a:r>
          </a:p>
        </p:txBody>
      </p:sp>
    </p:spTree>
    <p:extLst>
      <p:ext uri="{BB962C8B-B14F-4D97-AF65-F5344CB8AC3E}">
        <p14:creationId xmlns:p14="http://schemas.microsoft.com/office/powerpoint/2010/main" val="368756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0D131EA2-8773-4F51-AE91-ED5F8DCF12D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64155" y="0"/>
            <a:ext cx="9427845" cy="6799523"/>
          </a:xfrm>
          <a:prstGeom prst="rect">
            <a:avLst/>
          </a:prstGeom>
          <a:ln>
            <a:noFill/>
          </a:ln>
          <a:effectLst>
            <a:outerShdw blurRad="190500" algn="tl" rotWithShape="0">
              <a:srgbClr val="000000">
                <a:alpha val="70000"/>
              </a:srgbClr>
            </a:outerShdw>
          </a:effectLst>
        </p:spPr>
      </p:pic>
      <p:sp>
        <p:nvSpPr>
          <p:cNvPr id="7" name="Nadpis 1">
            <a:extLst>
              <a:ext uri="{FF2B5EF4-FFF2-40B4-BE49-F238E27FC236}">
                <a16:creationId xmlns:a16="http://schemas.microsoft.com/office/drawing/2014/main" id="{91D4E30A-966B-49DD-9B37-959B9CE7783D}"/>
              </a:ext>
            </a:extLst>
          </p:cNvPr>
          <p:cNvSpPr>
            <a:spLocks noGrp="1"/>
          </p:cNvSpPr>
          <p:nvPr>
            <p:ph type="title"/>
          </p:nvPr>
        </p:nvSpPr>
        <p:spPr>
          <a:xfrm>
            <a:off x="0" y="0"/>
            <a:ext cx="8963025" cy="600075"/>
          </a:xfrm>
          <a:solidFill>
            <a:schemeClr val="bg1"/>
          </a:solidFill>
        </p:spPr>
        <p:txBody>
          <a:bodyPr>
            <a:normAutofit/>
          </a:bodyPr>
          <a:lstStyle/>
          <a:p>
            <a:r>
              <a:rPr lang="cs-CZ" sz="2500" b="1" u="sng" dirty="0">
                <a:solidFill>
                  <a:schemeClr val="accent6">
                    <a:lumMod val="50000"/>
                  </a:schemeClr>
                </a:solidFill>
                <a:latin typeface="Arial Black" panose="020B0A04020102020204" pitchFamily="34" charset="0"/>
              </a:rPr>
              <a:t>Aktuální vegetace – přírodní biotopy</a:t>
            </a:r>
            <a:endParaRPr lang="cs-CZ" sz="2500" b="1" dirty="0">
              <a:solidFill>
                <a:schemeClr val="accent6">
                  <a:lumMod val="50000"/>
                </a:schemeClr>
              </a:solidFill>
            </a:endParaRPr>
          </a:p>
        </p:txBody>
      </p:sp>
      <p:pic>
        <p:nvPicPr>
          <p:cNvPr id="9" name="Obrázek 8">
            <a:extLst>
              <a:ext uri="{FF2B5EF4-FFF2-40B4-BE49-F238E27FC236}">
                <a16:creationId xmlns:a16="http://schemas.microsoft.com/office/drawing/2014/main" id="{1D180E2D-6BD5-472C-9FD4-587C3FF600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311143"/>
            <a:ext cx="3826367" cy="2546857"/>
          </a:xfrm>
          <a:prstGeom prst="rect">
            <a:avLst/>
          </a:prstGeom>
          <a:ln>
            <a:noFill/>
          </a:ln>
          <a:effectLst>
            <a:outerShdw blurRad="190500" algn="tl" rotWithShape="0">
              <a:srgbClr val="000000">
                <a:alpha val="70000"/>
              </a:srgbClr>
            </a:outerShdw>
          </a:effectLst>
        </p:spPr>
      </p:pic>
      <p:pic>
        <p:nvPicPr>
          <p:cNvPr id="11" name="Obrázek 10">
            <a:extLst>
              <a:ext uri="{FF2B5EF4-FFF2-40B4-BE49-F238E27FC236}">
                <a16:creationId xmlns:a16="http://schemas.microsoft.com/office/drawing/2014/main" id="{0A8F4698-4442-4D3F-8045-454EB421222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847724"/>
            <a:ext cx="3089012" cy="2733676"/>
          </a:xfrm>
          <a:prstGeom prst="rect">
            <a:avLst/>
          </a:prstGeom>
          <a:ln>
            <a:noFill/>
          </a:ln>
          <a:effectLst>
            <a:outerShdw blurRad="190500" algn="tl" rotWithShape="0">
              <a:srgbClr val="000000">
                <a:alpha val="70000"/>
              </a:srgbClr>
            </a:outerShdw>
          </a:effectLst>
        </p:spPr>
      </p:pic>
      <p:sp>
        <p:nvSpPr>
          <p:cNvPr id="12" name="Šipka: dolů 11">
            <a:extLst>
              <a:ext uri="{FF2B5EF4-FFF2-40B4-BE49-F238E27FC236}">
                <a16:creationId xmlns:a16="http://schemas.microsoft.com/office/drawing/2014/main" id="{54DF367C-AEEF-40DC-B4FD-FE42CC0F8329}"/>
              </a:ext>
            </a:extLst>
          </p:cNvPr>
          <p:cNvSpPr/>
          <p:nvPr/>
        </p:nvSpPr>
        <p:spPr>
          <a:xfrm rot="3072455">
            <a:off x="1741208" y="1375881"/>
            <a:ext cx="343948" cy="97102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0">
            <a:extLst>
              <a:ext uri="{FF2B5EF4-FFF2-40B4-BE49-F238E27FC236}">
                <a16:creationId xmlns:a16="http://schemas.microsoft.com/office/drawing/2014/main" id="{2C9C9318-6897-4AE8-8492-E979D9D7AD7F}"/>
              </a:ext>
            </a:extLst>
          </p:cNvPr>
          <p:cNvSpPr txBox="1">
            <a:spLocks noChangeArrowheads="1"/>
          </p:cNvSpPr>
          <p:nvPr/>
        </p:nvSpPr>
        <p:spPr bwMode="auto">
          <a:xfrm>
            <a:off x="1" y="3883334"/>
            <a:ext cx="3826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defRPr>
                <a:solidFill>
                  <a:schemeClr val="tx1"/>
                </a:solidFill>
                <a:latin typeface="Arial" panose="020B0604020202020204" pitchFamily="34" charset="0"/>
              </a:defRPr>
            </a:lvl1pPr>
            <a:lvl2pPr marL="742950" indent="-285750">
              <a:spcBef>
                <a:spcPct val="50000"/>
              </a:spcBef>
              <a:defRPr>
                <a:solidFill>
                  <a:schemeClr val="tx1"/>
                </a:solidFill>
                <a:latin typeface="Arial" panose="020B0604020202020204" pitchFamily="34" charset="0"/>
              </a:defRPr>
            </a:lvl2pPr>
            <a:lvl3pPr marL="1143000" indent="-228600">
              <a:spcBef>
                <a:spcPct val="50000"/>
              </a:spcBef>
              <a:defRPr>
                <a:solidFill>
                  <a:schemeClr val="tx1"/>
                </a:solidFill>
                <a:latin typeface="Arial" panose="020B0604020202020204" pitchFamily="34" charset="0"/>
              </a:defRPr>
            </a:lvl3pPr>
            <a:lvl4pPr marL="1600200" indent="-228600">
              <a:spcBef>
                <a:spcPct val="50000"/>
              </a:spcBef>
              <a:defRPr>
                <a:solidFill>
                  <a:schemeClr val="tx1"/>
                </a:solidFill>
                <a:latin typeface="Arial" panose="020B0604020202020204" pitchFamily="34" charset="0"/>
              </a:defRPr>
            </a:lvl4pPr>
            <a:lvl5pPr marL="2057400" indent="-228600">
              <a:spcBef>
                <a:spcPct val="50000"/>
              </a:spcBef>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eaLnBrk="1" hangingPunct="1"/>
            <a:r>
              <a:rPr lang="cs-CZ" altLang="cs-CZ" b="1" dirty="0">
                <a:solidFill>
                  <a:schemeClr val="accent6">
                    <a:lumMod val="50000"/>
                  </a:schemeClr>
                </a:solidFill>
              </a:rPr>
              <a:t>L2.2 Údolní </a:t>
            </a:r>
            <a:r>
              <a:rPr lang="cs-CZ" altLang="cs-CZ" b="1" dirty="0" err="1">
                <a:solidFill>
                  <a:schemeClr val="accent6">
                    <a:lumMod val="50000"/>
                  </a:schemeClr>
                </a:solidFill>
              </a:rPr>
              <a:t>jasanovo</a:t>
            </a:r>
            <a:r>
              <a:rPr lang="cs-CZ" altLang="cs-CZ" b="1" dirty="0">
                <a:solidFill>
                  <a:schemeClr val="accent6">
                    <a:lumMod val="50000"/>
                  </a:schemeClr>
                </a:solidFill>
              </a:rPr>
              <a:t>-olšové luhy</a:t>
            </a:r>
          </a:p>
        </p:txBody>
      </p:sp>
      <p:cxnSp>
        <p:nvCxnSpPr>
          <p:cNvPr id="15" name="Přímá spojnice 14">
            <a:extLst>
              <a:ext uri="{FF2B5EF4-FFF2-40B4-BE49-F238E27FC236}">
                <a16:creationId xmlns:a16="http://schemas.microsoft.com/office/drawing/2014/main" id="{5AB777A0-BC15-46ED-808E-3B31AF0B616C}"/>
              </a:ext>
            </a:extLst>
          </p:cNvPr>
          <p:cNvCxnSpPr>
            <a:cxnSpLocks/>
          </p:cNvCxnSpPr>
          <p:nvPr/>
        </p:nvCxnSpPr>
        <p:spPr>
          <a:xfrm>
            <a:off x="10020300" y="5895975"/>
            <a:ext cx="5619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ál 18">
            <a:extLst>
              <a:ext uri="{FF2B5EF4-FFF2-40B4-BE49-F238E27FC236}">
                <a16:creationId xmlns:a16="http://schemas.microsoft.com/office/drawing/2014/main" id="{077F1F45-356B-4A64-B6EF-214BCB6ECDCE}"/>
              </a:ext>
            </a:extLst>
          </p:cNvPr>
          <p:cNvSpPr/>
          <p:nvPr/>
        </p:nvSpPr>
        <p:spPr>
          <a:xfrm>
            <a:off x="8974402" y="2952750"/>
            <a:ext cx="257175" cy="257175"/>
          </a:xfrm>
          <a:prstGeom prst="ellipse">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9585255"/>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9195933-C1B6-404D-97D6-5870CCA35A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44073"/>
          </a:xfrm>
          <a:prstGeom prst="rect">
            <a:avLst/>
          </a:prstGeom>
        </p:spPr>
      </p:pic>
      <p:sp>
        <p:nvSpPr>
          <p:cNvPr id="6" name="TextovéPole 5">
            <a:extLst>
              <a:ext uri="{FF2B5EF4-FFF2-40B4-BE49-F238E27FC236}">
                <a16:creationId xmlns:a16="http://schemas.microsoft.com/office/drawing/2014/main" id="{3938B40E-31C0-47BC-9A29-EE6F994E8A9F}"/>
              </a:ext>
            </a:extLst>
          </p:cNvPr>
          <p:cNvSpPr txBox="1"/>
          <p:nvPr/>
        </p:nvSpPr>
        <p:spPr>
          <a:xfrm>
            <a:off x="8058150" y="4102552"/>
            <a:ext cx="3952875" cy="477054"/>
          </a:xfrm>
          <a:prstGeom prst="rect">
            <a:avLst/>
          </a:prstGeom>
          <a:solidFill>
            <a:schemeClr val="bg1"/>
          </a:solidFill>
        </p:spPr>
        <p:txBody>
          <a:bodyPr wrap="square" rtlCol="0">
            <a:spAutoFit/>
          </a:bodyPr>
          <a:lstStyle/>
          <a:p>
            <a:r>
              <a:rPr lang="cs-CZ" sz="2500" b="1" dirty="0">
                <a:solidFill>
                  <a:srgbClr val="FF0000"/>
                </a:solidFill>
              </a:rPr>
              <a:t>Záložka: Mapování biotopů</a:t>
            </a:r>
          </a:p>
        </p:txBody>
      </p:sp>
      <p:sp>
        <p:nvSpPr>
          <p:cNvPr id="7" name="TextovéPole 6">
            <a:extLst>
              <a:ext uri="{FF2B5EF4-FFF2-40B4-BE49-F238E27FC236}">
                <a16:creationId xmlns:a16="http://schemas.microsoft.com/office/drawing/2014/main" id="{644B267E-16AD-4AD3-8789-C068A1F39254}"/>
              </a:ext>
            </a:extLst>
          </p:cNvPr>
          <p:cNvSpPr txBox="1"/>
          <p:nvPr/>
        </p:nvSpPr>
        <p:spPr>
          <a:xfrm>
            <a:off x="8058150" y="4807402"/>
            <a:ext cx="3952875" cy="477054"/>
          </a:xfrm>
          <a:prstGeom prst="rect">
            <a:avLst/>
          </a:prstGeom>
          <a:solidFill>
            <a:schemeClr val="bg1"/>
          </a:solidFill>
        </p:spPr>
        <p:txBody>
          <a:bodyPr wrap="square" rtlCol="0">
            <a:spAutoFit/>
          </a:bodyPr>
          <a:lstStyle/>
          <a:p>
            <a:r>
              <a:rPr lang="cs-CZ" sz="2500" b="1" dirty="0">
                <a:solidFill>
                  <a:schemeClr val="accent6">
                    <a:lumMod val="50000"/>
                  </a:schemeClr>
                </a:solidFill>
              </a:rPr>
              <a:t>Formační skupina Lesy (L)</a:t>
            </a:r>
          </a:p>
        </p:txBody>
      </p:sp>
      <p:cxnSp>
        <p:nvCxnSpPr>
          <p:cNvPr id="12" name="Přímá spojnice se šipkou 11">
            <a:extLst>
              <a:ext uri="{FF2B5EF4-FFF2-40B4-BE49-F238E27FC236}">
                <a16:creationId xmlns:a16="http://schemas.microsoft.com/office/drawing/2014/main" id="{F911C1C5-8702-4846-AE74-1EC8F36F5704}"/>
              </a:ext>
            </a:extLst>
          </p:cNvPr>
          <p:cNvCxnSpPr>
            <a:cxnSpLocks/>
          </p:cNvCxnSpPr>
          <p:nvPr/>
        </p:nvCxnSpPr>
        <p:spPr>
          <a:xfrm flipV="1">
            <a:off x="5148262" y="2438400"/>
            <a:ext cx="2319338" cy="260752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ovéPole 13">
            <a:extLst>
              <a:ext uri="{FF2B5EF4-FFF2-40B4-BE49-F238E27FC236}">
                <a16:creationId xmlns:a16="http://schemas.microsoft.com/office/drawing/2014/main" id="{920D5008-A8E6-4C44-BE96-A8670EAE5231}"/>
              </a:ext>
            </a:extLst>
          </p:cNvPr>
          <p:cNvSpPr txBox="1"/>
          <p:nvPr/>
        </p:nvSpPr>
        <p:spPr>
          <a:xfrm>
            <a:off x="4067175" y="5083227"/>
            <a:ext cx="1666875" cy="861774"/>
          </a:xfrm>
          <a:prstGeom prst="rect">
            <a:avLst/>
          </a:prstGeom>
          <a:noFill/>
        </p:spPr>
        <p:txBody>
          <a:bodyPr wrap="square" rtlCol="0">
            <a:spAutoFit/>
          </a:bodyPr>
          <a:lstStyle/>
          <a:p>
            <a:r>
              <a:rPr lang="cs-CZ" sz="5000" b="1" dirty="0">
                <a:latin typeface="Arial Black" panose="020B0A04020102020204" pitchFamily="34" charset="0"/>
              </a:rPr>
              <a:t>L2.2</a:t>
            </a:r>
          </a:p>
        </p:txBody>
      </p:sp>
    </p:spTree>
    <p:extLst>
      <p:ext uri="{BB962C8B-B14F-4D97-AF65-F5344CB8AC3E}">
        <p14:creationId xmlns:p14="http://schemas.microsoft.com/office/powerpoint/2010/main" val="413973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0241BD-7613-4534-BB58-7611D57FF245}"/>
              </a:ext>
            </a:extLst>
          </p:cNvPr>
          <p:cNvSpPr>
            <a:spLocks noGrp="1"/>
          </p:cNvSpPr>
          <p:nvPr>
            <p:ph type="title"/>
          </p:nvPr>
        </p:nvSpPr>
        <p:spPr>
          <a:xfrm>
            <a:off x="190500" y="0"/>
            <a:ext cx="10515600" cy="1325563"/>
          </a:xfrm>
        </p:spPr>
        <p:txBody>
          <a:bodyPr/>
          <a:lstStyle/>
          <a:p>
            <a:r>
              <a:rPr lang="cs-CZ" b="1" dirty="0">
                <a:solidFill>
                  <a:schemeClr val="accent6">
                    <a:lumMod val="50000"/>
                  </a:schemeClr>
                </a:solidFill>
                <a:latin typeface="Arial Black" panose="020B0A04020102020204" pitchFamily="34" charset="0"/>
              </a:rPr>
              <a:t>Jak tomu porozumět?</a:t>
            </a:r>
            <a:r>
              <a:rPr lang="cs-CZ" b="1" dirty="0">
                <a:solidFill>
                  <a:schemeClr val="accent6">
                    <a:lumMod val="50000"/>
                  </a:schemeClr>
                </a:solidFill>
              </a:rPr>
              <a:t> </a:t>
            </a:r>
          </a:p>
        </p:txBody>
      </p:sp>
      <p:sp>
        <p:nvSpPr>
          <p:cNvPr id="13" name="TextovéPole 12">
            <a:extLst>
              <a:ext uri="{FF2B5EF4-FFF2-40B4-BE49-F238E27FC236}">
                <a16:creationId xmlns:a16="http://schemas.microsoft.com/office/drawing/2014/main" id="{6D535807-A42B-4646-BA6D-5B298F192A44}"/>
              </a:ext>
            </a:extLst>
          </p:cNvPr>
          <p:cNvSpPr txBox="1"/>
          <p:nvPr/>
        </p:nvSpPr>
        <p:spPr>
          <a:xfrm>
            <a:off x="8572500" y="2162175"/>
            <a:ext cx="1666875" cy="861774"/>
          </a:xfrm>
          <a:prstGeom prst="rect">
            <a:avLst/>
          </a:prstGeom>
          <a:noFill/>
        </p:spPr>
        <p:txBody>
          <a:bodyPr wrap="square" rtlCol="0">
            <a:spAutoFit/>
          </a:bodyPr>
          <a:lstStyle/>
          <a:p>
            <a:r>
              <a:rPr lang="cs-CZ" sz="5000" b="1" dirty="0">
                <a:solidFill>
                  <a:srgbClr val="FF0000"/>
                </a:solidFill>
                <a:latin typeface="Arial Black" panose="020B0A04020102020204" pitchFamily="34" charset="0"/>
              </a:rPr>
              <a:t>L</a:t>
            </a:r>
            <a:r>
              <a:rPr lang="cs-CZ" sz="5000" b="1" dirty="0">
                <a:latin typeface="Arial Black" panose="020B0A04020102020204" pitchFamily="34" charset="0"/>
              </a:rPr>
              <a:t>2</a:t>
            </a:r>
            <a:r>
              <a:rPr lang="cs-CZ" sz="5000" b="1" dirty="0">
                <a:solidFill>
                  <a:srgbClr val="FF0000"/>
                </a:solidFill>
                <a:latin typeface="Arial Black" panose="020B0A04020102020204" pitchFamily="34" charset="0"/>
              </a:rPr>
              <a:t>.2</a:t>
            </a:r>
            <a:endParaRPr lang="cs-CZ" sz="5000" b="1" dirty="0">
              <a:latin typeface="Arial Black" panose="020B0A04020102020204" pitchFamily="34" charset="0"/>
            </a:endParaRPr>
          </a:p>
        </p:txBody>
      </p:sp>
      <p:sp>
        <p:nvSpPr>
          <p:cNvPr id="14" name="TextovéPole 13">
            <a:extLst>
              <a:ext uri="{FF2B5EF4-FFF2-40B4-BE49-F238E27FC236}">
                <a16:creationId xmlns:a16="http://schemas.microsoft.com/office/drawing/2014/main" id="{3EDA8B9D-CA11-4992-A485-5D43D4C0BFCF}"/>
              </a:ext>
            </a:extLst>
          </p:cNvPr>
          <p:cNvSpPr txBox="1"/>
          <p:nvPr/>
        </p:nvSpPr>
        <p:spPr>
          <a:xfrm>
            <a:off x="6472237" y="4565767"/>
            <a:ext cx="2933701" cy="923330"/>
          </a:xfrm>
          <a:prstGeom prst="rect">
            <a:avLst/>
          </a:prstGeom>
          <a:solidFill>
            <a:schemeClr val="bg1"/>
          </a:solidFill>
        </p:spPr>
        <p:txBody>
          <a:bodyPr wrap="square" rtlCol="0">
            <a:spAutoFit/>
          </a:bodyPr>
          <a:lstStyle/>
          <a:p>
            <a:r>
              <a:rPr lang="cs-CZ" b="1" dirty="0">
                <a:solidFill>
                  <a:srgbClr val="FF0000"/>
                </a:solidFill>
              </a:rPr>
              <a:t>Označení formační skupiny (L – Lesy, K – Křoviny…) </a:t>
            </a:r>
          </a:p>
          <a:p>
            <a:pPr marL="285750" indent="-285750">
              <a:buFont typeface="Arial" panose="020B0604020202020204" pitchFamily="34" charset="0"/>
              <a:buChar char="•"/>
            </a:pPr>
            <a:endParaRPr lang="cs-CZ" b="1" dirty="0">
              <a:solidFill>
                <a:srgbClr val="FF0000"/>
              </a:solidFill>
            </a:endParaRPr>
          </a:p>
        </p:txBody>
      </p:sp>
      <p:sp>
        <p:nvSpPr>
          <p:cNvPr id="15" name="TextovéPole 14">
            <a:extLst>
              <a:ext uri="{FF2B5EF4-FFF2-40B4-BE49-F238E27FC236}">
                <a16:creationId xmlns:a16="http://schemas.microsoft.com/office/drawing/2014/main" id="{0B3039D8-D0ED-485C-A215-930BE1F9C739}"/>
              </a:ext>
            </a:extLst>
          </p:cNvPr>
          <p:cNvSpPr txBox="1"/>
          <p:nvPr/>
        </p:nvSpPr>
        <p:spPr>
          <a:xfrm>
            <a:off x="2419350" y="1374339"/>
            <a:ext cx="2752725" cy="646331"/>
          </a:xfrm>
          <a:prstGeom prst="rect">
            <a:avLst/>
          </a:prstGeom>
          <a:solidFill>
            <a:schemeClr val="bg1"/>
          </a:solidFill>
        </p:spPr>
        <p:txBody>
          <a:bodyPr wrap="square" rtlCol="0">
            <a:spAutoFit/>
          </a:bodyPr>
          <a:lstStyle/>
          <a:p>
            <a:endParaRPr lang="cs-CZ" b="1" dirty="0">
              <a:solidFill>
                <a:srgbClr val="FF0000"/>
              </a:solidFill>
            </a:endParaRPr>
          </a:p>
          <a:p>
            <a:pPr marL="285750" indent="-285750">
              <a:buFont typeface="Arial" panose="020B0604020202020204" pitchFamily="34" charset="0"/>
              <a:buChar char="•"/>
            </a:pPr>
            <a:endParaRPr lang="cs-CZ" b="1" dirty="0">
              <a:solidFill>
                <a:srgbClr val="FF0000"/>
              </a:solidFill>
            </a:endParaRPr>
          </a:p>
        </p:txBody>
      </p:sp>
      <p:cxnSp>
        <p:nvCxnSpPr>
          <p:cNvPr id="20" name="Přímá spojnice se šipkou 19">
            <a:extLst>
              <a:ext uri="{FF2B5EF4-FFF2-40B4-BE49-F238E27FC236}">
                <a16:creationId xmlns:a16="http://schemas.microsoft.com/office/drawing/2014/main" id="{C962B473-EBE9-4488-B4C7-9D702A4EDAF4}"/>
              </a:ext>
            </a:extLst>
          </p:cNvPr>
          <p:cNvCxnSpPr>
            <a:cxnSpLocks/>
          </p:cNvCxnSpPr>
          <p:nvPr/>
        </p:nvCxnSpPr>
        <p:spPr>
          <a:xfrm flipH="1">
            <a:off x="8010527" y="2975173"/>
            <a:ext cx="676273" cy="152062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nice se šipkou 21">
            <a:extLst>
              <a:ext uri="{FF2B5EF4-FFF2-40B4-BE49-F238E27FC236}">
                <a16:creationId xmlns:a16="http://schemas.microsoft.com/office/drawing/2014/main" id="{C1E0F52F-1EE5-4F26-B041-5FC7604DBABB}"/>
              </a:ext>
            </a:extLst>
          </p:cNvPr>
          <p:cNvCxnSpPr>
            <a:cxnSpLocks/>
            <a:stCxn id="13" idx="0"/>
          </p:cNvCxnSpPr>
          <p:nvPr/>
        </p:nvCxnSpPr>
        <p:spPr>
          <a:xfrm flipV="1">
            <a:off x="9405938" y="1374339"/>
            <a:ext cx="0" cy="78783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Přímá spojnice se šipkou 25">
            <a:extLst>
              <a:ext uri="{FF2B5EF4-FFF2-40B4-BE49-F238E27FC236}">
                <a16:creationId xmlns:a16="http://schemas.microsoft.com/office/drawing/2014/main" id="{E7386E70-5AC1-40A1-937F-FB4FF2235B21}"/>
              </a:ext>
            </a:extLst>
          </p:cNvPr>
          <p:cNvCxnSpPr>
            <a:cxnSpLocks/>
          </p:cNvCxnSpPr>
          <p:nvPr/>
        </p:nvCxnSpPr>
        <p:spPr>
          <a:xfrm>
            <a:off x="9925046" y="2959536"/>
            <a:ext cx="876302" cy="15362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ovéPole 28">
            <a:extLst>
              <a:ext uri="{FF2B5EF4-FFF2-40B4-BE49-F238E27FC236}">
                <a16:creationId xmlns:a16="http://schemas.microsoft.com/office/drawing/2014/main" id="{95615E07-133E-4CDB-861F-FECE91349804}"/>
              </a:ext>
            </a:extLst>
          </p:cNvPr>
          <p:cNvSpPr txBox="1"/>
          <p:nvPr/>
        </p:nvSpPr>
        <p:spPr>
          <a:xfrm>
            <a:off x="9708356" y="4561042"/>
            <a:ext cx="2390775" cy="923330"/>
          </a:xfrm>
          <a:prstGeom prst="rect">
            <a:avLst/>
          </a:prstGeom>
          <a:solidFill>
            <a:schemeClr val="bg1"/>
          </a:solidFill>
        </p:spPr>
        <p:txBody>
          <a:bodyPr wrap="square" rtlCol="0">
            <a:spAutoFit/>
          </a:bodyPr>
          <a:lstStyle/>
          <a:p>
            <a:r>
              <a:rPr lang="cs-CZ" b="1" dirty="0">
                <a:solidFill>
                  <a:srgbClr val="FF0000"/>
                </a:solidFill>
              </a:rPr>
              <a:t>Označení biotopové podjednotky</a:t>
            </a:r>
          </a:p>
          <a:p>
            <a:pPr marL="285750" indent="-285750">
              <a:buFont typeface="Arial" panose="020B0604020202020204" pitchFamily="34" charset="0"/>
              <a:buChar char="•"/>
            </a:pPr>
            <a:endParaRPr lang="cs-CZ" b="1" dirty="0">
              <a:solidFill>
                <a:srgbClr val="FF0000"/>
              </a:solidFill>
            </a:endParaRPr>
          </a:p>
        </p:txBody>
      </p:sp>
      <p:sp>
        <p:nvSpPr>
          <p:cNvPr id="30" name="TextovéPole 29">
            <a:extLst>
              <a:ext uri="{FF2B5EF4-FFF2-40B4-BE49-F238E27FC236}">
                <a16:creationId xmlns:a16="http://schemas.microsoft.com/office/drawing/2014/main" id="{F46A66F9-D4B4-4D4E-92CA-368C7DD0AC15}"/>
              </a:ext>
            </a:extLst>
          </p:cNvPr>
          <p:cNvSpPr txBox="1"/>
          <p:nvPr/>
        </p:nvSpPr>
        <p:spPr>
          <a:xfrm>
            <a:off x="6767512" y="5850363"/>
            <a:ext cx="5386388" cy="400110"/>
          </a:xfrm>
          <a:prstGeom prst="rect">
            <a:avLst/>
          </a:prstGeom>
          <a:noFill/>
        </p:spPr>
        <p:txBody>
          <a:bodyPr wrap="square" rtlCol="0">
            <a:spAutoFit/>
          </a:bodyPr>
          <a:lstStyle/>
          <a:p>
            <a:r>
              <a:rPr lang="cs-CZ" sz="2000" b="1" dirty="0">
                <a:latin typeface="Arial Black" panose="020B0A04020102020204" pitchFamily="34" charset="0"/>
              </a:rPr>
              <a:t>L2.2 Údolní </a:t>
            </a:r>
            <a:r>
              <a:rPr lang="cs-CZ" sz="2000" b="1" dirty="0" err="1">
                <a:latin typeface="Arial Black" panose="020B0A04020102020204" pitchFamily="34" charset="0"/>
              </a:rPr>
              <a:t>jasanovo</a:t>
            </a:r>
            <a:r>
              <a:rPr lang="cs-CZ" sz="2000" b="1" dirty="0">
                <a:latin typeface="Arial Black" panose="020B0A04020102020204" pitchFamily="34" charset="0"/>
              </a:rPr>
              <a:t>-olšové luhy</a:t>
            </a:r>
          </a:p>
        </p:txBody>
      </p:sp>
      <p:sp>
        <p:nvSpPr>
          <p:cNvPr id="19" name="TextovéPole 18">
            <a:extLst>
              <a:ext uri="{FF2B5EF4-FFF2-40B4-BE49-F238E27FC236}">
                <a16:creationId xmlns:a16="http://schemas.microsoft.com/office/drawing/2014/main" id="{E5018B69-4671-4F57-9F51-8267C6FF336B}"/>
              </a:ext>
            </a:extLst>
          </p:cNvPr>
          <p:cNvSpPr txBox="1"/>
          <p:nvPr/>
        </p:nvSpPr>
        <p:spPr>
          <a:xfrm>
            <a:off x="211936" y="995212"/>
            <a:ext cx="6619872" cy="2215991"/>
          </a:xfrm>
          <a:prstGeom prst="rect">
            <a:avLst/>
          </a:prstGeom>
          <a:noFill/>
        </p:spPr>
        <p:txBody>
          <a:bodyPr wrap="square">
            <a:spAutoFit/>
          </a:bodyPr>
          <a:lstStyle/>
          <a:p>
            <a:pPr algn="just"/>
            <a:r>
              <a:rPr lang="cs-CZ" sz="2300" dirty="0">
                <a:latin typeface="Arial Black" panose="020B0A04020102020204" pitchFamily="34" charset="0"/>
              </a:rPr>
              <a:t>BIOTOP</a:t>
            </a:r>
            <a:r>
              <a:rPr lang="cs-CZ" sz="2300" dirty="0"/>
              <a:t> = soubor veškerých neživých i živých činitelů, které ve vzájemném působení vytvářejí životní prostředí určitého jedince, druhu, populace, společenstva na určité lokalitě. Pojem biotop akcentuje vliv ostatní bioty na utváření prostředí, zatímco abiotické složky bývají brány méně. </a:t>
            </a:r>
          </a:p>
        </p:txBody>
      </p:sp>
      <p:sp>
        <p:nvSpPr>
          <p:cNvPr id="21" name="TextovéPole 20">
            <a:extLst>
              <a:ext uri="{FF2B5EF4-FFF2-40B4-BE49-F238E27FC236}">
                <a16:creationId xmlns:a16="http://schemas.microsoft.com/office/drawing/2014/main" id="{C27E5712-D4FA-4664-86EA-0AC4D4EBE25D}"/>
              </a:ext>
            </a:extLst>
          </p:cNvPr>
          <p:cNvSpPr txBox="1"/>
          <p:nvPr/>
        </p:nvSpPr>
        <p:spPr>
          <a:xfrm>
            <a:off x="7948612" y="321736"/>
            <a:ext cx="2955131" cy="923330"/>
          </a:xfrm>
          <a:prstGeom prst="rect">
            <a:avLst/>
          </a:prstGeom>
          <a:solidFill>
            <a:schemeClr val="bg1"/>
          </a:solidFill>
        </p:spPr>
        <p:txBody>
          <a:bodyPr wrap="square" rtlCol="0">
            <a:spAutoFit/>
          </a:bodyPr>
          <a:lstStyle/>
          <a:p>
            <a:r>
              <a:rPr lang="cs-CZ" b="1" dirty="0"/>
              <a:t>Označení biotopové jednotky (L1 – Mokřadní olšiny, L2 – Lužní lesy…)</a:t>
            </a:r>
          </a:p>
        </p:txBody>
      </p:sp>
      <p:sp>
        <p:nvSpPr>
          <p:cNvPr id="23" name="TextovéPole 22">
            <a:extLst>
              <a:ext uri="{FF2B5EF4-FFF2-40B4-BE49-F238E27FC236}">
                <a16:creationId xmlns:a16="http://schemas.microsoft.com/office/drawing/2014/main" id="{6473837B-AF6E-47BD-AAFC-7E5D2AC2C764}"/>
              </a:ext>
            </a:extLst>
          </p:cNvPr>
          <p:cNvSpPr txBox="1"/>
          <p:nvPr/>
        </p:nvSpPr>
        <p:spPr>
          <a:xfrm>
            <a:off x="298846" y="3283769"/>
            <a:ext cx="5584032" cy="3477875"/>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cs-CZ" sz="2200" b="1" dirty="0">
                <a:solidFill>
                  <a:schemeClr val="accent6">
                    <a:lumMod val="50000"/>
                  </a:schemeClr>
                </a:solidFill>
              </a:rPr>
              <a:t>L1 – Mokřadní olšiny</a:t>
            </a:r>
          </a:p>
          <a:p>
            <a:pPr marL="285750" indent="-285750">
              <a:buFont typeface="Arial" panose="020B0604020202020204" pitchFamily="34" charset="0"/>
              <a:buChar char="•"/>
            </a:pPr>
            <a:r>
              <a:rPr lang="cs-CZ" sz="2200" b="1" dirty="0">
                <a:solidFill>
                  <a:schemeClr val="accent6">
                    <a:lumMod val="50000"/>
                  </a:schemeClr>
                </a:solidFill>
              </a:rPr>
              <a:t>L2 – Lužní lesy</a:t>
            </a:r>
          </a:p>
          <a:p>
            <a:pPr marL="285750" indent="-285750">
              <a:buFont typeface="Arial" panose="020B0604020202020204" pitchFamily="34" charset="0"/>
              <a:buChar char="•"/>
            </a:pPr>
            <a:r>
              <a:rPr lang="cs-CZ" sz="2200" b="1" dirty="0">
                <a:solidFill>
                  <a:schemeClr val="accent6">
                    <a:lumMod val="50000"/>
                  </a:schemeClr>
                </a:solidFill>
              </a:rPr>
              <a:t>L3 – </a:t>
            </a:r>
            <a:r>
              <a:rPr lang="cs-CZ" sz="2200" b="1" dirty="0" err="1">
                <a:solidFill>
                  <a:schemeClr val="accent6">
                    <a:lumMod val="50000"/>
                  </a:schemeClr>
                </a:solidFill>
              </a:rPr>
              <a:t>Dubohabřiny</a:t>
            </a:r>
            <a:endParaRPr lang="cs-CZ" sz="2200" b="1" dirty="0">
              <a:solidFill>
                <a:schemeClr val="accent6">
                  <a:lumMod val="50000"/>
                </a:schemeClr>
              </a:solidFill>
            </a:endParaRPr>
          </a:p>
          <a:p>
            <a:pPr marL="285750" indent="-285750">
              <a:buFont typeface="Arial" panose="020B0604020202020204" pitchFamily="34" charset="0"/>
              <a:buChar char="•"/>
            </a:pPr>
            <a:r>
              <a:rPr lang="cs-CZ" sz="2200" b="1" dirty="0">
                <a:solidFill>
                  <a:schemeClr val="accent6">
                    <a:lumMod val="50000"/>
                  </a:schemeClr>
                </a:solidFill>
              </a:rPr>
              <a:t>L4 – Suťové lesy</a:t>
            </a:r>
          </a:p>
          <a:p>
            <a:pPr marL="285750" indent="-285750">
              <a:buFont typeface="Arial" panose="020B0604020202020204" pitchFamily="34" charset="0"/>
              <a:buChar char="•"/>
            </a:pPr>
            <a:r>
              <a:rPr lang="cs-CZ" sz="2200" b="1" dirty="0">
                <a:solidFill>
                  <a:schemeClr val="accent6">
                    <a:lumMod val="50000"/>
                  </a:schemeClr>
                </a:solidFill>
              </a:rPr>
              <a:t>L5 – Bučiny</a:t>
            </a:r>
          </a:p>
          <a:p>
            <a:pPr marL="285750" indent="-285750">
              <a:buFont typeface="Arial" panose="020B0604020202020204" pitchFamily="34" charset="0"/>
              <a:buChar char="•"/>
            </a:pPr>
            <a:r>
              <a:rPr lang="cs-CZ" sz="2200" b="1" dirty="0">
                <a:solidFill>
                  <a:schemeClr val="accent6">
                    <a:lumMod val="50000"/>
                  </a:schemeClr>
                </a:solidFill>
              </a:rPr>
              <a:t>L6 – Teplomilné doubravy</a:t>
            </a:r>
          </a:p>
          <a:p>
            <a:pPr marL="285750" indent="-285750">
              <a:buFont typeface="Arial" panose="020B0604020202020204" pitchFamily="34" charset="0"/>
              <a:buChar char="•"/>
            </a:pPr>
            <a:r>
              <a:rPr lang="cs-CZ" sz="2200" b="1" dirty="0">
                <a:solidFill>
                  <a:schemeClr val="accent6">
                    <a:lumMod val="50000"/>
                  </a:schemeClr>
                </a:solidFill>
              </a:rPr>
              <a:t>L7 – Acidofilní doubravy</a:t>
            </a:r>
          </a:p>
          <a:p>
            <a:pPr marL="285750" indent="-285750">
              <a:buFont typeface="Arial" panose="020B0604020202020204" pitchFamily="34" charset="0"/>
              <a:buChar char="•"/>
            </a:pPr>
            <a:r>
              <a:rPr lang="cs-CZ" sz="2200" b="1" dirty="0">
                <a:solidFill>
                  <a:schemeClr val="accent6">
                    <a:lumMod val="50000"/>
                  </a:schemeClr>
                </a:solidFill>
              </a:rPr>
              <a:t>L8 – Suché acidofilní doubravy</a:t>
            </a:r>
          </a:p>
          <a:p>
            <a:pPr marL="285750" indent="-285750">
              <a:buFont typeface="Arial" panose="020B0604020202020204" pitchFamily="34" charset="0"/>
              <a:buChar char="•"/>
            </a:pPr>
            <a:r>
              <a:rPr lang="cs-CZ" sz="2200" b="1" dirty="0">
                <a:solidFill>
                  <a:schemeClr val="accent6">
                    <a:lumMod val="50000"/>
                  </a:schemeClr>
                </a:solidFill>
              </a:rPr>
              <a:t>L9 – Smrčiny</a:t>
            </a:r>
          </a:p>
          <a:p>
            <a:pPr marL="285750" indent="-285750">
              <a:buFont typeface="Arial" panose="020B0604020202020204" pitchFamily="34" charset="0"/>
              <a:buChar char="•"/>
            </a:pPr>
            <a:r>
              <a:rPr lang="cs-CZ" sz="2200" b="1" dirty="0">
                <a:solidFill>
                  <a:schemeClr val="accent6">
                    <a:lumMod val="50000"/>
                  </a:schemeClr>
                </a:solidFill>
              </a:rPr>
              <a:t>L10 – Rašelinné lesy</a:t>
            </a:r>
          </a:p>
        </p:txBody>
      </p:sp>
      <p:cxnSp>
        <p:nvCxnSpPr>
          <p:cNvPr id="5" name="Přímá spojnice 4">
            <a:extLst>
              <a:ext uri="{FF2B5EF4-FFF2-40B4-BE49-F238E27FC236}">
                <a16:creationId xmlns:a16="http://schemas.microsoft.com/office/drawing/2014/main" id="{D0B53BCB-FF50-4ABF-8C0D-D776A5EC04A3}"/>
              </a:ext>
            </a:extLst>
          </p:cNvPr>
          <p:cNvCxnSpPr>
            <a:cxnSpLocks/>
          </p:cNvCxnSpPr>
          <p:nvPr/>
        </p:nvCxnSpPr>
        <p:spPr>
          <a:xfrm>
            <a:off x="92869" y="3211203"/>
            <a:ext cx="7917658"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18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0243CCF-14B2-450B-9A35-2E70E61F109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4352925" cy="6858000"/>
          </a:xfrm>
          <a:prstGeom prst="rect">
            <a:avLst/>
          </a:prstGeom>
          <a:ln>
            <a:noFill/>
          </a:ln>
          <a:effectLst>
            <a:outerShdw blurRad="190500" algn="tl" rotWithShape="0">
              <a:srgbClr val="000000">
                <a:alpha val="70000"/>
              </a:srgbClr>
            </a:outerShdw>
          </a:effectLst>
        </p:spPr>
      </p:pic>
      <p:pic>
        <p:nvPicPr>
          <p:cNvPr id="7" name="Obrázek 6">
            <a:extLst>
              <a:ext uri="{FF2B5EF4-FFF2-40B4-BE49-F238E27FC236}">
                <a16:creationId xmlns:a16="http://schemas.microsoft.com/office/drawing/2014/main" id="{B49461BB-903C-4C85-B5C9-48FC8382D3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275"/>
          <a:stretch/>
        </p:blipFill>
        <p:spPr>
          <a:xfrm>
            <a:off x="4352925" y="20240"/>
            <a:ext cx="7839075" cy="4992048"/>
          </a:xfrm>
          <a:prstGeom prst="rect">
            <a:avLst/>
          </a:prstGeom>
          <a:ln>
            <a:noFill/>
          </a:ln>
          <a:effectLst>
            <a:outerShdw blurRad="190500" algn="tl" rotWithShape="0">
              <a:srgbClr val="000000">
                <a:alpha val="70000"/>
              </a:srgbClr>
            </a:outerShdw>
          </a:effectLst>
        </p:spPr>
      </p:pic>
      <p:sp>
        <p:nvSpPr>
          <p:cNvPr id="9" name="TextovéPole 8">
            <a:extLst>
              <a:ext uri="{FF2B5EF4-FFF2-40B4-BE49-F238E27FC236}">
                <a16:creationId xmlns:a16="http://schemas.microsoft.com/office/drawing/2014/main" id="{73CA9D4B-3925-47D7-864D-24D353475811}"/>
              </a:ext>
            </a:extLst>
          </p:cNvPr>
          <p:cNvSpPr txBox="1"/>
          <p:nvPr/>
        </p:nvSpPr>
        <p:spPr>
          <a:xfrm>
            <a:off x="4445795" y="5314950"/>
            <a:ext cx="7641430" cy="1477328"/>
          </a:xfrm>
          <a:prstGeom prst="rect">
            <a:avLst/>
          </a:prstGeom>
          <a:noFill/>
        </p:spPr>
        <p:txBody>
          <a:bodyPr wrap="square">
            <a:spAutoFit/>
          </a:bodyPr>
          <a:lstStyle/>
          <a:p>
            <a:r>
              <a:rPr lang="cs-CZ" b="1" dirty="0">
                <a:solidFill>
                  <a:schemeClr val="accent6">
                    <a:lumMod val="50000"/>
                  </a:schemeClr>
                </a:solidFill>
              </a:rPr>
              <a:t>Katalog biotopů České republiky: </a:t>
            </a:r>
          </a:p>
          <a:p>
            <a:r>
              <a:rPr lang="cs-CZ" b="1" dirty="0">
                <a:solidFill>
                  <a:schemeClr val="accent6">
                    <a:lumMod val="50000"/>
                  </a:schemeClr>
                </a:solidFill>
                <a:hlinkClick r:id="rId4"/>
              </a:rPr>
              <a:t>https://www.sci.muni.cz/botany/chytry/Chytry_etal2010_Katalog-biotopu-CR-2.pdf</a:t>
            </a:r>
            <a:r>
              <a:rPr lang="cs-CZ" b="1" dirty="0">
                <a:solidFill>
                  <a:schemeClr val="accent6">
                    <a:lumMod val="50000"/>
                  </a:schemeClr>
                </a:solidFill>
              </a:rPr>
              <a:t> </a:t>
            </a:r>
          </a:p>
          <a:p>
            <a:r>
              <a:rPr lang="cs-CZ" b="1" dirty="0"/>
              <a:t>i zde: </a:t>
            </a:r>
            <a:r>
              <a:rPr lang="cs-CZ" i="0" dirty="0">
                <a:solidFill>
                  <a:srgbClr val="212121"/>
                </a:solidFill>
                <a:effectLst/>
                <a:latin typeface="wf_segoe-ui_normal"/>
                <a:hlinkClick r:id="rId5"/>
              </a:rPr>
              <a:t>http://user.mendelu.cz/xfriedl/</a:t>
            </a:r>
            <a:r>
              <a:rPr lang="cs-CZ" i="0" dirty="0">
                <a:solidFill>
                  <a:srgbClr val="212121"/>
                </a:solidFill>
                <a:effectLst/>
                <a:latin typeface="wf_segoe-ui_normal"/>
              </a:rPr>
              <a:t> </a:t>
            </a:r>
            <a:endParaRPr lang="cs-CZ" dirty="0"/>
          </a:p>
          <a:p>
            <a:endParaRPr lang="cs-CZ" dirty="0"/>
          </a:p>
        </p:txBody>
      </p:sp>
      <p:cxnSp>
        <p:nvCxnSpPr>
          <p:cNvPr id="10" name="Přímá spojnice se šipkou 9">
            <a:extLst>
              <a:ext uri="{FF2B5EF4-FFF2-40B4-BE49-F238E27FC236}">
                <a16:creationId xmlns:a16="http://schemas.microsoft.com/office/drawing/2014/main" id="{366A9F3A-3690-4A2F-85BF-11990C818EBD}"/>
              </a:ext>
            </a:extLst>
          </p:cNvPr>
          <p:cNvCxnSpPr>
            <a:cxnSpLocks/>
          </p:cNvCxnSpPr>
          <p:nvPr/>
        </p:nvCxnSpPr>
        <p:spPr>
          <a:xfrm flipH="1">
            <a:off x="3867150" y="1261589"/>
            <a:ext cx="742950" cy="89106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Nadpis 1">
            <a:extLst>
              <a:ext uri="{FF2B5EF4-FFF2-40B4-BE49-F238E27FC236}">
                <a16:creationId xmlns:a16="http://schemas.microsoft.com/office/drawing/2014/main" id="{1EC6BC34-ACE6-4F5E-BB94-C14C8CBDFB21}"/>
              </a:ext>
            </a:extLst>
          </p:cNvPr>
          <p:cNvSpPr>
            <a:spLocks noGrp="1"/>
          </p:cNvSpPr>
          <p:nvPr>
            <p:ph type="title"/>
          </p:nvPr>
        </p:nvSpPr>
        <p:spPr>
          <a:xfrm>
            <a:off x="1495425" y="20240"/>
            <a:ext cx="8963025" cy="600075"/>
          </a:xfrm>
          <a:solidFill>
            <a:schemeClr val="bg1"/>
          </a:solidFill>
        </p:spPr>
        <p:txBody>
          <a:bodyPr>
            <a:normAutofit/>
          </a:bodyPr>
          <a:lstStyle/>
          <a:p>
            <a:r>
              <a:rPr lang="cs-CZ" sz="2500" b="1" u="sng" dirty="0">
                <a:solidFill>
                  <a:schemeClr val="accent6">
                    <a:lumMod val="50000"/>
                  </a:schemeClr>
                </a:solidFill>
                <a:latin typeface="Arial Black" panose="020B0A04020102020204" pitchFamily="34" charset="0"/>
              </a:rPr>
              <a:t>Katalog biotopů České republiky</a:t>
            </a:r>
            <a:endParaRPr lang="cs-CZ" sz="2500" b="1" dirty="0">
              <a:solidFill>
                <a:schemeClr val="accent6">
                  <a:lumMod val="50000"/>
                </a:schemeClr>
              </a:solidFill>
            </a:endParaRPr>
          </a:p>
        </p:txBody>
      </p:sp>
      <p:sp>
        <p:nvSpPr>
          <p:cNvPr id="15" name="TextovéPole 14">
            <a:extLst>
              <a:ext uri="{FF2B5EF4-FFF2-40B4-BE49-F238E27FC236}">
                <a16:creationId xmlns:a16="http://schemas.microsoft.com/office/drawing/2014/main" id="{F5452596-863B-4295-912D-417BD7540D10}"/>
              </a:ext>
            </a:extLst>
          </p:cNvPr>
          <p:cNvSpPr txBox="1"/>
          <p:nvPr/>
        </p:nvSpPr>
        <p:spPr>
          <a:xfrm>
            <a:off x="4712495" y="517121"/>
            <a:ext cx="6253164" cy="646331"/>
          </a:xfrm>
          <a:prstGeom prst="rect">
            <a:avLst/>
          </a:prstGeom>
          <a:solidFill>
            <a:schemeClr val="bg1"/>
          </a:solidFill>
        </p:spPr>
        <p:txBody>
          <a:bodyPr wrap="square" rtlCol="0">
            <a:spAutoFit/>
          </a:bodyPr>
          <a:lstStyle/>
          <a:p>
            <a:r>
              <a:rPr lang="cs-CZ" b="1" dirty="0">
                <a:solidFill>
                  <a:srgbClr val="FF0000"/>
                </a:solidFill>
              </a:rPr>
              <a:t>Obsahuje i seznam odpovídajících jednotek jiných klasifikací (včetně LT)</a:t>
            </a:r>
          </a:p>
        </p:txBody>
      </p:sp>
      <p:sp>
        <p:nvSpPr>
          <p:cNvPr id="17" name="Obdélník 16">
            <a:extLst>
              <a:ext uri="{FF2B5EF4-FFF2-40B4-BE49-F238E27FC236}">
                <a16:creationId xmlns:a16="http://schemas.microsoft.com/office/drawing/2014/main" id="{9831376D-FBDD-4804-B998-3EBE258F9C4A}"/>
              </a:ext>
            </a:extLst>
          </p:cNvPr>
          <p:cNvSpPr/>
          <p:nvPr/>
        </p:nvSpPr>
        <p:spPr>
          <a:xfrm>
            <a:off x="4445795" y="5205219"/>
            <a:ext cx="7641430" cy="1376555"/>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194834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2298C82-74BE-42B4-A263-87C6D94E01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673" y="0"/>
            <a:ext cx="11670203" cy="6858000"/>
          </a:xfrm>
          <a:prstGeom prst="rect">
            <a:avLst/>
          </a:prstGeom>
        </p:spPr>
      </p:pic>
      <p:sp>
        <p:nvSpPr>
          <p:cNvPr id="6" name="Nadpis 1">
            <a:extLst>
              <a:ext uri="{FF2B5EF4-FFF2-40B4-BE49-F238E27FC236}">
                <a16:creationId xmlns:a16="http://schemas.microsoft.com/office/drawing/2014/main" id="{4E71B0BF-77C3-41B6-91FE-0BD940A9060B}"/>
              </a:ext>
            </a:extLst>
          </p:cNvPr>
          <p:cNvSpPr>
            <a:spLocks noGrp="1"/>
          </p:cNvSpPr>
          <p:nvPr>
            <p:ph type="title"/>
          </p:nvPr>
        </p:nvSpPr>
        <p:spPr>
          <a:xfrm>
            <a:off x="7962900" y="6144815"/>
            <a:ext cx="4072976" cy="600075"/>
          </a:xfrm>
          <a:solidFill>
            <a:schemeClr val="bg1"/>
          </a:solidFill>
        </p:spPr>
        <p:txBody>
          <a:bodyPr>
            <a:normAutofit/>
          </a:bodyPr>
          <a:lstStyle/>
          <a:p>
            <a:pPr algn="r"/>
            <a:r>
              <a:rPr lang="cs-CZ" sz="2500" b="1" u="sng" dirty="0">
                <a:solidFill>
                  <a:schemeClr val="accent6">
                    <a:lumMod val="50000"/>
                  </a:schemeClr>
                </a:solidFill>
                <a:latin typeface="Arial Black" panose="020B0A04020102020204" pitchFamily="34" charset="0"/>
              </a:rPr>
              <a:t>Druhová skladba lesů</a:t>
            </a:r>
            <a:endParaRPr lang="cs-CZ" sz="2500" b="1" dirty="0">
              <a:solidFill>
                <a:schemeClr val="accent6">
                  <a:lumMod val="50000"/>
                </a:schemeClr>
              </a:solidFill>
            </a:endParaRPr>
          </a:p>
        </p:txBody>
      </p:sp>
      <p:sp>
        <p:nvSpPr>
          <p:cNvPr id="8" name="TextovéPole 7">
            <a:extLst>
              <a:ext uri="{FF2B5EF4-FFF2-40B4-BE49-F238E27FC236}">
                <a16:creationId xmlns:a16="http://schemas.microsoft.com/office/drawing/2014/main" id="{87FC7645-DFB8-414F-B620-CA0698C9C863}"/>
              </a:ext>
            </a:extLst>
          </p:cNvPr>
          <p:cNvSpPr txBox="1"/>
          <p:nvPr/>
        </p:nvSpPr>
        <p:spPr>
          <a:xfrm>
            <a:off x="266700" y="5798521"/>
            <a:ext cx="5200650" cy="646331"/>
          </a:xfrm>
          <a:prstGeom prst="rect">
            <a:avLst/>
          </a:prstGeom>
          <a:solidFill>
            <a:schemeClr val="bg1"/>
          </a:solidFill>
        </p:spPr>
        <p:txBody>
          <a:bodyPr wrap="square">
            <a:spAutoFit/>
          </a:bodyPr>
          <a:lstStyle/>
          <a:p>
            <a:r>
              <a:rPr lang="cs-CZ" b="1" dirty="0">
                <a:solidFill>
                  <a:srgbClr val="00B050"/>
                </a:solidFill>
              </a:rPr>
              <a:t>Informace o lesích (ÚHÚL) </a:t>
            </a:r>
            <a:r>
              <a:rPr lang="cs-CZ" dirty="0">
                <a:hlinkClick r:id="rId3"/>
              </a:rPr>
              <a:t>https://geoportal.uhul.cz/mapy/mapylhpovyst.html</a:t>
            </a:r>
            <a:r>
              <a:rPr lang="cs-CZ" dirty="0"/>
              <a:t> </a:t>
            </a:r>
          </a:p>
        </p:txBody>
      </p:sp>
      <p:cxnSp>
        <p:nvCxnSpPr>
          <p:cNvPr id="9" name="Přímá spojnice se šipkou 8">
            <a:extLst>
              <a:ext uri="{FF2B5EF4-FFF2-40B4-BE49-F238E27FC236}">
                <a16:creationId xmlns:a16="http://schemas.microsoft.com/office/drawing/2014/main" id="{43CA91CD-A3FE-461E-9518-FDB324AEF88E}"/>
              </a:ext>
            </a:extLst>
          </p:cNvPr>
          <p:cNvCxnSpPr>
            <a:cxnSpLocks/>
          </p:cNvCxnSpPr>
          <p:nvPr/>
        </p:nvCxnSpPr>
        <p:spPr>
          <a:xfrm flipH="1" flipV="1">
            <a:off x="1476377" y="2447925"/>
            <a:ext cx="466723" cy="22764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ovéPole 11">
            <a:extLst>
              <a:ext uri="{FF2B5EF4-FFF2-40B4-BE49-F238E27FC236}">
                <a16:creationId xmlns:a16="http://schemas.microsoft.com/office/drawing/2014/main" id="{B87507DE-E630-4EE1-9B2E-F9EC96E8F0D8}"/>
              </a:ext>
            </a:extLst>
          </p:cNvPr>
          <p:cNvSpPr txBox="1"/>
          <p:nvPr/>
        </p:nvSpPr>
        <p:spPr>
          <a:xfrm>
            <a:off x="1581150" y="4830573"/>
            <a:ext cx="1666875" cy="861774"/>
          </a:xfrm>
          <a:prstGeom prst="rect">
            <a:avLst/>
          </a:prstGeom>
          <a:noFill/>
        </p:spPr>
        <p:txBody>
          <a:bodyPr wrap="square" rtlCol="0">
            <a:spAutoFit/>
          </a:bodyPr>
          <a:lstStyle/>
          <a:p>
            <a:r>
              <a:rPr lang="cs-CZ" sz="2500" b="1" dirty="0">
                <a:solidFill>
                  <a:srgbClr val="FF0000"/>
                </a:solidFill>
                <a:latin typeface="Arial Black" panose="020B0A04020102020204" pitchFamily="34" charset="0"/>
              </a:rPr>
              <a:t>BO, DB, MD</a:t>
            </a:r>
          </a:p>
        </p:txBody>
      </p:sp>
      <p:cxnSp>
        <p:nvCxnSpPr>
          <p:cNvPr id="13" name="Přímá spojnice se šipkou 12">
            <a:extLst>
              <a:ext uri="{FF2B5EF4-FFF2-40B4-BE49-F238E27FC236}">
                <a16:creationId xmlns:a16="http://schemas.microsoft.com/office/drawing/2014/main" id="{896A2AEA-5B4C-414F-B3C2-51C70E4F7118}"/>
              </a:ext>
            </a:extLst>
          </p:cNvPr>
          <p:cNvCxnSpPr>
            <a:cxnSpLocks/>
          </p:cNvCxnSpPr>
          <p:nvPr/>
        </p:nvCxnSpPr>
        <p:spPr>
          <a:xfrm flipV="1">
            <a:off x="5467350" y="5191125"/>
            <a:ext cx="1755499" cy="2095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ovéPole 15">
            <a:extLst>
              <a:ext uri="{FF2B5EF4-FFF2-40B4-BE49-F238E27FC236}">
                <a16:creationId xmlns:a16="http://schemas.microsoft.com/office/drawing/2014/main" id="{DCDDC57B-BC63-41EE-84EB-68ED44147E1D}"/>
              </a:ext>
            </a:extLst>
          </p:cNvPr>
          <p:cNvSpPr txBox="1"/>
          <p:nvPr/>
        </p:nvSpPr>
        <p:spPr>
          <a:xfrm>
            <a:off x="4533899" y="4812921"/>
            <a:ext cx="1666875" cy="861774"/>
          </a:xfrm>
          <a:prstGeom prst="rect">
            <a:avLst/>
          </a:prstGeom>
          <a:noFill/>
        </p:spPr>
        <p:txBody>
          <a:bodyPr wrap="square" rtlCol="0">
            <a:spAutoFit/>
          </a:bodyPr>
          <a:lstStyle/>
          <a:p>
            <a:r>
              <a:rPr lang="cs-CZ" sz="2500" b="1" dirty="0">
                <a:solidFill>
                  <a:srgbClr val="FF0000"/>
                </a:solidFill>
                <a:latin typeface="Arial Black" panose="020B0A04020102020204" pitchFamily="34" charset="0"/>
              </a:rPr>
              <a:t>DB, BK, MD</a:t>
            </a:r>
          </a:p>
        </p:txBody>
      </p:sp>
    </p:spTree>
    <p:extLst>
      <p:ext uri="{BB962C8B-B14F-4D97-AF65-F5344CB8AC3E}">
        <p14:creationId xmlns:p14="http://schemas.microsoft.com/office/powerpoint/2010/main" val="29604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C2ED214-BDE6-4531-9A53-2F3A09CD8DD8}"/>
              </a:ext>
            </a:extLst>
          </p:cNvPr>
          <p:cNvSpPr/>
          <p:nvPr/>
        </p:nvSpPr>
        <p:spPr>
          <a:xfrm>
            <a:off x="0" y="0"/>
            <a:ext cx="12192000" cy="1048624"/>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Nadpis 1">
            <a:extLst>
              <a:ext uri="{FF2B5EF4-FFF2-40B4-BE49-F238E27FC236}">
                <a16:creationId xmlns:a16="http://schemas.microsoft.com/office/drawing/2014/main" id="{F98094F7-D95F-422C-AE25-F237CC8CCCE1}"/>
              </a:ext>
            </a:extLst>
          </p:cNvPr>
          <p:cNvSpPr txBox="1">
            <a:spLocks/>
          </p:cNvSpPr>
          <p:nvPr/>
        </p:nvSpPr>
        <p:spPr>
          <a:xfrm>
            <a:off x="284527" y="-13847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b="1" dirty="0">
                <a:solidFill>
                  <a:schemeClr val="bg1"/>
                </a:solidFill>
              </a:rPr>
              <a:t>Pojďme na to – krátká rozcvička! (3/3)</a:t>
            </a:r>
          </a:p>
        </p:txBody>
      </p:sp>
      <p:pic>
        <p:nvPicPr>
          <p:cNvPr id="6" name="Obrázek 5">
            <a:extLst>
              <a:ext uri="{FF2B5EF4-FFF2-40B4-BE49-F238E27FC236}">
                <a16:creationId xmlns:a16="http://schemas.microsoft.com/office/drawing/2014/main" id="{5415D178-2AE4-41BC-9717-023031BE004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048624"/>
            <a:ext cx="12192000" cy="6157519"/>
          </a:xfrm>
          <a:prstGeom prst="rect">
            <a:avLst/>
          </a:prstGeom>
        </p:spPr>
      </p:pic>
    </p:spTree>
    <p:extLst>
      <p:ext uri="{BB962C8B-B14F-4D97-AF65-F5344CB8AC3E}">
        <p14:creationId xmlns:p14="http://schemas.microsoft.com/office/powerpoint/2010/main" val="1554169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FDE7B7A7-C3D1-458C-B8C0-7869091E698D}"/>
              </a:ext>
            </a:extLst>
          </p:cNvPr>
          <p:cNvSpPr/>
          <p:nvPr/>
        </p:nvSpPr>
        <p:spPr>
          <a:xfrm>
            <a:off x="0" y="0"/>
            <a:ext cx="12192000" cy="1048624"/>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Nadpis 1">
            <a:extLst>
              <a:ext uri="{FF2B5EF4-FFF2-40B4-BE49-F238E27FC236}">
                <a16:creationId xmlns:a16="http://schemas.microsoft.com/office/drawing/2014/main" id="{A0B26602-A8DF-4200-A79B-F5CC8CD0CE39}"/>
              </a:ext>
            </a:extLst>
          </p:cNvPr>
          <p:cNvSpPr txBox="1">
            <a:spLocks/>
          </p:cNvSpPr>
          <p:nvPr/>
        </p:nvSpPr>
        <p:spPr>
          <a:xfrm>
            <a:off x="462443" y="-441676"/>
            <a:ext cx="11596207" cy="3175351"/>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b="1" dirty="0">
                <a:solidFill>
                  <a:schemeClr val="bg1"/>
                </a:solidFill>
                <a:latin typeface="Arial" panose="020B0604020202020204" pitchFamily="34" charset="0"/>
                <a:cs typeface="Arial" panose="020B0604020202020204" pitchFamily="34" charset="0"/>
              </a:rPr>
              <a:t>Část VI. – historický průzkum </a:t>
            </a:r>
            <a:br>
              <a:rPr lang="cs-CZ" b="1" dirty="0">
                <a:solidFill>
                  <a:schemeClr val="bg1"/>
                </a:solidFill>
                <a:latin typeface="Arial" panose="020B0604020202020204" pitchFamily="34" charset="0"/>
                <a:cs typeface="Arial" panose="020B0604020202020204" pitchFamily="34" charset="0"/>
              </a:rPr>
            </a:br>
            <a:br>
              <a:rPr lang="cs-CZ" sz="2000" b="1" dirty="0">
                <a:solidFill>
                  <a:schemeClr val="bg1"/>
                </a:solidFill>
                <a:latin typeface="Arial" panose="020B0604020202020204" pitchFamily="34" charset="0"/>
                <a:cs typeface="Arial" panose="020B0604020202020204" pitchFamily="34" charset="0"/>
              </a:rPr>
            </a:br>
            <a:r>
              <a:rPr lang="cs-CZ" sz="2800" b="1" dirty="0">
                <a:latin typeface="Arial" panose="020B0604020202020204" pitchFamily="34" charset="0"/>
                <a:cs typeface="Arial" panose="020B0604020202020204" pitchFamily="34" charset="0"/>
              </a:rPr>
              <a:t>= pomůže nám zjistit, jak byl les utvářen pod vlivem člověka v posledních stoletích</a:t>
            </a:r>
          </a:p>
        </p:txBody>
      </p:sp>
      <p:sp>
        <p:nvSpPr>
          <p:cNvPr id="6" name="Zástupný symbol pro obsah 2">
            <a:extLst>
              <a:ext uri="{FF2B5EF4-FFF2-40B4-BE49-F238E27FC236}">
                <a16:creationId xmlns:a16="http://schemas.microsoft.com/office/drawing/2014/main" id="{9017E040-44BB-4A79-83B9-6EBC53FB6012}"/>
              </a:ext>
            </a:extLst>
          </p:cNvPr>
          <p:cNvSpPr>
            <a:spLocks noGrp="1"/>
          </p:cNvSpPr>
          <p:nvPr>
            <p:ph idx="1"/>
          </p:nvPr>
        </p:nvSpPr>
        <p:spPr>
          <a:xfrm>
            <a:off x="740330" y="2469734"/>
            <a:ext cx="11239150" cy="3553562"/>
          </a:xfrm>
        </p:spPr>
        <p:txBody>
          <a:bodyPr/>
          <a:lstStyle/>
          <a:p>
            <a:pPr marL="514350" indent="-514350">
              <a:buFont typeface="+mj-lt"/>
              <a:buAutoNum type="arabicPeriod"/>
            </a:pPr>
            <a:r>
              <a:rPr lang="cs-CZ" b="1" dirty="0"/>
              <a:t>Bude se týkat kolonky </a:t>
            </a:r>
            <a:r>
              <a:rPr lang="cs-CZ" b="1" u="sng" dirty="0">
                <a:solidFill>
                  <a:srgbClr val="FF0000"/>
                </a:solidFill>
              </a:rPr>
              <a:t>poznámka.</a:t>
            </a:r>
          </a:p>
          <a:p>
            <a:pPr marL="514350" indent="-514350">
              <a:buFont typeface="+mj-lt"/>
              <a:buAutoNum type="arabicPeriod"/>
            </a:pPr>
            <a:r>
              <a:rPr lang="cs-CZ" b="1" u="sng" dirty="0">
                <a:solidFill>
                  <a:srgbClr val="FF0000"/>
                </a:solidFill>
              </a:rPr>
              <a:t>Detail zpracování bude záležet na vás, z toho důvodu nebude mít tato část konkrétní osnovu! </a:t>
            </a:r>
            <a:endParaRPr lang="cs-CZ" b="1" u="sng" dirty="0"/>
          </a:p>
        </p:txBody>
      </p:sp>
      <p:sp>
        <p:nvSpPr>
          <p:cNvPr id="7" name="Obdélník 6">
            <a:extLst>
              <a:ext uri="{FF2B5EF4-FFF2-40B4-BE49-F238E27FC236}">
                <a16:creationId xmlns:a16="http://schemas.microsoft.com/office/drawing/2014/main" id="{9DDA6EEA-2904-459B-AD37-5F9E5CC9349D}"/>
              </a:ext>
            </a:extLst>
          </p:cNvPr>
          <p:cNvSpPr/>
          <p:nvPr/>
        </p:nvSpPr>
        <p:spPr>
          <a:xfrm>
            <a:off x="462442" y="4368800"/>
            <a:ext cx="11577157" cy="2260599"/>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a:t>https://is.muni.cz/el/1431/jaro2010/Z0005/18118868/index_VS.html</a:t>
            </a:r>
          </a:p>
        </p:txBody>
      </p:sp>
      <p:sp>
        <p:nvSpPr>
          <p:cNvPr id="8" name="TextovéPole 7">
            <a:extLst>
              <a:ext uri="{FF2B5EF4-FFF2-40B4-BE49-F238E27FC236}">
                <a16:creationId xmlns:a16="http://schemas.microsoft.com/office/drawing/2014/main" id="{FCC5E227-5FDA-4207-9F50-4E9EC2E27171}"/>
              </a:ext>
            </a:extLst>
          </p:cNvPr>
          <p:cNvSpPr txBox="1"/>
          <p:nvPr/>
        </p:nvSpPr>
        <p:spPr>
          <a:xfrm>
            <a:off x="521544" y="4432069"/>
            <a:ext cx="10844156" cy="2031325"/>
          </a:xfrm>
          <a:prstGeom prst="rect">
            <a:avLst/>
          </a:prstGeom>
          <a:noFill/>
        </p:spPr>
        <p:txBody>
          <a:bodyPr wrap="square">
            <a:spAutoFit/>
          </a:bodyPr>
          <a:lstStyle/>
          <a:p>
            <a:r>
              <a:rPr lang="cs-CZ" b="1" dirty="0">
                <a:solidFill>
                  <a:schemeClr val="accent6">
                    <a:lumMod val="50000"/>
                  </a:schemeClr>
                </a:solidFill>
              </a:rPr>
              <a:t>Pro tuto práci můžete využít např. tyto zdroje:</a:t>
            </a:r>
          </a:p>
          <a:p>
            <a:pPr marL="285750" indent="-285750">
              <a:buFont typeface="Arial" panose="020B0604020202020204" pitchFamily="34" charset="0"/>
              <a:buChar char="•"/>
            </a:pPr>
            <a:r>
              <a:rPr lang="cs-CZ" b="1" dirty="0">
                <a:solidFill>
                  <a:schemeClr val="accent6">
                    <a:lumMod val="50000"/>
                  </a:schemeClr>
                </a:solidFill>
              </a:rPr>
              <a:t>Archivní mapy (ČÚZK, ÚAZK): </a:t>
            </a:r>
            <a:r>
              <a:rPr lang="cs-CZ" b="1" dirty="0">
                <a:solidFill>
                  <a:schemeClr val="accent6">
                    <a:lumMod val="50000"/>
                  </a:schemeClr>
                </a:solidFill>
                <a:hlinkClick r:id="rId2"/>
              </a:rPr>
              <a:t>https://ags.cuzk.cz/archiv/</a:t>
            </a:r>
            <a:r>
              <a:rPr lang="cs-CZ" b="1" dirty="0">
                <a:solidFill>
                  <a:schemeClr val="accent6">
                    <a:lumMod val="50000"/>
                  </a:schemeClr>
                </a:solidFill>
              </a:rPr>
              <a:t> </a:t>
            </a:r>
          </a:p>
          <a:p>
            <a:pPr marL="285750" indent="-285750">
              <a:buFont typeface="Arial" panose="020B0604020202020204" pitchFamily="34" charset="0"/>
              <a:buChar char="•"/>
            </a:pPr>
            <a:r>
              <a:rPr lang="cs-CZ" b="1" dirty="0">
                <a:solidFill>
                  <a:schemeClr val="accent6">
                    <a:lumMod val="50000"/>
                  </a:schemeClr>
                </a:solidFill>
              </a:rPr>
              <a:t>Mapy I. – III. vojenského mapování: </a:t>
            </a:r>
            <a:r>
              <a:rPr lang="cs-CZ" b="1" dirty="0">
                <a:solidFill>
                  <a:schemeClr val="accent6">
                    <a:lumMod val="50000"/>
                  </a:schemeClr>
                </a:solidFill>
                <a:hlinkClick r:id="rId3"/>
              </a:rPr>
              <a:t>http://oldmaps.geolab.cz/</a:t>
            </a:r>
            <a:r>
              <a:rPr lang="cs-CZ" b="1" dirty="0">
                <a:solidFill>
                  <a:schemeClr val="accent6">
                    <a:lumMod val="50000"/>
                  </a:schemeClr>
                </a:solidFill>
              </a:rPr>
              <a:t> </a:t>
            </a:r>
          </a:p>
          <a:p>
            <a:pPr marL="285750" indent="-285750">
              <a:buFont typeface="Arial" panose="020B0604020202020204" pitchFamily="34" charset="0"/>
              <a:buChar char="•"/>
            </a:pPr>
            <a:r>
              <a:rPr lang="cs-CZ" b="1" dirty="0">
                <a:solidFill>
                  <a:schemeClr val="accent6">
                    <a:lumMod val="50000"/>
                  </a:schemeClr>
                </a:solidFill>
              </a:rPr>
              <a:t>Mapy I. – III. vojenského mapování pro celé Rakousko – Uhersko: </a:t>
            </a:r>
            <a:r>
              <a:rPr lang="cs-CZ" b="1" dirty="0">
                <a:solidFill>
                  <a:schemeClr val="accent6">
                    <a:lumMod val="50000"/>
                  </a:schemeClr>
                </a:solidFill>
                <a:hlinkClick r:id="rId4"/>
              </a:rPr>
              <a:t>https://maps.arcanum.com/en/</a:t>
            </a:r>
            <a:r>
              <a:rPr lang="cs-CZ" b="1" dirty="0">
                <a:solidFill>
                  <a:schemeClr val="accent6">
                    <a:lumMod val="50000"/>
                  </a:schemeClr>
                </a:solidFill>
              </a:rPr>
              <a:t> </a:t>
            </a:r>
          </a:p>
          <a:p>
            <a:pPr marL="285750" indent="-285750">
              <a:buFont typeface="Arial" panose="020B0604020202020204" pitchFamily="34" charset="0"/>
              <a:buChar char="•"/>
            </a:pPr>
            <a:r>
              <a:rPr lang="cs-CZ" b="1" dirty="0">
                <a:solidFill>
                  <a:schemeClr val="accent6">
                    <a:lumMod val="50000"/>
                  </a:schemeClr>
                </a:solidFill>
              </a:rPr>
              <a:t>Indikační skici stabilního katastru: </a:t>
            </a:r>
            <a:r>
              <a:rPr lang="cs-CZ" b="1" dirty="0">
                <a:solidFill>
                  <a:schemeClr val="accent6">
                    <a:lumMod val="50000"/>
                  </a:schemeClr>
                </a:solidFill>
                <a:hlinkClick r:id="rId5"/>
              </a:rPr>
              <a:t>https://www.mza.cz/indikacniskici/skica</a:t>
            </a:r>
            <a:r>
              <a:rPr lang="cs-CZ" b="1" dirty="0">
                <a:solidFill>
                  <a:schemeClr val="accent6">
                    <a:lumMod val="50000"/>
                  </a:schemeClr>
                </a:solidFill>
              </a:rPr>
              <a:t> </a:t>
            </a:r>
          </a:p>
          <a:p>
            <a:pPr marL="285750" indent="-285750">
              <a:buFont typeface="Arial" panose="020B0604020202020204" pitchFamily="34" charset="0"/>
              <a:buChar char="•"/>
            </a:pPr>
            <a:r>
              <a:rPr lang="cs-CZ" b="1" dirty="0" err="1">
                <a:solidFill>
                  <a:schemeClr val="accent6">
                    <a:lumMod val="50000"/>
                  </a:schemeClr>
                </a:solidFill>
              </a:rPr>
              <a:t>Ortofotomapa</a:t>
            </a:r>
            <a:r>
              <a:rPr lang="cs-CZ" b="1" dirty="0">
                <a:solidFill>
                  <a:schemeClr val="accent6">
                    <a:lumMod val="50000"/>
                  </a:schemeClr>
                </a:solidFill>
              </a:rPr>
              <a:t> 50. léta (Česká republika): </a:t>
            </a:r>
            <a:r>
              <a:rPr lang="cs-CZ" b="1" dirty="0">
                <a:hlinkClick r:id="rId6"/>
              </a:rPr>
              <a:t>https://geoportal.gov.cz/web/guest/map</a:t>
            </a:r>
            <a:r>
              <a:rPr lang="cs-CZ" b="1" dirty="0"/>
              <a:t> </a:t>
            </a:r>
          </a:p>
          <a:p>
            <a:pPr marL="285750" indent="-285750">
              <a:buFont typeface="Arial" panose="020B0604020202020204" pitchFamily="34" charset="0"/>
              <a:buChar char="•"/>
            </a:pPr>
            <a:r>
              <a:rPr lang="cs-CZ" b="1" dirty="0" err="1">
                <a:solidFill>
                  <a:schemeClr val="accent6">
                    <a:lumMod val="50000"/>
                  </a:schemeClr>
                </a:solidFill>
              </a:rPr>
              <a:t>Ortofotomapa</a:t>
            </a:r>
            <a:r>
              <a:rPr lang="cs-CZ" b="1" dirty="0">
                <a:solidFill>
                  <a:schemeClr val="accent6">
                    <a:lumMod val="50000"/>
                  </a:schemeClr>
                </a:solidFill>
              </a:rPr>
              <a:t> 50. léta (Slovenská republika): </a:t>
            </a:r>
            <a:r>
              <a:rPr lang="cs-CZ" b="1" dirty="0">
                <a:solidFill>
                  <a:schemeClr val="accent6">
                    <a:lumMod val="50000"/>
                  </a:schemeClr>
                </a:solidFill>
                <a:hlinkClick r:id="rId7"/>
              </a:rPr>
              <a:t>https://mapy.tuzvo.sk/HOFM/</a:t>
            </a:r>
            <a:r>
              <a:rPr lang="cs-CZ" b="1" dirty="0">
                <a:solidFill>
                  <a:schemeClr val="accent6">
                    <a:lumMod val="50000"/>
                  </a:schemeClr>
                </a:solidFill>
              </a:rPr>
              <a:t> </a:t>
            </a:r>
          </a:p>
        </p:txBody>
      </p:sp>
    </p:spTree>
    <p:extLst>
      <p:ext uri="{BB962C8B-B14F-4D97-AF65-F5344CB8AC3E}">
        <p14:creationId xmlns:p14="http://schemas.microsoft.com/office/powerpoint/2010/main" val="1044192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2">
            <a:extLst>
              <a:ext uri="{FF2B5EF4-FFF2-40B4-BE49-F238E27FC236}">
                <a16:creationId xmlns:a16="http://schemas.microsoft.com/office/drawing/2014/main" id="{FC2EF14A-30EF-4A91-87D7-8A56565B264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6649906" cy="3429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olný tvar 9">
            <a:extLst>
              <a:ext uri="{FF2B5EF4-FFF2-40B4-BE49-F238E27FC236}">
                <a16:creationId xmlns:a16="http://schemas.microsoft.com/office/drawing/2014/main" id="{12F15E3D-912F-4CA4-A8A5-F663E41AABDE}"/>
              </a:ext>
            </a:extLst>
          </p:cNvPr>
          <p:cNvSpPr/>
          <p:nvPr/>
        </p:nvSpPr>
        <p:spPr>
          <a:xfrm>
            <a:off x="1219200" y="733425"/>
            <a:ext cx="2524125" cy="1313336"/>
          </a:xfrm>
          <a:custGeom>
            <a:avLst/>
            <a:gdLst>
              <a:gd name="connsiteX0" fmla="*/ 1763485 w 2185059"/>
              <a:gd name="connsiteY0" fmla="*/ 771896 h 1134093"/>
              <a:gd name="connsiteX1" fmla="*/ 2113807 w 2185059"/>
              <a:gd name="connsiteY1" fmla="*/ 712519 h 1134093"/>
              <a:gd name="connsiteX2" fmla="*/ 2185059 w 2185059"/>
              <a:gd name="connsiteY2" fmla="*/ 1134093 h 1134093"/>
              <a:gd name="connsiteX3" fmla="*/ 1573480 w 2185059"/>
              <a:gd name="connsiteY3" fmla="*/ 1068779 h 1134093"/>
              <a:gd name="connsiteX4" fmla="*/ 843148 w 2185059"/>
              <a:gd name="connsiteY4" fmla="*/ 950026 h 1134093"/>
              <a:gd name="connsiteX5" fmla="*/ 320633 w 2185059"/>
              <a:gd name="connsiteY5" fmla="*/ 872836 h 1134093"/>
              <a:gd name="connsiteX6" fmla="*/ 0 w 2185059"/>
              <a:gd name="connsiteY6" fmla="*/ 837210 h 1134093"/>
              <a:gd name="connsiteX7" fmla="*/ 950025 w 2185059"/>
              <a:gd name="connsiteY7" fmla="*/ 475013 h 1134093"/>
              <a:gd name="connsiteX8" fmla="*/ 1496290 w 2185059"/>
              <a:gd name="connsiteY8" fmla="*/ 267194 h 1134093"/>
              <a:gd name="connsiteX9" fmla="*/ 1917864 w 2185059"/>
              <a:gd name="connsiteY9" fmla="*/ 89065 h 1134093"/>
              <a:gd name="connsiteX10" fmla="*/ 2060368 w 2185059"/>
              <a:gd name="connsiteY10" fmla="*/ 35626 h 1134093"/>
              <a:gd name="connsiteX11" fmla="*/ 2113807 w 2185059"/>
              <a:gd name="connsiteY11" fmla="*/ 0 h 1134093"/>
              <a:gd name="connsiteX12" fmla="*/ 2095994 w 2185059"/>
              <a:gd name="connsiteY12" fmla="*/ 77189 h 1134093"/>
              <a:gd name="connsiteX13" fmla="*/ 1822862 w 2185059"/>
              <a:gd name="connsiteY13" fmla="*/ 261257 h 1134093"/>
              <a:gd name="connsiteX14" fmla="*/ 1715984 w 2185059"/>
              <a:gd name="connsiteY14" fmla="*/ 296883 h 1134093"/>
              <a:gd name="connsiteX15" fmla="*/ 1757548 w 2185059"/>
              <a:gd name="connsiteY15" fmla="*/ 356259 h 1134093"/>
              <a:gd name="connsiteX16" fmla="*/ 1763485 w 2185059"/>
              <a:gd name="connsiteY16" fmla="*/ 771896 h 113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5059" h="1134093">
                <a:moveTo>
                  <a:pt x="1763485" y="771896"/>
                </a:moveTo>
                <a:lnTo>
                  <a:pt x="2113807" y="712519"/>
                </a:lnTo>
                <a:lnTo>
                  <a:pt x="2185059" y="1134093"/>
                </a:lnTo>
                <a:lnTo>
                  <a:pt x="1573480" y="1068779"/>
                </a:lnTo>
                <a:lnTo>
                  <a:pt x="843148" y="950026"/>
                </a:lnTo>
                <a:lnTo>
                  <a:pt x="320633" y="872836"/>
                </a:lnTo>
                <a:lnTo>
                  <a:pt x="0" y="837210"/>
                </a:lnTo>
                <a:lnTo>
                  <a:pt x="950025" y="475013"/>
                </a:lnTo>
                <a:lnTo>
                  <a:pt x="1496290" y="267194"/>
                </a:lnTo>
                <a:lnTo>
                  <a:pt x="1917864" y="89065"/>
                </a:lnTo>
                <a:lnTo>
                  <a:pt x="2060368" y="35626"/>
                </a:lnTo>
                <a:lnTo>
                  <a:pt x="2113807" y="0"/>
                </a:lnTo>
                <a:lnTo>
                  <a:pt x="2095994" y="77189"/>
                </a:lnTo>
                <a:lnTo>
                  <a:pt x="1822862" y="261257"/>
                </a:lnTo>
                <a:lnTo>
                  <a:pt x="1715984" y="296883"/>
                </a:lnTo>
                <a:lnTo>
                  <a:pt x="1757548" y="356259"/>
                </a:lnTo>
                <a:lnTo>
                  <a:pt x="1763485" y="771896"/>
                </a:ln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ln w="38100">
                <a:solidFill>
                  <a:schemeClr val="tx1"/>
                </a:solidFill>
              </a:ln>
            </a:endParaRPr>
          </a:p>
        </p:txBody>
      </p:sp>
      <p:sp>
        <p:nvSpPr>
          <p:cNvPr id="6" name="TextovéPole 12">
            <a:extLst>
              <a:ext uri="{FF2B5EF4-FFF2-40B4-BE49-F238E27FC236}">
                <a16:creationId xmlns:a16="http://schemas.microsoft.com/office/drawing/2014/main" id="{00E6F8FE-FB4E-42DD-95CF-94549CB40569}"/>
              </a:ext>
            </a:extLst>
          </p:cNvPr>
          <p:cNvSpPr txBox="1">
            <a:spLocks noChangeArrowheads="1"/>
          </p:cNvSpPr>
          <p:nvPr/>
        </p:nvSpPr>
        <p:spPr bwMode="auto">
          <a:xfrm>
            <a:off x="-2" y="0"/>
            <a:ext cx="703263" cy="400050"/>
          </a:xfrm>
          <a:prstGeom prst="rect">
            <a:avLst/>
          </a:prstGeom>
          <a:solidFill>
            <a:schemeClr val="bg1"/>
          </a:solidFill>
          <a:ln w="12700">
            <a:solidFill>
              <a:srgbClr val="002060"/>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eaLnBrk="1" hangingPunct="1"/>
            <a:r>
              <a:rPr lang="cs-CZ" altLang="cs-CZ" sz="2000" b="1" dirty="0">
                <a:solidFill>
                  <a:srgbClr val="002060"/>
                </a:solidFill>
              </a:rPr>
              <a:t>1955</a:t>
            </a:r>
          </a:p>
        </p:txBody>
      </p:sp>
      <p:pic>
        <p:nvPicPr>
          <p:cNvPr id="7" name="Obrázek 4">
            <a:extLst>
              <a:ext uri="{FF2B5EF4-FFF2-40B4-BE49-F238E27FC236}">
                <a16:creationId xmlns:a16="http://schemas.microsoft.com/office/drawing/2014/main" id="{50FB3B88-DD69-4F1F-99C2-5D34141767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3429000"/>
            <a:ext cx="6649906" cy="34036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13">
            <a:extLst>
              <a:ext uri="{FF2B5EF4-FFF2-40B4-BE49-F238E27FC236}">
                <a16:creationId xmlns:a16="http://schemas.microsoft.com/office/drawing/2014/main" id="{BB594AFD-22D5-4C05-8E37-CA8E303AD75E}"/>
              </a:ext>
            </a:extLst>
          </p:cNvPr>
          <p:cNvSpPr txBox="1">
            <a:spLocks noChangeArrowheads="1"/>
          </p:cNvSpPr>
          <p:nvPr/>
        </p:nvSpPr>
        <p:spPr bwMode="auto">
          <a:xfrm>
            <a:off x="-2" y="3429000"/>
            <a:ext cx="703262" cy="400050"/>
          </a:xfrm>
          <a:prstGeom prst="rect">
            <a:avLst/>
          </a:prstGeom>
          <a:solidFill>
            <a:schemeClr val="bg1"/>
          </a:solidFill>
          <a:ln w="12700">
            <a:solidFill>
              <a:srgbClr val="2B7317"/>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eaLnBrk="1" hangingPunct="1"/>
            <a:r>
              <a:rPr lang="cs-CZ" altLang="cs-CZ" sz="2000" b="1" dirty="0">
                <a:solidFill>
                  <a:srgbClr val="2B7317"/>
                </a:solidFill>
              </a:rPr>
              <a:t>2015</a:t>
            </a:r>
          </a:p>
        </p:txBody>
      </p:sp>
      <p:pic>
        <p:nvPicPr>
          <p:cNvPr id="9" name="Obrázek 8">
            <a:extLst>
              <a:ext uri="{FF2B5EF4-FFF2-40B4-BE49-F238E27FC236}">
                <a16:creationId xmlns:a16="http://schemas.microsoft.com/office/drawing/2014/main" id="{8D625935-6F8D-488E-B600-9C5B1018D0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92094" y="0"/>
            <a:ext cx="4486029" cy="5981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Přímá spojnice se šipkou 9">
            <a:extLst>
              <a:ext uri="{FF2B5EF4-FFF2-40B4-BE49-F238E27FC236}">
                <a16:creationId xmlns:a16="http://schemas.microsoft.com/office/drawing/2014/main" id="{4D9F078B-817D-4F64-81D4-102E17742AC2}"/>
              </a:ext>
            </a:extLst>
          </p:cNvPr>
          <p:cNvCxnSpPr>
            <a:cxnSpLocks/>
          </p:cNvCxnSpPr>
          <p:nvPr/>
        </p:nvCxnSpPr>
        <p:spPr>
          <a:xfrm>
            <a:off x="8651875" y="200025"/>
            <a:ext cx="0" cy="4265501"/>
          </a:xfrm>
          <a:prstGeom prst="straightConnector1">
            <a:avLst/>
          </a:prstGeom>
          <a:ln w="2857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ovéPole 19">
            <a:extLst>
              <a:ext uri="{FF2B5EF4-FFF2-40B4-BE49-F238E27FC236}">
                <a16:creationId xmlns:a16="http://schemas.microsoft.com/office/drawing/2014/main" id="{E0B2E585-9319-41CA-9175-30CA06AFA847}"/>
              </a:ext>
            </a:extLst>
          </p:cNvPr>
          <p:cNvSpPr txBox="1">
            <a:spLocks noChangeArrowheads="1"/>
          </p:cNvSpPr>
          <p:nvPr/>
        </p:nvSpPr>
        <p:spPr bwMode="auto">
          <a:xfrm>
            <a:off x="6892093" y="3228945"/>
            <a:ext cx="21780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eaLnBrk="1" hangingPunct="1"/>
            <a:r>
              <a:rPr lang="cs-CZ" altLang="cs-CZ" sz="2000" b="1" dirty="0" err="1">
                <a:solidFill>
                  <a:srgbClr val="FFC000"/>
                </a:solidFill>
              </a:rPr>
              <a:t>Ap</a:t>
            </a:r>
            <a:r>
              <a:rPr lang="cs-CZ" altLang="cs-CZ" sz="2000" b="1" dirty="0">
                <a:solidFill>
                  <a:srgbClr val="FFC000"/>
                </a:solidFill>
              </a:rPr>
              <a:t> (40 cm)</a:t>
            </a:r>
          </a:p>
        </p:txBody>
      </p:sp>
      <p:sp>
        <p:nvSpPr>
          <p:cNvPr id="16" name="TextovéPole 15">
            <a:extLst>
              <a:ext uri="{FF2B5EF4-FFF2-40B4-BE49-F238E27FC236}">
                <a16:creationId xmlns:a16="http://schemas.microsoft.com/office/drawing/2014/main" id="{6466F258-E8B9-4C71-8CF2-752770CA0B2D}"/>
              </a:ext>
            </a:extLst>
          </p:cNvPr>
          <p:cNvSpPr txBox="1"/>
          <p:nvPr/>
        </p:nvSpPr>
        <p:spPr>
          <a:xfrm>
            <a:off x="6892094" y="6144994"/>
            <a:ext cx="6129336" cy="646331"/>
          </a:xfrm>
          <a:prstGeom prst="rect">
            <a:avLst/>
          </a:prstGeom>
          <a:solidFill>
            <a:schemeClr val="bg1"/>
          </a:solidFill>
        </p:spPr>
        <p:txBody>
          <a:bodyPr wrap="square">
            <a:spAutoFit/>
          </a:bodyPr>
          <a:lstStyle/>
          <a:p>
            <a:r>
              <a:rPr lang="cs-CZ" b="1" dirty="0"/>
              <a:t>INSPIRE (</a:t>
            </a:r>
            <a:r>
              <a:rPr lang="cs-CZ" b="1" dirty="0" err="1"/>
              <a:t>Ortofotomapa</a:t>
            </a:r>
            <a:r>
              <a:rPr lang="cs-CZ" b="1" dirty="0"/>
              <a:t> 50. léta) </a:t>
            </a:r>
            <a:r>
              <a:rPr lang="cs-CZ" dirty="0">
                <a:hlinkClick r:id="rId5"/>
              </a:rPr>
              <a:t>https://geoportal.gov.cz/web/guest/map</a:t>
            </a:r>
            <a:r>
              <a:rPr lang="cs-CZ" dirty="0"/>
              <a:t> </a:t>
            </a:r>
          </a:p>
        </p:txBody>
      </p:sp>
    </p:spTree>
    <p:extLst>
      <p:ext uri="{BB962C8B-B14F-4D97-AF65-F5344CB8AC3E}">
        <p14:creationId xmlns:p14="http://schemas.microsoft.com/office/powerpoint/2010/main" val="244952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3008A270-6B0F-42D8-AA4C-9D42600E6F90}"/>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95471" y="-11086"/>
            <a:ext cx="6362054" cy="6858000"/>
          </a:xfrm>
          <a:prstGeom prst="rect">
            <a:avLst/>
          </a:prstGeom>
        </p:spPr>
      </p:pic>
      <p:sp>
        <p:nvSpPr>
          <p:cNvPr id="8" name="Nadpis 1">
            <a:extLst>
              <a:ext uri="{FF2B5EF4-FFF2-40B4-BE49-F238E27FC236}">
                <a16:creationId xmlns:a16="http://schemas.microsoft.com/office/drawing/2014/main" id="{159A5059-EEFF-4B42-BB68-CEFD1F32803C}"/>
              </a:ext>
            </a:extLst>
          </p:cNvPr>
          <p:cNvSpPr>
            <a:spLocks noGrp="1"/>
          </p:cNvSpPr>
          <p:nvPr>
            <p:ph type="title"/>
          </p:nvPr>
        </p:nvSpPr>
        <p:spPr>
          <a:xfrm>
            <a:off x="190500" y="13123"/>
            <a:ext cx="8963025" cy="959106"/>
          </a:xfrm>
          <a:noFill/>
        </p:spPr>
        <p:txBody>
          <a:bodyPr>
            <a:normAutofit/>
          </a:bodyPr>
          <a:lstStyle/>
          <a:p>
            <a:r>
              <a:rPr lang="cs-CZ" sz="2500" b="1" u="sng" dirty="0">
                <a:latin typeface="Arial Black" panose="020B0A04020102020204" pitchFamily="34" charset="0"/>
              </a:rPr>
              <a:t>Případ</a:t>
            </a:r>
            <a:r>
              <a:rPr lang="cs-CZ" sz="2500" b="1" dirty="0">
                <a:latin typeface="Arial Black" panose="020B0A04020102020204" pitchFamily="34" charset="0"/>
              </a:rPr>
              <a:t>: </a:t>
            </a:r>
            <a:r>
              <a:rPr lang="cs-CZ" sz="2500" b="1" dirty="0" err="1">
                <a:latin typeface="Arial Black" panose="020B0A04020102020204" pitchFamily="34" charset="0"/>
              </a:rPr>
              <a:t>Mistřické</a:t>
            </a:r>
            <a:r>
              <a:rPr lang="cs-CZ" sz="2500" b="1" dirty="0">
                <a:latin typeface="Arial Black" panose="020B0A04020102020204" pitchFamily="34" charset="0"/>
              </a:rPr>
              <a:t> boří</a:t>
            </a:r>
            <a:br>
              <a:rPr lang="cs-CZ" sz="2500" b="1" dirty="0">
                <a:latin typeface="Arial Black" panose="020B0A04020102020204" pitchFamily="34" charset="0"/>
              </a:rPr>
            </a:br>
            <a:r>
              <a:rPr lang="cs-CZ" sz="2500" b="1" dirty="0">
                <a:latin typeface="Arial Black" panose="020B0A04020102020204" pitchFamily="34" charset="0"/>
              </a:rPr>
              <a:t>(okr. Uherské Hradiště)</a:t>
            </a:r>
            <a:endParaRPr lang="cs-CZ" sz="2500" b="1" dirty="0"/>
          </a:p>
        </p:txBody>
      </p:sp>
      <p:sp>
        <p:nvSpPr>
          <p:cNvPr id="9" name="Ovál 8">
            <a:extLst>
              <a:ext uri="{FF2B5EF4-FFF2-40B4-BE49-F238E27FC236}">
                <a16:creationId xmlns:a16="http://schemas.microsoft.com/office/drawing/2014/main" id="{2E51BB41-6DD4-4869-A926-C5BFA8D54E41}"/>
              </a:ext>
            </a:extLst>
          </p:cNvPr>
          <p:cNvSpPr/>
          <p:nvPr/>
        </p:nvSpPr>
        <p:spPr>
          <a:xfrm>
            <a:off x="190500" y="2971800"/>
            <a:ext cx="1657350" cy="16573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Obrázek 12">
            <a:extLst>
              <a:ext uri="{FF2B5EF4-FFF2-40B4-BE49-F238E27FC236}">
                <a16:creationId xmlns:a16="http://schemas.microsoft.com/office/drawing/2014/main" id="{BDF24BA1-3738-4297-915B-3D98F0CD05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43600" y="0"/>
            <a:ext cx="6191392" cy="3217859"/>
          </a:xfrm>
          <a:prstGeom prst="rect">
            <a:avLst/>
          </a:prstGeom>
          <a:ln>
            <a:noFill/>
          </a:ln>
          <a:effectLst>
            <a:outerShdw blurRad="190500" algn="tl" rotWithShape="0">
              <a:srgbClr val="000000">
                <a:alpha val="70000"/>
              </a:srgbClr>
            </a:outerShdw>
          </a:effectLst>
        </p:spPr>
      </p:pic>
      <p:sp>
        <p:nvSpPr>
          <p:cNvPr id="15" name="TextovéPole 14">
            <a:extLst>
              <a:ext uri="{FF2B5EF4-FFF2-40B4-BE49-F238E27FC236}">
                <a16:creationId xmlns:a16="http://schemas.microsoft.com/office/drawing/2014/main" id="{C613740B-0F43-454F-9547-6EBB52A74143}"/>
              </a:ext>
            </a:extLst>
          </p:cNvPr>
          <p:cNvSpPr txBox="1"/>
          <p:nvPr/>
        </p:nvSpPr>
        <p:spPr>
          <a:xfrm>
            <a:off x="6552554" y="3617969"/>
            <a:ext cx="5639446" cy="3170099"/>
          </a:xfrm>
          <a:prstGeom prst="rect">
            <a:avLst/>
          </a:prstGeom>
          <a:noFill/>
        </p:spPr>
        <p:txBody>
          <a:bodyPr wrap="square">
            <a:spAutoFit/>
          </a:bodyPr>
          <a:lstStyle/>
          <a:p>
            <a:r>
              <a:rPr lang="cs-CZ" sz="2500" b="1" i="1" u="none" strike="noStrike" baseline="0" dirty="0">
                <a:solidFill>
                  <a:srgbClr val="000000"/>
                </a:solidFill>
                <a:latin typeface="Calibri" panose="020F0502020204030204" pitchFamily="34" charset="0"/>
              </a:rPr>
              <a:t>„Při té vsi má své od gruntů rolních </a:t>
            </a:r>
            <a:r>
              <a:rPr lang="cs-CZ" sz="2500" b="1" i="1" u="sng" strike="noStrike" baseline="0" dirty="0">
                <a:solidFill>
                  <a:srgbClr val="FF0000"/>
                </a:solidFill>
                <a:latin typeface="Calibri" panose="020F0502020204030204" pitchFamily="34" charset="0"/>
              </a:rPr>
              <a:t>boří</a:t>
            </a:r>
            <a:r>
              <a:rPr lang="cs-CZ" sz="2500" b="1" i="1" u="none" strike="noStrike" baseline="0" dirty="0">
                <a:solidFill>
                  <a:srgbClr val="000000"/>
                </a:solidFill>
                <a:latin typeface="Calibri" panose="020F0502020204030204" pitchFamily="34" charset="0"/>
              </a:rPr>
              <a:t>, které od starodávna k svému </a:t>
            </a:r>
            <a:r>
              <a:rPr lang="cs-CZ" sz="2500" b="1" i="1" u="none" strike="noStrike" baseline="0" dirty="0" err="1">
                <a:solidFill>
                  <a:srgbClr val="000000"/>
                </a:solidFill>
                <a:latin typeface="Calibri" panose="020F0502020204030204" pitchFamily="34" charset="0"/>
              </a:rPr>
              <a:t>zrostu</a:t>
            </a:r>
            <a:r>
              <a:rPr lang="cs-CZ" sz="2500" b="1" i="1" u="none" strike="noStrike" baseline="0" dirty="0">
                <a:solidFill>
                  <a:srgbClr val="000000"/>
                </a:solidFill>
                <a:latin typeface="Calibri" panose="020F0502020204030204" pitchFamily="34" charset="0"/>
              </a:rPr>
              <a:t> nyní přišlo, a takové k obecnímu dobru města Hradiště se zanechává, nějaké chrásty, v kterážto </a:t>
            </a:r>
            <a:r>
              <a:rPr lang="cs-CZ" sz="2500" b="1" i="1" u="sng" strike="noStrike" baseline="0" dirty="0">
                <a:solidFill>
                  <a:srgbClr val="FF0000"/>
                </a:solidFill>
                <a:latin typeface="Calibri" panose="020F0502020204030204" pitchFamily="34" charset="0"/>
              </a:rPr>
              <a:t>boří</a:t>
            </a:r>
            <a:r>
              <a:rPr lang="cs-CZ" sz="2500" b="1" i="1" strike="noStrike" baseline="0" dirty="0">
                <a:solidFill>
                  <a:srgbClr val="FF0000"/>
                </a:solidFill>
                <a:latin typeface="Calibri" panose="020F0502020204030204" pitchFamily="34" charset="0"/>
              </a:rPr>
              <a:t> </a:t>
            </a:r>
            <a:r>
              <a:rPr lang="cs-CZ" sz="2500" b="1" i="1" u="none" strike="noStrike" baseline="0" dirty="0">
                <a:solidFill>
                  <a:srgbClr val="000000"/>
                </a:solidFill>
                <a:latin typeface="Calibri" panose="020F0502020204030204" pitchFamily="34" charset="0"/>
              </a:rPr>
              <a:t>dříví sekati pod hroznou pokutou poddaným se zapovídá a každému se toto dopouštěti nemá, tolik pro potřebu panskou a obecní“</a:t>
            </a:r>
            <a:endParaRPr lang="cs-CZ" sz="2500" b="1" dirty="0"/>
          </a:p>
        </p:txBody>
      </p:sp>
      <p:sp>
        <p:nvSpPr>
          <p:cNvPr id="17" name="TextovéPole 16">
            <a:extLst>
              <a:ext uri="{FF2B5EF4-FFF2-40B4-BE49-F238E27FC236}">
                <a16:creationId xmlns:a16="http://schemas.microsoft.com/office/drawing/2014/main" id="{7B7B7EC9-2F43-499F-9B79-C917850F5ED4}"/>
              </a:ext>
            </a:extLst>
          </p:cNvPr>
          <p:cNvSpPr txBox="1">
            <a:spLocks noChangeArrowheads="1"/>
          </p:cNvSpPr>
          <p:nvPr/>
        </p:nvSpPr>
        <p:spPr bwMode="auto">
          <a:xfrm>
            <a:off x="6342053" y="3276705"/>
            <a:ext cx="1225015" cy="400110"/>
          </a:xfrm>
          <a:prstGeom prst="rect">
            <a:avLst/>
          </a:prstGeom>
          <a:solidFill>
            <a:schemeClr val="bg1"/>
          </a:solidFill>
          <a:ln w="12700">
            <a:no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eaLnBrk="1" hangingPunct="1"/>
            <a:r>
              <a:rPr lang="cs-CZ" altLang="cs-CZ" sz="2000" b="1" dirty="0">
                <a:solidFill>
                  <a:srgbClr val="FF0000"/>
                </a:solidFill>
              </a:rPr>
              <a:t>rok 1642</a:t>
            </a:r>
          </a:p>
        </p:txBody>
      </p:sp>
      <p:sp>
        <p:nvSpPr>
          <p:cNvPr id="16" name="Šipka: dolů 15">
            <a:extLst>
              <a:ext uri="{FF2B5EF4-FFF2-40B4-BE49-F238E27FC236}">
                <a16:creationId xmlns:a16="http://schemas.microsoft.com/office/drawing/2014/main" id="{81997DD2-9C16-44B4-91C6-73D78C687F21}"/>
              </a:ext>
            </a:extLst>
          </p:cNvPr>
          <p:cNvSpPr/>
          <p:nvPr/>
        </p:nvSpPr>
        <p:spPr>
          <a:xfrm rot="2454404">
            <a:off x="8590387" y="2732346"/>
            <a:ext cx="343948" cy="97102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6206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179046A1-50C8-41F3-833F-7A225FEA193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247650" y="6062"/>
            <a:ext cx="5391150" cy="6851938"/>
          </a:xfrm>
          <a:prstGeom prst="rect">
            <a:avLst/>
          </a:prstGeom>
        </p:spPr>
      </p:pic>
      <p:pic>
        <p:nvPicPr>
          <p:cNvPr id="11" name="Obrázek 10">
            <a:extLst>
              <a:ext uri="{FF2B5EF4-FFF2-40B4-BE49-F238E27FC236}">
                <a16:creationId xmlns:a16="http://schemas.microsoft.com/office/drawing/2014/main" id="{B8C39736-4328-4C9B-AC0A-F40ED96A3E39}"/>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5773918" y="0"/>
            <a:ext cx="6418082" cy="6858000"/>
          </a:xfrm>
          <a:prstGeom prst="rect">
            <a:avLst/>
          </a:prstGeom>
        </p:spPr>
      </p:pic>
      <p:sp>
        <p:nvSpPr>
          <p:cNvPr id="12" name="TextovéPole 12">
            <a:extLst>
              <a:ext uri="{FF2B5EF4-FFF2-40B4-BE49-F238E27FC236}">
                <a16:creationId xmlns:a16="http://schemas.microsoft.com/office/drawing/2014/main" id="{5CED3E25-B03C-446C-9069-EF34DF92AC9D}"/>
              </a:ext>
            </a:extLst>
          </p:cNvPr>
          <p:cNvSpPr txBox="1">
            <a:spLocks noChangeArrowheads="1"/>
          </p:cNvSpPr>
          <p:nvPr/>
        </p:nvSpPr>
        <p:spPr bwMode="auto">
          <a:xfrm>
            <a:off x="0" y="0"/>
            <a:ext cx="755335" cy="400110"/>
          </a:xfrm>
          <a:prstGeom prst="rect">
            <a:avLst/>
          </a:prstGeom>
          <a:solidFill>
            <a:schemeClr val="bg1"/>
          </a:solidFill>
          <a:ln w="12700">
            <a:solidFill>
              <a:srgbClr val="002060"/>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eaLnBrk="1" hangingPunct="1"/>
            <a:r>
              <a:rPr lang="cs-CZ" altLang="cs-CZ" sz="2000" b="1" dirty="0">
                <a:solidFill>
                  <a:srgbClr val="002060"/>
                </a:solidFill>
              </a:rPr>
              <a:t>1827</a:t>
            </a:r>
          </a:p>
        </p:txBody>
      </p:sp>
      <p:sp>
        <p:nvSpPr>
          <p:cNvPr id="13" name="TextovéPole 12">
            <a:extLst>
              <a:ext uri="{FF2B5EF4-FFF2-40B4-BE49-F238E27FC236}">
                <a16:creationId xmlns:a16="http://schemas.microsoft.com/office/drawing/2014/main" id="{6A23B9C1-14D2-43FD-B38E-1E880743C4A6}"/>
              </a:ext>
            </a:extLst>
          </p:cNvPr>
          <p:cNvSpPr txBox="1">
            <a:spLocks noChangeArrowheads="1"/>
          </p:cNvSpPr>
          <p:nvPr/>
        </p:nvSpPr>
        <p:spPr bwMode="auto">
          <a:xfrm>
            <a:off x="5776778" y="0"/>
            <a:ext cx="755335" cy="400110"/>
          </a:xfrm>
          <a:prstGeom prst="rect">
            <a:avLst/>
          </a:prstGeom>
          <a:solidFill>
            <a:schemeClr val="bg1"/>
          </a:solidFill>
          <a:ln w="12700">
            <a:solidFill>
              <a:srgbClr val="002060"/>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eaLnBrk="1" hangingPunct="1"/>
            <a:r>
              <a:rPr lang="cs-CZ" altLang="cs-CZ" sz="2000" b="1" dirty="0">
                <a:solidFill>
                  <a:srgbClr val="002060"/>
                </a:solidFill>
              </a:rPr>
              <a:t>2022</a:t>
            </a:r>
          </a:p>
        </p:txBody>
      </p:sp>
      <p:sp>
        <p:nvSpPr>
          <p:cNvPr id="14" name="Šipka: dolů 13">
            <a:extLst>
              <a:ext uri="{FF2B5EF4-FFF2-40B4-BE49-F238E27FC236}">
                <a16:creationId xmlns:a16="http://schemas.microsoft.com/office/drawing/2014/main" id="{D2B11249-1BA8-444D-A76C-2F6A1302BF36}"/>
              </a:ext>
            </a:extLst>
          </p:cNvPr>
          <p:cNvSpPr/>
          <p:nvPr/>
        </p:nvSpPr>
        <p:spPr>
          <a:xfrm rot="3072455">
            <a:off x="3257411" y="1671156"/>
            <a:ext cx="343948" cy="97102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Šipka: dolů 14">
            <a:extLst>
              <a:ext uri="{FF2B5EF4-FFF2-40B4-BE49-F238E27FC236}">
                <a16:creationId xmlns:a16="http://schemas.microsoft.com/office/drawing/2014/main" id="{91559422-4A80-439E-9C0F-CE2B34A3208F}"/>
              </a:ext>
            </a:extLst>
          </p:cNvPr>
          <p:cNvSpPr/>
          <p:nvPr/>
        </p:nvSpPr>
        <p:spPr>
          <a:xfrm rot="3072455">
            <a:off x="9515336" y="2661756"/>
            <a:ext cx="343948" cy="97102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a:extLst>
              <a:ext uri="{FF2B5EF4-FFF2-40B4-BE49-F238E27FC236}">
                <a16:creationId xmlns:a16="http://schemas.microsoft.com/office/drawing/2014/main" id="{ACE2F450-BD32-48C4-B5A8-6378B746D1F9}"/>
              </a:ext>
            </a:extLst>
          </p:cNvPr>
          <p:cNvSpPr txBox="1"/>
          <p:nvPr/>
        </p:nvSpPr>
        <p:spPr>
          <a:xfrm>
            <a:off x="377667" y="6460994"/>
            <a:ext cx="11566683" cy="369332"/>
          </a:xfrm>
          <a:prstGeom prst="rect">
            <a:avLst/>
          </a:prstGeom>
          <a:solidFill>
            <a:schemeClr val="bg1"/>
          </a:solidFill>
          <a:ln>
            <a:solidFill>
              <a:schemeClr val="tx1"/>
            </a:solidFill>
          </a:ln>
        </p:spPr>
        <p:txBody>
          <a:bodyPr wrap="square">
            <a:spAutoFit/>
          </a:bodyPr>
          <a:lstStyle/>
          <a:p>
            <a:r>
              <a:rPr lang="cs-CZ" b="1" dirty="0"/>
              <a:t>Moravský zemský archiv – indikační skici stabilního katastru: </a:t>
            </a:r>
            <a:r>
              <a:rPr lang="cs-CZ" b="1" dirty="0">
                <a:hlinkClick r:id="rId6"/>
              </a:rPr>
              <a:t>https://www.mza.cz/indikacniskici/skica/detail/2222</a:t>
            </a:r>
            <a:r>
              <a:rPr lang="cs-CZ" b="1" dirty="0"/>
              <a:t> </a:t>
            </a:r>
            <a:endParaRPr lang="cs-CZ" dirty="0">
              <a:solidFill>
                <a:schemeClr val="bg1"/>
              </a:solidFill>
            </a:endParaRPr>
          </a:p>
        </p:txBody>
      </p:sp>
    </p:spTree>
    <p:extLst>
      <p:ext uri="{BB962C8B-B14F-4D97-AF65-F5344CB8AC3E}">
        <p14:creationId xmlns:p14="http://schemas.microsoft.com/office/powerpoint/2010/main" val="294368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9647BA3-DB08-4B0E-A926-5CAD9CD504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ovéPole 5">
            <a:extLst>
              <a:ext uri="{FF2B5EF4-FFF2-40B4-BE49-F238E27FC236}">
                <a16:creationId xmlns:a16="http://schemas.microsoft.com/office/drawing/2014/main" id="{FC85A4B4-2332-4DBB-96F2-FFB02D758E32}"/>
              </a:ext>
            </a:extLst>
          </p:cNvPr>
          <p:cNvSpPr txBox="1">
            <a:spLocks noChangeArrowheads="1"/>
          </p:cNvSpPr>
          <p:nvPr/>
        </p:nvSpPr>
        <p:spPr bwMode="auto">
          <a:xfrm>
            <a:off x="103178" y="0"/>
            <a:ext cx="3785011" cy="400110"/>
          </a:xfrm>
          <a:prstGeom prst="rect">
            <a:avLst/>
          </a:prstGeom>
          <a:noFill/>
          <a:ln w="12700">
            <a:no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eaLnBrk="1" hangingPunct="1"/>
            <a:r>
              <a:rPr lang="cs-CZ" altLang="cs-CZ" sz="2000" b="1" dirty="0" err="1"/>
              <a:t>Mistřické</a:t>
            </a:r>
            <a:r>
              <a:rPr lang="cs-CZ" altLang="cs-CZ" sz="2000" b="1" dirty="0"/>
              <a:t> boří - prosinec 2021</a:t>
            </a:r>
          </a:p>
        </p:txBody>
      </p:sp>
    </p:spTree>
    <p:extLst>
      <p:ext uri="{BB962C8B-B14F-4D97-AF65-F5344CB8AC3E}">
        <p14:creationId xmlns:p14="http://schemas.microsoft.com/office/powerpoint/2010/main" val="1229712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F2A276-4EAD-41AC-AA2D-538F49A64515}"/>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F89E2A65-198E-4F14-884B-0FCB06F4BC1B}"/>
              </a:ext>
            </a:extLst>
          </p:cNvPr>
          <p:cNvPicPr>
            <a:picLocks noGrp="1" noChangeAspect="1"/>
          </p:cNvPicPr>
          <p:nvPr>
            <p:ph idx="1"/>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12192000" cy="6858000"/>
          </a:xfrm>
        </p:spPr>
      </p:pic>
      <p:sp>
        <p:nvSpPr>
          <p:cNvPr id="6" name="TextovéPole 5">
            <a:extLst>
              <a:ext uri="{FF2B5EF4-FFF2-40B4-BE49-F238E27FC236}">
                <a16:creationId xmlns:a16="http://schemas.microsoft.com/office/drawing/2014/main" id="{82FB92EC-8894-445F-9D99-49B8061D8793}"/>
              </a:ext>
            </a:extLst>
          </p:cNvPr>
          <p:cNvSpPr txBox="1">
            <a:spLocks noChangeArrowheads="1"/>
          </p:cNvSpPr>
          <p:nvPr/>
        </p:nvSpPr>
        <p:spPr bwMode="auto">
          <a:xfrm>
            <a:off x="122228" y="85725"/>
            <a:ext cx="3785011" cy="400110"/>
          </a:xfrm>
          <a:prstGeom prst="rect">
            <a:avLst/>
          </a:prstGeom>
          <a:noFill/>
          <a:ln w="12700">
            <a:no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eaLnBrk="1" hangingPunct="1"/>
            <a:r>
              <a:rPr lang="cs-CZ" altLang="cs-CZ" sz="2000" b="1" dirty="0" err="1"/>
              <a:t>Mistřické</a:t>
            </a:r>
            <a:r>
              <a:rPr lang="cs-CZ" altLang="cs-CZ" sz="2000" b="1" dirty="0"/>
              <a:t> boří - prosinec 2021</a:t>
            </a:r>
          </a:p>
        </p:txBody>
      </p:sp>
    </p:spTree>
    <p:extLst>
      <p:ext uri="{BB962C8B-B14F-4D97-AF65-F5344CB8AC3E}">
        <p14:creationId xmlns:p14="http://schemas.microsoft.com/office/powerpoint/2010/main" val="292007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a:extLst>
              <a:ext uri="{FF2B5EF4-FFF2-40B4-BE49-F238E27FC236}">
                <a16:creationId xmlns:a16="http://schemas.microsoft.com/office/drawing/2014/main" id="{226FE098-9A66-44AD-B5F2-8E425461135E}"/>
              </a:ext>
            </a:extLst>
          </p:cNvPr>
          <p:cNvSpPr txBox="1">
            <a:spLocks/>
          </p:cNvSpPr>
          <p:nvPr/>
        </p:nvSpPr>
        <p:spPr bwMode="auto">
          <a:xfrm>
            <a:off x="5045072" y="141584"/>
            <a:ext cx="698976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algn="ctr" eaLnBrk="1" hangingPunct="1">
              <a:spcBef>
                <a:spcPct val="0"/>
              </a:spcBef>
            </a:pPr>
            <a:r>
              <a:rPr lang="cs-CZ" altLang="cs-CZ" sz="4500" b="1" dirty="0">
                <a:solidFill>
                  <a:srgbClr val="0A5129"/>
                </a:solidFill>
              </a:rPr>
              <a:t> #Děkuji_za_pozornost!!!</a:t>
            </a:r>
          </a:p>
        </p:txBody>
      </p:sp>
      <p:pic>
        <p:nvPicPr>
          <p:cNvPr id="32773" name="Obrázek 10">
            <a:extLst>
              <a:ext uri="{FF2B5EF4-FFF2-40B4-BE49-F238E27FC236}">
                <a16:creationId xmlns:a16="http://schemas.microsoft.com/office/drawing/2014/main" id="{006702CA-B54E-43D7-A0C4-69F1F71699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0" y="-35496"/>
            <a:ext cx="4557568" cy="42148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Obrázek 3">
            <a:extLst>
              <a:ext uri="{FF2B5EF4-FFF2-40B4-BE49-F238E27FC236}">
                <a16:creationId xmlns:a16="http://schemas.microsoft.com/office/drawing/2014/main" id="{5928AABA-CF6A-47C3-9CAF-26E5561D2E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9502" t="-17187" r="35586" b="-3884"/>
          <a:stretch/>
        </p:blipFill>
        <p:spPr bwMode="auto">
          <a:xfrm>
            <a:off x="-250408" y="3149736"/>
            <a:ext cx="5058384" cy="3829799"/>
          </a:xfrm>
          <a:prstGeom prst="rect">
            <a:avLst/>
          </a:prstGeom>
          <a:solidFill>
            <a:schemeClr val="bg1"/>
          </a:solidFill>
          <a:ln>
            <a:noFill/>
          </a:ln>
          <a:effectLst>
            <a:softEdge rad="317500"/>
          </a:effectLst>
          <a:extLst>
            <a:ext uri="{91240B29-F687-4F45-9708-019B960494DF}">
              <a14:hiddenLine xmlns:a14="http://schemas.microsoft.com/office/drawing/2010/main" w="9525">
                <a:solidFill>
                  <a:srgbClr val="000000"/>
                </a:solidFill>
                <a:miter lim="800000"/>
                <a:headEnd/>
                <a:tailEnd/>
              </a14:hiddenLine>
            </a:ext>
          </a:extLst>
        </p:spPr>
      </p:pic>
      <p:pic>
        <p:nvPicPr>
          <p:cNvPr id="2" name="Obrázek 1">
            <a:extLst>
              <a:ext uri="{FF2B5EF4-FFF2-40B4-BE49-F238E27FC236}">
                <a16:creationId xmlns:a16="http://schemas.microsoft.com/office/drawing/2014/main" id="{050710F2-D978-4691-9438-3BFEA814A9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02878" y="1197659"/>
            <a:ext cx="869154" cy="869154"/>
          </a:xfrm>
          <a:prstGeom prst="rect">
            <a:avLst/>
          </a:prstGeom>
        </p:spPr>
      </p:pic>
      <p:sp>
        <p:nvSpPr>
          <p:cNvPr id="7" name="Nadpis 1">
            <a:extLst>
              <a:ext uri="{FF2B5EF4-FFF2-40B4-BE49-F238E27FC236}">
                <a16:creationId xmlns:a16="http://schemas.microsoft.com/office/drawing/2014/main" id="{9FFEC44A-DFC7-4256-AF2F-B4E778A842D2}"/>
              </a:ext>
            </a:extLst>
          </p:cNvPr>
          <p:cNvSpPr txBox="1">
            <a:spLocks/>
          </p:cNvSpPr>
          <p:nvPr/>
        </p:nvSpPr>
        <p:spPr bwMode="auto">
          <a:xfrm>
            <a:off x="6219970" y="1197659"/>
            <a:ext cx="593883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algn="ctr" eaLnBrk="1" hangingPunct="1">
              <a:spcBef>
                <a:spcPct val="0"/>
              </a:spcBef>
            </a:pPr>
            <a:r>
              <a:rPr lang="cs-CZ" altLang="cs-CZ" sz="3000" b="1" dirty="0"/>
              <a:t>@adventure_named_landscape</a:t>
            </a:r>
          </a:p>
        </p:txBody>
      </p:sp>
      <p:pic>
        <p:nvPicPr>
          <p:cNvPr id="3" name="Obrázek 2">
            <a:extLst>
              <a:ext uri="{FF2B5EF4-FFF2-40B4-BE49-F238E27FC236}">
                <a16:creationId xmlns:a16="http://schemas.microsoft.com/office/drawing/2014/main" id="{EB06A7D5-4A71-4427-BFF3-3697B827AE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02877" y="2066813"/>
            <a:ext cx="869752" cy="869154"/>
          </a:xfrm>
          <a:prstGeom prst="rect">
            <a:avLst/>
          </a:prstGeom>
        </p:spPr>
      </p:pic>
      <p:sp>
        <p:nvSpPr>
          <p:cNvPr id="9" name="Nadpis 1">
            <a:extLst>
              <a:ext uri="{FF2B5EF4-FFF2-40B4-BE49-F238E27FC236}">
                <a16:creationId xmlns:a16="http://schemas.microsoft.com/office/drawing/2014/main" id="{19F236F5-54AB-473F-BBC7-62B79A5A8A61}"/>
              </a:ext>
            </a:extLst>
          </p:cNvPr>
          <p:cNvSpPr txBox="1">
            <a:spLocks/>
          </p:cNvSpPr>
          <p:nvPr/>
        </p:nvSpPr>
        <p:spPr bwMode="auto">
          <a:xfrm>
            <a:off x="6096000" y="2066813"/>
            <a:ext cx="593883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algn="ctr" eaLnBrk="1" hangingPunct="1">
              <a:spcBef>
                <a:spcPct val="0"/>
              </a:spcBef>
            </a:pPr>
            <a:r>
              <a:rPr lang="cs-CZ" altLang="cs-CZ" sz="3000" b="1" dirty="0"/>
              <a:t>#dobrodruzstvijmenemkrajina</a:t>
            </a:r>
          </a:p>
        </p:txBody>
      </p:sp>
      <p:pic>
        <p:nvPicPr>
          <p:cNvPr id="4" name="Obrázek 3">
            <a:extLst>
              <a:ext uri="{FF2B5EF4-FFF2-40B4-BE49-F238E27FC236}">
                <a16:creationId xmlns:a16="http://schemas.microsoft.com/office/drawing/2014/main" id="{0E4B6FA3-07A7-44D5-A065-5388E2A31C7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11695"/>
          <a:stretch/>
        </p:blipFill>
        <p:spPr>
          <a:xfrm>
            <a:off x="5018115" y="2961786"/>
            <a:ext cx="1016199" cy="897361"/>
          </a:xfrm>
          <a:prstGeom prst="rect">
            <a:avLst/>
          </a:prstGeom>
        </p:spPr>
      </p:pic>
      <p:sp>
        <p:nvSpPr>
          <p:cNvPr id="11" name="Nadpis 1">
            <a:extLst>
              <a:ext uri="{FF2B5EF4-FFF2-40B4-BE49-F238E27FC236}">
                <a16:creationId xmlns:a16="http://schemas.microsoft.com/office/drawing/2014/main" id="{C913E2F7-EC4A-4972-B2DC-57B8122B1F73}"/>
              </a:ext>
            </a:extLst>
          </p:cNvPr>
          <p:cNvSpPr txBox="1">
            <a:spLocks/>
          </p:cNvSpPr>
          <p:nvPr/>
        </p:nvSpPr>
        <p:spPr bwMode="auto">
          <a:xfrm>
            <a:off x="6034314" y="2857388"/>
            <a:ext cx="593883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50000"/>
              </a:spcBef>
              <a:spcAft>
                <a:spcPct val="0"/>
              </a:spcAft>
              <a:defRPr>
                <a:solidFill>
                  <a:schemeClr val="tx1"/>
                </a:solidFill>
                <a:latin typeface="Arial" panose="020B0604020202020204" pitchFamily="34" charset="0"/>
              </a:defRPr>
            </a:lvl6pPr>
            <a:lvl7pPr marL="2971800" indent="-228600" eaLnBrk="0" fontAlgn="base" hangingPunct="0">
              <a:spcBef>
                <a:spcPct val="50000"/>
              </a:spcBef>
              <a:spcAft>
                <a:spcPct val="0"/>
              </a:spcAft>
              <a:defRPr>
                <a:solidFill>
                  <a:schemeClr val="tx1"/>
                </a:solidFill>
                <a:latin typeface="Arial" panose="020B0604020202020204" pitchFamily="34" charset="0"/>
              </a:defRPr>
            </a:lvl7pPr>
            <a:lvl8pPr marL="3429000" indent="-228600" eaLnBrk="0" fontAlgn="base" hangingPunct="0">
              <a:spcBef>
                <a:spcPct val="50000"/>
              </a:spcBef>
              <a:spcAft>
                <a:spcPct val="0"/>
              </a:spcAft>
              <a:defRPr>
                <a:solidFill>
                  <a:schemeClr val="tx1"/>
                </a:solidFill>
                <a:latin typeface="Arial" panose="020B0604020202020204" pitchFamily="34" charset="0"/>
              </a:defRPr>
            </a:lvl8pPr>
            <a:lvl9pPr marL="3886200" indent="-228600" eaLnBrk="0" fontAlgn="base" hangingPunct="0">
              <a:spcBef>
                <a:spcPct val="50000"/>
              </a:spcBef>
              <a:spcAft>
                <a:spcPct val="0"/>
              </a:spcAft>
              <a:defRPr>
                <a:solidFill>
                  <a:schemeClr val="tx1"/>
                </a:solidFill>
                <a:latin typeface="Arial" panose="020B0604020202020204" pitchFamily="34" charset="0"/>
              </a:defRPr>
            </a:lvl9pPr>
          </a:lstStyle>
          <a:p>
            <a:pPr algn="ctr" eaLnBrk="1" hangingPunct="1">
              <a:spcBef>
                <a:spcPct val="0"/>
              </a:spcBef>
            </a:pPr>
            <a:r>
              <a:rPr lang="cs-CZ" altLang="cs-CZ" sz="3000" b="1" dirty="0" err="1"/>
              <a:t>Adventure</a:t>
            </a:r>
            <a:r>
              <a:rPr lang="cs-CZ" altLang="cs-CZ" sz="3000" b="1" dirty="0"/>
              <a:t> </a:t>
            </a:r>
            <a:r>
              <a:rPr lang="cs-CZ" altLang="cs-CZ" sz="3000" b="1" dirty="0" err="1"/>
              <a:t>named</a:t>
            </a:r>
            <a:r>
              <a:rPr lang="cs-CZ" altLang="cs-CZ" sz="3000" b="1" dirty="0"/>
              <a:t> </a:t>
            </a:r>
            <a:r>
              <a:rPr lang="cs-CZ" altLang="cs-CZ" sz="3000" b="1" dirty="0" err="1"/>
              <a:t>Landscape</a:t>
            </a:r>
            <a:endParaRPr lang="cs-CZ" altLang="cs-CZ" sz="3000" b="1" dirty="0"/>
          </a:p>
        </p:txBody>
      </p:sp>
      <p:pic>
        <p:nvPicPr>
          <p:cNvPr id="6" name="Obrázek 5">
            <a:extLst>
              <a:ext uri="{FF2B5EF4-FFF2-40B4-BE49-F238E27FC236}">
                <a16:creationId xmlns:a16="http://schemas.microsoft.com/office/drawing/2014/main" id="{DEE2981D-133B-48FE-A878-33AFC9071F5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32945" y="3980682"/>
            <a:ext cx="7559055" cy="2877318"/>
          </a:xfrm>
          <a:prstGeom prst="rect">
            <a:avLst/>
          </a:prstGeom>
          <a:ln>
            <a:noFill/>
          </a:ln>
          <a:effectLst>
            <a:outerShdw blurRad="190500" algn="tl" rotWithShape="0">
              <a:srgbClr val="000000">
                <a:alpha val="70000"/>
              </a:srgbClr>
            </a:outerShdw>
          </a:effectLst>
        </p:spPr>
      </p:pic>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Obdélník 5">
            <a:extLst>
              <a:ext uri="{FF2B5EF4-FFF2-40B4-BE49-F238E27FC236}">
                <a16:creationId xmlns:a16="http://schemas.microsoft.com/office/drawing/2014/main" id="{A18C8AD5-EA06-4FB3-B720-F09CDD02F145}"/>
              </a:ext>
            </a:extLst>
          </p:cNvPr>
          <p:cNvSpPr>
            <a:spLocks noChangeArrowheads="1"/>
          </p:cNvSpPr>
          <p:nvPr/>
        </p:nvSpPr>
        <p:spPr bwMode="auto">
          <a:xfrm>
            <a:off x="1517650" y="0"/>
            <a:ext cx="9150350" cy="36933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spcBef>
                <a:spcPct val="20000"/>
              </a:spcBef>
              <a:buChar char="•"/>
              <a:defRPr sz="3200">
                <a:solidFill>
                  <a:srgbClr val="505050"/>
                </a:solidFill>
                <a:latin typeface="Arial" panose="020B0604020202020204" pitchFamily="34" charset="0"/>
              </a:defRPr>
            </a:lvl1pPr>
            <a:lvl2pPr marL="742950" indent="-285750" eaLnBrk="0" hangingPunct="0">
              <a:spcBef>
                <a:spcPct val="20000"/>
              </a:spcBef>
              <a:buChar char="–"/>
              <a:defRPr sz="2800">
                <a:solidFill>
                  <a:srgbClr val="505050"/>
                </a:solidFill>
                <a:latin typeface="Arial" panose="020B0604020202020204" pitchFamily="34" charset="0"/>
              </a:defRPr>
            </a:lvl2pPr>
            <a:lvl3pPr marL="1143000" indent="-228600" eaLnBrk="0" hangingPunct="0">
              <a:spcBef>
                <a:spcPct val="20000"/>
              </a:spcBef>
              <a:buChar char="•"/>
              <a:defRPr sz="2400">
                <a:solidFill>
                  <a:srgbClr val="505050"/>
                </a:solidFill>
                <a:latin typeface="Arial" panose="020B0604020202020204" pitchFamily="34" charset="0"/>
              </a:defRPr>
            </a:lvl3pPr>
            <a:lvl4pPr marL="1600200" indent="-228600" eaLnBrk="0" hangingPunct="0">
              <a:spcBef>
                <a:spcPct val="20000"/>
              </a:spcBef>
              <a:buChar char="–"/>
              <a:defRPr sz="2000">
                <a:solidFill>
                  <a:srgbClr val="505050"/>
                </a:solidFill>
                <a:latin typeface="Arial" panose="020B0604020202020204" pitchFamily="34" charset="0"/>
              </a:defRPr>
            </a:lvl4pPr>
            <a:lvl5pPr marL="2057400" indent="-228600" eaLnBrk="0" hangingPunct="0">
              <a:spcBef>
                <a:spcPct val="20000"/>
              </a:spcBef>
              <a:buChar char="»"/>
              <a:defRPr sz="2000">
                <a:solidFill>
                  <a:srgbClr val="505050"/>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505050"/>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505050"/>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505050"/>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505050"/>
                </a:solidFill>
                <a:latin typeface="Arial" panose="020B0604020202020204" pitchFamily="34" charset="0"/>
              </a:defRPr>
            </a:lvl9pPr>
          </a:lstStyle>
          <a:p>
            <a:pPr eaLnBrk="1" hangingPunct="1">
              <a:spcBef>
                <a:spcPct val="50000"/>
              </a:spcBef>
              <a:buFontTx/>
              <a:buNone/>
            </a:pPr>
            <a:endParaRPr lang="cs-CZ" altLang="cs-CZ" sz="1800">
              <a:solidFill>
                <a:schemeClr val="tx1"/>
              </a:solidFill>
            </a:endParaRPr>
          </a:p>
        </p:txBody>
      </p:sp>
      <p:sp>
        <p:nvSpPr>
          <p:cNvPr id="33795" name="Nadpis 1">
            <a:extLst>
              <a:ext uri="{FF2B5EF4-FFF2-40B4-BE49-F238E27FC236}">
                <a16:creationId xmlns:a16="http://schemas.microsoft.com/office/drawing/2014/main" id="{22DA66CF-F821-497B-A66D-7B3349C8371D}"/>
              </a:ext>
            </a:extLst>
          </p:cNvPr>
          <p:cNvSpPr>
            <a:spLocks noGrp="1"/>
          </p:cNvSpPr>
          <p:nvPr>
            <p:ph type="title"/>
          </p:nvPr>
        </p:nvSpPr>
        <p:spPr>
          <a:xfrm>
            <a:off x="-1054100" y="-119063"/>
            <a:ext cx="9036050" cy="1143001"/>
          </a:xfrm>
        </p:spPr>
        <p:txBody>
          <a:bodyPr/>
          <a:lstStyle/>
          <a:p>
            <a:pPr algn="ctr"/>
            <a:r>
              <a:rPr lang="cs-CZ" altLang="cs-CZ" sz="2500" u="sng" dirty="0"/>
              <a:t>Zdroje informací a další užitečné zdroje:</a:t>
            </a:r>
          </a:p>
        </p:txBody>
      </p:sp>
      <p:sp>
        <p:nvSpPr>
          <p:cNvPr id="3" name="Zástupný symbol pro obsah 2">
            <a:extLst>
              <a:ext uri="{FF2B5EF4-FFF2-40B4-BE49-F238E27FC236}">
                <a16:creationId xmlns:a16="http://schemas.microsoft.com/office/drawing/2014/main" id="{F27F52F1-C532-479F-AEFE-500CE36014D0}"/>
              </a:ext>
            </a:extLst>
          </p:cNvPr>
          <p:cNvSpPr>
            <a:spLocks noGrp="1"/>
          </p:cNvSpPr>
          <p:nvPr>
            <p:ph idx="1"/>
          </p:nvPr>
        </p:nvSpPr>
        <p:spPr>
          <a:xfrm>
            <a:off x="736599" y="900113"/>
            <a:ext cx="11331575" cy="5689600"/>
          </a:xfrm>
        </p:spPr>
        <p:txBody>
          <a:bodyPr/>
          <a:lstStyle/>
          <a:p>
            <a:pPr>
              <a:defRPr/>
            </a:pPr>
            <a:r>
              <a:rPr lang="cs-CZ" sz="1500" dirty="0"/>
              <a:t>Ústav pro hospodářskou úpravu lesů (2024) </a:t>
            </a:r>
            <a:r>
              <a:rPr lang="en-US" sz="1500" dirty="0"/>
              <a:t>[online] </a:t>
            </a:r>
            <a:r>
              <a:rPr lang="en-US" sz="1500" dirty="0" err="1"/>
              <a:t>dostupn</a:t>
            </a:r>
            <a:r>
              <a:rPr lang="cs-CZ" sz="1500" dirty="0"/>
              <a:t>é na URL: </a:t>
            </a:r>
            <a:r>
              <a:rPr lang="cs-CZ" sz="1500" dirty="0">
                <a:hlinkClick r:id="rId2"/>
              </a:rPr>
              <a:t>http://www.uhul.cz/</a:t>
            </a:r>
            <a:r>
              <a:rPr lang="cs-CZ" sz="1500" dirty="0"/>
              <a:t> </a:t>
            </a:r>
          </a:p>
          <a:p>
            <a:pPr>
              <a:defRPr/>
            </a:pPr>
            <a:r>
              <a:rPr lang="cs-CZ" sz="1500" dirty="0"/>
              <a:t>Kolektiv autorů (2017): Metodika vymezování územního systému ekologické stability. MŽP, 186 s. </a:t>
            </a:r>
            <a:r>
              <a:rPr lang="en-US" sz="1500" dirty="0"/>
              <a:t>[online] </a:t>
            </a:r>
            <a:r>
              <a:rPr lang="cs-CZ" sz="1500" dirty="0"/>
              <a:t>dostupné na URL: </a:t>
            </a:r>
            <a:r>
              <a:rPr lang="en-US" sz="1500" dirty="0">
                <a:hlinkClick r:id="rId3"/>
              </a:rPr>
              <a:t>https://www.mzp.cz/C1257458002F0DC7/cz/uzemni_system_ekologicke_stability/$FILE/OOOPK_Metodika%20vymezovani%20USES_20170330.pdf</a:t>
            </a:r>
            <a:endParaRPr lang="en-US" sz="1500" dirty="0"/>
          </a:p>
          <a:p>
            <a:pPr>
              <a:defRPr/>
            </a:pPr>
            <a:r>
              <a:rPr lang="cs-CZ" sz="1500" cap="small" dirty="0"/>
              <a:t>PRŮŠA, E. (2001)</a:t>
            </a:r>
            <a:r>
              <a:rPr lang="cs-CZ" sz="1500" dirty="0"/>
              <a:t>: Pěstování lesů na typologických základech, Lesnická práce, s.r.o., 593 s</a:t>
            </a:r>
            <a:r>
              <a:rPr lang="en-US" sz="1500" dirty="0"/>
              <a:t> [online] </a:t>
            </a:r>
            <a:r>
              <a:rPr lang="en-US" sz="1500" dirty="0" err="1"/>
              <a:t>dostu</a:t>
            </a:r>
            <a:r>
              <a:rPr lang="cs-CZ" sz="1500" dirty="0" err="1"/>
              <a:t>pné</a:t>
            </a:r>
            <a:r>
              <a:rPr lang="cs-CZ" sz="1500" dirty="0"/>
              <a:t> na URL: </a:t>
            </a:r>
            <a:r>
              <a:rPr lang="cs-CZ" sz="1500" dirty="0">
                <a:hlinkClick r:id="rId4"/>
              </a:rPr>
              <a:t>http://user.mendelu.cz/xfriedl/Literatura,%20ebooky/Pestovani%20lesa%20na%20Typologickych%20zakladech%20-%20Eduard%20Prusa.pdf</a:t>
            </a:r>
            <a:r>
              <a:rPr lang="cs-CZ" sz="1500" dirty="0"/>
              <a:t> </a:t>
            </a:r>
          </a:p>
          <a:p>
            <a:pPr>
              <a:defRPr/>
            </a:pPr>
            <a:r>
              <a:rPr lang="cs-CZ" sz="1500" dirty="0"/>
              <a:t>CHYTRÝ, M. a kol. (2010): </a:t>
            </a:r>
            <a:r>
              <a:rPr lang="cs-CZ" sz="1500" i="1" dirty="0"/>
              <a:t>Katalog biotopů České republiky: Habitat </a:t>
            </a:r>
            <a:r>
              <a:rPr lang="cs-CZ" sz="1500" i="1" dirty="0" err="1"/>
              <a:t>catalogue</a:t>
            </a:r>
            <a:r>
              <a:rPr lang="cs-CZ" sz="1500" i="1" dirty="0"/>
              <a:t> </a:t>
            </a:r>
            <a:r>
              <a:rPr lang="cs-CZ" sz="1500" i="1" dirty="0" err="1"/>
              <a:t>of</a:t>
            </a:r>
            <a:r>
              <a:rPr lang="cs-CZ" sz="1500" i="1" dirty="0"/>
              <a:t> </a:t>
            </a:r>
            <a:r>
              <a:rPr lang="cs-CZ" sz="1500" i="1" dirty="0" err="1"/>
              <a:t>the</a:t>
            </a:r>
            <a:r>
              <a:rPr lang="cs-CZ" sz="1500" i="1" dirty="0"/>
              <a:t> Czech Republic</a:t>
            </a:r>
            <a:r>
              <a:rPr lang="cs-CZ" sz="1500" dirty="0"/>
              <a:t>. 2. vyd. Praha: Agentura ochrany přírody a krajiny ČR, 2010. ISBN 978-80-87457-02-3; </a:t>
            </a:r>
            <a:r>
              <a:rPr lang="en-US" sz="1500" dirty="0"/>
              <a:t>[online] </a:t>
            </a:r>
            <a:r>
              <a:rPr lang="cs-CZ" sz="1500" dirty="0"/>
              <a:t>dostupné na URL: </a:t>
            </a:r>
            <a:r>
              <a:rPr lang="cs-CZ" sz="1500" dirty="0">
                <a:hlinkClick r:id="rId5"/>
              </a:rPr>
              <a:t>http://www.sci.muni.cz/botany/chytry/Katalog.pdf</a:t>
            </a:r>
            <a:r>
              <a:rPr lang="cs-CZ" sz="1500" dirty="0"/>
              <a:t> </a:t>
            </a:r>
          </a:p>
          <a:p>
            <a:pPr>
              <a:defRPr/>
            </a:pPr>
            <a:r>
              <a:rPr lang="cs-CZ" sz="1500" dirty="0"/>
              <a:t>BUČEK, A., LACINA J, (2007). </a:t>
            </a:r>
            <a:r>
              <a:rPr lang="cs-CZ" sz="1500" i="1" dirty="0" err="1"/>
              <a:t>Geobiocenologie</a:t>
            </a:r>
            <a:r>
              <a:rPr lang="cs-CZ" sz="1500" i="1" dirty="0"/>
              <a:t> II: </a:t>
            </a:r>
            <a:r>
              <a:rPr lang="cs-CZ" sz="1500" i="1" dirty="0" err="1"/>
              <a:t>geobiocenologická</a:t>
            </a:r>
            <a:r>
              <a:rPr lang="cs-CZ" sz="1500" i="1" dirty="0"/>
              <a:t> typologie krajiny České republiky</a:t>
            </a:r>
            <a:r>
              <a:rPr lang="cs-CZ" sz="1500" dirty="0"/>
              <a:t>. Brno: Mendelova zemědělská a lesnická univerzita v Brně, 2007. ISBN 978-80-7375-046-6. + další materiály </a:t>
            </a:r>
            <a:r>
              <a:rPr lang="en-US" sz="1500" dirty="0"/>
              <a:t>[online] </a:t>
            </a:r>
            <a:r>
              <a:rPr lang="cs-CZ" sz="1500" dirty="0"/>
              <a:t>dostupné na URL: </a:t>
            </a:r>
            <a:r>
              <a:rPr lang="cs-CZ" sz="1500" dirty="0">
                <a:hlinkClick r:id="rId6"/>
              </a:rPr>
              <a:t>http://user.mendelu.cz/xfriedl/Fytocenologie%20+%20lesnicka%20typologie%20LI/Studijni%20materialy/</a:t>
            </a:r>
            <a:endParaRPr lang="cs-CZ" sz="1500" dirty="0"/>
          </a:p>
          <a:p>
            <a:pPr>
              <a:defRPr/>
            </a:pPr>
            <a:r>
              <a:rPr lang="cs-CZ" sz="1500" dirty="0"/>
              <a:t>ČÚZK (2024): </a:t>
            </a:r>
            <a:r>
              <a:rPr lang="cs-CZ" sz="1500" i="1" dirty="0"/>
              <a:t>Český úřad zeměměřičský a katastrální</a:t>
            </a:r>
            <a:r>
              <a:rPr lang="en-US" sz="1500" i="1" dirty="0"/>
              <a:t>. </a:t>
            </a:r>
            <a:r>
              <a:rPr lang="cs-CZ" sz="1500" i="1" dirty="0" err="1"/>
              <a:t>Geoportál</a:t>
            </a:r>
            <a:r>
              <a:rPr lang="cs-CZ" sz="1500" i="1" dirty="0"/>
              <a:t>. Nahlížení do KN </a:t>
            </a:r>
            <a:r>
              <a:rPr lang="en-US" sz="1500" dirty="0"/>
              <a:t>[online], </a:t>
            </a:r>
            <a:r>
              <a:rPr lang="en-US" sz="1500" dirty="0" err="1"/>
              <a:t>dostupn</a:t>
            </a:r>
            <a:r>
              <a:rPr lang="cs-CZ" sz="1500" dirty="0"/>
              <a:t>é na URL: </a:t>
            </a:r>
            <a:r>
              <a:rPr lang="cs-CZ" sz="1500" dirty="0">
                <a:hlinkClick r:id="rId7"/>
              </a:rPr>
              <a:t>https://nahlizenidokn.cuzk.cz/</a:t>
            </a:r>
            <a:r>
              <a:rPr lang="cs-CZ" sz="1500" dirty="0"/>
              <a:t> </a:t>
            </a:r>
          </a:p>
          <a:p>
            <a:pPr>
              <a:defRPr/>
            </a:pPr>
            <a:r>
              <a:rPr lang="cs-CZ" sz="1500" dirty="0"/>
              <a:t>ÚHÚL (2024): </a:t>
            </a:r>
            <a:r>
              <a:rPr lang="cs-CZ" sz="1500" i="1" dirty="0"/>
              <a:t>Ústav pro hospodářskou úpravu lesa. Katalog mapových informací</a:t>
            </a:r>
            <a:r>
              <a:rPr lang="cs-CZ" sz="1500" dirty="0"/>
              <a:t> (OPRL, Informace o lese) </a:t>
            </a:r>
            <a:r>
              <a:rPr lang="en-US" sz="1500" dirty="0"/>
              <a:t>[online] </a:t>
            </a:r>
            <a:r>
              <a:rPr lang="en-US" sz="1500" dirty="0" err="1"/>
              <a:t>dostupn</a:t>
            </a:r>
            <a:r>
              <a:rPr lang="cs-CZ" sz="1500" dirty="0"/>
              <a:t>é na URL: </a:t>
            </a:r>
            <a:r>
              <a:rPr lang="cs-CZ" sz="1500" dirty="0">
                <a:hlinkClick r:id="rId8"/>
              </a:rPr>
              <a:t>http://www.uhul.cz/mapy-a-data/katalog-mapovych-informaci</a:t>
            </a:r>
            <a:r>
              <a:rPr lang="cs-CZ" sz="1500" dirty="0"/>
              <a:t> </a:t>
            </a:r>
          </a:p>
          <a:p>
            <a:pPr>
              <a:defRPr/>
            </a:pPr>
            <a:r>
              <a:rPr lang="cs-CZ" sz="1500" dirty="0"/>
              <a:t>AOPK (2018): </a:t>
            </a:r>
            <a:r>
              <a:rPr lang="cs-CZ" sz="1500" i="1" dirty="0"/>
              <a:t>Agentura ochrany přírody a krajiny. Mapový portál </a:t>
            </a:r>
            <a:r>
              <a:rPr lang="cs-CZ" sz="1500" i="1" dirty="0" err="1"/>
              <a:t>MapoMat</a:t>
            </a:r>
            <a:r>
              <a:rPr lang="cs-CZ" sz="1500" i="1" dirty="0"/>
              <a:t>. </a:t>
            </a:r>
            <a:r>
              <a:rPr lang="en-US" sz="1500" dirty="0"/>
              <a:t>[online] </a:t>
            </a:r>
            <a:r>
              <a:rPr lang="cs-CZ" sz="1500" dirty="0"/>
              <a:t>dostupné na URL: </a:t>
            </a:r>
            <a:r>
              <a:rPr lang="cs-CZ" sz="1500" dirty="0">
                <a:hlinkClick r:id="rId9"/>
              </a:rPr>
              <a:t>http://portal.nature.cz/publik_syst/ctihtmlpage.php?what=1003&amp;nabidka=rozbalitModul&amp;modulID=265</a:t>
            </a:r>
            <a:r>
              <a:rPr lang="cs-CZ" sz="1500" dirty="0"/>
              <a:t> </a:t>
            </a:r>
          </a:p>
          <a:p>
            <a:pPr>
              <a:defRPr/>
            </a:pPr>
            <a:r>
              <a:rPr lang="cs-CZ" sz="1500" dirty="0"/>
              <a:t>Další publikace naleznete také na: </a:t>
            </a:r>
            <a:r>
              <a:rPr lang="cs-CZ" sz="1500" b="1" i="0" dirty="0">
                <a:solidFill>
                  <a:srgbClr val="212121"/>
                </a:solidFill>
                <a:effectLst/>
                <a:latin typeface="wf_segoe-ui_normal"/>
                <a:hlinkClick r:id="rId10"/>
              </a:rPr>
              <a:t>http://user.mendelu.cz/xfriedl/</a:t>
            </a:r>
            <a:r>
              <a:rPr lang="cs-CZ" sz="1500" b="1" i="0" dirty="0">
                <a:solidFill>
                  <a:srgbClr val="212121"/>
                </a:solidFill>
                <a:effectLst/>
                <a:latin typeface="wf_segoe-ui_normal"/>
              </a:rPr>
              <a:t> </a:t>
            </a:r>
            <a:endParaRPr lang="cs-CZ" sz="1500" b="1" dirty="0"/>
          </a:p>
          <a:p>
            <a:pPr>
              <a:defRPr/>
            </a:pPr>
            <a:endParaRPr lang="en-US" sz="1500" dirty="0"/>
          </a:p>
          <a:p>
            <a:pPr>
              <a:defRPr/>
            </a:pPr>
            <a:endParaRPr lang="cs-CZ" dirty="0"/>
          </a:p>
          <a:p>
            <a:pPr>
              <a:defRPr/>
            </a:pPr>
            <a:endParaRPr lang="cs-CZ"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extovéPole 194">
            <a:extLst>
              <a:ext uri="{FF2B5EF4-FFF2-40B4-BE49-F238E27FC236}">
                <a16:creationId xmlns:a16="http://schemas.microsoft.com/office/drawing/2014/main" id="{5AEDDAE4-5CD9-4AEF-9B09-00C57ED5483E}"/>
              </a:ext>
            </a:extLst>
          </p:cNvPr>
          <p:cNvSpPr txBox="1"/>
          <p:nvPr/>
        </p:nvSpPr>
        <p:spPr>
          <a:xfrm>
            <a:off x="239651" y="4467348"/>
            <a:ext cx="2390983" cy="307777"/>
          </a:xfrm>
          <a:prstGeom prst="rect">
            <a:avLst/>
          </a:prstGeom>
          <a:noFill/>
        </p:spPr>
        <p:txBody>
          <a:bodyPr wrap="square" rtlCol="0">
            <a:spAutoFit/>
          </a:bodyPr>
          <a:lstStyle/>
          <a:p>
            <a:pPr algn="ctr"/>
            <a:r>
              <a:rPr lang="cs-CZ" sz="1400" b="1" i="1" dirty="0">
                <a:solidFill>
                  <a:schemeClr val="accent2">
                    <a:lumMod val="50000"/>
                  </a:schemeClr>
                </a:solidFill>
                <a:latin typeface="Arial" panose="020B0604020202020204" pitchFamily="34" charset="0"/>
                <a:cs typeface="Arial" panose="020B0604020202020204" pitchFamily="34" charset="0"/>
              </a:rPr>
              <a:t>Kambizem modální</a:t>
            </a:r>
          </a:p>
        </p:txBody>
      </p:sp>
      <p:grpSp>
        <p:nvGrpSpPr>
          <p:cNvPr id="201" name="Skupina 200">
            <a:extLst>
              <a:ext uri="{FF2B5EF4-FFF2-40B4-BE49-F238E27FC236}">
                <a16:creationId xmlns:a16="http://schemas.microsoft.com/office/drawing/2014/main" id="{8F2B0CFE-57E4-48E9-8966-17727977561E}"/>
              </a:ext>
            </a:extLst>
          </p:cNvPr>
          <p:cNvGrpSpPr/>
          <p:nvPr/>
        </p:nvGrpSpPr>
        <p:grpSpPr>
          <a:xfrm>
            <a:off x="324528" y="608485"/>
            <a:ext cx="11219396" cy="5826478"/>
            <a:chOff x="322698" y="439608"/>
            <a:chExt cx="11219396" cy="5826478"/>
          </a:xfrm>
        </p:grpSpPr>
        <p:sp>
          <p:nvSpPr>
            <p:cNvPr id="4" name="Obdélník 3">
              <a:extLst>
                <a:ext uri="{FF2B5EF4-FFF2-40B4-BE49-F238E27FC236}">
                  <a16:creationId xmlns:a16="http://schemas.microsoft.com/office/drawing/2014/main" id="{A0B41DDB-9E0A-486A-BEA9-C91B25D89452}"/>
                </a:ext>
              </a:extLst>
            </p:cNvPr>
            <p:cNvSpPr/>
            <p:nvPr/>
          </p:nvSpPr>
          <p:spPr>
            <a:xfrm>
              <a:off x="535172" y="467832"/>
              <a:ext cx="10800000" cy="57628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13635EBC-6AB9-41CD-9093-D410F0A151A0}"/>
                </a:ext>
              </a:extLst>
            </p:cNvPr>
            <p:cNvSpPr/>
            <p:nvPr/>
          </p:nvSpPr>
          <p:spPr>
            <a:xfrm>
              <a:off x="535172" y="1420339"/>
              <a:ext cx="1805325" cy="2809118"/>
            </a:xfrm>
            <a:prstGeom prst="rect">
              <a:avLst/>
            </a:prstGeom>
            <a:gradFill flip="none" rotWithShape="1">
              <a:gsLst>
                <a:gs pos="38000">
                  <a:schemeClr val="accent1">
                    <a:alpha val="6000"/>
                  </a:schemeClr>
                </a:gs>
                <a:gs pos="0">
                  <a:srgbClr val="0070C0"/>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a:extLst>
                <a:ext uri="{FF2B5EF4-FFF2-40B4-BE49-F238E27FC236}">
                  <a16:creationId xmlns:a16="http://schemas.microsoft.com/office/drawing/2014/main" id="{AE5A1634-9210-4F7C-9BB0-FB4F0261D4FA}"/>
                </a:ext>
              </a:extLst>
            </p:cNvPr>
            <p:cNvSpPr/>
            <p:nvPr/>
          </p:nvSpPr>
          <p:spPr>
            <a:xfrm>
              <a:off x="2335172" y="467832"/>
              <a:ext cx="1800000" cy="3761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A8D4E072-2B7C-4986-83C0-D6418323ED9C}"/>
                </a:ext>
              </a:extLst>
            </p:cNvPr>
            <p:cNvSpPr/>
            <p:nvPr/>
          </p:nvSpPr>
          <p:spPr>
            <a:xfrm>
              <a:off x="4135172" y="467832"/>
              <a:ext cx="1800000" cy="37537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a:extLst>
                <a:ext uri="{FF2B5EF4-FFF2-40B4-BE49-F238E27FC236}">
                  <a16:creationId xmlns:a16="http://schemas.microsoft.com/office/drawing/2014/main" id="{DBE9C3B1-5321-4700-AFA6-1491785AE465}"/>
                </a:ext>
              </a:extLst>
            </p:cNvPr>
            <p:cNvSpPr/>
            <p:nvPr/>
          </p:nvSpPr>
          <p:spPr>
            <a:xfrm>
              <a:off x="5935172" y="467832"/>
              <a:ext cx="1800000" cy="37537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E1209278-BE0B-4156-80D7-0AE2871AD640}"/>
                </a:ext>
              </a:extLst>
            </p:cNvPr>
            <p:cNvSpPr/>
            <p:nvPr/>
          </p:nvSpPr>
          <p:spPr>
            <a:xfrm>
              <a:off x="7735172" y="467832"/>
              <a:ext cx="1800000" cy="37603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750133FE-8DCD-477A-B907-4865C5D1E107}"/>
                </a:ext>
              </a:extLst>
            </p:cNvPr>
            <p:cNvSpPr/>
            <p:nvPr/>
          </p:nvSpPr>
          <p:spPr>
            <a:xfrm>
              <a:off x="9535172" y="467832"/>
              <a:ext cx="1800000" cy="37676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a:extLst>
                <a:ext uri="{FF2B5EF4-FFF2-40B4-BE49-F238E27FC236}">
                  <a16:creationId xmlns:a16="http://schemas.microsoft.com/office/drawing/2014/main" id="{1450F531-B921-4734-9645-46418EC08621}"/>
                </a:ext>
              </a:extLst>
            </p:cNvPr>
            <p:cNvSpPr/>
            <p:nvPr/>
          </p:nvSpPr>
          <p:spPr>
            <a:xfrm>
              <a:off x="536077" y="4231758"/>
              <a:ext cx="10800000" cy="19989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a:extLst>
                <a:ext uri="{FF2B5EF4-FFF2-40B4-BE49-F238E27FC236}">
                  <a16:creationId xmlns:a16="http://schemas.microsoft.com/office/drawing/2014/main" id="{AFA46911-B451-458A-B43D-EA51979A55AA}"/>
                </a:ext>
              </a:extLst>
            </p:cNvPr>
            <p:cNvSpPr/>
            <p:nvPr/>
          </p:nvSpPr>
          <p:spPr>
            <a:xfrm>
              <a:off x="527784" y="4689015"/>
              <a:ext cx="10800000" cy="781538"/>
            </a:xfrm>
            <a:prstGeom prst="rect">
              <a:avLst/>
            </a:prstGeom>
            <a:blipFill dpi="0" rotWithShape="1">
              <a:blip r:embed="rId2">
                <a:alphaModFix amt="45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a:extLst>
                <a:ext uri="{FF2B5EF4-FFF2-40B4-BE49-F238E27FC236}">
                  <a16:creationId xmlns:a16="http://schemas.microsoft.com/office/drawing/2014/main" id="{189674AE-BD60-4835-BD3D-B841C25B372C}"/>
                </a:ext>
              </a:extLst>
            </p:cNvPr>
            <p:cNvSpPr/>
            <p:nvPr/>
          </p:nvSpPr>
          <p:spPr>
            <a:xfrm>
              <a:off x="535171" y="467831"/>
              <a:ext cx="10799999" cy="5382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7" name="Skupina 16">
              <a:extLst>
                <a:ext uri="{FF2B5EF4-FFF2-40B4-BE49-F238E27FC236}">
                  <a16:creationId xmlns:a16="http://schemas.microsoft.com/office/drawing/2014/main" id="{80B3AA5F-2E59-46B7-8795-95DE01AE8199}"/>
                </a:ext>
              </a:extLst>
            </p:cNvPr>
            <p:cNvGrpSpPr/>
            <p:nvPr/>
          </p:nvGrpSpPr>
          <p:grpSpPr>
            <a:xfrm>
              <a:off x="585698" y="3147236"/>
              <a:ext cx="542260" cy="1084521"/>
              <a:chOff x="1095154" y="1844747"/>
              <a:chExt cx="765544" cy="1642732"/>
            </a:xfrm>
          </p:grpSpPr>
          <p:sp>
            <p:nvSpPr>
              <p:cNvPr id="16" name="Lichoběžník 15">
                <a:extLst>
                  <a:ext uri="{FF2B5EF4-FFF2-40B4-BE49-F238E27FC236}">
                    <a16:creationId xmlns:a16="http://schemas.microsoft.com/office/drawing/2014/main" id="{AED6BFF5-9053-4279-8C0A-ACC1A0AFB5BC}"/>
                  </a:ext>
                </a:extLst>
              </p:cNvPr>
              <p:cNvSpPr/>
              <p:nvPr/>
            </p:nvSpPr>
            <p:spPr>
              <a:xfrm>
                <a:off x="1350334" y="2562446"/>
                <a:ext cx="244549" cy="925033"/>
              </a:xfrm>
              <a:prstGeom prst="trapezoi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vál 14">
                <a:extLst>
                  <a:ext uri="{FF2B5EF4-FFF2-40B4-BE49-F238E27FC236}">
                    <a16:creationId xmlns:a16="http://schemas.microsoft.com/office/drawing/2014/main" id="{01D33633-17F8-444D-A1AA-7749F2EA0478}"/>
                  </a:ext>
                </a:extLst>
              </p:cNvPr>
              <p:cNvSpPr/>
              <p:nvPr/>
            </p:nvSpPr>
            <p:spPr>
              <a:xfrm>
                <a:off x="1095154" y="1844747"/>
                <a:ext cx="765544" cy="925033"/>
              </a:xfrm>
              <a:prstGeom prst="ellipse">
                <a:avLst/>
              </a:prstGeom>
              <a:solidFill>
                <a:schemeClr val="accent6">
                  <a:lumMod val="5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25" name="Skupina 24">
              <a:extLst>
                <a:ext uri="{FF2B5EF4-FFF2-40B4-BE49-F238E27FC236}">
                  <a16:creationId xmlns:a16="http://schemas.microsoft.com/office/drawing/2014/main" id="{4F086902-7A2B-49BD-B7B3-BAE81B7018CA}"/>
                </a:ext>
              </a:extLst>
            </p:cNvPr>
            <p:cNvGrpSpPr/>
            <p:nvPr/>
          </p:nvGrpSpPr>
          <p:grpSpPr>
            <a:xfrm>
              <a:off x="1679517" y="3147236"/>
              <a:ext cx="542260" cy="1084521"/>
              <a:chOff x="1095154" y="1844747"/>
              <a:chExt cx="765544" cy="1642732"/>
            </a:xfrm>
          </p:grpSpPr>
          <p:sp>
            <p:nvSpPr>
              <p:cNvPr id="26" name="Lichoběžník 25">
                <a:extLst>
                  <a:ext uri="{FF2B5EF4-FFF2-40B4-BE49-F238E27FC236}">
                    <a16:creationId xmlns:a16="http://schemas.microsoft.com/office/drawing/2014/main" id="{FB921E1B-B3D6-42C6-BB60-2616E31BE8AF}"/>
                  </a:ext>
                </a:extLst>
              </p:cNvPr>
              <p:cNvSpPr/>
              <p:nvPr/>
            </p:nvSpPr>
            <p:spPr>
              <a:xfrm>
                <a:off x="1350334" y="2562446"/>
                <a:ext cx="244549" cy="925033"/>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vál 26">
                <a:extLst>
                  <a:ext uri="{FF2B5EF4-FFF2-40B4-BE49-F238E27FC236}">
                    <a16:creationId xmlns:a16="http://schemas.microsoft.com/office/drawing/2014/main" id="{FFA6AD38-8A94-42FE-86D4-B13CF785A1F7}"/>
                  </a:ext>
                </a:extLst>
              </p:cNvPr>
              <p:cNvSpPr/>
              <p:nvPr/>
            </p:nvSpPr>
            <p:spPr>
              <a:xfrm>
                <a:off x="1095154" y="1844747"/>
                <a:ext cx="765544" cy="925033"/>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22" name="Skupina 21">
              <a:extLst>
                <a:ext uri="{FF2B5EF4-FFF2-40B4-BE49-F238E27FC236}">
                  <a16:creationId xmlns:a16="http://schemas.microsoft.com/office/drawing/2014/main" id="{AB5854B1-3EAD-4430-BBAC-0C6A77AC3619}"/>
                </a:ext>
              </a:extLst>
            </p:cNvPr>
            <p:cNvGrpSpPr/>
            <p:nvPr/>
          </p:nvGrpSpPr>
          <p:grpSpPr>
            <a:xfrm>
              <a:off x="1301396" y="3147236"/>
              <a:ext cx="542260" cy="1084521"/>
              <a:chOff x="1095154" y="1844747"/>
              <a:chExt cx="765544" cy="1642732"/>
            </a:xfrm>
          </p:grpSpPr>
          <p:sp>
            <p:nvSpPr>
              <p:cNvPr id="23" name="Lichoběžník 22">
                <a:extLst>
                  <a:ext uri="{FF2B5EF4-FFF2-40B4-BE49-F238E27FC236}">
                    <a16:creationId xmlns:a16="http://schemas.microsoft.com/office/drawing/2014/main" id="{39853F61-34E3-4A7E-9DFA-FEEF8BE459C6}"/>
                  </a:ext>
                </a:extLst>
              </p:cNvPr>
              <p:cNvSpPr/>
              <p:nvPr/>
            </p:nvSpPr>
            <p:spPr>
              <a:xfrm>
                <a:off x="1350334" y="2562446"/>
                <a:ext cx="244549" cy="925033"/>
              </a:xfrm>
              <a:prstGeom prst="trapezoi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vál 23">
                <a:extLst>
                  <a:ext uri="{FF2B5EF4-FFF2-40B4-BE49-F238E27FC236}">
                    <a16:creationId xmlns:a16="http://schemas.microsoft.com/office/drawing/2014/main" id="{8E015484-DC20-4725-8642-CFA10E293A93}"/>
                  </a:ext>
                </a:extLst>
              </p:cNvPr>
              <p:cNvSpPr/>
              <p:nvPr/>
            </p:nvSpPr>
            <p:spPr>
              <a:xfrm>
                <a:off x="1095154" y="1844747"/>
                <a:ext cx="765544" cy="925033"/>
              </a:xfrm>
              <a:prstGeom prst="ellipse">
                <a:avLst/>
              </a:prstGeom>
              <a:solidFill>
                <a:schemeClr val="accent6">
                  <a:lumMod val="5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19" name="Skupina 18">
              <a:extLst>
                <a:ext uri="{FF2B5EF4-FFF2-40B4-BE49-F238E27FC236}">
                  <a16:creationId xmlns:a16="http://schemas.microsoft.com/office/drawing/2014/main" id="{DFA4D0D4-C1B5-424E-A42B-671D60C4C9C9}"/>
                </a:ext>
              </a:extLst>
            </p:cNvPr>
            <p:cNvGrpSpPr/>
            <p:nvPr/>
          </p:nvGrpSpPr>
          <p:grpSpPr>
            <a:xfrm>
              <a:off x="984969" y="3147236"/>
              <a:ext cx="542260" cy="1084521"/>
              <a:chOff x="1095154" y="1844747"/>
              <a:chExt cx="765544" cy="1642732"/>
            </a:xfrm>
          </p:grpSpPr>
          <p:sp>
            <p:nvSpPr>
              <p:cNvPr id="20" name="Lichoběžník 19">
                <a:extLst>
                  <a:ext uri="{FF2B5EF4-FFF2-40B4-BE49-F238E27FC236}">
                    <a16:creationId xmlns:a16="http://schemas.microsoft.com/office/drawing/2014/main" id="{DD33DADA-5047-46A8-8184-A46005A58138}"/>
                  </a:ext>
                </a:extLst>
              </p:cNvPr>
              <p:cNvSpPr/>
              <p:nvPr/>
            </p:nvSpPr>
            <p:spPr>
              <a:xfrm>
                <a:off x="1350334" y="2562446"/>
                <a:ext cx="244549" cy="925033"/>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vál 20">
                <a:extLst>
                  <a:ext uri="{FF2B5EF4-FFF2-40B4-BE49-F238E27FC236}">
                    <a16:creationId xmlns:a16="http://schemas.microsoft.com/office/drawing/2014/main" id="{06F96709-ECA8-4C07-BAF9-5D1C246D1FA7}"/>
                  </a:ext>
                </a:extLst>
              </p:cNvPr>
              <p:cNvSpPr/>
              <p:nvPr/>
            </p:nvSpPr>
            <p:spPr>
              <a:xfrm>
                <a:off x="1095154" y="1844747"/>
                <a:ext cx="765544" cy="925033"/>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28" name="Skupina 27">
              <a:extLst>
                <a:ext uri="{FF2B5EF4-FFF2-40B4-BE49-F238E27FC236}">
                  <a16:creationId xmlns:a16="http://schemas.microsoft.com/office/drawing/2014/main" id="{CA1985A8-446A-456C-9775-E94F0FCDB066}"/>
                </a:ext>
              </a:extLst>
            </p:cNvPr>
            <p:cNvGrpSpPr/>
            <p:nvPr/>
          </p:nvGrpSpPr>
          <p:grpSpPr>
            <a:xfrm>
              <a:off x="561999" y="3889082"/>
              <a:ext cx="236277" cy="323756"/>
              <a:chOff x="1095154" y="1844747"/>
              <a:chExt cx="765544" cy="1642732"/>
            </a:xfrm>
          </p:grpSpPr>
          <p:sp>
            <p:nvSpPr>
              <p:cNvPr id="29" name="Lichoběžník 28">
                <a:extLst>
                  <a:ext uri="{FF2B5EF4-FFF2-40B4-BE49-F238E27FC236}">
                    <a16:creationId xmlns:a16="http://schemas.microsoft.com/office/drawing/2014/main" id="{E7DE3D7F-6C28-4546-9F3B-B94FDEBE2EFB}"/>
                  </a:ext>
                </a:extLst>
              </p:cNvPr>
              <p:cNvSpPr/>
              <p:nvPr/>
            </p:nvSpPr>
            <p:spPr>
              <a:xfrm>
                <a:off x="1350334" y="2562446"/>
                <a:ext cx="244549" cy="925033"/>
              </a:xfrm>
              <a:prstGeom prst="trapezoi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Ovál 29">
                <a:extLst>
                  <a:ext uri="{FF2B5EF4-FFF2-40B4-BE49-F238E27FC236}">
                    <a16:creationId xmlns:a16="http://schemas.microsoft.com/office/drawing/2014/main" id="{F52D64DA-B00F-48FE-8C8B-0ACDF8212B53}"/>
                  </a:ext>
                </a:extLst>
              </p:cNvPr>
              <p:cNvSpPr/>
              <p:nvPr/>
            </p:nvSpPr>
            <p:spPr>
              <a:xfrm>
                <a:off x="1095154" y="1844747"/>
                <a:ext cx="765544" cy="925033"/>
              </a:xfrm>
              <a:prstGeom prst="ellipse">
                <a:avLst/>
              </a:prstGeom>
              <a:solidFill>
                <a:schemeClr val="accent6">
                  <a:lumMod val="5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31" name="Skupina 30">
              <a:extLst>
                <a:ext uri="{FF2B5EF4-FFF2-40B4-BE49-F238E27FC236}">
                  <a16:creationId xmlns:a16="http://schemas.microsoft.com/office/drawing/2014/main" id="{52316131-DE95-4C7B-B4FE-0F1681A00B0A}"/>
                </a:ext>
              </a:extLst>
            </p:cNvPr>
            <p:cNvGrpSpPr/>
            <p:nvPr/>
          </p:nvGrpSpPr>
          <p:grpSpPr>
            <a:xfrm>
              <a:off x="1612162" y="3760238"/>
              <a:ext cx="256066" cy="469219"/>
              <a:chOff x="1095154" y="1844747"/>
              <a:chExt cx="765544" cy="1642732"/>
            </a:xfrm>
          </p:grpSpPr>
          <p:sp>
            <p:nvSpPr>
              <p:cNvPr id="32" name="Lichoběžník 31">
                <a:extLst>
                  <a:ext uri="{FF2B5EF4-FFF2-40B4-BE49-F238E27FC236}">
                    <a16:creationId xmlns:a16="http://schemas.microsoft.com/office/drawing/2014/main" id="{26E9B1F3-C3B2-421F-812E-C68C379E89F3}"/>
                  </a:ext>
                </a:extLst>
              </p:cNvPr>
              <p:cNvSpPr/>
              <p:nvPr/>
            </p:nvSpPr>
            <p:spPr>
              <a:xfrm>
                <a:off x="1350334" y="2562446"/>
                <a:ext cx="244549" cy="925033"/>
              </a:xfrm>
              <a:prstGeom prst="trapezoi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Ovál 32">
                <a:extLst>
                  <a:ext uri="{FF2B5EF4-FFF2-40B4-BE49-F238E27FC236}">
                    <a16:creationId xmlns:a16="http://schemas.microsoft.com/office/drawing/2014/main" id="{B55EC9AE-DA1E-4B2B-9E9B-4B19BDA6A831}"/>
                  </a:ext>
                </a:extLst>
              </p:cNvPr>
              <p:cNvSpPr/>
              <p:nvPr/>
            </p:nvSpPr>
            <p:spPr>
              <a:xfrm>
                <a:off x="1095154" y="1844747"/>
                <a:ext cx="765544" cy="925033"/>
              </a:xfrm>
              <a:prstGeom prst="ellipse">
                <a:avLst/>
              </a:prstGeom>
              <a:solidFill>
                <a:schemeClr val="accent6">
                  <a:lumMod val="5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34" name="Skupina 33">
              <a:extLst>
                <a:ext uri="{FF2B5EF4-FFF2-40B4-BE49-F238E27FC236}">
                  <a16:creationId xmlns:a16="http://schemas.microsoft.com/office/drawing/2014/main" id="{641F1973-5410-462F-BFF0-5EB00B8DB85E}"/>
                </a:ext>
              </a:extLst>
            </p:cNvPr>
            <p:cNvGrpSpPr/>
            <p:nvPr/>
          </p:nvGrpSpPr>
          <p:grpSpPr>
            <a:xfrm>
              <a:off x="981819" y="3928617"/>
              <a:ext cx="200224" cy="305441"/>
              <a:chOff x="1095154" y="1844747"/>
              <a:chExt cx="765544" cy="1642732"/>
            </a:xfrm>
          </p:grpSpPr>
          <p:sp>
            <p:nvSpPr>
              <p:cNvPr id="35" name="Lichoběžník 34">
                <a:extLst>
                  <a:ext uri="{FF2B5EF4-FFF2-40B4-BE49-F238E27FC236}">
                    <a16:creationId xmlns:a16="http://schemas.microsoft.com/office/drawing/2014/main" id="{44A9BF7D-3091-4937-9933-811DA1BDF2DD}"/>
                  </a:ext>
                </a:extLst>
              </p:cNvPr>
              <p:cNvSpPr/>
              <p:nvPr/>
            </p:nvSpPr>
            <p:spPr>
              <a:xfrm>
                <a:off x="1350334" y="2562446"/>
                <a:ext cx="244549" cy="925033"/>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Ovál 35">
                <a:extLst>
                  <a:ext uri="{FF2B5EF4-FFF2-40B4-BE49-F238E27FC236}">
                    <a16:creationId xmlns:a16="http://schemas.microsoft.com/office/drawing/2014/main" id="{14895264-0A9D-450B-8BBB-D5F95A1F6805}"/>
                  </a:ext>
                </a:extLst>
              </p:cNvPr>
              <p:cNvSpPr/>
              <p:nvPr/>
            </p:nvSpPr>
            <p:spPr>
              <a:xfrm>
                <a:off x="1095154" y="1844747"/>
                <a:ext cx="765544" cy="925033"/>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37" name="Skupina 36">
              <a:extLst>
                <a:ext uri="{FF2B5EF4-FFF2-40B4-BE49-F238E27FC236}">
                  <a16:creationId xmlns:a16="http://schemas.microsoft.com/office/drawing/2014/main" id="{B3B3164C-A715-483D-B816-38A2D465B16D}"/>
                </a:ext>
              </a:extLst>
            </p:cNvPr>
            <p:cNvGrpSpPr/>
            <p:nvPr/>
          </p:nvGrpSpPr>
          <p:grpSpPr>
            <a:xfrm>
              <a:off x="2048980" y="3774646"/>
              <a:ext cx="232241" cy="457202"/>
              <a:chOff x="1095154" y="1844747"/>
              <a:chExt cx="765544" cy="1642732"/>
            </a:xfrm>
          </p:grpSpPr>
          <p:sp>
            <p:nvSpPr>
              <p:cNvPr id="38" name="Lichoběžník 37">
                <a:extLst>
                  <a:ext uri="{FF2B5EF4-FFF2-40B4-BE49-F238E27FC236}">
                    <a16:creationId xmlns:a16="http://schemas.microsoft.com/office/drawing/2014/main" id="{A4D76B7C-B50E-4EDA-A95C-040F80D72420}"/>
                  </a:ext>
                </a:extLst>
              </p:cNvPr>
              <p:cNvSpPr/>
              <p:nvPr/>
            </p:nvSpPr>
            <p:spPr>
              <a:xfrm>
                <a:off x="1350334" y="2562446"/>
                <a:ext cx="244549" cy="925033"/>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Ovál 38">
                <a:extLst>
                  <a:ext uri="{FF2B5EF4-FFF2-40B4-BE49-F238E27FC236}">
                    <a16:creationId xmlns:a16="http://schemas.microsoft.com/office/drawing/2014/main" id="{8CABC826-4B59-4FD1-B40F-6204FA60CF56}"/>
                  </a:ext>
                </a:extLst>
              </p:cNvPr>
              <p:cNvSpPr/>
              <p:nvPr/>
            </p:nvSpPr>
            <p:spPr>
              <a:xfrm>
                <a:off x="1095154" y="1844747"/>
                <a:ext cx="765544" cy="925033"/>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sp>
          <p:nvSpPr>
            <p:cNvPr id="41" name="TextovéPole 40">
              <a:extLst>
                <a:ext uri="{FF2B5EF4-FFF2-40B4-BE49-F238E27FC236}">
                  <a16:creationId xmlns:a16="http://schemas.microsoft.com/office/drawing/2014/main" id="{BA07E662-F052-4A71-8030-A8E4C9C5043D}"/>
                </a:ext>
              </a:extLst>
            </p:cNvPr>
            <p:cNvSpPr txBox="1"/>
            <p:nvPr/>
          </p:nvSpPr>
          <p:spPr>
            <a:xfrm>
              <a:off x="946703" y="472306"/>
              <a:ext cx="1102278" cy="553998"/>
            </a:xfrm>
            <a:prstGeom prst="rect">
              <a:avLst/>
            </a:prstGeom>
            <a:noFill/>
          </p:spPr>
          <p:txBody>
            <a:bodyPr wrap="square" rtlCol="0">
              <a:spAutoFit/>
            </a:bodyPr>
            <a:lstStyle/>
            <a:p>
              <a:pPr algn="ctr"/>
              <a:r>
                <a:rPr lang="cs-CZ" sz="1500" b="1" dirty="0">
                  <a:solidFill>
                    <a:schemeClr val="accent6">
                      <a:lumMod val="75000"/>
                    </a:schemeClr>
                  </a:solidFill>
                  <a:latin typeface="Arial" panose="020B0604020202020204" pitchFamily="34" charset="0"/>
                  <a:cs typeface="Arial" panose="020B0604020202020204" pitchFamily="34" charset="0"/>
                </a:rPr>
                <a:t>Přírodní </a:t>
              </a:r>
            </a:p>
            <a:p>
              <a:pPr algn="ctr"/>
              <a:r>
                <a:rPr lang="cs-CZ" sz="1500" b="1" dirty="0">
                  <a:solidFill>
                    <a:schemeClr val="accent6">
                      <a:lumMod val="75000"/>
                    </a:schemeClr>
                  </a:solidFill>
                  <a:latin typeface="Arial" panose="020B0604020202020204" pitchFamily="34" charset="0"/>
                  <a:cs typeface="Arial" panose="020B0604020202020204" pitchFamily="34" charset="0"/>
                </a:rPr>
                <a:t>vegetace</a:t>
              </a:r>
            </a:p>
          </p:txBody>
        </p:sp>
        <p:sp>
          <p:nvSpPr>
            <p:cNvPr id="42" name="TextovéPole 41">
              <a:extLst>
                <a:ext uri="{FF2B5EF4-FFF2-40B4-BE49-F238E27FC236}">
                  <a16:creationId xmlns:a16="http://schemas.microsoft.com/office/drawing/2014/main" id="{37F9FF61-B4CA-4952-A2FF-531739504F7D}"/>
                </a:ext>
              </a:extLst>
            </p:cNvPr>
            <p:cNvSpPr txBox="1"/>
            <p:nvPr/>
          </p:nvSpPr>
          <p:spPr>
            <a:xfrm>
              <a:off x="533814" y="5435089"/>
              <a:ext cx="1800000" cy="830997"/>
            </a:xfrm>
            <a:prstGeom prst="rect">
              <a:avLst/>
            </a:prstGeom>
            <a:noFill/>
          </p:spPr>
          <p:txBody>
            <a:bodyPr wrap="square" rtlCol="0">
              <a:spAutoFit/>
            </a:bodyPr>
            <a:lstStyle/>
            <a:p>
              <a:pPr algn="ctr"/>
              <a:r>
                <a:rPr lang="cs-CZ" sz="1600" b="1" dirty="0"/>
                <a:t>Dubová bučina </a:t>
              </a:r>
            </a:p>
            <a:p>
              <a:pPr algn="ctr"/>
              <a:r>
                <a:rPr lang="cs-CZ" sz="1600" b="1" dirty="0"/>
                <a:t>(BK 60 %, DB 20 %,</a:t>
              </a:r>
            </a:p>
            <a:p>
              <a:pPr algn="ctr"/>
              <a:r>
                <a:rPr lang="cs-CZ" sz="1600" b="1" dirty="0"/>
                <a:t> ost. do 10 %)</a:t>
              </a:r>
            </a:p>
          </p:txBody>
        </p:sp>
        <p:sp>
          <p:nvSpPr>
            <p:cNvPr id="43" name="Obdélník 42">
              <a:extLst>
                <a:ext uri="{FF2B5EF4-FFF2-40B4-BE49-F238E27FC236}">
                  <a16:creationId xmlns:a16="http://schemas.microsoft.com/office/drawing/2014/main" id="{282E6D86-2B72-4967-B2DD-6319180B3293}"/>
                </a:ext>
              </a:extLst>
            </p:cNvPr>
            <p:cNvSpPr/>
            <p:nvPr/>
          </p:nvSpPr>
          <p:spPr>
            <a:xfrm>
              <a:off x="534719" y="5470497"/>
              <a:ext cx="1800000" cy="760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Obdélník 43">
              <a:extLst>
                <a:ext uri="{FF2B5EF4-FFF2-40B4-BE49-F238E27FC236}">
                  <a16:creationId xmlns:a16="http://schemas.microsoft.com/office/drawing/2014/main" id="{17265014-D055-4AEE-A174-CAB891AEDFDA}"/>
                </a:ext>
              </a:extLst>
            </p:cNvPr>
            <p:cNvSpPr/>
            <p:nvPr/>
          </p:nvSpPr>
          <p:spPr>
            <a:xfrm>
              <a:off x="2341018" y="1448626"/>
              <a:ext cx="1799095" cy="2780831"/>
            </a:xfrm>
            <a:prstGeom prst="rect">
              <a:avLst/>
            </a:prstGeom>
            <a:gradFill flip="none" rotWithShape="1">
              <a:gsLst>
                <a:gs pos="38000">
                  <a:schemeClr val="accent1">
                    <a:alpha val="6000"/>
                  </a:schemeClr>
                </a:gs>
                <a:gs pos="0">
                  <a:srgbClr val="0070C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45" name="Skupina 44">
              <a:extLst>
                <a:ext uri="{FF2B5EF4-FFF2-40B4-BE49-F238E27FC236}">
                  <a16:creationId xmlns:a16="http://schemas.microsoft.com/office/drawing/2014/main" id="{FEFBAEB2-4D3C-4A77-B83A-1075B7165BED}"/>
                </a:ext>
              </a:extLst>
            </p:cNvPr>
            <p:cNvGrpSpPr/>
            <p:nvPr/>
          </p:nvGrpSpPr>
          <p:grpSpPr>
            <a:xfrm>
              <a:off x="3549493" y="3144936"/>
              <a:ext cx="542260" cy="1084521"/>
              <a:chOff x="1095154" y="1844747"/>
              <a:chExt cx="765544" cy="1642732"/>
            </a:xfrm>
          </p:grpSpPr>
          <p:sp>
            <p:nvSpPr>
              <p:cNvPr id="46" name="Lichoběžník 45">
                <a:extLst>
                  <a:ext uri="{FF2B5EF4-FFF2-40B4-BE49-F238E27FC236}">
                    <a16:creationId xmlns:a16="http://schemas.microsoft.com/office/drawing/2014/main" id="{C00DB130-FD13-48B8-867D-FB874180741A}"/>
                  </a:ext>
                </a:extLst>
              </p:cNvPr>
              <p:cNvSpPr/>
              <p:nvPr/>
            </p:nvSpPr>
            <p:spPr>
              <a:xfrm>
                <a:off x="1350334" y="2562446"/>
                <a:ext cx="244549" cy="925033"/>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Ovál 46">
                <a:extLst>
                  <a:ext uri="{FF2B5EF4-FFF2-40B4-BE49-F238E27FC236}">
                    <a16:creationId xmlns:a16="http://schemas.microsoft.com/office/drawing/2014/main" id="{D8AC4165-B19B-48BC-A840-EE7EDC1B6E8E}"/>
                  </a:ext>
                </a:extLst>
              </p:cNvPr>
              <p:cNvSpPr/>
              <p:nvPr/>
            </p:nvSpPr>
            <p:spPr>
              <a:xfrm>
                <a:off x="1095154" y="1844747"/>
                <a:ext cx="765544" cy="925033"/>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48" name="Skupina 47">
              <a:extLst>
                <a:ext uri="{FF2B5EF4-FFF2-40B4-BE49-F238E27FC236}">
                  <a16:creationId xmlns:a16="http://schemas.microsoft.com/office/drawing/2014/main" id="{F2A8426C-AA71-4E72-AD4D-3E14C4881171}"/>
                </a:ext>
              </a:extLst>
            </p:cNvPr>
            <p:cNvGrpSpPr/>
            <p:nvPr/>
          </p:nvGrpSpPr>
          <p:grpSpPr>
            <a:xfrm>
              <a:off x="2386603" y="3161877"/>
              <a:ext cx="542260" cy="1084521"/>
              <a:chOff x="1095154" y="1844747"/>
              <a:chExt cx="765544" cy="1642732"/>
            </a:xfrm>
          </p:grpSpPr>
          <p:sp>
            <p:nvSpPr>
              <p:cNvPr id="49" name="Lichoběžník 48">
                <a:extLst>
                  <a:ext uri="{FF2B5EF4-FFF2-40B4-BE49-F238E27FC236}">
                    <a16:creationId xmlns:a16="http://schemas.microsoft.com/office/drawing/2014/main" id="{F0A2100C-3B0A-4906-B6C7-E42B7BBF8972}"/>
                  </a:ext>
                </a:extLst>
              </p:cNvPr>
              <p:cNvSpPr/>
              <p:nvPr/>
            </p:nvSpPr>
            <p:spPr>
              <a:xfrm>
                <a:off x="1350334" y="2562446"/>
                <a:ext cx="244549" cy="925033"/>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Ovál 49">
                <a:extLst>
                  <a:ext uri="{FF2B5EF4-FFF2-40B4-BE49-F238E27FC236}">
                    <a16:creationId xmlns:a16="http://schemas.microsoft.com/office/drawing/2014/main" id="{FE9583CD-0D69-4ED0-B3DA-CF48465963B0}"/>
                  </a:ext>
                </a:extLst>
              </p:cNvPr>
              <p:cNvSpPr/>
              <p:nvPr/>
            </p:nvSpPr>
            <p:spPr>
              <a:xfrm>
                <a:off x="1095154" y="1844747"/>
                <a:ext cx="765544" cy="925033"/>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51" name="Skupina 50">
              <a:extLst>
                <a:ext uri="{FF2B5EF4-FFF2-40B4-BE49-F238E27FC236}">
                  <a16:creationId xmlns:a16="http://schemas.microsoft.com/office/drawing/2014/main" id="{9AD4EF94-3112-4376-96B5-6CAAE492EDC5}"/>
                </a:ext>
              </a:extLst>
            </p:cNvPr>
            <p:cNvGrpSpPr/>
            <p:nvPr/>
          </p:nvGrpSpPr>
          <p:grpSpPr>
            <a:xfrm>
              <a:off x="3185622" y="3138255"/>
              <a:ext cx="542260" cy="1084521"/>
              <a:chOff x="1095154" y="1844747"/>
              <a:chExt cx="765544" cy="1642732"/>
            </a:xfrm>
          </p:grpSpPr>
          <p:sp>
            <p:nvSpPr>
              <p:cNvPr id="52" name="Lichoběžník 51">
                <a:extLst>
                  <a:ext uri="{FF2B5EF4-FFF2-40B4-BE49-F238E27FC236}">
                    <a16:creationId xmlns:a16="http://schemas.microsoft.com/office/drawing/2014/main" id="{F800A8D3-643F-4940-BB7D-CB5FE064B734}"/>
                  </a:ext>
                </a:extLst>
              </p:cNvPr>
              <p:cNvSpPr/>
              <p:nvPr/>
            </p:nvSpPr>
            <p:spPr>
              <a:xfrm>
                <a:off x="1350334" y="2562446"/>
                <a:ext cx="244549" cy="925033"/>
              </a:xfrm>
              <a:prstGeom prst="trapezoi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3" name="Ovál 52">
                <a:extLst>
                  <a:ext uri="{FF2B5EF4-FFF2-40B4-BE49-F238E27FC236}">
                    <a16:creationId xmlns:a16="http://schemas.microsoft.com/office/drawing/2014/main" id="{CD714A63-E98E-4908-8650-17CFEFCAC279}"/>
                  </a:ext>
                </a:extLst>
              </p:cNvPr>
              <p:cNvSpPr/>
              <p:nvPr/>
            </p:nvSpPr>
            <p:spPr>
              <a:xfrm>
                <a:off x="1095154" y="1844747"/>
                <a:ext cx="765544" cy="925033"/>
              </a:xfrm>
              <a:prstGeom prst="ellipse">
                <a:avLst/>
              </a:prstGeom>
              <a:solidFill>
                <a:schemeClr val="accent6">
                  <a:lumMod val="5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54" name="Skupina 53">
              <a:extLst>
                <a:ext uri="{FF2B5EF4-FFF2-40B4-BE49-F238E27FC236}">
                  <a16:creationId xmlns:a16="http://schemas.microsoft.com/office/drawing/2014/main" id="{76A9C53C-9951-498E-AA97-BE01F943B7CA}"/>
                </a:ext>
              </a:extLst>
            </p:cNvPr>
            <p:cNvGrpSpPr/>
            <p:nvPr/>
          </p:nvGrpSpPr>
          <p:grpSpPr>
            <a:xfrm rot="20409078">
              <a:off x="2811210" y="3701114"/>
              <a:ext cx="232241" cy="457202"/>
              <a:chOff x="1095154" y="1844747"/>
              <a:chExt cx="765544" cy="1642732"/>
            </a:xfrm>
          </p:grpSpPr>
          <p:sp>
            <p:nvSpPr>
              <p:cNvPr id="55" name="Lichoběžník 54">
                <a:extLst>
                  <a:ext uri="{FF2B5EF4-FFF2-40B4-BE49-F238E27FC236}">
                    <a16:creationId xmlns:a16="http://schemas.microsoft.com/office/drawing/2014/main" id="{F4D3B305-07FF-4CF4-B481-596F3B3E5A85}"/>
                  </a:ext>
                </a:extLst>
              </p:cNvPr>
              <p:cNvSpPr/>
              <p:nvPr/>
            </p:nvSpPr>
            <p:spPr>
              <a:xfrm>
                <a:off x="1350334" y="2562446"/>
                <a:ext cx="244549" cy="925033"/>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6" name="Ovál 55">
                <a:extLst>
                  <a:ext uri="{FF2B5EF4-FFF2-40B4-BE49-F238E27FC236}">
                    <a16:creationId xmlns:a16="http://schemas.microsoft.com/office/drawing/2014/main" id="{BE1330C2-E9F7-4D4C-9D34-993F81A70BAB}"/>
                  </a:ext>
                </a:extLst>
              </p:cNvPr>
              <p:cNvSpPr/>
              <p:nvPr/>
            </p:nvSpPr>
            <p:spPr>
              <a:xfrm>
                <a:off x="1095154" y="1844747"/>
                <a:ext cx="765544" cy="925033"/>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57" name="Skupina 56">
              <a:extLst>
                <a:ext uri="{FF2B5EF4-FFF2-40B4-BE49-F238E27FC236}">
                  <a16:creationId xmlns:a16="http://schemas.microsoft.com/office/drawing/2014/main" id="{C43821AB-A41C-422A-B588-06A244B37F5F}"/>
                </a:ext>
              </a:extLst>
            </p:cNvPr>
            <p:cNvGrpSpPr/>
            <p:nvPr/>
          </p:nvGrpSpPr>
          <p:grpSpPr>
            <a:xfrm rot="991320">
              <a:off x="3018588" y="3694045"/>
              <a:ext cx="232241" cy="457202"/>
              <a:chOff x="1095154" y="1844747"/>
              <a:chExt cx="765544" cy="1642732"/>
            </a:xfrm>
          </p:grpSpPr>
          <p:sp>
            <p:nvSpPr>
              <p:cNvPr id="58" name="Lichoběžník 57">
                <a:extLst>
                  <a:ext uri="{FF2B5EF4-FFF2-40B4-BE49-F238E27FC236}">
                    <a16:creationId xmlns:a16="http://schemas.microsoft.com/office/drawing/2014/main" id="{A5545C7E-0CAD-4371-9AD1-4186BA9097FF}"/>
                  </a:ext>
                </a:extLst>
              </p:cNvPr>
              <p:cNvSpPr/>
              <p:nvPr/>
            </p:nvSpPr>
            <p:spPr>
              <a:xfrm>
                <a:off x="1350334" y="2562446"/>
                <a:ext cx="244549" cy="925033"/>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9" name="Ovál 58">
                <a:extLst>
                  <a:ext uri="{FF2B5EF4-FFF2-40B4-BE49-F238E27FC236}">
                    <a16:creationId xmlns:a16="http://schemas.microsoft.com/office/drawing/2014/main" id="{48F77821-891C-453E-9B53-4D048A8C28E2}"/>
                  </a:ext>
                </a:extLst>
              </p:cNvPr>
              <p:cNvSpPr/>
              <p:nvPr/>
            </p:nvSpPr>
            <p:spPr>
              <a:xfrm>
                <a:off x="1095154" y="1844747"/>
                <a:ext cx="765544" cy="925033"/>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sp>
          <p:nvSpPr>
            <p:cNvPr id="60" name="Lichoběžník 59">
              <a:extLst>
                <a:ext uri="{FF2B5EF4-FFF2-40B4-BE49-F238E27FC236}">
                  <a16:creationId xmlns:a16="http://schemas.microsoft.com/office/drawing/2014/main" id="{D8D832F1-30EE-4087-BC14-F6A5BF22B282}"/>
                </a:ext>
              </a:extLst>
            </p:cNvPr>
            <p:cNvSpPr/>
            <p:nvPr/>
          </p:nvSpPr>
          <p:spPr>
            <a:xfrm>
              <a:off x="2951222" y="4100613"/>
              <a:ext cx="165412" cy="122163"/>
            </a:xfrm>
            <a:prstGeom prst="trapezoid">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1" name="TextovéPole 60">
              <a:extLst>
                <a:ext uri="{FF2B5EF4-FFF2-40B4-BE49-F238E27FC236}">
                  <a16:creationId xmlns:a16="http://schemas.microsoft.com/office/drawing/2014/main" id="{81112635-E415-4C9C-A696-80F41F076696}"/>
                </a:ext>
              </a:extLst>
            </p:cNvPr>
            <p:cNvSpPr txBox="1"/>
            <p:nvPr/>
          </p:nvSpPr>
          <p:spPr>
            <a:xfrm>
              <a:off x="2717687" y="456085"/>
              <a:ext cx="2035937" cy="553998"/>
            </a:xfrm>
            <a:prstGeom prst="rect">
              <a:avLst/>
            </a:prstGeom>
            <a:noFill/>
          </p:spPr>
          <p:txBody>
            <a:bodyPr wrap="square" rtlCol="0">
              <a:spAutoFit/>
            </a:bodyPr>
            <a:lstStyle/>
            <a:p>
              <a:r>
                <a:rPr lang="cs-CZ" sz="1500" b="1" dirty="0">
                  <a:solidFill>
                    <a:srgbClr val="FFC000"/>
                  </a:solidFill>
                  <a:latin typeface="Arial" panose="020B0604020202020204" pitchFamily="34" charset="0"/>
                  <a:cs typeface="Arial" panose="020B0604020202020204" pitchFamily="34" charset="0"/>
                </a:rPr>
                <a:t>Přirozená</a:t>
              </a:r>
            </a:p>
            <a:p>
              <a:r>
                <a:rPr lang="cs-CZ" sz="1500" b="1" dirty="0">
                  <a:solidFill>
                    <a:srgbClr val="FFC000"/>
                  </a:solidFill>
                  <a:latin typeface="Arial" panose="020B0604020202020204" pitchFamily="34" charset="0"/>
                  <a:cs typeface="Arial" panose="020B0604020202020204" pitchFamily="34" charset="0"/>
                </a:rPr>
                <a:t> vegetace</a:t>
              </a:r>
            </a:p>
          </p:txBody>
        </p:sp>
        <p:sp>
          <p:nvSpPr>
            <p:cNvPr id="63" name="TextovéPole 62">
              <a:extLst>
                <a:ext uri="{FF2B5EF4-FFF2-40B4-BE49-F238E27FC236}">
                  <a16:creationId xmlns:a16="http://schemas.microsoft.com/office/drawing/2014/main" id="{5B637D67-43F5-4E69-88B4-DD95AF708045}"/>
                </a:ext>
              </a:extLst>
            </p:cNvPr>
            <p:cNvSpPr txBox="1"/>
            <p:nvPr/>
          </p:nvSpPr>
          <p:spPr>
            <a:xfrm>
              <a:off x="2279941" y="5430107"/>
              <a:ext cx="1860624" cy="830997"/>
            </a:xfrm>
            <a:prstGeom prst="rect">
              <a:avLst/>
            </a:prstGeom>
            <a:noFill/>
          </p:spPr>
          <p:txBody>
            <a:bodyPr wrap="square" rtlCol="0">
              <a:spAutoFit/>
            </a:bodyPr>
            <a:lstStyle/>
            <a:p>
              <a:pPr algn="ctr"/>
              <a:r>
                <a:rPr lang="cs-CZ" sz="1600" b="1" dirty="0"/>
                <a:t>Nízký les (pařezina)</a:t>
              </a:r>
            </a:p>
            <a:p>
              <a:pPr algn="ctr"/>
              <a:r>
                <a:rPr lang="cs-CZ" sz="1600" b="1" dirty="0"/>
                <a:t>(DB 60 %, BK 10 %,</a:t>
              </a:r>
            </a:p>
            <a:p>
              <a:pPr algn="ctr"/>
              <a:r>
                <a:rPr lang="cs-CZ" sz="1600" b="1" dirty="0"/>
                <a:t> ost. do 30 %)</a:t>
              </a:r>
            </a:p>
          </p:txBody>
        </p:sp>
        <p:sp>
          <p:nvSpPr>
            <p:cNvPr id="64" name="TextovéPole 63">
              <a:extLst>
                <a:ext uri="{FF2B5EF4-FFF2-40B4-BE49-F238E27FC236}">
                  <a16:creationId xmlns:a16="http://schemas.microsoft.com/office/drawing/2014/main" id="{3EE666A1-70CE-4FDB-B76C-28418582F728}"/>
                </a:ext>
              </a:extLst>
            </p:cNvPr>
            <p:cNvSpPr txBox="1"/>
            <p:nvPr/>
          </p:nvSpPr>
          <p:spPr>
            <a:xfrm>
              <a:off x="3953108" y="5417688"/>
              <a:ext cx="2142892" cy="830997"/>
            </a:xfrm>
            <a:prstGeom prst="rect">
              <a:avLst/>
            </a:prstGeom>
            <a:noFill/>
          </p:spPr>
          <p:txBody>
            <a:bodyPr wrap="square" rtlCol="0">
              <a:spAutoFit/>
            </a:bodyPr>
            <a:lstStyle/>
            <a:p>
              <a:pPr algn="ctr"/>
              <a:r>
                <a:rPr lang="cs-CZ" sz="1600" b="1" dirty="0"/>
                <a:t>Smíšený les s BO</a:t>
              </a:r>
            </a:p>
            <a:p>
              <a:pPr algn="ctr"/>
              <a:r>
                <a:rPr lang="cs-CZ" sz="1600" b="1" dirty="0"/>
                <a:t>(BK 30 %, DB 30 %, </a:t>
              </a:r>
            </a:p>
            <a:p>
              <a:pPr algn="ctr"/>
              <a:r>
                <a:rPr lang="cs-CZ" sz="1600" b="1" dirty="0"/>
                <a:t>BO 30 %, ost. 10 %)</a:t>
              </a:r>
            </a:p>
          </p:txBody>
        </p:sp>
        <p:sp>
          <p:nvSpPr>
            <p:cNvPr id="65" name="Obdélník 64">
              <a:extLst>
                <a:ext uri="{FF2B5EF4-FFF2-40B4-BE49-F238E27FC236}">
                  <a16:creationId xmlns:a16="http://schemas.microsoft.com/office/drawing/2014/main" id="{08712920-83D3-4120-BBA5-B18C8B7BE0EC}"/>
                </a:ext>
              </a:extLst>
            </p:cNvPr>
            <p:cNvSpPr/>
            <p:nvPr/>
          </p:nvSpPr>
          <p:spPr>
            <a:xfrm>
              <a:off x="4134535" y="1438345"/>
              <a:ext cx="1805822" cy="2825038"/>
            </a:xfrm>
            <a:prstGeom prst="rect">
              <a:avLst/>
            </a:prstGeom>
            <a:gradFill flip="none" rotWithShape="1">
              <a:gsLst>
                <a:gs pos="38000">
                  <a:schemeClr val="accent1">
                    <a:alpha val="6000"/>
                  </a:schemeClr>
                </a:gs>
                <a:gs pos="0">
                  <a:srgbClr val="0070C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75" name="Skupina 74">
              <a:extLst>
                <a:ext uri="{FF2B5EF4-FFF2-40B4-BE49-F238E27FC236}">
                  <a16:creationId xmlns:a16="http://schemas.microsoft.com/office/drawing/2014/main" id="{A1A68CE3-2332-49DB-9DFE-A4FE23997CFF}"/>
                </a:ext>
              </a:extLst>
            </p:cNvPr>
            <p:cNvGrpSpPr/>
            <p:nvPr/>
          </p:nvGrpSpPr>
          <p:grpSpPr>
            <a:xfrm>
              <a:off x="5185523" y="3128200"/>
              <a:ext cx="542260" cy="1084521"/>
              <a:chOff x="1095154" y="1844747"/>
              <a:chExt cx="765544" cy="1642732"/>
            </a:xfrm>
          </p:grpSpPr>
          <p:sp>
            <p:nvSpPr>
              <p:cNvPr id="76" name="Lichoběžník 75">
                <a:extLst>
                  <a:ext uri="{FF2B5EF4-FFF2-40B4-BE49-F238E27FC236}">
                    <a16:creationId xmlns:a16="http://schemas.microsoft.com/office/drawing/2014/main" id="{6647DC63-8B4A-4FF1-B6B1-A4789B484228}"/>
                  </a:ext>
                </a:extLst>
              </p:cNvPr>
              <p:cNvSpPr/>
              <p:nvPr/>
            </p:nvSpPr>
            <p:spPr>
              <a:xfrm>
                <a:off x="1350334" y="2562446"/>
                <a:ext cx="244549" cy="925033"/>
              </a:xfrm>
              <a:prstGeom prst="trapezoi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7" name="Ovál 76">
                <a:extLst>
                  <a:ext uri="{FF2B5EF4-FFF2-40B4-BE49-F238E27FC236}">
                    <a16:creationId xmlns:a16="http://schemas.microsoft.com/office/drawing/2014/main" id="{FA0DF58B-2BC5-44D7-9DC2-5989F487B671}"/>
                  </a:ext>
                </a:extLst>
              </p:cNvPr>
              <p:cNvSpPr/>
              <p:nvPr/>
            </p:nvSpPr>
            <p:spPr>
              <a:xfrm>
                <a:off x="1095154" y="1844747"/>
                <a:ext cx="765544" cy="925033"/>
              </a:xfrm>
              <a:prstGeom prst="ellipse">
                <a:avLst/>
              </a:prstGeom>
              <a:solidFill>
                <a:schemeClr val="accent6">
                  <a:lumMod val="5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72" name="Skupina 71">
              <a:extLst>
                <a:ext uri="{FF2B5EF4-FFF2-40B4-BE49-F238E27FC236}">
                  <a16:creationId xmlns:a16="http://schemas.microsoft.com/office/drawing/2014/main" id="{BF973B03-9A42-4512-B447-8C1AFD06D60D}"/>
                </a:ext>
              </a:extLst>
            </p:cNvPr>
            <p:cNvGrpSpPr/>
            <p:nvPr/>
          </p:nvGrpSpPr>
          <p:grpSpPr>
            <a:xfrm>
              <a:off x="4854148" y="3037164"/>
              <a:ext cx="549543" cy="1196894"/>
              <a:chOff x="4566043" y="2310436"/>
              <a:chExt cx="549543" cy="1196894"/>
            </a:xfrm>
          </p:grpSpPr>
          <p:sp>
            <p:nvSpPr>
              <p:cNvPr id="73" name="Lichoběžník 72">
                <a:extLst>
                  <a:ext uri="{FF2B5EF4-FFF2-40B4-BE49-F238E27FC236}">
                    <a16:creationId xmlns:a16="http://schemas.microsoft.com/office/drawing/2014/main" id="{331BB23B-7B54-4C4A-A8C2-21E78CE72214}"/>
                  </a:ext>
                </a:extLst>
              </p:cNvPr>
              <p:cNvSpPr/>
              <p:nvPr/>
            </p:nvSpPr>
            <p:spPr>
              <a:xfrm>
                <a:off x="4743656" y="2896629"/>
                <a:ext cx="173222" cy="610701"/>
              </a:xfrm>
              <a:prstGeom prst="trapezoid">
                <a:avLst/>
              </a:prstGeom>
              <a:solidFill>
                <a:schemeClr val="accent2">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4" name="Pětiúhelník 73">
                <a:extLst>
                  <a:ext uri="{FF2B5EF4-FFF2-40B4-BE49-F238E27FC236}">
                    <a16:creationId xmlns:a16="http://schemas.microsoft.com/office/drawing/2014/main" id="{0363E581-2674-4711-B1F6-B0689639A5A1}"/>
                  </a:ext>
                </a:extLst>
              </p:cNvPr>
              <p:cNvSpPr/>
              <p:nvPr/>
            </p:nvSpPr>
            <p:spPr>
              <a:xfrm>
                <a:off x="4566043" y="2310436"/>
                <a:ext cx="549543" cy="619712"/>
              </a:xfrm>
              <a:prstGeom prst="pentag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69" name="Skupina 68">
              <a:extLst>
                <a:ext uri="{FF2B5EF4-FFF2-40B4-BE49-F238E27FC236}">
                  <a16:creationId xmlns:a16="http://schemas.microsoft.com/office/drawing/2014/main" id="{E46B2DA8-56D7-41A9-9877-E7415DF5DF15}"/>
                </a:ext>
              </a:extLst>
            </p:cNvPr>
            <p:cNvGrpSpPr/>
            <p:nvPr/>
          </p:nvGrpSpPr>
          <p:grpSpPr>
            <a:xfrm>
              <a:off x="4538767" y="3151257"/>
              <a:ext cx="542260" cy="1084521"/>
              <a:chOff x="1095154" y="1844747"/>
              <a:chExt cx="765544" cy="1642732"/>
            </a:xfrm>
          </p:grpSpPr>
          <p:sp>
            <p:nvSpPr>
              <p:cNvPr id="70" name="Lichoběžník 69">
                <a:extLst>
                  <a:ext uri="{FF2B5EF4-FFF2-40B4-BE49-F238E27FC236}">
                    <a16:creationId xmlns:a16="http://schemas.microsoft.com/office/drawing/2014/main" id="{F032D0D5-0940-4B12-BC5B-35DEE058F459}"/>
                  </a:ext>
                </a:extLst>
              </p:cNvPr>
              <p:cNvSpPr/>
              <p:nvPr/>
            </p:nvSpPr>
            <p:spPr>
              <a:xfrm>
                <a:off x="1350334" y="2562446"/>
                <a:ext cx="244549" cy="925033"/>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1" name="Ovál 70">
                <a:extLst>
                  <a:ext uri="{FF2B5EF4-FFF2-40B4-BE49-F238E27FC236}">
                    <a16:creationId xmlns:a16="http://schemas.microsoft.com/office/drawing/2014/main" id="{248868C8-48C8-43D1-8DE6-CD4DDD2AF69E}"/>
                  </a:ext>
                </a:extLst>
              </p:cNvPr>
              <p:cNvSpPr/>
              <p:nvPr/>
            </p:nvSpPr>
            <p:spPr>
              <a:xfrm>
                <a:off x="1095154" y="1844747"/>
                <a:ext cx="765544" cy="925033"/>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68" name="Skupina 67">
              <a:extLst>
                <a:ext uri="{FF2B5EF4-FFF2-40B4-BE49-F238E27FC236}">
                  <a16:creationId xmlns:a16="http://schemas.microsoft.com/office/drawing/2014/main" id="{698DC927-075E-4057-A0BD-E242F6BEC5CA}"/>
                </a:ext>
              </a:extLst>
            </p:cNvPr>
            <p:cNvGrpSpPr/>
            <p:nvPr/>
          </p:nvGrpSpPr>
          <p:grpSpPr>
            <a:xfrm>
              <a:off x="4204081" y="3038607"/>
              <a:ext cx="549543" cy="1196894"/>
              <a:chOff x="4566043" y="2310436"/>
              <a:chExt cx="549543" cy="1196894"/>
            </a:xfrm>
          </p:grpSpPr>
          <p:sp>
            <p:nvSpPr>
              <p:cNvPr id="67" name="Lichoběžník 66">
                <a:extLst>
                  <a:ext uri="{FF2B5EF4-FFF2-40B4-BE49-F238E27FC236}">
                    <a16:creationId xmlns:a16="http://schemas.microsoft.com/office/drawing/2014/main" id="{95DEBEFB-6FE4-4E82-A502-0098A89B9BDA}"/>
                  </a:ext>
                </a:extLst>
              </p:cNvPr>
              <p:cNvSpPr/>
              <p:nvPr/>
            </p:nvSpPr>
            <p:spPr>
              <a:xfrm>
                <a:off x="4743656" y="2896629"/>
                <a:ext cx="173222" cy="610701"/>
              </a:xfrm>
              <a:prstGeom prst="trapezoid">
                <a:avLst/>
              </a:prstGeom>
              <a:solidFill>
                <a:schemeClr val="accent2">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6" name="Pětiúhelník 65">
                <a:extLst>
                  <a:ext uri="{FF2B5EF4-FFF2-40B4-BE49-F238E27FC236}">
                    <a16:creationId xmlns:a16="http://schemas.microsoft.com/office/drawing/2014/main" id="{D9431E8B-2CA6-467F-A769-342F00D4366D}"/>
                  </a:ext>
                </a:extLst>
              </p:cNvPr>
              <p:cNvSpPr/>
              <p:nvPr/>
            </p:nvSpPr>
            <p:spPr>
              <a:xfrm>
                <a:off x="4566043" y="2310436"/>
                <a:ext cx="549543" cy="619712"/>
              </a:xfrm>
              <a:prstGeom prst="pentag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78" name="Skupina 77">
              <a:extLst>
                <a:ext uri="{FF2B5EF4-FFF2-40B4-BE49-F238E27FC236}">
                  <a16:creationId xmlns:a16="http://schemas.microsoft.com/office/drawing/2014/main" id="{4E605293-D122-415D-838B-F7ACFE370BA8}"/>
                </a:ext>
              </a:extLst>
            </p:cNvPr>
            <p:cNvGrpSpPr/>
            <p:nvPr/>
          </p:nvGrpSpPr>
          <p:grpSpPr>
            <a:xfrm>
              <a:off x="5569588" y="3748228"/>
              <a:ext cx="256066" cy="469219"/>
              <a:chOff x="1095154" y="1844747"/>
              <a:chExt cx="765544" cy="1642732"/>
            </a:xfrm>
          </p:grpSpPr>
          <p:sp>
            <p:nvSpPr>
              <p:cNvPr id="79" name="Lichoběžník 78">
                <a:extLst>
                  <a:ext uri="{FF2B5EF4-FFF2-40B4-BE49-F238E27FC236}">
                    <a16:creationId xmlns:a16="http://schemas.microsoft.com/office/drawing/2014/main" id="{DA5A6FAA-2BCB-4446-B823-BA5DD51622A0}"/>
                  </a:ext>
                </a:extLst>
              </p:cNvPr>
              <p:cNvSpPr/>
              <p:nvPr/>
            </p:nvSpPr>
            <p:spPr>
              <a:xfrm>
                <a:off x="1350334" y="2562446"/>
                <a:ext cx="244549" cy="925033"/>
              </a:xfrm>
              <a:prstGeom prst="trapezoid">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0" name="Ovál 79">
                <a:extLst>
                  <a:ext uri="{FF2B5EF4-FFF2-40B4-BE49-F238E27FC236}">
                    <a16:creationId xmlns:a16="http://schemas.microsoft.com/office/drawing/2014/main" id="{CDACD9EE-A5D0-429F-B43C-9380472E58DE}"/>
                  </a:ext>
                </a:extLst>
              </p:cNvPr>
              <p:cNvSpPr/>
              <p:nvPr/>
            </p:nvSpPr>
            <p:spPr>
              <a:xfrm>
                <a:off x="1095154" y="1844747"/>
                <a:ext cx="765544" cy="925033"/>
              </a:xfrm>
              <a:prstGeom prst="ellipse">
                <a:avLst/>
              </a:prstGeom>
              <a:solidFill>
                <a:schemeClr val="accent6">
                  <a:lumMod val="50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grpSp>
          <p:nvGrpSpPr>
            <p:cNvPr id="81" name="Skupina 80">
              <a:extLst>
                <a:ext uri="{FF2B5EF4-FFF2-40B4-BE49-F238E27FC236}">
                  <a16:creationId xmlns:a16="http://schemas.microsoft.com/office/drawing/2014/main" id="{060B2923-0A64-4F35-9F58-EE05F0EE6FD7}"/>
                </a:ext>
              </a:extLst>
            </p:cNvPr>
            <p:cNvGrpSpPr/>
            <p:nvPr/>
          </p:nvGrpSpPr>
          <p:grpSpPr>
            <a:xfrm>
              <a:off x="4164871" y="3932616"/>
              <a:ext cx="200224" cy="305441"/>
              <a:chOff x="1095154" y="1844747"/>
              <a:chExt cx="765544" cy="1642732"/>
            </a:xfrm>
          </p:grpSpPr>
          <p:sp>
            <p:nvSpPr>
              <p:cNvPr id="82" name="Lichoběžník 81">
                <a:extLst>
                  <a:ext uri="{FF2B5EF4-FFF2-40B4-BE49-F238E27FC236}">
                    <a16:creationId xmlns:a16="http://schemas.microsoft.com/office/drawing/2014/main" id="{314F714D-299E-4DE9-AC4E-80F0FAAFD301}"/>
                  </a:ext>
                </a:extLst>
              </p:cNvPr>
              <p:cNvSpPr/>
              <p:nvPr/>
            </p:nvSpPr>
            <p:spPr>
              <a:xfrm>
                <a:off x="1350334" y="2562446"/>
                <a:ext cx="244549" cy="925033"/>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3" name="Ovál 82">
                <a:extLst>
                  <a:ext uri="{FF2B5EF4-FFF2-40B4-BE49-F238E27FC236}">
                    <a16:creationId xmlns:a16="http://schemas.microsoft.com/office/drawing/2014/main" id="{730C24A1-D8E1-40E2-A550-8806BFB94175}"/>
                  </a:ext>
                </a:extLst>
              </p:cNvPr>
              <p:cNvSpPr/>
              <p:nvPr/>
            </p:nvSpPr>
            <p:spPr>
              <a:xfrm>
                <a:off x="1095154" y="1844747"/>
                <a:ext cx="765544" cy="925033"/>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sp>
          <p:nvSpPr>
            <p:cNvPr id="84" name="TextovéPole 83">
              <a:extLst>
                <a:ext uri="{FF2B5EF4-FFF2-40B4-BE49-F238E27FC236}">
                  <a16:creationId xmlns:a16="http://schemas.microsoft.com/office/drawing/2014/main" id="{6124C43B-EDA1-4CA6-8458-5E8B96105120}"/>
                </a:ext>
              </a:extLst>
            </p:cNvPr>
            <p:cNvSpPr txBox="1"/>
            <p:nvPr/>
          </p:nvSpPr>
          <p:spPr>
            <a:xfrm>
              <a:off x="4315878" y="462172"/>
              <a:ext cx="1481599" cy="553998"/>
            </a:xfrm>
            <a:prstGeom prst="rect">
              <a:avLst/>
            </a:prstGeom>
            <a:noFill/>
          </p:spPr>
          <p:txBody>
            <a:bodyPr wrap="square" rtlCol="0">
              <a:spAutoFit/>
            </a:bodyPr>
            <a:lstStyle/>
            <a:p>
              <a:pPr algn="ctr"/>
              <a:r>
                <a:rPr lang="cs-CZ" sz="1500" b="1" dirty="0">
                  <a:solidFill>
                    <a:schemeClr val="accent2">
                      <a:lumMod val="75000"/>
                    </a:schemeClr>
                  </a:solidFill>
                  <a:latin typeface="Arial" panose="020B0604020202020204" pitchFamily="34" charset="0"/>
                  <a:cs typeface="Arial" panose="020B0604020202020204" pitchFamily="34" charset="0"/>
                </a:rPr>
                <a:t>Přírodě blízká </a:t>
              </a:r>
            </a:p>
            <a:p>
              <a:pPr algn="ctr"/>
              <a:r>
                <a:rPr lang="cs-CZ" sz="1500" b="1" dirty="0">
                  <a:solidFill>
                    <a:schemeClr val="accent2">
                      <a:lumMod val="75000"/>
                    </a:schemeClr>
                  </a:solidFill>
                  <a:latin typeface="Arial" panose="020B0604020202020204" pitchFamily="34" charset="0"/>
                  <a:cs typeface="Arial" panose="020B0604020202020204" pitchFamily="34" charset="0"/>
                </a:rPr>
                <a:t>vegetace</a:t>
              </a:r>
            </a:p>
          </p:txBody>
        </p:sp>
        <p:sp>
          <p:nvSpPr>
            <p:cNvPr id="85" name="Obdélník 84">
              <a:extLst>
                <a:ext uri="{FF2B5EF4-FFF2-40B4-BE49-F238E27FC236}">
                  <a16:creationId xmlns:a16="http://schemas.microsoft.com/office/drawing/2014/main" id="{7592E930-0B59-4A14-B899-1ED246EC55E9}"/>
                </a:ext>
              </a:extLst>
            </p:cNvPr>
            <p:cNvSpPr/>
            <p:nvPr/>
          </p:nvSpPr>
          <p:spPr>
            <a:xfrm>
              <a:off x="5939046" y="1438344"/>
              <a:ext cx="1794583" cy="2860127"/>
            </a:xfrm>
            <a:prstGeom prst="rect">
              <a:avLst/>
            </a:prstGeom>
            <a:gradFill flip="none" rotWithShape="1">
              <a:gsLst>
                <a:gs pos="38000">
                  <a:schemeClr val="accent1">
                    <a:alpha val="6000"/>
                  </a:schemeClr>
                </a:gs>
                <a:gs pos="0">
                  <a:srgbClr val="0070C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88" name="Skupina 87">
              <a:extLst>
                <a:ext uri="{FF2B5EF4-FFF2-40B4-BE49-F238E27FC236}">
                  <a16:creationId xmlns:a16="http://schemas.microsoft.com/office/drawing/2014/main" id="{CDEC3D8B-3E6B-44F0-B3AF-546169DEE28A}"/>
                </a:ext>
              </a:extLst>
            </p:cNvPr>
            <p:cNvGrpSpPr/>
            <p:nvPr/>
          </p:nvGrpSpPr>
          <p:grpSpPr>
            <a:xfrm>
              <a:off x="5977936" y="3643588"/>
              <a:ext cx="284702" cy="583187"/>
              <a:chOff x="6257499" y="2927445"/>
              <a:chExt cx="404319" cy="931205"/>
            </a:xfrm>
          </p:grpSpPr>
          <p:sp>
            <p:nvSpPr>
              <p:cNvPr id="87" name="Lichoběžník 86">
                <a:extLst>
                  <a:ext uri="{FF2B5EF4-FFF2-40B4-BE49-F238E27FC236}">
                    <a16:creationId xmlns:a16="http://schemas.microsoft.com/office/drawing/2014/main" id="{1141AEF9-11CD-4CA2-9B51-FD47DF9E43C6}"/>
                  </a:ext>
                </a:extLst>
              </p:cNvPr>
              <p:cNvSpPr/>
              <p:nvPr/>
            </p:nvSpPr>
            <p:spPr>
              <a:xfrm>
                <a:off x="6420832" y="3601197"/>
                <a:ext cx="74188" cy="257453"/>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6" name="Rovnoramenný trojúhelník 85">
                <a:extLst>
                  <a:ext uri="{FF2B5EF4-FFF2-40B4-BE49-F238E27FC236}">
                    <a16:creationId xmlns:a16="http://schemas.microsoft.com/office/drawing/2014/main" id="{44830721-482C-449C-9956-590AA99717EE}"/>
                  </a:ext>
                </a:extLst>
              </p:cNvPr>
              <p:cNvSpPr/>
              <p:nvPr/>
            </p:nvSpPr>
            <p:spPr>
              <a:xfrm>
                <a:off x="6257499" y="2927445"/>
                <a:ext cx="404319" cy="674575"/>
              </a:xfrm>
              <a:prstGeom prst="triangle">
                <a:avLst/>
              </a:prstGeom>
              <a:solidFill>
                <a:schemeClr val="accent6">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92" name="Skupina 91">
              <a:extLst>
                <a:ext uri="{FF2B5EF4-FFF2-40B4-BE49-F238E27FC236}">
                  <a16:creationId xmlns:a16="http://schemas.microsoft.com/office/drawing/2014/main" id="{7892ED26-F02F-4408-9971-E2F5AC124788}"/>
                </a:ext>
              </a:extLst>
            </p:cNvPr>
            <p:cNvGrpSpPr/>
            <p:nvPr/>
          </p:nvGrpSpPr>
          <p:grpSpPr>
            <a:xfrm>
              <a:off x="6415744" y="3645888"/>
              <a:ext cx="284702" cy="583187"/>
              <a:chOff x="6257499" y="2927445"/>
              <a:chExt cx="404319" cy="931205"/>
            </a:xfrm>
          </p:grpSpPr>
          <p:sp>
            <p:nvSpPr>
              <p:cNvPr id="93" name="Lichoběžník 92">
                <a:extLst>
                  <a:ext uri="{FF2B5EF4-FFF2-40B4-BE49-F238E27FC236}">
                    <a16:creationId xmlns:a16="http://schemas.microsoft.com/office/drawing/2014/main" id="{17968594-5BA3-4C9C-BD5F-C786E22CED01}"/>
                  </a:ext>
                </a:extLst>
              </p:cNvPr>
              <p:cNvSpPr/>
              <p:nvPr/>
            </p:nvSpPr>
            <p:spPr>
              <a:xfrm>
                <a:off x="6420832" y="3601197"/>
                <a:ext cx="74188" cy="257453"/>
              </a:xfrm>
              <a:prstGeom prst="trapezoid">
                <a:avLst/>
              </a:prstGeom>
              <a:solidFill>
                <a:schemeClr val="accent2">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4" name="Rovnoramenný trojúhelník 93">
                <a:extLst>
                  <a:ext uri="{FF2B5EF4-FFF2-40B4-BE49-F238E27FC236}">
                    <a16:creationId xmlns:a16="http://schemas.microsoft.com/office/drawing/2014/main" id="{1C1E8B3E-12E3-46E2-B2BA-F5B9D46CDDA6}"/>
                  </a:ext>
                </a:extLst>
              </p:cNvPr>
              <p:cNvSpPr/>
              <p:nvPr/>
            </p:nvSpPr>
            <p:spPr>
              <a:xfrm>
                <a:off x="6257499" y="2927445"/>
                <a:ext cx="404319" cy="674575"/>
              </a:xfrm>
              <a:prstGeom prst="triangle">
                <a:avLst/>
              </a:prstGeom>
              <a:solidFill>
                <a:schemeClr val="accent6">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89" name="Skupina 88">
              <a:extLst>
                <a:ext uri="{FF2B5EF4-FFF2-40B4-BE49-F238E27FC236}">
                  <a16:creationId xmlns:a16="http://schemas.microsoft.com/office/drawing/2014/main" id="{A527D3B3-BD48-4928-984D-A4B88B0A15E4}"/>
                </a:ext>
              </a:extLst>
            </p:cNvPr>
            <p:cNvGrpSpPr/>
            <p:nvPr/>
          </p:nvGrpSpPr>
          <p:grpSpPr>
            <a:xfrm>
              <a:off x="6198024" y="3646270"/>
              <a:ext cx="284702" cy="583187"/>
              <a:chOff x="6257499" y="2927445"/>
              <a:chExt cx="404319" cy="931205"/>
            </a:xfrm>
          </p:grpSpPr>
          <p:sp>
            <p:nvSpPr>
              <p:cNvPr id="90" name="Lichoběžník 89">
                <a:extLst>
                  <a:ext uri="{FF2B5EF4-FFF2-40B4-BE49-F238E27FC236}">
                    <a16:creationId xmlns:a16="http://schemas.microsoft.com/office/drawing/2014/main" id="{3A623D5B-58B1-4E03-AE36-8781334C754F}"/>
                  </a:ext>
                </a:extLst>
              </p:cNvPr>
              <p:cNvSpPr/>
              <p:nvPr/>
            </p:nvSpPr>
            <p:spPr>
              <a:xfrm>
                <a:off x="6420832" y="3601197"/>
                <a:ext cx="74188" cy="257453"/>
              </a:xfrm>
              <a:prstGeom prst="trapezoid">
                <a:avLst/>
              </a:prstGeom>
              <a:solidFill>
                <a:schemeClr val="accent2">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1" name="Rovnoramenný trojúhelník 90">
                <a:extLst>
                  <a:ext uri="{FF2B5EF4-FFF2-40B4-BE49-F238E27FC236}">
                    <a16:creationId xmlns:a16="http://schemas.microsoft.com/office/drawing/2014/main" id="{884A3DD2-76C9-4FF2-B4E8-DF0DD446FDDE}"/>
                  </a:ext>
                </a:extLst>
              </p:cNvPr>
              <p:cNvSpPr/>
              <p:nvPr/>
            </p:nvSpPr>
            <p:spPr>
              <a:xfrm>
                <a:off x="6257499" y="2927445"/>
                <a:ext cx="404319" cy="674575"/>
              </a:xfrm>
              <a:prstGeom prst="triangle">
                <a:avLst/>
              </a:prstGeom>
              <a:solidFill>
                <a:schemeClr val="accent6">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01" name="Skupina 100">
              <a:extLst>
                <a:ext uri="{FF2B5EF4-FFF2-40B4-BE49-F238E27FC236}">
                  <a16:creationId xmlns:a16="http://schemas.microsoft.com/office/drawing/2014/main" id="{1B2A7367-FF2E-43AC-9A36-34A3EE61A5AD}"/>
                </a:ext>
              </a:extLst>
            </p:cNvPr>
            <p:cNvGrpSpPr/>
            <p:nvPr/>
          </p:nvGrpSpPr>
          <p:grpSpPr>
            <a:xfrm>
              <a:off x="7049402" y="3658800"/>
              <a:ext cx="284702" cy="583187"/>
              <a:chOff x="6257499" y="2927445"/>
              <a:chExt cx="404319" cy="931205"/>
            </a:xfrm>
          </p:grpSpPr>
          <p:sp>
            <p:nvSpPr>
              <p:cNvPr id="102" name="Lichoběžník 101">
                <a:extLst>
                  <a:ext uri="{FF2B5EF4-FFF2-40B4-BE49-F238E27FC236}">
                    <a16:creationId xmlns:a16="http://schemas.microsoft.com/office/drawing/2014/main" id="{E58A8AA2-A885-4044-9DAC-2D9D96E3ED0E}"/>
                  </a:ext>
                </a:extLst>
              </p:cNvPr>
              <p:cNvSpPr/>
              <p:nvPr/>
            </p:nvSpPr>
            <p:spPr>
              <a:xfrm>
                <a:off x="6420832" y="3601197"/>
                <a:ext cx="74188" cy="257453"/>
              </a:xfrm>
              <a:prstGeom prst="trapezoid">
                <a:avLst/>
              </a:prstGeom>
              <a:solidFill>
                <a:schemeClr val="accent2">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3" name="Rovnoramenný trojúhelník 102">
                <a:extLst>
                  <a:ext uri="{FF2B5EF4-FFF2-40B4-BE49-F238E27FC236}">
                    <a16:creationId xmlns:a16="http://schemas.microsoft.com/office/drawing/2014/main" id="{B92692E1-42F6-4760-B9F0-62445FE400B9}"/>
                  </a:ext>
                </a:extLst>
              </p:cNvPr>
              <p:cNvSpPr/>
              <p:nvPr/>
            </p:nvSpPr>
            <p:spPr>
              <a:xfrm>
                <a:off x="6257499" y="2927445"/>
                <a:ext cx="404319" cy="674575"/>
              </a:xfrm>
              <a:prstGeom prst="triangle">
                <a:avLst/>
              </a:prstGeom>
              <a:solidFill>
                <a:schemeClr val="accent6">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98" name="Skupina 97">
              <a:extLst>
                <a:ext uri="{FF2B5EF4-FFF2-40B4-BE49-F238E27FC236}">
                  <a16:creationId xmlns:a16="http://schemas.microsoft.com/office/drawing/2014/main" id="{A1A5E6F9-9F97-4E76-BCC4-CECA684B328A}"/>
                </a:ext>
              </a:extLst>
            </p:cNvPr>
            <p:cNvGrpSpPr/>
            <p:nvPr/>
          </p:nvGrpSpPr>
          <p:grpSpPr>
            <a:xfrm>
              <a:off x="6828237" y="3658800"/>
              <a:ext cx="284702" cy="583187"/>
              <a:chOff x="6257499" y="2927445"/>
              <a:chExt cx="404319" cy="931205"/>
            </a:xfrm>
          </p:grpSpPr>
          <p:sp>
            <p:nvSpPr>
              <p:cNvPr id="99" name="Lichoběžník 98">
                <a:extLst>
                  <a:ext uri="{FF2B5EF4-FFF2-40B4-BE49-F238E27FC236}">
                    <a16:creationId xmlns:a16="http://schemas.microsoft.com/office/drawing/2014/main" id="{3A812FAE-8B8B-4298-A6D0-DFDED42DEA78}"/>
                  </a:ext>
                </a:extLst>
              </p:cNvPr>
              <p:cNvSpPr/>
              <p:nvPr/>
            </p:nvSpPr>
            <p:spPr>
              <a:xfrm>
                <a:off x="6420832" y="3601197"/>
                <a:ext cx="74188" cy="257453"/>
              </a:xfrm>
              <a:prstGeom prst="trapezoid">
                <a:avLst/>
              </a:prstGeom>
              <a:solidFill>
                <a:schemeClr val="accent2">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0" name="Rovnoramenný trojúhelník 99">
                <a:extLst>
                  <a:ext uri="{FF2B5EF4-FFF2-40B4-BE49-F238E27FC236}">
                    <a16:creationId xmlns:a16="http://schemas.microsoft.com/office/drawing/2014/main" id="{36682F47-3789-4AAA-A912-DC0E7E3EC065}"/>
                  </a:ext>
                </a:extLst>
              </p:cNvPr>
              <p:cNvSpPr/>
              <p:nvPr/>
            </p:nvSpPr>
            <p:spPr>
              <a:xfrm>
                <a:off x="6257499" y="2927445"/>
                <a:ext cx="404319" cy="674575"/>
              </a:xfrm>
              <a:prstGeom prst="triangle">
                <a:avLst/>
              </a:prstGeom>
              <a:solidFill>
                <a:schemeClr val="accent6">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95" name="Skupina 94">
              <a:extLst>
                <a:ext uri="{FF2B5EF4-FFF2-40B4-BE49-F238E27FC236}">
                  <a16:creationId xmlns:a16="http://schemas.microsoft.com/office/drawing/2014/main" id="{B6BC1285-B729-4112-8F79-78021B2EAE7E}"/>
                </a:ext>
              </a:extLst>
            </p:cNvPr>
            <p:cNvGrpSpPr/>
            <p:nvPr/>
          </p:nvGrpSpPr>
          <p:grpSpPr>
            <a:xfrm>
              <a:off x="6615012" y="3652314"/>
              <a:ext cx="284702" cy="583187"/>
              <a:chOff x="6257499" y="2927445"/>
              <a:chExt cx="404319" cy="931205"/>
            </a:xfrm>
          </p:grpSpPr>
          <p:sp>
            <p:nvSpPr>
              <p:cNvPr id="96" name="Lichoběžník 95">
                <a:extLst>
                  <a:ext uri="{FF2B5EF4-FFF2-40B4-BE49-F238E27FC236}">
                    <a16:creationId xmlns:a16="http://schemas.microsoft.com/office/drawing/2014/main" id="{BA1756D7-362E-48B4-BA43-8B20CB0794D3}"/>
                  </a:ext>
                </a:extLst>
              </p:cNvPr>
              <p:cNvSpPr/>
              <p:nvPr/>
            </p:nvSpPr>
            <p:spPr>
              <a:xfrm>
                <a:off x="6420832" y="3601197"/>
                <a:ext cx="74188" cy="257453"/>
              </a:xfrm>
              <a:prstGeom prst="trapezoid">
                <a:avLst/>
              </a:prstGeom>
              <a:solidFill>
                <a:schemeClr val="accent2">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7" name="Rovnoramenný trojúhelník 96">
                <a:extLst>
                  <a:ext uri="{FF2B5EF4-FFF2-40B4-BE49-F238E27FC236}">
                    <a16:creationId xmlns:a16="http://schemas.microsoft.com/office/drawing/2014/main" id="{BF6E653A-07DE-45D6-BE80-5C867C0F7C69}"/>
                  </a:ext>
                </a:extLst>
              </p:cNvPr>
              <p:cNvSpPr/>
              <p:nvPr/>
            </p:nvSpPr>
            <p:spPr>
              <a:xfrm>
                <a:off x="6257499" y="2927445"/>
                <a:ext cx="404319" cy="674575"/>
              </a:xfrm>
              <a:prstGeom prst="triangle">
                <a:avLst/>
              </a:prstGeom>
              <a:solidFill>
                <a:schemeClr val="accent6">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04" name="Skupina 103">
              <a:extLst>
                <a:ext uri="{FF2B5EF4-FFF2-40B4-BE49-F238E27FC236}">
                  <a16:creationId xmlns:a16="http://schemas.microsoft.com/office/drawing/2014/main" id="{842EC4C6-CED0-47A7-946D-147B61D0FA63}"/>
                </a:ext>
              </a:extLst>
            </p:cNvPr>
            <p:cNvGrpSpPr/>
            <p:nvPr/>
          </p:nvGrpSpPr>
          <p:grpSpPr>
            <a:xfrm>
              <a:off x="7245667" y="3658166"/>
              <a:ext cx="284702" cy="583187"/>
              <a:chOff x="6257499" y="2927445"/>
              <a:chExt cx="404319" cy="931205"/>
            </a:xfrm>
          </p:grpSpPr>
          <p:sp>
            <p:nvSpPr>
              <p:cNvPr id="105" name="Lichoběžník 104">
                <a:extLst>
                  <a:ext uri="{FF2B5EF4-FFF2-40B4-BE49-F238E27FC236}">
                    <a16:creationId xmlns:a16="http://schemas.microsoft.com/office/drawing/2014/main" id="{DD68CFB1-C568-4EA3-B796-78168AB03862}"/>
                  </a:ext>
                </a:extLst>
              </p:cNvPr>
              <p:cNvSpPr/>
              <p:nvPr/>
            </p:nvSpPr>
            <p:spPr>
              <a:xfrm>
                <a:off x="6420832" y="3601197"/>
                <a:ext cx="74188" cy="257453"/>
              </a:xfrm>
              <a:prstGeom prst="trapezoid">
                <a:avLst/>
              </a:prstGeom>
              <a:solidFill>
                <a:schemeClr val="accent2">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6" name="Rovnoramenný trojúhelník 105">
                <a:extLst>
                  <a:ext uri="{FF2B5EF4-FFF2-40B4-BE49-F238E27FC236}">
                    <a16:creationId xmlns:a16="http://schemas.microsoft.com/office/drawing/2014/main" id="{FBAFD3F1-A435-445C-AF28-515ECBCBB551}"/>
                  </a:ext>
                </a:extLst>
              </p:cNvPr>
              <p:cNvSpPr/>
              <p:nvPr/>
            </p:nvSpPr>
            <p:spPr>
              <a:xfrm>
                <a:off x="6257499" y="2927445"/>
                <a:ext cx="404319" cy="674575"/>
              </a:xfrm>
              <a:prstGeom prst="triangle">
                <a:avLst/>
              </a:prstGeom>
              <a:solidFill>
                <a:schemeClr val="accent6">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07" name="Skupina 106">
              <a:extLst>
                <a:ext uri="{FF2B5EF4-FFF2-40B4-BE49-F238E27FC236}">
                  <a16:creationId xmlns:a16="http://schemas.microsoft.com/office/drawing/2014/main" id="{3E537014-F1F6-44A8-ADBD-01AD948C01DA}"/>
                </a:ext>
              </a:extLst>
            </p:cNvPr>
            <p:cNvGrpSpPr/>
            <p:nvPr/>
          </p:nvGrpSpPr>
          <p:grpSpPr>
            <a:xfrm>
              <a:off x="7433016" y="3682801"/>
              <a:ext cx="284702" cy="583187"/>
              <a:chOff x="6257499" y="2927445"/>
              <a:chExt cx="404319" cy="931205"/>
            </a:xfrm>
          </p:grpSpPr>
          <p:sp>
            <p:nvSpPr>
              <p:cNvPr id="108" name="Lichoběžník 107">
                <a:extLst>
                  <a:ext uri="{FF2B5EF4-FFF2-40B4-BE49-F238E27FC236}">
                    <a16:creationId xmlns:a16="http://schemas.microsoft.com/office/drawing/2014/main" id="{0409017D-9607-4265-82F3-A80230E02624}"/>
                  </a:ext>
                </a:extLst>
              </p:cNvPr>
              <p:cNvSpPr/>
              <p:nvPr/>
            </p:nvSpPr>
            <p:spPr>
              <a:xfrm>
                <a:off x="6420832" y="3601197"/>
                <a:ext cx="74188" cy="257453"/>
              </a:xfrm>
              <a:prstGeom prst="trapezoid">
                <a:avLst/>
              </a:prstGeom>
              <a:solidFill>
                <a:schemeClr val="accent2">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9" name="Rovnoramenný trojúhelník 108">
                <a:extLst>
                  <a:ext uri="{FF2B5EF4-FFF2-40B4-BE49-F238E27FC236}">
                    <a16:creationId xmlns:a16="http://schemas.microsoft.com/office/drawing/2014/main" id="{AE5DC555-F19A-4FEA-B4C5-F6C3512A6A23}"/>
                  </a:ext>
                </a:extLst>
              </p:cNvPr>
              <p:cNvSpPr/>
              <p:nvPr/>
            </p:nvSpPr>
            <p:spPr>
              <a:xfrm>
                <a:off x="6257499" y="2927445"/>
                <a:ext cx="404319" cy="674575"/>
              </a:xfrm>
              <a:prstGeom prst="triangle">
                <a:avLst/>
              </a:prstGeom>
              <a:solidFill>
                <a:schemeClr val="accent6">
                  <a:lumMod val="5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10" name="TextovéPole 109">
              <a:extLst>
                <a:ext uri="{FF2B5EF4-FFF2-40B4-BE49-F238E27FC236}">
                  <a16:creationId xmlns:a16="http://schemas.microsoft.com/office/drawing/2014/main" id="{6BA63F3A-FF16-4A0B-A31F-ABED456BFEE9}"/>
                </a:ext>
              </a:extLst>
            </p:cNvPr>
            <p:cNvSpPr txBox="1"/>
            <p:nvPr/>
          </p:nvSpPr>
          <p:spPr>
            <a:xfrm>
              <a:off x="5763726" y="5424316"/>
              <a:ext cx="2142892" cy="830997"/>
            </a:xfrm>
            <a:prstGeom prst="rect">
              <a:avLst/>
            </a:prstGeom>
            <a:noFill/>
          </p:spPr>
          <p:txBody>
            <a:bodyPr wrap="square" rtlCol="0">
              <a:spAutoFit/>
            </a:bodyPr>
            <a:lstStyle/>
            <a:p>
              <a:pPr algn="ctr"/>
              <a:r>
                <a:rPr lang="cs-CZ" sz="1600" b="1" dirty="0"/>
                <a:t>Smrková </a:t>
              </a:r>
            </a:p>
            <a:p>
              <a:pPr algn="ctr"/>
              <a:r>
                <a:rPr lang="cs-CZ" sz="1600" b="1" dirty="0"/>
                <a:t>monokultura</a:t>
              </a:r>
            </a:p>
            <a:p>
              <a:pPr algn="ctr"/>
              <a:r>
                <a:rPr lang="cs-CZ" sz="1600" b="1" dirty="0"/>
                <a:t>(SM 100)</a:t>
              </a:r>
            </a:p>
          </p:txBody>
        </p:sp>
        <p:sp>
          <p:nvSpPr>
            <p:cNvPr id="111" name="TextovéPole 110">
              <a:extLst>
                <a:ext uri="{FF2B5EF4-FFF2-40B4-BE49-F238E27FC236}">
                  <a16:creationId xmlns:a16="http://schemas.microsoft.com/office/drawing/2014/main" id="{8EAA62A1-DFDF-4B9E-AF0F-26B7CBD388F6}"/>
                </a:ext>
              </a:extLst>
            </p:cNvPr>
            <p:cNvSpPr txBox="1"/>
            <p:nvPr/>
          </p:nvSpPr>
          <p:spPr>
            <a:xfrm>
              <a:off x="5977936" y="459949"/>
              <a:ext cx="1696559" cy="784830"/>
            </a:xfrm>
            <a:prstGeom prst="rect">
              <a:avLst/>
            </a:prstGeom>
            <a:noFill/>
          </p:spPr>
          <p:txBody>
            <a:bodyPr wrap="square" rtlCol="0">
              <a:spAutoFit/>
            </a:bodyPr>
            <a:lstStyle/>
            <a:p>
              <a:pPr algn="ctr"/>
              <a:r>
                <a:rPr lang="cs-CZ" sz="1500" b="1" dirty="0">
                  <a:solidFill>
                    <a:srgbClr val="C00000"/>
                  </a:solidFill>
                  <a:latin typeface="Arial" panose="020B0604020202020204" pitchFamily="34" charset="0"/>
                  <a:cs typeface="Arial" panose="020B0604020202020204" pitchFamily="34" charset="0"/>
                </a:rPr>
                <a:t>Přírodě vzdálená </a:t>
              </a:r>
            </a:p>
            <a:p>
              <a:pPr algn="ctr"/>
              <a:r>
                <a:rPr lang="cs-CZ" sz="1500" b="1" dirty="0">
                  <a:solidFill>
                    <a:srgbClr val="C00000"/>
                  </a:solidFill>
                  <a:latin typeface="Arial" panose="020B0604020202020204" pitchFamily="34" charset="0"/>
                  <a:cs typeface="Arial" panose="020B0604020202020204" pitchFamily="34" charset="0"/>
                </a:rPr>
                <a:t>vegetace</a:t>
              </a:r>
            </a:p>
          </p:txBody>
        </p:sp>
        <p:grpSp>
          <p:nvGrpSpPr>
            <p:cNvPr id="127" name="Skupina 126">
              <a:extLst>
                <a:ext uri="{FF2B5EF4-FFF2-40B4-BE49-F238E27FC236}">
                  <a16:creationId xmlns:a16="http://schemas.microsoft.com/office/drawing/2014/main" id="{00EEB69A-9DAC-497F-A73E-350962FC3FA0}"/>
                </a:ext>
              </a:extLst>
            </p:cNvPr>
            <p:cNvGrpSpPr/>
            <p:nvPr/>
          </p:nvGrpSpPr>
          <p:grpSpPr>
            <a:xfrm>
              <a:off x="7744292" y="4160416"/>
              <a:ext cx="721069" cy="62359"/>
              <a:chOff x="7888278" y="3760717"/>
              <a:chExt cx="1169233" cy="102830"/>
            </a:xfrm>
          </p:grpSpPr>
          <p:grpSp>
            <p:nvGrpSpPr>
              <p:cNvPr id="119" name="Skupina 118">
                <a:extLst>
                  <a:ext uri="{FF2B5EF4-FFF2-40B4-BE49-F238E27FC236}">
                    <a16:creationId xmlns:a16="http://schemas.microsoft.com/office/drawing/2014/main" id="{47793081-02BE-4751-BA3B-52A98A4914DB}"/>
                  </a:ext>
                </a:extLst>
              </p:cNvPr>
              <p:cNvGrpSpPr/>
              <p:nvPr/>
            </p:nvGrpSpPr>
            <p:grpSpPr>
              <a:xfrm>
                <a:off x="7888278" y="3761365"/>
                <a:ext cx="578804" cy="102182"/>
                <a:chOff x="7888278" y="3761365"/>
                <a:chExt cx="578804" cy="102182"/>
              </a:xfrm>
            </p:grpSpPr>
            <p:grpSp>
              <p:nvGrpSpPr>
                <p:cNvPr id="114" name="Skupina 113">
                  <a:extLst>
                    <a:ext uri="{FF2B5EF4-FFF2-40B4-BE49-F238E27FC236}">
                      <a16:creationId xmlns:a16="http://schemas.microsoft.com/office/drawing/2014/main" id="{553F111D-328C-40A4-BDA9-A9E059518997}"/>
                    </a:ext>
                  </a:extLst>
                </p:cNvPr>
                <p:cNvGrpSpPr/>
                <p:nvPr/>
              </p:nvGrpSpPr>
              <p:grpSpPr>
                <a:xfrm>
                  <a:off x="7888278" y="3761797"/>
                  <a:ext cx="283798" cy="101750"/>
                  <a:chOff x="7888278" y="3761797"/>
                  <a:chExt cx="283798" cy="101750"/>
                </a:xfrm>
              </p:grpSpPr>
              <p:sp>
                <p:nvSpPr>
                  <p:cNvPr id="112" name="Vývojový diagram: zpoždění 111">
                    <a:extLst>
                      <a:ext uri="{FF2B5EF4-FFF2-40B4-BE49-F238E27FC236}">
                        <a16:creationId xmlns:a16="http://schemas.microsoft.com/office/drawing/2014/main" id="{96D308A8-1F76-4C0A-A5DD-F77ACF98DBEC}"/>
                      </a:ext>
                    </a:extLst>
                  </p:cNvPr>
                  <p:cNvSpPr/>
                  <p:nvPr/>
                </p:nvSpPr>
                <p:spPr>
                  <a:xfrm rot="16200000">
                    <a:off x="7907213" y="3743724"/>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3" name="Vývojový diagram: zpoždění 112">
                    <a:extLst>
                      <a:ext uri="{FF2B5EF4-FFF2-40B4-BE49-F238E27FC236}">
                        <a16:creationId xmlns:a16="http://schemas.microsoft.com/office/drawing/2014/main" id="{389FB7D1-54E4-4ADB-A297-C96ABC71134B}"/>
                      </a:ext>
                    </a:extLst>
                  </p:cNvPr>
                  <p:cNvSpPr/>
                  <p:nvPr/>
                </p:nvSpPr>
                <p:spPr>
                  <a:xfrm rot="16200000">
                    <a:off x="8052254" y="3742862"/>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16" name="Skupina 115">
                  <a:extLst>
                    <a:ext uri="{FF2B5EF4-FFF2-40B4-BE49-F238E27FC236}">
                      <a16:creationId xmlns:a16="http://schemas.microsoft.com/office/drawing/2014/main" id="{514ABD4F-E643-456B-8899-C35E0A15A50F}"/>
                    </a:ext>
                  </a:extLst>
                </p:cNvPr>
                <p:cNvGrpSpPr/>
                <p:nvPr/>
              </p:nvGrpSpPr>
              <p:grpSpPr>
                <a:xfrm>
                  <a:off x="8183284" y="3761365"/>
                  <a:ext cx="283798" cy="101750"/>
                  <a:chOff x="7888278" y="3761797"/>
                  <a:chExt cx="283798" cy="101750"/>
                </a:xfrm>
              </p:grpSpPr>
              <p:sp>
                <p:nvSpPr>
                  <p:cNvPr id="117" name="Vývojový diagram: zpoždění 116">
                    <a:extLst>
                      <a:ext uri="{FF2B5EF4-FFF2-40B4-BE49-F238E27FC236}">
                        <a16:creationId xmlns:a16="http://schemas.microsoft.com/office/drawing/2014/main" id="{F522223C-A86E-4A63-AC0A-6D6FB7C86675}"/>
                      </a:ext>
                    </a:extLst>
                  </p:cNvPr>
                  <p:cNvSpPr/>
                  <p:nvPr/>
                </p:nvSpPr>
                <p:spPr>
                  <a:xfrm rot="16200000">
                    <a:off x="7907213" y="3743724"/>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8" name="Vývojový diagram: zpoždění 117">
                    <a:extLst>
                      <a:ext uri="{FF2B5EF4-FFF2-40B4-BE49-F238E27FC236}">
                        <a16:creationId xmlns:a16="http://schemas.microsoft.com/office/drawing/2014/main" id="{11169E29-5969-4FE3-911C-2797F53E375A}"/>
                      </a:ext>
                    </a:extLst>
                  </p:cNvPr>
                  <p:cNvSpPr/>
                  <p:nvPr/>
                </p:nvSpPr>
                <p:spPr>
                  <a:xfrm rot="16200000">
                    <a:off x="8052254" y="3742862"/>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grpSp>
            <p:nvGrpSpPr>
              <p:cNvPr id="120" name="Skupina 119">
                <a:extLst>
                  <a:ext uri="{FF2B5EF4-FFF2-40B4-BE49-F238E27FC236}">
                    <a16:creationId xmlns:a16="http://schemas.microsoft.com/office/drawing/2014/main" id="{94CA6E28-82BB-4419-9C21-C9FE0D27F5DD}"/>
                  </a:ext>
                </a:extLst>
              </p:cNvPr>
              <p:cNvGrpSpPr/>
              <p:nvPr/>
            </p:nvGrpSpPr>
            <p:grpSpPr>
              <a:xfrm>
                <a:off x="8478707" y="3760717"/>
                <a:ext cx="578804" cy="102182"/>
                <a:chOff x="7888278" y="3761365"/>
                <a:chExt cx="578804" cy="102182"/>
              </a:xfrm>
            </p:grpSpPr>
            <p:grpSp>
              <p:nvGrpSpPr>
                <p:cNvPr id="121" name="Skupina 120">
                  <a:extLst>
                    <a:ext uri="{FF2B5EF4-FFF2-40B4-BE49-F238E27FC236}">
                      <a16:creationId xmlns:a16="http://schemas.microsoft.com/office/drawing/2014/main" id="{0358C90A-8F5D-4B6B-AB4F-746A4ED9229C}"/>
                    </a:ext>
                  </a:extLst>
                </p:cNvPr>
                <p:cNvGrpSpPr/>
                <p:nvPr/>
              </p:nvGrpSpPr>
              <p:grpSpPr>
                <a:xfrm>
                  <a:off x="7888278" y="3761797"/>
                  <a:ext cx="283798" cy="101750"/>
                  <a:chOff x="7888278" y="3761797"/>
                  <a:chExt cx="283798" cy="101750"/>
                </a:xfrm>
              </p:grpSpPr>
              <p:sp>
                <p:nvSpPr>
                  <p:cNvPr id="125" name="Vývojový diagram: zpoždění 124">
                    <a:extLst>
                      <a:ext uri="{FF2B5EF4-FFF2-40B4-BE49-F238E27FC236}">
                        <a16:creationId xmlns:a16="http://schemas.microsoft.com/office/drawing/2014/main" id="{55813C94-308D-4C47-B8BE-218F24C10D69}"/>
                      </a:ext>
                    </a:extLst>
                  </p:cNvPr>
                  <p:cNvSpPr/>
                  <p:nvPr/>
                </p:nvSpPr>
                <p:spPr>
                  <a:xfrm rot="16200000">
                    <a:off x="7907213" y="3743724"/>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6" name="Vývojový diagram: zpoždění 125">
                    <a:extLst>
                      <a:ext uri="{FF2B5EF4-FFF2-40B4-BE49-F238E27FC236}">
                        <a16:creationId xmlns:a16="http://schemas.microsoft.com/office/drawing/2014/main" id="{E2044E21-6C65-4CB7-B677-9E60DB4346D4}"/>
                      </a:ext>
                    </a:extLst>
                  </p:cNvPr>
                  <p:cNvSpPr/>
                  <p:nvPr/>
                </p:nvSpPr>
                <p:spPr>
                  <a:xfrm rot="16200000">
                    <a:off x="8052254" y="3742862"/>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22" name="Skupina 121">
                  <a:extLst>
                    <a:ext uri="{FF2B5EF4-FFF2-40B4-BE49-F238E27FC236}">
                      <a16:creationId xmlns:a16="http://schemas.microsoft.com/office/drawing/2014/main" id="{8DFFC830-AD70-4CA2-A04F-E7B3B1804F86}"/>
                    </a:ext>
                  </a:extLst>
                </p:cNvPr>
                <p:cNvGrpSpPr/>
                <p:nvPr/>
              </p:nvGrpSpPr>
              <p:grpSpPr>
                <a:xfrm>
                  <a:off x="8183284" y="3761365"/>
                  <a:ext cx="283798" cy="101750"/>
                  <a:chOff x="7888278" y="3761797"/>
                  <a:chExt cx="283798" cy="101750"/>
                </a:xfrm>
              </p:grpSpPr>
              <p:sp>
                <p:nvSpPr>
                  <p:cNvPr id="123" name="Vývojový diagram: zpoždění 122">
                    <a:extLst>
                      <a:ext uri="{FF2B5EF4-FFF2-40B4-BE49-F238E27FC236}">
                        <a16:creationId xmlns:a16="http://schemas.microsoft.com/office/drawing/2014/main" id="{86937866-109F-487E-ABB8-0307965B7505}"/>
                      </a:ext>
                    </a:extLst>
                  </p:cNvPr>
                  <p:cNvSpPr/>
                  <p:nvPr/>
                </p:nvSpPr>
                <p:spPr>
                  <a:xfrm rot="16200000">
                    <a:off x="7907213" y="3743724"/>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4" name="Vývojový diagram: zpoždění 123">
                    <a:extLst>
                      <a:ext uri="{FF2B5EF4-FFF2-40B4-BE49-F238E27FC236}">
                        <a16:creationId xmlns:a16="http://schemas.microsoft.com/office/drawing/2014/main" id="{0C0DBC68-34EB-47FC-9F88-F2FBA3818A40}"/>
                      </a:ext>
                    </a:extLst>
                  </p:cNvPr>
                  <p:cNvSpPr/>
                  <p:nvPr/>
                </p:nvSpPr>
                <p:spPr>
                  <a:xfrm rot="16200000">
                    <a:off x="8052254" y="3742862"/>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grpSp>
        <p:sp>
          <p:nvSpPr>
            <p:cNvPr id="159" name="Obdélník 158">
              <a:extLst>
                <a:ext uri="{FF2B5EF4-FFF2-40B4-BE49-F238E27FC236}">
                  <a16:creationId xmlns:a16="http://schemas.microsoft.com/office/drawing/2014/main" id="{39B5BB58-9273-4F30-A01C-71414D3EE7DB}"/>
                </a:ext>
              </a:extLst>
            </p:cNvPr>
            <p:cNvSpPr/>
            <p:nvPr/>
          </p:nvSpPr>
          <p:spPr>
            <a:xfrm>
              <a:off x="9538141" y="1442857"/>
              <a:ext cx="1795803" cy="2784877"/>
            </a:xfrm>
            <a:prstGeom prst="rect">
              <a:avLst/>
            </a:prstGeom>
            <a:gradFill flip="none" rotWithShape="1">
              <a:gsLst>
                <a:gs pos="38000">
                  <a:schemeClr val="accent1">
                    <a:alpha val="6000"/>
                  </a:schemeClr>
                </a:gs>
                <a:gs pos="0">
                  <a:srgbClr val="0070C0"/>
                </a:gs>
              </a:gsLst>
              <a:lin ang="5400000" scaled="1"/>
              <a:tileRect/>
            </a:gradFill>
            <a:ln>
              <a:solidFill>
                <a:schemeClr val="tx1">
                  <a:alpha val="9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44" name="Skupina 143">
              <a:extLst>
                <a:ext uri="{FF2B5EF4-FFF2-40B4-BE49-F238E27FC236}">
                  <a16:creationId xmlns:a16="http://schemas.microsoft.com/office/drawing/2014/main" id="{37FE39E3-C1C6-4306-93BC-E149592C252C}"/>
                </a:ext>
              </a:extLst>
            </p:cNvPr>
            <p:cNvGrpSpPr/>
            <p:nvPr/>
          </p:nvGrpSpPr>
          <p:grpSpPr>
            <a:xfrm>
              <a:off x="9123642" y="4159967"/>
              <a:ext cx="404142" cy="63540"/>
              <a:chOff x="7888278" y="3760748"/>
              <a:chExt cx="666715" cy="102799"/>
            </a:xfrm>
          </p:grpSpPr>
          <p:grpSp>
            <p:nvGrpSpPr>
              <p:cNvPr id="145" name="Skupina 144">
                <a:extLst>
                  <a:ext uri="{FF2B5EF4-FFF2-40B4-BE49-F238E27FC236}">
                    <a16:creationId xmlns:a16="http://schemas.microsoft.com/office/drawing/2014/main" id="{4733B22E-D338-4C96-A2F8-EEC6496978D7}"/>
                  </a:ext>
                </a:extLst>
              </p:cNvPr>
              <p:cNvGrpSpPr/>
              <p:nvPr/>
            </p:nvGrpSpPr>
            <p:grpSpPr>
              <a:xfrm>
                <a:off x="7888278" y="3761365"/>
                <a:ext cx="578804" cy="102182"/>
                <a:chOff x="7888278" y="3761365"/>
                <a:chExt cx="578804" cy="102182"/>
              </a:xfrm>
            </p:grpSpPr>
            <p:grpSp>
              <p:nvGrpSpPr>
                <p:cNvPr id="153" name="Skupina 152">
                  <a:extLst>
                    <a:ext uri="{FF2B5EF4-FFF2-40B4-BE49-F238E27FC236}">
                      <a16:creationId xmlns:a16="http://schemas.microsoft.com/office/drawing/2014/main" id="{55FB35D4-A54A-4D1B-8514-AF22443C1A25}"/>
                    </a:ext>
                  </a:extLst>
                </p:cNvPr>
                <p:cNvGrpSpPr/>
                <p:nvPr/>
              </p:nvGrpSpPr>
              <p:grpSpPr>
                <a:xfrm>
                  <a:off x="7888278" y="3761797"/>
                  <a:ext cx="283798" cy="101750"/>
                  <a:chOff x="7888278" y="3761797"/>
                  <a:chExt cx="283798" cy="101750"/>
                </a:xfrm>
              </p:grpSpPr>
              <p:sp>
                <p:nvSpPr>
                  <p:cNvPr id="157" name="Vývojový diagram: zpoždění 156">
                    <a:extLst>
                      <a:ext uri="{FF2B5EF4-FFF2-40B4-BE49-F238E27FC236}">
                        <a16:creationId xmlns:a16="http://schemas.microsoft.com/office/drawing/2014/main" id="{6D83FEA5-6DED-4F06-9F85-FE1A0B99B283}"/>
                      </a:ext>
                    </a:extLst>
                  </p:cNvPr>
                  <p:cNvSpPr/>
                  <p:nvPr/>
                </p:nvSpPr>
                <p:spPr>
                  <a:xfrm rot="16200000">
                    <a:off x="7907213" y="3743724"/>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8" name="Vývojový diagram: zpoždění 157">
                    <a:extLst>
                      <a:ext uri="{FF2B5EF4-FFF2-40B4-BE49-F238E27FC236}">
                        <a16:creationId xmlns:a16="http://schemas.microsoft.com/office/drawing/2014/main" id="{6477325A-23FE-4F18-88CC-CDF819D2BEED}"/>
                      </a:ext>
                    </a:extLst>
                  </p:cNvPr>
                  <p:cNvSpPr/>
                  <p:nvPr/>
                </p:nvSpPr>
                <p:spPr>
                  <a:xfrm rot="16200000">
                    <a:off x="8052254" y="3742862"/>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54" name="Skupina 153">
                  <a:extLst>
                    <a:ext uri="{FF2B5EF4-FFF2-40B4-BE49-F238E27FC236}">
                      <a16:creationId xmlns:a16="http://schemas.microsoft.com/office/drawing/2014/main" id="{E057F4E6-3848-4D05-BB4E-A1584AD40285}"/>
                    </a:ext>
                  </a:extLst>
                </p:cNvPr>
                <p:cNvGrpSpPr/>
                <p:nvPr/>
              </p:nvGrpSpPr>
              <p:grpSpPr>
                <a:xfrm>
                  <a:off x="8183284" y="3761365"/>
                  <a:ext cx="283798" cy="101750"/>
                  <a:chOff x="7888278" y="3761797"/>
                  <a:chExt cx="283798" cy="101750"/>
                </a:xfrm>
              </p:grpSpPr>
              <p:sp>
                <p:nvSpPr>
                  <p:cNvPr id="155" name="Vývojový diagram: zpoždění 154">
                    <a:extLst>
                      <a:ext uri="{FF2B5EF4-FFF2-40B4-BE49-F238E27FC236}">
                        <a16:creationId xmlns:a16="http://schemas.microsoft.com/office/drawing/2014/main" id="{640540E1-7ABA-4FE4-8D82-DAEEB6F999BA}"/>
                      </a:ext>
                    </a:extLst>
                  </p:cNvPr>
                  <p:cNvSpPr/>
                  <p:nvPr/>
                </p:nvSpPr>
                <p:spPr>
                  <a:xfrm rot="16200000">
                    <a:off x="7907213" y="3743724"/>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6" name="Vývojový diagram: zpoždění 155">
                    <a:extLst>
                      <a:ext uri="{FF2B5EF4-FFF2-40B4-BE49-F238E27FC236}">
                        <a16:creationId xmlns:a16="http://schemas.microsoft.com/office/drawing/2014/main" id="{8BA819F2-E7E9-4C6F-BECA-CC20861A2A49}"/>
                      </a:ext>
                    </a:extLst>
                  </p:cNvPr>
                  <p:cNvSpPr/>
                  <p:nvPr/>
                </p:nvSpPr>
                <p:spPr>
                  <a:xfrm rot="16200000">
                    <a:off x="8052254" y="3742862"/>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150" name="Vývojový diagram: zpoždění 149">
                <a:extLst>
                  <a:ext uri="{FF2B5EF4-FFF2-40B4-BE49-F238E27FC236}">
                    <a16:creationId xmlns:a16="http://schemas.microsoft.com/office/drawing/2014/main" id="{DD4A6EEE-0339-45A4-88C2-92BA142C6C20}"/>
                  </a:ext>
                </a:extLst>
              </p:cNvPr>
              <p:cNvSpPr/>
              <p:nvPr/>
            </p:nvSpPr>
            <p:spPr>
              <a:xfrm rot="16200000">
                <a:off x="8435171" y="3741813"/>
                <a:ext cx="100887"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29" name="Skupina 128">
              <a:extLst>
                <a:ext uri="{FF2B5EF4-FFF2-40B4-BE49-F238E27FC236}">
                  <a16:creationId xmlns:a16="http://schemas.microsoft.com/office/drawing/2014/main" id="{3D1B55B8-6B0B-4297-BFD6-C1FB98440491}"/>
                </a:ext>
              </a:extLst>
            </p:cNvPr>
            <p:cNvGrpSpPr/>
            <p:nvPr/>
          </p:nvGrpSpPr>
          <p:grpSpPr>
            <a:xfrm>
              <a:off x="8415839" y="4160011"/>
              <a:ext cx="708753" cy="63559"/>
              <a:chOff x="7888278" y="3760717"/>
              <a:chExt cx="1169233" cy="102830"/>
            </a:xfrm>
          </p:grpSpPr>
          <p:grpSp>
            <p:nvGrpSpPr>
              <p:cNvPr id="130" name="Skupina 129">
                <a:extLst>
                  <a:ext uri="{FF2B5EF4-FFF2-40B4-BE49-F238E27FC236}">
                    <a16:creationId xmlns:a16="http://schemas.microsoft.com/office/drawing/2014/main" id="{56A3E856-7ADD-459A-9125-B9455750F570}"/>
                  </a:ext>
                </a:extLst>
              </p:cNvPr>
              <p:cNvGrpSpPr/>
              <p:nvPr/>
            </p:nvGrpSpPr>
            <p:grpSpPr>
              <a:xfrm>
                <a:off x="7888278" y="3761365"/>
                <a:ext cx="578804" cy="102182"/>
                <a:chOff x="7888278" y="3761365"/>
                <a:chExt cx="578804" cy="102182"/>
              </a:xfrm>
            </p:grpSpPr>
            <p:grpSp>
              <p:nvGrpSpPr>
                <p:cNvPr id="138" name="Skupina 137">
                  <a:extLst>
                    <a:ext uri="{FF2B5EF4-FFF2-40B4-BE49-F238E27FC236}">
                      <a16:creationId xmlns:a16="http://schemas.microsoft.com/office/drawing/2014/main" id="{E904788A-10CF-4EDD-8FC1-7A0391050DBD}"/>
                    </a:ext>
                  </a:extLst>
                </p:cNvPr>
                <p:cNvGrpSpPr/>
                <p:nvPr/>
              </p:nvGrpSpPr>
              <p:grpSpPr>
                <a:xfrm>
                  <a:off x="7888278" y="3761797"/>
                  <a:ext cx="283798" cy="101750"/>
                  <a:chOff x="7888278" y="3761797"/>
                  <a:chExt cx="283798" cy="101750"/>
                </a:xfrm>
              </p:grpSpPr>
              <p:sp>
                <p:nvSpPr>
                  <p:cNvPr id="142" name="Vývojový diagram: zpoždění 141">
                    <a:extLst>
                      <a:ext uri="{FF2B5EF4-FFF2-40B4-BE49-F238E27FC236}">
                        <a16:creationId xmlns:a16="http://schemas.microsoft.com/office/drawing/2014/main" id="{3A778FB8-13AC-4ED4-A15E-5C91F016BE93}"/>
                      </a:ext>
                    </a:extLst>
                  </p:cNvPr>
                  <p:cNvSpPr/>
                  <p:nvPr/>
                </p:nvSpPr>
                <p:spPr>
                  <a:xfrm rot="16200000">
                    <a:off x="7907213" y="3743724"/>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 name="Vývojový diagram: zpoždění 142">
                    <a:extLst>
                      <a:ext uri="{FF2B5EF4-FFF2-40B4-BE49-F238E27FC236}">
                        <a16:creationId xmlns:a16="http://schemas.microsoft.com/office/drawing/2014/main" id="{F44DBEE8-04C4-4BD3-A101-8BEFBE3ACEEA}"/>
                      </a:ext>
                    </a:extLst>
                  </p:cNvPr>
                  <p:cNvSpPr/>
                  <p:nvPr/>
                </p:nvSpPr>
                <p:spPr>
                  <a:xfrm rot="16200000">
                    <a:off x="8052254" y="3742862"/>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39" name="Skupina 138">
                  <a:extLst>
                    <a:ext uri="{FF2B5EF4-FFF2-40B4-BE49-F238E27FC236}">
                      <a16:creationId xmlns:a16="http://schemas.microsoft.com/office/drawing/2014/main" id="{0F392B37-AB0D-495F-AA55-D9386B8498CE}"/>
                    </a:ext>
                  </a:extLst>
                </p:cNvPr>
                <p:cNvGrpSpPr/>
                <p:nvPr/>
              </p:nvGrpSpPr>
              <p:grpSpPr>
                <a:xfrm>
                  <a:off x="8183284" y="3761365"/>
                  <a:ext cx="283798" cy="101750"/>
                  <a:chOff x="7888278" y="3761797"/>
                  <a:chExt cx="283798" cy="101750"/>
                </a:xfrm>
              </p:grpSpPr>
              <p:sp>
                <p:nvSpPr>
                  <p:cNvPr id="140" name="Vývojový diagram: zpoždění 139">
                    <a:extLst>
                      <a:ext uri="{FF2B5EF4-FFF2-40B4-BE49-F238E27FC236}">
                        <a16:creationId xmlns:a16="http://schemas.microsoft.com/office/drawing/2014/main" id="{986E0972-75EA-4DFC-BC3F-D47669FC7D13}"/>
                      </a:ext>
                    </a:extLst>
                  </p:cNvPr>
                  <p:cNvSpPr/>
                  <p:nvPr/>
                </p:nvSpPr>
                <p:spPr>
                  <a:xfrm rot="16200000">
                    <a:off x="7907213" y="3743724"/>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1" name="Vývojový diagram: zpoždění 140">
                    <a:extLst>
                      <a:ext uri="{FF2B5EF4-FFF2-40B4-BE49-F238E27FC236}">
                        <a16:creationId xmlns:a16="http://schemas.microsoft.com/office/drawing/2014/main" id="{27836E25-71CE-4DD8-950D-805F70E8A554}"/>
                      </a:ext>
                    </a:extLst>
                  </p:cNvPr>
                  <p:cNvSpPr/>
                  <p:nvPr/>
                </p:nvSpPr>
                <p:spPr>
                  <a:xfrm rot="16200000">
                    <a:off x="8052254" y="3742862"/>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grpSp>
            <p:nvGrpSpPr>
              <p:cNvPr id="131" name="Skupina 130">
                <a:extLst>
                  <a:ext uri="{FF2B5EF4-FFF2-40B4-BE49-F238E27FC236}">
                    <a16:creationId xmlns:a16="http://schemas.microsoft.com/office/drawing/2014/main" id="{62768740-9625-46B4-A008-6BA67405680F}"/>
                  </a:ext>
                </a:extLst>
              </p:cNvPr>
              <p:cNvGrpSpPr/>
              <p:nvPr/>
            </p:nvGrpSpPr>
            <p:grpSpPr>
              <a:xfrm>
                <a:off x="8478707" y="3760717"/>
                <a:ext cx="578804" cy="102182"/>
                <a:chOff x="7888278" y="3761365"/>
                <a:chExt cx="578804" cy="102182"/>
              </a:xfrm>
            </p:grpSpPr>
            <p:grpSp>
              <p:nvGrpSpPr>
                <p:cNvPr id="132" name="Skupina 131">
                  <a:extLst>
                    <a:ext uri="{FF2B5EF4-FFF2-40B4-BE49-F238E27FC236}">
                      <a16:creationId xmlns:a16="http://schemas.microsoft.com/office/drawing/2014/main" id="{E4309FB8-A14B-43B1-BB9F-3C834B879811}"/>
                    </a:ext>
                  </a:extLst>
                </p:cNvPr>
                <p:cNvGrpSpPr/>
                <p:nvPr/>
              </p:nvGrpSpPr>
              <p:grpSpPr>
                <a:xfrm>
                  <a:off x="7888278" y="3761797"/>
                  <a:ext cx="283798" cy="101750"/>
                  <a:chOff x="7888278" y="3761797"/>
                  <a:chExt cx="283798" cy="101750"/>
                </a:xfrm>
              </p:grpSpPr>
              <p:sp>
                <p:nvSpPr>
                  <p:cNvPr id="136" name="Vývojový diagram: zpoždění 135">
                    <a:extLst>
                      <a:ext uri="{FF2B5EF4-FFF2-40B4-BE49-F238E27FC236}">
                        <a16:creationId xmlns:a16="http://schemas.microsoft.com/office/drawing/2014/main" id="{E4BB3F46-5D29-4510-B004-0EAF0E6E65F2}"/>
                      </a:ext>
                    </a:extLst>
                  </p:cNvPr>
                  <p:cNvSpPr/>
                  <p:nvPr/>
                </p:nvSpPr>
                <p:spPr>
                  <a:xfrm rot="16200000">
                    <a:off x="7907213" y="3743724"/>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7" name="Vývojový diagram: zpoždění 136">
                    <a:extLst>
                      <a:ext uri="{FF2B5EF4-FFF2-40B4-BE49-F238E27FC236}">
                        <a16:creationId xmlns:a16="http://schemas.microsoft.com/office/drawing/2014/main" id="{655C70B0-F533-4B82-83B3-7257498BE4B9}"/>
                      </a:ext>
                    </a:extLst>
                  </p:cNvPr>
                  <p:cNvSpPr/>
                  <p:nvPr/>
                </p:nvSpPr>
                <p:spPr>
                  <a:xfrm rot="16200000">
                    <a:off x="8052254" y="3742862"/>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33" name="Skupina 132">
                  <a:extLst>
                    <a:ext uri="{FF2B5EF4-FFF2-40B4-BE49-F238E27FC236}">
                      <a16:creationId xmlns:a16="http://schemas.microsoft.com/office/drawing/2014/main" id="{1DA5A31B-C646-4EEE-965B-67D7004D5A48}"/>
                    </a:ext>
                  </a:extLst>
                </p:cNvPr>
                <p:cNvGrpSpPr/>
                <p:nvPr/>
              </p:nvGrpSpPr>
              <p:grpSpPr>
                <a:xfrm>
                  <a:off x="8183284" y="3761365"/>
                  <a:ext cx="283798" cy="101750"/>
                  <a:chOff x="7888278" y="3761797"/>
                  <a:chExt cx="283798" cy="101750"/>
                </a:xfrm>
              </p:grpSpPr>
              <p:sp>
                <p:nvSpPr>
                  <p:cNvPr id="134" name="Vývojový diagram: zpoždění 133">
                    <a:extLst>
                      <a:ext uri="{FF2B5EF4-FFF2-40B4-BE49-F238E27FC236}">
                        <a16:creationId xmlns:a16="http://schemas.microsoft.com/office/drawing/2014/main" id="{F644995E-6541-4135-82FF-2CF6CAE459F6}"/>
                      </a:ext>
                    </a:extLst>
                  </p:cNvPr>
                  <p:cNvSpPr/>
                  <p:nvPr/>
                </p:nvSpPr>
                <p:spPr>
                  <a:xfrm rot="16200000">
                    <a:off x="7907213" y="3743724"/>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5" name="Vývojový diagram: zpoždění 134">
                    <a:extLst>
                      <a:ext uri="{FF2B5EF4-FFF2-40B4-BE49-F238E27FC236}">
                        <a16:creationId xmlns:a16="http://schemas.microsoft.com/office/drawing/2014/main" id="{64630CC2-7AFF-4951-BCBF-B0C39DB043E1}"/>
                      </a:ext>
                    </a:extLst>
                  </p:cNvPr>
                  <p:cNvSpPr/>
                  <p:nvPr/>
                </p:nvSpPr>
                <p:spPr>
                  <a:xfrm rot="16200000">
                    <a:off x="8052254" y="3742862"/>
                    <a:ext cx="100888" cy="138757"/>
                  </a:xfrm>
                  <a:prstGeom prst="flowChartDelay">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grpSp>
        <p:sp>
          <p:nvSpPr>
            <p:cNvPr id="160" name="TextovéPole 159">
              <a:extLst>
                <a:ext uri="{FF2B5EF4-FFF2-40B4-BE49-F238E27FC236}">
                  <a16:creationId xmlns:a16="http://schemas.microsoft.com/office/drawing/2014/main" id="{AA55E182-7183-4551-A192-D8FE25593184}"/>
                </a:ext>
              </a:extLst>
            </p:cNvPr>
            <p:cNvSpPr txBox="1"/>
            <p:nvPr/>
          </p:nvSpPr>
          <p:spPr>
            <a:xfrm>
              <a:off x="7578536" y="5540798"/>
              <a:ext cx="2142892" cy="584775"/>
            </a:xfrm>
            <a:prstGeom prst="rect">
              <a:avLst/>
            </a:prstGeom>
            <a:noFill/>
          </p:spPr>
          <p:txBody>
            <a:bodyPr wrap="square" rtlCol="0">
              <a:spAutoFit/>
            </a:bodyPr>
            <a:lstStyle/>
            <a:p>
              <a:pPr algn="ctr"/>
              <a:r>
                <a:rPr lang="cs-CZ" sz="1600" b="1" dirty="0"/>
                <a:t>Orná půda</a:t>
              </a:r>
            </a:p>
            <a:p>
              <a:pPr algn="ctr"/>
              <a:r>
                <a:rPr lang="cs-CZ" sz="1600" b="1" dirty="0"/>
                <a:t>(agrocenózy)</a:t>
              </a:r>
            </a:p>
          </p:txBody>
        </p:sp>
        <p:sp>
          <p:nvSpPr>
            <p:cNvPr id="161" name="TextovéPole 160">
              <a:extLst>
                <a:ext uri="{FF2B5EF4-FFF2-40B4-BE49-F238E27FC236}">
                  <a16:creationId xmlns:a16="http://schemas.microsoft.com/office/drawing/2014/main" id="{6F03577C-C060-464F-81E2-B07FD159D088}"/>
                </a:ext>
              </a:extLst>
            </p:cNvPr>
            <p:cNvSpPr txBox="1"/>
            <p:nvPr/>
          </p:nvSpPr>
          <p:spPr>
            <a:xfrm>
              <a:off x="7774572" y="440689"/>
              <a:ext cx="1699923" cy="553998"/>
            </a:xfrm>
            <a:prstGeom prst="rect">
              <a:avLst/>
            </a:prstGeom>
            <a:noFill/>
          </p:spPr>
          <p:txBody>
            <a:bodyPr wrap="square" rtlCol="0">
              <a:spAutoFit/>
            </a:bodyPr>
            <a:lstStyle/>
            <a:p>
              <a:pPr algn="ctr"/>
              <a:r>
                <a:rPr lang="cs-CZ" sz="1500" b="1" dirty="0">
                  <a:solidFill>
                    <a:srgbClr val="FF0000"/>
                  </a:solidFill>
                  <a:latin typeface="Arial" panose="020B0604020202020204" pitchFamily="34" charset="0"/>
                  <a:cs typeface="Arial" panose="020B0604020202020204" pitchFamily="34" charset="0"/>
                </a:rPr>
                <a:t>Přírodě cizí </a:t>
              </a:r>
            </a:p>
            <a:p>
              <a:pPr algn="ctr"/>
              <a:r>
                <a:rPr lang="cs-CZ" sz="1500" b="1" dirty="0">
                  <a:solidFill>
                    <a:srgbClr val="FF0000"/>
                  </a:solidFill>
                  <a:latin typeface="Arial" panose="020B0604020202020204" pitchFamily="34" charset="0"/>
                  <a:cs typeface="Arial" panose="020B0604020202020204" pitchFamily="34" charset="0"/>
                </a:rPr>
                <a:t>vegetace</a:t>
              </a:r>
            </a:p>
          </p:txBody>
        </p:sp>
        <p:sp>
          <p:nvSpPr>
            <p:cNvPr id="163" name="Obdélník 162">
              <a:extLst>
                <a:ext uri="{FF2B5EF4-FFF2-40B4-BE49-F238E27FC236}">
                  <a16:creationId xmlns:a16="http://schemas.microsoft.com/office/drawing/2014/main" id="{D9D69640-90EF-4FAE-AF0C-EC097CC8085D}"/>
                </a:ext>
              </a:extLst>
            </p:cNvPr>
            <p:cNvSpPr/>
            <p:nvPr/>
          </p:nvSpPr>
          <p:spPr>
            <a:xfrm>
              <a:off x="9753568" y="3890529"/>
              <a:ext cx="546381" cy="3385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5" name="Obdélník 164">
              <a:extLst>
                <a:ext uri="{FF2B5EF4-FFF2-40B4-BE49-F238E27FC236}">
                  <a16:creationId xmlns:a16="http://schemas.microsoft.com/office/drawing/2014/main" id="{A5A753A2-C35A-4E21-9FDE-300557C671CF}"/>
                </a:ext>
              </a:extLst>
            </p:cNvPr>
            <p:cNvSpPr/>
            <p:nvPr/>
          </p:nvSpPr>
          <p:spPr>
            <a:xfrm>
              <a:off x="9805397" y="4024203"/>
              <a:ext cx="164103" cy="127695"/>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6" name="Obdélník 165">
              <a:extLst>
                <a:ext uri="{FF2B5EF4-FFF2-40B4-BE49-F238E27FC236}">
                  <a16:creationId xmlns:a16="http://schemas.microsoft.com/office/drawing/2014/main" id="{E437C289-6FAA-4D2B-99E5-77233259503D}"/>
                </a:ext>
              </a:extLst>
            </p:cNvPr>
            <p:cNvSpPr/>
            <p:nvPr/>
          </p:nvSpPr>
          <p:spPr>
            <a:xfrm>
              <a:off x="10053925" y="4012449"/>
              <a:ext cx="164103" cy="210544"/>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67" name="Skupina 166">
              <a:extLst>
                <a:ext uri="{FF2B5EF4-FFF2-40B4-BE49-F238E27FC236}">
                  <a16:creationId xmlns:a16="http://schemas.microsoft.com/office/drawing/2014/main" id="{EEC56FC4-5BE8-4623-8C5A-9B0DDF2379B1}"/>
                </a:ext>
              </a:extLst>
            </p:cNvPr>
            <p:cNvGrpSpPr/>
            <p:nvPr/>
          </p:nvGrpSpPr>
          <p:grpSpPr>
            <a:xfrm>
              <a:off x="10273984" y="3346068"/>
              <a:ext cx="546380" cy="883007"/>
              <a:chOff x="1095154" y="1844747"/>
              <a:chExt cx="765544" cy="1642732"/>
            </a:xfrm>
          </p:grpSpPr>
          <p:sp>
            <p:nvSpPr>
              <p:cNvPr id="168" name="Lichoběžník 167">
                <a:extLst>
                  <a:ext uri="{FF2B5EF4-FFF2-40B4-BE49-F238E27FC236}">
                    <a16:creationId xmlns:a16="http://schemas.microsoft.com/office/drawing/2014/main" id="{3ED8178F-AB6D-46FD-9600-D985CC768FA8}"/>
                  </a:ext>
                </a:extLst>
              </p:cNvPr>
              <p:cNvSpPr/>
              <p:nvPr/>
            </p:nvSpPr>
            <p:spPr>
              <a:xfrm>
                <a:off x="1350334" y="2562446"/>
                <a:ext cx="244549" cy="925033"/>
              </a:xfrm>
              <a:prstGeom prst="trapezoid">
                <a:avLst/>
              </a:prstGeom>
              <a:solidFill>
                <a:schemeClr val="accent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9" name="Ovál 168">
                <a:extLst>
                  <a:ext uri="{FF2B5EF4-FFF2-40B4-BE49-F238E27FC236}">
                    <a16:creationId xmlns:a16="http://schemas.microsoft.com/office/drawing/2014/main" id="{B6E3718C-0321-43B3-8FD2-F92E39F73801}"/>
                  </a:ext>
                </a:extLst>
              </p:cNvPr>
              <p:cNvSpPr/>
              <p:nvPr/>
            </p:nvSpPr>
            <p:spPr>
              <a:xfrm>
                <a:off x="1095154" y="1844747"/>
                <a:ext cx="765544" cy="925033"/>
              </a:xfrm>
              <a:prstGeom prst="ellipse">
                <a:avLst/>
              </a:prstGeom>
              <a:solidFill>
                <a:schemeClr val="accent6">
                  <a:lumMod val="75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grpSp>
        <p:sp>
          <p:nvSpPr>
            <p:cNvPr id="164" name="Lichoběžník 163">
              <a:extLst>
                <a:ext uri="{FF2B5EF4-FFF2-40B4-BE49-F238E27FC236}">
                  <a16:creationId xmlns:a16="http://schemas.microsoft.com/office/drawing/2014/main" id="{6B621B90-72BD-42B7-B460-EAA0CA01491C}"/>
                </a:ext>
              </a:extLst>
            </p:cNvPr>
            <p:cNvSpPr/>
            <p:nvPr/>
          </p:nvSpPr>
          <p:spPr>
            <a:xfrm>
              <a:off x="9652165" y="3643588"/>
              <a:ext cx="749185" cy="326605"/>
            </a:xfrm>
            <a:prstGeom prst="trapezoid">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0" name="Obdélník 169">
              <a:extLst>
                <a:ext uri="{FF2B5EF4-FFF2-40B4-BE49-F238E27FC236}">
                  <a16:creationId xmlns:a16="http://schemas.microsoft.com/office/drawing/2014/main" id="{0BBB72BA-C0D2-433E-9326-5E891472730D}"/>
                </a:ext>
              </a:extLst>
            </p:cNvPr>
            <p:cNvSpPr/>
            <p:nvPr/>
          </p:nvSpPr>
          <p:spPr>
            <a:xfrm>
              <a:off x="10720385" y="3983330"/>
              <a:ext cx="546381" cy="24574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1" name="Lichoběžník 170">
              <a:extLst>
                <a:ext uri="{FF2B5EF4-FFF2-40B4-BE49-F238E27FC236}">
                  <a16:creationId xmlns:a16="http://schemas.microsoft.com/office/drawing/2014/main" id="{1C6EDD6D-86A8-4678-859A-C6112D0A2E29}"/>
                </a:ext>
              </a:extLst>
            </p:cNvPr>
            <p:cNvSpPr/>
            <p:nvPr/>
          </p:nvSpPr>
          <p:spPr>
            <a:xfrm>
              <a:off x="10673799" y="3823539"/>
              <a:ext cx="629976" cy="195423"/>
            </a:xfrm>
            <a:prstGeom prst="trapezoid">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2" name="TextovéPole 171">
              <a:extLst>
                <a:ext uri="{FF2B5EF4-FFF2-40B4-BE49-F238E27FC236}">
                  <a16:creationId xmlns:a16="http://schemas.microsoft.com/office/drawing/2014/main" id="{A6E5E402-36AF-4A7A-8D02-9742D4FADEB3}"/>
                </a:ext>
              </a:extLst>
            </p:cNvPr>
            <p:cNvSpPr txBox="1"/>
            <p:nvPr/>
          </p:nvSpPr>
          <p:spPr>
            <a:xfrm>
              <a:off x="9571208" y="439608"/>
              <a:ext cx="1800000" cy="553998"/>
            </a:xfrm>
            <a:prstGeom prst="rect">
              <a:avLst/>
            </a:prstGeom>
            <a:noFill/>
          </p:spPr>
          <p:txBody>
            <a:bodyPr wrap="square" rtlCol="0">
              <a:spAutoFit/>
            </a:bodyPr>
            <a:lstStyle/>
            <a:p>
              <a:pPr algn="ctr"/>
              <a:r>
                <a:rPr lang="cs-CZ" sz="1500" b="1" dirty="0">
                  <a:solidFill>
                    <a:srgbClr val="FF0000"/>
                  </a:solidFill>
                  <a:latin typeface="Arial" panose="020B0604020202020204" pitchFamily="34" charset="0"/>
                  <a:cs typeface="Arial" panose="020B0604020202020204" pitchFamily="34" charset="0"/>
                </a:rPr>
                <a:t>Umělá</a:t>
              </a:r>
            </a:p>
            <a:p>
              <a:pPr algn="ctr"/>
              <a:r>
                <a:rPr lang="cs-CZ" sz="1500" b="1" dirty="0">
                  <a:solidFill>
                    <a:srgbClr val="FF0000"/>
                  </a:solidFill>
                  <a:latin typeface="Arial" panose="020B0604020202020204" pitchFamily="34" charset="0"/>
                  <a:cs typeface="Arial" panose="020B0604020202020204" pitchFamily="34" charset="0"/>
                </a:rPr>
                <a:t>vegetace</a:t>
              </a:r>
            </a:p>
          </p:txBody>
        </p:sp>
        <p:sp>
          <p:nvSpPr>
            <p:cNvPr id="173" name="Obdélník 172">
              <a:extLst>
                <a:ext uri="{FF2B5EF4-FFF2-40B4-BE49-F238E27FC236}">
                  <a16:creationId xmlns:a16="http://schemas.microsoft.com/office/drawing/2014/main" id="{75716264-3442-412D-9EA0-AA8483585C09}"/>
                </a:ext>
              </a:extLst>
            </p:cNvPr>
            <p:cNvSpPr/>
            <p:nvPr/>
          </p:nvSpPr>
          <p:spPr>
            <a:xfrm>
              <a:off x="7732994" y="1420338"/>
              <a:ext cx="1800950" cy="2872663"/>
            </a:xfrm>
            <a:prstGeom prst="rect">
              <a:avLst/>
            </a:prstGeom>
            <a:gradFill flip="none" rotWithShape="1">
              <a:gsLst>
                <a:gs pos="38000">
                  <a:schemeClr val="accent1">
                    <a:alpha val="6000"/>
                  </a:schemeClr>
                </a:gs>
                <a:gs pos="0">
                  <a:srgbClr val="0070C0"/>
                </a:gs>
              </a:gsLst>
              <a:lin ang="5400000" scaled="1"/>
              <a:tileRect/>
            </a:gradFill>
            <a:ln>
              <a:solidFill>
                <a:schemeClr val="tx1">
                  <a:alpha val="9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 name="Obdélník 39">
              <a:extLst>
                <a:ext uri="{FF2B5EF4-FFF2-40B4-BE49-F238E27FC236}">
                  <a16:creationId xmlns:a16="http://schemas.microsoft.com/office/drawing/2014/main" id="{385BE669-36EB-401E-97DB-FA011E6447A0}"/>
                </a:ext>
              </a:extLst>
            </p:cNvPr>
            <p:cNvSpPr/>
            <p:nvPr/>
          </p:nvSpPr>
          <p:spPr>
            <a:xfrm>
              <a:off x="534265" y="4231757"/>
              <a:ext cx="10799999" cy="459412"/>
            </a:xfrm>
            <a:prstGeom prst="rect">
              <a:avLst/>
            </a:prstGeom>
            <a:gradFill>
              <a:gsLst>
                <a:gs pos="38000">
                  <a:srgbClr val="FFC000">
                    <a:alpha val="46000"/>
                  </a:srgbClr>
                </a:gs>
                <a:gs pos="19342">
                  <a:schemeClr val="accent4">
                    <a:lumMod val="50000"/>
                  </a:schemeClr>
                </a:gs>
                <a:gs pos="0">
                  <a:schemeClr val="tx1">
                    <a:lumMod val="75000"/>
                    <a:lumOff val="2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4" name="TextovéPole 173">
              <a:extLst>
                <a:ext uri="{FF2B5EF4-FFF2-40B4-BE49-F238E27FC236}">
                  <a16:creationId xmlns:a16="http://schemas.microsoft.com/office/drawing/2014/main" id="{04D17C2B-577B-42FB-825C-14EE64DD84DF}"/>
                </a:ext>
              </a:extLst>
            </p:cNvPr>
            <p:cNvSpPr txBox="1"/>
            <p:nvPr/>
          </p:nvSpPr>
          <p:spPr>
            <a:xfrm>
              <a:off x="9380196" y="5635446"/>
              <a:ext cx="2142892" cy="338554"/>
            </a:xfrm>
            <a:prstGeom prst="rect">
              <a:avLst/>
            </a:prstGeom>
            <a:noFill/>
          </p:spPr>
          <p:txBody>
            <a:bodyPr wrap="square" rtlCol="0">
              <a:spAutoFit/>
            </a:bodyPr>
            <a:lstStyle/>
            <a:p>
              <a:pPr algn="ctr"/>
              <a:r>
                <a:rPr lang="cs-CZ" sz="1600" b="1" dirty="0"/>
                <a:t>Lidská sídla</a:t>
              </a:r>
            </a:p>
          </p:txBody>
        </p:sp>
        <p:sp>
          <p:nvSpPr>
            <p:cNvPr id="175" name="Ovál 174">
              <a:extLst>
                <a:ext uri="{FF2B5EF4-FFF2-40B4-BE49-F238E27FC236}">
                  <a16:creationId xmlns:a16="http://schemas.microsoft.com/office/drawing/2014/main" id="{8DEA549D-3EDE-4574-B51B-6535B0F1FFD6}"/>
                </a:ext>
              </a:extLst>
            </p:cNvPr>
            <p:cNvSpPr/>
            <p:nvPr/>
          </p:nvSpPr>
          <p:spPr>
            <a:xfrm>
              <a:off x="10649538" y="3597518"/>
              <a:ext cx="73323" cy="129581"/>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6" name="Ovál 175">
              <a:extLst>
                <a:ext uri="{FF2B5EF4-FFF2-40B4-BE49-F238E27FC236}">
                  <a16:creationId xmlns:a16="http://schemas.microsoft.com/office/drawing/2014/main" id="{A707879F-0631-4B0B-B630-9DDD9B009FFD}"/>
                </a:ext>
              </a:extLst>
            </p:cNvPr>
            <p:cNvSpPr/>
            <p:nvPr/>
          </p:nvSpPr>
          <p:spPr>
            <a:xfrm>
              <a:off x="10530109" y="3660810"/>
              <a:ext cx="73323" cy="129581"/>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7" name="Ovál 176">
              <a:extLst>
                <a:ext uri="{FF2B5EF4-FFF2-40B4-BE49-F238E27FC236}">
                  <a16:creationId xmlns:a16="http://schemas.microsoft.com/office/drawing/2014/main" id="{5394FB39-341D-4555-BD4C-20C5AD33847E}"/>
                </a:ext>
              </a:extLst>
            </p:cNvPr>
            <p:cNvSpPr/>
            <p:nvPr/>
          </p:nvSpPr>
          <p:spPr>
            <a:xfrm>
              <a:off x="10390289" y="3597518"/>
              <a:ext cx="73323" cy="129581"/>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8" name="Ovál 177">
              <a:extLst>
                <a:ext uri="{FF2B5EF4-FFF2-40B4-BE49-F238E27FC236}">
                  <a16:creationId xmlns:a16="http://schemas.microsoft.com/office/drawing/2014/main" id="{D0E784B3-EBAC-4B7B-A5A7-A73062259F9A}"/>
                </a:ext>
              </a:extLst>
            </p:cNvPr>
            <p:cNvSpPr/>
            <p:nvPr/>
          </p:nvSpPr>
          <p:spPr>
            <a:xfrm>
              <a:off x="10517806" y="3483905"/>
              <a:ext cx="73323" cy="129581"/>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9" name="Ovál 178">
              <a:extLst>
                <a:ext uri="{FF2B5EF4-FFF2-40B4-BE49-F238E27FC236}">
                  <a16:creationId xmlns:a16="http://schemas.microsoft.com/office/drawing/2014/main" id="{F23633C3-20AF-4DD2-98FA-C4413992FA1A}"/>
                </a:ext>
              </a:extLst>
            </p:cNvPr>
            <p:cNvSpPr/>
            <p:nvPr/>
          </p:nvSpPr>
          <p:spPr>
            <a:xfrm>
              <a:off x="10651806" y="3428668"/>
              <a:ext cx="73323" cy="129581"/>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0" name="Ovál 179">
              <a:extLst>
                <a:ext uri="{FF2B5EF4-FFF2-40B4-BE49-F238E27FC236}">
                  <a16:creationId xmlns:a16="http://schemas.microsoft.com/office/drawing/2014/main" id="{7EBBBA35-55C5-482A-95D7-4C3FD163A292}"/>
                </a:ext>
              </a:extLst>
            </p:cNvPr>
            <p:cNvSpPr/>
            <p:nvPr/>
          </p:nvSpPr>
          <p:spPr>
            <a:xfrm>
              <a:off x="10390253" y="3428668"/>
              <a:ext cx="73323" cy="129581"/>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1" name="Obdélník 180">
              <a:extLst>
                <a:ext uri="{FF2B5EF4-FFF2-40B4-BE49-F238E27FC236}">
                  <a16:creationId xmlns:a16="http://schemas.microsoft.com/office/drawing/2014/main" id="{74CF3356-92F4-4277-B7BA-C85F52893F2F}"/>
                </a:ext>
              </a:extLst>
            </p:cNvPr>
            <p:cNvSpPr/>
            <p:nvPr/>
          </p:nvSpPr>
          <p:spPr>
            <a:xfrm>
              <a:off x="533814" y="1006065"/>
              <a:ext cx="10800450" cy="4504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2" name="TextovéPole 181">
              <a:extLst>
                <a:ext uri="{FF2B5EF4-FFF2-40B4-BE49-F238E27FC236}">
                  <a16:creationId xmlns:a16="http://schemas.microsoft.com/office/drawing/2014/main" id="{8202C462-1C03-415E-B971-42CFB422CE86}"/>
                </a:ext>
              </a:extLst>
            </p:cNvPr>
            <p:cNvSpPr txBox="1"/>
            <p:nvPr/>
          </p:nvSpPr>
          <p:spPr>
            <a:xfrm>
              <a:off x="3374800" y="1065864"/>
              <a:ext cx="5118478" cy="338554"/>
            </a:xfrm>
            <a:prstGeom prst="rect">
              <a:avLst/>
            </a:prstGeom>
            <a:noFill/>
          </p:spPr>
          <p:txBody>
            <a:bodyPr wrap="square" rtlCol="0">
              <a:spAutoFit/>
            </a:bodyPr>
            <a:lstStyle/>
            <a:p>
              <a:pPr algn="ctr"/>
              <a:r>
                <a:rPr lang="cs-CZ" sz="1600" b="1" i="1" dirty="0"/>
                <a:t>(Míra antropogenního ovlivnění)</a:t>
              </a:r>
            </a:p>
          </p:txBody>
        </p:sp>
        <p:sp>
          <p:nvSpPr>
            <p:cNvPr id="183" name="TextovéPole 182">
              <a:extLst>
                <a:ext uri="{FF2B5EF4-FFF2-40B4-BE49-F238E27FC236}">
                  <a16:creationId xmlns:a16="http://schemas.microsoft.com/office/drawing/2014/main" id="{1E06FECD-8391-46EA-94EA-8A7A2EFE577E}"/>
                </a:ext>
              </a:extLst>
            </p:cNvPr>
            <p:cNvSpPr txBox="1"/>
            <p:nvPr/>
          </p:nvSpPr>
          <p:spPr>
            <a:xfrm>
              <a:off x="322698" y="1055282"/>
              <a:ext cx="2221231" cy="338554"/>
            </a:xfrm>
            <a:prstGeom prst="rect">
              <a:avLst/>
            </a:prstGeom>
            <a:noFill/>
          </p:spPr>
          <p:txBody>
            <a:bodyPr wrap="square" rtlCol="0">
              <a:spAutoFit/>
            </a:bodyPr>
            <a:lstStyle/>
            <a:p>
              <a:pPr algn="ctr"/>
              <a:r>
                <a:rPr lang="cs-CZ" sz="1600" b="1" dirty="0">
                  <a:solidFill>
                    <a:schemeClr val="accent6">
                      <a:lumMod val="75000"/>
                    </a:schemeClr>
                  </a:solidFill>
                </a:rPr>
                <a:t>Bez vlivu</a:t>
              </a:r>
            </a:p>
          </p:txBody>
        </p:sp>
        <p:sp>
          <p:nvSpPr>
            <p:cNvPr id="184" name="TextovéPole 183">
              <a:extLst>
                <a:ext uri="{FF2B5EF4-FFF2-40B4-BE49-F238E27FC236}">
                  <a16:creationId xmlns:a16="http://schemas.microsoft.com/office/drawing/2014/main" id="{858F9784-8EBA-42D7-993B-5BFC13BEABCB}"/>
                </a:ext>
              </a:extLst>
            </p:cNvPr>
            <p:cNvSpPr txBox="1"/>
            <p:nvPr/>
          </p:nvSpPr>
          <p:spPr>
            <a:xfrm>
              <a:off x="9320863" y="1064794"/>
              <a:ext cx="2221231" cy="338554"/>
            </a:xfrm>
            <a:prstGeom prst="rect">
              <a:avLst/>
            </a:prstGeom>
            <a:noFill/>
          </p:spPr>
          <p:txBody>
            <a:bodyPr wrap="square" rtlCol="0">
              <a:spAutoFit/>
            </a:bodyPr>
            <a:lstStyle/>
            <a:p>
              <a:pPr algn="ctr"/>
              <a:r>
                <a:rPr lang="cs-CZ" sz="1600" b="1" dirty="0">
                  <a:solidFill>
                    <a:srgbClr val="FF0000"/>
                  </a:solidFill>
                </a:rPr>
                <a:t>Dominantní vliv</a:t>
              </a:r>
            </a:p>
          </p:txBody>
        </p:sp>
        <p:cxnSp>
          <p:nvCxnSpPr>
            <p:cNvPr id="186" name="Přímá spojnice se šipkou 185">
              <a:extLst>
                <a:ext uri="{FF2B5EF4-FFF2-40B4-BE49-F238E27FC236}">
                  <a16:creationId xmlns:a16="http://schemas.microsoft.com/office/drawing/2014/main" id="{EADCBA98-5D19-4EF3-96CB-B0A1C4E8BB05}"/>
                </a:ext>
              </a:extLst>
            </p:cNvPr>
            <p:cNvCxnSpPr/>
            <p:nvPr/>
          </p:nvCxnSpPr>
          <p:spPr>
            <a:xfrm>
              <a:off x="2341018" y="1235261"/>
              <a:ext cx="1984181" cy="0"/>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Přímá spojnice se šipkou 186">
              <a:extLst>
                <a:ext uri="{FF2B5EF4-FFF2-40B4-BE49-F238E27FC236}">
                  <a16:creationId xmlns:a16="http://schemas.microsoft.com/office/drawing/2014/main" id="{DAAD440E-E481-4823-96F6-C175907E7C0C}"/>
                </a:ext>
              </a:extLst>
            </p:cNvPr>
            <p:cNvCxnSpPr/>
            <p:nvPr/>
          </p:nvCxnSpPr>
          <p:spPr>
            <a:xfrm>
              <a:off x="7490314" y="1237822"/>
              <a:ext cx="1984181"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9" name="TextovéPole 188">
              <a:extLst>
                <a:ext uri="{FF2B5EF4-FFF2-40B4-BE49-F238E27FC236}">
                  <a16:creationId xmlns:a16="http://schemas.microsoft.com/office/drawing/2014/main" id="{1BF05CDE-2619-46F0-8FFD-952C4C837588}"/>
                </a:ext>
              </a:extLst>
            </p:cNvPr>
            <p:cNvSpPr txBox="1"/>
            <p:nvPr/>
          </p:nvSpPr>
          <p:spPr>
            <a:xfrm>
              <a:off x="3469391" y="4924452"/>
              <a:ext cx="5118478" cy="369332"/>
            </a:xfrm>
            <a:prstGeom prst="rect">
              <a:avLst/>
            </a:prstGeom>
            <a:noFill/>
          </p:spPr>
          <p:txBody>
            <a:bodyPr wrap="square" rtlCol="0">
              <a:spAutoFit/>
            </a:bodyPr>
            <a:lstStyle/>
            <a:p>
              <a:pPr algn="ctr"/>
              <a:r>
                <a:rPr lang="cs-CZ" b="1" i="1" dirty="0">
                  <a:solidFill>
                    <a:schemeClr val="accent2">
                      <a:lumMod val="50000"/>
                    </a:schemeClr>
                  </a:solidFill>
                  <a:latin typeface="Arial" panose="020B0604020202020204" pitchFamily="34" charset="0"/>
                  <a:cs typeface="Arial" panose="020B0604020202020204" pitchFamily="34" charset="0"/>
                </a:rPr>
                <a:t>K A R P A T S K Ý          F L Y Š </a:t>
              </a:r>
            </a:p>
          </p:txBody>
        </p:sp>
        <p:sp>
          <p:nvSpPr>
            <p:cNvPr id="190" name="Obdélník 189">
              <a:extLst>
                <a:ext uri="{FF2B5EF4-FFF2-40B4-BE49-F238E27FC236}">
                  <a16:creationId xmlns:a16="http://schemas.microsoft.com/office/drawing/2014/main" id="{CD53B1CC-605D-4F82-851F-2E0CA7DAD1B8}"/>
                </a:ext>
              </a:extLst>
            </p:cNvPr>
            <p:cNvSpPr/>
            <p:nvPr/>
          </p:nvSpPr>
          <p:spPr>
            <a:xfrm>
              <a:off x="2335172" y="5470497"/>
              <a:ext cx="1800000" cy="760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1" name="Obdélník 190">
              <a:extLst>
                <a:ext uri="{FF2B5EF4-FFF2-40B4-BE49-F238E27FC236}">
                  <a16:creationId xmlns:a16="http://schemas.microsoft.com/office/drawing/2014/main" id="{2E5A3D23-3BA6-4193-895F-5A17FD413368}"/>
                </a:ext>
              </a:extLst>
            </p:cNvPr>
            <p:cNvSpPr/>
            <p:nvPr/>
          </p:nvSpPr>
          <p:spPr>
            <a:xfrm>
              <a:off x="4134535" y="5470496"/>
              <a:ext cx="1800000" cy="760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2" name="Obdélník 191">
              <a:extLst>
                <a:ext uri="{FF2B5EF4-FFF2-40B4-BE49-F238E27FC236}">
                  <a16:creationId xmlns:a16="http://schemas.microsoft.com/office/drawing/2014/main" id="{E22E4958-FD4E-4887-BE62-8F9764DA2CDE}"/>
                </a:ext>
              </a:extLst>
            </p:cNvPr>
            <p:cNvSpPr/>
            <p:nvPr/>
          </p:nvSpPr>
          <p:spPr>
            <a:xfrm>
              <a:off x="5935172" y="5470495"/>
              <a:ext cx="1800000" cy="760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3" name="Obdélník 192">
              <a:extLst>
                <a:ext uri="{FF2B5EF4-FFF2-40B4-BE49-F238E27FC236}">
                  <a16:creationId xmlns:a16="http://schemas.microsoft.com/office/drawing/2014/main" id="{6ADB2274-B3CA-4D4A-8646-2B56FB7C7661}"/>
                </a:ext>
              </a:extLst>
            </p:cNvPr>
            <p:cNvSpPr/>
            <p:nvPr/>
          </p:nvSpPr>
          <p:spPr>
            <a:xfrm>
              <a:off x="7735172" y="5470494"/>
              <a:ext cx="1800000" cy="760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4" name="Obdélník 193">
              <a:extLst>
                <a:ext uri="{FF2B5EF4-FFF2-40B4-BE49-F238E27FC236}">
                  <a16:creationId xmlns:a16="http://schemas.microsoft.com/office/drawing/2014/main" id="{19CB0BF7-1AF1-4AA6-87D7-35960B3F5DB8}"/>
                </a:ext>
              </a:extLst>
            </p:cNvPr>
            <p:cNvSpPr/>
            <p:nvPr/>
          </p:nvSpPr>
          <p:spPr>
            <a:xfrm>
              <a:off x="9535172" y="5470493"/>
              <a:ext cx="1800000" cy="7601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96" name="Přímá spojnice se šipkou 195">
              <a:extLst>
                <a:ext uri="{FF2B5EF4-FFF2-40B4-BE49-F238E27FC236}">
                  <a16:creationId xmlns:a16="http://schemas.microsoft.com/office/drawing/2014/main" id="{8FEAEBE6-ADEA-4D86-AEB8-E917902106D5}"/>
                </a:ext>
              </a:extLst>
            </p:cNvPr>
            <p:cNvCxnSpPr>
              <a:cxnSpLocks/>
            </p:cNvCxnSpPr>
            <p:nvPr/>
          </p:nvCxnSpPr>
          <p:spPr>
            <a:xfrm>
              <a:off x="2803204" y="4493159"/>
              <a:ext cx="1360021" cy="2832"/>
            </a:xfrm>
            <a:prstGeom prst="straightConnector1">
              <a:avLst/>
            </a:prstGeom>
            <a:ln w="412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7" name="TextovéPole 196">
              <a:extLst>
                <a:ext uri="{FF2B5EF4-FFF2-40B4-BE49-F238E27FC236}">
                  <a16:creationId xmlns:a16="http://schemas.microsoft.com/office/drawing/2014/main" id="{FAFFEFE2-0B01-42E4-9E2E-D4A28B0D3D43}"/>
                </a:ext>
              </a:extLst>
            </p:cNvPr>
            <p:cNvSpPr txBox="1"/>
            <p:nvPr/>
          </p:nvSpPr>
          <p:spPr>
            <a:xfrm>
              <a:off x="4156361" y="4333129"/>
              <a:ext cx="3142844" cy="307777"/>
            </a:xfrm>
            <a:prstGeom prst="rect">
              <a:avLst/>
            </a:prstGeom>
            <a:noFill/>
          </p:spPr>
          <p:txBody>
            <a:bodyPr wrap="square" rtlCol="0">
              <a:spAutoFit/>
            </a:bodyPr>
            <a:lstStyle/>
            <a:p>
              <a:pPr algn="ctr"/>
              <a:r>
                <a:rPr lang="cs-CZ" sz="1400" b="1" i="1" dirty="0">
                  <a:solidFill>
                    <a:schemeClr val="accent2">
                      <a:lumMod val="50000"/>
                    </a:schemeClr>
                  </a:solidFill>
                  <a:latin typeface="Arial" panose="020B0604020202020204" pitchFamily="34" charset="0"/>
                  <a:cs typeface="Arial" panose="020B0604020202020204" pitchFamily="34" charset="0"/>
                </a:rPr>
                <a:t>Kambizem dystrická</a:t>
              </a:r>
            </a:p>
          </p:txBody>
        </p:sp>
        <p:sp>
          <p:nvSpPr>
            <p:cNvPr id="199" name="TextovéPole 198">
              <a:extLst>
                <a:ext uri="{FF2B5EF4-FFF2-40B4-BE49-F238E27FC236}">
                  <a16:creationId xmlns:a16="http://schemas.microsoft.com/office/drawing/2014/main" id="{C947783F-7DD6-4393-8829-A3E1905A9B0E}"/>
                </a:ext>
              </a:extLst>
            </p:cNvPr>
            <p:cNvSpPr txBox="1"/>
            <p:nvPr/>
          </p:nvSpPr>
          <p:spPr>
            <a:xfrm>
              <a:off x="8123922" y="4333129"/>
              <a:ext cx="3142844" cy="307777"/>
            </a:xfrm>
            <a:prstGeom prst="rect">
              <a:avLst/>
            </a:prstGeom>
            <a:noFill/>
          </p:spPr>
          <p:txBody>
            <a:bodyPr wrap="square" rtlCol="0">
              <a:spAutoFit/>
            </a:bodyPr>
            <a:lstStyle/>
            <a:p>
              <a:pPr algn="ctr"/>
              <a:r>
                <a:rPr lang="cs-CZ" sz="1400" b="1" i="1" dirty="0">
                  <a:solidFill>
                    <a:schemeClr val="accent2">
                      <a:lumMod val="50000"/>
                    </a:schemeClr>
                  </a:solidFill>
                  <a:latin typeface="Arial" panose="020B0604020202020204" pitchFamily="34" charset="0"/>
                  <a:cs typeface="Arial" panose="020B0604020202020204" pitchFamily="34" charset="0"/>
                </a:rPr>
                <a:t>Kambizem antropická</a:t>
              </a:r>
            </a:p>
          </p:txBody>
        </p:sp>
        <p:cxnSp>
          <p:nvCxnSpPr>
            <p:cNvPr id="200" name="Přímá spojnice se šipkou 199">
              <a:extLst>
                <a:ext uri="{FF2B5EF4-FFF2-40B4-BE49-F238E27FC236}">
                  <a16:creationId xmlns:a16="http://schemas.microsoft.com/office/drawing/2014/main" id="{575B511E-5260-4BD1-B564-10D5EE98F2B5}"/>
                </a:ext>
              </a:extLst>
            </p:cNvPr>
            <p:cNvCxnSpPr>
              <a:cxnSpLocks/>
            </p:cNvCxnSpPr>
            <p:nvPr/>
          </p:nvCxnSpPr>
          <p:spPr>
            <a:xfrm>
              <a:off x="7034985" y="4501557"/>
              <a:ext cx="1360021" cy="2832"/>
            </a:xfrm>
            <a:prstGeom prst="straightConnector1">
              <a:avLst/>
            </a:prstGeom>
            <a:ln w="412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02" name="TextovéPole 201">
            <a:extLst>
              <a:ext uri="{FF2B5EF4-FFF2-40B4-BE49-F238E27FC236}">
                <a16:creationId xmlns:a16="http://schemas.microsoft.com/office/drawing/2014/main" id="{1F8C8BDB-06EC-4439-A5C1-1DCBD59C8C93}"/>
              </a:ext>
            </a:extLst>
          </p:cNvPr>
          <p:cNvSpPr txBox="1"/>
          <p:nvPr/>
        </p:nvSpPr>
        <p:spPr>
          <a:xfrm>
            <a:off x="481315" y="181417"/>
            <a:ext cx="10843424" cy="369332"/>
          </a:xfrm>
          <a:prstGeom prst="rect">
            <a:avLst/>
          </a:prstGeom>
          <a:noFill/>
        </p:spPr>
        <p:txBody>
          <a:bodyPr wrap="square" rtlCol="0">
            <a:spAutoFit/>
          </a:bodyPr>
          <a:lstStyle/>
          <a:p>
            <a:r>
              <a:rPr lang="cs-CZ" b="1" i="1" u="sng" dirty="0"/>
              <a:t>Mladcovská vrchovina, 350 m n. m., 3. dubobukový lesní vegetační stupeň</a:t>
            </a:r>
          </a:p>
        </p:txBody>
      </p:sp>
    </p:spTree>
    <p:extLst>
      <p:ext uri="{BB962C8B-B14F-4D97-AF65-F5344CB8AC3E}">
        <p14:creationId xmlns:p14="http://schemas.microsoft.com/office/powerpoint/2010/main" val="1947285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FDE7B7A7-C3D1-458C-B8C0-7869091E698D}"/>
              </a:ext>
            </a:extLst>
          </p:cNvPr>
          <p:cNvSpPr/>
          <p:nvPr/>
        </p:nvSpPr>
        <p:spPr>
          <a:xfrm>
            <a:off x="0" y="0"/>
            <a:ext cx="12192000" cy="1048624"/>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Nadpis 1">
            <a:extLst>
              <a:ext uri="{FF2B5EF4-FFF2-40B4-BE49-F238E27FC236}">
                <a16:creationId xmlns:a16="http://schemas.microsoft.com/office/drawing/2014/main" id="{A0B26602-A8DF-4200-A79B-F5CC8CD0CE39}"/>
              </a:ext>
            </a:extLst>
          </p:cNvPr>
          <p:cNvSpPr txBox="1">
            <a:spLocks/>
          </p:cNvSpPr>
          <p:nvPr/>
        </p:nvSpPr>
        <p:spPr>
          <a:xfrm>
            <a:off x="500544" y="-241650"/>
            <a:ext cx="10103140" cy="2387600"/>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b="1" dirty="0">
                <a:solidFill>
                  <a:schemeClr val="bg1"/>
                </a:solidFill>
                <a:latin typeface="Arial" panose="020B0604020202020204" pitchFamily="34" charset="0"/>
                <a:cs typeface="Arial" panose="020B0604020202020204" pitchFamily="34" charset="0"/>
              </a:rPr>
              <a:t>Část I. – charakteristika prostředí</a:t>
            </a:r>
            <a:br>
              <a:rPr lang="cs-CZ" b="1" dirty="0">
                <a:solidFill>
                  <a:schemeClr val="bg1"/>
                </a:solidFill>
                <a:latin typeface="Arial" panose="020B0604020202020204" pitchFamily="34" charset="0"/>
                <a:cs typeface="Arial" panose="020B0604020202020204" pitchFamily="34" charset="0"/>
              </a:rPr>
            </a:br>
            <a:br>
              <a:rPr lang="cs-CZ" sz="2000" b="1" dirty="0">
                <a:solidFill>
                  <a:schemeClr val="bg1"/>
                </a:solidFill>
                <a:latin typeface="Arial" panose="020B0604020202020204" pitchFamily="34" charset="0"/>
                <a:cs typeface="Arial" panose="020B0604020202020204" pitchFamily="34" charset="0"/>
              </a:rPr>
            </a:br>
            <a:r>
              <a:rPr lang="cs-CZ" sz="2800" b="1" dirty="0">
                <a:latin typeface="Arial" panose="020B0604020202020204" pitchFamily="34" charset="0"/>
                <a:cs typeface="Arial" panose="020B0604020202020204" pitchFamily="34" charset="0"/>
              </a:rPr>
              <a:t>= pomůže nám zvolenou lokalitu pojmenovat a popsat</a:t>
            </a:r>
          </a:p>
        </p:txBody>
      </p:sp>
      <p:sp>
        <p:nvSpPr>
          <p:cNvPr id="6" name="Zástupný symbol pro obsah 2">
            <a:extLst>
              <a:ext uri="{FF2B5EF4-FFF2-40B4-BE49-F238E27FC236}">
                <a16:creationId xmlns:a16="http://schemas.microsoft.com/office/drawing/2014/main" id="{995E8B5E-B67F-4E66-82F8-3C8045BA7CD4}"/>
              </a:ext>
            </a:extLst>
          </p:cNvPr>
          <p:cNvSpPr>
            <a:spLocks noGrp="1"/>
          </p:cNvSpPr>
          <p:nvPr>
            <p:ph idx="1"/>
          </p:nvPr>
        </p:nvSpPr>
        <p:spPr>
          <a:xfrm>
            <a:off x="740330" y="2469734"/>
            <a:ext cx="11239150" cy="3553562"/>
          </a:xfrm>
        </p:spPr>
        <p:txBody>
          <a:bodyPr/>
          <a:lstStyle/>
          <a:p>
            <a:pPr marL="514350" indent="-514350">
              <a:buFont typeface="+mj-lt"/>
              <a:buAutoNum type="arabicPeriod"/>
            </a:pPr>
            <a:r>
              <a:rPr lang="cs-CZ" b="1" dirty="0"/>
              <a:t>Administrativně-správní jednotky (nezávislé na přírodě)</a:t>
            </a:r>
          </a:p>
          <a:p>
            <a:pPr marL="514350" indent="-514350">
              <a:buFont typeface="+mj-lt"/>
              <a:buAutoNum type="arabicPeriod"/>
            </a:pPr>
            <a:r>
              <a:rPr lang="cs-CZ" b="1" dirty="0">
                <a:solidFill>
                  <a:srgbClr val="FF0000"/>
                </a:solidFill>
              </a:rPr>
              <a:t>Geomorfologie („jaký má lokalita tvar a proč“)</a:t>
            </a:r>
          </a:p>
          <a:p>
            <a:pPr marL="514350" indent="-514350">
              <a:buFont typeface="+mj-lt"/>
              <a:buAutoNum type="arabicPeriod"/>
            </a:pPr>
            <a:r>
              <a:rPr lang="cs-CZ" b="1" dirty="0">
                <a:solidFill>
                  <a:srgbClr val="FF0000"/>
                </a:solidFill>
              </a:rPr>
              <a:t>Geologie („čím byla lokalita utvořena, z čeho vzniká půda“)</a:t>
            </a:r>
          </a:p>
          <a:p>
            <a:pPr marL="514350" indent="-514350">
              <a:buFont typeface="+mj-lt"/>
              <a:buAutoNum type="arabicPeriod"/>
            </a:pPr>
            <a:r>
              <a:rPr lang="cs-CZ" b="1" dirty="0">
                <a:solidFill>
                  <a:srgbClr val="FF0000"/>
                </a:solidFill>
              </a:rPr>
              <a:t>Pedologie („jaké procesy krátkodobě/dlouhodobě ovlivňují lokalitu)</a:t>
            </a:r>
          </a:p>
          <a:p>
            <a:pPr marL="514350" indent="-514350">
              <a:buFont typeface="+mj-lt"/>
              <a:buAutoNum type="arabicPeriod"/>
            </a:pPr>
            <a:endParaRPr lang="cs-CZ" b="1" dirty="0"/>
          </a:p>
        </p:txBody>
      </p:sp>
    </p:spTree>
    <p:extLst>
      <p:ext uri="{BB962C8B-B14F-4D97-AF65-F5344CB8AC3E}">
        <p14:creationId xmlns:p14="http://schemas.microsoft.com/office/powerpoint/2010/main" val="558117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7420D21-B534-4ED5-8F5D-0BE1FB49C7D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2279" y="721462"/>
            <a:ext cx="8915401" cy="5968759"/>
          </a:xfrm>
          <a:prstGeom prst="rect">
            <a:avLst/>
          </a:prstGeom>
        </p:spPr>
      </p:pic>
      <p:sp>
        <p:nvSpPr>
          <p:cNvPr id="6" name="TextovéPole 5">
            <a:extLst>
              <a:ext uri="{FF2B5EF4-FFF2-40B4-BE49-F238E27FC236}">
                <a16:creationId xmlns:a16="http://schemas.microsoft.com/office/drawing/2014/main" id="{0F831E62-132E-4050-90A7-D524C3D4B272}"/>
              </a:ext>
            </a:extLst>
          </p:cNvPr>
          <p:cNvSpPr txBox="1"/>
          <p:nvPr/>
        </p:nvSpPr>
        <p:spPr>
          <a:xfrm>
            <a:off x="7649754" y="802671"/>
            <a:ext cx="4337457" cy="1754326"/>
          </a:xfrm>
          <a:prstGeom prst="rect">
            <a:avLst/>
          </a:prstGeom>
          <a:noFill/>
        </p:spPr>
        <p:txBody>
          <a:bodyPr wrap="square" rtlCol="0">
            <a:spAutoFit/>
          </a:bodyPr>
          <a:lstStyle/>
          <a:p>
            <a:r>
              <a:rPr lang="cs-CZ" sz="1500" b="1" dirty="0"/>
              <a:t>Katastr nemovitostí - přehledová mapa:</a:t>
            </a:r>
          </a:p>
          <a:p>
            <a:r>
              <a:rPr lang="cs-CZ" sz="1500" dirty="0">
                <a:hlinkClick r:id="rId3"/>
              </a:rPr>
              <a:t>https://sgi-nahlizenidokn.cuzk.cz/marushka/default.aspx?themeid=3&amp;MarExtent=-990320.44597457629%20-1239836%20-346646.55402542371%20-923033&amp;MarWindowName=Marushka</a:t>
            </a:r>
            <a:endParaRPr lang="cs-CZ" sz="1500" dirty="0"/>
          </a:p>
          <a:p>
            <a:endParaRPr lang="cs-CZ" dirty="0"/>
          </a:p>
        </p:txBody>
      </p:sp>
      <p:sp>
        <p:nvSpPr>
          <p:cNvPr id="7" name="Obdélník 6">
            <a:extLst>
              <a:ext uri="{FF2B5EF4-FFF2-40B4-BE49-F238E27FC236}">
                <a16:creationId xmlns:a16="http://schemas.microsoft.com/office/drawing/2014/main" id="{6F5467E2-2BD2-4143-8FBC-222F8BFEFB2C}"/>
              </a:ext>
            </a:extLst>
          </p:cNvPr>
          <p:cNvSpPr/>
          <p:nvPr/>
        </p:nvSpPr>
        <p:spPr>
          <a:xfrm>
            <a:off x="7537246" y="742238"/>
            <a:ext cx="4562475" cy="1754326"/>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Nadpis 1">
            <a:extLst>
              <a:ext uri="{FF2B5EF4-FFF2-40B4-BE49-F238E27FC236}">
                <a16:creationId xmlns:a16="http://schemas.microsoft.com/office/drawing/2014/main" id="{57E8AE7B-8E2C-4920-98C2-C761D9F5AC1C}"/>
              </a:ext>
            </a:extLst>
          </p:cNvPr>
          <p:cNvSpPr>
            <a:spLocks noGrp="1"/>
          </p:cNvSpPr>
          <p:nvPr>
            <p:ph type="title"/>
          </p:nvPr>
        </p:nvSpPr>
        <p:spPr>
          <a:xfrm>
            <a:off x="92279" y="167779"/>
            <a:ext cx="10515600" cy="695325"/>
          </a:xfrm>
        </p:spPr>
        <p:txBody>
          <a:bodyPr>
            <a:normAutofit/>
          </a:bodyPr>
          <a:lstStyle/>
          <a:p>
            <a:r>
              <a:rPr lang="cs-CZ" sz="2500" b="1" u="sng" dirty="0">
                <a:solidFill>
                  <a:schemeClr val="accent6">
                    <a:lumMod val="50000"/>
                  </a:schemeClr>
                </a:solidFill>
                <a:latin typeface="Arial Black" panose="020B0A04020102020204" pitchFamily="34" charset="0"/>
              </a:rPr>
              <a:t>1. Lokalizace pomocí administrativně-správních jednotek</a:t>
            </a:r>
            <a:endParaRPr lang="cs-CZ" sz="2500" b="1" dirty="0">
              <a:solidFill>
                <a:schemeClr val="accent6">
                  <a:lumMod val="50000"/>
                </a:schemeClr>
              </a:solidFill>
            </a:endParaRPr>
          </a:p>
        </p:txBody>
      </p:sp>
      <p:pic>
        <p:nvPicPr>
          <p:cNvPr id="12" name="Obrázek 11">
            <a:extLst>
              <a:ext uri="{FF2B5EF4-FFF2-40B4-BE49-F238E27FC236}">
                <a16:creationId xmlns:a16="http://schemas.microsoft.com/office/drawing/2014/main" id="{4F586DB3-513E-4C29-8837-82A7690528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55302" y="2556997"/>
            <a:ext cx="3144417" cy="2815038"/>
          </a:xfrm>
          <a:prstGeom prst="rect">
            <a:avLst/>
          </a:prstGeom>
          <a:ln>
            <a:noFill/>
          </a:ln>
          <a:effectLst>
            <a:outerShdw blurRad="190500" algn="tl" rotWithShape="0">
              <a:srgbClr val="000000">
                <a:alpha val="70000"/>
              </a:srgbClr>
            </a:outerShdw>
          </a:effectLst>
        </p:spPr>
      </p:pic>
      <p:sp>
        <p:nvSpPr>
          <p:cNvPr id="13" name="Šipka: dolů 12">
            <a:extLst>
              <a:ext uri="{FF2B5EF4-FFF2-40B4-BE49-F238E27FC236}">
                <a16:creationId xmlns:a16="http://schemas.microsoft.com/office/drawing/2014/main" id="{7001FE45-6ED9-4D68-AE06-2B23EE95A54A}"/>
              </a:ext>
            </a:extLst>
          </p:cNvPr>
          <p:cNvSpPr/>
          <p:nvPr/>
        </p:nvSpPr>
        <p:spPr>
          <a:xfrm rot="13435103">
            <a:off x="9635805" y="3048354"/>
            <a:ext cx="343948" cy="97102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a:extLst>
              <a:ext uri="{FF2B5EF4-FFF2-40B4-BE49-F238E27FC236}">
                <a16:creationId xmlns:a16="http://schemas.microsoft.com/office/drawing/2014/main" id="{9BC1D8B0-12B6-4AB6-99D9-E6A2F7C64C46}"/>
              </a:ext>
            </a:extLst>
          </p:cNvPr>
          <p:cNvSpPr txBox="1"/>
          <p:nvPr/>
        </p:nvSpPr>
        <p:spPr>
          <a:xfrm>
            <a:off x="8028850" y="5602552"/>
            <a:ext cx="4090394" cy="769441"/>
          </a:xfrm>
          <a:prstGeom prst="rect">
            <a:avLst/>
          </a:prstGeom>
          <a:noFill/>
        </p:spPr>
        <p:txBody>
          <a:bodyPr wrap="square" rtlCol="0">
            <a:spAutoFit/>
          </a:bodyPr>
          <a:lstStyle/>
          <a:p>
            <a:r>
              <a:rPr lang="cs-CZ" sz="2200" b="1" dirty="0">
                <a:solidFill>
                  <a:srgbClr val="FF0000"/>
                </a:solidFill>
              </a:rPr>
              <a:t>A nezapomeňte i název lokality, velmi to usnadňuje orientaci! ;) </a:t>
            </a:r>
          </a:p>
        </p:txBody>
      </p:sp>
    </p:spTree>
    <p:extLst>
      <p:ext uri="{BB962C8B-B14F-4D97-AF65-F5344CB8AC3E}">
        <p14:creationId xmlns:p14="http://schemas.microsoft.com/office/powerpoint/2010/main" val="3826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5EADE7FF-1C86-4A45-ABCB-5FE4D4B24AE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315985" y="0"/>
            <a:ext cx="11560029" cy="6895633"/>
          </a:xfrm>
          <a:prstGeom prst="rect">
            <a:avLst/>
          </a:prstGeom>
        </p:spPr>
      </p:pic>
      <p:sp>
        <p:nvSpPr>
          <p:cNvPr id="5" name="Obdélník 4">
            <a:extLst>
              <a:ext uri="{FF2B5EF4-FFF2-40B4-BE49-F238E27FC236}">
                <a16:creationId xmlns:a16="http://schemas.microsoft.com/office/drawing/2014/main" id="{D9A0C228-B2F3-4EB6-BF2F-5C9C0297F98D}"/>
              </a:ext>
            </a:extLst>
          </p:cNvPr>
          <p:cNvSpPr/>
          <p:nvPr/>
        </p:nvSpPr>
        <p:spPr>
          <a:xfrm>
            <a:off x="3900361" y="6252306"/>
            <a:ext cx="7424131" cy="605693"/>
          </a:xfrm>
          <a:prstGeom prst="rect">
            <a:avLst/>
          </a:prstGeom>
          <a:solidFill>
            <a:schemeClr val="bg1">
              <a:alpha val="58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 name="TextovéPole 2">
            <a:extLst>
              <a:ext uri="{FF2B5EF4-FFF2-40B4-BE49-F238E27FC236}">
                <a16:creationId xmlns:a16="http://schemas.microsoft.com/office/drawing/2014/main" id="{8CB30CD7-2493-4554-9454-9D3731D2017C}"/>
              </a:ext>
            </a:extLst>
          </p:cNvPr>
          <p:cNvSpPr txBox="1"/>
          <p:nvPr/>
        </p:nvSpPr>
        <p:spPr>
          <a:xfrm>
            <a:off x="4118846" y="6252306"/>
            <a:ext cx="7307246" cy="830997"/>
          </a:xfrm>
          <a:prstGeom prst="rect">
            <a:avLst/>
          </a:prstGeom>
          <a:noFill/>
        </p:spPr>
        <p:txBody>
          <a:bodyPr wrap="square" rtlCol="0">
            <a:spAutoFit/>
          </a:bodyPr>
          <a:lstStyle/>
          <a:p>
            <a:r>
              <a:rPr lang="cs-CZ" sz="1500" b="1" dirty="0"/>
              <a:t>Zdroj: Atlas krajiny České republiky: https://www.mzp.cz/</a:t>
            </a:r>
            <a:r>
              <a:rPr lang="cs-CZ" sz="1500" b="1" dirty="0" err="1"/>
              <a:t>atlas.krajiny</a:t>
            </a:r>
            <a:r>
              <a:rPr lang="cs-CZ" sz="1500" b="1" dirty="0"/>
              <a:t>/start.pdf,  </a:t>
            </a:r>
          </a:p>
          <a:p>
            <a:r>
              <a:rPr lang="cs-CZ" sz="1500" b="1" dirty="0"/>
              <a:t>Také: </a:t>
            </a:r>
            <a:r>
              <a:rPr lang="cs-CZ" sz="1500" b="1" dirty="0">
                <a:hlinkClick r:id="rId4"/>
              </a:rPr>
              <a:t>h</a:t>
            </a:r>
            <a:r>
              <a:rPr lang="cs-CZ" sz="1500" b="1" i="0" dirty="0">
                <a:solidFill>
                  <a:srgbClr val="212121"/>
                </a:solidFill>
                <a:effectLst/>
                <a:latin typeface="wf_segoe-ui_normal"/>
                <a:hlinkClick r:id="rId4"/>
              </a:rPr>
              <a:t>ttp://user.mendelu.cz/xfriedl/</a:t>
            </a:r>
            <a:r>
              <a:rPr lang="cs-CZ" sz="1500" b="1" i="0" dirty="0">
                <a:solidFill>
                  <a:srgbClr val="212121"/>
                </a:solidFill>
                <a:effectLst/>
                <a:latin typeface="wf_segoe-ui_normal"/>
              </a:rPr>
              <a:t> (včetně Atlasu krajiny Slovenské republiky)  </a:t>
            </a:r>
            <a:r>
              <a:rPr lang="cs-CZ" sz="1500" b="1" dirty="0"/>
              <a:t> </a:t>
            </a:r>
          </a:p>
          <a:p>
            <a:endParaRPr lang="cs-CZ" dirty="0"/>
          </a:p>
        </p:txBody>
      </p:sp>
    </p:spTree>
    <p:extLst>
      <p:ext uri="{BB962C8B-B14F-4D97-AF65-F5344CB8AC3E}">
        <p14:creationId xmlns:p14="http://schemas.microsoft.com/office/powerpoint/2010/main" val="226651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2123</TotalTime>
  <Words>2705</Words>
  <Application>Microsoft Office PowerPoint</Application>
  <PresentationFormat>Širokoúhlá obrazovka</PresentationFormat>
  <Paragraphs>280</Paragraphs>
  <Slides>57</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57</vt:i4>
      </vt:variant>
    </vt:vector>
  </HeadingPairs>
  <TitlesOfParts>
    <vt:vector size="63" baseType="lpstr">
      <vt:lpstr>Arial</vt:lpstr>
      <vt:lpstr>Arial Black</vt:lpstr>
      <vt:lpstr>Calibri</vt:lpstr>
      <vt:lpstr>Calibri Light</vt:lpstr>
      <vt:lpstr>wf_segoe-ui_normal</vt:lpstr>
      <vt:lpstr>Motiv Office</vt:lpstr>
      <vt:lpstr>Širší územní vztahy  = základ svědomité typologické práce</vt:lpstr>
      <vt:lpstr>V čem mi bude tato prezentace přínosem?</vt:lpstr>
      <vt:lpstr>Prezentace aplikace PowerPoint</vt:lpstr>
      <vt:lpstr>Prezentace aplikace PowerPoint</vt:lpstr>
      <vt:lpstr>Prezentace aplikace PowerPoint</vt:lpstr>
      <vt:lpstr>Prezentace aplikace PowerPoint</vt:lpstr>
      <vt:lpstr>Prezentace aplikace PowerPoint</vt:lpstr>
      <vt:lpstr>1. Lokalizace pomocí administrativně-správních jednotek</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Názvosloví: </vt:lpstr>
      <vt:lpstr>Jak tomu porozumět? </vt:lpstr>
      <vt:lpstr>Prezentace aplikace PowerPoint</vt:lpstr>
      <vt:lpstr>Prezentace aplikace PowerPoint</vt:lpstr>
      <vt:lpstr>Prezentace aplikace PowerPoint</vt:lpstr>
      <vt:lpstr>Vegetační stupně</vt:lpstr>
      <vt:lpstr>Prezentace aplikace PowerPoint</vt:lpstr>
      <vt:lpstr>Prezentace aplikace PowerPoint</vt:lpstr>
      <vt:lpstr>Prezentace aplikace PowerPoint</vt:lpstr>
      <vt:lpstr> Lesní vegetační stupně</vt:lpstr>
      <vt:lpstr>Vegetační nebo lesní vegetační stupně??</vt:lpstr>
      <vt:lpstr>Prezentace aplikace PowerPoint</vt:lpstr>
      <vt:lpstr>Prezentace aplikace PowerPoint</vt:lpstr>
      <vt:lpstr>Prezentace aplikace PowerPoint</vt:lpstr>
      <vt:lpstr>Potenciální přirozená vegetace ve Chřibech</vt:lpstr>
      <vt:lpstr>Prezentace aplikace PowerPoint</vt:lpstr>
      <vt:lpstr>Prezentace aplikace PowerPoint</vt:lpstr>
      <vt:lpstr>Aktuální vegetace – přírodní biotopy</vt:lpstr>
      <vt:lpstr>Prezentace aplikace PowerPoint</vt:lpstr>
      <vt:lpstr>Jak tomu porozumět? </vt:lpstr>
      <vt:lpstr>Katalog biotopů České republiky</vt:lpstr>
      <vt:lpstr>Druhová skladba lesů</vt:lpstr>
      <vt:lpstr>Prezentace aplikace PowerPoint</vt:lpstr>
      <vt:lpstr>Prezentace aplikace PowerPoint</vt:lpstr>
      <vt:lpstr>Případ: Mistřické boří (okr. Uherské Hradiště)</vt:lpstr>
      <vt:lpstr>Prezentace aplikace PowerPoint</vt:lpstr>
      <vt:lpstr>Prezentace aplikace PowerPoint</vt:lpstr>
      <vt:lpstr>Prezentace aplikace PowerPoint</vt:lpstr>
      <vt:lpstr>Prezentace aplikace PowerPoint</vt:lpstr>
      <vt:lpstr>Zdroje informací a další užitečné zdroje: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Širší územní vztahy = základ svědomité typologické práce</dc:title>
  <dc:creator>DUJKA Petr Ing.</dc:creator>
  <cp:lastModifiedBy>Michal Friedl</cp:lastModifiedBy>
  <cp:revision>51</cp:revision>
  <dcterms:created xsi:type="dcterms:W3CDTF">2022-03-02T07:19:58Z</dcterms:created>
  <dcterms:modified xsi:type="dcterms:W3CDTF">2024-02-27T19:15:10Z</dcterms:modified>
</cp:coreProperties>
</file>