
<file path=[Content_Types].xml><?xml version="1.0" encoding="utf-8"?>
<Types xmlns="http://schemas.openxmlformats.org/package/2006/content-types">
  <Default Extension="avi" ContentType="video/x-msvideo"/>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1"/>
  </p:notesMasterIdLst>
  <p:sldIdLst>
    <p:sldId id="257" r:id="rId2"/>
    <p:sldId id="258" r:id="rId3"/>
    <p:sldId id="259" r:id="rId4"/>
    <p:sldId id="574" r:id="rId5"/>
    <p:sldId id="263" r:id="rId6"/>
    <p:sldId id="264" r:id="rId7"/>
    <p:sldId id="262" r:id="rId8"/>
    <p:sldId id="282" r:id="rId9"/>
    <p:sldId id="283" r:id="rId10"/>
    <p:sldId id="582" r:id="rId11"/>
    <p:sldId id="408" r:id="rId12"/>
    <p:sldId id="411" r:id="rId13"/>
    <p:sldId id="427" r:id="rId14"/>
    <p:sldId id="409" r:id="rId15"/>
    <p:sldId id="410" r:id="rId16"/>
    <p:sldId id="412" r:id="rId17"/>
    <p:sldId id="413" r:id="rId18"/>
    <p:sldId id="414" r:id="rId19"/>
    <p:sldId id="425" r:id="rId20"/>
    <p:sldId id="426" r:id="rId21"/>
    <p:sldId id="415" r:id="rId22"/>
    <p:sldId id="416" r:id="rId23"/>
    <p:sldId id="583" r:id="rId24"/>
    <p:sldId id="417" r:id="rId25"/>
    <p:sldId id="418" r:id="rId26"/>
    <p:sldId id="419" r:id="rId27"/>
    <p:sldId id="420" r:id="rId28"/>
    <p:sldId id="421" r:id="rId29"/>
    <p:sldId id="422" r:id="rId30"/>
    <p:sldId id="423" r:id="rId31"/>
    <p:sldId id="562" r:id="rId32"/>
    <p:sldId id="563" r:id="rId33"/>
    <p:sldId id="564" r:id="rId34"/>
    <p:sldId id="565" r:id="rId35"/>
    <p:sldId id="424" r:id="rId36"/>
    <p:sldId id="265" r:id="rId37"/>
    <p:sldId id="266" r:id="rId38"/>
    <p:sldId id="547" r:id="rId39"/>
    <p:sldId id="267" r:id="rId40"/>
    <p:sldId id="268" r:id="rId41"/>
    <p:sldId id="269" r:id="rId42"/>
    <p:sldId id="280" r:id="rId43"/>
    <p:sldId id="369" r:id="rId44"/>
    <p:sldId id="270" r:id="rId45"/>
    <p:sldId id="281" r:id="rId46"/>
    <p:sldId id="347" r:id="rId47"/>
    <p:sldId id="567" r:id="rId48"/>
    <p:sldId id="285" r:id="rId49"/>
    <p:sldId id="286" r:id="rId50"/>
    <p:sldId id="379" r:id="rId51"/>
    <p:sldId id="380" r:id="rId52"/>
    <p:sldId id="381" r:id="rId53"/>
    <p:sldId id="378" r:id="rId54"/>
    <p:sldId id="387" r:id="rId55"/>
    <p:sldId id="382" r:id="rId56"/>
    <p:sldId id="384" r:id="rId57"/>
    <p:sldId id="388" r:id="rId58"/>
    <p:sldId id="568" r:id="rId59"/>
    <p:sldId id="569" r:id="rId60"/>
    <p:sldId id="570" r:id="rId61"/>
    <p:sldId id="386" r:id="rId62"/>
    <p:sldId id="571" r:id="rId63"/>
    <p:sldId id="288" r:id="rId64"/>
    <p:sldId id="349" r:id="rId65"/>
    <p:sldId id="572" r:id="rId66"/>
    <p:sldId id="573" r:id="rId67"/>
    <p:sldId id="289" r:id="rId68"/>
    <p:sldId id="290" r:id="rId69"/>
    <p:sldId id="292" r:id="rId70"/>
    <p:sldId id="549" r:id="rId71"/>
    <p:sldId id="357" r:id="rId72"/>
    <p:sldId id="291" r:id="rId73"/>
    <p:sldId id="293" r:id="rId74"/>
    <p:sldId id="550" r:id="rId75"/>
    <p:sldId id="295" r:id="rId76"/>
    <p:sldId id="316" r:id="rId77"/>
    <p:sldId id="296" r:id="rId78"/>
    <p:sldId id="429" r:id="rId79"/>
    <p:sldId id="393" r:id="rId80"/>
    <p:sldId id="297" r:id="rId81"/>
    <p:sldId id="430" r:id="rId82"/>
    <p:sldId id="394" r:id="rId83"/>
    <p:sldId id="298" r:id="rId84"/>
    <p:sldId id="395" r:id="rId85"/>
    <p:sldId id="396" r:id="rId86"/>
    <p:sldId id="397" r:id="rId87"/>
    <p:sldId id="299" r:id="rId88"/>
    <p:sldId id="398" r:id="rId89"/>
    <p:sldId id="300" r:id="rId90"/>
    <p:sldId id="399" r:id="rId91"/>
    <p:sldId id="402" r:id="rId92"/>
    <p:sldId id="401" r:id="rId93"/>
    <p:sldId id="301" r:id="rId94"/>
    <p:sldId id="403" r:id="rId95"/>
    <p:sldId id="404" r:id="rId96"/>
    <p:sldId id="302" r:id="rId97"/>
    <p:sldId id="431" r:id="rId98"/>
    <p:sldId id="405" r:id="rId99"/>
    <p:sldId id="304" r:id="rId100"/>
    <p:sldId id="406" r:id="rId101"/>
    <p:sldId id="407" r:id="rId102"/>
    <p:sldId id="305" r:id="rId103"/>
    <p:sldId id="314" r:id="rId104"/>
    <p:sldId id="352" r:id="rId105"/>
    <p:sldId id="432" r:id="rId106"/>
    <p:sldId id="325" r:id="rId107"/>
    <p:sldId id="368" r:id="rId108"/>
    <p:sldId id="500" r:id="rId109"/>
    <p:sldId id="501" r:id="rId110"/>
    <p:sldId id="502" r:id="rId111"/>
    <p:sldId id="503" r:id="rId112"/>
    <p:sldId id="504" r:id="rId113"/>
    <p:sldId id="317" r:id="rId114"/>
    <p:sldId id="321" r:id="rId115"/>
    <p:sldId id="318" r:id="rId116"/>
    <p:sldId id="392" r:id="rId117"/>
    <p:sldId id="319" r:id="rId118"/>
    <p:sldId id="324" r:id="rId119"/>
    <p:sldId id="320" r:id="rId120"/>
    <p:sldId id="322" r:id="rId121"/>
    <p:sldId id="326" r:id="rId122"/>
    <p:sldId id="327" r:id="rId123"/>
    <p:sldId id="506" r:id="rId124"/>
    <p:sldId id="507" r:id="rId125"/>
    <p:sldId id="508" r:id="rId126"/>
    <p:sldId id="509" r:id="rId127"/>
    <p:sldId id="328" r:id="rId128"/>
    <p:sldId id="339" r:id="rId129"/>
    <p:sldId id="329" r:id="rId130"/>
    <p:sldId id="338" r:id="rId131"/>
    <p:sldId id="330" r:id="rId132"/>
    <p:sldId id="337" r:id="rId133"/>
    <p:sldId id="331" r:id="rId134"/>
    <p:sldId id="336" r:id="rId135"/>
    <p:sldId id="332" r:id="rId136"/>
    <p:sldId id="335" r:id="rId137"/>
    <p:sldId id="333" r:id="rId138"/>
    <p:sldId id="334" r:id="rId139"/>
    <p:sldId id="313" r:id="rId140"/>
    <p:sldId id="505" r:id="rId141"/>
    <p:sldId id="341" r:id="rId142"/>
    <p:sldId id="365" r:id="rId143"/>
    <p:sldId id="350" r:id="rId144"/>
    <p:sldId id="343" r:id="rId145"/>
    <p:sldId id="351" r:id="rId146"/>
    <p:sldId id="340" r:id="rId147"/>
    <p:sldId id="371" r:id="rId148"/>
    <p:sldId id="372" r:id="rId149"/>
    <p:sldId id="433" r:id="rId150"/>
    <p:sldId id="545" r:id="rId151"/>
    <p:sldId id="499" r:id="rId152"/>
    <p:sldId id="373" r:id="rId153"/>
    <p:sldId id="552" r:id="rId154"/>
    <p:sldId id="434" r:id="rId155"/>
    <p:sldId id="435" r:id="rId156"/>
    <p:sldId id="436" r:id="rId157"/>
    <p:sldId id="437" r:id="rId158"/>
    <p:sldId id="438" r:id="rId159"/>
    <p:sldId id="439" r:id="rId160"/>
    <p:sldId id="306" r:id="rId161"/>
    <p:sldId id="566" r:id="rId162"/>
    <p:sldId id="511" r:id="rId163"/>
    <p:sldId id="307" r:id="rId164"/>
    <p:sldId id="442" r:id="rId165"/>
    <p:sldId id="443" r:id="rId166"/>
    <p:sldId id="444" r:id="rId167"/>
    <p:sldId id="445" r:id="rId168"/>
    <p:sldId id="446" r:id="rId169"/>
    <p:sldId id="447" r:id="rId170"/>
    <p:sldId id="308" r:id="rId171"/>
    <p:sldId id="448" r:id="rId172"/>
    <p:sldId id="449" r:id="rId173"/>
    <p:sldId id="512" r:id="rId174"/>
    <p:sldId id="513" r:id="rId175"/>
    <p:sldId id="452" r:id="rId176"/>
    <p:sldId id="453" r:id="rId177"/>
    <p:sldId id="454" r:id="rId178"/>
    <p:sldId id="455" r:id="rId179"/>
    <p:sldId id="309" r:id="rId180"/>
    <p:sldId id="456" r:id="rId181"/>
    <p:sldId id="457" r:id="rId182"/>
    <p:sldId id="458" r:id="rId183"/>
    <p:sldId id="459" r:id="rId184"/>
    <p:sldId id="460" r:id="rId185"/>
    <p:sldId id="342" r:id="rId186"/>
    <p:sldId id="461" r:id="rId187"/>
    <p:sldId id="344" r:id="rId188"/>
    <p:sldId id="345" r:id="rId189"/>
    <p:sldId id="346" r:id="rId190"/>
    <p:sldId id="462" r:id="rId191"/>
    <p:sldId id="348" r:id="rId192"/>
    <p:sldId id="310" r:id="rId193"/>
    <p:sldId id="514" r:id="rId194"/>
    <p:sldId id="515" r:id="rId195"/>
    <p:sldId id="516" r:id="rId196"/>
    <p:sldId id="517" r:id="rId197"/>
    <p:sldId id="518" r:id="rId198"/>
    <p:sldId id="519" r:id="rId199"/>
    <p:sldId id="311" r:id="rId200"/>
    <p:sldId id="469" r:id="rId201"/>
    <p:sldId id="520" r:id="rId202"/>
    <p:sldId id="521" r:id="rId203"/>
    <p:sldId id="522" r:id="rId204"/>
    <p:sldId id="523" r:id="rId205"/>
    <p:sldId id="524" r:id="rId206"/>
    <p:sldId id="525" r:id="rId207"/>
    <p:sldId id="526" r:id="rId208"/>
    <p:sldId id="355" r:id="rId209"/>
    <p:sldId id="553" r:id="rId210"/>
    <p:sldId id="470" r:id="rId211"/>
    <p:sldId id="358" r:id="rId212"/>
    <p:sldId id="312" r:id="rId213"/>
    <p:sldId id="471" r:id="rId214"/>
    <p:sldId id="527" r:id="rId215"/>
    <p:sldId id="472" r:id="rId216"/>
    <p:sldId id="473" r:id="rId217"/>
    <p:sldId id="528" r:id="rId218"/>
    <p:sldId id="476" r:id="rId219"/>
    <p:sldId id="475" r:id="rId220"/>
    <p:sldId id="529" r:id="rId221"/>
    <p:sldId id="474" r:id="rId222"/>
    <p:sldId id="440" r:id="rId223"/>
    <p:sldId id="478" r:id="rId224"/>
    <p:sldId id="531" r:id="rId225"/>
    <p:sldId id="479" r:id="rId226"/>
    <p:sldId id="323" r:id="rId227"/>
    <p:sldId id="530" r:id="rId228"/>
    <p:sldId id="477" r:id="rId229"/>
    <p:sldId id="315" r:id="rId230"/>
    <p:sldId id="480" r:id="rId231"/>
    <p:sldId id="532" r:id="rId232"/>
    <p:sldId id="533" r:id="rId233"/>
    <p:sldId id="534" r:id="rId234"/>
    <p:sldId id="535" r:id="rId235"/>
    <p:sldId id="536" r:id="rId236"/>
    <p:sldId id="537" r:id="rId237"/>
    <p:sldId id="538" r:id="rId238"/>
    <p:sldId id="539" r:id="rId239"/>
    <p:sldId id="555" r:id="rId240"/>
    <p:sldId id="481" r:id="rId241"/>
    <p:sldId id="576" r:id="rId242"/>
    <p:sldId id="370" r:id="rId243"/>
    <p:sldId id="577" r:id="rId244"/>
    <p:sldId id="578" r:id="rId245"/>
    <p:sldId id="551" r:id="rId246"/>
    <p:sldId id="558" r:id="rId247"/>
    <p:sldId id="486" r:id="rId248"/>
    <p:sldId id="559" r:id="rId249"/>
    <p:sldId id="541" r:id="rId250"/>
    <p:sldId id="579" r:id="rId251"/>
    <p:sldId id="546" r:id="rId252"/>
    <p:sldId id="542" r:id="rId253"/>
    <p:sldId id="495" r:id="rId254"/>
    <p:sldId id="580" r:id="rId255"/>
    <p:sldId id="581" r:id="rId256"/>
    <p:sldId id="375" r:id="rId257"/>
    <p:sldId id="377" r:id="rId258"/>
    <p:sldId id="543" r:id="rId259"/>
    <p:sldId id="544" r:id="rId260"/>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892ECD-615D-181A-CC00-D578C544127F}" name="Michal Friedl" initials="MF" userId="S::xfriedl@mendelu.cz::d19e90a3-aa61-4661-995a-88b79c06c29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333333"/>
    <a:srgbClr val="CC00CC"/>
    <a:srgbClr val="800000"/>
    <a:srgbClr val="FF9900"/>
    <a:srgbClr val="339966"/>
    <a:srgbClr val="339933"/>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76" autoAdjust="0"/>
    <p:restoredTop sz="77124" autoAdjust="0"/>
  </p:normalViewPr>
  <p:slideViewPr>
    <p:cSldViewPr showGuides="1">
      <p:cViewPr varScale="1">
        <p:scale>
          <a:sx n="81" d="100"/>
          <a:sy n="81" d="100"/>
        </p:scale>
        <p:origin x="229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2"/>
    </p:cViewPr>
  </p:sorter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notesMaster" Target="notesMasters/notesMaster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presProps" Target="presProp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tableStyles" Target="tableStyles.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microsoft.com/office/2018/10/relationships/authors" Target="author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A50EC555-4599-F481-49E7-B007A9EE23C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cs-CZ"/>
          </a:p>
        </p:txBody>
      </p:sp>
      <p:sp>
        <p:nvSpPr>
          <p:cNvPr id="112643" name="Rectangle 3">
            <a:extLst>
              <a:ext uri="{FF2B5EF4-FFF2-40B4-BE49-F238E27FC236}">
                <a16:creationId xmlns:a16="http://schemas.microsoft.com/office/drawing/2014/main" id="{5C7FFC7A-0188-9703-FA9D-45101DA6DBA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endParaRPr lang="cs-CZ"/>
          </a:p>
        </p:txBody>
      </p:sp>
      <p:sp>
        <p:nvSpPr>
          <p:cNvPr id="2052" name="Rectangle 4">
            <a:extLst>
              <a:ext uri="{FF2B5EF4-FFF2-40B4-BE49-F238E27FC236}">
                <a16:creationId xmlns:a16="http://schemas.microsoft.com/office/drawing/2014/main" id="{17AEF55E-F1DC-B6D4-A0D7-7924499ECD1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5" name="Rectangle 5">
            <a:extLst>
              <a:ext uri="{FF2B5EF4-FFF2-40B4-BE49-F238E27FC236}">
                <a16:creationId xmlns:a16="http://schemas.microsoft.com/office/drawing/2014/main" id="{F7156B15-610C-E613-C19B-E39B764B8F6C}"/>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dirty="0"/>
              <a:t>Klepnutím lze upravit styly předlohy textu.</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112646" name="Rectangle 6">
            <a:extLst>
              <a:ext uri="{FF2B5EF4-FFF2-40B4-BE49-F238E27FC236}">
                <a16:creationId xmlns:a16="http://schemas.microsoft.com/office/drawing/2014/main" id="{B76CF69B-79B1-CC6B-2601-6A1B33B27779}"/>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cs-CZ"/>
          </a:p>
        </p:txBody>
      </p:sp>
      <p:sp>
        <p:nvSpPr>
          <p:cNvPr id="112647" name="Rectangle 7">
            <a:extLst>
              <a:ext uri="{FF2B5EF4-FFF2-40B4-BE49-F238E27FC236}">
                <a16:creationId xmlns:a16="http://schemas.microsoft.com/office/drawing/2014/main" id="{2B9D561F-D1FC-B245-D6FD-A675541A8D15}"/>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6CCD03DF-B0FB-4091-A07C-75226573370D}" type="slidenum">
              <a:rPr lang="cs-CZ" altLang="cs-CZ"/>
              <a:pPr>
                <a:defRPr/>
              </a:pPr>
              <a:t>‹#›</a:t>
            </a:fld>
            <a:endParaRPr lang="cs-CZ" alt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FC4205F9-E209-55F5-B4E8-108EFAC087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F08E7E-0E67-4725-A05F-D99E5E12CC87}" type="slidenum">
              <a:rPr lang="cs-CZ" altLang="en-US" smtClean="0">
                <a:latin typeface="Calibri" panose="020F0502020204030204" pitchFamily="34" charset="0"/>
              </a:rPr>
              <a:pPr/>
              <a:t>1</a:t>
            </a:fld>
            <a:endParaRPr lang="cs-CZ" altLang="en-US">
              <a:latin typeface="Calibri" panose="020F0502020204030204" pitchFamily="34" charset="0"/>
            </a:endParaRPr>
          </a:p>
        </p:txBody>
      </p:sp>
      <p:sp>
        <p:nvSpPr>
          <p:cNvPr id="4099" name="Rectangle 2">
            <a:extLst>
              <a:ext uri="{FF2B5EF4-FFF2-40B4-BE49-F238E27FC236}">
                <a16:creationId xmlns:a16="http://schemas.microsoft.com/office/drawing/2014/main" id="{AB69F700-62CA-79D7-BC1B-73FECA5D591C}"/>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84090223-8466-D12F-84BD-208D149AD6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CA6DD251-CDC1-4E3C-86E0-EA71D22B75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8DD4F0-127F-42B6-B3DE-6544E621727C}" type="slidenum">
              <a:rPr lang="cs-CZ" altLang="en-US" smtClean="0">
                <a:latin typeface="Calibri" panose="020F0502020204030204" pitchFamily="34" charset="0"/>
              </a:rPr>
              <a:pPr/>
              <a:t>10</a:t>
            </a:fld>
            <a:endParaRPr lang="cs-CZ" altLang="en-US">
              <a:latin typeface="Calibri" panose="020F0502020204030204" pitchFamily="34" charset="0"/>
            </a:endParaRPr>
          </a:p>
        </p:txBody>
      </p:sp>
      <p:sp>
        <p:nvSpPr>
          <p:cNvPr id="25603" name="Rectangle 2">
            <a:extLst>
              <a:ext uri="{FF2B5EF4-FFF2-40B4-BE49-F238E27FC236}">
                <a16:creationId xmlns:a16="http://schemas.microsoft.com/office/drawing/2014/main" id="{ADECC47D-45C5-9B6A-8202-CC147DD23629}"/>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6D1D91E0-D9ED-833E-6742-E33BB3D76B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7CBFDD62-7ACA-DBDB-7504-8231B974B7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530B8C-F241-48BE-9E75-5E8C19A62A94}" type="slidenum">
              <a:rPr lang="cs-CZ" altLang="en-US" smtClean="0">
                <a:latin typeface="Calibri" panose="020F0502020204030204" pitchFamily="34" charset="0"/>
              </a:rPr>
              <a:pPr/>
              <a:t>101</a:t>
            </a:fld>
            <a:endParaRPr lang="cs-CZ" altLang="en-US">
              <a:latin typeface="Calibri" panose="020F0502020204030204" pitchFamily="34" charset="0"/>
            </a:endParaRPr>
          </a:p>
        </p:txBody>
      </p:sp>
      <p:sp>
        <p:nvSpPr>
          <p:cNvPr id="189443" name="Rectangle 2">
            <a:extLst>
              <a:ext uri="{FF2B5EF4-FFF2-40B4-BE49-F238E27FC236}">
                <a16:creationId xmlns:a16="http://schemas.microsoft.com/office/drawing/2014/main" id="{351B24FA-9230-BD5C-3197-11F1AF971F10}"/>
              </a:ext>
            </a:extLst>
          </p:cNvPr>
          <p:cNvSpPr>
            <a:spLocks noGrp="1" noRot="1" noChangeAspect="1" noChangeArrowheads="1" noTextEdit="1"/>
          </p:cNvSpPr>
          <p:nvPr>
            <p:ph type="sldImg"/>
          </p:nvPr>
        </p:nvSpPr>
        <p:spPr>
          <a:ln/>
        </p:spPr>
      </p:sp>
      <p:sp>
        <p:nvSpPr>
          <p:cNvPr id="189444" name="Rectangle 3">
            <a:extLst>
              <a:ext uri="{FF2B5EF4-FFF2-40B4-BE49-F238E27FC236}">
                <a16:creationId xmlns:a16="http://schemas.microsoft.com/office/drawing/2014/main" id="{6D000069-4A6E-7360-2247-545FF1457A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7A5F220D-69F6-8306-F424-96A625ECBE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AE8DB1-D5A8-4027-8F72-F79D70E8F229}" type="slidenum">
              <a:rPr lang="cs-CZ" altLang="en-US" smtClean="0">
                <a:latin typeface="Calibri" panose="020F0502020204030204" pitchFamily="34" charset="0"/>
              </a:rPr>
              <a:pPr/>
              <a:t>102</a:t>
            </a:fld>
            <a:endParaRPr lang="cs-CZ" altLang="en-US">
              <a:latin typeface="Calibri" panose="020F0502020204030204" pitchFamily="34" charset="0"/>
            </a:endParaRPr>
          </a:p>
        </p:txBody>
      </p:sp>
      <p:sp>
        <p:nvSpPr>
          <p:cNvPr id="191491" name="Rectangle 2">
            <a:extLst>
              <a:ext uri="{FF2B5EF4-FFF2-40B4-BE49-F238E27FC236}">
                <a16:creationId xmlns:a16="http://schemas.microsoft.com/office/drawing/2014/main" id="{B96A9F97-9D98-67F8-5EBC-414727730FFA}"/>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D084AAE7-D8B7-4816-D6DA-82D19A3484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79377005-9BEE-E98E-1759-B8A26B882E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76CBE2-00C2-4379-8A89-0FDB723DEB24}" type="slidenum">
              <a:rPr lang="cs-CZ" altLang="en-US" smtClean="0">
                <a:latin typeface="Calibri" panose="020F0502020204030204" pitchFamily="34" charset="0"/>
              </a:rPr>
              <a:pPr/>
              <a:t>103</a:t>
            </a:fld>
            <a:endParaRPr lang="cs-CZ" altLang="en-US">
              <a:latin typeface="Calibri" panose="020F0502020204030204" pitchFamily="34" charset="0"/>
            </a:endParaRPr>
          </a:p>
        </p:txBody>
      </p:sp>
      <p:sp>
        <p:nvSpPr>
          <p:cNvPr id="193539" name="Rectangle 2">
            <a:extLst>
              <a:ext uri="{FF2B5EF4-FFF2-40B4-BE49-F238E27FC236}">
                <a16:creationId xmlns:a16="http://schemas.microsoft.com/office/drawing/2014/main" id="{69930CE3-657D-B295-6AB4-F906BF5342EB}"/>
              </a:ext>
            </a:extLst>
          </p:cNvPr>
          <p:cNvSpPr>
            <a:spLocks noGrp="1" noRot="1" noChangeAspect="1" noChangeArrowheads="1" noTextEdit="1"/>
          </p:cNvSpPr>
          <p:nvPr>
            <p:ph type="sldImg"/>
          </p:nvPr>
        </p:nvSpPr>
        <p:spPr>
          <a:ln/>
        </p:spPr>
      </p:sp>
      <p:sp>
        <p:nvSpPr>
          <p:cNvPr id="193540" name="Rectangle 3">
            <a:extLst>
              <a:ext uri="{FF2B5EF4-FFF2-40B4-BE49-F238E27FC236}">
                <a16:creationId xmlns:a16="http://schemas.microsoft.com/office/drawing/2014/main" id="{96806424-FE60-6905-8F22-6382D87891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4D23A99D-FBC1-FE84-20AB-E05AFC7E45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2F4F33-63D7-4AB3-B614-9EC71CE0070B}" type="slidenum">
              <a:rPr lang="cs-CZ" altLang="en-US" smtClean="0">
                <a:latin typeface="Calibri" panose="020F0502020204030204" pitchFamily="34" charset="0"/>
              </a:rPr>
              <a:pPr/>
              <a:t>104</a:t>
            </a:fld>
            <a:endParaRPr lang="cs-CZ" altLang="en-US">
              <a:latin typeface="Calibri" panose="020F0502020204030204" pitchFamily="34" charset="0"/>
            </a:endParaRPr>
          </a:p>
        </p:txBody>
      </p:sp>
      <p:sp>
        <p:nvSpPr>
          <p:cNvPr id="195587" name="Rectangle 2">
            <a:extLst>
              <a:ext uri="{FF2B5EF4-FFF2-40B4-BE49-F238E27FC236}">
                <a16:creationId xmlns:a16="http://schemas.microsoft.com/office/drawing/2014/main" id="{0694F3D5-6437-2C58-96CD-C3C20B366769}"/>
              </a:ext>
            </a:extLst>
          </p:cNvPr>
          <p:cNvSpPr>
            <a:spLocks noGrp="1" noRot="1" noChangeAspect="1" noChangeArrowheads="1" noTextEdit="1"/>
          </p:cNvSpPr>
          <p:nvPr>
            <p:ph type="sldImg"/>
          </p:nvPr>
        </p:nvSpPr>
        <p:spPr>
          <a:ln/>
        </p:spPr>
      </p:sp>
      <p:sp>
        <p:nvSpPr>
          <p:cNvPr id="195588" name="Rectangle 3">
            <a:extLst>
              <a:ext uri="{FF2B5EF4-FFF2-40B4-BE49-F238E27FC236}">
                <a16:creationId xmlns:a16="http://schemas.microsoft.com/office/drawing/2014/main" id="{D0CEA8CD-2DD3-DE50-C5FE-B1E261E62F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16010CF0-4CE8-1BDA-122A-48DB2101A2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117ED6-2835-49E9-8C50-C4E10FFB0AAF}" type="slidenum">
              <a:rPr lang="cs-CZ" altLang="en-US" smtClean="0">
                <a:latin typeface="Calibri" panose="020F0502020204030204" pitchFamily="34" charset="0"/>
              </a:rPr>
              <a:pPr/>
              <a:t>105</a:t>
            </a:fld>
            <a:endParaRPr lang="cs-CZ" altLang="en-US">
              <a:latin typeface="Calibri" panose="020F0502020204030204" pitchFamily="34" charset="0"/>
            </a:endParaRPr>
          </a:p>
        </p:txBody>
      </p:sp>
      <p:sp>
        <p:nvSpPr>
          <p:cNvPr id="197635" name="Rectangle 2">
            <a:extLst>
              <a:ext uri="{FF2B5EF4-FFF2-40B4-BE49-F238E27FC236}">
                <a16:creationId xmlns:a16="http://schemas.microsoft.com/office/drawing/2014/main" id="{E48BC53B-506A-C270-0BCC-923290708E4F}"/>
              </a:ext>
            </a:extLst>
          </p:cNvPr>
          <p:cNvSpPr>
            <a:spLocks noGrp="1" noRot="1" noChangeAspect="1" noChangeArrowheads="1" noTextEdit="1"/>
          </p:cNvSpPr>
          <p:nvPr>
            <p:ph type="sldImg"/>
          </p:nvPr>
        </p:nvSpPr>
        <p:spPr>
          <a:ln/>
        </p:spPr>
      </p:sp>
      <p:sp>
        <p:nvSpPr>
          <p:cNvPr id="197636" name="Rectangle 3">
            <a:extLst>
              <a:ext uri="{FF2B5EF4-FFF2-40B4-BE49-F238E27FC236}">
                <a16:creationId xmlns:a16="http://schemas.microsoft.com/office/drawing/2014/main" id="{4E657FC6-A104-E604-F723-0964998AC9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9E520D6F-B838-04BC-CBB4-9EAB373FA1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CE83F7-F1D8-413F-8AA4-173E0AF68E11}" type="slidenum">
              <a:rPr lang="cs-CZ" altLang="en-US" smtClean="0">
                <a:latin typeface="Calibri" panose="020F0502020204030204" pitchFamily="34" charset="0"/>
              </a:rPr>
              <a:pPr/>
              <a:t>106</a:t>
            </a:fld>
            <a:endParaRPr lang="cs-CZ" altLang="en-US">
              <a:latin typeface="Calibri" panose="020F0502020204030204" pitchFamily="34" charset="0"/>
            </a:endParaRPr>
          </a:p>
        </p:txBody>
      </p:sp>
      <p:sp>
        <p:nvSpPr>
          <p:cNvPr id="199683" name="Rectangle 2">
            <a:extLst>
              <a:ext uri="{FF2B5EF4-FFF2-40B4-BE49-F238E27FC236}">
                <a16:creationId xmlns:a16="http://schemas.microsoft.com/office/drawing/2014/main" id="{5DE989ED-670D-1D14-9380-29C6443183AC}"/>
              </a:ext>
            </a:extLst>
          </p:cNvPr>
          <p:cNvSpPr>
            <a:spLocks noGrp="1" noRot="1" noChangeAspect="1" noChangeArrowheads="1" noTextEdit="1"/>
          </p:cNvSpPr>
          <p:nvPr>
            <p:ph type="sldImg"/>
          </p:nvPr>
        </p:nvSpPr>
        <p:spPr>
          <a:ln/>
        </p:spPr>
      </p:sp>
      <p:sp>
        <p:nvSpPr>
          <p:cNvPr id="199684" name="Rectangle 3">
            <a:extLst>
              <a:ext uri="{FF2B5EF4-FFF2-40B4-BE49-F238E27FC236}">
                <a16:creationId xmlns:a16="http://schemas.microsoft.com/office/drawing/2014/main" id="{586A1D43-B058-EAC3-8E28-6D0AC5C502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B5CD5126-775D-2DE5-482F-606A051DA7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3D240E-2214-407F-AA62-455321ADA7B5}" type="slidenum">
              <a:rPr lang="cs-CZ" altLang="en-US" smtClean="0">
                <a:latin typeface="Calibri" panose="020F0502020204030204" pitchFamily="34" charset="0"/>
              </a:rPr>
              <a:pPr/>
              <a:t>107</a:t>
            </a:fld>
            <a:endParaRPr lang="cs-CZ" altLang="en-US">
              <a:latin typeface="Calibri" panose="020F0502020204030204" pitchFamily="34" charset="0"/>
            </a:endParaRPr>
          </a:p>
        </p:txBody>
      </p:sp>
      <p:sp>
        <p:nvSpPr>
          <p:cNvPr id="201731" name="Rectangle 2">
            <a:extLst>
              <a:ext uri="{FF2B5EF4-FFF2-40B4-BE49-F238E27FC236}">
                <a16:creationId xmlns:a16="http://schemas.microsoft.com/office/drawing/2014/main" id="{ECD8FF7C-C7CD-71BB-32A0-C02D50393542}"/>
              </a:ext>
            </a:extLst>
          </p:cNvPr>
          <p:cNvSpPr>
            <a:spLocks noGrp="1" noRot="1" noChangeAspect="1" noChangeArrowheads="1" noTextEdit="1"/>
          </p:cNvSpPr>
          <p:nvPr>
            <p:ph type="sldImg"/>
          </p:nvPr>
        </p:nvSpPr>
        <p:spPr>
          <a:ln/>
        </p:spPr>
      </p:sp>
      <p:sp>
        <p:nvSpPr>
          <p:cNvPr id="201732" name="Rectangle 3">
            <a:extLst>
              <a:ext uri="{FF2B5EF4-FFF2-40B4-BE49-F238E27FC236}">
                <a16:creationId xmlns:a16="http://schemas.microsoft.com/office/drawing/2014/main" id="{C80F1440-44B2-0A08-8F5B-8B16205124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7F5D8061-6F2B-93F8-9210-29CD630A4A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EF400B-4D16-45EA-9B3F-CB33DB474890}" type="slidenum">
              <a:rPr lang="cs-CZ" altLang="en-US" smtClean="0">
                <a:latin typeface="Calibri" panose="020F0502020204030204" pitchFamily="34" charset="0"/>
              </a:rPr>
              <a:pPr/>
              <a:t>108</a:t>
            </a:fld>
            <a:endParaRPr lang="cs-CZ" altLang="en-US">
              <a:latin typeface="Calibri" panose="020F0502020204030204" pitchFamily="34" charset="0"/>
            </a:endParaRPr>
          </a:p>
        </p:txBody>
      </p:sp>
      <p:sp>
        <p:nvSpPr>
          <p:cNvPr id="203779" name="Rectangle 2">
            <a:extLst>
              <a:ext uri="{FF2B5EF4-FFF2-40B4-BE49-F238E27FC236}">
                <a16:creationId xmlns:a16="http://schemas.microsoft.com/office/drawing/2014/main" id="{044C0D97-F12E-1680-F111-83E71DACFB5B}"/>
              </a:ext>
            </a:extLst>
          </p:cNvPr>
          <p:cNvSpPr>
            <a:spLocks noGrp="1" noRot="1" noChangeAspect="1" noChangeArrowheads="1" noTextEdit="1"/>
          </p:cNvSpPr>
          <p:nvPr>
            <p:ph type="sldImg"/>
          </p:nvPr>
        </p:nvSpPr>
        <p:spPr>
          <a:ln/>
        </p:spPr>
      </p:sp>
      <p:sp>
        <p:nvSpPr>
          <p:cNvPr id="203780" name="Rectangle 3">
            <a:extLst>
              <a:ext uri="{FF2B5EF4-FFF2-40B4-BE49-F238E27FC236}">
                <a16:creationId xmlns:a16="http://schemas.microsoft.com/office/drawing/2014/main" id="{6B04315D-332F-3592-4B10-89A55AB51B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6D71D123-CF53-9EAA-A2B7-AA26A94701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113952-09D1-4A8E-98E0-07AB93AB102C}" type="slidenum">
              <a:rPr lang="cs-CZ" altLang="en-US" smtClean="0">
                <a:latin typeface="Calibri" panose="020F0502020204030204" pitchFamily="34" charset="0"/>
              </a:rPr>
              <a:pPr/>
              <a:t>109</a:t>
            </a:fld>
            <a:endParaRPr lang="cs-CZ" altLang="en-US">
              <a:latin typeface="Calibri" panose="020F0502020204030204" pitchFamily="34" charset="0"/>
            </a:endParaRPr>
          </a:p>
        </p:txBody>
      </p:sp>
      <p:sp>
        <p:nvSpPr>
          <p:cNvPr id="205827" name="Rectangle 2">
            <a:extLst>
              <a:ext uri="{FF2B5EF4-FFF2-40B4-BE49-F238E27FC236}">
                <a16:creationId xmlns:a16="http://schemas.microsoft.com/office/drawing/2014/main" id="{B85FBC17-DC6D-39DA-D6FF-E1F1343EBA99}"/>
              </a:ext>
            </a:extLst>
          </p:cNvPr>
          <p:cNvSpPr>
            <a:spLocks noGrp="1" noRot="1" noChangeAspect="1" noChangeArrowheads="1" noTextEdit="1"/>
          </p:cNvSpPr>
          <p:nvPr>
            <p:ph type="sldImg"/>
          </p:nvPr>
        </p:nvSpPr>
        <p:spPr>
          <a:ln/>
        </p:spPr>
      </p:sp>
      <p:sp>
        <p:nvSpPr>
          <p:cNvPr id="205828" name="Rectangle 3">
            <a:extLst>
              <a:ext uri="{FF2B5EF4-FFF2-40B4-BE49-F238E27FC236}">
                <a16:creationId xmlns:a16="http://schemas.microsoft.com/office/drawing/2014/main" id="{D3D29282-4617-9411-3679-AF9ADD1484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a:extLst>
              <a:ext uri="{FF2B5EF4-FFF2-40B4-BE49-F238E27FC236}">
                <a16:creationId xmlns:a16="http://schemas.microsoft.com/office/drawing/2014/main" id="{02889773-4C2B-1101-C00D-279B0A13A4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DDB702-6FDC-4C37-B50E-035F781CFE5E}" type="slidenum">
              <a:rPr lang="cs-CZ" altLang="en-US" smtClean="0">
                <a:latin typeface="Calibri" panose="020F0502020204030204" pitchFamily="34" charset="0"/>
              </a:rPr>
              <a:pPr/>
              <a:t>110</a:t>
            </a:fld>
            <a:endParaRPr lang="cs-CZ" altLang="en-US">
              <a:latin typeface="Calibri" panose="020F0502020204030204" pitchFamily="34" charset="0"/>
            </a:endParaRPr>
          </a:p>
        </p:txBody>
      </p:sp>
      <p:sp>
        <p:nvSpPr>
          <p:cNvPr id="207875" name="Rectangle 2">
            <a:extLst>
              <a:ext uri="{FF2B5EF4-FFF2-40B4-BE49-F238E27FC236}">
                <a16:creationId xmlns:a16="http://schemas.microsoft.com/office/drawing/2014/main" id="{2BB19638-DFF2-3B16-339A-0FAEAC683CA0}"/>
              </a:ext>
            </a:extLst>
          </p:cNvPr>
          <p:cNvSpPr>
            <a:spLocks noGrp="1" noRot="1" noChangeAspect="1" noChangeArrowheads="1" noTextEdit="1"/>
          </p:cNvSpPr>
          <p:nvPr>
            <p:ph type="sldImg"/>
          </p:nvPr>
        </p:nvSpPr>
        <p:spPr>
          <a:ln/>
        </p:spPr>
      </p:sp>
      <p:sp>
        <p:nvSpPr>
          <p:cNvPr id="207876" name="Rectangle 3">
            <a:extLst>
              <a:ext uri="{FF2B5EF4-FFF2-40B4-BE49-F238E27FC236}">
                <a16:creationId xmlns:a16="http://schemas.microsoft.com/office/drawing/2014/main" id="{BC16C4DB-A36D-28A6-6F73-A859ED1DCA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B2AEC474-8525-7C1A-DAD0-9704B82AAB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30BBDC-51DF-4771-BD24-0B77EFA2917F}" type="slidenum">
              <a:rPr lang="cs-CZ" altLang="en-US" smtClean="0">
                <a:latin typeface="Calibri" panose="020F0502020204030204" pitchFamily="34" charset="0"/>
              </a:rPr>
              <a:pPr/>
              <a:t>11</a:t>
            </a:fld>
            <a:endParaRPr lang="cs-CZ" altLang="en-US">
              <a:latin typeface="Calibri" panose="020F0502020204030204" pitchFamily="34" charset="0"/>
            </a:endParaRPr>
          </a:p>
        </p:txBody>
      </p:sp>
      <p:sp>
        <p:nvSpPr>
          <p:cNvPr id="27651" name="Rectangle 2">
            <a:extLst>
              <a:ext uri="{FF2B5EF4-FFF2-40B4-BE49-F238E27FC236}">
                <a16:creationId xmlns:a16="http://schemas.microsoft.com/office/drawing/2014/main" id="{DDA6B927-18D3-D06E-F1B4-20B7848FEA4C}"/>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18A84FA9-346F-6CC2-A1BB-E289DE7397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808506DE-20B2-76EE-95A1-05C3E17E9A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C86166-F603-40B8-AF0F-08CAEAA29779}" type="slidenum">
              <a:rPr lang="cs-CZ" altLang="en-US" smtClean="0">
                <a:latin typeface="Calibri" panose="020F0502020204030204" pitchFamily="34" charset="0"/>
              </a:rPr>
              <a:pPr/>
              <a:t>111</a:t>
            </a:fld>
            <a:endParaRPr lang="cs-CZ" altLang="en-US">
              <a:latin typeface="Calibri" panose="020F0502020204030204" pitchFamily="34" charset="0"/>
            </a:endParaRPr>
          </a:p>
        </p:txBody>
      </p:sp>
      <p:sp>
        <p:nvSpPr>
          <p:cNvPr id="209923" name="Rectangle 2">
            <a:extLst>
              <a:ext uri="{FF2B5EF4-FFF2-40B4-BE49-F238E27FC236}">
                <a16:creationId xmlns:a16="http://schemas.microsoft.com/office/drawing/2014/main" id="{0A8FE4F1-A9F6-33DF-394A-6001F963E080}"/>
              </a:ext>
            </a:extLst>
          </p:cNvPr>
          <p:cNvSpPr>
            <a:spLocks noGrp="1" noRot="1" noChangeAspect="1" noChangeArrowheads="1" noTextEdit="1"/>
          </p:cNvSpPr>
          <p:nvPr>
            <p:ph type="sldImg"/>
          </p:nvPr>
        </p:nvSpPr>
        <p:spPr>
          <a:ln/>
        </p:spPr>
      </p:sp>
      <p:sp>
        <p:nvSpPr>
          <p:cNvPr id="209924" name="Rectangle 3">
            <a:extLst>
              <a:ext uri="{FF2B5EF4-FFF2-40B4-BE49-F238E27FC236}">
                <a16:creationId xmlns:a16="http://schemas.microsoft.com/office/drawing/2014/main" id="{BA3C386F-2026-824C-AAB6-5FD7BE38D6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a:extLst>
              <a:ext uri="{FF2B5EF4-FFF2-40B4-BE49-F238E27FC236}">
                <a16:creationId xmlns:a16="http://schemas.microsoft.com/office/drawing/2014/main" id="{6E90EC56-712E-DFD0-4AE6-EFCC44DEA5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072F99-C3BA-4BA0-A95F-E79E973628DA}" type="slidenum">
              <a:rPr lang="cs-CZ" altLang="en-US" smtClean="0">
                <a:latin typeface="Calibri" panose="020F0502020204030204" pitchFamily="34" charset="0"/>
              </a:rPr>
              <a:pPr/>
              <a:t>112</a:t>
            </a:fld>
            <a:endParaRPr lang="cs-CZ" altLang="en-US">
              <a:latin typeface="Calibri" panose="020F0502020204030204" pitchFamily="34" charset="0"/>
            </a:endParaRPr>
          </a:p>
        </p:txBody>
      </p:sp>
      <p:sp>
        <p:nvSpPr>
          <p:cNvPr id="211971" name="Rectangle 2">
            <a:extLst>
              <a:ext uri="{FF2B5EF4-FFF2-40B4-BE49-F238E27FC236}">
                <a16:creationId xmlns:a16="http://schemas.microsoft.com/office/drawing/2014/main" id="{46E66E62-B939-FC63-1FE7-7890581256BE}"/>
              </a:ext>
            </a:extLst>
          </p:cNvPr>
          <p:cNvSpPr>
            <a:spLocks noGrp="1" noRot="1" noChangeAspect="1" noChangeArrowheads="1" noTextEdit="1"/>
          </p:cNvSpPr>
          <p:nvPr>
            <p:ph type="sldImg"/>
          </p:nvPr>
        </p:nvSpPr>
        <p:spPr>
          <a:ln/>
        </p:spPr>
      </p:sp>
      <p:sp>
        <p:nvSpPr>
          <p:cNvPr id="211972" name="Rectangle 3">
            <a:extLst>
              <a:ext uri="{FF2B5EF4-FFF2-40B4-BE49-F238E27FC236}">
                <a16:creationId xmlns:a16="http://schemas.microsoft.com/office/drawing/2014/main" id="{16EEB3E0-0F04-EF10-E0C4-E4F116E94F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08C4363F-8F67-4B31-B1ED-92930B9827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8A7A88-F8DD-460E-846F-CABA92AEF368}" type="slidenum">
              <a:rPr lang="cs-CZ" altLang="en-US" smtClean="0">
                <a:latin typeface="Calibri" panose="020F0502020204030204" pitchFamily="34" charset="0"/>
              </a:rPr>
              <a:pPr/>
              <a:t>113</a:t>
            </a:fld>
            <a:endParaRPr lang="cs-CZ" altLang="en-US">
              <a:latin typeface="Calibri" panose="020F0502020204030204" pitchFamily="34" charset="0"/>
            </a:endParaRPr>
          </a:p>
        </p:txBody>
      </p:sp>
      <p:sp>
        <p:nvSpPr>
          <p:cNvPr id="214019" name="Rectangle 2">
            <a:extLst>
              <a:ext uri="{FF2B5EF4-FFF2-40B4-BE49-F238E27FC236}">
                <a16:creationId xmlns:a16="http://schemas.microsoft.com/office/drawing/2014/main" id="{0A44B300-F100-03E4-CF6C-691FE43B21CE}"/>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id="{3EED841F-21D0-2E97-3685-3F8FB8C16D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a:extLst>
              <a:ext uri="{FF2B5EF4-FFF2-40B4-BE49-F238E27FC236}">
                <a16:creationId xmlns:a16="http://schemas.microsoft.com/office/drawing/2014/main" id="{C551AFB4-8253-3BE5-968E-032B9C20EB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805CE4-ECA0-4CB5-9AC6-36D484B1C7E2}" type="slidenum">
              <a:rPr lang="cs-CZ" altLang="en-US" smtClean="0">
                <a:latin typeface="Calibri" panose="020F0502020204030204" pitchFamily="34" charset="0"/>
              </a:rPr>
              <a:pPr/>
              <a:t>114</a:t>
            </a:fld>
            <a:endParaRPr lang="cs-CZ" altLang="en-US">
              <a:latin typeface="Calibri" panose="020F0502020204030204" pitchFamily="34" charset="0"/>
            </a:endParaRPr>
          </a:p>
        </p:txBody>
      </p:sp>
      <p:sp>
        <p:nvSpPr>
          <p:cNvPr id="216067" name="Rectangle 2">
            <a:extLst>
              <a:ext uri="{FF2B5EF4-FFF2-40B4-BE49-F238E27FC236}">
                <a16:creationId xmlns:a16="http://schemas.microsoft.com/office/drawing/2014/main" id="{1EA6626E-3604-D18F-E598-33EA9ABC716F}"/>
              </a:ext>
            </a:extLst>
          </p:cNvPr>
          <p:cNvSpPr>
            <a:spLocks noGrp="1" noRot="1" noChangeAspect="1" noChangeArrowheads="1" noTextEdit="1"/>
          </p:cNvSpPr>
          <p:nvPr>
            <p:ph type="sldImg"/>
          </p:nvPr>
        </p:nvSpPr>
        <p:spPr>
          <a:ln/>
        </p:spPr>
      </p:sp>
      <p:sp>
        <p:nvSpPr>
          <p:cNvPr id="216068" name="Rectangle 3">
            <a:extLst>
              <a:ext uri="{FF2B5EF4-FFF2-40B4-BE49-F238E27FC236}">
                <a16:creationId xmlns:a16="http://schemas.microsoft.com/office/drawing/2014/main" id="{2676E811-C038-8D4F-B0D4-AA3FB7B36A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CB5299BF-30E6-7B6C-DCE6-415C7861D2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3A0D10-559C-4372-8D32-B544F13AE700}" type="slidenum">
              <a:rPr lang="cs-CZ" altLang="en-US" smtClean="0">
                <a:latin typeface="Calibri" panose="020F0502020204030204" pitchFamily="34" charset="0"/>
              </a:rPr>
              <a:pPr/>
              <a:t>115</a:t>
            </a:fld>
            <a:endParaRPr lang="cs-CZ" altLang="en-US">
              <a:latin typeface="Calibri" panose="020F0502020204030204" pitchFamily="34" charset="0"/>
            </a:endParaRPr>
          </a:p>
        </p:txBody>
      </p:sp>
      <p:sp>
        <p:nvSpPr>
          <p:cNvPr id="218115" name="Rectangle 2">
            <a:extLst>
              <a:ext uri="{FF2B5EF4-FFF2-40B4-BE49-F238E27FC236}">
                <a16:creationId xmlns:a16="http://schemas.microsoft.com/office/drawing/2014/main" id="{E713B608-0F44-77DE-FB9D-AE05D88F2733}"/>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28363D94-38BF-2FDD-DF20-E3C3AF5847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2DD31111-E2D4-8FDA-0355-CAC5B4D59F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293821-AC71-4CCB-9449-8701D8E8B7C0}" type="slidenum">
              <a:rPr lang="cs-CZ" altLang="en-US" smtClean="0">
                <a:latin typeface="Calibri" panose="020F0502020204030204" pitchFamily="34" charset="0"/>
              </a:rPr>
              <a:pPr/>
              <a:t>117</a:t>
            </a:fld>
            <a:endParaRPr lang="cs-CZ" altLang="en-US">
              <a:latin typeface="Calibri" panose="020F0502020204030204" pitchFamily="34" charset="0"/>
            </a:endParaRPr>
          </a:p>
        </p:txBody>
      </p:sp>
      <p:sp>
        <p:nvSpPr>
          <p:cNvPr id="221187" name="Rectangle 2">
            <a:extLst>
              <a:ext uri="{FF2B5EF4-FFF2-40B4-BE49-F238E27FC236}">
                <a16:creationId xmlns:a16="http://schemas.microsoft.com/office/drawing/2014/main" id="{3259A0B5-AABB-2D9D-E5EE-F62FDC1BE0F4}"/>
              </a:ext>
            </a:extLst>
          </p:cNvPr>
          <p:cNvSpPr>
            <a:spLocks noGrp="1" noRot="1" noChangeAspect="1" noChangeArrowheads="1" noTextEdit="1"/>
          </p:cNvSpPr>
          <p:nvPr>
            <p:ph type="sldImg"/>
          </p:nvPr>
        </p:nvSpPr>
        <p:spPr>
          <a:ln/>
        </p:spPr>
      </p:sp>
      <p:sp>
        <p:nvSpPr>
          <p:cNvPr id="221188" name="Rectangle 3">
            <a:extLst>
              <a:ext uri="{FF2B5EF4-FFF2-40B4-BE49-F238E27FC236}">
                <a16:creationId xmlns:a16="http://schemas.microsoft.com/office/drawing/2014/main" id="{8C11541D-6AAA-808E-56C2-8EB70D9432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ABB09607-EB1B-7FCB-56BC-6F6D646327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F2F85F-F9ED-4F84-877F-82D8140BC8D6}" type="slidenum">
              <a:rPr lang="cs-CZ" altLang="en-US" smtClean="0">
                <a:latin typeface="Calibri" panose="020F0502020204030204" pitchFamily="34" charset="0"/>
              </a:rPr>
              <a:pPr/>
              <a:t>118</a:t>
            </a:fld>
            <a:endParaRPr lang="cs-CZ" altLang="en-US">
              <a:latin typeface="Calibri" panose="020F0502020204030204" pitchFamily="34" charset="0"/>
            </a:endParaRPr>
          </a:p>
        </p:txBody>
      </p:sp>
      <p:sp>
        <p:nvSpPr>
          <p:cNvPr id="223235" name="Rectangle 2">
            <a:extLst>
              <a:ext uri="{FF2B5EF4-FFF2-40B4-BE49-F238E27FC236}">
                <a16:creationId xmlns:a16="http://schemas.microsoft.com/office/drawing/2014/main" id="{7C9B3AFF-80BE-5C5C-EB79-640483D95E6E}"/>
              </a:ext>
            </a:extLst>
          </p:cNvPr>
          <p:cNvSpPr>
            <a:spLocks noGrp="1" noRot="1" noChangeAspect="1" noChangeArrowheads="1" noTextEdit="1"/>
          </p:cNvSpPr>
          <p:nvPr>
            <p:ph type="sldImg"/>
          </p:nvPr>
        </p:nvSpPr>
        <p:spPr>
          <a:ln/>
        </p:spPr>
      </p:sp>
      <p:sp>
        <p:nvSpPr>
          <p:cNvPr id="223236" name="Rectangle 3">
            <a:extLst>
              <a:ext uri="{FF2B5EF4-FFF2-40B4-BE49-F238E27FC236}">
                <a16:creationId xmlns:a16="http://schemas.microsoft.com/office/drawing/2014/main" id="{55F8318E-384F-BED0-7A0D-33A948224A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3954D616-E19D-5F1B-5801-BCD27F5202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EBEC4AC-6BF3-4983-88AA-7DB6E1A42462}" type="slidenum">
              <a:rPr lang="cs-CZ" altLang="en-US" smtClean="0">
                <a:latin typeface="Calibri" panose="020F0502020204030204" pitchFamily="34" charset="0"/>
              </a:rPr>
              <a:pPr/>
              <a:t>119</a:t>
            </a:fld>
            <a:endParaRPr lang="cs-CZ" altLang="en-US">
              <a:latin typeface="Calibri" panose="020F0502020204030204" pitchFamily="34" charset="0"/>
            </a:endParaRPr>
          </a:p>
        </p:txBody>
      </p:sp>
      <p:sp>
        <p:nvSpPr>
          <p:cNvPr id="225283" name="Rectangle 2">
            <a:extLst>
              <a:ext uri="{FF2B5EF4-FFF2-40B4-BE49-F238E27FC236}">
                <a16:creationId xmlns:a16="http://schemas.microsoft.com/office/drawing/2014/main" id="{5B48C655-8083-8D08-0A0A-B6926EA2CDD3}"/>
              </a:ext>
            </a:extLst>
          </p:cNvPr>
          <p:cNvSpPr>
            <a:spLocks noGrp="1" noRot="1" noChangeAspect="1" noChangeArrowheads="1" noTextEdit="1"/>
          </p:cNvSpPr>
          <p:nvPr>
            <p:ph type="sldImg"/>
          </p:nvPr>
        </p:nvSpPr>
        <p:spPr>
          <a:ln/>
        </p:spPr>
      </p:sp>
      <p:sp>
        <p:nvSpPr>
          <p:cNvPr id="225284" name="Rectangle 3">
            <a:extLst>
              <a:ext uri="{FF2B5EF4-FFF2-40B4-BE49-F238E27FC236}">
                <a16:creationId xmlns:a16="http://schemas.microsoft.com/office/drawing/2014/main" id="{2898CC93-A751-C529-61FB-3C4899B93C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2508DB43-9E1F-0840-E06E-27845F454F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93858E-83AF-49E4-A6F9-E96181EF16C6}" type="slidenum">
              <a:rPr lang="cs-CZ" altLang="en-US" smtClean="0">
                <a:latin typeface="Calibri" panose="020F0502020204030204" pitchFamily="34" charset="0"/>
              </a:rPr>
              <a:pPr/>
              <a:t>120</a:t>
            </a:fld>
            <a:endParaRPr lang="cs-CZ" altLang="en-US">
              <a:latin typeface="Calibri" panose="020F0502020204030204" pitchFamily="34" charset="0"/>
            </a:endParaRPr>
          </a:p>
        </p:txBody>
      </p:sp>
      <p:sp>
        <p:nvSpPr>
          <p:cNvPr id="227331" name="Rectangle 2">
            <a:extLst>
              <a:ext uri="{FF2B5EF4-FFF2-40B4-BE49-F238E27FC236}">
                <a16:creationId xmlns:a16="http://schemas.microsoft.com/office/drawing/2014/main" id="{95151A7C-CE98-1843-CAA5-51F5C8AA104F}"/>
              </a:ext>
            </a:extLst>
          </p:cNvPr>
          <p:cNvSpPr>
            <a:spLocks noGrp="1" noRot="1" noChangeAspect="1" noChangeArrowheads="1" noTextEdit="1"/>
          </p:cNvSpPr>
          <p:nvPr>
            <p:ph type="sldImg"/>
          </p:nvPr>
        </p:nvSpPr>
        <p:spPr>
          <a:ln/>
        </p:spPr>
      </p:sp>
      <p:sp>
        <p:nvSpPr>
          <p:cNvPr id="227332" name="Rectangle 3">
            <a:extLst>
              <a:ext uri="{FF2B5EF4-FFF2-40B4-BE49-F238E27FC236}">
                <a16:creationId xmlns:a16="http://schemas.microsoft.com/office/drawing/2014/main" id="{039A3ACA-9F05-19BF-2BCE-50F8E3122A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25E8ACAB-4B58-B9B1-3E22-6759D36395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47D54EA-138A-434A-8872-0C7522E2CEC8}" type="slidenum">
              <a:rPr lang="cs-CZ" altLang="en-US" smtClean="0">
                <a:latin typeface="Calibri" panose="020F0502020204030204" pitchFamily="34" charset="0"/>
              </a:rPr>
              <a:pPr/>
              <a:t>121</a:t>
            </a:fld>
            <a:endParaRPr lang="cs-CZ" altLang="en-US">
              <a:latin typeface="Calibri" panose="020F0502020204030204" pitchFamily="34" charset="0"/>
            </a:endParaRPr>
          </a:p>
        </p:txBody>
      </p:sp>
      <p:sp>
        <p:nvSpPr>
          <p:cNvPr id="229379" name="Rectangle 2">
            <a:extLst>
              <a:ext uri="{FF2B5EF4-FFF2-40B4-BE49-F238E27FC236}">
                <a16:creationId xmlns:a16="http://schemas.microsoft.com/office/drawing/2014/main" id="{14138A72-A76D-BCEC-770F-98111E59DF42}"/>
              </a:ext>
            </a:extLst>
          </p:cNvPr>
          <p:cNvSpPr>
            <a:spLocks noGrp="1" noRot="1" noChangeAspect="1" noChangeArrowheads="1" noTextEdit="1"/>
          </p:cNvSpPr>
          <p:nvPr>
            <p:ph type="sldImg"/>
          </p:nvPr>
        </p:nvSpPr>
        <p:spPr>
          <a:ln/>
        </p:spPr>
      </p:sp>
      <p:sp>
        <p:nvSpPr>
          <p:cNvPr id="229380" name="Rectangle 3">
            <a:extLst>
              <a:ext uri="{FF2B5EF4-FFF2-40B4-BE49-F238E27FC236}">
                <a16:creationId xmlns:a16="http://schemas.microsoft.com/office/drawing/2014/main" id="{A6461323-A677-70AC-ADB5-320B48E30B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FD57390B-3BAA-506F-953D-F9738AB35C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7CE5EB-2883-4D68-A19E-3E3779C0E323}" type="slidenum">
              <a:rPr lang="cs-CZ" altLang="en-US" smtClean="0">
                <a:latin typeface="Calibri" panose="020F0502020204030204" pitchFamily="34" charset="0"/>
              </a:rPr>
              <a:pPr/>
              <a:t>12</a:t>
            </a:fld>
            <a:endParaRPr lang="cs-CZ" altLang="en-US">
              <a:latin typeface="Calibri" panose="020F0502020204030204" pitchFamily="34" charset="0"/>
            </a:endParaRPr>
          </a:p>
        </p:txBody>
      </p:sp>
      <p:sp>
        <p:nvSpPr>
          <p:cNvPr id="29699" name="Rectangle 2">
            <a:extLst>
              <a:ext uri="{FF2B5EF4-FFF2-40B4-BE49-F238E27FC236}">
                <a16:creationId xmlns:a16="http://schemas.microsoft.com/office/drawing/2014/main" id="{CCAFE00E-1F8F-EDC4-90D7-E16358A64478}"/>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5615D931-A74B-1646-3BEB-BEE493C163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a:extLst>
              <a:ext uri="{FF2B5EF4-FFF2-40B4-BE49-F238E27FC236}">
                <a16:creationId xmlns:a16="http://schemas.microsoft.com/office/drawing/2014/main" id="{CBB77C22-3212-24EA-5AE3-651282434C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CA946F2-C62F-4728-907F-576F3EB093F9}" type="slidenum">
              <a:rPr lang="cs-CZ" altLang="en-US" smtClean="0">
                <a:latin typeface="Calibri" panose="020F0502020204030204" pitchFamily="34" charset="0"/>
              </a:rPr>
              <a:pPr/>
              <a:t>122</a:t>
            </a:fld>
            <a:endParaRPr lang="cs-CZ" altLang="en-US">
              <a:latin typeface="Calibri" panose="020F0502020204030204" pitchFamily="34" charset="0"/>
            </a:endParaRPr>
          </a:p>
        </p:txBody>
      </p:sp>
      <p:sp>
        <p:nvSpPr>
          <p:cNvPr id="231427" name="Rectangle 2">
            <a:extLst>
              <a:ext uri="{FF2B5EF4-FFF2-40B4-BE49-F238E27FC236}">
                <a16:creationId xmlns:a16="http://schemas.microsoft.com/office/drawing/2014/main" id="{6244B474-47B7-9097-C618-6677A6DB6523}"/>
              </a:ext>
            </a:extLst>
          </p:cNvPr>
          <p:cNvSpPr>
            <a:spLocks noGrp="1" noRot="1" noChangeAspect="1" noChangeArrowheads="1" noTextEdit="1"/>
          </p:cNvSpPr>
          <p:nvPr>
            <p:ph type="sldImg"/>
          </p:nvPr>
        </p:nvSpPr>
        <p:spPr>
          <a:ln/>
        </p:spPr>
      </p:sp>
      <p:sp>
        <p:nvSpPr>
          <p:cNvPr id="231428" name="Rectangle 3">
            <a:extLst>
              <a:ext uri="{FF2B5EF4-FFF2-40B4-BE49-F238E27FC236}">
                <a16:creationId xmlns:a16="http://schemas.microsoft.com/office/drawing/2014/main" id="{7BBD9709-DD7D-0976-5A76-014A0CAE73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a:extLst>
              <a:ext uri="{FF2B5EF4-FFF2-40B4-BE49-F238E27FC236}">
                <a16:creationId xmlns:a16="http://schemas.microsoft.com/office/drawing/2014/main" id="{9F03BDA5-A31D-E5C0-7508-B0E101872F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19BB4B-678D-41FA-9EFC-EF24D30E2C13}" type="slidenum">
              <a:rPr lang="cs-CZ" altLang="en-US" smtClean="0">
                <a:latin typeface="Calibri" panose="020F0502020204030204" pitchFamily="34" charset="0"/>
              </a:rPr>
              <a:pPr/>
              <a:t>123</a:t>
            </a:fld>
            <a:endParaRPr lang="cs-CZ" altLang="en-US">
              <a:latin typeface="Calibri" panose="020F0502020204030204" pitchFamily="34" charset="0"/>
            </a:endParaRPr>
          </a:p>
        </p:txBody>
      </p:sp>
      <p:sp>
        <p:nvSpPr>
          <p:cNvPr id="233475" name="Rectangle 2">
            <a:extLst>
              <a:ext uri="{FF2B5EF4-FFF2-40B4-BE49-F238E27FC236}">
                <a16:creationId xmlns:a16="http://schemas.microsoft.com/office/drawing/2014/main" id="{FD3A2D40-BAB5-20C5-6DEF-F6E9B74DA055}"/>
              </a:ext>
            </a:extLst>
          </p:cNvPr>
          <p:cNvSpPr>
            <a:spLocks noGrp="1" noRot="1" noChangeAspect="1" noChangeArrowheads="1" noTextEdit="1"/>
          </p:cNvSpPr>
          <p:nvPr>
            <p:ph type="sldImg"/>
          </p:nvPr>
        </p:nvSpPr>
        <p:spPr>
          <a:ln/>
        </p:spPr>
      </p:sp>
      <p:sp>
        <p:nvSpPr>
          <p:cNvPr id="233476" name="Rectangle 3">
            <a:extLst>
              <a:ext uri="{FF2B5EF4-FFF2-40B4-BE49-F238E27FC236}">
                <a16:creationId xmlns:a16="http://schemas.microsoft.com/office/drawing/2014/main" id="{DE109786-6C66-BB47-3041-3FD64803CB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a:extLst>
              <a:ext uri="{FF2B5EF4-FFF2-40B4-BE49-F238E27FC236}">
                <a16:creationId xmlns:a16="http://schemas.microsoft.com/office/drawing/2014/main" id="{C21A5B8D-3389-3A86-EB44-BC677D1710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40CFBC-4A58-4C6C-8A81-883B53005A48}" type="slidenum">
              <a:rPr lang="cs-CZ" altLang="en-US" smtClean="0">
                <a:latin typeface="Calibri" panose="020F0502020204030204" pitchFamily="34" charset="0"/>
              </a:rPr>
              <a:pPr/>
              <a:t>124</a:t>
            </a:fld>
            <a:endParaRPr lang="cs-CZ" altLang="en-US">
              <a:latin typeface="Calibri" panose="020F0502020204030204" pitchFamily="34" charset="0"/>
            </a:endParaRPr>
          </a:p>
        </p:txBody>
      </p:sp>
      <p:sp>
        <p:nvSpPr>
          <p:cNvPr id="235523" name="Rectangle 2">
            <a:extLst>
              <a:ext uri="{FF2B5EF4-FFF2-40B4-BE49-F238E27FC236}">
                <a16:creationId xmlns:a16="http://schemas.microsoft.com/office/drawing/2014/main" id="{51EEB8A3-844F-06CB-4AE3-0279097647C6}"/>
              </a:ext>
            </a:extLst>
          </p:cNvPr>
          <p:cNvSpPr>
            <a:spLocks noGrp="1" noRot="1" noChangeAspect="1" noChangeArrowheads="1" noTextEdit="1"/>
          </p:cNvSpPr>
          <p:nvPr>
            <p:ph type="sldImg"/>
          </p:nvPr>
        </p:nvSpPr>
        <p:spPr>
          <a:ln/>
        </p:spPr>
      </p:sp>
      <p:sp>
        <p:nvSpPr>
          <p:cNvPr id="235524" name="Rectangle 3">
            <a:extLst>
              <a:ext uri="{FF2B5EF4-FFF2-40B4-BE49-F238E27FC236}">
                <a16:creationId xmlns:a16="http://schemas.microsoft.com/office/drawing/2014/main" id="{8F7D00A8-D589-F1BD-DFAE-8456F2D2C4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054B48E4-27A4-6D32-4F15-AFAA91D076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2EFCFF-F836-4A25-B0EB-9156D8CF0B13}" type="slidenum">
              <a:rPr lang="cs-CZ" altLang="en-US" smtClean="0">
                <a:latin typeface="Calibri" panose="020F0502020204030204" pitchFamily="34" charset="0"/>
              </a:rPr>
              <a:pPr/>
              <a:t>125</a:t>
            </a:fld>
            <a:endParaRPr lang="cs-CZ" altLang="en-US">
              <a:latin typeface="Calibri" panose="020F0502020204030204" pitchFamily="34" charset="0"/>
            </a:endParaRPr>
          </a:p>
        </p:txBody>
      </p:sp>
      <p:sp>
        <p:nvSpPr>
          <p:cNvPr id="237571" name="Rectangle 2">
            <a:extLst>
              <a:ext uri="{FF2B5EF4-FFF2-40B4-BE49-F238E27FC236}">
                <a16:creationId xmlns:a16="http://schemas.microsoft.com/office/drawing/2014/main" id="{A24516E4-9FF1-2FAC-ABFF-CE9A0B3EFF04}"/>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4D12F276-CE76-C612-804C-9AF6DE3EAF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a:extLst>
              <a:ext uri="{FF2B5EF4-FFF2-40B4-BE49-F238E27FC236}">
                <a16:creationId xmlns:a16="http://schemas.microsoft.com/office/drawing/2014/main" id="{A387A8D9-BA75-886A-722D-FE3B26EFD5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ED63B6-C9E3-46BC-A50A-3D5C6A602FA5}" type="slidenum">
              <a:rPr lang="cs-CZ" altLang="en-US" smtClean="0">
                <a:latin typeface="Calibri" panose="020F0502020204030204" pitchFamily="34" charset="0"/>
              </a:rPr>
              <a:pPr/>
              <a:t>126</a:t>
            </a:fld>
            <a:endParaRPr lang="cs-CZ" altLang="en-US">
              <a:latin typeface="Calibri" panose="020F0502020204030204" pitchFamily="34" charset="0"/>
            </a:endParaRPr>
          </a:p>
        </p:txBody>
      </p:sp>
      <p:sp>
        <p:nvSpPr>
          <p:cNvPr id="239619" name="Rectangle 2">
            <a:extLst>
              <a:ext uri="{FF2B5EF4-FFF2-40B4-BE49-F238E27FC236}">
                <a16:creationId xmlns:a16="http://schemas.microsoft.com/office/drawing/2014/main" id="{DE480477-7F00-C5A4-EF00-D072B9197ED5}"/>
              </a:ext>
            </a:extLst>
          </p:cNvPr>
          <p:cNvSpPr>
            <a:spLocks noGrp="1" noRot="1" noChangeAspect="1" noChangeArrowheads="1" noTextEdit="1"/>
          </p:cNvSpPr>
          <p:nvPr>
            <p:ph type="sldImg"/>
          </p:nvPr>
        </p:nvSpPr>
        <p:spPr>
          <a:ln/>
        </p:spPr>
      </p:sp>
      <p:sp>
        <p:nvSpPr>
          <p:cNvPr id="239620" name="Rectangle 3">
            <a:extLst>
              <a:ext uri="{FF2B5EF4-FFF2-40B4-BE49-F238E27FC236}">
                <a16:creationId xmlns:a16="http://schemas.microsoft.com/office/drawing/2014/main" id="{3C51312D-B785-7E3F-915B-D200CFDEC0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a:extLst>
              <a:ext uri="{FF2B5EF4-FFF2-40B4-BE49-F238E27FC236}">
                <a16:creationId xmlns:a16="http://schemas.microsoft.com/office/drawing/2014/main" id="{5EAF4384-98D5-F4D3-FC40-6D1505F024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1A551F-87E2-413C-BB56-AD168C3CE31F}" type="slidenum">
              <a:rPr lang="cs-CZ" altLang="en-US" smtClean="0">
                <a:latin typeface="Calibri" panose="020F0502020204030204" pitchFamily="34" charset="0"/>
              </a:rPr>
              <a:pPr/>
              <a:t>127</a:t>
            </a:fld>
            <a:endParaRPr lang="cs-CZ" altLang="en-US">
              <a:latin typeface="Calibri" panose="020F0502020204030204" pitchFamily="34" charset="0"/>
            </a:endParaRPr>
          </a:p>
        </p:txBody>
      </p:sp>
      <p:sp>
        <p:nvSpPr>
          <p:cNvPr id="241667" name="Rectangle 2">
            <a:extLst>
              <a:ext uri="{FF2B5EF4-FFF2-40B4-BE49-F238E27FC236}">
                <a16:creationId xmlns:a16="http://schemas.microsoft.com/office/drawing/2014/main" id="{8BF95FD0-9931-2E5E-BB13-33FAC4AEA948}"/>
              </a:ext>
            </a:extLst>
          </p:cNvPr>
          <p:cNvSpPr>
            <a:spLocks noGrp="1" noRot="1" noChangeAspect="1" noChangeArrowheads="1" noTextEdit="1"/>
          </p:cNvSpPr>
          <p:nvPr>
            <p:ph type="sldImg"/>
          </p:nvPr>
        </p:nvSpPr>
        <p:spPr>
          <a:ln/>
        </p:spPr>
      </p:sp>
      <p:sp>
        <p:nvSpPr>
          <p:cNvPr id="241668" name="Rectangle 3">
            <a:extLst>
              <a:ext uri="{FF2B5EF4-FFF2-40B4-BE49-F238E27FC236}">
                <a16:creationId xmlns:a16="http://schemas.microsoft.com/office/drawing/2014/main" id="{6AE6236D-0657-44B2-05C1-100F586636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A58CF498-C7A3-89B4-F887-F67D6CF9EB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FF2AF5-FEE2-4DAD-AEDF-5A27AACA8B6E}" type="slidenum">
              <a:rPr lang="cs-CZ" altLang="en-US" smtClean="0">
                <a:latin typeface="Calibri" panose="020F0502020204030204" pitchFamily="34" charset="0"/>
              </a:rPr>
              <a:pPr/>
              <a:t>128</a:t>
            </a:fld>
            <a:endParaRPr lang="cs-CZ" altLang="en-US">
              <a:latin typeface="Calibri" panose="020F0502020204030204" pitchFamily="34" charset="0"/>
            </a:endParaRPr>
          </a:p>
        </p:txBody>
      </p:sp>
      <p:sp>
        <p:nvSpPr>
          <p:cNvPr id="243715" name="Rectangle 2">
            <a:extLst>
              <a:ext uri="{FF2B5EF4-FFF2-40B4-BE49-F238E27FC236}">
                <a16:creationId xmlns:a16="http://schemas.microsoft.com/office/drawing/2014/main" id="{F67533F2-A816-2714-2045-A61E0E1F9E33}"/>
              </a:ext>
            </a:extLst>
          </p:cNvPr>
          <p:cNvSpPr>
            <a:spLocks noGrp="1" noRot="1" noChangeAspect="1" noChangeArrowheads="1" noTextEdit="1"/>
          </p:cNvSpPr>
          <p:nvPr>
            <p:ph type="sldImg"/>
          </p:nvPr>
        </p:nvSpPr>
        <p:spPr>
          <a:ln/>
        </p:spPr>
      </p:sp>
      <p:sp>
        <p:nvSpPr>
          <p:cNvPr id="243716" name="Rectangle 3">
            <a:extLst>
              <a:ext uri="{FF2B5EF4-FFF2-40B4-BE49-F238E27FC236}">
                <a16:creationId xmlns:a16="http://schemas.microsoft.com/office/drawing/2014/main" id="{3F2A7539-8FF7-2CEF-80A5-AF3479147A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a:extLst>
              <a:ext uri="{FF2B5EF4-FFF2-40B4-BE49-F238E27FC236}">
                <a16:creationId xmlns:a16="http://schemas.microsoft.com/office/drawing/2014/main" id="{2B9C605B-B5C6-D51E-6676-B5146A051F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C64AA5F-B1B1-4F9C-AF23-66C0898DAD42}" type="slidenum">
              <a:rPr lang="cs-CZ" altLang="en-US" smtClean="0">
                <a:latin typeface="Calibri" panose="020F0502020204030204" pitchFamily="34" charset="0"/>
              </a:rPr>
              <a:pPr/>
              <a:t>129</a:t>
            </a:fld>
            <a:endParaRPr lang="cs-CZ" altLang="en-US">
              <a:latin typeface="Calibri" panose="020F0502020204030204" pitchFamily="34" charset="0"/>
            </a:endParaRPr>
          </a:p>
        </p:txBody>
      </p:sp>
      <p:sp>
        <p:nvSpPr>
          <p:cNvPr id="245763" name="Rectangle 2">
            <a:extLst>
              <a:ext uri="{FF2B5EF4-FFF2-40B4-BE49-F238E27FC236}">
                <a16:creationId xmlns:a16="http://schemas.microsoft.com/office/drawing/2014/main" id="{A1C03DC1-3DD7-79A6-6290-A7DCEE8F16D1}"/>
              </a:ext>
            </a:extLst>
          </p:cNvPr>
          <p:cNvSpPr>
            <a:spLocks noGrp="1" noRot="1" noChangeAspect="1" noChangeArrowheads="1" noTextEdit="1"/>
          </p:cNvSpPr>
          <p:nvPr>
            <p:ph type="sldImg"/>
          </p:nvPr>
        </p:nvSpPr>
        <p:spPr>
          <a:ln/>
        </p:spPr>
      </p:sp>
      <p:sp>
        <p:nvSpPr>
          <p:cNvPr id="245764" name="Rectangle 3">
            <a:extLst>
              <a:ext uri="{FF2B5EF4-FFF2-40B4-BE49-F238E27FC236}">
                <a16:creationId xmlns:a16="http://schemas.microsoft.com/office/drawing/2014/main" id="{49730E11-614F-BCD2-B41F-15692E435D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a:extLst>
              <a:ext uri="{FF2B5EF4-FFF2-40B4-BE49-F238E27FC236}">
                <a16:creationId xmlns:a16="http://schemas.microsoft.com/office/drawing/2014/main" id="{76F487D3-59AC-F635-9F61-4B17685898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669BB8-5401-4F12-B47F-44A95A41ECCB}" type="slidenum">
              <a:rPr lang="cs-CZ" altLang="en-US" smtClean="0">
                <a:latin typeface="Calibri" panose="020F0502020204030204" pitchFamily="34" charset="0"/>
              </a:rPr>
              <a:pPr/>
              <a:t>130</a:t>
            </a:fld>
            <a:endParaRPr lang="cs-CZ" altLang="en-US">
              <a:latin typeface="Calibri" panose="020F0502020204030204" pitchFamily="34" charset="0"/>
            </a:endParaRPr>
          </a:p>
        </p:txBody>
      </p:sp>
      <p:sp>
        <p:nvSpPr>
          <p:cNvPr id="247811" name="Rectangle 2">
            <a:extLst>
              <a:ext uri="{FF2B5EF4-FFF2-40B4-BE49-F238E27FC236}">
                <a16:creationId xmlns:a16="http://schemas.microsoft.com/office/drawing/2014/main" id="{F11AFBE7-1A2E-DFD6-C60F-AC736E7CEB55}"/>
              </a:ext>
            </a:extLst>
          </p:cNvPr>
          <p:cNvSpPr>
            <a:spLocks noGrp="1" noRot="1" noChangeAspect="1" noChangeArrowheads="1" noTextEdit="1"/>
          </p:cNvSpPr>
          <p:nvPr>
            <p:ph type="sldImg"/>
          </p:nvPr>
        </p:nvSpPr>
        <p:spPr>
          <a:ln/>
        </p:spPr>
      </p:sp>
      <p:sp>
        <p:nvSpPr>
          <p:cNvPr id="247812" name="Rectangle 3">
            <a:extLst>
              <a:ext uri="{FF2B5EF4-FFF2-40B4-BE49-F238E27FC236}">
                <a16:creationId xmlns:a16="http://schemas.microsoft.com/office/drawing/2014/main" id="{7BA34D46-B02C-43E3-84C1-3794DBBBC0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a:extLst>
              <a:ext uri="{FF2B5EF4-FFF2-40B4-BE49-F238E27FC236}">
                <a16:creationId xmlns:a16="http://schemas.microsoft.com/office/drawing/2014/main" id="{4E6DF331-8802-826F-B6B6-E7BE4C23C7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DEDEF6-DA63-4A6D-8DB6-D6DFB32186E7}" type="slidenum">
              <a:rPr lang="cs-CZ" altLang="en-US" smtClean="0">
                <a:latin typeface="Calibri" panose="020F0502020204030204" pitchFamily="34" charset="0"/>
              </a:rPr>
              <a:pPr/>
              <a:t>131</a:t>
            </a:fld>
            <a:endParaRPr lang="cs-CZ" altLang="en-US">
              <a:latin typeface="Calibri" panose="020F0502020204030204" pitchFamily="34" charset="0"/>
            </a:endParaRPr>
          </a:p>
        </p:txBody>
      </p:sp>
      <p:sp>
        <p:nvSpPr>
          <p:cNvPr id="249859" name="Rectangle 2">
            <a:extLst>
              <a:ext uri="{FF2B5EF4-FFF2-40B4-BE49-F238E27FC236}">
                <a16:creationId xmlns:a16="http://schemas.microsoft.com/office/drawing/2014/main" id="{1BDF3521-C4D5-E38F-E6A1-35D23BF51405}"/>
              </a:ext>
            </a:extLst>
          </p:cNvPr>
          <p:cNvSpPr>
            <a:spLocks noGrp="1" noRot="1" noChangeAspect="1" noChangeArrowheads="1" noTextEdit="1"/>
          </p:cNvSpPr>
          <p:nvPr>
            <p:ph type="sldImg"/>
          </p:nvPr>
        </p:nvSpPr>
        <p:spPr>
          <a:ln/>
        </p:spPr>
      </p:sp>
      <p:sp>
        <p:nvSpPr>
          <p:cNvPr id="249860" name="Rectangle 3">
            <a:extLst>
              <a:ext uri="{FF2B5EF4-FFF2-40B4-BE49-F238E27FC236}">
                <a16:creationId xmlns:a16="http://schemas.microsoft.com/office/drawing/2014/main" id="{7615D109-AE49-E9B2-D9D9-F6700B320E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B3296789-57E3-81DF-9BD6-D651167C24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CAF283-B3D7-4D21-B34A-5CB4D63F3C9C}" type="slidenum">
              <a:rPr lang="cs-CZ" altLang="en-US" smtClean="0">
                <a:latin typeface="Calibri" panose="020F0502020204030204" pitchFamily="34" charset="0"/>
              </a:rPr>
              <a:pPr/>
              <a:t>13</a:t>
            </a:fld>
            <a:endParaRPr lang="cs-CZ" altLang="en-US">
              <a:latin typeface="Calibri" panose="020F0502020204030204" pitchFamily="34" charset="0"/>
            </a:endParaRPr>
          </a:p>
        </p:txBody>
      </p:sp>
      <p:sp>
        <p:nvSpPr>
          <p:cNvPr id="31747" name="Rectangle 2">
            <a:extLst>
              <a:ext uri="{FF2B5EF4-FFF2-40B4-BE49-F238E27FC236}">
                <a16:creationId xmlns:a16="http://schemas.microsoft.com/office/drawing/2014/main" id="{BA58863B-5DBD-A037-ACD8-62E97ACA4333}"/>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020CA565-5F80-737F-A82A-54F2C86277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a:extLst>
              <a:ext uri="{FF2B5EF4-FFF2-40B4-BE49-F238E27FC236}">
                <a16:creationId xmlns:a16="http://schemas.microsoft.com/office/drawing/2014/main" id="{C2561A68-441F-04F0-CF81-3C6C91049B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D37FB9-312B-488E-B251-FD8D737B21F5}" type="slidenum">
              <a:rPr lang="cs-CZ" altLang="en-US" smtClean="0">
                <a:latin typeface="Calibri" panose="020F0502020204030204" pitchFamily="34" charset="0"/>
              </a:rPr>
              <a:pPr/>
              <a:t>132</a:t>
            </a:fld>
            <a:endParaRPr lang="cs-CZ" altLang="en-US">
              <a:latin typeface="Calibri" panose="020F0502020204030204" pitchFamily="34" charset="0"/>
            </a:endParaRPr>
          </a:p>
        </p:txBody>
      </p:sp>
      <p:sp>
        <p:nvSpPr>
          <p:cNvPr id="251907" name="Rectangle 2">
            <a:extLst>
              <a:ext uri="{FF2B5EF4-FFF2-40B4-BE49-F238E27FC236}">
                <a16:creationId xmlns:a16="http://schemas.microsoft.com/office/drawing/2014/main" id="{734424CE-A950-B35D-1DD8-A1A633693C71}"/>
              </a:ext>
            </a:extLst>
          </p:cNvPr>
          <p:cNvSpPr>
            <a:spLocks noGrp="1" noRot="1" noChangeAspect="1" noChangeArrowheads="1" noTextEdit="1"/>
          </p:cNvSpPr>
          <p:nvPr>
            <p:ph type="sldImg"/>
          </p:nvPr>
        </p:nvSpPr>
        <p:spPr>
          <a:ln/>
        </p:spPr>
      </p:sp>
      <p:sp>
        <p:nvSpPr>
          <p:cNvPr id="251908" name="Rectangle 3">
            <a:extLst>
              <a:ext uri="{FF2B5EF4-FFF2-40B4-BE49-F238E27FC236}">
                <a16:creationId xmlns:a16="http://schemas.microsoft.com/office/drawing/2014/main" id="{E91D1058-A91F-8544-BBA5-D4B33ADAB0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a:extLst>
              <a:ext uri="{FF2B5EF4-FFF2-40B4-BE49-F238E27FC236}">
                <a16:creationId xmlns:a16="http://schemas.microsoft.com/office/drawing/2014/main" id="{5078A7D9-9341-5595-DDF1-2E05225053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0C4118-621C-4539-8DF5-A63F8CF48D37}" type="slidenum">
              <a:rPr lang="cs-CZ" altLang="en-US" smtClean="0">
                <a:latin typeface="Calibri" panose="020F0502020204030204" pitchFamily="34" charset="0"/>
              </a:rPr>
              <a:pPr/>
              <a:t>133</a:t>
            </a:fld>
            <a:endParaRPr lang="cs-CZ" altLang="en-US">
              <a:latin typeface="Calibri" panose="020F0502020204030204" pitchFamily="34" charset="0"/>
            </a:endParaRPr>
          </a:p>
        </p:txBody>
      </p:sp>
      <p:sp>
        <p:nvSpPr>
          <p:cNvPr id="253955" name="Rectangle 2">
            <a:extLst>
              <a:ext uri="{FF2B5EF4-FFF2-40B4-BE49-F238E27FC236}">
                <a16:creationId xmlns:a16="http://schemas.microsoft.com/office/drawing/2014/main" id="{26C094DF-3E82-F943-B7F3-F9B8338C2B4B}"/>
              </a:ext>
            </a:extLst>
          </p:cNvPr>
          <p:cNvSpPr>
            <a:spLocks noGrp="1" noRot="1" noChangeAspect="1" noChangeArrowheads="1" noTextEdit="1"/>
          </p:cNvSpPr>
          <p:nvPr>
            <p:ph type="sldImg"/>
          </p:nvPr>
        </p:nvSpPr>
        <p:spPr>
          <a:ln/>
        </p:spPr>
      </p:sp>
      <p:sp>
        <p:nvSpPr>
          <p:cNvPr id="253956" name="Rectangle 3">
            <a:extLst>
              <a:ext uri="{FF2B5EF4-FFF2-40B4-BE49-F238E27FC236}">
                <a16:creationId xmlns:a16="http://schemas.microsoft.com/office/drawing/2014/main" id="{07DB8CD2-43C7-0F9D-DBEE-4C00855BE0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a:extLst>
              <a:ext uri="{FF2B5EF4-FFF2-40B4-BE49-F238E27FC236}">
                <a16:creationId xmlns:a16="http://schemas.microsoft.com/office/drawing/2014/main" id="{B31EA9F4-A8B0-8A59-A2FF-B576392D62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44559A0-C238-4FB0-A9B6-9AA601CDBBE7}" type="slidenum">
              <a:rPr lang="cs-CZ" altLang="en-US" smtClean="0">
                <a:latin typeface="Calibri" panose="020F0502020204030204" pitchFamily="34" charset="0"/>
              </a:rPr>
              <a:pPr/>
              <a:t>134</a:t>
            </a:fld>
            <a:endParaRPr lang="cs-CZ" altLang="en-US">
              <a:latin typeface="Calibri" panose="020F0502020204030204" pitchFamily="34" charset="0"/>
            </a:endParaRPr>
          </a:p>
        </p:txBody>
      </p:sp>
      <p:sp>
        <p:nvSpPr>
          <p:cNvPr id="256003" name="Rectangle 2">
            <a:extLst>
              <a:ext uri="{FF2B5EF4-FFF2-40B4-BE49-F238E27FC236}">
                <a16:creationId xmlns:a16="http://schemas.microsoft.com/office/drawing/2014/main" id="{17A593F9-F013-9566-DC8B-6DC264C27444}"/>
              </a:ext>
            </a:extLst>
          </p:cNvPr>
          <p:cNvSpPr>
            <a:spLocks noGrp="1" noRot="1" noChangeAspect="1" noChangeArrowheads="1" noTextEdit="1"/>
          </p:cNvSpPr>
          <p:nvPr>
            <p:ph type="sldImg"/>
          </p:nvPr>
        </p:nvSpPr>
        <p:spPr>
          <a:ln/>
        </p:spPr>
      </p:sp>
      <p:sp>
        <p:nvSpPr>
          <p:cNvPr id="256004" name="Rectangle 3">
            <a:extLst>
              <a:ext uri="{FF2B5EF4-FFF2-40B4-BE49-F238E27FC236}">
                <a16:creationId xmlns:a16="http://schemas.microsoft.com/office/drawing/2014/main" id="{547533A6-9A07-49CB-C90D-9BF2351280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a:extLst>
              <a:ext uri="{FF2B5EF4-FFF2-40B4-BE49-F238E27FC236}">
                <a16:creationId xmlns:a16="http://schemas.microsoft.com/office/drawing/2014/main" id="{5D12E992-8180-19F2-FA91-A9ED210913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ECD7A8-84B9-4C13-91D5-16580B8413D6}" type="slidenum">
              <a:rPr lang="cs-CZ" altLang="en-US" smtClean="0">
                <a:latin typeface="Calibri" panose="020F0502020204030204" pitchFamily="34" charset="0"/>
              </a:rPr>
              <a:pPr/>
              <a:t>135</a:t>
            </a:fld>
            <a:endParaRPr lang="cs-CZ" altLang="en-US">
              <a:latin typeface="Calibri" panose="020F0502020204030204" pitchFamily="34" charset="0"/>
            </a:endParaRPr>
          </a:p>
        </p:txBody>
      </p:sp>
      <p:sp>
        <p:nvSpPr>
          <p:cNvPr id="258051" name="Rectangle 2">
            <a:extLst>
              <a:ext uri="{FF2B5EF4-FFF2-40B4-BE49-F238E27FC236}">
                <a16:creationId xmlns:a16="http://schemas.microsoft.com/office/drawing/2014/main" id="{E5610184-6CB8-285E-1F40-5F02EF81F064}"/>
              </a:ext>
            </a:extLst>
          </p:cNvPr>
          <p:cNvSpPr>
            <a:spLocks noGrp="1" noRot="1" noChangeAspect="1" noChangeArrowheads="1" noTextEdit="1"/>
          </p:cNvSpPr>
          <p:nvPr>
            <p:ph type="sldImg"/>
          </p:nvPr>
        </p:nvSpPr>
        <p:spPr>
          <a:ln/>
        </p:spPr>
      </p:sp>
      <p:sp>
        <p:nvSpPr>
          <p:cNvPr id="258052" name="Rectangle 3">
            <a:extLst>
              <a:ext uri="{FF2B5EF4-FFF2-40B4-BE49-F238E27FC236}">
                <a16:creationId xmlns:a16="http://schemas.microsoft.com/office/drawing/2014/main" id="{748B933E-2D7E-764A-EE70-7286D81CDC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a:extLst>
              <a:ext uri="{FF2B5EF4-FFF2-40B4-BE49-F238E27FC236}">
                <a16:creationId xmlns:a16="http://schemas.microsoft.com/office/drawing/2014/main" id="{7A083F05-3984-A8C0-60FA-9BC0857355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AE2E67-67BD-4253-B1B2-173A296BDA8C}" type="slidenum">
              <a:rPr lang="cs-CZ" altLang="en-US" smtClean="0">
                <a:latin typeface="Calibri" panose="020F0502020204030204" pitchFamily="34" charset="0"/>
              </a:rPr>
              <a:pPr/>
              <a:t>136</a:t>
            </a:fld>
            <a:endParaRPr lang="cs-CZ" altLang="en-US">
              <a:latin typeface="Calibri" panose="020F0502020204030204" pitchFamily="34" charset="0"/>
            </a:endParaRPr>
          </a:p>
        </p:txBody>
      </p:sp>
      <p:sp>
        <p:nvSpPr>
          <p:cNvPr id="260099" name="Rectangle 2">
            <a:extLst>
              <a:ext uri="{FF2B5EF4-FFF2-40B4-BE49-F238E27FC236}">
                <a16:creationId xmlns:a16="http://schemas.microsoft.com/office/drawing/2014/main" id="{20366BB5-388F-EB8B-6B0C-5D0296F285AA}"/>
              </a:ext>
            </a:extLst>
          </p:cNvPr>
          <p:cNvSpPr>
            <a:spLocks noGrp="1" noRot="1" noChangeAspect="1" noChangeArrowheads="1" noTextEdit="1"/>
          </p:cNvSpPr>
          <p:nvPr>
            <p:ph type="sldImg"/>
          </p:nvPr>
        </p:nvSpPr>
        <p:spPr>
          <a:ln/>
        </p:spPr>
      </p:sp>
      <p:sp>
        <p:nvSpPr>
          <p:cNvPr id="260100" name="Rectangle 3">
            <a:extLst>
              <a:ext uri="{FF2B5EF4-FFF2-40B4-BE49-F238E27FC236}">
                <a16:creationId xmlns:a16="http://schemas.microsoft.com/office/drawing/2014/main" id="{7214DB02-DED7-5CBB-3315-D29682C65D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a:extLst>
              <a:ext uri="{FF2B5EF4-FFF2-40B4-BE49-F238E27FC236}">
                <a16:creationId xmlns:a16="http://schemas.microsoft.com/office/drawing/2014/main" id="{D3383886-4225-2AD7-D3B6-A961D2C8C2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3A8D53-14F0-4646-8BA9-04349B9D4185}" type="slidenum">
              <a:rPr lang="cs-CZ" altLang="en-US" smtClean="0">
                <a:latin typeface="Calibri" panose="020F0502020204030204" pitchFamily="34" charset="0"/>
              </a:rPr>
              <a:pPr/>
              <a:t>137</a:t>
            </a:fld>
            <a:endParaRPr lang="cs-CZ" altLang="en-US">
              <a:latin typeface="Calibri" panose="020F0502020204030204" pitchFamily="34" charset="0"/>
            </a:endParaRPr>
          </a:p>
        </p:txBody>
      </p:sp>
      <p:sp>
        <p:nvSpPr>
          <p:cNvPr id="262147" name="Rectangle 2">
            <a:extLst>
              <a:ext uri="{FF2B5EF4-FFF2-40B4-BE49-F238E27FC236}">
                <a16:creationId xmlns:a16="http://schemas.microsoft.com/office/drawing/2014/main" id="{8612EF51-AB41-DFF9-60AA-5B2918F9BC50}"/>
              </a:ext>
            </a:extLst>
          </p:cNvPr>
          <p:cNvSpPr>
            <a:spLocks noGrp="1" noRot="1" noChangeAspect="1" noChangeArrowheads="1" noTextEdit="1"/>
          </p:cNvSpPr>
          <p:nvPr>
            <p:ph type="sldImg"/>
          </p:nvPr>
        </p:nvSpPr>
        <p:spPr>
          <a:ln/>
        </p:spPr>
      </p:sp>
      <p:sp>
        <p:nvSpPr>
          <p:cNvPr id="262148" name="Rectangle 3">
            <a:extLst>
              <a:ext uri="{FF2B5EF4-FFF2-40B4-BE49-F238E27FC236}">
                <a16:creationId xmlns:a16="http://schemas.microsoft.com/office/drawing/2014/main" id="{EE346156-02C2-750E-9365-9F775276AD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a:extLst>
              <a:ext uri="{FF2B5EF4-FFF2-40B4-BE49-F238E27FC236}">
                <a16:creationId xmlns:a16="http://schemas.microsoft.com/office/drawing/2014/main" id="{C5EC3035-8B17-AE7F-3D34-18B6570807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5CAAC0-FE16-44AD-88A3-07BB7046059F}" type="slidenum">
              <a:rPr lang="cs-CZ" altLang="en-US" smtClean="0">
                <a:latin typeface="Calibri" panose="020F0502020204030204" pitchFamily="34" charset="0"/>
              </a:rPr>
              <a:pPr/>
              <a:t>138</a:t>
            </a:fld>
            <a:endParaRPr lang="cs-CZ" altLang="en-US">
              <a:latin typeface="Calibri" panose="020F0502020204030204" pitchFamily="34" charset="0"/>
            </a:endParaRPr>
          </a:p>
        </p:txBody>
      </p:sp>
      <p:sp>
        <p:nvSpPr>
          <p:cNvPr id="264195" name="Rectangle 2">
            <a:extLst>
              <a:ext uri="{FF2B5EF4-FFF2-40B4-BE49-F238E27FC236}">
                <a16:creationId xmlns:a16="http://schemas.microsoft.com/office/drawing/2014/main" id="{BB434DC4-4517-6FE4-A3C7-00CC41100757}"/>
              </a:ext>
            </a:extLst>
          </p:cNvPr>
          <p:cNvSpPr>
            <a:spLocks noGrp="1" noRot="1" noChangeAspect="1" noChangeArrowheads="1" noTextEdit="1"/>
          </p:cNvSpPr>
          <p:nvPr>
            <p:ph type="sldImg"/>
          </p:nvPr>
        </p:nvSpPr>
        <p:spPr>
          <a:ln/>
        </p:spPr>
      </p:sp>
      <p:sp>
        <p:nvSpPr>
          <p:cNvPr id="264196" name="Rectangle 3">
            <a:extLst>
              <a:ext uri="{FF2B5EF4-FFF2-40B4-BE49-F238E27FC236}">
                <a16:creationId xmlns:a16="http://schemas.microsoft.com/office/drawing/2014/main" id="{A107DD8F-6B25-4D62-31DE-7E98750C90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a:extLst>
              <a:ext uri="{FF2B5EF4-FFF2-40B4-BE49-F238E27FC236}">
                <a16:creationId xmlns:a16="http://schemas.microsoft.com/office/drawing/2014/main" id="{19B06AE5-714D-44E5-1E31-A60FB2EFA0EF}"/>
              </a:ext>
            </a:extLst>
          </p:cNvPr>
          <p:cNvSpPr>
            <a:spLocks noGrp="1" noChangeArrowheads="1"/>
          </p:cNvSpPr>
          <p:nvPr>
            <p:ph type="sldNum" sz="quarter" idx="5"/>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3C11EF-0308-4273-991A-502DC834EDED}" type="slidenum">
              <a:rPr lang="cs-CZ" altLang="en-US" smtClean="0"/>
              <a:pPr/>
              <a:t>139</a:t>
            </a:fld>
            <a:endParaRPr lang="cs-CZ" altLang="en-US"/>
          </a:p>
        </p:txBody>
      </p:sp>
      <p:sp>
        <p:nvSpPr>
          <p:cNvPr id="266243" name="Rectangle 2">
            <a:extLst>
              <a:ext uri="{FF2B5EF4-FFF2-40B4-BE49-F238E27FC236}">
                <a16:creationId xmlns:a16="http://schemas.microsoft.com/office/drawing/2014/main" id="{275D14D0-7812-B9B1-FD6A-224D74DD617A}"/>
              </a:ext>
            </a:extLst>
          </p:cNvPr>
          <p:cNvSpPr>
            <a:spLocks noGrp="1" noRot="1" noChangeAspect="1" noChangeArrowheads="1" noTextEdit="1"/>
          </p:cNvSpPr>
          <p:nvPr>
            <p:ph type="sldImg"/>
          </p:nvPr>
        </p:nvSpPr>
        <p:spPr>
          <a:ln/>
        </p:spPr>
      </p:sp>
      <p:sp>
        <p:nvSpPr>
          <p:cNvPr id="266244" name="Rectangle 3">
            <a:extLst>
              <a:ext uri="{FF2B5EF4-FFF2-40B4-BE49-F238E27FC236}">
                <a16:creationId xmlns:a16="http://schemas.microsoft.com/office/drawing/2014/main" id="{232C3EC4-C57D-BB0C-F045-DCC71D82886E}"/>
              </a:ext>
            </a:extLst>
          </p:cNvPr>
          <p:cNvSpPr>
            <a:spLocks noGrp="1" noChangeArrowheads="1"/>
          </p:cNvSpPr>
          <p:nvPr>
            <p:ph type="body" idx="1"/>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a:extLst>
              <a:ext uri="{FF2B5EF4-FFF2-40B4-BE49-F238E27FC236}">
                <a16:creationId xmlns:a16="http://schemas.microsoft.com/office/drawing/2014/main" id="{78C061C6-0BBD-E3A9-0C20-87A13E911EA2}"/>
              </a:ext>
            </a:extLst>
          </p:cNvPr>
          <p:cNvSpPr>
            <a:spLocks noGrp="1" noChangeArrowheads="1"/>
          </p:cNvSpPr>
          <p:nvPr>
            <p:ph type="sldNum" sz="quarter" idx="5"/>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DCFB51-2C78-4DAD-8F56-1975193CE0F0}" type="slidenum">
              <a:rPr lang="cs-CZ" altLang="en-US" smtClean="0"/>
              <a:pPr/>
              <a:t>140</a:t>
            </a:fld>
            <a:endParaRPr lang="cs-CZ" altLang="en-US"/>
          </a:p>
        </p:txBody>
      </p:sp>
      <p:sp>
        <p:nvSpPr>
          <p:cNvPr id="268291" name="Rectangle 2">
            <a:extLst>
              <a:ext uri="{FF2B5EF4-FFF2-40B4-BE49-F238E27FC236}">
                <a16:creationId xmlns:a16="http://schemas.microsoft.com/office/drawing/2014/main" id="{0D562BD0-A68B-A606-A98B-878BBD8C4143}"/>
              </a:ext>
            </a:extLst>
          </p:cNvPr>
          <p:cNvSpPr>
            <a:spLocks noGrp="1" noRot="1" noChangeAspect="1" noChangeArrowheads="1" noTextEdit="1"/>
          </p:cNvSpPr>
          <p:nvPr>
            <p:ph type="sldImg"/>
          </p:nvPr>
        </p:nvSpPr>
        <p:spPr>
          <a:ln/>
        </p:spPr>
      </p:sp>
      <p:sp>
        <p:nvSpPr>
          <p:cNvPr id="268292" name="Rectangle 3">
            <a:extLst>
              <a:ext uri="{FF2B5EF4-FFF2-40B4-BE49-F238E27FC236}">
                <a16:creationId xmlns:a16="http://schemas.microsoft.com/office/drawing/2014/main" id="{A34F07EA-889A-B58A-2AD0-8D44B296F65D}"/>
              </a:ext>
            </a:extLst>
          </p:cNvPr>
          <p:cNvSpPr>
            <a:spLocks noGrp="1" noChangeArrowheads="1"/>
          </p:cNvSpPr>
          <p:nvPr>
            <p:ph type="body" idx="1"/>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a:extLst>
              <a:ext uri="{FF2B5EF4-FFF2-40B4-BE49-F238E27FC236}">
                <a16:creationId xmlns:a16="http://schemas.microsoft.com/office/drawing/2014/main" id="{61571ECF-5BA4-9563-0329-FF25AF6E04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E6AFC2-C424-4F81-972A-906EE759488D}" type="slidenum">
              <a:rPr lang="cs-CZ" altLang="en-US" smtClean="0">
                <a:latin typeface="Calibri" panose="020F0502020204030204" pitchFamily="34" charset="0"/>
              </a:rPr>
              <a:pPr/>
              <a:t>141</a:t>
            </a:fld>
            <a:endParaRPr lang="cs-CZ" altLang="en-US">
              <a:latin typeface="Calibri" panose="020F0502020204030204" pitchFamily="34" charset="0"/>
            </a:endParaRPr>
          </a:p>
        </p:txBody>
      </p:sp>
      <p:sp>
        <p:nvSpPr>
          <p:cNvPr id="270339" name="Rectangle 2">
            <a:extLst>
              <a:ext uri="{FF2B5EF4-FFF2-40B4-BE49-F238E27FC236}">
                <a16:creationId xmlns:a16="http://schemas.microsoft.com/office/drawing/2014/main" id="{CC7D2458-D945-642F-5090-88C12D91E47C}"/>
              </a:ext>
            </a:extLst>
          </p:cNvPr>
          <p:cNvSpPr>
            <a:spLocks noGrp="1" noRot="1" noChangeAspect="1" noChangeArrowheads="1" noTextEdit="1"/>
          </p:cNvSpPr>
          <p:nvPr>
            <p:ph type="sldImg"/>
          </p:nvPr>
        </p:nvSpPr>
        <p:spPr>
          <a:ln/>
        </p:spPr>
      </p:sp>
      <p:sp>
        <p:nvSpPr>
          <p:cNvPr id="270340" name="Rectangle 3">
            <a:extLst>
              <a:ext uri="{FF2B5EF4-FFF2-40B4-BE49-F238E27FC236}">
                <a16:creationId xmlns:a16="http://schemas.microsoft.com/office/drawing/2014/main" id="{665BEF44-BE10-C80B-E47D-ACEC05A0C0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659F7C71-F7A6-EDFB-44C9-E7763EE246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962B19-F7FC-4942-9CD3-58DC9AD29DF1}" type="slidenum">
              <a:rPr lang="cs-CZ" altLang="en-US" smtClean="0">
                <a:latin typeface="Calibri" panose="020F0502020204030204" pitchFamily="34" charset="0"/>
              </a:rPr>
              <a:pPr/>
              <a:t>14</a:t>
            </a:fld>
            <a:endParaRPr lang="cs-CZ" altLang="en-US">
              <a:latin typeface="Calibri" panose="020F0502020204030204" pitchFamily="34" charset="0"/>
            </a:endParaRPr>
          </a:p>
        </p:txBody>
      </p:sp>
      <p:sp>
        <p:nvSpPr>
          <p:cNvPr id="33795" name="Rectangle 2">
            <a:extLst>
              <a:ext uri="{FF2B5EF4-FFF2-40B4-BE49-F238E27FC236}">
                <a16:creationId xmlns:a16="http://schemas.microsoft.com/office/drawing/2014/main" id="{65A7EA66-FEE7-181B-AC40-3294141D0526}"/>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6C606F86-C61C-4D42-C1FE-E49EA40D1C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a:extLst>
              <a:ext uri="{FF2B5EF4-FFF2-40B4-BE49-F238E27FC236}">
                <a16:creationId xmlns:a16="http://schemas.microsoft.com/office/drawing/2014/main" id="{0C45CFF4-E962-70CA-CFFB-5490E17C5C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87ACF0-0C06-46DB-9DA2-5B70E4FFA8E9}" type="slidenum">
              <a:rPr lang="cs-CZ" altLang="en-US" smtClean="0">
                <a:latin typeface="Calibri" panose="020F0502020204030204" pitchFamily="34" charset="0"/>
              </a:rPr>
              <a:pPr/>
              <a:t>142</a:t>
            </a:fld>
            <a:endParaRPr lang="cs-CZ" altLang="en-US">
              <a:latin typeface="Calibri" panose="020F0502020204030204" pitchFamily="34" charset="0"/>
            </a:endParaRPr>
          </a:p>
        </p:txBody>
      </p:sp>
      <p:sp>
        <p:nvSpPr>
          <p:cNvPr id="272387" name="Rectangle 2">
            <a:extLst>
              <a:ext uri="{FF2B5EF4-FFF2-40B4-BE49-F238E27FC236}">
                <a16:creationId xmlns:a16="http://schemas.microsoft.com/office/drawing/2014/main" id="{61A5F98C-8268-1FEB-6E8D-E59C3481B41A}"/>
              </a:ext>
            </a:extLst>
          </p:cNvPr>
          <p:cNvSpPr>
            <a:spLocks noGrp="1" noRot="1" noChangeAspect="1" noChangeArrowheads="1" noTextEdit="1"/>
          </p:cNvSpPr>
          <p:nvPr>
            <p:ph type="sldImg"/>
          </p:nvPr>
        </p:nvSpPr>
        <p:spPr>
          <a:ln/>
        </p:spPr>
      </p:sp>
      <p:sp>
        <p:nvSpPr>
          <p:cNvPr id="272388" name="Rectangle 3">
            <a:extLst>
              <a:ext uri="{FF2B5EF4-FFF2-40B4-BE49-F238E27FC236}">
                <a16:creationId xmlns:a16="http://schemas.microsoft.com/office/drawing/2014/main" id="{CC4E02B4-A5B2-55AC-58EE-D0D2957B8C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a:extLst>
              <a:ext uri="{FF2B5EF4-FFF2-40B4-BE49-F238E27FC236}">
                <a16:creationId xmlns:a16="http://schemas.microsoft.com/office/drawing/2014/main" id="{18200ECE-AE50-F753-9D43-2240A88C3D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8DCCBB-B154-4F17-9C0B-303B99274B2F}" type="slidenum">
              <a:rPr lang="cs-CZ" altLang="en-US" smtClean="0">
                <a:latin typeface="Calibri" panose="020F0502020204030204" pitchFamily="34" charset="0"/>
              </a:rPr>
              <a:pPr/>
              <a:t>143</a:t>
            </a:fld>
            <a:endParaRPr lang="cs-CZ" altLang="en-US">
              <a:latin typeface="Calibri" panose="020F0502020204030204" pitchFamily="34" charset="0"/>
            </a:endParaRPr>
          </a:p>
        </p:txBody>
      </p:sp>
      <p:sp>
        <p:nvSpPr>
          <p:cNvPr id="274435" name="Rectangle 2">
            <a:extLst>
              <a:ext uri="{FF2B5EF4-FFF2-40B4-BE49-F238E27FC236}">
                <a16:creationId xmlns:a16="http://schemas.microsoft.com/office/drawing/2014/main" id="{790F9877-FA23-786B-684C-56E926736F87}"/>
              </a:ext>
            </a:extLst>
          </p:cNvPr>
          <p:cNvSpPr>
            <a:spLocks noGrp="1" noRot="1" noChangeAspect="1" noChangeArrowheads="1" noTextEdit="1"/>
          </p:cNvSpPr>
          <p:nvPr>
            <p:ph type="sldImg"/>
          </p:nvPr>
        </p:nvSpPr>
        <p:spPr>
          <a:ln/>
        </p:spPr>
      </p:sp>
      <p:sp>
        <p:nvSpPr>
          <p:cNvPr id="274436" name="Rectangle 3">
            <a:extLst>
              <a:ext uri="{FF2B5EF4-FFF2-40B4-BE49-F238E27FC236}">
                <a16:creationId xmlns:a16="http://schemas.microsoft.com/office/drawing/2014/main" id="{529AEADD-593D-E7C2-A826-C3179F3EA9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a:extLst>
              <a:ext uri="{FF2B5EF4-FFF2-40B4-BE49-F238E27FC236}">
                <a16:creationId xmlns:a16="http://schemas.microsoft.com/office/drawing/2014/main" id="{22548409-4248-51BF-F455-A4EA45684C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9ADFBB5-E346-4AC0-8458-F7BA12E689DF}" type="slidenum">
              <a:rPr lang="cs-CZ" altLang="en-US" smtClean="0">
                <a:latin typeface="Calibri" panose="020F0502020204030204" pitchFamily="34" charset="0"/>
              </a:rPr>
              <a:pPr/>
              <a:t>144</a:t>
            </a:fld>
            <a:endParaRPr lang="cs-CZ" altLang="en-US">
              <a:latin typeface="Calibri" panose="020F0502020204030204" pitchFamily="34" charset="0"/>
            </a:endParaRPr>
          </a:p>
        </p:txBody>
      </p:sp>
      <p:sp>
        <p:nvSpPr>
          <p:cNvPr id="276483" name="Rectangle 2">
            <a:extLst>
              <a:ext uri="{FF2B5EF4-FFF2-40B4-BE49-F238E27FC236}">
                <a16:creationId xmlns:a16="http://schemas.microsoft.com/office/drawing/2014/main" id="{E3D36B1F-8F10-8C6E-BDDC-E65590B34E6A}"/>
              </a:ext>
            </a:extLst>
          </p:cNvPr>
          <p:cNvSpPr>
            <a:spLocks noGrp="1" noRot="1" noChangeAspect="1" noChangeArrowheads="1" noTextEdit="1"/>
          </p:cNvSpPr>
          <p:nvPr>
            <p:ph type="sldImg"/>
          </p:nvPr>
        </p:nvSpPr>
        <p:spPr>
          <a:ln/>
        </p:spPr>
      </p:sp>
      <p:sp>
        <p:nvSpPr>
          <p:cNvPr id="276484" name="Rectangle 3">
            <a:extLst>
              <a:ext uri="{FF2B5EF4-FFF2-40B4-BE49-F238E27FC236}">
                <a16:creationId xmlns:a16="http://schemas.microsoft.com/office/drawing/2014/main" id="{BD9BD70A-A449-FFCD-01A2-A3A4C4D4EE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a:extLst>
              <a:ext uri="{FF2B5EF4-FFF2-40B4-BE49-F238E27FC236}">
                <a16:creationId xmlns:a16="http://schemas.microsoft.com/office/drawing/2014/main" id="{DFACBAFD-915E-9BD7-C8C2-1BD63EB497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64F40D-CBB8-4499-BE36-77BFE1A0C10A}" type="slidenum">
              <a:rPr lang="cs-CZ" altLang="en-US" smtClean="0">
                <a:latin typeface="Calibri" panose="020F0502020204030204" pitchFamily="34" charset="0"/>
              </a:rPr>
              <a:pPr/>
              <a:t>145</a:t>
            </a:fld>
            <a:endParaRPr lang="cs-CZ" altLang="en-US">
              <a:latin typeface="Calibri" panose="020F0502020204030204" pitchFamily="34" charset="0"/>
            </a:endParaRPr>
          </a:p>
        </p:txBody>
      </p:sp>
      <p:sp>
        <p:nvSpPr>
          <p:cNvPr id="278531" name="Rectangle 2">
            <a:extLst>
              <a:ext uri="{FF2B5EF4-FFF2-40B4-BE49-F238E27FC236}">
                <a16:creationId xmlns:a16="http://schemas.microsoft.com/office/drawing/2014/main" id="{65B81F00-9930-C7DA-0784-23BE739AFF19}"/>
              </a:ext>
            </a:extLst>
          </p:cNvPr>
          <p:cNvSpPr>
            <a:spLocks noGrp="1" noRot="1" noChangeAspect="1" noChangeArrowheads="1" noTextEdit="1"/>
          </p:cNvSpPr>
          <p:nvPr>
            <p:ph type="sldImg"/>
          </p:nvPr>
        </p:nvSpPr>
        <p:spPr>
          <a:ln/>
        </p:spPr>
      </p:sp>
      <p:sp>
        <p:nvSpPr>
          <p:cNvPr id="278532" name="Rectangle 3">
            <a:extLst>
              <a:ext uri="{FF2B5EF4-FFF2-40B4-BE49-F238E27FC236}">
                <a16:creationId xmlns:a16="http://schemas.microsoft.com/office/drawing/2014/main" id="{88ECD09E-EA04-2F55-D45A-D0683D3E4F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a:extLst>
              <a:ext uri="{FF2B5EF4-FFF2-40B4-BE49-F238E27FC236}">
                <a16:creationId xmlns:a16="http://schemas.microsoft.com/office/drawing/2014/main" id="{4EC4B574-21C6-493F-B49D-53AE1BB4E1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3B7B3DA-6EEE-43CC-ABA3-B46E8312119A}" type="slidenum">
              <a:rPr lang="cs-CZ" altLang="en-US" smtClean="0">
                <a:latin typeface="Calibri" panose="020F0502020204030204" pitchFamily="34" charset="0"/>
              </a:rPr>
              <a:pPr/>
              <a:t>146</a:t>
            </a:fld>
            <a:endParaRPr lang="cs-CZ" altLang="en-US">
              <a:latin typeface="Calibri" panose="020F0502020204030204" pitchFamily="34" charset="0"/>
            </a:endParaRPr>
          </a:p>
        </p:txBody>
      </p:sp>
      <p:sp>
        <p:nvSpPr>
          <p:cNvPr id="280579" name="Rectangle 2">
            <a:extLst>
              <a:ext uri="{FF2B5EF4-FFF2-40B4-BE49-F238E27FC236}">
                <a16:creationId xmlns:a16="http://schemas.microsoft.com/office/drawing/2014/main" id="{8EA18068-3C2C-DFAD-ECD5-30C362011A39}"/>
              </a:ext>
            </a:extLst>
          </p:cNvPr>
          <p:cNvSpPr>
            <a:spLocks noGrp="1" noRot="1" noChangeAspect="1" noChangeArrowheads="1" noTextEdit="1"/>
          </p:cNvSpPr>
          <p:nvPr>
            <p:ph type="sldImg"/>
          </p:nvPr>
        </p:nvSpPr>
        <p:spPr>
          <a:ln/>
        </p:spPr>
      </p:sp>
      <p:sp>
        <p:nvSpPr>
          <p:cNvPr id="280580" name="Rectangle 3">
            <a:extLst>
              <a:ext uri="{FF2B5EF4-FFF2-40B4-BE49-F238E27FC236}">
                <a16:creationId xmlns:a16="http://schemas.microsoft.com/office/drawing/2014/main" id="{80D9DB1A-C4C5-2F33-1386-7444B81676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a:extLst>
              <a:ext uri="{FF2B5EF4-FFF2-40B4-BE49-F238E27FC236}">
                <a16:creationId xmlns:a16="http://schemas.microsoft.com/office/drawing/2014/main" id="{D2FB8C02-22D0-0842-38B8-3E1DE23E00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811F73E-5DD0-4EA0-B738-3450CEA71ECA}" type="slidenum">
              <a:rPr lang="cs-CZ" altLang="en-US" smtClean="0">
                <a:latin typeface="Calibri" panose="020F0502020204030204" pitchFamily="34" charset="0"/>
              </a:rPr>
              <a:pPr/>
              <a:t>147</a:t>
            </a:fld>
            <a:endParaRPr lang="cs-CZ" altLang="en-US">
              <a:latin typeface="Calibri" panose="020F0502020204030204" pitchFamily="34" charset="0"/>
            </a:endParaRPr>
          </a:p>
        </p:txBody>
      </p:sp>
      <p:sp>
        <p:nvSpPr>
          <p:cNvPr id="282627" name="Rectangle 2">
            <a:extLst>
              <a:ext uri="{FF2B5EF4-FFF2-40B4-BE49-F238E27FC236}">
                <a16:creationId xmlns:a16="http://schemas.microsoft.com/office/drawing/2014/main" id="{F15D15FE-79F2-73EF-457F-3DCA8A7633BA}"/>
              </a:ext>
            </a:extLst>
          </p:cNvPr>
          <p:cNvSpPr>
            <a:spLocks noGrp="1" noRot="1" noChangeAspect="1" noChangeArrowheads="1" noTextEdit="1"/>
          </p:cNvSpPr>
          <p:nvPr>
            <p:ph type="sldImg"/>
          </p:nvPr>
        </p:nvSpPr>
        <p:spPr>
          <a:ln/>
        </p:spPr>
      </p:sp>
      <p:sp>
        <p:nvSpPr>
          <p:cNvPr id="282628" name="Rectangle 3">
            <a:extLst>
              <a:ext uri="{FF2B5EF4-FFF2-40B4-BE49-F238E27FC236}">
                <a16:creationId xmlns:a16="http://schemas.microsoft.com/office/drawing/2014/main" id="{B25DF313-8992-9C9D-42D6-6A2129F2DE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a:extLst>
              <a:ext uri="{FF2B5EF4-FFF2-40B4-BE49-F238E27FC236}">
                <a16:creationId xmlns:a16="http://schemas.microsoft.com/office/drawing/2014/main" id="{08CA79ED-B7D0-9FE3-5359-E6BDF08AA5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E22000-4976-48FF-8EC1-3A7474529396}" type="slidenum">
              <a:rPr lang="cs-CZ" altLang="en-US" smtClean="0">
                <a:latin typeface="Calibri" panose="020F0502020204030204" pitchFamily="34" charset="0"/>
              </a:rPr>
              <a:pPr/>
              <a:t>148</a:t>
            </a:fld>
            <a:endParaRPr lang="cs-CZ" altLang="en-US">
              <a:latin typeface="Calibri" panose="020F0502020204030204" pitchFamily="34" charset="0"/>
            </a:endParaRPr>
          </a:p>
        </p:txBody>
      </p:sp>
      <p:sp>
        <p:nvSpPr>
          <p:cNvPr id="284675" name="Rectangle 2">
            <a:extLst>
              <a:ext uri="{FF2B5EF4-FFF2-40B4-BE49-F238E27FC236}">
                <a16:creationId xmlns:a16="http://schemas.microsoft.com/office/drawing/2014/main" id="{66E98EBC-C88C-513F-74D1-2836A7296E8C}"/>
              </a:ext>
            </a:extLst>
          </p:cNvPr>
          <p:cNvSpPr>
            <a:spLocks noGrp="1" noRot="1" noChangeAspect="1" noChangeArrowheads="1" noTextEdit="1"/>
          </p:cNvSpPr>
          <p:nvPr>
            <p:ph type="sldImg"/>
          </p:nvPr>
        </p:nvSpPr>
        <p:spPr>
          <a:ln/>
        </p:spPr>
      </p:sp>
      <p:sp>
        <p:nvSpPr>
          <p:cNvPr id="284676" name="Rectangle 3">
            <a:extLst>
              <a:ext uri="{FF2B5EF4-FFF2-40B4-BE49-F238E27FC236}">
                <a16:creationId xmlns:a16="http://schemas.microsoft.com/office/drawing/2014/main" id="{897FB8B8-7D7C-4736-71BF-1FDEEDF6F0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747EFBE5-DCDD-4E33-B31B-98A07F162E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9D74BA-3E1F-41E3-A98C-0AD32A779B6B}" type="slidenum">
              <a:rPr lang="cs-CZ" altLang="en-US" smtClean="0">
                <a:latin typeface="Calibri" panose="020F0502020204030204" pitchFamily="34" charset="0"/>
              </a:rPr>
              <a:pPr/>
              <a:t>149</a:t>
            </a:fld>
            <a:endParaRPr lang="cs-CZ" altLang="en-US">
              <a:latin typeface="Calibri" panose="020F0502020204030204" pitchFamily="34" charset="0"/>
            </a:endParaRPr>
          </a:p>
        </p:txBody>
      </p:sp>
      <p:sp>
        <p:nvSpPr>
          <p:cNvPr id="286723" name="Rectangle 2">
            <a:extLst>
              <a:ext uri="{FF2B5EF4-FFF2-40B4-BE49-F238E27FC236}">
                <a16:creationId xmlns:a16="http://schemas.microsoft.com/office/drawing/2014/main" id="{76D027BC-0A9E-D1F5-4494-B989FEA7C09A}"/>
              </a:ext>
            </a:extLst>
          </p:cNvPr>
          <p:cNvSpPr>
            <a:spLocks noGrp="1" noRot="1" noChangeAspect="1" noChangeArrowheads="1" noTextEdit="1"/>
          </p:cNvSpPr>
          <p:nvPr>
            <p:ph type="sldImg"/>
          </p:nvPr>
        </p:nvSpPr>
        <p:spPr>
          <a:ln/>
        </p:spPr>
      </p:sp>
      <p:sp>
        <p:nvSpPr>
          <p:cNvPr id="286724" name="Rectangle 3">
            <a:extLst>
              <a:ext uri="{FF2B5EF4-FFF2-40B4-BE49-F238E27FC236}">
                <a16:creationId xmlns:a16="http://schemas.microsoft.com/office/drawing/2014/main" id="{7F3FAA96-266A-6901-A950-420B81C67C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747EFBE5-DCDD-4E33-B31B-98A07F162E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9D74BA-3E1F-41E3-A98C-0AD32A779B6B}" type="slidenum">
              <a:rPr lang="cs-CZ" altLang="en-US" smtClean="0">
                <a:latin typeface="Calibri" panose="020F0502020204030204" pitchFamily="34" charset="0"/>
              </a:rPr>
              <a:pPr/>
              <a:t>150</a:t>
            </a:fld>
            <a:endParaRPr lang="cs-CZ" altLang="en-US">
              <a:latin typeface="Calibri" panose="020F0502020204030204" pitchFamily="34" charset="0"/>
            </a:endParaRPr>
          </a:p>
        </p:txBody>
      </p:sp>
      <p:sp>
        <p:nvSpPr>
          <p:cNvPr id="286723" name="Rectangle 2">
            <a:extLst>
              <a:ext uri="{FF2B5EF4-FFF2-40B4-BE49-F238E27FC236}">
                <a16:creationId xmlns:a16="http://schemas.microsoft.com/office/drawing/2014/main" id="{76D027BC-0A9E-D1F5-4494-B989FEA7C09A}"/>
              </a:ext>
            </a:extLst>
          </p:cNvPr>
          <p:cNvSpPr>
            <a:spLocks noGrp="1" noRot="1" noChangeAspect="1" noChangeArrowheads="1" noTextEdit="1"/>
          </p:cNvSpPr>
          <p:nvPr>
            <p:ph type="sldImg"/>
          </p:nvPr>
        </p:nvSpPr>
        <p:spPr>
          <a:ln/>
        </p:spPr>
      </p:sp>
      <p:sp>
        <p:nvSpPr>
          <p:cNvPr id="286724" name="Rectangle 3">
            <a:extLst>
              <a:ext uri="{FF2B5EF4-FFF2-40B4-BE49-F238E27FC236}">
                <a16:creationId xmlns:a16="http://schemas.microsoft.com/office/drawing/2014/main" id="{7F3FAA96-266A-6901-A950-420B81C67C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15361680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a:extLst>
              <a:ext uri="{FF2B5EF4-FFF2-40B4-BE49-F238E27FC236}">
                <a16:creationId xmlns:a16="http://schemas.microsoft.com/office/drawing/2014/main" id="{6385CFCD-8969-ECE2-7284-F845DAC76C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3CC401-12ED-400D-B1EF-1AF1975150CC}" type="slidenum">
              <a:rPr lang="cs-CZ" altLang="en-US" smtClean="0">
                <a:latin typeface="Calibri" panose="020F0502020204030204" pitchFamily="34" charset="0"/>
              </a:rPr>
              <a:pPr/>
              <a:t>151</a:t>
            </a:fld>
            <a:endParaRPr lang="cs-CZ" altLang="en-US">
              <a:latin typeface="Calibri" panose="020F0502020204030204" pitchFamily="34" charset="0"/>
            </a:endParaRPr>
          </a:p>
        </p:txBody>
      </p:sp>
      <p:sp>
        <p:nvSpPr>
          <p:cNvPr id="288771" name="Rectangle 2">
            <a:extLst>
              <a:ext uri="{FF2B5EF4-FFF2-40B4-BE49-F238E27FC236}">
                <a16:creationId xmlns:a16="http://schemas.microsoft.com/office/drawing/2014/main" id="{918ED6C7-A471-4200-56D8-BCA3EEE7ADE2}"/>
              </a:ext>
            </a:extLst>
          </p:cNvPr>
          <p:cNvSpPr>
            <a:spLocks noGrp="1" noRot="1" noChangeAspect="1" noChangeArrowheads="1" noTextEdit="1"/>
          </p:cNvSpPr>
          <p:nvPr>
            <p:ph type="sldImg"/>
          </p:nvPr>
        </p:nvSpPr>
        <p:spPr>
          <a:ln/>
        </p:spPr>
      </p:sp>
      <p:sp>
        <p:nvSpPr>
          <p:cNvPr id="288772" name="Rectangle 3">
            <a:extLst>
              <a:ext uri="{FF2B5EF4-FFF2-40B4-BE49-F238E27FC236}">
                <a16:creationId xmlns:a16="http://schemas.microsoft.com/office/drawing/2014/main" id="{5A2B0F74-712D-E99F-4B1D-9A034C09CF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4B1E45FA-717E-0024-A264-9D2D4D59E7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8278AA-0D33-4196-94ED-BA354AF75F18}" type="slidenum">
              <a:rPr lang="cs-CZ" altLang="en-US" smtClean="0">
                <a:latin typeface="Calibri" panose="020F0502020204030204" pitchFamily="34" charset="0"/>
              </a:rPr>
              <a:pPr/>
              <a:t>15</a:t>
            </a:fld>
            <a:endParaRPr lang="cs-CZ" altLang="en-US">
              <a:latin typeface="Calibri" panose="020F0502020204030204" pitchFamily="34" charset="0"/>
            </a:endParaRPr>
          </a:p>
        </p:txBody>
      </p:sp>
      <p:sp>
        <p:nvSpPr>
          <p:cNvPr id="35843" name="Rectangle 2">
            <a:extLst>
              <a:ext uri="{FF2B5EF4-FFF2-40B4-BE49-F238E27FC236}">
                <a16:creationId xmlns:a16="http://schemas.microsoft.com/office/drawing/2014/main" id="{3845E3EE-19A6-635F-9E9D-DCEDA6ECB931}"/>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C021E2A8-8647-0705-DCA8-9F24AB2F0A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a:extLst>
              <a:ext uri="{FF2B5EF4-FFF2-40B4-BE49-F238E27FC236}">
                <a16:creationId xmlns:a16="http://schemas.microsoft.com/office/drawing/2014/main" id="{C501957A-4095-DAA5-829B-1C16AC794C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08B903-9431-4D11-9015-C867A667228D}" type="slidenum">
              <a:rPr lang="cs-CZ" altLang="en-US" smtClean="0">
                <a:latin typeface="Calibri" panose="020F0502020204030204" pitchFamily="34" charset="0"/>
              </a:rPr>
              <a:pPr/>
              <a:t>152</a:t>
            </a:fld>
            <a:endParaRPr lang="cs-CZ" altLang="en-US">
              <a:latin typeface="Calibri" panose="020F0502020204030204" pitchFamily="34" charset="0"/>
            </a:endParaRPr>
          </a:p>
        </p:txBody>
      </p:sp>
      <p:sp>
        <p:nvSpPr>
          <p:cNvPr id="290819" name="Rectangle 2">
            <a:extLst>
              <a:ext uri="{FF2B5EF4-FFF2-40B4-BE49-F238E27FC236}">
                <a16:creationId xmlns:a16="http://schemas.microsoft.com/office/drawing/2014/main" id="{9E04A851-167A-A17B-95C8-D86DDB3CBFE9}"/>
              </a:ext>
            </a:extLst>
          </p:cNvPr>
          <p:cNvSpPr>
            <a:spLocks noGrp="1" noRot="1" noChangeAspect="1" noChangeArrowheads="1" noTextEdit="1"/>
          </p:cNvSpPr>
          <p:nvPr>
            <p:ph type="sldImg"/>
          </p:nvPr>
        </p:nvSpPr>
        <p:spPr>
          <a:ln/>
        </p:spPr>
      </p:sp>
      <p:sp>
        <p:nvSpPr>
          <p:cNvPr id="290820" name="Rectangle 3">
            <a:extLst>
              <a:ext uri="{FF2B5EF4-FFF2-40B4-BE49-F238E27FC236}">
                <a16:creationId xmlns:a16="http://schemas.microsoft.com/office/drawing/2014/main" id="{FBFF288B-8D38-1921-4054-8BADCC7C6C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LTKS cpe nižší (do 4. VS) vegetační stupně trošku výše, proto jsou o něco chladnější a vlhčí, a mají kratší VO. Zároveň ale jsou charakteristiky starší (GKZ?)!</a:t>
            </a:r>
          </a:p>
          <a:p>
            <a:r>
              <a:rPr lang="cs-CZ" dirty="0"/>
              <a:t>Od 4. VS jsou VS v GBC položeny výše, na klimatických charakteristikách se to však moc neprojevuje.</a:t>
            </a:r>
          </a:p>
          <a:p>
            <a:r>
              <a:rPr lang="cs-CZ" dirty="0"/>
              <a:t>Os smrkové stupně charakteristiky prakticky stejné.</a:t>
            </a:r>
          </a:p>
          <a:p>
            <a:r>
              <a:rPr lang="cs-CZ" dirty="0"/>
              <a:t>Pozor! Nejde o </a:t>
            </a:r>
            <a:r>
              <a:rPr lang="cs-CZ" b="1" dirty="0"/>
              <a:t>klimatické stupně</a:t>
            </a:r>
            <a:r>
              <a:rPr lang="cs-CZ" dirty="0"/>
              <a:t>, ale o </a:t>
            </a:r>
            <a:r>
              <a:rPr lang="cs-CZ" b="1" dirty="0"/>
              <a:t>stupně vegetační</a:t>
            </a:r>
            <a:r>
              <a:rPr lang="cs-CZ" dirty="0"/>
              <a:t>!</a:t>
            </a: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82D90-11F4-4370-B100-22D9EC38CC7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07594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a:extLst>
              <a:ext uri="{FF2B5EF4-FFF2-40B4-BE49-F238E27FC236}">
                <a16:creationId xmlns:a16="http://schemas.microsoft.com/office/drawing/2014/main" id="{3BCB54DD-CA05-CB7F-4F7D-475A915462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F90F96-FE3C-4EED-B1AE-BFF759ED1AF6}" type="slidenum">
              <a:rPr lang="cs-CZ" altLang="cs-CZ" smtClean="0">
                <a:latin typeface="Arial" panose="020B0604020202020204" pitchFamily="34" charset="0"/>
              </a:rPr>
              <a:pPr>
                <a:spcBef>
                  <a:spcPct val="0"/>
                </a:spcBef>
              </a:pPr>
              <a:t>154</a:t>
            </a:fld>
            <a:endParaRPr lang="cs-CZ" altLang="cs-CZ">
              <a:latin typeface="Arial" panose="020B0604020202020204" pitchFamily="34" charset="0"/>
            </a:endParaRPr>
          </a:p>
        </p:txBody>
      </p:sp>
      <p:sp>
        <p:nvSpPr>
          <p:cNvPr id="294915" name="Rectangle 2">
            <a:extLst>
              <a:ext uri="{FF2B5EF4-FFF2-40B4-BE49-F238E27FC236}">
                <a16:creationId xmlns:a16="http://schemas.microsoft.com/office/drawing/2014/main" id="{76124D44-5C7D-B7EA-5A7F-80B928D2C7EA}"/>
              </a:ext>
            </a:extLst>
          </p:cNvPr>
          <p:cNvSpPr>
            <a:spLocks noGrp="1" noRot="1" noChangeAspect="1" noChangeArrowheads="1" noTextEdit="1"/>
          </p:cNvSpPr>
          <p:nvPr>
            <p:ph type="sldImg"/>
          </p:nvPr>
        </p:nvSpPr>
        <p:spPr>
          <a:ln/>
        </p:spPr>
      </p:sp>
      <p:sp>
        <p:nvSpPr>
          <p:cNvPr id="294916" name="Rectangle 3">
            <a:extLst>
              <a:ext uri="{FF2B5EF4-FFF2-40B4-BE49-F238E27FC236}">
                <a16:creationId xmlns:a16="http://schemas.microsoft.com/office/drawing/2014/main" id="{2A3FC249-F367-DBFC-B6F0-2B73B01735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a:extLst>
              <a:ext uri="{FF2B5EF4-FFF2-40B4-BE49-F238E27FC236}">
                <a16:creationId xmlns:a16="http://schemas.microsoft.com/office/drawing/2014/main" id="{9421B9FD-6C04-A6A8-CD70-40C1E6797B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6FBCA8-BD46-4AFD-8BD6-616B7F59AFE9}" type="slidenum">
              <a:rPr lang="cs-CZ" altLang="cs-CZ" smtClean="0">
                <a:latin typeface="Arial" panose="020B0604020202020204" pitchFamily="34" charset="0"/>
              </a:rPr>
              <a:pPr>
                <a:spcBef>
                  <a:spcPct val="0"/>
                </a:spcBef>
              </a:pPr>
              <a:t>155</a:t>
            </a:fld>
            <a:endParaRPr lang="cs-CZ" altLang="cs-CZ">
              <a:latin typeface="Arial" panose="020B0604020202020204" pitchFamily="34" charset="0"/>
            </a:endParaRPr>
          </a:p>
        </p:txBody>
      </p:sp>
      <p:sp>
        <p:nvSpPr>
          <p:cNvPr id="296963" name="Rectangle 2">
            <a:extLst>
              <a:ext uri="{FF2B5EF4-FFF2-40B4-BE49-F238E27FC236}">
                <a16:creationId xmlns:a16="http://schemas.microsoft.com/office/drawing/2014/main" id="{3C565AF5-7630-2E87-1627-0B5062349E52}"/>
              </a:ext>
            </a:extLst>
          </p:cNvPr>
          <p:cNvSpPr>
            <a:spLocks noGrp="1" noRot="1" noChangeAspect="1" noChangeArrowheads="1" noTextEdit="1"/>
          </p:cNvSpPr>
          <p:nvPr>
            <p:ph type="sldImg"/>
          </p:nvPr>
        </p:nvSpPr>
        <p:spPr>
          <a:ln/>
        </p:spPr>
      </p:sp>
      <p:sp>
        <p:nvSpPr>
          <p:cNvPr id="296964" name="Rectangle 3">
            <a:extLst>
              <a:ext uri="{FF2B5EF4-FFF2-40B4-BE49-F238E27FC236}">
                <a16:creationId xmlns:a16="http://schemas.microsoft.com/office/drawing/2014/main" id="{9FAA9DDA-EB7A-1346-DDD8-E07D987FF5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a:extLst>
              <a:ext uri="{FF2B5EF4-FFF2-40B4-BE49-F238E27FC236}">
                <a16:creationId xmlns:a16="http://schemas.microsoft.com/office/drawing/2014/main" id="{5BA28D0A-C38D-18E1-BD26-1D75EEE8E2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BCD4EC-8583-4B5C-8985-92455EFB6810}" type="slidenum">
              <a:rPr lang="cs-CZ" altLang="cs-CZ" smtClean="0">
                <a:latin typeface="Arial" panose="020B0604020202020204" pitchFamily="34" charset="0"/>
              </a:rPr>
              <a:pPr>
                <a:spcBef>
                  <a:spcPct val="0"/>
                </a:spcBef>
              </a:pPr>
              <a:t>156</a:t>
            </a:fld>
            <a:endParaRPr lang="cs-CZ" altLang="cs-CZ">
              <a:latin typeface="Arial" panose="020B0604020202020204" pitchFamily="34" charset="0"/>
            </a:endParaRPr>
          </a:p>
        </p:txBody>
      </p:sp>
      <p:sp>
        <p:nvSpPr>
          <p:cNvPr id="299011" name="Rectangle 2">
            <a:extLst>
              <a:ext uri="{FF2B5EF4-FFF2-40B4-BE49-F238E27FC236}">
                <a16:creationId xmlns:a16="http://schemas.microsoft.com/office/drawing/2014/main" id="{20592BFA-CB3A-A068-0A4A-978E77969CE9}"/>
              </a:ext>
            </a:extLst>
          </p:cNvPr>
          <p:cNvSpPr>
            <a:spLocks noGrp="1" noRot="1" noChangeAspect="1" noChangeArrowheads="1" noTextEdit="1"/>
          </p:cNvSpPr>
          <p:nvPr>
            <p:ph type="sldImg"/>
          </p:nvPr>
        </p:nvSpPr>
        <p:spPr>
          <a:ln/>
        </p:spPr>
      </p:sp>
      <p:sp>
        <p:nvSpPr>
          <p:cNvPr id="299012" name="Rectangle 3">
            <a:extLst>
              <a:ext uri="{FF2B5EF4-FFF2-40B4-BE49-F238E27FC236}">
                <a16:creationId xmlns:a16="http://schemas.microsoft.com/office/drawing/2014/main" id="{3788CAA7-3E99-EFDD-C04F-8CCD75535D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a:extLst>
              <a:ext uri="{FF2B5EF4-FFF2-40B4-BE49-F238E27FC236}">
                <a16:creationId xmlns:a16="http://schemas.microsoft.com/office/drawing/2014/main" id="{4962B230-CF0A-A874-8DA8-86546DC293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81DEF7-E006-4EB9-82CD-95F6C492865A}" type="slidenum">
              <a:rPr lang="cs-CZ" altLang="cs-CZ" smtClean="0">
                <a:latin typeface="Arial" panose="020B0604020202020204" pitchFamily="34" charset="0"/>
              </a:rPr>
              <a:pPr>
                <a:spcBef>
                  <a:spcPct val="0"/>
                </a:spcBef>
              </a:pPr>
              <a:t>157</a:t>
            </a:fld>
            <a:endParaRPr lang="cs-CZ" altLang="cs-CZ">
              <a:latin typeface="Arial" panose="020B0604020202020204" pitchFamily="34" charset="0"/>
            </a:endParaRPr>
          </a:p>
        </p:txBody>
      </p:sp>
      <p:sp>
        <p:nvSpPr>
          <p:cNvPr id="301059" name="Rectangle 2">
            <a:extLst>
              <a:ext uri="{FF2B5EF4-FFF2-40B4-BE49-F238E27FC236}">
                <a16:creationId xmlns:a16="http://schemas.microsoft.com/office/drawing/2014/main" id="{F7B94506-3446-63E7-AF9C-A52614F96DC9}"/>
              </a:ext>
            </a:extLst>
          </p:cNvPr>
          <p:cNvSpPr>
            <a:spLocks noGrp="1" noRot="1" noChangeAspect="1" noChangeArrowheads="1" noTextEdit="1"/>
          </p:cNvSpPr>
          <p:nvPr>
            <p:ph type="sldImg"/>
          </p:nvPr>
        </p:nvSpPr>
        <p:spPr>
          <a:ln/>
        </p:spPr>
      </p:sp>
      <p:sp>
        <p:nvSpPr>
          <p:cNvPr id="301060" name="Rectangle 3">
            <a:extLst>
              <a:ext uri="{FF2B5EF4-FFF2-40B4-BE49-F238E27FC236}">
                <a16:creationId xmlns:a16="http://schemas.microsoft.com/office/drawing/2014/main" id="{75CA49D3-98E1-0CD4-7B37-4991FB2165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a:extLst>
              <a:ext uri="{FF2B5EF4-FFF2-40B4-BE49-F238E27FC236}">
                <a16:creationId xmlns:a16="http://schemas.microsoft.com/office/drawing/2014/main" id="{651890B2-38A4-56AF-36F7-FE183D8647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0DF488-15E2-436F-85C6-99B575498178}" type="slidenum">
              <a:rPr lang="cs-CZ" altLang="cs-CZ" smtClean="0">
                <a:latin typeface="Arial" panose="020B0604020202020204" pitchFamily="34" charset="0"/>
              </a:rPr>
              <a:pPr>
                <a:spcBef>
                  <a:spcPct val="0"/>
                </a:spcBef>
              </a:pPr>
              <a:t>158</a:t>
            </a:fld>
            <a:endParaRPr lang="cs-CZ" altLang="cs-CZ">
              <a:latin typeface="Arial" panose="020B0604020202020204" pitchFamily="34" charset="0"/>
            </a:endParaRPr>
          </a:p>
        </p:txBody>
      </p:sp>
      <p:sp>
        <p:nvSpPr>
          <p:cNvPr id="303107" name="Rectangle 2">
            <a:extLst>
              <a:ext uri="{FF2B5EF4-FFF2-40B4-BE49-F238E27FC236}">
                <a16:creationId xmlns:a16="http://schemas.microsoft.com/office/drawing/2014/main" id="{05D3ADE8-7E9A-39F6-5351-6AFFB144C9D5}"/>
              </a:ext>
            </a:extLst>
          </p:cNvPr>
          <p:cNvSpPr>
            <a:spLocks noGrp="1" noRot="1" noChangeAspect="1" noChangeArrowheads="1" noTextEdit="1"/>
          </p:cNvSpPr>
          <p:nvPr>
            <p:ph type="sldImg"/>
          </p:nvPr>
        </p:nvSpPr>
        <p:spPr>
          <a:ln/>
        </p:spPr>
      </p:sp>
      <p:sp>
        <p:nvSpPr>
          <p:cNvPr id="303108" name="Rectangle 3">
            <a:extLst>
              <a:ext uri="{FF2B5EF4-FFF2-40B4-BE49-F238E27FC236}">
                <a16:creationId xmlns:a16="http://schemas.microsoft.com/office/drawing/2014/main" id="{E5252655-871D-DDB1-F600-029085E369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a:extLst>
              <a:ext uri="{FF2B5EF4-FFF2-40B4-BE49-F238E27FC236}">
                <a16:creationId xmlns:a16="http://schemas.microsoft.com/office/drawing/2014/main" id="{791C75AB-1216-8F97-E74F-3D226C991D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94C70E-83C6-46FF-A54F-1DA533DB91D8}" type="slidenum">
              <a:rPr lang="cs-CZ" altLang="cs-CZ" smtClean="0">
                <a:latin typeface="Arial" panose="020B0604020202020204" pitchFamily="34" charset="0"/>
              </a:rPr>
              <a:pPr>
                <a:spcBef>
                  <a:spcPct val="0"/>
                </a:spcBef>
              </a:pPr>
              <a:t>159</a:t>
            </a:fld>
            <a:endParaRPr lang="cs-CZ" altLang="cs-CZ">
              <a:latin typeface="Arial" panose="020B0604020202020204" pitchFamily="34" charset="0"/>
            </a:endParaRPr>
          </a:p>
        </p:txBody>
      </p:sp>
      <p:sp>
        <p:nvSpPr>
          <p:cNvPr id="305155" name="Rectangle 2">
            <a:extLst>
              <a:ext uri="{FF2B5EF4-FFF2-40B4-BE49-F238E27FC236}">
                <a16:creationId xmlns:a16="http://schemas.microsoft.com/office/drawing/2014/main" id="{094E48D5-4085-7166-6404-1954F77887D6}"/>
              </a:ext>
            </a:extLst>
          </p:cNvPr>
          <p:cNvSpPr>
            <a:spLocks noGrp="1" noRot="1" noChangeAspect="1" noChangeArrowheads="1" noTextEdit="1"/>
          </p:cNvSpPr>
          <p:nvPr>
            <p:ph type="sldImg"/>
          </p:nvPr>
        </p:nvSpPr>
        <p:spPr>
          <a:ln/>
        </p:spPr>
      </p:sp>
      <p:sp>
        <p:nvSpPr>
          <p:cNvPr id="305156" name="Rectangle 3">
            <a:extLst>
              <a:ext uri="{FF2B5EF4-FFF2-40B4-BE49-F238E27FC236}">
                <a16:creationId xmlns:a16="http://schemas.microsoft.com/office/drawing/2014/main" id="{0A68A148-1E7C-ECDF-708B-1154397417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a:extLst>
              <a:ext uri="{FF2B5EF4-FFF2-40B4-BE49-F238E27FC236}">
                <a16:creationId xmlns:a16="http://schemas.microsoft.com/office/drawing/2014/main" id="{B56BAE95-2854-BB3F-875F-D1F431ACA8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7171F1-9F59-4639-91C8-42EBFEE5A280}" type="slidenum">
              <a:rPr lang="cs-CZ" altLang="cs-CZ" smtClean="0">
                <a:latin typeface="Arial" panose="020B0604020202020204" pitchFamily="34" charset="0"/>
              </a:rPr>
              <a:pPr>
                <a:spcBef>
                  <a:spcPct val="0"/>
                </a:spcBef>
              </a:pPr>
              <a:t>160</a:t>
            </a:fld>
            <a:endParaRPr lang="cs-CZ" altLang="cs-CZ">
              <a:latin typeface="Arial" panose="020B0604020202020204" pitchFamily="34" charset="0"/>
            </a:endParaRPr>
          </a:p>
        </p:txBody>
      </p:sp>
      <p:sp>
        <p:nvSpPr>
          <p:cNvPr id="307203" name="Rectangle 2">
            <a:extLst>
              <a:ext uri="{FF2B5EF4-FFF2-40B4-BE49-F238E27FC236}">
                <a16:creationId xmlns:a16="http://schemas.microsoft.com/office/drawing/2014/main" id="{F0B140C9-A121-30F2-2FBD-3737CD3113E4}"/>
              </a:ext>
            </a:extLst>
          </p:cNvPr>
          <p:cNvSpPr>
            <a:spLocks noGrp="1" noRot="1" noChangeAspect="1" noChangeArrowheads="1" noTextEdit="1"/>
          </p:cNvSpPr>
          <p:nvPr>
            <p:ph type="sldImg"/>
          </p:nvPr>
        </p:nvSpPr>
        <p:spPr>
          <a:ln/>
        </p:spPr>
      </p:sp>
      <p:sp>
        <p:nvSpPr>
          <p:cNvPr id="307204" name="Rectangle 3">
            <a:extLst>
              <a:ext uri="{FF2B5EF4-FFF2-40B4-BE49-F238E27FC236}">
                <a16:creationId xmlns:a16="http://schemas.microsoft.com/office/drawing/2014/main" id="{2297EBAF-A8EB-F962-5625-714EF4A6A3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a:extLst>
              <a:ext uri="{FF2B5EF4-FFF2-40B4-BE49-F238E27FC236}">
                <a16:creationId xmlns:a16="http://schemas.microsoft.com/office/drawing/2014/main" id="{C2DFA149-C837-778A-81E5-DA0E898414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D8B26D-1DE5-4905-865D-CBF3FD8CDB23}" type="slidenum">
              <a:rPr lang="cs-CZ" altLang="cs-CZ" smtClean="0">
                <a:latin typeface="Arial" panose="020B0604020202020204" pitchFamily="34" charset="0"/>
              </a:rPr>
              <a:pPr>
                <a:spcBef>
                  <a:spcPct val="0"/>
                </a:spcBef>
              </a:pPr>
              <a:t>161</a:t>
            </a:fld>
            <a:endParaRPr lang="cs-CZ" altLang="cs-CZ">
              <a:latin typeface="Arial" panose="020B0604020202020204" pitchFamily="34" charset="0"/>
            </a:endParaRPr>
          </a:p>
        </p:txBody>
      </p:sp>
      <p:sp>
        <p:nvSpPr>
          <p:cNvPr id="309251" name="Rectangle 2">
            <a:extLst>
              <a:ext uri="{FF2B5EF4-FFF2-40B4-BE49-F238E27FC236}">
                <a16:creationId xmlns:a16="http://schemas.microsoft.com/office/drawing/2014/main" id="{2C53CA34-6614-0DE0-97BE-B31C323341F5}"/>
              </a:ext>
            </a:extLst>
          </p:cNvPr>
          <p:cNvSpPr>
            <a:spLocks noGrp="1" noRot="1" noChangeAspect="1" noChangeArrowheads="1" noTextEdit="1"/>
          </p:cNvSpPr>
          <p:nvPr>
            <p:ph type="sldImg"/>
          </p:nvPr>
        </p:nvSpPr>
        <p:spPr>
          <a:ln/>
        </p:spPr>
      </p:sp>
      <p:sp>
        <p:nvSpPr>
          <p:cNvPr id="309252" name="Rectangle 3">
            <a:extLst>
              <a:ext uri="{FF2B5EF4-FFF2-40B4-BE49-F238E27FC236}">
                <a16:creationId xmlns:a16="http://schemas.microsoft.com/office/drawing/2014/main" id="{6569877B-6EC2-3AC9-7D87-F6CCBB796B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291603D2-AB92-3CE3-08D9-9563810BB4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F88719-2F99-4332-8ED7-4956FD47AA24}" type="slidenum">
              <a:rPr lang="cs-CZ" altLang="en-US" smtClean="0">
                <a:latin typeface="Calibri" panose="020F0502020204030204" pitchFamily="34" charset="0"/>
              </a:rPr>
              <a:pPr/>
              <a:t>16</a:t>
            </a:fld>
            <a:endParaRPr lang="cs-CZ" altLang="en-US">
              <a:latin typeface="Calibri" panose="020F0502020204030204" pitchFamily="34" charset="0"/>
            </a:endParaRPr>
          </a:p>
        </p:txBody>
      </p:sp>
      <p:sp>
        <p:nvSpPr>
          <p:cNvPr id="37891" name="Rectangle 2">
            <a:extLst>
              <a:ext uri="{FF2B5EF4-FFF2-40B4-BE49-F238E27FC236}">
                <a16:creationId xmlns:a16="http://schemas.microsoft.com/office/drawing/2014/main" id="{F1BA7C1C-0DFD-762B-5B99-98B791624ED5}"/>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F87371E7-2E9D-D9A5-BB86-9C5610C717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a:extLst>
              <a:ext uri="{FF2B5EF4-FFF2-40B4-BE49-F238E27FC236}">
                <a16:creationId xmlns:a16="http://schemas.microsoft.com/office/drawing/2014/main" id="{13E4C9DA-E8BA-ACE4-CD54-58F61AEEA9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230405-1988-43A3-A3A7-E16D9942589D}" type="slidenum">
              <a:rPr lang="cs-CZ" altLang="cs-CZ" smtClean="0">
                <a:latin typeface="Arial" panose="020B0604020202020204" pitchFamily="34" charset="0"/>
              </a:rPr>
              <a:pPr>
                <a:spcBef>
                  <a:spcPct val="0"/>
                </a:spcBef>
              </a:pPr>
              <a:t>162</a:t>
            </a:fld>
            <a:endParaRPr lang="cs-CZ" altLang="cs-CZ">
              <a:latin typeface="Arial" panose="020B0604020202020204" pitchFamily="34" charset="0"/>
            </a:endParaRPr>
          </a:p>
        </p:txBody>
      </p:sp>
      <p:sp>
        <p:nvSpPr>
          <p:cNvPr id="311299" name="Rectangle 2">
            <a:extLst>
              <a:ext uri="{FF2B5EF4-FFF2-40B4-BE49-F238E27FC236}">
                <a16:creationId xmlns:a16="http://schemas.microsoft.com/office/drawing/2014/main" id="{FA0D4F07-BE44-D51B-4219-5E6793BB93E1}"/>
              </a:ext>
            </a:extLst>
          </p:cNvPr>
          <p:cNvSpPr>
            <a:spLocks noGrp="1" noRot="1" noChangeAspect="1" noChangeArrowheads="1" noTextEdit="1"/>
          </p:cNvSpPr>
          <p:nvPr>
            <p:ph type="sldImg"/>
          </p:nvPr>
        </p:nvSpPr>
        <p:spPr>
          <a:ln/>
        </p:spPr>
      </p:sp>
      <p:sp>
        <p:nvSpPr>
          <p:cNvPr id="311300" name="Rectangle 3">
            <a:extLst>
              <a:ext uri="{FF2B5EF4-FFF2-40B4-BE49-F238E27FC236}">
                <a16:creationId xmlns:a16="http://schemas.microsoft.com/office/drawing/2014/main" id="{23A030BB-D6C6-2FE8-7FAC-B293EE1BCF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a:extLst>
              <a:ext uri="{FF2B5EF4-FFF2-40B4-BE49-F238E27FC236}">
                <a16:creationId xmlns:a16="http://schemas.microsoft.com/office/drawing/2014/main" id="{9AA98831-7968-E17B-378C-CC980DAEA2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BD055A-6978-4830-AAB8-97BBA61AE62B}" type="slidenum">
              <a:rPr lang="cs-CZ" altLang="cs-CZ" smtClean="0">
                <a:latin typeface="Arial" panose="020B0604020202020204" pitchFamily="34" charset="0"/>
              </a:rPr>
              <a:pPr>
                <a:spcBef>
                  <a:spcPct val="0"/>
                </a:spcBef>
              </a:pPr>
              <a:t>163</a:t>
            </a:fld>
            <a:endParaRPr lang="cs-CZ" altLang="cs-CZ">
              <a:latin typeface="Arial" panose="020B0604020202020204" pitchFamily="34" charset="0"/>
            </a:endParaRPr>
          </a:p>
        </p:txBody>
      </p:sp>
      <p:sp>
        <p:nvSpPr>
          <p:cNvPr id="313347" name="Rectangle 2">
            <a:extLst>
              <a:ext uri="{FF2B5EF4-FFF2-40B4-BE49-F238E27FC236}">
                <a16:creationId xmlns:a16="http://schemas.microsoft.com/office/drawing/2014/main" id="{799751F6-1B42-AFDC-2273-7A6702F887B8}"/>
              </a:ext>
            </a:extLst>
          </p:cNvPr>
          <p:cNvSpPr>
            <a:spLocks noGrp="1" noRot="1" noChangeAspect="1" noChangeArrowheads="1" noTextEdit="1"/>
          </p:cNvSpPr>
          <p:nvPr>
            <p:ph type="sldImg"/>
          </p:nvPr>
        </p:nvSpPr>
        <p:spPr>
          <a:ln/>
        </p:spPr>
      </p:sp>
      <p:sp>
        <p:nvSpPr>
          <p:cNvPr id="313348" name="Rectangle 3">
            <a:extLst>
              <a:ext uri="{FF2B5EF4-FFF2-40B4-BE49-F238E27FC236}">
                <a16:creationId xmlns:a16="http://schemas.microsoft.com/office/drawing/2014/main" id="{3DA18498-430C-9BB6-95D4-B9913A03FA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a:extLst>
              <a:ext uri="{FF2B5EF4-FFF2-40B4-BE49-F238E27FC236}">
                <a16:creationId xmlns:a16="http://schemas.microsoft.com/office/drawing/2014/main" id="{14C97EBD-D38A-5B2F-2469-8471BA7F89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CAA8D8-6F8F-4AC5-8F84-8250BC6E2C46}" type="slidenum">
              <a:rPr lang="cs-CZ" altLang="cs-CZ" smtClean="0">
                <a:latin typeface="Arial" panose="020B0604020202020204" pitchFamily="34" charset="0"/>
              </a:rPr>
              <a:pPr>
                <a:spcBef>
                  <a:spcPct val="0"/>
                </a:spcBef>
              </a:pPr>
              <a:t>164</a:t>
            </a:fld>
            <a:endParaRPr lang="cs-CZ" altLang="cs-CZ">
              <a:latin typeface="Arial" panose="020B0604020202020204" pitchFamily="34" charset="0"/>
            </a:endParaRPr>
          </a:p>
        </p:txBody>
      </p:sp>
      <p:sp>
        <p:nvSpPr>
          <p:cNvPr id="315395" name="Rectangle 2">
            <a:extLst>
              <a:ext uri="{FF2B5EF4-FFF2-40B4-BE49-F238E27FC236}">
                <a16:creationId xmlns:a16="http://schemas.microsoft.com/office/drawing/2014/main" id="{C5F22A97-628A-5FC8-AA9A-3F8FB0CA1A30}"/>
              </a:ext>
            </a:extLst>
          </p:cNvPr>
          <p:cNvSpPr>
            <a:spLocks noGrp="1" noRot="1" noChangeAspect="1" noChangeArrowheads="1" noTextEdit="1"/>
          </p:cNvSpPr>
          <p:nvPr>
            <p:ph type="sldImg"/>
          </p:nvPr>
        </p:nvSpPr>
        <p:spPr>
          <a:ln/>
        </p:spPr>
      </p:sp>
      <p:sp>
        <p:nvSpPr>
          <p:cNvPr id="315396" name="Rectangle 3">
            <a:extLst>
              <a:ext uri="{FF2B5EF4-FFF2-40B4-BE49-F238E27FC236}">
                <a16:creationId xmlns:a16="http://schemas.microsoft.com/office/drawing/2014/main" id="{934E62B4-78CA-0ECB-BEF0-CCE1E80284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a:extLst>
              <a:ext uri="{FF2B5EF4-FFF2-40B4-BE49-F238E27FC236}">
                <a16:creationId xmlns:a16="http://schemas.microsoft.com/office/drawing/2014/main" id="{C77F875D-5329-7AFF-3B96-14C2BCACF772}"/>
              </a:ext>
            </a:extLst>
          </p:cNvPr>
          <p:cNvSpPr>
            <a:spLocks noGrp="1" noRot="1" noChangeAspect="1" noChangeArrowheads="1" noTextEdit="1"/>
          </p:cNvSpPr>
          <p:nvPr>
            <p:ph type="sldImg"/>
          </p:nvPr>
        </p:nvSpPr>
        <p:spPr>
          <a:ln/>
        </p:spPr>
      </p:sp>
      <p:sp>
        <p:nvSpPr>
          <p:cNvPr id="317443" name="Rectangle 3">
            <a:extLst>
              <a:ext uri="{FF2B5EF4-FFF2-40B4-BE49-F238E27FC236}">
                <a16:creationId xmlns:a16="http://schemas.microsoft.com/office/drawing/2014/main" id="{CC1B8B10-8687-5535-A054-A444876276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a:extLst>
              <a:ext uri="{FF2B5EF4-FFF2-40B4-BE49-F238E27FC236}">
                <a16:creationId xmlns:a16="http://schemas.microsoft.com/office/drawing/2014/main" id="{8599BF3B-C6EE-1F7D-950E-39AF30DBF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C4D934-625D-4F8D-8315-164760985228}" type="slidenum">
              <a:rPr lang="cs-CZ" altLang="cs-CZ" smtClean="0">
                <a:latin typeface="Arial" panose="020B0604020202020204" pitchFamily="34" charset="0"/>
              </a:rPr>
              <a:pPr>
                <a:spcBef>
                  <a:spcPct val="0"/>
                </a:spcBef>
              </a:pPr>
              <a:t>166</a:t>
            </a:fld>
            <a:endParaRPr lang="cs-CZ" altLang="cs-CZ">
              <a:latin typeface="Arial" panose="020B0604020202020204" pitchFamily="34" charset="0"/>
            </a:endParaRPr>
          </a:p>
        </p:txBody>
      </p:sp>
      <p:sp>
        <p:nvSpPr>
          <p:cNvPr id="319491" name="Rectangle 2">
            <a:extLst>
              <a:ext uri="{FF2B5EF4-FFF2-40B4-BE49-F238E27FC236}">
                <a16:creationId xmlns:a16="http://schemas.microsoft.com/office/drawing/2014/main" id="{D29488F5-7BAB-4A30-8595-0037A5FDE46F}"/>
              </a:ext>
            </a:extLst>
          </p:cNvPr>
          <p:cNvSpPr>
            <a:spLocks noGrp="1" noRot="1" noChangeAspect="1" noChangeArrowheads="1" noTextEdit="1"/>
          </p:cNvSpPr>
          <p:nvPr>
            <p:ph type="sldImg"/>
          </p:nvPr>
        </p:nvSpPr>
        <p:spPr>
          <a:ln/>
        </p:spPr>
      </p:sp>
      <p:sp>
        <p:nvSpPr>
          <p:cNvPr id="319492" name="Rectangle 3">
            <a:extLst>
              <a:ext uri="{FF2B5EF4-FFF2-40B4-BE49-F238E27FC236}">
                <a16:creationId xmlns:a16="http://schemas.microsoft.com/office/drawing/2014/main" id="{EFA509D5-D7E9-706B-FD6A-84BEF61FC2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a:extLst>
              <a:ext uri="{FF2B5EF4-FFF2-40B4-BE49-F238E27FC236}">
                <a16:creationId xmlns:a16="http://schemas.microsoft.com/office/drawing/2014/main" id="{BBB90E0F-C023-E98B-E968-21E6D4ACE0F1}"/>
              </a:ext>
            </a:extLst>
          </p:cNvPr>
          <p:cNvSpPr>
            <a:spLocks noGrp="1" noRot="1" noChangeAspect="1" noChangeArrowheads="1" noTextEdit="1"/>
          </p:cNvSpPr>
          <p:nvPr>
            <p:ph type="sldImg"/>
          </p:nvPr>
        </p:nvSpPr>
        <p:spPr>
          <a:ln/>
        </p:spPr>
      </p:sp>
      <p:sp>
        <p:nvSpPr>
          <p:cNvPr id="321539" name="Rectangle 3">
            <a:extLst>
              <a:ext uri="{FF2B5EF4-FFF2-40B4-BE49-F238E27FC236}">
                <a16:creationId xmlns:a16="http://schemas.microsoft.com/office/drawing/2014/main" id="{A68BB7AD-6C57-2732-7167-27EFA6BAB6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a:extLst>
              <a:ext uri="{FF2B5EF4-FFF2-40B4-BE49-F238E27FC236}">
                <a16:creationId xmlns:a16="http://schemas.microsoft.com/office/drawing/2014/main" id="{768D0C88-102F-2174-36C9-9DA550CD41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62ABDA-7831-49C8-BE0C-B5D168D495DD}" type="slidenum">
              <a:rPr lang="cs-CZ" altLang="cs-CZ" smtClean="0">
                <a:latin typeface="Arial" panose="020B0604020202020204" pitchFamily="34" charset="0"/>
              </a:rPr>
              <a:pPr>
                <a:spcBef>
                  <a:spcPct val="0"/>
                </a:spcBef>
              </a:pPr>
              <a:t>168</a:t>
            </a:fld>
            <a:endParaRPr lang="cs-CZ" altLang="cs-CZ">
              <a:latin typeface="Arial" panose="020B0604020202020204" pitchFamily="34" charset="0"/>
            </a:endParaRPr>
          </a:p>
        </p:txBody>
      </p:sp>
      <p:sp>
        <p:nvSpPr>
          <p:cNvPr id="323587" name="Rectangle 2">
            <a:extLst>
              <a:ext uri="{FF2B5EF4-FFF2-40B4-BE49-F238E27FC236}">
                <a16:creationId xmlns:a16="http://schemas.microsoft.com/office/drawing/2014/main" id="{4D08A7FC-9F52-99DA-87EE-4627262EA10F}"/>
              </a:ext>
            </a:extLst>
          </p:cNvPr>
          <p:cNvSpPr>
            <a:spLocks noGrp="1" noRot="1" noChangeAspect="1" noChangeArrowheads="1" noTextEdit="1"/>
          </p:cNvSpPr>
          <p:nvPr>
            <p:ph type="sldImg"/>
          </p:nvPr>
        </p:nvSpPr>
        <p:spPr>
          <a:ln/>
        </p:spPr>
      </p:sp>
      <p:sp>
        <p:nvSpPr>
          <p:cNvPr id="323588" name="Rectangle 3">
            <a:extLst>
              <a:ext uri="{FF2B5EF4-FFF2-40B4-BE49-F238E27FC236}">
                <a16:creationId xmlns:a16="http://schemas.microsoft.com/office/drawing/2014/main" id="{1F8287E6-FBC0-4369-218A-D17B5CAC9F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a:extLst>
              <a:ext uri="{FF2B5EF4-FFF2-40B4-BE49-F238E27FC236}">
                <a16:creationId xmlns:a16="http://schemas.microsoft.com/office/drawing/2014/main" id="{5E71A138-F4BB-07BA-BFD1-5E0CB966B3F6}"/>
              </a:ext>
            </a:extLst>
          </p:cNvPr>
          <p:cNvSpPr>
            <a:spLocks noGrp="1" noRot="1" noChangeAspect="1" noChangeArrowheads="1" noTextEdit="1"/>
          </p:cNvSpPr>
          <p:nvPr>
            <p:ph type="sldImg"/>
          </p:nvPr>
        </p:nvSpPr>
        <p:spPr>
          <a:ln/>
        </p:spPr>
      </p:sp>
      <p:sp>
        <p:nvSpPr>
          <p:cNvPr id="325635" name="Rectangle 3">
            <a:extLst>
              <a:ext uri="{FF2B5EF4-FFF2-40B4-BE49-F238E27FC236}">
                <a16:creationId xmlns:a16="http://schemas.microsoft.com/office/drawing/2014/main" id="{6BEDA35F-643A-6426-D9C6-0F69BF1D6E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a:extLst>
              <a:ext uri="{FF2B5EF4-FFF2-40B4-BE49-F238E27FC236}">
                <a16:creationId xmlns:a16="http://schemas.microsoft.com/office/drawing/2014/main" id="{25E022A9-6C37-0F19-B2F3-02C6670E0F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49A0CE-E390-4E55-A93F-4254E8D0C839}" type="slidenum">
              <a:rPr lang="cs-CZ" altLang="cs-CZ" smtClean="0">
                <a:latin typeface="Arial" panose="020B0604020202020204" pitchFamily="34" charset="0"/>
              </a:rPr>
              <a:pPr>
                <a:spcBef>
                  <a:spcPct val="0"/>
                </a:spcBef>
              </a:pPr>
              <a:t>170</a:t>
            </a:fld>
            <a:endParaRPr lang="cs-CZ" altLang="cs-CZ">
              <a:latin typeface="Arial" panose="020B0604020202020204" pitchFamily="34" charset="0"/>
            </a:endParaRPr>
          </a:p>
        </p:txBody>
      </p:sp>
      <p:sp>
        <p:nvSpPr>
          <p:cNvPr id="327683" name="Rectangle 2">
            <a:extLst>
              <a:ext uri="{FF2B5EF4-FFF2-40B4-BE49-F238E27FC236}">
                <a16:creationId xmlns:a16="http://schemas.microsoft.com/office/drawing/2014/main" id="{1435C385-D290-298B-474C-BCF5A4358970}"/>
              </a:ext>
            </a:extLst>
          </p:cNvPr>
          <p:cNvSpPr>
            <a:spLocks noGrp="1" noRot="1" noChangeAspect="1" noChangeArrowheads="1" noTextEdit="1"/>
          </p:cNvSpPr>
          <p:nvPr>
            <p:ph type="sldImg"/>
          </p:nvPr>
        </p:nvSpPr>
        <p:spPr>
          <a:ln/>
        </p:spPr>
      </p:sp>
      <p:sp>
        <p:nvSpPr>
          <p:cNvPr id="327684" name="Rectangle 3">
            <a:extLst>
              <a:ext uri="{FF2B5EF4-FFF2-40B4-BE49-F238E27FC236}">
                <a16:creationId xmlns:a16="http://schemas.microsoft.com/office/drawing/2014/main" id="{6B5C99DF-42A9-11B9-8F77-7B46412A17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a:extLst>
              <a:ext uri="{FF2B5EF4-FFF2-40B4-BE49-F238E27FC236}">
                <a16:creationId xmlns:a16="http://schemas.microsoft.com/office/drawing/2014/main" id="{C1082F78-9513-FABF-F292-6306373A31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8A09C2-0C56-4986-A103-356454DD47CA}" type="slidenum">
              <a:rPr lang="cs-CZ" altLang="cs-CZ" smtClean="0">
                <a:latin typeface="Arial" panose="020B0604020202020204" pitchFamily="34" charset="0"/>
              </a:rPr>
              <a:pPr>
                <a:spcBef>
                  <a:spcPct val="0"/>
                </a:spcBef>
              </a:pPr>
              <a:t>171</a:t>
            </a:fld>
            <a:endParaRPr lang="cs-CZ" altLang="cs-CZ">
              <a:latin typeface="Arial" panose="020B0604020202020204" pitchFamily="34" charset="0"/>
            </a:endParaRPr>
          </a:p>
        </p:txBody>
      </p:sp>
      <p:sp>
        <p:nvSpPr>
          <p:cNvPr id="329731" name="Rectangle 2">
            <a:extLst>
              <a:ext uri="{FF2B5EF4-FFF2-40B4-BE49-F238E27FC236}">
                <a16:creationId xmlns:a16="http://schemas.microsoft.com/office/drawing/2014/main" id="{5F4804C8-5DAF-2327-8771-2C1BB3D6095A}"/>
              </a:ext>
            </a:extLst>
          </p:cNvPr>
          <p:cNvSpPr>
            <a:spLocks noGrp="1" noRot="1" noChangeAspect="1" noChangeArrowheads="1" noTextEdit="1"/>
          </p:cNvSpPr>
          <p:nvPr>
            <p:ph type="sldImg"/>
          </p:nvPr>
        </p:nvSpPr>
        <p:spPr>
          <a:ln/>
        </p:spPr>
      </p:sp>
      <p:sp>
        <p:nvSpPr>
          <p:cNvPr id="329732" name="Rectangle 3">
            <a:extLst>
              <a:ext uri="{FF2B5EF4-FFF2-40B4-BE49-F238E27FC236}">
                <a16:creationId xmlns:a16="http://schemas.microsoft.com/office/drawing/2014/main" id="{1E0F28E6-7EAC-A4FF-64B4-AD336EC703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1F7742BE-A065-508A-BC22-B4A3E4370D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F98DD9-F210-4924-91DB-7CA7C5846563}" type="slidenum">
              <a:rPr lang="cs-CZ" altLang="en-US" smtClean="0">
                <a:latin typeface="Calibri" panose="020F0502020204030204" pitchFamily="34" charset="0"/>
              </a:rPr>
              <a:pPr/>
              <a:t>17</a:t>
            </a:fld>
            <a:endParaRPr lang="cs-CZ" altLang="en-US">
              <a:latin typeface="Calibri" panose="020F0502020204030204" pitchFamily="34" charset="0"/>
            </a:endParaRPr>
          </a:p>
        </p:txBody>
      </p:sp>
      <p:sp>
        <p:nvSpPr>
          <p:cNvPr id="39939" name="Rectangle 2">
            <a:extLst>
              <a:ext uri="{FF2B5EF4-FFF2-40B4-BE49-F238E27FC236}">
                <a16:creationId xmlns:a16="http://schemas.microsoft.com/office/drawing/2014/main" id="{C647E1D0-77FD-D75D-3EBF-60DD15F9D4F2}"/>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51A9A9BA-019A-0C55-56B0-04C907F5E5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a:extLst>
              <a:ext uri="{FF2B5EF4-FFF2-40B4-BE49-F238E27FC236}">
                <a16:creationId xmlns:a16="http://schemas.microsoft.com/office/drawing/2014/main" id="{097C40C6-CB25-ADB9-7C9A-DB98B589B70B}"/>
              </a:ext>
            </a:extLst>
          </p:cNvPr>
          <p:cNvSpPr>
            <a:spLocks noGrp="1" noRot="1" noChangeAspect="1" noChangeArrowheads="1" noTextEdit="1"/>
          </p:cNvSpPr>
          <p:nvPr>
            <p:ph type="sldImg"/>
          </p:nvPr>
        </p:nvSpPr>
        <p:spPr>
          <a:ln/>
        </p:spPr>
      </p:sp>
      <p:sp>
        <p:nvSpPr>
          <p:cNvPr id="331779" name="Rectangle 3">
            <a:extLst>
              <a:ext uri="{FF2B5EF4-FFF2-40B4-BE49-F238E27FC236}">
                <a16:creationId xmlns:a16="http://schemas.microsoft.com/office/drawing/2014/main" id="{C8E215AC-7FBB-F987-7727-5A94FA13A9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a:extLst>
              <a:ext uri="{FF2B5EF4-FFF2-40B4-BE49-F238E27FC236}">
                <a16:creationId xmlns:a16="http://schemas.microsoft.com/office/drawing/2014/main" id="{A21D4B5B-25B4-70EE-1F39-C249E0E81B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12F5B9-BDE9-4F5B-AD73-D78C84C2EC10}" type="slidenum">
              <a:rPr lang="cs-CZ" altLang="cs-CZ" smtClean="0">
                <a:latin typeface="Arial" panose="020B0604020202020204" pitchFamily="34" charset="0"/>
              </a:rPr>
              <a:pPr>
                <a:spcBef>
                  <a:spcPct val="0"/>
                </a:spcBef>
              </a:pPr>
              <a:t>173</a:t>
            </a:fld>
            <a:endParaRPr lang="cs-CZ" altLang="cs-CZ">
              <a:latin typeface="Arial" panose="020B0604020202020204" pitchFamily="34" charset="0"/>
            </a:endParaRPr>
          </a:p>
        </p:txBody>
      </p:sp>
      <p:sp>
        <p:nvSpPr>
          <p:cNvPr id="333827" name="Rectangle 2">
            <a:extLst>
              <a:ext uri="{FF2B5EF4-FFF2-40B4-BE49-F238E27FC236}">
                <a16:creationId xmlns:a16="http://schemas.microsoft.com/office/drawing/2014/main" id="{ACBE6E07-7F56-37A0-C45C-5D1477006CC1}"/>
              </a:ext>
            </a:extLst>
          </p:cNvPr>
          <p:cNvSpPr>
            <a:spLocks noGrp="1" noRot="1" noChangeAspect="1" noChangeArrowheads="1" noTextEdit="1"/>
          </p:cNvSpPr>
          <p:nvPr>
            <p:ph type="sldImg"/>
          </p:nvPr>
        </p:nvSpPr>
        <p:spPr>
          <a:ln/>
        </p:spPr>
      </p:sp>
      <p:sp>
        <p:nvSpPr>
          <p:cNvPr id="333828" name="Rectangle 3">
            <a:extLst>
              <a:ext uri="{FF2B5EF4-FFF2-40B4-BE49-F238E27FC236}">
                <a16:creationId xmlns:a16="http://schemas.microsoft.com/office/drawing/2014/main" id="{D1C0D009-39A4-5BF2-0477-07913E6400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a:extLst>
              <a:ext uri="{FF2B5EF4-FFF2-40B4-BE49-F238E27FC236}">
                <a16:creationId xmlns:a16="http://schemas.microsoft.com/office/drawing/2014/main" id="{449FD4CC-BC71-1319-CC9A-233313144EB7}"/>
              </a:ext>
            </a:extLst>
          </p:cNvPr>
          <p:cNvSpPr>
            <a:spLocks noGrp="1" noRot="1" noChangeAspect="1" noChangeArrowheads="1" noTextEdit="1"/>
          </p:cNvSpPr>
          <p:nvPr>
            <p:ph type="sldImg"/>
          </p:nvPr>
        </p:nvSpPr>
        <p:spPr>
          <a:ln/>
        </p:spPr>
      </p:sp>
      <p:sp>
        <p:nvSpPr>
          <p:cNvPr id="335875" name="Rectangle 3">
            <a:extLst>
              <a:ext uri="{FF2B5EF4-FFF2-40B4-BE49-F238E27FC236}">
                <a16:creationId xmlns:a16="http://schemas.microsoft.com/office/drawing/2014/main" id="{B3E80C3C-F9E4-3470-2729-77A77F981F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a:extLst>
              <a:ext uri="{FF2B5EF4-FFF2-40B4-BE49-F238E27FC236}">
                <a16:creationId xmlns:a16="http://schemas.microsoft.com/office/drawing/2014/main" id="{C8BA3B38-D45A-D479-BA70-4010ACEE66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E48703-1B89-43B1-8A92-F2DBF1D9B493}" type="slidenum">
              <a:rPr lang="cs-CZ" altLang="cs-CZ" smtClean="0">
                <a:latin typeface="Arial" panose="020B0604020202020204" pitchFamily="34" charset="0"/>
              </a:rPr>
              <a:pPr>
                <a:spcBef>
                  <a:spcPct val="0"/>
                </a:spcBef>
              </a:pPr>
              <a:t>175</a:t>
            </a:fld>
            <a:endParaRPr lang="cs-CZ" altLang="cs-CZ">
              <a:latin typeface="Arial" panose="020B0604020202020204" pitchFamily="34" charset="0"/>
            </a:endParaRPr>
          </a:p>
        </p:txBody>
      </p:sp>
      <p:sp>
        <p:nvSpPr>
          <p:cNvPr id="337923" name="Rectangle 2">
            <a:extLst>
              <a:ext uri="{FF2B5EF4-FFF2-40B4-BE49-F238E27FC236}">
                <a16:creationId xmlns:a16="http://schemas.microsoft.com/office/drawing/2014/main" id="{FBD54B07-FF7B-6E71-491C-F1A752AC659F}"/>
              </a:ext>
            </a:extLst>
          </p:cNvPr>
          <p:cNvSpPr>
            <a:spLocks noGrp="1" noRot="1" noChangeAspect="1" noChangeArrowheads="1" noTextEdit="1"/>
          </p:cNvSpPr>
          <p:nvPr>
            <p:ph type="sldImg"/>
          </p:nvPr>
        </p:nvSpPr>
        <p:spPr>
          <a:ln/>
        </p:spPr>
      </p:sp>
      <p:sp>
        <p:nvSpPr>
          <p:cNvPr id="337924" name="Rectangle 3">
            <a:extLst>
              <a:ext uri="{FF2B5EF4-FFF2-40B4-BE49-F238E27FC236}">
                <a16:creationId xmlns:a16="http://schemas.microsoft.com/office/drawing/2014/main" id="{02EB8979-2E01-9DB0-08F1-A36E0DEB85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4D950BAD-F742-4B4C-DD47-8810F880D0DB}"/>
              </a:ext>
            </a:extLst>
          </p:cNvPr>
          <p:cNvSpPr>
            <a:spLocks noGrp="1" noRot="1" noChangeAspect="1" noChangeArrowheads="1" noTextEdit="1"/>
          </p:cNvSpPr>
          <p:nvPr>
            <p:ph type="sldImg"/>
          </p:nvPr>
        </p:nvSpPr>
        <p:spPr>
          <a:ln/>
        </p:spPr>
      </p:sp>
      <p:sp>
        <p:nvSpPr>
          <p:cNvPr id="339971" name="Rectangle 3">
            <a:extLst>
              <a:ext uri="{FF2B5EF4-FFF2-40B4-BE49-F238E27FC236}">
                <a16:creationId xmlns:a16="http://schemas.microsoft.com/office/drawing/2014/main" id="{2BCFCE76-D5BC-5E45-AB73-55EABBB048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a:extLst>
              <a:ext uri="{FF2B5EF4-FFF2-40B4-BE49-F238E27FC236}">
                <a16:creationId xmlns:a16="http://schemas.microsoft.com/office/drawing/2014/main" id="{46C479C4-1D04-BA87-F059-E683EA17EB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268810-CB6C-4CF8-A62F-93D2DACBFEE2}" type="slidenum">
              <a:rPr lang="cs-CZ" altLang="cs-CZ" smtClean="0">
                <a:latin typeface="Arial" panose="020B0604020202020204" pitchFamily="34" charset="0"/>
              </a:rPr>
              <a:pPr>
                <a:spcBef>
                  <a:spcPct val="0"/>
                </a:spcBef>
              </a:pPr>
              <a:t>177</a:t>
            </a:fld>
            <a:endParaRPr lang="cs-CZ" altLang="cs-CZ">
              <a:latin typeface="Arial" panose="020B0604020202020204" pitchFamily="34" charset="0"/>
            </a:endParaRPr>
          </a:p>
        </p:txBody>
      </p:sp>
      <p:sp>
        <p:nvSpPr>
          <p:cNvPr id="342019" name="Rectangle 2">
            <a:extLst>
              <a:ext uri="{FF2B5EF4-FFF2-40B4-BE49-F238E27FC236}">
                <a16:creationId xmlns:a16="http://schemas.microsoft.com/office/drawing/2014/main" id="{0E221FF9-5919-BB45-67B3-981E8F70A076}"/>
              </a:ext>
            </a:extLst>
          </p:cNvPr>
          <p:cNvSpPr>
            <a:spLocks noGrp="1" noRot="1" noChangeAspect="1" noChangeArrowheads="1" noTextEdit="1"/>
          </p:cNvSpPr>
          <p:nvPr>
            <p:ph type="sldImg"/>
          </p:nvPr>
        </p:nvSpPr>
        <p:spPr>
          <a:ln/>
        </p:spPr>
      </p:sp>
      <p:sp>
        <p:nvSpPr>
          <p:cNvPr id="342020" name="Rectangle 3">
            <a:extLst>
              <a:ext uri="{FF2B5EF4-FFF2-40B4-BE49-F238E27FC236}">
                <a16:creationId xmlns:a16="http://schemas.microsoft.com/office/drawing/2014/main" id="{794B222A-BD54-4BDF-88E8-7770B37CB0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a:extLst>
              <a:ext uri="{FF2B5EF4-FFF2-40B4-BE49-F238E27FC236}">
                <a16:creationId xmlns:a16="http://schemas.microsoft.com/office/drawing/2014/main" id="{316D14C8-E784-FF1E-228E-AE40667FEC76}"/>
              </a:ext>
            </a:extLst>
          </p:cNvPr>
          <p:cNvSpPr>
            <a:spLocks noGrp="1" noRot="1" noChangeAspect="1" noChangeArrowheads="1" noTextEdit="1"/>
          </p:cNvSpPr>
          <p:nvPr>
            <p:ph type="sldImg"/>
          </p:nvPr>
        </p:nvSpPr>
        <p:spPr>
          <a:ln/>
        </p:spPr>
      </p:sp>
      <p:sp>
        <p:nvSpPr>
          <p:cNvPr id="344067" name="Rectangle 3">
            <a:extLst>
              <a:ext uri="{FF2B5EF4-FFF2-40B4-BE49-F238E27FC236}">
                <a16:creationId xmlns:a16="http://schemas.microsoft.com/office/drawing/2014/main" id="{83D5AB9B-D06C-563A-EBAD-6B994A5430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a:extLst>
              <a:ext uri="{FF2B5EF4-FFF2-40B4-BE49-F238E27FC236}">
                <a16:creationId xmlns:a16="http://schemas.microsoft.com/office/drawing/2014/main" id="{5259F1AE-4A7E-1D89-D083-265081C114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1977460-6C54-48D2-9E72-2D6AD59653AA}" type="slidenum">
              <a:rPr lang="cs-CZ" altLang="cs-CZ" smtClean="0">
                <a:latin typeface="Arial" panose="020B0604020202020204" pitchFamily="34" charset="0"/>
              </a:rPr>
              <a:pPr>
                <a:spcBef>
                  <a:spcPct val="0"/>
                </a:spcBef>
              </a:pPr>
              <a:t>179</a:t>
            </a:fld>
            <a:endParaRPr lang="cs-CZ" altLang="cs-CZ">
              <a:latin typeface="Arial" panose="020B0604020202020204" pitchFamily="34" charset="0"/>
            </a:endParaRPr>
          </a:p>
        </p:txBody>
      </p:sp>
      <p:sp>
        <p:nvSpPr>
          <p:cNvPr id="346115" name="Rectangle 2">
            <a:extLst>
              <a:ext uri="{FF2B5EF4-FFF2-40B4-BE49-F238E27FC236}">
                <a16:creationId xmlns:a16="http://schemas.microsoft.com/office/drawing/2014/main" id="{1C7C685B-74CD-914D-D5FB-93924AC985C0}"/>
              </a:ext>
            </a:extLst>
          </p:cNvPr>
          <p:cNvSpPr>
            <a:spLocks noGrp="1" noRot="1" noChangeAspect="1" noChangeArrowheads="1" noTextEdit="1"/>
          </p:cNvSpPr>
          <p:nvPr>
            <p:ph type="sldImg"/>
          </p:nvPr>
        </p:nvSpPr>
        <p:spPr>
          <a:ln/>
        </p:spPr>
      </p:sp>
      <p:sp>
        <p:nvSpPr>
          <p:cNvPr id="346116" name="Rectangle 3">
            <a:extLst>
              <a:ext uri="{FF2B5EF4-FFF2-40B4-BE49-F238E27FC236}">
                <a16:creationId xmlns:a16="http://schemas.microsoft.com/office/drawing/2014/main" id="{ABC298D2-B9AD-A639-1CE2-B2CCBE2FE9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a:extLst>
              <a:ext uri="{FF2B5EF4-FFF2-40B4-BE49-F238E27FC236}">
                <a16:creationId xmlns:a16="http://schemas.microsoft.com/office/drawing/2014/main" id="{1B8A8675-E0E2-49A0-F8CD-65EE010B69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A3F6DD-D9BD-40BC-8EEC-B00739AC7916}" type="slidenum">
              <a:rPr lang="cs-CZ" altLang="cs-CZ" smtClean="0">
                <a:latin typeface="Arial" panose="020B0604020202020204" pitchFamily="34" charset="0"/>
              </a:rPr>
              <a:pPr>
                <a:spcBef>
                  <a:spcPct val="0"/>
                </a:spcBef>
              </a:pPr>
              <a:t>180</a:t>
            </a:fld>
            <a:endParaRPr lang="cs-CZ" altLang="cs-CZ">
              <a:latin typeface="Arial" panose="020B0604020202020204" pitchFamily="34" charset="0"/>
            </a:endParaRPr>
          </a:p>
        </p:txBody>
      </p:sp>
      <p:sp>
        <p:nvSpPr>
          <p:cNvPr id="348163" name="Rectangle 2">
            <a:extLst>
              <a:ext uri="{FF2B5EF4-FFF2-40B4-BE49-F238E27FC236}">
                <a16:creationId xmlns:a16="http://schemas.microsoft.com/office/drawing/2014/main" id="{7155B0AC-00C2-73DB-B797-5CD86E6B03E0}"/>
              </a:ext>
            </a:extLst>
          </p:cNvPr>
          <p:cNvSpPr>
            <a:spLocks noGrp="1" noRot="1" noChangeAspect="1" noChangeArrowheads="1" noTextEdit="1"/>
          </p:cNvSpPr>
          <p:nvPr>
            <p:ph type="sldImg"/>
          </p:nvPr>
        </p:nvSpPr>
        <p:spPr>
          <a:ln/>
        </p:spPr>
      </p:sp>
      <p:sp>
        <p:nvSpPr>
          <p:cNvPr id="348164" name="Rectangle 3">
            <a:extLst>
              <a:ext uri="{FF2B5EF4-FFF2-40B4-BE49-F238E27FC236}">
                <a16:creationId xmlns:a16="http://schemas.microsoft.com/office/drawing/2014/main" id="{F535E699-0827-94A5-24D8-81915299DF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17075DC6-6F12-1C45-EECE-6E11B70642B4}"/>
              </a:ext>
            </a:extLst>
          </p:cNvPr>
          <p:cNvSpPr>
            <a:spLocks noGrp="1" noRot="1" noChangeAspect="1" noChangeArrowheads="1" noTextEdit="1"/>
          </p:cNvSpPr>
          <p:nvPr>
            <p:ph type="sldImg"/>
          </p:nvPr>
        </p:nvSpPr>
        <p:spPr>
          <a:ln/>
        </p:spPr>
      </p:sp>
      <p:sp>
        <p:nvSpPr>
          <p:cNvPr id="350211" name="Rectangle 3">
            <a:extLst>
              <a:ext uri="{FF2B5EF4-FFF2-40B4-BE49-F238E27FC236}">
                <a16:creationId xmlns:a16="http://schemas.microsoft.com/office/drawing/2014/main" id="{9E8D153E-0C49-8896-ED2B-7B995BAFCC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0089166D-EA22-FB0E-5C14-BC43F0FA36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B9EFD8-132C-46B0-B1EA-3EDF7F78EB5F}" type="slidenum">
              <a:rPr lang="cs-CZ" altLang="en-US" smtClean="0">
                <a:latin typeface="Calibri" panose="020F0502020204030204" pitchFamily="34" charset="0"/>
              </a:rPr>
              <a:pPr/>
              <a:t>18</a:t>
            </a:fld>
            <a:endParaRPr lang="cs-CZ" altLang="en-US">
              <a:latin typeface="Calibri" panose="020F0502020204030204" pitchFamily="34" charset="0"/>
            </a:endParaRPr>
          </a:p>
        </p:txBody>
      </p:sp>
      <p:sp>
        <p:nvSpPr>
          <p:cNvPr id="41987" name="Rectangle 2">
            <a:extLst>
              <a:ext uri="{FF2B5EF4-FFF2-40B4-BE49-F238E27FC236}">
                <a16:creationId xmlns:a16="http://schemas.microsoft.com/office/drawing/2014/main" id="{A1A682A5-DA90-4533-2F5F-73F3276B1187}"/>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1E94D4DB-17FA-C982-281C-FD2ED401FF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a:extLst>
              <a:ext uri="{FF2B5EF4-FFF2-40B4-BE49-F238E27FC236}">
                <a16:creationId xmlns:a16="http://schemas.microsoft.com/office/drawing/2014/main" id="{63FE257A-34A5-8111-ABD5-491AC4458A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175EED8-FED6-47F0-9A41-B316956D6DAC}" type="slidenum">
              <a:rPr lang="cs-CZ" altLang="cs-CZ" smtClean="0">
                <a:latin typeface="Arial" panose="020B0604020202020204" pitchFamily="34" charset="0"/>
              </a:rPr>
              <a:pPr>
                <a:spcBef>
                  <a:spcPct val="0"/>
                </a:spcBef>
              </a:pPr>
              <a:t>182</a:t>
            </a:fld>
            <a:endParaRPr lang="cs-CZ" altLang="cs-CZ">
              <a:latin typeface="Arial" panose="020B0604020202020204" pitchFamily="34" charset="0"/>
            </a:endParaRPr>
          </a:p>
        </p:txBody>
      </p:sp>
      <p:sp>
        <p:nvSpPr>
          <p:cNvPr id="352259" name="Rectangle 2">
            <a:extLst>
              <a:ext uri="{FF2B5EF4-FFF2-40B4-BE49-F238E27FC236}">
                <a16:creationId xmlns:a16="http://schemas.microsoft.com/office/drawing/2014/main" id="{A9BB7945-31BA-3056-47C2-847453CF983D}"/>
              </a:ext>
            </a:extLst>
          </p:cNvPr>
          <p:cNvSpPr>
            <a:spLocks noGrp="1" noRot="1" noChangeAspect="1" noChangeArrowheads="1" noTextEdit="1"/>
          </p:cNvSpPr>
          <p:nvPr>
            <p:ph type="sldImg"/>
          </p:nvPr>
        </p:nvSpPr>
        <p:spPr>
          <a:ln/>
        </p:spPr>
      </p:sp>
      <p:sp>
        <p:nvSpPr>
          <p:cNvPr id="352260" name="Rectangle 3">
            <a:extLst>
              <a:ext uri="{FF2B5EF4-FFF2-40B4-BE49-F238E27FC236}">
                <a16:creationId xmlns:a16="http://schemas.microsoft.com/office/drawing/2014/main" id="{8B159424-A824-6596-8AB5-275E9D41E7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12AD429D-E0EE-1ADB-3F6B-F664C990D520}"/>
              </a:ext>
            </a:extLst>
          </p:cNvPr>
          <p:cNvSpPr>
            <a:spLocks noGrp="1" noRot="1" noChangeAspect="1" noChangeArrowheads="1" noTextEdit="1"/>
          </p:cNvSpPr>
          <p:nvPr>
            <p:ph type="sldImg"/>
          </p:nvPr>
        </p:nvSpPr>
        <p:spPr>
          <a:ln/>
        </p:spPr>
      </p:sp>
      <p:sp>
        <p:nvSpPr>
          <p:cNvPr id="354307" name="Rectangle 3">
            <a:extLst>
              <a:ext uri="{FF2B5EF4-FFF2-40B4-BE49-F238E27FC236}">
                <a16:creationId xmlns:a16="http://schemas.microsoft.com/office/drawing/2014/main" id="{989B9DE2-8AAF-D8FA-C3EF-DE17874946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a:extLst>
              <a:ext uri="{FF2B5EF4-FFF2-40B4-BE49-F238E27FC236}">
                <a16:creationId xmlns:a16="http://schemas.microsoft.com/office/drawing/2014/main" id="{D0A1EBE5-2DEA-876B-DACB-46B1D30358F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0364DFE-FC47-446C-ADD5-A836F4CF842C}" type="slidenum">
              <a:rPr lang="cs-CZ" altLang="cs-CZ">
                <a:latin typeface="Arial" panose="020B0604020202020204" pitchFamily="34" charset="0"/>
              </a:rPr>
              <a:pPr algn="r" eaLnBrk="1" hangingPunct="1">
                <a:spcBef>
                  <a:spcPct val="0"/>
                </a:spcBef>
              </a:pPr>
              <a:t>184</a:t>
            </a:fld>
            <a:endParaRPr lang="cs-CZ" altLang="cs-CZ">
              <a:latin typeface="Arial" panose="020B0604020202020204" pitchFamily="34" charset="0"/>
            </a:endParaRPr>
          </a:p>
        </p:txBody>
      </p:sp>
      <p:sp>
        <p:nvSpPr>
          <p:cNvPr id="356355" name="Rectangle 2">
            <a:extLst>
              <a:ext uri="{FF2B5EF4-FFF2-40B4-BE49-F238E27FC236}">
                <a16:creationId xmlns:a16="http://schemas.microsoft.com/office/drawing/2014/main" id="{4D12F529-FAA3-1821-F525-BECAE56434C6}"/>
              </a:ext>
            </a:extLst>
          </p:cNvPr>
          <p:cNvSpPr>
            <a:spLocks noGrp="1" noRot="1" noChangeAspect="1" noChangeArrowheads="1" noTextEdit="1"/>
          </p:cNvSpPr>
          <p:nvPr>
            <p:ph type="sldImg"/>
          </p:nvPr>
        </p:nvSpPr>
        <p:spPr>
          <a:ln/>
        </p:spPr>
      </p:sp>
      <p:sp>
        <p:nvSpPr>
          <p:cNvPr id="356356" name="Rectangle 3">
            <a:extLst>
              <a:ext uri="{FF2B5EF4-FFF2-40B4-BE49-F238E27FC236}">
                <a16:creationId xmlns:a16="http://schemas.microsoft.com/office/drawing/2014/main" id="{63272154-7023-5D09-947B-64B7A5655F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a:extLst>
              <a:ext uri="{FF2B5EF4-FFF2-40B4-BE49-F238E27FC236}">
                <a16:creationId xmlns:a16="http://schemas.microsoft.com/office/drawing/2014/main" id="{B3AC063A-A464-4AA6-30AA-7A8CF57B3FE4}"/>
              </a:ext>
            </a:extLst>
          </p:cNvPr>
          <p:cNvSpPr>
            <a:spLocks noGrp="1" noRot="1" noChangeAspect="1" noChangeArrowheads="1" noTextEdit="1"/>
          </p:cNvSpPr>
          <p:nvPr>
            <p:ph type="sldImg"/>
          </p:nvPr>
        </p:nvSpPr>
        <p:spPr>
          <a:ln/>
        </p:spPr>
      </p:sp>
      <p:sp>
        <p:nvSpPr>
          <p:cNvPr id="358403" name="Rectangle 3">
            <a:extLst>
              <a:ext uri="{FF2B5EF4-FFF2-40B4-BE49-F238E27FC236}">
                <a16:creationId xmlns:a16="http://schemas.microsoft.com/office/drawing/2014/main" id="{2991460B-4A2E-D2EE-8837-A0245135EE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a:extLst>
              <a:ext uri="{FF2B5EF4-FFF2-40B4-BE49-F238E27FC236}">
                <a16:creationId xmlns:a16="http://schemas.microsoft.com/office/drawing/2014/main" id="{76159CCE-E2C7-3598-BCD2-E16B095B10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5A3C3F9-824D-4A6A-9957-51B8340F94C5}" type="slidenum">
              <a:rPr lang="cs-CZ" altLang="cs-CZ">
                <a:latin typeface="Arial" panose="020B0604020202020204" pitchFamily="34" charset="0"/>
              </a:rPr>
              <a:pPr algn="r" eaLnBrk="1" hangingPunct="1">
                <a:spcBef>
                  <a:spcPct val="0"/>
                </a:spcBef>
              </a:pPr>
              <a:t>186</a:t>
            </a:fld>
            <a:endParaRPr lang="cs-CZ" altLang="cs-CZ">
              <a:latin typeface="Arial" panose="020B0604020202020204" pitchFamily="34" charset="0"/>
            </a:endParaRPr>
          </a:p>
        </p:txBody>
      </p:sp>
      <p:sp>
        <p:nvSpPr>
          <p:cNvPr id="360451" name="Rectangle 2">
            <a:extLst>
              <a:ext uri="{FF2B5EF4-FFF2-40B4-BE49-F238E27FC236}">
                <a16:creationId xmlns:a16="http://schemas.microsoft.com/office/drawing/2014/main" id="{F174C1A5-B18B-0671-0B9D-741DC71181C1}"/>
              </a:ext>
            </a:extLst>
          </p:cNvPr>
          <p:cNvSpPr>
            <a:spLocks noGrp="1" noRot="1" noChangeAspect="1" noChangeArrowheads="1" noTextEdit="1"/>
          </p:cNvSpPr>
          <p:nvPr>
            <p:ph type="sldImg"/>
          </p:nvPr>
        </p:nvSpPr>
        <p:spPr>
          <a:ln/>
        </p:spPr>
      </p:sp>
      <p:sp>
        <p:nvSpPr>
          <p:cNvPr id="360452" name="Rectangle 3">
            <a:extLst>
              <a:ext uri="{FF2B5EF4-FFF2-40B4-BE49-F238E27FC236}">
                <a16:creationId xmlns:a16="http://schemas.microsoft.com/office/drawing/2014/main" id="{82F9ED3D-19E1-9E47-C778-1F13F09513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DC6760B9-E09C-3540-C71E-50B7CC3F7B8A}"/>
              </a:ext>
            </a:extLst>
          </p:cNvPr>
          <p:cNvSpPr>
            <a:spLocks noGrp="1" noRot="1" noChangeAspect="1" noChangeArrowheads="1" noTextEdit="1"/>
          </p:cNvSpPr>
          <p:nvPr>
            <p:ph type="sldImg"/>
          </p:nvPr>
        </p:nvSpPr>
        <p:spPr>
          <a:ln/>
        </p:spPr>
      </p:sp>
      <p:sp>
        <p:nvSpPr>
          <p:cNvPr id="362499" name="Rectangle 3">
            <a:extLst>
              <a:ext uri="{FF2B5EF4-FFF2-40B4-BE49-F238E27FC236}">
                <a16:creationId xmlns:a16="http://schemas.microsoft.com/office/drawing/2014/main" id="{64982D33-7DFC-1A9A-8B09-533C92D2CA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a:extLst>
              <a:ext uri="{FF2B5EF4-FFF2-40B4-BE49-F238E27FC236}">
                <a16:creationId xmlns:a16="http://schemas.microsoft.com/office/drawing/2014/main" id="{A5FFD2A5-E3F5-4656-F53B-56215F688C0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A266DBA-9C97-4B7F-ADA1-65C0E5C8C800}" type="slidenum">
              <a:rPr lang="cs-CZ" altLang="cs-CZ">
                <a:latin typeface="Arial" panose="020B0604020202020204" pitchFamily="34" charset="0"/>
              </a:rPr>
              <a:pPr algn="r" eaLnBrk="1" hangingPunct="1">
                <a:spcBef>
                  <a:spcPct val="0"/>
                </a:spcBef>
              </a:pPr>
              <a:t>188</a:t>
            </a:fld>
            <a:endParaRPr lang="cs-CZ" altLang="cs-CZ">
              <a:latin typeface="Arial" panose="020B0604020202020204" pitchFamily="34" charset="0"/>
            </a:endParaRPr>
          </a:p>
        </p:txBody>
      </p:sp>
      <p:sp>
        <p:nvSpPr>
          <p:cNvPr id="364547" name="Rectangle 2">
            <a:extLst>
              <a:ext uri="{FF2B5EF4-FFF2-40B4-BE49-F238E27FC236}">
                <a16:creationId xmlns:a16="http://schemas.microsoft.com/office/drawing/2014/main" id="{03C2A91E-9DB4-76CE-A698-B804E23E6F54}"/>
              </a:ext>
            </a:extLst>
          </p:cNvPr>
          <p:cNvSpPr>
            <a:spLocks noGrp="1" noRot="1" noChangeAspect="1" noChangeArrowheads="1" noTextEdit="1"/>
          </p:cNvSpPr>
          <p:nvPr>
            <p:ph type="sldImg"/>
          </p:nvPr>
        </p:nvSpPr>
        <p:spPr>
          <a:ln/>
        </p:spPr>
      </p:sp>
      <p:sp>
        <p:nvSpPr>
          <p:cNvPr id="364548" name="Rectangle 3">
            <a:extLst>
              <a:ext uri="{FF2B5EF4-FFF2-40B4-BE49-F238E27FC236}">
                <a16:creationId xmlns:a16="http://schemas.microsoft.com/office/drawing/2014/main" id="{2D0DD7FC-D9F8-56EF-B0EC-1D27101630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a:extLst>
              <a:ext uri="{FF2B5EF4-FFF2-40B4-BE49-F238E27FC236}">
                <a16:creationId xmlns:a16="http://schemas.microsoft.com/office/drawing/2014/main" id="{695E8414-6170-EDC3-A598-837D226BD10A}"/>
              </a:ext>
            </a:extLst>
          </p:cNvPr>
          <p:cNvSpPr>
            <a:spLocks noGrp="1" noRot="1" noChangeAspect="1" noChangeArrowheads="1" noTextEdit="1"/>
          </p:cNvSpPr>
          <p:nvPr>
            <p:ph type="sldImg"/>
          </p:nvPr>
        </p:nvSpPr>
        <p:spPr>
          <a:ln/>
        </p:spPr>
      </p:sp>
      <p:sp>
        <p:nvSpPr>
          <p:cNvPr id="366595" name="Rectangle 3">
            <a:extLst>
              <a:ext uri="{FF2B5EF4-FFF2-40B4-BE49-F238E27FC236}">
                <a16:creationId xmlns:a16="http://schemas.microsoft.com/office/drawing/2014/main" id="{D7039F86-2927-450A-A1C3-21CA3A65BD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a:extLst>
              <a:ext uri="{FF2B5EF4-FFF2-40B4-BE49-F238E27FC236}">
                <a16:creationId xmlns:a16="http://schemas.microsoft.com/office/drawing/2014/main" id="{06F52B10-5B38-179F-BFAA-CFDD6B72495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A2F4EF8-A81F-473F-B185-40C2BF62EC8B}" type="slidenum">
              <a:rPr lang="cs-CZ" altLang="cs-CZ">
                <a:latin typeface="Arial" panose="020B0604020202020204" pitchFamily="34" charset="0"/>
              </a:rPr>
              <a:pPr algn="r" eaLnBrk="1" hangingPunct="1">
                <a:spcBef>
                  <a:spcPct val="0"/>
                </a:spcBef>
              </a:pPr>
              <a:t>190</a:t>
            </a:fld>
            <a:endParaRPr lang="cs-CZ" altLang="cs-CZ">
              <a:latin typeface="Arial" panose="020B0604020202020204" pitchFamily="34" charset="0"/>
            </a:endParaRPr>
          </a:p>
        </p:txBody>
      </p:sp>
      <p:sp>
        <p:nvSpPr>
          <p:cNvPr id="368643" name="Rectangle 2">
            <a:extLst>
              <a:ext uri="{FF2B5EF4-FFF2-40B4-BE49-F238E27FC236}">
                <a16:creationId xmlns:a16="http://schemas.microsoft.com/office/drawing/2014/main" id="{61A31938-8412-C38F-F90A-1789C2A8C7F1}"/>
              </a:ext>
            </a:extLst>
          </p:cNvPr>
          <p:cNvSpPr>
            <a:spLocks noGrp="1" noRot="1" noChangeAspect="1" noChangeArrowheads="1" noTextEdit="1"/>
          </p:cNvSpPr>
          <p:nvPr>
            <p:ph type="sldImg"/>
          </p:nvPr>
        </p:nvSpPr>
        <p:spPr>
          <a:ln/>
        </p:spPr>
      </p:sp>
      <p:sp>
        <p:nvSpPr>
          <p:cNvPr id="368644" name="Rectangle 3">
            <a:extLst>
              <a:ext uri="{FF2B5EF4-FFF2-40B4-BE49-F238E27FC236}">
                <a16:creationId xmlns:a16="http://schemas.microsoft.com/office/drawing/2014/main" id="{574CC7B6-29DA-139B-DBC4-DB3F0462CA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a:extLst>
              <a:ext uri="{FF2B5EF4-FFF2-40B4-BE49-F238E27FC236}">
                <a16:creationId xmlns:a16="http://schemas.microsoft.com/office/drawing/2014/main" id="{85376B60-404B-1800-2FBF-3275B3C72C12}"/>
              </a:ext>
            </a:extLst>
          </p:cNvPr>
          <p:cNvSpPr>
            <a:spLocks noGrp="1" noRot="1" noChangeAspect="1" noChangeArrowheads="1" noTextEdit="1"/>
          </p:cNvSpPr>
          <p:nvPr>
            <p:ph type="sldImg"/>
          </p:nvPr>
        </p:nvSpPr>
        <p:spPr>
          <a:ln/>
        </p:spPr>
      </p:sp>
      <p:sp>
        <p:nvSpPr>
          <p:cNvPr id="370691" name="Rectangle 3">
            <a:extLst>
              <a:ext uri="{FF2B5EF4-FFF2-40B4-BE49-F238E27FC236}">
                <a16:creationId xmlns:a16="http://schemas.microsoft.com/office/drawing/2014/main" id="{953FF263-DA4F-5405-D3E0-25C220EFFC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4B85C951-B498-9709-66C2-D0F066E013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C55BFF-C7C0-46DD-9BFE-40C54B079CC4}" type="slidenum">
              <a:rPr lang="cs-CZ" altLang="en-US" smtClean="0">
                <a:latin typeface="Calibri" panose="020F0502020204030204" pitchFamily="34" charset="0"/>
              </a:rPr>
              <a:pPr/>
              <a:t>19</a:t>
            </a:fld>
            <a:endParaRPr lang="cs-CZ" altLang="en-US">
              <a:latin typeface="Calibri" panose="020F0502020204030204" pitchFamily="34" charset="0"/>
            </a:endParaRPr>
          </a:p>
        </p:txBody>
      </p:sp>
      <p:sp>
        <p:nvSpPr>
          <p:cNvPr id="44035" name="Rectangle 2">
            <a:extLst>
              <a:ext uri="{FF2B5EF4-FFF2-40B4-BE49-F238E27FC236}">
                <a16:creationId xmlns:a16="http://schemas.microsoft.com/office/drawing/2014/main" id="{8E8995D3-635A-6615-BCD1-570B39F5DF8A}"/>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AC444F68-7EAB-A6F3-D889-AFA90EDA5A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a:extLst>
              <a:ext uri="{FF2B5EF4-FFF2-40B4-BE49-F238E27FC236}">
                <a16:creationId xmlns:a16="http://schemas.microsoft.com/office/drawing/2014/main" id="{D2A67F0B-B864-78A7-A115-25591EA27B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72869E-0D0C-40F1-A2CB-9487040929D0}" type="slidenum">
              <a:rPr lang="cs-CZ" altLang="cs-CZ" smtClean="0">
                <a:latin typeface="Arial" panose="020B0604020202020204" pitchFamily="34" charset="0"/>
              </a:rPr>
              <a:pPr>
                <a:spcBef>
                  <a:spcPct val="0"/>
                </a:spcBef>
              </a:pPr>
              <a:t>192</a:t>
            </a:fld>
            <a:endParaRPr lang="cs-CZ" altLang="cs-CZ">
              <a:latin typeface="Arial" panose="020B0604020202020204" pitchFamily="34" charset="0"/>
            </a:endParaRPr>
          </a:p>
        </p:txBody>
      </p:sp>
      <p:sp>
        <p:nvSpPr>
          <p:cNvPr id="372739" name="Rectangle 2">
            <a:extLst>
              <a:ext uri="{FF2B5EF4-FFF2-40B4-BE49-F238E27FC236}">
                <a16:creationId xmlns:a16="http://schemas.microsoft.com/office/drawing/2014/main" id="{24B128FD-DFD5-1BD1-1B93-2A03D717638C}"/>
              </a:ext>
            </a:extLst>
          </p:cNvPr>
          <p:cNvSpPr>
            <a:spLocks noGrp="1" noRot="1" noChangeAspect="1" noChangeArrowheads="1" noTextEdit="1"/>
          </p:cNvSpPr>
          <p:nvPr>
            <p:ph type="sldImg"/>
          </p:nvPr>
        </p:nvSpPr>
        <p:spPr>
          <a:ln/>
        </p:spPr>
      </p:sp>
      <p:sp>
        <p:nvSpPr>
          <p:cNvPr id="372740" name="Rectangle 3">
            <a:extLst>
              <a:ext uri="{FF2B5EF4-FFF2-40B4-BE49-F238E27FC236}">
                <a16:creationId xmlns:a16="http://schemas.microsoft.com/office/drawing/2014/main" id="{734AD1B1-05EA-AFB3-9698-648F8B27B8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a:extLst>
              <a:ext uri="{FF2B5EF4-FFF2-40B4-BE49-F238E27FC236}">
                <a16:creationId xmlns:a16="http://schemas.microsoft.com/office/drawing/2014/main" id="{E1431096-916D-89C1-3151-9133A312D0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98D542-AA04-4DE9-9BEF-06F189BA9958}" type="slidenum">
              <a:rPr lang="cs-CZ" altLang="cs-CZ" smtClean="0">
                <a:latin typeface="Arial" panose="020B0604020202020204" pitchFamily="34" charset="0"/>
              </a:rPr>
              <a:pPr>
                <a:spcBef>
                  <a:spcPct val="0"/>
                </a:spcBef>
              </a:pPr>
              <a:t>193</a:t>
            </a:fld>
            <a:endParaRPr lang="cs-CZ" altLang="cs-CZ">
              <a:latin typeface="Arial" panose="020B0604020202020204" pitchFamily="34" charset="0"/>
            </a:endParaRPr>
          </a:p>
        </p:txBody>
      </p:sp>
      <p:sp>
        <p:nvSpPr>
          <p:cNvPr id="374787" name="Rectangle 2">
            <a:extLst>
              <a:ext uri="{FF2B5EF4-FFF2-40B4-BE49-F238E27FC236}">
                <a16:creationId xmlns:a16="http://schemas.microsoft.com/office/drawing/2014/main" id="{DF21125A-8A26-665A-2BA1-119CA9C959C1}"/>
              </a:ext>
            </a:extLst>
          </p:cNvPr>
          <p:cNvSpPr>
            <a:spLocks noGrp="1" noRot="1" noChangeAspect="1" noChangeArrowheads="1" noTextEdit="1"/>
          </p:cNvSpPr>
          <p:nvPr>
            <p:ph type="sldImg"/>
          </p:nvPr>
        </p:nvSpPr>
        <p:spPr>
          <a:ln/>
        </p:spPr>
      </p:sp>
      <p:sp>
        <p:nvSpPr>
          <p:cNvPr id="374788" name="Rectangle 3">
            <a:extLst>
              <a:ext uri="{FF2B5EF4-FFF2-40B4-BE49-F238E27FC236}">
                <a16:creationId xmlns:a16="http://schemas.microsoft.com/office/drawing/2014/main" id="{40007EB6-5641-9098-1723-6B0F7E7E75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a:extLst>
              <a:ext uri="{FF2B5EF4-FFF2-40B4-BE49-F238E27FC236}">
                <a16:creationId xmlns:a16="http://schemas.microsoft.com/office/drawing/2014/main" id="{B77FBB20-4BCD-4D62-0883-629B70DC2E52}"/>
              </a:ext>
            </a:extLst>
          </p:cNvPr>
          <p:cNvSpPr>
            <a:spLocks noGrp="1" noRot="1" noChangeAspect="1" noChangeArrowheads="1" noTextEdit="1"/>
          </p:cNvSpPr>
          <p:nvPr>
            <p:ph type="sldImg"/>
          </p:nvPr>
        </p:nvSpPr>
        <p:spPr>
          <a:ln/>
        </p:spPr>
      </p:sp>
      <p:sp>
        <p:nvSpPr>
          <p:cNvPr id="376835" name="Rectangle 3">
            <a:extLst>
              <a:ext uri="{FF2B5EF4-FFF2-40B4-BE49-F238E27FC236}">
                <a16:creationId xmlns:a16="http://schemas.microsoft.com/office/drawing/2014/main" id="{0600683F-02AF-E9D0-0A09-F7695E91F1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58EFBE3D-B3E8-8098-45AB-93300B921DF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8B5D0DC-E81D-4F08-8C49-876C36096AE7}" type="slidenum">
              <a:rPr lang="cs-CZ" altLang="cs-CZ">
                <a:latin typeface="Arial" panose="020B0604020202020204" pitchFamily="34" charset="0"/>
              </a:rPr>
              <a:pPr algn="r" eaLnBrk="1" hangingPunct="1">
                <a:spcBef>
                  <a:spcPct val="0"/>
                </a:spcBef>
              </a:pPr>
              <a:t>195</a:t>
            </a:fld>
            <a:endParaRPr lang="cs-CZ" altLang="cs-CZ">
              <a:latin typeface="Arial" panose="020B0604020202020204" pitchFamily="34" charset="0"/>
            </a:endParaRPr>
          </a:p>
        </p:txBody>
      </p:sp>
      <p:sp>
        <p:nvSpPr>
          <p:cNvPr id="378883" name="Rectangle 2">
            <a:extLst>
              <a:ext uri="{FF2B5EF4-FFF2-40B4-BE49-F238E27FC236}">
                <a16:creationId xmlns:a16="http://schemas.microsoft.com/office/drawing/2014/main" id="{E4583343-0E85-C42D-38C5-411B89AF1826}"/>
              </a:ext>
            </a:extLst>
          </p:cNvPr>
          <p:cNvSpPr>
            <a:spLocks noGrp="1" noRot="1" noChangeAspect="1" noChangeArrowheads="1" noTextEdit="1"/>
          </p:cNvSpPr>
          <p:nvPr>
            <p:ph type="sldImg"/>
          </p:nvPr>
        </p:nvSpPr>
        <p:spPr>
          <a:ln/>
        </p:spPr>
      </p:sp>
      <p:sp>
        <p:nvSpPr>
          <p:cNvPr id="378884" name="Rectangle 3">
            <a:extLst>
              <a:ext uri="{FF2B5EF4-FFF2-40B4-BE49-F238E27FC236}">
                <a16:creationId xmlns:a16="http://schemas.microsoft.com/office/drawing/2014/main" id="{11BB4165-653A-4E69-19C6-84B3908688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a:extLst>
              <a:ext uri="{FF2B5EF4-FFF2-40B4-BE49-F238E27FC236}">
                <a16:creationId xmlns:a16="http://schemas.microsoft.com/office/drawing/2014/main" id="{0850C5E7-F678-10D9-DF4D-EF65A21207BB}"/>
              </a:ext>
            </a:extLst>
          </p:cNvPr>
          <p:cNvSpPr>
            <a:spLocks noGrp="1" noRot="1" noChangeAspect="1" noChangeArrowheads="1" noTextEdit="1"/>
          </p:cNvSpPr>
          <p:nvPr>
            <p:ph type="sldImg"/>
          </p:nvPr>
        </p:nvSpPr>
        <p:spPr>
          <a:ln/>
        </p:spPr>
      </p:sp>
      <p:sp>
        <p:nvSpPr>
          <p:cNvPr id="380931" name="Rectangle 3">
            <a:extLst>
              <a:ext uri="{FF2B5EF4-FFF2-40B4-BE49-F238E27FC236}">
                <a16:creationId xmlns:a16="http://schemas.microsoft.com/office/drawing/2014/main" id="{C69D99D9-691A-D361-39C3-15EB124C06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a:extLst>
              <a:ext uri="{FF2B5EF4-FFF2-40B4-BE49-F238E27FC236}">
                <a16:creationId xmlns:a16="http://schemas.microsoft.com/office/drawing/2014/main" id="{DD4FB71B-F685-AF54-7D11-5F181DD0709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BA9A770-EB3D-4990-87DD-7BA5384FA5FB}" type="slidenum">
              <a:rPr lang="cs-CZ" altLang="cs-CZ">
                <a:latin typeface="Arial" panose="020B0604020202020204" pitchFamily="34" charset="0"/>
              </a:rPr>
              <a:pPr algn="r" eaLnBrk="1" hangingPunct="1">
                <a:spcBef>
                  <a:spcPct val="0"/>
                </a:spcBef>
              </a:pPr>
              <a:t>197</a:t>
            </a:fld>
            <a:endParaRPr lang="cs-CZ" altLang="cs-CZ">
              <a:latin typeface="Arial" panose="020B0604020202020204" pitchFamily="34" charset="0"/>
            </a:endParaRPr>
          </a:p>
        </p:txBody>
      </p:sp>
      <p:sp>
        <p:nvSpPr>
          <p:cNvPr id="382979" name="Rectangle 2">
            <a:extLst>
              <a:ext uri="{FF2B5EF4-FFF2-40B4-BE49-F238E27FC236}">
                <a16:creationId xmlns:a16="http://schemas.microsoft.com/office/drawing/2014/main" id="{EB3D0274-8E96-2A82-ED8C-4BDCFDECAFFB}"/>
              </a:ext>
            </a:extLst>
          </p:cNvPr>
          <p:cNvSpPr>
            <a:spLocks noGrp="1" noRot="1" noChangeAspect="1" noChangeArrowheads="1" noTextEdit="1"/>
          </p:cNvSpPr>
          <p:nvPr>
            <p:ph type="sldImg"/>
          </p:nvPr>
        </p:nvSpPr>
        <p:spPr>
          <a:ln/>
        </p:spPr>
      </p:sp>
      <p:sp>
        <p:nvSpPr>
          <p:cNvPr id="382980" name="Rectangle 3">
            <a:extLst>
              <a:ext uri="{FF2B5EF4-FFF2-40B4-BE49-F238E27FC236}">
                <a16:creationId xmlns:a16="http://schemas.microsoft.com/office/drawing/2014/main" id="{8BAE088C-1D82-8E2C-84FA-CF7708FB06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a:extLst>
              <a:ext uri="{FF2B5EF4-FFF2-40B4-BE49-F238E27FC236}">
                <a16:creationId xmlns:a16="http://schemas.microsoft.com/office/drawing/2014/main" id="{4CBA476F-837C-55C3-842D-DC2A448717B8}"/>
              </a:ext>
            </a:extLst>
          </p:cNvPr>
          <p:cNvSpPr>
            <a:spLocks noGrp="1" noRot="1" noChangeAspect="1" noChangeArrowheads="1" noTextEdit="1"/>
          </p:cNvSpPr>
          <p:nvPr>
            <p:ph type="sldImg"/>
          </p:nvPr>
        </p:nvSpPr>
        <p:spPr>
          <a:ln/>
        </p:spPr>
      </p:sp>
      <p:sp>
        <p:nvSpPr>
          <p:cNvPr id="385027" name="Rectangle 3">
            <a:extLst>
              <a:ext uri="{FF2B5EF4-FFF2-40B4-BE49-F238E27FC236}">
                <a16:creationId xmlns:a16="http://schemas.microsoft.com/office/drawing/2014/main" id="{A53F15A4-57D0-3D2C-1A70-ABC6177D40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a:extLst>
              <a:ext uri="{FF2B5EF4-FFF2-40B4-BE49-F238E27FC236}">
                <a16:creationId xmlns:a16="http://schemas.microsoft.com/office/drawing/2014/main" id="{443788F3-7C95-C797-DFAB-38DC07CAFE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64AF2F-ACD9-40FF-A559-2E336CAED0D2}" type="slidenum">
              <a:rPr lang="cs-CZ" altLang="cs-CZ" smtClean="0">
                <a:latin typeface="Arial" panose="020B0604020202020204" pitchFamily="34" charset="0"/>
              </a:rPr>
              <a:pPr>
                <a:spcBef>
                  <a:spcPct val="0"/>
                </a:spcBef>
              </a:pPr>
              <a:t>199</a:t>
            </a:fld>
            <a:endParaRPr lang="cs-CZ" altLang="cs-CZ">
              <a:latin typeface="Arial" panose="020B0604020202020204" pitchFamily="34" charset="0"/>
            </a:endParaRPr>
          </a:p>
        </p:txBody>
      </p:sp>
      <p:sp>
        <p:nvSpPr>
          <p:cNvPr id="387075" name="Rectangle 2">
            <a:extLst>
              <a:ext uri="{FF2B5EF4-FFF2-40B4-BE49-F238E27FC236}">
                <a16:creationId xmlns:a16="http://schemas.microsoft.com/office/drawing/2014/main" id="{C8765257-57A1-8AF6-1249-5BB160AD5A47}"/>
              </a:ext>
            </a:extLst>
          </p:cNvPr>
          <p:cNvSpPr>
            <a:spLocks noGrp="1" noRot="1" noChangeAspect="1" noChangeArrowheads="1" noTextEdit="1"/>
          </p:cNvSpPr>
          <p:nvPr>
            <p:ph type="sldImg"/>
          </p:nvPr>
        </p:nvSpPr>
        <p:spPr>
          <a:ln/>
        </p:spPr>
      </p:sp>
      <p:sp>
        <p:nvSpPr>
          <p:cNvPr id="387076" name="Rectangle 3">
            <a:extLst>
              <a:ext uri="{FF2B5EF4-FFF2-40B4-BE49-F238E27FC236}">
                <a16:creationId xmlns:a16="http://schemas.microsoft.com/office/drawing/2014/main" id="{BE0E0F88-3A74-99A2-02C3-B772CF4964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a:extLst>
              <a:ext uri="{FF2B5EF4-FFF2-40B4-BE49-F238E27FC236}">
                <a16:creationId xmlns:a16="http://schemas.microsoft.com/office/drawing/2014/main" id="{897FF003-B003-09BC-C91E-321119FE9A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6358C8-63DB-4F2E-8AF1-6BB3FED6B9FD}" type="slidenum">
              <a:rPr lang="cs-CZ" altLang="cs-CZ" smtClean="0">
                <a:latin typeface="Arial" panose="020B0604020202020204" pitchFamily="34" charset="0"/>
              </a:rPr>
              <a:pPr>
                <a:spcBef>
                  <a:spcPct val="0"/>
                </a:spcBef>
              </a:pPr>
              <a:t>200</a:t>
            </a:fld>
            <a:endParaRPr lang="cs-CZ" altLang="cs-CZ">
              <a:latin typeface="Arial" panose="020B0604020202020204" pitchFamily="34" charset="0"/>
            </a:endParaRPr>
          </a:p>
        </p:txBody>
      </p:sp>
      <p:sp>
        <p:nvSpPr>
          <p:cNvPr id="389123" name="Rectangle 2">
            <a:extLst>
              <a:ext uri="{FF2B5EF4-FFF2-40B4-BE49-F238E27FC236}">
                <a16:creationId xmlns:a16="http://schemas.microsoft.com/office/drawing/2014/main" id="{615AE9F8-5755-0F10-8412-EE7C4D66D3A0}"/>
              </a:ext>
            </a:extLst>
          </p:cNvPr>
          <p:cNvSpPr>
            <a:spLocks noGrp="1" noRot="1" noChangeAspect="1" noChangeArrowheads="1" noTextEdit="1"/>
          </p:cNvSpPr>
          <p:nvPr>
            <p:ph type="sldImg"/>
          </p:nvPr>
        </p:nvSpPr>
        <p:spPr>
          <a:ln/>
        </p:spPr>
      </p:sp>
      <p:sp>
        <p:nvSpPr>
          <p:cNvPr id="389124" name="Rectangle 3">
            <a:extLst>
              <a:ext uri="{FF2B5EF4-FFF2-40B4-BE49-F238E27FC236}">
                <a16:creationId xmlns:a16="http://schemas.microsoft.com/office/drawing/2014/main" id="{7B116376-05FC-90C0-86D8-B3B0E51951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a:extLst>
              <a:ext uri="{FF2B5EF4-FFF2-40B4-BE49-F238E27FC236}">
                <a16:creationId xmlns:a16="http://schemas.microsoft.com/office/drawing/2014/main" id="{12B54B9D-23A6-AE1F-324C-9FC83D1CF0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3D4187-8130-4124-98FD-11294D1CF7E4}" type="slidenum">
              <a:rPr lang="cs-CZ" altLang="cs-CZ" smtClean="0">
                <a:latin typeface="Arial" panose="020B0604020202020204" pitchFamily="34" charset="0"/>
              </a:rPr>
              <a:pPr>
                <a:spcBef>
                  <a:spcPct val="0"/>
                </a:spcBef>
              </a:pPr>
              <a:t>201</a:t>
            </a:fld>
            <a:endParaRPr lang="cs-CZ" altLang="cs-CZ">
              <a:latin typeface="Arial" panose="020B0604020202020204" pitchFamily="34" charset="0"/>
            </a:endParaRPr>
          </a:p>
        </p:txBody>
      </p:sp>
      <p:sp>
        <p:nvSpPr>
          <p:cNvPr id="391171" name="Rectangle 2">
            <a:extLst>
              <a:ext uri="{FF2B5EF4-FFF2-40B4-BE49-F238E27FC236}">
                <a16:creationId xmlns:a16="http://schemas.microsoft.com/office/drawing/2014/main" id="{4ED0EC40-25D4-5823-F64B-69C9CF926D29}"/>
              </a:ext>
            </a:extLst>
          </p:cNvPr>
          <p:cNvSpPr>
            <a:spLocks noGrp="1" noRot="1" noChangeAspect="1" noChangeArrowheads="1" noTextEdit="1"/>
          </p:cNvSpPr>
          <p:nvPr>
            <p:ph type="sldImg"/>
          </p:nvPr>
        </p:nvSpPr>
        <p:spPr>
          <a:ln/>
        </p:spPr>
      </p:sp>
      <p:sp>
        <p:nvSpPr>
          <p:cNvPr id="391172" name="Rectangle 3">
            <a:extLst>
              <a:ext uri="{FF2B5EF4-FFF2-40B4-BE49-F238E27FC236}">
                <a16:creationId xmlns:a16="http://schemas.microsoft.com/office/drawing/2014/main" id="{DED0BA3F-2E98-7319-ECB3-A8DCCD8E1A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44EA7125-4CF3-A869-71FD-3F36926566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CF6DDF-1653-42A3-8719-186B50D09A6D}" type="slidenum">
              <a:rPr lang="cs-CZ" altLang="en-US" smtClean="0">
                <a:latin typeface="Calibri" panose="020F0502020204030204" pitchFamily="34" charset="0"/>
              </a:rPr>
              <a:pPr/>
              <a:t>2</a:t>
            </a:fld>
            <a:endParaRPr lang="cs-CZ" altLang="en-US">
              <a:latin typeface="Calibri" panose="020F0502020204030204" pitchFamily="34" charset="0"/>
            </a:endParaRPr>
          </a:p>
        </p:txBody>
      </p:sp>
      <p:sp>
        <p:nvSpPr>
          <p:cNvPr id="9219" name="Rectangle 2">
            <a:extLst>
              <a:ext uri="{FF2B5EF4-FFF2-40B4-BE49-F238E27FC236}">
                <a16:creationId xmlns:a16="http://schemas.microsoft.com/office/drawing/2014/main" id="{C978D45D-7230-DC2D-6B8E-C059BFB5D2B9}"/>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C1375D3B-08A4-B9B6-5F03-7DD44D1274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0DF21BD3-FF39-877E-4951-CAEA0A40E3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B1D6FBB-D126-4CF8-B224-421B470AD8F7}" type="slidenum">
              <a:rPr lang="cs-CZ" altLang="en-US" smtClean="0">
                <a:latin typeface="Calibri" panose="020F0502020204030204" pitchFamily="34" charset="0"/>
              </a:rPr>
              <a:pPr/>
              <a:t>20</a:t>
            </a:fld>
            <a:endParaRPr lang="cs-CZ" altLang="en-US">
              <a:latin typeface="Calibri" panose="020F0502020204030204" pitchFamily="34" charset="0"/>
            </a:endParaRPr>
          </a:p>
        </p:txBody>
      </p:sp>
      <p:sp>
        <p:nvSpPr>
          <p:cNvPr id="46083" name="Rectangle 2">
            <a:extLst>
              <a:ext uri="{FF2B5EF4-FFF2-40B4-BE49-F238E27FC236}">
                <a16:creationId xmlns:a16="http://schemas.microsoft.com/office/drawing/2014/main" id="{E95EE41C-8821-2234-A0EB-89473E51A430}"/>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5336245F-CF7F-3931-D98F-15A2F93DB7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a:extLst>
              <a:ext uri="{FF2B5EF4-FFF2-40B4-BE49-F238E27FC236}">
                <a16:creationId xmlns:a16="http://schemas.microsoft.com/office/drawing/2014/main" id="{EE96410A-A6AA-D22C-E75C-ABC699142A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4C8CA8-8CA1-4454-A743-3FFCA648C7DA}" type="slidenum">
              <a:rPr lang="cs-CZ" altLang="cs-CZ" smtClean="0">
                <a:latin typeface="Arial" panose="020B0604020202020204" pitchFamily="34" charset="0"/>
              </a:rPr>
              <a:pPr>
                <a:spcBef>
                  <a:spcPct val="0"/>
                </a:spcBef>
              </a:pPr>
              <a:t>202</a:t>
            </a:fld>
            <a:endParaRPr lang="cs-CZ" altLang="cs-CZ">
              <a:latin typeface="Arial" panose="020B0604020202020204" pitchFamily="34" charset="0"/>
            </a:endParaRPr>
          </a:p>
        </p:txBody>
      </p:sp>
      <p:sp>
        <p:nvSpPr>
          <p:cNvPr id="393219" name="Rectangle 2">
            <a:extLst>
              <a:ext uri="{FF2B5EF4-FFF2-40B4-BE49-F238E27FC236}">
                <a16:creationId xmlns:a16="http://schemas.microsoft.com/office/drawing/2014/main" id="{A789EB37-9F79-21C9-A2BB-7D219C8E4577}"/>
              </a:ext>
            </a:extLst>
          </p:cNvPr>
          <p:cNvSpPr>
            <a:spLocks noGrp="1" noRot="1" noChangeAspect="1" noChangeArrowheads="1" noTextEdit="1"/>
          </p:cNvSpPr>
          <p:nvPr>
            <p:ph type="sldImg"/>
          </p:nvPr>
        </p:nvSpPr>
        <p:spPr>
          <a:ln/>
        </p:spPr>
      </p:sp>
      <p:sp>
        <p:nvSpPr>
          <p:cNvPr id="393220" name="Rectangle 3">
            <a:extLst>
              <a:ext uri="{FF2B5EF4-FFF2-40B4-BE49-F238E27FC236}">
                <a16:creationId xmlns:a16="http://schemas.microsoft.com/office/drawing/2014/main" id="{0A8F2227-25BC-3FDF-B29E-8F6BA08D8A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a:extLst>
              <a:ext uri="{FF2B5EF4-FFF2-40B4-BE49-F238E27FC236}">
                <a16:creationId xmlns:a16="http://schemas.microsoft.com/office/drawing/2014/main" id="{79EA9487-C517-B0FD-788E-267F9CD6D3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633336-2154-4DCE-A313-A4FF15CF31DF}" type="slidenum">
              <a:rPr lang="cs-CZ" altLang="cs-CZ" smtClean="0">
                <a:latin typeface="Arial" panose="020B0604020202020204" pitchFamily="34" charset="0"/>
              </a:rPr>
              <a:pPr>
                <a:spcBef>
                  <a:spcPct val="0"/>
                </a:spcBef>
              </a:pPr>
              <a:t>203</a:t>
            </a:fld>
            <a:endParaRPr lang="cs-CZ" altLang="cs-CZ">
              <a:latin typeface="Arial" panose="020B0604020202020204" pitchFamily="34" charset="0"/>
            </a:endParaRPr>
          </a:p>
        </p:txBody>
      </p:sp>
      <p:sp>
        <p:nvSpPr>
          <p:cNvPr id="395267" name="Rectangle 2">
            <a:extLst>
              <a:ext uri="{FF2B5EF4-FFF2-40B4-BE49-F238E27FC236}">
                <a16:creationId xmlns:a16="http://schemas.microsoft.com/office/drawing/2014/main" id="{E1BE1333-A01C-0C8F-A69C-F77FDA324399}"/>
              </a:ext>
            </a:extLst>
          </p:cNvPr>
          <p:cNvSpPr>
            <a:spLocks noGrp="1" noRot="1" noChangeAspect="1" noChangeArrowheads="1" noTextEdit="1"/>
          </p:cNvSpPr>
          <p:nvPr>
            <p:ph type="sldImg"/>
          </p:nvPr>
        </p:nvSpPr>
        <p:spPr>
          <a:ln/>
        </p:spPr>
      </p:sp>
      <p:sp>
        <p:nvSpPr>
          <p:cNvPr id="395268" name="Rectangle 3">
            <a:extLst>
              <a:ext uri="{FF2B5EF4-FFF2-40B4-BE49-F238E27FC236}">
                <a16:creationId xmlns:a16="http://schemas.microsoft.com/office/drawing/2014/main" id="{4537BDBE-87D4-8341-6BDA-408EC618F9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a:extLst>
              <a:ext uri="{FF2B5EF4-FFF2-40B4-BE49-F238E27FC236}">
                <a16:creationId xmlns:a16="http://schemas.microsoft.com/office/drawing/2014/main" id="{DBEBA3F3-993B-792D-9813-2383013C85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A240DD-5DE9-45ED-B766-465148BE354A}" type="slidenum">
              <a:rPr lang="cs-CZ" altLang="cs-CZ" smtClean="0">
                <a:latin typeface="Arial" panose="020B0604020202020204" pitchFamily="34" charset="0"/>
              </a:rPr>
              <a:pPr>
                <a:spcBef>
                  <a:spcPct val="0"/>
                </a:spcBef>
              </a:pPr>
              <a:t>204</a:t>
            </a:fld>
            <a:endParaRPr lang="cs-CZ" altLang="cs-CZ">
              <a:latin typeface="Arial" panose="020B0604020202020204" pitchFamily="34" charset="0"/>
            </a:endParaRPr>
          </a:p>
        </p:txBody>
      </p:sp>
      <p:sp>
        <p:nvSpPr>
          <p:cNvPr id="397315" name="Rectangle 2">
            <a:extLst>
              <a:ext uri="{FF2B5EF4-FFF2-40B4-BE49-F238E27FC236}">
                <a16:creationId xmlns:a16="http://schemas.microsoft.com/office/drawing/2014/main" id="{BB1117D7-61B3-69FC-945A-04214CEB1261}"/>
              </a:ext>
            </a:extLst>
          </p:cNvPr>
          <p:cNvSpPr>
            <a:spLocks noGrp="1" noRot="1" noChangeAspect="1" noChangeArrowheads="1" noTextEdit="1"/>
          </p:cNvSpPr>
          <p:nvPr>
            <p:ph type="sldImg"/>
          </p:nvPr>
        </p:nvSpPr>
        <p:spPr>
          <a:ln/>
        </p:spPr>
      </p:sp>
      <p:sp>
        <p:nvSpPr>
          <p:cNvPr id="397316" name="Rectangle 3">
            <a:extLst>
              <a:ext uri="{FF2B5EF4-FFF2-40B4-BE49-F238E27FC236}">
                <a16:creationId xmlns:a16="http://schemas.microsoft.com/office/drawing/2014/main" id="{8D9B7513-6101-18B3-9AD4-12BEE6ACA7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a:extLst>
              <a:ext uri="{FF2B5EF4-FFF2-40B4-BE49-F238E27FC236}">
                <a16:creationId xmlns:a16="http://schemas.microsoft.com/office/drawing/2014/main" id="{26EE7FB9-E4C7-6588-6199-5605A6A618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22C55E-3BD1-4A8F-ACD6-059E19D239E7}" type="slidenum">
              <a:rPr lang="cs-CZ" altLang="cs-CZ" smtClean="0">
                <a:latin typeface="Arial" panose="020B0604020202020204" pitchFamily="34" charset="0"/>
              </a:rPr>
              <a:pPr>
                <a:spcBef>
                  <a:spcPct val="0"/>
                </a:spcBef>
              </a:pPr>
              <a:t>205</a:t>
            </a:fld>
            <a:endParaRPr lang="cs-CZ" altLang="cs-CZ">
              <a:latin typeface="Arial" panose="020B0604020202020204" pitchFamily="34" charset="0"/>
            </a:endParaRPr>
          </a:p>
        </p:txBody>
      </p:sp>
      <p:sp>
        <p:nvSpPr>
          <p:cNvPr id="399363" name="Rectangle 2">
            <a:extLst>
              <a:ext uri="{FF2B5EF4-FFF2-40B4-BE49-F238E27FC236}">
                <a16:creationId xmlns:a16="http://schemas.microsoft.com/office/drawing/2014/main" id="{B86D217B-328C-85DD-83B6-62FE4A07CE5D}"/>
              </a:ext>
            </a:extLst>
          </p:cNvPr>
          <p:cNvSpPr>
            <a:spLocks noGrp="1" noRot="1" noChangeAspect="1" noChangeArrowheads="1" noTextEdit="1"/>
          </p:cNvSpPr>
          <p:nvPr>
            <p:ph type="sldImg"/>
          </p:nvPr>
        </p:nvSpPr>
        <p:spPr>
          <a:ln/>
        </p:spPr>
      </p:sp>
      <p:sp>
        <p:nvSpPr>
          <p:cNvPr id="399364" name="Rectangle 3">
            <a:extLst>
              <a:ext uri="{FF2B5EF4-FFF2-40B4-BE49-F238E27FC236}">
                <a16:creationId xmlns:a16="http://schemas.microsoft.com/office/drawing/2014/main" id="{5AEFFEE4-5A6E-EAE3-97D2-5A0593CF0F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a:extLst>
              <a:ext uri="{FF2B5EF4-FFF2-40B4-BE49-F238E27FC236}">
                <a16:creationId xmlns:a16="http://schemas.microsoft.com/office/drawing/2014/main" id="{826597EA-BA1C-F188-58D9-055D99EBF4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D4B122-B35E-42FB-AC58-65D9B1A42DB3}" type="slidenum">
              <a:rPr lang="cs-CZ" altLang="cs-CZ" smtClean="0">
                <a:latin typeface="Arial" panose="020B0604020202020204" pitchFamily="34" charset="0"/>
              </a:rPr>
              <a:pPr>
                <a:spcBef>
                  <a:spcPct val="0"/>
                </a:spcBef>
              </a:pPr>
              <a:t>206</a:t>
            </a:fld>
            <a:endParaRPr lang="cs-CZ" altLang="cs-CZ">
              <a:latin typeface="Arial" panose="020B0604020202020204" pitchFamily="34" charset="0"/>
            </a:endParaRPr>
          </a:p>
        </p:txBody>
      </p:sp>
      <p:sp>
        <p:nvSpPr>
          <p:cNvPr id="401411" name="Rectangle 2">
            <a:extLst>
              <a:ext uri="{FF2B5EF4-FFF2-40B4-BE49-F238E27FC236}">
                <a16:creationId xmlns:a16="http://schemas.microsoft.com/office/drawing/2014/main" id="{8C325E7C-4B50-4B60-8A29-877D5B00DE58}"/>
              </a:ext>
            </a:extLst>
          </p:cNvPr>
          <p:cNvSpPr>
            <a:spLocks noGrp="1" noRot="1" noChangeAspect="1" noChangeArrowheads="1" noTextEdit="1"/>
          </p:cNvSpPr>
          <p:nvPr>
            <p:ph type="sldImg"/>
          </p:nvPr>
        </p:nvSpPr>
        <p:spPr>
          <a:ln/>
        </p:spPr>
      </p:sp>
      <p:sp>
        <p:nvSpPr>
          <p:cNvPr id="401412" name="Rectangle 3">
            <a:extLst>
              <a:ext uri="{FF2B5EF4-FFF2-40B4-BE49-F238E27FC236}">
                <a16:creationId xmlns:a16="http://schemas.microsoft.com/office/drawing/2014/main" id="{59CA52E9-20FD-92B8-DDFB-86889AA212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a:extLst>
              <a:ext uri="{FF2B5EF4-FFF2-40B4-BE49-F238E27FC236}">
                <a16:creationId xmlns:a16="http://schemas.microsoft.com/office/drawing/2014/main" id="{FEBA76BC-3093-E695-01F5-092188A5FB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EABC385-C6E2-4E0B-810A-FDCAD43213FC}" type="slidenum">
              <a:rPr lang="cs-CZ" altLang="cs-CZ" smtClean="0">
                <a:latin typeface="Arial" panose="020B0604020202020204" pitchFamily="34" charset="0"/>
              </a:rPr>
              <a:pPr>
                <a:spcBef>
                  <a:spcPct val="0"/>
                </a:spcBef>
              </a:pPr>
              <a:t>207</a:t>
            </a:fld>
            <a:endParaRPr lang="cs-CZ" altLang="cs-CZ">
              <a:latin typeface="Arial" panose="020B0604020202020204" pitchFamily="34" charset="0"/>
            </a:endParaRPr>
          </a:p>
        </p:txBody>
      </p:sp>
      <p:sp>
        <p:nvSpPr>
          <p:cNvPr id="403459" name="Rectangle 2">
            <a:extLst>
              <a:ext uri="{FF2B5EF4-FFF2-40B4-BE49-F238E27FC236}">
                <a16:creationId xmlns:a16="http://schemas.microsoft.com/office/drawing/2014/main" id="{4A29A929-D5AF-639D-0F26-AAD38D824FBA}"/>
              </a:ext>
            </a:extLst>
          </p:cNvPr>
          <p:cNvSpPr>
            <a:spLocks noGrp="1" noRot="1" noChangeAspect="1" noChangeArrowheads="1" noTextEdit="1"/>
          </p:cNvSpPr>
          <p:nvPr>
            <p:ph type="sldImg"/>
          </p:nvPr>
        </p:nvSpPr>
        <p:spPr>
          <a:ln/>
        </p:spPr>
      </p:sp>
      <p:sp>
        <p:nvSpPr>
          <p:cNvPr id="403460" name="Rectangle 3">
            <a:extLst>
              <a:ext uri="{FF2B5EF4-FFF2-40B4-BE49-F238E27FC236}">
                <a16:creationId xmlns:a16="http://schemas.microsoft.com/office/drawing/2014/main" id="{97D41071-1F87-B06A-0EDA-E24B8563C0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a:extLst>
              <a:ext uri="{FF2B5EF4-FFF2-40B4-BE49-F238E27FC236}">
                <a16:creationId xmlns:a16="http://schemas.microsoft.com/office/drawing/2014/main" id="{9E33502D-5CA1-3334-639F-ADDD13C374F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4A92E0A-010C-4443-9A34-C0C11292FD68}" type="slidenum">
              <a:rPr lang="cs-CZ" altLang="cs-CZ">
                <a:latin typeface="Arial" panose="020B0604020202020204" pitchFamily="34" charset="0"/>
              </a:rPr>
              <a:pPr algn="r" eaLnBrk="1" hangingPunct="1">
                <a:spcBef>
                  <a:spcPct val="0"/>
                </a:spcBef>
              </a:pPr>
              <a:t>208</a:t>
            </a:fld>
            <a:endParaRPr lang="cs-CZ" altLang="cs-CZ">
              <a:latin typeface="Arial" panose="020B0604020202020204" pitchFamily="34" charset="0"/>
            </a:endParaRPr>
          </a:p>
        </p:txBody>
      </p:sp>
      <p:sp>
        <p:nvSpPr>
          <p:cNvPr id="405507" name="Rectangle 2">
            <a:extLst>
              <a:ext uri="{FF2B5EF4-FFF2-40B4-BE49-F238E27FC236}">
                <a16:creationId xmlns:a16="http://schemas.microsoft.com/office/drawing/2014/main" id="{DDBC6D85-F9D5-CCB2-A4A5-584F623E1540}"/>
              </a:ext>
            </a:extLst>
          </p:cNvPr>
          <p:cNvSpPr>
            <a:spLocks noGrp="1" noRot="1" noChangeAspect="1" noChangeArrowheads="1" noTextEdit="1"/>
          </p:cNvSpPr>
          <p:nvPr>
            <p:ph type="sldImg"/>
          </p:nvPr>
        </p:nvSpPr>
        <p:spPr>
          <a:ln/>
        </p:spPr>
      </p:sp>
      <p:sp>
        <p:nvSpPr>
          <p:cNvPr id="405508" name="Rectangle 3">
            <a:extLst>
              <a:ext uri="{FF2B5EF4-FFF2-40B4-BE49-F238E27FC236}">
                <a16:creationId xmlns:a16="http://schemas.microsoft.com/office/drawing/2014/main" id="{5E066929-977D-FB92-8FA2-19F9814CF4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a:extLst>
              <a:ext uri="{FF2B5EF4-FFF2-40B4-BE49-F238E27FC236}">
                <a16:creationId xmlns:a16="http://schemas.microsoft.com/office/drawing/2014/main" id="{54AEA5D6-5BBF-B250-B31B-DCE6E335FA86}"/>
              </a:ext>
            </a:extLst>
          </p:cNvPr>
          <p:cNvSpPr>
            <a:spLocks noGrp="1" noRot="1" noChangeAspect="1" noChangeArrowheads="1" noTextEdit="1"/>
          </p:cNvSpPr>
          <p:nvPr>
            <p:ph type="sldImg"/>
          </p:nvPr>
        </p:nvSpPr>
        <p:spPr>
          <a:ln/>
        </p:spPr>
      </p:sp>
      <p:sp>
        <p:nvSpPr>
          <p:cNvPr id="407555" name="Rectangle 3">
            <a:extLst>
              <a:ext uri="{FF2B5EF4-FFF2-40B4-BE49-F238E27FC236}">
                <a16:creationId xmlns:a16="http://schemas.microsoft.com/office/drawing/2014/main" id="{B91D4CF6-0383-FEC0-67AB-21A5A5E66D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a:extLst>
              <a:ext uri="{FF2B5EF4-FFF2-40B4-BE49-F238E27FC236}">
                <a16:creationId xmlns:a16="http://schemas.microsoft.com/office/drawing/2014/main" id="{A30CD141-8FEA-CD08-59E8-6CF6F77A5FC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68F7302-A00D-431D-9D9A-517129EA7DCC}" type="slidenum">
              <a:rPr lang="cs-CZ" altLang="cs-CZ">
                <a:latin typeface="Arial" panose="020B0604020202020204" pitchFamily="34" charset="0"/>
              </a:rPr>
              <a:pPr algn="r" eaLnBrk="1" hangingPunct="1">
                <a:spcBef>
                  <a:spcPct val="0"/>
                </a:spcBef>
              </a:pPr>
              <a:t>210</a:t>
            </a:fld>
            <a:endParaRPr lang="cs-CZ" altLang="cs-CZ">
              <a:latin typeface="Arial" panose="020B0604020202020204" pitchFamily="34" charset="0"/>
            </a:endParaRPr>
          </a:p>
        </p:txBody>
      </p:sp>
      <p:sp>
        <p:nvSpPr>
          <p:cNvPr id="409603" name="Rectangle 2">
            <a:extLst>
              <a:ext uri="{FF2B5EF4-FFF2-40B4-BE49-F238E27FC236}">
                <a16:creationId xmlns:a16="http://schemas.microsoft.com/office/drawing/2014/main" id="{2101E2FA-1B05-235C-E346-5D7C2208C6A4}"/>
              </a:ext>
            </a:extLst>
          </p:cNvPr>
          <p:cNvSpPr>
            <a:spLocks noGrp="1" noRot="1" noChangeAspect="1" noChangeArrowheads="1" noTextEdit="1"/>
          </p:cNvSpPr>
          <p:nvPr>
            <p:ph type="sldImg"/>
          </p:nvPr>
        </p:nvSpPr>
        <p:spPr>
          <a:ln/>
        </p:spPr>
      </p:sp>
      <p:sp>
        <p:nvSpPr>
          <p:cNvPr id="409604" name="Rectangle 3">
            <a:extLst>
              <a:ext uri="{FF2B5EF4-FFF2-40B4-BE49-F238E27FC236}">
                <a16:creationId xmlns:a16="http://schemas.microsoft.com/office/drawing/2014/main" id="{D1A3619E-14E7-E120-87E9-57A9AD9765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a:extLst>
              <a:ext uri="{FF2B5EF4-FFF2-40B4-BE49-F238E27FC236}">
                <a16:creationId xmlns:a16="http://schemas.microsoft.com/office/drawing/2014/main" id="{EA0F300A-61F4-4522-FE95-82DC7687F62A}"/>
              </a:ext>
            </a:extLst>
          </p:cNvPr>
          <p:cNvSpPr>
            <a:spLocks noGrp="1" noRot="1" noChangeAspect="1" noChangeArrowheads="1" noTextEdit="1"/>
          </p:cNvSpPr>
          <p:nvPr>
            <p:ph type="sldImg"/>
          </p:nvPr>
        </p:nvSpPr>
        <p:spPr>
          <a:ln/>
        </p:spPr>
      </p:sp>
      <p:sp>
        <p:nvSpPr>
          <p:cNvPr id="411651" name="Rectangle 3">
            <a:extLst>
              <a:ext uri="{FF2B5EF4-FFF2-40B4-BE49-F238E27FC236}">
                <a16:creationId xmlns:a16="http://schemas.microsoft.com/office/drawing/2014/main" id="{7BBD5F0A-B994-1364-B8E1-ABDC586B15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2974F024-8130-7EC4-75CA-6D06CE2FBD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27BDBD-9861-4BD3-9E5F-82107AEC3FB6}" type="slidenum">
              <a:rPr lang="cs-CZ" altLang="en-US" smtClean="0">
                <a:latin typeface="Calibri" panose="020F0502020204030204" pitchFamily="34" charset="0"/>
              </a:rPr>
              <a:pPr/>
              <a:t>21</a:t>
            </a:fld>
            <a:endParaRPr lang="cs-CZ" altLang="en-US">
              <a:latin typeface="Calibri" panose="020F0502020204030204" pitchFamily="34" charset="0"/>
            </a:endParaRPr>
          </a:p>
        </p:txBody>
      </p:sp>
      <p:sp>
        <p:nvSpPr>
          <p:cNvPr id="48131" name="Rectangle 2">
            <a:extLst>
              <a:ext uri="{FF2B5EF4-FFF2-40B4-BE49-F238E27FC236}">
                <a16:creationId xmlns:a16="http://schemas.microsoft.com/office/drawing/2014/main" id="{3B195745-2133-261F-A998-C67DF44C8CD7}"/>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FE9FFBB3-ADEF-85AB-8785-7D4AC3149F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a:extLst>
              <a:ext uri="{FF2B5EF4-FFF2-40B4-BE49-F238E27FC236}">
                <a16:creationId xmlns:a16="http://schemas.microsoft.com/office/drawing/2014/main" id="{2CB726DB-7E0D-E6DC-F060-6B29BF42C5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238D96-8C05-4210-B7C3-EB29A8A50EBC}" type="slidenum">
              <a:rPr lang="cs-CZ" altLang="cs-CZ" smtClean="0">
                <a:latin typeface="Arial" panose="020B0604020202020204" pitchFamily="34" charset="0"/>
              </a:rPr>
              <a:pPr>
                <a:spcBef>
                  <a:spcPct val="0"/>
                </a:spcBef>
              </a:pPr>
              <a:t>212</a:t>
            </a:fld>
            <a:endParaRPr lang="cs-CZ" altLang="cs-CZ">
              <a:latin typeface="Arial" panose="020B0604020202020204" pitchFamily="34" charset="0"/>
            </a:endParaRPr>
          </a:p>
        </p:txBody>
      </p:sp>
      <p:sp>
        <p:nvSpPr>
          <p:cNvPr id="413699" name="Rectangle 2">
            <a:extLst>
              <a:ext uri="{FF2B5EF4-FFF2-40B4-BE49-F238E27FC236}">
                <a16:creationId xmlns:a16="http://schemas.microsoft.com/office/drawing/2014/main" id="{34EDD0F1-950A-5FDD-20BD-14F12522DEA3}"/>
              </a:ext>
            </a:extLst>
          </p:cNvPr>
          <p:cNvSpPr>
            <a:spLocks noGrp="1" noRot="1" noChangeAspect="1" noChangeArrowheads="1" noTextEdit="1"/>
          </p:cNvSpPr>
          <p:nvPr>
            <p:ph type="sldImg"/>
          </p:nvPr>
        </p:nvSpPr>
        <p:spPr>
          <a:ln/>
        </p:spPr>
      </p:sp>
      <p:sp>
        <p:nvSpPr>
          <p:cNvPr id="413700" name="Rectangle 3">
            <a:extLst>
              <a:ext uri="{FF2B5EF4-FFF2-40B4-BE49-F238E27FC236}">
                <a16:creationId xmlns:a16="http://schemas.microsoft.com/office/drawing/2014/main" id="{3DC6D600-DB50-5BF7-D60E-C596662BA6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a:extLst>
              <a:ext uri="{FF2B5EF4-FFF2-40B4-BE49-F238E27FC236}">
                <a16:creationId xmlns:a16="http://schemas.microsoft.com/office/drawing/2014/main" id="{D2E7ABEF-C456-BC8C-38D8-21A6BED92F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B58DF3-7D91-4162-B66F-180AF780FF77}" type="slidenum">
              <a:rPr lang="cs-CZ" altLang="cs-CZ" smtClean="0">
                <a:latin typeface="Arial" panose="020B0604020202020204" pitchFamily="34" charset="0"/>
              </a:rPr>
              <a:pPr>
                <a:spcBef>
                  <a:spcPct val="0"/>
                </a:spcBef>
              </a:pPr>
              <a:t>213</a:t>
            </a:fld>
            <a:endParaRPr lang="cs-CZ" altLang="cs-CZ">
              <a:latin typeface="Arial" panose="020B0604020202020204" pitchFamily="34" charset="0"/>
            </a:endParaRPr>
          </a:p>
        </p:txBody>
      </p:sp>
      <p:sp>
        <p:nvSpPr>
          <p:cNvPr id="415747" name="Rectangle 2">
            <a:extLst>
              <a:ext uri="{FF2B5EF4-FFF2-40B4-BE49-F238E27FC236}">
                <a16:creationId xmlns:a16="http://schemas.microsoft.com/office/drawing/2014/main" id="{F8E4D614-7773-181D-F2EF-556F79B9968D}"/>
              </a:ext>
            </a:extLst>
          </p:cNvPr>
          <p:cNvSpPr>
            <a:spLocks noGrp="1" noRot="1" noChangeAspect="1" noChangeArrowheads="1" noTextEdit="1"/>
          </p:cNvSpPr>
          <p:nvPr>
            <p:ph type="sldImg"/>
          </p:nvPr>
        </p:nvSpPr>
        <p:spPr>
          <a:ln/>
        </p:spPr>
      </p:sp>
      <p:sp>
        <p:nvSpPr>
          <p:cNvPr id="415748" name="Rectangle 3">
            <a:extLst>
              <a:ext uri="{FF2B5EF4-FFF2-40B4-BE49-F238E27FC236}">
                <a16:creationId xmlns:a16="http://schemas.microsoft.com/office/drawing/2014/main" id="{05D9C06C-37B3-EEC7-6FD7-E2EC9744D6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a:extLst>
              <a:ext uri="{FF2B5EF4-FFF2-40B4-BE49-F238E27FC236}">
                <a16:creationId xmlns:a16="http://schemas.microsoft.com/office/drawing/2014/main" id="{93CE8132-4096-299C-18BC-C506EB4FAB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0EA42B-E165-42B1-8E98-8B72803BE339}" type="slidenum">
              <a:rPr lang="cs-CZ" altLang="cs-CZ" smtClean="0">
                <a:latin typeface="Arial" panose="020B0604020202020204" pitchFamily="34" charset="0"/>
              </a:rPr>
              <a:pPr>
                <a:spcBef>
                  <a:spcPct val="0"/>
                </a:spcBef>
              </a:pPr>
              <a:t>214</a:t>
            </a:fld>
            <a:endParaRPr lang="cs-CZ" altLang="cs-CZ">
              <a:latin typeface="Arial" panose="020B0604020202020204" pitchFamily="34" charset="0"/>
            </a:endParaRPr>
          </a:p>
        </p:txBody>
      </p:sp>
      <p:sp>
        <p:nvSpPr>
          <p:cNvPr id="417795" name="Rectangle 2">
            <a:extLst>
              <a:ext uri="{FF2B5EF4-FFF2-40B4-BE49-F238E27FC236}">
                <a16:creationId xmlns:a16="http://schemas.microsoft.com/office/drawing/2014/main" id="{B3416120-94FF-A903-3DB4-478D03185569}"/>
              </a:ext>
            </a:extLst>
          </p:cNvPr>
          <p:cNvSpPr>
            <a:spLocks noGrp="1" noRot="1" noChangeAspect="1" noChangeArrowheads="1" noTextEdit="1"/>
          </p:cNvSpPr>
          <p:nvPr>
            <p:ph type="sldImg"/>
          </p:nvPr>
        </p:nvSpPr>
        <p:spPr>
          <a:ln/>
        </p:spPr>
      </p:sp>
      <p:sp>
        <p:nvSpPr>
          <p:cNvPr id="417796" name="Rectangle 3">
            <a:extLst>
              <a:ext uri="{FF2B5EF4-FFF2-40B4-BE49-F238E27FC236}">
                <a16:creationId xmlns:a16="http://schemas.microsoft.com/office/drawing/2014/main" id="{B6555866-ECF5-2533-1F5E-7506B49F02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a:extLst>
              <a:ext uri="{FF2B5EF4-FFF2-40B4-BE49-F238E27FC236}">
                <a16:creationId xmlns:a16="http://schemas.microsoft.com/office/drawing/2014/main" id="{762DED4E-8469-C12C-C13D-06D7000D081E}"/>
              </a:ext>
            </a:extLst>
          </p:cNvPr>
          <p:cNvSpPr>
            <a:spLocks noGrp="1" noRot="1" noChangeAspect="1" noChangeArrowheads="1" noTextEdit="1"/>
          </p:cNvSpPr>
          <p:nvPr>
            <p:ph type="sldImg"/>
          </p:nvPr>
        </p:nvSpPr>
        <p:spPr>
          <a:ln/>
        </p:spPr>
      </p:sp>
      <p:sp>
        <p:nvSpPr>
          <p:cNvPr id="419843" name="Rectangle 3">
            <a:extLst>
              <a:ext uri="{FF2B5EF4-FFF2-40B4-BE49-F238E27FC236}">
                <a16:creationId xmlns:a16="http://schemas.microsoft.com/office/drawing/2014/main" id="{EDF5F672-1DE8-51D9-2121-812DFCF439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a:extLst>
              <a:ext uri="{FF2B5EF4-FFF2-40B4-BE49-F238E27FC236}">
                <a16:creationId xmlns:a16="http://schemas.microsoft.com/office/drawing/2014/main" id="{13F1765A-6797-9142-B5A2-DEA342D6A8C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12CBF8C-9022-4E1E-9426-C3B413A19E99}" type="slidenum">
              <a:rPr lang="cs-CZ" altLang="cs-CZ">
                <a:latin typeface="Arial" panose="020B0604020202020204" pitchFamily="34" charset="0"/>
              </a:rPr>
              <a:pPr algn="r" eaLnBrk="1" hangingPunct="1">
                <a:spcBef>
                  <a:spcPct val="0"/>
                </a:spcBef>
              </a:pPr>
              <a:t>216</a:t>
            </a:fld>
            <a:endParaRPr lang="cs-CZ" altLang="cs-CZ">
              <a:latin typeface="Arial" panose="020B0604020202020204" pitchFamily="34" charset="0"/>
            </a:endParaRPr>
          </a:p>
        </p:txBody>
      </p:sp>
      <p:sp>
        <p:nvSpPr>
          <p:cNvPr id="421891" name="Rectangle 2">
            <a:extLst>
              <a:ext uri="{FF2B5EF4-FFF2-40B4-BE49-F238E27FC236}">
                <a16:creationId xmlns:a16="http://schemas.microsoft.com/office/drawing/2014/main" id="{709645EA-DCAB-AFBF-95D3-AFAA63CC294E}"/>
              </a:ext>
            </a:extLst>
          </p:cNvPr>
          <p:cNvSpPr>
            <a:spLocks noGrp="1" noRot="1" noChangeAspect="1" noChangeArrowheads="1" noTextEdit="1"/>
          </p:cNvSpPr>
          <p:nvPr>
            <p:ph type="sldImg"/>
          </p:nvPr>
        </p:nvSpPr>
        <p:spPr>
          <a:ln/>
        </p:spPr>
      </p:sp>
      <p:sp>
        <p:nvSpPr>
          <p:cNvPr id="421892" name="Rectangle 3">
            <a:extLst>
              <a:ext uri="{FF2B5EF4-FFF2-40B4-BE49-F238E27FC236}">
                <a16:creationId xmlns:a16="http://schemas.microsoft.com/office/drawing/2014/main" id="{4C673768-0704-7797-9292-AB2429B94B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a:extLst>
              <a:ext uri="{FF2B5EF4-FFF2-40B4-BE49-F238E27FC236}">
                <a16:creationId xmlns:a16="http://schemas.microsoft.com/office/drawing/2014/main" id="{838E305A-87DE-2D41-16C7-22FFFA17F1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7FA486-A505-48C4-B456-C1968975470A}" type="slidenum">
              <a:rPr lang="cs-CZ" altLang="cs-CZ" smtClean="0">
                <a:latin typeface="Arial" panose="020B0604020202020204" pitchFamily="34" charset="0"/>
              </a:rPr>
              <a:pPr>
                <a:spcBef>
                  <a:spcPct val="0"/>
                </a:spcBef>
              </a:pPr>
              <a:t>217</a:t>
            </a:fld>
            <a:endParaRPr lang="cs-CZ" altLang="cs-CZ">
              <a:latin typeface="Arial" panose="020B0604020202020204" pitchFamily="34" charset="0"/>
            </a:endParaRPr>
          </a:p>
        </p:txBody>
      </p:sp>
      <p:sp>
        <p:nvSpPr>
          <p:cNvPr id="423939" name="Rectangle 2">
            <a:extLst>
              <a:ext uri="{FF2B5EF4-FFF2-40B4-BE49-F238E27FC236}">
                <a16:creationId xmlns:a16="http://schemas.microsoft.com/office/drawing/2014/main" id="{14232093-08B5-FF54-175F-D750A42CE6B4}"/>
              </a:ext>
            </a:extLst>
          </p:cNvPr>
          <p:cNvSpPr>
            <a:spLocks noGrp="1" noRot="1" noChangeAspect="1" noChangeArrowheads="1" noTextEdit="1"/>
          </p:cNvSpPr>
          <p:nvPr>
            <p:ph type="sldImg"/>
          </p:nvPr>
        </p:nvSpPr>
        <p:spPr>
          <a:ln/>
        </p:spPr>
      </p:sp>
      <p:sp>
        <p:nvSpPr>
          <p:cNvPr id="423940" name="Rectangle 3">
            <a:extLst>
              <a:ext uri="{FF2B5EF4-FFF2-40B4-BE49-F238E27FC236}">
                <a16:creationId xmlns:a16="http://schemas.microsoft.com/office/drawing/2014/main" id="{154DF52F-FACC-BDF0-D6CC-E6BF34C5E9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a:extLst>
              <a:ext uri="{FF2B5EF4-FFF2-40B4-BE49-F238E27FC236}">
                <a16:creationId xmlns:a16="http://schemas.microsoft.com/office/drawing/2014/main" id="{C4DA60F1-8708-DE98-4F30-F3CFF772B505}"/>
              </a:ext>
            </a:extLst>
          </p:cNvPr>
          <p:cNvSpPr>
            <a:spLocks noGrp="1" noRot="1" noChangeAspect="1" noChangeArrowheads="1" noTextEdit="1"/>
          </p:cNvSpPr>
          <p:nvPr>
            <p:ph type="sldImg"/>
          </p:nvPr>
        </p:nvSpPr>
        <p:spPr>
          <a:ln/>
        </p:spPr>
      </p:sp>
      <p:sp>
        <p:nvSpPr>
          <p:cNvPr id="425987" name="Rectangle 3">
            <a:extLst>
              <a:ext uri="{FF2B5EF4-FFF2-40B4-BE49-F238E27FC236}">
                <a16:creationId xmlns:a16="http://schemas.microsoft.com/office/drawing/2014/main" id="{ABAEF2F8-A369-A7A8-4627-CBCCF3D0EB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a:extLst>
              <a:ext uri="{FF2B5EF4-FFF2-40B4-BE49-F238E27FC236}">
                <a16:creationId xmlns:a16="http://schemas.microsoft.com/office/drawing/2014/main" id="{A05652B7-7B5F-30E0-BED1-29A0492936F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27D9C8F-AA12-450C-89CA-5330FB93859A}" type="slidenum">
              <a:rPr lang="cs-CZ" altLang="cs-CZ">
                <a:latin typeface="Arial" panose="020B0604020202020204" pitchFamily="34" charset="0"/>
              </a:rPr>
              <a:pPr algn="r" eaLnBrk="1" hangingPunct="1">
                <a:spcBef>
                  <a:spcPct val="0"/>
                </a:spcBef>
              </a:pPr>
              <a:t>219</a:t>
            </a:fld>
            <a:endParaRPr lang="cs-CZ" altLang="cs-CZ">
              <a:latin typeface="Arial" panose="020B0604020202020204" pitchFamily="34" charset="0"/>
            </a:endParaRPr>
          </a:p>
        </p:txBody>
      </p:sp>
      <p:sp>
        <p:nvSpPr>
          <p:cNvPr id="428035" name="Rectangle 2">
            <a:extLst>
              <a:ext uri="{FF2B5EF4-FFF2-40B4-BE49-F238E27FC236}">
                <a16:creationId xmlns:a16="http://schemas.microsoft.com/office/drawing/2014/main" id="{DE907FDF-1D10-6472-C383-3C777FDF7D8B}"/>
              </a:ext>
            </a:extLst>
          </p:cNvPr>
          <p:cNvSpPr>
            <a:spLocks noGrp="1" noRot="1" noChangeAspect="1" noChangeArrowheads="1" noTextEdit="1"/>
          </p:cNvSpPr>
          <p:nvPr>
            <p:ph type="sldImg"/>
          </p:nvPr>
        </p:nvSpPr>
        <p:spPr>
          <a:ln/>
        </p:spPr>
      </p:sp>
      <p:sp>
        <p:nvSpPr>
          <p:cNvPr id="428036" name="Rectangle 3">
            <a:extLst>
              <a:ext uri="{FF2B5EF4-FFF2-40B4-BE49-F238E27FC236}">
                <a16:creationId xmlns:a16="http://schemas.microsoft.com/office/drawing/2014/main" id="{54F9061A-D740-FED5-2A38-60CF92127F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a:extLst>
              <a:ext uri="{FF2B5EF4-FFF2-40B4-BE49-F238E27FC236}">
                <a16:creationId xmlns:a16="http://schemas.microsoft.com/office/drawing/2014/main" id="{5702880E-73EF-0FC1-2852-6F11A0C467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4402BA6-5B83-49AA-965F-E4CC61DDAA5B}" type="slidenum">
              <a:rPr lang="cs-CZ" altLang="cs-CZ" smtClean="0">
                <a:latin typeface="Arial" panose="020B0604020202020204" pitchFamily="34" charset="0"/>
              </a:rPr>
              <a:pPr>
                <a:spcBef>
                  <a:spcPct val="0"/>
                </a:spcBef>
              </a:pPr>
              <a:t>220</a:t>
            </a:fld>
            <a:endParaRPr lang="cs-CZ" altLang="cs-CZ">
              <a:latin typeface="Arial" panose="020B0604020202020204" pitchFamily="34" charset="0"/>
            </a:endParaRPr>
          </a:p>
        </p:txBody>
      </p:sp>
      <p:sp>
        <p:nvSpPr>
          <p:cNvPr id="430083" name="Rectangle 2">
            <a:extLst>
              <a:ext uri="{FF2B5EF4-FFF2-40B4-BE49-F238E27FC236}">
                <a16:creationId xmlns:a16="http://schemas.microsoft.com/office/drawing/2014/main" id="{D101B733-70DF-4DEC-DDB7-107A54594689}"/>
              </a:ext>
            </a:extLst>
          </p:cNvPr>
          <p:cNvSpPr>
            <a:spLocks noGrp="1" noRot="1" noChangeAspect="1" noChangeArrowheads="1" noTextEdit="1"/>
          </p:cNvSpPr>
          <p:nvPr>
            <p:ph type="sldImg"/>
          </p:nvPr>
        </p:nvSpPr>
        <p:spPr>
          <a:ln/>
        </p:spPr>
      </p:sp>
      <p:sp>
        <p:nvSpPr>
          <p:cNvPr id="430084" name="Rectangle 3">
            <a:extLst>
              <a:ext uri="{FF2B5EF4-FFF2-40B4-BE49-F238E27FC236}">
                <a16:creationId xmlns:a16="http://schemas.microsoft.com/office/drawing/2014/main" id="{98DDB797-1B78-D1FC-A6B8-9F18DC3D77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a:extLst>
              <a:ext uri="{FF2B5EF4-FFF2-40B4-BE49-F238E27FC236}">
                <a16:creationId xmlns:a16="http://schemas.microsoft.com/office/drawing/2014/main" id="{DC9360C8-19CE-A649-E473-725AA4D238FA}"/>
              </a:ext>
            </a:extLst>
          </p:cNvPr>
          <p:cNvSpPr>
            <a:spLocks noGrp="1" noRot="1" noChangeAspect="1" noChangeArrowheads="1" noTextEdit="1"/>
          </p:cNvSpPr>
          <p:nvPr>
            <p:ph type="sldImg"/>
          </p:nvPr>
        </p:nvSpPr>
        <p:spPr>
          <a:ln/>
        </p:spPr>
      </p:sp>
      <p:sp>
        <p:nvSpPr>
          <p:cNvPr id="432131" name="Rectangle 3">
            <a:extLst>
              <a:ext uri="{FF2B5EF4-FFF2-40B4-BE49-F238E27FC236}">
                <a16:creationId xmlns:a16="http://schemas.microsoft.com/office/drawing/2014/main" id="{D07BFA39-0DCE-02D4-A8A2-2D69F3B07B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65CD6454-CA7C-A045-3840-9059590905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27A9DF-2B9E-4D05-B1AA-608A0A2218F8}" type="slidenum">
              <a:rPr lang="cs-CZ" altLang="en-US" smtClean="0">
                <a:latin typeface="Calibri" panose="020F0502020204030204" pitchFamily="34" charset="0"/>
              </a:rPr>
              <a:pPr/>
              <a:t>22</a:t>
            </a:fld>
            <a:endParaRPr lang="cs-CZ" altLang="en-US">
              <a:latin typeface="Calibri" panose="020F0502020204030204" pitchFamily="34" charset="0"/>
            </a:endParaRPr>
          </a:p>
        </p:txBody>
      </p:sp>
      <p:sp>
        <p:nvSpPr>
          <p:cNvPr id="50179" name="Rectangle 2">
            <a:extLst>
              <a:ext uri="{FF2B5EF4-FFF2-40B4-BE49-F238E27FC236}">
                <a16:creationId xmlns:a16="http://schemas.microsoft.com/office/drawing/2014/main" id="{25103F79-B6EB-F15B-F377-4526AA50E35B}"/>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176E14BF-DA1F-D30D-68CE-4983233AC5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a:extLst>
              <a:ext uri="{FF2B5EF4-FFF2-40B4-BE49-F238E27FC236}">
                <a16:creationId xmlns:a16="http://schemas.microsoft.com/office/drawing/2014/main" id="{63A414DB-6023-E4AF-059E-BEBCF844CE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FC5C18-591E-4F69-AF4A-CEA878485122}" type="slidenum">
              <a:rPr lang="cs-CZ" altLang="cs-CZ" smtClean="0">
                <a:latin typeface="Arial" panose="020B0604020202020204" pitchFamily="34" charset="0"/>
              </a:rPr>
              <a:pPr>
                <a:spcBef>
                  <a:spcPct val="0"/>
                </a:spcBef>
              </a:pPr>
              <a:t>222</a:t>
            </a:fld>
            <a:endParaRPr lang="cs-CZ" altLang="cs-CZ">
              <a:latin typeface="Arial" panose="020B0604020202020204" pitchFamily="34" charset="0"/>
            </a:endParaRPr>
          </a:p>
        </p:txBody>
      </p:sp>
      <p:sp>
        <p:nvSpPr>
          <p:cNvPr id="434179" name="Rectangle 2">
            <a:extLst>
              <a:ext uri="{FF2B5EF4-FFF2-40B4-BE49-F238E27FC236}">
                <a16:creationId xmlns:a16="http://schemas.microsoft.com/office/drawing/2014/main" id="{1938C05D-33D3-6496-D9DF-2B308714498A}"/>
              </a:ext>
            </a:extLst>
          </p:cNvPr>
          <p:cNvSpPr>
            <a:spLocks noGrp="1" noRot="1" noChangeAspect="1" noChangeArrowheads="1" noTextEdit="1"/>
          </p:cNvSpPr>
          <p:nvPr>
            <p:ph type="sldImg"/>
          </p:nvPr>
        </p:nvSpPr>
        <p:spPr>
          <a:ln/>
        </p:spPr>
      </p:sp>
      <p:sp>
        <p:nvSpPr>
          <p:cNvPr id="434180" name="Rectangle 3">
            <a:extLst>
              <a:ext uri="{FF2B5EF4-FFF2-40B4-BE49-F238E27FC236}">
                <a16:creationId xmlns:a16="http://schemas.microsoft.com/office/drawing/2014/main" id="{CD252E4D-9917-5878-BFE6-523E0DBBCE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a:extLst>
              <a:ext uri="{FF2B5EF4-FFF2-40B4-BE49-F238E27FC236}">
                <a16:creationId xmlns:a16="http://schemas.microsoft.com/office/drawing/2014/main" id="{549E7D0B-5CC6-F6B5-C3E4-66B5CA44DF8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26D2B04-345E-4E66-8F71-4CC5959DBF6C}" type="slidenum">
              <a:rPr lang="cs-CZ" altLang="cs-CZ">
                <a:latin typeface="Arial" panose="020B0604020202020204" pitchFamily="34" charset="0"/>
              </a:rPr>
              <a:pPr algn="r" eaLnBrk="1" hangingPunct="1">
                <a:spcBef>
                  <a:spcPct val="0"/>
                </a:spcBef>
              </a:pPr>
              <a:t>223</a:t>
            </a:fld>
            <a:endParaRPr lang="cs-CZ" altLang="cs-CZ">
              <a:latin typeface="Arial" panose="020B0604020202020204" pitchFamily="34" charset="0"/>
            </a:endParaRPr>
          </a:p>
        </p:txBody>
      </p:sp>
      <p:sp>
        <p:nvSpPr>
          <p:cNvPr id="436227" name="Rectangle 2">
            <a:extLst>
              <a:ext uri="{FF2B5EF4-FFF2-40B4-BE49-F238E27FC236}">
                <a16:creationId xmlns:a16="http://schemas.microsoft.com/office/drawing/2014/main" id="{DA8AA813-3783-17A1-F5DE-8754F83E8541}"/>
              </a:ext>
            </a:extLst>
          </p:cNvPr>
          <p:cNvSpPr>
            <a:spLocks noGrp="1" noRot="1" noChangeAspect="1" noChangeArrowheads="1" noTextEdit="1"/>
          </p:cNvSpPr>
          <p:nvPr>
            <p:ph type="sldImg"/>
          </p:nvPr>
        </p:nvSpPr>
        <p:spPr>
          <a:ln/>
        </p:spPr>
      </p:sp>
      <p:sp>
        <p:nvSpPr>
          <p:cNvPr id="436228" name="Rectangle 3">
            <a:extLst>
              <a:ext uri="{FF2B5EF4-FFF2-40B4-BE49-F238E27FC236}">
                <a16:creationId xmlns:a16="http://schemas.microsoft.com/office/drawing/2014/main" id="{D7FA030F-8D42-5FDA-07B9-1C21FCD35D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a:extLst>
              <a:ext uri="{FF2B5EF4-FFF2-40B4-BE49-F238E27FC236}">
                <a16:creationId xmlns:a16="http://schemas.microsoft.com/office/drawing/2014/main" id="{6037A2E3-3F57-F68F-57DC-49C77F4531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2B6DA3-EBEF-45F2-B711-2FEBEADFE3F3}" type="slidenum">
              <a:rPr lang="cs-CZ" altLang="cs-CZ" smtClean="0">
                <a:latin typeface="Arial" panose="020B0604020202020204" pitchFamily="34" charset="0"/>
              </a:rPr>
              <a:pPr>
                <a:spcBef>
                  <a:spcPct val="0"/>
                </a:spcBef>
              </a:pPr>
              <a:t>224</a:t>
            </a:fld>
            <a:endParaRPr lang="cs-CZ" altLang="cs-CZ">
              <a:latin typeface="Arial" panose="020B0604020202020204" pitchFamily="34" charset="0"/>
            </a:endParaRPr>
          </a:p>
        </p:txBody>
      </p:sp>
      <p:sp>
        <p:nvSpPr>
          <p:cNvPr id="438275" name="Rectangle 2">
            <a:extLst>
              <a:ext uri="{FF2B5EF4-FFF2-40B4-BE49-F238E27FC236}">
                <a16:creationId xmlns:a16="http://schemas.microsoft.com/office/drawing/2014/main" id="{C118C20E-0FAA-064A-8D8F-EFE9BDACC0D7}"/>
              </a:ext>
            </a:extLst>
          </p:cNvPr>
          <p:cNvSpPr>
            <a:spLocks noGrp="1" noRot="1" noChangeAspect="1" noChangeArrowheads="1" noTextEdit="1"/>
          </p:cNvSpPr>
          <p:nvPr>
            <p:ph type="sldImg"/>
          </p:nvPr>
        </p:nvSpPr>
        <p:spPr>
          <a:ln/>
        </p:spPr>
      </p:sp>
      <p:sp>
        <p:nvSpPr>
          <p:cNvPr id="438276" name="Rectangle 3">
            <a:extLst>
              <a:ext uri="{FF2B5EF4-FFF2-40B4-BE49-F238E27FC236}">
                <a16:creationId xmlns:a16="http://schemas.microsoft.com/office/drawing/2014/main" id="{85DCD620-49A8-9AA0-FA7A-5329EFD635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a:extLst>
              <a:ext uri="{FF2B5EF4-FFF2-40B4-BE49-F238E27FC236}">
                <a16:creationId xmlns:a16="http://schemas.microsoft.com/office/drawing/2014/main" id="{A0891D85-69CC-5364-A5BF-DEADC1932CB9}"/>
              </a:ext>
            </a:extLst>
          </p:cNvPr>
          <p:cNvSpPr>
            <a:spLocks noGrp="1" noRot="1" noChangeAspect="1" noChangeArrowheads="1" noTextEdit="1"/>
          </p:cNvSpPr>
          <p:nvPr>
            <p:ph type="sldImg"/>
          </p:nvPr>
        </p:nvSpPr>
        <p:spPr>
          <a:ln/>
        </p:spPr>
      </p:sp>
      <p:sp>
        <p:nvSpPr>
          <p:cNvPr id="440323" name="Rectangle 3">
            <a:extLst>
              <a:ext uri="{FF2B5EF4-FFF2-40B4-BE49-F238E27FC236}">
                <a16:creationId xmlns:a16="http://schemas.microsoft.com/office/drawing/2014/main" id="{05EE8228-B328-A6FB-1038-C97D99B1CD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a:extLst>
              <a:ext uri="{FF2B5EF4-FFF2-40B4-BE49-F238E27FC236}">
                <a16:creationId xmlns:a16="http://schemas.microsoft.com/office/drawing/2014/main" id="{8D4CE052-E51D-E361-BCF8-ED25256325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CBBD13-6BB5-4204-9F69-4A4955283A83}" type="slidenum">
              <a:rPr lang="cs-CZ" altLang="cs-CZ" smtClean="0">
                <a:latin typeface="Arial" panose="020B0604020202020204" pitchFamily="34" charset="0"/>
              </a:rPr>
              <a:pPr>
                <a:spcBef>
                  <a:spcPct val="0"/>
                </a:spcBef>
              </a:pPr>
              <a:t>226</a:t>
            </a:fld>
            <a:endParaRPr lang="cs-CZ" altLang="cs-CZ">
              <a:latin typeface="Arial" panose="020B0604020202020204" pitchFamily="34" charset="0"/>
            </a:endParaRPr>
          </a:p>
        </p:txBody>
      </p:sp>
      <p:sp>
        <p:nvSpPr>
          <p:cNvPr id="442371" name="Rectangle 2">
            <a:extLst>
              <a:ext uri="{FF2B5EF4-FFF2-40B4-BE49-F238E27FC236}">
                <a16:creationId xmlns:a16="http://schemas.microsoft.com/office/drawing/2014/main" id="{8169FFB8-D6AF-E737-360F-9F36B49ACDAC}"/>
              </a:ext>
            </a:extLst>
          </p:cNvPr>
          <p:cNvSpPr>
            <a:spLocks noGrp="1" noRot="1" noChangeAspect="1" noChangeArrowheads="1" noTextEdit="1"/>
          </p:cNvSpPr>
          <p:nvPr>
            <p:ph type="sldImg"/>
          </p:nvPr>
        </p:nvSpPr>
        <p:spPr>
          <a:ln/>
        </p:spPr>
      </p:sp>
      <p:sp>
        <p:nvSpPr>
          <p:cNvPr id="442372" name="Rectangle 3">
            <a:extLst>
              <a:ext uri="{FF2B5EF4-FFF2-40B4-BE49-F238E27FC236}">
                <a16:creationId xmlns:a16="http://schemas.microsoft.com/office/drawing/2014/main" id="{73B19138-ED52-5E60-2136-EB7C2EE31F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a:extLst>
              <a:ext uri="{FF2B5EF4-FFF2-40B4-BE49-F238E27FC236}">
                <a16:creationId xmlns:a16="http://schemas.microsoft.com/office/drawing/2014/main" id="{7571FB77-9CA1-3E00-6668-775CD3F371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E46456-FD8D-47C6-A6FF-FCE140084002}" type="slidenum">
              <a:rPr lang="cs-CZ" altLang="cs-CZ" smtClean="0">
                <a:latin typeface="Arial" panose="020B0604020202020204" pitchFamily="34" charset="0"/>
              </a:rPr>
              <a:pPr>
                <a:spcBef>
                  <a:spcPct val="0"/>
                </a:spcBef>
              </a:pPr>
              <a:t>227</a:t>
            </a:fld>
            <a:endParaRPr lang="cs-CZ" altLang="cs-CZ">
              <a:latin typeface="Arial" panose="020B0604020202020204" pitchFamily="34" charset="0"/>
            </a:endParaRPr>
          </a:p>
        </p:txBody>
      </p:sp>
      <p:sp>
        <p:nvSpPr>
          <p:cNvPr id="444419" name="Rectangle 2">
            <a:extLst>
              <a:ext uri="{FF2B5EF4-FFF2-40B4-BE49-F238E27FC236}">
                <a16:creationId xmlns:a16="http://schemas.microsoft.com/office/drawing/2014/main" id="{BC7F5139-D8A8-37D6-4118-63879E3C31F0}"/>
              </a:ext>
            </a:extLst>
          </p:cNvPr>
          <p:cNvSpPr>
            <a:spLocks noGrp="1" noRot="1" noChangeAspect="1" noChangeArrowheads="1" noTextEdit="1"/>
          </p:cNvSpPr>
          <p:nvPr>
            <p:ph type="sldImg"/>
          </p:nvPr>
        </p:nvSpPr>
        <p:spPr>
          <a:ln/>
        </p:spPr>
      </p:sp>
      <p:sp>
        <p:nvSpPr>
          <p:cNvPr id="444420" name="Rectangle 3">
            <a:extLst>
              <a:ext uri="{FF2B5EF4-FFF2-40B4-BE49-F238E27FC236}">
                <a16:creationId xmlns:a16="http://schemas.microsoft.com/office/drawing/2014/main" id="{CE95C4D4-5E2F-7A6F-56E3-01288F175F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a:extLst>
              <a:ext uri="{FF2B5EF4-FFF2-40B4-BE49-F238E27FC236}">
                <a16:creationId xmlns:a16="http://schemas.microsoft.com/office/drawing/2014/main" id="{FDA432D7-0B25-4362-BF52-7F331372C275}"/>
              </a:ext>
            </a:extLst>
          </p:cNvPr>
          <p:cNvSpPr>
            <a:spLocks noGrp="1" noRot="1" noChangeAspect="1" noChangeArrowheads="1" noTextEdit="1"/>
          </p:cNvSpPr>
          <p:nvPr>
            <p:ph type="sldImg"/>
          </p:nvPr>
        </p:nvSpPr>
        <p:spPr>
          <a:ln/>
        </p:spPr>
      </p:sp>
      <p:sp>
        <p:nvSpPr>
          <p:cNvPr id="446467" name="Rectangle 3">
            <a:extLst>
              <a:ext uri="{FF2B5EF4-FFF2-40B4-BE49-F238E27FC236}">
                <a16:creationId xmlns:a16="http://schemas.microsoft.com/office/drawing/2014/main" id="{09A3C74B-C9FD-D05B-976C-784959D50F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a:extLst>
              <a:ext uri="{FF2B5EF4-FFF2-40B4-BE49-F238E27FC236}">
                <a16:creationId xmlns:a16="http://schemas.microsoft.com/office/drawing/2014/main" id="{8090A9E3-07D1-D5C2-B7C9-422FC8C6AA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41936F-30D4-499D-AEF7-E61EB2B91F61}" type="slidenum">
              <a:rPr lang="cs-CZ" altLang="cs-CZ" smtClean="0">
                <a:latin typeface="Arial" panose="020B0604020202020204" pitchFamily="34" charset="0"/>
              </a:rPr>
              <a:pPr>
                <a:spcBef>
                  <a:spcPct val="0"/>
                </a:spcBef>
              </a:pPr>
              <a:t>229</a:t>
            </a:fld>
            <a:endParaRPr lang="cs-CZ" altLang="cs-CZ">
              <a:latin typeface="Arial" panose="020B0604020202020204" pitchFamily="34" charset="0"/>
            </a:endParaRPr>
          </a:p>
        </p:txBody>
      </p:sp>
      <p:sp>
        <p:nvSpPr>
          <p:cNvPr id="448515" name="Rectangle 2">
            <a:extLst>
              <a:ext uri="{FF2B5EF4-FFF2-40B4-BE49-F238E27FC236}">
                <a16:creationId xmlns:a16="http://schemas.microsoft.com/office/drawing/2014/main" id="{EA0E1470-73BC-93D2-60B0-CE3EC35D6D66}"/>
              </a:ext>
            </a:extLst>
          </p:cNvPr>
          <p:cNvSpPr>
            <a:spLocks noGrp="1" noRot="1" noChangeAspect="1" noChangeArrowheads="1" noTextEdit="1"/>
          </p:cNvSpPr>
          <p:nvPr>
            <p:ph type="sldImg"/>
          </p:nvPr>
        </p:nvSpPr>
        <p:spPr>
          <a:ln/>
        </p:spPr>
      </p:sp>
      <p:sp>
        <p:nvSpPr>
          <p:cNvPr id="448516" name="Rectangle 3">
            <a:extLst>
              <a:ext uri="{FF2B5EF4-FFF2-40B4-BE49-F238E27FC236}">
                <a16:creationId xmlns:a16="http://schemas.microsoft.com/office/drawing/2014/main" id="{A228897D-ABA0-CE65-5EF2-2E0C581227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a:extLst>
              <a:ext uri="{FF2B5EF4-FFF2-40B4-BE49-F238E27FC236}">
                <a16:creationId xmlns:a16="http://schemas.microsoft.com/office/drawing/2014/main" id="{ADC25C61-B547-2A3E-94FB-2113993656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FA5061-CE2E-492E-B415-3A19143021E6}" type="slidenum">
              <a:rPr lang="cs-CZ" altLang="cs-CZ" smtClean="0">
                <a:latin typeface="Arial" panose="020B0604020202020204" pitchFamily="34" charset="0"/>
              </a:rPr>
              <a:pPr>
                <a:spcBef>
                  <a:spcPct val="0"/>
                </a:spcBef>
              </a:pPr>
              <a:t>230</a:t>
            </a:fld>
            <a:endParaRPr lang="cs-CZ" altLang="cs-CZ">
              <a:latin typeface="Arial" panose="020B0604020202020204" pitchFamily="34" charset="0"/>
            </a:endParaRPr>
          </a:p>
        </p:txBody>
      </p:sp>
      <p:sp>
        <p:nvSpPr>
          <p:cNvPr id="450563" name="Rectangle 2">
            <a:extLst>
              <a:ext uri="{FF2B5EF4-FFF2-40B4-BE49-F238E27FC236}">
                <a16:creationId xmlns:a16="http://schemas.microsoft.com/office/drawing/2014/main" id="{534AEC38-6342-4294-63AE-3AC09251E939}"/>
              </a:ext>
            </a:extLst>
          </p:cNvPr>
          <p:cNvSpPr>
            <a:spLocks noGrp="1" noRot="1" noChangeAspect="1" noChangeArrowheads="1" noTextEdit="1"/>
          </p:cNvSpPr>
          <p:nvPr>
            <p:ph type="sldImg"/>
          </p:nvPr>
        </p:nvSpPr>
        <p:spPr>
          <a:ln/>
        </p:spPr>
      </p:sp>
      <p:sp>
        <p:nvSpPr>
          <p:cNvPr id="450564" name="Rectangle 3">
            <a:extLst>
              <a:ext uri="{FF2B5EF4-FFF2-40B4-BE49-F238E27FC236}">
                <a16:creationId xmlns:a16="http://schemas.microsoft.com/office/drawing/2014/main" id="{E36DEFEE-B194-CF9C-AF4C-16FA26A123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a:extLst>
              <a:ext uri="{FF2B5EF4-FFF2-40B4-BE49-F238E27FC236}">
                <a16:creationId xmlns:a16="http://schemas.microsoft.com/office/drawing/2014/main" id="{C62B36F1-CC0D-F884-9C8A-4963368983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00AA1F-A396-4B08-A54B-77416D0D6E1B}" type="slidenum">
              <a:rPr lang="cs-CZ" altLang="cs-CZ" smtClean="0">
                <a:latin typeface="Arial" panose="020B0604020202020204" pitchFamily="34" charset="0"/>
              </a:rPr>
              <a:pPr>
                <a:spcBef>
                  <a:spcPct val="0"/>
                </a:spcBef>
              </a:pPr>
              <a:t>231</a:t>
            </a:fld>
            <a:endParaRPr lang="cs-CZ" altLang="cs-CZ">
              <a:latin typeface="Arial" panose="020B0604020202020204" pitchFamily="34" charset="0"/>
            </a:endParaRPr>
          </a:p>
        </p:txBody>
      </p:sp>
      <p:sp>
        <p:nvSpPr>
          <p:cNvPr id="452611" name="Rectangle 2">
            <a:extLst>
              <a:ext uri="{FF2B5EF4-FFF2-40B4-BE49-F238E27FC236}">
                <a16:creationId xmlns:a16="http://schemas.microsoft.com/office/drawing/2014/main" id="{CCE875F4-8126-76AB-1C1B-52FBFB5206D7}"/>
              </a:ext>
            </a:extLst>
          </p:cNvPr>
          <p:cNvSpPr>
            <a:spLocks noGrp="1" noRot="1" noChangeAspect="1" noChangeArrowheads="1" noTextEdit="1"/>
          </p:cNvSpPr>
          <p:nvPr>
            <p:ph type="sldImg"/>
          </p:nvPr>
        </p:nvSpPr>
        <p:spPr>
          <a:ln/>
        </p:spPr>
      </p:sp>
      <p:sp>
        <p:nvSpPr>
          <p:cNvPr id="452612" name="Rectangle 3">
            <a:extLst>
              <a:ext uri="{FF2B5EF4-FFF2-40B4-BE49-F238E27FC236}">
                <a16:creationId xmlns:a16="http://schemas.microsoft.com/office/drawing/2014/main" id="{55875471-FCD7-F76C-7319-E1B5133A17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7008BB14-FB58-474B-2A8C-333733F4E6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CFC703-F299-4835-A657-3F8B2002DF1F}" type="slidenum">
              <a:rPr lang="cs-CZ" altLang="en-US" smtClean="0">
                <a:latin typeface="Calibri" panose="020F0502020204030204" pitchFamily="34" charset="0"/>
              </a:rPr>
              <a:pPr/>
              <a:t>24</a:t>
            </a:fld>
            <a:endParaRPr lang="cs-CZ" altLang="en-US">
              <a:latin typeface="Calibri" panose="020F0502020204030204" pitchFamily="34" charset="0"/>
            </a:endParaRPr>
          </a:p>
        </p:txBody>
      </p:sp>
      <p:sp>
        <p:nvSpPr>
          <p:cNvPr id="52227" name="Rectangle 2">
            <a:extLst>
              <a:ext uri="{FF2B5EF4-FFF2-40B4-BE49-F238E27FC236}">
                <a16:creationId xmlns:a16="http://schemas.microsoft.com/office/drawing/2014/main" id="{DB953B58-77AB-5424-75AB-44D897691CDB}"/>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F3339931-3934-3431-F1A5-8D96F74EFC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a:extLst>
              <a:ext uri="{FF2B5EF4-FFF2-40B4-BE49-F238E27FC236}">
                <a16:creationId xmlns:a16="http://schemas.microsoft.com/office/drawing/2014/main" id="{BFB12D7A-BF3E-3A49-462D-B56586BB6A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E2039AD-CAC8-4E66-884C-883C38FB650A}" type="slidenum">
              <a:rPr lang="cs-CZ" altLang="cs-CZ" smtClean="0">
                <a:latin typeface="Arial" panose="020B0604020202020204" pitchFamily="34" charset="0"/>
              </a:rPr>
              <a:pPr>
                <a:spcBef>
                  <a:spcPct val="0"/>
                </a:spcBef>
              </a:pPr>
              <a:t>232</a:t>
            </a:fld>
            <a:endParaRPr lang="cs-CZ" altLang="cs-CZ">
              <a:latin typeface="Arial" panose="020B0604020202020204" pitchFamily="34" charset="0"/>
            </a:endParaRPr>
          </a:p>
        </p:txBody>
      </p:sp>
      <p:sp>
        <p:nvSpPr>
          <p:cNvPr id="454659" name="Rectangle 2">
            <a:extLst>
              <a:ext uri="{FF2B5EF4-FFF2-40B4-BE49-F238E27FC236}">
                <a16:creationId xmlns:a16="http://schemas.microsoft.com/office/drawing/2014/main" id="{BC052764-F500-19E6-77A4-1B5A746B7218}"/>
              </a:ext>
            </a:extLst>
          </p:cNvPr>
          <p:cNvSpPr>
            <a:spLocks noGrp="1" noRot="1" noChangeAspect="1" noChangeArrowheads="1" noTextEdit="1"/>
          </p:cNvSpPr>
          <p:nvPr>
            <p:ph type="sldImg"/>
          </p:nvPr>
        </p:nvSpPr>
        <p:spPr>
          <a:ln/>
        </p:spPr>
      </p:sp>
      <p:sp>
        <p:nvSpPr>
          <p:cNvPr id="454660" name="Rectangle 3">
            <a:extLst>
              <a:ext uri="{FF2B5EF4-FFF2-40B4-BE49-F238E27FC236}">
                <a16:creationId xmlns:a16="http://schemas.microsoft.com/office/drawing/2014/main" id="{D420C746-52F6-A426-EBB6-0797142541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a:extLst>
              <a:ext uri="{FF2B5EF4-FFF2-40B4-BE49-F238E27FC236}">
                <a16:creationId xmlns:a16="http://schemas.microsoft.com/office/drawing/2014/main" id="{D9E151D7-B9DA-E422-9F5C-23C3D1C132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5469A5-6666-44A5-BCD4-2D2DB9225E45}" type="slidenum">
              <a:rPr lang="cs-CZ" altLang="cs-CZ" smtClean="0">
                <a:latin typeface="Arial" panose="020B0604020202020204" pitchFamily="34" charset="0"/>
              </a:rPr>
              <a:pPr>
                <a:spcBef>
                  <a:spcPct val="0"/>
                </a:spcBef>
              </a:pPr>
              <a:t>233</a:t>
            </a:fld>
            <a:endParaRPr lang="cs-CZ" altLang="cs-CZ">
              <a:latin typeface="Arial" panose="020B0604020202020204" pitchFamily="34" charset="0"/>
            </a:endParaRPr>
          </a:p>
        </p:txBody>
      </p:sp>
      <p:sp>
        <p:nvSpPr>
          <p:cNvPr id="456707" name="Rectangle 2">
            <a:extLst>
              <a:ext uri="{FF2B5EF4-FFF2-40B4-BE49-F238E27FC236}">
                <a16:creationId xmlns:a16="http://schemas.microsoft.com/office/drawing/2014/main" id="{E61CE97B-1B6D-EC91-5D04-EAB46071C4AB}"/>
              </a:ext>
            </a:extLst>
          </p:cNvPr>
          <p:cNvSpPr>
            <a:spLocks noGrp="1" noRot="1" noChangeAspect="1" noChangeArrowheads="1" noTextEdit="1"/>
          </p:cNvSpPr>
          <p:nvPr>
            <p:ph type="sldImg"/>
          </p:nvPr>
        </p:nvSpPr>
        <p:spPr>
          <a:ln/>
        </p:spPr>
      </p:sp>
      <p:sp>
        <p:nvSpPr>
          <p:cNvPr id="456708" name="Rectangle 3">
            <a:extLst>
              <a:ext uri="{FF2B5EF4-FFF2-40B4-BE49-F238E27FC236}">
                <a16:creationId xmlns:a16="http://schemas.microsoft.com/office/drawing/2014/main" id="{5E1F2D2E-599D-9DE8-757F-F4543C148A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a:extLst>
              <a:ext uri="{FF2B5EF4-FFF2-40B4-BE49-F238E27FC236}">
                <a16:creationId xmlns:a16="http://schemas.microsoft.com/office/drawing/2014/main" id="{BB35C0D0-A0A3-6400-7E3C-E0523BF346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D4DCEA-BC1B-42ED-BB8E-B46B6C25593D}" type="slidenum">
              <a:rPr lang="cs-CZ" altLang="cs-CZ" smtClean="0">
                <a:latin typeface="Arial" panose="020B0604020202020204" pitchFamily="34" charset="0"/>
              </a:rPr>
              <a:pPr>
                <a:spcBef>
                  <a:spcPct val="0"/>
                </a:spcBef>
              </a:pPr>
              <a:t>234</a:t>
            </a:fld>
            <a:endParaRPr lang="cs-CZ" altLang="cs-CZ">
              <a:latin typeface="Arial" panose="020B0604020202020204" pitchFamily="34" charset="0"/>
            </a:endParaRPr>
          </a:p>
        </p:txBody>
      </p:sp>
      <p:sp>
        <p:nvSpPr>
          <p:cNvPr id="458755" name="Rectangle 2">
            <a:extLst>
              <a:ext uri="{FF2B5EF4-FFF2-40B4-BE49-F238E27FC236}">
                <a16:creationId xmlns:a16="http://schemas.microsoft.com/office/drawing/2014/main" id="{31505979-6C87-EBB3-A2A2-45D95B80BA32}"/>
              </a:ext>
            </a:extLst>
          </p:cNvPr>
          <p:cNvSpPr>
            <a:spLocks noGrp="1" noRot="1" noChangeAspect="1" noChangeArrowheads="1" noTextEdit="1"/>
          </p:cNvSpPr>
          <p:nvPr>
            <p:ph type="sldImg"/>
          </p:nvPr>
        </p:nvSpPr>
        <p:spPr>
          <a:ln/>
        </p:spPr>
      </p:sp>
      <p:sp>
        <p:nvSpPr>
          <p:cNvPr id="458756" name="Rectangle 3">
            <a:extLst>
              <a:ext uri="{FF2B5EF4-FFF2-40B4-BE49-F238E27FC236}">
                <a16:creationId xmlns:a16="http://schemas.microsoft.com/office/drawing/2014/main" id="{EF8DDE9F-51E4-1C04-1387-9F1826C85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a:extLst>
              <a:ext uri="{FF2B5EF4-FFF2-40B4-BE49-F238E27FC236}">
                <a16:creationId xmlns:a16="http://schemas.microsoft.com/office/drawing/2014/main" id="{7AC369D8-80BF-B365-92ED-F5025B5BE9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605593-9DDB-4160-85D2-FEFF5F7B561F}" type="slidenum">
              <a:rPr lang="cs-CZ" altLang="cs-CZ" smtClean="0">
                <a:latin typeface="Arial" panose="020B0604020202020204" pitchFamily="34" charset="0"/>
              </a:rPr>
              <a:pPr>
                <a:spcBef>
                  <a:spcPct val="0"/>
                </a:spcBef>
              </a:pPr>
              <a:t>235</a:t>
            </a:fld>
            <a:endParaRPr lang="cs-CZ" altLang="cs-CZ">
              <a:latin typeface="Arial" panose="020B0604020202020204" pitchFamily="34" charset="0"/>
            </a:endParaRPr>
          </a:p>
        </p:txBody>
      </p:sp>
      <p:sp>
        <p:nvSpPr>
          <p:cNvPr id="460803" name="Rectangle 2">
            <a:extLst>
              <a:ext uri="{FF2B5EF4-FFF2-40B4-BE49-F238E27FC236}">
                <a16:creationId xmlns:a16="http://schemas.microsoft.com/office/drawing/2014/main" id="{4AB660E6-1F70-213F-8D2B-C5F89E82370D}"/>
              </a:ext>
            </a:extLst>
          </p:cNvPr>
          <p:cNvSpPr>
            <a:spLocks noGrp="1" noRot="1" noChangeAspect="1" noChangeArrowheads="1" noTextEdit="1"/>
          </p:cNvSpPr>
          <p:nvPr>
            <p:ph type="sldImg"/>
          </p:nvPr>
        </p:nvSpPr>
        <p:spPr>
          <a:ln/>
        </p:spPr>
      </p:sp>
      <p:sp>
        <p:nvSpPr>
          <p:cNvPr id="460804" name="Rectangle 3">
            <a:extLst>
              <a:ext uri="{FF2B5EF4-FFF2-40B4-BE49-F238E27FC236}">
                <a16:creationId xmlns:a16="http://schemas.microsoft.com/office/drawing/2014/main" id="{2A662F9B-E9C3-5DF4-6D39-67A3A527C0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a:extLst>
              <a:ext uri="{FF2B5EF4-FFF2-40B4-BE49-F238E27FC236}">
                <a16:creationId xmlns:a16="http://schemas.microsoft.com/office/drawing/2014/main" id="{6B39688A-067F-04A6-E478-129993070B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10DD94-CD30-440E-B6F0-ED404FFE0027}" type="slidenum">
              <a:rPr lang="cs-CZ" altLang="cs-CZ" smtClean="0">
                <a:latin typeface="Arial" panose="020B0604020202020204" pitchFamily="34" charset="0"/>
              </a:rPr>
              <a:pPr>
                <a:spcBef>
                  <a:spcPct val="0"/>
                </a:spcBef>
              </a:pPr>
              <a:t>236</a:t>
            </a:fld>
            <a:endParaRPr lang="cs-CZ" altLang="cs-CZ">
              <a:latin typeface="Arial" panose="020B0604020202020204" pitchFamily="34" charset="0"/>
            </a:endParaRPr>
          </a:p>
        </p:txBody>
      </p:sp>
      <p:sp>
        <p:nvSpPr>
          <p:cNvPr id="462851" name="Rectangle 2">
            <a:extLst>
              <a:ext uri="{FF2B5EF4-FFF2-40B4-BE49-F238E27FC236}">
                <a16:creationId xmlns:a16="http://schemas.microsoft.com/office/drawing/2014/main" id="{BC64C3D4-CD38-A72E-7B90-2D8249FC47D2}"/>
              </a:ext>
            </a:extLst>
          </p:cNvPr>
          <p:cNvSpPr>
            <a:spLocks noGrp="1" noRot="1" noChangeAspect="1" noChangeArrowheads="1" noTextEdit="1"/>
          </p:cNvSpPr>
          <p:nvPr>
            <p:ph type="sldImg"/>
          </p:nvPr>
        </p:nvSpPr>
        <p:spPr>
          <a:ln/>
        </p:spPr>
      </p:sp>
      <p:sp>
        <p:nvSpPr>
          <p:cNvPr id="462852" name="Rectangle 3">
            <a:extLst>
              <a:ext uri="{FF2B5EF4-FFF2-40B4-BE49-F238E27FC236}">
                <a16:creationId xmlns:a16="http://schemas.microsoft.com/office/drawing/2014/main" id="{AB25FBCB-185F-DC6D-CFD4-C5F25C94C1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a:extLst>
              <a:ext uri="{FF2B5EF4-FFF2-40B4-BE49-F238E27FC236}">
                <a16:creationId xmlns:a16="http://schemas.microsoft.com/office/drawing/2014/main" id="{D438CD76-C6CA-ED95-6034-E3CD0BE6FE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C9042A-6D46-412C-945C-DC3CF18FFC28}" type="slidenum">
              <a:rPr lang="cs-CZ" altLang="cs-CZ" smtClean="0">
                <a:latin typeface="Arial" panose="020B0604020202020204" pitchFamily="34" charset="0"/>
              </a:rPr>
              <a:pPr>
                <a:spcBef>
                  <a:spcPct val="0"/>
                </a:spcBef>
              </a:pPr>
              <a:t>237</a:t>
            </a:fld>
            <a:endParaRPr lang="cs-CZ" altLang="cs-CZ">
              <a:latin typeface="Arial" panose="020B0604020202020204" pitchFamily="34" charset="0"/>
            </a:endParaRPr>
          </a:p>
        </p:txBody>
      </p:sp>
      <p:sp>
        <p:nvSpPr>
          <p:cNvPr id="464899" name="Rectangle 2">
            <a:extLst>
              <a:ext uri="{FF2B5EF4-FFF2-40B4-BE49-F238E27FC236}">
                <a16:creationId xmlns:a16="http://schemas.microsoft.com/office/drawing/2014/main" id="{896DA283-1833-3B6E-3D79-3DE5CAF2D4C8}"/>
              </a:ext>
            </a:extLst>
          </p:cNvPr>
          <p:cNvSpPr>
            <a:spLocks noGrp="1" noRot="1" noChangeAspect="1" noChangeArrowheads="1" noTextEdit="1"/>
          </p:cNvSpPr>
          <p:nvPr>
            <p:ph type="sldImg"/>
          </p:nvPr>
        </p:nvSpPr>
        <p:spPr>
          <a:ln/>
        </p:spPr>
      </p:sp>
      <p:sp>
        <p:nvSpPr>
          <p:cNvPr id="464900" name="Rectangle 3">
            <a:extLst>
              <a:ext uri="{FF2B5EF4-FFF2-40B4-BE49-F238E27FC236}">
                <a16:creationId xmlns:a16="http://schemas.microsoft.com/office/drawing/2014/main" id="{1757774F-5AD8-54E1-03A5-018D029764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a:extLst>
              <a:ext uri="{FF2B5EF4-FFF2-40B4-BE49-F238E27FC236}">
                <a16:creationId xmlns:a16="http://schemas.microsoft.com/office/drawing/2014/main" id="{F03A00F0-7873-9138-EEFA-A0EDB65D18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D8520E-F2DD-4216-8EF8-FE50DD80B0B9}" type="slidenum">
              <a:rPr lang="cs-CZ" altLang="cs-CZ" smtClean="0">
                <a:latin typeface="Arial" panose="020B0604020202020204" pitchFamily="34" charset="0"/>
              </a:rPr>
              <a:pPr>
                <a:spcBef>
                  <a:spcPct val="0"/>
                </a:spcBef>
              </a:pPr>
              <a:t>238</a:t>
            </a:fld>
            <a:endParaRPr lang="cs-CZ" altLang="cs-CZ">
              <a:latin typeface="Arial" panose="020B0604020202020204" pitchFamily="34" charset="0"/>
            </a:endParaRPr>
          </a:p>
        </p:txBody>
      </p:sp>
      <p:sp>
        <p:nvSpPr>
          <p:cNvPr id="466947" name="Rectangle 2">
            <a:extLst>
              <a:ext uri="{FF2B5EF4-FFF2-40B4-BE49-F238E27FC236}">
                <a16:creationId xmlns:a16="http://schemas.microsoft.com/office/drawing/2014/main" id="{8427F6D5-36B7-E239-82C6-CF202452FE86}"/>
              </a:ext>
            </a:extLst>
          </p:cNvPr>
          <p:cNvSpPr>
            <a:spLocks noGrp="1" noRot="1" noChangeAspect="1" noChangeArrowheads="1" noTextEdit="1"/>
          </p:cNvSpPr>
          <p:nvPr>
            <p:ph type="sldImg"/>
          </p:nvPr>
        </p:nvSpPr>
        <p:spPr>
          <a:ln/>
        </p:spPr>
      </p:sp>
      <p:sp>
        <p:nvSpPr>
          <p:cNvPr id="466948" name="Rectangle 3">
            <a:extLst>
              <a:ext uri="{FF2B5EF4-FFF2-40B4-BE49-F238E27FC236}">
                <a16:creationId xmlns:a16="http://schemas.microsoft.com/office/drawing/2014/main" id="{0ECFD151-E422-0059-0978-E52C09F58B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a:extLst>
              <a:ext uri="{FF2B5EF4-FFF2-40B4-BE49-F238E27FC236}">
                <a16:creationId xmlns:a16="http://schemas.microsoft.com/office/drawing/2014/main" id="{F03A00F0-7873-9138-EEFA-A0EDB65D18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D8520E-F2DD-4216-8EF8-FE50DD80B0B9}" type="slidenum">
              <a:rPr lang="cs-CZ" altLang="cs-CZ" smtClean="0">
                <a:latin typeface="Arial" panose="020B0604020202020204" pitchFamily="34" charset="0"/>
              </a:rPr>
              <a:pPr>
                <a:spcBef>
                  <a:spcPct val="0"/>
                </a:spcBef>
              </a:pPr>
              <a:t>239</a:t>
            </a:fld>
            <a:endParaRPr lang="cs-CZ" altLang="cs-CZ">
              <a:latin typeface="Arial" panose="020B0604020202020204" pitchFamily="34" charset="0"/>
            </a:endParaRPr>
          </a:p>
        </p:txBody>
      </p:sp>
      <p:sp>
        <p:nvSpPr>
          <p:cNvPr id="466947" name="Rectangle 2">
            <a:extLst>
              <a:ext uri="{FF2B5EF4-FFF2-40B4-BE49-F238E27FC236}">
                <a16:creationId xmlns:a16="http://schemas.microsoft.com/office/drawing/2014/main" id="{8427F6D5-36B7-E239-82C6-CF202452FE86}"/>
              </a:ext>
            </a:extLst>
          </p:cNvPr>
          <p:cNvSpPr>
            <a:spLocks noGrp="1" noRot="1" noChangeAspect="1" noChangeArrowheads="1" noTextEdit="1"/>
          </p:cNvSpPr>
          <p:nvPr>
            <p:ph type="sldImg"/>
          </p:nvPr>
        </p:nvSpPr>
        <p:spPr>
          <a:ln/>
        </p:spPr>
      </p:sp>
      <p:sp>
        <p:nvSpPr>
          <p:cNvPr id="466948" name="Rectangle 3">
            <a:extLst>
              <a:ext uri="{FF2B5EF4-FFF2-40B4-BE49-F238E27FC236}">
                <a16:creationId xmlns:a16="http://schemas.microsoft.com/office/drawing/2014/main" id="{0ECFD151-E422-0059-0978-E52C09F58B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413205282"/>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a:extLst>
              <a:ext uri="{FF2B5EF4-FFF2-40B4-BE49-F238E27FC236}">
                <a16:creationId xmlns:a16="http://schemas.microsoft.com/office/drawing/2014/main" id="{C2788ED1-2175-BC74-0CDC-610CB99789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35A27E-FFF7-48F2-9D31-05E5B8F5A37C}" type="slidenum">
              <a:rPr lang="cs-CZ" altLang="cs-CZ" smtClean="0">
                <a:latin typeface="Arial" panose="020B0604020202020204" pitchFamily="34" charset="0"/>
              </a:rPr>
              <a:pPr>
                <a:spcBef>
                  <a:spcPct val="0"/>
                </a:spcBef>
              </a:pPr>
              <a:t>240</a:t>
            </a:fld>
            <a:endParaRPr lang="cs-CZ" altLang="cs-CZ">
              <a:latin typeface="Arial" panose="020B0604020202020204" pitchFamily="34" charset="0"/>
            </a:endParaRPr>
          </a:p>
        </p:txBody>
      </p:sp>
      <p:sp>
        <p:nvSpPr>
          <p:cNvPr id="468995" name="Rectangle 2">
            <a:extLst>
              <a:ext uri="{FF2B5EF4-FFF2-40B4-BE49-F238E27FC236}">
                <a16:creationId xmlns:a16="http://schemas.microsoft.com/office/drawing/2014/main" id="{7E2BE93C-7398-EAB0-E00F-1AE4D2BC1A1A}"/>
              </a:ext>
            </a:extLst>
          </p:cNvPr>
          <p:cNvSpPr>
            <a:spLocks noGrp="1" noRot="1" noChangeAspect="1" noChangeArrowheads="1" noTextEdit="1"/>
          </p:cNvSpPr>
          <p:nvPr>
            <p:ph type="sldImg"/>
          </p:nvPr>
        </p:nvSpPr>
        <p:spPr>
          <a:ln/>
        </p:spPr>
      </p:sp>
      <p:sp>
        <p:nvSpPr>
          <p:cNvPr id="468996" name="Rectangle 3">
            <a:extLst>
              <a:ext uri="{FF2B5EF4-FFF2-40B4-BE49-F238E27FC236}">
                <a16:creationId xmlns:a16="http://schemas.microsoft.com/office/drawing/2014/main" id="{843316A9-E3DE-FDA0-7A04-79FEB34498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a:extLst>
              <a:ext uri="{FF2B5EF4-FFF2-40B4-BE49-F238E27FC236}">
                <a16:creationId xmlns:a16="http://schemas.microsoft.com/office/drawing/2014/main" id="{18CF48A7-C28C-21F8-AFD9-C7B607A978E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1017140-A4E0-4661-84ED-9676FC27FF07}" type="slidenum">
              <a:rPr lang="cs-CZ" altLang="cs-CZ">
                <a:latin typeface="Arial" panose="020B0604020202020204" pitchFamily="34" charset="0"/>
              </a:rPr>
              <a:pPr algn="r" eaLnBrk="1" hangingPunct="1">
                <a:spcBef>
                  <a:spcPct val="0"/>
                </a:spcBef>
              </a:pPr>
              <a:t>241</a:t>
            </a:fld>
            <a:endParaRPr lang="cs-CZ" altLang="cs-CZ">
              <a:latin typeface="Arial" panose="020B0604020202020204" pitchFamily="34" charset="0"/>
            </a:endParaRPr>
          </a:p>
        </p:txBody>
      </p:sp>
      <p:sp>
        <p:nvSpPr>
          <p:cNvPr id="493571" name="Rectangle 2">
            <a:extLst>
              <a:ext uri="{FF2B5EF4-FFF2-40B4-BE49-F238E27FC236}">
                <a16:creationId xmlns:a16="http://schemas.microsoft.com/office/drawing/2014/main" id="{E324065E-D787-2BC7-3686-892DAE13C97B}"/>
              </a:ext>
            </a:extLst>
          </p:cNvPr>
          <p:cNvSpPr>
            <a:spLocks noGrp="1" noRot="1" noChangeAspect="1" noChangeArrowheads="1" noTextEdit="1"/>
          </p:cNvSpPr>
          <p:nvPr>
            <p:ph type="sldImg"/>
          </p:nvPr>
        </p:nvSpPr>
        <p:spPr>
          <a:ln/>
        </p:spPr>
      </p:sp>
      <p:sp>
        <p:nvSpPr>
          <p:cNvPr id="493572" name="Rectangle 3">
            <a:extLst>
              <a:ext uri="{FF2B5EF4-FFF2-40B4-BE49-F238E27FC236}">
                <a16:creationId xmlns:a16="http://schemas.microsoft.com/office/drawing/2014/main" id="{E4E20E79-4677-06DE-F74A-1F9AF59F53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3567061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D96F263C-26D4-5E88-8BC4-1D64ED9E75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7780CD-377F-400A-A709-5A5E81C4CAC1}" type="slidenum">
              <a:rPr lang="cs-CZ" altLang="en-US" smtClean="0">
                <a:latin typeface="Calibri" panose="020F0502020204030204" pitchFamily="34" charset="0"/>
              </a:rPr>
              <a:pPr/>
              <a:t>25</a:t>
            </a:fld>
            <a:endParaRPr lang="cs-CZ" altLang="en-US">
              <a:latin typeface="Calibri" panose="020F0502020204030204" pitchFamily="34" charset="0"/>
            </a:endParaRPr>
          </a:p>
        </p:txBody>
      </p:sp>
      <p:sp>
        <p:nvSpPr>
          <p:cNvPr id="54275" name="Rectangle 2">
            <a:extLst>
              <a:ext uri="{FF2B5EF4-FFF2-40B4-BE49-F238E27FC236}">
                <a16:creationId xmlns:a16="http://schemas.microsoft.com/office/drawing/2014/main" id="{B4014CF3-89A3-E3A4-ADE3-83BE031332A1}"/>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7C847837-5A95-B19E-3EB7-6598FDB284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a:extLst>
              <a:ext uri="{FF2B5EF4-FFF2-40B4-BE49-F238E27FC236}">
                <a16:creationId xmlns:a16="http://schemas.microsoft.com/office/drawing/2014/main" id="{18CF48A7-C28C-21F8-AFD9-C7B607A978E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1017140-A4E0-4661-84ED-9676FC27FF07}" type="slidenum">
              <a:rPr lang="cs-CZ" altLang="cs-CZ">
                <a:latin typeface="Arial" panose="020B0604020202020204" pitchFamily="34" charset="0"/>
              </a:rPr>
              <a:pPr algn="r" eaLnBrk="1" hangingPunct="1">
                <a:spcBef>
                  <a:spcPct val="0"/>
                </a:spcBef>
              </a:pPr>
              <a:t>242</a:t>
            </a:fld>
            <a:endParaRPr lang="cs-CZ" altLang="cs-CZ">
              <a:latin typeface="Arial" panose="020B0604020202020204" pitchFamily="34" charset="0"/>
            </a:endParaRPr>
          </a:p>
        </p:txBody>
      </p:sp>
      <p:sp>
        <p:nvSpPr>
          <p:cNvPr id="493571" name="Rectangle 2">
            <a:extLst>
              <a:ext uri="{FF2B5EF4-FFF2-40B4-BE49-F238E27FC236}">
                <a16:creationId xmlns:a16="http://schemas.microsoft.com/office/drawing/2014/main" id="{E324065E-D787-2BC7-3686-892DAE13C97B}"/>
              </a:ext>
            </a:extLst>
          </p:cNvPr>
          <p:cNvSpPr>
            <a:spLocks noGrp="1" noRot="1" noChangeAspect="1" noChangeArrowheads="1" noTextEdit="1"/>
          </p:cNvSpPr>
          <p:nvPr>
            <p:ph type="sldImg"/>
          </p:nvPr>
        </p:nvSpPr>
        <p:spPr>
          <a:ln/>
        </p:spPr>
      </p:sp>
      <p:sp>
        <p:nvSpPr>
          <p:cNvPr id="493572" name="Rectangle 3">
            <a:extLst>
              <a:ext uri="{FF2B5EF4-FFF2-40B4-BE49-F238E27FC236}">
                <a16:creationId xmlns:a16="http://schemas.microsoft.com/office/drawing/2014/main" id="{E4E20E79-4677-06DE-F74A-1F9AF59F53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a:extLst>
              <a:ext uri="{FF2B5EF4-FFF2-40B4-BE49-F238E27FC236}">
                <a16:creationId xmlns:a16="http://schemas.microsoft.com/office/drawing/2014/main" id="{18CF48A7-C28C-21F8-AFD9-C7B607A978E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1017140-A4E0-4661-84ED-9676FC27FF07}" type="slidenum">
              <a:rPr lang="cs-CZ" altLang="cs-CZ">
                <a:latin typeface="Arial" panose="020B0604020202020204" pitchFamily="34" charset="0"/>
              </a:rPr>
              <a:pPr algn="r" eaLnBrk="1" hangingPunct="1">
                <a:spcBef>
                  <a:spcPct val="0"/>
                </a:spcBef>
              </a:pPr>
              <a:t>243</a:t>
            </a:fld>
            <a:endParaRPr lang="cs-CZ" altLang="cs-CZ">
              <a:latin typeface="Arial" panose="020B0604020202020204" pitchFamily="34" charset="0"/>
            </a:endParaRPr>
          </a:p>
        </p:txBody>
      </p:sp>
      <p:sp>
        <p:nvSpPr>
          <p:cNvPr id="493571" name="Rectangle 2">
            <a:extLst>
              <a:ext uri="{FF2B5EF4-FFF2-40B4-BE49-F238E27FC236}">
                <a16:creationId xmlns:a16="http://schemas.microsoft.com/office/drawing/2014/main" id="{E324065E-D787-2BC7-3686-892DAE13C97B}"/>
              </a:ext>
            </a:extLst>
          </p:cNvPr>
          <p:cNvSpPr>
            <a:spLocks noGrp="1" noRot="1" noChangeAspect="1" noChangeArrowheads="1" noTextEdit="1"/>
          </p:cNvSpPr>
          <p:nvPr>
            <p:ph type="sldImg"/>
          </p:nvPr>
        </p:nvSpPr>
        <p:spPr>
          <a:ln/>
        </p:spPr>
      </p:sp>
      <p:sp>
        <p:nvSpPr>
          <p:cNvPr id="493572" name="Rectangle 3">
            <a:extLst>
              <a:ext uri="{FF2B5EF4-FFF2-40B4-BE49-F238E27FC236}">
                <a16:creationId xmlns:a16="http://schemas.microsoft.com/office/drawing/2014/main" id="{E4E20E79-4677-06DE-F74A-1F9AF59F53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917766662"/>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a:extLst>
              <a:ext uri="{FF2B5EF4-FFF2-40B4-BE49-F238E27FC236}">
                <a16:creationId xmlns:a16="http://schemas.microsoft.com/office/drawing/2014/main" id="{18CF48A7-C28C-21F8-AFD9-C7B607A978E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1017140-A4E0-4661-84ED-9676FC27FF07}" type="slidenum">
              <a:rPr lang="cs-CZ" altLang="cs-CZ">
                <a:latin typeface="Arial" panose="020B0604020202020204" pitchFamily="34" charset="0"/>
              </a:rPr>
              <a:pPr algn="r" eaLnBrk="1" hangingPunct="1">
                <a:spcBef>
                  <a:spcPct val="0"/>
                </a:spcBef>
              </a:pPr>
              <a:t>244</a:t>
            </a:fld>
            <a:endParaRPr lang="cs-CZ" altLang="cs-CZ">
              <a:latin typeface="Arial" panose="020B0604020202020204" pitchFamily="34" charset="0"/>
            </a:endParaRPr>
          </a:p>
        </p:txBody>
      </p:sp>
      <p:sp>
        <p:nvSpPr>
          <p:cNvPr id="493571" name="Rectangle 2">
            <a:extLst>
              <a:ext uri="{FF2B5EF4-FFF2-40B4-BE49-F238E27FC236}">
                <a16:creationId xmlns:a16="http://schemas.microsoft.com/office/drawing/2014/main" id="{E324065E-D787-2BC7-3686-892DAE13C97B}"/>
              </a:ext>
            </a:extLst>
          </p:cNvPr>
          <p:cNvSpPr>
            <a:spLocks noGrp="1" noRot="1" noChangeAspect="1" noChangeArrowheads="1" noTextEdit="1"/>
          </p:cNvSpPr>
          <p:nvPr>
            <p:ph type="sldImg"/>
          </p:nvPr>
        </p:nvSpPr>
        <p:spPr>
          <a:ln/>
        </p:spPr>
      </p:sp>
      <p:sp>
        <p:nvSpPr>
          <p:cNvPr id="493572" name="Rectangle 3">
            <a:extLst>
              <a:ext uri="{FF2B5EF4-FFF2-40B4-BE49-F238E27FC236}">
                <a16:creationId xmlns:a16="http://schemas.microsoft.com/office/drawing/2014/main" id="{E4E20E79-4677-06DE-F74A-1F9AF59F53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339065253"/>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Do kategorie lesů ochranných se zařazují </a:t>
            </a:r>
          </a:p>
          <a:p>
            <a:r>
              <a:rPr lang="cs-CZ" dirty="0"/>
              <a:t>a) lesy na </a:t>
            </a:r>
            <a:r>
              <a:rPr lang="cs-CZ" b="1" dirty="0"/>
              <a:t>mimořádně nepříznivých stanovištích </a:t>
            </a:r>
            <a:r>
              <a:rPr lang="cs-CZ" dirty="0"/>
              <a:t>(sutě, kamenná moře, prudké svahy, strže, nestabilizované náplavy a písky, rašeliniště, odvaly a výsypky apod.), </a:t>
            </a:r>
            <a:r>
              <a:rPr lang="cs-CZ" b="1" dirty="0"/>
              <a:t>01</a:t>
            </a:r>
          </a:p>
          <a:p>
            <a:r>
              <a:rPr lang="cs-CZ" dirty="0"/>
              <a:t>b) vysokohorské lesy pod hranicí stromové vegetace chránící níže položené lesy a lesy na exponovaných hřebenech, </a:t>
            </a:r>
            <a:r>
              <a:rPr lang="cs-CZ" b="1" dirty="0"/>
              <a:t>02</a:t>
            </a:r>
          </a:p>
          <a:p>
            <a:r>
              <a:rPr lang="cs-CZ" dirty="0"/>
              <a:t>c) lesy v klečovém a alpinském (lesním) vegetačním stupni. </a:t>
            </a:r>
            <a:r>
              <a:rPr lang="cs-CZ" b="1" dirty="0"/>
              <a:t>03</a:t>
            </a:r>
          </a:p>
          <a:p>
            <a:endParaRPr lang="cs-CZ" b="1" dirty="0"/>
          </a:p>
          <a:p>
            <a:r>
              <a:rPr lang="cs-CZ" b="1" dirty="0"/>
              <a:t>Výšková poloha:</a:t>
            </a:r>
          </a:p>
          <a:p>
            <a:r>
              <a:rPr lang="cs-CZ" b="1" dirty="0"/>
              <a:t>2: 1. + 2. LVS</a:t>
            </a:r>
          </a:p>
          <a:p>
            <a:r>
              <a:rPr lang="cs-CZ" b="1" dirty="0"/>
              <a:t>4: 3. + 4. LVS</a:t>
            </a:r>
          </a:p>
          <a:p>
            <a:r>
              <a:rPr lang="cs-CZ" b="1" dirty="0"/>
              <a:t>5: 5. + 6. LVS</a:t>
            </a:r>
          </a:p>
          <a:p>
            <a:r>
              <a:rPr lang="cs-CZ" b="1" dirty="0"/>
              <a:t>7: 7. LVS</a:t>
            </a:r>
          </a:p>
          <a:p>
            <a:endParaRPr lang="cs-CZ" b="1" dirty="0"/>
          </a:p>
          <a:p>
            <a:r>
              <a:rPr lang="cs-CZ" b="1" dirty="0"/>
              <a:t>Ekologická řada </a:t>
            </a:r>
            <a:r>
              <a:rPr lang="cs-CZ" b="0" dirty="0"/>
              <a:t>= agregace edafických kategorií</a:t>
            </a:r>
          </a:p>
          <a:p>
            <a:endParaRPr lang="cs-CZ" b="1" dirty="0">
              <a:solidFill>
                <a:srgbClr val="FF0000"/>
              </a:solidFill>
            </a:endParaRPr>
          </a:p>
        </p:txBody>
      </p:sp>
      <p:sp>
        <p:nvSpPr>
          <p:cNvPr id="4" name="Zástupný symbol pro číslo snímku 3"/>
          <p:cNvSpPr>
            <a:spLocks noGrp="1"/>
          </p:cNvSpPr>
          <p:nvPr>
            <p:ph type="sldNum" sz="quarter" idx="5"/>
          </p:nvPr>
        </p:nvSpPr>
        <p:spPr/>
        <p:txBody>
          <a:bodyPr/>
          <a:lstStyle/>
          <a:p>
            <a:fld id="{A3064A5E-6235-4BDC-B494-EC69DBE0FEB8}" type="slidenum">
              <a:rPr lang="cs-CZ" smtClean="0"/>
              <a:t>245</a:t>
            </a:fld>
            <a:endParaRPr lang="cs-CZ"/>
          </a:p>
        </p:txBody>
      </p:sp>
    </p:spTree>
    <p:extLst>
      <p:ext uri="{BB962C8B-B14F-4D97-AF65-F5344CB8AC3E}">
        <p14:creationId xmlns:p14="http://schemas.microsoft.com/office/powerpoint/2010/main" val="4173676366"/>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a:extLst>
              <a:ext uri="{FF2B5EF4-FFF2-40B4-BE49-F238E27FC236}">
                <a16:creationId xmlns:a16="http://schemas.microsoft.com/office/drawing/2014/main" id="{89A4C5CA-88EF-8B4D-B622-D0AAA9BBFE5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BE8AB86-464D-41C2-A228-0906B8EC6CD8}" type="slidenum">
              <a:rPr lang="cs-CZ" altLang="cs-CZ">
                <a:latin typeface="Arial" panose="020B0604020202020204" pitchFamily="34" charset="0"/>
              </a:rPr>
              <a:pPr algn="r" eaLnBrk="1" hangingPunct="1">
                <a:spcBef>
                  <a:spcPct val="0"/>
                </a:spcBef>
              </a:pPr>
              <a:t>246</a:t>
            </a:fld>
            <a:endParaRPr lang="cs-CZ" altLang="cs-CZ">
              <a:latin typeface="Arial" panose="020B0604020202020204" pitchFamily="34" charset="0"/>
            </a:endParaRPr>
          </a:p>
        </p:txBody>
      </p:sp>
      <p:sp>
        <p:nvSpPr>
          <p:cNvPr id="479235" name="Rectangle 2">
            <a:extLst>
              <a:ext uri="{FF2B5EF4-FFF2-40B4-BE49-F238E27FC236}">
                <a16:creationId xmlns:a16="http://schemas.microsoft.com/office/drawing/2014/main" id="{C32549D7-F8D7-D5B1-FD04-369F3E053355}"/>
              </a:ext>
            </a:extLst>
          </p:cNvPr>
          <p:cNvSpPr>
            <a:spLocks noGrp="1" noRot="1" noChangeAspect="1" noChangeArrowheads="1" noTextEdit="1"/>
          </p:cNvSpPr>
          <p:nvPr>
            <p:ph type="sldImg"/>
          </p:nvPr>
        </p:nvSpPr>
        <p:spPr>
          <a:ln/>
        </p:spPr>
      </p:sp>
      <p:sp>
        <p:nvSpPr>
          <p:cNvPr id="479236" name="Rectangle 3">
            <a:extLst>
              <a:ext uri="{FF2B5EF4-FFF2-40B4-BE49-F238E27FC236}">
                <a16:creationId xmlns:a16="http://schemas.microsoft.com/office/drawing/2014/main" id="{78CEC068-3CA2-FB21-FF9E-A6EB511EFA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a:extLst>
              <a:ext uri="{FF2B5EF4-FFF2-40B4-BE49-F238E27FC236}">
                <a16:creationId xmlns:a16="http://schemas.microsoft.com/office/drawing/2014/main" id="{D4161AB3-A42C-05EB-EF38-CEAEAC943F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4B3BAE6-4CD9-407B-8459-7AB65B89AFD1}" type="slidenum">
              <a:rPr lang="cs-CZ" altLang="cs-CZ">
                <a:latin typeface="Arial" panose="020B0604020202020204" pitchFamily="34" charset="0"/>
              </a:rPr>
              <a:pPr algn="r" eaLnBrk="1" hangingPunct="1">
                <a:spcBef>
                  <a:spcPct val="0"/>
                </a:spcBef>
              </a:pPr>
              <a:t>247</a:t>
            </a:fld>
            <a:endParaRPr lang="cs-CZ" altLang="cs-CZ">
              <a:latin typeface="Arial" panose="020B0604020202020204" pitchFamily="34" charset="0"/>
            </a:endParaRPr>
          </a:p>
        </p:txBody>
      </p:sp>
      <p:sp>
        <p:nvSpPr>
          <p:cNvPr id="481283" name="Rectangle 2">
            <a:extLst>
              <a:ext uri="{FF2B5EF4-FFF2-40B4-BE49-F238E27FC236}">
                <a16:creationId xmlns:a16="http://schemas.microsoft.com/office/drawing/2014/main" id="{DFA6B55A-3994-EA49-2CD0-137730AAFF19}"/>
              </a:ext>
            </a:extLst>
          </p:cNvPr>
          <p:cNvSpPr>
            <a:spLocks noGrp="1" noRot="1" noChangeAspect="1" noChangeArrowheads="1" noTextEdit="1"/>
          </p:cNvSpPr>
          <p:nvPr>
            <p:ph type="sldImg"/>
          </p:nvPr>
        </p:nvSpPr>
        <p:spPr>
          <a:ln/>
        </p:spPr>
      </p:sp>
      <p:sp>
        <p:nvSpPr>
          <p:cNvPr id="481284" name="Rectangle 3">
            <a:extLst>
              <a:ext uri="{FF2B5EF4-FFF2-40B4-BE49-F238E27FC236}">
                <a16:creationId xmlns:a16="http://schemas.microsoft.com/office/drawing/2014/main" id="{005F09D8-BC19-53AB-0095-394050BDEE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a:extLst>
              <a:ext uri="{FF2B5EF4-FFF2-40B4-BE49-F238E27FC236}">
                <a16:creationId xmlns:a16="http://schemas.microsoft.com/office/drawing/2014/main" id="{D4161AB3-A42C-05EB-EF38-CEAEAC943F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4B3BAE6-4CD9-407B-8459-7AB65B89AFD1}" type="slidenum">
              <a:rPr lang="cs-CZ" altLang="cs-CZ">
                <a:latin typeface="Arial" panose="020B0604020202020204" pitchFamily="34" charset="0"/>
              </a:rPr>
              <a:pPr algn="r" eaLnBrk="1" hangingPunct="1">
                <a:spcBef>
                  <a:spcPct val="0"/>
                </a:spcBef>
              </a:pPr>
              <a:t>248</a:t>
            </a:fld>
            <a:endParaRPr lang="cs-CZ" altLang="cs-CZ">
              <a:latin typeface="Arial" panose="020B0604020202020204" pitchFamily="34" charset="0"/>
            </a:endParaRPr>
          </a:p>
        </p:txBody>
      </p:sp>
      <p:sp>
        <p:nvSpPr>
          <p:cNvPr id="481283" name="Rectangle 2">
            <a:extLst>
              <a:ext uri="{FF2B5EF4-FFF2-40B4-BE49-F238E27FC236}">
                <a16:creationId xmlns:a16="http://schemas.microsoft.com/office/drawing/2014/main" id="{DFA6B55A-3994-EA49-2CD0-137730AAFF19}"/>
              </a:ext>
            </a:extLst>
          </p:cNvPr>
          <p:cNvSpPr>
            <a:spLocks noGrp="1" noRot="1" noChangeAspect="1" noChangeArrowheads="1" noTextEdit="1"/>
          </p:cNvSpPr>
          <p:nvPr>
            <p:ph type="sldImg"/>
          </p:nvPr>
        </p:nvSpPr>
        <p:spPr>
          <a:ln/>
        </p:spPr>
      </p:sp>
      <p:sp>
        <p:nvSpPr>
          <p:cNvPr id="481284" name="Rectangle 3">
            <a:extLst>
              <a:ext uri="{FF2B5EF4-FFF2-40B4-BE49-F238E27FC236}">
                <a16:creationId xmlns:a16="http://schemas.microsoft.com/office/drawing/2014/main" id="{005F09D8-BC19-53AB-0095-394050BDEE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209211209"/>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a:extLst>
              <a:ext uri="{FF2B5EF4-FFF2-40B4-BE49-F238E27FC236}">
                <a16:creationId xmlns:a16="http://schemas.microsoft.com/office/drawing/2014/main" id="{56DA0643-6C37-3ACB-86F6-C4E389C81C3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5B1C75D-7636-4D24-8462-0F97B2EEE501}" type="slidenum">
              <a:rPr lang="cs-CZ" altLang="cs-CZ">
                <a:latin typeface="Arial" panose="020B0604020202020204" pitchFamily="34" charset="0"/>
              </a:rPr>
              <a:pPr algn="r" eaLnBrk="1" hangingPunct="1">
                <a:spcBef>
                  <a:spcPct val="0"/>
                </a:spcBef>
              </a:pPr>
              <a:t>249</a:t>
            </a:fld>
            <a:endParaRPr lang="cs-CZ" altLang="cs-CZ">
              <a:latin typeface="Arial" panose="020B0604020202020204" pitchFamily="34" charset="0"/>
            </a:endParaRPr>
          </a:p>
        </p:txBody>
      </p:sp>
      <p:sp>
        <p:nvSpPr>
          <p:cNvPr id="483331" name="Rectangle 2">
            <a:extLst>
              <a:ext uri="{FF2B5EF4-FFF2-40B4-BE49-F238E27FC236}">
                <a16:creationId xmlns:a16="http://schemas.microsoft.com/office/drawing/2014/main" id="{481CA9F5-213F-1251-4F01-8D9071AEDE0F}"/>
              </a:ext>
            </a:extLst>
          </p:cNvPr>
          <p:cNvSpPr>
            <a:spLocks noGrp="1" noRot="1" noChangeAspect="1" noChangeArrowheads="1" noTextEdit="1"/>
          </p:cNvSpPr>
          <p:nvPr>
            <p:ph type="sldImg"/>
          </p:nvPr>
        </p:nvSpPr>
        <p:spPr>
          <a:ln/>
        </p:spPr>
      </p:sp>
      <p:sp>
        <p:nvSpPr>
          <p:cNvPr id="483332" name="Rectangle 3">
            <a:extLst>
              <a:ext uri="{FF2B5EF4-FFF2-40B4-BE49-F238E27FC236}">
                <a16:creationId xmlns:a16="http://schemas.microsoft.com/office/drawing/2014/main" id="{A894F1DC-8297-DDBB-8DFB-623C750038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a:extLst>
              <a:ext uri="{FF2B5EF4-FFF2-40B4-BE49-F238E27FC236}">
                <a16:creationId xmlns:a16="http://schemas.microsoft.com/office/drawing/2014/main" id="{D4161AB3-A42C-05EB-EF38-CEAEAC943F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4B3BAE6-4CD9-407B-8459-7AB65B89AFD1}" type="slidenum">
              <a:rPr lang="cs-CZ" altLang="cs-CZ">
                <a:latin typeface="Arial" panose="020B0604020202020204" pitchFamily="34" charset="0"/>
              </a:rPr>
              <a:pPr algn="r" eaLnBrk="1" hangingPunct="1">
                <a:spcBef>
                  <a:spcPct val="0"/>
                </a:spcBef>
              </a:pPr>
              <a:t>250</a:t>
            </a:fld>
            <a:endParaRPr lang="cs-CZ" altLang="cs-CZ">
              <a:latin typeface="Arial" panose="020B0604020202020204" pitchFamily="34" charset="0"/>
            </a:endParaRPr>
          </a:p>
        </p:txBody>
      </p:sp>
      <p:sp>
        <p:nvSpPr>
          <p:cNvPr id="481283" name="Rectangle 2">
            <a:extLst>
              <a:ext uri="{FF2B5EF4-FFF2-40B4-BE49-F238E27FC236}">
                <a16:creationId xmlns:a16="http://schemas.microsoft.com/office/drawing/2014/main" id="{DFA6B55A-3994-EA49-2CD0-137730AAFF19}"/>
              </a:ext>
            </a:extLst>
          </p:cNvPr>
          <p:cNvSpPr>
            <a:spLocks noGrp="1" noRot="1" noChangeAspect="1" noChangeArrowheads="1" noTextEdit="1"/>
          </p:cNvSpPr>
          <p:nvPr>
            <p:ph type="sldImg"/>
          </p:nvPr>
        </p:nvSpPr>
        <p:spPr>
          <a:ln/>
        </p:spPr>
      </p:sp>
      <p:sp>
        <p:nvSpPr>
          <p:cNvPr id="481284" name="Rectangle 3">
            <a:extLst>
              <a:ext uri="{FF2B5EF4-FFF2-40B4-BE49-F238E27FC236}">
                <a16:creationId xmlns:a16="http://schemas.microsoft.com/office/drawing/2014/main" id="{005F09D8-BC19-53AB-0095-394050BDEE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3245124518"/>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a:extLst>
              <a:ext uri="{FF2B5EF4-FFF2-40B4-BE49-F238E27FC236}">
                <a16:creationId xmlns:a16="http://schemas.microsoft.com/office/drawing/2014/main" id="{BF6CCFAC-76C2-7B42-7A59-875C354B140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18F734F-0698-4AB0-94CC-AB2FEA52F2DB}" type="slidenum">
              <a:rPr lang="cs-CZ" altLang="cs-CZ">
                <a:latin typeface="Arial" panose="020B0604020202020204" pitchFamily="34" charset="0"/>
              </a:rPr>
              <a:pPr algn="r" eaLnBrk="1" hangingPunct="1">
                <a:spcBef>
                  <a:spcPct val="0"/>
                </a:spcBef>
              </a:pPr>
              <a:t>251</a:t>
            </a:fld>
            <a:endParaRPr lang="cs-CZ" altLang="cs-CZ">
              <a:latin typeface="Arial" panose="020B0604020202020204" pitchFamily="34" charset="0"/>
            </a:endParaRPr>
          </a:p>
        </p:txBody>
      </p:sp>
      <p:sp>
        <p:nvSpPr>
          <p:cNvPr id="487427" name="Rectangle 2">
            <a:extLst>
              <a:ext uri="{FF2B5EF4-FFF2-40B4-BE49-F238E27FC236}">
                <a16:creationId xmlns:a16="http://schemas.microsoft.com/office/drawing/2014/main" id="{A56D180A-A154-AEA9-05F4-DE2D0BBF5639}"/>
              </a:ext>
            </a:extLst>
          </p:cNvPr>
          <p:cNvSpPr>
            <a:spLocks noGrp="1" noRot="1" noChangeAspect="1" noChangeArrowheads="1" noTextEdit="1"/>
          </p:cNvSpPr>
          <p:nvPr>
            <p:ph type="sldImg"/>
          </p:nvPr>
        </p:nvSpPr>
        <p:spPr>
          <a:ln/>
        </p:spPr>
      </p:sp>
      <p:sp>
        <p:nvSpPr>
          <p:cNvPr id="487428" name="Rectangle 3">
            <a:extLst>
              <a:ext uri="{FF2B5EF4-FFF2-40B4-BE49-F238E27FC236}">
                <a16:creationId xmlns:a16="http://schemas.microsoft.com/office/drawing/2014/main" id="{372D87FE-7C83-F4C9-A41C-75DFEBED17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2767431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58815977-A791-B817-E0C9-87FD87C84A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C064F7-36EB-4C62-9276-260D4354487A}" type="slidenum">
              <a:rPr lang="cs-CZ" altLang="en-US" smtClean="0">
                <a:latin typeface="Calibri" panose="020F0502020204030204" pitchFamily="34" charset="0"/>
              </a:rPr>
              <a:pPr/>
              <a:t>26</a:t>
            </a:fld>
            <a:endParaRPr lang="cs-CZ" altLang="en-US">
              <a:latin typeface="Calibri" panose="020F0502020204030204" pitchFamily="34" charset="0"/>
            </a:endParaRPr>
          </a:p>
        </p:txBody>
      </p:sp>
      <p:sp>
        <p:nvSpPr>
          <p:cNvPr id="56323" name="Rectangle 2">
            <a:extLst>
              <a:ext uri="{FF2B5EF4-FFF2-40B4-BE49-F238E27FC236}">
                <a16:creationId xmlns:a16="http://schemas.microsoft.com/office/drawing/2014/main" id="{E2F14E5B-D851-7788-945F-FE1EE49A0522}"/>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15E58B5E-6989-8AFA-5AC4-FDBCE46D8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a:extLst>
              <a:ext uri="{FF2B5EF4-FFF2-40B4-BE49-F238E27FC236}">
                <a16:creationId xmlns:a16="http://schemas.microsoft.com/office/drawing/2014/main" id="{92C772A0-49D3-8EBE-8E28-7436850FC56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0270ED1-3B3F-4A0E-91DB-6D895AB7733E}" type="slidenum">
              <a:rPr lang="cs-CZ" altLang="cs-CZ">
                <a:latin typeface="Arial" panose="020B0604020202020204" pitchFamily="34" charset="0"/>
              </a:rPr>
              <a:pPr algn="r" eaLnBrk="1" hangingPunct="1">
                <a:spcBef>
                  <a:spcPct val="0"/>
                </a:spcBef>
              </a:pPr>
              <a:t>252</a:t>
            </a:fld>
            <a:endParaRPr lang="cs-CZ" altLang="cs-CZ">
              <a:latin typeface="Arial" panose="020B0604020202020204" pitchFamily="34" charset="0"/>
            </a:endParaRPr>
          </a:p>
        </p:txBody>
      </p:sp>
      <p:sp>
        <p:nvSpPr>
          <p:cNvPr id="503811" name="Rectangle 2">
            <a:extLst>
              <a:ext uri="{FF2B5EF4-FFF2-40B4-BE49-F238E27FC236}">
                <a16:creationId xmlns:a16="http://schemas.microsoft.com/office/drawing/2014/main" id="{9B8C7478-CE87-1F42-8EA7-012F8CFC1C66}"/>
              </a:ext>
            </a:extLst>
          </p:cNvPr>
          <p:cNvSpPr>
            <a:spLocks noGrp="1" noRot="1" noChangeAspect="1" noChangeArrowheads="1" noTextEdit="1"/>
          </p:cNvSpPr>
          <p:nvPr>
            <p:ph type="sldImg"/>
          </p:nvPr>
        </p:nvSpPr>
        <p:spPr>
          <a:ln/>
        </p:spPr>
      </p:sp>
      <p:sp>
        <p:nvSpPr>
          <p:cNvPr id="503812" name="Rectangle 3">
            <a:extLst>
              <a:ext uri="{FF2B5EF4-FFF2-40B4-BE49-F238E27FC236}">
                <a16:creationId xmlns:a16="http://schemas.microsoft.com/office/drawing/2014/main" id="{EE8FD411-A4E7-B890-DF02-6597440F0A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a:extLst>
              <a:ext uri="{FF2B5EF4-FFF2-40B4-BE49-F238E27FC236}">
                <a16:creationId xmlns:a16="http://schemas.microsoft.com/office/drawing/2014/main" id="{EC7162F5-EBF8-E772-F4D0-C5E26788F04E}"/>
              </a:ext>
            </a:extLst>
          </p:cNvPr>
          <p:cNvSpPr>
            <a:spLocks noGrp="1" noRot="1" noChangeAspect="1" noChangeArrowheads="1" noTextEdit="1"/>
          </p:cNvSpPr>
          <p:nvPr>
            <p:ph type="sldImg"/>
          </p:nvPr>
        </p:nvSpPr>
        <p:spPr>
          <a:ln/>
        </p:spPr>
      </p:sp>
      <p:sp>
        <p:nvSpPr>
          <p:cNvPr id="507907" name="Rectangle 3">
            <a:extLst>
              <a:ext uri="{FF2B5EF4-FFF2-40B4-BE49-F238E27FC236}">
                <a16:creationId xmlns:a16="http://schemas.microsoft.com/office/drawing/2014/main" id="{6E6236C1-77F1-DFFB-BA0F-A59398F14A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a:extLst>
              <a:ext uri="{FF2B5EF4-FFF2-40B4-BE49-F238E27FC236}">
                <a16:creationId xmlns:a16="http://schemas.microsoft.com/office/drawing/2014/main" id="{D4161AB3-A42C-05EB-EF38-CEAEAC943F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4B3BAE6-4CD9-407B-8459-7AB65B89AFD1}" type="slidenum">
              <a:rPr lang="cs-CZ" altLang="cs-CZ">
                <a:latin typeface="Arial" panose="020B0604020202020204" pitchFamily="34" charset="0"/>
              </a:rPr>
              <a:pPr algn="r" eaLnBrk="1" hangingPunct="1">
                <a:spcBef>
                  <a:spcPct val="0"/>
                </a:spcBef>
              </a:pPr>
              <a:t>254</a:t>
            </a:fld>
            <a:endParaRPr lang="cs-CZ" altLang="cs-CZ">
              <a:latin typeface="Arial" panose="020B0604020202020204" pitchFamily="34" charset="0"/>
            </a:endParaRPr>
          </a:p>
        </p:txBody>
      </p:sp>
      <p:sp>
        <p:nvSpPr>
          <p:cNvPr id="481283" name="Rectangle 2">
            <a:extLst>
              <a:ext uri="{FF2B5EF4-FFF2-40B4-BE49-F238E27FC236}">
                <a16:creationId xmlns:a16="http://schemas.microsoft.com/office/drawing/2014/main" id="{DFA6B55A-3994-EA49-2CD0-137730AAFF19}"/>
              </a:ext>
            </a:extLst>
          </p:cNvPr>
          <p:cNvSpPr>
            <a:spLocks noGrp="1" noRot="1" noChangeAspect="1" noChangeArrowheads="1" noTextEdit="1"/>
          </p:cNvSpPr>
          <p:nvPr>
            <p:ph type="sldImg"/>
          </p:nvPr>
        </p:nvSpPr>
        <p:spPr>
          <a:ln/>
        </p:spPr>
      </p:sp>
      <p:sp>
        <p:nvSpPr>
          <p:cNvPr id="481284" name="Rectangle 3">
            <a:extLst>
              <a:ext uri="{FF2B5EF4-FFF2-40B4-BE49-F238E27FC236}">
                <a16:creationId xmlns:a16="http://schemas.microsoft.com/office/drawing/2014/main" id="{005F09D8-BC19-53AB-0095-394050BDEE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115330173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a:extLst>
              <a:ext uri="{FF2B5EF4-FFF2-40B4-BE49-F238E27FC236}">
                <a16:creationId xmlns:a16="http://schemas.microsoft.com/office/drawing/2014/main" id="{98E298BB-12FA-2491-A03D-3F3106BAD1D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8C335B1-C74A-4C3F-8F5A-F6E22ABFF158}" type="slidenum">
              <a:rPr lang="cs-CZ" altLang="cs-CZ">
                <a:latin typeface="Arial" panose="020B0604020202020204" pitchFamily="34" charset="0"/>
              </a:rPr>
              <a:pPr algn="r" eaLnBrk="1" hangingPunct="1">
                <a:spcBef>
                  <a:spcPct val="0"/>
                </a:spcBef>
              </a:pPr>
              <a:t>255</a:t>
            </a:fld>
            <a:endParaRPr lang="cs-CZ" altLang="cs-CZ">
              <a:latin typeface="Arial" panose="020B0604020202020204" pitchFamily="34" charset="0"/>
            </a:endParaRPr>
          </a:p>
        </p:txBody>
      </p:sp>
      <p:sp>
        <p:nvSpPr>
          <p:cNvPr id="509955" name="Rectangle 2">
            <a:extLst>
              <a:ext uri="{FF2B5EF4-FFF2-40B4-BE49-F238E27FC236}">
                <a16:creationId xmlns:a16="http://schemas.microsoft.com/office/drawing/2014/main" id="{C353D71E-C8B5-A9E0-BB0F-F2C10307F099}"/>
              </a:ext>
            </a:extLst>
          </p:cNvPr>
          <p:cNvSpPr>
            <a:spLocks noGrp="1" noRot="1" noChangeAspect="1" noChangeArrowheads="1" noTextEdit="1"/>
          </p:cNvSpPr>
          <p:nvPr>
            <p:ph type="sldImg"/>
          </p:nvPr>
        </p:nvSpPr>
        <p:spPr>
          <a:ln/>
        </p:spPr>
      </p:sp>
      <p:sp>
        <p:nvSpPr>
          <p:cNvPr id="509956" name="Rectangle 3">
            <a:extLst>
              <a:ext uri="{FF2B5EF4-FFF2-40B4-BE49-F238E27FC236}">
                <a16:creationId xmlns:a16="http://schemas.microsoft.com/office/drawing/2014/main" id="{B987E2B1-92C5-E0AE-D7A8-5D06AD41A8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BE0000D5-072F-305C-2C05-436ABE6244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E32547-D715-4A8E-AE1D-4F8EF8E6AE7F}" type="slidenum">
              <a:rPr lang="cs-CZ" altLang="en-US" smtClean="0">
                <a:latin typeface="Calibri" panose="020F0502020204030204" pitchFamily="34" charset="0"/>
              </a:rPr>
              <a:pPr/>
              <a:t>27</a:t>
            </a:fld>
            <a:endParaRPr lang="cs-CZ" altLang="en-US">
              <a:latin typeface="Calibri" panose="020F0502020204030204" pitchFamily="34" charset="0"/>
            </a:endParaRPr>
          </a:p>
        </p:txBody>
      </p:sp>
      <p:sp>
        <p:nvSpPr>
          <p:cNvPr id="58371" name="Rectangle 2">
            <a:extLst>
              <a:ext uri="{FF2B5EF4-FFF2-40B4-BE49-F238E27FC236}">
                <a16:creationId xmlns:a16="http://schemas.microsoft.com/office/drawing/2014/main" id="{E19FED6F-6BD3-F480-ADCE-202BCC69DEF4}"/>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D97329D6-A2EC-0533-6B43-9437A379B9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14BB7FFA-6C10-50D2-0FDD-E3A1471F14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A8AAEC-00DF-432F-9011-067E4B2A1A6D}" type="slidenum">
              <a:rPr lang="cs-CZ" altLang="en-US" smtClean="0">
                <a:latin typeface="Calibri" panose="020F0502020204030204" pitchFamily="34" charset="0"/>
              </a:rPr>
              <a:pPr/>
              <a:t>28</a:t>
            </a:fld>
            <a:endParaRPr lang="cs-CZ" altLang="en-US">
              <a:latin typeface="Calibri" panose="020F0502020204030204" pitchFamily="34" charset="0"/>
            </a:endParaRPr>
          </a:p>
        </p:txBody>
      </p:sp>
      <p:sp>
        <p:nvSpPr>
          <p:cNvPr id="60419" name="Rectangle 2">
            <a:extLst>
              <a:ext uri="{FF2B5EF4-FFF2-40B4-BE49-F238E27FC236}">
                <a16:creationId xmlns:a16="http://schemas.microsoft.com/office/drawing/2014/main" id="{4BC2FA49-A548-21EE-2413-1B273505D412}"/>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190CE4AB-2DF6-1E47-EB78-731A446F77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EC1BE4EA-7AE8-4711-CDCA-C529C3F475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A5AC6D-4227-4C50-BB85-E8422BFF23EE}" type="slidenum">
              <a:rPr lang="cs-CZ" altLang="en-US" smtClean="0">
                <a:latin typeface="Calibri" panose="020F0502020204030204" pitchFamily="34" charset="0"/>
              </a:rPr>
              <a:pPr/>
              <a:t>29</a:t>
            </a:fld>
            <a:endParaRPr lang="cs-CZ" altLang="en-US">
              <a:latin typeface="Calibri" panose="020F0502020204030204" pitchFamily="34" charset="0"/>
            </a:endParaRPr>
          </a:p>
        </p:txBody>
      </p:sp>
      <p:sp>
        <p:nvSpPr>
          <p:cNvPr id="62467" name="Rectangle 2">
            <a:extLst>
              <a:ext uri="{FF2B5EF4-FFF2-40B4-BE49-F238E27FC236}">
                <a16:creationId xmlns:a16="http://schemas.microsoft.com/office/drawing/2014/main" id="{614408FC-54D8-B2CC-8A1C-D9D2996C73D5}"/>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D806887-1175-9E37-C7FD-0FEC773E80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256CC92-98DD-68E3-FCBC-F891885BEE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D04FBF-9367-44D9-B093-D0D45027E741}" type="slidenum">
              <a:rPr lang="cs-CZ" altLang="en-US" smtClean="0">
                <a:latin typeface="Calibri" panose="020F0502020204030204" pitchFamily="34" charset="0"/>
              </a:rPr>
              <a:pPr/>
              <a:t>30</a:t>
            </a:fld>
            <a:endParaRPr lang="cs-CZ" altLang="en-US">
              <a:latin typeface="Calibri" panose="020F0502020204030204" pitchFamily="34" charset="0"/>
            </a:endParaRPr>
          </a:p>
        </p:txBody>
      </p:sp>
      <p:sp>
        <p:nvSpPr>
          <p:cNvPr id="64515" name="Rectangle 2">
            <a:extLst>
              <a:ext uri="{FF2B5EF4-FFF2-40B4-BE49-F238E27FC236}">
                <a16:creationId xmlns:a16="http://schemas.microsoft.com/office/drawing/2014/main" id="{9707602F-354B-2DC8-32B1-2420FFF8D981}"/>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4137D9D1-DD1C-DE85-C6E9-C6A0F86D65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C70D90BB-DD63-D27B-2FA2-49322142D0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173FB9-2C9C-4000-9F62-594862563176}" type="slidenum">
              <a:rPr lang="cs-CZ" altLang="en-US" smtClean="0">
                <a:latin typeface="Calibri" panose="020F0502020204030204" pitchFamily="34" charset="0"/>
              </a:rPr>
              <a:pPr/>
              <a:t>3</a:t>
            </a:fld>
            <a:endParaRPr lang="cs-CZ" altLang="en-US">
              <a:latin typeface="Calibri" panose="020F0502020204030204" pitchFamily="34" charset="0"/>
            </a:endParaRPr>
          </a:p>
        </p:txBody>
      </p:sp>
      <p:sp>
        <p:nvSpPr>
          <p:cNvPr id="11267" name="Rectangle 2">
            <a:extLst>
              <a:ext uri="{FF2B5EF4-FFF2-40B4-BE49-F238E27FC236}">
                <a16:creationId xmlns:a16="http://schemas.microsoft.com/office/drawing/2014/main" id="{811E4FCA-4B4E-AD01-667D-7C61743E0542}"/>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2B7F7D36-3C22-A58B-EC99-663CE53CFF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B99C3-8C05-3F41-C8D6-C0193C3D44EA}"/>
            </a:ext>
          </a:extLst>
        </p:cNvPr>
        <p:cNvGrpSpPr/>
        <p:nvPr/>
      </p:nvGrpSpPr>
      <p:grpSpPr>
        <a:xfrm>
          <a:off x="0" y="0"/>
          <a:ext cx="0" cy="0"/>
          <a:chOff x="0" y="0"/>
          <a:chExt cx="0" cy="0"/>
        </a:xfrm>
      </p:grpSpPr>
      <p:sp>
        <p:nvSpPr>
          <p:cNvPr id="64514" name="Rectangle 7">
            <a:extLst>
              <a:ext uri="{FF2B5EF4-FFF2-40B4-BE49-F238E27FC236}">
                <a16:creationId xmlns:a16="http://schemas.microsoft.com/office/drawing/2014/main" id="{0BA3717C-F509-F407-0F69-C6C3E8A4C6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D04FBF-9367-44D9-B093-D0D45027E741}" type="slidenum">
              <a:rPr lang="cs-CZ" altLang="en-US" smtClean="0">
                <a:latin typeface="Calibri" panose="020F0502020204030204" pitchFamily="34" charset="0"/>
              </a:rPr>
              <a:pPr/>
              <a:t>31</a:t>
            </a:fld>
            <a:endParaRPr lang="cs-CZ" altLang="en-US">
              <a:latin typeface="Calibri" panose="020F0502020204030204" pitchFamily="34" charset="0"/>
            </a:endParaRPr>
          </a:p>
        </p:txBody>
      </p:sp>
      <p:sp>
        <p:nvSpPr>
          <p:cNvPr id="64515" name="Rectangle 2">
            <a:extLst>
              <a:ext uri="{FF2B5EF4-FFF2-40B4-BE49-F238E27FC236}">
                <a16:creationId xmlns:a16="http://schemas.microsoft.com/office/drawing/2014/main" id="{799E3DC2-0B7F-1876-8BCC-27EAA9E94DE6}"/>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038688D2-116B-5B29-DC0C-1C85C88B4F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95106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B8DD1-F58C-1ACB-45B2-D6499EE37095}"/>
            </a:ext>
          </a:extLst>
        </p:cNvPr>
        <p:cNvGrpSpPr/>
        <p:nvPr/>
      </p:nvGrpSpPr>
      <p:grpSpPr>
        <a:xfrm>
          <a:off x="0" y="0"/>
          <a:ext cx="0" cy="0"/>
          <a:chOff x="0" y="0"/>
          <a:chExt cx="0" cy="0"/>
        </a:xfrm>
      </p:grpSpPr>
      <p:sp>
        <p:nvSpPr>
          <p:cNvPr id="64514" name="Rectangle 7">
            <a:extLst>
              <a:ext uri="{FF2B5EF4-FFF2-40B4-BE49-F238E27FC236}">
                <a16:creationId xmlns:a16="http://schemas.microsoft.com/office/drawing/2014/main" id="{F0939296-A99C-FD49-E21C-D1D3453DD2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D04FBF-9367-44D9-B093-D0D45027E741}" type="slidenum">
              <a:rPr lang="cs-CZ" altLang="en-US" smtClean="0">
                <a:latin typeface="Calibri" panose="020F0502020204030204" pitchFamily="34" charset="0"/>
              </a:rPr>
              <a:pPr/>
              <a:t>32</a:t>
            </a:fld>
            <a:endParaRPr lang="cs-CZ" altLang="en-US">
              <a:latin typeface="Calibri" panose="020F0502020204030204" pitchFamily="34" charset="0"/>
            </a:endParaRPr>
          </a:p>
        </p:txBody>
      </p:sp>
      <p:sp>
        <p:nvSpPr>
          <p:cNvPr id="64515" name="Rectangle 2">
            <a:extLst>
              <a:ext uri="{FF2B5EF4-FFF2-40B4-BE49-F238E27FC236}">
                <a16:creationId xmlns:a16="http://schemas.microsoft.com/office/drawing/2014/main" id="{7E96CE36-579D-70AB-7B9C-FBBFAAA08F1D}"/>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FB9DB912-233E-0D90-F392-F7B3BC1AD2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66469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817C9-B1DF-4067-FB12-7068293FA950}"/>
            </a:ext>
          </a:extLst>
        </p:cNvPr>
        <p:cNvGrpSpPr/>
        <p:nvPr/>
      </p:nvGrpSpPr>
      <p:grpSpPr>
        <a:xfrm>
          <a:off x="0" y="0"/>
          <a:ext cx="0" cy="0"/>
          <a:chOff x="0" y="0"/>
          <a:chExt cx="0" cy="0"/>
        </a:xfrm>
      </p:grpSpPr>
      <p:sp>
        <p:nvSpPr>
          <p:cNvPr id="64514" name="Rectangle 7">
            <a:extLst>
              <a:ext uri="{FF2B5EF4-FFF2-40B4-BE49-F238E27FC236}">
                <a16:creationId xmlns:a16="http://schemas.microsoft.com/office/drawing/2014/main" id="{1B92CD66-5885-A593-6CCB-40936899B7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D04FBF-9367-44D9-B093-D0D45027E741}" type="slidenum">
              <a:rPr lang="cs-CZ" altLang="en-US" smtClean="0">
                <a:latin typeface="Calibri" panose="020F0502020204030204" pitchFamily="34" charset="0"/>
              </a:rPr>
              <a:pPr/>
              <a:t>33</a:t>
            </a:fld>
            <a:endParaRPr lang="cs-CZ" altLang="en-US">
              <a:latin typeface="Calibri" panose="020F0502020204030204" pitchFamily="34" charset="0"/>
            </a:endParaRPr>
          </a:p>
        </p:txBody>
      </p:sp>
      <p:sp>
        <p:nvSpPr>
          <p:cNvPr id="64515" name="Rectangle 2">
            <a:extLst>
              <a:ext uri="{FF2B5EF4-FFF2-40B4-BE49-F238E27FC236}">
                <a16:creationId xmlns:a16="http://schemas.microsoft.com/office/drawing/2014/main" id="{C5C6C5C2-6B01-84CA-809D-4175D4EDF79C}"/>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F5C3817F-F684-019B-4F52-B473597106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394841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CB062-6C3A-B1E1-1DAC-9885B3B5C4B0}"/>
            </a:ext>
          </a:extLst>
        </p:cNvPr>
        <p:cNvGrpSpPr/>
        <p:nvPr/>
      </p:nvGrpSpPr>
      <p:grpSpPr>
        <a:xfrm>
          <a:off x="0" y="0"/>
          <a:ext cx="0" cy="0"/>
          <a:chOff x="0" y="0"/>
          <a:chExt cx="0" cy="0"/>
        </a:xfrm>
      </p:grpSpPr>
      <p:sp>
        <p:nvSpPr>
          <p:cNvPr id="64514" name="Rectangle 7">
            <a:extLst>
              <a:ext uri="{FF2B5EF4-FFF2-40B4-BE49-F238E27FC236}">
                <a16:creationId xmlns:a16="http://schemas.microsoft.com/office/drawing/2014/main" id="{D1C5A83B-DAE9-298A-8B36-2D1FBBD74A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D04FBF-9367-44D9-B093-D0D45027E741}" type="slidenum">
              <a:rPr lang="cs-CZ" altLang="en-US" smtClean="0">
                <a:latin typeface="Calibri" panose="020F0502020204030204" pitchFamily="34" charset="0"/>
              </a:rPr>
              <a:pPr/>
              <a:t>34</a:t>
            </a:fld>
            <a:endParaRPr lang="cs-CZ" altLang="en-US">
              <a:latin typeface="Calibri" panose="020F0502020204030204" pitchFamily="34" charset="0"/>
            </a:endParaRPr>
          </a:p>
        </p:txBody>
      </p:sp>
      <p:sp>
        <p:nvSpPr>
          <p:cNvPr id="64515" name="Rectangle 2">
            <a:extLst>
              <a:ext uri="{FF2B5EF4-FFF2-40B4-BE49-F238E27FC236}">
                <a16:creationId xmlns:a16="http://schemas.microsoft.com/office/drawing/2014/main" id="{1811EB04-1EB6-C3E5-550C-E5150984847E}"/>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D74DF2A2-D064-56D3-F6F5-6F4FF03CC0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831887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8932F8DC-C7C3-DBE1-662C-778E62B31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238175-7E7C-4201-A6C1-03B86BE37369}" type="slidenum">
              <a:rPr lang="cs-CZ" altLang="en-US" smtClean="0">
                <a:latin typeface="Calibri" panose="020F0502020204030204" pitchFamily="34" charset="0"/>
              </a:rPr>
              <a:pPr/>
              <a:t>35</a:t>
            </a:fld>
            <a:endParaRPr lang="cs-CZ" altLang="en-US">
              <a:latin typeface="Calibri" panose="020F0502020204030204" pitchFamily="34" charset="0"/>
            </a:endParaRPr>
          </a:p>
        </p:txBody>
      </p:sp>
      <p:sp>
        <p:nvSpPr>
          <p:cNvPr id="66563" name="Rectangle 2">
            <a:extLst>
              <a:ext uri="{FF2B5EF4-FFF2-40B4-BE49-F238E27FC236}">
                <a16:creationId xmlns:a16="http://schemas.microsoft.com/office/drawing/2014/main" id="{1CD674E3-0C14-7D6B-DFFF-E29ABC44B198}"/>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014E3711-DD32-33F7-1EAD-C41B4CEA0F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356C7253-D550-0151-F63D-30C48AA8BF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3F4F57-6794-4DF9-A391-53754D181BD1}" type="slidenum">
              <a:rPr lang="cs-CZ" altLang="en-US" smtClean="0">
                <a:latin typeface="Calibri" panose="020F0502020204030204" pitchFamily="34" charset="0"/>
              </a:rPr>
              <a:pPr/>
              <a:t>36</a:t>
            </a:fld>
            <a:endParaRPr lang="cs-CZ" altLang="en-US">
              <a:latin typeface="Calibri" panose="020F0502020204030204" pitchFamily="34" charset="0"/>
            </a:endParaRPr>
          </a:p>
        </p:txBody>
      </p:sp>
      <p:sp>
        <p:nvSpPr>
          <p:cNvPr id="68611" name="Rectangle 2">
            <a:extLst>
              <a:ext uri="{FF2B5EF4-FFF2-40B4-BE49-F238E27FC236}">
                <a16:creationId xmlns:a16="http://schemas.microsoft.com/office/drawing/2014/main" id="{6B95AAE0-9B62-710D-E48D-5D38ED8513A3}"/>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02F855F0-891D-B7D5-2DF9-0C0635D88E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8DAA9799-7C0A-34FA-2F38-32CE0A6199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7D07F0-AC71-49F3-9E1F-2779F4635DF2}" type="slidenum">
              <a:rPr lang="cs-CZ" altLang="en-US" smtClean="0">
                <a:latin typeface="Calibri" panose="020F0502020204030204" pitchFamily="34" charset="0"/>
              </a:rPr>
              <a:pPr/>
              <a:t>37</a:t>
            </a:fld>
            <a:endParaRPr lang="cs-CZ" altLang="en-US">
              <a:latin typeface="Calibri" panose="020F0502020204030204" pitchFamily="34" charset="0"/>
            </a:endParaRPr>
          </a:p>
        </p:txBody>
      </p:sp>
      <p:sp>
        <p:nvSpPr>
          <p:cNvPr id="70659" name="Rectangle 2">
            <a:extLst>
              <a:ext uri="{FF2B5EF4-FFF2-40B4-BE49-F238E27FC236}">
                <a16:creationId xmlns:a16="http://schemas.microsoft.com/office/drawing/2014/main" id="{052FE06C-5EF4-2FF5-7132-1670B415253B}"/>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3B1F553C-CA78-6668-5219-1AFE1CEFCE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8DAA9799-7C0A-34FA-2F38-32CE0A6199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7D07F0-AC71-49F3-9E1F-2779F4635DF2}" type="slidenum">
              <a:rPr lang="cs-CZ" altLang="en-US" smtClean="0">
                <a:latin typeface="Calibri" panose="020F0502020204030204" pitchFamily="34" charset="0"/>
              </a:rPr>
              <a:pPr/>
              <a:t>38</a:t>
            </a:fld>
            <a:endParaRPr lang="cs-CZ" altLang="en-US">
              <a:latin typeface="Calibri" panose="020F0502020204030204" pitchFamily="34" charset="0"/>
            </a:endParaRPr>
          </a:p>
        </p:txBody>
      </p:sp>
      <p:sp>
        <p:nvSpPr>
          <p:cNvPr id="70659" name="Rectangle 2">
            <a:extLst>
              <a:ext uri="{FF2B5EF4-FFF2-40B4-BE49-F238E27FC236}">
                <a16:creationId xmlns:a16="http://schemas.microsoft.com/office/drawing/2014/main" id="{052FE06C-5EF4-2FF5-7132-1670B415253B}"/>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3B1F553C-CA78-6668-5219-1AFE1CEFCE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91391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AD1EF8AC-0667-203F-0C03-764D6B8452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67C1FE-344F-4AA8-996C-B6C21CC32D3C}" type="slidenum">
              <a:rPr lang="cs-CZ" altLang="en-US" smtClean="0">
                <a:latin typeface="Calibri" panose="020F0502020204030204" pitchFamily="34" charset="0"/>
              </a:rPr>
              <a:pPr/>
              <a:t>39</a:t>
            </a:fld>
            <a:endParaRPr lang="cs-CZ" altLang="en-US">
              <a:latin typeface="Calibri" panose="020F0502020204030204" pitchFamily="34" charset="0"/>
            </a:endParaRPr>
          </a:p>
        </p:txBody>
      </p:sp>
      <p:sp>
        <p:nvSpPr>
          <p:cNvPr id="72707" name="Rectangle 2">
            <a:extLst>
              <a:ext uri="{FF2B5EF4-FFF2-40B4-BE49-F238E27FC236}">
                <a16:creationId xmlns:a16="http://schemas.microsoft.com/office/drawing/2014/main" id="{C31581A5-07F6-4DE8-ED47-92C2E68468BC}"/>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0D9D68D3-6CE9-28AC-7708-A454C7F1F5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68A203F9-3F2F-1903-17CA-1B49424E7B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E61FE7-40AD-4978-A3AF-41FC7EC8FBAF}" type="slidenum">
              <a:rPr lang="cs-CZ" altLang="en-US" smtClean="0">
                <a:latin typeface="Calibri" panose="020F0502020204030204" pitchFamily="34" charset="0"/>
              </a:rPr>
              <a:pPr/>
              <a:t>40</a:t>
            </a:fld>
            <a:endParaRPr lang="cs-CZ" altLang="en-US">
              <a:latin typeface="Calibri" panose="020F0502020204030204" pitchFamily="34" charset="0"/>
            </a:endParaRPr>
          </a:p>
        </p:txBody>
      </p:sp>
      <p:sp>
        <p:nvSpPr>
          <p:cNvPr id="74755" name="Rectangle 2">
            <a:extLst>
              <a:ext uri="{FF2B5EF4-FFF2-40B4-BE49-F238E27FC236}">
                <a16:creationId xmlns:a16="http://schemas.microsoft.com/office/drawing/2014/main" id="{5651CF27-86D0-956F-9705-CAE32062B4BA}"/>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6B1C4C7D-F562-51FC-67C6-167816D7BA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294E89EA-2FDC-190B-4CA8-8ACDBC785C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9BFEE7-0E53-47F7-A57F-0367C452FA8F}" type="slidenum">
              <a:rPr lang="cs-CZ" altLang="en-US" smtClean="0">
                <a:latin typeface="Calibri" panose="020F0502020204030204" pitchFamily="34" charset="0"/>
              </a:rPr>
              <a:pPr/>
              <a:t>4</a:t>
            </a:fld>
            <a:endParaRPr lang="cs-CZ" altLang="en-US">
              <a:latin typeface="Calibri" panose="020F0502020204030204" pitchFamily="34" charset="0"/>
            </a:endParaRPr>
          </a:p>
        </p:txBody>
      </p:sp>
      <p:sp>
        <p:nvSpPr>
          <p:cNvPr id="13315" name="Rectangle 2">
            <a:extLst>
              <a:ext uri="{FF2B5EF4-FFF2-40B4-BE49-F238E27FC236}">
                <a16:creationId xmlns:a16="http://schemas.microsoft.com/office/drawing/2014/main" id="{D91ED062-7FB4-685E-00D2-6E764E6CD49E}"/>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32718C25-3E31-0E6E-F6E3-B0C8AF5323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9518D11C-9A61-868A-7CED-4031CFE553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9994C9-28D4-45B6-A80E-4A4848E92A61}" type="slidenum">
              <a:rPr lang="cs-CZ" altLang="en-US" smtClean="0">
                <a:latin typeface="Calibri" panose="020F0502020204030204" pitchFamily="34" charset="0"/>
              </a:rPr>
              <a:pPr/>
              <a:t>41</a:t>
            </a:fld>
            <a:endParaRPr lang="cs-CZ" altLang="en-US">
              <a:latin typeface="Calibri" panose="020F0502020204030204" pitchFamily="34" charset="0"/>
            </a:endParaRPr>
          </a:p>
        </p:txBody>
      </p:sp>
      <p:sp>
        <p:nvSpPr>
          <p:cNvPr id="76803" name="Rectangle 2">
            <a:extLst>
              <a:ext uri="{FF2B5EF4-FFF2-40B4-BE49-F238E27FC236}">
                <a16:creationId xmlns:a16="http://schemas.microsoft.com/office/drawing/2014/main" id="{BECC5893-9F41-7736-33F8-5F1262B6BAFF}"/>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C00611F3-732D-DCFB-470F-8A085DE59E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344AE2B4-40A5-C2AC-226E-7C4DE35F51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FBEE99-C309-43DC-938A-A17D52443B54}" type="slidenum">
              <a:rPr lang="cs-CZ" altLang="en-US" smtClean="0">
                <a:latin typeface="Calibri" panose="020F0502020204030204" pitchFamily="34" charset="0"/>
              </a:rPr>
              <a:pPr/>
              <a:t>42</a:t>
            </a:fld>
            <a:endParaRPr lang="cs-CZ" altLang="en-US">
              <a:latin typeface="Calibri" panose="020F0502020204030204" pitchFamily="34" charset="0"/>
            </a:endParaRPr>
          </a:p>
        </p:txBody>
      </p:sp>
      <p:sp>
        <p:nvSpPr>
          <p:cNvPr id="89091" name="Rectangle 2">
            <a:extLst>
              <a:ext uri="{FF2B5EF4-FFF2-40B4-BE49-F238E27FC236}">
                <a16:creationId xmlns:a16="http://schemas.microsoft.com/office/drawing/2014/main" id="{178CC181-E63A-AB2B-F505-73AFC636A8D5}"/>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92A287B6-D725-2D2E-437D-1B116DF9D2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08726B31-DD68-B6E3-57C8-BDDDE944AB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753BBE-30A5-438B-A02D-8D0FD1E6C473}" type="slidenum">
              <a:rPr lang="cs-CZ" altLang="en-US" smtClean="0">
                <a:latin typeface="Calibri" panose="020F0502020204030204" pitchFamily="34" charset="0"/>
              </a:rPr>
              <a:pPr/>
              <a:t>43</a:t>
            </a:fld>
            <a:endParaRPr lang="cs-CZ" altLang="en-US">
              <a:latin typeface="Calibri" panose="020F0502020204030204" pitchFamily="34" charset="0"/>
            </a:endParaRPr>
          </a:p>
        </p:txBody>
      </p:sp>
      <p:sp>
        <p:nvSpPr>
          <p:cNvPr id="80899" name="Rectangle 2">
            <a:extLst>
              <a:ext uri="{FF2B5EF4-FFF2-40B4-BE49-F238E27FC236}">
                <a16:creationId xmlns:a16="http://schemas.microsoft.com/office/drawing/2014/main" id="{41C8D0CB-48E0-32C7-65AE-C0273D6AA75F}"/>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19E32F58-7997-A6AC-0139-18CAD49466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869D203B-1237-E8D4-750F-4C94B070A5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8D7D67-CC11-49B5-90BE-FFFDD1138078}" type="slidenum">
              <a:rPr lang="cs-CZ" altLang="en-US" smtClean="0">
                <a:latin typeface="Calibri" panose="020F0502020204030204" pitchFamily="34" charset="0"/>
              </a:rPr>
              <a:pPr/>
              <a:t>44</a:t>
            </a:fld>
            <a:endParaRPr lang="cs-CZ" altLang="en-US">
              <a:latin typeface="Calibri" panose="020F0502020204030204" pitchFamily="34" charset="0"/>
            </a:endParaRPr>
          </a:p>
        </p:txBody>
      </p:sp>
      <p:sp>
        <p:nvSpPr>
          <p:cNvPr id="82947" name="Rectangle 2">
            <a:extLst>
              <a:ext uri="{FF2B5EF4-FFF2-40B4-BE49-F238E27FC236}">
                <a16:creationId xmlns:a16="http://schemas.microsoft.com/office/drawing/2014/main" id="{D08FC70E-6BB6-D3DF-BF8C-09721CDCFED0}"/>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5DE708E4-1066-0C36-0D65-A78110AB05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527B11D4-5246-84A8-4E33-215524FCF2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9614BE-7364-4944-8F57-8290127DBF5A}" type="slidenum">
              <a:rPr lang="cs-CZ" altLang="en-US" smtClean="0">
                <a:latin typeface="Calibri" panose="020F0502020204030204" pitchFamily="34" charset="0"/>
              </a:rPr>
              <a:pPr/>
              <a:t>45</a:t>
            </a:fld>
            <a:endParaRPr lang="cs-CZ" altLang="en-US">
              <a:latin typeface="Calibri" panose="020F0502020204030204" pitchFamily="34" charset="0"/>
            </a:endParaRPr>
          </a:p>
        </p:txBody>
      </p:sp>
      <p:sp>
        <p:nvSpPr>
          <p:cNvPr id="84995" name="Rectangle 2">
            <a:extLst>
              <a:ext uri="{FF2B5EF4-FFF2-40B4-BE49-F238E27FC236}">
                <a16:creationId xmlns:a16="http://schemas.microsoft.com/office/drawing/2014/main" id="{057CEA20-1083-D67C-CD4B-F7833B1CE02B}"/>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F6FC8454-35EF-6C9B-4F57-22E321B7FD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064A5F52-FB0B-1611-B7F1-1DF4D5BFB2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A3082E-BF35-42E6-84DF-D9A7BF3CF43B}" type="slidenum">
              <a:rPr lang="cs-CZ" altLang="en-US" smtClean="0">
                <a:latin typeface="Calibri" panose="020F0502020204030204" pitchFamily="34" charset="0"/>
              </a:rPr>
              <a:pPr/>
              <a:t>46</a:t>
            </a:fld>
            <a:endParaRPr lang="cs-CZ" altLang="en-US">
              <a:latin typeface="Calibri" panose="020F0502020204030204" pitchFamily="34" charset="0"/>
            </a:endParaRPr>
          </a:p>
        </p:txBody>
      </p:sp>
      <p:sp>
        <p:nvSpPr>
          <p:cNvPr id="87043" name="Rectangle 2">
            <a:extLst>
              <a:ext uri="{FF2B5EF4-FFF2-40B4-BE49-F238E27FC236}">
                <a16:creationId xmlns:a16="http://schemas.microsoft.com/office/drawing/2014/main" id="{683979A8-F604-016D-F194-75191D46105B}"/>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E1E3322C-3561-25F6-4F27-A4D1E47DE6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3944EE98-F456-2A54-BAB0-01546ABE44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AC4AAA2-3637-473C-8350-D99AC871DC8E}" type="slidenum">
              <a:rPr lang="cs-CZ" altLang="en-US" smtClean="0">
                <a:latin typeface="Calibri" panose="020F0502020204030204" pitchFamily="34" charset="0"/>
              </a:rPr>
              <a:pPr/>
              <a:t>47</a:t>
            </a:fld>
            <a:endParaRPr lang="cs-CZ" altLang="en-US">
              <a:latin typeface="Calibri" panose="020F0502020204030204" pitchFamily="34" charset="0"/>
            </a:endParaRPr>
          </a:p>
        </p:txBody>
      </p:sp>
      <p:sp>
        <p:nvSpPr>
          <p:cNvPr id="99331" name="Rectangle 2">
            <a:extLst>
              <a:ext uri="{FF2B5EF4-FFF2-40B4-BE49-F238E27FC236}">
                <a16:creationId xmlns:a16="http://schemas.microsoft.com/office/drawing/2014/main" id="{8BC4068A-FC8C-FE9E-2FEB-BD61AE457A07}"/>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1B424D51-7D6E-6B3A-E207-D6D6441B97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46D1C49A-BDFF-AD2A-C637-4113163184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AA6600-42DD-4D46-94ED-BF0381819131}" type="slidenum">
              <a:rPr lang="cs-CZ" altLang="en-US" smtClean="0">
                <a:latin typeface="Calibri" panose="020F0502020204030204" pitchFamily="34" charset="0"/>
              </a:rPr>
              <a:pPr/>
              <a:t>48</a:t>
            </a:fld>
            <a:endParaRPr lang="cs-CZ" altLang="en-US">
              <a:latin typeface="Calibri" panose="020F0502020204030204" pitchFamily="34" charset="0"/>
            </a:endParaRPr>
          </a:p>
        </p:txBody>
      </p:sp>
      <p:sp>
        <p:nvSpPr>
          <p:cNvPr id="91139" name="Rectangle 2">
            <a:extLst>
              <a:ext uri="{FF2B5EF4-FFF2-40B4-BE49-F238E27FC236}">
                <a16:creationId xmlns:a16="http://schemas.microsoft.com/office/drawing/2014/main" id="{EAE1B05E-9D1A-02C1-FF46-5673AC72D64A}"/>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7E84656E-B692-B94C-1A9F-2E3880C967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332A2B76-017A-F674-61BD-9F41A5C44F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CBB558-9B06-4826-A87E-4455F1138CED}" type="slidenum">
              <a:rPr lang="cs-CZ" altLang="en-US" smtClean="0">
                <a:latin typeface="Calibri" panose="020F0502020204030204" pitchFamily="34" charset="0"/>
              </a:rPr>
              <a:pPr/>
              <a:t>49</a:t>
            </a:fld>
            <a:endParaRPr lang="cs-CZ" altLang="en-US">
              <a:latin typeface="Calibri" panose="020F0502020204030204" pitchFamily="34" charset="0"/>
            </a:endParaRPr>
          </a:p>
        </p:txBody>
      </p:sp>
      <p:sp>
        <p:nvSpPr>
          <p:cNvPr id="93187" name="Rectangle 2">
            <a:extLst>
              <a:ext uri="{FF2B5EF4-FFF2-40B4-BE49-F238E27FC236}">
                <a16:creationId xmlns:a16="http://schemas.microsoft.com/office/drawing/2014/main" id="{1585B4F5-8346-6D00-FFC0-02D8C41A86A8}"/>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E9756D85-6CDE-E640-04EF-2906199FC3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67BE9AB1-8A61-3979-82D7-FA834E26FF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B16CF4B-954A-4642-A9D3-ED21357BFE72}" type="slidenum">
              <a:rPr lang="cs-CZ" altLang="en-US" smtClean="0">
                <a:latin typeface="Calibri" panose="020F0502020204030204" pitchFamily="34" charset="0"/>
              </a:rPr>
              <a:pPr/>
              <a:t>50</a:t>
            </a:fld>
            <a:endParaRPr lang="cs-CZ" altLang="en-US">
              <a:latin typeface="Calibri" panose="020F0502020204030204" pitchFamily="34" charset="0"/>
            </a:endParaRPr>
          </a:p>
        </p:txBody>
      </p:sp>
      <p:sp>
        <p:nvSpPr>
          <p:cNvPr id="95235" name="Rectangle 2">
            <a:extLst>
              <a:ext uri="{FF2B5EF4-FFF2-40B4-BE49-F238E27FC236}">
                <a16:creationId xmlns:a16="http://schemas.microsoft.com/office/drawing/2014/main" id="{E3E28293-AD66-D190-7ED5-48C5813840AF}"/>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FD5E71C3-0F85-02BB-0F9D-C327F246DD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831502F-CCFF-3AC0-0509-F5CCA8E20E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7536D0-18A1-4D29-AECA-B35855081C32}" type="slidenum">
              <a:rPr lang="cs-CZ" altLang="en-US" smtClean="0">
                <a:latin typeface="Calibri" panose="020F0502020204030204" pitchFamily="34" charset="0"/>
              </a:rPr>
              <a:pPr/>
              <a:t>5</a:t>
            </a:fld>
            <a:endParaRPr lang="cs-CZ" altLang="en-US">
              <a:latin typeface="Calibri" panose="020F0502020204030204" pitchFamily="34" charset="0"/>
            </a:endParaRPr>
          </a:p>
        </p:txBody>
      </p:sp>
      <p:sp>
        <p:nvSpPr>
          <p:cNvPr id="15363" name="Rectangle 2">
            <a:extLst>
              <a:ext uri="{FF2B5EF4-FFF2-40B4-BE49-F238E27FC236}">
                <a16:creationId xmlns:a16="http://schemas.microsoft.com/office/drawing/2014/main" id="{9AAEA332-253A-AF44-ADAF-1CE844F0C291}"/>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5792BF87-C529-BB87-57F1-3E52CBAD55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BF84B895-82EC-FA54-06FE-BE1406FB68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5B008B-E71C-4697-88A4-E8DC9BD7072F}" type="slidenum">
              <a:rPr lang="cs-CZ" altLang="en-US" smtClean="0">
                <a:latin typeface="Calibri" panose="020F0502020204030204" pitchFamily="34" charset="0"/>
              </a:rPr>
              <a:pPr/>
              <a:t>51</a:t>
            </a:fld>
            <a:endParaRPr lang="cs-CZ" altLang="en-US">
              <a:latin typeface="Calibri" panose="020F0502020204030204" pitchFamily="34" charset="0"/>
            </a:endParaRPr>
          </a:p>
        </p:txBody>
      </p:sp>
      <p:sp>
        <p:nvSpPr>
          <p:cNvPr id="97283" name="Rectangle 2">
            <a:extLst>
              <a:ext uri="{FF2B5EF4-FFF2-40B4-BE49-F238E27FC236}">
                <a16:creationId xmlns:a16="http://schemas.microsoft.com/office/drawing/2014/main" id="{94441A42-F107-CDEB-7DAD-33348A141B66}"/>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B78F5C2F-73F1-BDEC-94A9-A062A5126B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CE93C4BD-4348-6ACA-576E-573CB83E88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C32F95-6720-4389-9580-713267DC703A}" type="slidenum">
              <a:rPr lang="cs-CZ" altLang="en-US" smtClean="0">
                <a:latin typeface="Calibri" panose="020F0502020204030204" pitchFamily="34" charset="0"/>
              </a:rPr>
              <a:pPr/>
              <a:t>52</a:t>
            </a:fld>
            <a:endParaRPr lang="cs-CZ" altLang="en-US">
              <a:latin typeface="Calibri" panose="020F0502020204030204" pitchFamily="34" charset="0"/>
            </a:endParaRPr>
          </a:p>
        </p:txBody>
      </p:sp>
      <p:sp>
        <p:nvSpPr>
          <p:cNvPr id="99331" name="Rectangle 2">
            <a:extLst>
              <a:ext uri="{FF2B5EF4-FFF2-40B4-BE49-F238E27FC236}">
                <a16:creationId xmlns:a16="http://schemas.microsoft.com/office/drawing/2014/main" id="{2BF8F2FD-8D65-5619-40C8-8CB77C8C39AC}"/>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42C4A764-4E25-FB74-2DEA-842DB701D6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BB7E2EC2-E32C-C11E-2FD2-32A27BA51E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86825B-ED0F-4470-AE6C-AAD2C9CB354E}" type="slidenum">
              <a:rPr lang="cs-CZ" altLang="en-US" smtClean="0">
                <a:latin typeface="Calibri" panose="020F0502020204030204" pitchFamily="34" charset="0"/>
              </a:rPr>
              <a:pPr/>
              <a:t>53</a:t>
            </a:fld>
            <a:endParaRPr lang="cs-CZ" altLang="en-US">
              <a:latin typeface="Calibri" panose="020F0502020204030204" pitchFamily="34" charset="0"/>
            </a:endParaRPr>
          </a:p>
        </p:txBody>
      </p:sp>
      <p:sp>
        <p:nvSpPr>
          <p:cNvPr id="101379" name="Rectangle 2">
            <a:extLst>
              <a:ext uri="{FF2B5EF4-FFF2-40B4-BE49-F238E27FC236}">
                <a16:creationId xmlns:a16="http://schemas.microsoft.com/office/drawing/2014/main" id="{79C40436-6873-3050-CAA8-441E21917C6C}"/>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E1BD61EA-D430-31CE-8F6D-69E1C31517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7D5D8C32-7575-0082-A50E-C95CC6CF9D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CDEF59-634F-44D9-86C2-B1A57D1BAC71}" type="slidenum">
              <a:rPr lang="cs-CZ" altLang="en-US" smtClean="0">
                <a:latin typeface="Calibri" panose="020F0502020204030204" pitchFamily="34" charset="0"/>
              </a:rPr>
              <a:pPr/>
              <a:t>54</a:t>
            </a:fld>
            <a:endParaRPr lang="cs-CZ" altLang="en-US">
              <a:latin typeface="Calibri" panose="020F0502020204030204" pitchFamily="34" charset="0"/>
            </a:endParaRPr>
          </a:p>
        </p:txBody>
      </p:sp>
      <p:sp>
        <p:nvSpPr>
          <p:cNvPr id="103427" name="Rectangle 2">
            <a:extLst>
              <a:ext uri="{FF2B5EF4-FFF2-40B4-BE49-F238E27FC236}">
                <a16:creationId xmlns:a16="http://schemas.microsoft.com/office/drawing/2014/main" id="{089BF685-051B-EA01-2FCE-0C4F1E48A94A}"/>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5A01A0A0-05C2-5082-B12A-DE539BB462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05D26B67-7967-477E-CF8A-A918EBD21A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4041BF-CB28-43FE-B6B9-04013DA126AA}" type="slidenum">
              <a:rPr lang="cs-CZ" altLang="en-US" smtClean="0">
                <a:latin typeface="Calibri" panose="020F0502020204030204" pitchFamily="34" charset="0"/>
              </a:rPr>
              <a:pPr/>
              <a:t>55</a:t>
            </a:fld>
            <a:endParaRPr lang="cs-CZ" altLang="en-US">
              <a:latin typeface="Calibri" panose="020F0502020204030204" pitchFamily="34" charset="0"/>
            </a:endParaRPr>
          </a:p>
        </p:txBody>
      </p:sp>
      <p:sp>
        <p:nvSpPr>
          <p:cNvPr id="105475" name="Rectangle 2">
            <a:extLst>
              <a:ext uri="{FF2B5EF4-FFF2-40B4-BE49-F238E27FC236}">
                <a16:creationId xmlns:a16="http://schemas.microsoft.com/office/drawing/2014/main" id="{EE1A3D2B-B839-E2C9-0B76-E4C7E9E51D27}"/>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F183058C-A3C9-F984-0AF1-1C0F90640B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53BBA208-440C-257F-DD35-193C080E62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578C79-E617-4106-9CE3-55E0109A8FCC}" type="slidenum">
              <a:rPr lang="cs-CZ" altLang="en-US" smtClean="0">
                <a:latin typeface="Calibri" panose="020F0502020204030204" pitchFamily="34" charset="0"/>
              </a:rPr>
              <a:pPr/>
              <a:t>56</a:t>
            </a:fld>
            <a:endParaRPr lang="cs-CZ" altLang="en-US">
              <a:latin typeface="Calibri" panose="020F0502020204030204" pitchFamily="34" charset="0"/>
            </a:endParaRPr>
          </a:p>
        </p:txBody>
      </p:sp>
      <p:sp>
        <p:nvSpPr>
          <p:cNvPr id="117763" name="Rectangle 2">
            <a:extLst>
              <a:ext uri="{FF2B5EF4-FFF2-40B4-BE49-F238E27FC236}">
                <a16:creationId xmlns:a16="http://schemas.microsoft.com/office/drawing/2014/main" id="{800C579E-C39C-BD75-2E87-7A6CCC06ED92}"/>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06A3F260-1B4D-EF46-280C-95A6A1DFF8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B5944EF7-6D2F-3866-CE73-6294D70935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74EBAD-4E8E-43F8-B082-E3BA5358ED22}" type="slidenum">
              <a:rPr lang="cs-CZ" altLang="en-US" smtClean="0">
                <a:latin typeface="Calibri" panose="020F0502020204030204" pitchFamily="34" charset="0"/>
              </a:rPr>
              <a:pPr/>
              <a:t>57</a:t>
            </a:fld>
            <a:endParaRPr lang="cs-CZ" altLang="en-US">
              <a:latin typeface="Calibri" panose="020F0502020204030204" pitchFamily="34" charset="0"/>
            </a:endParaRPr>
          </a:p>
        </p:txBody>
      </p:sp>
      <p:sp>
        <p:nvSpPr>
          <p:cNvPr id="119811" name="Rectangle 2">
            <a:extLst>
              <a:ext uri="{FF2B5EF4-FFF2-40B4-BE49-F238E27FC236}">
                <a16:creationId xmlns:a16="http://schemas.microsoft.com/office/drawing/2014/main" id="{8926EA67-F92B-95E1-7E1F-1F81DC25E3BB}"/>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BFE901BE-1E40-87CA-19FB-52D9B06226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2A2C94EF-FFED-6B87-0F63-4F173AB1DF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E912ED-A64F-4F15-AA79-7F7C9865835A}" type="slidenum">
              <a:rPr lang="cs-CZ" altLang="en-US" smtClean="0">
                <a:latin typeface="Calibri" panose="020F0502020204030204" pitchFamily="34" charset="0"/>
              </a:rPr>
              <a:pPr/>
              <a:t>58</a:t>
            </a:fld>
            <a:endParaRPr lang="cs-CZ" altLang="en-US">
              <a:latin typeface="Calibri" panose="020F0502020204030204" pitchFamily="34" charset="0"/>
            </a:endParaRPr>
          </a:p>
        </p:txBody>
      </p:sp>
      <p:sp>
        <p:nvSpPr>
          <p:cNvPr id="121859" name="Rectangle 2">
            <a:extLst>
              <a:ext uri="{FF2B5EF4-FFF2-40B4-BE49-F238E27FC236}">
                <a16:creationId xmlns:a16="http://schemas.microsoft.com/office/drawing/2014/main" id="{FA86E3BE-593C-579A-4E20-F5E3A6481806}"/>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6AE3BEAF-E7BC-A7AF-4BEE-60613C5521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86FA4C9E-0C90-E54B-4540-D062709709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1652A9-AC42-49C8-BAE6-F08C46DEDDBA}" type="slidenum">
              <a:rPr lang="cs-CZ" altLang="en-US" smtClean="0">
                <a:latin typeface="Calibri" panose="020F0502020204030204" pitchFamily="34" charset="0"/>
              </a:rPr>
              <a:pPr/>
              <a:t>59</a:t>
            </a:fld>
            <a:endParaRPr lang="cs-CZ" altLang="en-US">
              <a:latin typeface="Calibri" panose="020F0502020204030204" pitchFamily="34" charset="0"/>
            </a:endParaRPr>
          </a:p>
        </p:txBody>
      </p:sp>
      <p:sp>
        <p:nvSpPr>
          <p:cNvPr id="123907" name="Rectangle 2">
            <a:extLst>
              <a:ext uri="{FF2B5EF4-FFF2-40B4-BE49-F238E27FC236}">
                <a16:creationId xmlns:a16="http://schemas.microsoft.com/office/drawing/2014/main" id="{5DEF54A2-7162-43FF-D5FE-5F449A89D3E4}"/>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C4AB1168-EE13-2D32-8BCF-1CA82FAA2F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7C3BCCC8-69CD-BD12-5C73-F48A09A834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E7BB9E-50A1-4ED7-B20A-0A2A48C3A798}" type="slidenum">
              <a:rPr lang="cs-CZ" altLang="en-US" smtClean="0">
                <a:latin typeface="Calibri" panose="020F0502020204030204" pitchFamily="34" charset="0"/>
              </a:rPr>
              <a:pPr/>
              <a:t>60</a:t>
            </a:fld>
            <a:endParaRPr lang="cs-CZ" altLang="en-US">
              <a:latin typeface="Calibri" panose="020F0502020204030204" pitchFamily="34" charset="0"/>
            </a:endParaRPr>
          </a:p>
        </p:txBody>
      </p:sp>
      <p:sp>
        <p:nvSpPr>
          <p:cNvPr id="125955" name="Rectangle 2">
            <a:extLst>
              <a:ext uri="{FF2B5EF4-FFF2-40B4-BE49-F238E27FC236}">
                <a16:creationId xmlns:a16="http://schemas.microsoft.com/office/drawing/2014/main" id="{9F56EE57-1979-6F31-E066-64652BD8A30B}"/>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B52FFD28-8621-8AC6-3184-750F360194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0C8144E9-435C-6013-D62C-2411D17F0E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AAD913-94D4-4174-BC73-20338F268673}" type="slidenum">
              <a:rPr lang="cs-CZ" altLang="en-US" smtClean="0">
                <a:latin typeface="Calibri" panose="020F0502020204030204" pitchFamily="34" charset="0"/>
              </a:rPr>
              <a:pPr/>
              <a:t>6</a:t>
            </a:fld>
            <a:endParaRPr lang="cs-CZ" altLang="en-US">
              <a:latin typeface="Calibri" panose="020F0502020204030204" pitchFamily="34" charset="0"/>
            </a:endParaRPr>
          </a:p>
        </p:txBody>
      </p:sp>
      <p:sp>
        <p:nvSpPr>
          <p:cNvPr id="17411" name="Rectangle 2">
            <a:extLst>
              <a:ext uri="{FF2B5EF4-FFF2-40B4-BE49-F238E27FC236}">
                <a16:creationId xmlns:a16="http://schemas.microsoft.com/office/drawing/2014/main" id="{DD38B28C-C7BB-5F65-AE0E-C06B7183B55E}"/>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85BFC03C-86B1-B8E4-0F1D-683F6D810D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A89039C0-6192-BFFE-A15B-EDE4E12EA8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7FFCD7-8933-4F00-B0BB-1BA24ED63BA1}" type="slidenum">
              <a:rPr lang="cs-CZ" altLang="en-US" smtClean="0">
                <a:latin typeface="Calibri" panose="020F0502020204030204" pitchFamily="34" charset="0"/>
              </a:rPr>
              <a:pPr/>
              <a:t>61</a:t>
            </a:fld>
            <a:endParaRPr lang="cs-CZ" altLang="en-US">
              <a:latin typeface="Calibri" panose="020F0502020204030204" pitchFamily="34" charset="0"/>
            </a:endParaRPr>
          </a:p>
        </p:txBody>
      </p:sp>
      <p:sp>
        <p:nvSpPr>
          <p:cNvPr id="128003" name="Rectangle 2">
            <a:extLst>
              <a:ext uri="{FF2B5EF4-FFF2-40B4-BE49-F238E27FC236}">
                <a16:creationId xmlns:a16="http://schemas.microsoft.com/office/drawing/2014/main" id="{7289AA1A-68F2-F120-965A-CF428C65EB4F}"/>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217B1909-0D65-0E59-07D4-8CFB89BF94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15F4FDB6-326A-FB0D-443D-B050ED0406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3614C9-C6A7-4F32-92D3-8E21EF2B20B2}" type="slidenum">
              <a:rPr lang="cs-CZ" altLang="en-US" smtClean="0">
                <a:latin typeface="Calibri" panose="020F0502020204030204" pitchFamily="34" charset="0"/>
              </a:rPr>
              <a:pPr/>
              <a:t>62</a:t>
            </a:fld>
            <a:endParaRPr lang="cs-CZ" altLang="en-US">
              <a:latin typeface="Calibri" panose="020F0502020204030204" pitchFamily="34" charset="0"/>
            </a:endParaRPr>
          </a:p>
        </p:txBody>
      </p:sp>
      <p:sp>
        <p:nvSpPr>
          <p:cNvPr id="130051" name="Rectangle 2">
            <a:extLst>
              <a:ext uri="{FF2B5EF4-FFF2-40B4-BE49-F238E27FC236}">
                <a16:creationId xmlns:a16="http://schemas.microsoft.com/office/drawing/2014/main" id="{94CAD105-EEE2-DBEA-A24D-3F6252799271}"/>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88C5D625-73A1-14E6-3BFF-7F440C1B20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en-US"/>
              <a:t>Členění dle katalogu z roku 2001</a:t>
            </a:r>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E438D7C6-601D-CAFF-FF14-44F4B69CE3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44C089-FF6A-42FB-A9A8-B60C79F2ABC2}" type="slidenum">
              <a:rPr lang="cs-CZ" altLang="en-US" smtClean="0">
                <a:latin typeface="Calibri" panose="020F0502020204030204" pitchFamily="34" charset="0"/>
              </a:rPr>
              <a:pPr/>
              <a:t>63</a:t>
            </a:fld>
            <a:endParaRPr lang="cs-CZ" altLang="en-US">
              <a:latin typeface="Calibri" panose="020F0502020204030204" pitchFamily="34" charset="0"/>
            </a:endParaRPr>
          </a:p>
        </p:txBody>
      </p:sp>
      <p:sp>
        <p:nvSpPr>
          <p:cNvPr id="113667" name="Rectangle 2">
            <a:extLst>
              <a:ext uri="{FF2B5EF4-FFF2-40B4-BE49-F238E27FC236}">
                <a16:creationId xmlns:a16="http://schemas.microsoft.com/office/drawing/2014/main" id="{29259D17-82EF-0046-1CD2-05AD08E4684F}"/>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79882FAE-4DE5-F0F5-2544-4E8F6E653A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95B8D068-8D6A-C73A-7CE6-5FF93C0378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BAF74D-20FE-4DD7-98C3-AFCE8774DF93}" type="slidenum">
              <a:rPr lang="cs-CZ" altLang="en-US" smtClean="0">
                <a:latin typeface="Calibri" panose="020F0502020204030204" pitchFamily="34" charset="0"/>
              </a:rPr>
              <a:pPr/>
              <a:t>64</a:t>
            </a:fld>
            <a:endParaRPr lang="cs-CZ" altLang="en-US">
              <a:latin typeface="Calibri" panose="020F0502020204030204" pitchFamily="34" charset="0"/>
            </a:endParaRPr>
          </a:p>
        </p:txBody>
      </p:sp>
      <p:sp>
        <p:nvSpPr>
          <p:cNvPr id="115715" name="Rectangle 2">
            <a:extLst>
              <a:ext uri="{FF2B5EF4-FFF2-40B4-BE49-F238E27FC236}">
                <a16:creationId xmlns:a16="http://schemas.microsoft.com/office/drawing/2014/main" id="{C2D9B765-2C1F-F684-1DEA-691473F8A886}"/>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771E1C74-B105-5644-528E-83CF903260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63EADFAF-CE3E-3456-EA05-2C41EAAB25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CC10DE-E3A6-4565-847E-147576FA98F0}" type="slidenum">
              <a:rPr lang="cs-CZ" altLang="en-US" smtClean="0">
                <a:latin typeface="Calibri" panose="020F0502020204030204" pitchFamily="34" charset="0"/>
              </a:rPr>
              <a:pPr/>
              <a:t>65</a:t>
            </a:fld>
            <a:endParaRPr lang="cs-CZ" altLang="en-US">
              <a:latin typeface="Calibri" panose="020F0502020204030204" pitchFamily="34" charset="0"/>
            </a:endParaRPr>
          </a:p>
        </p:txBody>
      </p:sp>
      <p:sp>
        <p:nvSpPr>
          <p:cNvPr id="136195" name="Rectangle 2">
            <a:extLst>
              <a:ext uri="{FF2B5EF4-FFF2-40B4-BE49-F238E27FC236}">
                <a16:creationId xmlns:a16="http://schemas.microsoft.com/office/drawing/2014/main" id="{51326643-0736-0400-9FD1-D9AFF651C4FB}"/>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E9BDEB5C-0318-5B2C-0826-92D84D94E1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63EADFAF-CE3E-3456-EA05-2C41EAAB25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CC10DE-E3A6-4565-847E-147576FA98F0}" type="slidenum">
              <a:rPr lang="cs-CZ" altLang="en-US" smtClean="0">
                <a:latin typeface="Calibri" panose="020F0502020204030204" pitchFamily="34" charset="0"/>
              </a:rPr>
              <a:pPr/>
              <a:t>66</a:t>
            </a:fld>
            <a:endParaRPr lang="cs-CZ" altLang="en-US">
              <a:latin typeface="Calibri" panose="020F0502020204030204" pitchFamily="34" charset="0"/>
            </a:endParaRPr>
          </a:p>
        </p:txBody>
      </p:sp>
      <p:sp>
        <p:nvSpPr>
          <p:cNvPr id="136195" name="Rectangle 2">
            <a:extLst>
              <a:ext uri="{FF2B5EF4-FFF2-40B4-BE49-F238E27FC236}">
                <a16:creationId xmlns:a16="http://schemas.microsoft.com/office/drawing/2014/main" id="{51326643-0736-0400-9FD1-D9AFF651C4FB}"/>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E9BDEB5C-0318-5B2C-0826-92D84D94E1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5175341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2988B646-544E-EA37-597B-B5774CE989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E12C0C-901B-43DF-9F7A-7C2AE4BED7B6}" type="slidenum">
              <a:rPr lang="cs-CZ" altLang="en-US" smtClean="0">
                <a:latin typeface="Calibri" panose="020F0502020204030204" pitchFamily="34" charset="0"/>
              </a:rPr>
              <a:pPr/>
              <a:t>67</a:t>
            </a:fld>
            <a:endParaRPr lang="cs-CZ" altLang="en-US">
              <a:latin typeface="Calibri" panose="020F0502020204030204" pitchFamily="34" charset="0"/>
            </a:endParaRPr>
          </a:p>
        </p:txBody>
      </p:sp>
      <p:sp>
        <p:nvSpPr>
          <p:cNvPr id="119811" name="Rectangle 2">
            <a:extLst>
              <a:ext uri="{FF2B5EF4-FFF2-40B4-BE49-F238E27FC236}">
                <a16:creationId xmlns:a16="http://schemas.microsoft.com/office/drawing/2014/main" id="{3104C6BA-01FF-0A67-01DF-19D98DD1FCF4}"/>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139CAAB8-89E4-017F-B610-DE7186DB49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A9858697-2DB5-2314-E205-E0838754D2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9193FC-455E-42AA-B32E-9FC7C4273EBB}" type="slidenum">
              <a:rPr lang="cs-CZ" altLang="en-US" smtClean="0">
                <a:latin typeface="Calibri" panose="020F0502020204030204" pitchFamily="34" charset="0"/>
              </a:rPr>
              <a:pPr/>
              <a:t>68</a:t>
            </a:fld>
            <a:endParaRPr lang="cs-CZ" altLang="en-US">
              <a:latin typeface="Calibri" panose="020F0502020204030204" pitchFamily="34" charset="0"/>
            </a:endParaRPr>
          </a:p>
        </p:txBody>
      </p:sp>
      <p:sp>
        <p:nvSpPr>
          <p:cNvPr id="121859" name="Rectangle 2">
            <a:extLst>
              <a:ext uri="{FF2B5EF4-FFF2-40B4-BE49-F238E27FC236}">
                <a16:creationId xmlns:a16="http://schemas.microsoft.com/office/drawing/2014/main" id="{A3A0985B-9E80-2E2F-2B94-B0F6BFA3BFE6}"/>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56D28CE2-BE1E-C6E5-DA42-9EC2D7C0DC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AF3D7CED-FE44-C894-579F-3D618B163D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CA05D4-43D9-407A-A8D1-637C3A87B9B0}" type="slidenum">
              <a:rPr lang="cs-CZ" altLang="en-US" smtClean="0">
                <a:latin typeface="Calibri" panose="020F0502020204030204" pitchFamily="34" charset="0"/>
              </a:rPr>
              <a:pPr/>
              <a:t>69</a:t>
            </a:fld>
            <a:endParaRPr lang="cs-CZ" altLang="en-US">
              <a:latin typeface="Calibri" panose="020F0502020204030204" pitchFamily="34" charset="0"/>
            </a:endParaRPr>
          </a:p>
        </p:txBody>
      </p:sp>
      <p:sp>
        <p:nvSpPr>
          <p:cNvPr id="123907" name="Rectangle 2">
            <a:extLst>
              <a:ext uri="{FF2B5EF4-FFF2-40B4-BE49-F238E27FC236}">
                <a16:creationId xmlns:a16="http://schemas.microsoft.com/office/drawing/2014/main" id="{EB3B1702-141D-A7F4-CEFC-1145DDEF9FA6}"/>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452BF65F-D75C-80F2-A425-552871B889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DB55D227-493F-9C36-C94C-5AF435ABD43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B7CF56-6FB2-4F24-95AC-14B481AF65F2}" type="slidenum">
              <a:rPr kumimoji="0" lang="cs-CZ" altLang="cs-CZ"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cs-CZ" altLang="cs-CZ"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5955" name="Rectangle 2">
            <a:extLst>
              <a:ext uri="{FF2B5EF4-FFF2-40B4-BE49-F238E27FC236}">
                <a16:creationId xmlns:a16="http://schemas.microsoft.com/office/drawing/2014/main" id="{E7B48BF1-A96C-9841-C36D-42E971171C4E}"/>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34ED122C-054E-B9E2-3638-BF8FAC1055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0666C9FD-637E-A4D3-C60D-1E31117224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018FC7-15D3-411A-9990-50A9D49DEE59}" type="slidenum">
              <a:rPr lang="cs-CZ" altLang="en-US" smtClean="0">
                <a:latin typeface="Calibri" panose="020F0502020204030204" pitchFamily="34" charset="0"/>
              </a:rPr>
              <a:pPr/>
              <a:t>7</a:t>
            </a:fld>
            <a:endParaRPr lang="cs-CZ" altLang="en-US">
              <a:latin typeface="Calibri" panose="020F0502020204030204" pitchFamily="34" charset="0"/>
            </a:endParaRPr>
          </a:p>
        </p:txBody>
      </p:sp>
      <p:sp>
        <p:nvSpPr>
          <p:cNvPr id="19459" name="Rectangle 2">
            <a:extLst>
              <a:ext uri="{FF2B5EF4-FFF2-40B4-BE49-F238E27FC236}">
                <a16:creationId xmlns:a16="http://schemas.microsoft.com/office/drawing/2014/main" id="{02AC723E-30E9-B488-5354-68DD0775F2EA}"/>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14B4697D-8853-B53E-2C55-6E1514D8AD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F5B7C814-08E7-3647-03E8-B949DDDF9D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376976-2766-4709-89C1-3846A001A102}" type="slidenum">
              <a:rPr lang="cs-CZ" altLang="en-US" smtClean="0">
                <a:latin typeface="Calibri" panose="020F0502020204030204" pitchFamily="34" charset="0"/>
              </a:rPr>
              <a:pPr/>
              <a:t>71</a:t>
            </a:fld>
            <a:endParaRPr lang="cs-CZ" altLang="en-US">
              <a:latin typeface="Calibri" panose="020F0502020204030204" pitchFamily="34" charset="0"/>
            </a:endParaRPr>
          </a:p>
        </p:txBody>
      </p:sp>
      <p:sp>
        <p:nvSpPr>
          <p:cNvPr id="128003" name="Rectangle 2">
            <a:extLst>
              <a:ext uri="{FF2B5EF4-FFF2-40B4-BE49-F238E27FC236}">
                <a16:creationId xmlns:a16="http://schemas.microsoft.com/office/drawing/2014/main" id="{C03B9F3E-A68A-F35C-0205-380894347071}"/>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4CEDE6F9-AA36-57FA-E111-148CDCBD80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B5D73BD2-59D9-3A1E-6963-5E81BD4F46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A282FD-D05D-4993-8F1E-2394CE7CA638}" type="slidenum">
              <a:rPr lang="cs-CZ" altLang="en-US" smtClean="0">
                <a:latin typeface="Calibri" panose="020F0502020204030204" pitchFamily="34" charset="0"/>
              </a:rPr>
              <a:pPr/>
              <a:t>72</a:t>
            </a:fld>
            <a:endParaRPr lang="cs-CZ" altLang="en-US">
              <a:latin typeface="Calibri" panose="020F0502020204030204" pitchFamily="34" charset="0"/>
            </a:endParaRPr>
          </a:p>
        </p:txBody>
      </p:sp>
      <p:sp>
        <p:nvSpPr>
          <p:cNvPr id="130051" name="Rectangle 2">
            <a:extLst>
              <a:ext uri="{FF2B5EF4-FFF2-40B4-BE49-F238E27FC236}">
                <a16:creationId xmlns:a16="http://schemas.microsoft.com/office/drawing/2014/main" id="{318345AA-F3FE-31A8-5B31-E5178C511437}"/>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8D738E69-0D7F-6818-2B85-93DD8601D4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0D71D6CC-49F5-E1E4-869A-DBA307326C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B10A38-E5E3-4D36-82CC-D77403A32BAC}" type="slidenum">
              <a:rPr lang="cs-CZ" altLang="en-US" smtClean="0">
                <a:latin typeface="Calibri" panose="020F0502020204030204" pitchFamily="34" charset="0"/>
              </a:rPr>
              <a:pPr/>
              <a:t>73</a:t>
            </a:fld>
            <a:endParaRPr lang="cs-CZ" altLang="en-US">
              <a:latin typeface="Calibri" panose="020F0502020204030204" pitchFamily="34" charset="0"/>
            </a:endParaRPr>
          </a:p>
        </p:txBody>
      </p:sp>
      <p:sp>
        <p:nvSpPr>
          <p:cNvPr id="132099" name="Rectangle 2">
            <a:extLst>
              <a:ext uri="{FF2B5EF4-FFF2-40B4-BE49-F238E27FC236}">
                <a16:creationId xmlns:a16="http://schemas.microsoft.com/office/drawing/2014/main" id="{6CE3F49B-C119-853F-D476-3648FD967D23}"/>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98F64449-D7CA-E4EA-01E4-91D2B5D60C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6888DEEA-E74D-CA4F-3BFC-010A4D38AA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1FE9D0-C1CF-4147-9DDD-DC682529C61F}" type="slidenum">
              <a:rPr lang="cs-CZ" altLang="en-US" smtClean="0">
                <a:latin typeface="Calibri" panose="020F0502020204030204" pitchFamily="34" charset="0"/>
              </a:rPr>
              <a:pPr/>
              <a:t>74</a:t>
            </a:fld>
            <a:endParaRPr lang="cs-CZ" altLang="en-US">
              <a:latin typeface="Calibri" panose="020F0502020204030204" pitchFamily="34" charset="0"/>
            </a:endParaRPr>
          </a:p>
        </p:txBody>
      </p:sp>
      <p:sp>
        <p:nvSpPr>
          <p:cNvPr id="134147" name="Rectangle 2">
            <a:extLst>
              <a:ext uri="{FF2B5EF4-FFF2-40B4-BE49-F238E27FC236}">
                <a16:creationId xmlns:a16="http://schemas.microsoft.com/office/drawing/2014/main" id="{1E7A94CE-B8C1-22BB-DDB4-14FA7E8E08A5}"/>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55780D71-7E58-1B69-610A-781DC42D34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E57B80ED-7E41-EC39-419E-83E1C3E049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6DB8A0-5034-4526-A5F7-A21FC3C8A684}" type="slidenum">
              <a:rPr lang="cs-CZ" altLang="en-US" smtClean="0">
                <a:latin typeface="Calibri" panose="020F0502020204030204" pitchFamily="34" charset="0"/>
              </a:rPr>
              <a:pPr/>
              <a:t>75</a:t>
            </a:fld>
            <a:endParaRPr lang="cs-CZ" altLang="en-US">
              <a:latin typeface="Calibri" panose="020F0502020204030204" pitchFamily="34" charset="0"/>
            </a:endParaRPr>
          </a:p>
        </p:txBody>
      </p:sp>
      <p:sp>
        <p:nvSpPr>
          <p:cNvPr id="136195" name="Rectangle 2">
            <a:extLst>
              <a:ext uri="{FF2B5EF4-FFF2-40B4-BE49-F238E27FC236}">
                <a16:creationId xmlns:a16="http://schemas.microsoft.com/office/drawing/2014/main" id="{A0117ED3-961D-F5F0-9FA2-2CBFBF550393}"/>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0CAB4200-96FB-964D-EF70-996116204F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B7D393FE-7C37-D1D9-0B2F-19EAF88BA2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091B0F-7FF7-4F46-B2EF-B32A6CAC33A9}" type="slidenum">
              <a:rPr lang="cs-CZ" altLang="en-US" smtClean="0">
                <a:latin typeface="Calibri" panose="020F0502020204030204" pitchFamily="34" charset="0"/>
              </a:rPr>
              <a:pPr/>
              <a:t>76</a:t>
            </a:fld>
            <a:endParaRPr lang="cs-CZ" altLang="en-US">
              <a:latin typeface="Calibri" panose="020F0502020204030204" pitchFamily="34" charset="0"/>
            </a:endParaRPr>
          </a:p>
        </p:txBody>
      </p:sp>
      <p:sp>
        <p:nvSpPr>
          <p:cNvPr id="138243" name="Rectangle 2">
            <a:extLst>
              <a:ext uri="{FF2B5EF4-FFF2-40B4-BE49-F238E27FC236}">
                <a16:creationId xmlns:a16="http://schemas.microsoft.com/office/drawing/2014/main" id="{95D54165-AB8A-191D-660C-CC17E07E3597}"/>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D9D88723-53C9-61E1-7536-FB2BBCE179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C7AF75CF-5C92-8D75-0CE1-74591A0622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32D1BA-49E2-4447-B37D-8451A76B97C4}" type="slidenum">
              <a:rPr lang="cs-CZ" altLang="en-US" smtClean="0">
                <a:latin typeface="Calibri" panose="020F0502020204030204" pitchFamily="34" charset="0"/>
              </a:rPr>
              <a:pPr/>
              <a:t>77</a:t>
            </a:fld>
            <a:endParaRPr lang="cs-CZ" altLang="en-US">
              <a:latin typeface="Calibri" panose="020F0502020204030204" pitchFamily="34" charset="0"/>
            </a:endParaRPr>
          </a:p>
        </p:txBody>
      </p:sp>
      <p:sp>
        <p:nvSpPr>
          <p:cNvPr id="140291" name="Rectangle 2">
            <a:extLst>
              <a:ext uri="{FF2B5EF4-FFF2-40B4-BE49-F238E27FC236}">
                <a16:creationId xmlns:a16="http://schemas.microsoft.com/office/drawing/2014/main" id="{B7FA7D57-4F28-A0E7-F105-30B688F4C1AC}"/>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21FC2E11-0AF4-D9C5-B69A-8A13CE00F9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13A1E0CC-7EB5-45C4-6DAB-66EE08C269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95B285-9B87-4C5C-BA74-7DB9957EAD66}" type="slidenum">
              <a:rPr lang="cs-CZ" altLang="en-US" smtClean="0">
                <a:latin typeface="Calibri" panose="020F0502020204030204" pitchFamily="34" charset="0"/>
              </a:rPr>
              <a:pPr/>
              <a:t>78</a:t>
            </a:fld>
            <a:endParaRPr lang="cs-CZ" altLang="en-US">
              <a:latin typeface="Calibri" panose="020F0502020204030204" pitchFamily="34" charset="0"/>
            </a:endParaRPr>
          </a:p>
        </p:txBody>
      </p:sp>
      <p:sp>
        <p:nvSpPr>
          <p:cNvPr id="142339" name="Rectangle 2">
            <a:extLst>
              <a:ext uri="{FF2B5EF4-FFF2-40B4-BE49-F238E27FC236}">
                <a16:creationId xmlns:a16="http://schemas.microsoft.com/office/drawing/2014/main" id="{360761CE-B668-46B0-4746-E6C265E40809}"/>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CA9A0D5D-CFF4-691D-ECC4-7C6C347A4F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A48C2F42-A838-0A31-C38C-F02AF533AE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F27B19-60B3-4F38-98A3-5907803C6CCD}" type="slidenum">
              <a:rPr lang="cs-CZ" altLang="en-US" smtClean="0">
                <a:latin typeface="Calibri" panose="020F0502020204030204" pitchFamily="34" charset="0"/>
              </a:rPr>
              <a:pPr/>
              <a:t>79</a:t>
            </a:fld>
            <a:endParaRPr lang="cs-CZ" altLang="en-US">
              <a:latin typeface="Calibri" panose="020F0502020204030204" pitchFamily="34" charset="0"/>
            </a:endParaRPr>
          </a:p>
        </p:txBody>
      </p:sp>
      <p:sp>
        <p:nvSpPr>
          <p:cNvPr id="144387" name="Rectangle 2">
            <a:extLst>
              <a:ext uri="{FF2B5EF4-FFF2-40B4-BE49-F238E27FC236}">
                <a16:creationId xmlns:a16="http://schemas.microsoft.com/office/drawing/2014/main" id="{8DFAE22A-D6F1-8FF8-EB72-D02D9E42945C}"/>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85361A66-CF5B-73AC-CB7A-4AE94CAFAA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6F7CFCF4-2EC4-A5F5-FB9C-699C9DA863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6FA368-1722-4370-9D14-1B7F373BD63C}" type="slidenum">
              <a:rPr lang="cs-CZ" altLang="en-US" smtClean="0">
                <a:latin typeface="Calibri" panose="020F0502020204030204" pitchFamily="34" charset="0"/>
              </a:rPr>
              <a:pPr/>
              <a:t>80</a:t>
            </a:fld>
            <a:endParaRPr lang="cs-CZ" altLang="en-US">
              <a:latin typeface="Calibri" panose="020F0502020204030204" pitchFamily="34" charset="0"/>
            </a:endParaRPr>
          </a:p>
        </p:txBody>
      </p:sp>
      <p:sp>
        <p:nvSpPr>
          <p:cNvPr id="146435" name="Rectangle 2">
            <a:extLst>
              <a:ext uri="{FF2B5EF4-FFF2-40B4-BE49-F238E27FC236}">
                <a16:creationId xmlns:a16="http://schemas.microsoft.com/office/drawing/2014/main" id="{418E6E6C-7B85-29AE-6E3E-F812DC7DC4D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827053F-488E-A5D5-38D0-BD43AABF47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173EFC6E-530C-4AB3-462C-0AF41EFCBF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42030D-0703-4ADA-97D6-85957E32EF6C}" type="slidenum">
              <a:rPr lang="cs-CZ" altLang="en-US" smtClean="0">
                <a:latin typeface="Calibri" panose="020F0502020204030204" pitchFamily="34" charset="0"/>
              </a:rPr>
              <a:pPr/>
              <a:t>8</a:t>
            </a:fld>
            <a:endParaRPr lang="cs-CZ" altLang="en-US">
              <a:latin typeface="Calibri" panose="020F0502020204030204" pitchFamily="34" charset="0"/>
            </a:endParaRPr>
          </a:p>
        </p:txBody>
      </p:sp>
      <p:sp>
        <p:nvSpPr>
          <p:cNvPr id="21507" name="Rectangle 2">
            <a:extLst>
              <a:ext uri="{FF2B5EF4-FFF2-40B4-BE49-F238E27FC236}">
                <a16:creationId xmlns:a16="http://schemas.microsoft.com/office/drawing/2014/main" id="{9CFDDF01-7ED0-0238-4B68-931E6CF14EF9}"/>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9BE4734B-956F-FEDB-1D8A-384E0F4681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8DB53F30-7C44-50DA-4136-C5C14469DF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0AEFF6-FDDD-4B6C-AC09-402A58891405}" type="slidenum">
              <a:rPr lang="cs-CZ" altLang="en-US" smtClean="0">
                <a:latin typeface="Calibri" panose="020F0502020204030204" pitchFamily="34" charset="0"/>
              </a:rPr>
              <a:pPr/>
              <a:t>81</a:t>
            </a:fld>
            <a:endParaRPr lang="cs-CZ" altLang="en-US">
              <a:latin typeface="Calibri" panose="020F0502020204030204" pitchFamily="34" charset="0"/>
            </a:endParaRPr>
          </a:p>
        </p:txBody>
      </p:sp>
      <p:sp>
        <p:nvSpPr>
          <p:cNvPr id="148483" name="Rectangle 2">
            <a:extLst>
              <a:ext uri="{FF2B5EF4-FFF2-40B4-BE49-F238E27FC236}">
                <a16:creationId xmlns:a16="http://schemas.microsoft.com/office/drawing/2014/main" id="{D47CA419-C0D0-0B57-E3E9-BED9A5DE8085}"/>
              </a:ext>
            </a:extLst>
          </p:cNvPr>
          <p:cNvSpPr>
            <a:spLocks noGrp="1" noRot="1" noChangeAspect="1" noChangeArrowheads="1" noTextEdit="1"/>
          </p:cNvSpPr>
          <p:nvPr>
            <p:ph type="sldImg"/>
          </p:nvPr>
        </p:nvSpPr>
        <p:spPr>
          <a:ln/>
        </p:spPr>
      </p:sp>
      <p:sp>
        <p:nvSpPr>
          <p:cNvPr id="148484" name="Rectangle 3">
            <a:extLst>
              <a:ext uri="{FF2B5EF4-FFF2-40B4-BE49-F238E27FC236}">
                <a16:creationId xmlns:a16="http://schemas.microsoft.com/office/drawing/2014/main" id="{94E6E2BC-6902-6C58-BF51-CF99C2F1D8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387685CC-0DB7-E338-D3FC-C73D9845B7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F1861A-8BCA-4DC5-82EC-627BDEC70862}" type="slidenum">
              <a:rPr lang="cs-CZ" altLang="en-US" smtClean="0">
                <a:latin typeface="Calibri" panose="020F0502020204030204" pitchFamily="34" charset="0"/>
              </a:rPr>
              <a:pPr/>
              <a:t>82</a:t>
            </a:fld>
            <a:endParaRPr lang="cs-CZ" altLang="en-US">
              <a:latin typeface="Calibri" panose="020F0502020204030204" pitchFamily="34" charset="0"/>
            </a:endParaRPr>
          </a:p>
        </p:txBody>
      </p:sp>
      <p:sp>
        <p:nvSpPr>
          <p:cNvPr id="150531" name="Rectangle 2">
            <a:extLst>
              <a:ext uri="{FF2B5EF4-FFF2-40B4-BE49-F238E27FC236}">
                <a16:creationId xmlns:a16="http://schemas.microsoft.com/office/drawing/2014/main" id="{BA3E123B-EE14-485C-1A55-5EBA4D65C55B}"/>
              </a:ext>
            </a:extLst>
          </p:cNvPr>
          <p:cNvSpPr>
            <a:spLocks noGrp="1" noRot="1" noChangeAspect="1" noChangeArrowheads="1" noTextEdit="1"/>
          </p:cNvSpPr>
          <p:nvPr>
            <p:ph type="sldImg"/>
          </p:nvPr>
        </p:nvSpPr>
        <p:spPr>
          <a:ln/>
        </p:spPr>
      </p:sp>
      <p:sp>
        <p:nvSpPr>
          <p:cNvPr id="150532" name="Rectangle 3">
            <a:extLst>
              <a:ext uri="{FF2B5EF4-FFF2-40B4-BE49-F238E27FC236}">
                <a16:creationId xmlns:a16="http://schemas.microsoft.com/office/drawing/2014/main" id="{3055DC93-DD81-9495-475A-E6A0145D4A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EED5DB29-E24F-B571-8FE8-57C47F503F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774FF4-A2CE-4536-9650-7C5399F1FD53}" type="slidenum">
              <a:rPr lang="cs-CZ" altLang="en-US" smtClean="0">
                <a:latin typeface="Calibri" panose="020F0502020204030204" pitchFamily="34" charset="0"/>
              </a:rPr>
              <a:pPr/>
              <a:t>83</a:t>
            </a:fld>
            <a:endParaRPr lang="cs-CZ" altLang="en-US">
              <a:latin typeface="Calibri" panose="020F0502020204030204" pitchFamily="34" charset="0"/>
            </a:endParaRPr>
          </a:p>
        </p:txBody>
      </p:sp>
      <p:sp>
        <p:nvSpPr>
          <p:cNvPr id="152579" name="Rectangle 2">
            <a:extLst>
              <a:ext uri="{FF2B5EF4-FFF2-40B4-BE49-F238E27FC236}">
                <a16:creationId xmlns:a16="http://schemas.microsoft.com/office/drawing/2014/main" id="{209039A0-F456-1E65-01A6-7113B719F8FA}"/>
              </a:ext>
            </a:extLst>
          </p:cNvPr>
          <p:cNvSpPr>
            <a:spLocks noGrp="1" noRot="1" noChangeAspect="1" noChangeArrowheads="1" noTextEdit="1"/>
          </p:cNvSpPr>
          <p:nvPr>
            <p:ph type="sldImg"/>
          </p:nvPr>
        </p:nvSpPr>
        <p:spPr>
          <a:ln/>
        </p:spPr>
      </p:sp>
      <p:sp>
        <p:nvSpPr>
          <p:cNvPr id="152580" name="Rectangle 3">
            <a:extLst>
              <a:ext uri="{FF2B5EF4-FFF2-40B4-BE49-F238E27FC236}">
                <a16:creationId xmlns:a16="http://schemas.microsoft.com/office/drawing/2014/main" id="{10B170CB-74A3-EF74-FCEC-873FC403FB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5BC994EA-700E-D565-06EF-BEEE86B6F8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6189DEC-DE68-4A11-ABF6-2A80B6E94D8E}" type="slidenum">
              <a:rPr lang="cs-CZ" altLang="en-US" smtClean="0">
                <a:latin typeface="Calibri" panose="020F0502020204030204" pitchFamily="34" charset="0"/>
              </a:rPr>
              <a:pPr/>
              <a:t>84</a:t>
            </a:fld>
            <a:endParaRPr lang="cs-CZ" altLang="en-US">
              <a:latin typeface="Calibri" panose="020F0502020204030204" pitchFamily="34" charset="0"/>
            </a:endParaRPr>
          </a:p>
        </p:txBody>
      </p:sp>
      <p:sp>
        <p:nvSpPr>
          <p:cNvPr id="154627" name="Rectangle 2">
            <a:extLst>
              <a:ext uri="{FF2B5EF4-FFF2-40B4-BE49-F238E27FC236}">
                <a16:creationId xmlns:a16="http://schemas.microsoft.com/office/drawing/2014/main" id="{DCFCEE36-DCAF-B400-23B8-1174043F8231}"/>
              </a:ext>
            </a:extLst>
          </p:cNvPr>
          <p:cNvSpPr>
            <a:spLocks noGrp="1" noRot="1" noChangeAspect="1" noChangeArrowheads="1" noTextEdit="1"/>
          </p:cNvSpPr>
          <p:nvPr>
            <p:ph type="sldImg"/>
          </p:nvPr>
        </p:nvSpPr>
        <p:spPr>
          <a:ln/>
        </p:spPr>
      </p:sp>
      <p:sp>
        <p:nvSpPr>
          <p:cNvPr id="154628" name="Rectangle 3">
            <a:extLst>
              <a:ext uri="{FF2B5EF4-FFF2-40B4-BE49-F238E27FC236}">
                <a16:creationId xmlns:a16="http://schemas.microsoft.com/office/drawing/2014/main" id="{A05ED515-337C-A296-AAF6-4638BDE8D0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145CC32A-4135-D80F-934E-78C8103566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5B1984-8E00-465A-B9DA-A4BD512BB99D}" type="slidenum">
              <a:rPr lang="cs-CZ" altLang="en-US" smtClean="0">
                <a:latin typeface="Calibri" panose="020F0502020204030204" pitchFamily="34" charset="0"/>
              </a:rPr>
              <a:pPr/>
              <a:t>85</a:t>
            </a:fld>
            <a:endParaRPr lang="cs-CZ" altLang="en-US">
              <a:latin typeface="Calibri" panose="020F0502020204030204" pitchFamily="34" charset="0"/>
            </a:endParaRPr>
          </a:p>
        </p:txBody>
      </p:sp>
      <p:sp>
        <p:nvSpPr>
          <p:cNvPr id="156675" name="Rectangle 2">
            <a:extLst>
              <a:ext uri="{FF2B5EF4-FFF2-40B4-BE49-F238E27FC236}">
                <a16:creationId xmlns:a16="http://schemas.microsoft.com/office/drawing/2014/main" id="{5AFC0178-9E1F-26F1-AA84-394F1FCC47A9}"/>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C86EFBAE-0C7B-7F5F-15D0-BE91E9E2C5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956D1987-5247-6124-B54E-9FC19509DB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E505865-0A08-4418-8692-1B578B4F8FB2}" type="slidenum">
              <a:rPr lang="cs-CZ" altLang="en-US" smtClean="0">
                <a:latin typeface="Calibri" panose="020F0502020204030204" pitchFamily="34" charset="0"/>
              </a:rPr>
              <a:pPr/>
              <a:t>86</a:t>
            </a:fld>
            <a:endParaRPr lang="cs-CZ" altLang="en-US">
              <a:latin typeface="Calibri" panose="020F0502020204030204" pitchFamily="34" charset="0"/>
            </a:endParaRPr>
          </a:p>
        </p:txBody>
      </p:sp>
      <p:sp>
        <p:nvSpPr>
          <p:cNvPr id="158723" name="Rectangle 2">
            <a:extLst>
              <a:ext uri="{FF2B5EF4-FFF2-40B4-BE49-F238E27FC236}">
                <a16:creationId xmlns:a16="http://schemas.microsoft.com/office/drawing/2014/main" id="{2D00E4E6-7BA0-D8A6-EA49-F6ADF0E9C6E2}"/>
              </a:ext>
            </a:extLst>
          </p:cNvPr>
          <p:cNvSpPr>
            <a:spLocks noGrp="1" noRot="1" noChangeAspect="1" noChangeArrowheads="1" noTextEdit="1"/>
          </p:cNvSpPr>
          <p:nvPr>
            <p:ph type="sldImg"/>
          </p:nvPr>
        </p:nvSpPr>
        <p:spPr>
          <a:ln/>
        </p:spPr>
      </p:sp>
      <p:sp>
        <p:nvSpPr>
          <p:cNvPr id="158724" name="Rectangle 3">
            <a:extLst>
              <a:ext uri="{FF2B5EF4-FFF2-40B4-BE49-F238E27FC236}">
                <a16:creationId xmlns:a16="http://schemas.microsoft.com/office/drawing/2014/main" id="{455E09CA-C967-2585-5E26-A79D3F027F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C2B4FEFC-2A4C-BBF0-6E61-F7EDE93C7C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FEBFCE-9308-44F0-B6B0-F5DFD27B4667}" type="slidenum">
              <a:rPr lang="cs-CZ" altLang="en-US" smtClean="0">
                <a:latin typeface="Calibri" panose="020F0502020204030204" pitchFamily="34" charset="0"/>
              </a:rPr>
              <a:pPr/>
              <a:t>87</a:t>
            </a:fld>
            <a:endParaRPr lang="cs-CZ" altLang="en-US">
              <a:latin typeface="Calibri" panose="020F0502020204030204" pitchFamily="34" charset="0"/>
            </a:endParaRPr>
          </a:p>
        </p:txBody>
      </p:sp>
      <p:sp>
        <p:nvSpPr>
          <p:cNvPr id="160771" name="Rectangle 2">
            <a:extLst>
              <a:ext uri="{FF2B5EF4-FFF2-40B4-BE49-F238E27FC236}">
                <a16:creationId xmlns:a16="http://schemas.microsoft.com/office/drawing/2014/main" id="{A4199745-2ABC-5BE9-B149-B52946D21C3A}"/>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C5DA4534-E898-7228-9A1E-C92E8B32BB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7634F402-8C9B-CAB6-9087-8FC723AAE4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EF2FFDB-8D3C-40C6-8DEC-803EB3590864}" type="slidenum">
              <a:rPr lang="cs-CZ" altLang="en-US" smtClean="0">
                <a:latin typeface="Calibri" panose="020F0502020204030204" pitchFamily="34" charset="0"/>
              </a:rPr>
              <a:pPr/>
              <a:t>88</a:t>
            </a:fld>
            <a:endParaRPr lang="cs-CZ" altLang="en-US">
              <a:latin typeface="Calibri" panose="020F0502020204030204" pitchFamily="34" charset="0"/>
            </a:endParaRPr>
          </a:p>
        </p:txBody>
      </p:sp>
      <p:sp>
        <p:nvSpPr>
          <p:cNvPr id="162819" name="Rectangle 2">
            <a:extLst>
              <a:ext uri="{FF2B5EF4-FFF2-40B4-BE49-F238E27FC236}">
                <a16:creationId xmlns:a16="http://schemas.microsoft.com/office/drawing/2014/main" id="{15D400B3-C79C-1531-3E52-D97EAF638E10}"/>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E038A307-FF51-83ED-67F3-EE1EBE5310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B3F0A02E-C56F-C9F4-8860-BCF655BCA2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FE433B-57C8-43DE-A64B-CC51705AC01B}" type="slidenum">
              <a:rPr lang="cs-CZ" altLang="en-US" smtClean="0">
                <a:latin typeface="Calibri" panose="020F0502020204030204" pitchFamily="34" charset="0"/>
              </a:rPr>
              <a:pPr/>
              <a:t>89</a:t>
            </a:fld>
            <a:endParaRPr lang="cs-CZ" altLang="en-US">
              <a:latin typeface="Calibri" panose="020F0502020204030204" pitchFamily="34" charset="0"/>
            </a:endParaRPr>
          </a:p>
        </p:txBody>
      </p:sp>
      <p:sp>
        <p:nvSpPr>
          <p:cNvPr id="164867" name="Rectangle 2">
            <a:extLst>
              <a:ext uri="{FF2B5EF4-FFF2-40B4-BE49-F238E27FC236}">
                <a16:creationId xmlns:a16="http://schemas.microsoft.com/office/drawing/2014/main" id="{065D3034-8175-1501-42F1-2B3F9B0CACFD}"/>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B2B481B4-0F11-70A6-FC3E-0DFE5EABFF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65EB78BE-347B-F20A-B7AF-26A5198295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BBCF45-9B31-461C-B9AD-4FA99547FDFF}" type="slidenum">
              <a:rPr lang="cs-CZ" altLang="en-US" smtClean="0">
                <a:latin typeface="Calibri" panose="020F0502020204030204" pitchFamily="34" charset="0"/>
              </a:rPr>
              <a:pPr/>
              <a:t>90</a:t>
            </a:fld>
            <a:endParaRPr lang="cs-CZ" altLang="en-US">
              <a:latin typeface="Calibri" panose="020F0502020204030204" pitchFamily="34" charset="0"/>
            </a:endParaRPr>
          </a:p>
        </p:txBody>
      </p:sp>
      <p:sp>
        <p:nvSpPr>
          <p:cNvPr id="166915" name="Rectangle 2">
            <a:extLst>
              <a:ext uri="{FF2B5EF4-FFF2-40B4-BE49-F238E27FC236}">
                <a16:creationId xmlns:a16="http://schemas.microsoft.com/office/drawing/2014/main" id="{15CF8B5D-9F02-DFB4-0E1A-05418CF0F70A}"/>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A96FDA56-F63E-C23D-4950-4D19372CB0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51EE5896-69BF-4616-33F2-741A5719BD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D77E8C-4EF1-4949-955A-D9349E6BB280}" type="slidenum">
              <a:rPr lang="cs-CZ" altLang="en-US" smtClean="0">
                <a:latin typeface="Calibri" panose="020F0502020204030204" pitchFamily="34" charset="0"/>
              </a:rPr>
              <a:pPr/>
              <a:t>9</a:t>
            </a:fld>
            <a:endParaRPr lang="cs-CZ" altLang="en-US">
              <a:latin typeface="Calibri" panose="020F0502020204030204" pitchFamily="34" charset="0"/>
            </a:endParaRPr>
          </a:p>
        </p:txBody>
      </p:sp>
      <p:sp>
        <p:nvSpPr>
          <p:cNvPr id="23555" name="Rectangle 2">
            <a:extLst>
              <a:ext uri="{FF2B5EF4-FFF2-40B4-BE49-F238E27FC236}">
                <a16:creationId xmlns:a16="http://schemas.microsoft.com/office/drawing/2014/main" id="{E1ADD838-7C39-D3F8-C908-4A0125F17B88}"/>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0FB33854-DAEB-9DE6-5FC5-800C884034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8808EC81-567D-0B08-EEBA-4D1833E9FD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F92337-DAAD-442A-B455-C39370E85534}" type="slidenum">
              <a:rPr lang="cs-CZ" altLang="en-US" smtClean="0">
                <a:latin typeface="Calibri" panose="020F0502020204030204" pitchFamily="34" charset="0"/>
              </a:rPr>
              <a:pPr/>
              <a:t>91</a:t>
            </a:fld>
            <a:endParaRPr lang="cs-CZ" altLang="en-US">
              <a:latin typeface="Calibri" panose="020F0502020204030204" pitchFamily="34" charset="0"/>
            </a:endParaRPr>
          </a:p>
        </p:txBody>
      </p:sp>
      <p:sp>
        <p:nvSpPr>
          <p:cNvPr id="168963" name="Rectangle 2">
            <a:extLst>
              <a:ext uri="{FF2B5EF4-FFF2-40B4-BE49-F238E27FC236}">
                <a16:creationId xmlns:a16="http://schemas.microsoft.com/office/drawing/2014/main" id="{2BEE0AAB-4926-6393-5074-974C4E0FA12F}"/>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44F4D716-3563-6A31-1AC7-5DC8804E39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1BDD5578-3831-A6CE-487F-0ECF5739D7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2C4022-9E1D-4341-B2C8-F5BD38E037E1}" type="slidenum">
              <a:rPr lang="cs-CZ" altLang="en-US" smtClean="0">
                <a:latin typeface="Calibri" panose="020F0502020204030204" pitchFamily="34" charset="0"/>
              </a:rPr>
              <a:pPr/>
              <a:t>92</a:t>
            </a:fld>
            <a:endParaRPr lang="cs-CZ" altLang="en-US">
              <a:latin typeface="Calibri" panose="020F0502020204030204" pitchFamily="34" charset="0"/>
            </a:endParaRPr>
          </a:p>
        </p:txBody>
      </p:sp>
      <p:sp>
        <p:nvSpPr>
          <p:cNvPr id="171011" name="Rectangle 2">
            <a:extLst>
              <a:ext uri="{FF2B5EF4-FFF2-40B4-BE49-F238E27FC236}">
                <a16:creationId xmlns:a16="http://schemas.microsoft.com/office/drawing/2014/main" id="{9C8C67F5-73EF-D57E-C516-F5BF5E8E82CD}"/>
              </a:ext>
            </a:extLst>
          </p:cNvPr>
          <p:cNvSpPr>
            <a:spLocks noGrp="1" noRot="1" noChangeAspect="1" noChangeArrowheads="1" noTextEdit="1"/>
          </p:cNvSpPr>
          <p:nvPr>
            <p:ph type="sldImg"/>
          </p:nvPr>
        </p:nvSpPr>
        <p:spPr>
          <a:ln/>
        </p:spPr>
      </p:sp>
      <p:sp>
        <p:nvSpPr>
          <p:cNvPr id="171012" name="Rectangle 3">
            <a:extLst>
              <a:ext uri="{FF2B5EF4-FFF2-40B4-BE49-F238E27FC236}">
                <a16:creationId xmlns:a16="http://schemas.microsoft.com/office/drawing/2014/main" id="{A520F259-DA0A-F4DC-031C-679DF4DB78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2E82EC35-1CFC-A643-7E99-9C778EB72D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1152F1-AEAB-4AAD-B59B-AA04A37E2CA7}" type="slidenum">
              <a:rPr lang="cs-CZ" altLang="en-US" smtClean="0">
                <a:latin typeface="Calibri" panose="020F0502020204030204" pitchFamily="34" charset="0"/>
              </a:rPr>
              <a:pPr/>
              <a:t>93</a:t>
            </a:fld>
            <a:endParaRPr lang="cs-CZ" altLang="en-US">
              <a:latin typeface="Calibri" panose="020F0502020204030204" pitchFamily="34" charset="0"/>
            </a:endParaRPr>
          </a:p>
        </p:txBody>
      </p:sp>
      <p:sp>
        <p:nvSpPr>
          <p:cNvPr id="173059" name="Rectangle 2">
            <a:extLst>
              <a:ext uri="{FF2B5EF4-FFF2-40B4-BE49-F238E27FC236}">
                <a16:creationId xmlns:a16="http://schemas.microsoft.com/office/drawing/2014/main" id="{598D67DF-DBC7-8ADF-148A-A2BB7CAD563C}"/>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B18F4793-F704-E730-DC3A-FB571C45B5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F65EB492-2432-1279-6773-282D844817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A0030B0-9E5D-4852-9FE2-BF0A1A555A1E}" type="slidenum">
              <a:rPr lang="cs-CZ" altLang="en-US" smtClean="0">
                <a:latin typeface="Calibri" panose="020F0502020204030204" pitchFamily="34" charset="0"/>
              </a:rPr>
              <a:pPr/>
              <a:t>94</a:t>
            </a:fld>
            <a:endParaRPr lang="cs-CZ" altLang="en-US">
              <a:latin typeface="Calibri" panose="020F0502020204030204" pitchFamily="34" charset="0"/>
            </a:endParaRPr>
          </a:p>
        </p:txBody>
      </p:sp>
      <p:sp>
        <p:nvSpPr>
          <p:cNvPr id="175107" name="Rectangle 2">
            <a:extLst>
              <a:ext uri="{FF2B5EF4-FFF2-40B4-BE49-F238E27FC236}">
                <a16:creationId xmlns:a16="http://schemas.microsoft.com/office/drawing/2014/main" id="{4D0F8299-4EBF-D7AD-9FDB-0CA2211AE104}"/>
              </a:ext>
            </a:extLst>
          </p:cNvPr>
          <p:cNvSpPr>
            <a:spLocks noGrp="1" noRot="1" noChangeAspect="1" noChangeArrowheads="1" noTextEdit="1"/>
          </p:cNvSpPr>
          <p:nvPr>
            <p:ph type="sldImg"/>
          </p:nvPr>
        </p:nvSpPr>
        <p:spPr>
          <a:ln/>
        </p:spPr>
      </p:sp>
      <p:sp>
        <p:nvSpPr>
          <p:cNvPr id="175108" name="Rectangle 3">
            <a:extLst>
              <a:ext uri="{FF2B5EF4-FFF2-40B4-BE49-F238E27FC236}">
                <a16:creationId xmlns:a16="http://schemas.microsoft.com/office/drawing/2014/main" id="{9D5C93C0-4A2B-20CC-63C1-C2F44C020E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89BC648A-D589-6076-61FB-BEC4A334F7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DC9214D-4F41-4F28-9C82-E19BC1B7DD16}" type="slidenum">
              <a:rPr lang="cs-CZ" altLang="en-US" smtClean="0">
                <a:latin typeface="Calibri" panose="020F0502020204030204" pitchFamily="34" charset="0"/>
              </a:rPr>
              <a:pPr/>
              <a:t>95</a:t>
            </a:fld>
            <a:endParaRPr lang="cs-CZ" altLang="en-US">
              <a:latin typeface="Calibri" panose="020F0502020204030204" pitchFamily="34" charset="0"/>
            </a:endParaRPr>
          </a:p>
        </p:txBody>
      </p:sp>
      <p:sp>
        <p:nvSpPr>
          <p:cNvPr id="177155" name="Rectangle 2">
            <a:extLst>
              <a:ext uri="{FF2B5EF4-FFF2-40B4-BE49-F238E27FC236}">
                <a16:creationId xmlns:a16="http://schemas.microsoft.com/office/drawing/2014/main" id="{8CD92A9E-5D8A-D4BA-15B0-A4156F35511D}"/>
              </a:ext>
            </a:extLst>
          </p:cNvPr>
          <p:cNvSpPr>
            <a:spLocks noGrp="1" noRot="1" noChangeAspect="1" noChangeArrowheads="1" noTextEdit="1"/>
          </p:cNvSpPr>
          <p:nvPr>
            <p:ph type="sldImg"/>
          </p:nvPr>
        </p:nvSpPr>
        <p:spPr>
          <a:ln/>
        </p:spPr>
      </p:sp>
      <p:sp>
        <p:nvSpPr>
          <p:cNvPr id="177156" name="Rectangle 3">
            <a:extLst>
              <a:ext uri="{FF2B5EF4-FFF2-40B4-BE49-F238E27FC236}">
                <a16:creationId xmlns:a16="http://schemas.microsoft.com/office/drawing/2014/main" id="{9A308E96-F21D-9AE7-E367-F6CE02D4C7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E4BF618C-9751-F28E-0D27-79F5394261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C29DF9B-04B3-453F-AE7D-BCEAB797B825}" type="slidenum">
              <a:rPr lang="cs-CZ" altLang="en-US" smtClean="0">
                <a:latin typeface="Calibri" panose="020F0502020204030204" pitchFamily="34" charset="0"/>
              </a:rPr>
              <a:pPr/>
              <a:t>96</a:t>
            </a:fld>
            <a:endParaRPr lang="cs-CZ" altLang="en-US">
              <a:latin typeface="Calibri" panose="020F0502020204030204" pitchFamily="34" charset="0"/>
            </a:endParaRPr>
          </a:p>
        </p:txBody>
      </p:sp>
      <p:sp>
        <p:nvSpPr>
          <p:cNvPr id="179203" name="Rectangle 2">
            <a:extLst>
              <a:ext uri="{FF2B5EF4-FFF2-40B4-BE49-F238E27FC236}">
                <a16:creationId xmlns:a16="http://schemas.microsoft.com/office/drawing/2014/main" id="{7C93F1CD-12F4-2BE1-BC66-03E04409FDBF}"/>
              </a:ext>
            </a:extLst>
          </p:cNvPr>
          <p:cNvSpPr>
            <a:spLocks noGrp="1" noRot="1" noChangeAspect="1" noChangeArrowheads="1" noTextEdit="1"/>
          </p:cNvSpPr>
          <p:nvPr>
            <p:ph type="sldImg"/>
          </p:nvPr>
        </p:nvSpPr>
        <p:spPr>
          <a:ln/>
        </p:spPr>
      </p:sp>
      <p:sp>
        <p:nvSpPr>
          <p:cNvPr id="179204" name="Rectangle 3">
            <a:extLst>
              <a:ext uri="{FF2B5EF4-FFF2-40B4-BE49-F238E27FC236}">
                <a16:creationId xmlns:a16="http://schemas.microsoft.com/office/drawing/2014/main" id="{C0FE517E-899C-E65D-4F2E-8DAC6B5CE8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80D3A42A-C7A1-E93A-EBD5-246E9FAFBA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FFCF50-E28B-4E02-9DEF-A44EFFA283CD}" type="slidenum">
              <a:rPr lang="cs-CZ" altLang="en-US" smtClean="0">
                <a:latin typeface="Calibri" panose="020F0502020204030204" pitchFamily="34" charset="0"/>
              </a:rPr>
              <a:pPr/>
              <a:t>97</a:t>
            </a:fld>
            <a:endParaRPr lang="cs-CZ" altLang="en-US">
              <a:latin typeface="Calibri" panose="020F0502020204030204" pitchFamily="34" charset="0"/>
            </a:endParaRPr>
          </a:p>
        </p:txBody>
      </p:sp>
      <p:sp>
        <p:nvSpPr>
          <p:cNvPr id="181251" name="Rectangle 2">
            <a:extLst>
              <a:ext uri="{FF2B5EF4-FFF2-40B4-BE49-F238E27FC236}">
                <a16:creationId xmlns:a16="http://schemas.microsoft.com/office/drawing/2014/main" id="{877B02B7-F7D2-E6AA-F3BA-E8F49C126D56}"/>
              </a:ext>
            </a:extLst>
          </p:cNvPr>
          <p:cNvSpPr>
            <a:spLocks noGrp="1" noRot="1" noChangeAspect="1" noChangeArrowheads="1" noTextEdit="1"/>
          </p:cNvSpPr>
          <p:nvPr>
            <p:ph type="sldImg"/>
          </p:nvPr>
        </p:nvSpPr>
        <p:spPr>
          <a:ln/>
        </p:spPr>
      </p:sp>
      <p:sp>
        <p:nvSpPr>
          <p:cNvPr id="181252" name="Rectangle 3">
            <a:extLst>
              <a:ext uri="{FF2B5EF4-FFF2-40B4-BE49-F238E27FC236}">
                <a16:creationId xmlns:a16="http://schemas.microsoft.com/office/drawing/2014/main" id="{6791087F-634B-1819-9B0E-5085EB98D8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BDE85D2B-EBB2-75B8-64D4-59B74F31A0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FE300A-F20E-49FB-B340-BFDA78A962BA}" type="slidenum">
              <a:rPr lang="cs-CZ" altLang="en-US" smtClean="0">
                <a:latin typeface="Calibri" panose="020F0502020204030204" pitchFamily="34" charset="0"/>
              </a:rPr>
              <a:pPr/>
              <a:t>98</a:t>
            </a:fld>
            <a:endParaRPr lang="cs-CZ" altLang="en-US">
              <a:latin typeface="Calibri" panose="020F0502020204030204" pitchFamily="34" charset="0"/>
            </a:endParaRPr>
          </a:p>
        </p:txBody>
      </p:sp>
      <p:sp>
        <p:nvSpPr>
          <p:cNvPr id="183299" name="Rectangle 2">
            <a:extLst>
              <a:ext uri="{FF2B5EF4-FFF2-40B4-BE49-F238E27FC236}">
                <a16:creationId xmlns:a16="http://schemas.microsoft.com/office/drawing/2014/main" id="{A3D1C00A-8F95-6CE3-706A-5855CE963D95}"/>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EC4CB014-68E6-B20D-FE74-C84402166C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BD496B55-49B1-58CC-9EE8-7B4629625A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0FCA2C-1E4B-40F0-A478-B3EAD8A18EAB}" type="slidenum">
              <a:rPr lang="cs-CZ" altLang="en-US" smtClean="0">
                <a:latin typeface="Calibri" panose="020F0502020204030204" pitchFamily="34" charset="0"/>
              </a:rPr>
              <a:pPr/>
              <a:t>99</a:t>
            </a:fld>
            <a:endParaRPr lang="cs-CZ" altLang="en-US">
              <a:latin typeface="Calibri" panose="020F0502020204030204" pitchFamily="34" charset="0"/>
            </a:endParaRPr>
          </a:p>
        </p:txBody>
      </p:sp>
      <p:sp>
        <p:nvSpPr>
          <p:cNvPr id="185347" name="Rectangle 2">
            <a:extLst>
              <a:ext uri="{FF2B5EF4-FFF2-40B4-BE49-F238E27FC236}">
                <a16:creationId xmlns:a16="http://schemas.microsoft.com/office/drawing/2014/main" id="{D04183E6-CF16-7BE5-8044-E9A46D1DB451}"/>
              </a:ext>
            </a:extLst>
          </p:cNvPr>
          <p:cNvSpPr>
            <a:spLocks noGrp="1" noRot="1" noChangeAspect="1" noChangeArrowheads="1" noTextEdit="1"/>
          </p:cNvSpPr>
          <p:nvPr>
            <p:ph type="sldImg"/>
          </p:nvPr>
        </p:nvSpPr>
        <p:spPr>
          <a:ln/>
        </p:spPr>
      </p:sp>
      <p:sp>
        <p:nvSpPr>
          <p:cNvPr id="185348" name="Rectangle 3">
            <a:extLst>
              <a:ext uri="{FF2B5EF4-FFF2-40B4-BE49-F238E27FC236}">
                <a16:creationId xmlns:a16="http://schemas.microsoft.com/office/drawing/2014/main" id="{8E2CA9C3-560F-C825-4D0E-A8878C848C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ED2C3BF6-9BCF-8F2E-BD15-342E9FBF28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EC8218-5DAA-4B75-A298-6557DF80BE63}" type="slidenum">
              <a:rPr lang="cs-CZ" altLang="en-US" smtClean="0">
                <a:latin typeface="Calibri" panose="020F0502020204030204" pitchFamily="34" charset="0"/>
              </a:rPr>
              <a:pPr/>
              <a:t>100</a:t>
            </a:fld>
            <a:endParaRPr lang="cs-CZ" altLang="en-US">
              <a:latin typeface="Calibri" panose="020F0502020204030204" pitchFamily="34" charset="0"/>
            </a:endParaRPr>
          </a:p>
        </p:txBody>
      </p:sp>
      <p:sp>
        <p:nvSpPr>
          <p:cNvPr id="187395" name="Rectangle 2">
            <a:extLst>
              <a:ext uri="{FF2B5EF4-FFF2-40B4-BE49-F238E27FC236}">
                <a16:creationId xmlns:a16="http://schemas.microsoft.com/office/drawing/2014/main" id="{A5D32460-3EEA-6E7C-4E71-1561678DAF8D}"/>
              </a:ext>
            </a:extLst>
          </p:cNvPr>
          <p:cNvSpPr>
            <a:spLocks noGrp="1" noRot="1" noChangeAspect="1" noChangeArrowheads="1" noTextEdit="1"/>
          </p:cNvSpPr>
          <p:nvPr>
            <p:ph type="sldImg"/>
          </p:nvPr>
        </p:nvSpPr>
        <p:spPr>
          <a:ln/>
        </p:spPr>
      </p:sp>
      <p:sp>
        <p:nvSpPr>
          <p:cNvPr id="187396" name="Rectangle 3">
            <a:extLst>
              <a:ext uri="{FF2B5EF4-FFF2-40B4-BE49-F238E27FC236}">
                <a16:creationId xmlns:a16="http://schemas.microsoft.com/office/drawing/2014/main" id="{ED1E564D-5D26-FB1C-0B50-B085D85668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4D3D14CC-87F7-F8B3-7E6F-6D2FF980F56C}"/>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83A6B432-183B-623F-E824-C61BEBE48EC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A8CD2812-668E-3C87-BEAF-A0F2F161A65C}"/>
              </a:ext>
            </a:extLst>
          </p:cNvPr>
          <p:cNvSpPr>
            <a:spLocks noGrp="1" noChangeArrowheads="1"/>
          </p:cNvSpPr>
          <p:nvPr>
            <p:ph type="sldNum" sz="quarter" idx="12"/>
          </p:nvPr>
        </p:nvSpPr>
        <p:spPr>
          <a:ln/>
        </p:spPr>
        <p:txBody>
          <a:bodyPr/>
          <a:lstStyle>
            <a:lvl1pPr>
              <a:defRPr/>
            </a:lvl1pPr>
          </a:lstStyle>
          <a:p>
            <a:pPr>
              <a:defRPr/>
            </a:pPr>
            <a:fld id="{018B0B25-3BB5-4B7D-AFF8-96C4C29510AE}" type="slidenum">
              <a:rPr lang="cs-CZ" altLang="cs-CZ"/>
              <a:pPr>
                <a:defRPr/>
              </a:pPr>
              <a:t>‹#›</a:t>
            </a:fld>
            <a:endParaRPr lang="cs-CZ" altLang="cs-CZ" dirty="0"/>
          </a:p>
        </p:txBody>
      </p:sp>
    </p:spTree>
    <p:extLst>
      <p:ext uri="{BB962C8B-B14F-4D97-AF65-F5344CB8AC3E}">
        <p14:creationId xmlns:p14="http://schemas.microsoft.com/office/powerpoint/2010/main" val="713574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31AD599B-F699-5BF4-F204-8CE83CE94DAE}"/>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BDCEF478-F8ED-43B0-38CE-303E763E47A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BC98DD3B-9B87-4FF7-FA28-AE7438F6338E}"/>
              </a:ext>
            </a:extLst>
          </p:cNvPr>
          <p:cNvSpPr>
            <a:spLocks noGrp="1" noChangeArrowheads="1"/>
          </p:cNvSpPr>
          <p:nvPr>
            <p:ph type="sldNum" sz="quarter" idx="12"/>
          </p:nvPr>
        </p:nvSpPr>
        <p:spPr>
          <a:ln/>
        </p:spPr>
        <p:txBody>
          <a:bodyPr/>
          <a:lstStyle>
            <a:lvl1pPr>
              <a:defRPr/>
            </a:lvl1pPr>
          </a:lstStyle>
          <a:p>
            <a:pPr>
              <a:defRPr/>
            </a:pPr>
            <a:fld id="{20938E71-A593-4B2E-BF4D-2FB6CD686794}" type="slidenum">
              <a:rPr lang="cs-CZ" altLang="cs-CZ"/>
              <a:pPr>
                <a:defRPr/>
              </a:pPr>
              <a:t>‹#›</a:t>
            </a:fld>
            <a:endParaRPr lang="cs-CZ" altLang="cs-CZ" dirty="0"/>
          </a:p>
        </p:txBody>
      </p:sp>
    </p:spTree>
    <p:extLst>
      <p:ext uri="{BB962C8B-B14F-4D97-AF65-F5344CB8AC3E}">
        <p14:creationId xmlns:p14="http://schemas.microsoft.com/office/powerpoint/2010/main" val="1115523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A4754B9C-7619-C74F-A248-1E92A4575F9D}"/>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417D90AE-E397-1BF8-246C-B77B45ABA55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BB609429-D6E3-F4E3-8D5D-99474BAAE101}"/>
              </a:ext>
            </a:extLst>
          </p:cNvPr>
          <p:cNvSpPr>
            <a:spLocks noGrp="1" noChangeArrowheads="1"/>
          </p:cNvSpPr>
          <p:nvPr>
            <p:ph type="sldNum" sz="quarter" idx="12"/>
          </p:nvPr>
        </p:nvSpPr>
        <p:spPr>
          <a:ln/>
        </p:spPr>
        <p:txBody>
          <a:bodyPr/>
          <a:lstStyle>
            <a:lvl1pPr>
              <a:defRPr/>
            </a:lvl1pPr>
          </a:lstStyle>
          <a:p>
            <a:pPr>
              <a:defRPr/>
            </a:pPr>
            <a:fld id="{EE9F57C8-7BF2-4A8B-B3C9-3965C6D15F4C}" type="slidenum">
              <a:rPr lang="cs-CZ" altLang="cs-CZ"/>
              <a:pPr>
                <a:defRPr/>
              </a:pPr>
              <a:t>‹#›</a:t>
            </a:fld>
            <a:endParaRPr lang="cs-CZ" altLang="cs-CZ" dirty="0"/>
          </a:p>
        </p:txBody>
      </p:sp>
    </p:spTree>
    <p:extLst>
      <p:ext uri="{BB962C8B-B14F-4D97-AF65-F5344CB8AC3E}">
        <p14:creationId xmlns:p14="http://schemas.microsoft.com/office/powerpoint/2010/main" val="2717392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71724CD4-E086-270D-CE1D-103B7CBB2BAB}"/>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64E2EA2E-95E2-F274-C253-FE5E8EB1E84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272CFEEA-C78B-8339-F0AE-3405C30EDEED}"/>
              </a:ext>
            </a:extLst>
          </p:cNvPr>
          <p:cNvSpPr>
            <a:spLocks noGrp="1" noChangeArrowheads="1"/>
          </p:cNvSpPr>
          <p:nvPr>
            <p:ph type="sldNum" sz="quarter" idx="12"/>
          </p:nvPr>
        </p:nvSpPr>
        <p:spPr>
          <a:ln/>
        </p:spPr>
        <p:txBody>
          <a:bodyPr/>
          <a:lstStyle>
            <a:lvl1pPr>
              <a:defRPr/>
            </a:lvl1pPr>
          </a:lstStyle>
          <a:p>
            <a:pPr>
              <a:defRPr/>
            </a:pPr>
            <a:fld id="{E72AD35E-7A32-4307-984A-2F3BD35DC61B}" type="slidenum">
              <a:rPr lang="cs-CZ" altLang="cs-CZ"/>
              <a:pPr>
                <a:defRPr/>
              </a:pPr>
              <a:t>‹#›</a:t>
            </a:fld>
            <a:endParaRPr lang="cs-CZ" altLang="cs-CZ" dirty="0"/>
          </a:p>
        </p:txBody>
      </p:sp>
    </p:spTree>
    <p:extLst>
      <p:ext uri="{BB962C8B-B14F-4D97-AF65-F5344CB8AC3E}">
        <p14:creationId xmlns:p14="http://schemas.microsoft.com/office/powerpoint/2010/main" val="784653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BFC98788-F443-FEAA-B954-920D08867401}"/>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012ACD8F-4FEF-6D0D-F002-0B7A233A7F0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BF495265-4A48-6D39-F863-AB15815F948F}"/>
              </a:ext>
            </a:extLst>
          </p:cNvPr>
          <p:cNvSpPr>
            <a:spLocks noGrp="1" noChangeArrowheads="1"/>
          </p:cNvSpPr>
          <p:nvPr>
            <p:ph type="sldNum" sz="quarter" idx="12"/>
          </p:nvPr>
        </p:nvSpPr>
        <p:spPr>
          <a:ln/>
        </p:spPr>
        <p:txBody>
          <a:bodyPr/>
          <a:lstStyle>
            <a:lvl1pPr>
              <a:defRPr/>
            </a:lvl1pPr>
          </a:lstStyle>
          <a:p>
            <a:pPr>
              <a:defRPr/>
            </a:pPr>
            <a:fld id="{DC2E4282-3449-45AA-9D58-0E5712A5F5D8}" type="slidenum">
              <a:rPr lang="cs-CZ" altLang="cs-CZ"/>
              <a:pPr>
                <a:defRPr/>
              </a:pPr>
              <a:t>‹#›</a:t>
            </a:fld>
            <a:endParaRPr lang="cs-CZ" altLang="cs-CZ" dirty="0"/>
          </a:p>
        </p:txBody>
      </p:sp>
    </p:spTree>
    <p:extLst>
      <p:ext uri="{BB962C8B-B14F-4D97-AF65-F5344CB8AC3E}">
        <p14:creationId xmlns:p14="http://schemas.microsoft.com/office/powerpoint/2010/main" val="3596376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A8155A0A-02CA-AEA8-BAC8-EF1F70FBE2D5}"/>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E6458C83-D8DA-2C4F-0571-1A34C0BF4EE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D96DB37C-1DE6-81B2-1DBF-7D30705EB10E}"/>
              </a:ext>
            </a:extLst>
          </p:cNvPr>
          <p:cNvSpPr>
            <a:spLocks noGrp="1" noChangeArrowheads="1"/>
          </p:cNvSpPr>
          <p:nvPr>
            <p:ph type="sldNum" sz="quarter" idx="12"/>
          </p:nvPr>
        </p:nvSpPr>
        <p:spPr>
          <a:ln/>
        </p:spPr>
        <p:txBody>
          <a:bodyPr/>
          <a:lstStyle>
            <a:lvl1pPr>
              <a:defRPr/>
            </a:lvl1pPr>
          </a:lstStyle>
          <a:p>
            <a:pPr>
              <a:defRPr/>
            </a:pPr>
            <a:fld id="{25226DA2-4964-47F8-BA8A-86FE02B9296C}" type="slidenum">
              <a:rPr lang="cs-CZ" altLang="cs-CZ"/>
              <a:pPr>
                <a:defRPr/>
              </a:pPr>
              <a:t>‹#›</a:t>
            </a:fld>
            <a:endParaRPr lang="cs-CZ" altLang="cs-CZ" dirty="0"/>
          </a:p>
        </p:txBody>
      </p:sp>
    </p:spTree>
    <p:extLst>
      <p:ext uri="{BB962C8B-B14F-4D97-AF65-F5344CB8AC3E}">
        <p14:creationId xmlns:p14="http://schemas.microsoft.com/office/powerpoint/2010/main" val="3370094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104B2FC0-2A51-AA1D-4402-4A6403D8CBB4}"/>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9BF9C726-4A8C-93BC-81D8-124B31755ED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E97ACF5D-E217-136A-46E0-729E226BA52A}"/>
              </a:ext>
            </a:extLst>
          </p:cNvPr>
          <p:cNvSpPr>
            <a:spLocks noGrp="1" noChangeArrowheads="1"/>
          </p:cNvSpPr>
          <p:nvPr>
            <p:ph type="sldNum" sz="quarter" idx="12"/>
          </p:nvPr>
        </p:nvSpPr>
        <p:spPr>
          <a:ln/>
        </p:spPr>
        <p:txBody>
          <a:bodyPr/>
          <a:lstStyle>
            <a:lvl1pPr>
              <a:defRPr/>
            </a:lvl1pPr>
          </a:lstStyle>
          <a:p>
            <a:pPr>
              <a:defRPr/>
            </a:pPr>
            <a:fld id="{296BDF8F-E5BC-40D2-BBCC-A8BF278D3DBD}" type="slidenum">
              <a:rPr lang="cs-CZ" altLang="cs-CZ"/>
              <a:pPr>
                <a:defRPr/>
              </a:pPr>
              <a:t>‹#›</a:t>
            </a:fld>
            <a:endParaRPr lang="cs-CZ" altLang="cs-CZ" dirty="0"/>
          </a:p>
        </p:txBody>
      </p:sp>
    </p:spTree>
    <p:extLst>
      <p:ext uri="{BB962C8B-B14F-4D97-AF65-F5344CB8AC3E}">
        <p14:creationId xmlns:p14="http://schemas.microsoft.com/office/powerpoint/2010/main" val="813090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D0891AC5-9A48-CD8E-BF6E-43028BB1C78E}"/>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84AC96E8-CFCB-682D-6A6F-1069F13A80A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9F9E9C7E-23B4-3A8B-ABBE-7B9062448DF4}"/>
              </a:ext>
            </a:extLst>
          </p:cNvPr>
          <p:cNvSpPr>
            <a:spLocks noGrp="1" noChangeArrowheads="1"/>
          </p:cNvSpPr>
          <p:nvPr>
            <p:ph type="sldNum" sz="quarter" idx="12"/>
          </p:nvPr>
        </p:nvSpPr>
        <p:spPr>
          <a:ln/>
        </p:spPr>
        <p:txBody>
          <a:bodyPr/>
          <a:lstStyle>
            <a:lvl1pPr>
              <a:defRPr/>
            </a:lvl1pPr>
          </a:lstStyle>
          <a:p>
            <a:pPr>
              <a:defRPr/>
            </a:pPr>
            <a:fld id="{BD9BAE66-8FEB-4764-83CE-FEDF5948B40E}" type="slidenum">
              <a:rPr lang="cs-CZ" altLang="cs-CZ"/>
              <a:pPr>
                <a:defRPr/>
              </a:pPr>
              <a:t>‹#›</a:t>
            </a:fld>
            <a:endParaRPr lang="cs-CZ" altLang="cs-CZ" dirty="0"/>
          </a:p>
        </p:txBody>
      </p:sp>
    </p:spTree>
    <p:extLst>
      <p:ext uri="{BB962C8B-B14F-4D97-AF65-F5344CB8AC3E}">
        <p14:creationId xmlns:p14="http://schemas.microsoft.com/office/powerpoint/2010/main" val="1526739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8ED71B23-87BC-ACD6-60BF-FB76F4CC5C55}"/>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00035B5B-08B4-B8D5-B28F-6558EFD893D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494681A9-4EBD-7AB0-F4D6-DA633DC67BFE}"/>
              </a:ext>
            </a:extLst>
          </p:cNvPr>
          <p:cNvSpPr>
            <a:spLocks noGrp="1" noChangeArrowheads="1"/>
          </p:cNvSpPr>
          <p:nvPr>
            <p:ph type="sldNum" sz="quarter" idx="12"/>
          </p:nvPr>
        </p:nvSpPr>
        <p:spPr>
          <a:ln/>
        </p:spPr>
        <p:txBody>
          <a:bodyPr/>
          <a:lstStyle>
            <a:lvl1pPr>
              <a:defRPr/>
            </a:lvl1pPr>
          </a:lstStyle>
          <a:p>
            <a:pPr>
              <a:defRPr/>
            </a:pPr>
            <a:fld id="{AFCD985D-A2BD-4CBC-812E-07290285A6DA}" type="slidenum">
              <a:rPr lang="cs-CZ" altLang="cs-CZ"/>
              <a:pPr>
                <a:defRPr/>
              </a:pPr>
              <a:t>‹#›</a:t>
            </a:fld>
            <a:endParaRPr lang="cs-CZ" altLang="cs-CZ" dirty="0"/>
          </a:p>
        </p:txBody>
      </p:sp>
    </p:spTree>
    <p:extLst>
      <p:ext uri="{BB962C8B-B14F-4D97-AF65-F5344CB8AC3E}">
        <p14:creationId xmlns:p14="http://schemas.microsoft.com/office/powerpoint/2010/main" val="646922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5F5F0C2-843E-184B-43A8-BA6EEDB56F93}"/>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CB10985A-1AF8-5E00-735F-7E38E9DD623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36F970D0-A943-F06F-3B5E-A1524B5E8AE3}"/>
              </a:ext>
            </a:extLst>
          </p:cNvPr>
          <p:cNvSpPr>
            <a:spLocks noGrp="1" noChangeArrowheads="1"/>
          </p:cNvSpPr>
          <p:nvPr>
            <p:ph type="sldNum" sz="quarter" idx="12"/>
          </p:nvPr>
        </p:nvSpPr>
        <p:spPr>
          <a:ln/>
        </p:spPr>
        <p:txBody>
          <a:bodyPr/>
          <a:lstStyle>
            <a:lvl1pPr>
              <a:defRPr/>
            </a:lvl1pPr>
          </a:lstStyle>
          <a:p>
            <a:pPr>
              <a:defRPr/>
            </a:pPr>
            <a:fld id="{D0679D06-87BC-4B6C-B84B-2EAD9C2F097A}" type="slidenum">
              <a:rPr lang="cs-CZ" altLang="cs-CZ"/>
              <a:pPr>
                <a:defRPr/>
              </a:pPr>
              <a:t>‹#›</a:t>
            </a:fld>
            <a:endParaRPr lang="cs-CZ" altLang="cs-CZ" dirty="0"/>
          </a:p>
        </p:txBody>
      </p:sp>
    </p:spTree>
    <p:extLst>
      <p:ext uri="{BB962C8B-B14F-4D97-AF65-F5344CB8AC3E}">
        <p14:creationId xmlns:p14="http://schemas.microsoft.com/office/powerpoint/2010/main" val="2826191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7FDB6744-0F64-96A0-44F9-AA5342AE1095}"/>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4F62E471-E521-E6E7-1B34-0BD7963A585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D50542A2-955D-5E0E-3311-549874B0F06D}"/>
              </a:ext>
            </a:extLst>
          </p:cNvPr>
          <p:cNvSpPr>
            <a:spLocks noGrp="1" noChangeArrowheads="1"/>
          </p:cNvSpPr>
          <p:nvPr>
            <p:ph type="sldNum" sz="quarter" idx="12"/>
          </p:nvPr>
        </p:nvSpPr>
        <p:spPr>
          <a:ln/>
        </p:spPr>
        <p:txBody>
          <a:bodyPr/>
          <a:lstStyle>
            <a:lvl1pPr>
              <a:defRPr/>
            </a:lvl1pPr>
          </a:lstStyle>
          <a:p>
            <a:pPr>
              <a:defRPr/>
            </a:pPr>
            <a:fld id="{655493E2-9216-4874-83C0-6AAB8F40788A}" type="slidenum">
              <a:rPr lang="cs-CZ" altLang="cs-CZ"/>
              <a:pPr>
                <a:defRPr/>
              </a:pPr>
              <a:t>‹#›</a:t>
            </a:fld>
            <a:endParaRPr lang="cs-CZ" altLang="cs-CZ" dirty="0"/>
          </a:p>
        </p:txBody>
      </p:sp>
    </p:spTree>
    <p:extLst>
      <p:ext uri="{BB962C8B-B14F-4D97-AF65-F5344CB8AC3E}">
        <p14:creationId xmlns:p14="http://schemas.microsoft.com/office/powerpoint/2010/main" val="1001733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C9DD2659-9D60-0B04-3E6B-B7845A43DF74}"/>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23B8DAFF-103F-CB23-64FD-1D67092E858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07CA162C-D307-40CE-6F10-C7421814776C}"/>
              </a:ext>
            </a:extLst>
          </p:cNvPr>
          <p:cNvSpPr>
            <a:spLocks noGrp="1" noChangeArrowheads="1"/>
          </p:cNvSpPr>
          <p:nvPr>
            <p:ph type="sldNum" sz="quarter" idx="12"/>
          </p:nvPr>
        </p:nvSpPr>
        <p:spPr>
          <a:ln/>
        </p:spPr>
        <p:txBody>
          <a:bodyPr/>
          <a:lstStyle>
            <a:lvl1pPr>
              <a:defRPr/>
            </a:lvl1pPr>
          </a:lstStyle>
          <a:p>
            <a:pPr>
              <a:defRPr/>
            </a:pPr>
            <a:fld id="{38D0DD41-F80D-4E6E-8BFE-9B1A4F032DBE}" type="slidenum">
              <a:rPr lang="cs-CZ" altLang="cs-CZ"/>
              <a:pPr>
                <a:defRPr/>
              </a:pPr>
              <a:t>‹#›</a:t>
            </a:fld>
            <a:endParaRPr lang="cs-CZ" altLang="cs-CZ" dirty="0"/>
          </a:p>
        </p:txBody>
      </p:sp>
    </p:spTree>
    <p:extLst>
      <p:ext uri="{BB962C8B-B14F-4D97-AF65-F5344CB8AC3E}">
        <p14:creationId xmlns:p14="http://schemas.microsoft.com/office/powerpoint/2010/main" val="3022735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8103225-F19A-23CD-875F-0E1FF614A7D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en-US"/>
              <a:t>Klepnutím lze upravit styl předlohy nadpisů.</a:t>
            </a:r>
          </a:p>
        </p:txBody>
      </p:sp>
      <p:sp>
        <p:nvSpPr>
          <p:cNvPr id="1027" name="Rectangle 3">
            <a:extLst>
              <a:ext uri="{FF2B5EF4-FFF2-40B4-BE49-F238E27FC236}">
                <a16:creationId xmlns:a16="http://schemas.microsoft.com/office/drawing/2014/main" id="{8C1746E4-F3ED-1D64-539F-464F81C148F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028" name="Rectangle 4">
            <a:extLst>
              <a:ext uri="{FF2B5EF4-FFF2-40B4-BE49-F238E27FC236}">
                <a16:creationId xmlns:a16="http://schemas.microsoft.com/office/drawing/2014/main" id="{173B8352-78EE-12D4-2A37-5F328C1A31C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Calibri" panose="020F0502020204030204" pitchFamily="34" charset="0"/>
              </a:defRPr>
            </a:lvl1pPr>
          </a:lstStyle>
          <a:p>
            <a:pPr>
              <a:defRPr/>
            </a:pPr>
            <a:endParaRPr lang="cs-CZ"/>
          </a:p>
        </p:txBody>
      </p:sp>
      <p:sp>
        <p:nvSpPr>
          <p:cNvPr id="1029" name="Rectangle 5">
            <a:extLst>
              <a:ext uri="{FF2B5EF4-FFF2-40B4-BE49-F238E27FC236}">
                <a16:creationId xmlns:a16="http://schemas.microsoft.com/office/drawing/2014/main" id="{1E6E36B4-0D9E-6775-A04D-01D4EE49522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cs-CZ"/>
          </a:p>
        </p:txBody>
      </p:sp>
      <p:sp>
        <p:nvSpPr>
          <p:cNvPr id="1030" name="Rectangle 6">
            <a:extLst>
              <a:ext uri="{FF2B5EF4-FFF2-40B4-BE49-F238E27FC236}">
                <a16:creationId xmlns:a16="http://schemas.microsoft.com/office/drawing/2014/main" id="{CC21805A-FEE4-8CC1-658D-CDF301E648F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Calibri" panose="020F0502020204030204" pitchFamily="34" charset="0"/>
              </a:defRPr>
            </a:lvl1pPr>
          </a:lstStyle>
          <a:p>
            <a:pPr>
              <a:defRPr/>
            </a:pPr>
            <a:fld id="{36590EF9-6E7B-4165-90B9-D3936B4DBD8A}" type="slidenum">
              <a:rPr lang="cs-CZ" altLang="cs-CZ"/>
              <a:pPr>
                <a:defRPr/>
              </a:pPr>
              <a:t>‹#›</a:t>
            </a:fld>
            <a:endParaRPr lang="cs-CZ" alt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3.jpeg"/><Relationship Id="rId7" Type="http://schemas.openxmlformats.org/officeDocument/2006/relationships/hyperlink" Target="https://www.flickr.com/photos/erling_olafsson/"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hyperlink" Target="https://commons.wikimedia.org/wiki/User:Stefan.lefnaer"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0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5.jpeg"/><Relationship Id="rId7" Type="http://schemas.openxmlformats.org/officeDocument/2006/relationships/image" Target="../media/image158.jpe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hyperlink" Target="https://commons.wikimedia.org/wiki/User:Bergsten" TargetMode="External"/><Relationship Id="rId4" Type="http://schemas.openxmlformats.org/officeDocument/2006/relationships/image" Target="../media/image156.jpeg"/><Relationship Id="rId9" Type="http://schemas.openxmlformats.org/officeDocument/2006/relationships/image" Target="../media/image160.jpeg"/></Relationships>
</file>

<file path=ppt/slides/_rels/slide11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115.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 Id="rId9" Type="http://schemas.openxmlformats.org/officeDocument/2006/relationships/image" Target="../media/image169.jpeg"/></Relationships>
</file>

<file path=ppt/slides/_rels/slide11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11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77.jpeg"/><Relationship Id="rId7" Type="http://schemas.openxmlformats.org/officeDocument/2006/relationships/image" Target="../media/image181.jpe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 Id="rId9" Type="http://schemas.openxmlformats.org/officeDocument/2006/relationships/image" Target="../media/image183.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89.jpeg"/><Relationship Id="rId7" Type="http://schemas.openxmlformats.org/officeDocument/2006/relationships/image" Target="../media/image193.jpe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12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95.jpeg"/><Relationship Id="rId7" Type="http://schemas.openxmlformats.org/officeDocument/2006/relationships/image" Target="../media/image199.jpeg"/><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201.jpeg"/></Relationships>
</file>

<file path=ppt/slides/_rels/slide131.xml.rels><?xml version="1.0" encoding="UTF-8" standalone="yes"?>
<Relationships xmlns="http://schemas.openxmlformats.org/package/2006/relationships"><Relationship Id="rId8" Type="http://schemas.openxmlformats.org/officeDocument/2006/relationships/image" Target="../media/image207.jpeg"/><Relationship Id="rId3" Type="http://schemas.openxmlformats.org/officeDocument/2006/relationships/image" Target="../media/image202.jpeg"/><Relationship Id="rId7" Type="http://schemas.openxmlformats.org/officeDocument/2006/relationships/image" Target="../media/image206.jpeg"/><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image" Target="../media/image205.jpeg"/><Relationship Id="rId5" Type="http://schemas.openxmlformats.org/officeDocument/2006/relationships/image" Target="../media/image204.jpeg"/><Relationship Id="rId10" Type="http://schemas.openxmlformats.org/officeDocument/2006/relationships/image" Target="../media/image209.jpeg"/><Relationship Id="rId4" Type="http://schemas.openxmlformats.org/officeDocument/2006/relationships/image" Target="../media/image203.jpeg"/><Relationship Id="rId9" Type="http://schemas.openxmlformats.org/officeDocument/2006/relationships/image" Target="../media/image208.jpeg"/></Relationships>
</file>

<file path=ppt/slides/_rels/slide13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216.jpeg"/><Relationship Id="rId3" Type="http://schemas.openxmlformats.org/officeDocument/2006/relationships/image" Target="../media/image211.jpeg"/><Relationship Id="rId7" Type="http://schemas.openxmlformats.org/officeDocument/2006/relationships/image" Target="../media/image215.jpeg"/><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image" Target="../media/image214.jpeg"/><Relationship Id="rId5" Type="http://schemas.openxmlformats.org/officeDocument/2006/relationships/image" Target="../media/image213.jpeg"/><Relationship Id="rId4" Type="http://schemas.openxmlformats.org/officeDocument/2006/relationships/image" Target="../media/image212.jpeg"/><Relationship Id="rId9" Type="http://schemas.openxmlformats.org/officeDocument/2006/relationships/image" Target="../media/image217.jpeg"/></Relationships>
</file>

<file path=ppt/slides/_rels/slide13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image" Target="../media/image224.jpeg"/><Relationship Id="rId3" Type="http://schemas.openxmlformats.org/officeDocument/2006/relationships/image" Target="../media/image219.jpeg"/><Relationship Id="rId7" Type="http://schemas.openxmlformats.org/officeDocument/2006/relationships/image" Target="../media/image223.jpeg"/><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222.jpeg"/><Relationship Id="rId5" Type="http://schemas.openxmlformats.org/officeDocument/2006/relationships/image" Target="../media/image221.jpeg"/><Relationship Id="rId10" Type="http://schemas.openxmlformats.org/officeDocument/2006/relationships/image" Target="../media/image226.jpeg"/><Relationship Id="rId4" Type="http://schemas.openxmlformats.org/officeDocument/2006/relationships/image" Target="../media/image220.jpeg"/><Relationship Id="rId9" Type="http://schemas.openxmlformats.org/officeDocument/2006/relationships/image" Target="../media/image225.jpeg"/></Relationships>
</file>

<file path=ppt/slides/_rels/slide136.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28.jpeg"/><Relationship Id="rId7" Type="http://schemas.openxmlformats.org/officeDocument/2006/relationships/image" Target="../media/image232.jpeg"/><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s>
</file>

<file path=ppt/slides/_rels/slide13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image" Target="../media/image239.jpeg"/><Relationship Id="rId3" Type="http://schemas.openxmlformats.org/officeDocument/2006/relationships/image" Target="../media/image234.png"/><Relationship Id="rId7" Type="http://schemas.openxmlformats.org/officeDocument/2006/relationships/image" Target="../media/image238.jpeg"/><Relationship Id="rId2" Type="http://schemas.openxmlformats.org/officeDocument/2006/relationships/notesSlide" Target="../notesSlides/notesSlide140.xml"/><Relationship Id="rId1" Type="http://schemas.openxmlformats.org/officeDocument/2006/relationships/slideLayout" Target="../slideLayouts/slideLayout7.xml"/><Relationship Id="rId6" Type="http://schemas.openxmlformats.org/officeDocument/2006/relationships/image" Target="../media/image237.png"/><Relationship Id="rId5" Type="http://schemas.openxmlformats.org/officeDocument/2006/relationships/image" Target="../media/image236.png"/><Relationship Id="rId10" Type="http://schemas.openxmlformats.org/officeDocument/2006/relationships/image" Target="../media/image241.png"/><Relationship Id="rId4" Type="http://schemas.openxmlformats.org/officeDocument/2006/relationships/image" Target="../media/image235.png"/><Relationship Id="rId9" Type="http://schemas.openxmlformats.org/officeDocument/2006/relationships/image" Target="../media/image240.jpe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245.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jpe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60.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58.xml"/><Relationship Id="rId1" Type="http://schemas.openxmlformats.org/officeDocument/2006/relationships/slideLayout" Target="../slideLayouts/slideLayout1.xml"/><Relationship Id="rId4" Type="http://schemas.openxmlformats.org/officeDocument/2006/relationships/image" Target="../media/image251.png"/></Relationships>
</file>

<file path=ppt/slides/_rels/slide16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63.xml"/><Relationship Id="rId1" Type="http://schemas.openxmlformats.org/officeDocument/2006/relationships/slideLayout" Target="../slideLayouts/slideLayout2.xml"/><Relationship Id="rId5" Type="http://schemas.openxmlformats.org/officeDocument/2006/relationships/image" Target="../media/image256.jpeg"/><Relationship Id="rId4" Type="http://schemas.openxmlformats.org/officeDocument/2006/relationships/image" Target="../media/image255.jpeg"/></Relationships>
</file>

<file path=ppt/slides/_rels/slide16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image" Target="../media/image261.png"/><Relationship Id="rId5" Type="http://schemas.openxmlformats.org/officeDocument/2006/relationships/image" Target="../media/image260.jpeg"/><Relationship Id="rId4" Type="http://schemas.openxmlformats.org/officeDocument/2006/relationships/image" Target="../media/image259.jpeg"/></Relationships>
</file>

<file path=ppt/slides/_rels/slide168.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264.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70.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70.xml"/><Relationship Id="rId1" Type="http://schemas.openxmlformats.org/officeDocument/2006/relationships/slideLayout" Target="../slideLayouts/slideLayout2.xml"/><Relationship Id="rId5" Type="http://schemas.openxmlformats.org/officeDocument/2006/relationships/image" Target="../media/image267.jpeg"/><Relationship Id="rId4" Type="http://schemas.openxmlformats.org/officeDocument/2006/relationships/image" Target="../media/image266.jpeg"/></Relationships>
</file>

<file path=ppt/slides/_rels/slide173.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271.jpeg"/></Relationships>
</file>

<file path=ppt/slides/_rels/slide177.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76.xml"/><Relationship Id="rId1" Type="http://schemas.openxmlformats.org/officeDocument/2006/relationships/slideLayout" Target="../slideLayouts/slideLayout2.xml"/><Relationship Id="rId6" Type="http://schemas.openxmlformats.org/officeDocument/2006/relationships/image" Target="../media/image275.jpeg"/><Relationship Id="rId5" Type="http://schemas.openxmlformats.org/officeDocument/2006/relationships/image" Target="../media/image274.png"/><Relationship Id="rId4" Type="http://schemas.openxmlformats.org/officeDocument/2006/relationships/image" Target="../media/image273.jpeg"/></Relationships>
</file>

<file path=ppt/slides/_rels/slide179.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jpeg"/></Relationships>
</file>

<file path=ppt/slides/_rels/slide180.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278.jpeg"/></Relationships>
</file>

<file path=ppt/slides/_rels/slide182.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181.xml"/><Relationship Id="rId1" Type="http://schemas.openxmlformats.org/officeDocument/2006/relationships/slideLayout" Target="../slideLayouts/slideLayout2.xml"/><Relationship Id="rId4" Type="http://schemas.openxmlformats.org/officeDocument/2006/relationships/image" Target="../media/image280.jpeg"/></Relationships>
</file>

<file path=ppt/slides/_rels/slide184.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284.jpeg"/></Relationships>
</file>

<file path=ppt/slides/_rels/slide18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9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image" Target="../media/image287.jpeg"/></Relationships>
</file>

<file path=ppt/slides/_rels/slide192.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194.xml"/><Relationship Id="rId1" Type="http://schemas.openxmlformats.org/officeDocument/2006/relationships/slideLayout" Target="../slideLayouts/slideLayout1.xml"/><Relationship Id="rId4" Type="http://schemas.openxmlformats.org/officeDocument/2006/relationships/image" Target="../media/image290.jpeg"/></Relationships>
</file>

<file path=ppt/slides/_rels/slide197.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196.xml"/><Relationship Id="rId1" Type="http://schemas.openxmlformats.org/officeDocument/2006/relationships/slideLayout" Target="../slideLayouts/slideLayout1.xml"/><Relationship Id="rId4" Type="http://schemas.openxmlformats.org/officeDocument/2006/relationships/image" Target="../media/image292.jpeg"/></Relationships>
</file>

<file path=ppt/slides/_rels/slide199.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294.jpeg"/><Relationship Id="rId7" Type="http://schemas.openxmlformats.org/officeDocument/2006/relationships/image" Target="../media/image298.jpeg"/><Relationship Id="rId2" Type="http://schemas.openxmlformats.org/officeDocument/2006/relationships/notesSlide" Target="../notesSlides/notesSlide199.xml"/><Relationship Id="rId1" Type="http://schemas.openxmlformats.org/officeDocument/2006/relationships/slideLayout" Target="../slideLayouts/slideLayout1.xml"/><Relationship Id="rId6" Type="http://schemas.openxmlformats.org/officeDocument/2006/relationships/image" Target="../media/image297.jpeg"/><Relationship Id="rId5" Type="http://schemas.openxmlformats.org/officeDocument/2006/relationships/image" Target="../media/image296.jpeg"/><Relationship Id="rId4" Type="http://schemas.openxmlformats.org/officeDocument/2006/relationships/image" Target="../media/image295.jpeg"/></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01.xml"/><Relationship Id="rId1" Type="http://schemas.openxmlformats.org/officeDocument/2006/relationships/slideLayout" Target="../slideLayouts/slideLayout1.xml"/><Relationship Id="rId5" Type="http://schemas.openxmlformats.org/officeDocument/2006/relationships/image" Target="../media/image301.jpeg"/><Relationship Id="rId4" Type="http://schemas.openxmlformats.org/officeDocument/2006/relationships/image" Target="../media/image300.jpeg"/></Relationships>
</file>

<file path=ppt/slides/_rels/slide204.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202.xml"/><Relationship Id="rId1" Type="http://schemas.openxmlformats.org/officeDocument/2006/relationships/slideLayout" Target="../slideLayouts/slideLayout1.xml"/><Relationship Id="rId6" Type="http://schemas.openxmlformats.org/officeDocument/2006/relationships/image" Target="../media/image305.jpeg"/><Relationship Id="rId5" Type="http://schemas.openxmlformats.org/officeDocument/2006/relationships/image" Target="../media/image304.jpeg"/><Relationship Id="rId4" Type="http://schemas.openxmlformats.org/officeDocument/2006/relationships/image" Target="../media/image303.jpeg"/></Relationships>
</file>

<file path=ppt/slides/_rels/slide205.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203.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204.xml"/><Relationship Id="rId1" Type="http://schemas.openxmlformats.org/officeDocument/2006/relationships/slideLayout" Target="../slideLayouts/slideLayout1.xml"/><Relationship Id="rId4" Type="http://schemas.openxmlformats.org/officeDocument/2006/relationships/image" Target="../media/image308.jpeg"/></Relationships>
</file>

<file path=ppt/slides/_rels/slide207.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205.xml"/><Relationship Id="rId1" Type="http://schemas.openxmlformats.org/officeDocument/2006/relationships/slideLayout" Target="../slideLayouts/slideLayout1.xml"/><Relationship Id="rId4" Type="http://schemas.openxmlformats.org/officeDocument/2006/relationships/image" Target="../media/image310.jpeg"/></Relationships>
</file>

<file path=ppt/slides/_rels/slide20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06.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207.xml"/><Relationship Id="rId1" Type="http://schemas.openxmlformats.org/officeDocument/2006/relationships/slideLayout" Target="../slideLayouts/slideLayout1.xml"/><Relationship Id="rId6" Type="http://schemas.openxmlformats.org/officeDocument/2006/relationships/image" Target="../media/image313.jpeg"/><Relationship Id="rId5" Type="http://schemas.microsoft.com/office/2007/relationships/hdphoto" Target="../media/hdphoto1.wdp"/><Relationship Id="rId4" Type="http://schemas.openxmlformats.org/officeDocument/2006/relationships/image" Target="../media/image312.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hyperlink" Target="http://user.mendelu.cz/xfriedl/Literatura,%20ebooky/" TargetMode="External"/><Relationship Id="rId4" Type="http://schemas.openxmlformats.org/officeDocument/2006/relationships/image" Target="../media/image26.png"/></Relationships>
</file>

<file path=ppt/slides/_rels/slide21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08.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209.xml"/><Relationship Id="rId1" Type="http://schemas.openxmlformats.org/officeDocument/2006/relationships/slideLayout" Target="../slideLayouts/slideLayout1.xml"/><Relationship Id="rId4" Type="http://schemas.openxmlformats.org/officeDocument/2006/relationships/image" Target="../media/image315.jpeg"/></Relationships>
</file>

<file path=ppt/slides/_rels/slide212.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10.xml"/><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11.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213.xml"/><Relationship Id="rId1" Type="http://schemas.openxmlformats.org/officeDocument/2006/relationships/slideLayout" Target="../slideLayouts/slideLayout1.xml"/><Relationship Id="rId5" Type="http://schemas.openxmlformats.org/officeDocument/2006/relationships/image" Target="../media/image318.jpeg"/><Relationship Id="rId4" Type="http://schemas.openxmlformats.org/officeDocument/2006/relationships/image" Target="../media/image317.jpeg"/></Relationships>
</file>

<file path=ppt/slides/_rels/slide21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14.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216.xml"/><Relationship Id="rId1" Type="http://schemas.openxmlformats.org/officeDocument/2006/relationships/slideLayout" Target="../slideLayouts/slideLayout1.xml"/><Relationship Id="rId4" Type="http://schemas.openxmlformats.org/officeDocument/2006/relationships/image" Target="../media/image320.jpeg"/></Relationships>
</file>

<file path=ppt/slides/_rels/slide21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219.xml"/><Relationship Id="rId1" Type="http://schemas.openxmlformats.org/officeDocument/2006/relationships/slideLayout" Target="../slideLayouts/slideLayout1.xml"/><Relationship Id="rId4" Type="http://schemas.openxmlformats.org/officeDocument/2006/relationships/image" Target="../media/image322.jpeg"/></Relationships>
</file>

<file path=ppt/slides/_rels/slide222.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21.xml"/><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223.xml"/><Relationship Id="rId1" Type="http://schemas.openxmlformats.org/officeDocument/2006/relationships/slideLayout" Target="../slideLayouts/slideLayout1.xml"/><Relationship Id="rId4" Type="http://schemas.openxmlformats.org/officeDocument/2006/relationships/image" Target="../media/image324.jpeg"/></Relationships>
</file>

<file path=ppt/slides/_rels/slide22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24.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226.xm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2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28.xml"/><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230.xml"/><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231.xml"/><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232.xml"/><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235.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236.xml"/><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notesSlide" Target="../notesSlides/notesSlide23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40.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38.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246.xml"/><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24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50.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248.xml"/><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notesSlide" Target="../notesSlides/notesSlide250.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notesSlide" Target="../notesSlides/notesSlide251.xml"/><Relationship Id="rId1" Type="http://schemas.openxmlformats.org/officeDocument/2006/relationships/slideLayout" Target="../slideLayouts/slideLayout1.xml"/><Relationship Id="rId4" Type="http://schemas.openxmlformats.org/officeDocument/2006/relationships/image" Target="../media/image337.jpeg"/></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3" Type="http://schemas.openxmlformats.org/officeDocument/2006/relationships/hyperlink" Target="https://geoportal.uhul.cz/mapy/MapyOprl.html" TargetMode="External"/><Relationship Id="rId2" Type="http://schemas.openxmlformats.org/officeDocument/2006/relationships/image" Target="../media/image338.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hyperlink" Target="http://www.uses.cz/?lang=1&amp;kod=64" TargetMode="External"/><Relationship Id="rId2" Type="http://schemas.openxmlformats.org/officeDocument/2006/relationships/hyperlink" Target="http://user.mendelu.cz/xfriedl/Literatura,%20ebooky/" TargetMode="Externa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339.gif"/><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40.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user.mendelu.cz/xfriedl/Literatura,%20ebooky/"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pladias.cz/vegkey/"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s>
</file>

<file path=ppt/slides/_rels/slide8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8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8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8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8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8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8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9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9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31.jpeg"/></Relationships>
</file>

<file path=ppt/slides/_rels/slide9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jpeg"/></Relationships>
</file>

<file path=ppt/slides/_rels/slide9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9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9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4E1CB12-7BC7-E786-8711-1ED90042A7CE}"/>
              </a:ext>
            </a:extLst>
          </p:cNvPr>
          <p:cNvSpPr>
            <a:spLocks noGrp="1" noChangeArrowheads="1"/>
          </p:cNvSpPr>
          <p:nvPr>
            <p:ph type="ctrTitle"/>
          </p:nvPr>
        </p:nvSpPr>
        <p:spPr>
          <a:xfrm>
            <a:off x="685800" y="1196975"/>
            <a:ext cx="7772400" cy="1470025"/>
          </a:xfrm>
        </p:spPr>
        <p:txBody>
          <a:bodyPr/>
          <a:lstStyle/>
          <a:p>
            <a:pPr eaLnBrk="1" hangingPunct="1"/>
            <a:r>
              <a:rPr lang="cs-CZ" altLang="cs-CZ" sz="4000" b="1">
                <a:solidFill>
                  <a:schemeClr val="tx1"/>
                </a:solidFill>
              </a:rPr>
              <a:t>Klasifikace vegetace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a:extLst>
              <a:ext uri="{FF2B5EF4-FFF2-40B4-BE49-F238E27FC236}">
                <a16:creationId xmlns:a16="http://schemas.microsoft.com/office/drawing/2014/main" id="{73F990C2-1E60-D0DA-13C4-61AFF093E056}"/>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Klasifikace vegetace</a:t>
            </a:r>
          </a:p>
        </p:txBody>
      </p:sp>
      <p:sp>
        <p:nvSpPr>
          <p:cNvPr id="24579" name="Rectangle 3">
            <a:extLst>
              <a:ext uri="{FF2B5EF4-FFF2-40B4-BE49-F238E27FC236}">
                <a16:creationId xmlns:a16="http://schemas.microsoft.com/office/drawing/2014/main" id="{757F6E5A-1E40-920F-14E3-2CDF39B10CF0}"/>
              </a:ext>
            </a:extLst>
          </p:cNvPr>
          <p:cNvSpPr>
            <a:spLocks noGrp="1" noChangeArrowheads="1"/>
          </p:cNvSpPr>
          <p:nvPr>
            <p:ph type="body" sz="half" idx="1"/>
          </p:nvPr>
        </p:nvSpPr>
        <p:spPr>
          <a:xfrm>
            <a:off x="161510" y="836613"/>
            <a:ext cx="8803103" cy="3455987"/>
          </a:xfrm>
        </p:spPr>
        <p:txBody>
          <a:bodyPr/>
          <a:lstStyle/>
          <a:p>
            <a:pPr marL="446088" indent="-446088" eaLnBrk="1" hangingPunct="1">
              <a:lnSpc>
                <a:spcPct val="90000"/>
              </a:lnSpc>
              <a:buFontTx/>
              <a:buAutoNum type="arabicPeriod"/>
              <a:tabLst>
                <a:tab pos="981075" algn="l"/>
              </a:tabLst>
              <a:defRPr/>
            </a:pPr>
            <a:r>
              <a:rPr lang="cs-CZ" altLang="en-US" sz="2800" b="1" dirty="0"/>
              <a:t>členění individuální </a:t>
            </a:r>
          </a:p>
          <a:p>
            <a:pPr marL="446088" lvl="1" indent="-352425" eaLnBrk="1" hangingPunct="1">
              <a:lnSpc>
                <a:spcPct val="90000"/>
              </a:lnSpc>
              <a:spcBef>
                <a:spcPts val="400"/>
              </a:spcBef>
              <a:buFont typeface="Calibri" panose="020F0502020204030204" pitchFamily="34" charset="0"/>
              <a:buChar char="–"/>
              <a:tabLst>
                <a:tab pos="363538" algn="l"/>
              </a:tabLst>
              <a:defRPr/>
            </a:pPr>
            <a:r>
              <a:rPr lang="cs-CZ" altLang="en-US" sz="2000" b="1" dirty="0"/>
              <a:t>vystihuje rozdíly v biotě dané geografickou polohou území, projevuje se odlišným druhovým složením</a:t>
            </a:r>
          </a:p>
          <a:p>
            <a:pPr marL="446088" lvl="1" indent="-352425" eaLnBrk="1" hangingPunct="1">
              <a:lnSpc>
                <a:spcPct val="90000"/>
              </a:lnSpc>
              <a:spcBef>
                <a:spcPts val="400"/>
              </a:spcBef>
              <a:buFont typeface="Calibri" panose="020F0502020204030204" pitchFamily="34" charset="0"/>
              <a:buChar char="–"/>
              <a:tabLst>
                <a:tab pos="363538" algn="l"/>
              </a:tabLst>
              <a:defRPr/>
            </a:pPr>
            <a:r>
              <a:rPr lang="cs-CZ" altLang="en-US" sz="2000" b="1" dirty="0"/>
              <a:t>vymezuje jedinečné, neopakovatelné celky</a:t>
            </a:r>
          </a:p>
          <a:p>
            <a:pPr marL="446088" lvl="1" indent="-352425" eaLnBrk="1" hangingPunct="1">
              <a:lnSpc>
                <a:spcPct val="90000"/>
              </a:lnSpc>
              <a:spcBef>
                <a:spcPts val="400"/>
              </a:spcBef>
              <a:buFont typeface="Calibri" panose="020F0502020204030204" pitchFamily="34" charset="0"/>
              <a:buChar char="–"/>
              <a:tabLst>
                <a:tab pos="363538" algn="l"/>
              </a:tabLst>
              <a:defRPr/>
            </a:pPr>
            <a:r>
              <a:rPr lang="cs-CZ" altLang="en-US" sz="2000" b="1" dirty="0"/>
              <a:t>např. bioregiony, PLO, biomy</a:t>
            </a:r>
          </a:p>
          <a:p>
            <a:pPr marL="446088" lvl="1" indent="-352425" eaLnBrk="1" hangingPunct="1">
              <a:lnSpc>
                <a:spcPct val="90000"/>
              </a:lnSpc>
              <a:spcBef>
                <a:spcPts val="400"/>
              </a:spcBef>
              <a:buFont typeface="Calibri" panose="020F0502020204030204" pitchFamily="34" charset="0"/>
              <a:buChar char="–"/>
              <a:tabLst>
                <a:tab pos="363538" algn="l"/>
              </a:tabLst>
              <a:defRPr/>
            </a:pPr>
            <a:r>
              <a:rPr lang="cs-CZ" altLang="en-US" sz="2000" b="1" dirty="0"/>
              <a:t>jednotky individuálního členění jsou typologický heterogenní </a:t>
            </a:r>
          </a:p>
          <a:p>
            <a:pPr marL="446088" indent="-446088" eaLnBrk="1" hangingPunct="1">
              <a:lnSpc>
                <a:spcPct val="90000"/>
              </a:lnSpc>
              <a:buFontTx/>
              <a:buAutoNum type="arabicPeriod"/>
              <a:tabLst>
                <a:tab pos="981075" algn="l"/>
              </a:tabLst>
              <a:defRPr/>
            </a:pPr>
            <a:r>
              <a:rPr lang="cs-CZ" altLang="en-US" sz="2800" b="1" dirty="0"/>
              <a:t>členění typologická</a:t>
            </a:r>
          </a:p>
          <a:p>
            <a:pPr marL="446088" lvl="1" indent="-352425" eaLnBrk="1" hangingPunct="1">
              <a:lnSpc>
                <a:spcPct val="90000"/>
              </a:lnSpc>
              <a:spcBef>
                <a:spcPts val="400"/>
              </a:spcBef>
              <a:tabLst>
                <a:tab pos="93663" algn="l"/>
              </a:tabLst>
              <a:defRPr/>
            </a:pPr>
            <a:r>
              <a:rPr lang="cs-CZ" altLang="en-US" sz="2000" b="1" dirty="0"/>
              <a:t>vymezuje typy, tedy opakovatelné, relativně homogenní jednotky</a:t>
            </a:r>
          </a:p>
          <a:p>
            <a:pPr marL="446088" lvl="1" indent="-352425" eaLnBrk="1" hangingPunct="1">
              <a:lnSpc>
                <a:spcPct val="90000"/>
              </a:lnSpc>
              <a:tabLst>
                <a:tab pos="93663" algn="l"/>
              </a:tabLst>
              <a:defRPr/>
            </a:pPr>
            <a:r>
              <a:rPr lang="cs-CZ" altLang="en-US" sz="2000" b="1" dirty="0"/>
              <a:t>podobným ekologickým podmínkám odpovídají podobná společenstva </a:t>
            </a:r>
          </a:p>
          <a:p>
            <a:pPr marL="446088" lvl="1" indent="-352425" eaLnBrk="1" hangingPunct="1">
              <a:lnSpc>
                <a:spcPct val="90000"/>
              </a:lnSpc>
              <a:tabLst>
                <a:tab pos="93663" algn="l"/>
              </a:tabLst>
              <a:defRPr/>
            </a:pPr>
            <a:r>
              <a:rPr lang="cs-CZ" altLang="en-US" sz="2000" b="1" dirty="0"/>
              <a:t>např. biochory, VS, TŘ, HŘ, STG, EŘ, EK, SLT, LT</a:t>
            </a:r>
          </a:p>
          <a:p>
            <a:pPr marL="446088" lvl="1" indent="-352425" eaLnBrk="1" hangingPunct="1">
              <a:lnSpc>
                <a:spcPct val="90000"/>
              </a:lnSpc>
              <a:tabLst>
                <a:tab pos="93663" algn="l"/>
              </a:tabLst>
              <a:defRPr/>
            </a:pPr>
            <a:r>
              <a:rPr lang="cs-CZ" altLang="en-US" sz="2000" b="1" dirty="0"/>
              <a:t>rozdílnost jednotek typologického členění je dána příslušností k jednotkám individuálního členění</a:t>
            </a:r>
          </a:p>
        </p:txBody>
      </p:sp>
      <p:pic>
        <p:nvPicPr>
          <p:cNvPr id="24580" name="Picture 7">
            <a:extLst>
              <a:ext uri="{FF2B5EF4-FFF2-40B4-BE49-F238E27FC236}">
                <a16:creationId xmlns:a16="http://schemas.microsoft.com/office/drawing/2014/main" id="{0392F287-6ECC-7D0D-8C4A-751B6122F5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22276" y="4922041"/>
            <a:ext cx="4499447" cy="193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99228F13-C550-BDA0-5AC5-1D9C631933B1}"/>
              </a:ext>
            </a:extLst>
          </p:cNvPr>
          <p:cNvSpPr>
            <a:spLocks noGrp="1" noChangeArrowheads="1"/>
          </p:cNvSpPr>
          <p:nvPr>
            <p:ph type="title"/>
          </p:nvPr>
        </p:nvSpPr>
        <p:spPr>
          <a:xfrm>
            <a:off x="457200" y="274638"/>
            <a:ext cx="8229600" cy="598487"/>
          </a:xfrm>
        </p:spPr>
        <p:txBody>
          <a:bodyPr/>
          <a:lstStyle/>
          <a:p>
            <a:pPr eaLnBrk="1" hangingPunct="1">
              <a:defRPr/>
            </a:pPr>
            <a:r>
              <a:rPr lang="cs-CZ" sz="3600" b="1" kern="1200" dirty="0">
                <a:solidFill>
                  <a:schemeClr val="tx1"/>
                </a:solidFill>
              </a:rPr>
              <a:t>8. Klečový vegetační stupeň</a:t>
            </a:r>
          </a:p>
        </p:txBody>
      </p:sp>
      <p:sp>
        <p:nvSpPr>
          <p:cNvPr id="186371" name="Rectangle 3">
            <a:extLst>
              <a:ext uri="{FF2B5EF4-FFF2-40B4-BE49-F238E27FC236}">
                <a16:creationId xmlns:a16="http://schemas.microsoft.com/office/drawing/2014/main" id="{999FD55D-9FE9-CB33-8742-415E32D4DCDE}"/>
              </a:ext>
            </a:extLst>
          </p:cNvPr>
          <p:cNvSpPr>
            <a:spLocks noGrp="1" noChangeArrowheads="1"/>
          </p:cNvSpPr>
          <p:nvPr>
            <p:ph type="body" idx="1"/>
          </p:nvPr>
        </p:nvSpPr>
        <p:spPr>
          <a:xfrm>
            <a:off x="250825" y="981075"/>
            <a:ext cx="8642350" cy="5145088"/>
          </a:xfrm>
        </p:spPr>
        <p:txBody>
          <a:bodyPr/>
          <a:lstStyle/>
          <a:p>
            <a:pPr eaLnBrk="1" hangingPunct="1">
              <a:lnSpc>
                <a:spcPct val="80000"/>
              </a:lnSpc>
              <a:buSzPct val="75000"/>
            </a:pPr>
            <a:r>
              <a:rPr lang="cs-CZ" altLang="en-US" sz="2400" b="1"/>
              <a:t>druhy arkto-alpinské: </a:t>
            </a:r>
            <a:r>
              <a:rPr lang="cs-CZ" altLang="en-US" sz="2400" b="1" i="1">
                <a:solidFill>
                  <a:srgbClr val="FF0000"/>
                </a:solidFill>
              </a:rPr>
              <a:t>Juncus trifidus</a:t>
            </a:r>
            <a:r>
              <a:rPr lang="cs-CZ" altLang="en-US" sz="2400" b="1"/>
              <a:t>,</a:t>
            </a:r>
            <a:r>
              <a:rPr lang="cs-CZ" altLang="en-US" sz="2400" b="1" i="1"/>
              <a:t> </a:t>
            </a:r>
            <a:r>
              <a:rPr lang="cs-CZ" altLang="en-US" sz="2400" b="1" i="1">
                <a:solidFill>
                  <a:srgbClr val="FF0000"/>
                </a:solidFill>
              </a:rPr>
              <a:t>Hieracium alpinum</a:t>
            </a:r>
            <a:r>
              <a:rPr lang="cs-CZ" altLang="en-US" sz="2400" b="1"/>
              <a:t>,</a:t>
            </a:r>
            <a:r>
              <a:rPr lang="cs-CZ" altLang="en-US" sz="2400" b="1" i="1"/>
              <a:t> </a:t>
            </a:r>
            <a:r>
              <a:rPr lang="cs-CZ" altLang="en-US" sz="2400" b="1" i="1">
                <a:solidFill>
                  <a:srgbClr val="FF0000"/>
                </a:solidFill>
              </a:rPr>
              <a:t>Anemone narcissiflora</a:t>
            </a:r>
            <a:r>
              <a:rPr lang="cs-CZ" altLang="en-US" sz="2400" b="1"/>
              <a:t>, </a:t>
            </a:r>
            <a:r>
              <a:rPr lang="cs-CZ" altLang="en-US" sz="2400" b="1" i="1">
                <a:solidFill>
                  <a:srgbClr val="FF0000"/>
                </a:solidFill>
              </a:rPr>
              <a:t>Pulsatilla alpina</a:t>
            </a:r>
            <a:r>
              <a:rPr lang="cs-CZ" altLang="en-US" sz="2400" b="1"/>
              <a:t>, </a:t>
            </a:r>
            <a:r>
              <a:rPr lang="cs-CZ" altLang="en-US" sz="2400" b="1" i="1">
                <a:solidFill>
                  <a:srgbClr val="FF0000"/>
                </a:solidFill>
              </a:rPr>
              <a:t>Primula minima</a:t>
            </a:r>
            <a:r>
              <a:rPr lang="cs-CZ" altLang="en-US" sz="2400" b="1"/>
              <a:t>, </a:t>
            </a:r>
            <a:r>
              <a:rPr lang="cs-CZ" altLang="en-US" sz="2400" b="1" i="1">
                <a:solidFill>
                  <a:srgbClr val="FF0000"/>
                </a:solidFill>
              </a:rPr>
              <a:t>Rubus chamaemorus</a:t>
            </a:r>
            <a:r>
              <a:rPr lang="cs-CZ" altLang="en-US" sz="2400" b="1"/>
              <a:t>…, + druhy z nižších (typicky (5.)6.–7.) vegetačních stupňů: </a:t>
            </a:r>
            <a:r>
              <a:rPr lang="cs-CZ" altLang="en-US" sz="2400" b="1" i="1"/>
              <a:t>Homogyne alpina</a:t>
            </a:r>
            <a:r>
              <a:rPr lang="cs-CZ" altLang="en-US" sz="2400" b="1"/>
              <a:t>, </a:t>
            </a:r>
            <a:r>
              <a:rPr lang="cs-CZ" altLang="en-US" sz="2400" b="1" i="1"/>
              <a:t>Athyrium distentifolium</a:t>
            </a:r>
            <a:r>
              <a:rPr lang="cs-CZ" altLang="en-US" sz="2400" b="1"/>
              <a:t>,</a:t>
            </a:r>
            <a:r>
              <a:rPr lang="cs-CZ" altLang="en-US" sz="2400" b="1" i="1"/>
              <a:t> Luzula luzuloides</a:t>
            </a:r>
            <a:r>
              <a:rPr lang="cs-CZ" altLang="en-US" sz="2400" b="1"/>
              <a:t>, </a:t>
            </a:r>
            <a:r>
              <a:rPr lang="cs-CZ" altLang="en-US" sz="2400" b="1" i="1"/>
              <a:t>Luzula sylvatica</a:t>
            </a:r>
            <a:r>
              <a:rPr lang="cs-CZ" altLang="en-US" sz="2400" b="1"/>
              <a:t>, </a:t>
            </a:r>
            <a:r>
              <a:rPr lang="cs-CZ" altLang="en-US" sz="2400" b="1" i="1"/>
              <a:t>Calamagrostis villosa</a:t>
            </a:r>
            <a:r>
              <a:rPr lang="cs-CZ" altLang="en-US" sz="2400" b="1"/>
              <a:t>,</a:t>
            </a:r>
            <a:r>
              <a:rPr lang="cs-CZ" altLang="en-US" sz="2400" b="1" i="1"/>
              <a:t> Avenella flexuosa</a:t>
            </a:r>
            <a:r>
              <a:rPr lang="cs-CZ" altLang="en-US" sz="2400" b="1"/>
              <a:t>,</a:t>
            </a:r>
            <a:r>
              <a:rPr lang="cs-CZ" altLang="en-US" sz="2400" b="1" i="1"/>
              <a:t> Vaccinium myrtillus</a:t>
            </a:r>
            <a:r>
              <a:rPr lang="cs-CZ" altLang="en-US" sz="2400" b="1"/>
              <a:t>, </a:t>
            </a:r>
            <a:r>
              <a:rPr lang="cs-CZ" altLang="en-US" sz="2400" b="1" i="1"/>
              <a:t>Vaccinium vitis-idaea</a:t>
            </a:r>
            <a:r>
              <a:rPr lang="cs-CZ" altLang="en-US" sz="2400" b="1"/>
              <a:t>...</a:t>
            </a:r>
          </a:p>
        </p:txBody>
      </p:sp>
      <p:grpSp>
        <p:nvGrpSpPr>
          <p:cNvPr id="186372" name="Skupina 1">
            <a:extLst>
              <a:ext uri="{FF2B5EF4-FFF2-40B4-BE49-F238E27FC236}">
                <a16:creationId xmlns:a16="http://schemas.microsoft.com/office/drawing/2014/main" id="{A497A2FE-0DE7-ECDE-1F3D-0F9F1B09BDF1}"/>
              </a:ext>
            </a:extLst>
          </p:cNvPr>
          <p:cNvGrpSpPr>
            <a:grpSpLocks/>
          </p:cNvGrpSpPr>
          <p:nvPr/>
        </p:nvGrpSpPr>
        <p:grpSpPr bwMode="auto">
          <a:xfrm>
            <a:off x="115888" y="3700463"/>
            <a:ext cx="8912225" cy="2865437"/>
            <a:chOff x="115888" y="3182938"/>
            <a:chExt cx="8912225" cy="2865437"/>
          </a:xfrm>
        </p:grpSpPr>
        <p:grpSp>
          <p:nvGrpSpPr>
            <p:cNvPr id="186374" name="Skupina 3">
              <a:extLst>
                <a:ext uri="{FF2B5EF4-FFF2-40B4-BE49-F238E27FC236}">
                  <a16:creationId xmlns:a16="http://schemas.microsoft.com/office/drawing/2014/main" id="{A35F7297-D8A5-808D-8ADD-C3A049CA05C2}"/>
                </a:ext>
              </a:extLst>
            </p:cNvPr>
            <p:cNvGrpSpPr>
              <a:grpSpLocks noChangeAspect="1"/>
            </p:cNvGrpSpPr>
            <p:nvPr/>
          </p:nvGrpSpPr>
          <p:grpSpPr bwMode="auto">
            <a:xfrm>
              <a:off x="2592388" y="3187700"/>
              <a:ext cx="2138362" cy="2851150"/>
              <a:chOff x="116505" y="3187423"/>
              <a:chExt cx="2301353" cy="3068470"/>
            </a:xfrm>
          </p:grpSpPr>
          <p:pic>
            <p:nvPicPr>
              <p:cNvPr id="186380" name="Obrázek 1">
                <a:extLst>
                  <a:ext uri="{FF2B5EF4-FFF2-40B4-BE49-F238E27FC236}">
                    <a16:creationId xmlns:a16="http://schemas.microsoft.com/office/drawing/2014/main" id="{24DE73AA-D89B-A23A-F43B-2940DD564E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6505" y="3187423"/>
                <a:ext cx="2301353" cy="30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81" name="TextovéPole 2">
                <a:extLst>
                  <a:ext uri="{FF2B5EF4-FFF2-40B4-BE49-F238E27FC236}">
                    <a16:creationId xmlns:a16="http://schemas.microsoft.com/office/drawing/2014/main" id="{E09BC1B8-CE67-6A52-1D9D-183BE5C30AB7}"/>
                  </a:ext>
                </a:extLst>
              </p:cNvPr>
              <p:cNvSpPr txBox="1">
                <a:spLocks noChangeArrowheads="1"/>
              </p:cNvSpPr>
              <p:nvPr/>
            </p:nvSpPr>
            <p:spPr bwMode="auto">
              <a:xfrm>
                <a:off x="1375671" y="6008161"/>
                <a:ext cx="1042187" cy="23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i="1">
                    <a:solidFill>
                      <a:schemeClr val="bg1"/>
                    </a:solidFill>
                    <a:hlinkClick r:id="rId4"/>
                  </a:rPr>
                  <a:t>Stefan.lefnaer</a:t>
                </a:r>
                <a:endParaRPr lang="cs-CZ" altLang="cs-CZ" sz="800">
                  <a:solidFill>
                    <a:schemeClr val="bg1"/>
                  </a:solidFill>
                </a:endParaRPr>
              </a:p>
            </p:txBody>
          </p:sp>
        </p:grpSp>
        <p:pic>
          <p:nvPicPr>
            <p:cNvPr id="186375" name="Obrázek 5" descr="Obsah obrázku tráva, exteriér, pták, vsedě&#10;&#10;Popis byl vytvořen automaticky">
              <a:extLst>
                <a:ext uri="{FF2B5EF4-FFF2-40B4-BE49-F238E27FC236}">
                  <a16:creationId xmlns:a16="http://schemas.microsoft.com/office/drawing/2014/main" id="{7F9D41A2-CDEF-DEF7-C151-C9434A286F9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62500" y="3182938"/>
              <a:ext cx="22098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6376" name="Skupina 10">
              <a:extLst>
                <a:ext uri="{FF2B5EF4-FFF2-40B4-BE49-F238E27FC236}">
                  <a16:creationId xmlns:a16="http://schemas.microsoft.com/office/drawing/2014/main" id="{B38D3EAC-3AE5-BAC9-A918-FBDE1434FE9F}"/>
                </a:ext>
              </a:extLst>
            </p:cNvPr>
            <p:cNvGrpSpPr>
              <a:grpSpLocks/>
            </p:cNvGrpSpPr>
            <p:nvPr/>
          </p:nvGrpSpPr>
          <p:grpSpPr bwMode="auto">
            <a:xfrm>
              <a:off x="115888" y="3182938"/>
              <a:ext cx="2413000" cy="2865437"/>
              <a:chOff x="6505193" y="3183078"/>
              <a:chExt cx="2413042" cy="2864761"/>
            </a:xfrm>
          </p:grpSpPr>
          <p:pic>
            <p:nvPicPr>
              <p:cNvPr id="186378" name="Obrázek 6">
                <a:extLst>
                  <a:ext uri="{FF2B5EF4-FFF2-40B4-BE49-F238E27FC236}">
                    <a16:creationId xmlns:a16="http://schemas.microsoft.com/office/drawing/2014/main" id="{623B7241-A70B-92C9-D1B4-2C922D30EC0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05193" y="3183078"/>
                <a:ext cx="2413042" cy="28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ovéPole 7">
                <a:extLst>
                  <a:ext uri="{FF2B5EF4-FFF2-40B4-BE49-F238E27FC236}">
                    <a16:creationId xmlns:a16="http://schemas.microsoft.com/office/drawing/2014/main" id="{86703BD4-CD8C-C4C4-8A40-EBFA5C2230C3}"/>
                  </a:ext>
                </a:extLst>
              </p:cNvPr>
              <p:cNvSpPr txBox="1">
                <a:spLocks noChangeArrowheads="1"/>
              </p:cNvSpPr>
              <p:nvPr/>
            </p:nvSpPr>
            <p:spPr bwMode="auto">
              <a:xfrm>
                <a:off x="8018106" y="5819293"/>
                <a:ext cx="900129" cy="21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hlinkClick r:id="rId7" tooltip="Go to Erling Ólafsson's photostream"/>
                  </a:rPr>
                  <a:t>Erling Ólafsson</a:t>
                </a:r>
                <a:r>
                  <a:rPr lang="cs-CZ" altLang="cs-CZ" sz="800">
                    <a:solidFill>
                      <a:schemeClr val="bg1"/>
                    </a:solidFill>
                  </a:rPr>
                  <a:t> </a:t>
                </a:r>
              </a:p>
            </p:txBody>
          </p:sp>
        </p:grpSp>
        <p:pic>
          <p:nvPicPr>
            <p:cNvPr id="186377" name="Obrázek 8">
              <a:extLst>
                <a:ext uri="{FF2B5EF4-FFF2-40B4-BE49-F238E27FC236}">
                  <a16:creationId xmlns:a16="http://schemas.microsoft.com/office/drawing/2014/main" id="{5AC1BF07-9BBD-063C-ED7F-CF8A8839989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997700" y="3182938"/>
              <a:ext cx="20304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6373" name="TextovéPole 9">
            <a:extLst>
              <a:ext uri="{FF2B5EF4-FFF2-40B4-BE49-F238E27FC236}">
                <a16:creationId xmlns:a16="http://schemas.microsoft.com/office/drawing/2014/main" id="{E3AED337-0CF1-6B86-E093-8A2CD8D2EC7E}"/>
              </a:ext>
            </a:extLst>
          </p:cNvPr>
          <p:cNvSpPr txBox="1">
            <a:spLocks noChangeArrowheads="1"/>
          </p:cNvSpPr>
          <p:nvPr/>
        </p:nvSpPr>
        <p:spPr bwMode="auto">
          <a:xfrm>
            <a:off x="7864475" y="5859463"/>
            <a:ext cx="11874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www.pladias.cz</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46A49230-01C6-515F-3364-9365B0F720EC}"/>
              </a:ext>
            </a:extLst>
          </p:cNvPr>
          <p:cNvSpPr>
            <a:spLocks noGrp="1" noChangeArrowheads="1"/>
          </p:cNvSpPr>
          <p:nvPr>
            <p:ph type="title"/>
          </p:nvPr>
        </p:nvSpPr>
        <p:spPr>
          <a:xfrm>
            <a:off x="457200" y="274638"/>
            <a:ext cx="8229600" cy="598487"/>
          </a:xfrm>
        </p:spPr>
        <p:txBody>
          <a:bodyPr/>
          <a:lstStyle/>
          <a:p>
            <a:pPr eaLnBrk="1" hangingPunct="1">
              <a:defRPr/>
            </a:pPr>
            <a:r>
              <a:rPr lang="cs-CZ" sz="3600" b="1" kern="1200" dirty="0">
                <a:solidFill>
                  <a:schemeClr val="tx1"/>
                </a:solidFill>
              </a:rPr>
              <a:t>8. Klečový vegetační stupeň</a:t>
            </a:r>
          </a:p>
        </p:txBody>
      </p:sp>
      <p:sp>
        <p:nvSpPr>
          <p:cNvPr id="188419" name="Rectangle 3">
            <a:extLst>
              <a:ext uri="{FF2B5EF4-FFF2-40B4-BE49-F238E27FC236}">
                <a16:creationId xmlns:a16="http://schemas.microsoft.com/office/drawing/2014/main" id="{6C7798A3-66B4-D952-00CD-FFD680374F62}"/>
              </a:ext>
            </a:extLst>
          </p:cNvPr>
          <p:cNvSpPr>
            <a:spLocks noGrp="1" noChangeArrowheads="1"/>
          </p:cNvSpPr>
          <p:nvPr>
            <p:ph type="body" idx="1"/>
          </p:nvPr>
        </p:nvSpPr>
        <p:spPr>
          <a:xfrm>
            <a:off x="250825" y="1119188"/>
            <a:ext cx="8642350" cy="5145087"/>
          </a:xfrm>
        </p:spPr>
        <p:txBody>
          <a:bodyPr/>
          <a:lstStyle/>
          <a:p>
            <a:pPr eaLnBrk="1" hangingPunct="1">
              <a:lnSpc>
                <a:spcPct val="80000"/>
              </a:lnSpc>
            </a:pPr>
            <a:r>
              <a:rPr lang="cs-CZ" altLang="cs-CZ" sz="2400" b="1"/>
              <a:t>střevlík lesní, vrkoč severní, </a:t>
            </a:r>
            <a:r>
              <a:rPr lang="cs-CZ" altLang="cs-CZ" sz="2400" b="1">
                <a:solidFill>
                  <a:srgbClr val="FF0000"/>
                </a:solidFill>
              </a:rPr>
              <a:t>slavík modráček tundrový</a:t>
            </a:r>
            <a:endParaRPr lang="cs-CZ" altLang="en-US" sz="2400" b="1">
              <a:solidFill>
                <a:srgbClr val="FF0000"/>
              </a:solidFill>
            </a:endParaRPr>
          </a:p>
          <a:p>
            <a:pPr eaLnBrk="1" hangingPunct="1">
              <a:lnSpc>
                <a:spcPct val="80000"/>
              </a:lnSpc>
            </a:pPr>
            <a:r>
              <a:rPr lang="cs-CZ" altLang="en-US" sz="2400" b="1"/>
              <a:t>pastva dobytka, rekreace</a:t>
            </a:r>
          </a:p>
        </p:txBody>
      </p:sp>
      <p:grpSp>
        <p:nvGrpSpPr>
          <p:cNvPr id="188420" name="Skupina 13">
            <a:extLst>
              <a:ext uri="{FF2B5EF4-FFF2-40B4-BE49-F238E27FC236}">
                <a16:creationId xmlns:a16="http://schemas.microsoft.com/office/drawing/2014/main" id="{6364D0E9-446F-EFA8-45F7-BC3132C0E9D1}"/>
              </a:ext>
            </a:extLst>
          </p:cNvPr>
          <p:cNvGrpSpPr>
            <a:grpSpLocks noChangeAspect="1"/>
          </p:cNvGrpSpPr>
          <p:nvPr/>
        </p:nvGrpSpPr>
        <p:grpSpPr bwMode="auto">
          <a:xfrm>
            <a:off x="4611688" y="2041525"/>
            <a:ext cx="4529137" cy="3217863"/>
            <a:chOff x="2664813" y="2066723"/>
            <a:chExt cx="3836021" cy="2724553"/>
          </a:xfrm>
        </p:grpSpPr>
        <p:pic>
          <p:nvPicPr>
            <p:cNvPr id="188422" name="Obrázek 4">
              <a:extLst>
                <a:ext uri="{FF2B5EF4-FFF2-40B4-BE49-F238E27FC236}">
                  <a16:creationId xmlns:a16="http://schemas.microsoft.com/office/drawing/2014/main" id="{FD2164CD-0F70-13DC-0649-F168878BE5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4813" y="2066723"/>
              <a:ext cx="3814374" cy="272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3" name="TextovéPole 12">
              <a:extLst>
                <a:ext uri="{FF2B5EF4-FFF2-40B4-BE49-F238E27FC236}">
                  <a16:creationId xmlns:a16="http://schemas.microsoft.com/office/drawing/2014/main" id="{84410B52-6F4B-592B-5EE0-5CE700B646A3}"/>
                </a:ext>
              </a:extLst>
            </p:cNvPr>
            <p:cNvSpPr txBox="1">
              <a:spLocks noChangeArrowheads="1"/>
            </p:cNvSpPr>
            <p:nvPr/>
          </p:nvSpPr>
          <p:spPr bwMode="auto">
            <a:xfrm>
              <a:off x="4757976" y="4575832"/>
              <a:ext cx="1742858" cy="18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b="1" i="1">
                  <a:solidFill>
                    <a:schemeClr val="bg1"/>
                  </a:solidFill>
                </a:rPr>
                <a:t>Pavel VOJTA Vojtěchovský</a:t>
              </a:r>
              <a:endParaRPr lang="cs-CZ" altLang="cs-CZ" sz="800">
                <a:solidFill>
                  <a:schemeClr val="bg1"/>
                </a:solidFill>
              </a:endParaRPr>
            </a:p>
          </p:txBody>
        </p:sp>
      </p:grpSp>
      <p:pic>
        <p:nvPicPr>
          <p:cNvPr id="188421" name="Obrázek 17">
            <a:extLst>
              <a:ext uri="{FF2B5EF4-FFF2-40B4-BE49-F238E27FC236}">
                <a16:creationId xmlns:a16="http://schemas.microsoft.com/office/drawing/2014/main" id="{B2E27108-0852-DBC0-BA61-6F0BC46C7CC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 y="2041525"/>
            <a:ext cx="451485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B029C4A6-DB45-BBB5-378C-3A131526BAA5}"/>
              </a:ext>
            </a:extLst>
          </p:cNvPr>
          <p:cNvSpPr>
            <a:spLocks noGrp="1" noChangeArrowheads="1"/>
          </p:cNvSpPr>
          <p:nvPr>
            <p:ph type="title"/>
          </p:nvPr>
        </p:nvSpPr>
        <p:spPr/>
        <p:txBody>
          <a:bodyPr/>
          <a:lstStyle/>
          <a:p>
            <a:pPr eaLnBrk="1" hangingPunct="1">
              <a:defRPr/>
            </a:pPr>
            <a:r>
              <a:rPr lang="cs-CZ" sz="3600" b="1" kern="1200" dirty="0">
                <a:solidFill>
                  <a:schemeClr val="tx1"/>
                </a:solidFill>
              </a:rPr>
              <a:t>9. Alpinský vegetační stupeň</a:t>
            </a:r>
            <a:br>
              <a:rPr lang="cs-CZ" sz="3600" b="1" kern="1200" dirty="0">
                <a:solidFill>
                  <a:schemeClr val="tx1"/>
                </a:solidFill>
              </a:rPr>
            </a:br>
            <a:r>
              <a:rPr lang="cs-CZ" sz="3600" b="1" kern="1200" dirty="0">
                <a:solidFill>
                  <a:schemeClr val="tx1"/>
                </a:solidFill>
              </a:rPr>
              <a:t>10. Subnivální vegetační stupeň</a:t>
            </a:r>
          </a:p>
        </p:txBody>
      </p:sp>
      <p:sp>
        <p:nvSpPr>
          <p:cNvPr id="190467" name="Rectangle 3">
            <a:extLst>
              <a:ext uri="{FF2B5EF4-FFF2-40B4-BE49-F238E27FC236}">
                <a16:creationId xmlns:a16="http://schemas.microsoft.com/office/drawing/2014/main" id="{46B16595-19A4-7B60-0137-9B1B9BDE6E2B}"/>
              </a:ext>
            </a:extLst>
          </p:cNvPr>
          <p:cNvSpPr>
            <a:spLocks noGrp="1" noChangeArrowheads="1"/>
          </p:cNvSpPr>
          <p:nvPr>
            <p:ph type="body" idx="1"/>
          </p:nvPr>
        </p:nvSpPr>
        <p:spPr>
          <a:xfrm>
            <a:off x="317500" y="1592263"/>
            <a:ext cx="8575675" cy="4525962"/>
          </a:xfrm>
        </p:spPr>
        <p:txBody>
          <a:bodyPr/>
          <a:lstStyle/>
          <a:p>
            <a:pPr eaLnBrk="1" hangingPunct="1">
              <a:buSzPct val="75000"/>
            </a:pPr>
            <a:r>
              <a:rPr lang="cs-CZ" altLang="en-US" sz="2400" b="1"/>
              <a:t>nad horní hranicí lesa – alpinské louky</a:t>
            </a:r>
          </a:p>
          <a:p>
            <a:pPr eaLnBrk="1" hangingPunct="1">
              <a:buSzPct val="75000"/>
            </a:pPr>
            <a:r>
              <a:rPr lang="cs-CZ" altLang="en-US" sz="2400" b="1"/>
              <a:t>subnivální vegetační stupeň – v ČR se nevyskytuje</a:t>
            </a:r>
          </a:p>
        </p:txBody>
      </p:sp>
      <p:grpSp>
        <p:nvGrpSpPr>
          <p:cNvPr id="190468" name="Skupina 3">
            <a:extLst>
              <a:ext uri="{FF2B5EF4-FFF2-40B4-BE49-F238E27FC236}">
                <a16:creationId xmlns:a16="http://schemas.microsoft.com/office/drawing/2014/main" id="{0A0B3627-28CA-085E-0B79-99B553024021}"/>
              </a:ext>
            </a:extLst>
          </p:cNvPr>
          <p:cNvGrpSpPr>
            <a:grpSpLocks/>
          </p:cNvGrpSpPr>
          <p:nvPr/>
        </p:nvGrpSpPr>
        <p:grpSpPr bwMode="auto">
          <a:xfrm>
            <a:off x="3127375" y="2754313"/>
            <a:ext cx="2889250" cy="3963987"/>
            <a:chOff x="6859181" y="2527322"/>
            <a:chExt cx="2272371" cy="3407812"/>
          </a:xfrm>
        </p:grpSpPr>
        <p:pic>
          <p:nvPicPr>
            <p:cNvPr id="190469" name="Obrázek 4">
              <a:extLst>
                <a:ext uri="{FF2B5EF4-FFF2-40B4-BE49-F238E27FC236}">
                  <a16:creationId xmlns:a16="http://schemas.microsoft.com/office/drawing/2014/main" id="{B0AE6620-C5E7-FFEE-3DEC-E1C1519202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9181" y="2527322"/>
              <a:ext cx="2271874" cy="340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TextovéPole 5">
              <a:extLst>
                <a:ext uri="{FF2B5EF4-FFF2-40B4-BE49-F238E27FC236}">
                  <a16:creationId xmlns:a16="http://schemas.microsoft.com/office/drawing/2014/main" id="{D9580052-A89A-50FF-BDBD-5839E88CA320}"/>
                </a:ext>
              </a:extLst>
            </p:cNvPr>
            <p:cNvSpPr txBox="1">
              <a:spLocks noChangeArrowheads="1"/>
            </p:cNvSpPr>
            <p:nvPr/>
          </p:nvSpPr>
          <p:spPr bwMode="auto">
            <a:xfrm>
              <a:off x="8242048" y="5661481"/>
              <a:ext cx="889504" cy="18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b="1" i="1">
                  <a:solidFill>
                    <a:schemeClr val="bg1"/>
                  </a:solidFill>
                </a:rPr>
                <a:t>Michal Jirouš</a:t>
              </a:r>
            </a:p>
          </p:txBody>
        </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Obrázek 2" descr="Obsah obrázku hora, exteriér, příroda, skála&#10;&#10;Popis byl vytvořen automaticky">
            <a:extLst>
              <a:ext uri="{FF2B5EF4-FFF2-40B4-BE49-F238E27FC236}">
                <a16:creationId xmlns:a16="http://schemas.microsoft.com/office/drawing/2014/main" id="{A5895F3E-42D4-C9ED-76B1-B908B011EC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DA668445-A819-5831-D4C5-03F484F7C862}"/>
              </a:ext>
            </a:extLst>
          </p:cNvPr>
          <p:cNvSpPr>
            <a:spLocks noGrp="1" noChangeArrowheads="1"/>
          </p:cNvSpPr>
          <p:nvPr>
            <p:ph type="title"/>
          </p:nvPr>
        </p:nvSpPr>
        <p:spPr>
          <a:xfrm>
            <a:off x="457200" y="274638"/>
            <a:ext cx="8229600" cy="488950"/>
          </a:xfrm>
        </p:spPr>
        <p:txBody>
          <a:bodyPr/>
          <a:lstStyle/>
          <a:p>
            <a:pPr eaLnBrk="1" hangingPunct="1">
              <a:defRPr/>
            </a:pPr>
            <a:r>
              <a:rPr lang="cs-CZ" sz="3600" b="1" kern="1200" dirty="0">
                <a:solidFill>
                  <a:schemeClr val="tx1"/>
                </a:solidFill>
              </a:rPr>
              <a:t>Vegetační stupně ČR</a:t>
            </a:r>
          </a:p>
        </p:txBody>
      </p:sp>
      <p:pic>
        <p:nvPicPr>
          <p:cNvPr id="194563" name="Obrázek 1">
            <a:extLst>
              <a:ext uri="{FF2B5EF4-FFF2-40B4-BE49-F238E27FC236}">
                <a16:creationId xmlns:a16="http://schemas.microsoft.com/office/drawing/2014/main" id="{35C458AE-976A-912E-8B62-919246D28DD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1800" y="915988"/>
            <a:ext cx="82804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ovéPole 2">
            <a:extLst>
              <a:ext uri="{FF2B5EF4-FFF2-40B4-BE49-F238E27FC236}">
                <a16:creationId xmlns:a16="http://schemas.microsoft.com/office/drawing/2014/main" id="{2FA06FCA-E91E-C4CE-2369-C3149464CD28}"/>
              </a:ext>
            </a:extLst>
          </p:cNvPr>
          <p:cNvSpPr txBox="1">
            <a:spLocks noChangeArrowheads="1"/>
          </p:cNvSpPr>
          <p:nvPr/>
        </p:nvSpPr>
        <p:spPr bwMode="auto">
          <a:xfrm>
            <a:off x="431800" y="6624638"/>
            <a:ext cx="8280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000" b="1"/>
              <a:t>https://upload.wikimedia.org/wikipedia/commons/thumb/f/f2/Vegetacni_stupne_CR.svg/750px-Vegetacni_stupne_CR.svg.png</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0FC46E7B-F6E1-761A-B90C-2D03F5C00E4E}"/>
              </a:ext>
            </a:extLst>
          </p:cNvPr>
          <p:cNvSpPr>
            <a:spLocks noGrp="1" noChangeArrowheads="1"/>
          </p:cNvSpPr>
          <p:nvPr>
            <p:ph type="title"/>
          </p:nvPr>
        </p:nvSpPr>
        <p:spPr>
          <a:xfrm>
            <a:off x="457200" y="274638"/>
            <a:ext cx="8229600" cy="488950"/>
          </a:xfrm>
        </p:spPr>
        <p:txBody>
          <a:bodyPr/>
          <a:lstStyle/>
          <a:p>
            <a:pPr eaLnBrk="1" hangingPunct="1">
              <a:defRPr/>
            </a:pPr>
            <a:r>
              <a:rPr lang="cs-CZ" sz="3600" b="1" kern="1200" dirty="0">
                <a:solidFill>
                  <a:schemeClr val="tx1"/>
                </a:solidFill>
              </a:rPr>
              <a:t>Vegetační stupně SR</a:t>
            </a:r>
          </a:p>
        </p:txBody>
      </p:sp>
      <p:sp>
        <p:nvSpPr>
          <p:cNvPr id="196611" name="TextovéPole 2">
            <a:extLst>
              <a:ext uri="{FF2B5EF4-FFF2-40B4-BE49-F238E27FC236}">
                <a16:creationId xmlns:a16="http://schemas.microsoft.com/office/drawing/2014/main" id="{6F311C93-78A1-73E1-16BC-305B0D288D36}"/>
              </a:ext>
            </a:extLst>
          </p:cNvPr>
          <p:cNvSpPr txBox="1">
            <a:spLocks noChangeArrowheads="1"/>
          </p:cNvSpPr>
          <p:nvPr/>
        </p:nvSpPr>
        <p:spPr bwMode="auto">
          <a:xfrm>
            <a:off x="431800" y="6624638"/>
            <a:ext cx="8280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000" b="1"/>
              <a:t>https://upload.wikimedia.org/wikipedia/commons/thumb/f/f2/Vegetacni_stupne_CR.svg/750px-Vegetacni_stupne_CR.svg.png</a:t>
            </a:r>
          </a:p>
        </p:txBody>
      </p:sp>
      <p:pic>
        <p:nvPicPr>
          <p:cNvPr id="196612" name="Obrázek 2">
            <a:extLst>
              <a:ext uri="{FF2B5EF4-FFF2-40B4-BE49-F238E27FC236}">
                <a16:creationId xmlns:a16="http://schemas.microsoft.com/office/drawing/2014/main" id="{3AD57083-C697-1683-67CA-6583A9BA57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363" y="782638"/>
            <a:ext cx="8677275" cy="607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40010FF0-4ADA-6918-A63F-A3295612FB42}"/>
              </a:ext>
            </a:extLst>
          </p:cNvPr>
          <p:cNvSpPr>
            <a:spLocks noGrp="1" noChangeArrowheads="1"/>
          </p:cNvSpPr>
          <p:nvPr>
            <p:ph type="title"/>
          </p:nvPr>
        </p:nvSpPr>
        <p:spPr>
          <a:xfrm>
            <a:off x="457200" y="274638"/>
            <a:ext cx="8229600" cy="633412"/>
          </a:xfrm>
        </p:spPr>
        <p:txBody>
          <a:bodyPr/>
          <a:lstStyle/>
          <a:p>
            <a:pPr eaLnBrk="1" hangingPunct="1">
              <a:defRPr/>
            </a:pPr>
            <a:r>
              <a:rPr lang="cs-CZ" sz="3600" b="1" kern="1200" dirty="0">
                <a:solidFill>
                  <a:schemeClr val="tx1"/>
                </a:solidFill>
              </a:rPr>
              <a:t>Trofické řady</a:t>
            </a:r>
          </a:p>
        </p:txBody>
      </p:sp>
      <p:sp>
        <p:nvSpPr>
          <p:cNvPr id="198659" name="Rectangle 3">
            <a:extLst>
              <a:ext uri="{FF2B5EF4-FFF2-40B4-BE49-F238E27FC236}">
                <a16:creationId xmlns:a16="http://schemas.microsoft.com/office/drawing/2014/main" id="{C667C453-AC9D-E541-2EB8-53E6ADF41D31}"/>
              </a:ext>
            </a:extLst>
          </p:cNvPr>
          <p:cNvSpPr>
            <a:spLocks noGrp="1" noChangeArrowheads="1"/>
          </p:cNvSpPr>
          <p:nvPr>
            <p:ph type="body" idx="1"/>
          </p:nvPr>
        </p:nvSpPr>
        <p:spPr>
          <a:xfrm>
            <a:off x="250825" y="1089025"/>
            <a:ext cx="8642350" cy="5037138"/>
          </a:xfrm>
        </p:spPr>
        <p:txBody>
          <a:bodyPr/>
          <a:lstStyle/>
          <a:p>
            <a:pPr eaLnBrk="1" hangingPunct="1">
              <a:buSzPct val="75000"/>
            </a:pPr>
            <a:r>
              <a:rPr lang="cs-CZ" altLang="en-US" sz="2400" b="1"/>
              <a:t>trofické řady vyjadřují podmínky bioty dané především obsahem živin v půdě a půdní reakcí</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821052D9-D4C3-4D1D-DAC6-DA80F6BF2CC9}"/>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Trofické řady</a:t>
            </a:r>
          </a:p>
        </p:txBody>
      </p:sp>
      <p:grpSp>
        <p:nvGrpSpPr>
          <p:cNvPr id="200707" name="Skupina 1">
            <a:extLst>
              <a:ext uri="{FF2B5EF4-FFF2-40B4-BE49-F238E27FC236}">
                <a16:creationId xmlns:a16="http://schemas.microsoft.com/office/drawing/2014/main" id="{C0261A6D-3F39-7AB0-6364-B3666E5A6B97}"/>
              </a:ext>
            </a:extLst>
          </p:cNvPr>
          <p:cNvGrpSpPr>
            <a:grpSpLocks/>
          </p:cNvGrpSpPr>
          <p:nvPr/>
        </p:nvGrpSpPr>
        <p:grpSpPr bwMode="auto">
          <a:xfrm>
            <a:off x="71438" y="1449388"/>
            <a:ext cx="3756025" cy="3697287"/>
            <a:chOff x="71438" y="1449388"/>
            <a:chExt cx="3756025" cy="3697287"/>
          </a:xfrm>
        </p:grpSpPr>
        <p:sp>
          <p:nvSpPr>
            <p:cNvPr id="200709" name="Text Box 4">
              <a:extLst>
                <a:ext uri="{FF2B5EF4-FFF2-40B4-BE49-F238E27FC236}">
                  <a16:creationId xmlns:a16="http://schemas.microsoft.com/office/drawing/2014/main" id="{94AD753A-D5FB-7F8D-EF73-7BE13FB93077}"/>
                </a:ext>
              </a:extLst>
            </p:cNvPr>
            <p:cNvSpPr txBox="1">
              <a:spLocks noChangeArrowheads="1"/>
            </p:cNvSpPr>
            <p:nvPr/>
          </p:nvSpPr>
          <p:spPr bwMode="auto">
            <a:xfrm>
              <a:off x="1778113" y="1449388"/>
              <a:ext cx="380154" cy="58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b="1"/>
                <a:t>A</a:t>
              </a:r>
            </a:p>
          </p:txBody>
        </p:sp>
        <p:sp>
          <p:nvSpPr>
            <p:cNvPr id="200710" name="Text Box 5">
              <a:extLst>
                <a:ext uri="{FF2B5EF4-FFF2-40B4-BE49-F238E27FC236}">
                  <a16:creationId xmlns:a16="http://schemas.microsoft.com/office/drawing/2014/main" id="{5E8A8D08-E148-5806-98A6-388A954354C0}"/>
                </a:ext>
              </a:extLst>
            </p:cNvPr>
            <p:cNvSpPr txBox="1">
              <a:spLocks noChangeArrowheads="1"/>
            </p:cNvSpPr>
            <p:nvPr/>
          </p:nvSpPr>
          <p:spPr bwMode="auto">
            <a:xfrm>
              <a:off x="1778113" y="3082571"/>
              <a:ext cx="380154" cy="58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b="1"/>
                <a:t>B</a:t>
              </a:r>
            </a:p>
          </p:txBody>
        </p:sp>
        <p:sp>
          <p:nvSpPr>
            <p:cNvPr id="200711" name="Text Box 6">
              <a:extLst>
                <a:ext uri="{FF2B5EF4-FFF2-40B4-BE49-F238E27FC236}">
                  <a16:creationId xmlns:a16="http://schemas.microsoft.com/office/drawing/2014/main" id="{B4D03E82-9E78-7710-434B-313193988742}"/>
                </a:ext>
              </a:extLst>
            </p:cNvPr>
            <p:cNvSpPr txBox="1">
              <a:spLocks noChangeArrowheads="1"/>
            </p:cNvSpPr>
            <p:nvPr/>
          </p:nvSpPr>
          <p:spPr bwMode="auto">
            <a:xfrm>
              <a:off x="3447309" y="4561805"/>
              <a:ext cx="380154" cy="58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b="1"/>
                <a:t>D</a:t>
              </a:r>
            </a:p>
          </p:txBody>
        </p:sp>
        <p:sp>
          <p:nvSpPr>
            <p:cNvPr id="200712" name="Text Box 7">
              <a:extLst>
                <a:ext uri="{FF2B5EF4-FFF2-40B4-BE49-F238E27FC236}">
                  <a16:creationId xmlns:a16="http://schemas.microsoft.com/office/drawing/2014/main" id="{51A925D8-E799-2F7A-0761-80E995A3E236}"/>
                </a:ext>
              </a:extLst>
            </p:cNvPr>
            <p:cNvSpPr txBox="1">
              <a:spLocks noChangeArrowheads="1"/>
            </p:cNvSpPr>
            <p:nvPr/>
          </p:nvSpPr>
          <p:spPr bwMode="auto">
            <a:xfrm>
              <a:off x="71438" y="4561805"/>
              <a:ext cx="380154" cy="58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b="1"/>
                <a:t>C</a:t>
              </a:r>
            </a:p>
          </p:txBody>
        </p:sp>
        <p:sp>
          <p:nvSpPr>
            <p:cNvPr id="200713" name="Line 8">
              <a:extLst>
                <a:ext uri="{FF2B5EF4-FFF2-40B4-BE49-F238E27FC236}">
                  <a16:creationId xmlns:a16="http://schemas.microsoft.com/office/drawing/2014/main" id="{C1D772B4-F835-8A70-917B-23E6D7675D40}"/>
                </a:ext>
              </a:extLst>
            </p:cNvPr>
            <p:cNvSpPr>
              <a:spLocks noChangeShapeType="1"/>
            </p:cNvSpPr>
            <p:nvPr/>
          </p:nvSpPr>
          <p:spPr bwMode="auto">
            <a:xfrm>
              <a:off x="1968190" y="1976826"/>
              <a:ext cx="0" cy="117669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0714" name="Line 9">
              <a:extLst>
                <a:ext uri="{FF2B5EF4-FFF2-40B4-BE49-F238E27FC236}">
                  <a16:creationId xmlns:a16="http://schemas.microsoft.com/office/drawing/2014/main" id="{D72C4CE3-0AE7-85D1-BFEC-035ABA1F7341}"/>
                </a:ext>
              </a:extLst>
            </p:cNvPr>
            <p:cNvSpPr>
              <a:spLocks noChangeShapeType="1"/>
            </p:cNvSpPr>
            <p:nvPr/>
          </p:nvSpPr>
          <p:spPr bwMode="auto">
            <a:xfrm flipV="1">
              <a:off x="487733" y="3532365"/>
              <a:ext cx="1290381" cy="110172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0715" name="Line 10">
              <a:extLst>
                <a:ext uri="{FF2B5EF4-FFF2-40B4-BE49-F238E27FC236}">
                  <a16:creationId xmlns:a16="http://schemas.microsoft.com/office/drawing/2014/main" id="{AAE0EFF5-B3D4-31A7-581B-CB4BD78BC771}"/>
                </a:ext>
              </a:extLst>
            </p:cNvPr>
            <p:cNvSpPr>
              <a:spLocks noChangeShapeType="1"/>
            </p:cNvSpPr>
            <p:nvPr/>
          </p:nvSpPr>
          <p:spPr bwMode="auto">
            <a:xfrm>
              <a:off x="2158267" y="3532365"/>
              <a:ext cx="1251563" cy="110172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0716" name="Line 11">
              <a:extLst>
                <a:ext uri="{FF2B5EF4-FFF2-40B4-BE49-F238E27FC236}">
                  <a16:creationId xmlns:a16="http://schemas.microsoft.com/office/drawing/2014/main" id="{692132F2-99A4-CD7A-4186-134B5465462B}"/>
                </a:ext>
              </a:extLst>
            </p:cNvPr>
            <p:cNvSpPr>
              <a:spLocks noChangeShapeType="1"/>
            </p:cNvSpPr>
            <p:nvPr/>
          </p:nvSpPr>
          <p:spPr bwMode="auto">
            <a:xfrm>
              <a:off x="487733" y="4822847"/>
              <a:ext cx="288461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12" name="Rectangle 3">
            <a:extLst>
              <a:ext uri="{FF2B5EF4-FFF2-40B4-BE49-F238E27FC236}">
                <a16:creationId xmlns:a16="http://schemas.microsoft.com/office/drawing/2014/main" id="{7F121870-CDCD-E77D-BA9B-98083297F69D}"/>
              </a:ext>
            </a:extLst>
          </p:cNvPr>
          <p:cNvSpPr txBox="1">
            <a:spLocks noChangeArrowheads="1"/>
          </p:cNvSpPr>
          <p:nvPr/>
        </p:nvSpPr>
        <p:spPr bwMode="auto">
          <a:xfrm>
            <a:off x="3902075" y="1016000"/>
            <a:ext cx="5241925" cy="5508625"/>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76213" indent="-176213" eaLnBrk="1" hangingPunct="1">
              <a:buSzPct val="75000"/>
              <a:defRPr/>
            </a:pPr>
            <a:r>
              <a:rPr lang="cs-CZ" altLang="en-US" sz="2200" b="1" kern="0" dirty="0">
                <a:latin typeface="Calibri" panose="020F0502020204030204" pitchFamily="34" charset="0"/>
              </a:rPr>
              <a:t>Trofická řada A – oligotrofní (chudá a kyselá)</a:t>
            </a:r>
          </a:p>
          <a:p>
            <a:pPr marL="176213" indent="-176213" eaLnBrk="1" hangingPunct="1">
              <a:buSzPct val="75000"/>
              <a:defRPr/>
            </a:pPr>
            <a:r>
              <a:rPr lang="cs-CZ" altLang="en-US" sz="2200" b="1" kern="0" dirty="0">
                <a:latin typeface="Calibri" panose="020F0502020204030204" pitchFamily="34" charset="0"/>
              </a:rPr>
              <a:t>Trofická řada B – mezotrofní (středně bohatá)</a:t>
            </a:r>
          </a:p>
          <a:p>
            <a:pPr marL="176213" indent="-176213" eaLnBrk="1" hangingPunct="1">
              <a:buSzPct val="75000"/>
              <a:defRPr/>
            </a:pPr>
            <a:r>
              <a:rPr lang="cs-CZ" altLang="en-US" sz="2200" b="1" kern="0" dirty="0">
                <a:latin typeface="Calibri" panose="020F0502020204030204" pitchFamily="34" charset="0"/>
              </a:rPr>
              <a:t>Trofická řada C – nitrofilní (obohacená dusíkem)</a:t>
            </a:r>
          </a:p>
          <a:p>
            <a:pPr marL="176213" indent="-176213" eaLnBrk="1" hangingPunct="1">
              <a:buSzPct val="75000"/>
              <a:defRPr/>
            </a:pPr>
            <a:r>
              <a:rPr lang="cs-CZ" altLang="en-US" sz="2200" b="1" kern="0" dirty="0">
                <a:latin typeface="Calibri" panose="020F0502020204030204" pitchFamily="34" charset="0"/>
              </a:rPr>
              <a:t>Trofická řada D – bazická (na bazických horninách, bázemi bohatá)</a:t>
            </a:r>
          </a:p>
          <a:p>
            <a:pPr marL="176213" indent="-176213" eaLnBrk="1" hangingPunct="1">
              <a:buSzPct val="75000"/>
              <a:defRPr/>
            </a:pPr>
            <a:r>
              <a:rPr lang="cs-CZ" altLang="en-US" sz="2200" b="1" kern="0" dirty="0">
                <a:latin typeface="Calibri" panose="020F0502020204030204" pitchFamily="34" charset="0"/>
              </a:rPr>
              <a:t>Trofická meziřada AB – oligotrofně mezotrofní</a:t>
            </a:r>
          </a:p>
          <a:p>
            <a:pPr marL="176213" indent="-176213" eaLnBrk="1" hangingPunct="1">
              <a:buSzPct val="75000"/>
              <a:defRPr/>
            </a:pPr>
            <a:r>
              <a:rPr lang="cs-CZ" altLang="en-US" sz="2200" b="1" kern="0" dirty="0">
                <a:latin typeface="Calibri" panose="020F0502020204030204" pitchFamily="34" charset="0"/>
              </a:rPr>
              <a:t>Trofická meziřada BC – mezotrofně nitrofilní</a:t>
            </a:r>
          </a:p>
          <a:p>
            <a:pPr marL="176213" indent="-176213" eaLnBrk="1" hangingPunct="1">
              <a:buSzPct val="75000"/>
              <a:defRPr/>
            </a:pPr>
            <a:r>
              <a:rPr lang="cs-CZ" altLang="en-US" sz="2200" b="1" kern="0" dirty="0">
                <a:latin typeface="Calibri" panose="020F0502020204030204" pitchFamily="34" charset="0"/>
              </a:rPr>
              <a:t>Trofická meziřada BD – mezotrofně bazická</a:t>
            </a:r>
          </a:p>
          <a:p>
            <a:pPr marL="176213" indent="-176213" eaLnBrk="1" hangingPunct="1">
              <a:buSzPct val="75000"/>
              <a:defRPr/>
            </a:pPr>
            <a:r>
              <a:rPr lang="cs-CZ" altLang="en-US" sz="2200" b="1" kern="0" dirty="0">
                <a:latin typeface="Calibri" panose="020F0502020204030204" pitchFamily="34" charset="0"/>
              </a:rPr>
              <a:t>Trofická meziřada CD – nitrofilně bazická</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B9C7036A-AE6B-0911-A615-7D9D60A09D6C}"/>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Fytoindikace trofických řad</a:t>
            </a:r>
          </a:p>
        </p:txBody>
      </p:sp>
      <p:sp>
        <p:nvSpPr>
          <p:cNvPr id="202755" name="Rectangle 3">
            <a:extLst>
              <a:ext uri="{FF2B5EF4-FFF2-40B4-BE49-F238E27FC236}">
                <a16:creationId xmlns:a16="http://schemas.microsoft.com/office/drawing/2014/main" id="{17273A23-17DC-5033-5A7B-CDF497B3EC4C}"/>
              </a:ext>
            </a:extLst>
          </p:cNvPr>
          <p:cNvSpPr txBox="1">
            <a:spLocks noChangeArrowheads="1"/>
          </p:cNvSpPr>
          <p:nvPr/>
        </p:nvSpPr>
        <p:spPr bwMode="auto">
          <a:xfrm>
            <a:off x="250825" y="1089025"/>
            <a:ext cx="864235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en-US" sz="2400" b="1">
                <a:cs typeface="Calibri" panose="020F0502020204030204" pitchFamily="34" charset="0"/>
              </a:rPr>
              <a:t>Rostliny dle vztahu k pH (půdní reakci):</a:t>
            </a:r>
          </a:p>
          <a:p>
            <a:pPr lvl="1" eaLnBrk="1" hangingPunct="1">
              <a:buSzPct val="75000"/>
              <a:buFont typeface="Arial" panose="020B0604020202020204" pitchFamily="34" charset="0"/>
              <a:buChar char="•"/>
            </a:pPr>
            <a:r>
              <a:rPr lang="cs-CZ" altLang="en-US" sz="2400" b="1">
                <a:cs typeface="Calibri" panose="020F0502020204030204" pitchFamily="34" charset="0"/>
              </a:rPr>
              <a:t>acidofyty – druhy acidofilní, pH do 6,7 (</a:t>
            </a:r>
            <a:r>
              <a:rPr lang="cs-CZ" altLang="en-US" sz="2400" b="1" i="1">
                <a:cs typeface="Calibri" panose="020F0502020204030204" pitchFamily="34" charset="0"/>
              </a:rPr>
              <a:t>Vaccinium myrtillus</a:t>
            </a:r>
            <a:r>
              <a:rPr lang="cs-CZ" altLang="en-US" sz="2400" b="1">
                <a:cs typeface="Calibri" panose="020F0502020204030204" pitchFamily="34" charset="0"/>
              </a:rPr>
              <a:t>, </a:t>
            </a:r>
            <a:r>
              <a:rPr lang="cs-CZ" altLang="en-US" sz="2400" b="1" i="1">
                <a:cs typeface="Calibri" panose="020F0502020204030204" pitchFamily="34" charset="0"/>
              </a:rPr>
              <a:t>Festuca ovina..</a:t>
            </a:r>
            <a:r>
              <a:rPr lang="cs-CZ" altLang="en-US" sz="2400" b="1">
                <a:cs typeface="Calibri" panose="020F0502020204030204" pitchFamily="34" charset="0"/>
              </a:rPr>
              <a:t>)</a:t>
            </a:r>
          </a:p>
          <a:p>
            <a:pPr lvl="1" eaLnBrk="1" hangingPunct="1">
              <a:buSzPct val="75000"/>
              <a:buFont typeface="Arial" panose="020B0604020202020204" pitchFamily="34" charset="0"/>
              <a:buChar char="•"/>
            </a:pPr>
            <a:r>
              <a:rPr lang="cs-CZ" altLang="en-US" sz="2400" b="1">
                <a:cs typeface="Calibri" panose="020F0502020204030204" pitchFamily="34" charset="0"/>
              </a:rPr>
              <a:t>neutrofyty – druhy půd neutrálních, pH od 6,7 do 7,2</a:t>
            </a:r>
          </a:p>
          <a:p>
            <a:pPr lvl="1" eaLnBrk="1" hangingPunct="1">
              <a:buSzPct val="75000"/>
              <a:buFont typeface="Arial" panose="020B0604020202020204" pitchFamily="34" charset="0"/>
              <a:buChar char="•"/>
            </a:pPr>
            <a:r>
              <a:rPr lang="cs-CZ" altLang="en-US" sz="2400" b="1">
                <a:cs typeface="Calibri" panose="020F0502020204030204" pitchFamily="34" charset="0"/>
              </a:rPr>
              <a:t>alkalofyty = halofyty, zásaditá půdní reakce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9CEFCF1F-1F3B-E1D4-BFCC-DAC5E3A3A855}"/>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Fytoindikace trofických řad</a:t>
            </a:r>
          </a:p>
        </p:txBody>
      </p:sp>
      <p:sp>
        <p:nvSpPr>
          <p:cNvPr id="204803" name="Rectangle 3">
            <a:extLst>
              <a:ext uri="{FF2B5EF4-FFF2-40B4-BE49-F238E27FC236}">
                <a16:creationId xmlns:a16="http://schemas.microsoft.com/office/drawing/2014/main" id="{6FAC0DEC-E73F-1E0D-6145-FEFBC07E4058}"/>
              </a:ext>
            </a:extLst>
          </p:cNvPr>
          <p:cNvSpPr txBox="1">
            <a:spLocks noChangeArrowheads="1"/>
          </p:cNvSpPr>
          <p:nvPr/>
        </p:nvSpPr>
        <p:spPr bwMode="auto">
          <a:xfrm>
            <a:off x="115888" y="909638"/>
            <a:ext cx="8912225"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358775" indent="-185738">
              <a:spcBef>
                <a:spcPct val="20000"/>
              </a:spcBef>
              <a:buChar char="–"/>
              <a:defRPr sz="2800">
                <a:solidFill>
                  <a:schemeClr val="tx1"/>
                </a:solidFill>
                <a:latin typeface="Calibri" panose="020F0502020204030204" pitchFamily="34" charset="0"/>
              </a:defRPr>
            </a:lvl2pPr>
            <a:lvl3pPr marL="717550" indent="-358775">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en-US" sz="2200" b="1">
                <a:cs typeface="Calibri" panose="020F0502020204030204" pitchFamily="34" charset="0"/>
              </a:rPr>
              <a:t>Rostliny dle vztahu celkové zásobě živin:</a:t>
            </a:r>
          </a:p>
          <a:p>
            <a:pPr lvl="1" eaLnBrk="1" hangingPunct="1">
              <a:buSzPct val="75000"/>
              <a:buFont typeface="Arial" panose="020B0604020202020204" pitchFamily="34" charset="0"/>
              <a:buChar char="•"/>
            </a:pPr>
            <a:r>
              <a:rPr lang="cs-CZ" altLang="en-US" sz="2200" b="1">
                <a:cs typeface="Calibri" panose="020F0502020204030204" pitchFamily="34" charset="0"/>
              </a:rPr>
              <a:t>oligotrofní – půdy s nízkou zásobou živin (</a:t>
            </a:r>
            <a:r>
              <a:rPr lang="cs-CZ" altLang="en-US" sz="2200" b="1" i="1">
                <a:cs typeface="Calibri" panose="020F0502020204030204" pitchFamily="34" charset="0"/>
              </a:rPr>
              <a:t>Vaccinium myrtillus</a:t>
            </a:r>
            <a:r>
              <a:rPr lang="cs-CZ" altLang="en-US" sz="2200" b="1">
                <a:cs typeface="Calibri" panose="020F0502020204030204" pitchFamily="34" charset="0"/>
              </a:rPr>
              <a:t>,</a:t>
            </a:r>
            <a:r>
              <a:rPr lang="cs-CZ" altLang="en-US" sz="2200" b="1" i="1">
                <a:cs typeface="Calibri" panose="020F0502020204030204" pitchFamily="34" charset="0"/>
              </a:rPr>
              <a:t> Festuca ovina..</a:t>
            </a:r>
            <a:r>
              <a:rPr lang="cs-CZ" altLang="en-US" sz="2200" b="1">
                <a:cs typeface="Calibri" panose="020F0502020204030204" pitchFamily="34" charset="0"/>
              </a:rPr>
              <a:t>)</a:t>
            </a:r>
          </a:p>
          <a:p>
            <a:pPr lvl="1" eaLnBrk="1" hangingPunct="1">
              <a:buSzPct val="75000"/>
              <a:buFont typeface="Arial" panose="020B0604020202020204" pitchFamily="34" charset="0"/>
              <a:buChar char="•"/>
            </a:pPr>
            <a:r>
              <a:rPr lang="cs-CZ" altLang="en-US" sz="2200" b="1">
                <a:cs typeface="Calibri" panose="020F0502020204030204" pitchFamily="34" charset="0"/>
              </a:rPr>
              <a:t>mezotrofní – půdy se střední zásobou živin (</a:t>
            </a:r>
            <a:r>
              <a:rPr lang="cs-CZ" altLang="en-US" sz="2200" b="1" i="1">
                <a:cs typeface="Calibri" panose="020F0502020204030204" pitchFamily="34" charset="0"/>
              </a:rPr>
              <a:t>Dentaria bulbifera</a:t>
            </a:r>
            <a:r>
              <a:rPr lang="cs-CZ" altLang="en-US" sz="2200" b="1">
                <a:cs typeface="Calibri" panose="020F0502020204030204" pitchFamily="34" charset="0"/>
              </a:rPr>
              <a:t>,</a:t>
            </a:r>
            <a:r>
              <a:rPr lang="cs-CZ" altLang="en-US" sz="2200" b="1" i="1">
                <a:cs typeface="Calibri" panose="020F0502020204030204" pitchFamily="34" charset="0"/>
              </a:rPr>
              <a:t> Galium odoratum..</a:t>
            </a:r>
            <a:r>
              <a:rPr lang="cs-CZ" altLang="en-US" sz="2200" b="1">
                <a:cs typeface="Calibri" panose="020F0502020204030204" pitchFamily="34" charset="0"/>
              </a:rPr>
              <a:t>)</a:t>
            </a:r>
          </a:p>
          <a:p>
            <a:pPr lvl="1" eaLnBrk="1" hangingPunct="1">
              <a:buSzPct val="75000"/>
              <a:buFont typeface="Arial" panose="020B0604020202020204" pitchFamily="34" charset="0"/>
              <a:buChar char="•"/>
            </a:pPr>
            <a:r>
              <a:rPr lang="cs-CZ" altLang="en-US" sz="2200" b="1">
                <a:cs typeface="Calibri" panose="020F0502020204030204" pitchFamily="34" charset="0"/>
              </a:rPr>
              <a:t>eutrofní – půdy s vysokou zásobou živin (</a:t>
            </a:r>
            <a:r>
              <a:rPr lang="cs-CZ" altLang="en-US" sz="2200" b="1" i="1">
                <a:cs typeface="Calibri" panose="020F0502020204030204" pitchFamily="34" charset="0"/>
              </a:rPr>
              <a:t>Melittis melissophyllum</a:t>
            </a:r>
            <a:r>
              <a:rPr lang="cs-CZ" altLang="en-US" sz="2200" b="1">
                <a:cs typeface="Calibri" panose="020F0502020204030204" pitchFamily="34" charset="0"/>
              </a:rPr>
              <a:t>,</a:t>
            </a:r>
            <a:r>
              <a:rPr lang="cs-CZ" altLang="en-US" sz="2200" b="1" i="1">
                <a:cs typeface="Calibri" panose="020F0502020204030204" pitchFamily="34" charset="0"/>
              </a:rPr>
              <a:t> Lunaria rediviva..</a:t>
            </a:r>
            <a:r>
              <a:rPr lang="cs-CZ" altLang="en-US" sz="2200" b="1">
                <a:cs typeface="Calibri" panose="020F0502020204030204" pitchFamily="34" charset="0"/>
              </a:rPr>
              <a:t>)</a:t>
            </a:r>
          </a:p>
          <a:p>
            <a:pPr lvl="1" eaLnBrk="1" hangingPunct="1">
              <a:buSzPct val="75000"/>
              <a:buFont typeface="Arial" panose="020B0604020202020204" pitchFamily="34" charset="0"/>
              <a:buChar char="•"/>
            </a:pPr>
            <a:r>
              <a:rPr lang="cs-CZ" altLang="en-US" sz="2200" b="1">
                <a:cs typeface="Calibri" panose="020F0502020204030204" pitchFamily="34" charset="0"/>
              </a:rPr>
              <a:t>kalcifyty – druhy vápnomilné (</a:t>
            </a:r>
            <a:r>
              <a:rPr lang="cs-CZ" altLang="en-US" sz="2200" b="1" i="1">
                <a:cs typeface="Calibri" panose="020F0502020204030204" pitchFamily="34" charset="0"/>
              </a:rPr>
              <a:t>Berberis vulgaris</a:t>
            </a:r>
            <a:r>
              <a:rPr lang="cs-CZ" altLang="en-US" sz="2200" b="1">
                <a:cs typeface="Calibri" panose="020F0502020204030204" pitchFamily="34" charset="0"/>
              </a:rPr>
              <a:t>,</a:t>
            </a:r>
            <a:r>
              <a:rPr lang="cs-CZ" altLang="en-US" sz="2200" b="1" i="1">
                <a:cs typeface="Calibri" panose="020F0502020204030204" pitchFamily="34" charset="0"/>
              </a:rPr>
              <a:t> Sesleria caerulea</a:t>
            </a:r>
            <a:r>
              <a:rPr lang="cs-CZ" altLang="en-US" sz="2200" b="1">
                <a:cs typeface="Calibri" panose="020F0502020204030204" pitchFamily="34" charset="0"/>
              </a:rPr>
              <a:t>)</a:t>
            </a:r>
          </a:p>
          <a:p>
            <a:pPr lvl="2" eaLnBrk="1" hangingPunct="1">
              <a:buSzPct val="75000"/>
            </a:pPr>
            <a:r>
              <a:rPr lang="cs-CZ" altLang="en-US" sz="2200" b="1">
                <a:cs typeface="Calibri" panose="020F0502020204030204" pitchFamily="34" charset="0"/>
              </a:rPr>
              <a:t>× kalcifobní druhy – nesnášejí vápník – </a:t>
            </a:r>
            <a:r>
              <a:rPr lang="cs-CZ" altLang="en-US" sz="2200" b="1" i="1">
                <a:cs typeface="Calibri" panose="020F0502020204030204" pitchFamily="34" charset="0"/>
              </a:rPr>
              <a:t>Drosera rotundifolia</a:t>
            </a:r>
          </a:p>
          <a:p>
            <a:pPr lvl="1" eaLnBrk="1" hangingPunct="1">
              <a:buSzPct val="75000"/>
              <a:buFont typeface="Arial" panose="020B0604020202020204" pitchFamily="34" charset="0"/>
              <a:buChar char="•"/>
            </a:pPr>
            <a:r>
              <a:rPr lang="cs-CZ" altLang="en-US" sz="2200" b="1">
                <a:cs typeface="Calibri" panose="020F0502020204030204" pitchFamily="34" charset="0"/>
              </a:rPr>
              <a:t>nitrofyty – druhy půd bohatých dusíkem (</a:t>
            </a:r>
            <a:r>
              <a:rPr lang="cs-CZ" altLang="en-US" sz="2200" b="1" i="1">
                <a:cs typeface="Calibri" panose="020F0502020204030204" pitchFamily="34" charset="0"/>
              </a:rPr>
              <a:t>Urtica dioica</a:t>
            </a:r>
            <a:r>
              <a:rPr lang="cs-CZ" altLang="en-US" sz="2200" b="1">
                <a:cs typeface="Calibri" panose="020F0502020204030204" pitchFamily="34" charset="0"/>
              </a:rPr>
              <a:t>,</a:t>
            </a:r>
            <a:r>
              <a:rPr lang="cs-CZ" altLang="en-US" sz="2200" b="1" i="1">
                <a:cs typeface="Calibri" panose="020F0502020204030204" pitchFamily="34" charset="0"/>
              </a:rPr>
              <a:t> Chelidonium majus</a:t>
            </a:r>
            <a:r>
              <a:rPr lang="cs-CZ" altLang="en-US" sz="2200" b="1">
                <a:cs typeface="Calibri" panose="020F0502020204030204" pitchFamily="34" charset="0"/>
              </a:rPr>
              <a:t>,</a:t>
            </a:r>
            <a:r>
              <a:rPr lang="cs-CZ" altLang="en-US" sz="2200" b="1" i="1">
                <a:cs typeface="Calibri" panose="020F0502020204030204" pitchFamily="34" charset="0"/>
              </a:rPr>
              <a:t> Alliaria petiolata</a:t>
            </a:r>
            <a:r>
              <a:rPr lang="cs-CZ" altLang="en-US" sz="2200" b="1">
                <a:cs typeface="Calibri" panose="020F0502020204030204" pitchFamily="34" charset="0"/>
              </a:rPr>
              <a:t>,</a:t>
            </a:r>
            <a:r>
              <a:rPr lang="cs-CZ" altLang="en-US" sz="2200" b="1" i="1">
                <a:cs typeface="Calibri" panose="020F0502020204030204" pitchFamily="34" charset="0"/>
              </a:rPr>
              <a:t> Geum urbanum</a:t>
            </a:r>
            <a:r>
              <a:rPr lang="cs-CZ" altLang="en-US" sz="2200" b="1">
                <a:cs typeface="Calibri" panose="020F0502020204030204" pitchFamily="34" charset="0"/>
              </a:rPr>
              <a:t>,</a:t>
            </a:r>
            <a:r>
              <a:rPr lang="cs-CZ" altLang="en-US" sz="2200" b="1" i="1">
                <a:cs typeface="Calibri" panose="020F0502020204030204" pitchFamily="34" charset="0"/>
              </a:rPr>
              <a:t> Lunaria rediviva</a:t>
            </a:r>
            <a:r>
              <a:rPr lang="cs-CZ" altLang="en-US" sz="2200" b="1">
                <a:cs typeface="Calibri" panose="020F0502020204030204" pitchFamily="34" charset="0"/>
              </a:rPr>
              <a:t>..)</a:t>
            </a:r>
          </a:p>
          <a:p>
            <a:pPr lvl="1" eaLnBrk="1" hangingPunct="1">
              <a:buSzPct val="75000"/>
              <a:buFont typeface="Arial" panose="020B0604020202020204" pitchFamily="34" charset="0"/>
              <a:buChar char="•"/>
            </a:pPr>
            <a:r>
              <a:rPr lang="cs-CZ" altLang="en-US" sz="2200" b="1">
                <a:cs typeface="Calibri" panose="020F0502020204030204" pitchFamily="34" charset="0"/>
              </a:rPr>
              <a:t>halofyty – druhy slanisk – </a:t>
            </a:r>
            <a:r>
              <a:rPr lang="cs-CZ" altLang="en-US" sz="2200" b="1" i="1">
                <a:cs typeface="Calibri" panose="020F0502020204030204" pitchFamily="34" charset="0"/>
              </a:rPr>
              <a:t>Salicornia prostrata</a:t>
            </a:r>
            <a:r>
              <a:rPr lang="cs-CZ" altLang="en-US" sz="2200" b="1">
                <a:cs typeface="Calibri" panose="020F0502020204030204" pitchFamily="34" charset="0"/>
              </a:rPr>
              <a:t>; i druhotně – kolem cest – </a:t>
            </a:r>
            <a:r>
              <a:rPr lang="cs-CZ" altLang="en-US" sz="2200" b="1" i="1">
                <a:cs typeface="Calibri" panose="020F0502020204030204" pitchFamily="34" charset="0"/>
              </a:rPr>
              <a:t>Puccinellia distans</a:t>
            </a:r>
          </a:p>
        </p:txBody>
      </p:sp>
      <p:pic>
        <p:nvPicPr>
          <p:cNvPr id="204804" name="Picture 8">
            <a:extLst>
              <a:ext uri="{FF2B5EF4-FFF2-40B4-BE49-F238E27FC236}">
                <a16:creationId xmlns:a16="http://schemas.microsoft.com/office/drawing/2014/main" id="{E3C29C61-A0AF-73D1-43A8-CB1B8DC6E5E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07063" y="5510213"/>
            <a:ext cx="1870075"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05" name="Picture 9">
            <a:extLst>
              <a:ext uri="{FF2B5EF4-FFF2-40B4-BE49-F238E27FC236}">
                <a16:creationId xmlns:a16="http://schemas.microsoft.com/office/drawing/2014/main" id="{C73B8F24-2DF7-4975-B6BE-DC7D6373D99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41763" y="5510213"/>
            <a:ext cx="1665287"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06" name="Text Box 10">
            <a:extLst>
              <a:ext uri="{FF2B5EF4-FFF2-40B4-BE49-F238E27FC236}">
                <a16:creationId xmlns:a16="http://schemas.microsoft.com/office/drawing/2014/main" id="{23C7D692-87D7-9B4F-B774-DFE9284B750A}"/>
              </a:ext>
            </a:extLst>
          </p:cNvPr>
          <p:cNvSpPr txBox="1">
            <a:spLocks noChangeArrowheads="1"/>
          </p:cNvSpPr>
          <p:nvPr/>
        </p:nvSpPr>
        <p:spPr bwMode="auto">
          <a:xfrm>
            <a:off x="3941763" y="6583363"/>
            <a:ext cx="33210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600">
                <a:solidFill>
                  <a:schemeClr val="bg1"/>
                </a:solidFill>
                <a:latin typeface="Arial" panose="020B0604020202020204" pitchFamily="34" charset="0"/>
              </a:rPr>
              <a:t>http://botany.cz/cs/salicornia-prostrata/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a:extLst>
              <a:ext uri="{FF2B5EF4-FFF2-40B4-BE49-F238E27FC236}">
                <a16:creationId xmlns:a16="http://schemas.microsoft.com/office/drawing/2014/main" id="{D86F711F-E3C8-B666-2877-B5F144DBCB00}"/>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Zonalita, zonálnost, pásmovitost vegetace</a:t>
            </a:r>
          </a:p>
        </p:txBody>
      </p:sp>
      <p:sp>
        <p:nvSpPr>
          <p:cNvPr id="26627" name="Rectangle 3">
            <a:extLst>
              <a:ext uri="{FF2B5EF4-FFF2-40B4-BE49-F238E27FC236}">
                <a16:creationId xmlns:a16="http://schemas.microsoft.com/office/drawing/2014/main" id="{36B88FAD-F498-AB94-4582-AB6C7CE23E5C}"/>
              </a:ext>
            </a:extLst>
          </p:cNvPr>
          <p:cNvSpPr>
            <a:spLocks noGrp="1" noChangeArrowheads="1"/>
          </p:cNvSpPr>
          <p:nvPr>
            <p:ph type="body" sz="half" idx="1"/>
          </p:nvPr>
        </p:nvSpPr>
        <p:spPr>
          <a:xfrm>
            <a:off x="539750" y="836613"/>
            <a:ext cx="8424863" cy="2457450"/>
          </a:xfrm>
        </p:spPr>
        <p:txBody>
          <a:bodyPr/>
          <a:lstStyle/>
          <a:p>
            <a:pPr eaLnBrk="1" hangingPunct="1">
              <a:buSzPct val="75000"/>
            </a:pPr>
            <a:r>
              <a:rPr lang="cs-CZ" altLang="cs-CZ" sz="2000" b="1">
                <a:cs typeface="Calibri" panose="020F0502020204030204" pitchFamily="34" charset="0"/>
              </a:rPr>
              <a:t>zóna (pásmo): rovnoběžkovitě vymezená část povrchu Země charakterizovaná určitou klimaxovou vegetační formací nížinných poloh, podmíněna makroklimatem dané zóny</a:t>
            </a:r>
          </a:p>
          <a:p>
            <a:pPr eaLnBrk="1" hangingPunct="1">
              <a:buSzPct val="75000"/>
            </a:pPr>
            <a:r>
              <a:rPr lang="cs-CZ" altLang="cs-CZ" sz="2000" b="1">
                <a:cs typeface="Calibri" panose="020F0502020204030204" pitchFamily="34" charset="0"/>
              </a:rPr>
              <a:t>zonální: vázaný na určitou zónu a odpovídá jejímu makroklimatu; osídluje rovinatý terén neovlivněný podzemní/záplavovou vodou s vyzrálými půdami</a:t>
            </a:r>
          </a:p>
          <a:p>
            <a:pPr eaLnBrk="1" hangingPunct="1">
              <a:buSzPct val="75000"/>
            </a:pPr>
            <a:r>
              <a:rPr lang="cs-CZ" altLang="cs-CZ" sz="2000" b="1">
                <a:cs typeface="Calibri" panose="020F0502020204030204" pitchFamily="34" charset="0"/>
              </a:rPr>
              <a:t>mění se se zeměpisnou šířkou, ale ne zcela pravidelně (oceanita × kontinentalita):</a:t>
            </a:r>
          </a:p>
          <a:p>
            <a:pPr lvl="1" eaLnBrk="1" hangingPunct="1">
              <a:buSzPct val="75000"/>
              <a:buFont typeface="Arial" panose="020B0604020202020204" pitchFamily="34" charset="0"/>
              <a:buChar char="•"/>
            </a:pPr>
            <a:r>
              <a:rPr lang="cs-CZ" altLang="cs-CZ" sz="2000" b="1">
                <a:cs typeface="Calibri" panose="020F0502020204030204" pitchFamily="34" charset="0"/>
              </a:rPr>
              <a:t>rozložení teplot</a:t>
            </a:r>
          </a:p>
          <a:p>
            <a:pPr lvl="1" eaLnBrk="1" hangingPunct="1">
              <a:buSzPct val="75000"/>
              <a:buFont typeface="Arial" panose="020B0604020202020204" pitchFamily="34" charset="0"/>
              <a:buChar char="•"/>
            </a:pPr>
            <a:r>
              <a:rPr lang="cs-CZ" altLang="cs-CZ" sz="2000" b="1">
                <a:cs typeface="Calibri" panose="020F0502020204030204" pitchFamily="34" charset="0"/>
              </a:rPr>
              <a:t>rozložení srážek</a:t>
            </a:r>
          </a:p>
          <a:p>
            <a:pPr lvl="1" eaLnBrk="1" hangingPunct="1">
              <a:buSzPct val="75000"/>
              <a:buFont typeface="Arial" panose="020B0604020202020204" pitchFamily="34" charset="0"/>
              <a:buChar char="•"/>
            </a:pPr>
            <a:r>
              <a:rPr lang="cs-CZ" altLang="cs-CZ" sz="2000" b="1">
                <a:cs typeface="Calibri" panose="020F0502020204030204" pitchFamily="34" charset="0"/>
              </a:rPr>
              <a:t>rozložení výparu</a:t>
            </a:r>
          </a:p>
          <a:p>
            <a:pPr eaLnBrk="1" hangingPunct="1">
              <a:buSzPct val="75000"/>
            </a:pPr>
            <a:r>
              <a:rPr lang="cs-CZ" altLang="cs-CZ" sz="2000" b="1">
                <a:cs typeface="Calibri" panose="020F0502020204030204" pitchFamily="34" charset="0"/>
              </a:rPr>
              <a:t>fyziognomie</a:t>
            </a:r>
          </a:p>
          <a:p>
            <a:pPr algn="ctr" eaLnBrk="1" hangingPunct="1">
              <a:buClr>
                <a:schemeClr val="hlink"/>
              </a:buClr>
              <a:buSzPct val="75000"/>
              <a:buFont typeface="Wingdings" panose="05000000000000000000" pitchFamily="2" charset="2"/>
              <a:buNone/>
            </a:pPr>
            <a:r>
              <a:rPr lang="cs-CZ" altLang="cs-CZ" sz="2000" b="1">
                <a:solidFill>
                  <a:srgbClr val="FF0000"/>
                </a:solidFill>
                <a:cs typeface="Calibri" panose="020F0502020204030204" pitchFamily="34" charset="0"/>
              </a:rPr>
              <a:t>× stupňovitost</a:t>
            </a:r>
            <a:endParaRPr lang="cs-CZ" altLang="cs-CZ" sz="1200" b="1">
              <a:solidFill>
                <a:srgbClr val="FF0000"/>
              </a:solidFill>
              <a:cs typeface="Calibri" panose="020F0502020204030204"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410C0053-350A-A5F7-B2BC-82ADAC87682A}"/>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Fytoindikace trofických řad</a:t>
            </a:r>
          </a:p>
        </p:txBody>
      </p:sp>
      <p:sp>
        <p:nvSpPr>
          <p:cNvPr id="206851" name="Rectangle 3">
            <a:extLst>
              <a:ext uri="{FF2B5EF4-FFF2-40B4-BE49-F238E27FC236}">
                <a16:creationId xmlns:a16="http://schemas.microsoft.com/office/drawing/2014/main" id="{1244DEAD-8CAD-D840-CF18-E456AE1BBF3C}"/>
              </a:ext>
            </a:extLst>
          </p:cNvPr>
          <p:cNvSpPr txBox="1">
            <a:spLocks noChangeArrowheads="1"/>
          </p:cNvSpPr>
          <p:nvPr/>
        </p:nvSpPr>
        <p:spPr bwMode="auto">
          <a:xfrm>
            <a:off x="250825" y="1089025"/>
            <a:ext cx="864235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531813" indent="-265113">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FontTx/>
              <a:buNone/>
            </a:pPr>
            <a:r>
              <a:rPr lang="cs-CZ" altLang="en-US" sz="2400" b="1">
                <a:cs typeface="Calibri" panose="020F0502020204030204" pitchFamily="34" charset="0"/>
              </a:rPr>
              <a:t>Rostliny dle vztahu celkové zásobě živin:</a:t>
            </a:r>
          </a:p>
          <a:p>
            <a:pPr lvl="1" eaLnBrk="1" hangingPunct="1">
              <a:buSzPct val="75000"/>
              <a:buFont typeface="Arial" panose="020B0604020202020204" pitchFamily="34" charset="0"/>
              <a:buChar char="•"/>
            </a:pPr>
            <a:r>
              <a:rPr lang="cs-CZ" altLang="en-US" sz="2400" b="1">
                <a:cs typeface="Calibri" panose="020F0502020204030204" pitchFamily="34" charset="0"/>
              </a:rPr>
              <a:t>výrazně oligotrofní druhy – </a:t>
            </a:r>
            <a:r>
              <a:rPr lang="cs-CZ" altLang="en-US" sz="2400" b="1">
                <a:solidFill>
                  <a:srgbClr val="FF0000"/>
                </a:solidFill>
                <a:cs typeface="Calibri" panose="020F0502020204030204" pitchFamily="34" charset="0"/>
              </a:rPr>
              <a:t>stenoekní oligotrofy </a:t>
            </a:r>
            <a:r>
              <a:rPr lang="cs-CZ" altLang="en-US" sz="2400" b="1">
                <a:cs typeface="Calibri" panose="020F0502020204030204" pitchFamily="34" charset="0"/>
              </a:rPr>
              <a:t>= acidofyty, pH nižší než 3,8, morová forma humusu (</a:t>
            </a:r>
            <a:r>
              <a:rPr lang="cs-CZ" altLang="en-US" sz="2400" b="1" i="1">
                <a:cs typeface="Calibri" panose="020F0502020204030204" pitchFamily="34" charset="0"/>
              </a:rPr>
              <a:t>Calluna vulgaris</a:t>
            </a:r>
            <a:r>
              <a:rPr lang="cs-CZ" altLang="en-US" sz="2400" b="1">
                <a:cs typeface="Calibri" panose="020F0502020204030204" pitchFamily="34" charset="0"/>
              </a:rPr>
              <a:t>,</a:t>
            </a:r>
            <a:r>
              <a:rPr lang="cs-CZ" altLang="en-US" sz="2400" b="1" i="1">
                <a:cs typeface="Calibri" panose="020F0502020204030204" pitchFamily="34" charset="0"/>
              </a:rPr>
              <a:t> Leucobryum glaucum</a:t>
            </a:r>
            <a:r>
              <a:rPr lang="cs-CZ" altLang="en-US" sz="2400" b="1">
                <a:cs typeface="Calibri" panose="020F0502020204030204" pitchFamily="34" charset="0"/>
              </a:rPr>
              <a:t>,</a:t>
            </a:r>
            <a:r>
              <a:rPr lang="cs-CZ" altLang="en-US" sz="2400" b="1" i="1">
                <a:cs typeface="Calibri" panose="020F0502020204030204" pitchFamily="34" charset="0"/>
              </a:rPr>
              <a:t> Sphagnum</a:t>
            </a:r>
            <a:r>
              <a:rPr lang="cs-CZ" altLang="en-US" sz="2400" b="1">
                <a:cs typeface="Calibri" panose="020F0502020204030204" pitchFamily="34" charset="0"/>
              </a:rPr>
              <a:t>,</a:t>
            </a:r>
            <a:r>
              <a:rPr lang="cs-CZ" altLang="en-US" sz="2400" b="1" i="1">
                <a:cs typeface="Calibri" panose="020F0502020204030204" pitchFamily="34" charset="0"/>
              </a:rPr>
              <a:t> Vaccinium uliginosum</a:t>
            </a:r>
            <a:r>
              <a:rPr lang="cs-CZ" altLang="en-US" sz="2400" b="1">
                <a:cs typeface="Calibri" panose="020F0502020204030204" pitchFamily="34" charset="0"/>
              </a:rPr>
              <a:t>, </a:t>
            </a:r>
            <a:r>
              <a:rPr lang="cs-CZ" altLang="en-US" sz="2400" b="1" i="1">
                <a:cs typeface="Calibri" panose="020F0502020204030204" pitchFamily="34" charset="0"/>
              </a:rPr>
              <a:t>Vaccinium vitis-idaea..</a:t>
            </a:r>
            <a:r>
              <a:rPr lang="cs-CZ" altLang="en-US" sz="2400" b="1">
                <a:cs typeface="Calibri" panose="020F0502020204030204" pitchFamily="34" charset="0"/>
              </a:rPr>
              <a:t>) – </a:t>
            </a:r>
            <a:r>
              <a:rPr lang="cs-CZ" altLang="en-US" sz="2400" b="1">
                <a:solidFill>
                  <a:srgbClr val="FF0000"/>
                </a:solidFill>
                <a:cs typeface="Calibri" panose="020F0502020204030204" pitchFamily="34" charset="0"/>
              </a:rPr>
              <a:t>Trofická řada A</a:t>
            </a:r>
          </a:p>
          <a:p>
            <a:pPr lvl="1" eaLnBrk="1" hangingPunct="1">
              <a:buSzPct val="75000"/>
              <a:buFont typeface="Arial" panose="020B0604020202020204" pitchFamily="34" charset="0"/>
              <a:buChar char="•"/>
            </a:pPr>
            <a:r>
              <a:rPr lang="cs-CZ" altLang="en-US" sz="2400" b="1">
                <a:cs typeface="Calibri" panose="020F0502020204030204" pitchFamily="34" charset="0"/>
              </a:rPr>
              <a:t>oligotrofní druhy – pH nižší než 4,2, morová forma humusu (</a:t>
            </a:r>
            <a:r>
              <a:rPr lang="cs-CZ" altLang="en-US" sz="2400" b="1" i="1">
                <a:cs typeface="Calibri" panose="020F0502020204030204" pitchFamily="34" charset="0"/>
              </a:rPr>
              <a:t>Vaccinium myrtillus</a:t>
            </a:r>
            <a:r>
              <a:rPr lang="cs-CZ" altLang="en-US" sz="2400" b="1">
                <a:cs typeface="Calibri" panose="020F0502020204030204" pitchFamily="34" charset="0"/>
              </a:rPr>
              <a:t>,</a:t>
            </a:r>
            <a:r>
              <a:rPr lang="cs-CZ" altLang="en-US" sz="2400" b="1" i="1">
                <a:cs typeface="Calibri" panose="020F0502020204030204" pitchFamily="34" charset="0"/>
              </a:rPr>
              <a:t> Festuca ovina..</a:t>
            </a:r>
            <a:r>
              <a:rPr lang="cs-CZ" altLang="en-US" sz="2400" b="1">
                <a:cs typeface="Calibri" panose="020F0502020204030204" pitchFamily="34" charset="0"/>
              </a:rPr>
              <a:t>) – </a:t>
            </a:r>
            <a:r>
              <a:rPr lang="cs-CZ" altLang="en-US" sz="2400" b="1">
                <a:solidFill>
                  <a:srgbClr val="FF0000"/>
                </a:solidFill>
                <a:cs typeface="Calibri" panose="020F0502020204030204" pitchFamily="34" charset="0"/>
              </a:rPr>
              <a:t>Trofická řada A(AB)</a:t>
            </a:r>
          </a:p>
          <a:p>
            <a:pPr lvl="1" eaLnBrk="1" hangingPunct="1">
              <a:buSzPct val="75000"/>
              <a:buFont typeface="Arial" panose="020B0604020202020204" pitchFamily="34" charset="0"/>
              <a:buChar char="•"/>
            </a:pPr>
            <a:r>
              <a:rPr lang="cs-CZ" altLang="en-US" sz="2400" b="1">
                <a:cs typeface="Calibri" panose="020F0502020204030204" pitchFamily="34" charset="0"/>
              </a:rPr>
              <a:t>oligotrofně-mezotrofní druhy – pH nižší než 5, forma humusu morový moder (</a:t>
            </a:r>
            <a:r>
              <a:rPr lang="cs-CZ" altLang="en-US" sz="2400" b="1" i="1">
                <a:cs typeface="Calibri" panose="020F0502020204030204" pitchFamily="34" charset="0"/>
              </a:rPr>
              <a:t>Luzula luzuloides</a:t>
            </a:r>
            <a:r>
              <a:rPr lang="cs-CZ" altLang="en-US" sz="2400" b="1">
                <a:cs typeface="Calibri" panose="020F0502020204030204" pitchFamily="34" charset="0"/>
              </a:rPr>
              <a:t>,</a:t>
            </a:r>
            <a:r>
              <a:rPr lang="cs-CZ" altLang="en-US" sz="2400" b="1" i="1">
                <a:cs typeface="Calibri" panose="020F0502020204030204" pitchFamily="34" charset="0"/>
              </a:rPr>
              <a:t> Veronica officinalis</a:t>
            </a:r>
            <a:r>
              <a:rPr lang="cs-CZ" altLang="en-US" sz="2400" b="1">
                <a:cs typeface="Calibri" panose="020F0502020204030204" pitchFamily="34" charset="0"/>
              </a:rPr>
              <a:t>,</a:t>
            </a:r>
            <a:r>
              <a:rPr lang="cs-CZ" altLang="en-US" sz="2400" b="1" i="1">
                <a:cs typeface="Calibri" panose="020F0502020204030204" pitchFamily="34" charset="0"/>
              </a:rPr>
              <a:t> Polytrichum formosum</a:t>
            </a:r>
            <a:r>
              <a:rPr lang="cs-CZ" altLang="en-US" sz="2400" b="1">
                <a:cs typeface="Calibri" panose="020F0502020204030204" pitchFamily="34" charset="0"/>
              </a:rPr>
              <a:t>,</a:t>
            </a:r>
            <a:r>
              <a:rPr lang="cs-CZ" altLang="en-US" sz="2400" b="1" i="1">
                <a:cs typeface="Calibri" panose="020F0502020204030204" pitchFamily="34" charset="0"/>
              </a:rPr>
              <a:t> Lychnis viscaria..</a:t>
            </a:r>
            <a:r>
              <a:rPr lang="cs-CZ" altLang="en-US" sz="2400" b="1">
                <a:cs typeface="Calibri" panose="020F0502020204030204" pitchFamily="34" charset="0"/>
              </a:rPr>
              <a:t>) – </a:t>
            </a:r>
            <a:r>
              <a:rPr lang="cs-CZ" altLang="en-US" sz="2400" b="1">
                <a:solidFill>
                  <a:srgbClr val="FF0000"/>
                </a:solidFill>
                <a:cs typeface="Calibri" panose="020F0502020204030204" pitchFamily="34" charset="0"/>
              </a:rPr>
              <a:t>Trofická řada AB</a:t>
            </a:r>
          </a:p>
          <a:p>
            <a:pPr lvl="1" eaLnBrk="1" hangingPunct="1">
              <a:buSzPct val="75000"/>
              <a:buFont typeface="Arial" panose="020B0604020202020204" pitchFamily="34" charset="0"/>
              <a:buChar char="•"/>
            </a:pPr>
            <a:r>
              <a:rPr lang="cs-CZ" altLang="en-US" sz="2400" b="1">
                <a:cs typeface="Calibri" panose="020F0502020204030204" pitchFamily="34" charset="0"/>
              </a:rPr>
              <a:t>mezotrofní – pH 5,0–6,2 (</a:t>
            </a:r>
            <a:r>
              <a:rPr lang="cs-CZ" altLang="en-US" sz="2400" b="1" i="1">
                <a:cs typeface="Calibri" panose="020F0502020204030204" pitchFamily="34" charset="0"/>
              </a:rPr>
              <a:t>Dentaria bulbifera</a:t>
            </a:r>
            <a:r>
              <a:rPr lang="cs-CZ" altLang="en-US" sz="2400" b="1">
                <a:cs typeface="Calibri" panose="020F0502020204030204" pitchFamily="34" charset="0"/>
              </a:rPr>
              <a:t>,</a:t>
            </a:r>
            <a:r>
              <a:rPr lang="cs-CZ" altLang="en-US" sz="2400" b="1" i="1">
                <a:cs typeface="Calibri" panose="020F0502020204030204" pitchFamily="34" charset="0"/>
              </a:rPr>
              <a:t> Galium odoratum</a:t>
            </a:r>
            <a:r>
              <a:rPr lang="cs-CZ" altLang="en-US" sz="2400" b="1">
                <a:cs typeface="Calibri" panose="020F0502020204030204" pitchFamily="34" charset="0"/>
              </a:rPr>
              <a:t>,</a:t>
            </a:r>
            <a:r>
              <a:rPr lang="cs-CZ" altLang="en-US" sz="2400" b="1" i="1">
                <a:cs typeface="Calibri" panose="020F0502020204030204" pitchFamily="34" charset="0"/>
              </a:rPr>
              <a:t> Poa nemoralis</a:t>
            </a:r>
            <a:r>
              <a:rPr lang="cs-CZ" altLang="en-US" sz="2400" b="1">
                <a:cs typeface="Calibri" panose="020F0502020204030204" pitchFamily="34" charset="0"/>
              </a:rPr>
              <a:t>,</a:t>
            </a:r>
            <a:r>
              <a:rPr lang="cs-CZ" altLang="en-US" sz="2400" b="1" i="1">
                <a:cs typeface="Calibri" panose="020F0502020204030204" pitchFamily="34" charset="0"/>
              </a:rPr>
              <a:t> Carex pilosa</a:t>
            </a:r>
            <a:r>
              <a:rPr lang="cs-CZ" altLang="en-US" sz="2400" b="1">
                <a:cs typeface="Calibri" panose="020F0502020204030204" pitchFamily="34" charset="0"/>
              </a:rPr>
              <a:t>,</a:t>
            </a:r>
            <a:r>
              <a:rPr lang="cs-CZ" altLang="en-US" sz="2400" b="1" i="1">
                <a:cs typeface="Calibri" panose="020F0502020204030204" pitchFamily="34" charset="0"/>
              </a:rPr>
              <a:t> Carex digitata</a:t>
            </a:r>
            <a:r>
              <a:rPr lang="cs-CZ" altLang="en-US" sz="2400" b="1">
                <a:cs typeface="Calibri" panose="020F0502020204030204" pitchFamily="34" charset="0"/>
              </a:rPr>
              <a:t>,</a:t>
            </a:r>
            <a:r>
              <a:rPr lang="cs-CZ" altLang="en-US" sz="2400" b="1" i="1">
                <a:cs typeface="Calibri" panose="020F0502020204030204" pitchFamily="34" charset="0"/>
              </a:rPr>
              <a:t> Lathyrus vernus</a:t>
            </a:r>
            <a:r>
              <a:rPr lang="cs-CZ" altLang="en-US" sz="2400" b="1">
                <a:cs typeface="Calibri" panose="020F0502020204030204" pitchFamily="34" charset="0"/>
              </a:rPr>
              <a:t>), </a:t>
            </a:r>
            <a:r>
              <a:rPr lang="cs-CZ" altLang="en-US" sz="2400" b="1">
                <a:solidFill>
                  <a:srgbClr val="FF0000"/>
                </a:solidFill>
                <a:cs typeface="Calibri" panose="020F0502020204030204" pitchFamily="34" charset="0"/>
              </a:rPr>
              <a:t>Trofická řada B</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8FB2A953-ABD2-AC35-3B99-66624D77CB5F}"/>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Fytoindikace trofických řad</a:t>
            </a:r>
          </a:p>
        </p:txBody>
      </p:sp>
      <p:sp>
        <p:nvSpPr>
          <p:cNvPr id="208899" name="Rectangle 3">
            <a:extLst>
              <a:ext uri="{FF2B5EF4-FFF2-40B4-BE49-F238E27FC236}">
                <a16:creationId xmlns:a16="http://schemas.microsoft.com/office/drawing/2014/main" id="{00C6F851-F5FE-D1C0-B1D6-01B0033076C8}"/>
              </a:ext>
            </a:extLst>
          </p:cNvPr>
          <p:cNvSpPr txBox="1">
            <a:spLocks noChangeArrowheads="1"/>
          </p:cNvSpPr>
          <p:nvPr/>
        </p:nvSpPr>
        <p:spPr bwMode="auto">
          <a:xfrm>
            <a:off x="250825" y="1089025"/>
            <a:ext cx="864235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531813" indent="-35877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FontTx/>
              <a:buNone/>
            </a:pPr>
            <a:r>
              <a:rPr lang="cs-CZ" altLang="en-US" sz="2400" b="1">
                <a:cs typeface="Calibri" panose="020F0502020204030204" pitchFamily="34" charset="0"/>
              </a:rPr>
              <a:t>Rostliny dle vztahu celkové zásobě živin:</a:t>
            </a:r>
          </a:p>
          <a:p>
            <a:pPr lvl="1" eaLnBrk="1" hangingPunct="1">
              <a:buSzPct val="75000"/>
              <a:buFont typeface="Arial" panose="020B0604020202020204" pitchFamily="34" charset="0"/>
              <a:buChar char="•"/>
            </a:pPr>
            <a:r>
              <a:rPr lang="cs-CZ" altLang="en-US" sz="2400" b="1">
                <a:cs typeface="Calibri" panose="020F0502020204030204" pitchFamily="34" charset="0"/>
              </a:rPr>
              <a:t>mezotrofně-bazifilní – pH 6,2–7,0 (</a:t>
            </a:r>
            <a:r>
              <a:rPr lang="cs-CZ" altLang="en-US" sz="2400" b="1" i="1">
                <a:cs typeface="Calibri" panose="020F0502020204030204" pitchFamily="34" charset="0"/>
              </a:rPr>
              <a:t>Berberis vulgaris</a:t>
            </a:r>
            <a:r>
              <a:rPr lang="cs-CZ" altLang="en-US" sz="2400" b="1">
                <a:cs typeface="Calibri" panose="020F0502020204030204" pitchFamily="34" charset="0"/>
              </a:rPr>
              <a:t>,</a:t>
            </a:r>
            <a:r>
              <a:rPr lang="cs-CZ" altLang="en-US" sz="2400" b="1" i="1">
                <a:cs typeface="Calibri" panose="020F0502020204030204" pitchFamily="34" charset="0"/>
              </a:rPr>
              <a:t> Cornus mas</a:t>
            </a:r>
            <a:r>
              <a:rPr lang="cs-CZ" altLang="en-US" sz="2400" b="1">
                <a:cs typeface="Calibri" panose="020F0502020204030204" pitchFamily="34" charset="0"/>
              </a:rPr>
              <a:t>,</a:t>
            </a:r>
            <a:r>
              <a:rPr lang="cs-CZ" altLang="en-US" sz="2400" b="1" i="1">
                <a:cs typeface="Calibri" panose="020F0502020204030204" pitchFamily="34" charset="0"/>
              </a:rPr>
              <a:t> Hepatica nobilis</a:t>
            </a:r>
            <a:r>
              <a:rPr lang="cs-CZ" altLang="en-US" sz="2400" b="1">
                <a:cs typeface="Calibri" panose="020F0502020204030204" pitchFamily="34" charset="0"/>
              </a:rPr>
              <a:t>), </a:t>
            </a:r>
            <a:r>
              <a:rPr lang="cs-CZ" altLang="en-US" sz="2400" b="1">
                <a:solidFill>
                  <a:srgbClr val="FF0000"/>
                </a:solidFill>
                <a:cs typeface="Calibri" panose="020F0502020204030204" pitchFamily="34" charset="0"/>
              </a:rPr>
              <a:t>Trofická řada BD</a:t>
            </a:r>
          </a:p>
          <a:p>
            <a:pPr lvl="1" eaLnBrk="1" hangingPunct="1">
              <a:buSzPct val="75000"/>
              <a:buFont typeface="Arial" panose="020B0604020202020204" pitchFamily="34" charset="0"/>
              <a:buChar char="•"/>
            </a:pPr>
            <a:r>
              <a:rPr lang="cs-CZ" altLang="en-US" sz="2400" b="1">
                <a:cs typeface="Calibri" panose="020F0502020204030204" pitchFamily="34" charset="0"/>
              </a:rPr>
              <a:t>mezotrofně-nitrofilní – pH 5,0–6,2 (</a:t>
            </a:r>
            <a:r>
              <a:rPr lang="cs-CZ" altLang="en-US" sz="2400" b="1" i="1">
                <a:cs typeface="Calibri" panose="020F0502020204030204" pitchFamily="34" charset="0"/>
              </a:rPr>
              <a:t>Asarum europaeum</a:t>
            </a:r>
            <a:r>
              <a:rPr lang="cs-CZ" altLang="en-US" sz="2400" b="1">
                <a:cs typeface="Calibri" panose="020F0502020204030204" pitchFamily="34" charset="0"/>
              </a:rPr>
              <a:t>,</a:t>
            </a:r>
            <a:r>
              <a:rPr lang="cs-CZ" altLang="en-US" sz="2400" b="1" i="1">
                <a:cs typeface="Calibri" panose="020F0502020204030204" pitchFamily="34" charset="0"/>
              </a:rPr>
              <a:t> Lamium maculatum</a:t>
            </a:r>
            <a:r>
              <a:rPr lang="cs-CZ" altLang="en-US" sz="2400" b="1">
                <a:cs typeface="Calibri" panose="020F0502020204030204" pitchFamily="34" charset="0"/>
              </a:rPr>
              <a:t>,</a:t>
            </a:r>
            <a:r>
              <a:rPr lang="cs-CZ" altLang="en-US" sz="2400" b="1" i="1">
                <a:cs typeface="Calibri" panose="020F0502020204030204" pitchFamily="34" charset="0"/>
              </a:rPr>
              <a:t> Geranium robertianum</a:t>
            </a:r>
            <a:r>
              <a:rPr lang="cs-CZ" altLang="en-US" sz="2400" b="1">
                <a:cs typeface="Calibri" panose="020F0502020204030204" pitchFamily="34" charset="0"/>
              </a:rPr>
              <a:t>,</a:t>
            </a:r>
            <a:r>
              <a:rPr lang="cs-CZ" altLang="en-US" sz="2400" b="1" i="1">
                <a:cs typeface="Calibri" panose="020F0502020204030204" pitchFamily="34" charset="0"/>
              </a:rPr>
              <a:t> Milium effusum</a:t>
            </a:r>
            <a:r>
              <a:rPr lang="cs-CZ" altLang="en-US" sz="2400" b="1">
                <a:cs typeface="Calibri" panose="020F0502020204030204" pitchFamily="34" charset="0"/>
              </a:rPr>
              <a:t>), </a:t>
            </a:r>
            <a:r>
              <a:rPr lang="cs-CZ" altLang="en-US" sz="2400" b="1">
                <a:solidFill>
                  <a:srgbClr val="FF0000"/>
                </a:solidFill>
                <a:cs typeface="Calibri" panose="020F0502020204030204" pitchFamily="34" charset="0"/>
              </a:rPr>
              <a:t>Trofická řada BC</a:t>
            </a:r>
          </a:p>
          <a:p>
            <a:pPr lvl="1" eaLnBrk="1" hangingPunct="1">
              <a:buSzPct val="75000"/>
              <a:buFont typeface="Arial" panose="020B0604020202020204" pitchFamily="34" charset="0"/>
              <a:buChar char="•"/>
            </a:pPr>
            <a:r>
              <a:rPr lang="cs-CZ" altLang="en-US" sz="2400" b="1">
                <a:cs typeface="Calibri" panose="020F0502020204030204" pitchFamily="34" charset="0"/>
              </a:rPr>
              <a:t>eutrofně-nitrofilní – pH 5,7–6,8 (</a:t>
            </a:r>
            <a:r>
              <a:rPr lang="cs-CZ" altLang="en-US" sz="2400" b="1" i="1">
                <a:cs typeface="Calibri" panose="020F0502020204030204" pitchFamily="34" charset="0"/>
              </a:rPr>
              <a:t>Acer platanoides</a:t>
            </a:r>
            <a:r>
              <a:rPr lang="cs-CZ" altLang="en-US" sz="2400" b="1">
                <a:cs typeface="Calibri" panose="020F0502020204030204" pitchFamily="34" charset="0"/>
              </a:rPr>
              <a:t>,</a:t>
            </a:r>
            <a:r>
              <a:rPr lang="cs-CZ" altLang="en-US" sz="2400" b="1" i="1">
                <a:cs typeface="Calibri" panose="020F0502020204030204" pitchFamily="34" charset="0"/>
              </a:rPr>
              <a:t> Acer pseudoplatanus</a:t>
            </a:r>
            <a:r>
              <a:rPr lang="cs-CZ" altLang="en-US" sz="2400" b="1">
                <a:cs typeface="Calibri" panose="020F0502020204030204" pitchFamily="34" charset="0"/>
              </a:rPr>
              <a:t>,</a:t>
            </a:r>
            <a:r>
              <a:rPr lang="cs-CZ" altLang="en-US" sz="2400" b="1" i="1">
                <a:cs typeface="Calibri" panose="020F0502020204030204" pitchFamily="34" charset="0"/>
              </a:rPr>
              <a:t> Chelidonium majus</a:t>
            </a:r>
            <a:r>
              <a:rPr lang="cs-CZ" altLang="en-US" sz="2400" b="1">
                <a:cs typeface="Calibri" panose="020F0502020204030204" pitchFamily="34" charset="0"/>
              </a:rPr>
              <a:t>,</a:t>
            </a:r>
            <a:r>
              <a:rPr lang="cs-CZ" altLang="en-US" sz="2400" b="1" i="1">
                <a:cs typeface="Calibri" panose="020F0502020204030204" pitchFamily="34" charset="0"/>
              </a:rPr>
              <a:t> Mercurialis perennis..</a:t>
            </a:r>
            <a:r>
              <a:rPr lang="cs-CZ" altLang="en-US" sz="2400" b="1">
                <a:cs typeface="Calibri" panose="020F0502020204030204" pitchFamily="34" charset="0"/>
              </a:rPr>
              <a:t>), </a:t>
            </a:r>
            <a:r>
              <a:rPr lang="cs-CZ" altLang="en-US" sz="2400" b="1">
                <a:solidFill>
                  <a:srgbClr val="FF0000"/>
                </a:solidFill>
                <a:cs typeface="Calibri" panose="020F0502020204030204" pitchFamily="34" charset="0"/>
              </a:rPr>
              <a:t>Trofická řada C</a:t>
            </a:r>
          </a:p>
          <a:p>
            <a:pPr lvl="1" eaLnBrk="1" hangingPunct="1">
              <a:buSzPct val="75000"/>
              <a:buFont typeface="Arial" panose="020B0604020202020204" pitchFamily="34" charset="0"/>
              <a:buChar char="•"/>
            </a:pPr>
            <a:r>
              <a:rPr lang="cs-CZ" altLang="en-US" sz="2400" b="1">
                <a:solidFill>
                  <a:srgbClr val="FF0000"/>
                </a:solidFill>
                <a:cs typeface="Calibri" panose="020F0502020204030204" pitchFamily="34" charset="0"/>
              </a:rPr>
              <a:t>stenoekní nitrofyty </a:t>
            </a:r>
            <a:r>
              <a:rPr lang="cs-CZ" altLang="en-US" sz="2400" b="1">
                <a:cs typeface="Calibri" panose="020F0502020204030204" pitchFamily="34" charset="0"/>
              </a:rPr>
              <a:t>– výhradně na půdách s přebytkem dusíku, humusovou formou je mull (</a:t>
            </a:r>
            <a:r>
              <a:rPr lang="cs-CZ" altLang="en-US" sz="2400" b="1" i="1">
                <a:cs typeface="Calibri" panose="020F0502020204030204" pitchFamily="34" charset="0"/>
              </a:rPr>
              <a:t>Urtica dioica</a:t>
            </a:r>
            <a:r>
              <a:rPr lang="cs-CZ" altLang="en-US" sz="2400" b="1">
                <a:cs typeface="Calibri" panose="020F0502020204030204" pitchFamily="34" charset="0"/>
              </a:rPr>
              <a:t>,</a:t>
            </a:r>
            <a:r>
              <a:rPr lang="cs-CZ" altLang="en-US" sz="2400" b="1" i="1">
                <a:cs typeface="Calibri" panose="020F0502020204030204" pitchFamily="34" charset="0"/>
              </a:rPr>
              <a:t> Corydalis cava</a:t>
            </a:r>
            <a:r>
              <a:rPr lang="cs-CZ" altLang="en-US" sz="2400" b="1">
                <a:cs typeface="Calibri" panose="020F0502020204030204" pitchFamily="34" charset="0"/>
              </a:rPr>
              <a:t>,</a:t>
            </a:r>
            <a:r>
              <a:rPr lang="cs-CZ" altLang="en-US" sz="2400" b="1" i="1">
                <a:cs typeface="Calibri" panose="020F0502020204030204" pitchFamily="34" charset="0"/>
              </a:rPr>
              <a:t> Lunaria rediviva</a:t>
            </a:r>
            <a:r>
              <a:rPr lang="cs-CZ" altLang="en-US" sz="2400" b="1">
                <a:cs typeface="Calibri" panose="020F0502020204030204" pitchFamily="34" charset="0"/>
              </a:rPr>
              <a:t>,</a:t>
            </a:r>
            <a:r>
              <a:rPr lang="cs-CZ" altLang="en-US" sz="2400" b="1" i="1">
                <a:cs typeface="Calibri" panose="020F0502020204030204" pitchFamily="34" charset="0"/>
              </a:rPr>
              <a:t> Dentaria enneaphyllos</a:t>
            </a:r>
            <a:r>
              <a:rPr lang="cs-CZ" altLang="en-US" sz="2400" b="1">
                <a:cs typeface="Calibri" panose="020F0502020204030204" pitchFamily="34" charset="0"/>
              </a:rPr>
              <a:t>..), </a:t>
            </a:r>
            <a:r>
              <a:rPr lang="cs-CZ" altLang="en-US" sz="2400" b="1">
                <a:solidFill>
                  <a:srgbClr val="FF0000"/>
                </a:solidFill>
                <a:cs typeface="Calibri" panose="020F0502020204030204" pitchFamily="34" charset="0"/>
              </a:rPr>
              <a:t>Trofická řada C</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AB7615CE-DAC2-030A-AAFB-173AC1C5337E}"/>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Fytoindikace trofických řad</a:t>
            </a:r>
          </a:p>
        </p:txBody>
      </p:sp>
      <p:sp>
        <p:nvSpPr>
          <p:cNvPr id="13" name="Rectangle 3">
            <a:extLst>
              <a:ext uri="{FF2B5EF4-FFF2-40B4-BE49-F238E27FC236}">
                <a16:creationId xmlns:a16="http://schemas.microsoft.com/office/drawing/2014/main" id="{AA161533-8433-00DD-50FF-2A66395CD48C}"/>
              </a:ext>
            </a:extLst>
          </p:cNvPr>
          <p:cNvSpPr txBox="1">
            <a:spLocks noChangeArrowheads="1"/>
          </p:cNvSpPr>
          <p:nvPr/>
        </p:nvSpPr>
        <p:spPr bwMode="auto">
          <a:xfrm>
            <a:off x="250825" y="1089025"/>
            <a:ext cx="8642350" cy="5037138"/>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cs-CZ" altLang="en-US" sz="2400" b="1" dirty="0">
                <a:cs typeface="Calibri" panose="020F0502020204030204" pitchFamily="34" charset="0"/>
              </a:rPr>
              <a:t>Rostliny dle vztahu celkové zásobě živin:</a:t>
            </a:r>
          </a:p>
          <a:p>
            <a:pPr marL="531813" lvl="1" indent="-358775" eaLnBrk="1" hangingPunct="1">
              <a:buSzPct val="75000"/>
              <a:buFont typeface="Arial" panose="020B0604020202020204" pitchFamily="34" charset="0"/>
              <a:buChar char="•"/>
              <a:defRPr/>
            </a:pPr>
            <a:r>
              <a:rPr lang="cs-CZ" altLang="en-US" sz="2400" b="1" dirty="0">
                <a:cs typeface="Calibri" panose="020F0502020204030204" pitchFamily="34" charset="0"/>
              </a:rPr>
              <a:t>bazifilně-nitrofilní druhy – mají dostatek dusíku i vápníku (či jiných minerálních živin), pH je vyšší než 6,8 (</a:t>
            </a:r>
            <a:r>
              <a:rPr lang="cs-CZ" altLang="en-US" sz="2400" b="1" i="1" dirty="0">
                <a:cs typeface="Calibri" panose="020F0502020204030204" pitchFamily="34" charset="0"/>
              </a:rPr>
              <a:t>Phyllitis scolopendrium</a:t>
            </a:r>
            <a:r>
              <a:rPr lang="cs-CZ" altLang="en-US" sz="2400" b="1" dirty="0">
                <a:cs typeface="Calibri" panose="020F0502020204030204" pitchFamily="34" charset="0"/>
              </a:rPr>
              <a:t>, </a:t>
            </a:r>
            <a:r>
              <a:rPr lang="cs-CZ" altLang="en-US" sz="2400" b="1" i="1" dirty="0">
                <a:cs typeface="Calibri" panose="020F0502020204030204" pitchFamily="34" charset="0"/>
              </a:rPr>
              <a:t>Cortusa matthioli</a:t>
            </a:r>
            <a:r>
              <a:rPr lang="cs-CZ" altLang="en-US" sz="2400" b="1" dirty="0">
                <a:cs typeface="Calibri" panose="020F0502020204030204" pitchFamily="34" charset="0"/>
              </a:rPr>
              <a:t>..), </a:t>
            </a:r>
            <a:r>
              <a:rPr lang="cs-CZ" altLang="en-US" sz="2400" b="1" dirty="0">
                <a:solidFill>
                  <a:srgbClr val="FF0000"/>
                </a:solidFill>
                <a:cs typeface="Calibri" panose="020F0502020204030204" pitchFamily="34" charset="0"/>
              </a:rPr>
              <a:t>Trofická řada CD</a:t>
            </a:r>
          </a:p>
          <a:p>
            <a:pPr marL="531813" lvl="1" indent="-358775" eaLnBrk="1" hangingPunct="1">
              <a:buSzPct val="75000"/>
              <a:buFont typeface="Arial" panose="020B0604020202020204" pitchFamily="34" charset="0"/>
              <a:buChar char="•"/>
              <a:defRPr/>
            </a:pPr>
            <a:r>
              <a:rPr lang="cs-CZ" altLang="en-US" sz="2400" b="1" dirty="0">
                <a:cs typeface="Calibri" panose="020F0502020204030204" pitchFamily="34" charset="0"/>
              </a:rPr>
              <a:t>eutrofně-bazifilní druhy – pH vyšší než 6,8, vysoký obsah vápníku (</a:t>
            </a:r>
            <a:r>
              <a:rPr lang="cs-CZ" altLang="en-US" sz="2400" b="1" i="1" dirty="0">
                <a:cs typeface="Calibri" panose="020F0502020204030204" pitchFamily="34" charset="0"/>
              </a:rPr>
              <a:t>Cypripedium calceolus</a:t>
            </a:r>
            <a:r>
              <a:rPr lang="cs-CZ" altLang="en-US" sz="2400" b="1" dirty="0">
                <a:cs typeface="Calibri" panose="020F0502020204030204" pitchFamily="34" charset="0"/>
              </a:rPr>
              <a:t>,</a:t>
            </a:r>
            <a:r>
              <a:rPr lang="cs-CZ" altLang="en-US" sz="2400" b="1" i="1" dirty="0">
                <a:cs typeface="Calibri" panose="020F0502020204030204" pitchFamily="34" charset="0"/>
              </a:rPr>
              <a:t> Adonis vernalis..</a:t>
            </a:r>
            <a:r>
              <a:rPr lang="cs-CZ" altLang="en-US" sz="2400" b="1" dirty="0">
                <a:cs typeface="Calibri" panose="020F0502020204030204" pitchFamily="34" charset="0"/>
              </a:rPr>
              <a:t>), Trofická řada D</a:t>
            </a:r>
          </a:p>
          <a:p>
            <a:pPr marL="531813" lvl="1" indent="-358775" eaLnBrk="1" hangingPunct="1">
              <a:buSzPct val="75000"/>
              <a:buFont typeface="Arial" panose="020B0604020202020204" pitchFamily="34" charset="0"/>
              <a:buChar char="•"/>
              <a:defRPr/>
            </a:pPr>
            <a:r>
              <a:rPr lang="cs-CZ" altLang="en-US" sz="2400" b="1" dirty="0">
                <a:solidFill>
                  <a:srgbClr val="FF0000"/>
                </a:solidFill>
                <a:cs typeface="Calibri" panose="020F0502020204030204" pitchFamily="34" charset="0"/>
              </a:rPr>
              <a:t>stenoekně-bazifilní druhy </a:t>
            </a:r>
            <a:r>
              <a:rPr lang="cs-CZ" altLang="en-US" sz="2400" b="1" dirty="0">
                <a:cs typeface="Calibri" panose="020F0502020204030204" pitchFamily="34" charset="0"/>
              </a:rPr>
              <a:t>– pH vyšší než 7,2, rendziny (</a:t>
            </a:r>
            <a:r>
              <a:rPr lang="cs-CZ" altLang="en-US" sz="2400" b="1" i="1" dirty="0">
                <a:cs typeface="Calibri" panose="020F0502020204030204" pitchFamily="34" charset="0"/>
              </a:rPr>
              <a:t>Sesleria caerulea</a:t>
            </a:r>
            <a:r>
              <a:rPr lang="cs-CZ" altLang="en-US" sz="2400" b="1" dirty="0">
                <a:cs typeface="Calibri" panose="020F0502020204030204" pitchFamily="34" charset="0"/>
              </a:rPr>
              <a:t>,</a:t>
            </a:r>
            <a:r>
              <a:rPr lang="cs-CZ" altLang="en-US" sz="2400" b="1" i="1" dirty="0">
                <a:cs typeface="Calibri" panose="020F0502020204030204" pitchFamily="34" charset="0"/>
              </a:rPr>
              <a:t> Asplenium viride..</a:t>
            </a:r>
            <a:r>
              <a:rPr lang="cs-CZ" altLang="en-US" sz="2400" b="1" dirty="0">
                <a:cs typeface="Calibri" panose="020F0502020204030204" pitchFamily="34" charset="0"/>
              </a:rPr>
              <a:t>), </a:t>
            </a:r>
            <a:r>
              <a:rPr lang="cs-CZ" altLang="en-US" sz="2400" b="1" dirty="0">
                <a:solidFill>
                  <a:srgbClr val="FF0000"/>
                </a:solidFill>
                <a:cs typeface="Calibri" panose="020F0502020204030204" pitchFamily="34" charset="0"/>
              </a:rPr>
              <a:t>Trofická řada D</a:t>
            </a:r>
          </a:p>
          <a:p>
            <a:pPr marL="173038" lvl="1" indent="0" eaLnBrk="1" hangingPunct="1">
              <a:buSzPct val="75000"/>
              <a:buFontTx/>
              <a:buNone/>
              <a:defRPr/>
            </a:pPr>
            <a:endParaRPr lang="cs-CZ" altLang="en-US" sz="2400" b="1" dirty="0">
              <a:cs typeface="Calibri" panose="020F0502020204030204" pitchFamily="34" charset="0"/>
            </a:endParaRPr>
          </a:p>
          <a:p>
            <a:pPr marL="531813" lvl="1" indent="-358775" eaLnBrk="1" hangingPunct="1">
              <a:buSzPct val="75000"/>
              <a:buFont typeface="Arial" panose="020B0604020202020204" pitchFamily="34" charset="0"/>
              <a:buChar char="•"/>
              <a:defRPr/>
            </a:pPr>
            <a:r>
              <a:rPr lang="cs-CZ" altLang="en-US" sz="2400" b="1" dirty="0">
                <a:cs typeface="Calibri" panose="020F0502020204030204" pitchFamily="34" charset="0"/>
              </a:rPr>
              <a:t>euryekní druhy – pH 4,2–7,0 – nemají vyhraněný vztah 	  k zásobě živin či pH (</a:t>
            </a:r>
            <a:r>
              <a:rPr lang="cs-CZ" altLang="en-US" sz="2400" b="1" i="1" dirty="0">
                <a:cs typeface="Calibri" panose="020F0502020204030204" pitchFamily="34" charset="0"/>
              </a:rPr>
              <a:t>Oxalis acetosella</a:t>
            </a:r>
            <a:r>
              <a:rPr lang="cs-CZ" altLang="en-US" sz="2400" b="1" dirty="0">
                <a:cs typeface="Calibri" panose="020F0502020204030204" pitchFamily="34" charset="0"/>
              </a:rPr>
              <a:t>,</a:t>
            </a:r>
            <a:r>
              <a:rPr lang="cs-CZ" altLang="en-US" sz="2400" b="1" i="1" dirty="0">
                <a:cs typeface="Calibri" panose="020F0502020204030204" pitchFamily="34" charset="0"/>
              </a:rPr>
              <a:t> Convallaria majalis</a:t>
            </a:r>
            <a:r>
              <a:rPr lang="cs-CZ" altLang="en-US" sz="2400" b="1" dirty="0">
                <a:cs typeface="Calibri" panose="020F0502020204030204" pitchFamily="34" charset="0"/>
              </a:rPr>
              <a:t>..)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3746CFA3-EA06-5A2D-F73F-B85434C1A503}"/>
              </a:ext>
            </a:extLst>
          </p:cNvPr>
          <p:cNvSpPr>
            <a:spLocks noGrp="1" noChangeArrowheads="1"/>
          </p:cNvSpPr>
          <p:nvPr>
            <p:ph type="title"/>
          </p:nvPr>
        </p:nvSpPr>
        <p:spPr>
          <a:xfrm>
            <a:off x="142875" y="274638"/>
            <a:ext cx="8785225" cy="490537"/>
          </a:xfrm>
        </p:spPr>
        <p:txBody>
          <a:bodyPr/>
          <a:lstStyle/>
          <a:p>
            <a:pPr eaLnBrk="1" hangingPunct="1">
              <a:defRPr/>
            </a:pPr>
            <a:r>
              <a:rPr lang="cs-CZ" sz="3600" b="1" kern="1200" dirty="0">
                <a:solidFill>
                  <a:schemeClr val="tx1"/>
                </a:solidFill>
              </a:rPr>
              <a:t>Trofická řada A – oligotrofní</a:t>
            </a:r>
          </a:p>
        </p:txBody>
      </p:sp>
      <p:sp>
        <p:nvSpPr>
          <p:cNvPr id="212995" name="Rectangle 3">
            <a:extLst>
              <a:ext uri="{FF2B5EF4-FFF2-40B4-BE49-F238E27FC236}">
                <a16:creationId xmlns:a16="http://schemas.microsoft.com/office/drawing/2014/main" id="{C349E53D-3728-1C74-45DC-278B35162891}"/>
              </a:ext>
            </a:extLst>
          </p:cNvPr>
          <p:cNvSpPr>
            <a:spLocks noGrp="1" noChangeArrowheads="1"/>
          </p:cNvSpPr>
          <p:nvPr>
            <p:ph type="body" idx="1"/>
          </p:nvPr>
        </p:nvSpPr>
        <p:spPr>
          <a:xfrm>
            <a:off x="82550" y="757238"/>
            <a:ext cx="8978900" cy="4525962"/>
          </a:xfrm>
        </p:spPr>
        <p:txBody>
          <a:bodyPr/>
          <a:lstStyle/>
          <a:p>
            <a:pPr eaLnBrk="1" hangingPunct="1">
              <a:buSzPct val="75000"/>
            </a:pPr>
            <a:r>
              <a:rPr lang="cs-CZ" altLang="en-US" sz="2000" b="1"/>
              <a:t>nejchudší půdy na kyselých horninách (kyselé žuly, ruly, svory, křemité pískovce, váté písky apod.), rašeliny</a:t>
            </a:r>
          </a:p>
          <a:p>
            <a:pPr eaLnBrk="1" hangingPunct="1">
              <a:buSzPct val="75000"/>
            </a:pPr>
            <a:r>
              <a:rPr lang="cs-CZ" altLang="en-US" sz="2000" b="1"/>
              <a:t>typicky podzoly, organozemě; také litozemě</a:t>
            </a:r>
          </a:p>
          <a:p>
            <a:pPr eaLnBrk="1" hangingPunct="1">
              <a:buSzPct val="75000"/>
            </a:pPr>
            <a:r>
              <a:rPr lang="cs-CZ" altLang="en-US" sz="2000" b="1"/>
              <a:t>pH pod 3,5, sorpční nasycení pod 10 %, C/N nad</a:t>
            </a:r>
            <a:r>
              <a:rPr lang="en-US" altLang="en-US" sz="2000" b="1"/>
              <a:t> 30</a:t>
            </a:r>
            <a:endParaRPr lang="cs-CZ" altLang="en-US" sz="2000" b="1"/>
          </a:p>
          <a:p>
            <a:pPr eaLnBrk="1" hangingPunct="1">
              <a:buSzPct val="75000"/>
            </a:pPr>
            <a:r>
              <a:rPr lang="cs-CZ" altLang="en-US" sz="2000" b="1" i="1"/>
              <a:t>Avenella flexuosa</a:t>
            </a:r>
            <a:r>
              <a:rPr lang="cs-CZ" altLang="en-US" sz="2000" b="1"/>
              <a:t>,</a:t>
            </a:r>
            <a:r>
              <a:rPr lang="cs-CZ" altLang="en-US" sz="2000" b="1" i="1"/>
              <a:t> </a:t>
            </a:r>
            <a:r>
              <a:rPr lang="cs-CZ" altLang="en-US" sz="2000" b="1" i="1">
                <a:solidFill>
                  <a:srgbClr val="FF0000"/>
                </a:solidFill>
              </a:rPr>
              <a:t>Leucobryum glaucum</a:t>
            </a:r>
            <a:r>
              <a:rPr lang="cs-CZ" altLang="en-US" sz="2000" b="1"/>
              <a:t>,</a:t>
            </a:r>
            <a:r>
              <a:rPr lang="cs-CZ" altLang="en-US" sz="2000" b="1" i="1"/>
              <a:t> </a:t>
            </a:r>
            <a:r>
              <a:rPr lang="cs-CZ" altLang="en-US" sz="2000" b="1" i="1">
                <a:solidFill>
                  <a:srgbClr val="FF0000"/>
                </a:solidFill>
              </a:rPr>
              <a:t>Calluna vulgaris</a:t>
            </a:r>
            <a:r>
              <a:rPr lang="cs-CZ" altLang="en-US" sz="2000" b="1"/>
              <a:t>, </a:t>
            </a:r>
            <a:r>
              <a:rPr lang="cs-CZ" altLang="en-US" sz="2000" b="1" i="1"/>
              <a:t>Nardus stricta</a:t>
            </a:r>
            <a:r>
              <a:rPr lang="cs-CZ" altLang="en-US" sz="2000" b="1"/>
              <a:t>,</a:t>
            </a:r>
            <a:r>
              <a:rPr lang="cs-CZ" altLang="en-US" sz="2000" b="1" i="1"/>
              <a:t> Carex pilulifera</a:t>
            </a:r>
            <a:r>
              <a:rPr lang="cs-CZ" altLang="en-US" sz="2000" b="1"/>
              <a:t>,</a:t>
            </a:r>
            <a:r>
              <a:rPr lang="cs-CZ" altLang="en-US" sz="2000" b="1" i="1"/>
              <a:t> Sphagnum </a:t>
            </a:r>
            <a:r>
              <a:rPr lang="cs-CZ" altLang="en-US" sz="2000" b="1"/>
              <a:t>spp.,</a:t>
            </a:r>
            <a:r>
              <a:rPr lang="cs-CZ" altLang="en-US" sz="2000" b="1" i="1"/>
              <a:t> </a:t>
            </a:r>
            <a:r>
              <a:rPr lang="cs-CZ" altLang="en-US" sz="2000" b="1" i="1">
                <a:solidFill>
                  <a:srgbClr val="FF0000"/>
                </a:solidFill>
              </a:rPr>
              <a:t>Vaccinium vitis-idaea</a:t>
            </a:r>
            <a:r>
              <a:rPr lang="cs-CZ" altLang="en-US" sz="2000" b="1"/>
              <a:t>,</a:t>
            </a:r>
            <a:r>
              <a:rPr lang="cs-CZ" altLang="en-US" sz="2000" b="1" i="1"/>
              <a:t> </a:t>
            </a:r>
            <a:r>
              <a:rPr lang="cs-CZ" altLang="en-US" sz="2000" b="1" i="1">
                <a:solidFill>
                  <a:srgbClr val="FF0000"/>
                </a:solidFill>
              </a:rPr>
              <a:t>Vaccinium myrtillus</a:t>
            </a:r>
            <a:r>
              <a:rPr lang="cs-CZ" altLang="en-US" sz="2000" b="1"/>
              <a:t>,</a:t>
            </a:r>
            <a:r>
              <a:rPr lang="cs-CZ" altLang="en-US" sz="2000" b="1" i="1"/>
              <a:t> Pteridium aquilinum</a:t>
            </a:r>
            <a:r>
              <a:rPr lang="cs-CZ" altLang="en-US" sz="2000" b="1"/>
              <a:t>, </a:t>
            </a:r>
            <a:r>
              <a:rPr lang="cs-CZ" altLang="en-US" sz="2000" b="1" i="1"/>
              <a:t>Drosera rotundifolia</a:t>
            </a:r>
            <a:r>
              <a:rPr lang="cs-CZ" altLang="en-US" sz="2000" b="1"/>
              <a:t>...</a:t>
            </a:r>
          </a:p>
        </p:txBody>
      </p:sp>
      <p:grpSp>
        <p:nvGrpSpPr>
          <p:cNvPr id="212996" name="Skupina 3">
            <a:extLst>
              <a:ext uri="{FF2B5EF4-FFF2-40B4-BE49-F238E27FC236}">
                <a16:creationId xmlns:a16="http://schemas.microsoft.com/office/drawing/2014/main" id="{0587EF2A-5CC1-0BCD-B935-838465015D56}"/>
              </a:ext>
            </a:extLst>
          </p:cNvPr>
          <p:cNvGrpSpPr>
            <a:grpSpLocks/>
          </p:cNvGrpSpPr>
          <p:nvPr/>
        </p:nvGrpSpPr>
        <p:grpSpPr bwMode="auto">
          <a:xfrm>
            <a:off x="14288" y="3068638"/>
            <a:ext cx="9123362" cy="3781425"/>
            <a:chOff x="14288" y="3068638"/>
            <a:chExt cx="9123362" cy="3780742"/>
          </a:xfrm>
        </p:grpSpPr>
        <p:pic>
          <p:nvPicPr>
            <p:cNvPr id="212997" name="Obrázek 2" descr="Obsah obrázku exteriér, pták, stojící, tráva&#10;&#10;Popis byl vytvořen automaticky">
              <a:extLst>
                <a:ext uri="{FF2B5EF4-FFF2-40B4-BE49-F238E27FC236}">
                  <a16:creationId xmlns:a16="http://schemas.microsoft.com/office/drawing/2014/main" id="{2BE67E54-E785-3DAC-D70B-6B9B6D46ABF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3068638"/>
              <a:ext cx="17367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2998" name="Skupina 5">
              <a:extLst>
                <a:ext uri="{FF2B5EF4-FFF2-40B4-BE49-F238E27FC236}">
                  <a16:creationId xmlns:a16="http://schemas.microsoft.com/office/drawing/2014/main" id="{75624F1C-379E-BED8-B079-D0BB4FE620B5}"/>
                </a:ext>
              </a:extLst>
            </p:cNvPr>
            <p:cNvGrpSpPr>
              <a:grpSpLocks noChangeAspect="1"/>
            </p:cNvGrpSpPr>
            <p:nvPr/>
          </p:nvGrpSpPr>
          <p:grpSpPr bwMode="auto">
            <a:xfrm>
              <a:off x="1827213" y="3099705"/>
              <a:ext cx="2459037" cy="1846262"/>
              <a:chOff x="2366755" y="3100009"/>
              <a:chExt cx="2460274" cy="1845205"/>
            </a:xfrm>
          </p:grpSpPr>
          <p:pic>
            <p:nvPicPr>
              <p:cNvPr id="213007" name="Obrázek 3">
                <a:extLst>
                  <a:ext uri="{FF2B5EF4-FFF2-40B4-BE49-F238E27FC236}">
                    <a16:creationId xmlns:a16="http://schemas.microsoft.com/office/drawing/2014/main" id="{F3A2EF17-1305-6836-3D37-3E863B7FC3C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6755" y="3100009"/>
                <a:ext cx="2460274" cy="18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08" name="TextovéPole 4">
                <a:extLst>
                  <a:ext uri="{FF2B5EF4-FFF2-40B4-BE49-F238E27FC236}">
                    <a16:creationId xmlns:a16="http://schemas.microsoft.com/office/drawing/2014/main" id="{D75DDAA3-2E00-5825-2073-763F287537B4}"/>
                  </a:ext>
                </a:extLst>
              </p:cNvPr>
              <p:cNvSpPr txBox="1">
                <a:spLocks noChangeArrowheads="1"/>
              </p:cNvSpPr>
              <p:nvPr/>
            </p:nvSpPr>
            <p:spPr bwMode="auto">
              <a:xfrm>
                <a:off x="3926464" y="4698389"/>
                <a:ext cx="900565" cy="21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hlinkClick r:id="rId5" tooltip="User:Bergsten"/>
                  </a:rPr>
                  <a:t>Jonas Bergsten</a:t>
                </a:r>
                <a:endParaRPr lang="cs-CZ" altLang="cs-CZ" sz="800"/>
              </a:p>
            </p:txBody>
          </p:sp>
        </p:grpSp>
        <p:pic>
          <p:nvPicPr>
            <p:cNvPr id="212999" name="Obrázek 6">
              <a:extLst>
                <a:ext uri="{FF2B5EF4-FFF2-40B4-BE49-F238E27FC236}">
                  <a16:creationId xmlns:a16="http://schemas.microsoft.com/office/drawing/2014/main" id="{9EE3B2D0-C426-DBAF-07D3-70C6C056AF3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27213" y="4999942"/>
              <a:ext cx="2459037"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00" name="TextovéPole 7">
              <a:extLst>
                <a:ext uri="{FF2B5EF4-FFF2-40B4-BE49-F238E27FC236}">
                  <a16:creationId xmlns:a16="http://schemas.microsoft.com/office/drawing/2014/main" id="{615DF7F0-5280-9B12-CF3B-F47FA8C0D2C5}"/>
                </a:ext>
              </a:extLst>
            </p:cNvPr>
            <p:cNvSpPr txBox="1">
              <a:spLocks noChangeArrowheads="1"/>
            </p:cNvSpPr>
            <p:nvPr/>
          </p:nvSpPr>
          <p:spPr bwMode="auto">
            <a:xfrm>
              <a:off x="3008313" y="6583363"/>
              <a:ext cx="12303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https://cs.wikipedia.org</a:t>
              </a:r>
            </a:p>
          </p:txBody>
        </p:sp>
        <p:pic>
          <p:nvPicPr>
            <p:cNvPr id="213001" name="Obrázek 8">
              <a:extLst>
                <a:ext uri="{FF2B5EF4-FFF2-40B4-BE49-F238E27FC236}">
                  <a16:creationId xmlns:a16="http://schemas.microsoft.com/office/drawing/2014/main" id="{023914EC-6D02-559E-B084-2ED8D008235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65625" y="3099705"/>
              <a:ext cx="2459038"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02" name="TextovéPole 11">
              <a:extLst>
                <a:ext uri="{FF2B5EF4-FFF2-40B4-BE49-F238E27FC236}">
                  <a16:creationId xmlns:a16="http://schemas.microsoft.com/office/drawing/2014/main" id="{8C1FECAF-ED6E-A3DA-D355-B32C878B9DF8}"/>
                </a:ext>
              </a:extLst>
            </p:cNvPr>
            <p:cNvSpPr txBox="1">
              <a:spLocks noChangeArrowheads="1"/>
            </p:cNvSpPr>
            <p:nvPr/>
          </p:nvSpPr>
          <p:spPr bwMode="auto">
            <a:xfrm>
              <a:off x="5997575" y="4697413"/>
              <a:ext cx="7794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Jiří Berkovec</a:t>
              </a:r>
            </a:p>
          </p:txBody>
        </p:sp>
        <p:pic>
          <p:nvPicPr>
            <p:cNvPr id="213003" name="Obrázek 12">
              <a:extLst>
                <a:ext uri="{FF2B5EF4-FFF2-40B4-BE49-F238E27FC236}">
                  <a16:creationId xmlns:a16="http://schemas.microsoft.com/office/drawing/2014/main" id="{6A7E4091-F408-08AB-2A66-DD565BCCC70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65625" y="4999942"/>
              <a:ext cx="2459038"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04" name="TextovéPole 13">
              <a:extLst>
                <a:ext uri="{FF2B5EF4-FFF2-40B4-BE49-F238E27FC236}">
                  <a16:creationId xmlns:a16="http://schemas.microsoft.com/office/drawing/2014/main" id="{BB1DE4B2-FC52-E665-2425-95013FF78E6F}"/>
                </a:ext>
              </a:extLst>
            </p:cNvPr>
            <p:cNvSpPr txBox="1">
              <a:spLocks noChangeArrowheads="1"/>
            </p:cNvSpPr>
            <p:nvPr/>
          </p:nvSpPr>
          <p:spPr bwMode="auto">
            <a:xfrm>
              <a:off x="5697538" y="6583363"/>
              <a:ext cx="1079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Ladislav Hoskovec</a:t>
              </a:r>
            </a:p>
          </p:txBody>
        </p:sp>
        <p:pic>
          <p:nvPicPr>
            <p:cNvPr id="213005" name="Obrázek 14">
              <a:extLst>
                <a:ext uri="{FF2B5EF4-FFF2-40B4-BE49-F238E27FC236}">
                  <a16:creationId xmlns:a16="http://schemas.microsoft.com/office/drawing/2014/main" id="{07ED8E18-83EB-640C-51BF-4A77D8F4215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900863" y="3099705"/>
              <a:ext cx="2160587"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06" name="TextovéPole 15">
              <a:extLst>
                <a:ext uri="{FF2B5EF4-FFF2-40B4-BE49-F238E27FC236}">
                  <a16:creationId xmlns:a16="http://schemas.microsoft.com/office/drawing/2014/main" id="{4E9E2B01-2AFD-8FAD-EB74-218F7BE0ADD9}"/>
                </a:ext>
              </a:extLst>
            </p:cNvPr>
            <p:cNvSpPr txBox="1">
              <a:spLocks noChangeArrowheads="1"/>
            </p:cNvSpPr>
            <p:nvPr/>
          </p:nvSpPr>
          <p:spPr bwMode="auto">
            <a:xfrm>
              <a:off x="8102600" y="5684838"/>
              <a:ext cx="1035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Hynek Harvánek</a:t>
              </a:r>
            </a:p>
          </p:txBody>
        </p:sp>
      </p:gr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Obrázek 2" descr="Obsah obrázku tráva, strom, exteriér, příroda&#10;&#10;Popis byl vytvořen automaticky">
            <a:extLst>
              <a:ext uri="{FF2B5EF4-FFF2-40B4-BE49-F238E27FC236}">
                <a16:creationId xmlns:a16="http://schemas.microsoft.com/office/drawing/2014/main" id="{642896CC-1532-8108-CBC9-E782084CF0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5921375" cy="394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3" name="Obrázek 4" descr="Obsah obrázku tráva, strom, exteriér, rostlina&#10;&#10;Popis byl vytvořen automaticky">
            <a:extLst>
              <a:ext uri="{FF2B5EF4-FFF2-40B4-BE49-F238E27FC236}">
                <a16:creationId xmlns:a16="http://schemas.microsoft.com/office/drawing/2014/main" id="{93748524-54A3-5D52-A7CB-F3E2922D523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45113" y="1808163"/>
            <a:ext cx="3786187" cy="504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9C84884-23C7-4D80-6998-41F9D4E1DC2A}"/>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Trofická řada B – mezotrofní</a:t>
            </a:r>
          </a:p>
        </p:txBody>
      </p:sp>
      <p:sp>
        <p:nvSpPr>
          <p:cNvPr id="217091" name="Rectangle 3">
            <a:extLst>
              <a:ext uri="{FF2B5EF4-FFF2-40B4-BE49-F238E27FC236}">
                <a16:creationId xmlns:a16="http://schemas.microsoft.com/office/drawing/2014/main" id="{4823DA60-8546-C4A3-61F5-0CED2A840E3D}"/>
              </a:ext>
            </a:extLst>
          </p:cNvPr>
          <p:cNvSpPr>
            <a:spLocks noGrp="1" noChangeArrowheads="1"/>
          </p:cNvSpPr>
          <p:nvPr>
            <p:ph type="body" idx="1"/>
          </p:nvPr>
        </p:nvSpPr>
        <p:spPr>
          <a:xfrm>
            <a:off x="125413" y="814388"/>
            <a:ext cx="8893175" cy="4965700"/>
          </a:xfrm>
        </p:spPr>
        <p:txBody>
          <a:bodyPr/>
          <a:lstStyle/>
          <a:p>
            <a:pPr eaLnBrk="1" hangingPunct="1">
              <a:buSzPct val="75000"/>
            </a:pPr>
            <a:r>
              <a:rPr lang="cs-CZ" altLang="en-US" sz="2000" b="1"/>
              <a:t>středně bohaté půdy (žuly, ruly, flyš, droby apod.)</a:t>
            </a:r>
          </a:p>
          <a:p>
            <a:pPr eaLnBrk="1" hangingPunct="1">
              <a:buSzPct val="75000"/>
            </a:pPr>
            <a:r>
              <a:rPr lang="cs-CZ" altLang="en-US" sz="2000" b="1"/>
              <a:t>pH nad 4,2</a:t>
            </a:r>
            <a:r>
              <a:rPr lang="en-US" altLang="en-US" sz="2000" b="1"/>
              <a:t>, </a:t>
            </a:r>
            <a:r>
              <a:rPr lang="cs-CZ" altLang="en-US" sz="2000" b="1"/>
              <a:t>sorpční nasycení nad 20 %, C/N pod 25</a:t>
            </a:r>
          </a:p>
          <a:p>
            <a:pPr eaLnBrk="1" hangingPunct="1">
              <a:buSzPct val="75000"/>
            </a:pPr>
            <a:r>
              <a:rPr lang="cs-CZ" altLang="en-US" sz="2000" b="1"/>
              <a:t>typicky kambizemě, kryptopodzoly; také luvizemě</a:t>
            </a:r>
          </a:p>
          <a:p>
            <a:pPr eaLnBrk="1" hangingPunct="1">
              <a:buSzPct val="75000"/>
            </a:pPr>
            <a:r>
              <a:rPr lang="cs-CZ" altLang="en-US" sz="2000" b="1" i="1">
                <a:solidFill>
                  <a:srgbClr val="FF0000"/>
                </a:solidFill>
              </a:rPr>
              <a:t>Dentaria bulbifera</a:t>
            </a:r>
            <a:r>
              <a:rPr lang="cs-CZ" altLang="en-US" sz="2000" b="1"/>
              <a:t>,</a:t>
            </a:r>
            <a:r>
              <a:rPr lang="cs-CZ" altLang="en-US" sz="2000" b="1" i="1"/>
              <a:t> </a:t>
            </a:r>
            <a:r>
              <a:rPr lang="cs-CZ" altLang="en-US" sz="2000" b="1" i="1">
                <a:solidFill>
                  <a:srgbClr val="FF0000"/>
                </a:solidFill>
              </a:rPr>
              <a:t>Galium odoratum</a:t>
            </a:r>
            <a:r>
              <a:rPr lang="cs-CZ" altLang="en-US" sz="2000" b="1"/>
              <a:t>,</a:t>
            </a:r>
            <a:r>
              <a:rPr lang="cs-CZ" altLang="en-US" sz="2000" b="1" i="1"/>
              <a:t> Poa nemoralis</a:t>
            </a:r>
            <a:r>
              <a:rPr lang="cs-CZ" altLang="en-US" sz="2000" b="1"/>
              <a:t>, </a:t>
            </a:r>
            <a:r>
              <a:rPr lang="cs-CZ" altLang="en-US" sz="2000" b="1" i="1"/>
              <a:t>Festuca altissima</a:t>
            </a:r>
            <a:r>
              <a:rPr lang="cs-CZ" altLang="en-US" sz="2000" b="1"/>
              <a:t>,</a:t>
            </a:r>
            <a:r>
              <a:rPr lang="cs-CZ" altLang="en-US" sz="2000" b="1" i="1"/>
              <a:t> </a:t>
            </a:r>
            <a:r>
              <a:rPr lang="cs-CZ" altLang="en-US" sz="2000" b="1" i="1">
                <a:solidFill>
                  <a:srgbClr val="FF0000"/>
                </a:solidFill>
              </a:rPr>
              <a:t>Lathyrus vernus</a:t>
            </a:r>
            <a:r>
              <a:rPr lang="cs-CZ" altLang="en-US" sz="2000" b="1"/>
              <a:t>, </a:t>
            </a:r>
            <a:r>
              <a:rPr lang="cs-CZ" altLang="en-US" sz="2000" b="1" i="1"/>
              <a:t>Lathyrus niger</a:t>
            </a:r>
            <a:r>
              <a:rPr lang="cs-CZ" altLang="en-US" sz="2000" b="1"/>
              <a:t>, </a:t>
            </a:r>
            <a:r>
              <a:rPr lang="cs-CZ" altLang="en-US" sz="2000" b="1" i="1"/>
              <a:t>Campanula persicifolia</a:t>
            </a:r>
            <a:r>
              <a:rPr lang="cs-CZ" altLang="en-US" sz="2000" b="1"/>
              <a:t>,</a:t>
            </a:r>
            <a:r>
              <a:rPr lang="cs-CZ" altLang="en-US" sz="2000" b="1" i="1"/>
              <a:t> Maianthemum bifolium</a:t>
            </a:r>
            <a:r>
              <a:rPr lang="cs-CZ" altLang="en-US" sz="2000" b="1"/>
              <a:t>, </a:t>
            </a:r>
            <a:r>
              <a:rPr lang="cs-CZ" altLang="en-US" sz="2000" b="1" i="1">
                <a:solidFill>
                  <a:srgbClr val="FF0000"/>
                </a:solidFill>
              </a:rPr>
              <a:t>Viola reichenbachiana</a:t>
            </a:r>
            <a:r>
              <a:rPr lang="cs-CZ" altLang="en-US" sz="2000" b="1"/>
              <a:t>,</a:t>
            </a:r>
            <a:r>
              <a:rPr lang="cs-CZ" altLang="en-US" sz="2000" b="1" i="1"/>
              <a:t> Melica nutans</a:t>
            </a:r>
            <a:r>
              <a:rPr lang="cs-CZ" altLang="en-US" sz="2000" b="1"/>
              <a:t>,</a:t>
            </a:r>
            <a:r>
              <a:rPr lang="cs-CZ" altLang="en-US" sz="2000" b="1" i="1"/>
              <a:t> </a:t>
            </a:r>
            <a:r>
              <a:rPr lang="cs-CZ" altLang="en-US" sz="2000" b="1" i="1">
                <a:solidFill>
                  <a:srgbClr val="FF0000"/>
                </a:solidFill>
              </a:rPr>
              <a:t>Carex pilosa</a:t>
            </a:r>
            <a:r>
              <a:rPr lang="cs-CZ" altLang="en-US" sz="2000" b="1"/>
              <a:t>, </a:t>
            </a:r>
            <a:r>
              <a:rPr lang="cs-CZ" altLang="en-US" sz="2000" b="1" i="1">
                <a:solidFill>
                  <a:srgbClr val="FF0000"/>
                </a:solidFill>
              </a:rPr>
              <a:t>Carex digitata</a:t>
            </a:r>
            <a:r>
              <a:rPr lang="cs-CZ" altLang="en-US" sz="2000" b="1"/>
              <a:t>,</a:t>
            </a:r>
            <a:r>
              <a:rPr lang="cs-CZ" altLang="en-US" sz="2000" b="1" i="1"/>
              <a:t> Oxalis acetosella</a:t>
            </a:r>
            <a:r>
              <a:rPr lang="cs-CZ" altLang="en-US" sz="2000" b="1"/>
              <a:t>, </a:t>
            </a:r>
            <a:r>
              <a:rPr lang="cs-CZ" altLang="en-US" sz="2000" b="1" i="1"/>
              <a:t>Dryopteris filix-mas</a:t>
            </a:r>
            <a:r>
              <a:rPr lang="cs-CZ" altLang="en-US" sz="2000" b="1"/>
              <a:t>, </a:t>
            </a:r>
            <a:r>
              <a:rPr lang="cs-CZ" altLang="en-US" sz="2000" b="1" i="1"/>
              <a:t>Athyrium filix-femina</a:t>
            </a:r>
            <a:r>
              <a:rPr lang="cs-CZ" altLang="en-US" sz="2000" b="1"/>
              <a:t>...</a:t>
            </a:r>
          </a:p>
        </p:txBody>
      </p:sp>
      <p:grpSp>
        <p:nvGrpSpPr>
          <p:cNvPr id="217092" name="Skupina 3">
            <a:extLst>
              <a:ext uri="{FF2B5EF4-FFF2-40B4-BE49-F238E27FC236}">
                <a16:creationId xmlns:a16="http://schemas.microsoft.com/office/drawing/2014/main" id="{06EFE7B3-AA15-8B49-0ECB-FAC9A94FEAAA}"/>
              </a:ext>
            </a:extLst>
          </p:cNvPr>
          <p:cNvGrpSpPr>
            <a:grpSpLocks noChangeAspect="1"/>
          </p:cNvGrpSpPr>
          <p:nvPr/>
        </p:nvGrpSpPr>
        <p:grpSpPr bwMode="auto">
          <a:xfrm>
            <a:off x="1052513" y="3168650"/>
            <a:ext cx="7038975" cy="3670300"/>
            <a:chOff x="125413" y="2524126"/>
            <a:chExt cx="8126412" cy="4235451"/>
          </a:xfrm>
        </p:grpSpPr>
        <p:pic>
          <p:nvPicPr>
            <p:cNvPr id="217093" name="Obrázek 2" descr="Obsah obrázku exteriér, tráva, rostlina, květina&#10;&#10;Popis byl vytvořen automaticky">
              <a:extLst>
                <a:ext uri="{FF2B5EF4-FFF2-40B4-BE49-F238E27FC236}">
                  <a16:creationId xmlns:a16="http://schemas.microsoft.com/office/drawing/2014/main" id="{B9A4E3B4-9399-163A-67D0-B59FA6302B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413" y="2524127"/>
              <a:ext cx="1803400" cy="270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Obrázek 4" descr="Obsah obrázku exteriér, rostlina, květina, vsedě&#10;&#10;Popis byl vytvořen automaticky">
              <a:extLst>
                <a:ext uri="{FF2B5EF4-FFF2-40B4-BE49-F238E27FC236}">
                  <a16:creationId xmlns:a16="http://schemas.microsoft.com/office/drawing/2014/main" id="{BE2DBD87-5188-ED40-CECC-469A659CBFF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73263" y="2524127"/>
              <a:ext cx="1803400" cy="270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5" name="Obrázek 6" descr="Obsah obrázku exteriér, tráva, rostlina, květina&#10;&#10;Popis byl vytvořen automaticky">
              <a:extLst>
                <a:ext uri="{FF2B5EF4-FFF2-40B4-BE49-F238E27FC236}">
                  <a16:creationId xmlns:a16="http://schemas.microsoft.com/office/drawing/2014/main" id="{9F0C5D96-8316-A66A-3941-D7F53D4A724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21113" y="2524127"/>
              <a:ext cx="2595562" cy="173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6" name="Obrázek 8" descr="Obsah obrázku tráva, exteriér, rostlina, zelená&#10;&#10;Popis byl vytvořen automaticky">
              <a:extLst>
                <a:ext uri="{FF2B5EF4-FFF2-40B4-BE49-F238E27FC236}">
                  <a16:creationId xmlns:a16="http://schemas.microsoft.com/office/drawing/2014/main" id="{2C70D359-BCB5-3901-5A1B-A0BDE4041CE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25874" y="4295778"/>
              <a:ext cx="2587625" cy="172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7" name="Obrázek 10" descr="Obsah obrázku tráva, exteriér, rostlina, květina&#10;&#10;Popis byl vytvořen automaticky">
              <a:extLst>
                <a:ext uri="{FF2B5EF4-FFF2-40B4-BE49-F238E27FC236}">
                  <a16:creationId xmlns:a16="http://schemas.microsoft.com/office/drawing/2014/main" id="{52D2C5F7-B91D-93A8-1A95-F1C13E67B56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48424" y="2524126"/>
              <a:ext cx="1803400" cy="270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8" name="Obrázek 12" descr="Obsah obrázku rostlina, květina, pták, malé&#10;&#10;Popis byl vytvořen automaticky">
              <a:extLst>
                <a:ext uri="{FF2B5EF4-FFF2-40B4-BE49-F238E27FC236}">
                  <a16:creationId xmlns:a16="http://schemas.microsoft.com/office/drawing/2014/main" id="{E2EAD03F-8F43-15D6-27C8-3E507CB1904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5413" y="5265739"/>
              <a:ext cx="18034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9" name="Obrázek 14" descr="Obsah obrázku rostlina, list, kapradina, tráva&#10;&#10;Popis byl vytvořen automaticky">
              <a:extLst>
                <a:ext uri="{FF2B5EF4-FFF2-40B4-BE49-F238E27FC236}">
                  <a16:creationId xmlns:a16="http://schemas.microsoft.com/office/drawing/2014/main" id="{84C935D8-F4FE-1E7E-06CF-83CF407F07A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470650" y="5268913"/>
              <a:ext cx="178117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Obrázek 2" descr="Obsah obrázku tráva, exteriér, strom, rostlina&#10;&#10;Popis byl vytvořen automaticky">
            <a:extLst>
              <a:ext uri="{FF2B5EF4-FFF2-40B4-BE49-F238E27FC236}">
                <a16:creationId xmlns:a16="http://schemas.microsoft.com/office/drawing/2014/main" id="{EE4BBC7A-E343-A024-B756-D00F4B56900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EBD6BC0C-1C09-882E-DCC0-DEB44F8CD907}"/>
              </a:ext>
            </a:extLst>
          </p:cNvPr>
          <p:cNvSpPr>
            <a:spLocks noGrp="1" noChangeArrowheads="1"/>
          </p:cNvSpPr>
          <p:nvPr>
            <p:ph type="title"/>
          </p:nvPr>
        </p:nvSpPr>
        <p:spPr>
          <a:xfrm>
            <a:off x="457200" y="260350"/>
            <a:ext cx="8229600" cy="576263"/>
          </a:xfrm>
        </p:spPr>
        <p:txBody>
          <a:bodyPr/>
          <a:lstStyle/>
          <a:p>
            <a:pPr eaLnBrk="1" hangingPunct="1">
              <a:defRPr/>
            </a:pPr>
            <a:r>
              <a:rPr lang="cs-CZ" sz="3600" b="1" kern="1200" dirty="0">
                <a:solidFill>
                  <a:schemeClr val="tx1"/>
                </a:solidFill>
              </a:rPr>
              <a:t>Trofická řada C – nitrofilní</a:t>
            </a:r>
          </a:p>
        </p:txBody>
      </p:sp>
      <p:sp>
        <p:nvSpPr>
          <p:cNvPr id="220163" name="Rectangle 3">
            <a:extLst>
              <a:ext uri="{FF2B5EF4-FFF2-40B4-BE49-F238E27FC236}">
                <a16:creationId xmlns:a16="http://schemas.microsoft.com/office/drawing/2014/main" id="{22CA4DE0-D9A1-0A0B-BFE0-6AB7BD46A491}"/>
              </a:ext>
            </a:extLst>
          </p:cNvPr>
          <p:cNvSpPr>
            <a:spLocks noGrp="1" noChangeArrowheads="1"/>
          </p:cNvSpPr>
          <p:nvPr>
            <p:ph type="body" idx="1"/>
          </p:nvPr>
        </p:nvSpPr>
        <p:spPr>
          <a:xfrm>
            <a:off x="138113" y="927100"/>
            <a:ext cx="8910637" cy="5073650"/>
          </a:xfrm>
        </p:spPr>
        <p:txBody>
          <a:bodyPr/>
          <a:lstStyle/>
          <a:p>
            <a:pPr eaLnBrk="1" hangingPunct="1"/>
            <a:r>
              <a:rPr lang="cs-CZ" altLang="en-US" sz="2000" b="1"/>
              <a:t>nivy, suťové lesy</a:t>
            </a:r>
          </a:p>
          <a:p>
            <a:pPr eaLnBrk="1" hangingPunct="1"/>
            <a:r>
              <a:rPr lang="cs-CZ" altLang="en-US" sz="2000" b="1"/>
              <a:t>dominance nitrofytů</a:t>
            </a:r>
          </a:p>
          <a:p>
            <a:pPr eaLnBrk="1" hangingPunct="1"/>
            <a:r>
              <a:rPr lang="cs-CZ" altLang="en-US" sz="2000" b="1"/>
              <a:t>často rankery, fluvizemě</a:t>
            </a:r>
          </a:p>
          <a:p>
            <a:pPr eaLnBrk="1" hangingPunct="1"/>
            <a:r>
              <a:rPr lang="cs-CZ" altLang="en-US" sz="2000" b="1"/>
              <a:t>pH 5,7–7, sorpční nasycení 50–90 %, C/N = 10–12</a:t>
            </a:r>
          </a:p>
          <a:p>
            <a:pPr eaLnBrk="1" hangingPunct="1"/>
            <a:r>
              <a:rPr lang="cs-CZ" altLang="en-US" sz="2000" b="1" i="1"/>
              <a:t>Urtica dioica</a:t>
            </a:r>
            <a:r>
              <a:rPr lang="cs-CZ" altLang="en-US" sz="2000" b="1"/>
              <a:t>,</a:t>
            </a:r>
            <a:r>
              <a:rPr lang="cs-CZ" altLang="en-US" sz="2000" b="1" i="1"/>
              <a:t> </a:t>
            </a:r>
            <a:r>
              <a:rPr lang="cs-CZ" altLang="en-US" sz="2000" b="1" i="1">
                <a:solidFill>
                  <a:srgbClr val="FF0000"/>
                </a:solidFill>
              </a:rPr>
              <a:t>Acer</a:t>
            </a:r>
            <a:r>
              <a:rPr lang="cs-CZ" altLang="en-US" sz="2000" b="1" i="1"/>
              <a:t> </a:t>
            </a:r>
            <a:r>
              <a:rPr lang="cs-CZ" altLang="en-US" sz="2000" b="1"/>
              <a:t>spp., </a:t>
            </a:r>
            <a:r>
              <a:rPr lang="cs-CZ" altLang="en-US" sz="2000" b="1" i="1">
                <a:solidFill>
                  <a:srgbClr val="FF0000"/>
                </a:solidFill>
              </a:rPr>
              <a:t>Lunaria rediviva</a:t>
            </a:r>
            <a:r>
              <a:rPr lang="cs-CZ" altLang="en-US" sz="2000" b="1"/>
              <a:t>,</a:t>
            </a:r>
            <a:r>
              <a:rPr lang="cs-CZ" altLang="en-US" sz="2000" b="1" i="1"/>
              <a:t> </a:t>
            </a:r>
            <a:r>
              <a:rPr lang="cs-CZ" altLang="en-US" sz="2000" b="1" i="1">
                <a:solidFill>
                  <a:srgbClr val="FF0000"/>
                </a:solidFill>
              </a:rPr>
              <a:t>Mercurialis perennis</a:t>
            </a:r>
            <a:r>
              <a:rPr lang="cs-CZ" altLang="en-US" sz="2000" b="1"/>
              <a:t>,</a:t>
            </a:r>
            <a:r>
              <a:rPr lang="cs-CZ" altLang="en-US" sz="2000" b="1" i="1"/>
              <a:t> </a:t>
            </a:r>
            <a:r>
              <a:rPr lang="cs-CZ" altLang="en-US" sz="2000" b="1" i="1">
                <a:solidFill>
                  <a:srgbClr val="FF0000"/>
                </a:solidFill>
              </a:rPr>
              <a:t>Allium ursinum</a:t>
            </a:r>
            <a:r>
              <a:rPr lang="cs-CZ" altLang="en-US" sz="2000" b="1"/>
              <a:t>, </a:t>
            </a:r>
            <a:r>
              <a:rPr lang="cs-CZ" altLang="en-US" sz="2000" b="1" i="1"/>
              <a:t>Alliaria petiolata</a:t>
            </a:r>
            <a:r>
              <a:rPr lang="cs-CZ" altLang="en-US" sz="2000" b="1"/>
              <a:t>,</a:t>
            </a:r>
            <a:r>
              <a:rPr lang="cs-CZ" altLang="en-US" sz="2000" b="1" i="1"/>
              <a:t> Chelidonium majus</a:t>
            </a:r>
            <a:r>
              <a:rPr lang="cs-CZ" altLang="en-US" sz="2000" b="1"/>
              <a:t>, </a:t>
            </a:r>
            <a:r>
              <a:rPr lang="cs-CZ" altLang="en-US" sz="2000" b="1" i="1"/>
              <a:t>Galium aparine</a:t>
            </a:r>
            <a:r>
              <a:rPr lang="cs-CZ" altLang="en-US" sz="2000" b="1"/>
              <a:t>,</a:t>
            </a:r>
            <a:r>
              <a:rPr lang="cs-CZ" altLang="en-US" sz="2000" b="1" i="1"/>
              <a:t> </a:t>
            </a:r>
            <a:r>
              <a:rPr lang="cs-CZ" altLang="en-US" sz="2000" b="1" i="1">
                <a:solidFill>
                  <a:srgbClr val="FF0000"/>
                </a:solidFill>
              </a:rPr>
              <a:t>Lamium maculatum</a:t>
            </a:r>
            <a:r>
              <a:rPr lang="cs-CZ" altLang="en-US" sz="2000" b="1"/>
              <a:t>...</a:t>
            </a:r>
          </a:p>
        </p:txBody>
      </p:sp>
      <p:grpSp>
        <p:nvGrpSpPr>
          <p:cNvPr id="220164" name="Skupina 3">
            <a:extLst>
              <a:ext uri="{FF2B5EF4-FFF2-40B4-BE49-F238E27FC236}">
                <a16:creationId xmlns:a16="http://schemas.microsoft.com/office/drawing/2014/main" id="{EF3468AD-F749-F41B-BEC8-ADAA4A101D53}"/>
              </a:ext>
            </a:extLst>
          </p:cNvPr>
          <p:cNvGrpSpPr>
            <a:grpSpLocks/>
          </p:cNvGrpSpPr>
          <p:nvPr/>
        </p:nvGrpSpPr>
        <p:grpSpPr bwMode="auto">
          <a:xfrm>
            <a:off x="115888" y="3109913"/>
            <a:ext cx="8774112" cy="3740150"/>
            <a:chOff x="115888" y="3019425"/>
            <a:chExt cx="8774112" cy="3740150"/>
          </a:xfrm>
        </p:grpSpPr>
        <p:pic>
          <p:nvPicPr>
            <p:cNvPr id="220165" name="Picture 4">
              <a:extLst>
                <a:ext uri="{FF2B5EF4-FFF2-40B4-BE49-F238E27FC236}">
                  <a16:creationId xmlns:a16="http://schemas.microsoft.com/office/drawing/2014/main" id="{84F1C772-F75E-2D79-2237-C18E784039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888" y="3022600"/>
              <a:ext cx="2606675" cy="195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166" name="Obrázek 2" descr="Obsah obrázku tráva, exteriér, rostlina, květina&#10;&#10;Popis byl vytvořen automaticky">
              <a:extLst>
                <a:ext uri="{FF2B5EF4-FFF2-40B4-BE49-F238E27FC236}">
                  <a16:creationId xmlns:a16="http://schemas.microsoft.com/office/drawing/2014/main" id="{4FA3D376-69BD-664E-D63C-3683B17239B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6225" y="3021013"/>
              <a:ext cx="2074863"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7" name="Obrázek 5" descr="Obsah obrázku exteriér, tráva, květina, zelená&#10;&#10;Popis byl vytvořen automaticky">
              <a:extLst>
                <a:ext uri="{FF2B5EF4-FFF2-40B4-BE49-F238E27FC236}">
                  <a16:creationId xmlns:a16="http://schemas.microsoft.com/office/drawing/2014/main" id="{039BC4EB-37B9-6224-5607-F4CC9660CD1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5888" y="5016500"/>
              <a:ext cx="26162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8" name="Obrázek 7">
              <a:extLst>
                <a:ext uri="{FF2B5EF4-FFF2-40B4-BE49-F238E27FC236}">
                  <a16:creationId xmlns:a16="http://schemas.microsoft.com/office/drawing/2014/main" id="{34E33431-7DD8-69FB-277A-4D5A3CABC6B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64113" y="3019425"/>
              <a:ext cx="1927225"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9" name="Obrázek 9" descr="Obsah obrázku rostlina, květina, exteriér, malé&#10;&#10;Popis byl vytvořen automaticky">
              <a:extLst>
                <a:ext uri="{FF2B5EF4-FFF2-40B4-BE49-F238E27FC236}">
                  <a16:creationId xmlns:a16="http://schemas.microsoft.com/office/drawing/2014/main" id="{6CB57269-AED7-655C-8032-4BB17E466AB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64363" y="3024188"/>
              <a:ext cx="1925637"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Obrázek 2" descr="Obsah obrázku strom, exteriér, rostlina, les&#10;&#10;Popis byl vytvořen automaticky">
            <a:extLst>
              <a:ext uri="{FF2B5EF4-FFF2-40B4-BE49-F238E27FC236}">
                <a16:creationId xmlns:a16="http://schemas.microsoft.com/office/drawing/2014/main" id="{724EA8CE-8F04-BE11-14CF-678447CC2E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926D411-B19F-14D9-BDD6-2F3467D61680}"/>
              </a:ext>
            </a:extLst>
          </p:cNvPr>
          <p:cNvSpPr>
            <a:spLocks noGrp="1" noChangeArrowheads="1"/>
          </p:cNvSpPr>
          <p:nvPr>
            <p:ph type="title"/>
          </p:nvPr>
        </p:nvSpPr>
        <p:spPr>
          <a:xfrm>
            <a:off x="457200" y="274638"/>
            <a:ext cx="8229600" cy="525462"/>
          </a:xfrm>
        </p:spPr>
        <p:txBody>
          <a:bodyPr/>
          <a:lstStyle/>
          <a:p>
            <a:pPr eaLnBrk="1" hangingPunct="1">
              <a:defRPr/>
            </a:pPr>
            <a:r>
              <a:rPr lang="cs-CZ" sz="3600" b="1" kern="1200" dirty="0">
                <a:solidFill>
                  <a:schemeClr val="tx1"/>
                </a:solidFill>
              </a:rPr>
              <a:t>Trofická řada D – bazická</a:t>
            </a:r>
          </a:p>
        </p:txBody>
      </p:sp>
      <p:sp>
        <p:nvSpPr>
          <p:cNvPr id="224259" name="Rectangle 3">
            <a:extLst>
              <a:ext uri="{FF2B5EF4-FFF2-40B4-BE49-F238E27FC236}">
                <a16:creationId xmlns:a16="http://schemas.microsoft.com/office/drawing/2014/main" id="{54A17E9F-2DEE-9459-54EF-0E39662937E2}"/>
              </a:ext>
            </a:extLst>
          </p:cNvPr>
          <p:cNvSpPr>
            <a:spLocks noGrp="1" noChangeArrowheads="1"/>
          </p:cNvSpPr>
          <p:nvPr>
            <p:ph type="body" idx="1"/>
          </p:nvPr>
        </p:nvSpPr>
        <p:spPr>
          <a:xfrm>
            <a:off x="69850" y="892175"/>
            <a:ext cx="8956675" cy="5073650"/>
          </a:xfrm>
        </p:spPr>
        <p:txBody>
          <a:bodyPr/>
          <a:lstStyle/>
          <a:p>
            <a:pPr eaLnBrk="1" hangingPunct="1">
              <a:buSzPct val="75000"/>
            </a:pPr>
            <a:r>
              <a:rPr lang="cs-CZ" altLang="en-US" sz="2000" b="1"/>
              <a:t>na vápencích, hadcích, spraších a bazických horninách</a:t>
            </a:r>
          </a:p>
          <a:p>
            <a:pPr eaLnBrk="1" hangingPunct="1">
              <a:buSzPct val="75000"/>
            </a:pPr>
            <a:r>
              <a:rPr lang="cs-CZ" altLang="en-US" sz="2000" b="1"/>
              <a:t>pH přes 6,5, sorpční nasycení 70–100 %, C/N 15–25</a:t>
            </a:r>
          </a:p>
          <a:p>
            <a:pPr eaLnBrk="1" hangingPunct="1">
              <a:buSzPct val="75000"/>
            </a:pPr>
            <a:r>
              <a:rPr lang="cs-CZ" altLang="en-US" sz="2000" b="1"/>
              <a:t>typicky rendziny, také černozemě</a:t>
            </a:r>
          </a:p>
          <a:p>
            <a:pPr eaLnBrk="1" hangingPunct="1">
              <a:buSzPct val="75000"/>
            </a:pPr>
            <a:r>
              <a:rPr lang="cs-CZ" altLang="en-US" sz="2000" b="1" i="1"/>
              <a:t>Cornus mas</a:t>
            </a:r>
            <a:r>
              <a:rPr lang="cs-CZ" altLang="en-US" sz="2000" b="1"/>
              <a:t>,</a:t>
            </a:r>
            <a:r>
              <a:rPr lang="cs-CZ" altLang="en-US" sz="2000" b="1" i="1"/>
              <a:t> </a:t>
            </a:r>
            <a:r>
              <a:rPr lang="cs-CZ" altLang="en-US" sz="2000" b="1" i="1">
                <a:solidFill>
                  <a:srgbClr val="FF0000"/>
                </a:solidFill>
              </a:rPr>
              <a:t>Berberis vulgaris</a:t>
            </a:r>
            <a:r>
              <a:rPr lang="cs-CZ" altLang="en-US" sz="2000" b="1"/>
              <a:t>,</a:t>
            </a:r>
            <a:r>
              <a:rPr lang="cs-CZ" altLang="en-US" sz="2000" b="1" i="1"/>
              <a:t> Sorbus aria</a:t>
            </a:r>
            <a:r>
              <a:rPr lang="cs-CZ" altLang="en-US" sz="2000" b="1"/>
              <a:t>,</a:t>
            </a:r>
            <a:r>
              <a:rPr lang="cs-CZ" altLang="en-US" sz="2000" b="1" i="1"/>
              <a:t> </a:t>
            </a:r>
            <a:r>
              <a:rPr lang="cs-CZ" altLang="en-US" sz="2000" b="1" i="1">
                <a:solidFill>
                  <a:srgbClr val="FF0000"/>
                </a:solidFill>
              </a:rPr>
              <a:t>Dictamnus albus</a:t>
            </a:r>
            <a:r>
              <a:rPr lang="cs-CZ" altLang="en-US" sz="2000" b="1"/>
              <a:t>,</a:t>
            </a:r>
            <a:r>
              <a:rPr lang="cs-CZ" altLang="en-US" sz="2000" b="1" i="1"/>
              <a:t> </a:t>
            </a:r>
            <a:r>
              <a:rPr lang="cs-CZ" altLang="en-US" sz="2000" b="1" i="1">
                <a:solidFill>
                  <a:srgbClr val="FF0000"/>
                </a:solidFill>
              </a:rPr>
              <a:t>Sesleria caerulea</a:t>
            </a:r>
            <a:r>
              <a:rPr lang="cs-CZ" altLang="en-US" sz="2000" b="1"/>
              <a:t>,</a:t>
            </a:r>
            <a:r>
              <a:rPr lang="cs-CZ" altLang="en-US" sz="2000" b="1" i="1"/>
              <a:t> Adonis vernalis</a:t>
            </a:r>
            <a:r>
              <a:rPr lang="cs-CZ" altLang="en-US" sz="2000" b="1"/>
              <a:t>,</a:t>
            </a:r>
            <a:r>
              <a:rPr lang="cs-CZ" altLang="en-US" sz="2000" b="1" i="1"/>
              <a:t> </a:t>
            </a:r>
            <a:r>
              <a:rPr lang="cs-CZ" altLang="en-US" sz="2000" b="1" i="1">
                <a:solidFill>
                  <a:srgbClr val="FF0000"/>
                </a:solidFill>
              </a:rPr>
              <a:t>Lithospermum purpurocaeruleum</a:t>
            </a:r>
            <a:r>
              <a:rPr lang="cs-CZ" altLang="en-US" sz="2000" b="1"/>
              <a:t>,</a:t>
            </a:r>
            <a:r>
              <a:rPr lang="cs-CZ" altLang="en-US" sz="2000" b="1" i="1"/>
              <a:t> Brachypodium pinnatum</a:t>
            </a:r>
            <a:r>
              <a:rPr lang="cs-CZ" altLang="en-US" sz="2000" b="1"/>
              <a:t>, </a:t>
            </a:r>
            <a:r>
              <a:rPr lang="cs-CZ" altLang="en-US" sz="2000" b="1" i="1"/>
              <a:t>Carex montana</a:t>
            </a:r>
            <a:r>
              <a:rPr lang="cs-CZ" altLang="en-US" sz="2000" b="1"/>
              <a:t>,</a:t>
            </a:r>
            <a:r>
              <a:rPr lang="cs-CZ" altLang="en-US" sz="2000" b="1" i="1"/>
              <a:t> Crambe tataria</a:t>
            </a:r>
            <a:r>
              <a:rPr lang="cs-CZ" altLang="en-US" sz="2000" b="1"/>
              <a:t>, </a:t>
            </a:r>
            <a:r>
              <a:rPr lang="cs-CZ" altLang="en-US" sz="2000" b="1" i="1">
                <a:solidFill>
                  <a:srgbClr val="FF0000"/>
                </a:solidFill>
              </a:rPr>
              <a:t>Melittis melissophyllum</a:t>
            </a:r>
            <a:r>
              <a:rPr lang="cs-CZ" altLang="en-US" sz="2000" b="1"/>
              <a:t>, </a:t>
            </a:r>
            <a:r>
              <a:rPr lang="cs-CZ" altLang="en-US" sz="2000" b="1" i="1"/>
              <a:t>Iris pumila</a:t>
            </a:r>
            <a:r>
              <a:rPr lang="cs-CZ" altLang="en-US" sz="2000" b="1"/>
              <a:t>, </a:t>
            </a:r>
            <a:r>
              <a:rPr lang="cs-CZ" altLang="en-US" sz="2000" b="1" i="1">
                <a:solidFill>
                  <a:srgbClr val="FF0000"/>
                </a:solidFill>
              </a:rPr>
              <a:t>Asplenium viride</a:t>
            </a:r>
            <a:r>
              <a:rPr lang="cs-CZ" altLang="en-US" sz="2000" b="1"/>
              <a:t>...</a:t>
            </a:r>
          </a:p>
        </p:txBody>
      </p:sp>
      <p:grpSp>
        <p:nvGrpSpPr>
          <p:cNvPr id="224260" name="Skupina 3">
            <a:extLst>
              <a:ext uri="{FF2B5EF4-FFF2-40B4-BE49-F238E27FC236}">
                <a16:creationId xmlns:a16="http://schemas.microsoft.com/office/drawing/2014/main" id="{CA2F2F85-A936-4282-8F06-63DC0890A546}"/>
              </a:ext>
            </a:extLst>
          </p:cNvPr>
          <p:cNvGrpSpPr>
            <a:grpSpLocks noChangeAspect="1"/>
          </p:cNvGrpSpPr>
          <p:nvPr/>
        </p:nvGrpSpPr>
        <p:grpSpPr bwMode="auto">
          <a:xfrm>
            <a:off x="823913" y="3275013"/>
            <a:ext cx="7496175" cy="3582987"/>
            <a:chOff x="109538" y="2806700"/>
            <a:chExt cx="8342312" cy="3989388"/>
          </a:xfrm>
        </p:grpSpPr>
        <p:pic>
          <p:nvPicPr>
            <p:cNvPr id="224261" name="Obrázek 2" descr="Obsah obrázku rostlina, exteriér, tráva, květina&#10;&#10;Popis byl vytvořen automaticky">
              <a:extLst>
                <a:ext uri="{FF2B5EF4-FFF2-40B4-BE49-F238E27FC236}">
                  <a16:creationId xmlns:a16="http://schemas.microsoft.com/office/drawing/2014/main" id="{93A3E797-DF29-2A34-EE2F-83EDA3075F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475" y="2806700"/>
              <a:ext cx="1304925"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2" name="Obrázek 4" descr="Obsah obrázku tráva, rostlina, exteriér, květina&#10;&#10;Popis byl vytvořen automaticky">
              <a:extLst>
                <a:ext uri="{FF2B5EF4-FFF2-40B4-BE49-F238E27FC236}">
                  <a16:creationId xmlns:a16="http://schemas.microsoft.com/office/drawing/2014/main" id="{97B0FABE-700B-289F-6762-EA04323946D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3675" y="2806700"/>
              <a:ext cx="1304925"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3" name="Obrázek 6" descr="Obsah obrázku rostlina, květina, strom&#10;&#10;Popis byl vytvořen automaticky">
              <a:extLst>
                <a:ext uri="{FF2B5EF4-FFF2-40B4-BE49-F238E27FC236}">
                  <a16:creationId xmlns:a16="http://schemas.microsoft.com/office/drawing/2014/main" id="{4086D0F8-8252-5A2F-C3AB-4950E410B20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11463" y="2806700"/>
              <a:ext cx="2936875"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4" name="Obrázek 8" descr="Obsah obrázku tráva, rostlina, exteriér, strom&#10;&#10;Popis byl vytvořen automaticky">
              <a:extLst>
                <a:ext uri="{FF2B5EF4-FFF2-40B4-BE49-F238E27FC236}">
                  <a16:creationId xmlns:a16="http://schemas.microsoft.com/office/drawing/2014/main" id="{D685F9B2-3F79-9D86-FE28-688EED23EAB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11463" y="4826000"/>
              <a:ext cx="293687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5" name="Obrázek 10" descr="Obsah obrázku tráva, exteriér, rostlina, květina&#10;&#10;Popis byl vytvořen automaticky">
              <a:extLst>
                <a:ext uri="{FF2B5EF4-FFF2-40B4-BE49-F238E27FC236}">
                  <a16:creationId xmlns:a16="http://schemas.microsoft.com/office/drawing/2014/main" id="{B691A248-E667-AB71-416D-6327C88E1A6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54150" y="4826000"/>
              <a:ext cx="1306513"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6" name="Obrázek 12" descr="Obsah obrázku tráva, exteriér, rostlina, malé&#10;&#10;Popis byl vytvořen automaticky">
              <a:extLst>
                <a:ext uri="{FF2B5EF4-FFF2-40B4-BE49-F238E27FC236}">
                  <a16:creationId xmlns:a16="http://schemas.microsoft.com/office/drawing/2014/main" id="{5D595AD1-BC67-8B3A-B8E4-8550F6BDD2D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9538" y="4826000"/>
              <a:ext cx="130492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7" name="Obrázek 14" descr="Obsah obrázku tráva, exteriér, pole, travnaté&#10;&#10;Popis byl vytvořen automaticky">
              <a:extLst>
                <a:ext uri="{FF2B5EF4-FFF2-40B4-BE49-F238E27FC236}">
                  <a16:creationId xmlns:a16="http://schemas.microsoft.com/office/drawing/2014/main" id="{282BE3A1-1008-462C-E274-1553FE91442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792788" y="2806700"/>
              <a:ext cx="2659062" cy="398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a:extLst>
              <a:ext uri="{FF2B5EF4-FFF2-40B4-BE49-F238E27FC236}">
                <a16:creationId xmlns:a16="http://schemas.microsoft.com/office/drawing/2014/main" id="{E96CD989-A337-E87B-0EA7-D2BCE5BC8CD8}"/>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Zonalita, zonálnost, pásmovitost vegetace</a:t>
            </a:r>
          </a:p>
        </p:txBody>
      </p:sp>
      <p:pic>
        <p:nvPicPr>
          <p:cNvPr id="28675" name="Obrázek 1">
            <a:extLst>
              <a:ext uri="{FF2B5EF4-FFF2-40B4-BE49-F238E27FC236}">
                <a16:creationId xmlns:a16="http://schemas.microsoft.com/office/drawing/2014/main" id="{11ED715F-B4D0-4B4C-4DD2-321527E0150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089025"/>
            <a:ext cx="9129712" cy="54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Obrázek 2" descr="Obsah obrázku exteriér, tráva, lišejník&#10;&#10;Popis byl vytvořen automaticky">
            <a:extLst>
              <a:ext uri="{FF2B5EF4-FFF2-40B4-BE49-F238E27FC236}">
                <a16:creationId xmlns:a16="http://schemas.microsoft.com/office/drawing/2014/main" id="{8FCB45DF-2D9C-43F3-29DD-AC9F262D06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A22B47B0-FBC5-B936-4EFB-5A9DE913A041}"/>
              </a:ext>
            </a:extLst>
          </p:cNvPr>
          <p:cNvSpPr>
            <a:spLocks noGrp="1" noChangeArrowheads="1"/>
          </p:cNvSpPr>
          <p:nvPr>
            <p:ph type="title"/>
          </p:nvPr>
        </p:nvSpPr>
        <p:spPr>
          <a:xfrm>
            <a:off x="457200" y="274638"/>
            <a:ext cx="8229600" cy="598487"/>
          </a:xfrm>
        </p:spPr>
        <p:txBody>
          <a:bodyPr/>
          <a:lstStyle/>
          <a:p>
            <a:pPr eaLnBrk="1" hangingPunct="1">
              <a:defRPr/>
            </a:pPr>
            <a:r>
              <a:rPr lang="cs-CZ" sz="3600" b="1" kern="1200" dirty="0">
                <a:solidFill>
                  <a:schemeClr val="tx1"/>
                </a:solidFill>
              </a:rPr>
              <a:t>Hydrické řady</a:t>
            </a:r>
          </a:p>
        </p:txBody>
      </p:sp>
      <p:sp>
        <p:nvSpPr>
          <p:cNvPr id="228355" name="Rectangle 3">
            <a:extLst>
              <a:ext uri="{FF2B5EF4-FFF2-40B4-BE49-F238E27FC236}">
                <a16:creationId xmlns:a16="http://schemas.microsoft.com/office/drawing/2014/main" id="{446BA800-E8F6-CED7-0277-36CA39833549}"/>
              </a:ext>
            </a:extLst>
          </p:cNvPr>
          <p:cNvSpPr>
            <a:spLocks noGrp="1" noChangeArrowheads="1"/>
          </p:cNvSpPr>
          <p:nvPr>
            <p:ph type="body" idx="1"/>
          </p:nvPr>
        </p:nvSpPr>
        <p:spPr>
          <a:xfrm>
            <a:off x="215900" y="1052513"/>
            <a:ext cx="8677275" cy="5073650"/>
          </a:xfrm>
        </p:spPr>
        <p:txBody>
          <a:bodyPr/>
          <a:lstStyle/>
          <a:p>
            <a:pPr eaLnBrk="1" hangingPunct="1">
              <a:buSzPct val="75000"/>
            </a:pPr>
            <a:r>
              <a:rPr lang="cs-CZ" altLang="en-US" sz="2400" b="1"/>
              <a:t>vystihují rozdíly ve vlhkostním režimu půd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5DAF16EE-8700-B3B2-05B7-585F4933BDA0}"/>
              </a:ext>
            </a:extLst>
          </p:cNvPr>
          <p:cNvSpPr>
            <a:spLocks noGrp="1" noChangeArrowheads="1"/>
          </p:cNvSpPr>
          <p:nvPr>
            <p:ph type="title"/>
          </p:nvPr>
        </p:nvSpPr>
        <p:spPr>
          <a:xfrm>
            <a:off x="457200" y="274638"/>
            <a:ext cx="8229600" cy="525462"/>
          </a:xfrm>
        </p:spPr>
        <p:txBody>
          <a:bodyPr/>
          <a:lstStyle/>
          <a:p>
            <a:pPr eaLnBrk="1" hangingPunct="1">
              <a:defRPr/>
            </a:pPr>
            <a:r>
              <a:rPr lang="cs-CZ" sz="3600" b="1" kern="1200" dirty="0">
                <a:solidFill>
                  <a:schemeClr val="tx1"/>
                </a:solidFill>
              </a:rPr>
              <a:t>Hydrické řady</a:t>
            </a:r>
          </a:p>
        </p:txBody>
      </p:sp>
      <p:sp>
        <p:nvSpPr>
          <p:cNvPr id="230403" name="Rectangle 3">
            <a:extLst>
              <a:ext uri="{FF2B5EF4-FFF2-40B4-BE49-F238E27FC236}">
                <a16:creationId xmlns:a16="http://schemas.microsoft.com/office/drawing/2014/main" id="{80B69E43-F2A1-B99D-7B25-FA5975EA9EBA}"/>
              </a:ext>
            </a:extLst>
          </p:cNvPr>
          <p:cNvSpPr txBox="1">
            <a:spLocks noChangeArrowheads="1"/>
          </p:cNvSpPr>
          <p:nvPr/>
        </p:nvSpPr>
        <p:spPr bwMode="auto">
          <a:xfrm>
            <a:off x="215900" y="1052513"/>
            <a:ext cx="8677275"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alibri" panose="020F0502020204030204" pitchFamily="34" charset="0"/>
              </a:defRPr>
            </a:lvl1pPr>
            <a:lvl2pPr marL="400050" indent="23177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en-US" sz="2400" b="1"/>
              <a:t>řada 1 – suchá (zakrslá)</a:t>
            </a:r>
          </a:p>
          <a:p>
            <a:pPr eaLnBrk="1" hangingPunct="1">
              <a:buSzPct val="75000"/>
            </a:pPr>
            <a:r>
              <a:rPr lang="cs-CZ" altLang="en-US" sz="2400" b="1"/>
              <a:t>řada 2 – omezená</a:t>
            </a:r>
          </a:p>
          <a:p>
            <a:pPr eaLnBrk="1" hangingPunct="1">
              <a:buSzPct val="75000"/>
            </a:pPr>
            <a:r>
              <a:rPr lang="cs-CZ" altLang="en-US" sz="2400" b="1"/>
              <a:t>řada 3 – normální</a:t>
            </a:r>
          </a:p>
          <a:p>
            <a:pPr eaLnBrk="1" hangingPunct="1">
              <a:buSzPct val="75000"/>
            </a:pPr>
            <a:r>
              <a:rPr lang="cs-CZ" altLang="en-US" sz="2400" b="1"/>
              <a:t>řada 4 – zamokřená</a:t>
            </a:r>
          </a:p>
          <a:p>
            <a:pPr eaLnBrk="1" hangingPunct="1">
              <a:buSzPct val="75000"/>
            </a:pPr>
            <a:r>
              <a:rPr lang="cs-CZ" altLang="en-US" sz="2400" b="1"/>
              <a:t>řada 5 – mokrá </a:t>
            </a:r>
          </a:p>
          <a:p>
            <a:pPr lvl="1" eaLnBrk="1" hangingPunct="1">
              <a:buSzPct val="75000"/>
              <a:buFontTx/>
              <a:buNone/>
            </a:pPr>
            <a:r>
              <a:rPr lang="cs-CZ" altLang="en-US" sz="2400" b="1"/>
              <a:t>–	5a – s proudící vodou</a:t>
            </a:r>
          </a:p>
          <a:p>
            <a:pPr lvl="1" eaLnBrk="1" hangingPunct="1">
              <a:buSzPct val="75000"/>
              <a:buFontTx/>
              <a:buNone/>
            </a:pPr>
            <a:r>
              <a:rPr lang="cs-CZ" altLang="en-US" sz="2400" b="1"/>
              <a:t>–	5b – se stagnující vodou</a:t>
            </a:r>
          </a:p>
          <a:p>
            <a:pPr eaLnBrk="1" hangingPunct="1">
              <a:buSzPct val="75000"/>
            </a:pPr>
            <a:r>
              <a:rPr lang="cs-CZ" altLang="en-US" sz="2400" b="1"/>
              <a:t>řada 6 – rašelinná</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6288BE45-6E6E-6AA8-12C6-DF59A54E2CC4}"/>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Fytoindikace hydrických řad</a:t>
            </a:r>
          </a:p>
        </p:txBody>
      </p:sp>
      <p:sp>
        <p:nvSpPr>
          <p:cNvPr id="232451" name="Rectangle 3">
            <a:extLst>
              <a:ext uri="{FF2B5EF4-FFF2-40B4-BE49-F238E27FC236}">
                <a16:creationId xmlns:a16="http://schemas.microsoft.com/office/drawing/2014/main" id="{578ED523-BA68-6AEF-65CE-3DFC19FCAB94}"/>
              </a:ext>
            </a:extLst>
          </p:cNvPr>
          <p:cNvSpPr txBox="1">
            <a:spLocks noChangeArrowheads="1"/>
          </p:cNvSpPr>
          <p:nvPr/>
        </p:nvSpPr>
        <p:spPr bwMode="auto">
          <a:xfrm>
            <a:off x="250825" y="1089025"/>
            <a:ext cx="864235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en-US" sz="2400" b="1">
                <a:cs typeface="Calibri" panose="020F0502020204030204" pitchFamily="34" charset="0"/>
              </a:rPr>
              <a:t>Rostliny dle vztahu k půdní vlhkosti:</a:t>
            </a:r>
          </a:p>
          <a:p>
            <a:pPr lvl="1" eaLnBrk="1" hangingPunct="1">
              <a:buSzPct val="75000"/>
              <a:buFont typeface="Arial" panose="020B0604020202020204" pitchFamily="34" charset="0"/>
              <a:buChar char="•"/>
            </a:pPr>
            <a:r>
              <a:rPr lang="cs-CZ" altLang="en-US" sz="2400" b="1">
                <a:cs typeface="Calibri" panose="020F0502020204030204" pitchFamily="34" charset="0"/>
              </a:rPr>
              <a:t>hydrofyty – druhy vodní (</a:t>
            </a:r>
            <a:r>
              <a:rPr lang="cs-CZ" altLang="en-US" sz="2400" b="1" i="1">
                <a:cs typeface="Calibri" panose="020F0502020204030204" pitchFamily="34" charset="0"/>
              </a:rPr>
              <a:t>Nymphaea alba</a:t>
            </a:r>
            <a:r>
              <a:rPr lang="cs-CZ" altLang="en-US" sz="2400" b="1">
                <a:cs typeface="Calibri" panose="020F0502020204030204" pitchFamily="34" charset="0"/>
              </a:rPr>
              <a:t>,</a:t>
            </a:r>
            <a:r>
              <a:rPr lang="cs-CZ" altLang="en-US" sz="2400" b="1" i="1">
                <a:cs typeface="Calibri" panose="020F0502020204030204" pitchFamily="34" charset="0"/>
              </a:rPr>
              <a:t> Lemna minor</a:t>
            </a:r>
            <a:r>
              <a:rPr lang="cs-CZ" altLang="en-US" sz="2400" b="1">
                <a:cs typeface="Calibri" panose="020F0502020204030204" pitchFamily="34" charset="0"/>
              </a:rPr>
              <a:t>,</a:t>
            </a:r>
            <a:r>
              <a:rPr lang="cs-CZ" altLang="en-US" sz="2400" b="1" i="1">
                <a:cs typeface="Calibri" panose="020F0502020204030204" pitchFamily="34" charset="0"/>
              </a:rPr>
              <a:t> Nuphar luteum</a:t>
            </a:r>
            <a:r>
              <a:rPr lang="cs-CZ" altLang="en-US" sz="2400" b="1">
                <a:cs typeface="Calibri" panose="020F0502020204030204" pitchFamily="34" charset="0"/>
              </a:rPr>
              <a:t>,</a:t>
            </a:r>
            <a:r>
              <a:rPr lang="cs-CZ" altLang="en-US" sz="2400" b="1" i="1">
                <a:cs typeface="Calibri" panose="020F0502020204030204" pitchFamily="34" charset="0"/>
              </a:rPr>
              <a:t> Potamogeton natans..</a:t>
            </a:r>
            <a:r>
              <a:rPr lang="cs-CZ" altLang="en-US" sz="2400" b="1">
                <a:cs typeface="Calibri" panose="020F0502020204030204" pitchFamily="34" charset="0"/>
              </a:rPr>
              <a:t>), </a:t>
            </a:r>
            <a:r>
              <a:rPr lang="cs-CZ" altLang="en-US" sz="2400" b="1">
                <a:solidFill>
                  <a:srgbClr val="FF0000"/>
                </a:solidFill>
                <a:cs typeface="Calibri" panose="020F0502020204030204" pitchFamily="34" charset="0"/>
              </a:rPr>
              <a:t>≠</a:t>
            </a:r>
            <a:r>
              <a:rPr lang="cs-CZ" altLang="en-US" sz="2400" b="1">
                <a:cs typeface="Calibri" panose="020F0502020204030204" pitchFamily="34" charset="0"/>
              </a:rPr>
              <a:t> </a:t>
            </a:r>
            <a:r>
              <a:rPr lang="cs-CZ" altLang="en-US" sz="2400" b="1">
                <a:solidFill>
                  <a:srgbClr val="FF0000"/>
                </a:solidFill>
                <a:cs typeface="Calibri" panose="020F0502020204030204" pitchFamily="34" charset="0"/>
              </a:rPr>
              <a:t>Hydrická řada!</a:t>
            </a:r>
            <a:endParaRPr lang="cs-CZ" altLang="cs-CZ" sz="2400" b="1">
              <a:solidFill>
                <a:srgbClr val="FF0000"/>
              </a:solidFill>
              <a:cs typeface="Calibri" panose="020F0502020204030204" pitchFamily="34" charset="0"/>
            </a:endParaRPr>
          </a:p>
        </p:txBody>
      </p:sp>
      <p:pic>
        <p:nvPicPr>
          <p:cNvPr id="232452" name="Picture 4">
            <a:extLst>
              <a:ext uri="{FF2B5EF4-FFF2-40B4-BE49-F238E27FC236}">
                <a16:creationId xmlns:a16="http://schemas.microsoft.com/office/drawing/2014/main" id="{E5179149-6681-7396-5AAE-C168C3E001B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6363" y="2530475"/>
            <a:ext cx="6345237"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A7263D0A-B5D0-29A8-BE89-812436BFDA04}"/>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Fytoindikace hydrických řad</a:t>
            </a:r>
          </a:p>
        </p:txBody>
      </p:sp>
      <p:sp>
        <p:nvSpPr>
          <p:cNvPr id="234499" name="Rectangle 3">
            <a:extLst>
              <a:ext uri="{FF2B5EF4-FFF2-40B4-BE49-F238E27FC236}">
                <a16:creationId xmlns:a16="http://schemas.microsoft.com/office/drawing/2014/main" id="{6B9F7C47-EABD-D4D1-56AA-23FF764C2A6D}"/>
              </a:ext>
            </a:extLst>
          </p:cNvPr>
          <p:cNvSpPr txBox="1">
            <a:spLocks noChangeArrowheads="1"/>
          </p:cNvSpPr>
          <p:nvPr/>
        </p:nvSpPr>
        <p:spPr bwMode="auto">
          <a:xfrm>
            <a:off x="250825" y="1089025"/>
            <a:ext cx="864235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531813" indent="-35877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en-US" sz="2400" b="1">
                <a:cs typeface="Calibri" panose="020F0502020204030204" pitchFamily="34" charset="0"/>
              </a:rPr>
              <a:t>Rostliny dle vztahu k půdní vlhkosti:</a:t>
            </a:r>
          </a:p>
          <a:p>
            <a:pPr lvl="1" eaLnBrk="1" hangingPunct="1">
              <a:buSzPct val="75000"/>
              <a:buFont typeface="Arial" panose="020B0604020202020204" pitchFamily="34" charset="0"/>
              <a:buChar char="•"/>
            </a:pPr>
            <a:r>
              <a:rPr lang="cs-CZ" altLang="en-US" sz="2400" b="1">
                <a:cs typeface="Calibri" panose="020F0502020204030204" pitchFamily="34" charset="0"/>
              </a:rPr>
              <a:t>hygrofyty – druhy mokřadní (</a:t>
            </a:r>
            <a:r>
              <a:rPr lang="cs-CZ" altLang="en-US" sz="2400" b="1" i="1">
                <a:cs typeface="Calibri" panose="020F0502020204030204" pitchFamily="34" charset="0"/>
              </a:rPr>
              <a:t>Caltha palustris</a:t>
            </a:r>
            <a:r>
              <a:rPr lang="cs-CZ" altLang="en-US" sz="2400" b="1">
                <a:cs typeface="Calibri" panose="020F0502020204030204" pitchFamily="34" charset="0"/>
              </a:rPr>
              <a:t>,</a:t>
            </a:r>
            <a:r>
              <a:rPr lang="cs-CZ" altLang="en-US" sz="2400" b="1" i="1">
                <a:cs typeface="Calibri" panose="020F0502020204030204" pitchFamily="34" charset="0"/>
              </a:rPr>
              <a:t> Lythrum salicaria</a:t>
            </a:r>
            <a:r>
              <a:rPr lang="cs-CZ" altLang="en-US" sz="2400" b="1">
                <a:cs typeface="Calibri" panose="020F0502020204030204" pitchFamily="34" charset="0"/>
              </a:rPr>
              <a:t>,</a:t>
            </a:r>
            <a:r>
              <a:rPr lang="cs-CZ" altLang="en-US" sz="2400" b="1" i="1">
                <a:cs typeface="Calibri" panose="020F0502020204030204" pitchFamily="34" charset="0"/>
              </a:rPr>
              <a:t> Lysimachia vulgaris</a:t>
            </a:r>
            <a:r>
              <a:rPr lang="cs-CZ" altLang="en-US" sz="2400" b="1">
                <a:cs typeface="Calibri" panose="020F0502020204030204" pitchFamily="34" charset="0"/>
              </a:rPr>
              <a:t>,</a:t>
            </a:r>
            <a:r>
              <a:rPr lang="cs-CZ" altLang="en-US" sz="2400" b="1" i="1">
                <a:cs typeface="Calibri" panose="020F0502020204030204" pitchFamily="34" charset="0"/>
              </a:rPr>
              <a:t> Stachys sylvatica</a:t>
            </a:r>
            <a:r>
              <a:rPr lang="cs-CZ" altLang="en-US" sz="2400" b="1">
                <a:cs typeface="Calibri" panose="020F0502020204030204" pitchFamily="34" charset="0"/>
              </a:rPr>
              <a:t>, </a:t>
            </a:r>
            <a:r>
              <a:rPr lang="cs-CZ" altLang="en-US" sz="2400" b="1" i="1">
                <a:cs typeface="Calibri" panose="020F0502020204030204" pitchFamily="34" charset="0"/>
              </a:rPr>
              <a:t>Phragmites australis</a:t>
            </a:r>
            <a:r>
              <a:rPr lang="cs-CZ" altLang="en-US" sz="2400" b="1">
                <a:cs typeface="Calibri" panose="020F0502020204030204" pitchFamily="34" charset="0"/>
              </a:rPr>
              <a:t>,</a:t>
            </a:r>
            <a:r>
              <a:rPr lang="cs-CZ" altLang="en-US" sz="2400" b="1" i="1">
                <a:cs typeface="Calibri" panose="020F0502020204030204" pitchFamily="34" charset="0"/>
              </a:rPr>
              <a:t> Typha </a:t>
            </a:r>
            <a:r>
              <a:rPr lang="cs-CZ" altLang="en-US" sz="2400" b="1">
                <a:cs typeface="Calibri" panose="020F0502020204030204" pitchFamily="34" charset="0"/>
              </a:rPr>
              <a:t>spp.), </a:t>
            </a:r>
            <a:r>
              <a:rPr lang="cs-CZ" altLang="en-US" sz="2400" b="1">
                <a:solidFill>
                  <a:srgbClr val="FF0000"/>
                </a:solidFill>
                <a:cs typeface="Calibri" panose="020F0502020204030204" pitchFamily="34" charset="0"/>
              </a:rPr>
              <a:t>Hydrická řada 4, 5, 6</a:t>
            </a:r>
          </a:p>
        </p:txBody>
      </p:sp>
      <p:pic>
        <p:nvPicPr>
          <p:cNvPr id="234500" name="Picture 4">
            <a:extLst>
              <a:ext uri="{FF2B5EF4-FFF2-40B4-BE49-F238E27FC236}">
                <a16:creationId xmlns:a16="http://schemas.microsoft.com/office/drawing/2014/main" id="{0A46888B-782E-523E-6CA8-99CE0B1E5F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1300" y="2755900"/>
            <a:ext cx="6121400" cy="407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4C7A7F19-1F68-6A58-8354-86C332BD5BF8}"/>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Fytoindikace hydrických řad</a:t>
            </a:r>
          </a:p>
        </p:txBody>
      </p:sp>
      <p:sp>
        <p:nvSpPr>
          <p:cNvPr id="236547" name="Rectangle 3">
            <a:extLst>
              <a:ext uri="{FF2B5EF4-FFF2-40B4-BE49-F238E27FC236}">
                <a16:creationId xmlns:a16="http://schemas.microsoft.com/office/drawing/2014/main" id="{CDA201AD-27D9-4AE6-141E-BB4CC990C64A}"/>
              </a:ext>
            </a:extLst>
          </p:cNvPr>
          <p:cNvSpPr txBox="1">
            <a:spLocks noChangeArrowheads="1"/>
          </p:cNvSpPr>
          <p:nvPr/>
        </p:nvSpPr>
        <p:spPr bwMode="auto">
          <a:xfrm>
            <a:off x="250825" y="1089025"/>
            <a:ext cx="864235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531813" indent="-35877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en-US" sz="2400" b="1">
                <a:cs typeface="Calibri" panose="020F0502020204030204" pitchFamily="34" charset="0"/>
              </a:rPr>
              <a:t>Rostliny dle vztahu k půdní vlhkosti:</a:t>
            </a:r>
          </a:p>
          <a:p>
            <a:pPr lvl="1" eaLnBrk="1" hangingPunct="1">
              <a:buSzPct val="75000"/>
              <a:buFont typeface="Arial" panose="020B0604020202020204" pitchFamily="34" charset="0"/>
              <a:buChar char="•"/>
            </a:pPr>
            <a:r>
              <a:rPr lang="cs-CZ" altLang="en-US" sz="2000" b="1">
                <a:cs typeface="Calibri" panose="020F0502020204030204" pitchFamily="34" charset="0"/>
              </a:rPr>
              <a:t>mezofyty – druhy středně vlhkých půd (nikdy dlouhodobě nevysychajících) – </a:t>
            </a:r>
            <a:r>
              <a:rPr lang="cs-CZ" altLang="en-US" sz="2000" b="1" i="1">
                <a:cs typeface="Calibri" panose="020F0502020204030204" pitchFamily="34" charset="0"/>
              </a:rPr>
              <a:t>Oxalis acetosella</a:t>
            </a:r>
            <a:r>
              <a:rPr lang="cs-CZ" altLang="en-US" sz="2000" b="1">
                <a:cs typeface="Calibri" panose="020F0502020204030204" pitchFamily="34" charset="0"/>
              </a:rPr>
              <a:t>,</a:t>
            </a:r>
            <a:r>
              <a:rPr lang="cs-CZ" altLang="en-US" sz="2000" b="1" i="1">
                <a:cs typeface="Calibri" panose="020F0502020204030204" pitchFamily="34" charset="0"/>
              </a:rPr>
              <a:t> Galium odoratum</a:t>
            </a:r>
            <a:r>
              <a:rPr lang="cs-CZ" altLang="en-US" sz="2000" b="1">
                <a:cs typeface="Calibri" panose="020F0502020204030204" pitchFamily="34" charset="0"/>
              </a:rPr>
              <a:t>, </a:t>
            </a:r>
            <a:r>
              <a:rPr lang="cs-CZ" altLang="en-US" sz="2000" b="1" i="1">
                <a:cs typeface="Calibri" panose="020F0502020204030204" pitchFamily="34" charset="0"/>
              </a:rPr>
              <a:t>Dentaria bulbifera</a:t>
            </a:r>
            <a:r>
              <a:rPr lang="cs-CZ" altLang="en-US" sz="2000" b="1">
                <a:cs typeface="Calibri" panose="020F0502020204030204" pitchFamily="34" charset="0"/>
              </a:rPr>
              <a:t>, </a:t>
            </a:r>
            <a:r>
              <a:rPr lang="cs-CZ" altLang="en-US" sz="2000" b="1" i="1">
                <a:cs typeface="Calibri" panose="020F0502020204030204" pitchFamily="34" charset="0"/>
              </a:rPr>
              <a:t>Maianthemum bifolium</a:t>
            </a:r>
            <a:r>
              <a:rPr lang="cs-CZ" altLang="en-US" sz="2000" b="1">
                <a:cs typeface="Calibri" panose="020F0502020204030204" pitchFamily="34" charset="0"/>
              </a:rPr>
              <a:t>, </a:t>
            </a:r>
            <a:r>
              <a:rPr lang="cs-CZ" altLang="en-US" sz="2000" b="1" i="1">
                <a:cs typeface="Calibri" panose="020F0502020204030204" pitchFamily="34" charset="0"/>
              </a:rPr>
              <a:t>Carex digitata</a:t>
            </a:r>
            <a:r>
              <a:rPr lang="cs-CZ" altLang="en-US" sz="2000" b="1">
                <a:cs typeface="Calibri" panose="020F0502020204030204" pitchFamily="34" charset="0"/>
              </a:rPr>
              <a:t>,</a:t>
            </a:r>
            <a:r>
              <a:rPr lang="cs-CZ" altLang="en-US" sz="2000" b="1" i="1">
                <a:cs typeface="Calibri" panose="020F0502020204030204" pitchFamily="34" charset="0"/>
              </a:rPr>
              <a:t> Carex pilosa</a:t>
            </a:r>
            <a:r>
              <a:rPr lang="cs-CZ" altLang="en-US" sz="2000" b="1">
                <a:cs typeface="Calibri" panose="020F0502020204030204" pitchFamily="34" charset="0"/>
              </a:rPr>
              <a:t>, </a:t>
            </a:r>
            <a:r>
              <a:rPr lang="cs-CZ" altLang="en-US" sz="2000" b="1" i="1">
                <a:cs typeface="Calibri" panose="020F0502020204030204" pitchFamily="34" charset="0"/>
              </a:rPr>
              <a:t>Lathyrus vernus</a:t>
            </a:r>
            <a:r>
              <a:rPr lang="cs-CZ" altLang="en-US" sz="2000" b="1">
                <a:cs typeface="Calibri" panose="020F0502020204030204" pitchFamily="34" charset="0"/>
              </a:rPr>
              <a:t>,</a:t>
            </a:r>
            <a:r>
              <a:rPr lang="cs-CZ" altLang="en-US" sz="2000" b="1" i="1">
                <a:cs typeface="Calibri" panose="020F0502020204030204" pitchFamily="34" charset="0"/>
              </a:rPr>
              <a:t> Lathyrus niger</a:t>
            </a:r>
            <a:r>
              <a:rPr lang="cs-CZ" altLang="en-US" sz="2000" b="1">
                <a:cs typeface="Calibri" panose="020F0502020204030204" pitchFamily="34" charset="0"/>
              </a:rPr>
              <a:t>,</a:t>
            </a:r>
            <a:r>
              <a:rPr lang="cs-CZ" altLang="en-US" sz="2000" b="1" i="1">
                <a:cs typeface="Calibri" panose="020F0502020204030204" pitchFamily="34" charset="0"/>
              </a:rPr>
              <a:t> Asarum europaeum</a:t>
            </a:r>
            <a:r>
              <a:rPr lang="cs-CZ" altLang="en-US" sz="2000" b="1">
                <a:cs typeface="Calibri" panose="020F0502020204030204" pitchFamily="34" charset="0"/>
              </a:rPr>
              <a:t>,</a:t>
            </a:r>
            <a:r>
              <a:rPr lang="cs-CZ" altLang="en-US" sz="2000" b="1" i="1">
                <a:cs typeface="Calibri" panose="020F0502020204030204" pitchFamily="34" charset="0"/>
              </a:rPr>
              <a:t> Hepatica nobilis</a:t>
            </a:r>
            <a:r>
              <a:rPr lang="cs-CZ" altLang="en-US" sz="2000" b="1">
                <a:cs typeface="Calibri" panose="020F0502020204030204" pitchFamily="34" charset="0"/>
              </a:rPr>
              <a:t>,</a:t>
            </a:r>
            <a:r>
              <a:rPr lang="cs-CZ" altLang="en-US" sz="2000" b="1" i="1">
                <a:cs typeface="Calibri" panose="020F0502020204030204" pitchFamily="34" charset="0"/>
              </a:rPr>
              <a:t> Arrhenatherum elatius</a:t>
            </a:r>
            <a:r>
              <a:rPr lang="cs-CZ" altLang="en-US" sz="2000" b="1">
                <a:cs typeface="Calibri" panose="020F0502020204030204" pitchFamily="34" charset="0"/>
              </a:rPr>
              <a:t>,</a:t>
            </a:r>
            <a:r>
              <a:rPr lang="cs-CZ" altLang="en-US" sz="2000" b="1" i="1">
                <a:cs typeface="Calibri" panose="020F0502020204030204" pitchFamily="34" charset="0"/>
              </a:rPr>
              <a:t> Leucanthemum vulgare</a:t>
            </a:r>
            <a:r>
              <a:rPr lang="cs-CZ" altLang="en-US" sz="2000" b="1">
                <a:cs typeface="Calibri" panose="020F0502020204030204" pitchFamily="34" charset="0"/>
              </a:rPr>
              <a:t>…, </a:t>
            </a:r>
            <a:r>
              <a:rPr lang="cs-CZ" altLang="en-US" sz="2000" b="1">
                <a:solidFill>
                  <a:srgbClr val="FF0000"/>
                </a:solidFill>
                <a:cs typeface="Calibri" panose="020F0502020204030204" pitchFamily="34" charset="0"/>
              </a:rPr>
              <a:t>Hydrická řada 3</a:t>
            </a:r>
            <a:endParaRPr lang="cs-CZ" altLang="en-US" sz="2000">
              <a:solidFill>
                <a:srgbClr val="FF0000"/>
              </a:solidFill>
              <a:cs typeface="Calibri" panose="020F0502020204030204" pitchFamily="34" charset="0"/>
            </a:endParaRPr>
          </a:p>
        </p:txBody>
      </p:sp>
      <p:pic>
        <p:nvPicPr>
          <p:cNvPr id="236548" name="Obrázek 2" descr="Obsah obrázku tráva, strom, exteriér, rostlina&#10;&#10;Popis byl vytvořen automaticky">
            <a:extLst>
              <a:ext uri="{FF2B5EF4-FFF2-40B4-BE49-F238E27FC236}">
                <a16:creationId xmlns:a16="http://schemas.microsoft.com/office/drawing/2014/main" id="{52F159F5-7479-669D-022E-CBBE3FAEEBD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65313" y="3149600"/>
            <a:ext cx="541337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D0FD7EEB-E264-E943-372C-4BEF3A1219FC}"/>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Fytoindikace hydrických řad</a:t>
            </a:r>
          </a:p>
        </p:txBody>
      </p:sp>
      <p:sp>
        <p:nvSpPr>
          <p:cNvPr id="238595" name="Rectangle 3">
            <a:extLst>
              <a:ext uri="{FF2B5EF4-FFF2-40B4-BE49-F238E27FC236}">
                <a16:creationId xmlns:a16="http://schemas.microsoft.com/office/drawing/2014/main" id="{9A308476-6A60-8BAC-787D-E48DBFBBADF9}"/>
              </a:ext>
            </a:extLst>
          </p:cNvPr>
          <p:cNvSpPr txBox="1">
            <a:spLocks noChangeArrowheads="1"/>
          </p:cNvSpPr>
          <p:nvPr/>
        </p:nvSpPr>
        <p:spPr bwMode="auto">
          <a:xfrm>
            <a:off x="250825" y="1089025"/>
            <a:ext cx="864235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en-US" sz="2400" b="1">
                <a:cs typeface="Calibri" panose="020F0502020204030204" pitchFamily="34" charset="0"/>
              </a:rPr>
              <a:t>Rostliny dle vztahu k půdní vlhkosti:</a:t>
            </a:r>
          </a:p>
          <a:p>
            <a:pPr lvl="1" eaLnBrk="1" hangingPunct="1"/>
            <a:r>
              <a:rPr lang="cs-CZ" altLang="en-US" sz="2400" b="1">
                <a:cs typeface="Calibri" panose="020F0502020204030204" pitchFamily="34" charset="0"/>
              </a:rPr>
              <a:t>xerofyty – druhy suchomilné – např. sukulenty – </a:t>
            </a:r>
            <a:r>
              <a:rPr lang="cs-CZ" altLang="en-US" sz="2400" b="1" i="1">
                <a:cs typeface="Calibri" panose="020F0502020204030204" pitchFamily="34" charset="0"/>
              </a:rPr>
              <a:t>Sedum </a:t>
            </a:r>
            <a:r>
              <a:rPr lang="cs-CZ" altLang="en-US" sz="2400" b="1">
                <a:cs typeface="Calibri" panose="020F0502020204030204" pitchFamily="34" charset="0"/>
              </a:rPr>
              <a:t>spp., </a:t>
            </a:r>
            <a:r>
              <a:rPr lang="cs-CZ" altLang="en-US" sz="2400" b="1" i="1">
                <a:cs typeface="Calibri" panose="020F0502020204030204" pitchFamily="34" charset="0"/>
              </a:rPr>
              <a:t>Jovibarba</a:t>
            </a:r>
            <a:r>
              <a:rPr lang="cs-CZ" altLang="en-US" sz="2400" b="1">
                <a:cs typeface="Calibri" panose="020F0502020204030204" pitchFamily="34" charset="0"/>
              </a:rPr>
              <a:t>, nebo </a:t>
            </a:r>
            <a:r>
              <a:rPr lang="cs-CZ" altLang="en-US" sz="2400" b="1" i="1">
                <a:cs typeface="Calibri" panose="020F0502020204030204" pitchFamily="34" charset="0"/>
              </a:rPr>
              <a:t>Aurinia saxatilis</a:t>
            </a:r>
            <a:r>
              <a:rPr lang="cs-CZ" altLang="en-US" sz="2400" b="1">
                <a:cs typeface="Calibri" panose="020F0502020204030204" pitchFamily="34" charset="0"/>
              </a:rPr>
              <a:t>, </a:t>
            </a:r>
            <a:r>
              <a:rPr lang="cs-CZ" altLang="en-US" sz="2400" b="1" i="1">
                <a:cs typeface="Calibri" panose="020F0502020204030204" pitchFamily="34" charset="0"/>
              </a:rPr>
              <a:t> </a:t>
            </a:r>
            <a:r>
              <a:rPr lang="cs-CZ" altLang="en-US" sz="2400" b="1">
                <a:solidFill>
                  <a:srgbClr val="FF0000"/>
                </a:solidFill>
                <a:cs typeface="Calibri" panose="020F0502020204030204" pitchFamily="34" charset="0"/>
              </a:rPr>
              <a:t>Hydrická řada 1, 2</a:t>
            </a:r>
          </a:p>
        </p:txBody>
      </p:sp>
      <p:pic>
        <p:nvPicPr>
          <p:cNvPr id="238596" name="Picture 4">
            <a:extLst>
              <a:ext uri="{FF2B5EF4-FFF2-40B4-BE49-F238E27FC236}">
                <a16:creationId xmlns:a16="http://schemas.microsoft.com/office/drawing/2014/main" id="{F15218FF-9242-8B35-1844-6564811347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0325" y="2393950"/>
            <a:ext cx="6481763"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CA3A1166-F3E8-2029-2DE2-5FCD96AC2ACB}"/>
              </a:ext>
            </a:extLst>
          </p:cNvPr>
          <p:cNvSpPr>
            <a:spLocks noGrp="1" noChangeArrowheads="1"/>
          </p:cNvSpPr>
          <p:nvPr>
            <p:ph type="title"/>
          </p:nvPr>
        </p:nvSpPr>
        <p:spPr>
          <a:xfrm>
            <a:off x="457200" y="274638"/>
            <a:ext cx="8229600" cy="633412"/>
          </a:xfrm>
        </p:spPr>
        <p:txBody>
          <a:bodyPr/>
          <a:lstStyle/>
          <a:p>
            <a:pPr eaLnBrk="1" hangingPunct="1">
              <a:defRPr/>
            </a:pPr>
            <a:r>
              <a:rPr lang="cs-CZ" sz="3600" b="1" kern="1200" dirty="0">
                <a:solidFill>
                  <a:schemeClr val="tx1"/>
                </a:solidFill>
              </a:rPr>
              <a:t>1. Řada suchá (zakrslá)</a:t>
            </a:r>
          </a:p>
        </p:txBody>
      </p:sp>
      <p:sp>
        <p:nvSpPr>
          <p:cNvPr id="240643" name="Rectangle 3">
            <a:extLst>
              <a:ext uri="{FF2B5EF4-FFF2-40B4-BE49-F238E27FC236}">
                <a16:creationId xmlns:a16="http://schemas.microsoft.com/office/drawing/2014/main" id="{5C2BE647-9A7E-65B3-7ED1-87E66DAF2AC7}"/>
              </a:ext>
            </a:extLst>
          </p:cNvPr>
          <p:cNvSpPr>
            <a:spLocks noGrp="1" noChangeArrowheads="1"/>
          </p:cNvSpPr>
          <p:nvPr>
            <p:ph type="body" idx="1"/>
          </p:nvPr>
        </p:nvSpPr>
        <p:spPr>
          <a:xfrm>
            <a:off x="115888" y="898525"/>
            <a:ext cx="8912225" cy="5000625"/>
          </a:xfrm>
        </p:spPr>
        <p:txBody>
          <a:bodyPr/>
          <a:lstStyle/>
          <a:p>
            <a:pPr eaLnBrk="1" hangingPunct="1">
              <a:buSzPct val="75000"/>
            </a:pPr>
            <a:r>
              <a:rPr lang="cs-CZ" altLang="en-US" sz="2000" b="1"/>
              <a:t>skály, sutě, bez půdního povrchu – extrémní výpar, malá vododržnost, rychlý odtok</a:t>
            </a:r>
          </a:p>
          <a:p>
            <a:pPr eaLnBrk="1" hangingPunct="1">
              <a:buSzPct val="75000"/>
            </a:pPr>
            <a:r>
              <a:rPr lang="cs-CZ" altLang="en-US" sz="2000" b="1"/>
              <a:t>litozemě, rendziny, rankery</a:t>
            </a:r>
          </a:p>
          <a:p>
            <a:pPr eaLnBrk="1" hangingPunct="1">
              <a:buSzPct val="75000"/>
            </a:pPr>
            <a:r>
              <a:rPr lang="cs-CZ" altLang="en-US" sz="2000" b="1"/>
              <a:t>rozvolněný zápoj dřevin, zakrslost</a:t>
            </a:r>
          </a:p>
          <a:p>
            <a:pPr eaLnBrk="1" hangingPunct="1">
              <a:buSzPct val="75000"/>
            </a:pPr>
            <a:r>
              <a:rPr lang="cs-CZ" altLang="en-US" sz="2000" b="1" i="1"/>
              <a:t>Pinus sylvestris</a:t>
            </a:r>
            <a:r>
              <a:rPr lang="cs-CZ" altLang="en-US" sz="2000" b="1"/>
              <a:t>,</a:t>
            </a:r>
            <a:r>
              <a:rPr lang="cs-CZ" altLang="en-US" sz="2000" b="1" i="1"/>
              <a:t> Betula pendula</a:t>
            </a:r>
            <a:r>
              <a:rPr lang="cs-CZ" altLang="en-US" sz="2000" b="1"/>
              <a:t>,</a:t>
            </a:r>
            <a:r>
              <a:rPr lang="cs-CZ" altLang="en-US" sz="2000" b="1" i="1"/>
              <a:t> </a:t>
            </a:r>
            <a:r>
              <a:rPr lang="cs-CZ" altLang="en-US" sz="2000" b="1" i="1">
                <a:solidFill>
                  <a:srgbClr val="FF0000"/>
                </a:solidFill>
              </a:rPr>
              <a:t>Sedum</a:t>
            </a:r>
            <a:r>
              <a:rPr lang="cs-CZ" altLang="en-US" sz="2000" b="1" i="1"/>
              <a:t> </a:t>
            </a:r>
            <a:r>
              <a:rPr lang="cs-CZ" altLang="en-US" sz="2000" b="1"/>
              <a:t>spp.,</a:t>
            </a:r>
            <a:r>
              <a:rPr lang="cs-CZ" altLang="en-US" sz="2000" b="1" i="1"/>
              <a:t> Jovibarba</a:t>
            </a:r>
            <a:r>
              <a:rPr lang="cs-CZ" altLang="en-US" sz="2000" b="1"/>
              <a:t>, </a:t>
            </a:r>
            <a:r>
              <a:rPr lang="cs-CZ" altLang="en-US" sz="2000" b="1" i="1"/>
              <a:t>Saxifraga tridactylites</a:t>
            </a:r>
            <a:r>
              <a:rPr lang="cs-CZ" altLang="en-US" sz="2000" b="1"/>
              <a:t>, </a:t>
            </a:r>
            <a:r>
              <a:rPr lang="cs-CZ" altLang="en-US" sz="2000" b="1" i="1"/>
              <a:t>Saxifraga paniculata</a:t>
            </a:r>
            <a:r>
              <a:rPr lang="cs-CZ" altLang="en-US" sz="2000" b="1"/>
              <a:t>… a také významný podíl terestrických mechorostů a lišejníků, sukulentů apod.</a:t>
            </a:r>
          </a:p>
        </p:txBody>
      </p:sp>
      <p:grpSp>
        <p:nvGrpSpPr>
          <p:cNvPr id="240644" name="Skupina 3">
            <a:extLst>
              <a:ext uri="{FF2B5EF4-FFF2-40B4-BE49-F238E27FC236}">
                <a16:creationId xmlns:a16="http://schemas.microsoft.com/office/drawing/2014/main" id="{BDED455D-700F-7A06-07FC-584D343CB2BB}"/>
              </a:ext>
            </a:extLst>
          </p:cNvPr>
          <p:cNvGrpSpPr>
            <a:grpSpLocks noChangeAspect="1"/>
          </p:cNvGrpSpPr>
          <p:nvPr/>
        </p:nvGrpSpPr>
        <p:grpSpPr bwMode="auto">
          <a:xfrm>
            <a:off x="606425" y="3281363"/>
            <a:ext cx="7931150" cy="3563937"/>
            <a:chOff x="158750" y="2663825"/>
            <a:chExt cx="8928100" cy="4011613"/>
          </a:xfrm>
        </p:grpSpPr>
        <p:pic>
          <p:nvPicPr>
            <p:cNvPr id="240645" name="Obrázek 2" descr="Obsah obrázku skála, exteriér, skalní, hora&#10;&#10;Popis byl vytvořen automaticky">
              <a:extLst>
                <a:ext uri="{FF2B5EF4-FFF2-40B4-BE49-F238E27FC236}">
                  <a16:creationId xmlns:a16="http://schemas.microsoft.com/office/drawing/2014/main" id="{CC3A990E-5E46-C8FE-4CD5-030A2533DE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750" y="2663825"/>
              <a:ext cx="322262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6" name="Obrázek 4" descr="Obsah obrázku exteriér, tráva, list, skála&#10;&#10;Popis byl vytvořen automaticky">
              <a:extLst>
                <a:ext uri="{FF2B5EF4-FFF2-40B4-BE49-F238E27FC236}">
                  <a16:creationId xmlns:a16="http://schemas.microsoft.com/office/drawing/2014/main" id="{2168230C-BD6A-9C20-0106-210F34E523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50" y="4856163"/>
              <a:ext cx="22987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7" name="Obrázek 6" descr="Obsah obrázku exteriér, skála, malé, vsedě&#10;&#10;Popis byl vytvořen automaticky">
              <a:extLst>
                <a:ext uri="{FF2B5EF4-FFF2-40B4-BE49-F238E27FC236}">
                  <a16:creationId xmlns:a16="http://schemas.microsoft.com/office/drawing/2014/main" id="{49FF4A51-526E-788E-4970-AFD2FC81AD5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24238" y="2663825"/>
              <a:ext cx="158750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8" name="Obrázek 8" descr="Obsah obrázku rostlina, list, zelená, strom&#10;&#10;Popis byl vytvořen automaticky">
              <a:extLst>
                <a:ext uri="{FF2B5EF4-FFF2-40B4-BE49-F238E27FC236}">
                  <a16:creationId xmlns:a16="http://schemas.microsoft.com/office/drawing/2014/main" id="{F705EADC-07DE-F375-7969-724AAFC60A4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78088" y="4856163"/>
              <a:ext cx="2535237"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9" name="Obrázek 10" descr="Obsah obrázku exteriér, list, rostlina, kapradina&#10;&#10;Popis byl vytvořen automaticky">
              <a:extLst>
                <a:ext uri="{FF2B5EF4-FFF2-40B4-BE49-F238E27FC236}">
                  <a16:creationId xmlns:a16="http://schemas.microsoft.com/office/drawing/2014/main" id="{2A763C6E-1CE5-5FED-26C7-725CD60D0E6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056188" y="2673350"/>
              <a:ext cx="4030662"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Obrázek 2" descr="Obsah obrázku exteriér, tráva, strom, obloha&#10;&#10;Popis byl vytvořen automaticky">
            <a:extLst>
              <a:ext uri="{FF2B5EF4-FFF2-40B4-BE49-F238E27FC236}">
                <a16:creationId xmlns:a16="http://schemas.microsoft.com/office/drawing/2014/main" id="{A5385415-365E-2DEC-E789-4CF0CEBD17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B72E76E2-96AD-7C55-322C-D819EE9C41C0}"/>
              </a:ext>
            </a:extLst>
          </p:cNvPr>
          <p:cNvSpPr>
            <a:spLocks noGrp="1" noChangeArrowheads="1"/>
          </p:cNvSpPr>
          <p:nvPr>
            <p:ph type="title"/>
          </p:nvPr>
        </p:nvSpPr>
        <p:spPr>
          <a:xfrm>
            <a:off x="457200" y="274638"/>
            <a:ext cx="8229600" cy="706437"/>
          </a:xfrm>
        </p:spPr>
        <p:txBody>
          <a:bodyPr/>
          <a:lstStyle/>
          <a:p>
            <a:pPr eaLnBrk="1" hangingPunct="1">
              <a:defRPr/>
            </a:pPr>
            <a:r>
              <a:rPr lang="cs-CZ" sz="3600" b="1" kern="1200" dirty="0">
                <a:solidFill>
                  <a:schemeClr val="tx1"/>
                </a:solidFill>
              </a:rPr>
              <a:t>2. Řada omezená</a:t>
            </a:r>
          </a:p>
        </p:txBody>
      </p:sp>
      <p:sp>
        <p:nvSpPr>
          <p:cNvPr id="244739" name="Rectangle 3">
            <a:extLst>
              <a:ext uri="{FF2B5EF4-FFF2-40B4-BE49-F238E27FC236}">
                <a16:creationId xmlns:a16="http://schemas.microsoft.com/office/drawing/2014/main" id="{01063151-F7BB-131A-655F-7014E438EA77}"/>
              </a:ext>
            </a:extLst>
          </p:cNvPr>
          <p:cNvSpPr>
            <a:spLocks noGrp="1" noChangeArrowheads="1"/>
          </p:cNvSpPr>
          <p:nvPr>
            <p:ph type="body" idx="1"/>
          </p:nvPr>
        </p:nvSpPr>
        <p:spPr>
          <a:xfrm>
            <a:off x="71438" y="1004888"/>
            <a:ext cx="9001125" cy="1368425"/>
          </a:xfrm>
        </p:spPr>
        <p:txBody>
          <a:bodyPr/>
          <a:lstStyle/>
          <a:p>
            <a:pPr eaLnBrk="1" hangingPunct="1">
              <a:buSzPct val="75000"/>
            </a:pPr>
            <a:r>
              <a:rPr lang="cs-CZ" altLang="en-US" sz="2000" b="1">
                <a:cs typeface="Calibri" panose="020F0502020204030204" pitchFamily="34" charset="0"/>
              </a:rPr>
              <a:t>arenické půdy – extrémní vsak, nebo extrémní výpar</a:t>
            </a:r>
          </a:p>
          <a:p>
            <a:pPr eaLnBrk="1" hangingPunct="1">
              <a:buSzPct val="75000"/>
            </a:pPr>
            <a:r>
              <a:rPr lang="cs-CZ" altLang="en-US" sz="2000" b="1" i="1">
                <a:solidFill>
                  <a:srgbClr val="FF0000"/>
                </a:solidFill>
                <a:cs typeface="Calibri" panose="020F0502020204030204" pitchFamily="34" charset="0"/>
              </a:rPr>
              <a:t>Festuca ovina</a:t>
            </a:r>
            <a:r>
              <a:rPr lang="cs-CZ" altLang="en-US" sz="2000" b="1">
                <a:cs typeface="Calibri" panose="020F0502020204030204" pitchFamily="34" charset="0"/>
              </a:rPr>
              <a:t>,</a:t>
            </a:r>
            <a:r>
              <a:rPr lang="cs-CZ" altLang="en-US" sz="2000" b="1" i="1">
                <a:cs typeface="Calibri" panose="020F0502020204030204" pitchFamily="34" charset="0"/>
              </a:rPr>
              <a:t> Carex humilis</a:t>
            </a:r>
            <a:r>
              <a:rPr lang="cs-CZ" altLang="en-US" sz="2000" b="1">
                <a:cs typeface="Calibri" panose="020F0502020204030204" pitchFamily="34" charset="0"/>
              </a:rPr>
              <a:t>,</a:t>
            </a:r>
            <a:r>
              <a:rPr lang="cs-CZ" altLang="en-US" sz="2000" b="1" i="1">
                <a:cs typeface="Calibri" panose="020F0502020204030204" pitchFamily="34" charset="0"/>
              </a:rPr>
              <a:t> </a:t>
            </a:r>
            <a:r>
              <a:rPr lang="cs-CZ" altLang="en-US" sz="2000" b="1" i="1">
                <a:solidFill>
                  <a:srgbClr val="FF0000"/>
                </a:solidFill>
                <a:cs typeface="Calibri" panose="020F0502020204030204" pitchFamily="34" charset="0"/>
              </a:rPr>
              <a:t>Vincetoxicum hirundinaria</a:t>
            </a:r>
            <a:r>
              <a:rPr lang="cs-CZ" altLang="en-US" sz="2000" b="1">
                <a:cs typeface="Calibri" panose="020F0502020204030204" pitchFamily="34" charset="0"/>
              </a:rPr>
              <a:t>,</a:t>
            </a:r>
            <a:r>
              <a:rPr lang="cs-CZ" altLang="en-US" sz="2000" b="1" i="1">
                <a:cs typeface="Calibri" panose="020F0502020204030204" pitchFamily="34" charset="0"/>
              </a:rPr>
              <a:t> </a:t>
            </a:r>
            <a:r>
              <a:rPr lang="cs-CZ" altLang="en-US" sz="2000" b="1" i="1">
                <a:solidFill>
                  <a:srgbClr val="FF0000"/>
                </a:solidFill>
                <a:cs typeface="Calibri" panose="020F0502020204030204" pitchFamily="34" charset="0"/>
              </a:rPr>
              <a:t>Carlina acaulis</a:t>
            </a:r>
            <a:r>
              <a:rPr lang="cs-CZ" altLang="en-US" sz="2000" b="1">
                <a:cs typeface="Calibri" panose="020F0502020204030204" pitchFamily="34" charset="0"/>
              </a:rPr>
              <a:t>,</a:t>
            </a:r>
            <a:r>
              <a:rPr lang="cs-CZ" altLang="en-US" sz="2000" b="1" i="1">
                <a:cs typeface="Calibri" panose="020F0502020204030204" pitchFamily="34" charset="0"/>
              </a:rPr>
              <a:t> Thymus</a:t>
            </a:r>
            <a:r>
              <a:rPr lang="cs-CZ" altLang="en-US" sz="2000" b="1">
                <a:cs typeface="Calibri" panose="020F0502020204030204" pitchFamily="34" charset="0"/>
              </a:rPr>
              <a:t> spp., </a:t>
            </a:r>
            <a:r>
              <a:rPr lang="cs-CZ" altLang="en-US" sz="2000" b="1" i="1">
                <a:cs typeface="Calibri" panose="020F0502020204030204" pitchFamily="34" charset="0"/>
              </a:rPr>
              <a:t>Luzula luzuloides</a:t>
            </a:r>
            <a:r>
              <a:rPr lang="cs-CZ" altLang="en-US" sz="2000" b="1">
                <a:cs typeface="Calibri" panose="020F0502020204030204" pitchFamily="34" charset="0"/>
              </a:rPr>
              <a:t>, </a:t>
            </a:r>
            <a:r>
              <a:rPr lang="cs-CZ" altLang="en-US" sz="2000" b="1" i="1">
                <a:cs typeface="Calibri" panose="020F0502020204030204" pitchFamily="34" charset="0"/>
              </a:rPr>
              <a:t>Poa nemoralis</a:t>
            </a:r>
            <a:r>
              <a:rPr lang="cs-CZ" altLang="en-US" sz="2000" b="1">
                <a:cs typeface="Calibri" panose="020F0502020204030204" pitchFamily="34" charset="0"/>
              </a:rPr>
              <a:t>, </a:t>
            </a:r>
            <a:r>
              <a:rPr lang="cs-CZ" altLang="en-US" sz="2000" b="1" i="1">
                <a:solidFill>
                  <a:srgbClr val="FF0000"/>
                </a:solidFill>
                <a:cs typeface="Calibri" panose="020F0502020204030204" pitchFamily="34" charset="0"/>
              </a:rPr>
              <a:t>Euphorbia cyparissias</a:t>
            </a:r>
            <a:r>
              <a:rPr lang="cs-CZ" altLang="en-US" sz="2000" b="1">
                <a:cs typeface="Calibri" panose="020F0502020204030204" pitchFamily="34" charset="0"/>
              </a:rPr>
              <a:t>, </a:t>
            </a:r>
            <a:r>
              <a:rPr lang="cs-CZ" altLang="en-US" sz="2000" b="1" i="1">
                <a:cs typeface="Calibri" panose="020F0502020204030204" pitchFamily="34" charset="0"/>
              </a:rPr>
              <a:t>Eryngium campestre</a:t>
            </a:r>
            <a:r>
              <a:rPr lang="cs-CZ" altLang="en-US" sz="2000" b="1">
                <a:cs typeface="Calibri" panose="020F0502020204030204" pitchFamily="34" charset="0"/>
              </a:rPr>
              <a:t>… + pravidelně se ještě vyskytují druhy ze suché hydrické řady</a:t>
            </a:r>
          </a:p>
        </p:txBody>
      </p:sp>
      <p:grpSp>
        <p:nvGrpSpPr>
          <p:cNvPr id="244740" name="Skupina 3">
            <a:extLst>
              <a:ext uri="{FF2B5EF4-FFF2-40B4-BE49-F238E27FC236}">
                <a16:creationId xmlns:a16="http://schemas.microsoft.com/office/drawing/2014/main" id="{F1EE6304-E5B3-F5E6-30B8-37BFD7A63314}"/>
              </a:ext>
            </a:extLst>
          </p:cNvPr>
          <p:cNvGrpSpPr>
            <a:grpSpLocks/>
          </p:cNvGrpSpPr>
          <p:nvPr/>
        </p:nvGrpSpPr>
        <p:grpSpPr bwMode="auto">
          <a:xfrm>
            <a:off x="1117600" y="2749550"/>
            <a:ext cx="6908800" cy="4103688"/>
            <a:chOff x="115888" y="2349500"/>
            <a:chExt cx="7377112" cy="4437063"/>
          </a:xfrm>
        </p:grpSpPr>
        <p:pic>
          <p:nvPicPr>
            <p:cNvPr id="244741" name="Obrázek 2" descr="Obsah obrázku tráva, exteriér, rostlina, zelená&#10;&#10;Popis byl vytvořen automaticky">
              <a:extLst>
                <a:ext uri="{FF2B5EF4-FFF2-40B4-BE49-F238E27FC236}">
                  <a16:creationId xmlns:a16="http://schemas.microsoft.com/office/drawing/2014/main" id="{825F3B9D-39BC-00BF-181F-94F590D780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888" y="2349500"/>
              <a:ext cx="171132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2" name="Obrázek 4" descr="Obsah obrázku rostlina, květina, exteriér, tráva&#10;&#10;Popis byl vytvořen automaticky">
              <a:extLst>
                <a:ext uri="{FF2B5EF4-FFF2-40B4-BE49-F238E27FC236}">
                  <a16:creationId xmlns:a16="http://schemas.microsoft.com/office/drawing/2014/main" id="{9149259A-581B-CA06-4EE3-5C6D4FE3C93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81188" y="2349500"/>
              <a:ext cx="38481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3" name="Obrázek 6" descr="Obsah obrázku exteriér, rostlina, tráva, strom&#10;&#10;Popis byl vytvořen automaticky">
              <a:extLst>
                <a:ext uri="{FF2B5EF4-FFF2-40B4-BE49-F238E27FC236}">
                  <a16:creationId xmlns:a16="http://schemas.microsoft.com/office/drawing/2014/main" id="{6A6006B5-BFE5-D48D-8F98-44FB6E22852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83263" y="2349500"/>
              <a:ext cx="1709737"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4" name="Obrázek 8" descr="Obsah obrázku tráva, exteriér, rostlina, strom&#10;&#10;Popis byl vytvořen automaticky">
              <a:extLst>
                <a:ext uri="{FF2B5EF4-FFF2-40B4-BE49-F238E27FC236}">
                  <a16:creationId xmlns:a16="http://schemas.microsoft.com/office/drawing/2014/main" id="{332D68F6-CA39-9F2C-5E1D-77C0A7BE800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5888" y="4938713"/>
              <a:ext cx="27717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5" name="Obrázek 9">
              <a:extLst>
                <a:ext uri="{FF2B5EF4-FFF2-40B4-BE49-F238E27FC236}">
                  <a16:creationId xmlns:a16="http://schemas.microsoft.com/office/drawing/2014/main" id="{F5C7F5F5-8AF6-AD56-9368-AD817E047AA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909888" y="4938713"/>
              <a:ext cx="27717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Obrázek 17">
            <a:extLst>
              <a:ext uri="{FF2B5EF4-FFF2-40B4-BE49-F238E27FC236}">
                <a16:creationId xmlns:a16="http://schemas.microsoft.com/office/drawing/2014/main" id="{A519047D-D98B-2624-EE05-142AE24889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7638" y="803275"/>
            <a:ext cx="6308725"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a:extLst>
              <a:ext uri="{FF2B5EF4-FFF2-40B4-BE49-F238E27FC236}">
                <a16:creationId xmlns:a16="http://schemas.microsoft.com/office/drawing/2014/main" id="{C334A948-1448-0D31-B4A3-FC2097BF11AB}"/>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Zonalita, zonálnost, pásmovitost vegetace</a:t>
            </a:r>
          </a:p>
        </p:txBody>
      </p:sp>
      <p:sp>
        <p:nvSpPr>
          <p:cNvPr id="4" name="Obdélník 3">
            <a:extLst>
              <a:ext uri="{FF2B5EF4-FFF2-40B4-BE49-F238E27FC236}">
                <a16:creationId xmlns:a16="http://schemas.microsoft.com/office/drawing/2014/main" id="{90A18E95-F098-02C0-C11C-155DDD88C132}"/>
              </a:ext>
            </a:extLst>
          </p:cNvPr>
          <p:cNvSpPr/>
          <p:nvPr/>
        </p:nvSpPr>
        <p:spPr>
          <a:xfrm>
            <a:off x="2636838" y="2632075"/>
            <a:ext cx="1214437" cy="11572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4">
            <a:extLst>
              <a:ext uri="{FF2B5EF4-FFF2-40B4-BE49-F238E27FC236}">
                <a16:creationId xmlns:a16="http://schemas.microsoft.com/office/drawing/2014/main" id="{D6BDD7BA-606E-A25E-817F-65BFE07800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875" y="923925"/>
            <a:ext cx="3757613"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7" name="Picture 5">
            <a:extLst>
              <a:ext uri="{FF2B5EF4-FFF2-40B4-BE49-F238E27FC236}">
                <a16:creationId xmlns:a16="http://schemas.microsoft.com/office/drawing/2014/main" id="{F4909D23-AA1D-B1E8-72D8-B54C6268E66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03688" y="152400"/>
            <a:ext cx="4887912" cy="651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5AD8C5E1-B61E-1CFC-EC7C-3BE03FC4E2A0}"/>
              </a:ext>
            </a:extLst>
          </p:cNvPr>
          <p:cNvSpPr>
            <a:spLocks noGrp="1" noChangeArrowheads="1"/>
          </p:cNvSpPr>
          <p:nvPr>
            <p:ph type="title"/>
          </p:nvPr>
        </p:nvSpPr>
        <p:spPr>
          <a:xfrm>
            <a:off x="457200" y="274638"/>
            <a:ext cx="8229600" cy="706437"/>
          </a:xfrm>
        </p:spPr>
        <p:txBody>
          <a:bodyPr/>
          <a:lstStyle/>
          <a:p>
            <a:pPr eaLnBrk="1" hangingPunct="1">
              <a:defRPr/>
            </a:pPr>
            <a:r>
              <a:rPr lang="cs-CZ" sz="3600" b="1" kern="1200" dirty="0">
                <a:solidFill>
                  <a:schemeClr val="tx1"/>
                </a:solidFill>
              </a:rPr>
              <a:t>3. Řada normální</a:t>
            </a:r>
          </a:p>
        </p:txBody>
      </p:sp>
      <p:sp>
        <p:nvSpPr>
          <p:cNvPr id="248835" name="Rectangle 3">
            <a:extLst>
              <a:ext uri="{FF2B5EF4-FFF2-40B4-BE49-F238E27FC236}">
                <a16:creationId xmlns:a16="http://schemas.microsoft.com/office/drawing/2014/main" id="{2FE51945-280E-F24A-4F22-1BA16DC402DA}"/>
              </a:ext>
            </a:extLst>
          </p:cNvPr>
          <p:cNvSpPr>
            <a:spLocks noGrp="1" noChangeArrowheads="1"/>
          </p:cNvSpPr>
          <p:nvPr>
            <p:ph type="body" idx="1"/>
          </p:nvPr>
        </p:nvSpPr>
        <p:spPr>
          <a:xfrm>
            <a:off x="115888" y="981075"/>
            <a:ext cx="8912225" cy="3033713"/>
          </a:xfrm>
        </p:spPr>
        <p:txBody>
          <a:bodyPr/>
          <a:lstStyle/>
          <a:p>
            <a:pPr eaLnBrk="1" hangingPunct="1">
              <a:buSzPct val="75000"/>
            </a:pPr>
            <a:r>
              <a:rPr lang="cs-CZ" altLang="en-US" sz="2000" b="1"/>
              <a:t>vyrovnaný vodní režim</a:t>
            </a:r>
          </a:p>
          <a:p>
            <a:pPr eaLnBrk="1" hangingPunct="1">
              <a:buSzPct val="75000"/>
            </a:pPr>
            <a:r>
              <a:rPr lang="cs-CZ" altLang="en-US" sz="2000" b="1"/>
              <a:t>podle této řady určována vegetační stupňovitost – řada vůdčí</a:t>
            </a:r>
          </a:p>
          <a:p>
            <a:pPr eaLnBrk="1" hangingPunct="1">
              <a:buSzPct val="75000"/>
            </a:pPr>
            <a:r>
              <a:rPr lang="cs-CZ" altLang="en-US" sz="2000" b="1"/>
              <a:t>kambizemě, hnědozemě, luvizemě, kryptopodzoly…</a:t>
            </a:r>
          </a:p>
          <a:p>
            <a:pPr eaLnBrk="1" hangingPunct="1">
              <a:buSzPct val="75000"/>
            </a:pPr>
            <a:r>
              <a:rPr lang="cs-CZ" altLang="en-US" sz="2000" b="1"/>
              <a:t>běžné mezofilní rostliny – </a:t>
            </a:r>
            <a:r>
              <a:rPr lang="cs-CZ" altLang="en-US" sz="2000" b="1" i="1"/>
              <a:t>Oxalis acetosella</a:t>
            </a:r>
            <a:r>
              <a:rPr lang="cs-CZ" altLang="en-US" sz="2000" b="1"/>
              <a:t>, </a:t>
            </a:r>
            <a:r>
              <a:rPr lang="cs-CZ" altLang="en-US" sz="2000" b="1" i="1">
                <a:solidFill>
                  <a:srgbClr val="FF0000"/>
                </a:solidFill>
              </a:rPr>
              <a:t>Galium odoratum</a:t>
            </a:r>
            <a:r>
              <a:rPr lang="cs-CZ" altLang="en-US" sz="2000" b="1"/>
              <a:t>, </a:t>
            </a:r>
            <a:r>
              <a:rPr lang="cs-CZ" altLang="en-US" sz="2000" b="1" i="1"/>
              <a:t>Dryopteris filix-mas</a:t>
            </a:r>
            <a:r>
              <a:rPr lang="cs-CZ" altLang="en-US" sz="2000" b="1"/>
              <a:t>,</a:t>
            </a:r>
            <a:r>
              <a:rPr lang="cs-CZ" altLang="en-US" sz="2000" b="1" i="1"/>
              <a:t> </a:t>
            </a:r>
            <a:r>
              <a:rPr lang="cs-CZ" altLang="en-US" sz="2000" b="1" i="1">
                <a:solidFill>
                  <a:srgbClr val="FF0000"/>
                </a:solidFill>
              </a:rPr>
              <a:t>Senecio ovatus</a:t>
            </a:r>
            <a:r>
              <a:rPr lang="cs-CZ" altLang="en-US" sz="2000" b="1"/>
              <a:t>, </a:t>
            </a:r>
            <a:r>
              <a:rPr lang="cs-CZ" altLang="en-US" sz="2000" b="1" i="1">
                <a:solidFill>
                  <a:srgbClr val="FF0000"/>
                </a:solidFill>
              </a:rPr>
              <a:t>Viola reichenbachiana</a:t>
            </a:r>
            <a:r>
              <a:rPr lang="cs-CZ" altLang="en-US" sz="2000" b="1"/>
              <a:t>, </a:t>
            </a:r>
            <a:r>
              <a:rPr lang="cs-CZ" altLang="en-US" sz="2000" b="1" i="1">
                <a:solidFill>
                  <a:srgbClr val="FF0000"/>
                </a:solidFill>
              </a:rPr>
              <a:t>Viola riviniana</a:t>
            </a:r>
            <a:r>
              <a:rPr lang="cs-CZ" altLang="en-US" sz="2000" b="1"/>
              <a:t>, </a:t>
            </a:r>
            <a:r>
              <a:rPr lang="cs-CZ" altLang="en-US" sz="2000" b="1" i="1">
                <a:solidFill>
                  <a:srgbClr val="FF0000"/>
                </a:solidFill>
              </a:rPr>
              <a:t>Dentaria bulbifera</a:t>
            </a:r>
            <a:r>
              <a:rPr lang="cs-CZ" altLang="en-US" sz="2000" b="1"/>
              <a:t>, </a:t>
            </a:r>
            <a:r>
              <a:rPr lang="cs-CZ" altLang="en-US" sz="2000" b="1" i="1"/>
              <a:t>Leucanthemum vulgare</a:t>
            </a:r>
            <a:r>
              <a:rPr lang="cs-CZ" altLang="en-US" sz="2000" b="1"/>
              <a:t>, </a:t>
            </a:r>
            <a:r>
              <a:rPr lang="cs-CZ" altLang="en-US" sz="2000" b="1" i="1"/>
              <a:t>Campanula patula</a:t>
            </a:r>
            <a:r>
              <a:rPr lang="cs-CZ" altLang="en-US" sz="2000" b="1"/>
              <a:t>, </a:t>
            </a:r>
            <a:r>
              <a:rPr lang="cs-CZ" altLang="en-US" sz="2000" b="1" i="1">
                <a:solidFill>
                  <a:srgbClr val="FF0000"/>
                </a:solidFill>
              </a:rPr>
              <a:t>Lathyrus vernus</a:t>
            </a:r>
            <a:r>
              <a:rPr lang="cs-CZ" altLang="en-US" sz="2000" b="1">
                <a:solidFill>
                  <a:srgbClr val="FF0000"/>
                </a:solidFill>
              </a:rPr>
              <a:t>, </a:t>
            </a:r>
            <a:r>
              <a:rPr lang="cs-CZ" altLang="en-US" sz="2000" b="1" i="1">
                <a:solidFill>
                  <a:srgbClr val="FF0000"/>
                </a:solidFill>
              </a:rPr>
              <a:t>Stellaria holostea</a:t>
            </a:r>
            <a:r>
              <a:rPr lang="cs-CZ" altLang="en-US" sz="2000" b="1"/>
              <a:t>, </a:t>
            </a:r>
            <a:r>
              <a:rPr lang="cs-CZ" altLang="en-US" sz="2000" b="1" i="1"/>
              <a:t>Athyrium filix-femina</a:t>
            </a:r>
            <a:r>
              <a:rPr lang="cs-CZ" altLang="en-US" sz="2000" b="1"/>
              <a:t>, </a:t>
            </a:r>
            <a:r>
              <a:rPr lang="cs-CZ" altLang="en-US" sz="2000" b="1" i="1"/>
              <a:t>Trifolium pratense</a:t>
            </a:r>
            <a:r>
              <a:rPr lang="cs-CZ" altLang="en-US" sz="2000" b="1"/>
              <a:t>, </a:t>
            </a:r>
            <a:r>
              <a:rPr lang="cs-CZ" altLang="en-US" sz="2000" b="1" i="1"/>
              <a:t>Geranium pratense</a:t>
            </a:r>
            <a:r>
              <a:rPr lang="cs-CZ" altLang="en-US" sz="2000" b="1"/>
              <a:t>, </a:t>
            </a:r>
            <a:r>
              <a:rPr lang="cs-CZ" altLang="en-US" sz="2000" b="1" i="1"/>
              <a:t>Ajuga reptans</a:t>
            </a:r>
            <a:r>
              <a:rPr lang="cs-CZ" altLang="en-US" sz="2000" b="1"/>
              <a:t>, </a:t>
            </a:r>
            <a:r>
              <a:rPr lang="cs-CZ" altLang="en-US" sz="2000" b="1" i="1"/>
              <a:t>Veronica chamaedrys </a:t>
            </a:r>
            <a:r>
              <a:rPr lang="cs-CZ" altLang="en-US" sz="2000" b="1"/>
              <a:t>apod.</a:t>
            </a:r>
          </a:p>
        </p:txBody>
      </p:sp>
      <p:grpSp>
        <p:nvGrpSpPr>
          <p:cNvPr id="248836" name="Skupina 3">
            <a:extLst>
              <a:ext uri="{FF2B5EF4-FFF2-40B4-BE49-F238E27FC236}">
                <a16:creationId xmlns:a16="http://schemas.microsoft.com/office/drawing/2014/main" id="{C5EF109F-09A1-FCAB-8CA1-27197BED06A6}"/>
              </a:ext>
            </a:extLst>
          </p:cNvPr>
          <p:cNvGrpSpPr>
            <a:grpSpLocks noChangeAspect="1"/>
          </p:cNvGrpSpPr>
          <p:nvPr/>
        </p:nvGrpSpPr>
        <p:grpSpPr bwMode="auto">
          <a:xfrm>
            <a:off x="1222375" y="3743325"/>
            <a:ext cx="6699250" cy="2995613"/>
            <a:chOff x="71438" y="2979738"/>
            <a:chExt cx="8551862" cy="3824287"/>
          </a:xfrm>
        </p:grpSpPr>
        <p:pic>
          <p:nvPicPr>
            <p:cNvPr id="248837" name="Obrázek 2" descr="Obsah obrázku exteriér, rostlina, tráva, květina&#10;&#10;Popis byl vytvořen automaticky">
              <a:extLst>
                <a:ext uri="{FF2B5EF4-FFF2-40B4-BE49-F238E27FC236}">
                  <a16:creationId xmlns:a16="http://schemas.microsoft.com/office/drawing/2014/main" id="{F3930247-141B-C853-5638-742BF75A8C8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2979738"/>
              <a:ext cx="20701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8" name="Obrázek 4" descr="Obsah obrázku rostlina, květina, zelená&#10;&#10;Popis byl vytvořen automaticky">
              <a:extLst>
                <a:ext uri="{FF2B5EF4-FFF2-40B4-BE49-F238E27FC236}">
                  <a16:creationId xmlns:a16="http://schemas.microsoft.com/office/drawing/2014/main" id="{D4B61AD2-EC59-C996-36FB-0A4B0A214F9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85988" y="2979738"/>
              <a:ext cx="14605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9" name="Obrázek 6" descr="Obsah obrázku exteriér, rostlina, květina, vsedě&#10;&#10;Popis byl vytvořen automaticky">
              <a:extLst>
                <a:ext uri="{FF2B5EF4-FFF2-40B4-BE49-F238E27FC236}">
                  <a16:creationId xmlns:a16="http://schemas.microsoft.com/office/drawing/2014/main" id="{AE9621C9-5C1C-71B9-C50A-0D6A7E9418B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438" y="5227638"/>
              <a:ext cx="2366962"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40" name="Obrázek 8" descr="Obsah obrázku rostlina, květina, tráva, exteriér&#10;&#10;Popis byl vytvořen automaticky">
              <a:extLst>
                <a:ext uri="{FF2B5EF4-FFF2-40B4-BE49-F238E27FC236}">
                  <a16:creationId xmlns:a16="http://schemas.microsoft.com/office/drawing/2014/main" id="{FE7B030C-FA11-3058-CD33-5C0CD1786CA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52688" y="5227638"/>
              <a:ext cx="2227262"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41" name="Obrázek 9">
              <a:extLst>
                <a:ext uri="{FF2B5EF4-FFF2-40B4-BE49-F238E27FC236}">
                  <a16:creationId xmlns:a16="http://schemas.microsoft.com/office/drawing/2014/main" id="{89721A56-97CC-5227-43A1-40BA389CA3E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70300" y="2979738"/>
              <a:ext cx="163988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42" name="Obrázek 12" descr="Obsah obrázku tráva, exteriér, rostlina, květina&#10;&#10;Popis byl vytvořen automaticky">
              <a:extLst>
                <a:ext uri="{FF2B5EF4-FFF2-40B4-BE49-F238E27FC236}">
                  <a16:creationId xmlns:a16="http://schemas.microsoft.com/office/drawing/2014/main" id="{792187C0-713A-0025-E7F1-63B263FC31C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94238" y="5227638"/>
              <a:ext cx="23082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43" name="Obrázek 13">
              <a:extLst>
                <a:ext uri="{FF2B5EF4-FFF2-40B4-BE49-F238E27FC236}">
                  <a16:creationId xmlns:a16="http://schemas.microsoft.com/office/drawing/2014/main" id="{5209C7C0-135B-5661-0CE7-10464AE3092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334000" y="2989263"/>
              <a:ext cx="32893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44" name="Obrázek 16" descr="Obsah obrázku rostlina, tráva, květina, exteriér&#10;&#10;Popis byl vytvořen automaticky">
              <a:extLst>
                <a:ext uri="{FF2B5EF4-FFF2-40B4-BE49-F238E27FC236}">
                  <a16:creationId xmlns:a16="http://schemas.microsoft.com/office/drawing/2014/main" id="{75EF18A6-24FD-F1CF-AE35-898CC9C39EA5}"/>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037388" y="5221288"/>
              <a:ext cx="105092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Obrázek 2" descr="Obsah obrázku strom, exteriér, les, rostlina&#10;&#10;Popis byl vytvořen automaticky">
            <a:extLst>
              <a:ext uri="{FF2B5EF4-FFF2-40B4-BE49-F238E27FC236}">
                <a16:creationId xmlns:a16="http://schemas.microsoft.com/office/drawing/2014/main" id="{8D53BE19-A677-A64B-7F49-31BF8B8AABD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74E2942D-14E0-8D71-34B0-0FFDC249CDB0}"/>
              </a:ext>
            </a:extLst>
          </p:cNvPr>
          <p:cNvSpPr>
            <a:spLocks noGrp="1" noChangeArrowheads="1"/>
          </p:cNvSpPr>
          <p:nvPr>
            <p:ph type="title"/>
          </p:nvPr>
        </p:nvSpPr>
        <p:spPr>
          <a:xfrm>
            <a:off x="457200" y="274638"/>
            <a:ext cx="8229600" cy="633412"/>
          </a:xfrm>
        </p:spPr>
        <p:txBody>
          <a:bodyPr/>
          <a:lstStyle/>
          <a:p>
            <a:pPr eaLnBrk="1" hangingPunct="1">
              <a:defRPr/>
            </a:pPr>
            <a:r>
              <a:rPr lang="cs-CZ" sz="3600" b="1" kern="1200" dirty="0">
                <a:solidFill>
                  <a:schemeClr val="tx1"/>
                </a:solidFill>
              </a:rPr>
              <a:t>4. Řada zamokřená</a:t>
            </a:r>
          </a:p>
        </p:txBody>
      </p:sp>
      <p:sp>
        <p:nvSpPr>
          <p:cNvPr id="252931" name="Rectangle 3">
            <a:extLst>
              <a:ext uri="{FF2B5EF4-FFF2-40B4-BE49-F238E27FC236}">
                <a16:creationId xmlns:a16="http://schemas.microsoft.com/office/drawing/2014/main" id="{05B503AE-C36E-3837-C726-D5DE86A32351}"/>
              </a:ext>
            </a:extLst>
          </p:cNvPr>
          <p:cNvSpPr>
            <a:spLocks noGrp="1" noChangeArrowheads="1"/>
          </p:cNvSpPr>
          <p:nvPr>
            <p:ph type="body" idx="1"/>
          </p:nvPr>
        </p:nvSpPr>
        <p:spPr>
          <a:xfrm>
            <a:off x="61913" y="904875"/>
            <a:ext cx="9001125" cy="2349500"/>
          </a:xfrm>
        </p:spPr>
        <p:txBody>
          <a:bodyPr/>
          <a:lstStyle/>
          <a:p>
            <a:pPr eaLnBrk="1" hangingPunct="1"/>
            <a:r>
              <a:rPr lang="cs-CZ" altLang="en-US" sz="2000" b="1" dirty="0"/>
              <a:t>pseudogleje</a:t>
            </a:r>
          </a:p>
          <a:p>
            <a:pPr eaLnBrk="1" hangingPunct="1"/>
            <a:r>
              <a:rPr lang="cs-CZ" altLang="en-US" sz="2000" b="1" dirty="0"/>
              <a:t>znaky oglejení do 80 cm od povrchu půdy</a:t>
            </a:r>
          </a:p>
          <a:p>
            <a:pPr algn="just" eaLnBrk="1" hangingPunct="1"/>
            <a:r>
              <a:rPr lang="cs-CZ" altLang="en-US" sz="2000" b="1" i="1" dirty="0"/>
              <a:t>Alnus</a:t>
            </a:r>
            <a:r>
              <a:rPr lang="cs-CZ" altLang="en-US" sz="2000" b="1" dirty="0"/>
              <a:t>,</a:t>
            </a:r>
            <a:r>
              <a:rPr lang="cs-CZ" altLang="en-US" sz="2000" b="1" i="1" dirty="0"/>
              <a:t> </a:t>
            </a:r>
            <a:r>
              <a:rPr lang="cs-CZ" altLang="en-US" sz="2000" b="1" i="1" dirty="0">
                <a:solidFill>
                  <a:srgbClr val="FF0000"/>
                </a:solidFill>
              </a:rPr>
              <a:t>Luzula pilosa</a:t>
            </a:r>
            <a:r>
              <a:rPr lang="cs-CZ" altLang="en-US" sz="2000" b="1" dirty="0"/>
              <a:t>,</a:t>
            </a:r>
            <a:r>
              <a:rPr lang="cs-CZ" altLang="en-US" sz="2000" b="1" i="1" dirty="0"/>
              <a:t> </a:t>
            </a:r>
            <a:r>
              <a:rPr lang="cs-CZ" altLang="en-US" sz="2000" b="1" i="1" dirty="0">
                <a:solidFill>
                  <a:srgbClr val="FF0000"/>
                </a:solidFill>
              </a:rPr>
              <a:t>Molinia</a:t>
            </a:r>
            <a:r>
              <a:rPr lang="cs-CZ" altLang="en-US" sz="2000" b="1" i="1" dirty="0"/>
              <a:t> </a:t>
            </a:r>
            <a:r>
              <a:rPr lang="cs-CZ" altLang="en-US" sz="2000" b="1" dirty="0"/>
              <a:t>spp.,</a:t>
            </a:r>
            <a:r>
              <a:rPr lang="cs-CZ" altLang="en-US" sz="2000" b="1" i="1" dirty="0"/>
              <a:t> </a:t>
            </a:r>
            <a:r>
              <a:rPr lang="cs-CZ" altLang="en-US" sz="2000" b="1" i="1" dirty="0">
                <a:solidFill>
                  <a:srgbClr val="FF0000"/>
                </a:solidFill>
              </a:rPr>
              <a:t>Juncus</a:t>
            </a:r>
            <a:r>
              <a:rPr lang="cs-CZ" altLang="en-US" sz="2000" b="1" i="1" dirty="0"/>
              <a:t> </a:t>
            </a:r>
            <a:r>
              <a:rPr lang="cs-CZ" altLang="en-US" sz="2000" b="1" dirty="0"/>
              <a:t>spp., </a:t>
            </a:r>
            <a:r>
              <a:rPr lang="cs-CZ" altLang="en-US" sz="2000" b="1" i="1" dirty="0"/>
              <a:t>Carex sylvatica</a:t>
            </a:r>
            <a:r>
              <a:rPr lang="cs-CZ" altLang="en-US" sz="2000" b="1" dirty="0"/>
              <a:t>,</a:t>
            </a:r>
            <a:r>
              <a:rPr lang="cs-CZ" altLang="en-US" sz="2000" b="1" i="1" dirty="0"/>
              <a:t> Aegopodium podagraria</a:t>
            </a:r>
            <a:r>
              <a:rPr lang="cs-CZ" altLang="en-US" sz="2000" b="1" dirty="0"/>
              <a:t>,</a:t>
            </a:r>
            <a:r>
              <a:rPr lang="cs-CZ" altLang="en-US" sz="2000" b="1" i="1" dirty="0"/>
              <a:t> </a:t>
            </a:r>
            <a:r>
              <a:rPr lang="cs-CZ" altLang="en-US" sz="2000" b="1" i="1" dirty="0">
                <a:solidFill>
                  <a:srgbClr val="FF0000"/>
                </a:solidFill>
              </a:rPr>
              <a:t>Equisetum sylvaticum</a:t>
            </a:r>
            <a:r>
              <a:rPr lang="cs-CZ" altLang="en-US" sz="2000" b="1" dirty="0"/>
              <a:t>, </a:t>
            </a:r>
            <a:r>
              <a:rPr lang="cs-CZ" altLang="en-US" sz="2000" b="1" i="1" dirty="0"/>
              <a:t>Geranium palustre</a:t>
            </a:r>
            <a:r>
              <a:rPr lang="cs-CZ" altLang="en-US" sz="2000" b="1" dirty="0"/>
              <a:t>,</a:t>
            </a:r>
            <a:r>
              <a:rPr lang="cs-CZ" altLang="en-US" sz="2000" b="1" i="1" dirty="0"/>
              <a:t> Stachys sylvatica</a:t>
            </a:r>
            <a:r>
              <a:rPr lang="cs-CZ" altLang="en-US" sz="2000" b="1" dirty="0"/>
              <a:t>, </a:t>
            </a:r>
            <a:r>
              <a:rPr lang="cs-CZ" altLang="en-US" sz="2000" b="1" i="1" dirty="0">
                <a:solidFill>
                  <a:srgbClr val="FF0000"/>
                </a:solidFill>
              </a:rPr>
              <a:t>Lysimachia nummularia</a:t>
            </a:r>
            <a:r>
              <a:rPr lang="cs-CZ" altLang="en-US" sz="2000" b="1" dirty="0"/>
              <a:t>, </a:t>
            </a:r>
            <a:r>
              <a:rPr lang="cs-CZ" altLang="en-US" sz="2000" b="1" i="1" dirty="0">
                <a:solidFill>
                  <a:srgbClr val="FF0000"/>
                </a:solidFill>
              </a:rPr>
              <a:t>Carex brizoides</a:t>
            </a:r>
            <a:r>
              <a:rPr lang="cs-CZ" altLang="en-US" sz="2000" b="1" dirty="0"/>
              <a:t>, </a:t>
            </a:r>
            <a:r>
              <a:rPr lang="cs-CZ" altLang="en-US" sz="2000" b="1" i="1" dirty="0"/>
              <a:t>Geum rivale</a:t>
            </a:r>
            <a:r>
              <a:rPr lang="cs-CZ" altLang="en-US" sz="2000" b="1" dirty="0"/>
              <a:t>, </a:t>
            </a:r>
            <a:r>
              <a:rPr lang="cs-CZ" altLang="en-US" sz="2000" b="1" i="1" dirty="0"/>
              <a:t>Leucojum vernum</a:t>
            </a:r>
            <a:r>
              <a:rPr lang="cs-CZ" altLang="en-US" sz="2000" b="1" dirty="0"/>
              <a:t>, </a:t>
            </a:r>
            <a:r>
              <a:rPr lang="cs-CZ" altLang="en-US" sz="2000" b="1" i="1" dirty="0"/>
              <a:t>Symphytum officinale</a:t>
            </a:r>
            <a:r>
              <a:rPr lang="cs-CZ" altLang="en-US" sz="2000" b="1" dirty="0"/>
              <a:t>, </a:t>
            </a:r>
            <a:r>
              <a:rPr lang="cs-CZ" altLang="en-US" sz="2000" b="1" i="1" dirty="0"/>
              <a:t>Ranunculus acris</a:t>
            </a:r>
            <a:r>
              <a:rPr lang="cs-CZ" altLang="en-US" sz="2000" b="1" dirty="0"/>
              <a:t>, </a:t>
            </a:r>
            <a:r>
              <a:rPr lang="cs-CZ" altLang="en-US" sz="2000" b="1" i="1" dirty="0">
                <a:solidFill>
                  <a:srgbClr val="FF0000"/>
                </a:solidFill>
              </a:rPr>
              <a:t>Ranunculus repens</a:t>
            </a:r>
            <a:r>
              <a:rPr lang="cs-CZ" altLang="en-US" sz="2000" b="1" dirty="0"/>
              <a:t>, </a:t>
            </a:r>
            <a:r>
              <a:rPr lang="cs-CZ" altLang="en-US" sz="2000" b="1" i="1" dirty="0"/>
              <a:t>Lychnis flos-cuculi, Cirsium oleraceum</a:t>
            </a:r>
            <a:r>
              <a:rPr lang="cs-CZ" altLang="en-US" sz="2000" b="1" dirty="0"/>
              <a:t>, </a:t>
            </a:r>
            <a:r>
              <a:rPr lang="cs-CZ" altLang="en-US" sz="2000" b="1" i="1" dirty="0"/>
              <a:t>Cirsium palustre</a:t>
            </a:r>
            <a:r>
              <a:rPr lang="cs-CZ" altLang="en-US" sz="2000" b="1" dirty="0"/>
              <a:t>, </a:t>
            </a:r>
            <a:r>
              <a:rPr lang="cs-CZ" altLang="en-US" sz="2000" b="1" i="1" dirty="0"/>
              <a:t>Dactylorhiza majalis</a:t>
            </a:r>
            <a:r>
              <a:rPr lang="cs-CZ" altLang="en-US" sz="2000" b="1" dirty="0"/>
              <a:t> apod.</a:t>
            </a:r>
            <a:r>
              <a:rPr lang="cs-CZ" altLang="en-US" sz="2400" dirty="0"/>
              <a:t> </a:t>
            </a:r>
          </a:p>
        </p:txBody>
      </p:sp>
      <p:grpSp>
        <p:nvGrpSpPr>
          <p:cNvPr id="252932" name="Skupina 3">
            <a:extLst>
              <a:ext uri="{FF2B5EF4-FFF2-40B4-BE49-F238E27FC236}">
                <a16:creationId xmlns:a16="http://schemas.microsoft.com/office/drawing/2014/main" id="{4ADB2A9D-EC18-0D2A-2FE9-0FB2AB314AB7}"/>
              </a:ext>
            </a:extLst>
          </p:cNvPr>
          <p:cNvGrpSpPr>
            <a:grpSpLocks noChangeAspect="1"/>
          </p:cNvGrpSpPr>
          <p:nvPr/>
        </p:nvGrpSpPr>
        <p:grpSpPr bwMode="auto">
          <a:xfrm>
            <a:off x="544513" y="3246438"/>
            <a:ext cx="8054975" cy="3697287"/>
            <a:chOff x="115888" y="2790825"/>
            <a:chExt cx="8912225" cy="4090262"/>
          </a:xfrm>
        </p:grpSpPr>
        <p:pic>
          <p:nvPicPr>
            <p:cNvPr id="252933" name="Obrázek 2" descr="Obsah obrázku tráva, rostlina, exteriér, květina&#10;&#10;Popis byl vytvořen automaticky">
              <a:extLst>
                <a:ext uri="{FF2B5EF4-FFF2-40B4-BE49-F238E27FC236}">
                  <a16:creationId xmlns:a16="http://schemas.microsoft.com/office/drawing/2014/main" id="{259BBC94-ADC6-2299-AFF9-6269143E9D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888" y="3068638"/>
              <a:ext cx="1458912"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4" name="Obrázek 3">
              <a:extLst>
                <a:ext uri="{FF2B5EF4-FFF2-40B4-BE49-F238E27FC236}">
                  <a16:creationId xmlns:a16="http://schemas.microsoft.com/office/drawing/2014/main" id="{91FFE5BC-5EF6-BF56-1E11-692F02C8379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46238" y="3068638"/>
              <a:ext cx="2386012"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Obrázek 5" descr="Obsah obrázku rostlina, tráva, exteriér, ovce&#10;&#10;Popis byl vytvořen automaticky">
              <a:extLst>
                <a:ext uri="{FF2B5EF4-FFF2-40B4-BE49-F238E27FC236}">
                  <a16:creationId xmlns:a16="http://schemas.microsoft.com/office/drawing/2014/main" id="{22A3EE86-2B79-F586-9CF1-287E5FE2DF8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46238" y="4854575"/>
              <a:ext cx="2386012"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6" name="Obrázek 7" descr="Obsah obrázku tráva, exteriér, rostlina, květina&#10;&#10;Popis byl vytvořen automaticky">
              <a:extLst>
                <a:ext uri="{FF2B5EF4-FFF2-40B4-BE49-F238E27FC236}">
                  <a16:creationId xmlns:a16="http://schemas.microsoft.com/office/drawing/2014/main" id="{888DEF27-BC32-6B13-0877-BA23B8CB56E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11625" y="3068638"/>
              <a:ext cx="257492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7" name="Obrázek 9" descr="Obsah obrázku tráva, exteriér, stojící, pole&#10;&#10;Popis byl vytvořen automaticky">
              <a:extLst>
                <a:ext uri="{FF2B5EF4-FFF2-40B4-BE49-F238E27FC236}">
                  <a16:creationId xmlns:a16="http://schemas.microsoft.com/office/drawing/2014/main" id="{7E9D289E-BB3C-D87A-12FD-218CC175550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111625" y="4843463"/>
              <a:ext cx="2582863"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8" name="Obrázek 10">
              <a:extLst>
                <a:ext uri="{FF2B5EF4-FFF2-40B4-BE49-F238E27FC236}">
                  <a16:creationId xmlns:a16="http://schemas.microsoft.com/office/drawing/2014/main" id="{E1FAB08C-A79B-BAE6-D386-F747DF6BF7C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24650" y="2790825"/>
              <a:ext cx="1646238"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9" name="Obrázek 12">
              <a:extLst>
                <a:ext uri="{FF2B5EF4-FFF2-40B4-BE49-F238E27FC236}">
                  <a16:creationId xmlns:a16="http://schemas.microsoft.com/office/drawing/2014/main" id="{5E09FA4D-4860-90BD-FDE1-10597D6F59F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724650" y="5048250"/>
              <a:ext cx="230346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40" name="TextovéPole 13">
              <a:extLst>
                <a:ext uri="{FF2B5EF4-FFF2-40B4-BE49-F238E27FC236}">
                  <a16:creationId xmlns:a16="http://schemas.microsoft.com/office/drawing/2014/main" id="{96F13B8E-67FE-E2B2-1F7C-236EBD37282D}"/>
                </a:ext>
              </a:extLst>
            </p:cNvPr>
            <p:cNvSpPr txBox="1">
              <a:spLocks noChangeArrowheads="1"/>
            </p:cNvSpPr>
            <p:nvPr/>
          </p:nvSpPr>
          <p:spPr bwMode="auto">
            <a:xfrm>
              <a:off x="6700838" y="6234113"/>
              <a:ext cx="2305050" cy="64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http://www.freenatureimages.eu/Plants/Flora%20A-B/Aegopodium%20podagraria%2C%20Ground-elder/index.html#</a:t>
              </a:r>
            </a:p>
          </p:txBody>
        </p:sp>
      </p:gr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Obrázek 2" descr="Obsah obrázku tráva, strom, exteriér, rostlina&#10;&#10;Popis byl vytvořen automaticky">
            <a:extLst>
              <a:ext uri="{FF2B5EF4-FFF2-40B4-BE49-F238E27FC236}">
                <a16:creationId xmlns:a16="http://schemas.microsoft.com/office/drawing/2014/main" id="{5EB79417-8EAA-B9C0-2499-651DDD8094A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DAE0FF52-D01C-6FBC-6427-E0B177D68C17}"/>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5. Řada mokrá</a:t>
            </a:r>
          </a:p>
        </p:txBody>
      </p:sp>
      <p:sp>
        <p:nvSpPr>
          <p:cNvPr id="257027" name="Rectangle 3">
            <a:extLst>
              <a:ext uri="{FF2B5EF4-FFF2-40B4-BE49-F238E27FC236}">
                <a16:creationId xmlns:a16="http://schemas.microsoft.com/office/drawing/2014/main" id="{911C709B-B985-EE4A-9552-9215A4EC11F0}"/>
              </a:ext>
            </a:extLst>
          </p:cNvPr>
          <p:cNvSpPr>
            <a:spLocks noGrp="1" noChangeArrowheads="1"/>
          </p:cNvSpPr>
          <p:nvPr>
            <p:ph type="body" idx="1"/>
          </p:nvPr>
        </p:nvSpPr>
        <p:spPr>
          <a:xfrm>
            <a:off x="0" y="1016000"/>
            <a:ext cx="9028113" cy="5110163"/>
          </a:xfrm>
        </p:spPr>
        <p:txBody>
          <a:bodyPr/>
          <a:lstStyle/>
          <a:p>
            <a:pPr eaLnBrk="1" hangingPunct="1"/>
            <a:r>
              <a:rPr lang="cs-CZ" altLang="en-US" sz="2000" b="1"/>
              <a:t>fluvizemě (5a), gleje (5b)</a:t>
            </a:r>
          </a:p>
          <a:p>
            <a:pPr eaLnBrk="1" hangingPunct="1"/>
            <a:r>
              <a:rPr lang="cs-CZ" altLang="en-US" sz="2000" b="1"/>
              <a:t>varianta s proudící (5a) a se stagnující vodou (5b)</a:t>
            </a:r>
          </a:p>
          <a:p>
            <a:pPr eaLnBrk="1" hangingPunct="1"/>
            <a:r>
              <a:rPr lang="cs-CZ" altLang="en-US" sz="2000" b="1" i="1">
                <a:solidFill>
                  <a:srgbClr val="FF0000"/>
                </a:solidFill>
              </a:rPr>
              <a:t>Alnus </a:t>
            </a:r>
            <a:r>
              <a:rPr lang="cs-CZ" altLang="en-US" sz="2000" b="1"/>
              <a:t>spp.,</a:t>
            </a:r>
            <a:r>
              <a:rPr lang="cs-CZ" altLang="en-US" sz="2000" b="1" i="1"/>
              <a:t> Carex acutiformis</a:t>
            </a:r>
            <a:r>
              <a:rPr lang="cs-CZ" altLang="en-US" sz="2000" b="1"/>
              <a:t>, </a:t>
            </a:r>
            <a:r>
              <a:rPr lang="cs-CZ" altLang="en-US" sz="2000" b="1" i="1"/>
              <a:t>Carex riparia</a:t>
            </a:r>
            <a:r>
              <a:rPr lang="cs-CZ" altLang="en-US" sz="2000" b="1"/>
              <a:t>,</a:t>
            </a:r>
            <a:r>
              <a:rPr lang="cs-CZ" altLang="en-US" sz="2000" b="1" i="1"/>
              <a:t> Carex acuta</a:t>
            </a:r>
            <a:r>
              <a:rPr lang="cs-CZ" altLang="en-US" sz="2000" b="1"/>
              <a:t>,</a:t>
            </a:r>
            <a:r>
              <a:rPr lang="cs-CZ" altLang="en-US" sz="2000" b="1" i="1"/>
              <a:t> Carex vesicaria</a:t>
            </a:r>
            <a:r>
              <a:rPr lang="cs-CZ" altLang="en-US" sz="2000" b="1"/>
              <a:t>,</a:t>
            </a:r>
            <a:r>
              <a:rPr lang="cs-CZ" altLang="en-US" sz="2000" b="1" i="1"/>
              <a:t> Phalaris arundinacea</a:t>
            </a:r>
            <a:r>
              <a:rPr lang="cs-CZ" altLang="en-US" sz="2000" b="1"/>
              <a:t>,</a:t>
            </a:r>
            <a:r>
              <a:rPr lang="cs-CZ" altLang="en-US" sz="2000" b="1" i="1"/>
              <a:t> </a:t>
            </a:r>
            <a:r>
              <a:rPr lang="cs-CZ" altLang="en-US" sz="2000" b="1" i="1">
                <a:solidFill>
                  <a:srgbClr val="FF0000"/>
                </a:solidFill>
              </a:rPr>
              <a:t>Phragmites australis</a:t>
            </a:r>
            <a:r>
              <a:rPr lang="cs-CZ" altLang="en-US" sz="2000" b="1"/>
              <a:t>,</a:t>
            </a:r>
            <a:r>
              <a:rPr lang="cs-CZ" altLang="en-US" sz="2000" b="1" i="1"/>
              <a:t> </a:t>
            </a:r>
            <a:r>
              <a:rPr lang="cs-CZ" altLang="en-US" sz="2000" b="1" i="1">
                <a:solidFill>
                  <a:srgbClr val="FF0000"/>
                </a:solidFill>
              </a:rPr>
              <a:t>Typha latifolia</a:t>
            </a:r>
            <a:r>
              <a:rPr lang="cs-CZ" altLang="en-US" sz="2000" b="1"/>
              <a:t>,</a:t>
            </a:r>
            <a:r>
              <a:rPr lang="cs-CZ" altLang="en-US" sz="2000" b="1" i="1"/>
              <a:t> </a:t>
            </a:r>
            <a:r>
              <a:rPr lang="cs-CZ" altLang="en-US" sz="2000" b="1" i="1">
                <a:solidFill>
                  <a:srgbClr val="FF0000"/>
                </a:solidFill>
              </a:rPr>
              <a:t>Iris pseudacorus</a:t>
            </a:r>
            <a:r>
              <a:rPr lang="cs-CZ" altLang="en-US" sz="2000" b="1"/>
              <a:t>,</a:t>
            </a:r>
            <a:r>
              <a:rPr lang="cs-CZ" altLang="en-US" sz="2000" b="1" i="1"/>
              <a:t> </a:t>
            </a:r>
            <a:r>
              <a:rPr lang="cs-CZ" altLang="en-US" sz="2000" b="1" i="1">
                <a:solidFill>
                  <a:srgbClr val="FF0000"/>
                </a:solidFill>
              </a:rPr>
              <a:t>Caltha palustris</a:t>
            </a:r>
            <a:r>
              <a:rPr lang="cs-CZ" altLang="en-US" sz="2000" b="1"/>
              <a:t>,</a:t>
            </a:r>
            <a:r>
              <a:rPr lang="cs-CZ" altLang="en-US" sz="2000" b="1" i="1"/>
              <a:t> Calla palustris</a:t>
            </a:r>
            <a:r>
              <a:rPr lang="cs-CZ" altLang="en-US" sz="2000" b="1"/>
              <a:t>, </a:t>
            </a:r>
            <a:r>
              <a:rPr lang="cs-CZ" altLang="en-US" sz="2000" b="1" i="1">
                <a:solidFill>
                  <a:srgbClr val="FF0000"/>
                </a:solidFill>
              </a:rPr>
              <a:t>Chrysosplenium alternifolium</a:t>
            </a:r>
            <a:r>
              <a:rPr lang="cs-CZ" altLang="en-US" sz="2000" b="1"/>
              <a:t>, </a:t>
            </a:r>
            <a:r>
              <a:rPr lang="cs-CZ" altLang="en-US" sz="2000" b="1" i="1"/>
              <a:t>Lysimachia vulgaris</a:t>
            </a:r>
            <a:r>
              <a:rPr lang="cs-CZ" altLang="en-US" sz="2000" b="1"/>
              <a:t>, </a:t>
            </a:r>
            <a:r>
              <a:rPr lang="cs-CZ" altLang="en-US" sz="2000" b="1" i="1"/>
              <a:t>Lythrum salicaria</a:t>
            </a:r>
            <a:r>
              <a:rPr lang="cs-CZ" altLang="en-US" sz="2000" b="1"/>
              <a:t>, </a:t>
            </a:r>
            <a:r>
              <a:rPr lang="cs-CZ" altLang="en-US" sz="2000" b="1" i="1">
                <a:solidFill>
                  <a:srgbClr val="FF0000"/>
                </a:solidFill>
              </a:rPr>
              <a:t>Filipendula ulmaria</a:t>
            </a:r>
            <a:r>
              <a:rPr lang="cs-CZ" altLang="en-US" sz="2000" b="1"/>
              <a:t>, </a:t>
            </a:r>
            <a:r>
              <a:rPr lang="cs-CZ" altLang="en-US" sz="2000" b="1" i="1">
                <a:solidFill>
                  <a:srgbClr val="FF0000"/>
                </a:solidFill>
              </a:rPr>
              <a:t>Scirpus sylvaticus</a:t>
            </a:r>
            <a:r>
              <a:rPr lang="cs-CZ" altLang="en-US" sz="2000" b="1"/>
              <a:t>...</a:t>
            </a:r>
          </a:p>
          <a:p>
            <a:pPr eaLnBrk="1" hangingPunct="1"/>
            <a:endParaRPr lang="cs-CZ" altLang="en-US" sz="2800" b="1">
              <a:solidFill>
                <a:srgbClr val="800000"/>
              </a:solidFill>
            </a:endParaRPr>
          </a:p>
        </p:txBody>
      </p:sp>
      <p:grpSp>
        <p:nvGrpSpPr>
          <p:cNvPr id="257028" name="Skupina 3">
            <a:extLst>
              <a:ext uri="{FF2B5EF4-FFF2-40B4-BE49-F238E27FC236}">
                <a16:creationId xmlns:a16="http://schemas.microsoft.com/office/drawing/2014/main" id="{E3A7D197-B24E-15D1-DEA9-D05BC5604F51}"/>
              </a:ext>
            </a:extLst>
          </p:cNvPr>
          <p:cNvGrpSpPr>
            <a:grpSpLocks noChangeAspect="1"/>
          </p:cNvGrpSpPr>
          <p:nvPr/>
        </p:nvGrpSpPr>
        <p:grpSpPr bwMode="auto">
          <a:xfrm>
            <a:off x="479425" y="3105150"/>
            <a:ext cx="8185150" cy="3752850"/>
            <a:chOff x="77788" y="2971800"/>
            <a:chExt cx="8448675" cy="3873500"/>
          </a:xfrm>
        </p:grpSpPr>
        <p:pic>
          <p:nvPicPr>
            <p:cNvPr id="257029" name="Obrázek 2" descr="Obsah obrázku rostlina, květina, váza, vsedě&#10;&#10;Popis byl vytvořen automaticky">
              <a:extLst>
                <a:ext uri="{FF2B5EF4-FFF2-40B4-BE49-F238E27FC236}">
                  <a16:creationId xmlns:a16="http://schemas.microsoft.com/office/drawing/2014/main" id="{4A946C33-1640-263E-F9FE-A56B06F4F54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788" y="2973388"/>
              <a:ext cx="30876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0" name="Obrázek 4" descr="Obsah obrázku exteriér, tráva, pole, stojící&#10;&#10;Popis byl vytvořen automaticky">
              <a:extLst>
                <a:ext uri="{FF2B5EF4-FFF2-40B4-BE49-F238E27FC236}">
                  <a16:creationId xmlns:a16="http://schemas.microsoft.com/office/drawing/2014/main" id="{E3348DB1-9788-C8EE-FBB6-D6F48EB31E4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73413" y="2973388"/>
              <a:ext cx="1371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1" name="Obrázek 6" descr="Obsah obrázku exteriér, rostlina, tráva, zelená&#10;&#10;Popis byl vytvořen automaticky">
              <a:extLst>
                <a:ext uri="{FF2B5EF4-FFF2-40B4-BE49-F238E27FC236}">
                  <a16:creationId xmlns:a16="http://schemas.microsoft.com/office/drawing/2014/main" id="{880C2F9C-1E31-D904-236D-9FE6E6D1FF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52950" y="2973388"/>
              <a:ext cx="11969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2" name="Obrázek 8" descr="Obsah obrázku exteriér, tráva, rostlina, stojící&#10;&#10;Popis byl vytvořen automaticky">
              <a:extLst>
                <a:ext uri="{FF2B5EF4-FFF2-40B4-BE49-F238E27FC236}">
                  <a16:creationId xmlns:a16="http://schemas.microsoft.com/office/drawing/2014/main" id="{9CB8AB18-CFB3-82B9-4F35-2755CA16040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73738" y="2973388"/>
              <a:ext cx="1371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3" name="Obrázek 10" descr="Obsah obrázku rostlina, květina, exteriér, tráva&#10;&#10;Popis byl vytvořen automaticky">
              <a:extLst>
                <a:ext uri="{FF2B5EF4-FFF2-40B4-BE49-F238E27FC236}">
                  <a16:creationId xmlns:a16="http://schemas.microsoft.com/office/drawing/2014/main" id="{0A15E6AA-744F-E6BE-062A-D15F54A33BD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153275" y="2971800"/>
              <a:ext cx="1373188"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4" name="Obrázek 12" descr="Obsah obrázku exteriér, tráva, vsedě, malé&#10;&#10;Popis byl vytvořen automaticky">
              <a:extLst>
                <a:ext uri="{FF2B5EF4-FFF2-40B4-BE49-F238E27FC236}">
                  <a16:creationId xmlns:a16="http://schemas.microsoft.com/office/drawing/2014/main" id="{A3C74FE0-F585-128D-C6DD-7BB90DF5B9A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7788" y="5049838"/>
              <a:ext cx="2693987"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5" name="Obrázek 13">
              <a:extLst>
                <a:ext uri="{FF2B5EF4-FFF2-40B4-BE49-F238E27FC236}">
                  <a16:creationId xmlns:a16="http://schemas.microsoft.com/office/drawing/2014/main" id="{14361A84-A748-FBC5-B766-A34CAEEA2B2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787650" y="5049838"/>
              <a:ext cx="1346200"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6" name="Obrázek 15">
              <a:extLst>
                <a:ext uri="{FF2B5EF4-FFF2-40B4-BE49-F238E27FC236}">
                  <a16:creationId xmlns:a16="http://schemas.microsoft.com/office/drawing/2014/main" id="{C5CE81BA-375C-450B-B3A3-27CB4025EE6B}"/>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149725" y="5049838"/>
              <a:ext cx="23749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Obrázek 2" descr="Obsah obrázku tráva, exteriér, strom, rostlina&#10;&#10;Popis byl vytvořen automaticky">
            <a:extLst>
              <a:ext uri="{FF2B5EF4-FFF2-40B4-BE49-F238E27FC236}">
                <a16:creationId xmlns:a16="http://schemas.microsoft.com/office/drawing/2014/main" id="{CFC0E4A9-905E-575E-A8CE-3F56C622F8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8EF96D1F-C54D-4664-8652-57DB890030FF}"/>
              </a:ext>
            </a:extLst>
          </p:cNvPr>
          <p:cNvSpPr>
            <a:spLocks noGrp="1" noChangeArrowheads="1"/>
          </p:cNvSpPr>
          <p:nvPr>
            <p:ph type="title"/>
          </p:nvPr>
        </p:nvSpPr>
        <p:spPr>
          <a:xfrm>
            <a:off x="457200" y="274638"/>
            <a:ext cx="8229600" cy="669925"/>
          </a:xfrm>
        </p:spPr>
        <p:txBody>
          <a:bodyPr/>
          <a:lstStyle/>
          <a:p>
            <a:pPr eaLnBrk="1" hangingPunct="1">
              <a:defRPr/>
            </a:pPr>
            <a:r>
              <a:rPr lang="cs-CZ" sz="3600" b="1" kern="1200" dirty="0">
                <a:solidFill>
                  <a:schemeClr val="tx1"/>
                </a:solidFill>
              </a:rPr>
              <a:t>6. Řada rašelinná</a:t>
            </a:r>
          </a:p>
        </p:txBody>
      </p:sp>
      <p:sp>
        <p:nvSpPr>
          <p:cNvPr id="261123" name="Rectangle 3">
            <a:extLst>
              <a:ext uri="{FF2B5EF4-FFF2-40B4-BE49-F238E27FC236}">
                <a16:creationId xmlns:a16="http://schemas.microsoft.com/office/drawing/2014/main" id="{264E01FC-6F9A-13D5-3FBB-778E0B3A0878}"/>
              </a:ext>
            </a:extLst>
          </p:cNvPr>
          <p:cNvSpPr>
            <a:spLocks noGrp="1" noChangeArrowheads="1"/>
          </p:cNvSpPr>
          <p:nvPr>
            <p:ph type="body" idx="1"/>
          </p:nvPr>
        </p:nvSpPr>
        <p:spPr>
          <a:xfrm>
            <a:off x="115888" y="1089025"/>
            <a:ext cx="8866187" cy="5037138"/>
          </a:xfrm>
        </p:spPr>
        <p:txBody>
          <a:bodyPr/>
          <a:lstStyle/>
          <a:p>
            <a:pPr eaLnBrk="1" hangingPunct="1">
              <a:buSzPct val="75000"/>
            </a:pPr>
            <a:r>
              <a:rPr lang="cs-CZ" altLang="en-US" sz="2000" b="1"/>
              <a:t>organozemě s vrstvou rašeliny vyšší než 50 cm</a:t>
            </a:r>
          </a:p>
          <a:p>
            <a:pPr eaLnBrk="1" hangingPunct="1">
              <a:buSzPct val="75000"/>
            </a:pPr>
            <a:r>
              <a:rPr lang="cs-CZ" altLang="en-US" sz="2000" b="1" i="1">
                <a:solidFill>
                  <a:srgbClr val="FF0000"/>
                </a:solidFill>
              </a:rPr>
              <a:t>Pinus rotundata</a:t>
            </a:r>
            <a:r>
              <a:rPr lang="cs-CZ" altLang="en-US" sz="2000" b="1"/>
              <a:t>,</a:t>
            </a:r>
            <a:r>
              <a:rPr lang="cs-CZ" altLang="en-US" sz="2000" b="1" i="1"/>
              <a:t> Betula pubescens</a:t>
            </a:r>
            <a:r>
              <a:rPr lang="cs-CZ" altLang="en-US" sz="2000" b="1"/>
              <a:t>,</a:t>
            </a:r>
            <a:r>
              <a:rPr lang="cs-CZ" altLang="en-US" sz="2000" b="1" i="1"/>
              <a:t> </a:t>
            </a:r>
            <a:r>
              <a:rPr lang="cs-CZ" altLang="en-US" sz="2000" b="1" i="1">
                <a:solidFill>
                  <a:srgbClr val="FF0000"/>
                </a:solidFill>
              </a:rPr>
              <a:t>Sphagnum</a:t>
            </a:r>
            <a:r>
              <a:rPr lang="cs-CZ" altLang="en-US" sz="2000" b="1" i="1"/>
              <a:t> </a:t>
            </a:r>
            <a:r>
              <a:rPr lang="cs-CZ" altLang="en-US" sz="2000" b="1"/>
              <a:t>spp.,</a:t>
            </a:r>
            <a:r>
              <a:rPr lang="cs-CZ" altLang="en-US" sz="2000" b="1" i="1"/>
              <a:t> Carex nigra</a:t>
            </a:r>
            <a:r>
              <a:rPr lang="cs-CZ" altLang="en-US" sz="2000" b="1"/>
              <a:t>,</a:t>
            </a:r>
            <a:r>
              <a:rPr lang="cs-CZ" altLang="en-US" sz="2000" b="1" i="1"/>
              <a:t> Eriophorum </a:t>
            </a:r>
            <a:r>
              <a:rPr lang="cs-CZ" altLang="en-US" sz="2000" b="1"/>
              <a:t>spp.,</a:t>
            </a:r>
            <a:r>
              <a:rPr lang="cs-CZ" altLang="en-US" sz="2000" b="1" i="1"/>
              <a:t> Drosera rotundifolia</a:t>
            </a:r>
            <a:r>
              <a:rPr lang="cs-CZ" altLang="en-US" sz="2000" b="1"/>
              <a:t>,</a:t>
            </a:r>
            <a:r>
              <a:rPr lang="cs-CZ" altLang="en-US" sz="2000" b="1" i="1"/>
              <a:t> Ledum palustre</a:t>
            </a:r>
            <a:r>
              <a:rPr lang="cs-CZ" altLang="en-US" sz="2000" b="1"/>
              <a:t>,</a:t>
            </a:r>
            <a:r>
              <a:rPr lang="cs-CZ" altLang="en-US" sz="2000" b="1" i="1"/>
              <a:t> Andromeda polifolia</a:t>
            </a:r>
            <a:r>
              <a:rPr lang="cs-CZ" altLang="en-US" sz="2000" b="1"/>
              <a:t>,</a:t>
            </a:r>
            <a:r>
              <a:rPr lang="cs-CZ" altLang="en-US" sz="2000" b="1" i="1"/>
              <a:t> Vaccinium uliginosum</a:t>
            </a:r>
            <a:r>
              <a:rPr lang="cs-CZ" altLang="en-US" sz="2000" b="1"/>
              <a:t>, </a:t>
            </a:r>
            <a:r>
              <a:rPr lang="cs-CZ" altLang="en-US" sz="2000" b="1" i="1"/>
              <a:t>Oxycoccus palustris</a:t>
            </a:r>
            <a:r>
              <a:rPr lang="cs-CZ" altLang="en-US" sz="2000" b="1"/>
              <a:t>...</a:t>
            </a:r>
          </a:p>
          <a:p>
            <a:pPr eaLnBrk="1" hangingPunct="1"/>
            <a:endParaRPr lang="cs-CZ" altLang="en-US"/>
          </a:p>
        </p:txBody>
      </p:sp>
      <p:grpSp>
        <p:nvGrpSpPr>
          <p:cNvPr id="261124" name="Skupina 3">
            <a:extLst>
              <a:ext uri="{FF2B5EF4-FFF2-40B4-BE49-F238E27FC236}">
                <a16:creationId xmlns:a16="http://schemas.microsoft.com/office/drawing/2014/main" id="{7C1D24A9-C1CF-BA06-B02F-3BF88F03B4B2}"/>
              </a:ext>
            </a:extLst>
          </p:cNvPr>
          <p:cNvGrpSpPr>
            <a:grpSpLocks noChangeAspect="1"/>
          </p:cNvGrpSpPr>
          <p:nvPr/>
        </p:nvGrpSpPr>
        <p:grpSpPr bwMode="auto">
          <a:xfrm>
            <a:off x="1287463" y="2498725"/>
            <a:ext cx="6569075" cy="4359275"/>
            <a:chOff x="115888" y="1989138"/>
            <a:chExt cx="7313612" cy="4854575"/>
          </a:xfrm>
        </p:grpSpPr>
        <p:pic>
          <p:nvPicPr>
            <p:cNvPr id="261125" name="Obrázek 1">
              <a:extLst>
                <a:ext uri="{FF2B5EF4-FFF2-40B4-BE49-F238E27FC236}">
                  <a16:creationId xmlns:a16="http://schemas.microsoft.com/office/drawing/2014/main" id="{B314CCB8-3C77-C25D-B549-5C3773197C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888" y="2259013"/>
              <a:ext cx="25622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6" name="Obrázek 3" descr="Obsah obrázku exteriér, rostlina, tráva, pole&#10;&#10;Popis byl vytvořen automaticky">
              <a:extLst>
                <a:ext uri="{FF2B5EF4-FFF2-40B4-BE49-F238E27FC236}">
                  <a16:creationId xmlns:a16="http://schemas.microsoft.com/office/drawing/2014/main" id="{CDA3E578-5B4D-6977-16AA-0DB01B0EECE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888" y="4443413"/>
              <a:ext cx="36004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7" name="Obrázek 5" descr="Obsah obrázku exteriér, tráva, rostlina, strom&#10;&#10;Popis byl vytvořen automaticky">
              <a:extLst>
                <a:ext uri="{FF2B5EF4-FFF2-40B4-BE49-F238E27FC236}">
                  <a16:creationId xmlns:a16="http://schemas.microsoft.com/office/drawing/2014/main" id="{3DA69308-4D10-2C92-A5D9-0AB46D1853B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03525" y="1989138"/>
              <a:ext cx="1589088"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8" name="Obrázek 7" descr="Obsah obrázku rostlina, květina, exteriér, tráva&#10;&#10;Popis byl vytvořen automaticky">
              <a:extLst>
                <a:ext uri="{FF2B5EF4-FFF2-40B4-BE49-F238E27FC236}">
                  <a16:creationId xmlns:a16="http://schemas.microsoft.com/office/drawing/2014/main" id="{7F4FA332-B5FF-EC38-DB93-EEF032A30CF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02150" y="1989138"/>
              <a:ext cx="159067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9" name="Obrázek 9" descr="Obsah obrázku květina, malé, strom, větev&#10;&#10;Popis byl vytvořen automaticky">
              <a:extLst>
                <a:ext uri="{FF2B5EF4-FFF2-40B4-BE49-F238E27FC236}">
                  <a16:creationId xmlns:a16="http://schemas.microsoft.com/office/drawing/2014/main" id="{26B5BA58-9746-78B1-E38D-D40F321276D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51275" y="4443413"/>
              <a:ext cx="3578225"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Obrázek 2">
            <a:extLst>
              <a:ext uri="{FF2B5EF4-FFF2-40B4-BE49-F238E27FC236}">
                <a16:creationId xmlns:a16="http://schemas.microsoft.com/office/drawing/2014/main" id="{FFB744C3-3986-CF93-53F3-477A7DA098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5218" name="Rectangle 5">
            <a:extLst>
              <a:ext uri="{FF2B5EF4-FFF2-40B4-BE49-F238E27FC236}">
                <a16:creationId xmlns:a16="http://schemas.microsoft.com/office/drawing/2014/main" id="{73A53435-C063-7C95-A005-1C3A1B4DBD43}"/>
              </a:ext>
            </a:extLst>
          </p:cNvPr>
          <p:cNvSpPr>
            <a:spLocks noChangeArrowheads="1"/>
          </p:cNvSpPr>
          <p:nvPr/>
        </p:nvSpPr>
        <p:spPr bwMode="auto">
          <a:xfrm>
            <a:off x="0" y="836613"/>
            <a:ext cx="91440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en-US" sz="2400" b="1">
                <a:cs typeface="Calibri" panose="020F0502020204030204" pitchFamily="34" charset="0"/>
              </a:rPr>
              <a:t>Fytoindikace problematická – půdní typ je „široká“ jednotka (geneze, různá zrnitost, různé subtypy apod.)</a:t>
            </a:r>
          </a:p>
          <a:p>
            <a:pPr eaLnBrk="1" hangingPunct="1">
              <a:buSzPct val="75000"/>
            </a:pPr>
            <a:r>
              <a:rPr lang="cs-CZ" altLang="en-US" sz="2000" b="1">
                <a:cs typeface="Calibri" panose="020F0502020204030204" pitchFamily="34" charset="0"/>
              </a:rPr>
              <a:t>Litozem – HŘ 1, </a:t>
            </a:r>
            <a:r>
              <a:rPr lang="cs-CZ" altLang="en-US" sz="2000" b="1" i="1">
                <a:cs typeface="Calibri" panose="020F0502020204030204" pitchFamily="34" charset="0"/>
              </a:rPr>
              <a:t>Sedum </a:t>
            </a:r>
            <a:r>
              <a:rPr lang="cs-CZ" altLang="en-US" sz="2000" b="1">
                <a:cs typeface="Calibri" panose="020F0502020204030204" pitchFamily="34" charset="0"/>
              </a:rPr>
              <a:t>spp., </a:t>
            </a:r>
            <a:r>
              <a:rPr lang="cs-CZ" altLang="en-US" sz="2000" b="1" i="1">
                <a:cs typeface="Calibri" panose="020F0502020204030204" pitchFamily="34" charset="0"/>
              </a:rPr>
              <a:t>Aurinia saxatilis</a:t>
            </a:r>
            <a:r>
              <a:rPr lang="cs-CZ" altLang="en-US" sz="2000" b="1">
                <a:cs typeface="Calibri" panose="020F0502020204030204" pitchFamily="34" charset="0"/>
              </a:rPr>
              <a:t>, </a:t>
            </a:r>
            <a:r>
              <a:rPr lang="cs-CZ" altLang="en-US" sz="2000" b="1" i="1">
                <a:cs typeface="Calibri" panose="020F0502020204030204" pitchFamily="34" charset="0"/>
              </a:rPr>
              <a:t>Asplenium septentrionale</a:t>
            </a:r>
            <a:r>
              <a:rPr lang="cs-CZ" altLang="en-US" sz="2000" b="1">
                <a:cs typeface="Calibri" panose="020F0502020204030204" pitchFamily="34" charset="0"/>
              </a:rPr>
              <a:t>,</a:t>
            </a:r>
            <a:r>
              <a:rPr lang="cs-CZ" altLang="en-US" sz="2000" b="1" i="1">
                <a:cs typeface="Calibri" panose="020F0502020204030204" pitchFamily="34" charset="0"/>
              </a:rPr>
              <a:t> Asplenium ruta-muraria</a:t>
            </a:r>
            <a:r>
              <a:rPr lang="cs-CZ" altLang="en-US" sz="2000" b="1">
                <a:cs typeface="Calibri" panose="020F0502020204030204" pitchFamily="34" charset="0"/>
              </a:rPr>
              <a:t>, </a:t>
            </a:r>
            <a:r>
              <a:rPr lang="cs-CZ" altLang="en-US" sz="2000" b="1" i="1">
                <a:cs typeface="Calibri" panose="020F0502020204030204" pitchFamily="34" charset="0"/>
              </a:rPr>
              <a:t>Polypodium vulgare</a:t>
            </a:r>
            <a:r>
              <a:rPr lang="cs-CZ" altLang="en-US" sz="2000" b="1">
                <a:cs typeface="Calibri" panose="020F0502020204030204" pitchFamily="34" charset="0"/>
              </a:rPr>
              <a:t>, terestrické mechorosty a lišejníky</a:t>
            </a:r>
          </a:p>
          <a:p>
            <a:pPr eaLnBrk="1" hangingPunct="1">
              <a:buSzPct val="75000"/>
            </a:pPr>
            <a:r>
              <a:rPr lang="cs-CZ" altLang="en-US" sz="2000" b="1">
                <a:cs typeface="Calibri" panose="020F0502020204030204" pitchFamily="34" charset="0"/>
              </a:rPr>
              <a:t>Regozem – HŘ 2, </a:t>
            </a:r>
            <a:r>
              <a:rPr lang="cs-CZ" altLang="en-US" sz="2000" b="1" i="1">
                <a:cs typeface="Calibri" panose="020F0502020204030204" pitchFamily="34" charset="0"/>
              </a:rPr>
              <a:t>Corynephorus canescens</a:t>
            </a:r>
          </a:p>
          <a:p>
            <a:pPr eaLnBrk="1" hangingPunct="1">
              <a:buSzPct val="75000"/>
            </a:pPr>
            <a:r>
              <a:rPr lang="cs-CZ" altLang="en-US" sz="2000" b="1">
                <a:cs typeface="Calibri" panose="020F0502020204030204" pitchFamily="34" charset="0"/>
              </a:rPr>
              <a:t>Ranker – chudé (TŘ A, AB) i bohaté (TŘ BC, C, CD)</a:t>
            </a:r>
          </a:p>
          <a:p>
            <a:pPr eaLnBrk="1" hangingPunct="1">
              <a:buSzPct val="75000"/>
            </a:pPr>
            <a:r>
              <a:rPr lang="cs-CZ" altLang="en-US" sz="2000" b="1">
                <a:cs typeface="Calibri" panose="020F0502020204030204" pitchFamily="34" charset="0"/>
              </a:rPr>
              <a:t>Rendzina (TŘ D, HŘ 1–2) – stenoekní kalcifyty (</a:t>
            </a:r>
            <a:r>
              <a:rPr lang="cs-CZ" altLang="en-US" sz="2000" b="1" i="1">
                <a:cs typeface="Calibri" panose="020F0502020204030204" pitchFamily="34" charset="0"/>
              </a:rPr>
              <a:t>Sesleria caerulea</a:t>
            </a:r>
            <a:r>
              <a:rPr lang="cs-CZ" altLang="en-US" sz="2000" b="1">
                <a:cs typeface="Calibri" panose="020F0502020204030204" pitchFamily="34" charset="0"/>
              </a:rPr>
              <a:t>, </a:t>
            </a:r>
            <a:r>
              <a:rPr lang="cs-CZ" altLang="en-US" sz="2000" b="1" i="1">
                <a:cs typeface="Calibri" panose="020F0502020204030204" pitchFamily="34" charset="0"/>
              </a:rPr>
              <a:t>Iris pumila</a:t>
            </a:r>
            <a:r>
              <a:rPr lang="cs-CZ" altLang="en-US" sz="2000" b="1">
                <a:cs typeface="Calibri" panose="020F0502020204030204" pitchFamily="34" charset="0"/>
              </a:rPr>
              <a:t>, </a:t>
            </a:r>
            <a:r>
              <a:rPr lang="cs-CZ" altLang="en-US" sz="2000" b="1" i="1">
                <a:cs typeface="Calibri" panose="020F0502020204030204" pitchFamily="34" charset="0"/>
              </a:rPr>
              <a:t>Seseli osseum</a:t>
            </a:r>
            <a:r>
              <a:rPr lang="cs-CZ" altLang="en-US" sz="2000" b="1">
                <a:cs typeface="Calibri" panose="020F0502020204030204" pitchFamily="34" charset="0"/>
              </a:rPr>
              <a:t>, </a:t>
            </a:r>
            <a:r>
              <a:rPr lang="cs-CZ" altLang="en-US" sz="2000" b="1" i="1">
                <a:cs typeface="Calibri" panose="020F0502020204030204" pitchFamily="34" charset="0"/>
              </a:rPr>
              <a:t>Asplenium viride</a:t>
            </a:r>
            <a:r>
              <a:rPr lang="cs-CZ" altLang="en-US" sz="2000" b="1">
                <a:cs typeface="Calibri" panose="020F0502020204030204" pitchFamily="34" charset="0"/>
              </a:rPr>
              <a:t>, </a:t>
            </a:r>
            <a:r>
              <a:rPr lang="cs-CZ" altLang="en-US" sz="2000" b="1" i="1">
                <a:cs typeface="Calibri" panose="020F0502020204030204" pitchFamily="34" charset="0"/>
              </a:rPr>
              <a:t>Saxifraga paniculata</a:t>
            </a:r>
            <a:r>
              <a:rPr lang="cs-CZ" altLang="en-US" sz="2000" b="1">
                <a:cs typeface="Calibri" panose="020F0502020204030204" pitchFamily="34" charset="0"/>
              </a:rPr>
              <a:t>)</a:t>
            </a:r>
            <a:endParaRPr lang="cs-CZ" altLang="en-US" sz="2000" b="1" i="1">
              <a:cs typeface="Calibri" panose="020F0502020204030204" pitchFamily="34" charset="0"/>
            </a:endParaRPr>
          </a:p>
          <a:p>
            <a:pPr eaLnBrk="1" hangingPunct="1">
              <a:buSzPct val="75000"/>
            </a:pPr>
            <a:r>
              <a:rPr lang="cs-CZ" altLang="en-US" sz="2000" b="1">
                <a:cs typeface="Calibri" panose="020F0502020204030204" pitchFamily="34" charset="0"/>
              </a:rPr>
              <a:t>Pararendzina (TŘ BD, HŘ 2–3) – kalcifyty (např. </a:t>
            </a:r>
            <a:r>
              <a:rPr lang="cs-CZ" altLang="en-US" sz="2000" b="1" i="1">
                <a:cs typeface="Calibri" panose="020F0502020204030204" pitchFamily="34" charset="0"/>
              </a:rPr>
              <a:t>Bromus erectus</a:t>
            </a:r>
            <a:r>
              <a:rPr lang="cs-CZ" altLang="en-US" sz="2000" b="1">
                <a:cs typeface="Calibri" panose="020F0502020204030204" pitchFamily="34" charset="0"/>
              </a:rPr>
              <a:t>)</a:t>
            </a:r>
          </a:p>
          <a:p>
            <a:pPr eaLnBrk="1" hangingPunct="1">
              <a:buSzPct val="75000"/>
            </a:pPr>
            <a:r>
              <a:rPr lang="cs-CZ" altLang="en-US" sz="2000" b="1">
                <a:cs typeface="Calibri" panose="020F0502020204030204" pitchFamily="34" charset="0"/>
              </a:rPr>
              <a:t>Černozem (1(2). VS, TŘ BD-D, HŘ 1–3) – kalcifyty, stepi</a:t>
            </a:r>
          </a:p>
          <a:p>
            <a:pPr eaLnBrk="1" hangingPunct="1">
              <a:buSzPct val="75000"/>
            </a:pPr>
            <a:r>
              <a:rPr lang="cs-CZ" altLang="en-US" sz="2000" b="1">
                <a:cs typeface="Calibri" panose="020F0502020204030204" pitchFamily="34" charset="0"/>
              </a:rPr>
              <a:t>Hnědozem – </a:t>
            </a:r>
            <a:r>
              <a:rPr lang="cs-CZ" altLang="en-US" sz="2000" b="1" i="1">
                <a:cs typeface="Calibri" panose="020F0502020204030204" pitchFamily="34" charset="0"/>
              </a:rPr>
              <a:t>Carex pilosa</a:t>
            </a:r>
          </a:p>
          <a:p>
            <a:pPr eaLnBrk="1" hangingPunct="1">
              <a:buSzPct val="75000"/>
            </a:pPr>
            <a:r>
              <a:rPr lang="cs-CZ" altLang="en-US" sz="2000" b="1">
                <a:cs typeface="Calibri" panose="020F0502020204030204" pitchFamily="34" charset="0"/>
              </a:rPr>
              <a:t>Luvizem – </a:t>
            </a:r>
            <a:r>
              <a:rPr lang="cs-CZ" altLang="en-US" sz="2000" b="1" i="1">
                <a:cs typeface="Calibri" panose="020F0502020204030204" pitchFamily="34" charset="0"/>
              </a:rPr>
              <a:t>Carex pilosa</a:t>
            </a:r>
          </a:p>
          <a:p>
            <a:pPr eaLnBrk="1" hangingPunct="1">
              <a:buSzPct val="75000"/>
            </a:pPr>
            <a:r>
              <a:rPr lang="cs-CZ" altLang="en-US" sz="2000" b="1">
                <a:cs typeface="Calibri" panose="020F0502020204030204" pitchFamily="34" charset="0"/>
              </a:rPr>
              <a:t>Kambizem (2–5(6). VS) – velice heterogenní půdní vlastnosti, fytoindikačně neidentifikovatelná</a:t>
            </a:r>
          </a:p>
          <a:p>
            <a:pPr eaLnBrk="1" hangingPunct="1">
              <a:buSzPct val="75000"/>
            </a:pPr>
            <a:r>
              <a:rPr lang="cs-CZ" altLang="en-US" sz="2000" b="1">
                <a:cs typeface="Calibri" panose="020F0502020204030204" pitchFamily="34" charset="0"/>
              </a:rPr>
              <a:t>Podzol (horské podzoly od 6. VS, TŘ A, AB) – </a:t>
            </a:r>
            <a:r>
              <a:rPr lang="cs-CZ" altLang="en-US" sz="2000" b="1" i="1">
                <a:cs typeface="Calibri" panose="020F0502020204030204" pitchFamily="34" charset="0"/>
              </a:rPr>
              <a:t>Vaccinium myrtillus</a:t>
            </a:r>
            <a:r>
              <a:rPr lang="cs-CZ" altLang="en-US" sz="2000" b="1">
                <a:cs typeface="Calibri" panose="020F0502020204030204" pitchFamily="34" charset="0"/>
              </a:rPr>
              <a:t>, </a:t>
            </a:r>
            <a:r>
              <a:rPr lang="cs-CZ" altLang="en-US" sz="2000" b="1" i="1">
                <a:cs typeface="Calibri" panose="020F0502020204030204" pitchFamily="34" charset="0"/>
              </a:rPr>
              <a:t>V. vitis-idaea</a:t>
            </a:r>
            <a:r>
              <a:rPr lang="cs-CZ" altLang="en-US" sz="2000" b="1">
                <a:cs typeface="Calibri" panose="020F0502020204030204" pitchFamily="34" charset="0"/>
              </a:rPr>
              <a:t>, </a:t>
            </a:r>
            <a:r>
              <a:rPr lang="cs-CZ" altLang="en-US" sz="2000" b="1" i="1">
                <a:cs typeface="Calibri" panose="020F0502020204030204" pitchFamily="34" charset="0"/>
              </a:rPr>
              <a:t>Calluna vulgaris</a:t>
            </a:r>
            <a:r>
              <a:rPr lang="cs-CZ" altLang="en-US" sz="2000" b="1">
                <a:cs typeface="Calibri" panose="020F0502020204030204" pitchFamily="34" charset="0"/>
              </a:rPr>
              <a:t>, </a:t>
            </a:r>
            <a:r>
              <a:rPr lang="cs-CZ" altLang="en-US" sz="2000" b="1" i="1">
                <a:cs typeface="Calibri" panose="020F0502020204030204" pitchFamily="34" charset="0"/>
              </a:rPr>
              <a:t>Avenella flexuosa</a:t>
            </a:r>
            <a:r>
              <a:rPr lang="cs-CZ" altLang="en-US" sz="2000" b="1">
                <a:cs typeface="Calibri" panose="020F0502020204030204" pitchFamily="34" charset="0"/>
              </a:rPr>
              <a:t>, </a:t>
            </a:r>
            <a:r>
              <a:rPr lang="cs-CZ" altLang="en-US" sz="2000" b="1" i="1">
                <a:cs typeface="Calibri" panose="020F0502020204030204" pitchFamily="34" charset="0"/>
              </a:rPr>
              <a:t>Calamagrostis villosa </a:t>
            </a:r>
            <a:r>
              <a:rPr lang="cs-CZ" altLang="en-US" sz="2000" b="1">
                <a:cs typeface="Calibri" panose="020F0502020204030204" pitchFamily="34" charset="0"/>
              </a:rPr>
              <a:t>aj.</a:t>
            </a:r>
          </a:p>
          <a:p>
            <a:pPr eaLnBrk="1" hangingPunct="1"/>
            <a:endParaRPr lang="cs-CZ" altLang="en-US" sz="2000" b="1">
              <a:solidFill>
                <a:srgbClr val="800000"/>
              </a:solidFill>
              <a:latin typeface="Times New Roman" panose="02020603050405020304" pitchFamily="18" charset="0"/>
            </a:endParaRPr>
          </a:p>
          <a:p>
            <a:pPr eaLnBrk="1" hangingPunct="1"/>
            <a:endParaRPr lang="cs-CZ" altLang="en-US" sz="2800" b="1">
              <a:solidFill>
                <a:srgbClr val="800000"/>
              </a:solidFill>
              <a:latin typeface="Times New Roman" panose="02020603050405020304" pitchFamily="18" charset="0"/>
            </a:endParaRPr>
          </a:p>
          <a:p>
            <a:pPr eaLnBrk="1" hangingPunct="1"/>
            <a:endParaRPr lang="cs-CZ" altLang="en-US" sz="2400" b="1" i="1">
              <a:solidFill>
                <a:srgbClr val="800000"/>
              </a:solidFill>
              <a:latin typeface="Times New Roman" panose="02020603050405020304" pitchFamily="18" charset="0"/>
            </a:endParaRPr>
          </a:p>
        </p:txBody>
      </p:sp>
      <p:sp>
        <p:nvSpPr>
          <p:cNvPr id="4" name="Rectangle 2">
            <a:extLst>
              <a:ext uri="{FF2B5EF4-FFF2-40B4-BE49-F238E27FC236}">
                <a16:creationId xmlns:a16="http://schemas.microsoft.com/office/drawing/2014/main" id="{4ED1A47D-D021-015C-6D76-2566F257FCD3}"/>
              </a:ext>
            </a:extLst>
          </p:cNvPr>
          <p:cNvSpPr>
            <a:spLocks noGrp="1" noChangeArrowheads="1"/>
          </p:cNvSpPr>
          <p:nvPr>
            <p:ph type="title"/>
          </p:nvPr>
        </p:nvSpPr>
        <p:spPr>
          <a:xfrm>
            <a:off x="457200" y="274638"/>
            <a:ext cx="8229600" cy="706437"/>
          </a:xfrm>
        </p:spPr>
        <p:txBody>
          <a:bodyPr/>
          <a:lstStyle/>
          <a:p>
            <a:pPr eaLnBrk="1" hangingPunct="1">
              <a:defRPr/>
            </a:pPr>
            <a:r>
              <a:rPr lang="cs-CZ" sz="3600" b="1" kern="1200" dirty="0">
                <a:solidFill>
                  <a:schemeClr val="tx1"/>
                </a:solidFill>
              </a:rPr>
              <a:t>Vegetace a půdní typy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a:extLst>
              <a:ext uri="{FF2B5EF4-FFF2-40B4-BE49-F238E27FC236}">
                <a16:creationId xmlns:a16="http://schemas.microsoft.com/office/drawing/2014/main" id="{F81E3893-CC80-E76B-3BDB-DCE96C90FD62}"/>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Zonalita, zonálnost, pásmovitost vegetace</a:t>
            </a:r>
          </a:p>
        </p:txBody>
      </p:sp>
      <p:sp>
        <p:nvSpPr>
          <p:cNvPr id="24579" name="Rectangle 3">
            <a:extLst>
              <a:ext uri="{FF2B5EF4-FFF2-40B4-BE49-F238E27FC236}">
                <a16:creationId xmlns:a16="http://schemas.microsoft.com/office/drawing/2014/main" id="{D594DB51-DF6D-BFF3-86BA-0092B310054A}"/>
              </a:ext>
            </a:extLst>
          </p:cNvPr>
          <p:cNvSpPr>
            <a:spLocks noGrp="1" noChangeArrowheads="1"/>
          </p:cNvSpPr>
          <p:nvPr>
            <p:ph type="body" sz="half" idx="1"/>
          </p:nvPr>
        </p:nvSpPr>
        <p:spPr>
          <a:xfrm>
            <a:off x="539750" y="836613"/>
            <a:ext cx="8424863" cy="2457450"/>
          </a:xfrm>
        </p:spPr>
        <p:txBody>
          <a:bodyPr/>
          <a:lstStyle/>
          <a:p>
            <a:pPr eaLnBrk="1" hangingPunct="1">
              <a:buSzPct val="75000"/>
              <a:buFont typeface="Arial" panose="020B0604020202020204" pitchFamily="34" charset="0"/>
              <a:buChar char="•"/>
              <a:defRPr/>
            </a:pPr>
            <a:r>
              <a:rPr lang="cs-CZ" altLang="cs-CZ" sz="2000" b="1" dirty="0">
                <a:solidFill>
                  <a:srgbClr val="FF0000"/>
                </a:solidFill>
                <a:cs typeface="Calibri" panose="020F0502020204030204" pitchFamily="34" charset="0"/>
              </a:rPr>
              <a:t>intrazonální</a:t>
            </a:r>
            <a:r>
              <a:rPr lang="cs-CZ" altLang="cs-CZ" sz="2000" b="1" dirty="0">
                <a:cs typeface="Calibri" panose="020F0502020204030204" pitchFamily="34" charset="0"/>
              </a:rPr>
              <a:t> (v širším smyslu) vegetace = podmíněna specifickými podmínkami (edafické, hydrologické, mezoklimatické) více než makroklimatem</a:t>
            </a:r>
          </a:p>
          <a:p>
            <a:pPr lvl="1" eaLnBrk="1" hangingPunct="1">
              <a:buClr>
                <a:schemeClr val="tx2"/>
              </a:buClr>
              <a:buSzPct val="75000"/>
              <a:buFont typeface="Arial" panose="020B0604020202020204" pitchFamily="34" charset="0"/>
              <a:buChar char="•"/>
              <a:defRPr/>
            </a:pPr>
            <a:r>
              <a:rPr lang="cs-CZ" altLang="cs-CZ" sz="2000" b="1" dirty="0">
                <a:solidFill>
                  <a:srgbClr val="FF0000"/>
                </a:solidFill>
                <a:ea typeface="+mn-ea"/>
                <a:cs typeface="Calibri" panose="020F0502020204030204" pitchFamily="34" charset="0"/>
              </a:rPr>
              <a:t>intrazonální</a:t>
            </a:r>
            <a:r>
              <a:rPr lang="cs-CZ" altLang="cs-CZ" sz="2000" b="1" dirty="0">
                <a:ea typeface="+mn-ea"/>
                <a:cs typeface="Calibri" panose="020F0502020204030204" pitchFamily="34" charset="0"/>
              </a:rPr>
              <a:t> (v užším smyslu): netvoří nikde vlastní zónu a vyskytují se v několika zónách (oblasti zasolených půd)</a:t>
            </a:r>
          </a:p>
          <a:p>
            <a:pPr lvl="1" eaLnBrk="1" hangingPunct="1">
              <a:buClr>
                <a:schemeClr val="tx2"/>
              </a:buClr>
              <a:buSzPct val="75000"/>
              <a:buFont typeface="Arial" panose="020B0604020202020204" pitchFamily="34" charset="0"/>
              <a:buChar char="•"/>
              <a:defRPr/>
            </a:pPr>
            <a:r>
              <a:rPr lang="cs-CZ" altLang="cs-CZ" sz="2000" b="1" dirty="0">
                <a:solidFill>
                  <a:srgbClr val="FF0000"/>
                </a:solidFill>
                <a:ea typeface="+mn-ea"/>
                <a:cs typeface="Calibri" panose="020F0502020204030204" pitchFamily="34" charset="0"/>
              </a:rPr>
              <a:t>azonální</a:t>
            </a:r>
            <a:r>
              <a:rPr lang="cs-CZ" altLang="cs-CZ" sz="2000" b="1" dirty="0">
                <a:ea typeface="+mn-ea"/>
                <a:cs typeface="Calibri" panose="020F0502020204030204" pitchFamily="34" charset="0"/>
              </a:rPr>
              <a:t>: nevytvářejí vlastní zónu a vyskytují se v každé zóně, jsou málo ovlivněna klimatem (skály, sutě, luhy)</a:t>
            </a:r>
          </a:p>
          <a:p>
            <a:pPr eaLnBrk="1" hangingPunct="1">
              <a:buSzPct val="75000"/>
              <a:buFont typeface="Arial" panose="020B0604020202020204" pitchFamily="34" charset="0"/>
              <a:buChar char="•"/>
              <a:defRPr/>
            </a:pPr>
            <a:r>
              <a:rPr lang="cs-CZ" altLang="cs-CZ" sz="2000" b="1" dirty="0">
                <a:solidFill>
                  <a:srgbClr val="FF0000"/>
                </a:solidFill>
                <a:cs typeface="Calibri" panose="020F0502020204030204" pitchFamily="34" charset="0"/>
              </a:rPr>
              <a:t>extrazonální</a:t>
            </a:r>
            <a:r>
              <a:rPr lang="cs-CZ" altLang="cs-CZ" sz="2000" b="1" dirty="0">
                <a:cs typeface="Calibri" panose="020F0502020204030204" pitchFamily="34" charset="0"/>
              </a:rPr>
              <a:t>: zonální vegetace ostrůvkovitě zasahující do sousední zóny na lokálně podmíněných stanovištích (mezoklimaticky, půdně) – např. submediteránní vegetace na jižních svazích ve střední Evropě</a:t>
            </a:r>
          </a:p>
        </p:txBody>
      </p:sp>
      <p:grpSp>
        <p:nvGrpSpPr>
          <p:cNvPr id="32772" name="Skupina 6">
            <a:extLst>
              <a:ext uri="{FF2B5EF4-FFF2-40B4-BE49-F238E27FC236}">
                <a16:creationId xmlns:a16="http://schemas.microsoft.com/office/drawing/2014/main" id="{6D234D50-75E1-BE5E-98C0-049501FF5872}"/>
              </a:ext>
            </a:extLst>
          </p:cNvPr>
          <p:cNvGrpSpPr>
            <a:grpSpLocks/>
          </p:cNvGrpSpPr>
          <p:nvPr/>
        </p:nvGrpSpPr>
        <p:grpSpPr bwMode="auto">
          <a:xfrm>
            <a:off x="115888" y="4149725"/>
            <a:ext cx="8912225" cy="2628900"/>
            <a:chOff x="0" y="4010025"/>
            <a:chExt cx="9163050" cy="2813050"/>
          </a:xfrm>
        </p:grpSpPr>
        <p:pic>
          <p:nvPicPr>
            <p:cNvPr id="32773" name="Picture 5">
              <a:extLst>
                <a:ext uri="{FF2B5EF4-FFF2-40B4-BE49-F238E27FC236}">
                  <a16:creationId xmlns:a16="http://schemas.microsoft.com/office/drawing/2014/main" id="{AF08ABCA-3982-9BA6-5E3B-F951535872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4010025"/>
              <a:ext cx="91440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4" name="Group 14">
              <a:extLst>
                <a:ext uri="{FF2B5EF4-FFF2-40B4-BE49-F238E27FC236}">
                  <a16:creationId xmlns:a16="http://schemas.microsoft.com/office/drawing/2014/main" id="{EA42A8B1-51F0-D70B-6AA0-28C701922975}"/>
                </a:ext>
              </a:extLst>
            </p:cNvPr>
            <p:cNvGrpSpPr>
              <a:grpSpLocks/>
            </p:cNvGrpSpPr>
            <p:nvPr/>
          </p:nvGrpSpPr>
          <p:grpSpPr bwMode="auto">
            <a:xfrm>
              <a:off x="0" y="4824413"/>
              <a:ext cx="8964613" cy="1260475"/>
              <a:chOff x="0" y="3039"/>
              <a:chExt cx="5647" cy="794"/>
            </a:xfrm>
          </p:grpSpPr>
          <p:sp>
            <p:nvSpPr>
              <p:cNvPr id="32775" name="Oval 6">
                <a:extLst>
                  <a:ext uri="{FF2B5EF4-FFF2-40B4-BE49-F238E27FC236}">
                    <a16:creationId xmlns:a16="http://schemas.microsoft.com/office/drawing/2014/main" id="{7B3F31A1-E168-2411-C800-9E9F3AB44CC2}"/>
                  </a:ext>
                </a:extLst>
              </p:cNvPr>
              <p:cNvSpPr>
                <a:spLocks noChangeArrowheads="1"/>
              </p:cNvSpPr>
              <p:nvPr/>
            </p:nvSpPr>
            <p:spPr bwMode="auto">
              <a:xfrm>
                <a:off x="0" y="3379"/>
                <a:ext cx="527" cy="369"/>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2776" name="Oval 9">
                <a:extLst>
                  <a:ext uri="{FF2B5EF4-FFF2-40B4-BE49-F238E27FC236}">
                    <a16:creationId xmlns:a16="http://schemas.microsoft.com/office/drawing/2014/main" id="{851CFAF3-322A-3759-0FE2-27F92EB538BF}"/>
                  </a:ext>
                </a:extLst>
              </p:cNvPr>
              <p:cNvSpPr>
                <a:spLocks noChangeArrowheads="1"/>
              </p:cNvSpPr>
              <p:nvPr/>
            </p:nvSpPr>
            <p:spPr bwMode="auto">
              <a:xfrm>
                <a:off x="1122" y="3039"/>
                <a:ext cx="680" cy="454"/>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2777" name="Oval 10">
                <a:extLst>
                  <a:ext uri="{FF2B5EF4-FFF2-40B4-BE49-F238E27FC236}">
                    <a16:creationId xmlns:a16="http://schemas.microsoft.com/office/drawing/2014/main" id="{B7D39656-3C01-F128-4DE3-9B5A71184BBD}"/>
                  </a:ext>
                </a:extLst>
              </p:cNvPr>
              <p:cNvSpPr>
                <a:spLocks noChangeArrowheads="1"/>
              </p:cNvSpPr>
              <p:nvPr/>
            </p:nvSpPr>
            <p:spPr bwMode="auto">
              <a:xfrm>
                <a:off x="4156" y="3181"/>
                <a:ext cx="527" cy="369"/>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2778" name="Oval 11">
                <a:extLst>
                  <a:ext uri="{FF2B5EF4-FFF2-40B4-BE49-F238E27FC236}">
                    <a16:creationId xmlns:a16="http://schemas.microsoft.com/office/drawing/2014/main" id="{226E8E0B-93F8-A4CF-9846-E3E8F23224CA}"/>
                  </a:ext>
                </a:extLst>
              </p:cNvPr>
              <p:cNvSpPr>
                <a:spLocks noChangeArrowheads="1"/>
              </p:cNvSpPr>
              <p:nvPr/>
            </p:nvSpPr>
            <p:spPr bwMode="auto">
              <a:xfrm>
                <a:off x="5120" y="3464"/>
                <a:ext cx="527" cy="369"/>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2779" name="Freeform 12">
                <a:extLst>
                  <a:ext uri="{FF2B5EF4-FFF2-40B4-BE49-F238E27FC236}">
                    <a16:creationId xmlns:a16="http://schemas.microsoft.com/office/drawing/2014/main" id="{072FCD91-7B34-51C2-9846-B77C486D5CE7}"/>
                  </a:ext>
                </a:extLst>
              </p:cNvPr>
              <p:cNvSpPr>
                <a:spLocks/>
              </p:cNvSpPr>
              <p:nvPr/>
            </p:nvSpPr>
            <p:spPr bwMode="auto">
              <a:xfrm>
                <a:off x="414" y="3146"/>
                <a:ext cx="708" cy="261"/>
              </a:xfrm>
              <a:custGeom>
                <a:avLst/>
                <a:gdLst>
                  <a:gd name="T0" fmla="*/ 0 w 708"/>
                  <a:gd name="T1" fmla="*/ 261 h 261"/>
                  <a:gd name="T2" fmla="*/ 141 w 708"/>
                  <a:gd name="T3" fmla="*/ 106 h 261"/>
                  <a:gd name="T4" fmla="*/ 331 w 708"/>
                  <a:gd name="T5" fmla="*/ 22 h 261"/>
                  <a:gd name="T6" fmla="*/ 708 w 708"/>
                  <a:gd name="T7" fmla="*/ 63 h 261"/>
                  <a:gd name="T8" fmla="*/ 0 60000 65536"/>
                  <a:gd name="T9" fmla="*/ 0 60000 65536"/>
                  <a:gd name="T10" fmla="*/ 0 60000 65536"/>
                  <a:gd name="T11" fmla="*/ 0 60000 65536"/>
                  <a:gd name="T12" fmla="*/ 0 w 708"/>
                  <a:gd name="T13" fmla="*/ 0 h 261"/>
                  <a:gd name="T14" fmla="*/ 708 w 708"/>
                  <a:gd name="T15" fmla="*/ 261 h 261"/>
                </a:gdLst>
                <a:ahLst/>
                <a:cxnLst>
                  <a:cxn ang="T8">
                    <a:pos x="T0" y="T1"/>
                  </a:cxn>
                  <a:cxn ang="T9">
                    <a:pos x="T2" y="T3"/>
                  </a:cxn>
                  <a:cxn ang="T10">
                    <a:pos x="T4" y="T5"/>
                  </a:cxn>
                  <a:cxn ang="T11">
                    <a:pos x="T6" y="T7"/>
                  </a:cxn>
                </a:cxnLst>
                <a:rect l="T12" t="T13" r="T14" b="T15"/>
                <a:pathLst>
                  <a:path w="708" h="261">
                    <a:moveTo>
                      <a:pt x="0" y="261"/>
                    </a:moveTo>
                    <a:lnTo>
                      <a:pt x="141" y="106"/>
                    </a:lnTo>
                    <a:cubicBezTo>
                      <a:pt x="196" y="66"/>
                      <a:pt x="237" y="29"/>
                      <a:pt x="331" y="22"/>
                    </a:cubicBezTo>
                    <a:cubicBezTo>
                      <a:pt x="412" y="0"/>
                      <a:pt x="650" y="81"/>
                      <a:pt x="708" y="63"/>
                    </a:cubicBezTo>
                  </a:path>
                </a:pathLst>
              </a:custGeom>
              <a:noFill/>
              <a:ln w="28575"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2780" name="Freeform 13">
                <a:extLst>
                  <a:ext uri="{FF2B5EF4-FFF2-40B4-BE49-F238E27FC236}">
                    <a16:creationId xmlns:a16="http://schemas.microsoft.com/office/drawing/2014/main" id="{9737472E-34B4-C126-6956-E036B13E443C}"/>
                  </a:ext>
                </a:extLst>
              </p:cNvPr>
              <p:cNvSpPr>
                <a:spLocks/>
              </p:cNvSpPr>
              <p:nvPr/>
            </p:nvSpPr>
            <p:spPr bwMode="auto">
              <a:xfrm>
                <a:off x="4667" y="3184"/>
                <a:ext cx="595" cy="308"/>
              </a:xfrm>
              <a:custGeom>
                <a:avLst/>
                <a:gdLst>
                  <a:gd name="T0" fmla="*/ 595 w 595"/>
                  <a:gd name="T1" fmla="*/ 308 h 308"/>
                  <a:gd name="T2" fmla="*/ 348 w 595"/>
                  <a:gd name="T3" fmla="*/ 33 h 308"/>
                  <a:gd name="T4" fmla="*/ 0 w 595"/>
                  <a:gd name="T5" fmla="*/ 110 h 308"/>
                  <a:gd name="T6" fmla="*/ 0 60000 65536"/>
                  <a:gd name="T7" fmla="*/ 0 60000 65536"/>
                  <a:gd name="T8" fmla="*/ 0 60000 65536"/>
                  <a:gd name="T9" fmla="*/ 0 w 595"/>
                  <a:gd name="T10" fmla="*/ 0 h 308"/>
                  <a:gd name="T11" fmla="*/ 595 w 595"/>
                  <a:gd name="T12" fmla="*/ 308 h 308"/>
                </a:gdLst>
                <a:ahLst/>
                <a:cxnLst>
                  <a:cxn ang="T6">
                    <a:pos x="T0" y="T1"/>
                  </a:cxn>
                  <a:cxn ang="T7">
                    <a:pos x="T2" y="T3"/>
                  </a:cxn>
                  <a:cxn ang="T8">
                    <a:pos x="T4" y="T5"/>
                  </a:cxn>
                </a:cxnLst>
                <a:rect l="T9" t="T10" r="T11" b="T12"/>
                <a:pathLst>
                  <a:path w="595" h="308">
                    <a:moveTo>
                      <a:pt x="595" y="308"/>
                    </a:moveTo>
                    <a:cubicBezTo>
                      <a:pt x="554" y="262"/>
                      <a:pt x="447" y="66"/>
                      <a:pt x="348" y="33"/>
                    </a:cubicBezTo>
                    <a:cubicBezTo>
                      <a:pt x="249" y="0"/>
                      <a:pt x="72" y="94"/>
                      <a:pt x="0" y="110"/>
                    </a:cubicBezTo>
                  </a:path>
                </a:pathLst>
              </a:custGeom>
              <a:noFill/>
              <a:ln w="28575"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gr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6" name="Rectangle 4">
            <a:extLst>
              <a:ext uri="{FF2B5EF4-FFF2-40B4-BE49-F238E27FC236}">
                <a16:creationId xmlns:a16="http://schemas.microsoft.com/office/drawing/2014/main" id="{1AA942B1-F6D7-C1CB-4B24-2029F132CB4C}"/>
              </a:ext>
            </a:extLst>
          </p:cNvPr>
          <p:cNvSpPr>
            <a:spLocks noChangeArrowheads="1"/>
          </p:cNvSpPr>
          <p:nvPr/>
        </p:nvSpPr>
        <p:spPr bwMode="auto">
          <a:xfrm>
            <a:off x="457200" y="115888"/>
            <a:ext cx="8229600" cy="633412"/>
          </a:xfrm>
          <a:prstGeom prst="rect">
            <a:avLst/>
          </a:prstGeom>
          <a:noFill/>
          <a:ln>
            <a:noFill/>
          </a:ln>
          <a:effec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eaLnBrk="1" hangingPunct="1">
              <a:defRPr/>
            </a:pPr>
            <a:endParaRPr lang="cs-CZ" sz="3200" b="1" dirty="0">
              <a:solidFill>
                <a:srgbClr val="800000"/>
              </a:solidFill>
              <a:effectLst>
                <a:outerShdw blurRad="38100" dist="38100" dir="2700000" algn="tl">
                  <a:srgbClr val="000000"/>
                </a:outerShdw>
              </a:effectLst>
              <a:latin typeface="Times New Roman" panose="02020603050405020304" pitchFamily="18" charset="0"/>
            </a:endParaRPr>
          </a:p>
        </p:txBody>
      </p:sp>
      <p:sp>
        <p:nvSpPr>
          <p:cNvPr id="267267" name="Rectangle 5">
            <a:extLst>
              <a:ext uri="{FF2B5EF4-FFF2-40B4-BE49-F238E27FC236}">
                <a16:creationId xmlns:a16="http://schemas.microsoft.com/office/drawing/2014/main" id="{3F199361-6768-EDDE-FE5C-84738DF43B8E}"/>
              </a:ext>
            </a:extLst>
          </p:cNvPr>
          <p:cNvSpPr>
            <a:spLocks noChangeArrowheads="1"/>
          </p:cNvSpPr>
          <p:nvPr/>
        </p:nvSpPr>
        <p:spPr bwMode="auto">
          <a:xfrm>
            <a:off x="0" y="836613"/>
            <a:ext cx="9144000" cy="52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en-US" sz="2000" b="1">
                <a:cs typeface="Calibri" panose="020F0502020204030204" pitchFamily="34" charset="0"/>
              </a:rPr>
              <a:t>Kryptopodzol (typicky 5. VS)</a:t>
            </a:r>
          </a:p>
          <a:p>
            <a:pPr eaLnBrk="1" hangingPunct="1">
              <a:buSzPct val="75000"/>
            </a:pPr>
            <a:r>
              <a:rPr lang="cs-CZ" altLang="en-US" sz="2000" b="1">
                <a:cs typeface="Calibri" panose="020F0502020204030204" pitchFamily="34" charset="0"/>
              </a:rPr>
              <a:t>Pseudoglej (HŘ 4) – </a:t>
            </a:r>
            <a:r>
              <a:rPr lang="cs-CZ" altLang="en-US" sz="2000" b="1" i="1">
                <a:cs typeface="Calibri" panose="020F0502020204030204" pitchFamily="34" charset="0"/>
              </a:rPr>
              <a:t>Molinia </a:t>
            </a:r>
            <a:r>
              <a:rPr lang="cs-CZ" altLang="en-US" sz="2000" b="1">
                <a:cs typeface="Calibri" panose="020F0502020204030204" pitchFamily="34" charset="0"/>
              </a:rPr>
              <a:t>spp., </a:t>
            </a:r>
            <a:r>
              <a:rPr lang="cs-CZ" altLang="en-US" sz="2000" b="1" i="1">
                <a:cs typeface="Calibri" panose="020F0502020204030204" pitchFamily="34" charset="0"/>
              </a:rPr>
              <a:t>Luzula pilosa</a:t>
            </a:r>
            <a:r>
              <a:rPr lang="cs-CZ" altLang="en-US" sz="2000" b="1">
                <a:cs typeface="Calibri" panose="020F0502020204030204" pitchFamily="34" charset="0"/>
              </a:rPr>
              <a:t>, </a:t>
            </a:r>
            <a:r>
              <a:rPr lang="cs-CZ" altLang="en-US" sz="2000" b="1" i="1">
                <a:cs typeface="Calibri" panose="020F0502020204030204" pitchFamily="34" charset="0"/>
              </a:rPr>
              <a:t>Carex brizoides</a:t>
            </a:r>
            <a:r>
              <a:rPr lang="cs-CZ" altLang="en-US" sz="2000" b="1">
                <a:cs typeface="Calibri" panose="020F0502020204030204" pitchFamily="34" charset="0"/>
              </a:rPr>
              <a:t>, </a:t>
            </a:r>
            <a:r>
              <a:rPr lang="cs-CZ" altLang="en-US" sz="2000" b="1" i="1">
                <a:cs typeface="Calibri" panose="020F0502020204030204" pitchFamily="34" charset="0"/>
              </a:rPr>
              <a:t>Juncus conglomeratus</a:t>
            </a:r>
            <a:r>
              <a:rPr lang="cs-CZ" altLang="en-US" sz="2000" b="1">
                <a:cs typeface="Calibri" panose="020F0502020204030204" pitchFamily="34" charset="0"/>
              </a:rPr>
              <a:t>, </a:t>
            </a:r>
            <a:r>
              <a:rPr lang="cs-CZ" altLang="en-US" sz="2000" b="1" i="1">
                <a:cs typeface="Calibri" panose="020F0502020204030204" pitchFamily="34" charset="0"/>
              </a:rPr>
              <a:t>Juncus effusus</a:t>
            </a:r>
            <a:r>
              <a:rPr lang="cs-CZ" altLang="en-US" sz="2000" b="1">
                <a:cs typeface="Calibri" panose="020F0502020204030204" pitchFamily="34" charset="0"/>
              </a:rPr>
              <a:t>, </a:t>
            </a:r>
            <a:r>
              <a:rPr lang="cs-CZ" altLang="en-US" sz="2000" b="1" i="1">
                <a:cs typeface="Calibri" panose="020F0502020204030204" pitchFamily="34" charset="0"/>
              </a:rPr>
              <a:t>Carex sylvatica</a:t>
            </a:r>
            <a:r>
              <a:rPr lang="cs-CZ" altLang="en-US" sz="2000" b="1">
                <a:cs typeface="Calibri" panose="020F0502020204030204" pitchFamily="34" charset="0"/>
              </a:rPr>
              <a:t>, </a:t>
            </a:r>
            <a:r>
              <a:rPr lang="cs-CZ" altLang="en-US" sz="2000" b="1" i="1">
                <a:cs typeface="Calibri" panose="020F0502020204030204" pitchFamily="34" charset="0"/>
              </a:rPr>
              <a:t>Stachys sylvatica</a:t>
            </a:r>
          </a:p>
          <a:p>
            <a:pPr eaLnBrk="1" hangingPunct="1">
              <a:buSzPct val="75000"/>
            </a:pPr>
            <a:r>
              <a:rPr lang="cs-CZ" altLang="en-US" sz="2000" b="1">
                <a:cs typeface="Calibri" panose="020F0502020204030204" pitchFamily="34" charset="0"/>
              </a:rPr>
              <a:t>Glej (HŘ 5b) – </a:t>
            </a:r>
            <a:r>
              <a:rPr lang="cs-CZ" altLang="en-US" sz="2000" b="1" i="1">
                <a:cs typeface="Calibri" panose="020F0502020204030204" pitchFamily="34" charset="0"/>
              </a:rPr>
              <a:t>Caltha palustris</a:t>
            </a:r>
            <a:r>
              <a:rPr lang="cs-CZ" altLang="en-US" sz="2000" b="1">
                <a:cs typeface="Calibri" panose="020F0502020204030204" pitchFamily="34" charset="0"/>
              </a:rPr>
              <a:t>,</a:t>
            </a:r>
            <a:r>
              <a:rPr lang="cs-CZ" altLang="en-US" sz="2000" b="1" i="1">
                <a:cs typeface="Calibri" panose="020F0502020204030204" pitchFamily="34" charset="0"/>
              </a:rPr>
              <a:t> Carex riparia</a:t>
            </a:r>
            <a:r>
              <a:rPr lang="cs-CZ" altLang="en-US" sz="2000" b="1">
                <a:cs typeface="Calibri" panose="020F0502020204030204" pitchFamily="34" charset="0"/>
              </a:rPr>
              <a:t>,</a:t>
            </a:r>
            <a:r>
              <a:rPr lang="cs-CZ" altLang="en-US" sz="2000" b="1" i="1">
                <a:cs typeface="Calibri" panose="020F0502020204030204" pitchFamily="34" charset="0"/>
              </a:rPr>
              <a:t> Carex elongata</a:t>
            </a:r>
            <a:r>
              <a:rPr lang="cs-CZ" altLang="en-US" sz="2000" b="1">
                <a:cs typeface="Calibri" panose="020F0502020204030204" pitchFamily="34" charset="0"/>
              </a:rPr>
              <a:t>,</a:t>
            </a:r>
            <a:r>
              <a:rPr lang="cs-CZ" altLang="en-US" sz="2000" b="1" i="1">
                <a:cs typeface="Calibri" panose="020F0502020204030204" pitchFamily="34" charset="0"/>
              </a:rPr>
              <a:t> Iris pseudacorus </a:t>
            </a:r>
            <a:r>
              <a:rPr lang="cs-CZ" altLang="en-US" sz="2000" b="1">
                <a:cs typeface="Calibri" panose="020F0502020204030204" pitchFamily="34" charset="0"/>
              </a:rPr>
              <a:t>aj.</a:t>
            </a:r>
          </a:p>
          <a:p>
            <a:pPr eaLnBrk="1" hangingPunct="1">
              <a:buSzPct val="75000"/>
            </a:pPr>
            <a:r>
              <a:rPr lang="cs-CZ" altLang="en-US" sz="2000" b="1">
                <a:cs typeface="Calibri" panose="020F0502020204030204" pitchFamily="34" charset="0"/>
              </a:rPr>
              <a:t>Organozem (kombinace A 6 v různých vegetačních stupních) – </a:t>
            </a:r>
            <a:r>
              <a:rPr lang="cs-CZ" altLang="en-US" sz="2000" b="1" i="1">
                <a:cs typeface="Calibri" panose="020F0502020204030204" pitchFamily="34" charset="0"/>
              </a:rPr>
              <a:t>Drosera rotundifolia</a:t>
            </a:r>
            <a:r>
              <a:rPr lang="cs-CZ" altLang="en-US" sz="2000" b="1">
                <a:cs typeface="Calibri" panose="020F0502020204030204" pitchFamily="34" charset="0"/>
              </a:rPr>
              <a:t>, </a:t>
            </a:r>
            <a:r>
              <a:rPr lang="cs-CZ" altLang="en-US" sz="2000" b="1" i="1">
                <a:cs typeface="Calibri" panose="020F0502020204030204" pitchFamily="34" charset="0"/>
              </a:rPr>
              <a:t>Sphagnum </a:t>
            </a:r>
            <a:r>
              <a:rPr lang="cs-CZ" altLang="en-US" sz="2000" b="1">
                <a:cs typeface="Calibri" panose="020F0502020204030204" pitchFamily="34" charset="0"/>
              </a:rPr>
              <a:t>spp., </a:t>
            </a:r>
            <a:r>
              <a:rPr lang="cs-CZ" altLang="en-US" sz="2000" b="1" i="1">
                <a:cs typeface="Calibri" panose="020F0502020204030204" pitchFamily="34" charset="0"/>
              </a:rPr>
              <a:t>Ledum palustre</a:t>
            </a:r>
            <a:r>
              <a:rPr lang="cs-CZ" altLang="en-US" sz="2000" b="1">
                <a:cs typeface="Calibri" panose="020F0502020204030204" pitchFamily="34" charset="0"/>
              </a:rPr>
              <a:t>, </a:t>
            </a:r>
            <a:r>
              <a:rPr lang="cs-CZ" altLang="en-US" sz="2000" b="1" i="1">
                <a:cs typeface="Calibri" panose="020F0502020204030204" pitchFamily="34" charset="0"/>
              </a:rPr>
              <a:t>Andromeda polifolia</a:t>
            </a:r>
            <a:r>
              <a:rPr lang="cs-CZ" altLang="en-US" sz="2000" b="1">
                <a:cs typeface="Calibri" panose="020F0502020204030204" pitchFamily="34" charset="0"/>
              </a:rPr>
              <a:t>, </a:t>
            </a:r>
            <a:r>
              <a:rPr lang="cs-CZ" altLang="en-US" sz="2000" b="1" i="1">
                <a:cs typeface="Calibri" panose="020F0502020204030204" pitchFamily="34" charset="0"/>
              </a:rPr>
              <a:t>Vaccinium uliginosum</a:t>
            </a:r>
            <a:r>
              <a:rPr lang="cs-CZ" altLang="en-US" sz="2000" b="1">
                <a:cs typeface="Calibri" panose="020F0502020204030204" pitchFamily="34" charset="0"/>
              </a:rPr>
              <a:t> aj</a:t>
            </a:r>
            <a:r>
              <a:rPr lang="cs-CZ" altLang="en-US" sz="2000" b="1" i="1">
                <a:cs typeface="Calibri" panose="020F0502020204030204" pitchFamily="34" charset="0"/>
              </a:rPr>
              <a:t>.</a:t>
            </a:r>
          </a:p>
          <a:p>
            <a:pPr eaLnBrk="1" hangingPunct="1">
              <a:buSzPct val="75000"/>
            </a:pPr>
            <a:r>
              <a:rPr lang="cs-CZ" altLang="en-US" sz="2000" b="1">
                <a:cs typeface="Calibri" panose="020F0502020204030204" pitchFamily="34" charset="0"/>
              </a:rPr>
              <a:t>Fluvizem (HŘ 5a) – </a:t>
            </a:r>
            <a:r>
              <a:rPr lang="cs-CZ" altLang="en-US" sz="2000" b="1" i="1">
                <a:cs typeface="Calibri" panose="020F0502020204030204" pitchFamily="34" charset="0"/>
              </a:rPr>
              <a:t>Phalaris arundinacea, Chrysosplenium alternifolium</a:t>
            </a:r>
            <a:r>
              <a:rPr lang="cs-CZ" altLang="en-US" sz="2000" b="1">
                <a:cs typeface="Calibri" panose="020F0502020204030204" pitchFamily="34" charset="0"/>
              </a:rPr>
              <a:t>, </a:t>
            </a:r>
            <a:r>
              <a:rPr lang="cs-CZ" altLang="en-US" sz="2000" b="1" i="1">
                <a:cs typeface="Calibri" panose="020F0502020204030204" pitchFamily="34" charset="0"/>
              </a:rPr>
              <a:t>Caltha palustris</a:t>
            </a:r>
            <a:r>
              <a:rPr lang="cs-CZ" altLang="en-US" sz="2000" b="1">
                <a:cs typeface="Calibri" panose="020F0502020204030204" pitchFamily="34" charset="0"/>
              </a:rPr>
              <a:t>, </a:t>
            </a:r>
            <a:r>
              <a:rPr lang="cs-CZ" altLang="en-US" sz="2000" b="1" i="1">
                <a:cs typeface="Calibri" panose="020F0502020204030204" pitchFamily="34" charset="0"/>
              </a:rPr>
              <a:t>Petasites hybridus</a:t>
            </a:r>
            <a:r>
              <a:rPr lang="cs-CZ" altLang="en-US" sz="2000" b="1">
                <a:cs typeface="Calibri" panose="020F0502020204030204" pitchFamily="34" charset="0"/>
              </a:rPr>
              <a:t>, </a:t>
            </a:r>
            <a:r>
              <a:rPr lang="cs-CZ" altLang="en-US" sz="2000" b="1" i="1">
                <a:cs typeface="Calibri" panose="020F0502020204030204" pitchFamily="34" charset="0"/>
              </a:rPr>
              <a:t>Petasites albus </a:t>
            </a:r>
            <a:r>
              <a:rPr lang="cs-CZ" altLang="en-US" sz="2000" b="1">
                <a:cs typeface="Calibri" panose="020F0502020204030204" pitchFamily="34" charset="0"/>
              </a:rPr>
              <a:t>aj.</a:t>
            </a:r>
          </a:p>
          <a:p>
            <a:pPr eaLnBrk="1" hangingPunct="1">
              <a:buSzPct val="75000"/>
            </a:pPr>
            <a:r>
              <a:rPr lang="cs-CZ" altLang="en-US" sz="2000" b="1">
                <a:cs typeface="Calibri" panose="020F0502020204030204" pitchFamily="34" charset="0"/>
              </a:rPr>
              <a:t>Solončak a slanec </a:t>
            </a:r>
            <a:r>
              <a:rPr lang="cs-CZ" altLang="en-US" sz="2000" b="1" i="1">
                <a:cs typeface="Calibri" panose="020F0502020204030204" pitchFamily="34" charset="0"/>
              </a:rPr>
              <a:t>– </a:t>
            </a:r>
            <a:r>
              <a:rPr lang="cs-CZ" altLang="en-US" sz="2000" b="1">
                <a:cs typeface="Calibri" panose="020F0502020204030204" pitchFamily="34" charset="0"/>
              </a:rPr>
              <a:t>halofyty (</a:t>
            </a:r>
            <a:r>
              <a:rPr lang="cs-CZ" altLang="en-US" sz="2000" b="1" i="1">
                <a:cs typeface="Calibri" panose="020F0502020204030204" pitchFamily="34" charset="0"/>
              </a:rPr>
              <a:t>Puccinellia distans</a:t>
            </a:r>
            <a:r>
              <a:rPr lang="cs-CZ" altLang="en-US" sz="2000" b="1">
                <a:cs typeface="Calibri" panose="020F0502020204030204" pitchFamily="34" charset="0"/>
              </a:rPr>
              <a:t>, </a:t>
            </a:r>
            <a:r>
              <a:rPr lang="cs-CZ" altLang="en-US" sz="2000" b="1" i="1">
                <a:cs typeface="Calibri" panose="020F0502020204030204" pitchFamily="34" charset="0"/>
              </a:rPr>
              <a:t>Salicornia prostrata </a:t>
            </a:r>
            <a:r>
              <a:rPr lang="cs-CZ" altLang="en-US" sz="2000" b="1">
                <a:cs typeface="Calibri" panose="020F0502020204030204" pitchFamily="34" charset="0"/>
              </a:rPr>
              <a:t>aj.)</a:t>
            </a:r>
            <a:endParaRPr lang="cs-CZ" altLang="en-US" sz="2000" b="1" i="1">
              <a:cs typeface="Calibri" panose="020F0502020204030204" pitchFamily="34" charset="0"/>
            </a:endParaRPr>
          </a:p>
          <a:p>
            <a:pPr eaLnBrk="1" hangingPunct="1"/>
            <a:endParaRPr lang="cs-CZ" altLang="en-US" sz="2800" b="1">
              <a:solidFill>
                <a:srgbClr val="800000"/>
              </a:solidFill>
              <a:latin typeface="Times New Roman" panose="02020603050405020304" pitchFamily="18" charset="0"/>
            </a:endParaRPr>
          </a:p>
          <a:p>
            <a:pPr eaLnBrk="1" hangingPunct="1"/>
            <a:endParaRPr lang="cs-CZ" altLang="en-US" sz="2400" b="1" i="1">
              <a:solidFill>
                <a:srgbClr val="800000"/>
              </a:solidFill>
              <a:latin typeface="Times New Roman" panose="02020603050405020304" pitchFamily="18" charset="0"/>
            </a:endParaRPr>
          </a:p>
        </p:txBody>
      </p:sp>
      <p:sp>
        <p:nvSpPr>
          <p:cNvPr id="6" name="Rectangle 2">
            <a:extLst>
              <a:ext uri="{FF2B5EF4-FFF2-40B4-BE49-F238E27FC236}">
                <a16:creationId xmlns:a16="http://schemas.microsoft.com/office/drawing/2014/main" id="{9DF6CC7E-F165-3831-56A6-E7E3C206B71D}"/>
              </a:ext>
            </a:extLst>
          </p:cNvPr>
          <p:cNvSpPr>
            <a:spLocks noGrp="1" noChangeArrowheads="1"/>
          </p:cNvSpPr>
          <p:nvPr>
            <p:ph type="title"/>
          </p:nvPr>
        </p:nvSpPr>
        <p:spPr>
          <a:xfrm>
            <a:off x="457200" y="274638"/>
            <a:ext cx="8229600" cy="706437"/>
          </a:xfrm>
        </p:spPr>
        <p:txBody>
          <a:bodyPr/>
          <a:lstStyle/>
          <a:p>
            <a:pPr eaLnBrk="1" hangingPunct="1">
              <a:defRPr/>
            </a:pPr>
            <a:r>
              <a:rPr lang="cs-CZ" sz="3600" b="1" kern="1200" dirty="0">
                <a:solidFill>
                  <a:schemeClr val="tx1"/>
                </a:solidFill>
              </a:rPr>
              <a:t>Vegetace a půdní typy</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17290A19-857B-C4B0-B3A8-36554C7538C8}"/>
              </a:ext>
            </a:extLst>
          </p:cNvPr>
          <p:cNvSpPr>
            <a:spLocks noGrp="1" noChangeArrowheads="1"/>
          </p:cNvSpPr>
          <p:nvPr>
            <p:ph type="title"/>
          </p:nvPr>
        </p:nvSpPr>
        <p:spPr/>
        <p:txBody>
          <a:bodyPr/>
          <a:lstStyle/>
          <a:p>
            <a:pPr eaLnBrk="1" hangingPunct="1">
              <a:defRPr/>
            </a:pPr>
            <a:r>
              <a:rPr lang="cs-CZ" sz="3600" b="1" kern="1200" dirty="0">
                <a:solidFill>
                  <a:schemeClr val="tx1"/>
                </a:solidFill>
              </a:rPr>
              <a:t>Význam geobiocenologického klasifikačního systému</a:t>
            </a:r>
          </a:p>
        </p:txBody>
      </p:sp>
      <p:sp>
        <p:nvSpPr>
          <p:cNvPr id="269315" name="Rectangle 3">
            <a:extLst>
              <a:ext uri="{FF2B5EF4-FFF2-40B4-BE49-F238E27FC236}">
                <a16:creationId xmlns:a16="http://schemas.microsoft.com/office/drawing/2014/main" id="{19B44483-C67F-41CA-C7ED-413686008889}"/>
              </a:ext>
            </a:extLst>
          </p:cNvPr>
          <p:cNvSpPr>
            <a:spLocks noGrp="1" noChangeArrowheads="1"/>
          </p:cNvSpPr>
          <p:nvPr>
            <p:ph type="body" idx="1"/>
          </p:nvPr>
        </p:nvSpPr>
        <p:spPr>
          <a:xfrm>
            <a:off x="115888" y="1600200"/>
            <a:ext cx="8866187" cy="4889500"/>
          </a:xfrm>
        </p:spPr>
        <p:txBody>
          <a:bodyPr/>
          <a:lstStyle/>
          <a:p>
            <a:pPr eaLnBrk="1" hangingPunct="1">
              <a:lnSpc>
                <a:spcPct val="90000"/>
              </a:lnSpc>
            </a:pPr>
            <a:r>
              <a:rPr lang="cs-CZ" altLang="en-US" sz="2400" b="1"/>
              <a:t>daná jednotka určuje trvalé ekologické podmínky daného stanoviště </a:t>
            </a:r>
          </a:p>
          <a:p>
            <a:pPr eaLnBrk="1" hangingPunct="1">
              <a:lnSpc>
                <a:spcPct val="90000"/>
              </a:lnSpc>
            </a:pPr>
            <a:r>
              <a:rPr lang="cs-CZ" altLang="en-US" sz="2400" b="1"/>
              <a:t>daná jednotka ± určuje potenciální vegetaci</a:t>
            </a:r>
          </a:p>
          <a:p>
            <a:pPr eaLnBrk="1" hangingPunct="1">
              <a:lnSpc>
                <a:spcPct val="90000"/>
              </a:lnSpc>
            </a:pPr>
            <a:r>
              <a:rPr lang="cs-CZ" altLang="en-US" sz="2400" b="1"/>
              <a:t>srovnání aktuálního a potenciálního stavu umožňuje odhadnout míru ovlivnění člověkem (přirozenost aktuálního společenstva)</a:t>
            </a:r>
          </a:p>
          <a:p>
            <a:pPr eaLnBrk="1" hangingPunct="1">
              <a:lnSpc>
                <a:spcPct val="90000"/>
              </a:lnSpc>
            </a:pPr>
            <a:r>
              <a:rPr lang="cs-CZ" altLang="en-US" sz="2400" b="1"/>
              <a:t>srovnání aktuálního a potenciálního stavu umožňuje odhadnout vhodnost aktuální vegetace, míru využití potenciálu stanoviště</a:t>
            </a:r>
          </a:p>
          <a:p>
            <a:pPr eaLnBrk="1" hangingPunct="1">
              <a:lnSpc>
                <a:spcPct val="90000"/>
              </a:lnSpc>
            </a:pPr>
            <a:r>
              <a:rPr lang="cs-CZ" altLang="en-US" sz="2400" b="1"/>
              <a:t>územní systémy ekologické stability</a:t>
            </a:r>
          </a:p>
          <a:p>
            <a:pPr eaLnBrk="1" hangingPunct="1">
              <a:lnSpc>
                <a:spcPct val="90000"/>
              </a:lnSpc>
            </a:pPr>
            <a:r>
              <a:rPr lang="cs-CZ" altLang="en-US" sz="2400" b="1"/>
              <a:t>krajinné plánování (biogeografická diferenciace krajiny </a:t>
            </a:r>
          </a:p>
          <a:p>
            <a:pPr eaLnBrk="1" hangingPunct="1">
              <a:lnSpc>
                <a:spcPct val="90000"/>
              </a:lnSpc>
              <a:buFontTx/>
              <a:buNone/>
            </a:pPr>
            <a:r>
              <a:rPr lang="cs-CZ" altLang="en-US" sz="2400" b="1"/>
              <a:t>     v geobiocenologickém pojetí)</a:t>
            </a:r>
          </a:p>
          <a:p>
            <a:pPr eaLnBrk="1" hangingPunct="1">
              <a:lnSpc>
                <a:spcPct val="90000"/>
              </a:lnSpc>
            </a:pPr>
            <a:r>
              <a:rPr lang="cs-CZ" altLang="en-US" sz="2400" b="1"/>
              <a:t>ochrana přírody</a:t>
            </a:r>
          </a:p>
          <a:p>
            <a:pPr eaLnBrk="1" hangingPunct="1">
              <a:lnSpc>
                <a:spcPct val="90000"/>
              </a:lnSpc>
            </a:pPr>
            <a:r>
              <a:rPr lang="cs-CZ" altLang="en-US" sz="2400" b="1"/>
              <a:t>na Slovensku použití v lesnictví</a:t>
            </a:r>
          </a:p>
          <a:p>
            <a:pPr eaLnBrk="1" hangingPunct="1">
              <a:lnSpc>
                <a:spcPct val="90000"/>
              </a:lnSpc>
            </a:pPr>
            <a:r>
              <a:rPr lang="cs-CZ" altLang="en-US" sz="2400" b="1"/>
              <a:t>atd.</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793" name="Group 177">
            <a:extLst>
              <a:ext uri="{FF2B5EF4-FFF2-40B4-BE49-F238E27FC236}">
                <a16:creationId xmlns:a16="http://schemas.microsoft.com/office/drawing/2014/main" id="{93A8ED18-465C-7A45-C2BB-3A0026BF1DD4}"/>
              </a:ext>
            </a:extLst>
          </p:cNvPr>
          <p:cNvGraphicFramePr>
            <a:graphicFrameLocks noGrp="1"/>
          </p:cNvGraphicFramePr>
          <p:nvPr/>
        </p:nvGraphicFramePr>
        <p:xfrm>
          <a:off x="71438" y="819150"/>
          <a:ext cx="9001125" cy="5513388"/>
        </p:xfrm>
        <a:graphic>
          <a:graphicData uri="http://schemas.openxmlformats.org/drawingml/2006/table">
            <a:tbl>
              <a:tblPr/>
              <a:tblGrid>
                <a:gridCol w="2835275">
                  <a:extLst>
                    <a:ext uri="{9D8B030D-6E8A-4147-A177-3AD203B41FA5}">
                      <a16:colId xmlns:a16="http://schemas.microsoft.com/office/drawing/2014/main" val="20000"/>
                    </a:ext>
                  </a:extLst>
                </a:gridCol>
                <a:gridCol w="1035050">
                  <a:extLst>
                    <a:ext uri="{9D8B030D-6E8A-4147-A177-3AD203B41FA5}">
                      <a16:colId xmlns:a16="http://schemas.microsoft.com/office/drawing/2014/main" val="20001"/>
                    </a:ext>
                  </a:extLst>
                </a:gridCol>
                <a:gridCol w="1409700">
                  <a:extLst>
                    <a:ext uri="{9D8B030D-6E8A-4147-A177-3AD203B41FA5}">
                      <a16:colId xmlns:a16="http://schemas.microsoft.com/office/drawing/2014/main" val="20002"/>
                    </a:ext>
                  </a:extLst>
                </a:gridCol>
                <a:gridCol w="2260600">
                  <a:extLst>
                    <a:ext uri="{9D8B030D-6E8A-4147-A177-3AD203B41FA5}">
                      <a16:colId xmlns:a16="http://schemas.microsoft.com/office/drawing/2014/main" val="20003"/>
                    </a:ext>
                  </a:extLst>
                </a:gridCol>
                <a:gridCol w="1460500">
                  <a:extLst>
                    <a:ext uri="{9D8B030D-6E8A-4147-A177-3AD203B41FA5}">
                      <a16:colId xmlns:a16="http://schemas.microsoft.com/office/drawing/2014/main" val="20004"/>
                    </a:ext>
                  </a:extLst>
                </a:gridCol>
              </a:tblGrid>
              <a:tr h="3968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1B3</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2B3</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5AB3</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2BC5a</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72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může zde být vinohrad?</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6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může zde být meruňkový sad?</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6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může zde existovat květnatá louka s kohoutkem lučním?</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6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může se zde hospodařit se smrkem?</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6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jak by měl vypadat přírodě blízký remízek?</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16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mám koupit rodinný domek za babku?</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68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houbařský ráj?</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4926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poroste zde luční kvítí?</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39683" name="Rectangle 67">
            <a:extLst>
              <a:ext uri="{FF2B5EF4-FFF2-40B4-BE49-F238E27FC236}">
                <a16:creationId xmlns:a16="http://schemas.microsoft.com/office/drawing/2014/main" id="{D3B32BAD-8E09-CD78-975A-492AED91A176}"/>
              </a:ext>
            </a:extLst>
          </p:cNvPr>
          <p:cNvSpPr>
            <a:spLocks noChangeArrowheads="1"/>
          </p:cNvSpPr>
          <p:nvPr/>
        </p:nvSpPr>
        <p:spPr bwMode="auto">
          <a:xfrm>
            <a:off x="161925" y="142875"/>
            <a:ext cx="8820150" cy="495300"/>
          </a:xfrm>
          <a:prstGeom prst="rect">
            <a:avLst/>
          </a:prstGeom>
          <a:noFill/>
          <a:ln w="9525">
            <a:noFill/>
            <a:miter lim="800000"/>
            <a:headEnd/>
            <a:tailEnd/>
          </a:ln>
          <a:effectLst/>
        </p:spPr>
        <p:txBody>
          <a:bodyPr anchor="ctr"/>
          <a:lstStyle/>
          <a:p>
            <a:pPr algn="ctr" eaLnBrk="1" hangingPunct="1">
              <a:defRPr/>
            </a:pPr>
            <a:r>
              <a:rPr lang="cs-CZ" sz="3600" b="1" dirty="0">
                <a:latin typeface="Calibri" panose="020F0502020204030204" pitchFamily="34" charset="0"/>
                <a:ea typeface="+mj-ea"/>
                <a:cs typeface="+mj-cs"/>
              </a:rPr>
              <a:t>Význam geobiocenologie</a:t>
            </a:r>
          </a:p>
        </p:txBody>
      </p:sp>
      <p:pic>
        <p:nvPicPr>
          <p:cNvPr id="13" name="Obrázek 12">
            <a:extLst>
              <a:ext uri="{FF2B5EF4-FFF2-40B4-BE49-F238E27FC236}">
                <a16:creationId xmlns:a16="http://schemas.microsoft.com/office/drawing/2014/main" id="{8DC1E029-E3FA-4168-8F10-8B25D2AE5930}"/>
              </a:ext>
            </a:extLst>
          </p:cNvPr>
          <p:cNvPicPr preferRelativeResize="0">
            <a:picLocks/>
          </p:cNvPicPr>
          <p:nvPr/>
        </p:nvPicPr>
        <p:blipFill>
          <a:blip r:embed="rId3">
            <a:extLst>
              <a:ext uri="{28A0092B-C50C-407E-A947-70E740481C1C}">
                <a14:useLocalDpi xmlns:a14="http://schemas.microsoft.com/office/drawing/2010/main"/>
              </a:ext>
            </a:extLst>
          </a:blip>
          <a:srcRect/>
          <a:stretch>
            <a:fillRect/>
          </a:stretch>
        </p:blipFill>
        <p:spPr bwMode="auto">
          <a:xfrm>
            <a:off x="2906713" y="1216025"/>
            <a:ext cx="61563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ázek 13">
            <a:extLst>
              <a:ext uri="{FF2B5EF4-FFF2-40B4-BE49-F238E27FC236}">
                <a16:creationId xmlns:a16="http://schemas.microsoft.com/office/drawing/2014/main" id="{4E0CA3D0-6CFE-113C-92DD-8E73BF1C18B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906713" y="1674813"/>
            <a:ext cx="61563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ázek 14">
            <a:extLst>
              <a:ext uri="{FF2B5EF4-FFF2-40B4-BE49-F238E27FC236}">
                <a16:creationId xmlns:a16="http://schemas.microsoft.com/office/drawing/2014/main" id="{348E8BE4-B716-5511-7051-97B9C2BF0559}"/>
              </a:ext>
            </a:extLst>
          </p:cNvPr>
          <p:cNvPicPr preferRelativeResize="0">
            <a:picLocks/>
          </p:cNvPicPr>
          <p:nvPr/>
        </p:nvPicPr>
        <p:blipFill>
          <a:blip r:embed="rId5">
            <a:extLst>
              <a:ext uri="{28A0092B-C50C-407E-A947-70E740481C1C}">
                <a14:useLocalDpi xmlns:a14="http://schemas.microsoft.com/office/drawing/2010/main"/>
              </a:ext>
            </a:extLst>
          </a:blip>
          <a:srcRect/>
          <a:stretch>
            <a:fillRect/>
          </a:stretch>
        </p:blipFill>
        <p:spPr bwMode="auto">
          <a:xfrm>
            <a:off x="2906713" y="2376488"/>
            <a:ext cx="617378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rázek 17">
            <a:extLst>
              <a:ext uri="{FF2B5EF4-FFF2-40B4-BE49-F238E27FC236}">
                <a16:creationId xmlns:a16="http://schemas.microsoft.com/office/drawing/2014/main" id="{97DAA00B-D2B8-138D-0520-545B81FB3B9D}"/>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906713" y="4800600"/>
            <a:ext cx="61563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ázek 20">
            <a:extLst>
              <a:ext uri="{FF2B5EF4-FFF2-40B4-BE49-F238E27FC236}">
                <a16:creationId xmlns:a16="http://schemas.microsoft.com/office/drawing/2014/main" id="{DEE661E0-8171-B9C6-FE7A-BF616173CAE3}"/>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906713" y="5900738"/>
            <a:ext cx="61563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430" name="TextovéPole 21">
            <a:extLst>
              <a:ext uri="{FF2B5EF4-FFF2-40B4-BE49-F238E27FC236}">
                <a16:creationId xmlns:a16="http://schemas.microsoft.com/office/drawing/2014/main" id="{19D243BB-8D44-0635-4BB7-64193E8F028C}"/>
              </a:ext>
            </a:extLst>
          </p:cNvPr>
          <p:cNvSpPr txBox="1">
            <a:spLocks noChangeArrowheads="1"/>
          </p:cNvSpPr>
          <p:nvPr/>
        </p:nvSpPr>
        <p:spPr bwMode="auto">
          <a:xfrm>
            <a:off x="53975" y="6403975"/>
            <a:ext cx="9063038" cy="400050"/>
          </a:xfrm>
          <a:prstGeom prst="rect">
            <a:avLst/>
          </a:prstGeom>
          <a:solidFill>
            <a:schemeClr val="bg1"/>
          </a:solidFill>
          <a:ln w="31750">
            <a:solidFill>
              <a:srgbClr val="800000"/>
            </a:solidFill>
            <a:miter lim="800000"/>
            <a:headEnd/>
            <a:tailEnd/>
          </a:ln>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a:spcBef>
                <a:spcPct val="0"/>
              </a:spcBef>
              <a:buFontTx/>
              <a:buNone/>
            </a:pPr>
            <a:r>
              <a:rPr lang="cs-CZ" altLang="en-US" sz="2000" b="1">
                <a:cs typeface="Calibri" panose="020F0502020204030204" pitchFamily="34" charset="0"/>
              </a:rPr>
              <a:t>++ = určitě ano; + = ano; +- = horko-těžko; - = ne, -- = určitě ne; ? = kdo ví?</a:t>
            </a:r>
          </a:p>
        </p:txBody>
      </p:sp>
      <p:pic>
        <p:nvPicPr>
          <p:cNvPr id="2" name="Obrázek 1">
            <a:extLst>
              <a:ext uri="{FF2B5EF4-FFF2-40B4-BE49-F238E27FC236}">
                <a16:creationId xmlns:a16="http://schemas.microsoft.com/office/drawing/2014/main" id="{18EE4F49-EF96-25FC-1B75-760F6C327E76}"/>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14650" y="4064000"/>
            <a:ext cx="6165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a:extLst>
              <a:ext uri="{FF2B5EF4-FFF2-40B4-BE49-F238E27FC236}">
                <a16:creationId xmlns:a16="http://schemas.microsoft.com/office/drawing/2014/main" id="{D950BFDE-5941-28C4-2282-0CC6011C3A7F}"/>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874963" y="5476875"/>
            <a:ext cx="62055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ázek 19">
            <a:extLst>
              <a:ext uri="{FF2B5EF4-FFF2-40B4-BE49-F238E27FC236}">
                <a16:creationId xmlns:a16="http://schemas.microsoft.com/office/drawing/2014/main" id="{15670305-4E0E-A28F-1071-D427C19BF93D}"/>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2906713" y="3370263"/>
            <a:ext cx="61563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0-#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0-#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6"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145">
                                          <p:stCondLst>
                                            <p:cond delay="0"/>
                                          </p:stCondLst>
                                        </p:cTn>
                                        <p:tgtEl>
                                          <p:spTgt spid="21"/>
                                        </p:tgtEl>
                                      </p:cBhvr>
                                    </p:animEffect>
                                    <p:anim calcmode="lin" valueType="num">
                                      <p:cBhvr>
                                        <p:cTn id="50"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55" dur="7">
                                          <p:stCondLst>
                                            <p:cond delay="162"/>
                                          </p:stCondLst>
                                        </p:cTn>
                                        <p:tgtEl>
                                          <p:spTgt spid="21"/>
                                        </p:tgtEl>
                                      </p:cBhvr>
                                      <p:to x="100000" y="60000"/>
                                    </p:animScale>
                                    <p:animScale>
                                      <p:cBhvr>
                                        <p:cTn id="56" dur="41" decel="50000">
                                          <p:stCondLst>
                                            <p:cond delay="169"/>
                                          </p:stCondLst>
                                        </p:cTn>
                                        <p:tgtEl>
                                          <p:spTgt spid="21"/>
                                        </p:tgtEl>
                                      </p:cBhvr>
                                      <p:to x="100000" y="100000"/>
                                    </p:animScale>
                                    <p:animScale>
                                      <p:cBhvr>
                                        <p:cTn id="57" dur="7">
                                          <p:stCondLst>
                                            <p:cond delay="328"/>
                                          </p:stCondLst>
                                        </p:cTn>
                                        <p:tgtEl>
                                          <p:spTgt spid="21"/>
                                        </p:tgtEl>
                                      </p:cBhvr>
                                      <p:to x="100000" y="80000"/>
                                    </p:animScale>
                                    <p:animScale>
                                      <p:cBhvr>
                                        <p:cTn id="58" dur="41" decel="50000">
                                          <p:stCondLst>
                                            <p:cond delay="335"/>
                                          </p:stCondLst>
                                        </p:cTn>
                                        <p:tgtEl>
                                          <p:spTgt spid="21"/>
                                        </p:tgtEl>
                                      </p:cBhvr>
                                      <p:to x="100000" y="100000"/>
                                    </p:animScale>
                                    <p:animScale>
                                      <p:cBhvr>
                                        <p:cTn id="59" dur="7">
                                          <p:stCondLst>
                                            <p:cond delay="410"/>
                                          </p:stCondLst>
                                        </p:cTn>
                                        <p:tgtEl>
                                          <p:spTgt spid="21"/>
                                        </p:tgtEl>
                                      </p:cBhvr>
                                      <p:to x="100000" y="90000"/>
                                    </p:animScale>
                                    <p:animScale>
                                      <p:cBhvr>
                                        <p:cTn id="60" dur="41" decel="50000">
                                          <p:stCondLst>
                                            <p:cond delay="417"/>
                                          </p:stCondLst>
                                        </p:cTn>
                                        <p:tgtEl>
                                          <p:spTgt spid="21"/>
                                        </p:tgtEl>
                                      </p:cBhvr>
                                      <p:to x="100000" y="100000"/>
                                    </p:animScale>
                                    <p:animScale>
                                      <p:cBhvr>
                                        <p:cTn id="61" dur="7">
                                          <p:stCondLst>
                                            <p:cond delay="452"/>
                                          </p:stCondLst>
                                        </p:cTn>
                                        <p:tgtEl>
                                          <p:spTgt spid="21"/>
                                        </p:tgtEl>
                                      </p:cBhvr>
                                      <p:to x="100000" y="95000"/>
                                    </p:animScale>
                                    <p:animScale>
                                      <p:cBhvr>
                                        <p:cTn id="62" dur="41" decel="50000">
                                          <p:stCondLst>
                                            <p:cond delay="459"/>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E79BE983-CC5E-ADA6-6384-E1902395B9CE}"/>
              </a:ext>
            </a:extLst>
          </p:cNvPr>
          <p:cNvSpPr>
            <a:spLocks noGrp="1" noChangeArrowheads="1"/>
          </p:cNvSpPr>
          <p:nvPr>
            <p:ph type="title"/>
          </p:nvPr>
        </p:nvSpPr>
        <p:spPr/>
        <p:txBody>
          <a:bodyPr/>
          <a:lstStyle/>
          <a:p>
            <a:pPr eaLnBrk="1" hangingPunct="1">
              <a:defRPr/>
            </a:pPr>
            <a:r>
              <a:rPr lang="cs-CZ" sz="3600" b="1" kern="1200" dirty="0">
                <a:solidFill>
                  <a:schemeClr val="tx1"/>
                </a:solidFill>
              </a:rPr>
              <a:t>Zařazování do geobiocenologického klasifikačního systému</a:t>
            </a:r>
          </a:p>
        </p:txBody>
      </p:sp>
      <p:sp>
        <p:nvSpPr>
          <p:cNvPr id="273411" name="Rectangle 3">
            <a:extLst>
              <a:ext uri="{FF2B5EF4-FFF2-40B4-BE49-F238E27FC236}">
                <a16:creationId xmlns:a16="http://schemas.microsoft.com/office/drawing/2014/main" id="{05398044-39D1-D402-AF50-4B1F8C4B8F34}"/>
              </a:ext>
            </a:extLst>
          </p:cNvPr>
          <p:cNvSpPr>
            <a:spLocks noGrp="1" noChangeArrowheads="1"/>
          </p:cNvSpPr>
          <p:nvPr>
            <p:ph type="body" idx="1"/>
          </p:nvPr>
        </p:nvSpPr>
        <p:spPr>
          <a:xfrm>
            <a:off x="215900" y="1600200"/>
            <a:ext cx="8748713" cy="5032375"/>
          </a:xfrm>
        </p:spPr>
        <p:txBody>
          <a:bodyPr/>
          <a:lstStyle/>
          <a:p>
            <a:pPr marL="609600" indent="-609600" eaLnBrk="1" hangingPunct="1">
              <a:lnSpc>
                <a:spcPct val="90000"/>
              </a:lnSpc>
              <a:buFontTx/>
              <a:buAutoNum type="arabicPeriod"/>
            </a:pPr>
            <a:r>
              <a:rPr lang="cs-CZ" altLang="en-US" sz="2400" b="1"/>
              <a:t>Určení vegetačního stupně (výskyt a růst dřevin, fytoindikace, charakteristiky abiotického prostředí, zejména klimatu)</a:t>
            </a:r>
          </a:p>
          <a:p>
            <a:pPr marL="609600" indent="-609600" eaLnBrk="1" hangingPunct="1">
              <a:lnSpc>
                <a:spcPct val="90000"/>
              </a:lnSpc>
              <a:buFontTx/>
              <a:buAutoNum type="arabicPeriod"/>
            </a:pPr>
            <a:r>
              <a:rPr lang="cs-CZ" altLang="en-US" sz="2400" b="1"/>
              <a:t>Určení trofické řady – pomocí fytoindikace (ale lze též na základě vlastností půd, geologického substrátu apod.)</a:t>
            </a:r>
          </a:p>
          <a:p>
            <a:pPr marL="609600" indent="-609600" eaLnBrk="1" hangingPunct="1">
              <a:lnSpc>
                <a:spcPct val="90000"/>
              </a:lnSpc>
              <a:buFontTx/>
              <a:buAutoNum type="arabicPeriod"/>
            </a:pPr>
            <a:r>
              <a:rPr lang="cs-CZ" altLang="en-US" sz="2400" b="1"/>
              <a:t>Určení hydrické řady – pomocí fytoindikace, ale též okulárně</a:t>
            </a:r>
          </a:p>
          <a:p>
            <a:pPr marL="609600" indent="-609600" eaLnBrk="1" hangingPunct="1">
              <a:lnSpc>
                <a:spcPct val="90000"/>
              </a:lnSpc>
              <a:buFontTx/>
              <a:buAutoNum type="arabicPeriod"/>
            </a:pPr>
            <a:r>
              <a:rPr lang="cs-CZ" altLang="en-US" sz="2400" b="1"/>
              <a:t>Určení skupiny typů geobiocénů – na základě geobiocenologické formule; </a:t>
            </a:r>
            <a:r>
              <a:rPr lang="cs-CZ" altLang="en-US" sz="2400" b="1">
                <a:solidFill>
                  <a:srgbClr val="FF0000"/>
                </a:solidFill>
              </a:rPr>
              <a:t>pokud jedné formuli odpovídá více STG, tak vyberu tu jednotku, jejíž charakteristika nejlépe odpovídá skutečnosti</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5458" name="Obrázek 3">
            <a:extLst>
              <a:ext uri="{FF2B5EF4-FFF2-40B4-BE49-F238E27FC236}">
                <a16:creationId xmlns:a16="http://schemas.microsoft.com/office/drawing/2014/main" id="{F273C5D2-0ABD-E098-690C-EA56217DF4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0" y="17463"/>
            <a:ext cx="915035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0" name="Rectangle 2">
            <a:extLst>
              <a:ext uri="{FF2B5EF4-FFF2-40B4-BE49-F238E27FC236}">
                <a16:creationId xmlns:a16="http://schemas.microsoft.com/office/drawing/2014/main" id="{05BAD15B-9D7C-AC98-52E4-8A9F6FEF00E7}"/>
              </a:ext>
            </a:extLst>
          </p:cNvPr>
          <p:cNvSpPr>
            <a:spLocks noGrp="1" noChangeArrowheads="1"/>
          </p:cNvSpPr>
          <p:nvPr>
            <p:ph type="title"/>
          </p:nvPr>
        </p:nvSpPr>
        <p:spPr>
          <a:xfrm>
            <a:off x="457200" y="152400"/>
            <a:ext cx="8229600" cy="490538"/>
          </a:xfrm>
        </p:spPr>
        <p:txBody>
          <a:bodyPr/>
          <a:lstStyle/>
          <a:p>
            <a:pPr eaLnBrk="1" hangingPunct="1">
              <a:defRPr/>
            </a:pPr>
            <a:r>
              <a:rPr lang="cs-CZ" altLang="en-US" sz="3600" b="1" kern="1200" dirty="0">
                <a:solidFill>
                  <a:schemeClr val="tx1"/>
                </a:solidFill>
              </a:rPr>
              <a:t>Srovnání systémů</a:t>
            </a:r>
          </a:p>
        </p:txBody>
      </p:sp>
      <p:sp>
        <p:nvSpPr>
          <p:cNvPr id="98310" name="Text Box 6">
            <a:extLst>
              <a:ext uri="{FF2B5EF4-FFF2-40B4-BE49-F238E27FC236}">
                <a16:creationId xmlns:a16="http://schemas.microsoft.com/office/drawing/2014/main" id="{F717B872-7169-7880-96B1-A2667217A860}"/>
              </a:ext>
            </a:extLst>
          </p:cNvPr>
          <p:cNvSpPr txBox="1">
            <a:spLocks noChangeArrowheads="1"/>
          </p:cNvSpPr>
          <p:nvPr/>
        </p:nvSpPr>
        <p:spPr bwMode="auto">
          <a:xfrm>
            <a:off x="2735263" y="2744788"/>
            <a:ext cx="3924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1800" b="1">
                <a:solidFill>
                  <a:srgbClr val="FF0000"/>
                </a:solidFill>
              </a:rPr>
              <a:t>STG 2B3 – </a:t>
            </a:r>
            <a:r>
              <a:rPr lang="cs-CZ" altLang="en-US" sz="1800" b="1" i="1">
                <a:solidFill>
                  <a:srgbClr val="FF0000"/>
                </a:solidFill>
              </a:rPr>
              <a:t>Fagi-querceta typica</a:t>
            </a:r>
          </a:p>
        </p:txBody>
      </p:sp>
      <p:sp>
        <p:nvSpPr>
          <p:cNvPr id="98311" name="Freeform 7">
            <a:extLst>
              <a:ext uri="{FF2B5EF4-FFF2-40B4-BE49-F238E27FC236}">
                <a16:creationId xmlns:a16="http://schemas.microsoft.com/office/drawing/2014/main" id="{F0D27BDC-90DF-5D42-D376-D0937EAADD08}"/>
              </a:ext>
            </a:extLst>
          </p:cNvPr>
          <p:cNvSpPr>
            <a:spLocks/>
          </p:cNvSpPr>
          <p:nvPr/>
        </p:nvSpPr>
        <p:spPr bwMode="auto">
          <a:xfrm>
            <a:off x="3743325" y="1592263"/>
            <a:ext cx="1008063" cy="252412"/>
          </a:xfrm>
          <a:custGeom>
            <a:avLst/>
            <a:gdLst>
              <a:gd name="T0" fmla="*/ 0 w 635"/>
              <a:gd name="T1" fmla="*/ 2147483646 h 159"/>
              <a:gd name="T2" fmla="*/ 2147483646 w 635"/>
              <a:gd name="T3" fmla="*/ 2147483646 h 159"/>
              <a:gd name="T4" fmla="*/ 2147483646 w 635"/>
              <a:gd name="T5" fmla="*/ 2147483646 h 159"/>
              <a:gd name="T6" fmla="*/ 2147483646 w 635"/>
              <a:gd name="T7" fmla="*/ 2147483646 h 159"/>
              <a:gd name="T8" fmla="*/ 2147483646 w 635"/>
              <a:gd name="T9" fmla="*/ 0 h 159"/>
              <a:gd name="T10" fmla="*/ 2147483646 w 635"/>
              <a:gd name="T11" fmla="*/ 0 h 159"/>
              <a:gd name="T12" fmla="*/ 2147483646 w 635"/>
              <a:gd name="T13" fmla="*/ 2147483646 h 159"/>
              <a:gd name="T14" fmla="*/ 0 w 635"/>
              <a:gd name="T15" fmla="*/ 2147483646 h 159"/>
              <a:gd name="T16" fmla="*/ 0 60000 65536"/>
              <a:gd name="T17" fmla="*/ 0 60000 65536"/>
              <a:gd name="T18" fmla="*/ 0 60000 65536"/>
              <a:gd name="T19" fmla="*/ 0 60000 65536"/>
              <a:gd name="T20" fmla="*/ 0 60000 65536"/>
              <a:gd name="T21" fmla="*/ 0 60000 65536"/>
              <a:gd name="T22" fmla="*/ 0 60000 65536"/>
              <a:gd name="T23" fmla="*/ 0 60000 65536"/>
              <a:gd name="T24" fmla="*/ 0 w 635"/>
              <a:gd name="T25" fmla="*/ 0 h 159"/>
              <a:gd name="T26" fmla="*/ 635 w 635"/>
              <a:gd name="T27" fmla="*/ 159 h 1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5" h="159">
                <a:moveTo>
                  <a:pt x="0" y="91"/>
                </a:moveTo>
                <a:lnTo>
                  <a:pt x="454" y="159"/>
                </a:lnTo>
                <a:lnTo>
                  <a:pt x="635" y="136"/>
                </a:lnTo>
                <a:lnTo>
                  <a:pt x="545" y="23"/>
                </a:lnTo>
                <a:lnTo>
                  <a:pt x="409" y="0"/>
                </a:lnTo>
                <a:lnTo>
                  <a:pt x="273" y="0"/>
                </a:lnTo>
                <a:lnTo>
                  <a:pt x="114" y="68"/>
                </a:lnTo>
                <a:lnTo>
                  <a:pt x="0" y="91"/>
                </a:lnTo>
                <a:close/>
              </a:path>
            </a:pathLst>
          </a:custGeom>
          <a:noFill/>
          <a:ln w="50800">
            <a:solidFill>
              <a:srgbClr val="003366"/>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8312" name="Text Box 8">
            <a:extLst>
              <a:ext uri="{FF2B5EF4-FFF2-40B4-BE49-F238E27FC236}">
                <a16:creationId xmlns:a16="http://schemas.microsoft.com/office/drawing/2014/main" id="{AF68C37F-124E-7FE9-91B4-E0992565AC75}"/>
              </a:ext>
            </a:extLst>
          </p:cNvPr>
          <p:cNvSpPr txBox="1">
            <a:spLocks noChangeArrowheads="1"/>
          </p:cNvSpPr>
          <p:nvPr/>
        </p:nvSpPr>
        <p:spPr bwMode="auto">
          <a:xfrm>
            <a:off x="2808288" y="873125"/>
            <a:ext cx="316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1800" b="1">
                <a:solidFill>
                  <a:schemeClr val="accent2"/>
                </a:solidFill>
              </a:rPr>
              <a:t>STG 3C3 – </a:t>
            </a:r>
            <a:r>
              <a:rPr lang="cs-CZ" altLang="en-US" sz="1800" b="1" i="1">
                <a:solidFill>
                  <a:schemeClr val="accent2"/>
                </a:solidFill>
              </a:rPr>
              <a:t>Tili-acereta</a:t>
            </a:r>
          </a:p>
        </p:txBody>
      </p:sp>
      <p:grpSp>
        <p:nvGrpSpPr>
          <p:cNvPr id="2" name="Group 10">
            <a:extLst>
              <a:ext uri="{FF2B5EF4-FFF2-40B4-BE49-F238E27FC236}">
                <a16:creationId xmlns:a16="http://schemas.microsoft.com/office/drawing/2014/main" id="{DCEDEB63-5E65-915C-A52E-1E97B407B41D}"/>
              </a:ext>
            </a:extLst>
          </p:cNvPr>
          <p:cNvGrpSpPr>
            <a:grpSpLocks/>
          </p:cNvGrpSpPr>
          <p:nvPr/>
        </p:nvGrpSpPr>
        <p:grpSpPr bwMode="auto">
          <a:xfrm>
            <a:off x="0" y="1196975"/>
            <a:ext cx="9144000" cy="2952750"/>
            <a:chOff x="0" y="754"/>
            <a:chExt cx="5760" cy="1860"/>
          </a:xfrm>
        </p:grpSpPr>
        <p:sp>
          <p:nvSpPr>
            <p:cNvPr id="275477" name="Freeform 5">
              <a:extLst>
                <a:ext uri="{FF2B5EF4-FFF2-40B4-BE49-F238E27FC236}">
                  <a16:creationId xmlns:a16="http://schemas.microsoft.com/office/drawing/2014/main" id="{486AC900-FBD2-97D2-BF6A-921974172C9A}"/>
                </a:ext>
              </a:extLst>
            </p:cNvPr>
            <p:cNvSpPr>
              <a:spLocks/>
            </p:cNvSpPr>
            <p:nvPr/>
          </p:nvSpPr>
          <p:spPr bwMode="auto">
            <a:xfrm>
              <a:off x="0" y="754"/>
              <a:ext cx="5760" cy="1860"/>
            </a:xfrm>
            <a:custGeom>
              <a:avLst/>
              <a:gdLst>
                <a:gd name="T0" fmla="*/ 2948 w 5760"/>
                <a:gd name="T1" fmla="*/ 295 h 1860"/>
                <a:gd name="T2" fmla="*/ 3606 w 5760"/>
                <a:gd name="T3" fmla="*/ 227 h 1860"/>
                <a:gd name="T4" fmla="*/ 3833 w 5760"/>
                <a:gd name="T5" fmla="*/ 159 h 1860"/>
                <a:gd name="T6" fmla="*/ 4082 w 5760"/>
                <a:gd name="T7" fmla="*/ 136 h 1860"/>
                <a:gd name="T8" fmla="*/ 4377 w 5760"/>
                <a:gd name="T9" fmla="*/ 91 h 1860"/>
                <a:gd name="T10" fmla="*/ 4581 w 5760"/>
                <a:gd name="T11" fmla="*/ 91 h 1860"/>
                <a:gd name="T12" fmla="*/ 5035 w 5760"/>
                <a:gd name="T13" fmla="*/ 45 h 1860"/>
                <a:gd name="T14" fmla="*/ 5488 w 5760"/>
                <a:gd name="T15" fmla="*/ 0 h 1860"/>
                <a:gd name="T16" fmla="*/ 5760 w 5760"/>
                <a:gd name="T17" fmla="*/ 0 h 1860"/>
                <a:gd name="T18" fmla="*/ 5715 w 5760"/>
                <a:gd name="T19" fmla="*/ 862 h 1860"/>
                <a:gd name="T20" fmla="*/ 5420 w 5760"/>
                <a:gd name="T21" fmla="*/ 862 h 1860"/>
                <a:gd name="T22" fmla="*/ 5171 w 5760"/>
                <a:gd name="T23" fmla="*/ 884 h 1860"/>
                <a:gd name="T24" fmla="*/ 4898 w 5760"/>
                <a:gd name="T25" fmla="*/ 930 h 1860"/>
                <a:gd name="T26" fmla="*/ 4785 w 5760"/>
                <a:gd name="T27" fmla="*/ 975 h 1860"/>
                <a:gd name="T28" fmla="*/ 4989 w 5760"/>
                <a:gd name="T29" fmla="*/ 1111 h 1860"/>
                <a:gd name="T30" fmla="*/ 5148 w 5760"/>
                <a:gd name="T31" fmla="*/ 1202 h 1860"/>
                <a:gd name="T32" fmla="*/ 5193 w 5760"/>
                <a:gd name="T33" fmla="*/ 1270 h 1860"/>
                <a:gd name="T34" fmla="*/ 5103 w 5760"/>
                <a:gd name="T35" fmla="*/ 1451 h 1860"/>
                <a:gd name="T36" fmla="*/ 4921 w 5760"/>
                <a:gd name="T37" fmla="*/ 1315 h 1860"/>
                <a:gd name="T38" fmla="*/ 4717 w 5760"/>
                <a:gd name="T39" fmla="*/ 1179 h 1860"/>
                <a:gd name="T40" fmla="*/ 4490 w 5760"/>
                <a:gd name="T41" fmla="*/ 1202 h 1860"/>
                <a:gd name="T42" fmla="*/ 4332 w 5760"/>
                <a:gd name="T43" fmla="*/ 1338 h 1860"/>
                <a:gd name="T44" fmla="*/ 4400 w 5760"/>
                <a:gd name="T45" fmla="*/ 1610 h 1860"/>
                <a:gd name="T46" fmla="*/ 4354 w 5760"/>
                <a:gd name="T47" fmla="*/ 1678 h 1860"/>
                <a:gd name="T48" fmla="*/ 3787 w 5760"/>
                <a:gd name="T49" fmla="*/ 1814 h 1860"/>
                <a:gd name="T50" fmla="*/ 3266 w 5760"/>
                <a:gd name="T51" fmla="*/ 1860 h 1860"/>
                <a:gd name="T52" fmla="*/ 2585 w 5760"/>
                <a:gd name="T53" fmla="*/ 1860 h 1860"/>
                <a:gd name="T54" fmla="*/ 1905 w 5760"/>
                <a:gd name="T55" fmla="*/ 1769 h 1860"/>
                <a:gd name="T56" fmla="*/ 998 w 5760"/>
                <a:gd name="T57" fmla="*/ 1678 h 1860"/>
                <a:gd name="T58" fmla="*/ 0 w 5760"/>
                <a:gd name="T59" fmla="*/ 1678 h 1860"/>
                <a:gd name="T60" fmla="*/ 0 w 5760"/>
                <a:gd name="T61" fmla="*/ 771 h 1860"/>
                <a:gd name="T62" fmla="*/ 1429 w 5760"/>
                <a:gd name="T63" fmla="*/ 612 h 1860"/>
                <a:gd name="T64" fmla="*/ 1769 w 5760"/>
                <a:gd name="T65" fmla="*/ 544 h 1860"/>
                <a:gd name="T66" fmla="*/ 2237 w 5760"/>
                <a:gd name="T67" fmla="*/ 435 h 18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760"/>
                <a:gd name="T103" fmla="*/ 0 h 1860"/>
                <a:gd name="T104" fmla="*/ 5760 w 5760"/>
                <a:gd name="T105" fmla="*/ 1860 h 18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760" h="1860">
                  <a:moveTo>
                    <a:pt x="2948" y="295"/>
                  </a:moveTo>
                  <a:lnTo>
                    <a:pt x="3606" y="227"/>
                  </a:lnTo>
                  <a:lnTo>
                    <a:pt x="3833" y="159"/>
                  </a:lnTo>
                  <a:lnTo>
                    <a:pt x="4082" y="136"/>
                  </a:lnTo>
                  <a:lnTo>
                    <a:pt x="4377" y="91"/>
                  </a:lnTo>
                  <a:lnTo>
                    <a:pt x="4581" y="91"/>
                  </a:lnTo>
                  <a:lnTo>
                    <a:pt x="5035" y="45"/>
                  </a:lnTo>
                  <a:lnTo>
                    <a:pt x="5488" y="0"/>
                  </a:lnTo>
                  <a:lnTo>
                    <a:pt x="5760" y="0"/>
                  </a:lnTo>
                  <a:lnTo>
                    <a:pt x="5715" y="862"/>
                  </a:lnTo>
                  <a:lnTo>
                    <a:pt x="5420" y="862"/>
                  </a:lnTo>
                  <a:lnTo>
                    <a:pt x="5171" y="884"/>
                  </a:lnTo>
                  <a:lnTo>
                    <a:pt x="4898" y="930"/>
                  </a:lnTo>
                  <a:lnTo>
                    <a:pt x="4785" y="975"/>
                  </a:lnTo>
                  <a:lnTo>
                    <a:pt x="4989" y="1111"/>
                  </a:lnTo>
                  <a:lnTo>
                    <a:pt x="5148" y="1202"/>
                  </a:lnTo>
                  <a:lnTo>
                    <a:pt x="5193" y="1270"/>
                  </a:lnTo>
                  <a:lnTo>
                    <a:pt x="5103" y="1451"/>
                  </a:lnTo>
                  <a:lnTo>
                    <a:pt x="4921" y="1315"/>
                  </a:lnTo>
                  <a:lnTo>
                    <a:pt x="4717" y="1179"/>
                  </a:lnTo>
                  <a:lnTo>
                    <a:pt x="4490" y="1202"/>
                  </a:lnTo>
                  <a:lnTo>
                    <a:pt x="4332" y="1338"/>
                  </a:lnTo>
                  <a:lnTo>
                    <a:pt x="4400" y="1610"/>
                  </a:lnTo>
                  <a:lnTo>
                    <a:pt x="4354" y="1678"/>
                  </a:lnTo>
                  <a:lnTo>
                    <a:pt x="3787" y="1814"/>
                  </a:lnTo>
                  <a:lnTo>
                    <a:pt x="3266" y="1860"/>
                  </a:lnTo>
                  <a:lnTo>
                    <a:pt x="2585" y="1860"/>
                  </a:lnTo>
                  <a:lnTo>
                    <a:pt x="1905" y="1769"/>
                  </a:lnTo>
                  <a:lnTo>
                    <a:pt x="998" y="1678"/>
                  </a:lnTo>
                  <a:lnTo>
                    <a:pt x="0" y="1678"/>
                  </a:lnTo>
                  <a:lnTo>
                    <a:pt x="0" y="771"/>
                  </a:lnTo>
                  <a:lnTo>
                    <a:pt x="1429" y="612"/>
                  </a:lnTo>
                  <a:lnTo>
                    <a:pt x="1769" y="544"/>
                  </a:lnTo>
                  <a:lnTo>
                    <a:pt x="2237" y="435"/>
                  </a:lnTo>
                </a:path>
              </a:pathLst>
            </a:cu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75478" name="Freeform 9">
              <a:extLst>
                <a:ext uri="{FF2B5EF4-FFF2-40B4-BE49-F238E27FC236}">
                  <a16:creationId xmlns:a16="http://schemas.microsoft.com/office/drawing/2014/main" id="{BF3804EE-862D-7C53-0ABB-04A2B24659AE}"/>
                </a:ext>
              </a:extLst>
            </p:cNvPr>
            <p:cNvSpPr>
              <a:spLocks/>
            </p:cNvSpPr>
            <p:nvPr/>
          </p:nvSpPr>
          <p:spPr bwMode="auto">
            <a:xfrm>
              <a:off x="2222" y="1062"/>
              <a:ext cx="922" cy="213"/>
            </a:xfrm>
            <a:custGeom>
              <a:avLst/>
              <a:gdLst>
                <a:gd name="T0" fmla="*/ 0 w 922"/>
                <a:gd name="T1" fmla="*/ 120 h 213"/>
                <a:gd name="T2" fmla="*/ 45 w 922"/>
                <a:gd name="T3" fmla="*/ 127 h 213"/>
                <a:gd name="T4" fmla="*/ 333 w 922"/>
                <a:gd name="T5" fmla="*/ 213 h 213"/>
                <a:gd name="T6" fmla="*/ 718 w 922"/>
                <a:gd name="T7" fmla="*/ 213 h 213"/>
                <a:gd name="T8" fmla="*/ 922 w 922"/>
                <a:gd name="T9" fmla="*/ 145 h 213"/>
                <a:gd name="T10" fmla="*/ 748 w 922"/>
                <a:gd name="T11" fmla="*/ 0 h 213"/>
                <a:gd name="T12" fmla="*/ 0 60000 65536"/>
                <a:gd name="T13" fmla="*/ 0 60000 65536"/>
                <a:gd name="T14" fmla="*/ 0 60000 65536"/>
                <a:gd name="T15" fmla="*/ 0 60000 65536"/>
                <a:gd name="T16" fmla="*/ 0 60000 65536"/>
                <a:gd name="T17" fmla="*/ 0 60000 65536"/>
                <a:gd name="T18" fmla="*/ 0 w 922"/>
                <a:gd name="T19" fmla="*/ 0 h 213"/>
                <a:gd name="T20" fmla="*/ 922 w 922"/>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922" h="213">
                  <a:moveTo>
                    <a:pt x="0" y="120"/>
                  </a:moveTo>
                  <a:cubicBezTo>
                    <a:pt x="29" y="129"/>
                    <a:pt x="14" y="127"/>
                    <a:pt x="45" y="127"/>
                  </a:cubicBezTo>
                  <a:lnTo>
                    <a:pt x="333" y="213"/>
                  </a:lnTo>
                  <a:lnTo>
                    <a:pt x="718" y="213"/>
                  </a:lnTo>
                  <a:lnTo>
                    <a:pt x="922" y="145"/>
                  </a:lnTo>
                  <a:lnTo>
                    <a:pt x="748" y="0"/>
                  </a:lnTo>
                </a:path>
              </a:pathLst>
            </a:custGeom>
            <a:noFill/>
            <a:ln w="5080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98315" name="Freeform 11">
            <a:extLst>
              <a:ext uri="{FF2B5EF4-FFF2-40B4-BE49-F238E27FC236}">
                <a16:creationId xmlns:a16="http://schemas.microsoft.com/office/drawing/2014/main" id="{A8A8E599-0D21-DAFF-97C9-9101CEE4492C}"/>
              </a:ext>
            </a:extLst>
          </p:cNvPr>
          <p:cNvSpPr>
            <a:spLocks/>
          </p:cNvSpPr>
          <p:nvPr/>
        </p:nvSpPr>
        <p:spPr bwMode="auto">
          <a:xfrm>
            <a:off x="3598863" y="1757363"/>
            <a:ext cx="1296987" cy="231775"/>
          </a:xfrm>
          <a:custGeom>
            <a:avLst/>
            <a:gdLst>
              <a:gd name="T0" fmla="*/ 0 w 817"/>
              <a:gd name="T1" fmla="*/ 2147483646 h 146"/>
              <a:gd name="T2" fmla="*/ 2147483646 w 817"/>
              <a:gd name="T3" fmla="*/ 0 h 146"/>
              <a:gd name="T4" fmla="*/ 2147483646 w 817"/>
              <a:gd name="T5" fmla="*/ 2147483646 h 146"/>
              <a:gd name="T6" fmla="*/ 2147483646 w 817"/>
              <a:gd name="T7" fmla="*/ 2147483646 h 146"/>
              <a:gd name="T8" fmla="*/ 2147483646 w 817"/>
              <a:gd name="T9" fmla="*/ 2147483646 h 146"/>
              <a:gd name="T10" fmla="*/ 2147483646 w 817"/>
              <a:gd name="T11" fmla="*/ 2147483646 h 146"/>
              <a:gd name="T12" fmla="*/ 2147483646 w 817"/>
              <a:gd name="T13" fmla="*/ 2147483646 h 146"/>
              <a:gd name="T14" fmla="*/ 2147483646 w 817"/>
              <a:gd name="T15" fmla="*/ 2147483646 h 146"/>
              <a:gd name="T16" fmla="*/ 2147483646 w 817"/>
              <a:gd name="T17" fmla="*/ 2147483646 h 146"/>
              <a:gd name="T18" fmla="*/ 0 w 817"/>
              <a:gd name="T19" fmla="*/ 2147483646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7"/>
              <a:gd name="T31" fmla="*/ 0 h 146"/>
              <a:gd name="T32" fmla="*/ 817 w 817"/>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7" h="146">
                <a:moveTo>
                  <a:pt x="0" y="52"/>
                </a:moveTo>
                <a:cubicBezTo>
                  <a:pt x="56" y="39"/>
                  <a:pt x="43" y="21"/>
                  <a:pt x="82" y="0"/>
                </a:cubicBezTo>
                <a:lnTo>
                  <a:pt x="432" y="78"/>
                </a:lnTo>
                <a:lnTo>
                  <a:pt x="658" y="55"/>
                </a:lnTo>
                <a:lnTo>
                  <a:pt x="749" y="55"/>
                </a:lnTo>
                <a:lnTo>
                  <a:pt x="817" y="78"/>
                </a:lnTo>
                <a:lnTo>
                  <a:pt x="704" y="123"/>
                </a:lnTo>
                <a:lnTo>
                  <a:pt x="658" y="146"/>
                </a:lnTo>
                <a:lnTo>
                  <a:pt x="295" y="146"/>
                </a:lnTo>
                <a:lnTo>
                  <a:pt x="0" y="52"/>
                </a:lnTo>
                <a:close/>
              </a:path>
            </a:pathLst>
          </a:custGeom>
          <a:noFill/>
          <a:ln w="508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8316" name="Text Box 12">
            <a:extLst>
              <a:ext uri="{FF2B5EF4-FFF2-40B4-BE49-F238E27FC236}">
                <a16:creationId xmlns:a16="http://schemas.microsoft.com/office/drawing/2014/main" id="{CD04EA42-27A0-2434-F3A9-06352254F7C6}"/>
              </a:ext>
            </a:extLst>
          </p:cNvPr>
          <p:cNvSpPr txBox="1">
            <a:spLocks noChangeArrowheads="1"/>
          </p:cNvSpPr>
          <p:nvPr/>
        </p:nvSpPr>
        <p:spPr bwMode="auto">
          <a:xfrm>
            <a:off x="4859338" y="1808163"/>
            <a:ext cx="3744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1800" b="1">
                <a:solidFill>
                  <a:srgbClr val="FF9900"/>
                </a:solidFill>
              </a:rPr>
              <a:t>STG 2BC3 – </a:t>
            </a:r>
            <a:r>
              <a:rPr lang="cs-CZ" altLang="en-US" sz="1800" b="1" i="1">
                <a:solidFill>
                  <a:srgbClr val="FF9900"/>
                </a:solidFill>
              </a:rPr>
              <a:t>Fagi-querceta aceris</a:t>
            </a:r>
          </a:p>
        </p:txBody>
      </p:sp>
      <p:sp>
        <p:nvSpPr>
          <p:cNvPr id="98317" name="Freeform 13">
            <a:extLst>
              <a:ext uri="{FF2B5EF4-FFF2-40B4-BE49-F238E27FC236}">
                <a16:creationId xmlns:a16="http://schemas.microsoft.com/office/drawing/2014/main" id="{D9BCF65E-9D56-2384-CBDB-A02E2A6557A3}"/>
              </a:ext>
            </a:extLst>
          </p:cNvPr>
          <p:cNvSpPr>
            <a:spLocks/>
          </p:cNvSpPr>
          <p:nvPr/>
        </p:nvSpPr>
        <p:spPr bwMode="auto">
          <a:xfrm>
            <a:off x="0" y="2997200"/>
            <a:ext cx="2987675" cy="863600"/>
          </a:xfrm>
          <a:custGeom>
            <a:avLst/>
            <a:gdLst>
              <a:gd name="T0" fmla="*/ 2147483646 w 1882"/>
              <a:gd name="T1" fmla="*/ 2147483646 h 544"/>
              <a:gd name="T2" fmla="*/ 2147483646 w 1882"/>
              <a:gd name="T3" fmla="*/ 2147483646 h 544"/>
              <a:gd name="T4" fmla="*/ 2147483646 w 1882"/>
              <a:gd name="T5" fmla="*/ 2147483646 h 544"/>
              <a:gd name="T6" fmla="*/ 2147483646 w 1882"/>
              <a:gd name="T7" fmla="*/ 2147483646 h 544"/>
              <a:gd name="T8" fmla="*/ 2147483646 w 1882"/>
              <a:gd name="T9" fmla="*/ 2147483646 h 544"/>
              <a:gd name="T10" fmla="*/ 2147483646 w 1882"/>
              <a:gd name="T11" fmla="*/ 0 h 544"/>
              <a:gd name="T12" fmla="*/ 2147483646 w 1882"/>
              <a:gd name="T13" fmla="*/ 0 h 544"/>
              <a:gd name="T14" fmla="*/ 2147483646 w 1882"/>
              <a:gd name="T15" fmla="*/ 0 h 544"/>
              <a:gd name="T16" fmla="*/ 2147483646 w 1882"/>
              <a:gd name="T17" fmla="*/ 2147483646 h 544"/>
              <a:gd name="T18" fmla="*/ 2147483646 w 1882"/>
              <a:gd name="T19" fmla="*/ 2147483646 h 544"/>
              <a:gd name="T20" fmla="*/ 0 w 1882"/>
              <a:gd name="T21" fmla="*/ 2147483646 h 544"/>
              <a:gd name="T22" fmla="*/ 2147483646 w 1882"/>
              <a:gd name="T23" fmla="*/ 2147483646 h 544"/>
              <a:gd name="T24" fmla="*/ 2147483646 w 1882"/>
              <a:gd name="T25" fmla="*/ 2147483646 h 544"/>
              <a:gd name="T26" fmla="*/ 2147483646 w 1882"/>
              <a:gd name="T27" fmla="*/ 2147483646 h 544"/>
              <a:gd name="T28" fmla="*/ 0 w 1882"/>
              <a:gd name="T29" fmla="*/ 2147483646 h 544"/>
              <a:gd name="T30" fmla="*/ 2147483646 w 1882"/>
              <a:gd name="T31" fmla="*/ 2147483646 h 5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82"/>
              <a:gd name="T49" fmla="*/ 0 h 544"/>
              <a:gd name="T50" fmla="*/ 1882 w 1882"/>
              <a:gd name="T51" fmla="*/ 544 h 5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82" h="544">
                <a:moveTo>
                  <a:pt x="22" y="136"/>
                </a:moveTo>
                <a:lnTo>
                  <a:pt x="272" y="181"/>
                </a:lnTo>
                <a:lnTo>
                  <a:pt x="589" y="136"/>
                </a:lnTo>
                <a:lnTo>
                  <a:pt x="793" y="113"/>
                </a:lnTo>
                <a:lnTo>
                  <a:pt x="907" y="136"/>
                </a:lnTo>
                <a:lnTo>
                  <a:pt x="1111" y="0"/>
                </a:lnTo>
                <a:lnTo>
                  <a:pt x="1451" y="0"/>
                </a:lnTo>
                <a:lnTo>
                  <a:pt x="1882" y="0"/>
                </a:lnTo>
                <a:lnTo>
                  <a:pt x="1224" y="544"/>
                </a:lnTo>
                <a:lnTo>
                  <a:pt x="975" y="521"/>
                </a:lnTo>
                <a:lnTo>
                  <a:pt x="0" y="521"/>
                </a:lnTo>
                <a:lnTo>
                  <a:pt x="22" y="408"/>
                </a:lnTo>
                <a:lnTo>
                  <a:pt x="158" y="408"/>
                </a:lnTo>
                <a:lnTo>
                  <a:pt x="136" y="340"/>
                </a:lnTo>
                <a:lnTo>
                  <a:pt x="0" y="340"/>
                </a:lnTo>
                <a:lnTo>
                  <a:pt x="22" y="13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8318" name="Text Box 14">
            <a:extLst>
              <a:ext uri="{FF2B5EF4-FFF2-40B4-BE49-F238E27FC236}">
                <a16:creationId xmlns:a16="http://schemas.microsoft.com/office/drawing/2014/main" id="{66D7C6D0-38B0-FAC9-B950-6799407E04D6}"/>
              </a:ext>
            </a:extLst>
          </p:cNvPr>
          <p:cNvSpPr txBox="1">
            <a:spLocks noChangeArrowheads="1"/>
          </p:cNvSpPr>
          <p:nvPr/>
        </p:nvSpPr>
        <p:spPr bwMode="auto">
          <a:xfrm>
            <a:off x="323850" y="3357563"/>
            <a:ext cx="22685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1800" b="1">
                <a:solidFill>
                  <a:schemeClr val="bg1"/>
                </a:solidFill>
              </a:rPr>
              <a:t>CMŠ -; Natura X2</a:t>
            </a:r>
          </a:p>
        </p:txBody>
      </p:sp>
      <p:sp>
        <p:nvSpPr>
          <p:cNvPr id="98319" name="Freeform 15">
            <a:extLst>
              <a:ext uri="{FF2B5EF4-FFF2-40B4-BE49-F238E27FC236}">
                <a16:creationId xmlns:a16="http://schemas.microsoft.com/office/drawing/2014/main" id="{8AFC7217-26CA-2ED5-D439-D6420224DB22}"/>
              </a:ext>
            </a:extLst>
          </p:cNvPr>
          <p:cNvSpPr>
            <a:spLocks/>
          </p:cNvSpPr>
          <p:nvPr/>
        </p:nvSpPr>
        <p:spPr bwMode="auto">
          <a:xfrm>
            <a:off x="1979613" y="2997200"/>
            <a:ext cx="1584325" cy="900113"/>
          </a:xfrm>
          <a:custGeom>
            <a:avLst/>
            <a:gdLst>
              <a:gd name="T0" fmla="*/ 0 w 998"/>
              <a:gd name="T1" fmla="*/ 2147483646 h 567"/>
              <a:gd name="T2" fmla="*/ 2147483646 w 998"/>
              <a:gd name="T3" fmla="*/ 0 h 567"/>
              <a:gd name="T4" fmla="*/ 2147483646 w 998"/>
              <a:gd name="T5" fmla="*/ 0 h 567"/>
              <a:gd name="T6" fmla="*/ 2147483646 w 998"/>
              <a:gd name="T7" fmla="*/ 2147483646 h 567"/>
              <a:gd name="T8" fmla="*/ 2147483646 w 998"/>
              <a:gd name="T9" fmla="*/ 2147483646 h 567"/>
              <a:gd name="T10" fmla="*/ 2147483646 w 998"/>
              <a:gd name="T11" fmla="*/ 2147483646 h 567"/>
              <a:gd name="T12" fmla="*/ 2147483646 w 998"/>
              <a:gd name="T13" fmla="*/ 2147483646 h 567"/>
              <a:gd name="T14" fmla="*/ 2147483646 w 998"/>
              <a:gd name="T15" fmla="*/ 2147483646 h 567"/>
              <a:gd name="T16" fmla="*/ 2147483646 w 998"/>
              <a:gd name="T17" fmla="*/ 2147483646 h 567"/>
              <a:gd name="T18" fmla="*/ 2147483646 w 998"/>
              <a:gd name="T19" fmla="*/ 2147483646 h 567"/>
              <a:gd name="T20" fmla="*/ 2147483646 w 998"/>
              <a:gd name="T21" fmla="*/ 2147483646 h 567"/>
              <a:gd name="T22" fmla="*/ 2147483646 w 998"/>
              <a:gd name="T23" fmla="*/ 2147483646 h 567"/>
              <a:gd name="T24" fmla="*/ 2147483646 w 998"/>
              <a:gd name="T25" fmla="*/ 2147483646 h 567"/>
              <a:gd name="T26" fmla="*/ 2147483646 w 998"/>
              <a:gd name="T27" fmla="*/ 2147483646 h 567"/>
              <a:gd name="T28" fmla="*/ 2147483646 w 998"/>
              <a:gd name="T29" fmla="*/ 2147483646 h 567"/>
              <a:gd name="T30" fmla="*/ 0 w 998"/>
              <a:gd name="T31" fmla="*/ 2147483646 h 5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98"/>
              <a:gd name="T49" fmla="*/ 0 h 567"/>
              <a:gd name="T50" fmla="*/ 998 w 998"/>
              <a:gd name="T51" fmla="*/ 567 h 5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98" h="567">
                <a:moveTo>
                  <a:pt x="0" y="544"/>
                </a:moveTo>
                <a:lnTo>
                  <a:pt x="658" y="0"/>
                </a:lnTo>
                <a:lnTo>
                  <a:pt x="748" y="0"/>
                </a:lnTo>
                <a:lnTo>
                  <a:pt x="658" y="45"/>
                </a:lnTo>
                <a:lnTo>
                  <a:pt x="612" y="136"/>
                </a:lnTo>
                <a:lnTo>
                  <a:pt x="817" y="181"/>
                </a:lnTo>
                <a:lnTo>
                  <a:pt x="953" y="204"/>
                </a:lnTo>
                <a:lnTo>
                  <a:pt x="998" y="295"/>
                </a:lnTo>
                <a:lnTo>
                  <a:pt x="885" y="340"/>
                </a:lnTo>
                <a:lnTo>
                  <a:pt x="748" y="363"/>
                </a:lnTo>
                <a:lnTo>
                  <a:pt x="635" y="363"/>
                </a:lnTo>
                <a:lnTo>
                  <a:pt x="567" y="499"/>
                </a:lnTo>
                <a:lnTo>
                  <a:pt x="454" y="521"/>
                </a:lnTo>
                <a:lnTo>
                  <a:pt x="295" y="544"/>
                </a:lnTo>
                <a:lnTo>
                  <a:pt x="227" y="567"/>
                </a:lnTo>
                <a:lnTo>
                  <a:pt x="0" y="544"/>
                </a:lnTo>
                <a:close/>
              </a:path>
            </a:pathLst>
          </a:custGeom>
          <a:noFill/>
          <a:ln w="38100">
            <a:solidFill>
              <a:srgbClr val="FFCC99"/>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8320" name="Text Box 16">
            <a:extLst>
              <a:ext uri="{FF2B5EF4-FFF2-40B4-BE49-F238E27FC236}">
                <a16:creationId xmlns:a16="http://schemas.microsoft.com/office/drawing/2014/main" id="{EF745173-2C1E-79F2-8131-7F5781D4684D}"/>
              </a:ext>
            </a:extLst>
          </p:cNvPr>
          <p:cNvSpPr txBox="1">
            <a:spLocks noChangeArrowheads="1"/>
          </p:cNvSpPr>
          <p:nvPr/>
        </p:nvSpPr>
        <p:spPr bwMode="auto">
          <a:xfrm>
            <a:off x="1547813" y="4005263"/>
            <a:ext cx="3924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1800" b="1">
                <a:solidFill>
                  <a:srgbClr val="FFCC99"/>
                </a:solidFill>
              </a:rPr>
              <a:t>CMŠ - </a:t>
            </a:r>
            <a:r>
              <a:rPr lang="cs-CZ" altLang="en-US" sz="1800" b="1" i="1">
                <a:solidFill>
                  <a:srgbClr val="FFCC99"/>
                </a:solidFill>
              </a:rPr>
              <a:t>Arrhenatherion</a:t>
            </a:r>
            <a:r>
              <a:rPr lang="cs-CZ" altLang="en-US" sz="1800" b="1">
                <a:solidFill>
                  <a:srgbClr val="FFCC99"/>
                </a:solidFill>
              </a:rPr>
              <a:t>; Natura T1.1</a:t>
            </a:r>
          </a:p>
        </p:txBody>
      </p:sp>
      <p:sp>
        <p:nvSpPr>
          <p:cNvPr id="98321" name="Freeform 17">
            <a:extLst>
              <a:ext uri="{FF2B5EF4-FFF2-40B4-BE49-F238E27FC236}">
                <a16:creationId xmlns:a16="http://schemas.microsoft.com/office/drawing/2014/main" id="{655D2FB6-A495-5001-4B2E-B8B56EFEC63A}"/>
              </a:ext>
            </a:extLst>
          </p:cNvPr>
          <p:cNvSpPr>
            <a:spLocks/>
          </p:cNvSpPr>
          <p:nvPr/>
        </p:nvSpPr>
        <p:spPr bwMode="auto">
          <a:xfrm>
            <a:off x="3024188" y="3176588"/>
            <a:ext cx="2087562" cy="180975"/>
          </a:xfrm>
          <a:custGeom>
            <a:avLst/>
            <a:gdLst>
              <a:gd name="T0" fmla="*/ 0 w 1315"/>
              <a:gd name="T1" fmla="*/ 0 h 114"/>
              <a:gd name="T2" fmla="*/ 2147483646 w 1315"/>
              <a:gd name="T3" fmla="*/ 2147483646 h 114"/>
              <a:gd name="T4" fmla="*/ 2147483646 w 1315"/>
              <a:gd name="T5" fmla="*/ 2147483646 h 114"/>
              <a:gd name="T6" fmla="*/ 2147483646 w 1315"/>
              <a:gd name="T7" fmla="*/ 2147483646 h 114"/>
              <a:gd name="T8" fmla="*/ 2147483646 w 1315"/>
              <a:gd name="T9" fmla="*/ 2147483646 h 114"/>
              <a:gd name="T10" fmla="*/ 2147483646 w 1315"/>
              <a:gd name="T11" fmla="*/ 2147483646 h 114"/>
              <a:gd name="T12" fmla="*/ 0 w 1315"/>
              <a:gd name="T13" fmla="*/ 0 h 114"/>
              <a:gd name="T14" fmla="*/ 0 60000 65536"/>
              <a:gd name="T15" fmla="*/ 0 60000 65536"/>
              <a:gd name="T16" fmla="*/ 0 60000 65536"/>
              <a:gd name="T17" fmla="*/ 0 60000 65536"/>
              <a:gd name="T18" fmla="*/ 0 60000 65536"/>
              <a:gd name="T19" fmla="*/ 0 60000 65536"/>
              <a:gd name="T20" fmla="*/ 0 60000 65536"/>
              <a:gd name="T21" fmla="*/ 0 w 1315"/>
              <a:gd name="T22" fmla="*/ 0 h 114"/>
              <a:gd name="T23" fmla="*/ 1315 w 1315"/>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15" h="114">
                <a:moveTo>
                  <a:pt x="0" y="0"/>
                </a:moveTo>
                <a:lnTo>
                  <a:pt x="635" y="23"/>
                </a:lnTo>
                <a:lnTo>
                  <a:pt x="1315" y="46"/>
                </a:lnTo>
                <a:lnTo>
                  <a:pt x="1066" y="114"/>
                </a:lnTo>
                <a:lnTo>
                  <a:pt x="544" y="114"/>
                </a:lnTo>
                <a:lnTo>
                  <a:pt x="295" y="114"/>
                </a:lnTo>
                <a:lnTo>
                  <a:pt x="0" y="0"/>
                </a:lnTo>
                <a:close/>
              </a:path>
            </a:pathLst>
          </a:custGeom>
          <a:noFill/>
          <a:ln w="38100">
            <a:solidFill>
              <a:srgbClr val="CC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8323" name="Text Box 19">
            <a:extLst>
              <a:ext uri="{FF2B5EF4-FFF2-40B4-BE49-F238E27FC236}">
                <a16:creationId xmlns:a16="http://schemas.microsoft.com/office/drawing/2014/main" id="{AC7E7770-3266-C204-4D59-C888E7949C1B}"/>
              </a:ext>
            </a:extLst>
          </p:cNvPr>
          <p:cNvSpPr txBox="1">
            <a:spLocks noChangeArrowheads="1"/>
          </p:cNvSpPr>
          <p:nvPr/>
        </p:nvSpPr>
        <p:spPr bwMode="auto">
          <a:xfrm>
            <a:off x="2555875" y="3392488"/>
            <a:ext cx="4787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1800" b="1">
                <a:solidFill>
                  <a:schemeClr val="accent1"/>
                </a:solidFill>
              </a:rPr>
              <a:t>CMŠ – </a:t>
            </a:r>
            <a:r>
              <a:rPr lang="cs-CZ" altLang="en-US" sz="1800" b="1" i="1">
                <a:solidFill>
                  <a:schemeClr val="accent1"/>
                </a:solidFill>
              </a:rPr>
              <a:t>Geranion sanguinei</a:t>
            </a:r>
            <a:r>
              <a:rPr lang="cs-CZ" altLang="en-US" sz="1800" b="1">
                <a:solidFill>
                  <a:schemeClr val="accent1"/>
                </a:solidFill>
              </a:rPr>
              <a:t>; Natura T4.1</a:t>
            </a:r>
            <a:endParaRPr lang="cs-CZ" altLang="en-US" sz="1800">
              <a:solidFill>
                <a:schemeClr val="accent1"/>
              </a:solidFill>
            </a:endParaRPr>
          </a:p>
        </p:txBody>
      </p:sp>
      <p:sp>
        <p:nvSpPr>
          <p:cNvPr id="98324" name="Freeform 20">
            <a:extLst>
              <a:ext uri="{FF2B5EF4-FFF2-40B4-BE49-F238E27FC236}">
                <a16:creationId xmlns:a16="http://schemas.microsoft.com/office/drawing/2014/main" id="{0EA7170B-D0EF-E204-373B-EEBF024F6FF3}"/>
              </a:ext>
            </a:extLst>
          </p:cNvPr>
          <p:cNvSpPr>
            <a:spLocks/>
          </p:cNvSpPr>
          <p:nvPr/>
        </p:nvSpPr>
        <p:spPr bwMode="auto">
          <a:xfrm>
            <a:off x="1943100" y="1233488"/>
            <a:ext cx="7200900" cy="2447925"/>
          </a:xfrm>
          <a:custGeom>
            <a:avLst/>
            <a:gdLst>
              <a:gd name="T0" fmla="*/ 0 w 4536"/>
              <a:gd name="T1" fmla="*/ 2147483646 h 1542"/>
              <a:gd name="T2" fmla="*/ 2147483646 w 4536"/>
              <a:gd name="T3" fmla="*/ 2147483646 h 1542"/>
              <a:gd name="T4" fmla="*/ 2147483646 w 4536"/>
              <a:gd name="T5" fmla="*/ 2147483646 h 1542"/>
              <a:gd name="T6" fmla="*/ 2147483646 w 4536"/>
              <a:gd name="T7" fmla="*/ 2147483646 h 1542"/>
              <a:gd name="T8" fmla="*/ 2147483646 w 4536"/>
              <a:gd name="T9" fmla="*/ 2147483646 h 1542"/>
              <a:gd name="T10" fmla="*/ 2147483646 w 4536"/>
              <a:gd name="T11" fmla="*/ 2147483646 h 1542"/>
              <a:gd name="T12" fmla="*/ 2147483646 w 4536"/>
              <a:gd name="T13" fmla="*/ 2147483646 h 1542"/>
              <a:gd name="T14" fmla="*/ 2147483646 w 4536"/>
              <a:gd name="T15" fmla="*/ 2147483646 h 1542"/>
              <a:gd name="T16" fmla="*/ 2147483646 w 4536"/>
              <a:gd name="T17" fmla="*/ 2147483646 h 1542"/>
              <a:gd name="T18" fmla="*/ 2147483646 w 4536"/>
              <a:gd name="T19" fmla="*/ 2147483646 h 1542"/>
              <a:gd name="T20" fmla="*/ 2147483646 w 4536"/>
              <a:gd name="T21" fmla="*/ 2147483646 h 1542"/>
              <a:gd name="T22" fmla="*/ 2147483646 w 4536"/>
              <a:gd name="T23" fmla="*/ 2147483646 h 1542"/>
              <a:gd name="T24" fmla="*/ 2147483646 w 4536"/>
              <a:gd name="T25" fmla="*/ 2147483646 h 1542"/>
              <a:gd name="T26" fmla="*/ 2147483646 w 4536"/>
              <a:gd name="T27" fmla="*/ 2147483646 h 1542"/>
              <a:gd name="T28" fmla="*/ 2147483646 w 4536"/>
              <a:gd name="T29" fmla="*/ 2147483646 h 1542"/>
              <a:gd name="T30" fmla="*/ 2147483646 w 4536"/>
              <a:gd name="T31" fmla="*/ 2147483646 h 1542"/>
              <a:gd name="T32" fmla="*/ 2147483646 w 4536"/>
              <a:gd name="T33" fmla="*/ 2147483646 h 1542"/>
              <a:gd name="T34" fmla="*/ 2147483646 w 4536"/>
              <a:gd name="T35" fmla="*/ 2147483646 h 1542"/>
              <a:gd name="T36" fmla="*/ 2147483646 w 4536"/>
              <a:gd name="T37" fmla="*/ 2147483646 h 1542"/>
              <a:gd name="T38" fmla="*/ 2147483646 w 4536"/>
              <a:gd name="T39" fmla="*/ 2147483646 h 1542"/>
              <a:gd name="T40" fmla="*/ 2147483646 w 4536"/>
              <a:gd name="T41" fmla="*/ 2147483646 h 1542"/>
              <a:gd name="T42" fmla="*/ 2147483646 w 4536"/>
              <a:gd name="T43" fmla="*/ 2147483646 h 1542"/>
              <a:gd name="T44" fmla="*/ 2147483646 w 4536"/>
              <a:gd name="T45" fmla="*/ 2147483646 h 1542"/>
              <a:gd name="T46" fmla="*/ 2147483646 w 4536"/>
              <a:gd name="T47" fmla="*/ 2147483646 h 1542"/>
              <a:gd name="T48" fmla="*/ 2147483646 w 4536"/>
              <a:gd name="T49" fmla="*/ 2147483646 h 1542"/>
              <a:gd name="T50" fmla="*/ 2147483646 w 4536"/>
              <a:gd name="T51" fmla="*/ 2147483646 h 1542"/>
              <a:gd name="T52" fmla="*/ 2147483646 w 4536"/>
              <a:gd name="T53" fmla="*/ 2147483646 h 1542"/>
              <a:gd name="T54" fmla="*/ 2147483646 w 4536"/>
              <a:gd name="T55" fmla="*/ 2147483646 h 1542"/>
              <a:gd name="T56" fmla="*/ 2147483646 w 4536"/>
              <a:gd name="T57" fmla="*/ 2147483646 h 1542"/>
              <a:gd name="T58" fmla="*/ 2147483646 w 4536"/>
              <a:gd name="T59" fmla="*/ 2147483646 h 1542"/>
              <a:gd name="T60" fmla="*/ 2147483646 w 4536"/>
              <a:gd name="T61" fmla="*/ 2147483646 h 1542"/>
              <a:gd name="T62" fmla="*/ 2147483646 w 4536"/>
              <a:gd name="T63" fmla="*/ 2147483646 h 1542"/>
              <a:gd name="T64" fmla="*/ 2147483646 w 4536"/>
              <a:gd name="T65" fmla="*/ 2147483646 h 1542"/>
              <a:gd name="T66" fmla="*/ 2147483646 w 4536"/>
              <a:gd name="T67" fmla="*/ 2147483646 h 1542"/>
              <a:gd name="T68" fmla="*/ 2147483646 w 4536"/>
              <a:gd name="T69" fmla="*/ 2147483646 h 1542"/>
              <a:gd name="T70" fmla="*/ 2147483646 w 4536"/>
              <a:gd name="T71" fmla="*/ 0 h 1542"/>
              <a:gd name="T72" fmla="*/ 2147483646 w 4536"/>
              <a:gd name="T73" fmla="*/ 2147483646 h 1542"/>
              <a:gd name="T74" fmla="*/ 2147483646 w 4536"/>
              <a:gd name="T75" fmla="*/ 2147483646 h 1542"/>
              <a:gd name="T76" fmla="*/ 2147483646 w 4536"/>
              <a:gd name="T77" fmla="*/ 2147483646 h 1542"/>
              <a:gd name="T78" fmla="*/ 2147483646 w 4536"/>
              <a:gd name="T79" fmla="*/ 2147483646 h 1542"/>
              <a:gd name="T80" fmla="*/ 2147483646 w 4536"/>
              <a:gd name="T81" fmla="*/ 2147483646 h 1542"/>
              <a:gd name="T82" fmla="*/ 2147483646 w 4536"/>
              <a:gd name="T83" fmla="*/ 2147483646 h 1542"/>
              <a:gd name="T84" fmla="*/ 2147483646 w 4536"/>
              <a:gd name="T85" fmla="*/ 2147483646 h 1542"/>
              <a:gd name="T86" fmla="*/ 2147483646 w 4536"/>
              <a:gd name="T87" fmla="*/ 2147483646 h 1542"/>
              <a:gd name="T88" fmla="*/ 2147483646 w 4536"/>
              <a:gd name="T89" fmla="*/ 2147483646 h 1542"/>
              <a:gd name="T90" fmla="*/ 2147483646 w 4536"/>
              <a:gd name="T91" fmla="*/ 2147483646 h 1542"/>
              <a:gd name="T92" fmla="*/ 2147483646 w 4536"/>
              <a:gd name="T93" fmla="*/ 2147483646 h 1542"/>
              <a:gd name="T94" fmla="*/ 2147483646 w 4536"/>
              <a:gd name="T95" fmla="*/ 2147483646 h 1542"/>
              <a:gd name="T96" fmla="*/ 2147483646 w 4536"/>
              <a:gd name="T97" fmla="*/ 2147483646 h 1542"/>
              <a:gd name="T98" fmla="*/ 2147483646 w 4536"/>
              <a:gd name="T99" fmla="*/ 2147483646 h 1542"/>
              <a:gd name="T100" fmla="*/ 2147483646 w 4536"/>
              <a:gd name="T101" fmla="*/ 2147483646 h 1542"/>
              <a:gd name="T102" fmla="*/ 2147483646 w 4536"/>
              <a:gd name="T103" fmla="*/ 2147483646 h 1542"/>
              <a:gd name="T104" fmla="*/ 2147483646 w 4536"/>
              <a:gd name="T105" fmla="*/ 2147483646 h 1542"/>
              <a:gd name="T106" fmla="*/ 2147483646 w 4536"/>
              <a:gd name="T107" fmla="*/ 2147483646 h 1542"/>
              <a:gd name="T108" fmla="*/ 2147483646 w 4536"/>
              <a:gd name="T109" fmla="*/ 2147483646 h 1542"/>
              <a:gd name="T110" fmla="*/ 0 w 4536"/>
              <a:gd name="T111" fmla="*/ 2147483646 h 1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536"/>
              <a:gd name="T169" fmla="*/ 0 h 1542"/>
              <a:gd name="T170" fmla="*/ 4536 w 4536"/>
              <a:gd name="T171" fmla="*/ 1542 h 1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536" h="1542">
                <a:moveTo>
                  <a:pt x="0" y="635"/>
                </a:moveTo>
                <a:lnTo>
                  <a:pt x="46" y="725"/>
                </a:lnTo>
                <a:lnTo>
                  <a:pt x="159" y="793"/>
                </a:lnTo>
                <a:lnTo>
                  <a:pt x="273" y="816"/>
                </a:lnTo>
                <a:lnTo>
                  <a:pt x="182" y="952"/>
                </a:lnTo>
                <a:lnTo>
                  <a:pt x="295" y="997"/>
                </a:lnTo>
                <a:lnTo>
                  <a:pt x="386" y="1088"/>
                </a:lnTo>
                <a:lnTo>
                  <a:pt x="794" y="1111"/>
                </a:lnTo>
                <a:lnTo>
                  <a:pt x="681" y="1179"/>
                </a:lnTo>
                <a:lnTo>
                  <a:pt x="681" y="1224"/>
                </a:lnTo>
                <a:lnTo>
                  <a:pt x="2019" y="1247"/>
                </a:lnTo>
                <a:lnTo>
                  <a:pt x="2359" y="1292"/>
                </a:lnTo>
                <a:lnTo>
                  <a:pt x="2699" y="1315"/>
                </a:lnTo>
                <a:lnTo>
                  <a:pt x="3062" y="1338"/>
                </a:lnTo>
                <a:lnTo>
                  <a:pt x="3334" y="1474"/>
                </a:lnTo>
                <a:lnTo>
                  <a:pt x="3652" y="1542"/>
                </a:lnTo>
                <a:lnTo>
                  <a:pt x="3833" y="1406"/>
                </a:lnTo>
                <a:lnTo>
                  <a:pt x="3901" y="1247"/>
                </a:lnTo>
                <a:lnTo>
                  <a:pt x="4083" y="1247"/>
                </a:lnTo>
                <a:lnTo>
                  <a:pt x="4151" y="1156"/>
                </a:lnTo>
                <a:lnTo>
                  <a:pt x="4332" y="1156"/>
                </a:lnTo>
                <a:lnTo>
                  <a:pt x="4536" y="1156"/>
                </a:lnTo>
                <a:lnTo>
                  <a:pt x="4514" y="748"/>
                </a:lnTo>
                <a:lnTo>
                  <a:pt x="4378" y="635"/>
                </a:lnTo>
                <a:lnTo>
                  <a:pt x="4151" y="567"/>
                </a:lnTo>
                <a:lnTo>
                  <a:pt x="4173" y="476"/>
                </a:lnTo>
                <a:lnTo>
                  <a:pt x="4378" y="476"/>
                </a:lnTo>
                <a:lnTo>
                  <a:pt x="4491" y="476"/>
                </a:lnTo>
                <a:lnTo>
                  <a:pt x="4491" y="430"/>
                </a:lnTo>
                <a:lnTo>
                  <a:pt x="4264" y="408"/>
                </a:lnTo>
                <a:lnTo>
                  <a:pt x="4128" y="430"/>
                </a:lnTo>
                <a:lnTo>
                  <a:pt x="4060" y="226"/>
                </a:lnTo>
                <a:lnTo>
                  <a:pt x="4037" y="158"/>
                </a:lnTo>
                <a:lnTo>
                  <a:pt x="4151" y="181"/>
                </a:lnTo>
                <a:lnTo>
                  <a:pt x="4151" y="68"/>
                </a:lnTo>
                <a:lnTo>
                  <a:pt x="4151" y="0"/>
                </a:lnTo>
                <a:lnTo>
                  <a:pt x="3176" y="90"/>
                </a:lnTo>
                <a:lnTo>
                  <a:pt x="3198" y="204"/>
                </a:lnTo>
                <a:lnTo>
                  <a:pt x="3198" y="317"/>
                </a:lnTo>
                <a:lnTo>
                  <a:pt x="3130" y="362"/>
                </a:lnTo>
                <a:lnTo>
                  <a:pt x="3039" y="340"/>
                </a:lnTo>
                <a:lnTo>
                  <a:pt x="3017" y="226"/>
                </a:lnTo>
                <a:lnTo>
                  <a:pt x="3153" y="204"/>
                </a:lnTo>
                <a:lnTo>
                  <a:pt x="3198" y="226"/>
                </a:lnTo>
                <a:lnTo>
                  <a:pt x="3176" y="90"/>
                </a:lnTo>
                <a:lnTo>
                  <a:pt x="2631" y="136"/>
                </a:lnTo>
                <a:lnTo>
                  <a:pt x="2404" y="226"/>
                </a:lnTo>
                <a:lnTo>
                  <a:pt x="1792" y="272"/>
                </a:lnTo>
                <a:lnTo>
                  <a:pt x="1951" y="430"/>
                </a:lnTo>
                <a:lnTo>
                  <a:pt x="1747" y="521"/>
                </a:lnTo>
                <a:lnTo>
                  <a:pt x="1361" y="521"/>
                </a:lnTo>
                <a:lnTo>
                  <a:pt x="1089" y="453"/>
                </a:lnTo>
                <a:lnTo>
                  <a:pt x="998" y="408"/>
                </a:lnTo>
                <a:lnTo>
                  <a:pt x="499" y="544"/>
                </a:lnTo>
                <a:lnTo>
                  <a:pt x="159" y="612"/>
                </a:lnTo>
                <a:lnTo>
                  <a:pt x="0" y="635"/>
                </a:lnTo>
                <a:close/>
              </a:path>
            </a:pathLst>
          </a:custGeom>
          <a:noFill/>
          <a:ln w="38100">
            <a:solidFill>
              <a:srgbClr val="33CCCC"/>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8325" name="Text Box 21">
            <a:extLst>
              <a:ext uri="{FF2B5EF4-FFF2-40B4-BE49-F238E27FC236}">
                <a16:creationId xmlns:a16="http://schemas.microsoft.com/office/drawing/2014/main" id="{1C882EDC-9AA5-7E24-9CD5-0EFFB3631653}"/>
              </a:ext>
            </a:extLst>
          </p:cNvPr>
          <p:cNvSpPr txBox="1">
            <a:spLocks noChangeArrowheads="1"/>
          </p:cNvSpPr>
          <p:nvPr/>
        </p:nvSpPr>
        <p:spPr bwMode="auto">
          <a:xfrm>
            <a:off x="3203575" y="2276475"/>
            <a:ext cx="39608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1800" b="1">
                <a:solidFill>
                  <a:schemeClr val="hlink"/>
                </a:solidFill>
              </a:rPr>
              <a:t>CMŠ – </a:t>
            </a:r>
            <a:r>
              <a:rPr lang="cs-CZ" altLang="en-US" sz="1800" b="1" i="1">
                <a:solidFill>
                  <a:schemeClr val="hlink"/>
                </a:solidFill>
              </a:rPr>
              <a:t>Carpinion</a:t>
            </a:r>
            <a:r>
              <a:rPr lang="cs-CZ" altLang="en-US" sz="1800" b="1">
                <a:solidFill>
                  <a:schemeClr val="hlink"/>
                </a:solidFill>
              </a:rPr>
              <a:t>; Natura L3.1</a:t>
            </a:r>
            <a:endParaRPr lang="cs-CZ" altLang="en-US" sz="1800">
              <a:solidFill>
                <a:schemeClr val="hlink"/>
              </a:solidFill>
            </a:endParaRPr>
          </a:p>
        </p:txBody>
      </p:sp>
      <p:sp>
        <p:nvSpPr>
          <p:cNvPr id="98326" name="Freeform 22">
            <a:extLst>
              <a:ext uri="{FF2B5EF4-FFF2-40B4-BE49-F238E27FC236}">
                <a16:creationId xmlns:a16="http://schemas.microsoft.com/office/drawing/2014/main" id="{103865CA-7248-6D45-486B-50ABE6D2C590}"/>
              </a:ext>
            </a:extLst>
          </p:cNvPr>
          <p:cNvSpPr>
            <a:spLocks/>
          </p:cNvSpPr>
          <p:nvPr/>
        </p:nvSpPr>
        <p:spPr bwMode="auto">
          <a:xfrm>
            <a:off x="5076825" y="1773238"/>
            <a:ext cx="3275013" cy="827087"/>
          </a:xfrm>
          <a:custGeom>
            <a:avLst/>
            <a:gdLst>
              <a:gd name="T0" fmla="*/ 2147483646 w 2063"/>
              <a:gd name="T1" fmla="*/ 0 h 521"/>
              <a:gd name="T2" fmla="*/ 2147483646 w 2063"/>
              <a:gd name="T3" fmla="*/ 2147483646 h 521"/>
              <a:gd name="T4" fmla="*/ 2147483646 w 2063"/>
              <a:gd name="T5" fmla="*/ 2147483646 h 521"/>
              <a:gd name="T6" fmla="*/ 0 w 2063"/>
              <a:gd name="T7" fmla="*/ 2147483646 h 521"/>
              <a:gd name="T8" fmla="*/ 2147483646 w 2063"/>
              <a:gd name="T9" fmla="*/ 2147483646 h 521"/>
              <a:gd name="T10" fmla="*/ 2147483646 w 2063"/>
              <a:gd name="T11" fmla="*/ 2147483646 h 521"/>
              <a:gd name="T12" fmla="*/ 2147483646 w 2063"/>
              <a:gd name="T13" fmla="*/ 2147483646 h 521"/>
              <a:gd name="T14" fmla="*/ 2147483646 w 2063"/>
              <a:gd name="T15" fmla="*/ 2147483646 h 521"/>
              <a:gd name="T16" fmla="*/ 2147483646 w 2063"/>
              <a:gd name="T17" fmla="*/ 2147483646 h 521"/>
              <a:gd name="T18" fmla="*/ 2147483646 w 2063"/>
              <a:gd name="T19" fmla="*/ 2147483646 h 521"/>
              <a:gd name="T20" fmla="*/ 2147483646 w 2063"/>
              <a:gd name="T21" fmla="*/ 2147483646 h 521"/>
              <a:gd name="T22" fmla="*/ 2147483646 w 2063"/>
              <a:gd name="T23" fmla="*/ 2147483646 h 521"/>
              <a:gd name="T24" fmla="*/ 2147483646 w 2063"/>
              <a:gd name="T25" fmla="*/ 2147483646 h 521"/>
              <a:gd name="T26" fmla="*/ 2147483646 w 2063"/>
              <a:gd name="T27" fmla="*/ 2147483646 h 521"/>
              <a:gd name="T28" fmla="*/ 2147483646 w 2063"/>
              <a:gd name="T29" fmla="*/ 2147483646 h 521"/>
              <a:gd name="T30" fmla="*/ 2147483646 w 2063"/>
              <a:gd name="T31" fmla="*/ 2147483646 h 521"/>
              <a:gd name="T32" fmla="*/ 2147483646 w 2063"/>
              <a:gd name="T33" fmla="*/ 2147483646 h 521"/>
              <a:gd name="T34" fmla="*/ 2147483646 w 2063"/>
              <a:gd name="T35" fmla="*/ 2147483646 h 521"/>
              <a:gd name="T36" fmla="*/ 2147483646 w 2063"/>
              <a:gd name="T37" fmla="*/ 2147483646 h 521"/>
              <a:gd name="T38" fmla="*/ 2147483646 w 2063"/>
              <a:gd name="T39" fmla="*/ 2147483646 h 521"/>
              <a:gd name="T40" fmla="*/ 2147483646 w 2063"/>
              <a:gd name="T41" fmla="*/ 2147483646 h 521"/>
              <a:gd name="T42" fmla="*/ 2147483646 w 2063"/>
              <a:gd name="T43" fmla="*/ 2147483646 h 521"/>
              <a:gd name="T44" fmla="*/ 2147483646 w 2063"/>
              <a:gd name="T45" fmla="*/ 2147483646 h 521"/>
              <a:gd name="T46" fmla="*/ 2147483646 w 2063"/>
              <a:gd name="T47" fmla="*/ 0 h 5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63"/>
              <a:gd name="T73" fmla="*/ 0 h 521"/>
              <a:gd name="T74" fmla="*/ 2063 w 2063"/>
              <a:gd name="T75" fmla="*/ 521 h 5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63" h="521">
                <a:moveTo>
                  <a:pt x="907" y="0"/>
                </a:moveTo>
                <a:lnTo>
                  <a:pt x="521" y="68"/>
                </a:lnTo>
                <a:lnTo>
                  <a:pt x="158" y="45"/>
                </a:lnTo>
                <a:lnTo>
                  <a:pt x="0" y="45"/>
                </a:lnTo>
                <a:lnTo>
                  <a:pt x="249" y="90"/>
                </a:lnTo>
                <a:lnTo>
                  <a:pt x="204" y="227"/>
                </a:lnTo>
                <a:lnTo>
                  <a:pt x="340" y="272"/>
                </a:lnTo>
                <a:lnTo>
                  <a:pt x="748" y="295"/>
                </a:lnTo>
                <a:lnTo>
                  <a:pt x="861" y="385"/>
                </a:lnTo>
                <a:lnTo>
                  <a:pt x="1270" y="476"/>
                </a:lnTo>
                <a:lnTo>
                  <a:pt x="1564" y="521"/>
                </a:lnTo>
                <a:lnTo>
                  <a:pt x="1700" y="499"/>
                </a:lnTo>
                <a:lnTo>
                  <a:pt x="1814" y="476"/>
                </a:lnTo>
                <a:lnTo>
                  <a:pt x="2063" y="499"/>
                </a:lnTo>
                <a:lnTo>
                  <a:pt x="1769" y="385"/>
                </a:lnTo>
                <a:lnTo>
                  <a:pt x="1542" y="363"/>
                </a:lnTo>
                <a:lnTo>
                  <a:pt x="1587" y="408"/>
                </a:lnTo>
                <a:lnTo>
                  <a:pt x="1428" y="385"/>
                </a:lnTo>
                <a:lnTo>
                  <a:pt x="1065" y="295"/>
                </a:lnTo>
                <a:lnTo>
                  <a:pt x="884" y="227"/>
                </a:lnTo>
                <a:lnTo>
                  <a:pt x="1202" y="204"/>
                </a:lnTo>
                <a:lnTo>
                  <a:pt x="1315" y="113"/>
                </a:lnTo>
                <a:lnTo>
                  <a:pt x="1088" y="22"/>
                </a:lnTo>
                <a:lnTo>
                  <a:pt x="907"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75475" name="Text Box 23">
            <a:extLst>
              <a:ext uri="{FF2B5EF4-FFF2-40B4-BE49-F238E27FC236}">
                <a16:creationId xmlns:a16="http://schemas.microsoft.com/office/drawing/2014/main" id="{3CDC15EF-F1E1-C8A8-88F3-16607ECD0277}"/>
              </a:ext>
            </a:extLst>
          </p:cNvPr>
          <p:cNvSpPr txBox="1">
            <a:spLocks noChangeArrowheads="1"/>
          </p:cNvSpPr>
          <p:nvPr/>
        </p:nvSpPr>
        <p:spPr bwMode="auto">
          <a:xfrm>
            <a:off x="4932363" y="2168525"/>
            <a:ext cx="38528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p>
        </p:txBody>
      </p:sp>
      <p:sp>
        <p:nvSpPr>
          <p:cNvPr id="98329" name="Text Box 25">
            <a:extLst>
              <a:ext uri="{FF2B5EF4-FFF2-40B4-BE49-F238E27FC236}">
                <a16:creationId xmlns:a16="http://schemas.microsoft.com/office/drawing/2014/main" id="{F7DEF0A3-1C92-AD3B-CDEC-0DCAE73DEDD1}"/>
              </a:ext>
            </a:extLst>
          </p:cNvPr>
          <p:cNvSpPr txBox="1">
            <a:spLocks noChangeArrowheads="1"/>
          </p:cNvSpPr>
          <p:nvPr/>
        </p:nvSpPr>
        <p:spPr bwMode="auto">
          <a:xfrm>
            <a:off x="6192838" y="252888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1800" b="1"/>
              <a:t>CMŠ – ; Natura X9A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8310"/>
                                        </p:tgtEl>
                                        <p:attrNameLst>
                                          <p:attrName>style.visibility</p:attrName>
                                        </p:attrNameLst>
                                      </p:cBhvr>
                                      <p:to>
                                        <p:strVal val="visible"/>
                                      </p:to>
                                    </p:set>
                                    <p:animEffect transition="in" filter="box(in)">
                                      <p:cBhvr>
                                        <p:cTn id="10" dur="500"/>
                                        <p:tgtEl>
                                          <p:spTgt spid="983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98311"/>
                                        </p:tgtEl>
                                        <p:attrNameLst>
                                          <p:attrName>style.visibility</p:attrName>
                                        </p:attrNameLst>
                                      </p:cBhvr>
                                      <p:to>
                                        <p:strVal val="visible"/>
                                      </p:to>
                                    </p:set>
                                    <p:animEffect transition="in" filter="box(in)">
                                      <p:cBhvr>
                                        <p:cTn id="15" dur="500"/>
                                        <p:tgtEl>
                                          <p:spTgt spid="98311"/>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98312"/>
                                        </p:tgtEl>
                                        <p:attrNameLst>
                                          <p:attrName>style.visibility</p:attrName>
                                        </p:attrNameLst>
                                      </p:cBhvr>
                                      <p:to>
                                        <p:strVal val="visible"/>
                                      </p:to>
                                    </p:set>
                                    <p:animEffect transition="in" filter="box(in)">
                                      <p:cBhvr>
                                        <p:cTn id="18" dur="500"/>
                                        <p:tgtEl>
                                          <p:spTgt spid="983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98315"/>
                                        </p:tgtEl>
                                        <p:attrNameLst>
                                          <p:attrName>style.visibility</p:attrName>
                                        </p:attrNameLst>
                                      </p:cBhvr>
                                      <p:to>
                                        <p:strVal val="visible"/>
                                      </p:to>
                                    </p:set>
                                    <p:animEffect transition="in" filter="box(in)">
                                      <p:cBhvr>
                                        <p:cTn id="23" dur="500"/>
                                        <p:tgtEl>
                                          <p:spTgt spid="98315"/>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98316"/>
                                        </p:tgtEl>
                                        <p:attrNameLst>
                                          <p:attrName>style.visibility</p:attrName>
                                        </p:attrNameLst>
                                      </p:cBhvr>
                                      <p:to>
                                        <p:strVal val="visible"/>
                                      </p:to>
                                    </p:set>
                                    <p:animEffect transition="in" filter="box(in)">
                                      <p:cBhvr>
                                        <p:cTn id="26" dur="500"/>
                                        <p:tgtEl>
                                          <p:spTgt spid="9831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xit" presetSubtype="16" fill="hold" grpId="1" nodeType="clickEffect">
                                  <p:stCondLst>
                                    <p:cond delay="0"/>
                                  </p:stCondLst>
                                  <p:childTnLst>
                                    <p:animEffect transition="out" filter="box(in)">
                                      <p:cBhvr>
                                        <p:cTn id="30" dur="500"/>
                                        <p:tgtEl>
                                          <p:spTgt spid="98310"/>
                                        </p:tgtEl>
                                      </p:cBhvr>
                                    </p:animEffect>
                                    <p:set>
                                      <p:cBhvr>
                                        <p:cTn id="31" dur="1" fill="hold">
                                          <p:stCondLst>
                                            <p:cond delay="499"/>
                                          </p:stCondLst>
                                        </p:cTn>
                                        <p:tgtEl>
                                          <p:spTgt spid="98310"/>
                                        </p:tgtEl>
                                        <p:attrNameLst>
                                          <p:attrName>style.visibility</p:attrName>
                                        </p:attrNameLst>
                                      </p:cBhvr>
                                      <p:to>
                                        <p:strVal val="hidden"/>
                                      </p:to>
                                    </p:set>
                                  </p:childTnLst>
                                </p:cTn>
                              </p:par>
                              <p:par>
                                <p:cTn id="32" presetID="4" presetClass="exit" presetSubtype="16" fill="hold" grpId="1" nodeType="withEffect">
                                  <p:stCondLst>
                                    <p:cond delay="0"/>
                                  </p:stCondLst>
                                  <p:childTnLst>
                                    <p:animEffect transition="out" filter="box(in)">
                                      <p:cBhvr>
                                        <p:cTn id="33" dur="500"/>
                                        <p:tgtEl>
                                          <p:spTgt spid="98316"/>
                                        </p:tgtEl>
                                      </p:cBhvr>
                                    </p:animEffect>
                                    <p:set>
                                      <p:cBhvr>
                                        <p:cTn id="34" dur="1" fill="hold">
                                          <p:stCondLst>
                                            <p:cond delay="499"/>
                                          </p:stCondLst>
                                        </p:cTn>
                                        <p:tgtEl>
                                          <p:spTgt spid="98316"/>
                                        </p:tgtEl>
                                        <p:attrNameLst>
                                          <p:attrName>style.visibility</p:attrName>
                                        </p:attrNameLst>
                                      </p:cBhvr>
                                      <p:to>
                                        <p:strVal val="hidden"/>
                                      </p:to>
                                    </p:set>
                                  </p:childTnLst>
                                </p:cTn>
                              </p:par>
                              <p:par>
                                <p:cTn id="35" presetID="4" presetClass="exit" presetSubtype="16" fill="hold" grpId="1" nodeType="withEffect">
                                  <p:stCondLst>
                                    <p:cond delay="0"/>
                                  </p:stCondLst>
                                  <p:childTnLst>
                                    <p:animEffect transition="out" filter="box(in)">
                                      <p:cBhvr>
                                        <p:cTn id="36" dur="500"/>
                                        <p:tgtEl>
                                          <p:spTgt spid="98312"/>
                                        </p:tgtEl>
                                      </p:cBhvr>
                                    </p:animEffect>
                                    <p:set>
                                      <p:cBhvr>
                                        <p:cTn id="37" dur="1" fill="hold">
                                          <p:stCondLst>
                                            <p:cond delay="499"/>
                                          </p:stCondLst>
                                        </p:cTn>
                                        <p:tgtEl>
                                          <p:spTgt spid="98312"/>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98317"/>
                                        </p:tgtEl>
                                        <p:attrNameLst>
                                          <p:attrName>style.visibility</p:attrName>
                                        </p:attrNameLst>
                                      </p:cBhvr>
                                      <p:to>
                                        <p:strVal val="visible"/>
                                      </p:to>
                                    </p:set>
                                    <p:animEffect transition="in" filter="box(in)">
                                      <p:cBhvr>
                                        <p:cTn id="42" dur="500"/>
                                        <p:tgtEl>
                                          <p:spTgt spid="98317"/>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98318"/>
                                        </p:tgtEl>
                                        <p:attrNameLst>
                                          <p:attrName>style.visibility</p:attrName>
                                        </p:attrNameLst>
                                      </p:cBhvr>
                                      <p:to>
                                        <p:strVal val="visible"/>
                                      </p:to>
                                    </p:set>
                                    <p:animEffect transition="in" filter="box(in)">
                                      <p:cBhvr>
                                        <p:cTn id="45" dur="500"/>
                                        <p:tgtEl>
                                          <p:spTgt spid="9831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98319"/>
                                        </p:tgtEl>
                                        <p:attrNameLst>
                                          <p:attrName>style.visibility</p:attrName>
                                        </p:attrNameLst>
                                      </p:cBhvr>
                                      <p:to>
                                        <p:strVal val="visible"/>
                                      </p:to>
                                    </p:set>
                                    <p:animEffect transition="in" filter="box(in)">
                                      <p:cBhvr>
                                        <p:cTn id="50" dur="500"/>
                                        <p:tgtEl>
                                          <p:spTgt spid="98319"/>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98320"/>
                                        </p:tgtEl>
                                        <p:attrNameLst>
                                          <p:attrName>style.visibility</p:attrName>
                                        </p:attrNameLst>
                                      </p:cBhvr>
                                      <p:to>
                                        <p:strVal val="visible"/>
                                      </p:to>
                                    </p:set>
                                    <p:animEffect transition="in" filter="box(in)">
                                      <p:cBhvr>
                                        <p:cTn id="53" dur="500"/>
                                        <p:tgtEl>
                                          <p:spTgt spid="9832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16" fill="hold" nodeType="clickEffect">
                                  <p:stCondLst>
                                    <p:cond delay="0"/>
                                  </p:stCondLst>
                                  <p:childTnLst>
                                    <p:set>
                                      <p:cBhvr>
                                        <p:cTn id="57" dur="1" fill="hold">
                                          <p:stCondLst>
                                            <p:cond delay="0"/>
                                          </p:stCondLst>
                                        </p:cTn>
                                        <p:tgtEl>
                                          <p:spTgt spid="98321"/>
                                        </p:tgtEl>
                                        <p:attrNameLst>
                                          <p:attrName>style.visibility</p:attrName>
                                        </p:attrNameLst>
                                      </p:cBhvr>
                                      <p:to>
                                        <p:strVal val="visible"/>
                                      </p:to>
                                    </p:set>
                                    <p:animEffect transition="in" filter="box(in)">
                                      <p:cBhvr>
                                        <p:cTn id="58" dur="500"/>
                                        <p:tgtEl>
                                          <p:spTgt spid="98321"/>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98323"/>
                                        </p:tgtEl>
                                        <p:attrNameLst>
                                          <p:attrName>style.visibility</p:attrName>
                                        </p:attrNameLst>
                                      </p:cBhvr>
                                      <p:to>
                                        <p:strVal val="visible"/>
                                      </p:to>
                                    </p:set>
                                    <p:animEffect transition="in" filter="box(in)">
                                      <p:cBhvr>
                                        <p:cTn id="61" dur="500"/>
                                        <p:tgtEl>
                                          <p:spTgt spid="98323"/>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4" presetClass="entr" presetSubtype="16" fill="hold" nodeType="clickEffect">
                                  <p:stCondLst>
                                    <p:cond delay="0"/>
                                  </p:stCondLst>
                                  <p:childTnLst>
                                    <p:set>
                                      <p:cBhvr>
                                        <p:cTn id="65" dur="1" fill="hold">
                                          <p:stCondLst>
                                            <p:cond delay="0"/>
                                          </p:stCondLst>
                                        </p:cTn>
                                        <p:tgtEl>
                                          <p:spTgt spid="98324"/>
                                        </p:tgtEl>
                                        <p:attrNameLst>
                                          <p:attrName>style.visibility</p:attrName>
                                        </p:attrNameLst>
                                      </p:cBhvr>
                                      <p:to>
                                        <p:strVal val="visible"/>
                                      </p:to>
                                    </p:set>
                                    <p:animEffect transition="in" filter="box(in)">
                                      <p:cBhvr>
                                        <p:cTn id="66" dur="500"/>
                                        <p:tgtEl>
                                          <p:spTgt spid="98324"/>
                                        </p:tgtEl>
                                      </p:cBhvr>
                                    </p:animEffect>
                                  </p:childTnLst>
                                </p:cTn>
                              </p:par>
                              <p:par>
                                <p:cTn id="67" presetID="4" presetClass="entr" presetSubtype="16" fill="hold" grpId="0" nodeType="withEffect">
                                  <p:stCondLst>
                                    <p:cond delay="0"/>
                                  </p:stCondLst>
                                  <p:childTnLst>
                                    <p:set>
                                      <p:cBhvr>
                                        <p:cTn id="68" dur="1" fill="hold">
                                          <p:stCondLst>
                                            <p:cond delay="0"/>
                                          </p:stCondLst>
                                        </p:cTn>
                                        <p:tgtEl>
                                          <p:spTgt spid="98325"/>
                                        </p:tgtEl>
                                        <p:attrNameLst>
                                          <p:attrName>style.visibility</p:attrName>
                                        </p:attrNameLst>
                                      </p:cBhvr>
                                      <p:to>
                                        <p:strVal val="visible"/>
                                      </p:to>
                                    </p:set>
                                    <p:animEffect transition="in" filter="box(in)">
                                      <p:cBhvr>
                                        <p:cTn id="69" dur="500"/>
                                        <p:tgtEl>
                                          <p:spTgt spid="98325"/>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4" presetClass="entr" presetSubtype="16" fill="hold" nodeType="clickEffect">
                                  <p:stCondLst>
                                    <p:cond delay="0"/>
                                  </p:stCondLst>
                                  <p:childTnLst>
                                    <p:set>
                                      <p:cBhvr>
                                        <p:cTn id="73" dur="1" fill="hold">
                                          <p:stCondLst>
                                            <p:cond delay="0"/>
                                          </p:stCondLst>
                                        </p:cTn>
                                        <p:tgtEl>
                                          <p:spTgt spid="98326"/>
                                        </p:tgtEl>
                                        <p:attrNameLst>
                                          <p:attrName>style.visibility</p:attrName>
                                        </p:attrNameLst>
                                      </p:cBhvr>
                                      <p:to>
                                        <p:strVal val="visible"/>
                                      </p:to>
                                    </p:set>
                                    <p:animEffect transition="in" filter="box(in)">
                                      <p:cBhvr>
                                        <p:cTn id="74" dur="500"/>
                                        <p:tgtEl>
                                          <p:spTgt spid="98326"/>
                                        </p:tgtEl>
                                      </p:cBhvr>
                                    </p:animEffect>
                                  </p:childTnLst>
                                </p:cTn>
                              </p:par>
                              <p:par>
                                <p:cTn id="75" presetID="4" presetClass="entr" presetSubtype="16" fill="hold" grpId="0" nodeType="withEffect">
                                  <p:stCondLst>
                                    <p:cond delay="0"/>
                                  </p:stCondLst>
                                  <p:childTnLst>
                                    <p:set>
                                      <p:cBhvr>
                                        <p:cTn id="76" dur="1" fill="hold">
                                          <p:stCondLst>
                                            <p:cond delay="0"/>
                                          </p:stCondLst>
                                        </p:cTn>
                                        <p:tgtEl>
                                          <p:spTgt spid="98329"/>
                                        </p:tgtEl>
                                        <p:attrNameLst>
                                          <p:attrName>style.visibility</p:attrName>
                                        </p:attrNameLst>
                                      </p:cBhvr>
                                      <p:to>
                                        <p:strVal val="visible"/>
                                      </p:to>
                                    </p:set>
                                    <p:animEffect transition="in" filter="box(in)">
                                      <p:cBhvr>
                                        <p:cTn id="77" dur="500"/>
                                        <p:tgtEl>
                                          <p:spTgt spid="98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0" grpId="0"/>
      <p:bldP spid="98310" grpId="1"/>
      <p:bldP spid="98312" grpId="0"/>
      <p:bldP spid="98312" grpId="1"/>
      <p:bldP spid="98316" grpId="0"/>
      <p:bldP spid="98316" grpId="1"/>
      <p:bldP spid="98318" grpId="0"/>
      <p:bldP spid="98320" grpId="0"/>
      <p:bldP spid="98323" grpId="0"/>
      <p:bldP spid="98325" grpId="0"/>
      <p:bldP spid="98329" grpId="0"/>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784" name="Freeform 288">
            <a:extLst>
              <a:ext uri="{FF2B5EF4-FFF2-40B4-BE49-F238E27FC236}">
                <a16:creationId xmlns:a16="http://schemas.microsoft.com/office/drawing/2014/main" id="{E68A58A2-D858-6E73-E1F7-8A45C2681836}"/>
              </a:ext>
            </a:extLst>
          </p:cNvPr>
          <p:cNvSpPr>
            <a:spLocks/>
          </p:cNvSpPr>
          <p:nvPr/>
        </p:nvSpPr>
        <p:spPr bwMode="auto">
          <a:xfrm>
            <a:off x="7002463" y="1449388"/>
            <a:ext cx="900112" cy="4679950"/>
          </a:xfrm>
          <a:custGeom>
            <a:avLst/>
            <a:gdLst>
              <a:gd name="T0" fmla="*/ 2147483646 w 567"/>
              <a:gd name="T1" fmla="*/ 2147483646 h 2948"/>
              <a:gd name="T2" fmla="*/ 2147483646 w 567"/>
              <a:gd name="T3" fmla="*/ 2147483646 h 2948"/>
              <a:gd name="T4" fmla="*/ 2147483646 w 567"/>
              <a:gd name="T5" fmla="*/ 2147483646 h 2948"/>
              <a:gd name="T6" fmla="*/ 0 w 567"/>
              <a:gd name="T7" fmla="*/ 0 h 2948"/>
              <a:gd name="T8" fmla="*/ 0 60000 65536"/>
              <a:gd name="T9" fmla="*/ 0 60000 65536"/>
              <a:gd name="T10" fmla="*/ 0 60000 65536"/>
              <a:gd name="T11" fmla="*/ 0 60000 65536"/>
              <a:gd name="T12" fmla="*/ 0 w 567"/>
              <a:gd name="T13" fmla="*/ 0 h 2948"/>
              <a:gd name="T14" fmla="*/ 567 w 567"/>
              <a:gd name="T15" fmla="*/ 2948 h 2948"/>
            </a:gdLst>
            <a:ahLst/>
            <a:cxnLst>
              <a:cxn ang="T8">
                <a:pos x="T0" y="T1"/>
              </a:cxn>
              <a:cxn ang="T9">
                <a:pos x="T2" y="T3"/>
              </a:cxn>
              <a:cxn ang="T10">
                <a:pos x="T4" y="T5"/>
              </a:cxn>
              <a:cxn ang="T11">
                <a:pos x="T6" y="T7"/>
              </a:cxn>
            </a:cxnLst>
            <a:rect l="T12" t="T13" r="T14" b="T15"/>
            <a:pathLst>
              <a:path w="567" h="2948">
                <a:moveTo>
                  <a:pt x="567" y="2948"/>
                </a:moveTo>
                <a:lnTo>
                  <a:pt x="340" y="2324"/>
                </a:lnTo>
                <a:lnTo>
                  <a:pt x="57" y="1360"/>
                </a:lnTo>
                <a:lnTo>
                  <a:pt x="0" y="0"/>
                </a:lnTo>
              </a:path>
            </a:pathLst>
          </a:custGeom>
          <a:noFill/>
          <a:ln w="38100" cap="rnd" cmpd="sng">
            <a:solidFill>
              <a:schemeClr val="accent2"/>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783" name="Freeform 287">
            <a:extLst>
              <a:ext uri="{FF2B5EF4-FFF2-40B4-BE49-F238E27FC236}">
                <a16:creationId xmlns:a16="http://schemas.microsoft.com/office/drawing/2014/main" id="{5BE5BAD9-E35F-D958-07D9-ED7A3CB7578C}"/>
              </a:ext>
            </a:extLst>
          </p:cNvPr>
          <p:cNvSpPr>
            <a:spLocks/>
          </p:cNvSpPr>
          <p:nvPr/>
        </p:nvSpPr>
        <p:spPr bwMode="auto">
          <a:xfrm>
            <a:off x="6642100" y="1449388"/>
            <a:ext cx="809625" cy="4679950"/>
          </a:xfrm>
          <a:custGeom>
            <a:avLst/>
            <a:gdLst>
              <a:gd name="T0" fmla="*/ 2147483646 w 510"/>
              <a:gd name="T1" fmla="*/ 2147483646 h 2948"/>
              <a:gd name="T2" fmla="*/ 2147483646 w 510"/>
              <a:gd name="T3" fmla="*/ 2147483646 h 2948"/>
              <a:gd name="T4" fmla="*/ 2147483646 w 510"/>
              <a:gd name="T5" fmla="*/ 2147483646 h 2948"/>
              <a:gd name="T6" fmla="*/ 0 w 510"/>
              <a:gd name="T7" fmla="*/ 0 h 2948"/>
              <a:gd name="T8" fmla="*/ 0 60000 65536"/>
              <a:gd name="T9" fmla="*/ 0 60000 65536"/>
              <a:gd name="T10" fmla="*/ 0 60000 65536"/>
              <a:gd name="T11" fmla="*/ 0 60000 65536"/>
              <a:gd name="T12" fmla="*/ 0 w 510"/>
              <a:gd name="T13" fmla="*/ 0 h 2948"/>
              <a:gd name="T14" fmla="*/ 510 w 510"/>
              <a:gd name="T15" fmla="*/ 2948 h 2948"/>
            </a:gdLst>
            <a:ahLst/>
            <a:cxnLst>
              <a:cxn ang="T8">
                <a:pos x="T0" y="T1"/>
              </a:cxn>
              <a:cxn ang="T9">
                <a:pos x="T2" y="T3"/>
              </a:cxn>
              <a:cxn ang="T10">
                <a:pos x="T4" y="T5"/>
              </a:cxn>
              <a:cxn ang="T11">
                <a:pos x="T6" y="T7"/>
              </a:cxn>
            </a:cxnLst>
            <a:rect l="T12" t="T13" r="T14" b="T15"/>
            <a:pathLst>
              <a:path w="510" h="2948">
                <a:moveTo>
                  <a:pt x="510" y="2948"/>
                </a:moveTo>
                <a:lnTo>
                  <a:pt x="454" y="2353"/>
                </a:lnTo>
                <a:lnTo>
                  <a:pt x="28" y="1360"/>
                </a:lnTo>
                <a:lnTo>
                  <a:pt x="0" y="0"/>
                </a:lnTo>
              </a:path>
            </a:pathLst>
          </a:custGeom>
          <a:noFill/>
          <a:ln w="38100" cap="rnd" cmpd="sng">
            <a:solidFill>
              <a:schemeClr val="accent2"/>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501" name="Text Box 5">
            <a:extLst>
              <a:ext uri="{FF2B5EF4-FFF2-40B4-BE49-F238E27FC236}">
                <a16:creationId xmlns:a16="http://schemas.microsoft.com/office/drawing/2014/main" id="{BF28110F-576F-E104-0314-E6BE9F0BB186}"/>
              </a:ext>
            </a:extLst>
          </p:cNvPr>
          <p:cNvSpPr txBox="1">
            <a:spLocks noChangeArrowheads="1"/>
          </p:cNvSpPr>
          <p:nvPr/>
        </p:nvSpPr>
        <p:spPr bwMode="auto">
          <a:xfrm>
            <a:off x="161925" y="4689475"/>
            <a:ext cx="8893175" cy="369888"/>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cs-CZ" altLang="en-US" sz="1800" b="1">
                <a:solidFill>
                  <a:srgbClr val="800000"/>
                </a:solidFill>
              </a:rPr>
              <a:t>4B3 – Fageta typica</a:t>
            </a:r>
          </a:p>
        </p:txBody>
      </p:sp>
      <p:sp>
        <p:nvSpPr>
          <p:cNvPr id="277509" name="Rectangle 186">
            <a:extLst>
              <a:ext uri="{FF2B5EF4-FFF2-40B4-BE49-F238E27FC236}">
                <a16:creationId xmlns:a16="http://schemas.microsoft.com/office/drawing/2014/main" id="{E1CDA002-6DD6-B40B-52A3-F3F4224EE303}"/>
              </a:ext>
            </a:extLst>
          </p:cNvPr>
          <p:cNvSpPr>
            <a:spLocks noGrp="1" noChangeArrowheads="1"/>
          </p:cNvSpPr>
          <p:nvPr>
            <p:ph type="title"/>
          </p:nvPr>
        </p:nvSpPr>
        <p:spPr/>
        <p:txBody>
          <a:bodyPr/>
          <a:lstStyle/>
          <a:p>
            <a:pPr eaLnBrk="1" hangingPunct="1"/>
            <a:endParaRPr lang="en-US" altLang="en-US"/>
          </a:p>
        </p:txBody>
      </p:sp>
      <p:graphicFrame>
        <p:nvGraphicFramePr>
          <p:cNvPr id="106692" name="Group 196">
            <a:extLst>
              <a:ext uri="{FF2B5EF4-FFF2-40B4-BE49-F238E27FC236}">
                <a16:creationId xmlns:a16="http://schemas.microsoft.com/office/drawing/2014/main" id="{9CA27047-1C0B-7BC2-4059-AC06CDE2FC45}"/>
              </a:ext>
            </a:extLst>
          </p:cNvPr>
          <p:cNvGraphicFramePr>
            <a:graphicFrameLocks noGrp="1"/>
          </p:cNvGraphicFramePr>
          <p:nvPr>
            <p:ph sz="half" idx="1"/>
          </p:nvPr>
        </p:nvGraphicFramePr>
        <p:xfrm>
          <a:off x="161925" y="5184775"/>
          <a:ext cx="8910638" cy="825500"/>
        </p:xfrm>
        <a:graphic>
          <a:graphicData uri="http://schemas.openxmlformats.org/drawingml/2006/table">
            <a:tbl>
              <a:tblPr/>
              <a:tblGrid>
                <a:gridCol w="1300163">
                  <a:extLst>
                    <a:ext uri="{9D8B030D-6E8A-4147-A177-3AD203B41FA5}">
                      <a16:colId xmlns:a16="http://schemas.microsoft.com/office/drawing/2014/main" val="20000"/>
                    </a:ext>
                  </a:extLst>
                </a:gridCol>
                <a:gridCol w="982662">
                  <a:extLst>
                    <a:ext uri="{9D8B030D-6E8A-4147-A177-3AD203B41FA5}">
                      <a16:colId xmlns:a16="http://schemas.microsoft.com/office/drawing/2014/main" val="20001"/>
                    </a:ext>
                  </a:extLst>
                </a:gridCol>
                <a:gridCol w="327025">
                  <a:extLst>
                    <a:ext uri="{9D8B030D-6E8A-4147-A177-3AD203B41FA5}">
                      <a16:colId xmlns:a16="http://schemas.microsoft.com/office/drawing/2014/main" val="20002"/>
                    </a:ext>
                  </a:extLst>
                </a:gridCol>
                <a:gridCol w="1017588">
                  <a:extLst>
                    <a:ext uri="{9D8B030D-6E8A-4147-A177-3AD203B41FA5}">
                      <a16:colId xmlns:a16="http://schemas.microsoft.com/office/drawing/2014/main" val="20003"/>
                    </a:ext>
                  </a:extLst>
                </a:gridCol>
                <a:gridCol w="628650">
                  <a:extLst>
                    <a:ext uri="{9D8B030D-6E8A-4147-A177-3AD203B41FA5}">
                      <a16:colId xmlns:a16="http://schemas.microsoft.com/office/drawing/2014/main" val="20004"/>
                    </a:ext>
                  </a:extLst>
                </a:gridCol>
                <a:gridCol w="982662">
                  <a:extLst>
                    <a:ext uri="{9D8B030D-6E8A-4147-A177-3AD203B41FA5}">
                      <a16:colId xmlns:a16="http://schemas.microsoft.com/office/drawing/2014/main" val="20005"/>
                    </a:ext>
                  </a:extLst>
                </a:gridCol>
                <a:gridCol w="1612900">
                  <a:extLst>
                    <a:ext uri="{9D8B030D-6E8A-4147-A177-3AD203B41FA5}">
                      <a16:colId xmlns:a16="http://schemas.microsoft.com/office/drawing/2014/main" val="20006"/>
                    </a:ext>
                  </a:extLst>
                </a:gridCol>
                <a:gridCol w="2058988">
                  <a:extLst>
                    <a:ext uri="{9D8B030D-6E8A-4147-A177-3AD203B41FA5}">
                      <a16:colId xmlns:a16="http://schemas.microsoft.com/office/drawing/2014/main" val="20007"/>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1" i="1" u="none" strike="noStrike" cap="none" normalizeH="0" baseline="0" dirty="0">
                          <a:ln>
                            <a:noFill/>
                          </a:ln>
                          <a:solidFill>
                            <a:srgbClr val="FF0000"/>
                          </a:solidFill>
                          <a:effectLst>
                            <a:outerShdw blurRad="38100" dist="38100" dir="2700000" algn="tl">
                              <a:srgbClr val="000000"/>
                            </a:outerShdw>
                          </a:effectLst>
                          <a:latin typeface="Calibri" panose="020F0502020204030204" pitchFamily="34" charset="0"/>
                        </a:rPr>
                        <a:t>Fagion</a:t>
                      </a:r>
                    </a:p>
                  </a:txBody>
                  <a:tcPr marL="90000" marR="90000" marT="46822" marB="46822"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1" i="1" u="none" strike="noStrike" cap="none" normalizeH="0" baseline="0" dirty="0">
                          <a:ln>
                            <a:noFill/>
                          </a:ln>
                          <a:solidFill>
                            <a:srgbClr val="FF0000"/>
                          </a:solidFill>
                          <a:effectLst>
                            <a:outerShdw blurRad="38100" dist="38100" dir="2700000" algn="tl">
                              <a:srgbClr val="000000"/>
                            </a:outerShdw>
                          </a:effectLst>
                          <a:latin typeface="Calibri" panose="020F0502020204030204" pitchFamily="34" charset="0"/>
                        </a:rPr>
                        <a:t>Fagion</a:t>
                      </a:r>
                    </a:p>
                  </a:txBody>
                  <a:tcPr marL="90000" marR="90000" marT="46822" marB="46822"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dirty="0">
                          <a:ln>
                            <a:noFill/>
                          </a:ln>
                          <a:solidFill>
                            <a:srgbClr val="FF0000"/>
                          </a:solidFill>
                          <a:effectLst>
                            <a:outerShdw blurRad="38100" dist="38100" dir="2700000" algn="tl">
                              <a:srgbClr val="000000"/>
                            </a:outerShdw>
                          </a:effectLst>
                          <a:latin typeface="Calibri" panose="020F0502020204030204" pitchFamily="34" charset="0"/>
                        </a:rPr>
                        <a:t>0</a:t>
                      </a:r>
                    </a:p>
                  </a:txBody>
                  <a:tcPr marL="90000" marR="90000" marT="46822" marB="46822"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1" i="1" u="none" strike="noStrike" cap="none" normalizeH="0" baseline="0" dirty="0">
                          <a:ln>
                            <a:noFill/>
                          </a:ln>
                          <a:solidFill>
                            <a:srgbClr val="FF0000"/>
                          </a:solidFill>
                          <a:effectLst>
                            <a:outerShdw blurRad="38100" dist="38100" dir="2700000" algn="tl">
                              <a:srgbClr val="000000"/>
                            </a:outerShdw>
                          </a:effectLst>
                          <a:latin typeface="Calibri" panose="020F0502020204030204" pitchFamily="34" charset="0"/>
                        </a:rPr>
                        <a:t>Atropion bellae-donnae</a:t>
                      </a:r>
                    </a:p>
                  </a:txBody>
                  <a:tcPr marL="90000" marR="90000" marT="46822" marB="46822"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dirty="0">
                          <a:ln>
                            <a:noFill/>
                          </a:ln>
                          <a:solidFill>
                            <a:srgbClr val="FF0000"/>
                          </a:solidFill>
                          <a:effectLst>
                            <a:outerShdw blurRad="38100" dist="38100" dir="2700000" algn="tl">
                              <a:srgbClr val="000000"/>
                            </a:outerShdw>
                          </a:effectLst>
                          <a:latin typeface="Calibri" panose="020F0502020204030204" pitchFamily="34" charset="0"/>
                        </a:rPr>
                        <a:t>0</a:t>
                      </a:r>
                    </a:p>
                  </a:txBody>
                  <a:tcPr marL="90000" marR="90000" marT="46822" marB="46822"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1" i="1" u="none" strike="noStrike" cap="none" normalizeH="0" baseline="0" dirty="0">
                          <a:ln>
                            <a:noFill/>
                          </a:ln>
                          <a:solidFill>
                            <a:srgbClr val="FF0000"/>
                          </a:solidFill>
                          <a:effectLst>
                            <a:outerShdw blurRad="38100" dist="38100" dir="2700000" algn="tl">
                              <a:srgbClr val="000000"/>
                            </a:outerShdw>
                          </a:effectLst>
                          <a:latin typeface="Calibri" panose="020F0502020204030204" pitchFamily="34" charset="0"/>
                        </a:rPr>
                        <a:t>Trifolion medii</a:t>
                      </a:r>
                    </a:p>
                  </a:txBody>
                  <a:tcPr marL="90000" marR="90000" marT="46822" marB="46822"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1" i="1" u="none" strike="noStrike" cap="none" normalizeH="0" baseline="0" dirty="0">
                          <a:ln>
                            <a:noFill/>
                          </a:ln>
                          <a:solidFill>
                            <a:srgbClr val="FF0000"/>
                          </a:solidFill>
                          <a:effectLst>
                            <a:outerShdw blurRad="38100" dist="38100" dir="2700000" algn="tl">
                              <a:srgbClr val="000000"/>
                            </a:outerShdw>
                          </a:effectLst>
                          <a:latin typeface="Calibri" panose="020F0502020204030204" pitchFamily="34" charset="0"/>
                        </a:rPr>
                        <a:t>Arrhenatherion</a:t>
                      </a:r>
                    </a:p>
                  </a:txBody>
                  <a:tcPr marL="90000" marR="90000" marT="46822" marB="46822"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dirty="0">
                          <a:ln>
                            <a:noFill/>
                          </a:ln>
                          <a:solidFill>
                            <a:srgbClr val="FF0000"/>
                          </a:solidFill>
                          <a:effectLst>
                            <a:outerShdw blurRad="38100" dist="38100" dir="2700000" algn="tl">
                              <a:srgbClr val="000000"/>
                            </a:outerShdw>
                          </a:effectLst>
                          <a:latin typeface="Calibri" panose="020F0502020204030204" pitchFamily="34" charset="0"/>
                        </a:rPr>
                        <a:t>0</a:t>
                      </a:r>
                    </a:p>
                  </a:txBody>
                  <a:tcPr marL="90000" marR="90000" marT="46822" marB="46822"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7530" name="Line 71">
            <a:extLst>
              <a:ext uri="{FF2B5EF4-FFF2-40B4-BE49-F238E27FC236}">
                <a16:creationId xmlns:a16="http://schemas.microsoft.com/office/drawing/2014/main" id="{CEC109A5-75AF-1343-1374-DB138B7331FB}"/>
              </a:ext>
            </a:extLst>
          </p:cNvPr>
          <p:cNvSpPr>
            <a:spLocks noChangeShapeType="1"/>
          </p:cNvSpPr>
          <p:nvPr/>
        </p:nvSpPr>
        <p:spPr bwMode="auto">
          <a:xfrm>
            <a:off x="3762375" y="3563938"/>
            <a:ext cx="0" cy="90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nvGrpSpPr>
          <p:cNvPr id="277531" name="Group 73">
            <a:extLst>
              <a:ext uri="{FF2B5EF4-FFF2-40B4-BE49-F238E27FC236}">
                <a16:creationId xmlns:a16="http://schemas.microsoft.com/office/drawing/2014/main" id="{5634AE3C-FD9D-601F-AC12-68FB703EB18E}"/>
              </a:ext>
            </a:extLst>
          </p:cNvPr>
          <p:cNvGrpSpPr>
            <a:grpSpLocks/>
          </p:cNvGrpSpPr>
          <p:nvPr/>
        </p:nvGrpSpPr>
        <p:grpSpPr bwMode="auto">
          <a:xfrm>
            <a:off x="0" y="0"/>
            <a:ext cx="9144000" cy="4598988"/>
            <a:chOff x="0" y="0"/>
            <a:chExt cx="5760" cy="2928"/>
          </a:xfrm>
        </p:grpSpPr>
        <p:pic>
          <p:nvPicPr>
            <p:cNvPr id="277579" name="Picture 4">
              <a:extLst>
                <a:ext uri="{FF2B5EF4-FFF2-40B4-BE49-F238E27FC236}">
                  <a16:creationId xmlns:a16="http://schemas.microsoft.com/office/drawing/2014/main" id="{2C4D19FD-C52F-3B98-BA90-B61CC440BB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60" cy="2928"/>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sp>
          <p:nvSpPr>
            <p:cNvPr id="277580" name="Rectangle 65">
              <a:extLst>
                <a:ext uri="{FF2B5EF4-FFF2-40B4-BE49-F238E27FC236}">
                  <a16:creationId xmlns:a16="http://schemas.microsoft.com/office/drawing/2014/main" id="{088CD840-A117-52A7-C593-773C788AC0B3}"/>
                </a:ext>
              </a:extLst>
            </p:cNvPr>
            <p:cNvSpPr>
              <a:spLocks noChangeArrowheads="1"/>
            </p:cNvSpPr>
            <p:nvPr/>
          </p:nvSpPr>
          <p:spPr bwMode="auto">
            <a:xfrm>
              <a:off x="2200" y="2018"/>
              <a:ext cx="226" cy="2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77581" name="Line 67">
              <a:extLst>
                <a:ext uri="{FF2B5EF4-FFF2-40B4-BE49-F238E27FC236}">
                  <a16:creationId xmlns:a16="http://schemas.microsoft.com/office/drawing/2014/main" id="{190D0287-25CC-0463-180D-A8A11EFDC853}"/>
                </a:ext>
              </a:extLst>
            </p:cNvPr>
            <p:cNvSpPr>
              <a:spLocks noChangeShapeType="1"/>
            </p:cNvSpPr>
            <p:nvPr/>
          </p:nvSpPr>
          <p:spPr bwMode="auto">
            <a:xfrm>
              <a:off x="2171" y="2302"/>
              <a:ext cx="284" cy="0"/>
            </a:xfrm>
            <a:prstGeom prst="line">
              <a:avLst/>
            </a:prstGeom>
            <a:noFill/>
            <a:ln w="9525">
              <a:solidFill>
                <a:srgbClr val="333333"/>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77582" name="Freeform 68">
              <a:extLst>
                <a:ext uri="{FF2B5EF4-FFF2-40B4-BE49-F238E27FC236}">
                  <a16:creationId xmlns:a16="http://schemas.microsoft.com/office/drawing/2014/main" id="{92D1A8AE-A1BF-8E8B-F715-CEB779236036}"/>
                </a:ext>
              </a:extLst>
            </p:cNvPr>
            <p:cNvSpPr>
              <a:spLocks/>
            </p:cNvSpPr>
            <p:nvPr/>
          </p:nvSpPr>
          <p:spPr bwMode="auto">
            <a:xfrm>
              <a:off x="2200" y="2245"/>
              <a:ext cx="33" cy="62"/>
            </a:xfrm>
            <a:custGeom>
              <a:avLst/>
              <a:gdLst>
                <a:gd name="T0" fmla="*/ 0 w 33"/>
                <a:gd name="T1" fmla="*/ 0 h 62"/>
                <a:gd name="T2" fmla="*/ 28 w 33"/>
                <a:gd name="T3" fmla="*/ 28 h 62"/>
                <a:gd name="T4" fmla="*/ 0 w 33"/>
                <a:gd name="T5" fmla="*/ 57 h 62"/>
                <a:gd name="T6" fmla="*/ 28 w 33"/>
                <a:gd name="T7" fmla="*/ 57 h 62"/>
                <a:gd name="T8" fmla="*/ 28 w 33"/>
                <a:gd name="T9" fmla="*/ 28 h 62"/>
                <a:gd name="T10" fmla="*/ 28 w 33"/>
                <a:gd name="T11" fmla="*/ 0 h 62"/>
                <a:gd name="T12" fmla="*/ 0 60000 65536"/>
                <a:gd name="T13" fmla="*/ 0 60000 65536"/>
                <a:gd name="T14" fmla="*/ 0 60000 65536"/>
                <a:gd name="T15" fmla="*/ 0 60000 65536"/>
                <a:gd name="T16" fmla="*/ 0 60000 65536"/>
                <a:gd name="T17" fmla="*/ 0 60000 65536"/>
                <a:gd name="T18" fmla="*/ 0 w 33"/>
                <a:gd name="T19" fmla="*/ 0 h 62"/>
                <a:gd name="T20" fmla="*/ 33 w 33"/>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33" h="62">
                  <a:moveTo>
                    <a:pt x="0" y="0"/>
                  </a:moveTo>
                  <a:cubicBezTo>
                    <a:pt x="14" y="9"/>
                    <a:pt x="28" y="19"/>
                    <a:pt x="28" y="28"/>
                  </a:cubicBezTo>
                  <a:cubicBezTo>
                    <a:pt x="28" y="37"/>
                    <a:pt x="0" y="52"/>
                    <a:pt x="0" y="57"/>
                  </a:cubicBezTo>
                  <a:cubicBezTo>
                    <a:pt x="0" y="62"/>
                    <a:pt x="23" y="62"/>
                    <a:pt x="28" y="57"/>
                  </a:cubicBezTo>
                  <a:cubicBezTo>
                    <a:pt x="33" y="52"/>
                    <a:pt x="28" y="37"/>
                    <a:pt x="28" y="28"/>
                  </a:cubicBezTo>
                  <a:cubicBezTo>
                    <a:pt x="28" y="19"/>
                    <a:pt x="28" y="9"/>
                    <a:pt x="28" y="0"/>
                  </a:cubicBezTo>
                </a:path>
              </a:pathLst>
            </a:custGeom>
            <a:noFill/>
            <a:ln w="952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77583" name="Freeform 69">
              <a:extLst>
                <a:ext uri="{FF2B5EF4-FFF2-40B4-BE49-F238E27FC236}">
                  <a16:creationId xmlns:a16="http://schemas.microsoft.com/office/drawing/2014/main" id="{F410418A-EF22-B3EC-63BB-5E7EE7835CDE}"/>
                </a:ext>
              </a:extLst>
            </p:cNvPr>
            <p:cNvSpPr>
              <a:spLocks/>
            </p:cNvSpPr>
            <p:nvPr/>
          </p:nvSpPr>
          <p:spPr bwMode="auto">
            <a:xfrm>
              <a:off x="2251" y="2188"/>
              <a:ext cx="39" cy="114"/>
            </a:xfrm>
            <a:custGeom>
              <a:avLst/>
              <a:gdLst>
                <a:gd name="T0" fmla="*/ 5 w 39"/>
                <a:gd name="T1" fmla="*/ 114 h 114"/>
                <a:gd name="T2" fmla="*/ 5 w 39"/>
                <a:gd name="T3" fmla="*/ 57 h 114"/>
                <a:gd name="T4" fmla="*/ 34 w 39"/>
                <a:gd name="T5" fmla="*/ 57 h 114"/>
                <a:gd name="T6" fmla="*/ 34 w 39"/>
                <a:gd name="T7" fmla="*/ 29 h 114"/>
                <a:gd name="T8" fmla="*/ 5 w 39"/>
                <a:gd name="T9" fmla="*/ 0 h 114"/>
                <a:gd name="T10" fmla="*/ 0 60000 65536"/>
                <a:gd name="T11" fmla="*/ 0 60000 65536"/>
                <a:gd name="T12" fmla="*/ 0 60000 65536"/>
                <a:gd name="T13" fmla="*/ 0 60000 65536"/>
                <a:gd name="T14" fmla="*/ 0 60000 65536"/>
                <a:gd name="T15" fmla="*/ 0 w 39"/>
                <a:gd name="T16" fmla="*/ 0 h 114"/>
                <a:gd name="T17" fmla="*/ 39 w 39"/>
                <a:gd name="T18" fmla="*/ 114 h 114"/>
              </a:gdLst>
              <a:ahLst/>
              <a:cxnLst>
                <a:cxn ang="T10">
                  <a:pos x="T0" y="T1"/>
                </a:cxn>
                <a:cxn ang="T11">
                  <a:pos x="T2" y="T3"/>
                </a:cxn>
                <a:cxn ang="T12">
                  <a:pos x="T4" y="T5"/>
                </a:cxn>
                <a:cxn ang="T13">
                  <a:pos x="T6" y="T7"/>
                </a:cxn>
                <a:cxn ang="T14">
                  <a:pos x="T8" y="T9"/>
                </a:cxn>
              </a:cxnLst>
              <a:rect l="T15" t="T16" r="T17" b="T18"/>
              <a:pathLst>
                <a:path w="39" h="114">
                  <a:moveTo>
                    <a:pt x="5" y="114"/>
                  </a:moveTo>
                  <a:cubicBezTo>
                    <a:pt x="2" y="90"/>
                    <a:pt x="0" y="66"/>
                    <a:pt x="5" y="57"/>
                  </a:cubicBezTo>
                  <a:cubicBezTo>
                    <a:pt x="10" y="48"/>
                    <a:pt x="29" y="62"/>
                    <a:pt x="34" y="57"/>
                  </a:cubicBezTo>
                  <a:cubicBezTo>
                    <a:pt x="39" y="52"/>
                    <a:pt x="39" y="38"/>
                    <a:pt x="34" y="29"/>
                  </a:cubicBezTo>
                  <a:cubicBezTo>
                    <a:pt x="29" y="20"/>
                    <a:pt x="10" y="5"/>
                    <a:pt x="5" y="0"/>
                  </a:cubicBezTo>
                </a:path>
              </a:pathLst>
            </a:custGeom>
            <a:noFill/>
            <a:ln w="952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77584" name="Freeform 70">
              <a:extLst>
                <a:ext uri="{FF2B5EF4-FFF2-40B4-BE49-F238E27FC236}">
                  <a16:creationId xmlns:a16="http://schemas.microsoft.com/office/drawing/2014/main" id="{1EAA9E70-1057-183D-E534-97A0D0B4944B}"/>
                </a:ext>
              </a:extLst>
            </p:cNvPr>
            <p:cNvSpPr>
              <a:spLocks/>
            </p:cNvSpPr>
            <p:nvPr/>
          </p:nvSpPr>
          <p:spPr bwMode="auto">
            <a:xfrm>
              <a:off x="2277" y="2238"/>
              <a:ext cx="64" cy="68"/>
            </a:xfrm>
            <a:custGeom>
              <a:avLst/>
              <a:gdLst>
                <a:gd name="T0" fmla="*/ 0 w 64"/>
                <a:gd name="T1" fmla="*/ 30 h 68"/>
                <a:gd name="T2" fmla="*/ 6 w 64"/>
                <a:gd name="T3" fmla="*/ 39 h 68"/>
                <a:gd name="T4" fmla="*/ 15 w 64"/>
                <a:gd name="T5" fmla="*/ 42 h 68"/>
                <a:gd name="T6" fmla="*/ 21 w 64"/>
                <a:gd name="T7" fmla="*/ 57 h 68"/>
                <a:gd name="T8" fmla="*/ 36 w 64"/>
                <a:gd name="T9" fmla="*/ 64 h 68"/>
                <a:gd name="T10" fmla="*/ 27 w 64"/>
                <a:gd name="T11" fmla="*/ 51 h 68"/>
                <a:gd name="T12" fmla="*/ 33 w 64"/>
                <a:gd name="T13" fmla="*/ 42 h 68"/>
                <a:gd name="T14" fmla="*/ 33 w 64"/>
                <a:gd name="T15" fmla="*/ 0 h 68"/>
                <a:gd name="T16" fmla="*/ 64 w 64"/>
                <a:gd name="T17" fmla="*/ 64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68"/>
                <a:gd name="T29" fmla="*/ 64 w 64"/>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68">
                  <a:moveTo>
                    <a:pt x="0" y="30"/>
                  </a:moveTo>
                  <a:cubicBezTo>
                    <a:pt x="2" y="33"/>
                    <a:pt x="3" y="37"/>
                    <a:pt x="6" y="39"/>
                  </a:cubicBezTo>
                  <a:cubicBezTo>
                    <a:pt x="8" y="41"/>
                    <a:pt x="13" y="40"/>
                    <a:pt x="15" y="42"/>
                  </a:cubicBezTo>
                  <a:cubicBezTo>
                    <a:pt x="19" y="46"/>
                    <a:pt x="19" y="52"/>
                    <a:pt x="21" y="57"/>
                  </a:cubicBezTo>
                  <a:cubicBezTo>
                    <a:pt x="26" y="59"/>
                    <a:pt x="32" y="68"/>
                    <a:pt x="36" y="64"/>
                  </a:cubicBezTo>
                  <a:cubicBezTo>
                    <a:pt x="40" y="60"/>
                    <a:pt x="28" y="56"/>
                    <a:pt x="27" y="51"/>
                  </a:cubicBezTo>
                  <a:cubicBezTo>
                    <a:pt x="27" y="47"/>
                    <a:pt x="33" y="46"/>
                    <a:pt x="33" y="42"/>
                  </a:cubicBezTo>
                  <a:cubicBezTo>
                    <a:pt x="35" y="28"/>
                    <a:pt x="33" y="14"/>
                    <a:pt x="33" y="0"/>
                  </a:cubicBezTo>
                  <a:lnTo>
                    <a:pt x="64" y="64"/>
                  </a:lnTo>
                </a:path>
              </a:pathLst>
            </a:custGeom>
            <a:noFill/>
            <a:ln w="952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77585" name="Freeform 72">
              <a:extLst>
                <a:ext uri="{FF2B5EF4-FFF2-40B4-BE49-F238E27FC236}">
                  <a16:creationId xmlns:a16="http://schemas.microsoft.com/office/drawing/2014/main" id="{0E93EDCA-6C0E-9072-4D29-78CDC0183B4D}"/>
                </a:ext>
              </a:extLst>
            </p:cNvPr>
            <p:cNvSpPr>
              <a:spLocks/>
            </p:cNvSpPr>
            <p:nvPr/>
          </p:nvSpPr>
          <p:spPr bwMode="auto">
            <a:xfrm>
              <a:off x="2376" y="2265"/>
              <a:ext cx="12" cy="36"/>
            </a:xfrm>
            <a:custGeom>
              <a:avLst/>
              <a:gdLst>
                <a:gd name="T0" fmla="*/ 0 w 12"/>
                <a:gd name="T1" fmla="*/ 0 h 36"/>
                <a:gd name="T2" fmla="*/ 6 w 12"/>
                <a:gd name="T3" fmla="*/ 27 h 36"/>
                <a:gd name="T4" fmla="*/ 12 w 12"/>
                <a:gd name="T5" fmla="*/ 36 h 36"/>
                <a:gd name="T6" fmla="*/ 0 60000 65536"/>
                <a:gd name="T7" fmla="*/ 0 60000 65536"/>
                <a:gd name="T8" fmla="*/ 0 60000 65536"/>
                <a:gd name="T9" fmla="*/ 0 w 12"/>
                <a:gd name="T10" fmla="*/ 0 h 36"/>
                <a:gd name="T11" fmla="*/ 12 w 12"/>
                <a:gd name="T12" fmla="*/ 36 h 36"/>
              </a:gdLst>
              <a:ahLst/>
              <a:cxnLst>
                <a:cxn ang="T6">
                  <a:pos x="T0" y="T1"/>
                </a:cxn>
                <a:cxn ang="T7">
                  <a:pos x="T2" y="T3"/>
                </a:cxn>
                <a:cxn ang="T8">
                  <a:pos x="T4" y="T5"/>
                </a:cxn>
              </a:cxnLst>
              <a:rect l="T9" t="T10" r="T11" b="T12"/>
              <a:pathLst>
                <a:path w="12" h="36">
                  <a:moveTo>
                    <a:pt x="0" y="0"/>
                  </a:moveTo>
                  <a:cubicBezTo>
                    <a:pt x="2" y="9"/>
                    <a:pt x="3" y="18"/>
                    <a:pt x="6" y="27"/>
                  </a:cubicBezTo>
                  <a:cubicBezTo>
                    <a:pt x="7" y="30"/>
                    <a:pt x="12" y="36"/>
                    <a:pt x="12" y="36"/>
                  </a:cubicBezTo>
                </a:path>
              </a:pathLst>
            </a:custGeom>
            <a:noFill/>
            <a:ln w="952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106540" name="Line 44">
            <a:extLst>
              <a:ext uri="{FF2B5EF4-FFF2-40B4-BE49-F238E27FC236}">
                <a16:creationId xmlns:a16="http://schemas.microsoft.com/office/drawing/2014/main" id="{16D14830-642F-3ECD-7776-13AEE5A09AEF}"/>
              </a:ext>
            </a:extLst>
          </p:cNvPr>
          <p:cNvSpPr>
            <a:spLocks noChangeShapeType="1"/>
          </p:cNvSpPr>
          <p:nvPr/>
        </p:nvSpPr>
        <p:spPr bwMode="auto">
          <a:xfrm flipV="1">
            <a:off x="161925" y="1403350"/>
            <a:ext cx="44450" cy="3960813"/>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541" name="Line 45">
            <a:extLst>
              <a:ext uri="{FF2B5EF4-FFF2-40B4-BE49-F238E27FC236}">
                <a16:creationId xmlns:a16="http://schemas.microsoft.com/office/drawing/2014/main" id="{92128BF3-1ACC-A6CD-B10D-456380333BE0}"/>
              </a:ext>
            </a:extLst>
          </p:cNvPr>
          <p:cNvSpPr>
            <a:spLocks noChangeShapeType="1"/>
          </p:cNvSpPr>
          <p:nvPr/>
        </p:nvSpPr>
        <p:spPr bwMode="auto">
          <a:xfrm flipV="1">
            <a:off x="1466850" y="1449388"/>
            <a:ext cx="0" cy="3735387"/>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542" name="Line 46">
            <a:extLst>
              <a:ext uri="{FF2B5EF4-FFF2-40B4-BE49-F238E27FC236}">
                <a16:creationId xmlns:a16="http://schemas.microsoft.com/office/drawing/2014/main" id="{E5EFAF72-08F0-D38B-620F-53865D71D12B}"/>
              </a:ext>
            </a:extLst>
          </p:cNvPr>
          <p:cNvSpPr>
            <a:spLocks noChangeShapeType="1"/>
          </p:cNvSpPr>
          <p:nvPr/>
        </p:nvSpPr>
        <p:spPr bwMode="auto">
          <a:xfrm flipV="1">
            <a:off x="2457450" y="1449388"/>
            <a:ext cx="0" cy="3735387"/>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558" name="Freeform 62">
            <a:extLst>
              <a:ext uri="{FF2B5EF4-FFF2-40B4-BE49-F238E27FC236}">
                <a16:creationId xmlns:a16="http://schemas.microsoft.com/office/drawing/2014/main" id="{6C772460-BEE6-2BC3-A1A5-90C0B47D5275}"/>
              </a:ext>
            </a:extLst>
          </p:cNvPr>
          <p:cNvSpPr>
            <a:spLocks/>
          </p:cNvSpPr>
          <p:nvPr/>
        </p:nvSpPr>
        <p:spPr bwMode="auto">
          <a:xfrm>
            <a:off x="2771775" y="1460500"/>
            <a:ext cx="684213" cy="3724275"/>
          </a:xfrm>
          <a:custGeom>
            <a:avLst/>
            <a:gdLst>
              <a:gd name="T0" fmla="*/ 0 w 374"/>
              <a:gd name="T1" fmla="*/ 2147483646 h 2347"/>
              <a:gd name="T2" fmla="*/ 2147483646 w 374"/>
              <a:gd name="T3" fmla="*/ 2147483646 h 2347"/>
              <a:gd name="T4" fmla="*/ 2147483646 w 374"/>
              <a:gd name="T5" fmla="*/ 0 h 2347"/>
              <a:gd name="T6" fmla="*/ 0 60000 65536"/>
              <a:gd name="T7" fmla="*/ 0 60000 65536"/>
              <a:gd name="T8" fmla="*/ 0 60000 65536"/>
              <a:gd name="T9" fmla="*/ 0 w 374"/>
              <a:gd name="T10" fmla="*/ 0 h 2347"/>
              <a:gd name="T11" fmla="*/ 374 w 374"/>
              <a:gd name="T12" fmla="*/ 2347 h 2347"/>
            </a:gdLst>
            <a:ahLst/>
            <a:cxnLst>
              <a:cxn ang="T6">
                <a:pos x="T0" y="T1"/>
              </a:cxn>
              <a:cxn ang="T7">
                <a:pos x="T2" y="T3"/>
              </a:cxn>
              <a:cxn ang="T8">
                <a:pos x="T4" y="T5"/>
              </a:cxn>
            </a:cxnLst>
            <a:rect l="T9" t="T10" r="T11" b="T12"/>
            <a:pathLst>
              <a:path w="374" h="2347">
                <a:moveTo>
                  <a:pt x="0" y="2347"/>
                </a:moveTo>
                <a:lnTo>
                  <a:pt x="351" y="1362"/>
                </a:lnTo>
                <a:lnTo>
                  <a:pt x="374" y="0"/>
                </a:lnTo>
              </a:path>
            </a:pathLst>
          </a:custGeom>
          <a:noFill/>
          <a:ln w="38100" cap="rnd" cmpd="sng">
            <a:solidFill>
              <a:srgbClr val="FF000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559" name="Line 63">
            <a:extLst>
              <a:ext uri="{FF2B5EF4-FFF2-40B4-BE49-F238E27FC236}">
                <a16:creationId xmlns:a16="http://schemas.microsoft.com/office/drawing/2014/main" id="{71B59156-95CB-AD91-F8AE-80B21F49A62D}"/>
              </a:ext>
            </a:extLst>
          </p:cNvPr>
          <p:cNvSpPr>
            <a:spLocks noChangeShapeType="1"/>
          </p:cNvSpPr>
          <p:nvPr/>
        </p:nvSpPr>
        <p:spPr bwMode="auto">
          <a:xfrm flipV="1">
            <a:off x="3806825" y="1449388"/>
            <a:ext cx="44450" cy="3735387"/>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598" name="Freeform 102">
            <a:extLst>
              <a:ext uri="{FF2B5EF4-FFF2-40B4-BE49-F238E27FC236}">
                <a16:creationId xmlns:a16="http://schemas.microsoft.com/office/drawing/2014/main" id="{74F3B980-489A-5F42-EEE4-723FD7CFA66D}"/>
              </a:ext>
            </a:extLst>
          </p:cNvPr>
          <p:cNvSpPr>
            <a:spLocks/>
          </p:cNvSpPr>
          <p:nvPr/>
        </p:nvSpPr>
        <p:spPr bwMode="auto">
          <a:xfrm>
            <a:off x="4976813" y="1493838"/>
            <a:ext cx="450850" cy="3690937"/>
          </a:xfrm>
          <a:custGeom>
            <a:avLst/>
            <a:gdLst>
              <a:gd name="T0" fmla="*/ 2147483646 w 284"/>
              <a:gd name="T1" fmla="*/ 2147483646 h 2325"/>
              <a:gd name="T2" fmla="*/ 0 w 284"/>
              <a:gd name="T3" fmla="*/ 2147483646 h 2325"/>
              <a:gd name="T4" fmla="*/ 0 w 284"/>
              <a:gd name="T5" fmla="*/ 0 h 2325"/>
              <a:gd name="T6" fmla="*/ 0 60000 65536"/>
              <a:gd name="T7" fmla="*/ 0 60000 65536"/>
              <a:gd name="T8" fmla="*/ 0 60000 65536"/>
              <a:gd name="T9" fmla="*/ 0 w 284"/>
              <a:gd name="T10" fmla="*/ 0 h 2325"/>
              <a:gd name="T11" fmla="*/ 284 w 284"/>
              <a:gd name="T12" fmla="*/ 2325 h 2325"/>
            </a:gdLst>
            <a:ahLst/>
            <a:cxnLst>
              <a:cxn ang="T6">
                <a:pos x="T0" y="T1"/>
              </a:cxn>
              <a:cxn ang="T7">
                <a:pos x="T2" y="T3"/>
              </a:cxn>
              <a:cxn ang="T8">
                <a:pos x="T4" y="T5"/>
              </a:cxn>
            </a:cxnLst>
            <a:rect l="T9" t="T10" r="T11" b="T12"/>
            <a:pathLst>
              <a:path w="284" h="2325">
                <a:moveTo>
                  <a:pt x="284" y="2325"/>
                </a:moveTo>
                <a:lnTo>
                  <a:pt x="0" y="1332"/>
                </a:lnTo>
                <a:lnTo>
                  <a:pt x="0" y="0"/>
                </a:lnTo>
              </a:path>
            </a:pathLst>
          </a:custGeom>
          <a:noFill/>
          <a:ln w="38100" cap="rnd" cmpd="sng">
            <a:solidFill>
              <a:srgbClr val="FF000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638" name="Freeform 142">
            <a:extLst>
              <a:ext uri="{FF2B5EF4-FFF2-40B4-BE49-F238E27FC236}">
                <a16:creationId xmlns:a16="http://schemas.microsoft.com/office/drawing/2014/main" id="{EA405E31-23A6-78B0-17D8-3A909E85FA2E}"/>
              </a:ext>
            </a:extLst>
          </p:cNvPr>
          <p:cNvSpPr>
            <a:spLocks/>
          </p:cNvSpPr>
          <p:nvPr/>
        </p:nvSpPr>
        <p:spPr bwMode="auto">
          <a:xfrm>
            <a:off x="5830888" y="1449388"/>
            <a:ext cx="1216025" cy="3735387"/>
          </a:xfrm>
          <a:custGeom>
            <a:avLst/>
            <a:gdLst>
              <a:gd name="T0" fmla="*/ 2147483646 w 766"/>
              <a:gd name="T1" fmla="*/ 2147483646 h 2353"/>
              <a:gd name="T2" fmla="*/ 0 w 766"/>
              <a:gd name="T3" fmla="*/ 2147483646 h 2353"/>
              <a:gd name="T4" fmla="*/ 2147483646 w 766"/>
              <a:gd name="T5" fmla="*/ 0 h 2353"/>
              <a:gd name="T6" fmla="*/ 0 60000 65536"/>
              <a:gd name="T7" fmla="*/ 0 60000 65536"/>
              <a:gd name="T8" fmla="*/ 0 60000 65536"/>
              <a:gd name="T9" fmla="*/ 0 w 766"/>
              <a:gd name="T10" fmla="*/ 0 h 2353"/>
              <a:gd name="T11" fmla="*/ 766 w 766"/>
              <a:gd name="T12" fmla="*/ 2353 h 2353"/>
            </a:gdLst>
            <a:ahLst/>
            <a:cxnLst>
              <a:cxn ang="T6">
                <a:pos x="T0" y="T1"/>
              </a:cxn>
              <a:cxn ang="T7">
                <a:pos x="T2" y="T3"/>
              </a:cxn>
              <a:cxn ang="T8">
                <a:pos x="T4" y="T5"/>
              </a:cxn>
            </a:cxnLst>
            <a:rect l="T9" t="T10" r="T11" b="T12"/>
            <a:pathLst>
              <a:path w="766" h="2353">
                <a:moveTo>
                  <a:pt x="766" y="2353"/>
                </a:moveTo>
                <a:lnTo>
                  <a:pt x="0" y="1369"/>
                </a:lnTo>
                <a:lnTo>
                  <a:pt x="1" y="0"/>
                </a:lnTo>
              </a:path>
            </a:pathLst>
          </a:custGeom>
          <a:noFill/>
          <a:ln w="38100" cap="rnd" cmpd="sng">
            <a:solidFill>
              <a:srgbClr val="FF000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639" name="Freeform 143">
            <a:extLst>
              <a:ext uri="{FF2B5EF4-FFF2-40B4-BE49-F238E27FC236}">
                <a16:creationId xmlns:a16="http://schemas.microsoft.com/office/drawing/2014/main" id="{8C9ED096-FE41-82D9-E9B9-FD11AC76AD82}"/>
              </a:ext>
            </a:extLst>
          </p:cNvPr>
          <p:cNvSpPr>
            <a:spLocks/>
          </p:cNvSpPr>
          <p:nvPr/>
        </p:nvSpPr>
        <p:spPr bwMode="auto">
          <a:xfrm>
            <a:off x="6642100" y="1493838"/>
            <a:ext cx="720725" cy="3690937"/>
          </a:xfrm>
          <a:custGeom>
            <a:avLst/>
            <a:gdLst>
              <a:gd name="T0" fmla="*/ 2147483646 w 454"/>
              <a:gd name="T1" fmla="*/ 2147483646 h 2325"/>
              <a:gd name="T2" fmla="*/ 2147483646 w 454"/>
              <a:gd name="T3" fmla="*/ 2147483646 h 2325"/>
              <a:gd name="T4" fmla="*/ 0 w 454"/>
              <a:gd name="T5" fmla="*/ 0 h 2325"/>
              <a:gd name="T6" fmla="*/ 0 60000 65536"/>
              <a:gd name="T7" fmla="*/ 0 60000 65536"/>
              <a:gd name="T8" fmla="*/ 0 60000 65536"/>
              <a:gd name="T9" fmla="*/ 0 w 454"/>
              <a:gd name="T10" fmla="*/ 0 h 2325"/>
              <a:gd name="T11" fmla="*/ 454 w 454"/>
              <a:gd name="T12" fmla="*/ 2325 h 2325"/>
            </a:gdLst>
            <a:ahLst/>
            <a:cxnLst>
              <a:cxn ang="T6">
                <a:pos x="T0" y="T1"/>
              </a:cxn>
              <a:cxn ang="T7">
                <a:pos x="T2" y="T3"/>
              </a:cxn>
              <a:cxn ang="T8">
                <a:pos x="T4" y="T5"/>
              </a:cxn>
            </a:cxnLst>
            <a:rect l="T9" t="T10" r="T11" b="T12"/>
            <a:pathLst>
              <a:path w="454" h="2325">
                <a:moveTo>
                  <a:pt x="454" y="2325"/>
                </a:moveTo>
                <a:lnTo>
                  <a:pt x="28" y="1332"/>
                </a:lnTo>
                <a:lnTo>
                  <a:pt x="0" y="0"/>
                </a:lnTo>
              </a:path>
            </a:pathLst>
          </a:custGeom>
          <a:noFill/>
          <a:ln w="38100" cap="rnd" cmpd="sng">
            <a:solidFill>
              <a:srgbClr val="FF000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640" name="Freeform 144">
            <a:extLst>
              <a:ext uri="{FF2B5EF4-FFF2-40B4-BE49-F238E27FC236}">
                <a16:creationId xmlns:a16="http://schemas.microsoft.com/office/drawing/2014/main" id="{BFCAD60B-00B0-70BC-9F43-14C083A8EE1A}"/>
              </a:ext>
            </a:extLst>
          </p:cNvPr>
          <p:cNvSpPr>
            <a:spLocks/>
          </p:cNvSpPr>
          <p:nvPr/>
        </p:nvSpPr>
        <p:spPr bwMode="auto">
          <a:xfrm>
            <a:off x="7002463" y="1493838"/>
            <a:ext cx="539750" cy="3690937"/>
          </a:xfrm>
          <a:custGeom>
            <a:avLst/>
            <a:gdLst>
              <a:gd name="T0" fmla="*/ 2147483646 w 340"/>
              <a:gd name="T1" fmla="*/ 2147483646 h 2325"/>
              <a:gd name="T2" fmla="*/ 2147483646 w 340"/>
              <a:gd name="T3" fmla="*/ 2147483646 h 2325"/>
              <a:gd name="T4" fmla="*/ 0 w 340"/>
              <a:gd name="T5" fmla="*/ 0 h 2325"/>
              <a:gd name="T6" fmla="*/ 0 60000 65536"/>
              <a:gd name="T7" fmla="*/ 0 60000 65536"/>
              <a:gd name="T8" fmla="*/ 0 60000 65536"/>
              <a:gd name="T9" fmla="*/ 0 w 340"/>
              <a:gd name="T10" fmla="*/ 0 h 2325"/>
              <a:gd name="T11" fmla="*/ 340 w 340"/>
              <a:gd name="T12" fmla="*/ 2325 h 2325"/>
            </a:gdLst>
            <a:ahLst/>
            <a:cxnLst>
              <a:cxn ang="T6">
                <a:pos x="T0" y="T1"/>
              </a:cxn>
              <a:cxn ang="T7">
                <a:pos x="T2" y="T3"/>
              </a:cxn>
              <a:cxn ang="T8">
                <a:pos x="T4" y="T5"/>
              </a:cxn>
            </a:cxnLst>
            <a:rect l="T9" t="T10" r="T11" b="T12"/>
            <a:pathLst>
              <a:path w="340" h="2325">
                <a:moveTo>
                  <a:pt x="340" y="2325"/>
                </a:moveTo>
                <a:lnTo>
                  <a:pt x="57" y="1361"/>
                </a:lnTo>
                <a:lnTo>
                  <a:pt x="0" y="0"/>
                </a:lnTo>
              </a:path>
            </a:pathLst>
          </a:custGeom>
          <a:noFill/>
          <a:ln w="38100" cap="rnd" cmpd="sng">
            <a:solidFill>
              <a:srgbClr val="FF000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641" name="Line 145">
            <a:extLst>
              <a:ext uri="{FF2B5EF4-FFF2-40B4-BE49-F238E27FC236}">
                <a16:creationId xmlns:a16="http://schemas.microsoft.com/office/drawing/2014/main" id="{E9905C29-FF51-5B25-7201-7BF547D29A9A}"/>
              </a:ext>
            </a:extLst>
          </p:cNvPr>
          <p:cNvSpPr>
            <a:spLocks noChangeShapeType="1"/>
          </p:cNvSpPr>
          <p:nvPr/>
        </p:nvSpPr>
        <p:spPr bwMode="auto">
          <a:xfrm flipH="1" flipV="1">
            <a:off x="8172450" y="1493838"/>
            <a:ext cx="44450" cy="3690937"/>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642" name="Line 146">
            <a:extLst>
              <a:ext uri="{FF2B5EF4-FFF2-40B4-BE49-F238E27FC236}">
                <a16:creationId xmlns:a16="http://schemas.microsoft.com/office/drawing/2014/main" id="{9AF3E756-D50D-6335-737F-26BB7C1E9AF3}"/>
              </a:ext>
            </a:extLst>
          </p:cNvPr>
          <p:cNvSpPr>
            <a:spLocks noChangeShapeType="1"/>
          </p:cNvSpPr>
          <p:nvPr/>
        </p:nvSpPr>
        <p:spPr bwMode="auto">
          <a:xfrm flipV="1">
            <a:off x="8621713" y="1493838"/>
            <a:ext cx="1587" cy="3690937"/>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643" name="Line 147">
            <a:extLst>
              <a:ext uri="{FF2B5EF4-FFF2-40B4-BE49-F238E27FC236}">
                <a16:creationId xmlns:a16="http://schemas.microsoft.com/office/drawing/2014/main" id="{7148FFDF-D515-8984-03DC-AC9D470CA984}"/>
              </a:ext>
            </a:extLst>
          </p:cNvPr>
          <p:cNvSpPr>
            <a:spLocks noChangeShapeType="1"/>
          </p:cNvSpPr>
          <p:nvPr/>
        </p:nvSpPr>
        <p:spPr bwMode="auto">
          <a:xfrm flipV="1">
            <a:off x="9072563" y="1449388"/>
            <a:ext cx="44450" cy="3735387"/>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graphicFrame>
        <p:nvGraphicFramePr>
          <p:cNvPr id="106785" name="Group 289">
            <a:extLst>
              <a:ext uri="{FF2B5EF4-FFF2-40B4-BE49-F238E27FC236}">
                <a16:creationId xmlns:a16="http://schemas.microsoft.com/office/drawing/2014/main" id="{0E718787-F19F-32FB-BDCA-98B7C95FED1C}"/>
              </a:ext>
            </a:extLst>
          </p:cNvPr>
          <p:cNvGraphicFramePr>
            <a:graphicFrameLocks noGrp="1"/>
          </p:cNvGraphicFramePr>
          <p:nvPr>
            <p:ph sz="half" idx="2"/>
          </p:nvPr>
        </p:nvGraphicFramePr>
        <p:xfrm>
          <a:off x="161925" y="6129338"/>
          <a:ext cx="8910638" cy="733432"/>
        </p:xfrm>
        <a:graphic>
          <a:graphicData uri="http://schemas.openxmlformats.org/drawingml/2006/table">
            <a:tbl>
              <a:tblPr/>
              <a:tblGrid>
                <a:gridCol w="2609850">
                  <a:extLst>
                    <a:ext uri="{9D8B030D-6E8A-4147-A177-3AD203B41FA5}">
                      <a16:colId xmlns:a16="http://schemas.microsoft.com/office/drawing/2014/main" val="20000"/>
                    </a:ext>
                  </a:extLst>
                </a:gridCol>
                <a:gridCol w="539750">
                  <a:extLst>
                    <a:ext uri="{9D8B030D-6E8A-4147-A177-3AD203B41FA5}">
                      <a16:colId xmlns:a16="http://schemas.microsoft.com/office/drawing/2014/main" val="20001"/>
                    </a:ext>
                  </a:extLst>
                </a:gridCol>
                <a:gridCol w="495300">
                  <a:extLst>
                    <a:ext uri="{9D8B030D-6E8A-4147-A177-3AD203B41FA5}">
                      <a16:colId xmlns:a16="http://schemas.microsoft.com/office/drawing/2014/main" val="20002"/>
                    </a:ext>
                  </a:extLst>
                </a:gridCol>
                <a:gridCol w="630238">
                  <a:extLst>
                    <a:ext uri="{9D8B030D-6E8A-4147-A177-3AD203B41FA5}">
                      <a16:colId xmlns:a16="http://schemas.microsoft.com/office/drawing/2014/main" val="20003"/>
                    </a:ext>
                  </a:extLst>
                </a:gridCol>
                <a:gridCol w="944562">
                  <a:extLst>
                    <a:ext uri="{9D8B030D-6E8A-4147-A177-3AD203B41FA5}">
                      <a16:colId xmlns:a16="http://schemas.microsoft.com/office/drawing/2014/main" val="20004"/>
                    </a:ext>
                  </a:extLst>
                </a:gridCol>
                <a:gridCol w="1620838">
                  <a:extLst>
                    <a:ext uri="{9D8B030D-6E8A-4147-A177-3AD203B41FA5}">
                      <a16:colId xmlns:a16="http://schemas.microsoft.com/office/drawing/2014/main" val="20005"/>
                    </a:ext>
                  </a:extLst>
                </a:gridCol>
                <a:gridCol w="449262">
                  <a:extLst>
                    <a:ext uri="{9D8B030D-6E8A-4147-A177-3AD203B41FA5}">
                      <a16:colId xmlns:a16="http://schemas.microsoft.com/office/drawing/2014/main" val="20006"/>
                    </a:ext>
                  </a:extLst>
                </a:gridCol>
                <a:gridCol w="495300">
                  <a:extLst>
                    <a:ext uri="{9D8B030D-6E8A-4147-A177-3AD203B41FA5}">
                      <a16:colId xmlns:a16="http://schemas.microsoft.com/office/drawing/2014/main" val="20007"/>
                    </a:ext>
                  </a:extLst>
                </a:gridCol>
                <a:gridCol w="1125538">
                  <a:extLst>
                    <a:ext uri="{9D8B030D-6E8A-4147-A177-3AD203B41FA5}">
                      <a16:colId xmlns:a16="http://schemas.microsoft.com/office/drawing/2014/main" val="20008"/>
                    </a:ext>
                  </a:extLst>
                </a:gridCol>
              </a:tblGrid>
              <a:tr h="733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a:ln>
                            <a:noFill/>
                          </a:ln>
                          <a:solidFill>
                            <a:schemeClr val="accent2"/>
                          </a:solidFill>
                          <a:effectLst>
                            <a:outerShdw blurRad="38100" dist="38100" dir="2700000" algn="tl">
                              <a:srgbClr val="000000"/>
                            </a:outerShdw>
                          </a:effectLst>
                          <a:latin typeface="Calibri" panose="020F0502020204030204" pitchFamily="34" charset="0"/>
                        </a:rPr>
                        <a:t>Květnaté bučiny</a:t>
                      </a:r>
                    </a:p>
                  </a:txBody>
                  <a:tcPr marL="90000" marR="90000" marT="46676" marB="46676" anchor="ctr"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a:ln>
                            <a:noFill/>
                          </a:ln>
                          <a:solidFill>
                            <a:schemeClr val="accent2"/>
                          </a:solidFill>
                          <a:effectLst>
                            <a:outerShdw blurRad="38100" dist="38100" dir="2700000" algn="tl">
                              <a:srgbClr val="000000"/>
                            </a:outerShdw>
                          </a:effectLst>
                          <a:latin typeface="Calibri" panose="020F0502020204030204" pitchFamily="34" charset="0"/>
                        </a:rPr>
                        <a:t>X9A</a:t>
                      </a:r>
                    </a:p>
                  </a:txBody>
                  <a:tcPr marL="90000" marR="90000" marT="46676" marB="46676" anchor="ctr"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a:ln>
                            <a:noFill/>
                          </a:ln>
                          <a:solidFill>
                            <a:schemeClr val="accent2"/>
                          </a:solidFill>
                          <a:effectLst>
                            <a:outerShdw blurRad="38100" dist="38100" dir="2700000" algn="tl">
                              <a:srgbClr val="000000"/>
                            </a:outerShdw>
                          </a:effectLst>
                          <a:latin typeface="Calibri" panose="020F0502020204030204" pitchFamily="34" charset="0"/>
                        </a:rPr>
                        <a:t>X11</a:t>
                      </a:r>
                    </a:p>
                  </a:txBody>
                  <a:tcPr marL="90000" marR="90000" marT="46676" marB="46676" anchor="ctr"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a:ln>
                            <a:noFill/>
                          </a:ln>
                          <a:solidFill>
                            <a:schemeClr val="accent2"/>
                          </a:solidFill>
                          <a:effectLst>
                            <a:outerShdw blurRad="38100" dist="38100" dir="2700000" algn="tl">
                              <a:srgbClr val="000000"/>
                            </a:outerShdw>
                          </a:effectLst>
                          <a:latin typeface="Calibri" panose="020F0502020204030204" pitchFamily="34" charset="0"/>
                        </a:rPr>
                        <a:t>X9A</a:t>
                      </a:r>
                    </a:p>
                  </a:txBody>
                  <a:tcPr marL="90000" marR="90000" marT="46676" marB="46676" anchor="ctr"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a:ln>
                            <a:noFill/>
                          </a:ln>
                          <a:solidFill>
                            <a:schemeClr val="accent2"/>
                          </a:solidFill>
                          <a:effectLst>
                            <a:outerShdw blurRad="38100" dist="38100" dir="2700000" algn="tl">
                              <a:srgbClr val="000000"/>
                            </a:outerShdw>
                          </a:effectLst>
                          <a:latin typeface="Calibri" panose="020F0502020204030204" pitchFamily="34" charset="0"/>
                        </a:rPr>
                        <a:t>Mezofilní bylinné lemy</a:t>
                      </a:r>
                    </a:p>
                  </a:txBody>
                  <a:tcPr marL="90000" marR="90000" marT="46676" marB="46676" anchor="ctr"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a:ln>
                            <a:noFill/>
                          </a:ln>
                          <a:solidFill>
                            <a:schemeClr val="accent2"/>
                          </a:solidFill>
                          <a:effectLst>
                            <a:outerShdw blurRad="38100" dist="38100" dir="2700000" algn="tl">
                              <a:srgbClr val="000000"/>
                            </a:outerShdw>
                          </a:effectLst>
                          <a:latin typeface="Calibri" panose="020F0502020204030204" pitchFamily="34" charset="0"/>
                        </a:rPr>
                        <a:t>Ovsíkové louky</a:t>
                      </a:r>
                    </a:p>
                  </a:txBody>
                  <a:tcPr marL="90000" marR="90000" marT="46676" marB="46676" anchor="ctr"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a:ln>
                            <a:noFill/>
                          </a:ln>
                          <a:solidFill>
                            <a:schemeClr val="accent2"/>
                          </a:solidFill>
                          <a:effectLst>
                            <a:outerShdw blurRad="38100" dist="38100" dir="2700000" algn="tl">
                              <a:srgbClr val="000000"/>
                            </a:outerShdw>
                          </a:effectLst>
                          <a:latin typeface="Calibri" panose="020F0502020204030204" pitchFamily="34" charset="0"/>
                        </a:rPr>
                        <a:t>X5</a:t>
                      </a:r>
                    </a:p>
                  </a:txBody>
                  <a:tcPr marL="90000" marR="90000" marT="46676" marB="46676" anchor="ctr"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a:ln>
                            <a:noFill/>
                          </a:ln>
                          <a:solidFill>
                            <a:schemeClr val="accent2"/>
                          </a:solidFill>
                          <a:effectLst>
                            <a:outerShdw blurRad="38100" dist="38100" dir="2700000" algn="tl">
                              <a:srgbClr val="000000"/>
                            </a:outerShdw>
                          </a:effectLst>
                          <a:latin typeface="Calibri" panose="020F0502020204030204" pitchFamily="34" charset="0"/>
                        </a:rPr>
                        <a:t>X13</a:t>
                      </a:r>
                    </a:p>
                  </a:txBody>
                  <a:tcPr marL="90000" marR="90000" marT="46676" marB="46676" anchor="ctr"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a:ln>
                            <a:noFill/>
                          </a:ln>
                          <a:solidFill>
                            <a:schemeClr val="accent2"/>
                          </a:solidFill>
                          <a:effectLst>
                            <a:outerShdw blurRad="38100" dist="38100" dir="2700000" algn="tl">
                              <a:srgbClr val="000000"/>
                            </a:outerShdw>
                          </a:effectLst>
                          <a:latin typeface="Calibri" panose="020F0502020204030204" pitchFamily="34" charset="0"/>
                        </a:rPr>
                        <a:t>...</a:t>
                      </a:r>
                    </a:p>
                  </a:txBody>
                  <a:tcPr marL="90000" marR="90000" marT="46676" marB="46676" anchor="ctr"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6771" name="Line 275">
            <a:extLst>
              <a:ext uri="{FF2B5EF4-FFF2-40B4-BE49-F238E27FC236}">
                <a16:creationId xmlns:a16="http://schemas.microsoft.com/office/drawing/2014/main" id="{7308A645-6111-8518-5BDC-81DBC0304EBB}"/>
              </a:ext>
            </a:extLst>
          </p:cNvPr>
          <p:cNvSpPr>
            <a:spLocks noChangeShapeType="1"/>
          </p:cNvSpPr>
          <p:nvPr/>
        </p:nvSpPr>
        <p:spPr bwMode="auto">
          <a:xfrm flipH="1" flipV="1">
            <a:off x="2411413" y="5994400"/>
            <a:ext cx="360362" cy="13493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6772" name="Line 276">
            <a:extLst>
              <a:ext uri="{FF2B5EF4-FFF2-40B4-BE49-F238E27FC236}">
                <a16:creationId xmlns:a16="http://schemas.microsoft.com/office/drawing/2014/main" id="{99FD57B1-5E2A-BBE6-376A-E77C255C9F21}"/>
              </a:ext>
            </a:extLst>
          </p:cNvPr>
          <p:cNvSpPr>
            <a:spLocks noChangeShapeType="1"/>
          </p:cNvSpPr>
          <p:nvPr/>
        </p:nvSpPr>
        <p:spPr bwMode="auto">
          <a:xfrm flipH="1" flipV="1">
            <a:off x="2771775" y="5994400"/>
            <a:ext cx="539750" cy="13493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6773" name="Line 277">
            <a:extLst>
              <a:ext uri="{FF2B5EF4-FFF2-40B4-BE49-F238E27FC236}">
                <a16:creationId xmlns:a16="http://schemas.microsoft.com/office/drawing/2014/main" id="{7A5B4AE2-9DA0-BB54-C2FB-79695580221A}"/>
              </a:ext>
            </a:extLst>
          </p:cNvPr>
          <p:cNvSpPr>
            <a:spLocks noChangeShapeType="1"/>
          </p:cNvSpPr>
          <p:nvPr/>
        </p:nvSpPr>
        <p:spPr bwMode="auto">
          <a:xfrm flipV="1">
            <a:off x="3806825" y="5994400"/>
            <a:ext cx="0" cy="13493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6774" name="Line 278">
            <a:extLst>
              <a:ext uri="{FF2B5EF4-FFF2-40B4-BE49-F238E27FC236}">
                <a16:creationId xmlns:a16="http://schemas.microsoft.com/office/drawing/2014/main" id="{89EBF1C6-C549-CB1F-540F-C07BDF3DD524}"/>
              </a:ext>
            </a:extLst>
          </p:cNvPr>
          <p:cNvSpPr>
            <a:spLocks noChangeShapeType="1"/>
          </p:cNvSpPr>
          <p:nvPr/>
        </p:nvSpPr>
        <p:spPr bwMode="auto">
          <a:xfrm flipH="1" flipV="1">
            <a:off x="4437063" y="5994400"/>
            <a:ext cx="0" cy="17938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6775" name="Line 279">
            <a:extLst>
              <a:ext uri="{FF2B5EF4-FFF2-40B4-BE49-F238E27FC236}">
                <a16:creationId xmlns:a16="http://schemas.microsoft.com/office/drawing/2014/main" id="{77375B98-C7B0-D312-2FF8-5AAD575EC28C}"/>
              </a:ext>
            </a:extLst>
          </p:cNvPr>
          <p:cNvSpPr>
            <a:spLocks noChangeShapeType="1"/>
          </p:cNvSpPr>
          <p:nvPr/>
        </p:nvSpPr>
        <p:spPr bwMode="auto">
          <a:xfrm flipV="1">
            <a:off x="5381625" y="5994400"/>
            <a:ext cx="0" cy="13493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6777" name="Line 281">
            <a:extLst>
              <a:ext uri="{FF2B5EF4-FFF2-40B4-BE49-F238E27FC236}">
                <a16:creationId xmlns:a16="http://schemas.microsoft.com/office/drawing/2014/main" id="{45B286A6-29DA-9D60-7725-62CFC9082971}"/>
              </a:ext>
            </a:extLst>
          </p:cNvPr>
          <p:cNvSpPr>
            <a:spLocks noChangeShapeType="1"/>
          </p:cNvSpPr>
          <p:nvPr/>
        </p:nvSpPr>
        <p:spPr bwMode="auto">
          <a:xfrm flipV="1">
            <a:off x="2771775" y="1403350"/>
            <a:ext cx="44450" cy="4725988"/>
          </a:xfrm>
          <a:prstGeom prst="line">
            <a:avLst/>
          </a:prstGeom>
          <a:noFill/>
          <a:ln w="38100" cap="rnd">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778" name="Line 282">
            <a:extLst>
              <a:ext uri="{FF2B5EF4-FFF2-40B4-BE49-F238E27FC236}">
                <a16:creationId xmlns:a16="http://schemas.microsoft.com/office/drawing/2014/main" id="{B754E35C-7A66-B53B-539C-106AE9B16D20}"/>
              </a:ext>
            </a:extLst>
          </p:cNvPr>
          <p:cNvSpPr>
            <a:spLocks noChangeShapeType="1"/>
          </p:cNvSpPr>
          <p:nvPr/>
        </p:nvSpPr>
        <p:spPr bwMode="auto">
          <a:xfrm flipV="1">
            <a:off x="3357563" y="1449388"/>
            <a:ext cx="44450" cy="4635500"/>
          </a:xfrm>
          <a:prstGeom prst="line">
            <a:avLst/>
          </a:prstGeom>
          <a:noFill/>
          <a:ln w="38100" cap="rnd">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779" name="Line 283">
            <a:extLst>
              <a:ext uri="{FF2B5EF4-FFF2-40B4-BE49-F238E27FC236}">
                <a16:creationId xmlns:a16="http://schemas.microsoft.com/office/drawing/2014/main" id="{2103D417-D28A-17D9-B400-7C73E2DEA789}"/>
              </a:ext>
            </a:extLst>
          </p:cNvPr>
          <p:cNvSpPr>
            <a:spLocks noChangeShapeType="1"/>
          </p:cNvSpPr>
          <p:nvPr/>
        </p:nvSpPr>
        <p:spPr bwMode="auto">
          <a:xfrm flipV="1">
            <a:off x="3806825" y="1449388"/>
            <a:ext cx="44450" cy="4591050"/>
          </a:xfrm>
          <a:prstGeom prst="line">
            <a:avLst/>
          </a:prstGeom>
          <a:noFill/>
          <a:ln w="38100" cap="rnd">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781" name="Freeform 285">
            <a:extLst>
              <a:ext uri="{FF2B5EF4-FFF2-40B4-BE49-F238E27FC236}">
                <a16:creationId xmlns:a16="http://schemas.microsoft.com/office/drawing/2014/main" id="{97B0C3A7-A6C6-79AE-B9E8-C7D64A2FC1A2}"/>
              </a:ext>
            </a:extLst>
          </p:cNvPr>
          <p:cNvSpPr>
            <a:spLocks/>
          </p:cNvSpPr>
          <p:nvPr/>
        </p:nvSpPr>
        <p:spPr bwMode="auto">
          <a:xfrm>
            <a:off x="5021263" y="1449388"/>
            <a:ext cx="404812" cy="4679950"/>
          </a:xfrm>
          <a:custGeom>
            <a:avLst/>
            <a:gdLst>
              <a:gd name="T0" fmla="*/ 2147483646 w 255"/>
              <a:gd name="T1" fmla="*/ 2147483646 h 2948"/>
              <a:gd name="T2" fmla="*/ 2147483646 w 255"/>
              <a:gd name="T3" fmla="*/ 2147483646 h 2948"/>
              <a:gd name="T4" fmla="*/ 0 w 255"/>
              <a:gd name="T5" fmla="*/ 2147483646 h 2948"/>
              <a:gd name="T6" fmla="*/ 0 w 255"/>
              <a:gd name="T7" fmla="*/ 0 h 2948"/>
              <a:gd name="T8" fmla="*/ 0 60000 65536"/>
              <a:gd name="T9" fmla="*/ 0 60000 65536"/>
              <a:gd name="T10" fmla="*/ 0 60000 65536"/>
              <a:gd name="T11" fmla="*/ 0 60000 65536"/>
              <a:gd name="T12" fmla="*/ 0 w 255"/>
              <a:gd name="T13" fmla="*/ 0 h 2948"/>
              <a:gd name="T14" fmla="*/ 255 w 255"/>
              <a:gd name="T15" fmla="*/ 2948 h 2948"/>
            </a:gdLst>
            <a:ahLst/>
            <a:cxnLst>
              <a:cxn ang="T8">
                <a:pos x="T0" y="T1"/>
              </a:cxn>
              <a:cxn ang="T9">
                <a:pos x="T2" y="T3"/>
              </a:cxn>
              <a:cxn ang="T10">
                <a:pos x="T4" y="T5"/>
              </a:cxn>
              <a:cxn ang="T11">
                <a:pos x="T6" y="T7"/>
              </a:cxn>
            </a:cxnLst>
            <a:rect l="T12" t="T13" r="T14" b="T15"/>
            <a:pathLst>
              <a:path w="255" h="2948">
                <a:moveTo>
                  <a:pt x="255" y="2948"/>
                </a:moveTo>
                <a:lnTo>
                  <a:pt x="255" y="2324"/>
                </a:lnTo>
                <a:lnTo>
                  <a:pt x="0" y="1360"/>
                </a:lnTo>
                <a:lnTo>
                  <a:pt x="0" y="0"/>
                </a:lnTo>
              </a:path>
            </a:pathLst>
          </a:custGeom>
          <a:noFill/>
          <a:ln w="38100" cap="rnd" cmpd="sng">
            <a:solidFill>
              <a:schemeClr val="accent2"/>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776" name="Line 280">
            <a:extLst>
              <a:ext uri="{FF2B5EF4-FFF2-40B4-BE49-F238E27FC236}">
                <a16:creationId xmlns:a16="http://schemas.microsoft.com/office/drawing/2014/main" id="{B1812F8A-C4C7-1233-A575-AD34B163624D}"/>
              </a:ext>
            </a:extLst>
          </p:cNvPr>
          <p:cNvSpPr>
            <a:spLocks noChangeShapeType="1"/>
          </p:cNvSpPr>
          <p:nvPr/>
        </p:nvSpPr>
        <p:spPr bwMode="auto">
          <a:xfrm flipV="1">
            <a:off x="7002463" y="5994400"/>
            <a:ext cx="0" cy="13493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6782" name="Freeform 286">
            <a:extLst>
              <a:ext uri="{FF2B5EF4-FFF2-40B4-BE49-F238E27FC236}">
                <a16:creationId xmlns:a16="http://schemas.microsoft.com/office/drawing/2014/main" id="{351205EA-A190-617E-BE21-B94EE08C5107}"/>
              </a:ext>
            </a:extLst>
          </p:cNvPr>
          <p:cNvSpPr>
            <a:spLocks/>
          </p:cNvSpPr>
          <p:nvPr/>
        </p:nvSpPr>
        <p:spPr bwMode="auto">
          <a:xfrm>
            <a:off x="5832475" y="1449388"/>
            <a:ext cx="1169988" cy="4679950"/>
          </a:xfrm>
          <a:custGeom>
            <a:avLst/>
            <a:gdLst>
              <a:gd name="T0" fmla="*/ 2147483646 w 737"/>
              <a:gd name="T1" fmla="*/ 2147483646 h 2948"/>
              <a:gd name="T2" fmla="*/ 2147483646 w 737"/>
              <a:gd name="T3" fmla="*/ 2147483646 h 2948"/>
              <a:gd name="T4" fmla="*/ 0 w 737"/>
              <a:gd name="T5" fmla="*/ 2147483646 h 2948"/>
              <a:gd name="T6" fmla="*/ 0 w 737"/>
              <a:gd name="T7" fmla="*/ 0 h 2948"/>
              <a:gd name="T8" fmla="*/ 0 60000 65536"/>
              <a:gd name="T9" fmla="*/ 0 60000 65536"/>
              <a:gd name="T10" fmla="*/ 0 60000 65536"/>
              <a:gd name="T11" fmla="*/ 0 60000 65536"/>
              <a:gd name="T12" fmla="*/ 0 w 737"/>
              <a:gd name="T13" fmla="*/ 0 h 2948"/>
              <a:gd name="T14" fmla="*/ 737 w 737"/>
              <a:gd name="T15" fmla="*/ 2948 h 2948"/>
            </a:gdLst>
            <a:ahLst/>
            <a:cxnLst>
              <a:cxn ang="T8">
                <a:pos x="T0" y="T1"/>
              </a:cxn>
              <a:cxn ang="T9">
                <a:pos x="T2" y="T3"/>
              </a:cxn>
              <a:cxn ang="T10">
                <a:pos x="T4" y="T5"/>
              </a:cxn>
              <a:cxn ang="T11">
                <a:pos x="T6" y="T7"/>
              </a:cxn>
            </a:cxnLst>
            <a:rect l="T12" t="T13" r="T14" b="T15"/>
            <a:pathLst>
              <a:path w="737" h="2948">
                <a:moveTo>
                  <a:pt x="737" y="2948"/>
                </a:moveTo>
                <a:lnTo>
                  <a:pt x="737" y="2324"/>
                </a:lnTo>
                <a:lnTo>
                  <a:pt x="0" y="1360"/>
                </a:lnTo>
                <a:lnTo>
                  <a:pt x="0" y="0"/>
                </a:lnTo>
              </a:path>
            </a:pathLst>
          </a:custGeom>
          <a:noFill/>
          <a:ln w="38100" cap="rnd" cmpd="sng">
            <a:solidFill>
              <a:schemeClr val="accent2"/>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578" name="Line 82">
            <a:extLst>
              <a:ext uri="{FF2B5EF4-FFF2-40B4-BE49-F238E27FC236}">
                <a16:creationId xmlns:a16="http://schemas.microsoft.com/office/drawing/2014/main" id="{4D9EA542-2DE6-1E9E-1468-D2DB6F571470}"/>
              </a:ext>
            </a:extLst>
          </p:cNvPr>
          <p:cNvSpPr>
            <a:spLocks noChangeShapeType="1"/>
          </p:cNvSpPr>
          <p:nvPr/>
        </p:nvSpPr>
        <p:spPr bwMode="auto">
          <a:xfrm flipV="1">
            <a:off x="4437063" y="1449388"/>
            <a:ext cx="0" cy="3689350"/>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780" name="Line 284">
            <a:extLst>
              <a:ext uri="{FF2B5EF4-FFF2-40B4-BE49-F238E27FC236}">
                <a16:creationId xmlns:a16="http://schemas.microsoft.com/office/drawing/2014/main" id="{3549D105-D96C-FAC8-6E3E-A3C2F31CE1C4}"/>
              </a:ext>
            </a:extLst>
          </p:cNvPr>
          <p:cNvSpPr>
            <a:spLocks noChangeShapeType="1"/>
          </p:cNvSpPr>
          <p:nvPr/>
        </p:nvSpPr>
        <p:spPr bwMode="auto">
          <a:xfrm flipV="1">
            <a:off x="4437063" y="1403350"/>
            <a:ext cx="0" cy="4681538"/>
          </a:xfrm>
          <a:prstGeom prst="line">
            <a:avLst/>
          </a:prstGeom>
          <a:noFill/>
          <a:ln w="38100" cap="rnd">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6501"/>
                                        </p:tgtEl>
                                        <p:attrNameLst>
                                          <p:attrName>style.visibility</p:attrName>
                                        </p:attrNameLst>
                                      </p:cBhvr>
                                      <p:to>
                                        <p:strVal val="visible"/>
                                      </p:to>
                                    </p:set>
                                    <p:animEffect transition="in" filter="box(in)">
                                      <p:cBhvr>
                                        <p:cTn id="7" dur="500"/>
                                        <p:tgtEl>
                                          <p:spTgt spid="1065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6692"/>
                                        </p:tgtEl>
                                        <p:attrNameLst>
                                          <p:attrName>style.visibility</p:attrName>
                                        </p:attrNameLst>
                                      </p:cBhvr>
                                      <p:to>
                                        <p:strVal val="visible"/>
                                      </p:to>
                                    </p:set>
                                    <p:animEffect transition="in" filter="box(in)">
                                      <p:cBhvr>
                                        <p:cTn id="12" dur="500"/>
                                        <p:tgtEl>
                                          <p:spTgt spid="106692"/>
                                        </p:tgtEl>
                                      </p:cBhvr>
                                    </p:animEffect>
                                  </p:childTnLst>
                                </p:cTn>
                              </p:par>
                            </p:childTnLst>
                          </p:cTn>
                        </p:par>
                        <p:par>
                          <p:cTn id="13" fill="hold" nodeType="afterGroup">
                            <p:stCondLst>
                              <p:cond delay="500"/>
                            </p:stCondLst>
                            <p:childTnLst>
                              <p:par>
                                <p:cTn id="14" presetID="4" presetClass="entr" presetSubtype="16" fill="hold" nodeType="afterEffect">
                                  <p:stCondLst>
                                    <p:cond delay="0"/>
                                  </p:stCondLst>
                                  <p:childTnLst>
                                    <p:set>
                                      <p:cBhvr>
                                        <p:cTn id="15" dur="1" fill="hold">
                                          <p:stCondLst>
                                            <p:cond delay="0"/>
                                          </p:stCondLst>
                                        </p:cTn>
                                        <p:tgtEl>
                                          <p:spTgt spid="106540"/>
                                        </p:tgtEl>
                                        <p:attrNameLst>
                                          <p:attrName>style.visibility</p:attrName>
                                        </p:attrNameLst>
                                      </p:cBhvr>
                                      <p:to>
                                        <p:strVal val="visible"/>
                                      </p:to>
                                    </p:set>
                                    <p:animEffect transition="in" filter="box(in)">
                                      <p:cBhvr>
                                        <p:cTn id="16" dur="500"/>
                                        <p:tgtEl>
                                          <p:spTgt spid="106540"/>
                                        </p:tgtEl>
                                      </p:cBhvr>
                                    </p:animEffect>
                                  </p:childTnLst>
                                </p:cTn>
                              </p:par>
                            </p:childTnLst>
                          </p:cTn>
                        </p:par>
                        <p:par>
                          <p:cTn id="17" fill="hold" nodeType="afterGroup">
                            <p:stCondLst>
                              <p:cond delay="1000"/>
                            </p:stCondLst>
                            <p:childTnLst>
                              <p:par>
                                <p:cTn id="18" presetID="4" presetClass="entr" presetSubtype="16" fill="hold" nodeType="afterEffect">
                                  <p:stCondLst>
                                    <p:cond delay="0"/>
                                  </p:stCondLst>
                                  <p:childTnLst>
                                    <p:set>
                                      <p:cBhvr>
                                        <p:cTn id="19" dur="1" fill="hold">
                                          <p:stCondLst>
                                            <p:cond delay="0"/>
                                          </p:stCondLst>
                                        </p:cTn>
                                        <p:tgtEl>
                                          <p:spTgt spid="106541"/>
                                        </p:tgtEl>
                                        <p:attrNameLst>
                                          <p:attrName>style.visibility</p:attrName>
                                        </p:attrNameLst>
                                      </p:cBhvr>
                                      <p:to>
                                        <p:strVal val="visible"/>
                                      </p:to>
                                    </p:set>
                                    <p:animEffect transition="in" filter="box(in)">
                                      <p:cBhvr>
                                        <p:cTn id="20" dur="500"/>
                                        <p:tgtEl>
                                          <p:spTgt spid="106541"/>
                                        </p:tgtEl>
                                      </p:cBhvr>
                                    </p:animEffect>
                                  </p:childTnLst>
                                </p:cTn>
                              </p:par>
                            </p:childTnLst>
                          </p:cTn>
                        </p:par>
                        <p:par>
                          <p:cTn id="21" fill="hold" nodeType="afterGroup">
                            <p:stCondLst>
                              <p:cond delay="1500"/>
                            </p:stCondLst>
                            <p:childTnLst>
                              <p:par>
                                <p:cTn id="22" presetID="4" presetClass="entr" presetSubtype="16" fill="hold" nodeType="afterEffect">
                                  <p:stCondLst>
                                    <p:cond delay="0"/>
                                  </p:stCondLst>
                                  <p:childTnLst>
                                    <p:set>
                                      <p:cBhvr>
                                        <p:cTn id="23" dur="1" fill="hold">
                                          <p:stCondLst>
                                            <p:cond delay="0"/>
                                          </p:stCondLst>
                                        </p:cTn>
                                        <p:tgtEl>
                                          <p:spTgt spid="106542"/>
                                        </p:tgtEl>
                                        <p:attrNameLst>
                                          <p:attrName>style.visibility</p:attrName>
                                        </p:attrNameLst>
                                      </p:cBhvr>
                                      <p:to>
                                        <p:strVal val="visible"/>
                                      </p:to>
                                    </p:set>
                                    <p:animEffect transition="in" filter="box(in)">
                                      <p:cBhvr>
                                        <p:cTn id="24" dur="500"/>
                                        <p:tgtEl>
                                          <p:spTgt spid="106542"/>
                                        </p:tgtEl>
                                      </p:cBhvr>
                                    </p:animEffect>
                                  </p:childTnLst>
                                </p:cTn>
                              </p:par>
                            </p:childTnLst>
                          </p:cTn>
                        </p:par>
                        <p:par>
                          <p:cTn id="25" fill="hold" nodeType="afterGroup">
                            <p:stCondLst>
                              <p:cond delay="2000"/>
                            </p:stCondLst>
                            <p:childTnLst>
                              <p:par>
                                <p:cTn id="26" presetID="4" presetClass="entr" presetSubtype="16" fill="hold" nodeType="afterEffect">
                                  <p:stCondLst>
                                    <p:cond delay="0"/>
                                  </p:stCondLst>
                                  <p:childTnLst>
                                    <p:set>
                                      <p:cBhvr>
                                        <p:cTn id="27" dur="1" fill="hold">
                                          <p:stCondLst>
                                            <p:cond delay="0"/>
                                          </p:stCondLst>
                                        </p:cTn>
                                        <p:tgtEl>
                                          <p:spTgt spid="106558"/>
                                        </p:tgtEl>
                                        <p:attrNameLst>
                                          <p:attrName>style.visibility</p:attrName>
                                        </p:attrNameLst>
                                      </p:cBhvr>
                                      <p:to>
                                        <p:strVal val="visible"/>
                                      </p:to>
                                    </p:set>
                                    <p:animEffect transition="in" filter="box(in)">
                                      <p:cBhvr>
                                        <p:cTn id="28" dur="500"/>
                                        <p:tgtEl>
                                          <p:spTgt spid="106558"/>
                                        </p:tgtEl>
                                      </p:cBhvr>
                                    </p:animEffect>
                                  </p:childTnLst>
                                </p:cTn>
                              </p:par>
                            </p:childTnLst>
                          </p:cTn>
                        </p:par>
                        <p:par>
                          <p:cTn id="29" fill="hold" nodeType="afterGroup">
                            <p:stCondLst>
                              <p:cond delay="2500"/>
                            </p:stCondLst>
                            <p:childTnLst>
                              <p:par>
                                <p:cTn id="30" presetID="4" presetClass="entr" presetSubtype="16" fill="hold" nodeType="afterEffect">
                                  <p:stCondLst>
                                    <p:cond delay="0"/>
                                  </p:stCondLst>
                                  <p:childTnLst>
                                    <p:set>
                                      <p:cBhvr>
                                        <p:cTn id="31" dur="1" fill="hold">
                                          <p:stCondLst>
                                            <p:cond delay="0"/>
                                          </p:stCondLst>
                                        </p:cTn>
                                        <p:tgtEl>
                                          <p:spTgt spid="106559"/>
                                        </p:tgtEl>
                                        <p:attrNameLst>
                                          <p:attrName>style.visibility</p:attrName>
                                        </p:attrNameLst>
                                      </p:cBhvr>
                                      <p:to>
                                        <p:strVal val="visible"/>
                                      </p:to>
                                    </p:set>
                                    <p:animEffect transition="in" filter="box(in)">
                                      <p:cBhvr>
                                        <p:cTn id="32" dur="500"/>
                                        <p:tgtEl>
                                          <p:spTgt spid="106559"/>
                                        </p:tgtEl>
                                      </p:cBhvr>
                                    </p:animEffect>
                                  </p:childTnLst>
                                </p:cTn>
                              </p:par>
                            </p:childTnLst>
                          </p:cTn>
                        </p:par>
                        <p:par>
                          <p:cTn id="33" fill="hold" nodeType="afterGroup">
                            <p:stCondLst>
                              <p:cond delay="3000"/>
                            </p:stCondLst>
                            <p:childTnLst>
                              <p:par>
                                <p:cTn id="34" presetID="4" presetClass="entr" presetSubtype="16" fill="hold" nodeType="afterEffect">
                                  <p:stCondLst>
                                    <p:cond delay="0"/>
                                  </p:stCondLst>
                                  <p:childTnLst>
                                    <p:set>
                                      <p:cBhvr>
                                        <p:cTn id="35" dur="1" fill="hold">
                                          <p:stCondLst>
                                            <p:cond delay="0"/>
                                          </p:stCondLst>
                                        </p:cTn>
                                        <p:tgtEl>
                                          <p:spTgt spid="106578"/>
                                        </p:tgtEl>
                                        <p:attrNameLst>
                                          <p:attrName>style.visibility</p:attrName>
                                        </p:attrNameLst>
                                      </p:cBhvr>
                                      <p:to>
                                        <p:strVal val="visible"/>
                                      </p:to>
                                    </p:set>
                                    <p:animEffect transition="in" filter="box(in)">
                                      <p:cBhvr>
                                        <p:cTn id="36" dur="500"/>
                                        <p:tgtEl>
                                          <p:spTgt spid="106578"/>
                                        </p:tgtEl>
                                      </p:cBhvr>
                                    </p:animEffect>
                                  </p:childTnLst>
                                </p:cTn>
                              </p:par>
                            </p:childTnLst>
                          </p:cTn>
                        </p:par>
                        <p:par>
                          <p:cTn id="37" fill="hold" nodeType="afterGroup">
                            <p:stCondLst>
                              <p:cond delay="3500"/>
                            </p:stCondLst>
                            <p:childTnLst>
                              <p:par>
                                <p:cTn id="38" presetID="4" presetClass="entr" presetSubtype="16" fill="hold" nodeType="afterEffect">
                                  <p:stCondLst>
                                    <p:cond delay="0"/>
                                  </p:stCondLst>
                                  <p:childTnLst>
                                    <p:set>
                                      <p:cBhvr>
                                        <p:cTn id="39" dur="1" fill="hold">
                                          <p:stCondLst>
                                            <p:cond delay="0"/>
                                          </p:stCondLst>
                                        </p:cTn>
                                        <p:tgtEl>
                                          <p:spTgt spid="106598"/>
                                        </p:tgtEl>
                                        <p:attrNameLst>
                                          <p:attrName>style.visibility</p:attrName>
                                        </p:attrNameLst>
                                      </p:cBhvr>
                                      <p:to>
                                        <p:strVal val="visible"/>
                                      </p:to>
                                    </p:set>
                                    <p:animEffect transition="in" filter="box(in)">
                                      <p:cBhvr>
                                        <p:cTn id="40" dur="500"/>
                                        <p:tgtEl>
                                          <p:spTgt spid="106598"/>
                                        </p:tgtEl>
                                      </p:cBhvr>
                                    </p:animEffect>
                                  </p:childTnLst>
                                </p:cTn>
                              </p:par>
                            </p:childTnLst>
                          </p:cTn>
                        </p:par>
                        <p:par>
                          <p:cTn id="41" fill="hold" nodeType="afterGroup">
                            <p:stCondLst>
                              <p:cond delay="4000"/>
                            </p:stCondLst>
                            <p:childTnLst>
                              <p:par>
                                <p:cTn id="42" presetID="4" presetClass="entr" presetSubtype="16" fill="hold" nodeType="afterEffect">
                                  <p:stCondLst>
                                    <p:cond delay="0"/>
                                  </p:stCondLst>
                                  <p:childTnLst>
                                    <p:set>
                                      <p:cBhvr>
                                        <p:cTn id="43" dur="1" fill="hold">
                                          <p:stCondLst>
                                            <p:cond delay="0"/>
                                          </p:stCondLst>
                                        </p:cTn>
                                        <p:tgtEl>
                                          <p:spTgt spid="106638"/>
                                        </p:tgtEl>
                                        <p:attrNameLst>
                                          <p:attrName>style.visibility</p:attrName>
                                        </p:attrNameLst>
                                      </p:cBhvr>
                                      <p:to>
                                        <p:strVal val="visible"/>
                                      </p:to>
                                    </p:set>
                                    <p:animEffect transition="in" filter="box(in)">
                                      <p:cBhvr>
                                        <p:cTn id="44" dur="500"/>
                                        <p:tgtEl>
                                          <p:spTgt spid="106638"/>
                                        </p:tgtEl>
                                      </p:cBhvr>
                                    </p:animEffect>
                                  </p:childTnLst>
                                </p:cTn>
                              </p:par>
                            </p:childTnLst>
                          </p:cTn>
                        </p:par>
                        <p:par>
                          <p:cTn id="45" fill="hold" nodeType="afterGroup">
                            <p:stCondLst>
                              <p:cond delay="4500"/>
                            </p:stCondLst>
                            <p:childTnLst>
                              <p:par>
                                <p:cTn id="46" presetID="4" presetClass="entr" presetSubtype="16" fill="hold" nodeType="afterEffect">
                                  <p:stCondLst>
                                    <p:cond delay="0"/>
                                  </p:stCondLst>
                                  <p:childTnLst>
                                    <p:set>
                                      <p:cBhvr>
                                        <p:cTn id="47" dur="1" fill="hold">
                                          <p:stCondLst>
                                            <p:cond delay="0"/>
                                          </p:stCondLst>
                                        </p:cTn>
                                        <p:tgtEl>
                                          <p:spTgt spid="106639"/>
                                        </p:tgtEl>
                                        <p:attrNameLst>
                                          <p:attrName>style.visibility</p:attrName>
                                        </p:attrNameLst>
                                      </p:cBhvr>
                                      <p:to>
                                        <p:strVal val="visible"/>
                                      </p:to>
                                    </p:set>
                                    <p:animEffect transition="in" filter="box(in)">
                                      <p:cBhvr>
                                        <p:cTn id="48" dur="500"/>
                                        <p:tgtEl>
                                          <p:spTgt spid="106639"/>
                                        </p:tgtEl>
                                      </p:cBhvr>
                                    </p:animEffect>
                                  </p:childTnLst>
                                </p:cTn>
                              </p:par>
                            </p:childTnLst>
                          </p:cTn>
                        </p:par>
                        <p:par>
                          <p:cTn id="49" fill="hold" nodeType="afterGroup">
                            <p:stCondLst>
                              <p:cond delay="5000"/>
                            </p:stCondLst>
                            <p:childTnLst>
                              <p:par>
                                <p:cTn id="50" presetID="4" presetClass="entr" presetSubtype="16" fill="hold" nodeType="afterEffect">
                                  <p:stCondLst>
                                    <p:cond delay="0"/>
                                  </p:stCondLst>
                                  <p:childTnLst>
                                    <p:set>
                                      <p:cBhvr>
                                        <p:cTn id="51" dur="1" fill="hold">
                                          <p:stCondLst>
                                            <p:cond delay="0"/>
                                          </p:stCondLst>
                                        </p:cTn>
                                        <p:tgtEl>
                                          <p:spTgt spid="106640"/>
                                        </p:tgtEl>
                                        <p:attrNameLst>
                                          <p:attrName>style.visibility</p:attrName>
                                        </p:attrNameLst>
                                      </p:cBhvr>
                                      <p:to>
                                        <p:strVal val="visible"/>
                                      </p:to>
                                    </p:set>
                                    <p:animEffect transition="in" filter="box(in)">
                                      <p:cBhvr>
                                        <p:cTn id="52" dur="500"/>
                                        <p:tgtEl>
                                          <p:spTgt spid="106640"/>
                                        </p:tgtEl>
                                      </p:cBhvr>
                                    </p:animEffect>
                                  </p:childTnLst>
                                </p:cTn>
                              </p:par>
                            </p:childTnLst>
                          </p:cTn>
                        </p:par>
                        <p:par>
                          <p:cTn id="53" fill="hold" nodeType="afterGroup">
                            <p:stCondLst>
                              <p:cond delay="5500"/>
                            </p:stCondLst>
                            <p:childTnLst>
                              <p:par>
                                <p:cTn id="54" presetID="4" presetClass="entr" presetSubtype="16" fill="hold" nodeType="afterEffect">
                                  <p:stCondLst>
                                    <p:cond delay="0"/>
                                  </p:stCondLst>
                                  <p:childTnLst>
                                    <p:set>
                                      <p:cBhvr>
                                        <p:cTn id="55" dur="1" fill="hold">
                                          <p:stCondLst>
                                            <p:cond delay="0"/>
                                          </p:stCondLst>
                                        </p:cTn>
                                        <p:tgtEl>
                                          <p:spTgt spid="106641"/>
                                        </p:tgtEl>
                                        <p:attrNameLst>
                                          <p:attrName>style.visibility</p:attrName>
                                        </p:attrNameLst>
                                      </p:cBhvr>
                                      <p:to>
                                        <p:strVal val="visible"/>
                                      </p:to>
                                    </p:set>
                                    <p:animEffect transition="in" filter="box(in)">
                                      <p:cBhvr>
                                        <p:cTn id="56" dur="500"/>
                                        <p:tgtEl>
                                          <p:spTgt spid="106641"/>
                                        </p:tgtEl>
                                      </p:cBhvr>
                                    </p:animEffect>
                                  </p:childTnLst>
                                </p:cTn>
                              </p:par>
                            </p:childTnLst>
                          </p:cTn>
                        </p:par>
                        <p:par>
                          <p:cTn id="57" fill="hold" nodeType="afterGroup">
                            <p:stCondLst>
                              <p:cond delay="6000"/>
                            </p:stCondLst>
                            <p:childTnLst>
                              <p:par>
                                <p:cTn id="58" presetID="4" presetClass="entr" presetSubtype="16" fill="hold" nodeType="afterEffect">
                                  <p:stCondLst>
                                    <p:cond delay="0"/>
                                  </p:stCondLst>
                                  <p:childTnLst>
                                    <p:set>
                                      <p:cBhvr>
                                        <p:cTn id="59" dur="1" fill="hold">
                                          <p:stCondLst>
                                            <p:cond delay="0"/>
                                          </p:stCondLst>
                                        </p:cTn>
                                        <p:tgtEl>
                                          <p:spTgt spid="106642"/>
                                        </p:tgtEl>
                                        <p:attrNameLst>
                                          <p:attrName>style.visibility</p:attrName>
                                        </p:attrNameLst>
                                      </p:cBhvr>
                                      <p:to>
                                        <p:strVal val="visible"/>
                                      </p:to>
                                    </p:set>
                                    <p:animEffect transition="in" filter="box(in)">
                                      <p:cBhvr>
                                        <p:cTn id="60" dur="500"/>
                                        <p:tgtEl>
                                          <p:spTgt spid="106642"/>
                                        </p:tgtEl>
                                      </p:cBhvr>
                                    </p:animEffect>
                                  </p:childTnLst>
                                </p:cTn>
                              </p:par>
                            </p:childTnLst>
                          </p:cTn>
                        </p:par>
                        <p:par>
                          <p:cTn id="61" fill="hold" nodeType="afterGroup">
                            <p:stCondLst>
                              <p:cond delay="6500"/>
                            </p:stCondLst>
                            <p:childTnLst>
                              <p:par>
                                <p:cTn id="62" presetID="4" presetClass="entr" presetSubtype="16" fill="hold" nodeType="afterEffect">
                                  <p:stCondLst>
                                    <p:cond delay="0"/>
                                  </p:stCondLst>
                                  <p:childTnLst>
                                    <p:set>
                                      <p:cBhvr>
                                        <p:cTn id="63" dur="1" fill="hold">
                                          <p:stCondLst>
                                            <p:cond delay="0"/>
                                          </p:stCondLst>
                                        </p:cTn>
                                        <p:tgtEl>
                                          <p:spTgt spid="106643"/>
                                        </p:tgtEl>
                                        <p:attrNameLst>
                                          <p:attrName>style.visibility</p:attrName>
                                        </p:attrNameLst>
                                      </p:cBhvr>
                                      <p:to>
                                        <p:strVal val="visible"/>
                                      </p:to>
                                    </p:set>
                                    <p:animEffect transition="in" filter="box(in)">
                                      <p:cBhvr>
                                        <p:cTn id="64" dur="500"/>
                                        <p:tgtEl>
                                          <p:spTgt spid="10664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4" presetClass="entr" presetSubtype="16" fill="hold" nodeType="clickEffect">
                                  <p:stCondLst>
                                    <p:cond delay="0"/>
                                  </p:stCondLst>
                                  <p:childTnLst>
                                    <p:set>
                                      <p:cBhvr>
                                        <p:cTn id="68" dur="1" fill="hold">
                                          <p:stCondLst>
                                            <p:cond delay="0"/>
                                          </p:stCondLst>
                                        </p:cTn>
                                        <p:tgtEl>
                                          <p:spTgt spid="106785"/>
                                        </p:tgtEl>
                                        <p:attrNameLst>
                                          <p:attrName>style.visibility</p:attrName>
                                        </p:attrNameLst>
                                      </p:cBhvr>
                                      <p:to>
                                        <p:strVal val="visible"/>
                                      </p:to>
                                    </p:set>
                                    <p:animEffect transition="in" filter="box(in)">
                                      <p:cBhvr>
                                        <p:cTn id="69" dur="500"/>
                                        <p:tgtEl>
                                          <p:spTgt spid="106785"/>
                                        </p:tgtEl>
                                      </p:cBhvr>
                                    </p:animEffect>
                                  </p:childTnLst>
                                </p:cTn>
                              </p:par>
                            </p:childTnLst>
                          </p:cTn>
                        </p:par>
                        <p:par>
                          <p:cTn id="70" fill="hold" nodeType="afterGroup">
                            <p:stCondLst>
                              <p:cond delay="500"/>
                            </p:stCondLst>
                            <p:childTnLst>
                              <p:par>
                                <p:cTn id="71" presetID="4" presetClass="entr" presetSubtype="16" fill="hold" nodeType="afterEffect">
                                  <p:stCondLst>
                                    <p:cond delay="0"/>
                                  </p:stCondLst>
                                  <p:childTnLst>
                                    <p:set>
                                      <p:cBhvr>
                                        <p:cTn id="72" dur="1" fill="hold">
                                          <p:stCondLst>
                                            <p:cond delay="0"/>
                                          </p:stCondLst>
                                        </p:cTn>
                                        <p:tgtEl>
                                          <p:spTgt spid="106771"/>
                                        </p:tgtEl>
                                        <p:attrNameLst>
                                          <p:attrName>style.visibility</p:attrName>
                                        </p:attrNameLst>
                                      </p:cBhvr>
                                      <p:to>
                                        <p:strVal val="visible"/>
                                      </p:to>
                                    </p:set>
                                    <p:animEffect transition="in" filter="box(in)">
                                      <p:cBhvr>
                                        <p:cTn id="73" dur="500"/>
                                        <p:tgtEl>
                                          <p:spTgt spid="106771"/>
                                        </p:tgtEl>
                                      </p:cBhvr>
                                    </p:animEffect>
                                  </p:childTnLst>
                                </p:cTn>
                              </p:par>
                            </p:childTnLst>
                          </p:cTn>
                        </p:par>
                        <p:par>
                          <p:cTn id="74" fill="hold" nodeType="afterGroup">
                            <p:stCondLst>
                              <p:cond delay="1000"/>
                            </p:stCondLst>
                            <p:childTnLst>
                              <p:par>
                                <p:cTn id="75" presetID="4" presetClass="entr" presetSubtype="16" fill="hold" nodeType="afterEffect">
                                  <p:stCondLst>
                                    <p:cond delay="0"/>
                                  </p:stCondLst>
                                  <p:childTnLst>
                                    <p:set>
                                      <p:cBhvr>
                                        <p:cTn id="76" dur="1" fill="hold">
                                          <p:stCondLst>
                                            <p:cond delay="0"/>
                                          </p:stCondLst>
                                        </p:cTn>
                                        <p:tgtEl>
                                          <p:spTgt spid="106772"/>
                                        </p:tgtEl>
                                        <p:attrNameLst>
                                          <p:attrName>style.visibility</p:attrName>
                                        </p:attrNameLst>
                                      </p:cBhvr>
                                      <p:to>
                                        <p:strVal val="visible"/>
                                      </p:to>
                                    </p:set>
                                    <p:animEffect transition="in" filter="box(in)">
                                      <p:cBhvr>
                                        <p:cTn id="77" dur="500"/>
                                        <p:tgtEl>
                                          <p:spTgt spid="106772"/>
                                        </p:tgtEl>
                                      </p:cBhvr>
                                    </p:animEffect>
                                  </p:childTnLst>
                                </p:cTn>
                              </p:par>
                            </p:childTnLst>
                          </p:cTn>
                        </p:par>
                        <p:par>
                          <p:cTn id="78" fill="hold" nodeType="afterGroup">
                            <p:stCondLst>
                              <p:cond delay="1500"/>
                            </p:stCondLst>
                            <p:childTnLst>
                              <p:par>
                                <p:cTn id="79" presetID="4" presetClass="entr" presetSubtype="16" fill="hold" nodeType="afterEffect">
                                  <p:stCondLst>
                                    <p:cond delay="0"/>
                                  </p:stCondLst>
                                  <p:childTnLst>
                                    <p:set>
                                      <p:cBhvr>
                                        <p:cTn id="80" dur="1" fill="hold">
                                          <p:stCondLst>
                                            <p:cond delay="0"/>
                                          </p:stCondLst>
                                        </p:cTn>
                                        <p:tgtEl>
                                          <p:spTgt spid="106773"/>
                                        </p:tgtEl>
                                        <p:attrNameLst>
                                          <p:attrName>style.visibility</p:attrName>
                                        </p:attrNameLst>
                                      </p:cBhvr>
                                      <p:to>
                                        <p:strVal val="visible"/>
                                      </p:to>
                                    </p:set>
                                    <p:animEffect transition="in" filter="box(in)">
                                      <p:cBhvr>
                                        <p:cTn id="81" dur="500"/>
                                        <p:tgtEl>
                                          <p:spTgt spid="106773"/>
                                        </p:tgtEl>
                                      </p:cBhvr>
                                    </p:animEffect>
                                  </p:childTnLst>
                                </p:cTn>
                              </p:par>
                            </p:childTnLst>
                          </p:cTn>
                        </p:par>
                        <p:par>
                          <p:cTn id="82" fill="hold" nodeType="afterGroup">
                            <p:stCondLst>
                              <p:cond delay="2000"/>
                            </p:stCondLst>
                            <p:childTnLst>
                              <p:par>
                                <p:cTn id="83" presetID="4" presetClass="entr" presetSubtype="16" fill="hold" nodeType="afterEffect">
                                  <p:stCondLst>
                                    <p:cond delay="0"/>
                                  </p:stCondLst>
                                  <p:childTnLst>
                                    <p:set>
                                      <p:cBhvr>
                                        <p:cTn id="84" dur="1" fill="hold">
                                          <p:stCondLst>
                                            <p:cond delay="0"/>
                                          </p:stCondLst>
                                        </p:cTn>
                                        <p:tgtEl>
                                          <p:spTgt spid="106774"/>
                                        </p:tgtEl>
                                        <p:attrNameLst>
                                          <p:attrName>style.visibility</p:attrName>
                                        </p:attrNameLst>
                                      </p:cBhvr>
                                      <p:to>
                                        <p:strVal val="visible"/>
                                      </p:to>
                                    </p:set>
                                    <p:animEffect transition="in" filter="box(in)">
                                      <p:cBhvr>
                                        <p:cTn id="85" dur="500"/>
                                        <p:tgtEl>
                                          <p:spTgt spid="106774"/>
                                        </p:tgtEl>
                                      </p:cBhvr>
                                    </p:animEffect>
                                  </p:childTnLst>
                                </p:cTn>
                              </p:par>
                            </p:childTnLst>
                          </p:cTn>
                        </p:par>
                        <p:par>
                          <p:cTn id="86" fill="hold" nodeType="afterGroup">
                            <p:stCondLst>
                              <p:cond delay="2500"/>
                            </p:stCondLst>
                            <p:childTnLst>
                              <p:par>
                                <p:cTn id="87" presetID="4" presetClass="entr" presetSubtype="16" fill="hold" nodeType="afterEffect">
                                  <p:stCondLst>
                                    <p:cond delay="0"/>
                                  </p:stCondLst>
                                  <p:childTnLst>
                                    <p:set>
                                      <p:cBhvr>
                                        <p:cTn id="88" dur="1" fill="hold">
                                          <p:stCondLst>
                                            <p:cond delay="0"/>
                                          </p:stCondLst>
                                        </p:cTn>
                                        <p:tgtEl>
                                          <p:spTgt spid="106775"/>
                                        </p:tgtEl>
                                        <p:attrNameLst>
                                          <p:attrName>style.visibility</p:attrName>
                                        </p:attrNameLst>
                                      </p:cBhvr>
                                      <p:to>
                                        <p:strVal val="visible"/>
                                      </p:to>
                                    </p:set>
                                    <p:animEffect transition="in" filter="box(in)">
                                      <p:cBhvr>
                                        <p:cTn id="89" dur="500"/>
                                        <p:tgtEl>
                                          <p:spTgt spid="106775"/>
                                        </p:tgtEl>
                                      </p:cBhvr>
                                    </p:animEffect>
                                  </p:childTnLst>
                                </p:cTn>
                              </p:par>
                            </p:childTnLst>
                          </p:cTn>
                        </p:par>
                        <p:par>
                          <p:cTn id="90" fill="hold" nodeType="afterGroup">
                            <p:stCondLst>
                              <p:cond delay="3000"/>
                            </p:stCondLst>
                            <p:childTnLst>
                              <p:par>
                                <p:cTn id="91" presetID="4" presetClass="entr" presetSubtype="16" fill="hold" nodeType="afterEffect">
                                  <p:stCondLst>
                                    <p:cond delay="0"/>
                                  </p:stCondLst>
                                  <p:childTnLst>
                                    <p:set>
                                      <p:cBhvr>
                                        <p:cTn id="92" dur="1" fill="hold">
                                          <p:stCondLst>
                                            <p:cond delay="0"/>
                                          </p:stCondLst>
                                        </p:cTn>
                                        <p:tgtEl>
                                          <p:spTgt spid="106776"/>
                                        </p:tgtEl>
                                        <p:attrNameLst>
                                          <p:attrName>style.visibility</p:attrName>
                                        </p:attrNameLst>
                                      </p:cBhvr>
                                      <p:to>
                                        <p:strVal val="visible"/>
                                      </p:to>
                                    </p:set>
                                    <p:animEffect transition="in" filter="box(in)">
                                      <p:cBhvr>
                                        <p:cTn id="93" dur="500"/>
                                        <p:tgtEl>
                                          <p:spTgt spid="106776"/>
                                        </p:tgtEl>
                                      </p:cBhvr>
                                    </p:animEffect>
                                  </p:childTnLst>
                                </p:cTn>
                              </p:par>
                            </p:childTnLst>
                          </p:cTn>
                        </p:par>
                        <p:par>
                          <p:cTn id="94" fill="hold" nodeType="afterGroup">
                            <p:stCondLst>
                              <p:cond delay="3500"/>
                            </p:stCondLst>
                            <p:childTnLst>
                              <p:par>
                                <p:cTn id="95" presetID="4" presetClass="entr" presetSubtype="16" fill="hold" nodeType="afterEffect">
                                  <p:stCondLst>
                                    <p:cond delay="0"/>
                                  </p:stCondLst>
                                  <p:childTnLst>
                                    <p:set>
                                      <p:cBhvr>
                                        <p:cTn id="96" dur="1" fill="hold">
                                          <p:stCondLst>
                                            <p:cond delay="0"/>
                                          </p:stCondLst>
                                        </p:cTn>
                                        <p:tgtEl>
                                          <p:spTgt spid="106777"/>
                                        </p:tgtEl>
                                        <p:attrNameLst>
                                          <p:attrName>style.visibility</p:attrName>
                                        </p:attrNameLst>
                                      </p:cBhvr>
                                      <p:to>
                                        <p:strVal val="visible"/>
                                      </p:to>
                                    </p:set>
                                    <p:animEffect transition="in" filter="box(in)">
                                      <p:cBhvr>
                                        <p:cTn id="97" dur="500"/>
                                        <p:tgtEl>
                                          <p:spTgt spid="106777"/>
                                        </p:tgtEl>
                                      </p:cBhvr>
                                    </p:animEffect>
                                  </p:childTnLst>
                                </p:cTn>
                              </p:par>
                            </p:childTnLst>
                          </p:cTn>
                        </p:par>
                        <p:par>
                          <p:cTn id="98" fill="hold" nodeType="afterGroup">
                            <p:stCondLst>
                              <p:cond delay="4000"/>
                            </p:stCondLst>
                            <p:childTnLst>
                              <p:par>
                                <p:cTn id="99" presetID="4" presetClass="entr" presetSubtype="16" fill="hold" nodeType="afterEffect">
                                  <p:stCondLst>
                                    <p:cond delay="0"/>
                                  </p:stCondLst>
                                  <p:childTnLst>
                                    <p:set>
                                      <p:cBhvr>
                                        <p:cTn id="100" dur="1" fill="hold">
                                          <p:stCondLst>
                                            <p:cond delay="0"/>
                                          </p:stCondLst>
                                        </p:cTn>
                                        <p:tgtEl>
                                          <p:spTgt spid="106778"/>
                                        </p:tgtEl>
                                        <p:attrNameLst>
                                          <p:attrName>style.visibility</p:attrName>
                                        </p:attrNameLst>
                                      </p:cBhvr>
                                      <p:to>
                                        <p:strVal val="visible"/>
                                      </p:to>
                                    </p:set>
                                    <p:animEffect transition="in" filter="box(in)">
                                      <p:cBhvr>
                                        <p:cTn id="101" dur="500"/>
                                        <p:tgtEl>
                                          <p:spTgt spid="106778"/>
                                        </p:tgtEl>
                                      </p:cBhvr>
                                    </p:animEffect>
                                  </p:childTnLst>
                                </p:cTn>
                              </p:par>
                            </p:childTnLst>
                          </p:cTn>
                        </p:par>
                        <p:par>
                          <p:cTn id="102" fill="hold" nodeType="afterGroup">
                            <p:stCondLst>
                              <p:cond delay="4500"/>
                            </p:stCondLst>
                            <p:childTnLst>
                              <p:par>
                                <p:cTn id="103" presetID="4" presetClass="entr" presetSubtype="16" fill="hold" nodeType="afterEffect">
                                  <p:stCondLst>
                                    <p:cond delay="0"/>
                                  </p:stCondLst>
                                  <p:childTnLst>
                                    <p:set>
                                      <p:cBhvr>
                                        <p:cTn id="104" dur="1" fill="hold">
                                          <p:stCondLst>
                                            <p:cond delay="0"/>
                                          </p:stCondLst>
                                        </p:cTn>
                                        <p:tgtEl>
                                          <p:spTgt spid="106779"/>
                                        </p:tgtEl>
                                        <p:attrNameLst>
                                          <p:attrName>style.visibility</p:attrName>
                                        </p:attrNameLst>
                                      </p:cBhvr>
                                      <p:to>
                                        <p:strVal val="visible"/>
                                      </p:to>
                                    </p:set>
                                    <p:animEffect transition="in" filter="box(in)">
                                      <p:cBhvr>
                                        <p:cTn id="105" dur="500"/>
                                        <p:tgtEl>
                                          <p:spTgt spid="106779"/>
                                        </p:tgtEl>
                                      </p:cBhvr>
                                    </p:animEffect>
                                  </p:childTnLst>
                                </p:cTn>
                              </p:par>
                            </p:childTnLst>
                          </p:cTn>
                        </p:par>
                        <p:par>
                          <p:cTn id="106" fill="hold" nodeType="afterGroup">
                            <p:stCondLst>
                              <p:cond delay="5000"/>
                            </p:stCondLst>
                            <p:childTnLst>
                              <p:par>
                                <p:cTn id="107" presetID="4" presetClass="entr" presetSubtype="16" fill="hold" nodeType="afterEffect">
                                  <p:stCondLst>
                                    <p:cond delay="0"/>
                                  </p:stCondLst>
                                  <p:childTnLst>
                                    <p:set>
                                      <p:cBhvr>
                                        <p:cTn id="108" dur="1" fill="hold">
                                          <p:stCondLst>
                                            <p:cond delay="0"/>
                                          </p:stCondLst>
                                        </p:cTn>
                                        <p:tgtEl>
                                          <p:spTgt spid="106781"/>
                                        </p:tgtEl>
                                        <p:attrNameLst>
                                          <p:attrName>style.visibility</p:attrName>
                                        </p:attrNameLst>
                                      </p:cBhvr>
                                      <p:to>
                                        <p:strVal val="visible"/>
                                      </p:to>
                                    </p:set>
                                    <p:animEffect transition="in" filter="box(in)">
                                      <p:cBhvr>
                                        <p:cTn id="109" dur="500"/>
                                        <p:tgtEl>
                                          <p:spTgt spid="106781"/>
                                        </p:tgtEl>
                                      </p:cBhvr>
                                    </p:animEffect>
                                  </p:childTnLst>
                                </p:cTn>
                              </p:par>
                            </p:childTnLst>
                          </p:cTn>
                        </p:par>
                        <p:par>
                          <p:cTn id="110" fill="hold" nodeType="afterGroup">
                            <p:stCondLst>
                              <p:cond delay="5500"/>
                            </p:stCondLst>
                            <p:childTnLst>
                              <p:par>
                                <p:cTn id="111" presetID="4" presetClass="entr" presetSubtype="16" fill="hold" nodeType="afterEffect">
                                  <p:stCondLst>
                                    <p:cond delay="0"/>
                                  </p:stCondLst>
                                  <p:childTnLst>
                                    <p:set>
                                      <p:cBhvr>
                                        <p:cTn id="112" dur="1" fill="hold">
                                          <p:stCondLst>
                                            <p:cond delay="0"/>
                                          </p:stCondLst>
                                        </p:cTn>
                                        <p:tgtEl>
                                          <p:spTgt spid="106782"/>
                                        </p:tgtEl>
                                        <p:attrNameLst>
                                          <p:attrName>style.visibility</p:attrName>
                                        </p:attrNameLst>
                                      </p:cBhvr>
                                      <p:to>
                                        <p:strVal val="visible"/>
                                      </p:to>
                                    </p:set>
                                    <p:animEffect transition="in" filter="box(in)">
                                      <p:cBhvr>
                                        <p:cTn id="113" dur="500"/>
                                        <p:tgtEl>
                                          <p:spTgt spid="106782"/>
                                        </p:tgtEl>
                                      </p:cBhvr>
                                    </p:animEffect>
                                  </p:childTnLst>
                                </p:cTn>
                              </p:par>
                            </p:childTnLst>
                          </p:cTn>
                        </p:par>
                        <p:par>
                          <p:cTn id="114" fill="hold" nodeType="afterGroup">
                            <p:stCondLst>
                              <p:cond delay="6000"/>
                            </p:stCondLst>
                            <p:childTnLst>
                              <p:par>
                                <p:cTn id="115" presetID="4" presetClass="entr" presetSubtype="16" fill="hold" nodeType="afterEffect">
                                  <p:stCondLst>
                                    <p:cond delay="0"/>
                                  </p:stCondLst>
                                  <p:childTnLst>
                                    <p:set>
                                      <p:cBhvr>
                                        <p:cTn id="116" dur="1" fill="hold">
                                          <p:stCondLst>
                                            <p:cond delay="0"/>
                                          </p:stCondLst>
                                        </p:cTn>
                                        <p:tgtEl>
                                          <p:spTgt spid="106783"/>
                                        </p:tgtEl>
                                        <p:attrNameLst>
                                          <p:attrName>style.visibility</p:attrName>
                                        </p:attrNameLst>
                                      </p:cBhvr>
                                      <p:to>
                                        <p:strVal val="visible"/>
                                      </p:to>
                                    </p:set>
                                    <p:animEffect transition="in" filter="box(in)">
                                      <p:cBhvr>
                                        <p:cTn id="117" dur="500"/>
                                        <p:tgtEl>
                                          <p:spTgt spid="106783"/>
                                        </p:tgtEl>
                                      </p:cBhvr>
                                    </p:animEffect>
                                  </p:childTnLst>
                                </p:cTn>
                              </p:par>
                            </p:childTnLst>
                          </p:cTn>
                        </p:par>
                        <p:par>
                          <p:cTn id="118" fill="hold" nodeType="afterGroup">
                            <p:stCondLst>
                              <p:cond delay="6500"/>
                            </p:stCondLst>
                            <p:childTnLst>
                              <p:par>
                                <p:cTn id="119" presetID="4" presetClass="entr" presetSubtype="16" fill="hold" nodeType="afterEffect">
                                  <p:stCondLst>
                                    <p:cond delay="0"/>
                                  </p:stCondLst>
                                  <p:childTnLst>
                                    <p:set>
                                      <p:cBhvr>
                                        <p:cTn id="120" dur="1" fill="hold">
                                          <p:stCondLst>
                                            <p:cond delay="0"/>
                                          </p:stCondLst>
                                        </p:cTn>
                                        <p:tgtEl>
                                          <p:spTgt spid="106784"/>
                                        </p:tgtEl>
                                        <p:attrNameLst>
                                          <p:attrName>style.visibility</p:attrName>
                                        </p:attrNameLst>
                                      </p:cBhvr>
                                      <p:to>
                                        <p:strVal val="visible"/>
                                      </p:to>
                                    </p:set>
                                    <p:animEffect transition="in" filter="box(in)">
                                      <p:cBhvr>
                                        <p:cTn id="121" dur="500"/>
                                        <p:tgtEl>
                                          <p:spTgt spid="106784"/>
                                        </p:tgtEl>
                                      </p:cBhvr>
                                    </p:animEffect>
                                  </p:childTnLst>
                                </p:cTn>
                              </p:par>
                            </p:childTnLst>
                          </p:cTn>
                        </p:par>
                        <p:par>
                          <p:cTn id="122" fill="hold" nodeType="afterGroup">
                            <p:stCondLst>
                              <p:cond delay="7000"/>
                            </p:stCondLst>
                            <p:childTnLst>
                              <p:par>
                                <p:cTn id="123" presetID="4" presetClass="entr" presetSubtype="16" fill="hold" nodeType="afterEffect">
                                  <p:stCondLst>
                                    <p:cond delay="0"/>
                                  </p:stCondLst>
                                  <p:childTnLst>
                                    <p:set>
                                      <p:cBhvr>
                                        <p:cTn id="124" dur="1" fill="hold">
                                          <p:stCondLst>
                                            <p:cond delay="0"/>
                                          </p:stCondLst>
                                        </p:cTn>
                                        <p:tgtEl>
                                          <p:spTgt spid="106780"/>
                                        </p:tgtEl>
                                        <p:attrNameLst>
                                          <p:attrName>style.visibility</p:attrName>
                                        </p:attrNameLst>
                                      </p:cBhvr>
                                      <p:to>
                                        <p:strVal val="visible"/>
                                      </p:to>
                                    </p:set>
                                    <p:animEffect transition="in" filter="box(in)">
                                      <p:cBhvr>
                                        <p:cTn id="125" dur="500"/>
                                        <p:tgtEl>
                                          <p:spTgt spid="106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animBg="1"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A724F245-4991-B78F-B246-75F6EC5AB04D}"/>
              </a:ext>
            </a:extLst>
          </p:cNvPr>
          <p:cNvSpPr>
            <a:spLocks noGrp="1" noChangeArrowheads="1"/>
          </p:cNvSpPr>
          <p:nvPr>
            <p:ph type="title"/>
          </p:nvPr>
        </p:nvSpPr>
        <p:spPr>
          <a:xfrm>
            <a:off x="457200" y="274638"/>
            <a:ext cx="8229600" cy="598487"/>
          </a:xfrm>
        </p:spPr>
        <p:txBody>
          <a:bodyPr/>
          <a:lstStyle/>
          <a:p>
            <a:pPr eaLnBrk="1" hangingPunct="1">
              <a:defRPr/>
            </a:pPr>
            <a:r>
              <a:rPr lang="cs-CZ" sz="3600" b="1" kern="1200" dirty="0">
                <a:solidFill>
                  <a:schemeClr val="tx1"/>
                </a:solidFill>
              </a:rPr>
              <a:t>Lesnicko-typologický systém ÚHÚL</a:t>
            </a:r>
          </a:p>
        </p:txBody>
      </p:sp>
      <p:sp>
        <p:nvSpPr>
          <p:cNvPr id="241667" name="Rectangle 3">
            <a:extLst>
              <a:ext uri="{FF2B5EF4-FFF2-40B4-BE49-F238E27FC236}">
                <a16:creationId xmlns:a16="http://schemas.microsoft.com/office/drawing/2014/main" id="{DF1A2D18-CF11-5190-853E-AB0F922544C6}"/>
              </a:ext>
            </a:extLst>
          </p:cNvPr>
          <p:cNvSpPr>
            <a:spLocks noGrp="1" noChangeArrowheads="1"/>
          </p:cNvSpPr>
          <p:nvPr>
            <p:ph type="body" idx="1"/>
          </p:nvPr>
        </p:nvSpPr>
        <p:spPr>
          <a:xfrm>
            <a:off x="215900" y="1052513"/>
            <a:ext cx="8812213" cy="5073650"/>
          </a:xfrm>
        </p:spPr>
        <p:txBody>
          <a:bodyPr/>
          <a:lstStyle/>
          <a:p>
            <a:pPr eaLnBrk="1" hangingPunct="1">
              <a:buSzPct val="75000"/>
              <a:defRPr/>
            </a:pPr>
            <a:r>
              <a:rPr lang="cs-CZ" altLang="en-US" sz="2000" b="1" dirty="0"/>
              <a:t>v teoretické rovině vychází ze systému geobiocenologického (terminologie, hypotézy, pracovní postupy)</a:t>
            </a:r>
          </a:p>
          <a:p>
            <a:pPr eaLnBrk="1" hangingPunct="1">
              <a:buSzPct val="75000"/>
              <a:defRPr/>
            </a:pPr>
            <a:r>
              <a:rPr lang="cs-CZ" altLang="cs-CZ" sz="2000" b="1" dirty="0"/>
              <a:t>ekologická (</a:t>
            </a:r>
            <a:r>
              <a:rPr lang="cs-CZ" altLang="cs-CZ" sz="2000" b="1" dirty="0" err="1"/>
              <a:t>edafoklimatická</a:t>
            </a:r>
            <a:r>
              <a:rPr lang="cs-CZ" altLang="cs-CZ" sz="2000" b="1" dirty="0"/>
              <a:t>) mřížka:</a:t>
            </a:r>
          </a:p>
          <a:p>
            <a:pPr marL="533400" lvl="1" indent="-177800" eaLnBrk="1" hangingPunct="1">
              <a:buClr>
                <a:schemeClr val="tx2"/>
              </a:buClr>
              <a:buSzPct val="75000"/>
              <a:buFont typeface="Arial" panose="020B0604020202020204" pitchFamily="34" charset="0"/>
              <a:buChar char="•"/>
              <a:defRPr/>
            </a:pPr>
            <a:r>
              <a:rPr lang="cs-CZ" altLang="cs-CZ" sz="2000" b="1" dirty="0">
                <a:ea typeface="+mn-ea"/>
                <a:cs typeface="+mn-cs"/>
              </a:rPr>
              <a:t>vertikální vymezení = </a:t>
            </a:r>
            <a:r>
              <a:rPr lang="cs-CZ" altLang="cs-CZ" sz="2000" b="1" dirty="0">
                <a:solidFill>
                  <a:srgbClr val="FF0000"/>
                </a:solidFill>
                <a:ea typeface="+mn-ea"/>
                <a:cs typeface="+mn-cs"/>
              </a:rPr>
              <a:t>lesní vegetační stupně (LVS)</a:t>
            </a:r>
          </a:p>
          <a:p>
            <a:pPr marL="533400" lvl="1" indent="-177800" eaLnBrk="1" hangingPunct="1">
              <a:buClr>
                <a:schemeClr val="tx2"/>
              </a:buClr>
              <a:buSzPct val="75000"/>
              <a:buFont typeface="Arial" panose="020B0604020202020204" pitchFamily="34" charset="0"/>
              <a:buChar char="•"/>
              <a:defRPr/>
            </a:pPr>
            <a:r>
              <a:rPr lang="cs-CZ" altLang="cs-CZ" sz="2000" b="1" dirty="0">
                <a:ea typeface="+mn-ea"/>
                <a:cs typeface="+mn-cs"/>
              </a:rPr>
              <a:t>horizontální vymezení = </a:t>
            </a:r>
            <a:r>
              <a:rPr lang="cs-CZ" altLang="cs-CZ" sz="2000" b="1" dirty="0">
                <a:solidFill>
                  <a:srgbClr val="FF0000"/>
                </a:solidFill>
                <a:ea typeface="+mn-ea"/>
                <a:cs typeface="+mn-cs"/>
              </a:rPr>
              <a:t>edafické kategorie (EK)</a:t>
            </a:r>
            <a:r>
              <a:rPr lang="cs-CZ" altLang="cs-CZ" sz="2000" b="1" dirty="0">
                <a:ea typeface="+mn-ea"/>
                <a:cs typeface="+mn-cs"/>
              </a:rPr>
              <a:t>; širší rámce edafických kategorií (příbuznost lesní vegetace, příbuznost stanoviště (extrémnost polohy, ovlivnění vodou)) = </a:t>
            </a:r>
            <a:r>
              <a:rPr lang="cs-CZ" altLang="cs-CZ" sz="2000" b="1" dirty="0">
                <a:solidFill>
                  <a:srgbClr val="FF0000"/>
                </a:solidFill>
                <a:ea typeface="+mn-ea"/>
                <a:cs typeface="+mn-cs"/>
              </a:rPr>
              <a:t>ekologické řady (EŘ) </a:t>
            </a:r>
          </a:p>
          <a:p>
            <a:pPr eaLnBrk="1" hangingPunct="1">
              <a:buSzPct val="75000"/>
              <a:buFont typeface="Arial" panose="020B0604020202020204" pitchFamily="34" charset="0"/>
              <a:buChar char="•"/>
              <a:defRPr/>
            </a:pPr>
            <a:r>
              <a:rPr lang="cs-CZ" altLang="en-US" sz="2000" b="1" dirty="0"/>
              <a:t>ekologické řady a edafické kategorie ± kombinace TŘ a HŘ </a:t>
            </a:r>
          </a:p>
          <a:p>
            <a:pPr eaLnBrk="1" hangingPunct="1">
              <a:buSzPct val="75000"/>
              <a:buFont typeface="Arial" panose="020B0604020202020204" pitchFamily="34" charset="0"/>
              <a:buChar char="•"/>
              <a:defRPr/>
            </a:pPr>
            <a:r>
              <a:rPr lang="cs-CZ" altLang="cs-CZ" sz="2000" b="1" dirty="0"/>
              <a:t>kombinace lesního vegetačního stupně (</a:t>
            </a:r>
            <a:r>
              <a:rPr lang="cs-CZ" altLang="cs-CZ" sz="2000" b="1" dirty="0">
                <a:solidFill>
                  <a:srgbClr val="FF0000"/>
                </a:solidFill>
              </a:rPr>
              <a:t>většinou</a:t>
            </a:r>
            <a:r>
              <a:rPr lang="cs-CZ" altLang="cs-CZ" sz="2000" b="1" dirty="0"/>
              <a:t>)</a:t>
            </a:r>
            <a:r>
              <a:rPr lang="cs-CZ" altLang="cs-CZ" sz="2000" b="1" dirty="0">
                <a:solidFill>
                  <a:srgbClr val="FF0000"/>
                </a:solidFill>
              </a:rPr>
              <a:t> </a:t>
            </a:r>
            <a:r>
              <a:rPr lang="cs-CZ" altLang="cs-CZ" sz="2000" b="1" dirty="0"/>
              <a:t>a edafické kategorie vymezuje soubor lesních typů (SLT, </a:t>
            </a:r>
            <a:r>
              <a:rPr lang="cs-CZ" altLang="cs-CZ" sz="2000" b="1" dirty="0" err="1"/>
              <a:t>SoLT</a:t>
            </a:r>
            <a:r>
              <a:rPr lang="cs-CZ" altLang="cs-CZ" sz="2000" b="1" dirty="0"/>
              <a:t>) (= základní jednotka)</a:t>
            </a:r>
          </a:p>
          <a:p>
            <a:pPr eaLnBrk="1" hangingPunct="1">
              <a:buSzPct val="75000"/>
              <a:buFont typeface="Arial" panose="020B0604020202020204" pitchFamily="34" charset="0"/>
              <a:buChar char="•"/>
              <a:defRPr/>
            </a:pPr>
            <a:r>
              <a:rPr lang="cs-CZ" altLang="cs-CZ" sz="2000" b="1" dirty="0"/>
              <a:t>soubor lesních typů se rozpadá na lesní typy, </a:t>
            </a:r>
            <a:r>
              <a:rPr lang="cs-CZ" altLang="cs-CZ" sz="2000" b="1" dirty="0">
                <a:solidFill>
                  <a:srgbClr val="FF0000"/>
                </a:solidFill>
              </a:rPr>
              <a:t>lesní typ = základní jednotka diferenciace růstových podmínek </a:t>
            </a:r>
            <a:r>
              <a:rPr lang="cs-CZ" altLang="cs-CZ" sz="2000" b="1" dirty="0"/>
              <a:t>(sdružení do </a:t>
            </a:r>
            <a:r>
              <a:rPr lang="cs-CZ" altLang="cs-CZ" sz="2000" b="1" dirty="0">
                <a:solidFill>
                  <a:srgbClr val="FF0000"/>
                </a:solidFill>
              </a:rPr>
              <a:t>SLT</a:t>
            </a:r>
            <a:r>
              <a:rPr lang="cs-CZ" altLang="cs-CZ" sz="2000" b="1" dirty="0"/>
              <a:t> podle </a:t>
            </a:r>
            <a:r>
              <a:rPr lang="cs-CZ" altLang="cs-CZ" sz="2000" b="1" dirty="0">
                <a:solidFill>
                  <a:srgbClr val="FF0000"/>
                </a:solidFill>
              </a:rPr>
              <a:t>ekologické příbuznosti vyjádřené hospodářsky významnými vlastnostmi stanoviště</a:t>
            </a:r>
            <a:r>
              <a:rPr lang="cs-CZ" altLang="cs-CZ" sz="2000" b="1" dirty="0"/>
              <a:t>)</a:t>
            </a:r>
          </a:p>
          <a:p>
            <a:pPr eaLnBrk="1" hangingPunct="1">
              <a:buSzPct val="75000"/>
              <a:buFont typeface="Arial" panose="020B0604020202020204" pitchFamily="34" charset="0"/>
              <a:buChar char="•"/>
              <a:defRPr/>
            </a:pPr>
            <a:r>
              <a:rPr lang="cs-CZ" altLang="cs-CZ" sz="2000" b="1" dirty="0"/>
              <a:t>v praxi ÚHÚL je </a:t>
            </a:r>
            <a:r>
              <a:rPr lang="cs-CZ" altLang="cs-CZ" sz="2000" b="1" dirty="0">
                <a:solidFill>
                  <a:srgbClr val="FF0000"/>
                </a:solidFill>
              </a:rPr>
              <a:t>lesní typ</a:t>
            </a:r>
            <a:r>
              <a:rPr lang="cs-CZ" altLang="cs-CZ" sz="2000" b="1" dirty="0"/>
              <a:t> charakterizován </a:t>
            </a:r>
            <a:r>
              <a:rPr lang="cs-CZ" altLang="cs-CZ" sz="2000" b="1" dirty="0">
                <a:solidFill>
                  <a:srgbClr val="FF0000"/>
                </a:solidFill>
              </a:rPr>
              <a:t>význačnou druhovou kombinací </a:t>
            </a:r>
            <a:r>
              <a:rPr lang="cs-CZ" altLang="cs-CZ" sz="2000" b="1" dirty="0"/>
              <a:t>druhů příslušné fytocenózy, </a:t>
            </a:r>
            <a:r>
              <a:rPr lang="cs-CZ" altLang="cs-CZ" sz="2000" b="1" dirty="0">
                <a:solidFill>
                  <a:srgbClr val="FF0000"/>
                </a:solidFill>
              </a:rPr>
              <a:t>půdními vlastnostmi</a:t>
            </a:r>
            <a:r>
              <a:rPr lang="cs-CZ" altLang="cs-CZ" sz="2000" b="1" dirty="0"/>
              <a:t>, </a:t>
            </a:r>
            <a:r>
              <a:rPr lang="cs-CZ" altLang="cs-CZ" sz="2000" b="1" dirty="0">
                <a:solidFill>
                  <a:srgbClr val="FF0000"/>
                </a:solidFill>
              </a:rPr>
              <a:t>výskytem v terénu </a:t>
            </a:r>
            <a:r>
              <a:rPr lang="cs-CZ" altLang="cs-CZ" sz="2000" b="1" dirty="0"/>
              <a:t>a </a:t>
            </a:r>
            <a:r>
              <a:rPr lang="cs-CZ" altLang="cs-CZ" sz="2000" b="1" dirty="0">
                <a:solidFill>
                  <a:srgbClr val="FF0000"/>
                </a:solidFill>
              </a:rPr>
              <a:t>potenciální bonitou dřevin</a:t>
            </a:r>
            <a:endParaRPr lang="cs-CZ" altLang="en-US" sz="2000" b="1" dirty="0">
              <a:solidFill>
                <a:srgbClr val="FF0000"/>
              </a:solidFill>
            </a:endParaRPr>
          </a:p>
          <a:p>
            <a:pPr eaLnBrk="1" hangingPunct="1">
              <a:buSzPct val="75000"/>
              <a:buFont typeface="Arial" panose="020B0604020202020204" pitchFamily="34" charset="0"/>
              <a:buChar char="•"/>
              <a:defRPr/>
            </a:pPr>
            <a:r>
              <a:rPr lang="cs-CZ" altLang="en-US" sz="2000" b="1" dirty="0"/>
              <a:t>úzká vazba na lesní hospodářství</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Obrázek 7">
            <a:extLst>
              <a:ext uri="{FF2B5EF4-FFF2-40B4-BE49-F238E27FC236}">
                <a16:creationId xmlns:a16="http://schemas.microsoft.com/office/drawing/2014/main" id="{F982494A-1686-F65C-816F-54C2F555394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13" y="461963"/>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Skupina 9">
            <a:extLst>
              <a:ext uri="{FF2B5EF4-FFF2-40B4-BE49-F238E27FC236}">
                <a16:creationId xmlns:a16="http://schemas.microsoft.com/office/drawing/2014/main" id="{95DCDF5F-D0BF-7FC3-2F0F-ABF4B7C8AE4D}"/>
              </a:ext>
            </a:extLst>
          </p:cNvPr>
          <p:cNvGrpSpPr>
            <a:grpSpLocks/>
          </p:cNvGrpSpPr>
          <p:nvPr/>
        </p:nvGrpSpPr>
        <p:grpSpPr bwMode="auto">
          <a:xfrm>
            <a:off x="-19050" y="1585913"/>
            <a:ext cx="3222625" cy="3914775"/>
            <a:chOff x="-18623" y="1585865"/>
            <a:chExt cx="3222626" cy="3914775"/>
          </a:xfrm>
        </p:grpSpPr>
        <p:sp>
          <p:nvSpPr>
            <p:cNvPr id="281641" name="Rectangle 6">
              <a:extLst>
                <a:ext uri="{FF2B5EF4-FFF2-40B4-BE49-F238E27FC236}">
                  <a16:creationId xmlns:a16="http://schemas.microsoft.com/office/drawing/2014/main" id="{41D8A34B-5A53-6FD4-6AC4-9CF402F91018}"/>
                </a:ext>
              </a:extLst>
            </p:cNvPr>
            <p:cNvSpPr>
              <a:spLocks noChangeArrowheads="1"/>
            </p:cNvSpPr>
            <p:nvPr/>
          </p:nvSpPr>
          <p:spPr bwMode="auto">
            <a:xfrm>
              <a:off x="-18623" y="1585865"/>
              <a:ext cx="1016000" cy="391477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81642" name="Line 7">
              <a:extLst>
                <a:ext uri="{FF2B5EF4-FFF2-40B4-BE49-F238E27FC236}">
                  <a16:creationId xmlns:a16="http://schemas.microsoft.com/office/drawing/2014/main" id="{7BDA1987-7F57-E987-C89B-36B5BAFED8F5}"/>
                </a:ext>
              </a:extLst>
            </p:cNvPr>
            <p:cNvSpPr>
              <a:spLocks noChangeShapeType="1"/>
            </p:cNvSpPr>
            <p:nvPr/>
          </p:nvSpPr>
          <p:spPr bwMode="auto">
            <a:xfrm>
              <a:off x="817990" y="1808820"/>
              <a:ext cx="238601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43" name="Line 8">
              <a:extLst>
                <a:ext uri="{FF2B5EF4-FFF2-40B4-BE49-F238E27FC236}">
                  <a16:creationId xmlns:a16="http://schemas.microsoft.com/office/drawing/2014/main" id="{9C5F0F1A-0B3D-F0A3-4523-C8B5D9B526D6}"/>
                </a:ext>
              </a:extLst>
            </p:cNvPr>
            <p:cNvSpPr>
              <a:spLocks noChangeShapeType="1"/>
            </p:cNvSpPr>
            <p:nvPr/>
          </p:nvSpPr>
          <p:spPr bwMode="auto">
            <a:xfrm>
              <a:off x="817990" y="2303875"/>
              <a:ext cx="238601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44" name="Line 9">
              <a:extLst>
                <a:ext uri="{FF2B5EF4-FFF2-40B4-BE49-F238E27FC236}">
                  <a16:creationId xmlns:a16="http://schemas.microsoft.com/office/drawing/2014/main" id="{30C4540A-8ADB-1711-B67E-C247813350D0}"/>
                </a:ext>
              </a:extLst>
            </p:cNvPr>
            <p:cNvSpPr>
              <a:spLocks noChangeShapeType="1"/>
            </p:cNvSpPr>
            <p:nvPr/>
          </p:nvSpPr>
          <p:spPr bwMode="auto">
            <a:xfrm>
              <a:off x="817990" y="5364215"/>
              <a:ext cx="238601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45" name="Line 10">
              <a:extLst>
                <a:ext uri="{FF2B5EF4-FFF2-40B4-BE49-F238E27FC236}">
                  <a16:creationId xmlns:a16="http://schemas.microsoft.com/office/drawing/2014/main" id="{C74D92A2-9DA3-8447-C6B0-535D2B17B305}"/>
                </a:ext>
              </a:extLst>
            </p:cNvPr>
            <p:cNvSpPr>
              <a:spLocks noChangeShapeType="1"/>
            </p:cNvSpPr>
            <p:nvPr/>
          </p:nvSpPr>
          <p:spPr bwMode="auto">
            <a:xfrm>
              <a:off x="817990" y="3879050"/>
              <a:ext cx="238601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46" name="Line 11">
              <a:extLst>
                <a:ext uri="{FF2B5EF4-FFF2-40B4-BE49-F238E27FC236}">
                  <a16:creationId xmlns:a16="http://schemas.microsoft.com/office/drawing/2014/main" id="{A9482373-8CB7-1221-0920-ABFE7D963192}"/>
                </a:ext>
              </a:extLst>
            </p:cNvPr>
            <p:cNvSpPr>
              <a:spLocks noChangeShapeType="1"/>
            </p:cNvSpPr>
            <p:nvPr/>
          </p:nvSpPr>
          <p:spPr bwMode="auto">
            <a:xfrm>
              <a:off x="817990" y="4329100"/>
              <a:ext cx="238601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47" name="Line 12">
              <a:extLst>
                <a:ext uri="{FF2B5EF4-FFF2-40B4-BE49-F238E27FC236}">
                  <a16:creationId xmlns:a16="http://schemas.microsoft.com/office/drawing/2014/main" id="{85649DCC-04D4-7965-0975-9B626C788FE9}"/>
                </a:ext>
              </a:extLst>
            </p:cNvPr>
            <p:cNvSpPr>
              <a:spLocks noChangeShapeType="1"/>
            </p:cNvSpPr>
            <p:nvPr/>
          </p:nvSpPr>
          <p:spPr bwMode="auto">
            <a:xfrm>
              <a:off x="817990" y="4824955"/>
              <a:ext cx="238601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48" name="Line 13">
              <a:extLst>
                <a:ext uri="{FF2B5EF4-FFF2-40B4-BE49-F238E27FC236}">
                  <a16:creationId xmlns:a16="http://schemas.microsoft.com/office/drawing/2014/main" id="{D1E6D54C-B9A0-02BD-0667-6D836DC8EA93}"/>
                </a:ext>
              </a:extLst>
            </p:cNvPr>
            <p:cNvSpPr>
              <a:spLocks noChangeShapeType="1"/>
            </p:cNvSpPr>
            <p:nvPr/>
          </p:nvSpPr>
          <p:spPr bwMode="auto">
            <a:xfrm>
              <a:off x="817990" y="3338990"/>
              <a:ext cx="238601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49" name="Line 14">
              <a:extLst>
                <a:ext uri="{FF2B5EF4-FFF2-40B4-BE49-F238E27FC236}">
                  <a16:creationId xmlns:a16="http://schemas.microsoft.com/office/drawing/2014/main" id="{94B48752-BC29-612D-282E-4568D810AE6E}"/>
                </a:ext>
              </a:extLst>
            </p:cNvPr>
            <p:cNvSpPr>
              <a:spLocks noChangeShapeType="1"/>
            </p:cNvSpPr>
            <p:nvPr/>
          </p:nvSpPr>
          <p:spPr bwMode="auto">
            <a:xfrm>
              <a:off x="817990" y="2711403"/>
              <a:ext cx="238601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50" name="Text Box 15">
              <a:extLst>
                <a:ext uri="{FF2B5EF4-FFF2-40B4-BE49-F238E27FC236}">
                  <a16:creationId xmlns:a16="http://schemas.microsoft.com/office/drawing/2014/main" id="{060323DF-755C-F592-D0F1-37F31F272692}"/>
                </a:ext>
              </a:extLst>
            </p:cNvPr>
            <p:cNvSpPr txBox="1">
              <a:spLocks noChangeArrowheads="1"/>
            </p:cNvSpPr>
            <p:nvPr/>
          </p:nvSpPr>
          <p:spPr bwMode="auto">
            <a:xfrm>
              <a:off x="8365" y="2530428"/>
              <a:ext cx="3143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b="1">
                  <a:solidFill>
                    <a:srgbClr val="FF0000"/>
                  </a:solidFill>
                </a:rPr>
                <a:t>LVS</a:t>
              </a:r>
            </a:p>
          </p:txBody>
        </p:sp>
      </p:grpSp>
      <p:grpSp>
        <p:nvGrpSpPr>
          <p:cNvPr id="9" name="Skupina 8">
            <a:extLst>
              <a:ext uri="{FF2B5EF4-FFF2-40B4-BE49-F238E27FC236}">
                <a16:creationId xmlns:a16="http://schemas.microsoft.com/office/drawing/2014/main" id="{BF17C31A-895E-3D6C-3DBB-E2D9839913D5}"/>
              </a:ext>
            </a:extLst>
          </p:cNvPr>
          <p:cNvGrpSpPr>
            <a:grpSpLocks/>
          </p:cNvGrpSpPr>
          <p:nvPr/>
        </p:nvGrpSpPr>
        <p:grpSpPr bwMode="auto">
          <a:xfrm>
            <a:off x="628650" y="-36513"/>
            <a:ext cx="8039100" cy="3700463"/>
            <a:chOff x="628651" y="-36513"/>
            <a:chExt cx="8038804" cy="3700798"/>
          </a:xfrm>
        </p:grpSpPr>
        <p:sp>
          <p:nvSpPr>
            <p:cNvPr id="281622" name="Line 27">
              <a:extLst>
                <a:ext uri="{FF2B5EF4-FFF2-40B4-BE49-F238E27FC236}">
                  <a16:creationId xmlns:a16="http://schemas.microsoft.com/office/drawing/2014/main" id="{57C9B344-5882-EC66-D2D5-2CA94C147A9D}"/>
                </a:ext>
              </a:extLst>
            </p:cNvPr>
            <p:cNvSpPr>
              <a:spLocks noChangeShapeType="1"/>
            </p:cNvSpPr>
            <p:nvPr/>
          </p:nvSpPr>
          <p:spPr bwMode="auto">
            <a:xfrm>
              <a:off x="634749" y="368300"/>
              <a:ext cx="0" cy="306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23" name="Line 28">
              <a:extLst>
                <a:ext uri="{FF2B5EF4-FFF2-40B4-BE49-F238E27FC236}">
                  <a16:creationId xmlns:a16="http://schemas.microsoft.com/office/drawing/2014/main" id="{CFFCC476-BB74-B8A8-E205-025260936A19}"/>
                </a:ext>
              </a:extLst>
            </p:cNvPr>
            <p:cNvSpPr>
              <a:spLocks noChangeShapeType="1"/>
            </p:cNvSpPr>
            <p:nvPr/>
          </p:nvSpPr>
          <p:spPr bwMode="auto">
            <a:xfrm>
              <a:off x="1701256" y="503238"/>
              <a:ext cx="0" cy="306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24" name="Line 29">
              <a:extLst>
                <a:ext uri="{FF2B5EF4-FFF2-40B4-BE49-F238E27FC236}">
                  <a16:creationId xmlns:a16="http://schemas.microsoft.com/office/drawing/2014/main" id="{4F762E62-4A48-7F14-AAF1-CCDEDED667FC}"/>
                </a:ext>
              </a:extLst>
            </p:cNvPr>
            <p:cNvSpPr>
              <a:spLocks noChangeShapeType="1"/>
            </p:cNvSpPr>
            <p:nvPr/>
          </p:nvSpPr>
          <p:spPr bwMode="auto">
            <a:xfrm>
              <a:off x="3070653" y="593725"/>
              <a:ext cx="0" cy="306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25" name="Line 30">
              <a:extLst>
                <a:ext uri="{FF2B5EF4-FFF2-40B4-BE49-F238E27FC236}">
                  <a16:creationId xmlns:a16="http://schemas.microsoft.com/office/drawing/2014/main" id="{3EE525B5-3FCC-9B91-69C0-56AEC5038534}"/>
                </a:ext>
              </a:extLst>
            </p:cNvPr>
            <p:cNvSpPr>
              <a:spLocks noChangeShapeType="1"/>
            </p:cNvSpPr>
            <p:nvPr/>
          </p:nvSpPr>
          <p:spPr bwMode="auto">
            <a:xfrm>
              <a:off x="4860546" y="593725"/>
              <a:ext cx="0" cy="306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26" name="Line 31">
              <a:extLst>
                <a:ext uri="{FF2B5EF4-FFF2-40B4-BE49-F238E27FC236}">
                  <a16:creationId xmlns:a16="http://schemas.microsoft.com/office/drawing/2014/main" id="{428014E1-D7B1-DC09-FE96-BA14CEF3F25F}"/>
                </a:ext>
              </a:extLst>
            </p:cNvPr>
            <p:cNvSpPr>
              <a:spLocks noChangeShapeType="1"/>
            </p:cNvSpPr>
            <p:nvPr/>
          </p:nvSpPr>
          <p:spPr bwMode="auto">
            <a:xfrm>
              <a:off x="5816252" y="603585"/>
              <a:ext cx="0" cy="306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27" name="Line 32">
              <a:extLst>
                <a:ext uri="{FF2B5EF4-FFF2-40B4-BE49-F238E27FC236}">
                  <a16:creationId xmlns:a16="http://schemas.microsoft.com/office/drawing/2014/main" id="{4A3A5EA7-7A7A-C39D-C80E-E28BFCA3891F}"/>
                </a:ext>
              </a:extLst>
            </p:cNvPr>
            <p:cNvSpPr>
              <a:spLocks noChangeShapeType="1"/>
            </p:cNvSpPr>
            <p:nvPr/>
          </p:nvSpPr>
          <p:spPr bwMode="auto">
            <a:xfrm>
              <a:off x="6707410" y="593725"/>
              <a:ext cx="0" cy="306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28" name="Line 33">
              <a:extLst>
                <a:ext uri="{FF2B5EF4-FFF2-40B4-BE49-F238E27FC236}">
                  <a16:creationId xmlns:a16="http://schemas.microsoft.com/office/drawing/2014/main" id="{80CC3C46-A6B1-11AE-F5D0-126B379C11A5}"/>
                </a:ext>
              </a:extLst>
            </p:cNvPr>
            <p:cNvSpPr>
              <a:spLocks noChangeShapeType="1"/>
            </p:cNvSpPr>
            <p:nvPr/>
          </p:nvSpPr>
          <p:spPr bwMode="auto">
            <a:xfrm>
              <a:off x="7587335" y="603585"/>
              <a:ext cx="0" cy="306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29" name="Line 34">
              <a:extLst>
                <a:ext uri="{FF2B5EF4-FFF2-40B4-BE49-F238E27FC236}">
                  <a16:creationId xmlns:a16="http://schemas.microsoft.com/office/drawing/2014/main" id="{C742DAF6-B115-710D-9C0C-3617C62EE5BD}"/>
                </a:ext>
              </a:extLst>
            </p:cNvPr>
            <p:cNvSpPr>
              <a:spLocks noChangeShapeType="1"/>
            </p:cNvSpPr>
            <p:nvPr/>
          </p:nvSpPr>
          <p:spPr bwMode="auto">
            <a:xfrm>
              <a:off x="8159005" y="603585"/>
              <a:ext cx="0" cy="306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30" name="Line 35">
              <a:extLst>
                <a:ext uri="{FF2B5EF4-FFF2-40B4-BE49-F238E27FC236}">
                  <a16:creationId xmlns:a16="http://schemas.microsoft.com/office/drawing/2014/main" id="{B7E72CBF-8133-C118-2619-D20E72FF6E01}"/>
                </a:ext>
              </a:extLst>
            </p:cNvPr>
            <p:cNvSpPr>
              <a:spLocks noChangeShapeType="1"/>
            </p:cNvSpPr>
            <p:nvPr/>
          </p:nvSpPr>
          <p:spPr bwMode="auto">
            <a:xfrm>
              <a:off x="8660062" y="593725"/>
              <a:ext cx="0" cy="306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31" name="Rectangle 17" descr="Tmavý vodorovný">
              <a:extLst>
                <a:ext uri="{FF2B5EF4-FFF2-40B4-BE49-F238E27FC236}">
                  <a16:creationId xmlns:a16="http://schemas.microsoft.com/office/drawing/2014/main" id="{5F939B3D-010D-BE0F-B013-08D6E47DE0E2}"/>
                </a:ext>
              </a:extLst>
            </p:cNvPr>
            <p:cNvSpPr>
              <a:spLocks noChangeArrowheads="1"/>
            </p:cNvSpPr>
            <p:nvPr/>
          </p:nvSpPr>
          <p:spPr bwMode="auto">
            <a:xfrm>
              <a:off x="628651" y="368300"/>
              <a:ext cx="1062933" cy="225425"/>
            </a:xfrm>
            <a:prstGeom prst="rect">
              <a:avLst/>
            </a:prstGeom>
            <a:blipFill dpi="0" rotWithShape="0">
              <a:blip r:embed="rId4"/>
              <a:srcRect/>
              <a:tile tx="0" ty="0" sx="100000" sy="100000" flip="none" algn="tl"/>
            </a:blipFill>
            <a:ln w="571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81632" name="Rectangle 18">
              <a:extLst>
                <a:ext uri="{FF2B5EF4-FFF2-40B4-BE49-F238E27FC236}">
                  <a16:creationId xmlns:a16="http://schemas.microsoft.com/office/drawing/2014/main" id="{B0296FB0-89F4-DED0-431C-DA32CC8C0A50}"/>
                </a:ext>
              </a:extLst>
            </p:cNvPr>
            <p:cNvSpPr>
              <a:spLocks noChangeArrowheads="1"/>
            </p:cNvSpPr>
            <p:nvPr/>
          </p:nvSpPr>
          <p:spPr bwMode="auto">
            <a:xfrm>
              <a:off x="1691584" y="378160"/>
              <a:ext cx="1379069" cy="225425"/>
            </a:xfrm>
            <a:prstGeom prst="rect">
              <a:avLst/>
            </a:prstGeom>
            <a:solidFill>
              <a:srgbClr val="FF6600"/>
            </a:solidFill>
            <a:ln w="571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81633" name="Rectangle 19">
              <a:extLst>
                <a:ext uri="{FF2B5EF4-FFF2-40B4-BE49-F238E27FC236}">
                  <a16:creationId xmlns:a16="http://schemas.microsoft.com/office/drawing/2014/main" id="{A6C91096-1150-7EB6-6501-105D70F4B91A}"/>
                </a:ext>
              </a:extLst>
            </p:cNvPr>
            <p:cNvSpPr>
              <a:spLocks noChangeArrowheads="1"/>
            </p:cNvSpPr>
            <p:nvPr/>
          </p:nvSpPr>
          <p:spPr bwMode="auto">
            <a:xfrm>
              <a:off x="3070782" y="368300"/>
              <a:ext cx="1806977" cy="225425"/>
            </a:xfrm>
            <a:prstGeom prst="rect">
              <a:avLst/>
            </a:prstGeom>
            <a:solidFill>
              <a:schemeClr val="accent1"/>
            </a:solidFill>
            <a:ln w="571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81634" name="Rectangle 20">
              <a:extLst>
                <a:ext uri="{FF2B5EF4-FFF2-40B4-BE49-F238E27FC236}">
                  <a16:creationId xmlns:a16="http://schemas.microsoft.com/office/drawing/2014/main" id="{F35A43BB-37C7-6A65-47B3-C555E43BBA29}"/>
                </a:ext>
              </a:extLst>
            </p:cNvPr>
            <p:cNvSpPr>
              <a:spLocks noChangeArrowheads="1"/>
            </p:cNvSpPr>
            <p:nvPr/>
          </p:nvSpPr>
          <p:spPr bwMode="auto">
            <a:xfrm>
              <a:off x="4860546" y="368300"/>
              <a:ext cx="948805" cy="225425"/>
            </a:xfrm>
            <a:prstGeom prst="rect">
              <a:avLst/>
            </a:prstGeom>
            <a:solidFill>
              <a:srgbClr val="99CC00"/>
            </a:solidFill>
            <a:ln w="571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81635" name="Rectangle 21">
              <a:extLst>
                <a:ext uri="{FF2B5EF4-FFF2-40B4-BE49-F238E27FC236}">
                  <a16:creationId xmlns:a16="http://schemas.microsoft.com/office/drawing/2014/main" id="{E6672CB0-7D00-821F-B251-142B399B72E9}"/>
                </a:ext>
              </a:extLst>
            </p:cNvPr>
            <p:cNvSpPr>
              <a:spLocks noChangeArrowheads="1"/>
            </p:cNvSpPr>
            <p:nvPr/>
          </p:nvSpPr>
          <p:spPr bwMode="auto">
            <a:xfrm>
              <a:off x="5801065" y="368300"/>
              <a:ext cx="906345" cy="225425"/>
            </a:xfrm>
            <a:prstGeom prst="rect">
              <a:avLst/>
            </a:prstGeom>
            <a:solidFill>
              <a:srgbClr val="008000"/>
            </a:solidFill>
            <a:ln w="571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81636" name="Rectangle 22">
              <a:extLst>
                <a:ext uri="{FF2B5EF4-FFF2-40B4-BE49-F238E27FC236}">
                  <a16:creationId xmlns:a16="http://schemas.microsoft.com/office/drawing/2014/main" id="{A007D35A-F5AD-CC04-5C7A-702892D4E066}"/>
                </a:ext>
              </a:extLst>
            </p:cNvPr>
            <p:cNvSpPr>
              <a:spLocks noChangeArrowheads="1"/>
            </p:cNvSpPr>
            <p:nvPr/>
          </p:nvSpPr>
          <p:spPr bwMode="auto">
            <a:xfrm>
              <a:off x="6707540" y="368300"/>
              <a:ext cx="879791" cy="225425"/>
            </a:xfrm>
            <a:prstGeom prst="rect">
              <a:avLst/>
            </a:prstGeom>
            <a:solidFill>
              <a:srgbClr val="993366"/>
            </a:solidFill>
            <a:ln w="571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 name="Rectangle 24">
              <a:extLst>
                <a:ext uri="{FF2B5EF4-FFF2-40B4-BE49-F238E27FC236}">
                  <a16:creationId xmlns:a16="http://schemas.microsoft.com/office/drawing/2014/main" id="{B7B5C3EF-4315-6D57-CC0B-AF5E895E46E9}"/>
                </a:ext>
              </a:extLst>
            </p:cNvPr>
            <p:cNvSpPr>
              <a:spLocks noChangeArrowheads="1"/>
            </p:cNvSpPr>
            <p:nvPr/>
          </p:nvSpPr>
          <p:spPr bwMode="auto">
            <a:xfrm>
              <a:off x="7613394" y="368337"/>
              <a:ext cx="587353" cy="225445"/>
            </a:xfrm>
            <a:prstGeom prst="rect">
              <a:avLst/>
            </a:prstGeom>
            <a:solidFill>
              <a:schemeClr val="bg1">
                <a:lumMod val="85000"/>
              </a:schemeClr>
            </a:solidFill>
            <a:ln w="5715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en-US" sz="1800" dirty="0">
                <a:latin typeface="Calibri" panose="020F0502020204030204" pitchFamily="34" charset="0"/>
              </a:endParaRPr>
            </a:p>
          </p:txBody>
        </p:sp>
        <p:sp>
          <p:nvSpPr>
            <p:cNvPr id="3" name="Rectangle 25" descr="Tmavý vodorovný">
              <a:extLst>
                <a:ext uri="{FF2B5EF4-FFF2-40B4-BE49-F238E27FC236}">
                  <a16:creationId xmlns:a16="http://schemas.microsoft.com/office/drawing/2014/main" id="{52576883-B971-F015-7A38-18ADAC71E8F7}"/>
                </a:ext>
              </a:extLst>
            </p:cNvPr>
            <p:cNvSpPr>
              <a:spLocks noChangeArrowheads="1"/>
            </p:cNvSpPr>
            <p:nvPr/>
          </p:nvSpPr>
          <p:spPr bwMode="auto">
            <a:xfrm>
              <a:off x="8159474" y="368337"/>
              <a:ext cx="507981" cy="225445"/>
            </a:xfrm>
            <a:prstGeom prst="rect">
              <a:avLst/>
            </a:prstGeom>
            <a:solidFill>
              <a:schemeClr val="bg1">
                <a:lumMod val="50000"/>
              </a:schemeClr>
            </a:solidFill>
            <a:ln w="5715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en-US" sz="1800" dirty="0">
                <a:latin typeface="Calibri" panose="020F0502020204030204" pitchFamily="34" charset="0"/>
              </a:endParaRPr>
            </a:p>
          </p:txBody>
        </p:sp>
        <p:sp>
          <p:nvSpPr>
            <p:cNvPr id="281639" name="Rectangle 36">
              <a:extLst>
                <a:ext uri="{FF2B5EF4-FFF2-40B4-BE49-F238E27FC236}">
                  <a16:creationId xmlns:a16="http://schemas.microsoft.com/office/drawing/2014/main" id="{4225B05A-9C72-C43D-0727-556792965AB4}"/>
                </a:ext>
              </a:extLst>
            </p:cNvPr>
            <p:cNvSpPr>
              <a:spLocks noChangeArrowheads="1"/>
            </p:cNvSpPr>
            <p:nvPr/>
          </p:nvSpPr>
          <p:spPr bwMode="auto">
            <a:xfrm>
              <a:off x="628652" y="0"/>
              <a:ext cx="8038803" cy="3683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81640" name="Text Box 37">
              <a:extLst>
                <a:ext uri="{FF2B5EF4-FFF2-40B4-BE49-F238E27FC236}">
                  <a16:creationId xmlns:a16="http://schemas.microsoft.com/office/drawing/2014/main" id="{0791A720-D02D-1FC6-CF5D-A7D32F184D27}"/>
                </a:ext>
              </a:extLst>
            </p:cNvPr>
            <p:cNvSpPr txBox="1">
              <a:spLocks noChangeArrowheads="1"/>
            </p:cNvSpPr>
            <p:nvPr/>
          </p:nvSpPr>
          <p:spPr bwMode="auto">
            <a:xfrm>
              <a:off x="2279918" y="-36513"/>
              <a:ext cx="4200557" cy="46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cs-CZ" altLang="en-US" sz="2400" b="1">
                  <a:solidFill>
                    <a:srgbClr val="FF0000"/>
                  </a:solidFill>
                </a:rPr>
                <a:t>Ekologické řady</a:t>
              </a:r>
            </a:p>
          </p:txBody>
        </p:sp>
      </p:grpSp>
      <p:grpSp>
        <p:nvGrpSpPr>
          <p:cNvPr id="5" name="Group 61">
            <a:extLst>
              <a:ext uri="{FF2B5EF4-FFF2-40B4-BE49-F238E27FC236}">
                <a16:creationId xmlns:a16="http://schemas.microsoft.com/office/drawing/2014/main" id="{EDF10263-252A-1F73-1932-102DCC864B48}"/>
              </a:ext>
            </a:extLst>
          </p:cNvPr>
          <p:cNvGrpSpPr>
            <a:grpSpLocks/>
          </p:cNvGrpSpPr>
          <p:nvPr/>
        </p:nvGrpSpPr>
        <p:grpSpPr bwMode="auto">
          <a:xfrm>
            <a:off x="488950" y="2430463"/>
            <a:ext cx="8191500" cy="4243387"/>
            <a:chOff x="300" y="1621"/>
            <a:chExt cx="5160" cy="2673"/>
          </a:xfrm>
        </p:grpSpPr>
        <p:sp>
          <p:nvSpPr>
            <p:cNvPr id="281612" name="Text Box 44">
              <a:extLst>
                <a:ext uri="{FF2B5EF4-FFF2-40B4-BE49-F238E27FC236}">
                  <a16:creationId xmlns:a16="http://schemas.microsoft.com/office/drawing/2014/main" id="{7B60261E-E0A6-3460-37F0-558839827468}"/>
                </a:ext>
              </a:extLst>
            </p:cNvPr>
            <p:cNvSpPr txBox="1">
              <a:spLocks noChangeArrowheads="1"/>
            </p:cNvSpPr>
            <p:nvPr/>
          </p:nvSpPr>
          <p:spPr bwMode="auto">
            <a:xfrm>
              <a:off x="300" y="4003"/>
              <a:ext cx="5160" cy="291"/>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cs-CZ" altLang="en-US" sz="2400" b="1">
                  <a:solidFill>
                    <a:srgbClr val="FF0000"/>
                  </a:solidFill>
                </a:rPr>
                <a:t>Edafické kategorie</a:t>
              </a:r>
            </a:p>
          </p:txBody>
        </p:sp>
        <p:sp>
          <p:nvSpPr>
            <p:cNvPr id="281613" name="Line 45">
              <a:extLst>
                <a:ext uri="{FF2B5EF4-FFF2-40B4-BE49-F238E27FC236}">
                  <a16:creationId xmlns:a16="http://schemas.microsoft.com/office/drawing/2014/main" id="{9B2B0AE2-417B-085F-D762-00A2A78A46F5}"/>
                </a:ext>
              </a:extLst>
            </p:cNvPr>
            <p:cNvSpPr>
              <a:spLocks noChangeShapeType="1"/>
            </p:cNvSpPr>
            <p:nvPr/>
          </p:nvSpPr>
          <p:spPr bwMode="auto">
            <a:xfrm flipV="1">
              <a:off x="2200" y="1621"/>
              <a:ext cx="0" cy="23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14" name="Line 46">
              <a:extLst>
                <a:ext uri="{FF2B5EF4-FFF2-40B4-BE49-F238E27FC236}">
                  <a16:creationId xmlns:a16="http://schemas.microsoft.com/office/drawing/2014/main" id="{39FE2575-4A01-A3A5-E190-5242B0DE82E8}"/>
                </a:ext>
              </a:extLst>
            </p:cNvPr>
            <p:cNvSpPr>
              <a:spLocks noChangeShapeType="1"/>
            </p:cNvSpPr>
            <p:nvPr/>
          </p:nvSpPr>
          <p:spPr bwMode="auto">
            <a:xfrm flipV="1">
              <a:off x="2370" y="1621"/>
              <a:ext cx="0" cy="23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15" name="Line 47">
              <a:extLst>
                <a:ext uri="{FF2B5EF4-FFF2-40B4-BE49-F238E27FC236}">
                  <a16:creationId xmlns:a16="http://schemas.microsoft.com/office/drawing/2014/main" id="{E1CFF893-C49A-AE33-A892-B8DFE7E17560}"/>
                </a:ext>
              </a:extLst>
            </p:cNvPr>
            <p:cNvSpPr>
              <a:spLocks noChangeShapeType="1"/>
            </p:cNvSpPr>
            <p:nvPr/>
          </p:nvSpPr>
          <p:spPr bwMode="auto">
            <a:xfrm flipV="1">
              <a:off x="2597" y="1621"/>
              <a:ext cx="0" cy="23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16" name="Line 48">
              <a:extLst>
                <a:ext uri="{FF2B5EF4-FFF2-40B4-BE49-F238E27FC236}">
                  <a16:creationId xmlns:a16="http://schemas.microsoft.com/office/drawing/2014/main" id="{ADCD002B-FB92-00A3-EB49-C8CD7F2E7C66}"/>
                </a:ext>
              </a:extLst>
            </p:cNvPr>
            <p:cNvSpPr>
              <a:spLocks noChangeShapeType="1"/>
            </p:cNvSpPr>
            <p:nvPr/>
          </p:nvSpPr>
          <p:spPr bwMode="auto">
            <a:xfrm flipV="1">
              <a:off x="2767" y="1621"/>
              <a:ext cx="0" cy="23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17" name="Line 49">
              <a:extLst>
                <a:ext uri="{FF2B5EF4-FFF2-40B4-BE49-F238E27FC236}">
                  <a16:creationId xmlns:a16="http://schemas.microsoft.com/office/drawing/2014/main" id="{D37F9620-104F-39C7-60F7-C94513E3A5E0}"/>
                </a:ext>
              </a:extLst>
            </p:cNvPr>
            <p:cNvSpPr>
              <a:spLocks noChangeShapeType="1"/>
            </p:cNvSpPr>
            <p:nvPr/>
          </p:nvSpPr>
          <p:spPr bwMode="auto">
            <a:xfrm flipV="1">
              <a:off x="2908" y="1621"/>
              <a:ext cx="0" cy="23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18" name="Line 50">
              <a:extLst>
                <a:ext uri="{FF2B5EF4-FFF2-40B4-BE49-F238E27FC236}">
                  <a16:creationId xmlns:a16="http://schemas.microsoft.com/office/drawing/2014/main" id="{887489EB-3BF4-3476-7447-05D05DAC9968}"/>
                </a:ext>
              </a:extLst>
            </p:cNvPr>
            <p:cNvSpPr>
              <a:spLocks noChangeShapeType="1"/>
            </p:cNvSpPr>
            <p:nvPr/>
          </p:nvSpPr>
          <p:spPr bwMode="auto">
            <a:xfrm flipV="1">
              <a:off x="1934" y="1621"/>
              <a:ext cx="0" cy="23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19" name="Line 51">
              <a:extLst>
                <a:ext uri="{FF2B5EF4-FFF2-40B4-BE49-F238E27FC236}">
                  <a16:creationId xmlns:a16="http://schemas.microsoft.com/office/drawing/2014/main" id="{11C55B19-CD5C-F398-7E0E-68286E9E7620}"/>
                </a:ext>
              </a:extLst>
            </p:cNvPr>
            <p:cNvSpPr>
              <a:spLocks noChangeShapeType="1"/>
            </p:cNvSpPr>
            <p:nvPr/>
          </p:nvSpPr>
          <p:spPr bwMode="auto">
            <a:xfrm flipV="1">
              <a:off x="3076" y="1621"/>
              <a:ext cx="0" cy="23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20" name="Line 59">
              <a:extLst>
                <a:ext uri="{FF2B5EF4-FFF2-40B4-BE49-F238E27FC236}">
                  <a16:creationId xmlns:a16="http://schemas.microsoft.com/office/drawing/2014/main" id="{ADB53BAA-631A-84C0-8BB6-AC4174FBF4DF}"/>
                </a:ext>
              </a:extLst>
            </p:cNvPr>
            <p:cNvSpPr>
              <a:spLocks noChangeShapeType="1"/>
            </p:cNvSpPr>
            <p:nvPr/>
          </p:nvSpPr>
          <p:spPr bwMode="auto">
            <a:xfrm flipV="1">
              <a:off x="1746" y="1621"/>
              <a:ext cx="0" cy="23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21" name="Line 60">
              <a:extLst>
                <a:ext uri="{FF2B5EF4-FFF2-40B4-BE49-F238E27FC236}">
                  <a16:creationId xmlns:a16="http://schemas.microsoft.com/office/drawing/2014/main" id="{DB9EF858-671B-C37D-6700-D48FE4739D77}"/>
                </a:ext>
              </a:extLst>
            </p:cNvPr>
            <p:cNvSpPr>
              <a:spLocks noChangeShapeType="1"/>
            </p:cNvSpPr>
            <p:nvPr/>
          </p:nvSpPr>
          <p:spPr bwMode="auto">
            <a:xfrm flipV="1">
              <a:off x="1519" y="1621"/>
              <a:ext cx="0" cy="23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6" name="Group 64">
            <a:extLst>
              <a:ext uri="{FF2B5EF4-FFF2-40B4-BE49-F238E27FC236}">
                <a16:creationId xmlns:a16="http://schemas.microsoft.com/office/drawing/2014/main" id="{4DDC9FD2-E053-E540-0C5D-DD637B82A765}"/>
              </a:ext>
            </a:extLst>
          </p:cNvPr>
          <p:cNvGrpSpPr>
            <a:grpSpLocks/>
          </p:cNvGrpSpPr>
          <p:nvPr/>
        </p:nvGrpSpPr>
        <p:grpSpPr bwMode="auto">
          <a:xfrm>
            <a:off x="2784475" y="2720975"/>
            <a:ext cx="3473450" cy="617538"/>
            <a:chOff x="1689" y="1735"/>
            <a:chExt cx="2188" cy="389"/>
          </a:xfrm>
        </p:grpSpPr>
        <p:sp>
          <p:nvSpPr>
            <p:cNvPr id="281610" name="Rectangle 62">
              <a:extLst>
                <a:ext uri="{FF2B5EF4-FFF2-40B4-BE49-F238E27FC236}">
                  <a16:creationId xmlns:a16="http://schemas.microsoft.com/office/drawing/2014/main" id="{4AFF9975-A519-47B4-8AE7-62124FFF04F1}"/>
                </a:ext>
              </a:extLst>
            </p:cNvPr>
            <p:cNvSpPr>
              <a:spLocks noChangeArrowheads="1"/>
            </p:cNvSpPr>
            <p:nvPr/>
          </p:nvSpPr>
          <p:spPr bwMode="auto">
            <a:xfrm>
              <a:off x="1689" y="1735"/>
              <a:ext cx="196" cy="389"/>
            </a:xfrm>
            <a:prstGeom prst="rect">
              <a:avLst/>
            </a:prstGeom>
            <a:solidFill>
              <a:srgbClr val="FF00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81611" name="Text Box 63">
              <a:extLst>
                <a:ext uri="{FF2B5EF4-FFF2-40B4-BE49-F238E27FC236}">
                  <a16:creationId xmlns:a16="http://schemas.microsoft.com/office/drawing/2014/main" id="{C9191504-164B-43ED-BD18-DEAA2C7FE713}"/>
                </a:ext>
              </a:extLst>
            </p:cNvPr>
            <p:cNvSpPr txBox="1">
              <a:spLocks noChangeArrowheads="1"/>
            </p:cNvSpPr>
            <p:nvPr/>
          </p:nvSpPr>
          <p:spPr bwMode="auto">
            <a:xfrm>
              <a:off x="1893" y="1735"/>
              <a:ext cx="1984" cy="252"/>
            </a:xfrm>
            <a:prstGeom prst="rect">
              <a:avLst/>
            </a:prstGeom>
            <a:solidFill>
              <a:schemeClr val="tx1"/>
            </a:solidFill>
            <a:ln w="57150">
              <a:solidFill>
                <a:srgbClr val="FF0000"/>
              </a:solidFill>
              <a:miter lim="800000"/>
              <a:headEnd/>
              <a:tailEnd/>
            </a:ln>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cs-CZ" altLang="en-US" sz="2000" b="1">
                  <a:solidFill>
                    <a:srgbClr val="FF0000"/>
                  </a:solidFill>
                </a:rPr>
                <a:t>Soubor lesních typů</a:t>
              </a:r>
            </a:p>
          </p:txBody>
        </p:sp>
      </p:grpSp>
      <p:grpSp>
        <p:nvGrpSpPr>
          <p:cNvPr id="7" name="Group 67">
            <a:extLst>
              <a:ext uri="{FF2B5EF4-FFF2-40B4-BE49-F238E27FC236}">
                <a16:creationId xmlns:a16="http://schemas.microsoft.com/office/drawing/2014/main" id="{9E4B243C-A805-708C-6A46-981B1EA62085}"/>
              </a:ext>
            </a:extLst>
          </p:cNvPr>
          <p:cNvGrpSpPr>
            <a:grpSpLocks/>
          </p:cNvGrpSpPr>
          <p:nvPr/>
        </p:nvGrpSpPr>
        <p:grpSpPr bwMode="auto">
          <a:xfrm>
            <a:off x="6427788" y="4373563"/>
            <a:ext cx="1439862" cy="450850"/>
            <a:chOff x="3589" y="2585"/>
            <a:chExt cx="907" cy="284"/>
          </a:xfrm>
        </p:grpSpPr>
        <p:sp>
          <p:nvSpPr>
            <p:cNvPr id="281608" name="Line 65">
              <a:extLst>
                <a:ext uri="{FF2B5EF4-FFF2-40B4-BE49-F238E27FC236}">
                  <a16:creationId xmlns:a16="http://schemas.microsoft.com/office/drawing/2014/main" id="{8F8552BE-B9BF-B80D-11FC-4DEE4BFD9000}"/>
                </a:ext>
              </a:extLst>
            </p:cNvPr>
            <p:cNvSpPr>
              <a:spLocks noChangeShapeType="1"/>
            </p:cNvSpPr>
            <p:nvPr/>
          </p:nvSpPr>
          <p:spPr bwMode="auto">
            <a:xfrm>
              <a:off x="3589" y="2585"/>
              <a:ext cx="0" cy="284"/>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1609" name="Text Box 66">
              <a:extLst>
                <a:ext uri="{FF2B5EF4-FFF2-40B4-BE49-F238E27FC236}">
                  <a16:creationId xmlns:a16="http://schemas.microsoft.com/office/drawing/2014/main" id="{6AFC4DC9-BC15-86F2-EBC0-EF8F9BE6E66C}"/>
                </a:ext>
              </a:extLst>
            </p:cNvPr>
            <p:cNvSpPr txBox="1">
              <a:spLocks noChangeArrowheads="1"/>
            </p:cNvSpPr>
            <p:nvPr/>
          </p:nvSpPr>
          <p:spPr bwMode="auto">
            <a:xfrm>
              <a:off x="3673" y="2585"/>
              <a:ext cx="823" cy="252"/>
            </a:xfrm>
            <a:prstGeom prst="rect">
              <a:avLst/>
            </a:prstGeom>
            <a:solidFill>
              <a:schemeClr val="tx1"/>
            </a:solidFill>
            <a:ln w="57150">
              <a:solidFill>
                <a:srgbClr val="FF0000"/>
              </a:solidFill>
              <a:miter lim="800000"/>
              <a:headEnd/>
              <a:tailEnd/>
            </a:ln>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000" b="1">
                  <a:solidFill>
                    <a:srgbClr val="FF0000"/>
                  </a:solidFill>
                </a:rPr>
                <a:t>Lesní typ</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6FF29A7-D7B9-FEE6-A109-4E6ADB28A2DA}"/>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algn="ctr" eaLnBrk="1" hangingPunct="1">
              <a:defRPr/>
            </a:pPr>
            <a:r>
              <a:rPr lang="cs-CZ" sz="3600" b="1" dirty="0">
                <a:latin typeface="Calibri" panose="020F0502020204030204" pitchFamily="34" charset="0"/>
                <a:ea typeface="+mj-ea"/>
                <a:cs typeface="+mj-cs"/>
              </a:rPr>
              <a:t>Názvosloví lesnicko-typologického systému</a:t>
            </a:r>
          </a:p>
        </p:txBody>
      </p:sp>
      <p:sp>
        <p:nvSpPr>
          <p:cNvPr id="283651" name="Rectangle 4">
            <a:extLst>
              <a:ext uri="{FF2B5EF4-FFF2-40B4-BE49-F238E27FC236}">
                <a16:creationId xmlns:a16="http://schemas.microsoft.com/office/drawing/2014/main" id="{2C8C8C10-3632-C801-1625-698E353B96B7}"/>
              </a:ext>
            </a:extLst>
          </p:cNvPr>
          <p:cNvSpPr>
            <a:spLocks noChangeArrowheads="1"/>
          </p:cNvSpPr>
          <p:nvPr/>
        </p:nvSpPr>
        <p:spPr bwMode="auto">
          <a:xfrm>
            <a:off x="107950" y="908050"/>
            <a:ext cx="89281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53657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en-US" sz="2400" b="1" dirty="0"/>
              <a:t>(</a:t>
            </a:r>
            <a:r>
              <a:rPr lang="en-US" altLang="en-US" sz="2400" b="1" dirty="0"/>
              <a:t>±</a:t>
            </a:r>
            <a:r>
              <a:rPr lang="cs-CZ" altLang="en-US" sz="2400" b="1" dirty="0"/>
              <a:t>) podle edafické kategorie a společenstva hlavní dřeviny daného lesního vegetačního stupně (ale ne u všech jednotek, např. na vodou ovlivněných stanovištích jedliny apod.)</a:t>
            </a:r>
          </a:p>
          <a:p>
            <a:pPr eaLnBrk="1" hangingPunct="1">
              <a:buSzPct val="75000"/>
            </a:pPr>
            <a:endParaRPr lang="cs-CZ" altLang="en-US" sz="1000" b="1" dirty="0"/>
          </a:p>
          <a:p>
            <a:pPr lvl="1" eaLnBrk="1" hangingPunct="1">
              <a:buClr>
                <a:schemeClr val="tx2"/>
              </a:buClr>
              <a:buSzPct val="75000"/>
              <a:buFont typeface="Arial" panose="020B0604020202020204" pitchFamily="34" charset="0"/>
              <a:buChar char="•"/>
            </a:pPr>
            <a:r>
              <a:rPr lang="cs-CZ" altLang="en-US" sz="2400" b="1" dirty="0"/>
              <a:t> </a:t>
            </a:r>
            <a:r>
              <a:rPr lang="cs-CZ" altLang="en-US" sz="2400" dirty="0"/>
              <a:t>4S = soubor lesních typů		= svěží bučina</a:t>
            </a:r>
          </a:p>
          <a:p>
            <a:pPr lvl="1" eaLnBrk="1" hangingPunct="1">
              <a:buClr>
                <a:schemeClr val="tx2"/>
              </a:buClr>
              <a:buSzPct val="75000"/>
              <a:buFont typeface="Arial" panose="020B0604020202020204" pitchFamily="34" charset="0"/>
              <a:buChar char="•"/>
            </a:pPr>
            <a:endParaRPr lang="cs-CZ" altLang="en-US" sz="2400" dirty="0">
              <a:solidFill>
                <a:srgbClr val="800000"/>
              </a:solidFill>
            </a:endParaRPr>
          </a:p>
          <a:p>
            <a:pPr lvl="1" eaLnBrk="1" hangingPunct="1">
              <a:buClr>
                <a:schemeClr val="tx2"/>
              </a:buClr>
              <a:buSzPct val="75000"/>
              <a:buFont typeface="Arial" panose="020B0604020202020204" pitchFamily="34" charset="0"/>
              <a:buChar char="•"/>
            </a:pPr>
            <a:r>
              <a:rPr lang="cs-CZ" altLang="en-US" sz="2400" dirty="0"/>
              <a:t> 4S1 = lesní typ				= svěží bučina modální</a:t>
            </a:r>
          </a:p>
        </p:txBody>
      </p:sp>
      <p:grpSp>
        <p:nvGrpSpPr>
          <p:cNvPr id="2" name="Group 8">
            <a:extLst>
              <a:ext uri="{FF2B5EF4-FFF2-40B4-BE49-F238E27FC236}">
                <a16:creationId xmlns:a16="http://schemas.microsoft.com/office/drawing/2014/main" id="{722CC164-6FE0-0C11-84D1-F84FD0F29D75}"/>
              </a:ext>
            </a:extLst>
          </p:cNvPr>
          <p:cNvGrpSpPr>
            <a:grpSpLocks/>
          </p:cNvGrpSpPr>
          <p:nvPr/>
        </p:nvGrpSpPr>
        <p:grpSpPr bwMode="auto">
          <a:xfrm>
            <a:off x="393700" y="2033588"/>
            <a:ext cx="8101013" cy="3717925"/>
            <a:chOff x="333" y="1310"/>
            <a:chExt cx="5103" cy="2342"/>
          </a:xfrm>
        </p:grpSpPr>
        <p:sp>
          <p:nvSpPr>
            <p:cNvPr id="283662" name="Rectangle 5">
              <a:extLst>
                <a:ext uri="{FF2B5EF4-FFF2-40B4-BE49-F238E27FC236}">
                  <a16:creationId xmlns:a16="http://schemas.microsoft.com/office/drawing/2014/main" id="{388876D0-B833-8144-0877-A318C17A6FE0}"/>
                </a:ext>
              </a:extLst>
            </p:cNvPr>
            <p:cNvSpPr>
              <a:spLocks noChangeArrowheads="1"/>
            </p:cNvSpPr>
            <p:nvPr/>
          </p:nvSpPr>
          <p:spPr bwMode="auto">
            <a:xfrm>
              <a:off x="612" y="1310"/>
              <a:ext cx="113" cy="161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83663" name="Text Box 6">
              <a:extLst>
                <a:ext uri="{FF2B5EF4-FFF2-40B4-BE49-F238E27FC236}">
                  <a16:creationId xmlns:a16="http://schemas.microsoft.com/office/drawing/2014/main" id="{60DEA294-E8E5-628D-0C92-35DD61A84CB5}"/>
                </a:ext>
              </a:extLst>
            </p:cNvPr>
            <p:cNvSpPr txBox="1">
              <a:spLocks noChangeArrowheads="1"/>
            </p:cNvSpPr>
            <p:nvPr/>
          </p:nvSpPr>
          <p:spPr bwMode="auto">
            <a:xfrm>
              <a:off x="333" y="3129"/>
              <a:ext cx="5103" cy="52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400" dirty="0">
                  <a:solidFill>
                    <a:srgbClr val="FF0000"/>
                  </a:solidFill>
                </a:rPr>
                <a:t>Označení lesního vegetačního stupně (ale jen u tzv. zonálních stanovišť v hantýrce ÚHÚL)</a:t>
              </a:r>
            </a:p>
          </p:txBody>
        </p:sp>
        <p:sp>
          <p:nvSpPr>
            <p:cNvPr id="283664" name="Line 7">
              <a:extLst>
                <a:ext uri="{FF2B5EF4-FFF2-40B4-BE49-F238E27FC236}">
                  <a16:creationId xmlns:a16="http://schemas.microsoft.com/office/drawing/2014/main" id="{028C8806-83BD-DED9-D142-15933608A3EB}"/>
                </a:ext>
              </a:extLst>
            </p:cNvPr>
            <p:cNvSpPr>
              <a:spLocks noChangeShapeType="1"/>
            </p:cNvSpPr>
            <p:nvPr/>
          </p:nvSpPr>
          <p:spPr bwMode="auto">
            <a:xfrm flipH="1" flipV="1">
              <a:off x="725" y="2925"/>
              <a:ext cx="227" cy="20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3" name="Skupina 2">
            <a:extLst>
              <a:ext uri="{FF2B5EF4-FFF2-40B4-BE49-F238E27FC236}">
                <a16:creationId xmlns:a16="http://schemas.microsoft.com/office/drawing/2014/main" id="{759A1F47-4B15-AF18-AAE7-8B8CB9A813BB}"/>
              </a:ext>
            </a:extLst>
          </p:cNvPr>
          <p:cNvGrpSpPr>
            <a:grpSpLocks/>
          </p:cNvGrpSpPr>
          <p:nvPr/>
        </p:nvGrpSpPr>
        <p:grpSpPr bwMode="auto">
          <a:xfrm>
            <a:off x="1016000" y="2033588"/>
            <a:ext cx="3781425" cy="2628900"/>
            <a:chOff x="1150938" y="2079625"/>
            <a:chExt cx="3781425" cy="3056156"/>
          </a:xfrm>
        </p:grpSpPr>
        <p:sp>
          <p:nvSpPr>
            <p:cNvPr id="283659" name="Rectangle 9">
              <a:extLst>
                <a:ext uri="{FF2B5EF4-FFF2-40B4-BE49-F238E27FC236}">
                  <a16:creationId xmlns:a16="http://schemas.microsoft.com/office/drawing/2014/main" id="{6C5DD8ED-D83D-C160-1EA4-9CA9A8E49BCD}"/>
                </a:ext>
              </a:extLst>
            </p:cNvPr>
            <p:cNvSpPr>
              <a:spLocks noChangeArrowheads="1"/>
            </p:cNvSpPr>
            <p:nvPr/>
          </p:nvSpPr>
          <p:spPr bwMode="auto">
            <a:xfrm>
              <a:off x="1150938" y="2079625"/>
              <a:ext cx="180975" cy="25193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83660" name="Text Box 10">
              <a:extLst>
                <a:ext uri="{FF2B5EF4-FFF2-40B4-BE49-F238E27FC236}">
                  <a16:creationId xmlns:a16="http://schemas.microsoft.com/office/drawing/2014/main" id="{4D4CE2C8-5BB3-0FAA-FE24-73E27ACBB12A}"/>
                </a:ext>
              </a:extLst>
            </p:cNvPr>
            <p:cNvSpPr txBox="1">
              <a:spLocks noChangeArrowheads="1"/>
            </p:cNvSpPr>
            <p:nvPr/>
          </p:nvSpPr>
          <p:spPr bwMode="auto">
            <a:xfrm>
              <a:off x="2185988" y="4598988"/>
              <a:ext cx="2746375" cy="53679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400"/>
                <a:t>Edafická kategorie</a:t>
              </a:r>
            </a:p>
          </p:txBody>
        </p:sp>
        <p:sp>
          <p:nvSpPr>
            <p:cNvPr id="283661" name="Line 12">
              <a:extLst>
                <a:ext uri="{FF2B5EF4-FFF2-40B4-BE49-F238E27FC236}">
                  <a16:creationId xmlns:a16="http://schemas.microsoft.com/office/drawing/2014/main" id="{B6658A78-1FA5-3B2B-9236-412957775454}"/>
                </a:ext>
              </a:extLst>
            </p:cNvPr>
            <p:cNvSpPr>
              <a:spLocks noChangeShapeType="1"/>
            </p:cNvSpPr>
            <p:nvPr/>
          </p:nvSpPr>
          <p:spPr bwMode="auto">
            <a:xfrm flipH="1">
              <a:off x="1331913" y="4598988"/>
              <a:ext cx="854075" cy="158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4" name="Skupina 3">
            <a:extLst>
              <a:ext uri="{FF2B5EF4-FFF2-40B4-BE49-F238E27FC236}">
                <a16:creationId xmlns:a16="http://schemas.microsoft.com/office/drawing/2014/main" id="{164012A0-5AFF-B286-1291-B29E1F630A44}"/>
              </a:ext>
            </a:extLst>
          </p:cNvPr>
          <p:cNvGrpSpPr>
            <a:grpSpLocks/>
          </p:cNvGrpSpPr>
          <p:nvPr/>
        </p:nvGrpSpPr>
        <p:grpSpPr bwMode="auto">
          <a:xfrm>
            <a:off x="1196975" y="2946400"/>
            <a:ext cx="2970213" cy="1092200"/>
            <a:chOff x="1331913" y="3429000"/>
            <a:chExt cx="2970212" cy="1091903"/>
          </a:xfrm>
        </p:grpSpPr>
        <p:sp>
          <p:nvSpPr>
            <p:cNvPr id="283656" name="Rectangle 14">
              <a:extLst>
                <a:ext uri="{FF2B5EF4-FFF2-40B4-BE49-F238E27FC236}">
                  <a16:creationId xmlns:a16="http://schemas.microsoft.com/office/drawing/2014/main" id="{0B40A98A-CFF7-C843-8A64-E20DF253F2A9}"/>
                </a:ext>
              </a:extLst>
            </p:cNvPr>
            <p:cNvSpPr>
              <a:spLocks noChangeArrowheads="1"/>
            </p:cNvSpPr>
            <p:nvPr/>
          </p:nvSpPr>
          <p:spPr bwMode="auto">
            <a:xfrm>
              <a:off x="1331913" y="3429000"/>
              <a:ext cx="179387" cy="944563"/>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83657" name="Text Box 15">
              <a:extLst>
                <a:ext uri="{FF2B5EF4-FFF2-40B4-BE49-F238E27FC236}">
                  <a16:creationId xmlns:a16="http://schemas.microsoft.com/office/drawing/2014/main" id="{FC261622-146E-04F1-D1EB-870789D9642F}"/>
                </a:ext>
              </a:extLst>
            </p:cNvPr>
            <p:cNvSpPr txBox="1">
              <a:spLocks noChangeArrowheads="1"/>
            </p:cNvSpPr>
            <p:nvPr/>
          </p:nvSpPr>
          <p:spPr bwMode="auto">
            <a:xfrm>
              <a:off x="2185988" y="4059238"/>
              <a:ext cx="2116137" cy="461665"/>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400">
                  <a:solidFill>
                    <a:srgbClr val="0070C0"/>
                  </a:solidFill>
                </a:rPr>
                <a:t>Lesní typ</a:t>
              </a:r>
            </a:p>
          </p:txBody>
        </p:sp>
        <p:sp>
          <p:nvSpPr>
            <p:cNvPr id="283658" name="Line 16">
              <a:extLst>
                <a:ext uri="{FF2B5EF4-FFF2-40B4-BE49-F238E27FC236}">
                  <a16:creationId xmlns:a16="http://schemas.microsoft.com/office/drawing/2014/main" id="{DDFB2C3E-2108-C78A-016D-6DBF5E13D322}"/>
                </a:ext>
              </a:extLst>
            </p:cNvPr>
            <p:cNvSpPr>
              <a:spLocks noChangeShapeType="1"/>
            </p:cNvSpPr>
            <p:nvPr/>
          </p:nvSpPr>
          <p:spPr bwMode="auto">
            <a:xfrm flipH="1">
              <a:off x="1511300" y="4149725"/>
              <a:ext cx="674688" cy="0"/>
            </a:xfrm>
            <a:prstGeom prst="line">
              <a:avLst/>
            </a:prstGeom>
            <a:noFill/>
            <a:ln w="28575">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283655" name="TextovéPole 4">
            <a:extLst>
              <a:ext uri="{FF2B5EF4-FFF2-40B4-BE49-F238E27FC236}">
                <a16:creationId xmlns:a16="http://schemas.microsoft.com/office/drawing/2014/main" id="{B13E64C0-DB32-9D46-CB4F-2009F36BC091}"/>
              </a:ext>
            </a:extLst>
          </p:cNvPr>
          <p:cNvSpPr txBox="1">
            <a:spLocks noChangeArrowheads="1"/>
          </p:cNvSpPr>
          <p:nvPr/>
        </p:nvSpPr>
        <p:spPr bwMode="auto">
          <a:xfrm>
            <a:off x="123825" y="5889625"/>
            <a:ext cx="86407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pPr>
            <a:r>
              <a:rPr lang="cs-CZ" altLang="cs-CZ" sz="2400" b="1"/>
              <a:t>Exponovaná stanoviště (</a:t>
            </a:r>
            <a:r>
              <a:rPr lang="en-GB" altLang="cs-CZ" sz="2400" b="1"/>
              <a:t>&gt; 22</a:t>
            </a:r>
            <a:r>
              <a:rPr lang="cs-CZ" altLang="cs-CZ" sz="2400" b="1"/>
              <a:t>° (40 %)) u EK M, K, I, S, B, W, H, D na čtvrtém místě písmeno „e“, např. 5B1e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55FA1B0F-B37D-7A26-FB08-C57ED3B2830C}"/>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algn="ctr" eaLnBrk="1" hangingPunct="1">
              <a:defRPr/>
            </a:pPr>
            <a:r>
              <a:rPr lang="cs-CZ" sz="3600" b="1" dirty="0">
                <a:latin typeface="Calibri" panose="020F0502020204030204" pitchFamily="34" charset="0"/>
                <a:ea typeface="+mj-ea"/>
                <a:cs typeface="+mj-cs"/>
              </a:rPr>
              <a:t>Názvosloví lesních typů</a:t>
            </a:r>
          </a:p>
        </p:txBody>
      </p:sp>
      <p:sp>
        <p:nvSpPr>
          <p:cNvPr id="285699" name="Rectangle 4">
            <a:extLst>
              <a:ext uri="{FF2B5EF4-FFF2-40B4-BE49-F238E27FC236}">
                <a16:creationId xmlns:a16="http://schemas.microsoft.com/office/drawing/2014/main" id="{BBD47148-8E98-ADF5-17F4-0238C864E3C6}"/>
              </a:ext>
            </a:extLst>
          </p:cNvPr>
          <p:cNvSpPr>
            <a:spLocks noChangeArrowheads="1"/>
          </p:cNvSpPr>
          <p:nvPr/>
        </p:nvSpPr>
        <p:spPr bwMode="auto">
          <a:xfrm>
            <a:off x="107950" y="908050"/>
            <a:ext cx="89281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53657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en-US" sz="2400" b="1"/>
              <a:t>0 – antropogenní</a:t>
            </a:r>
          </a:p>
          <a:p>
            <a:pPr eaLnBrk="1" hangingPunct="1">
              <a:buSzPct val="75000"/>
              <a:buFontTx/>
              <a:buNone/>
            </a:pPr>
            <a:r>
              <a:rPr lang="cs-CZ" altLang="en-US" sz="2400" b="1"/>
              <a:t>1 – modální (typický)</a:t>
            </a:r>
          </a:p>
          <a:p>
            <a:pPr eaLnBrk="1" hangingPunct="1">
              <a:buSzPct val="75000"/>
              <a:buFontTx/>
              <a:buNone/>
            </a:pPr>
            <a:r>
              <a:rPr lang="cs-CZ" altLang="en-US" sz="2400" b="1"/>
              <a:t>2 – chudší</a:t>
            </a:r>
          </a:p>
          <a:p>
            <a:pPr eaLnBrk="1" hangingPunct="1">
              <a:buSzPct val="75000"/>
              <a:buFontTx/>
              <a:buNone/>
            </a:pPr>
            <a:r>
              <a:rPr lang="cs-CZ" altLang="en-US" sz="2400" b="1"/>
              <a:t>3 – bohatší (u EK B nitrofilnější)</a:t>
            </a:r>
          </a:p>
          <a:p>
            <a:pPr eaLnBrk="1" hangingPunct="1">
              <a:buSzPct val="75000"/>
              <a:buFontTx/>
              <a:buNone/>
            </a:pPr>
            <a:r>
              <a:rPr lang="cs-CZ" altLang="en-US" sz="2400" b="1"/>
              <a:t>4 – sušší</a:t>
            </a:r>
          </a:p>
          <a:p>
            <a:pPr eaLnBrk="1" hangingPunct="1">
              <a:buSzPct val="75000"/>
              <a:buFontTx/>
              <a:buNone/>
            </a:pPr>
            <a:r>
              <a:rPr lang="cs-CZ" altLang="en-US" sz="2400" b="1"/>
              <a:t>5 – vlhčí</a:t>
            </a:r>
          </a:p>
          <a:p>
            <a:pPr eaLnBrk="1" hangingPunct="1">
              <a:buSzPct val="75000"/>
              <a:buFontTx/>
              <a:buNone/>
            </a:pPr>
            <a:r>
              <a:rPr lang="cs-CZ" altLang="en-US" sz="2400" b="1"/>
              <a:t>6 – hlinitější (jílovitější)</a:t>
            </a:r>
          </a:p>
          <a:p>
            <a:pPr eaLnBrk="1" hangingPunct="1">
              <a:buSzPct val="75000"/>
              <a:buFontTx/>
              <a:buNone/>
            </a:pPr>
            <a:r>
              <a:rPr lang="cs-CZ" altLang="en-US" sz="2400" b="1"/>
              <a:t>7 – skeletnatější</a:t>
            </a:r>
          </a:p>
          <a:p>
            <a:pPr eaLnBrk="1" hangingPunct="1">
              <a:buSzPct val="75000"/>
              <a:buFontTx/>
              <a:buNone/>
            </a:pPr>
            <a:r>
              <a:rPr lang="cs-CZ" altLang="en-US" sz="2400" b="1"/>
              <a:t>8, 9 – specifické typy vymykající se převažujícím vlastnostem SLT </a:t>
            </a:r>
            <a:r>
              <a:rPr lang="cs-CZ" altLang="en-US" sz="2400"/>
              <a:t>(např. </a:t>
            </a:r>
            <a:r>
              <a:rPr lang="cs-CZ" altLang="en-US" sz="2400" b="1"/>
              <a:t>podloží </a:t>
            </a:r>
            <a:r>
              <a:rPr lang="cs-CZ" altLang="en-US" sz="2400"/>
              <a:t>– vápencové, hadcové…; </a:t>
            </a:r>
            <a:r>
              <a:rPr lang="cs-CZ" altLang="en-US" sz="2400" b="1"/>
              <a:t>terén</a:t>
            </a:r>
            <a:r>
              <a:rPr lang="cs-CZ" altLang="en-US" sz="2400"/>
              <a:t> – rokliny, strže, sesuvy…; </a:t>
            </a:r>
            <a:r>
              <a:rPr lang="cs-CZ" altLang="en-US" sz="2400" b="1"/>
              <a:t>půda</a:t>
            </a:r>
            <a:r>
              <a:rPr lang="cs-CZ" altLang="en-US" sz="2400"/>
              <a:t> – skeletnatá, písčitá, prameništní…; </a:t>
            </a:r>
            <a:r>
              <a:rPr lang="cs-CZ" altLang="en-US" sz="2400" b="1"/>
              <a:t>fytocenóza</a:t>
            </a:r>
            <a:r>
              <a:rPr lang="cs-CZ" altLang="en-US" sz="2400"/>
              <a:t> – dealpinská, měkký luh…; </a:t>
            </a:r>
            <a:r>
              <a:rPr lang="cs-CZ" altLang="en-US" sz="2400" b="1"/>
              <a:t>vzrůst dřevin </a:t>
            </a:r>
            <a:r>
              <a:rPr lang="cs-CZ" altLang="en-US" sz="2400"/>
              <a:t>– zakrslejší, vrcholový fenomén)</a:t>
            </a:r>
          </a:p>
          <a:p>
            <a:pPr eaLnBrk="1" hangingPunct="1">
              <a:buSzPct val="75000"/>
              <a:buFontTx/>
              <a:buNone/>
            </a:pPr>
            <a:endParaRPr lang="cs-CZ" altLang="en-US" sz="2400" b="1"/>
          </a:p>
          <a:p>
            <a:pPr lvl="1" eaLnBrk="1" hangingPunct="1">
              <a:buClr>
                <a:schemeClr val="tx2"/>
              </a:buClr>
              <a:buSzPct val="75000"/>
              <a:buFont typeface="Wingdings" panose="05000000000000000000" pitchFamily="2" charset="2"/>
              <a:buNone/>
            </a:pPr>
            <a:endParaRPr lang="cs-CZ" altLang="en-US" sz="240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E9E1CB2E-7776-9556-FB97-61D345BAA4DF}"/>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Zóna (biom) tvrdolisté dřevinné vegetace (středomořské)</a:t>
            </a:r>
          </a:p>
        </p:txBody>
      </p:sp>
      <p:sp>
        <p:nvSpPr>
          <p:cNvPr id="34819" name="Rectangle 3">
            <a:extLst>
              <a:ext uri="{FF2B5EF4-FFF2-40B4-BE49-F238E27FC236}">
                <a16:creationId xmlns:a16="http://schemas.microsoft.com/office/drawing/2014/main" id="{69BFD620-AB26-E596-5010-E342AF7323C3}"/>
              </a:ext>
            </a:extLst>
          </p:cNvPr>
          <p:cNvSpPr>
            <a:spLocks noGrp="1" noChangeArrowheads="1"/>
          </p:cNvSpPr>
          <p:nvPr>
            <p:ph type="body" sz="half" idx="1"/>
          </p:nvPr>
        </p:nvSpPr>
        <p:spPr>
          <a:xfrm>
            <a:off x="161925" y="1179513"/>
            <a:ext cx="8820150" cy="2455862"/>
          </a:xfrm>
        </p:spPr>
        <p:txBody>
          <a:bodyPr/>
          <a:lstStyle/>
          <a:p>
            <a:pPr eaLnBrk="1" hangingPunct="1">
              <a:buSzPct val="75000"/>
            </a:pPr>
            <a:r>
              <a:rPr lang="cs-CZ" altLang="cs-CZ" sz="2000" b="1" dirty="0">
                <a:cs typeface="Calibri" panose="020F0502020204030204" pitchFamily="34" charset="0"/>
              </a:rPr>
              <a:t>Teplé a </a:t>
            </a:r>
            <a:r>
              <a:rPr lang="cs-CZ" altLang="cs-CZ" sz="2000" b="1" dirty="0">
                <a:solidFill>
                  <a:srgbClr val="FF0000"/>
                </a:solidFill>
                <a:cs typeface="Calibri" panose="020F0502020204030204" pitchFamily="34" charset="0"/>
              </a:rPr>
              <a:t>suché</a:t>
            </a:r>
            <a:r>
              <a:rPr lang="cs-CZ" altLang="cs-CZ" sz="2000" b="1" dirty="0">
                <a:cs typeface="Calibri" panose="020F0502020204030204" pitchFamily="34" charset="0"/>
              </a:rPr>
              <a:t> léto (21–23–(28 °C)), mírná (5–7 °C) </a:t>
            </a:r>
            <a:r>
              <a:rPr lang="cs-CZ" altLang="cs-CZ" sz="2000" b="1" dirty="0">
                <a:solidFill>
                  <a:srgbClr val="FF0000"/>
                </a:solidFill>
                <a:cs typeface="Calibri" panose="020F0502020204030204" pitchFamily="34" charset="0"/>
              </a:rPr>
              <a:t>deštivá zima</a:t>
            </a:r>
          </a:p>
          <a:p>
            <a:pPr eaLnBrk="1" hangingPunct="1">
              <a:buSzPct val="75000"/>
            </a:pPr>
            <a:r>
              <a:rPr lang="cs-CZ" altLang="cs-CZ" sz="2000" b="1" dirty="0">
                <a:cs typeface="Calibri" panose="020F0502020204030204" pitchFamily="34" charset="0"/>
              </a:rPr>
              <a:t>500–1200 mm srážek, sníh i mrazivé dny velmi vzácné</a:t>
            </a:r>
          </a:p>
          <a:p>
            <a:pPr eaLnBrk="1" hangingPunct="1">
              <a:buSzPct val="75000"/>
            </a:pPr>
            <a:r>
              <a:rPr lang="cs-CZ" altLang="cs-CZ" sz="2000" b="1" dirty="0">
                <a:cs typeface="Calibri" panose="020F0502020204030204" pitchFamily="34" charset="0"/>
              </a:rPr>
              <a:t>Kambisoly, </a:t>
            </a:r>
            <a:r>
              <a:rPr lang="cs-CZ" altLang="cs-CZ" sz="2000" b="1" dirty="0" err="1">
                <a:cs typeface="Calibri" panose="020F0502020204030204" pitchFamily="34" charset="0"/>
              </a:rPr>
              <a:t>luvisoly</a:t>
            </a:r>
            <a:r>
              <a:rPr lang="cs-CZ" altLang="cs-CZ" sz="2000" b="1" dirty="0">
                <a:cs typeface="Calibri" panose="020F0502020204030204" pitchFamily="34" charset="0"/>
              </a:rPr>
              <a:t>, rendziny, </a:t>
            </a:r>
            <a:r>
              <a:rPr lang="cs-CZ" altLang="cs-CZ" sz="2000" b="1" dirty="0" err="1">
                <a:cs typeface="Calibri" panose="020F0502020204030204" pitchFamily="34" charset="0"/>
              </a:rPr>
              <a:t>terrae</a:t>
            </a:r>
            <a:r>
              <a:rPr lang="cs-CZ" altLang="cs-CZ" sz="2000" b="1" dirty="0">
                <a:cs typeface="Calibri" panose="020F0502020204030204" pitchFamily="34" charset="0"/>
              </a:rPr>
              <a:t> </a:t>
            </a:r>
            <a:r>
              <a:rPr lang="cs-CZ" altLang="cs-CZ" sz="2000" b="1" dirty="0" err="1">
                <a:cs typeface="Calibri" panose="020F0502020204030204" pitchFamily="34" charset="0"/>
              </a:rPr>
              <a:t>calcis</a:t>
            </a:r>
            <a:r>
              <a:rPr lang="cs-CZ" altLang="cs-CZ" sz="2000" b="1" dirty="0">
                <a:cs typeface="Calibri" panose="020F0502020204030204" pitchFamily="34" charset="0"/>
              </a:rPr>
              <a:t> (</a:t>
            </a:r>
            <a:r>
              <a:rPr lang="cs-CZ" altLang="cs-CZ" sz="2000" b="1" dirty="0" err="1">
                <a:cs typeface="Calibri" panose="020F0502020204030204" pitchFamily="34" charset="0"/>
              </a:rPr>
              <a:t>terra</a:t>
            </a:r>
            <a:r>
              <a:rPr lang="cs-CZ" altLang="cs-CZ" sz="2000" b="1" dirty="0">
                <a:cs typeface="Calibri" panose="020F0502020204030204" pitchFamily="34" charset="0"/>
              </a:rPr>
              <a:t> </a:t>
            </a:r>
            <a:r>
              <a:rPr lang="cs-CZ" altLang="cs-CZ" sz="2000" b="1" dirty="0" err="1">
                <a:cs typeface="Calibri" panose="020F0502020204030204" pitchFamily="34" charset="0"/>
              </a:rPr>
              <a:t>rossa</a:t>
            </a:r>
            <a:r>
              <a:rPr lang="cs-CZ" altLang="cs-CZ" sz="2000" b="1" dirty="0">
                <a:cs typeface="Calibri" panose="020F0502020204030204" pitchFamily="34" charset="0"/>
              </a:rPr>
              <a:t> (červenozem), </a:t>
            </a:r>
            <a:r>
              <a:rPr lang="cs-CZ" altLang="cs-CZ" sz="2000" b="1" dirty="0" err="1">
                <a:cs typeface="Calibri" panose="020F0502020204030204" pitchFamily="34" charset="0"/>
              </a:rPr>
              <a:t>terra</a:t>
            </a:r>
            <a:r>
              <a:rPr lang="cs-CZ" altLang="cs-CZ" sz="2000" b="1" dirty="0">
                <a:cs typeface="Calibri" panose="020F0502020204030204" pitchFamily="34" charset="0"/>
              </a:rPr>
              <a:t> fusca)</a:t>
            </a:r>
          </a:p>
          <a:p>
            <a:pPr eaLnBrk="1" hangingPunct="1">
              <a:buSzPct val="75000"/>
            </a:pPr>
            <a:r>
              <a:rPr lang="cs-CZ" altLang="cs-CZ" sz="2000" b="1" dirty="0" err="1">
                <a:cs typeface="Calibri" panose="020F0502020204030204" pitchFamily="34" charset="0"/>
              </a:rPr>
              <a:t>Sklerofyty</a:t>
            </a:r>
            <a:r>
              <a:rPr lang="cs-CZ" altLang="cs-CZ" sz="2000" b="1" dirty="0">
                <a:cs typeface="Calibri" panose="020F0502020204030204" pitchFamily="34" charset="0"/>
              </a:rPr>
              <a:t>; </a:t>
            </a:r>
            <a:r>
              <a:rPr lang="cs-CZ" altLang="cs-CZ" sz="2000" b="1" i="1" dirty="0">
                <a:cs typeface="Calibri" panose="020F0502020204030204" pitchFamily="34" charset="0"/>
              </a:rPr>
              <a:t>Quercus ilex</a:t>
            </a:r>
            <a:r>
              <a:rPr lang="cs-CZ" altLang="cs-CZ" sz="2000" b="1" dirty="0">
                <a:cs typeface="Calibri" panose="020F0502020204030204" pitchFamily="34" charset="0"/>
              </a:rPr>
              <a:t>, </a:t>
            </a:r>
            <a:r>
              <a:rPr lang="cs-CZ" altLang="cs-CZ" sz="2000" b="1" i="1" dirty="0">
                <a:cs typeface="Calibri" panose="020F0502020204030204" pitchFamily="34" charset="0"/>
              </a:rPr>
              <a:t>Quercus coccifera</a:t>
            </a:r>
            <a:r>
              <a:rPr lang="cs-CZ" altLang="cs-CZ" sz="2000" b="1" dirty="0">
                <a:cs typeface="Calibri" panose="020F0502020204030204" pitchFamily="34" charset="0"/>
              </a:rPr>
              <a:t>, </a:t>
            </a:r>
            <a:r>
              <a:rPr lang="cs-CZ" altLang="cs-CZ" sz="2000" b="1" i="1" dirty="0">
                <a:cs typeface="Calibri" panose="020F0502020204030204" pitchFamily="34" charset="0"/>
              </a:rPr>
              <a:t>Quercus </a:t>
            </a:r>
            <a:r>
              <a:rPr lang="cs-CZ" altLang="cs-CZ" sz="2000" b="1" i="1" dirty="0" err="1">
                <a:cs typeface="Calibri" panose="020F0502020204030204" pitchFamily="34" charset="0"/>
              </a:rPr>
              <a:t>suber</a:t>
            </a:r>
            <a:r>
              <a:rPr lang="cs-CZ" altLang="cs-CZ" sz="2000" b="1" dirty="0">
                <a:cs typeface="Calibri" panose="020F0502020204030204" pitchFamily="34" charset="0"/>
              </a:rPr>
              <a:t>, </a:t>
            </a:r>
            <a:r>
              <a:rPr lang="cs-CZ" altLang="cs-CZ" sz="2000" b="1" i="1" dirty="0" err="1">
                <a:cs typeface="Calibri" panose="020F0502020204030204" pitchFamily="34" charset="0"/>
              </a:rPr>
              <a:t>Laurus</a:t>
            </a:r>
            <a:r>
              <a:rPr lang="cs-CZ" altLang="cs-CZ" sz="2000" b="1" i="1" dirty="0">
                <a:cs typeface="Calibri" panose="020F0502020204030204" pitchFamily="34" charset="0"/>
              </a:rPr>
              <a:t> nobilis</a:t>
            </a:r>
            <a:r>
              <a:rPr lang="cs-CZ" altLang="cs-CZ" sz="2000" b="1" dirty="0">
                <a:cs typeface="Calibri" panose="020F0502020204030204" pitchFamily="34" charset="0"/>
              </a:rPr>
              <a:t>, </a:t>
            </a:r>
            <a:r>
              <a:rPr lang="cs-CZ" altLang="cs-CZ" sz="2000" b="1" i="1" dirty="0">
                <a:cs typeface="Calibri" panose="020F0502020204030204" pitchFamily="34" charset="0"/>
              </a:rPr>
              <a:t>Pinus </a:t>
            </a:r>
            <a:r>
              <a:rPr lang="cs-CZ" altLang="cs-CZ" sz="2000" b="1" i="1" dirty="0" err="1">
                <a:cs typeface="Calibri" panose="020F0502020204030204" pitchFamily="34" charset="0"/>
              </a:rPr>
              <a:t>halepensis</a:t>
            </a:r>
            <a:r>
              <a:rPr lang="cs-CZ" altLang="cs-CZ" sz="2000" b="1" dirty="0">
                <a:cs typeface="Calibri" panose="020F0502020204030204" pitchFamily="34" charset="0"/>
              </a:rPr>
              <a:t>, </a:t>
            </a:r>
            <a:r>
              <a:rPr lang="cs-CZ" altLang="cs-CZ" sz="2000" b="1" i="1" dirty="0">
                <a:cs typeface="Calibri" panose="020F0502020204030204" pitchFamily="34" charset="0"/>
              </a:rPr>
              <a:t>Pinus pinea</a:t>
            </a:r>
            <a:r>
              <a:rPr lang="cs-CZ" altLang="cs-CZ" sz="2000" b="1" dirty="0">
                <a:cs typeface="Calibri" panose="020F0502020204030204" pitchFamily="34" charset="0"/>
              </a:rPr>
              <a:t>, keře</a:t>
            </a:r>
          </a:p>
          <a:p>
            <a:pPr eaLnBrk="1" hangingPunct="1">
              <a:buSzPct val="75000"/>
            </a:pPr>
            <a:r>
              <a:rPr lang="cs-CZ" altLang="cs-CZ" sz="2000" b="1" dirty="0">
                <a:cs typeface="Calibri" panose="020F0502020204030204" pitchFamily="34" charset="0"/>
              </a:rPr>
              <a:t>Fenologické projevy na jaře a na podzim</a:t>
            </a:r>
          </a:p>
          <a:p>
            <a:pPr eaLnBrk="1" hangingPunct="1">
              <a:buSzPct val="75000"/>
            </a:pPr>
            <a:r>
              <a:rPr lang="cs-CZ" altLang="cs-CZ" sz="2000" b="1" dirty="0">
                <a:cs typeface="Calibri" panose="020F0502020204030204" pitchFamily="34" charset="0"/>
              </a:rPr>
              <a:t>Destrukce původních geobiocenóz</a:t>
            </a:r>
          </a:p>
          <a:p>
            <a:pPr eaLnBrk="1" hangingPunct="1">
              <a:buSzPct val="75000"/>
            </a:pPr>
            <a:endParaRPr lang="cs-CZ" altLang="cs-CZ" sz="2000" b="1" dirty="0">
              <a:cs typeface="Calibri" panose="020F0502020204030204" pitchFamily="34" charset="0"/>
            </a:endParaRPr>
          </a:p>
        </p:txBody>
      </p:sp>
      <p:pic>
        <p:nvPicPr>
          <p:cNvPr id="34820" name="Obrázek 2">
            <a:extLst>
              <a:ext uri="{FF2B5EF4-FFF2-40B4-BE49-F238E27FC236}">
                <a16:creationId xmlns:a16="http://schemas.microsoft.com/office/drawing/2014/main" id="{636C3610-3507-43A2-423B-8117706BDD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3635375"/>
            <a:ext cx="2871788"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Obrázek 4" descr="Obsah obrázku exteriér, hora, voda, obloha&#10;&#10;Popis byl vytvořen automaticky">
            <a:extLst>
              <a:ext uri="{FF2B5EF4-FFF2-40B4-BE49-F238E27FC236}">
                <a16:creationId xmlns:a16="http://schemas.microsoft.com/office/drawing/2014/main" id="{6A44860D-70C9-684D-606C-B14283CA371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4070350"/>
            <a:ext cx="3748088"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Obrázek 15">
            <a:extLst>
              <a:ext uri="{FF2B5EF4-FFF2-40B4-BE49-F238E27FC236}">
                <a16:creationId xmlns:a16="http://schemas.microsoft.com/office/drawing/2014/main" id="{AE7FF821-BAD6-7EEE-B44D-697C740CE1C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25" y="3978275"/>
            <a:ext cx="19208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55FA1B0F-B37D-7A26-FB08-C57ED3B2830C}"/>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algn="ctr" eaLnBrk="1" hangingPunct="1">
              <a:defRPr/>
            </a:pPr>
            <a:r>
              <a:rPr lang="cs-CZ" sz="3600" b="1" dirty="0">
                <a:latin typeface="Calibri" panose="020F0502020204030204" pitchFamily="34" charset="0"/>
                <a:ea typeface="+mj-ea"/>
                <a:cs typeface="+mj-cs"/>
              </a:rPr>
              <a:t>LT a SLT</a:t>
            </a:r>
          </a:p>
        </p:txBody>
      </p:sp>
      <p:graphicFrame>
        <p:nvGraphicFramePr>
          <p:cNvPr id="2" name="Tabulka 3">
            <a:extLst>
              <a:ext uri="{FF2B5EF4-FFF2-40B4-BE49-F238E27FC236}">
                <a16:creationId xmlns:a16="http://schemas.microsoft.com/office/drawing/2014/main" id="{511FAF17-8A53-6FB9-07E0-530F2B5E1B61}"/>
              </a:ext>
            </a:extLst>
          </p:cNvPr>
          <p:cNvGraphicFramePr>
            <a:graphicFrameLocks noGrp="1"/>
          </p:cNvGraphicFramePr>
          <p:nvPr>
            <p:extLst>
              <p:ext uri="{D42A27DB-BD31-4B8C-83A1-F6EECF244321}">
                <p14:modId xmlns:p14="http://schemas.microsoft.com/office/powerpoint/2010/main" val="2423926382"/>
              </p:ext>
            </p:extLst>
          </p:nvPr>
        </p:nvGraphicFramePr>
        <p:xfrm>
          <a:off x="0" y="1538790"/>
          <a:ext cx="9123915" cy="2885770"/>
        </p:xfrm>
        <a:graphic>
          <a:graphicData uri="http://schemas.openxmlformats.org/drawingml/2006/table">
            <a:tbl>
              <a:tblPr firstRow="1" bandRow="1">
                <a:tableStyleId>{5C22544A-7EE6-4342-B048-85BDC9FD1C3A}</a:tableStyleId>
              </a:tblPr>
              <a:tblGrid>
                <a:gridCol w="2830008">
                  <a:extLst>
                    <a:ext uri="{9D8B030D-6E8A-4147-A177-3AD203B41FA5}">
                      <a16:colId xmlns:a16="http://schemas.microsoft.com/office/drawing/2014/main" val="783626846"/>
                    </a:ext>
                  </a:extLst>
                </a:gridCol>
                <a:gridCol w="2589472">
                  <a:extLst>
                    <a:ext uri="{9D8B030D-6E8A-4147-A177-3AD203B41FA5}">
                      <a16:colId xmlns:a16="http://schemas.microsoft.com/office/drawing/2014/main" val="2953012087"/>
                    </a:ext>
                  </a:extLst>
                </a:gridCol>
                <a:gridCol w="1114963">
                  <a:extLst>
                    <a:ext uri="{9D8B030D-6E8A-4147-A177-3AD203B41FA5}">
                      <a16:colId xmlns:a16="http://schemas.microsoft.com/office/drawing/2014/main" val="1493453549"/>
                    </a:ext>
                  </a:extLst>
                </a:gridCol>
                <a:gridCol w="2589472">
                  <a:extLst>
                    <a:ext uri="{9D8B030D-6E8A-4147-A177-3AD203B41FA5}">
                      <a16:colId xmlns:a16="http://schemas.microsoft.com/office/drawing/2014/main" val="3981666217"/>
                    </a:ext>
                  </a:extLst>
                </a:gridCol>
              </a:tblGrid>
              <a:tr h="725530">
                <a:tc>
                  <a:txBody>
                    <a:bodyPr/>
                    <a:lstStyle/>
                    <a:p>
                      <a:endParaRPr lang="cs-CZ"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sz="2400" dirty="0">
                          <a:solidFill>
                            <a:schemeClr val="tx1"/>
                          </a:solidFill>
                        </a:rPr>
                        <a:t>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altLang="cs-CZ" sz="2400" b="1" dirty="0">
                          <a:solidFill>
                            <a:schemeClr val="tx1"/>
                          </a:solidFill>
                        </a:rPr>
                        <a:t>=</a:t>
                      </a:r>
                      <a:r>
                        <a:rPr lang="en-GB" altLang="cs-CZ" sz="2400" b="1" dirty="0">
                          <a:solidFill>
                            <a:schemeClr val="tx1"/>
                          </a:solidFill>
                        </a:rPr>
                        <a:t>&gt;</a:t>
                      </a: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altLang="cs-CZ" sz="2400" b="1" dirty="0">
                          <a:solidFill>
                            <a:schemeClr val="tx1"/>
                          </a:solidFill>
                        </a:rPr>
                        <a:t>SLT</a:t>
                      </a: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768510253"/>
                  </a:ext>
                </a:extLst>
              </a:tr>
              <a:tr h="725530">
                <a:tc>
                  <a:txBody>
                    <a:bodyPr/>
                    <a:lstStyle/>
                    <a:p>
                      <a:r>
                        <a:rPr lang="cs-CZ" sz="2400" b="1" dirty="0">
                          <a:solidFill>
                            <a:schemeClr val="tx1"/>
                          </a:solidFill>
                        </a:rPr>
                        <a:t>Plíva (1971)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sz="2400" dirty="0">
                          <a:solidFill>
                            <a:schemeClr val="tx1"/>
                          </a:solidFill>
                        </a:rPr>
                        <a:t>651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748789"/>
                  </a:ext>
                </a:extLst>
              </a:tr>
              <a:tr h="709180">
                <a:tc>
                  <a:txBody>
                    <a:bodyPr/>
                    <a:lstStyle/>
                    <a:p>
                      <a:r>
                        <a:rPr lang="cs-CZ" sz="2400" b="1" dirty="0">
                          <a:solidFill>
                            <a:schemeClr val="tx1"/>
                          </a:solidFill>
                        </a:rPr>
                        <a:t>± 2001 (OPRL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sz="2400" dirty="0">
                          <a:solidFill>
                            <a:schemeClr val="tx1"/>
                          </a:solidFill>
                        </a:rPr>
                        <a:t>1032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4893036"/>
                  </a:ext>
                </a:extLst>
              </a:tr>
              <a:tr h="725530">
                <a:tc>
                  <a:txBody>
                    <a:bodyPr/>
                    <a:lstStyle/>
                    <a:p>
                      <a:r>
                        <a:rPr lang="cs-CZ" sz="2400" b="1" dirty="0">
                          <a:solidFill>
                            <a:schemeClr val="tx1"/>
                          </a:solidFill>
                        </a:rPr>
                        <a:t>1. 1. 2019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sz="2400" b="1" dirty="0">
                          <a:solidFill>
                            <a:schemeClr val="tx1"/>
                          </a:solidFill>
                        </a:rPr>
                        <a:t>804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cs-CZ" sz="2400" b="1" dirty="0">
                          <a:solidFill>
                            <a:schemeClr val="tx1"/>
                          </a:solidFill>
                        </a:rPr>
                        <a:t>182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7306077"/>
                  </a:ext>
                </a:extLst>
              </a:tr>
            </a:tbl>
          </a:graphicData>
        </a:graphic>
      </p:graphicFrame>
    </p:spTree>
    <p:extLst>
      <p:ext uri="{BB962C8B-B14F-4D97-AF65-F5344CB8AC3E}">
        <p14:creationId xmlns:p14="http://schemas.microsoft.com/office/powerpoint/2010/main" val="2868438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7F059F9E-7596-3EBB-5346-15EE0BF904CE}"/>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algn="ctr" eaLnBrk="1" hangingPunct="1">
              <a:defRPr/>
            </a:pPr>
            <a:r>
              <a:rPr lang="cs-CZ" sz="3600" b="1" dirty="0">
                <a:latin typeface="Calibri" panose="020F0502020204030204" pitchFamily="34" charset="0"/>
                <a:ea typeface="+mj-ea"/>
                <a:cs typeface="+mj-cs"/>
              </a:rPr>
              <a:t>„Zonalita“</a:t>
            </a:r>
          </a:p>
        </p:txBody>
      </p:sp>
      <p:sp>
        <p:nvSpPr>
          <p:cNvPr id="263171" name="Rectangle 4">
            <a:extLst>
              <a:ext uri="{FF2B5EF4-FFF2-40B4-BE49-F238E27FC236}">
                <a16:creationId xmlns:a16="http://schemas.microsoft.com/office/drawing/2014/main" id="{53AD9A70-415B-015B-74BC-25F8F2201B8C}"/>
              </a:ext>
            </a:extLst>
          </p:cNvPr>
          <p:cNvSpPr>
            <a:spLocks noChangeArrowheads="1"/>
          </p:cNvSpPr>
          <p:nvPr/>
        </p:nvSpPr>
        <p:spPr bwMode="auto">
          <a:xfrm>
            <a:off x="107950" y="908050"/>
            <a:ext cx="8928100" cy="5616575"/>
          </a:xfrm>
          <a:prstGeom prst="rect">
            <a:avLst/>
          </a:prstGeom>
          <a:noFill/>
          <a:ln>
            <a:noFill/>
          </a:ln>
        </p:spPr>
        <p:txBody>
          <a:bodyPr/>
          <a:lstStyle>
            <a:lvl1pPr>
              <a:spcBef>
                <a:spcPct val="20000"/>
              </a:spcBef>
              <a:buChar char="•"/>
              <a:defRPr sz="3200">
                <a:solidFill>
                  <a:schemeClr val="tx1"/>
                </a:solidFill>
                <a:latin typeface="Calibri" panose="020F0502020204030204" pitchFamily="34" charset="0"/>
              </a:defRPr>
            </a:lvl1pPr>
            <a:lvl2pPr marL="53657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342900" indent="-342900" eaLnBrk="1" hangingPunct="1">
              <a:buSzPct val="75000"/>
              <a:defRPr/>
            </a:pPr>
            <a:r>
              <a:rPr lang="cs-CZ" altLang="en-US" sz="2400" b="1" dirty="0"/>
              <a:t>hantýrka lesnických typologů na ÚHÚL</a:t>
            </a:r>
          </a:p>
          <a:p>
            <a:pPr marL="342900" indent="-342900" eaLnBrk="1" hangingPunct="1">
              <a:buSzPct val="75000"/>
              <a:defRPr/>
            </a:pPr>
            <a:r>
              <a:rPr lang="cs-CZ" altLang="en-US" sz="2400" b="1" dirty="0">
                <a:solidFill>
                  <a:srgbClr val="FF0000"/>
                </a:solidFill>
              </a:rPr>
              <a:t>„</a:t>
            </a:r>
            <a:r>
              <a:rPr lang="cs-CZ" altLang="en-US" sz="2400" b="1" i="1" dirty="0">
                <a:solidFill>
                  <a:srgbClr val="FF0000"/>
                </a:solidFill>
              </a:rPr>
              <a:t>zde „zonalita“ chápána pouze ve smyslu vertikální zonality, tj. vegetační stupňovitosti</a:t>
            </a:r>
            <a:r>
              <a:rPr lang="cs-CZ" altLang="en-US" sz="2400" b="1" dirty="0">
                <a:solidFill>
                  <a:srgbClr val="FF0000"/>
                </a:solidFill>
              </a:rPr>
              <a:t>“</a:t>
            </a:r>
          </a:p>
          <a:p>
            <a:pPr marL="879475" lvl="1" indent="-342900" eaLnBrk="1" hangingPunct="1">
              <a:buSzPct val="75000"/>
              <a:defRPr/>
            </a:pPr>
            <a:r>
              <a:rPr lang="cs-CZ" altLang="en-US" sz="2000" b="1" dirty="0"/>
              <a:t>„azonální“ = vliv klimatu na vegetaci méně výrazný než vliv jiných ekologických faktorů  (hl. půdních – skeletnatost, chemismus, </a:t>
            </a:r>
            <a:r>
              <a:rPr lang="cs-CZ" altLang="en-US" sz="2000" b="1" dirty="0" err="1"/>
              <a:t>trofismus</a:t>
            </a:r>
            <a:r>
              <a:rPr lang="cs-CZ" altLang="en-US" sz="2000" b="1" dirty="0"/>
              <a:t>, obsah vody, vodní režim apod.) – typicky bory (v tabulce jsou první čísla uvedena v závorce, pak neznamenají VS: EK J, L, U, (1)G, (1)T, (1)R, (3)R, (4)R, (5)R, (6)R, (7)R </a:t>
            </a:r>
          </a:p>
          <a:p>
            <a:pPr marL="879475" lvl="1" indent="-342900" eaLnBrk="1" hangingPunct="1">
              <a:buSzPct val="75000"/>
              <a:defRPr/>
            </a:pPr>
            <a:r>
              <a:rPr lang="cs-CZ" altLang="en-US" sz="2000" b="1" dirty="0"/>
              <a:t>„extrazonální“ příp. „intrazonální“ (!!!) – společenstvo určitého VS ostrůvkovitě zasahující do sousedních VS na lokálně podmíněných stanovištích (mezoklimaticky či půdně) (typicky vodou ovlivněná stanoviště)</a:t>
            </a:r>
            <a:endParaRPr lang="cs-CZ" altLang="en-US" sz="2000" dirty="0"/>
          </a:p>
          <a:p>
            <a:pPr eaLnBrk="1" hangingPunct="1">
              <a:buSzPct val="75000"/>
              <a:buFontTx/>
              <a:buNone/>
              <a:defRPr/>
            </a:pPr>
            <a:endParaRPr lang="cs-CZ" altLang="en-US" sz="2400" b="1" dirty="0"/>
          </a:p>
          <a:p>
            <a:pPr lvl="1" eaLnBrk="1" hangingPunct="1">
              <a:buClr>
                <a:schemeClr val="tx2"/>
              </a:buClr>
              <a:buSzPct val="75000"/>
              <a:buFont typeface="Wingdings" panose="05000000000000000000" pitchFamily="2" charset="2"/>
              <a:buNone/>
              <a:defRPr/>
            </a:pPr>
            <a:endParaRPr lang="cs-CZ" altLang="en-US" sz="2400" b="1"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3C6CCA42-4794-325E-413B-3755441EF490}"/>
              </a:ext>
            </a:extLst>
          </p:cNvPr>
          <p:cNvSpPr>
            <a:spLocks noChangeArrowheads="1"/>
          </p:cNvSpPr>
          <p:nvPr/>
        </p:nvSpPr>
        <p:spPr bwMode="auto">
          <a:xfrm>
            <a:off x="457200" y="53975"/>
            <a:ext cx="8229600" cy="719138"/>
          </a:xfrm>
          <a:prstGeom prst="rect">
            <a:avLst/>
          </a:prstGeom>
          <a:noFill/>
          <a:ln w="9525">
            <a:noFill/>
            <a:miter lim="800000"/>
            <a:headEnd/>
            <a:tailEnd/>
          </a:ln>
          <a:effectLst/>
        </p:spPr>
        <p:txBody>
          <a:bodyPr anchor="ctr" anchorCtr="1"/>
          <a:lstStyle/>
          <a:p>
            <a:pPr algn="ctr">
              <a:defRPr/>
            </a:pPr>
            <a:r>
              <a:rPr lang="cs-CZ" sz="3600" b="1" dirty="0">
                <a:latin typeface="Calibri" panose="020F0502020204030204" pitchFamily="34" charset="0"/>
                <a:ea typeface="+mj-ea"/>
                <a:cs typeface="+mj-cs"/>
              </a:rPr>
              <a:t>(Lesní) vegetační stupně (LVS)</a:t>
            </a:r>
          </a:p>
        </p:txBody>
      </p:sp>
      <p:graphicFrame>
        <p:nvGraphicFramePr>
          <p:cNvPr id="61526" name="Group 86">
            <a:extLst>
              <a:ext uri="{FF2B5EF4-FFF2-40B4-BE49-F238E27FC236}">
                <a16:creationId xmlns:a16="http://schemas.microsoft.com/office/drawing/2014/main" id="{DB7EFFD7-2C88-9A0A-9E21-47A344009DE8}"/>
              </a:ext>
            </a:extLst>
          </p:cNvPr>
          <p:cNvGraphicFramePr>
            <a:graphicFrameLocks noGrp="1"/>
          </p:cNvGraphicFramePr>
          <p:nvPr/>
        </p:nvGraphicFramePr>
        <p:xfrm>
          <a:off x="723900" y="1089025"/>
          <a:ext cx="7673975" cy="4913317"/>
        </p:xfrm>
        <a:graphic>
          <a:graphicData uri="http://schemas.openxmlformats.org/drawingml/2006/table">
            <a:tbl>
              <a:tblPr/>
              <a:tblGrid>
                <a:gridCol w="3836988">
                  <a:extLst>
                    <a:ext uri="{9D8B030D-6E8A-4147-A177-3AD203B41FA5}">
                      <a16:colId xmlns:a16="http://schemas.microsoft.com/office/drawing/2014/main" val="20000"/>
                    </a:ext>
                  </a:extLst>
                </a:gridCol>
                <a:gridCol w="3836987">
                  <a:extLst>
                    <a:ext uri="{9D8B030D-6E8A-4147-A177-3AD203B41FA5}">
                      <a16:colId xmlns:a16="http://schemas.microsoft.com/office/drawing/2014/main" val="20001"/>
                    </a:ext>
                  </a:extLst>
                </a:gridCol>
              </a:tblGrid>
              <a:tr h="4572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400" b="1" i="0" u="none" strike="noStrike" cap="none" normalizeH="0" baseline="0" dirty="0">
                          <a:ln>
                            <a:noFill/>
                          </a:ln>
                          <a:solidFill>
                            <a:schemeClr val="tx1"/>
                          </a:solidFill>
                          <a:effectLst/>
                          <a:latin typeface="Calibri" panose="020F0502020204030204" pitchFamily="34" charset="0"/>
                        </a:rPr>
                        <a:t>Geobiocenologie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400" b="1" i="0" u="none" strike="noStrike" cap="none" normalizeH="0" baseline="0" dirty="0">
                          <a:ln>
                            <a:noFill/>
                          </a:ln>
                          <a:solidFill>
                            <a:srgbClr val="FF0000"/>
                          </a:solidFill>
                          <a:effectLst/>
                          <a:latin typeface="Calibri" panose="020F0502020204030204" pitchFamily="34" charset="0"/>
                        </a:rPr>
                        <a:t>Lesnická-typologie ÚHÚL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1. dubový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1. dubový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48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2. bukodubový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2. bukodubový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48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3. dubobukový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3. dubobukový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48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4. bukový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4. bukový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5. jedlobukový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5. jedlobukový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6400">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6. </a:t>
                      </a:r>
                      <a:r>
                        <a:rPr kumimoji="0" lang="cs-CZ" sz="2000" b="1" i="0" u="none" strike="noStrike" cap="none" normalizeH="0" baseline="0" dirty="0" err="1">
                          <a:ln>
                            <a:noFill/>
                          </a:ln>
                          <a:solidFill>
                            <a:schemeClr val="tx1"/>
                          </a:solidFill>
                          <a:effectLst/>
                          <a:latin typeface="Calibri" panose="020F0502020204030204" pitchFamily="34" charset="0"/>
                        </a:rPr>
                        <a:t>smrkojedlobukový</a:t>
                      </a:r>
                      <a:endParaRPr kumimoji="0" lang="cs-CZ" sz="2000" b="1" i="0" u="none" strike="noStrike" cap="none" normalizeH="0" baseline="0" dirty="0">
                        <a:ln>
                          <a:noFill/>
                        </a:ln>
                        <a:solidFill>
                          <a:schemeClr val="tx1"/>
                        </a:solidFill>
                        <a:effectLst/>
                        <a:latin typeface="Calibri" panose="020F050202020403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6. smrkobukový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4813">
                <a:tc vMerge="1">
                  <a:txBody>
                    <a:bodyPr/>
                    <a:lstStyle/>
                    <a:p>
                      <a:endParaRPr lang="cs-CZ"/>
                    </a:p>
                  </a:txBody>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7. bukosmrkový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48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7. smrkový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8. smrkový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048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8. klečový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9. klečový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048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9. alpinský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10. alpínský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048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10. </a:t>
                      </a:r>
                      <a:r>
                        <a:rPr kumimoji="0" lang="cs-CZ" sz="2000" b="1" i="0" u="none" strike="noStrike" cap="none" normalizeH="0" baseline="0" dirty="0" err="1">
                          <a:ln>
                            <a:noFill/>
                          </a:ln>
                          <a:solidFill>
                            <a:schemeClr val="tx1"/>
                          </a:solidFill>
                          <a:effectLst/>
                          <a:latin typeface="Calibri" panose="020F0502020204030204" pitchFamily="34" charset="0"/>
                        </a:rPr>
                        <a:t>subnivální</a:t>
                      </a:r>
                      <a:endParaRPr kumimoji="0" lang="cs-CZ" sz="2000" b="1" i="0" u="none" strike="noStrike" cap="none" normalizeH="0" baseline="0" dirty="0">
                        <a:ln>
                          <a:noFill/>
                        </a:ln>
                        <a:solidFill>
                          <a:schemeClr val="tx1"/>
                        </a:solidFill>
                        <a:effectLst/>
                        <a:latin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2000" b="1" i="0" u="none" strike="noStrike" cap="none" normalizeH="0" baseline="0" dirty="0">
                        <a:ln>
                          <a:noFill/>
                        </a:ln>
                        <a:solidFill>
                          <a:srgbClr val="FF0000"/>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289835" name="Text Box 85">
            <a:extLst>
              <a:ext uri="{FF2B5EF4-FFF2-40B4-BE49-F238E27FC236}">
                <a16:creationId xmlns:a16="http://schemas.microsoft.com/office/drawing/2014/main" id="{F65407D3-7876-1533-15D5-DB6FF2C5A207}"/>
              </a:ext>
            </a:extLst>
          </p:cNvPr>
          <p:cNvSpPr txBox="1">
            <a:spLocks noChangeArrowheads="1"/>
          </p:cNvSpPr>
          <p:nvPr/>
        </p:nvSpPr>
        <p:spPr bwMode="auto">
          <a:xfrm>
            <a:off x="4572000" y="6173788"/>
            <a:ext cx="3870325" cy="4000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000" b="1">
                <a:solidFill>
                  <a:srgbClr val="FF0000"/>
                </a:solidFill>
              </a:rPr>
              <a:t>0. bory</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275">
            <a:extLst>
              <a:ext uri="{FF2B5EF4-FFF2-40B4-BE49-F238E27FC236}">
                <a16:creationId xmlns:a16="http://schemas.microsoft.com/office/drawing/2014/main" id="{5676EC03-F28C-4C8A-A549-B93065AE614C}"/>
              </a:ext>
            </a:extLst>
          </p:cNvPr>
          <p:cNvGraphicFramePr>
            <a:graphicFrameLocks noGrp="1"/>
          </p:cNvGraphicFramePr>
          <p:nvPr>
            <p:extLst>
              <p:ext uri="{D42A27DB-BD31-4B8C-83A1-F6EECF244321}">
                <p14:modId xmlns:p14="http://schemas.microsoft.com/office/powerpoint/2010/main" val="1999011885"/>
              </p:ext>
            </p:extLst>
          </p:nvPr>
        </p:nvGraphicFramePr>
        <p:xfrm>
          <a:off x="1" y="1489266"/>
          <a:ext cx="9144003" cy="4645786"/>
        </p:xfrm>
        <a:graphic>
          <a:graphicData uri="http://schemas.openxmlformats.org/drawingml/2006/table">
            <a:tbl>
              <a:tblPr/>
              <a:tblGrid>
                <a:gridCol w="512849">
                  <a:extLst>
                    <a:ext uri="{9D8B030D-6E8A-4147-A177-3AD203B41FA5}">
                      <a16:colId xmlns:a16="http://schemas.microsoft.com/office/drawing/2014/main" val="20000"/>
                    </a:ext>
                  </a:extLst>
                </a:gridCol>
                <a:gridCol w="1207840">
                  <a:extLst>
                    <a:ext uri="{9D8B030D-6E8A-4147-A177-3AD203B41FA5}">
                      <a16:colId xmlns:a16="http://schemas.microsoft.com/office/drawing/2014/main" val="20001"/>
                    </a:ext>
                  </a:extLst>
                </a:gridCol>
                <a:gridCol w="1207840">
                  <a:extLst>
                    <a:ext uri="{9D8B030D-6E8A-4147-A177-3AD203B41FA5}">
                      <a16:colId xmlns:a16="http://schemas.microsoft.com/office/drawing/2014/main" val="20002"/>
                    </a:ext>
                  </a:extLst>
                </a:gridCol>
                <a:gridCol w="843914">
                  <a:extLst>
                    <a:ext uri="{9D8B030D-6E8A-4147-A177-3AD203B41FA5}">
                      <a16:colId xmlns:a16="http://schemas.microsoft.com/office/drawing/2014/main" val="20003"/>
                    </a:ext>
                  </a:extLst>
                </a:gridCol>
                <a:gridCol w="843914">
                  <a:extLst>
                    <a:ext uri="{9D8B030D-6E8A-4147-A177-3AD203B41FA5}">
                      <a16:colId xmlns:a16="http://schemas.microsoft.com/office/drawing/2014/main" val="50001804"/>
                    </a:ext>
                  </a:extLst>
                </a:gridCol>
                <a:gridCol w="1363976">
                  <a:extLst>
                    <a:ext uri="{9D8B030D-6E8A-4147-A177-3AD203B41FA5}">
                      <a16:colId xmlns:a16="http://schemas.microsoft.com/office/drawing/2014/main" val="20004"/>
                    </a:ext>
                  </a:extLst>
                </a:gridCol>
                <a:gridCol w="1363976">
                  <a:extLst>
                    <a:ext uri="{9D8B030D-6E8A-4147-A177-3AD203B41FA5}">
                      <a16:colId xmlns:a16="http://schemas.microsoft.com/office/drawing/2014/main" val="956385561"/>
                    </a:ext>
                  </a:extLst>
                </a:gridCol>
                <a:gridCol w="899847">
                  <a:extLst>
                    <a:ext uri="{9D8B030D-6E8A-4147-A177-3AD203B41FA5}">
                      <a16:colId xmlns:a16="http://schemas.microsoft.com/office/drawing/2014/main" val="20005"/>
                    </a:ext>
                  </a:extLst>
                </a:gridCol>
                <a:gridCol w="899847">
                  <a:extLst>
                    <a:ext uri="{9D8B030D-6E8A-4147-A177-3AD203B41FA5}">
                      <a16:colId xmlns:a16="http://schemas.microsoft.com/office/drawing/2014/main" val="1234676059"/>
                    </a:ext>
                  </a:extLst>
                </a:gridCol>
              </a:tblGrid>
              <a:tr h="300038">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(L)</a:t>
                      </a:r>
                      <a:r>
                        <a:rPr kumimoji="0" lang="cs-CZ" sz="1200" b="1" i="0" u="none" strike="noStrike" cap="none" normalizeH="0" baseline="0" dirty="0">
                          <a:ln>
                            <a:noFill/>
                          </a:ln>
                          <a:solidFill>
                            <a:srgbClr val="FF0000"/>
                          </a:solidFill>
                          <a:effectLst/>
                          <a:latin typeface="+mn-lt"/>
                        </a:rPr>
                        <a:t>VS</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kern="1200" cap="none" normalizeH="0" baseline="0" dirty="0">
                          <a:ln>
                            <a:noFill/>
                          </a:ln>
                          <a:solidFill>
                            <a:schemeClr val="tx1"/>
                          </a:solidFill>
                          <a:effectLst/>
                          <a:latin typeface="+mn-lt"/>
                          <a:ea typeface="+mn-ea"/>
                          <a:cs typeface="+mn-cs"/>
                        </a:rPr>
                        <a:t>Nadmořská výška (m n. m.)</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200" b="1" i="0" u="none" strike="noStrike" cap="none" normalizeH="0" baseline="0" dirty="0">
                        <a:ln>
                          <a:noFill/>
                        </a:ln>
                        <a:solidFill>
                          <a:schemeClr val="tx1"/>
                        </a:solidFill>
                        <a:effectLst/>
                        <a:latin typeface="+mn-lt"/>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Průměrná teplota (°C)</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600" b="1" i="0" u="none" strike="noStrike" cap="none" normalizeH="0" baseline="0" dirty="0">
                        <a:ln>
                          <a:noFill/>
                        </a:ln>
                        <a:solidFill>
                          <a:schemeClr val="tx1"/>
                        </a:solidFill>
                        <a:effectLst/>
                        <a:latin typeface="+mn-lt"/>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Roční úhrn srážek (mm)</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600" b="1" i="0" u="none" strike="noStrike" cap="none" normalizeH="0" baseline="0" dirty="0">
                        <a:ln>
                          <a:noFill/>
                        </a:ln>
                        <a:solidFill>
                          <a:schemeClr val="tx1"/>
                        </a:solidFill>
                        <a:effectLst/>
                        <a:latin typeface="+mn-lt"/>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Vegetační období (dny)</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600" b="1" i="0" u="none" strike="noStrike" cap="none" normalizeH="0" baseline="0" dirty="0">
                        <a:ln>
                          <a:noFill/>
                        </a:ln>
                        <a:solidFill>
                          <a:schemeClr val="tx1"/>
                        </a:solidFill>
                        <a:effectLst/>
                        <a:latin typeface="+mn-lt"/>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2235205314"/>
                  </a:ext>
                </a:extLst>
              </a:tr>
              <a:tr h="553212">
                <a:tc v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dirty="0">
                          <a:ln>
                            <a:noFill/>
                          </a:ln>
                          <a:solidFill>
                            <a:schemeClr val="tx1"/>
                          </a:solidFill>
                          <a:effectLst/>
                          <a:latin typeface="+mn-lt"/>
                        </a:rPr>
                        <a:t>(</a:t>
                      </a:r>
                      <a:r>
                        <a:rPr kumimoji="0" lang="cs-CZ" sz="1600" b="1" i="0" u="none" strike="noStrike" cap="none" normalizeH="0" baseline="0" dirty="0">
                          <a:ln>
                            <a:noFill/>
                          </a:ln>
                          <a:solidFill>
                            <a:srgbClr val="FF0000"/>
                          </a:solidFill>
                          <a:effectLst/>
                          <a:latin typeface="+mn-lt"/>
                        </a:rPr>
                        <a:t>L</a:t>
                      </a:r>
                      <a:r>
                        <a:rPr kumimoji="0" lang="cs-CZ" sz="1600" b="1" i="0" u="none" strike="noStrike" cap="none" normalizeH="0" baseline="0" dirty="0">
                          <a:ln>
                            <a:noFill/>
                          </a:ln>
                          <a:solidFill>
                            <a:schemeClr val="tx1"/>
                          </a:solidFill>
                          <a:effectLst/>
                          <a:latin typeface="+mn-lt"/>
                        </a:rPr>
                        <a:t>)VS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kern="1200" cap="none" normalizeH="0" baseline="0" dirty="0">
                          <a:ln>
                            <a:noFill/>
                          </a:ln>
                          <a:solidFill>
                            <a:schemeClr val="tx1"/>
                          </a:solidFill>
                          <a:effectLst/>
                          <a:latin typeface="+mn-lt"/>
                          <a:ea typeface="+mn-ea"/>
                          <a:cs typeface="+mn-cs"/>
                        </a:rPr>
                        <a:t>LTKS </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900" b="1" i="0" u="none" strike="noStrike" cap="none" normalizeH="0" baseline="0" dirty="0">
                          <a:ln>
                            <a:noFill/>
                          </a:ln>
                          <a:solidFill>
                            <a:schemeClr val="tx1"/>
                          </a:solidFill>
                          <a:effectLst/>
                          <a:latin typeface="+mn-lt"/>
                        </a:rPr>
                        <a:t>(Plíva 1991)</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GBC</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900" b="1" i="0" u="none" strike="noStrike" cap="none" normalizeH="0" baseline="0" dirty="0">
                          <a:ln>
                            <a:noFill/>
                          </a:ln>
                          <a:solidFill>
                            <a:srgbClr val="FF0000"/>
                          </a:solidFill>
                          <a:effectLst/>
                          <a:latin typeface="+mn-lt"/>
                        </a:rPr>
                        <a:t>(Buček, Lacina 2007)</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kern="1200" cap="none" normalizeH="0" baseline="0" dirty="0">
                          <a:ln>
                            <a:noFill/>
                          </a:ln>
                          <a:solidFill>
                            <a:schemeClr val="tx1"/>
                          </a:solidFill>
                          <a:effectLst/>
                          <a:latin typeface="+mn-lt"/>
                          <a:ea typeface="+mn-ea"/>
                          <a:cs typeface="+mn-cs"/>
                        </a:rPr>
                        <a:t>LTKS </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900" b="1" i="0" u="none" strike="noStrike" cap="none" normalizeH="0" baseline="0" dirty="0">
                          <a:ln>
                            <a:noFill/>
                          </a:ln>
                          <a:solidFill>
                            <a:schemeClr val="tx1"/>
                          </a:solidFill>
                          <a:effectLst/>
                          <a:latin typeface="+mn-lt"/>
                        </a:rPr>
                        <a:t>(Plíva 1991)</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GBC</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900" b="1" i="0" u="none" strike="noStrike" cap="none" normalizeH="0" baseline="0" dirty="0">
                          <a:ln>
                            <a:noFill/>
                          </a:ln>
                          <a:solidFill>
                            <a:srgbClr val="FF0000"/>
                          </a:solidFill>
                          <a:effectLst/>
                          <a:latin typeface="+mn-lt"/>
                        </a:rPr>
                        <a:t>(Buček, Lacina 2007)</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kern="1200" cap="none" normalizeH="0" baseline="0" dirty="0">
                          <a:ln>
                            <a:noFill/>
                          </a:ln>
                          <a:solidFill>
                            <a:schemeClr val="tx1"/>
                          </a:solidFill>
                          <a:effectLst/>
                          <a:latin typeface="+mn-lt"/>
                          <a:ea typeface="+mn-ea"/>
                          <a:cs typeface="+mn-cs"/>
                        </a:rPr>
                        <a:t>LTKS </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900" b="1" i="0" u="none" strike="noStrike" cap="none" normalizeH="0" baseline="0" dirty="0">
                          <a:ln>
                            <a:noFill/>
                          </a:ln>
                          <a:solidFill>
                            <a:schemeClr val="tx1"/>
                          </a:solidFill>
                          <a:effectLst/>
                          <a:latin typeface="+mn-lt"/>
                        </a:rPr>
                        <a:t>(Plíva 1991)</a:t>
                      </a:r>
                      <a:endParaRPr kumimoji="0" lang="cs-CZ" sz="1200" b="1" i="0" u="none" strike="noStrike" cap="none" normalizeH="0" baseline="0" dirty="0">
                        <a:ln>
                          <a:noFill/>
                        </a:ln>
                        <a:solidFill>
                          <a:schemeClr val="tx1"/>
                        </a:solidFill>
                        <a:effectLst/>
                        <a:latin typeface="+mn-lt"/>
                      </a:endParaRP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GBC</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900" b="1" i="0" u="none" strike="noStrike" cap="none" normalizeH="0" baseline="0" dirty="0">
                          <a:ln>
                            <a:noFill/>
                          </a:ln>
                          <a:solidFill>
                            <a:srgbClr val="FF0000"/>
                          </a:solidFill>
                          <a:effectLst/>
                          <a:latin typeface="+mn-lt"/>
                        </a:rPr>
                        <a:t>(Buček, Lacina 2007)</a:t>
                      </a:r>
                      <a:endParaRPr lang="cs-CZ" sz="1000" dirty="0">
                        <a:solidFill>
                          <a:srgbClr val="FF0000"/>
                        </a:solidFill>
                      </a:endParaRP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kern="1200" cap="none" normalizeH="0" baseline="0" dirty="0">
                          <a:ln>
                            <a:noFill/>
                          </a:ln>
                          <a:solidFill>
                            <a:schemeClr val="tx1"/>
                          </a:solidFill>
                          <a:effectLst/>
                          <a:latin typeface="+mn-lt"/>
                          <a:ea typeface="+mn-ea"/>
                          <a:cs typeface="+mn-cs"/>
                        </a:rPr>
                        <a:t>LTKS </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900" b="1" i="0" u="none" strike="noStrike" cap="none" normalizeH="0" baseline="0" dirty="0">
                          <a:ln>
                            <a:noFill/>
                          </a:ln>
                          <a:solidFill>
                            <a:schemeClr val="tx1"/>
                          </a:solidFill>
                          <a:effectLst/>
                          <a:latin typeface="+mn-lt"/>
                        </a:rPr>
                        <a:t>(Plíva 1991)</a:t>
                      </a:r>
                      <a:endParaRPr kumimoji="0" lang="cs-CZ" sz="1200" b="1" i="0" u="none" strike="noStrike" cap="none" normalizeH="0" baseline="0" dirty="0">
                        <a:ln>
                          <a:noFill/>
                        </a:ln>
                        <a:solidFill>
                          <a:schemeClr val="tx1"/>
                        </a:solidFill>
                        <a:effectLst/>
                        <a:latin typeface="+mn-lt"/>
                      </a:endParaRP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GBC</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900" b="1" i="0" u="none" strike="noStrike" cap="none" normalizeH="0" baseline="0" dirty="0">
                          <a:ln>
                            <a:noFill/>
                          </a:ln>
                          <a:solidFill>
                            <a:srgbClr val="FF0000"/>
                          </a:solidFill>
                          <a:effectLst/>
                          <a:latin typeface="+mn-lt"/>
                        </a:rPr>
                        <a:t>(Buček, Lacina 2007)</a:t>
                      </a:r>
                      <a:endParaRPr lang="cs-CZ" sz="1000" dirty="0">
                        <a:solidFill>
                          <a:srgbClr val="FF0000"/>
                        </a:solidFill>
                      </a:endParaRP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0"/>
                  </a:ext>
                </a:extLst>
              </a:tr>
              <a:tr h="349727">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1.</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do 350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do 300 (500)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200" b="1" i="0" u="none" strike="noStrike" cap="none" normalizeH="0" baseline="0" dirty="0">
                          <a:ln>
                            <a:noFill/>
                          </a:ln>
                          <a:solidFill>
                            <a:schemeClr val="tx1"/>
                          </a:solidFill>
                          <a:effectLst/>
                          <a:latin typeface="+mn-lt"/>
                        </a:rPr>
                        <a:t>&gt;</a:t>
                      </a:r>
                      <a:r>
                        <a:rPr kumimoji="0" lang="cs-CZ" sz="1200" b="1" i="0" u="none" strike="noStrike" cap="none" normalizeH="0" baseline="0" dirty="0">
                          <a:ln>
                            <a:noFill/>
                          </a:ln>
                          <a:solidFill>
                            <a:schemeClr val="tx1"/>
                          </a:solidFill>
                          <a:effectLst/>
                          <a:latin typeface="+mn-lt"/>
                        </a:rPr>
                        <a:t> 8</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9</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200" b="1" i="0" u="none" strike="noStrike" cap="none" normalizeH="0" baseline="0" dirty="0">
                          <a:ln>
                            <a:noFill/>
                          </a:ln>
                          <a:solidFill>
                            <a:schemeClr val="tx1"/>
                          </a:solidFill>
                          <a:effectLst/>
                          <a:latin typeface="+mn-lt"/>
                        </a:rPr>
                        <a:t>&lt;</a:t>
                      </a:r>
                      <a:r>
                        <a:rPr kumimoji="0" lang="cs-CZ" sz="1200" b="1" i="0" u="none" strike="noStrike" cap="none" normalizeH="0" baseline="0" dirty="0">
                          <a:ln>
                            <a:noFill/>
                          </a:ln>
                          <a:solidFill>
                            <a:schemeClr val="tx1"/>
                          </a:solidFill>
                          <a:effectLst/>
                          <a:latin typeface="+mn-lt"/>
                        </a:rPr>
                        <a:t> 600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500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200" b="1" i="0" u="none" strike="noStrike" cap="none" normalizeH="0" baseline="0" dirty="0">
                          <a:ln>
                            <a:noFill/>
                          </a:ln>
                          <a:solidFill>
                            <a:schemeClr val="tx1"/>
                          </a:solidFill>
                          <a:effectLst/>
                          <a:latin typeface="+mn-lt"/>
                        </a:rPr>
                        <a:t>&gt;</a:t>
                      </a:r>
                      <a:r>
                        <a:rPr kumimoji="0" lang="cs-CZ" sz="1200" b="1" i="0" u="none" strike="noStrike" cap="none" normalizeH="0" baseline="0" dirty="0">
                          <a:ln>
                            <a:noFill/>
                          </a:ln>
                          <a:solidFill>
                            <a:schemeClr val="tx1"/>
                          </a:solidFill>
                          <a:effectLst/>
                          <a:latin typeface="+mn-lt"/>
                        </a:rPr>
                        <a:t> 165</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defRPr/>
                      </a:pPr>
                      <a:r>
                        <a:rPr kumimoji="0" lang="en-US" sz="1200" b="1" i="0" u="none" strike="noStrike" cap="none" normalizeH="0" baseline="0" dirty="0">
                          <a:ln>
                            <a:noFill/>
                          </a:ln>
                          <a:solidFill>
                            <a:srgbClr val="FF0000"/>
                          </a:solidFill>
                          <a:effectLst/>
                          <a:latin typeface="+mn-lt"/>
                        </a:rPr>
                        <a:t>&gt;</a:t>
                      </a:r>
                      <a:r>
                        <a:rPr kumimoji="0" lang="cs-CZ" sz="1200" b="1" i="0" u="none" strike="noStrike" cap="none" normalizeH="0" baseline="0" dirty="0">
                          <a:ln>
                            <a:noFill/>
                          </a:ln>
                          <a:solidFill>
                            <a:srgbClr val="FF0000"/>
                          </a:solidFill>
                          <a:effectLst/>
                          <a:latin typeface="+mn-lt"/>
                        </a:rPr>
                        <a:t> 170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83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2.</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350–400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200–400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a:ln>
                            <a:noFill/>
                          </a:ln>
                          <a:solidFill>
                            <a:schemeClr val="tx1"/>
                          </a:solidFill>
                          <a:effectLst/>
                          <a:latin typeface="+mn-lt"/>
                        </a:rPr>
                        <a:t>7,5–8</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8</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600–650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550–600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160–165</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165</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83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3.</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400–550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300–500 (600)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a:ln>
                            <a:noFill/>
                          </a:ln>
                          <a:solidFill>
                            <a:schemeClr val="tx1"/>
                          </a:solidFill>
                          <a:effectLst/>
                          <a:latin typeface="+mn-lt"/>
                        </a:rPr>
                        <a:t>6,5–7,5</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7,5</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650–700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600–650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150–160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150–160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83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4.</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550–600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400–700 (800)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a:ln>
                            <a:noFill/>
                          </a:ln>
                          <a:solidFill>
                            <a:schemeClr val="tx1"/>
                          </a:solidFill>
                          <a:effectLst/>
                          <a:latin typeface="+mn-lt"/>
                        </a:rPr>
                        <a:t>6–6,5</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7</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700–800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700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140–150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140–150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43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5.</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600–700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(500) 600–800 (900)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a:ln>
                            <a:noFill/>
                          </a:ln>
                          <a:solidFill>
                            <a:schemeClr val="tx1"/>
                          </a:solidFill>
                          <a:effectLst/>
                          <a:latin typeface="+mn-lt"/>
                        </a:rPr>
                        <a:t>5,5–6</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6</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800–900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700–1000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130–140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200" b="1" i="0" u="none" strike="noStrike" cap="none" normalizeH="0" baseline="0" dirty="0">
                          <a:ln>
                            <a:noFill/>
                          </a:ln>
                          <a:solidFill>
                            <a:srgbClr val="FF0000"/>
                          </a:solidFill>
                          <a:effectLst/>
                          <a:latin typeface="+mn-lt"/>
                        </a:rPr>
                        <a:t>&lt;</a:t>
                      </a:r>
                      <a:r>
                        <a:rPr kumimoji="0" lang="cs-CZ" sz="1200" b="1" i="0" u="none" strike="noStrike" cap="none" normalizeH="0" baseline="0" dirty="0">
                          <a:ln>
                            <a:noFill/>
                          </a:ln>
                          <a:solidFill>
                            <a:srgbClr val="FF0000"/>
                          </a:solidFill>
                          <a:effectLst/>
                          <a:latin typeface="+mn-lt"/>
                        </a:rPr>
                        <a:t> 140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9727">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6.</a:t>
                      </a:r>
                      <a:r>
                        <a:rPr kumimoji="0" lang="cs-CZ" sz="1200" b="1" i="0" u="none" strike="noStrike" cap="none" normalizeH="0" baseline="0" dirty="0">
                          <a:ln>
                            <a:noFill/>
                          </a:ln>
                          <a:solidFill>
                            <a:schemeClr val="tx1"/>
                          </a:solidFill>
                          <a:effectLst/>
                          <a:latin typeface="+mn-lt"/>
                        </a:rPr>
                        <a:t>, 6.</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a:ln>
                            <a:noFill/>
                          </a:ln>
                          <a:solidFill>
                            <a:schemeClr val="tx1"/>
                          </a:solidFill>
                          <a:effectLst/>
                          <a:latin typeface="+mn-lt"/>
                        </a:rPr>
                        <a:t>700–900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900–1200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a:ln>
                            <a:noFill/>
                          </a:ln>
                          <a:solidFill>
                            <a:schemeClr val="tx1"/>
                          </a:solidFill>
                          <a:effectLst/>
                          <a:latin typeface="+mn-lt"/>
                        </a:rPr>
                        <a:t>4,5–5,5</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5</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900–1050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900–1100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115–130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120–130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483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6.</a:t>
                      </a:r>
                      <a:r>
                        <a:rPr kumimoji="0" lang="cs-CZ" sz="1200" b="1" i="0" u="none" strike="noStrike" cap="none" normalizeH="0" baseline="0" dirty="0">
                          <a:ln>
                            <a:noFill/>
                          </a:ln>
                          <a:solidFill>
                            <a:schemeClr val="tx1"/>
                          </a:solidFill>
                          <a:effectLst/>
                          <a:latin typeface="+mn-lt"/>
                        </a:rPr>
                        <a:t>,</a:t>
                      </a:r>
                      <a:r>
                        <a:rPr kumimoji="0" lang="cs-CZ" sz="1200" b="1" i="0" u="none" strike="noStrike" cap="none" normalizeH="0" baseline="0" dirty="0">
                          <a:ln>
                            <a:noFill/>
                          </a:ln>
                          <a:solidFill>
                            <a:srgbClr val="FF0000"/>
                          </a:solidFill>
                          <a:effectLst/>
                          <a:latin typeface="+mn-lt"/>
                        </a:rPr>
                        <a:t> </a:t>
                      </a:r>
                      <a:r>
                        <a:rPr kumimoji="0" lang="cs-CZ" sz="1200" b="1" i="0" u="none" strike="noStrike" cap="none" normalizeH="0" baseline="0" dirty="0">
                          <a:ln>
                            <a:noFill/>
                          </a:ln>
                          <a:solidFill>
                            <a:schemeClr val="tx1"/>
                          </a:solidFill>
                          <a:effectLst/>
                          <a:latin typeface="+mn-lt"/>
                        </a:rPr>
                        <a:t>7.</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900–1050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cs-CZ"/>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4–4,5</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600" b="1" i="0" u="none" strike="noStrike" cap="none" normalizeH="0" baseline="0" dirty="0">
                        <a:ln>
                          <a:noFill/>
                        </a:ln>
                        <a:solidFill>
                          <a:schemeClr val="tx1"/>
                        </a:solidFill>
                        <a:effectLst/>
                        <a:latin typeface="+mn-lt"/>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1050–1200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600" b="1" i="0" u="none" strike="noStrike" cap="none" normalizeH="0" baseline="0" dirty="0">
                        <a:ln>
                          <a:noFill/>
                        </a:ln>
                        <a:solidFill>
                          <a:srgbClr val="FF0000"/>
                        </a:solidFill>
                        <a:effectLst/>
                        <a:latin typeface="+mn-lt"/>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100–115</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600" b="1" i="0" u="none" strike="noStrike" cap="none" normalizeH="0" baseline="0" dirty="0">
                        <a:ln>
                          <a:noFill/>
                        </a:ln>
                        <a:solidFill>
                          <a:srgbClr val="FF0000"/>
                        </a:solidFill>
                        <a:effectLst/>
                        <a:latin typeface="+mn-lt"/>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343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7.</a:t>
                      </a:r>
                      <a:r>
                        <a:rPr kumimoji="0" lang="cs-CZ" sz="1200" b="1" i="0" u="none" strike="noStrike" cap="none" normalizeH="0" baseline="0" dirty="0">
                          <a:ln>
                            <a:noFill/>
                          </a:ln>
                          <a:solidFill>
                            <a:schemeClr val="tx1"/>
                          </a:solidFill>
                          <a:effectLst/>
                          <a:latin typeface="+mn-lt"/>
                        </a:rPr>
                        <a:t>,</a:t>
                      </a:r>
                      <a:r>
                        <a:rPr kumimoji="0" lang="cs-CZ" sz="1200" b="1" i="0" u="none" strike="noStrike" cap="none" normalizeH="0" baseline="0" dirty="0">
                          <a:ln>
                            <a:noFill/>
                          </a:ln>
                          <a:solidFill>
                            <a:srgbClr val="FF0000"/>
                          </a:solidFill>
                          <a:effectLst/>
                          <a:latin typeface="+mn-lt"/>
                        </a:rPr>
                        <a:t> </a:t>
                      </a:r>
                      <a:r>
                        <a:rPr kumimoji="0" lang="cs-CZ" sz="1200" b="1" i="0" u="none" strike="noStrike" cap="none" normalizeH="0" baseline="0" dirty="0">
                          <a:ln>
                            <a:noFill/>
                          </a:ln>
                          <a:solidFill>
                            <a:schemeClr val="tx1"/>
                          </a:solidFill>
                          <a:effectLst/>
                          <a:latin typeface="+mn-lt"/>
                        </a:rPr>
                        <a:t>8.</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1050–1350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(1000) 1100–1350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a:ln>
                            <a:noFill/>
                          </a:ln>
                          <a:solidFill>
                            <a:schemeClr val="tx1"/>
                          </a:solidFill>
                          <a:effectLst/>
                          <a:latin typeface="+mn-lt"/>
                        </a:rPr>
                        <a:t>2,5–4</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3,5</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1200–1500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200" b="1" i="0" u="none" strike="noStrike" cap="none" normalizeH="0" baseline="0" dirty="0">
                          <a:ln>
                            <a:noFill/>
                          </a:ln>
                          <a:solidFill>
                            <a:srgbClr val="FF0000"/>
                          </a:solidFill>
                          <a:effectLst/>
                          <a:latin typeface="+mn-lt"/>
                        </a:rPr>
                        <a:t>&gt;</a:t>
                      </a:r>
                      <a:r>
                        <a:rPr kumimoji="0" lang="cs-CZ" sz="1200" b="1" i="0" u="none" strike="noStrike" cap="none" normalizeH="0" baseline="0" dirty="0">
                          <a:ln>
                            <a:noFill/>
                          </a:ln>
                          <a:solidFill>
                            <a:schemeClr val="tx1"/>
                          </a:solidFill>
                          <a:effectLst/>
                          <a:latin typeface="+mn-lt"/>
                        </a:rPr>
                        <a:t> </a:t>
                      </a:r>
                      <a:r>
                        <a:rPr kumimoji="0" lang="cs-CZ" sz="1200" b="1" i="0" u="none" strike="noStrike" cap="none" normalizeH="0" baseline="0" dirty="0">
                          <a:ln>
                            <a:noFill/>
                          </a:ln>
                          <a:solidFill>
                            <a:srgbClr val="FF0000"/>
                          </a:solidFill>
                          <a:effectLst/>
                          <a:latin typeface="+mn-lt"/>
                        </a:rPr>
                        <a:t>1200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chemeClr val="tx1"/>
                          </a:solidFill>
                          <a:effectLst/>
                          <a:latin typeface="+mn-lt"/>
                        </a:rPr>
                        <a:t>60–100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200" b="1" i="0" u="none" strike="noStrike" cap="none" normalizeH="0" baseline="0" dirty="0">
                          <a:ln>
                            <a:noFill/>
                          </a:ln>
                          <a:solidFill>
                            <a:srgbClr val="FF0000"/>
                          </a:solidFill>
                          <a:effectLst/>
                          <a:latin typeface="+mn-lt"/>
                        </a:rPr>
                        <a:t>&lt;</a:t>
                      </a:r>
                      <a:r>
                        <a:rPr kumimoji="0" lang="cs-CZ" sz="1200" b="1" i="0" u="none" strike="noStrike" cap="none" normalizeH="0" baseline="0" dirty="0">
                          <a:ln>
                            <a:noFill/>
                          </a:ln>
                          <a:solidFill>
                            <a:srgbClr val="FF0000"/>
                          </a:solidFill>
                          <a:effectLst/>
                          <a:latin typeface="+mn-lt"/>
                        </a:rPr>
                        <a:t> 100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83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8.</a:t>
                      </a:r>
                      <a:r>
                        <a:rPr kumimoji="0" lang="cs-CZ" sz="1200" b="1" i="0" u="none" strike="noStrike" cap="none" normalizeH="0" baseline="0" dirty="0">
                          <a:ln>
                            <a:noFill/>
                          </a:ln>
                          <a:solidFill>
                            <a:schemeClr val="tx1"/>
                          </a:solidFill>
                          <a:effectLst/>
                          <a:latin typeface="+mn-lt"/>
                        </a:rPr>
                        <a:t>,</a:t>
                      </a:r>
                      <a:r>
                        <a:rPr kumimoji="0" lang="cs-CZ" sz="1200" b="1" i="0" u="none" strike="noStrike" cap="none" normalizeH="0" baseline="0" dirty="0">
                          <a:ln>
                            <a:noFill/>
                          </a:ln>
                          <a:solidFill>
                            <a:srgbClr val="FF0000"/>
                          </a:solidFill>
                          <a:effectLst/>
                          <a:latin typeface="+mn-lt"/>
                        </a:rPr>
                        <a:t> </a:t>
                      </a:r>
                      <a:r>
                        <a:rPr kumimoji="0" lang="cs-CZ" sz="1200" b="1" i="0" u="none" strike="noStrike" cap="none" normalizeH="0" baseline="0" dirty="0">
                          <a:ln>
                            <a:noFill/>
                          </a:ln>
                          <a:solidFill>
                            <a:schemeClr val="tx1"/>
                          </a:solidFill>
                          <a:effectLst/>
                          <a:latin typeface="+mn-lt"/>
                        </a:rPr>
                        <a:t>9.</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a:ln>
                            <a:noFill/>
                          </a:ln>
                          <a:solidFill>
                            <a:schemeClr val="tx1"/>
                          </a:solidFill>
                          <a:effectLst/>
                          <a:latin typeface="+mn-lt"/>
                        </a:rPr>
                        <a:t>nad 1350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nad 1300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200" b="1" i="0" u="none" strike="noStrike" cap="none" normalizeH="0" baseline="0" dirty="0">
                          <a:ln>
                            <a:noFill/>
                          </a:ln>
                          <a:solidFill>
                            <a:schemeClr val="tx1"/>
                          </a:solidFill>
                          <a:effectLst/>
                          <a:latin typeface="+mn-lt"/>
                        </a:rPr>
                        <a:t>&lt;</a:t>
                      </a:r>
                      <a:r>
                        <a:rPr kumimoji="0" lang="cs-CZ" sz="1200" b="1" i="0" u="none" strike="noStrike" cap="none" normalizeH="0" baseline="0" dirty="0">
                          <a:ln>
                            <a:noFill/>
                          </a:ln>
                          <a:solidFill>
                            <a:schemeClr val="tx1"/>
                          </a:solidFill>
                          <a:effectLst/>
                          <a:latin typeface="+mn-lt"/>
                        </a:rPr>
                        <a:t> 2,5</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200" b="1" i="0" u="none" strike="noStrike" cap="none" normalizeH="0" baseline="0" dirty="0">
                          <a:ln>
                            <a:noFill/>
                          </a:ln>
                          <a:solidFill>
                            <a:srgbClr val="FF0000"/>
                          </a:solidFill>
                          <a:effectLst/>
                          <a:latin typeface="+mn-lt"/>
                        </a:rPr>
                        <a:t>&lt;</a:t>
                      </a:r>
                      <a:r>
                        <a:rPr kumimoji="0" lang="cs-CZ" sz="1200" b="1" i="0" u="none" strike="noStrike" cap="none" normalizeH="0" baseline="0" dirty="0">
                          <a:ln>
                            <a:noFill/>
                          </a:ln>
                          <a:solidFill>
                            <a:srgbClr val="FF0000"/>
                          </a:solidFill>
                          <a:effectLst/>
                          <a:latin typeface="+mn-lt"/>
                        </a:rPr>
                        <a:t> 1,5</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200" b="1" i="0" u="none" strike="noStrike" cap="none" normalizeH="0" baseline="0" dirty="0">
                          <a:ln>
                            <a:noFill/>
                          </a:ln>
                          <a:solidFill>
                            <a:schemeClr val="tx1"/>
                          </a:solidFill>
                          <a:effectLst/>
                          <a:latin typeface="+mn-lt"/>
                        </a:rPr>
                        <a:t>&gt;</a:t>
                      </a:r>
                      <a:r>
                        <a:rPr kumimoji="0" lang="cs-CZ" sz="1200" b="1" i="0" u="none" strike="noStrike" cap="none" normalizeH="0" baseline="0" dirty="0">
                          <a:ln>
                            <a:noFill/>
                          </a:ln>
                          <a:solidFill>
                            <a:schemeClr val="tx1"/>
                          </a:solidFill>
                          <a:effectLst/>
                          <a:latin typeface="+mn-lt"/>
                        </a:rPr>
                        <a:t> 1500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defRPr/>
                      </a:pPr>
                      <a:r>
                        <a:rPr kumimoji="0" lang="en-US" sz="1200" b="1" i="0" u="none" strike="noStrike" cap="none" normalizeH="0" baseline="0" dirty="0">
                          <a:ln>
                            <a:noFill/>
                          </a:ln>
                          <a:solidFill>
                            <a:srgbClr val="FF0000"/>
                          </a:solidFill>
                          <a:effectLst/>
                          <a:latin typeface="+mn-lt"/>
                        </a:rPr>
                        <a:t>&gt;</a:t>
                      </a:r>
                      <a:r>
                        <a:rPr kumimoji="0" lang="cs-CZ" sz="1200" b="1" i="0" u="none" strike="noStrike" cap="none" normalizeH="0" baseline="0" dirty="0">
                          <a:ln>
                            <a:noFill/>
                          </a:ln>
                          <a:solidFill>
                            <a:schemeClr val="tx1"/>
                          </a:solidFill>
                          <a:effectLst/>
                          <a:latin typeface="+mn-lt"/>
                        </a:rPr>
                        <a:t> </a:t>
                      </a:r>
                      <a:r>
                        <a:rPr kumimoji="0" lang="cs-CZ" sz="1200" b="1" i="0" u="none" strike="noStrike" cap="none" normalizeH="0" baseline="0" dirty="0">
                          <a:ln>
                            <a:noFill/>
                          </a:ln>
                          <a:solidFill>
                            <a:srgbClr val="FF0000"/>
                          </a:solidFill>
                          <a:effectLst/>
                          <a:latin typeface="+mn-lt"/>
                        </a:rPr>
                        <a:t>1500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200" b="1" i="0" u="none" strike="noStrike" cap="none" normalizeH="0" baseline="0" dirty="0">
                          <a:ln>
                            <a:noFill/>
                          </a:ln>
                          <a:solidFill>
                            <a:schemeClr val="tx1"/>
                          </a:solidFill>
                          <a:effectLst/>
                          <a:latin typeface="+mn-lt"/>
                        </a:rPr>
                        <a:t>&lt;</a:t>
                      </a:r>
                      <a:r>
                        <a:rPr kumimoji="0" lang="cs-CZ" sz="1200" b="1" i="0" u="none" strike="noStrike" cap="none" normalizeH="0" baseline="0" dirty="0">
                          <a:ln>
                            <a:noFill/>
                          </a:ln>
                          <a:solidFill>
                            <a:schemeClr val="tx1"/>
                          </a:solidFill>
                          <a:effectLst/>
                          <a:latin typeface="+mn-lt"/>
                        </a:rPr>
                        <a:t> 60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defRPr/>
                      </a:pPr>
                      <a:r>
                        <a:rPr kumimoji="0" lang="en-US" sz="1200" b="1" i="0" u="none" strike="noStrike" cap="none" normalizeH="0" baseline="0" dirty="0">
                          <a:ln>
                            <a:noFill/>
                          </a:ln>
                          <a:solidFill>
                            <a:srgbClr val="FF0000"/>
                          </a:solidFill>
                          <a:effectLst/>
                          <a:latin typeface="+mn-lt"/>
                        </a:rPr>
                        <a:t>&lt;</a:t>
                      </a:r>
                      <a:r>
                        <a:rPr kumimoji="0" lang="cs-CZ" sz="1200" b="1" i="0" u="none" strike="noStrike" cap="none" normalizeH="0" baseline="0" dirty="0">
                          <a:ln>
                            <a:noFill/>
                          </a:ln>
                          <a:solidFill>
                            <a:srgbClr val="FF0000"/>
                          </a:solidFill>
                          <a:effectLst/>
                          <a:latin typeface="+mn-lt"/>
                        </a:rPr>
                        <a:t> 60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83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dirty="0">
                          <a:ln>
                            <a:noFill/>
                          </a:ln>
                          <a:solidFill>
                            <a:srgbClr val="FF0000"/>
                          </a:solidFill>
                          <a:effectLst/>
                          <a:latin typeface="+mn-lt"/>
                        </a:rPr>
                        <a:t>10.</a:t>
                      </a: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200" b="1" i="0" u="none" strike="noStrike" cap="none" normalizeH="0" baseline="0">
                        <a:ln>
                          <a:noFill/>
                        </a:ln>
                        <a:solidFill>
                          <a:schemeClr val="tx1"/>
                        </a:solidFill>
                        <a:effectLst/>
                        <a:latin typeface="+mn-lt"/>
                      </a:endParaRP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200" b="1" i="0" u="none" strike="noStrike" cap="none" normalizeH="0" baseline="0" dirty="0">
                        <a:ln>
                          <a:noFill/>
                        </a:ln>
                        <a:solidFill>
                          <a:srgbClr val="FF0000"/>
                        </a:solidFill>
                        <a:effectLst/>
                        <a:latin typeface="+mn-lt"/>
                      </a:endParaRP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200" b="1" i="0" u="none" strike="noStrike" cap="none" normalizeH="0" baseline="0">
                        <a:ln>
                          <a:noFill/>
                        </a:ln>
                        <a:solidFill>
                          <a:schemeClr val="tx1"/>
                        </a:solidFill>
                        <a:effectLst/>
                        <a:latin typeface="+mn-lt"/>
                      </a:endParaRP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200" b="1" i="0" u="none" strike="noStrike" cap="none" normalizeH="0" baseline="0" dirty="0">
                        <a:ln>
                          <a:noFill/>
                        </a:ln>
                        <a:solidFill>
                          <a:srgbClr val="FF0000"/>
                        </a:solidFill>
                        <a:effectLst/>
                        <a:latin typeface="+mn-lt"/>
                      </a:endParaRP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200" b="1" i="0" u="none" strike="noStrike" cap="none" normalizeH="0" baseline="0">
                        <a:ln>
                          <a:noFill/>
                        </a:ln>
                        <a:solidFill>
                          <a:schemeClr val="tx1"/>
                        </a:solidFill>
                        <a:effectLst/>
                        <a:latin typeface="+mn-lt"/>
                      </a:endParaRP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200" b="1" i="0" u="none" strike="noStrike" cap="none" normalizeH="0" baseline="0" dirty="0">
                        <a:ln>
                          <a:noFill/>
                        </a:ln>
                        <a:solidFill>
                          <a:srgbClr val="FF0000"/>
                        </a:solidFill>
                        <a:effectLst/>
                        <a:latin typeface="+mn-lt"/>
                      </a:endParaRP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200" b="1" i="0" u="none" strike="noStrike" cap="none" normalizeH="0" baseline="0" dirty="0">
                        <a:ln>
                          <a:noFill/>
                        </a:ln>
                        <a:solidFill>
                          <a:schemeClr val="tx1"/>
                        </a:solidFill>
                        <a:effectLst/>
                        <a:latin typeface="+mn-lt"/>
                      </a:endParaRP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200" b="1" i="0" u="none" strike="noStrike" cap="none" normalizeH="0" baseline="0" dirty="0">
                        <a:ln>
                          <a:noFill/>
                        </a:ln>
                        <a:solidFill>
                          <a:srgbClr val="FF0000"/>
                        </a:solidFill>
                        <a:effectLst/>
                        <a:latin typeface="+mn-lt"/>
                      </a:endParaRPr>
                    </a:p>
                  </a:txBody>
                  <a:tcPr marL="68580" marR="68580"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3" name="Rectangle 2">
            <a:extLst>
              <a:ext uri="{FF2B5EF4-FFF2-40B4-BE49-F238E27FC236}">
                <a16:creationId xmlns:a16="http://schemas.microsoft.com/office/drawing/2014/main" id="{1C0DB441-437C-3765-81A4-4330D883898A}"/>
              </a:ext>
            </a:extLst>
          </p:cNvPr>
          <p:cNvSpPr>
            <a:spLocks noChangeArrowheads="1"/>
          </p:cNvSpPr>
          <p:nvPr/>
        </p:nvSpPr>
        <p:spPr bwMode="auto">
          <a:xfrm>
            <a:off x="116505" y="233645"/>
            <a:ext cx="8910990" cy="719138"/>
          </a:xfrm>
          <a:prstGeom prst="rect">
            <a:avLst/>
          </a:prstGeom>
          <a:noFill/>
          <a:ln w="9525">
            <a:noFill/>
            <a:miter lim="800000"/>
            <a:headEnd/>
            <a:tailEnd/>
          </a:ln>
          <a:effectLst/>
        </p:spPr>
        <p:txBody>
          <a:bodyPr anchor="ctr" anchorCtr="1"/>
          <a:lstStyle/>
          <a:p>
            <a:pPr algn="ctr">
              <a:defRPr/>
            </a:pPr>
            <a:r>
              <a:rPr lang="cs-CZ" sz="3600" b="1" dirty="0">
                <a:latin typeface="Calibri" panose="020F0502020204030204" pitchFamily="34" charset="0"/>
                <a:ea typeface="+mj-ea"/>
                <a:cs typeface="+mj-cs"/>
              </a:rPr>
              <a:t>Srovnání vegetačních a lesních vegetačních stupňů</a:t>
            </a:r>
          </a:p>
        </p:txBody>
      </p:sp>
      <p:cxnSp>
        <p:nvCxnSpPr>
          <p:cNvPr id="6" name="Přímá spojnice se šipkou 5">
            <a:extLst>
              <a:ext uri="{FF2B5EF4-FFF2-40B4-BE49-F238E27FC236}">
                <a16:creationId xmlns:a16="http://schemas.microsoft.com/office/drawing/2014/main" id="{FCBEE8B2-878D-D641-350E-ECCD2F15C259}"/>
              </a:ext>
            </a:extLst>
          </p:cNvPr>
          <p:cNvCxnSpPr/>
          <p:nvPr/>
        </p:nvCxnSpPr>
        <p:spPr>
          <a:xfrm flipV="1">
            <a:off x="49356" y="3591811"/>
            <a:ext cx="1439862" cy="12144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a:extLst>
              <a:ext uri="{FF2B5EF4-FFF2-40B4-BE49-F238E27FC236}">
                <a16:creationId xmlns:a16="http://schemas.microsoft.com/office/drawing/2014/main" id="{49593DD0-666E-D23B-6C33-C533C8576D31}"/>
              </a:ext>
            </a:extLst>
          </p:cNvPr>
          <p:cNvCxnSpPr/>
          <p:nvPr/>
        </p:nvCxnSpPr>
        <p:spPr>
          <a:xfrm flipV="1">
            <a:off x="993918" y="3617210"/>
            <a:ext cx="1439863" cy="12144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a:extLst>
              <a:ext uri="{FF2B5EF4-FFF2-40B4-BE49-F238E27FC236}">
                <a16:creationId xmlns:a16="http://schemas.microsoft.com/office/drawing/2014/main" id="{BCF2EB42-1992-FBFC-F180-34BCD694ED9A}"/>
              </a:ext>
            </a:extLst>
          </p:cNvPr>
          <p:cNvCxnSpPr>
            <a:cxnSpLocks/>
          </p:cNvCxnSpPr>
          <p:nvPr/>
        </p:nvCxnSpPr>
        <p:spPr>
          <a:xfrm flipV="1">
            <a:off x="49356" y="4419110"/>
            <a:ext cx="952356" cy="8100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Přímá spojnice se šipkou 8">
            <a:extLst>
              <a:ext uri="{FF2B5EF4-FFF2-40B4-BE49-F238E27FC236}">
                <a16:creationId xmlns:a16="http://schemas.microsoft.com/office/drawing/2014/main" id="{758658BE-00B4-3C74-0FB9-B50201D813CE}"/>
              </a:ext>
            </a:extLst>
          </p:cNvPr>
          <p:cNvCxnSpPr/>
          <p:nvPr/>
        </p:nvCxnSpPr>
        <p:spPr>
          <a:xfrm flipV="1">
            <a:off x="1240775" y="3996716"/>
            <a:ext cx="1441450" cy="12144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Group 214">
            <a:extLst>
              <a:ext uri="{FF2B5EF4-FFF2-40B4-BE49-F238E27FC236}">
                <a16:creationId xmlns:a16="http://schemas.microsoft.com/office/drawing/2014/main" id="{B4E5A184-38B3-DFA6-2806-ADBC57231F79}"/>
              </a:ext>
            </a:extLst>
          </p:cNvPr>
          <p:cNvGraphicFramePr>
            <a:graphicFrameLocks noGrp="1"/>
          </p:cNvGraphicFramePr>
          <p:nvPr/>
        </p:nvGraphicFramePr>
        <p:xfrm>
          <a:off x="0" y="6394450"/>
          <a:ext cx="9144002" cy="365172"/>
        </p:xfrm>
        <a:graphic>
          <a:graphicData uri="http://schemas.openxmlformats.org/drawingml/2006/table">
            <a:tbl>
              <a:tblPr/>
              <a:tblGrid>
                <a:gridCol w="521550">
                  <a:extLst>
                    <a:ext uri="{9D8B030D-6E8A-4147-A177-3AD203B41FA5}">
                      <a16:colId xmlns:a16="http://schemas.microsoft.com/office/drawing/2014/main" val="20000"/>
                    </a:ext>
                  </a:extLst>
                </a:gridCol>
                <a:gridCol w="1170130">
                  <a:extLst>
                    <a:ext uri="{9D8B030D-6E8A-4147-A177-3AD203B41FA5}">
                      <a16:colId xmlns:a16="http://schemas.microsoft.com/office/drawing/2014/main" val="20001"/>
                    </a:ext>
                  </a:extLst>
                </a:gridCol>
                <a:gridCol w="1260140">
                  <a:extLst>
                    <a:ext uri="{9D8B030D-6E8A-4147-A177-3AD203B41FA5}">
                      <a16:colId xmlns:a16="http://schemas.microsoft.com/office/drawing/2014/main" val="3318546547"/>
                    </a:ext>
                  </a:extLst>
                </a:gridCol>
                <a:gridCol w="803150">
                  <a:extLst>
                    <a:ext uri="{9D8B030D-6E8A-4147-A177-3AD203B41FA5}">
                      <a16:colId xmlns:a16="http://schemas.microsoft.com/office/drawing/2014/main" val="13359141"/>
                    </a:ext>
                  </a:extLst>
                </a:gridCol>
                <a:gridCol w="907040">
                  <a:extLst>
                    <a:ext uri="{9D8B030D-6E8A-4147-A177-3AD203B41FA5}">
                      <a16:colId xmlns:a16="http://schemas.microsoft.com/office/drawing/2014/main" val="890446193"/>
                    </a:ext>
                  </a:extLst>
                </a:gridCol>
                <a:gridCol w="1305145">
                  <a:extLst>
                    <a:ext uri="{9D8B030D-6E8A-4147-A177-3AD203B41FA5}">
                      <a16:colId xmlns:a16="http://schemas.microsoft.com/office/drawing/2014/main" val="827123869"/>
                    </a:ext>
                  </a:extLst>
                </a:gridCol>
                <a:gridCol w="1395155">
                  <a:extLst>
                    <a:ext uri="{9D8B030D-6E8A-4147-A177-3AD203B41FA5}">
                      <a16:colId xmlns:a16="http://schemas.microsoft.com/office/drawing/2014/main" val="292451744"/>
                    </a:ext>
                  </a:extLst>
                </a:gridCol>
                <a:gridCol w="855095">
                  <a:extLst>
                    <a:ext uri="{9D8B030D-6E8A-4147-A177-3AD203B41FA5}">
                      <a16:colId xmlns:a16="http://schemas.microsoft.com/office/drawing/2014/main" val="218924758"/>
                    </a:ext>
                  </a:extLst>
                </a:gridCol>
                <a:gridCol w="926597">
                  <a:extLst>
                    <a:ext uri="{9D8B030D-6E8A-4147-A177-3AD203B41FA5}">
                      <a16:colId xmlns:a16="http://schemas.microsoft.com/office/drawing/2014/main" val="1198862115"/>
                    </a:ext>
                  </a:extLst>
                </a:gridCol>
              </a:tblGrid>
              <a:tr h="3651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kern="1200" cap="none" normalizeH="0" baseline="0" dirty="0">
                          <a:ln>
                            <a:noFill/>
                          </a:ln>
                          <a:solidFill>
                            <a:schemeClr val="tx1"/>
                          </a:solidFill>
                          <a:effectLst/>
                          <a:latin typeface="+mn-lt"/>
                          <a:ea typeface="+mn-ea"/>
                          <a:cs typeface="+mn-cs"/>
                        </a:rPr>
                        <a:t>0.</a:t>
                      </a:r>
                    </a:p>
                  </a:txBody>
                  <a:tcPr marT="45426" marB="454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800" b="0" i="0" u="none" strike="noStrike" cap="none" normalizeH="0" baseline="0" dirty="0">
                        <a:ln>
                          <a:noFill/>
                        </a:ln>
                        <a:solidFill>
                          <a:schemeClr val="tx1"/>
                        </a:solidFill>
                        <a:effectLst>
                          <a:outerShdw blurRad="38100" dist="38100" dir="2700000" algn="tl">
                            <a:srgbClr val="010199"/>
                          </a:outerShdw>
                        </a:effectLst>
                        <a:latin typeface="Calibri" panose="020F0502020204030204" pitchFamily="34" charset="0"/>
                        <a:cs typeface="Calibri" panose="020F0502020204030204" pitchFamily="34" charset="0"/>
                      </a:endParaRPr>
                    </a:p>
                  </a:txBody>
                  <a:tcPr marT="45426" marB="454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800" b="0" i="0" u="none" strike="noStrike" cap="none" normalizeH="0" baseline="0" dirty="0">
                        <a:ln>
                          <a:noFill/>
                        </a:ln>
                        <a:solidFill>
                          <a:schemeClr val="tx1"/>
                        </a:solidFill>
                        <a:effectLst>
                          <a:outerShdw blurRad="38100" dist="38100" dir="2700000" algn="tl">
                            <a:srgbClr val="010199"/>
                          </a:outerShdw>
                        </a:effectLst>
                        <a:latin typeface="Calibri" panose="020F0502020204030204" pitchFamily="34" charset="0"/>
                        <a:cs typeface="Calibri" panose="020F0502020204030204" pitchFamily="34" charset="0"/>
                      </a:endParaRPr>
                    </a:p>
                  </a:txBody>
                  <a:tcPr marT="45426" marB="454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800" b="0" i="0" u="none" strike="noStrike" cap="none" normalizeH="0" baseline="0" dirty="0">
                        <a:ln>
                          <a:noFill/>
                        </a:ln>
                        <a:solidFill>
                          <a:schemeClr val="tx1"/>
                        </a:solidFill>
                        <a:effectLst>
                          <a:outerShdw blurRad="38100" dist="38100" dir="2700000" algn="tl">
                            <a:srgbClr val="010199"/>
                          </a:outerShdw>
                        </a:effectLst>
                        <a:latin typeface="Calibri" panose="020F0502020204030204" pitchFamily="34" charset="0"/>
                        <a:cs typeface="Calibri" panose="020F0502020204030204" pitchFamily="34" charset="0"/>
                      </a:endParaRPr>
                    </a:p>
                  </a:txBody>
                  <a:tcPr marT="45426" marB="454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800" b="0" i="0" u="none" strike="noStrike" cap="none" normalizeH="0" baseline="0" dirty="0">
                        <a:ln>
                          <a:noFill/>
                        </a:ln>
                        <a:solidFill>
                          <a:schemeClr val="tx1"/>
                        </a:solidFill>
                        <a:effectLst>
                          <a:outerShdw blurRad="38100" dist="38100" dir="2700000" algn="tl">
                            <a:srgbClr val="010199"/>
                          </a:outerShdw>
                        </a:effectLst>
                        <a:latin typeface="Calibri" panose="020F0502020204030204" pitchFamily="34" charset="0"/>
                        <a:cs typeface="Calibri" panose="020F0502020204030204" pitchFamily="34" charset="0"/>
                      </a:endParaRPr>
                    </a:p>
                  </a:txBody>
                  <a:tcPr marT="45426" marB="454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800" b="0" i="0" u="none" strike="noStrike" cap="none" normalizeH="0" baseline="0" dirty="0">
                        <a:ln>
                          <a:noFill/>
                        </a:ln>
                        <a:solidFill>
                          <a:schemeClr val="tx1"/>
                        </a:solidFill>
                        <a:effectLst>
                          <a:outerShdw blurRad="38100" dist="38100" dir="2700000" algn="tl">
                            <a:srgbClr val="010199"/>
                          </a:outerShdw>
                        </a:effectLst>
                        <a:latin typeface="Calibri" panose="020F0502020204030204" pitchFamily="34" charset="0"/>
                        <a:cs typeface="Calibri" panose="020F0502020204030204" pitchFamily="34" charset="0"/>
                      </a:endParaRPr>
                    </a:p>
                  </a:txBody>
                  <a:tcPr marT="45426" marB="454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800" b="0" i="0" u="none" strike="noStrike" cap="none" normalizeH="0" baseline="0" dirty="0">
                        <a:ln>
                          <a:noFill/>
                        </a:ln>
                        <a:solidFill>
                          <a:schemeClr val="tx1"/>
                        </a:solidFill>
                        <a:effectLst>
                          <a:outerShdw blurRad="38100" dist="38100" dir="2700000" algn="tl">
                            <a:srgbClr val="010199"/>
                          </a:outerShdw>
                        </a:effectLst>
                        <a:latin typeface="Calibri" panose="020F0502020204030204" pitchFamily="34" charset="0"/>
                        <a:cs typeface="Calibri" panose="020F0502020204030204" pitchFamily="34" charset="0"/>
                      </a:endParaRPr>
                    </a:p>
                  </a:txBody>
                  <a:tcPr marT="45426" marB="454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800" b="0" i="0" u="none" strike="noStrike" cap="none" normalizeH="0" baseline="0" dirty="0">
                        <a:ln>
                          <a:noFill/>
                        </a:ln>
                        <a:solidFill>
                          <a:schemeClr val="tx1"/>
                        </a:solidFill>
                        <a:effectLst>
                          <a:outerShdw blurRad="38100" dist="38100" dir="2700000" algn="tl">
                            <a:srgbClr val="010199"/>
                          </a:outerShdw>
                        </a:effectLst>
                        <a:latin typeface="Calibri" panose="020F0502020204030204" pitchFamily="34" charset="0"/>
                        <a:cs typeface="Calibri" panose="020F0502020204030204" pitchFamily="34" charset="0"/>
                      </a:endParaRPr>
                    </a:p>
                  </a:txBody>
                  <a:tcPr marT="45426" marB="454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800" b="0" i="0" u="none" strike="noStrike" cap="none" normalizeH="0" baseline="0" dirty="0">
                        <a:ln>
                          <a:noFill/>
                        </a:ln>
                        <a:solidFill>
                          <a:schemeClr val="tx1"/>
                        </a:solidFill>
                        <a:effectLst>
                          <a:outerShdw blurRad="38100" dist="38100" dir="2700000" algn="tl">
                            <a:srgbClr val="010199"/>
                          </a:outerShdw>
                        </a:effectLst>
                        <a:latin typeface="Calibri" panose="020F0502020204030204" pitchFamily="34" charset="0"/>
                        <a:cs typeface="Calibri" panose="020F0502020204030204" pitchFamily="34" charset="0"/>
                      </a:endParaRPr>
                    </a:p>
                  </a:txBody>
                  <a:tcPr marT="45426" marB="454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7137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par>
                                <p:cTn id="23" presetID="2" presetClass="exit" presetSubtype="2" fill="hold" nodeType="with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1+ppt_w/2"/>
                                          </p:val>
                                        </p:tav>
                                      </p:tavLst>
                                    </p:anim>
                                    <p:anim calcmode="lin" valueType="num">
                                      <p:cBhvr additive="base">
                                        <p:cTn id="25" dur="500"/>
                                        <p:tgtEl>
                                          <p:spTgt spid="7"/>
                                        </p:tgtEl>
                                        <p:attrNameLst>
                                          <p:attrName>ppt_y</p:attrName>
                                        </p:attrNameLst>
                                      </p:cBhvr>
                                      <p:tavLst>
                                        <p:tav tm="0">
                                          <p:val>
                                            <p:strVal val="ppt_y"/>
                                          </p:val>
                                        </p:tav>
                                        <p:tav tm="100000">
                                          <p:val>
                                            <p:strVal val="ppt_y"/>
                                          </p:val>
                                        </p:tav>
                                      </p:tavLst>
                                    </p:anim>
                                    <p:set>
                                      <p:cBhvr>
                                        <p:cTn id="26" dur="1" fill="hold">
                                          <p:stCondLst>
                                            <p:cond delay="499"/>
                                          </p:stCondLst>
                                        </p:cTn>
                                        <p:tgtEl>
                                          <p:spTgt spid="7"/>
                                        </p:tgtEl>
                                        <p:attrNameLst>
                                          <p:attrName>style.visibility</p:attrName>
                                        </p:attrNameLst>
                                      </p:cBhvr>
                                      <p:to>
                                        <p:strVal val="hidden"/>
                                      </p:to>
                                    </p:set>
                                  </p:childTnLst>
                                </p:cTn>
                              </p:par>
                              <p:par>
                                <p:cTn id="27" presetID="2" presetClass="exit" presetSubtype="2" fill="hold" nodeType="withEffect">
                                  <p:stCondLst>
                                    <p:cond delay="0"/>
                                  </p:stCondLst>
                                  <p:childTnLst>
                                    <p:anim calcmode="lin" valueType="num">
                                      <p:cBhvr additive="base">
                                        <p:cTn id="28" dur="500"/>
                                        <p:tgtEl>
                                          <p:spTgt spid="6"/>
                                        </p:tgtEl>
                                        <p:attrNameLst>
                                          <p:attrName>ppt_x</p:attrName>
                                        </p:attrNameLst>
                                      </p:cBhvr>
                                      <p:tavLst>
                                        <p:tav tm="0">
                                          <p:val>
                                            <p:strVal val="ppt_x"/>
                                          </p:val>
                                        </p:tav>
                                        <p:tav tm="100000">
                                          <p:val>
                                            <p:strVal val="1+ppt_w/2"/>
                                          </p:val>
                                        </p:tav>
                                      </p:tavLst>
                                    </p:anim>
                                    <p:anim calcmode="lin" valueType="num">
                                      <p:cBhvr additive="base">
                                        <p:cTn id="29" dur="500"/>
                                        <p:tgtEl>
                                          <p:spTgt spid="6"/>
                                        </p:tgtEl>
                                        <p:attrNameLst>
                                          <p:attrName>ppt_y</p:attrName>
                                        </p:attrNameLst>
                                      </p:cBhvr>
                                      <p:tavLst>
                                        <p:tav tm="0">
                                          <p:val>
                                            <p:strVal val="ppt_y"/>
                                          </p:val>
                                        </p:tav>
                                        <p:tav tm="100000">
                                          <p:val>
                                            <p:strVal val="ppt_y"/>
                                          </p:val>
                                        </p:tav>
                                      </p:tavLst>
                                    </p:anim>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4">
            <a:extLst>
              <a:ext uri="{FF2B5EF4-FFF2-40B4-BE49-F238E27FC236}">
                <a16:creationId xmlns:a16="http://schemas.microsoft.com/office/drawing/2014/main" id="{187B2357-EB9D-1750-E6EC-BCC964DECB32}"/>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400" b="1"/>
              <a:t>společně se 7. LVS bukosmrkovým zahrnutý do Zlatníkova 6. smrkojedlobukového VS</a:t>
            </a:r>
          </a:p>
          <a:p>
            <a:pPr eaLnBrk="1" hangingPunct="1">
              <a:buSzPct val="75000"/>
            </a:pPr>
            <a:r>
              <a:rPr lang="cs-CZ" altLang="cs-CZ" sz="2400" b="1">
                <a:solidFill>
                  <a:srgbClr val="FF0000"/>
                </a:solidFill>
              </a:rPr>
              <a:t>700–900 m n. m., 4,5–5,5 °C, 900–1050 mm, vegetační doba 115–130 dní (Plíva 1991)</a:t>
            </a:r>
          </a:p>
          <a:p>
            <a:pPr eaLnBrk="1" hangingPunct="1">
              <a:buSzPct val="75000"/>
            </a:pPr>
            <a:r>
              <a:rPr lang="cs-CZ" altLang="cs-CZ" sz="2400" b="1"/>
              <a:t>v hlavní úrovni i v podúrovni dominuje buk (</a:t>
            </a:r>
            <a:r>
              <a:rPr lang="cs-CZ" altLang="cs-CZ" sz="2400" b="1">
                <a:solidFill>
                  <a:srgbClr val="FF0000"/>
                </a:solidFill>
              </a:rPr>
              <a:t>do 35 m</a:t>
            </a:r>
            <a:r>
              <a:rPr lang="cs-CZ" altLang="cs-CZ" sz="2400" b="1"/>
              <a:t>, 50 %), předrůstá ho jak </a:t>
            </a:r>
            <a:r>
              <a:rPr lang="cs-CZ" altLang="cs-CZ" sz="2400" b="1">
                <a:solidFill>
                  <a:srgbClr val="FF0000"/>
                </a:solidFill>
              </a:rPr>
              <a:t>jedle</a:t>
            </a:r>
            <a:r>
              <a:rPr lang="cs-CZ" altLang="cs-CZ" sz="2400" b="1"/>
              <a:t> (až </a:t>
            </a:r>
            <a:r>
              <a:rPr lang="cs-CZ" altLang="cs-CZ" sz="2400" b="1">
                <a:solidFill>
                  <a:srgbClr val="FF0000"/>
                </a:solidFill>
              </a:rPr>
              <a:t>60 m</a:t>
            </a:r>
            <a:r>
              <a:rPr lang="cs-CZ" altLang="cs-CZ" sz="2400" b="1"/>
              <a:t>, 20 %), tak </a:t>
            </a:r>
            <a:r>
              <a:rPr lang="cs-CZ" altLang="cs-CZ" sz="2400" b="1">
                <a:solidFill>
                  <a:srgbClr val="FF0000"/>
                </a:solidFill>
              </a:rPr>
              <a:t>smrk</a:t>
            </a:r>
            <a:r>
              <a:rPr lang="cs-CZ" altLang="cs-CZ" sz="2400" b="1"/>
              <a:t> (30 %); růstové optimum smrku (až </a:t>
            </a:r>
            <a:r>
              <a:rPr lang="cs-CZ" altLang="cs-CZ" sz="2400" b="1">
                <a:solidFill>
                  <a:srgbClr val="FF0000"/>
                </a:solidFill>
              </a:rPr>
              <a:t>60 m</a:t>
            </a:r>
            <a:r>
              <a:rPr lang="cs-CZ" altLang="cs-CZ" sz="2400" b="1"/>
              <a:t>); typická hercynská směs; končí jasan, jilm horský</a:t>
            </a:r>
          </a:p>
          <a:p>
            <a:pPr eaLnBrk="1" hangingPunct="1">
              <a:buSzPct val="75000"/>
            </a:pPr>
            <a:r>
              <a:rPr lang="cs-CZ" altLang="cs-CZ" sz="2400" b="1" i="1"/>
              <a:t>Prenanthes purpurea</a:t>
            </a:r>
            <a:r>
              <a:rPr lang="cs-CZ" altLang="cs-CZ" sz="2400" b="1"/>
              <a:t>, </a:t>
            </a:r>
            <a:r>
              <a:rPr lang="cs-CZ" altLang="cs-CZ" sz="2400" b="1" i="1"/>
              <a:t>Polygonatum verticillatum</a:t>
            </a:r>
            <a:r>
              <a:rPr lang="cs-CZ" altLang="cs-CZ" sz="2400" b="1"/>
              <a:t>, </a:t>
            </a:r>
            <a:r>
              <a:rPr lang="cs-CZ" altLang="cs-CZ" sz="2400" b="1" i="1"/>
              <a:t>Festuca altissima</a:t>
            </a:r>
            <a:r>
              <a:rPr lang="cs-CZ" altLang="cs-CZ" sz="2400" b="1"/>
              <a:t>, </a:t>
            </a:r>
            <a:r>
              <a:rPr lang="cs-CZ" altLang="cs-CZ" sz="2400" b="1" i="1"/>
              <a:t>Calamagrostis villosa</a:t>
            </a:r>
            <a:r>
              <a:rPr lang="cs-CZ" altLang="cs-CZ" sz="2400" b="1"/>
              <a:t>, spíše </a:t>
            </a:r>
            <a:r>
              <a:rPr lang="cs-CZ" altLang="cs-CZ" sz="2400" b="1">
                <a:solidFill>
                  <a:srgbClr val="FF0000"/>
                </a:solidFill>
              </a:rPr>
              <a:t>ojediněle pak „smrkové druhy“</a:t>
            </a:r>
            <a:r>
              <a:rPr lang="cs-CZ" altLang="cs-CZ" sz="2400" b="1"/>
              <a:t> </a:t>
            </a:r>
            <a:r>
              <a:rPr lang="cs-CZ" altLang="cs-CZ" sz="2400" b="1" i="1"/>
              <a:t>Homogyne alpina</a:t>
            </a:r>
            <a:r>
              <a:rPr lang="cs-CZ" altLang="cs-CZ" sz="2400" b="1"/>
              <a:t>, </a:t>
            </a:r>
            <a:r>
              <a:rPr lang="cs-CZ" altLang="cs-CZ" sz="2400" b="1" i="1"/>
              <a:t>Luzula sylvatica</a:t>
            </a:r>
            <a:r>
              <a:rPr lang="cs-CZ" altLang="cs-CZ" sz="2400" b="1"/>
              <a:t>, </a:t>
            </a:r>
            <a:r>
              <a:rPr lang="cs-CZ" altLang="cs-CZ" sz="2400" b="1" i="1"/>
              <a:t>Cicerbita alpina</a:t>
            </a:r>
            <a:r>
              <a:rPr lang="cs-CZ" altLang="cs-CZ" sz="2400" b="1"/>
              <a:t>, </a:t>
            </a:r>
            <a:r>
              <a:rPr lang="cs-CZ" altLang="cs-CZ" sz="2400" b="1" i="1"/>
              <a:t>Soldanella montana </a:t>
            </a:r>
            <a:r>
              <a:rPr lang="cs-CZ" altLang="cs-CZ" sz="2400" b="1"/>
              <a:t>a dále pak </a:t>
            </a:r>
            <a:r>
              <a:rPr lang="cs-CZ" altLang="cs-CZ" sz="2400" b="1" i="1"/>
              <a:t>Doronicum austriacum</a:t>
            </a:r>
            <a:r>
              <a:rPr lang="cs-CZ" altLang="cs-CZ" sz="2400" b="1"/>
              <a:t>, </a:t>
            </a:r>
            <a:r>
              <a:rPr lang="cs-CZ" altLang="cs-CZ" sz="2400" b="1" i="1"/>
              <a:t>Adenostyles alliariae</a:t>
            </a:r>
            <a:r>
              <a:rPr lang="cs-CZ" altLang="cs-CZ" sz="2400" b="1"/>
              <a:t>, </a:t>
            </a:r>
            <a:r>
              <a:rPr lang="cs-CZ" altLang="cs-CZ" sz="2400" b="1" i="1"/>
              <a:t>Gentiana asclepiadea</a:t>
            </a:r>
            <a:r>
              <a:rPr lang="cs-CZ" altLang="cs-CZ" sz="2400" b="1"/>
              <a:t>, </a:t>
            </a:r>
            <a:r>
              <a:rPr lang="cs-CZ" altLang="cs-CZ" sz="2400" b="1" i="1"/>
              <a:t>Athyrium distentifolium</a:t>
            </a:r>
            <a:r>
              <a:rPr lang="cs-CZ" altLang="cs-CZ" sz="2400" b="1"/>
              <a:t>, </a:t>
            </a:r>
            <a:r>
              <a:rPr lang="cs-CZ" altLang="cs-CZ" sz="2400" b="1" i="1"/>
              <a:t>Impatiens noli-tangere</a:t>
            </a:r>
            <a:r>
              <a:rPr lang="cs-CZ" altLang="cs-CZ" sz="2400" b="1"/>
              <a:t>...</a:t>
            </a:r>
          </a:p>
        </p:txBody>
      </p:sp>
      <p:sp>
        <p:nvSpPr>
          <p:cNvPr id="5" name="Rectangle 2">
            <a:extLst>
              <a:ext uri="{FF2B5EF4-FFF2-40B4-BE49-F238E27FC236}">
                <a16:creationId xmlns:a16="http://schemas.microsoft.com/office/drawing/2014/main" id="{555D3553-3357-8ECB-BF82-FF8D38481FE6}"/>
              </a:ext>
            </a:extLst>
          </p:cNvPr>
          <p:cNvSpPr>
            <a:spLocks noChangeArrowheads="1"/>
          </p:cNvSpPr>
          <p:nvPr/>
        </p:nvSpPr>
        <p:spPr bwMode="auto">
          <a:xfrm>
            <a:off x="457200" y="53975"/>
            <a:ext cx="8229600" cy="719138"/>
          </a:xfrm>
          <a:prstGeom prst="rect">
            <a:avLst/>
          </a:prstGeom>
          <a:noFill/>
          <a:ln w="9525">
            <a:noFill/>
            <a:miter lim="800000"/>
            <a:headEnd/>
            <a:tailEnd/>
          </a:ln>
          <a:effectLst/>
        </p:spPr>
        <p:txBody>
          <a:bodyPr anchor="ctr" anchorCtr="1"/>
          <a:lstStyle/>
          <a:p>
            <a:pPr algn="ctr">
              <a:defRPr/>
            </a:pPr>
            <a:r>
              <a:rPr lang="cs-CZ" sz="3600" b="1" dirty="0">
                <a:latin typeface="Calibri" panose="020F0502020204030204" pitchFamily="34" charset="0"/>
                <a:ea typeface="+mj-ea"/>
                <a:cs typeface="+mj-cs"/>
              </a:rPr>
              <a:t>6. lesní vegetační stupeň – smrkobukový</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4">
            <a:extLst>
              <a:ext uri="{FF2B5EF4-FFF2-40B4-BE49-F238E27FC236}">
                <a16:creationId xmlns:a16="http://schemas.microsoft.com/office/drawing/2014/main" id="{27BB807F-AFE3-41F4-1380-DB01A551A3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4">
            <a:extLst>
              <a:ext uri="{FF2B5EF4-FFF2-40B4-BE49-F238E27FC236}">
                <a16:creationId xmlns:a16="http://schemas.microsoft.com/office/drawing/2014/main" id="{4DC90BCB-60DD-C2FD-55A4-0ACC1AFE2228}"/>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400" b="1"/>
              <a:t>společně se 6. LVS smrkobukovým zahrnutý do Zlatníkova 6. VS smrkojedlobukového</a:t>
            </a:r>
          </a:p>
          <a:p>
            <a:pPr eaLnBrk="1" hangingPunct="1">
              <a:buSzPct val="75000"/>
            </a:pPr>
            <a:r>
              <a:rPr lang="cs-CZ" altLang="cs-CZ" sz="2400" b="1"/>
              <a:t>typicky humusové podzoly</a:t>
            </a:r>
          </a:p>
          <a:p>
            <a:pPr eaLnBrk="1" hangingPunct="1">
              <a:buSzPct val="75000"/>
            </a:pPr>
            <a:r>
              <a:rPr lang="cs-CZ" altLang="cs-CZ" sz="2400" b="1">
                <a:solidFill>
                  <a:srgbClr val="FF0000"/>
                </a:solidFill>
              </a:rPr>
              <a:t>900–1050 m n. m., 4–4,5 °C, 1050–1200 mm, vegetační doba 100–115 dní (Plíva 1991)</a:t>
            </a:r>
          </a:p>
          <a:p>
            <a:pPr eaLnBrk="1" hangingPunct="1">
              <a:buSzPct val="75000"/>
            </a:pPr>
            <a:r>
              <a:rPr lang="cs-CZ" altLang="cs-CZ" sz="2400" b="1"/>
              <a:t>v hlavní úrovni dominuje </a:t>
            </a:r>
            <a:r>
              <a:rPr lang="cs-CZ" altLang="cs-CZ" sz="2400" b="1">
                <a:solidFill>
                  <a:srgbClr val="FF0000"/>
                </a:solidFill>
              </a:rPr>
              <a:t>smrk</a:t>
            </a:r>
            <a:r>
              <a:rPr lang="cs-CZ" altLang="cs-CZ" sz="2400" b="1"/>
              <a:t> (maximálně </a:t>
            </a:r>
            <a:r>
              <a:rPr lang="cs-CZ" altLang="cs-CZ" sz="2400" b="1">
                <a:solidFill>
                  <a:srgbClr val="FF0000"/>
                </a:solidFill>
              </a:rPr>
              <a:t>40 m</a:t>
            </a:r>
            <a:r>
              <a:rPr lang="cs-CZ" altLang="cs-CZ" sz="2400" b="1"/>
              <a:t>, 70 %); jedle roste v podúrovni (10 %); </a:t>
            </a:r>
            <a:r>
              <a:rPr lang="cs-CZ" altLang="cs-CZ" sz="2400" b="1">
                <a:solidFill>
                  <a:srgbClr val="FF0000"/>
                </a:solidFill>
              </a:rPr>
              <a:t>buk</a:t>
            </a:r>
            <a:r>
              <a:rPr lang="cs-CZ" altLang="cs-CZ" sz="2400" b="1"/>
              <a:t> ve výrazné podúrovni (20 %), cca polovina výšky hlavní úrovně (</a:t>
            </a:r>
            <a:r>
              <a:rPr lang="cs-CZ" altLang="cs-CZ" sz="2400" b="1">
                <a:solidFill>
                  <a:srgbClr val="FF0000"/>
                </a:solidFill>
              </a:rPr>
              <a:t>maximální výška 27 m</a:t>
            </a:r>
            <a:r>
              <a:rPr lang="cs-CZ" altLang="cs-CZ" sz="2400" b="1"/>
              <a:t>)</a:t>
            </a:r>
          </a:p>
          <a:p>
            <a:pPr eaLnBrk="1" hangingPunct="1">
              <a:buSzPct val="75000"/>
            </a:pPr>
            <a:r>
              <a:rPr lang="cs-CZ" altLang="cs-CZ" sz="2400" b="1">
                <a:solidFill>
                  <a:srgbClr val="FF0000"/>
                </a:solidFill>
              </a:rPr>
              <a:t>význačná účast „smrkových druhů“</a:t>
            </a:r>
            <a:r>
              <a:rPr lang="cs-CZ" altLang="cs-CZ" sz="2400" b="1"/>
              <a:t>: </a:t>
            </a:r>
            <a:r>
              <a:rPr lang="cs-CZ" altLang="cs-CZ" sz="2400" b="1" i="1"/>
              <a:t>Homogyne alpina</a:t>
            </a:r>
            <a:r>
              <a:rPr lang="cs-CZ" altLang="cs-CZ" sz="2400" b="1"/>
              <a:t>, </a:t>
            </a:r>
            <a:r>
              <a:rPr lang="cs-CZ" altLang="cs-CZ" sz="2400" b="1" i="1"/>
              <a:t>Luzula sylvatica</a:t>
            </a:r>
            <a:r>
              <a:rPr lang="cs-CZ" altLang="cs-CZ" sz="2400" b="1"/>
              <a:t>, </a:t>
            </a:r>
            <a:r>
              <a:rPr lang="cs-CZ" altLang="cs-CZ" sz="2400" b="1" i="1"/>
              <a:t>Doronicum austriacum</a:t>
            </a:r>
            <a:r>
              <a:rPr lang="cs-CZ" altLang="cs-CZ" sz="2400" b="1"/>
              <a:t>, </a:t>
            </a:r>
            <a:r>
              <a:rPr lang="cs-CZ" altLang="cs-CZ" sz="2400" b="1" i="1"/>
              <a:t>Poa chaixii</a:t>
            </a:r>
            <a:r>
              <a:rPr lang="cs-CZ" altLang="cs-CZ" sz="2400" b="1"/>
              <a:t>, </a:t>
            </a:r>
            <a:r>
              <a:rPr lang="cs-CZ" altLang="cs-CZ" sz="2400" b="1" i="1"/>
              <a:t>Soldanella montana</a:t>
            </a:r>
            <a:r>
              <a:rPr lang="cs-CZ" altLang="cs-CZ" sz="2400" b="1"/>
              <a:t> dále pak </a:t>
            </a:r>
            <a:r>
              <a:rPr lang="cs-CZ" altLang="cs-CZ" sz="2400" b="1" i="1"/>
              <a:t>Adenostyles alliariae</a:t>
            </a:r>
            <a:r>
              <a:rPr lang="cs-CZ" altLang="cs-CZ" sz="2400" b="1"/>
              <a:t>, </a:t>
            </a:r>
            <a:r>
              <a:rPr lang="cs-CZ" altLang="cs-CZ" sz="2400" b="1" i="1"/>
              <a:t>Gentiana asclepiadea</a:t>
            </a:r>
            <a:r>
              <a:rPr lang="cs-CZ" altLang="cs-CZ" sz="2400" b="1"/>
              <a:t>, </a:t>
            </a:r>
            <a:r>
              <a:rPr lang="cs-CZ" altLang="cs-CZ" sz="2400" b="1" i="1"/>
              <a:t>Athyrium distentifolium</a:t>
            </a:r>
            <a:r>
              <a:rPr lang="cs-CZ" altLang="cs-CZ" sz="2400" b="1"/>
              <a:t>, </a:t>
            </a:r>
            <a:r>
              <a:rPr lang="cs-CZ" altLang="cs-CZ" sz="2400" b="1" i="1"/>
              <a:t>Festuca altissima</a:t>
            </a:r>
            <a:r>
              <a:rPr lang="cs-CZ" altLang="cs-CZ" sz="2400" b="1"/>
              <a:t>, </a:t>
            </a:r>
            <a:r>
              <a:rPr lang="cs-CZ" altLang="cs-CZ" sz="2400" b="1" i="1"/>
              <a:t>Prenanthes purpurea</a:t>
            </a:r>
            <a:r>
              <a:rPr lang="cs-CZ" altLang="cs-CZ" sz="2400" b="1"/>
              <a:t>, </a:t>
            </a:r>
            <a:r>
              <a:rPr lang="cs-CZ" altLang="cs-CZ" sz="2400" b="1" i="1"/>
              <a:t>Impatiens noli-tangere</a:t>
            </a:r>
            <a:r>
              <a:rPr lang="cs-CZ" altLang="cs-CZ" sz="2400" b="1"/>
              <a:t>, </a:t>
            </a:r>
            <a:r>
              <a:rPr lang="cs-CZ" altLang="cs-CZ" sz="2400" b="1" i="1"/>
              <a:t>Calamagrostis villosa</a:t>
            </a:r>
            <a:r>
              <a:rPr lang="cs-CZ" altLang="cs-CZ" sz="2400" b="1"/>
              <a:t>, </a:t>
            </a:r>
            <a:r>
              <a:rPr lang="cs-CZ" altLang="cs-CZ" sz="2400" b="1" i="1"/>
              <a:t>Avenella flexuosa</a:t>
            </a:r>
            <a:r>
              <a:rPr lang="cs-CZ" altLang="cs-CZ" sz="2400" b="1"/>
              <a:t>...</a:t>
            </a:r>
          </a:p>
        </p:txBody>
      </p:sp>
      <p:sp>
        <p:nvSpPr>
          <p:cNvPr id="5" name="Rectangle 2">
            <a:extLst>
              <a:ext uri="{FF2B5EF4-FFF2-40B4-BE49-F238E27FC236}">
                <a16:creationId xmlns:a16="http://schemas.microsoft.com/office/drawing/2014/main" id="{1B5D0ADC-5725-5E14-757C-8C7DD4F3A9BC}"/>
              </a:ext>
            </a:extLst>
          </p:cNvPr>
          <p:cNvSpPr>
            <a:spLocks noChangeArrowheads="1"/>
          </p:cNvSpPr>
          <p:nvPr/>
        </p:nvSpPr>
        <p:spPr bwMode="auto">
          <a:xfrm>
            <a:off x="457200" y="53975"/>
            <a:ext cx="8229600" cy="719138"/>
          </a:xfrm>
          <a:prstGeom prst="rect">
            <a:avLst/>
          </a:prstGeom>
          <a:noFill/>
          <a:ln w="9525">
            <a:noFill/>
            <a:miter lim="800000"/>
            <a:headEnd/>
            <a:tailEnd/>
          </a:ln>
          <a:effectLst/>
        </p:spPr>
        <p:txBody>
          <a:bodyPr anchor="ctr" anchorCtr="1"/>
          <a:lstStyle/>
          <a:p>
            <a:pPr algn="ctr">
              <a:defRPr/>
            </a:pPr>
            <a:r>
              <a:rPr lang="cs-CZ" sz="3600" b="1" dirty="0">
                <a:latin typeface="Calibri" panose="020F0502020204030204" pitchFamily="34" charset="0"/>
                <a:ea typeface="+mj-ea"/>
                <a:cs typeface="+mj-cs"/>
              </a:rPr>
              <a:t>7. lesní vegetační stupeň – bukosmrkový</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5">
            <a:extLst>
              <a:ext uri="{FF2B5EF4-FFF2-40B4-BE49-F238E27FC236}">
                <a16:creationId xmlns:a16="http://schemas.microsoft.com/office/drawing/2014/main" id="{9EAC07A8-CE30-9764-E869-2016B895CCB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0"/>
            <a:ext cx="457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4">
            <a:extLst>
              <a:ext uri="{FF2B5EF4-FFF2-40B4-BE49-F238E27FC236}">
                <a16:creationId xmlns:a16="http://schemas.microsoft.com/office/drawing/2014/main" id="{24A607C0-B325-C255-FE78-EB4307C6B49E}"/>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400" b="1"/>
              <a:t>Nejedná se o vegetační stupeň! I v tabulce jsou bory postaveny mimo VS</a:t>
            </a:r>
          </a:p>
          <a:p>
            <a:pPr eaLnBrk="1" hangingPunct="1">
              <a:buSzPct val="75000"/>
            </a:pPr>
            <a:r>
              <a:rPr lang="cs-CZ" altLang="cs-CZ" sz="2400" b="1"/>
              <a:t>jde o „azonální“ společenstvo, mimo klimatickou stupňovitost (převážně však 3.–4. lesní vegetační stupeň)</a:t>
            </a:r>
          </a:p>
          <a:p>
            <a:pPr eaLnBrk="1" hangingPunct="1">
              <a:buSzPct val="75000"/>
            </a:pPr>
            <a:r>
              <a:rPr lang="cs-CZ" altLang="cs-CZ" sz="2400" b="1"/>
              <a:t>přirozená stanoviště borovice podmíněná půdně – písky, hadce, rašeliny, skalní výchozy</a:t>
            </a:r>
          </a:p>
          <a:p>
            <a:pPr eaLnBrk="1" hangingPunct="1">
              <a:buSzPct val="75000"/>
            </a:pPr>
            <a:r>
              <a:rPr lang="cs-CZ" altLang="cs-CZ" sz="2400" b="1"/>
              <a:t>k borovici přistupují vtroušeně další dřeviny dle stanoviště (vodou ovlivněná stanoviště – smrk, jedle bříza apod.)</a:t>
            </a:r>
          </a:p>
        </p:txBody>
      </p:sp>
      <p:sp>
        <p:nvSpPr>
          <p:cNvPr id="5" name="Rectangle 2">
            <a:extLst>
              <a:ext uri="{FF2B5EF4-FFF2-40B4-BE49-F238E27FC236}">
                <a16:creationId xmlns:a16="http://schemas.microsoft.com/office/drawing/2014/main" id="{43FE3296-02EF-DE62-E103-8AD107F303A9}"/>
              </a:ext>
            </a:extLst>
          </p:cNvPr>
          <p:cNvSpPr>
            <a:spLocks noChangeArrowheads="1"/>
          </p:cNvSpPr>
          <p:nvPr/>
        </p:nvSpPr>
        <p:spPr bwMode="auto">
          <a:xfrm>
            <a:off x="457200" y="53975"/>
            <a:ext cx="8229600" cy="719138"/>
          </a:xfrm>
          <a:prstGeom prst="rect">
            <a:avLst/>
          </a:prstGeom>
          <a:noFill/>
          <a:ln w="9525">
            <a:noFill/>
            <a:miter lim="800000"/>
            <a:headEnd/>
            <a:tailEnd/>
          </a:ln>
          <a:effectLst/>
        </p:spPr>
        <p:txBody>
          <a:bodyPr anchor="ctr" anchorCtr="1"/>
          <a:lstStyle/>
          <a:p>
            <a:pPr algn="ctr">
              <a:defRPr/>
            </a:pPr>
            <a:r>
              <a:rPr lang="cs-CZ" sz="3600" b="1" dirty="0">
                <a:latin typeface="Calibri" panose="020F0502020204030204" pitchFamily="34" charset="0"/>
                <a:ea typeface="+mj-ea"/>
                <a:cs typeface="+mj-cs"/>
              </a:rPr>
              <a:t>0 – společenstva borů</a:t>
            </a:r>
          </a:p>
        </p:txBody>
      </p:sp>
      <p:pic>
        <p:nvPicPr>
          <p:cNvPr id="302084" name="Obrázek 7">
            <a:extLst>
              <a:ext uri="{FF2B5EF4-FFF2-40B4-BE49-F238E27FC236}">
                <a16:creationId xmlns:a16="http://schemas.microsoft.com/office/drawing/2014/main" id="{62E6DE9E-86B5-0F11-BA8B-3652101586D6}"/>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38725" y="4033838"/>
            <a:ext cx="412115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a:extLst>
              <a:ext uri="{FF2B5EF4-FFF2-40B4-BE49-F238E27FC236}">
                <a16:creationId xmlns:a16="http://schemas.microsoft.com/office/drawing/2014/main" id="{F1AA0CD9-FFC3-6EBC-4D09-BDC175708403}"/>
              </a:ext>
            </a:extLst>
          </p:cNvPr>
          <p:cNvSpPr/>
          <p:nvPr/>
        </p:nvSpPr>
        <p:spPr>
          <a:xfrm rot="5400000">
            <a:off x="6957219" y="4779169"/>
            <a:ext cx="269875" cy="36909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Obrázek 2" descr="Obsah obrázku strom, exteriér, rostlina, jehličnan&#10;&#10;Popis byl vytvořen automaticky">
            <a:extLst>
              <a:ext uri="{FF2B5EF4-FFF2-40B4-BE49-F238E27FC236}">
                <a16:creationId xmlns:a16="http://schemas.microsoft.com/office/drawing/2014/main" id="{3F835C33-BCFC-60BA-0E0A-214FB895B1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a:extLst>
              <a:ext uri="{FF2B5EF4-FFF2-40B4-BE49-F238E27FC236}">
                <a16:creationId xmlns:a16="http://schemas.microsoft.com/office/drawing/2014/main" id="{2BB7E5DB-420B-A6CF-A45D-F00DC8F1E466}"/>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Zóna (biom) opadavých lesů mírného podnebí</a:t>
            </a:r>
          </a:p>
        </p:txBody>
      </p:sp>
      <p:sp>
        <p:nvSpPr>
          <p:cNvPr id="36867" name="Rectangle 3">
            <a:extLst>
              <a:ext uri="{FF2B5EF4-FFF2-40B4-BE49-F238E27FC236}">
                <a16:creationId xmlns:a16="http://schemas.microsoft.com/office/drawing/2014/main" id="{F496B9D7-4181-1964-2707-4FD442290990}"/>
              </a:ext>
            </a:extLst>
          </p:cNvPr>
          <p:cNvSpPr>
            <a:spLocks noGrp="1" noChangeArrowheads="1"/>
          </p:cNvSpPr>
          <p:nvPr>
            <p:ph type="body" sz="half" idx="1"/>
          </p:nvPr>
        </p:nvSpPr>
        <p:spPr>
          <a:xfrm>
            <a:off x="161925" y="1179513"/>
            <a:ext cx="8969375" cy="2455862"/>
          </a:xfrm>
        </p:spPr>
        <p:txBody>
          <a:bodyPr/>
          <a:lstStyle/>
          <a:p>
            <a:pPr eaLnBrk="1" hangingPunct="1">
              <a:buSzPct val="75000"/>
            </a:pPr>
            <a:r>
              <a:rPr lang="cs-CZ" altLang="cs-CZ" sz="2000" b="1">
                <a:cs typeface="Calibri" panose="020F0502020204030204" pitchFamily="34" charset="0"/>
              </a:rPr>
              <a:t>Teplé až mírně teplé léto (14–20 °C) s dostatkem srážek, mírná zima (-6 – +2 °C)</a:t>
            </a:r>
          </a:p>
          <a:p>
            <a:pPr eaLnBrk="1" hangingPunct="1">
              <a:buSzPct val="75000"/>
            </a:pPr>
            <a:r>
              <a:rPr lang="cs-CZ" altLang="cs-CZ" sz="2000" b="1">
                <a:cs typeface="Calibri" panose="020F0502020204030204" pitchFamily="34" charset="0"/>
              </a:rPr>
              <a:t>Cca 4–10 °C ø roční teploty, 450–1400 mm srážek, sníh běžný</a:t>
            </a:r>
          </a:p>
          <a:p>
            <a:pPr eaLnBrk="1" hangingPunct="1">
              <a:buSzPct val="75000"/>
            </a:pPr>
            <a:r>
              <a:rPr lang="cs-CZ" altLang="cs-CZ" sz="2000" b="1">
                <a:cs typeface="Calibri" panose="020F0502020204030204" pitchFamily="34" charset="0"/>
              </a:rPr>
              <a:t>Především oceánické a suboceánické klima</a:t>
            </a:r>
          </a:p>
          <a:p>
            <a:pPr eaLnBrk="1" hangingPunct="1">
              <a:buSzPct val="75000"/>
            </a:pPr>
            <a:r>
              <a:rPr lang="cs-CZ" altLang="cs-CZ" sz="2000" b="1">
                <a:cs typeface="Calibri" panose="020F0502020204030204" pitchFamily="34" charset="0"/>
              </a:rPr>
              <a:t>Kambisoly, luvisoly</a:t>
            </a:r>
          </a:p>
          <a:p>
            <a:pPr eaLnBrk="1" hangingPunct="1">
              <a:buSzPct val="75000"/>
            </a:pPr>
            <a:r>
              <a:rPr lang="cs-CZ" altLang="cs-CZ" sz="2000" b="1">
                <a:cs typeface="Calibri" panose="020F0502020204030204" pitchFamily="34" charset="0"/>
              </a:rPr>
              <a:t>Listnaté a jehličnato-listnaté lesy (sekvence doubrav, bučin, jedlových bučin), zcela výjimečná vždyzelenost, poloopadovost</a:t>
            </a:r>
          </a:p>
          <a:p>
            <a:pPr eaLnBrk="1" hangingPunct="1">
              <a:buSzPct val="75000"/>
            </a:pPr>
            <a:r>
              <a:rPr lang="cs-CZ" altLang="cs-CZ" sz="2000" b="1">
                <a:cs typeface="Calibri" panose="020F0502020204030204" pitchFamily="34" charset="0"/>
              </a:rPr>
              <a:t>Jarní aspekt listnatých lesů</a:t>
            </a:r>
          </a:p>
        </p:txBody>
      </p:sp>
      <p:pic>
        <p:nvPicPr>
          <p:cNvPr id="36868" name="Obrázek 3">
            <a:extLst>
              <a:ext uri="{FF2B5EF4-FFF2-40B4-BE49-F238E27FC236}">
                <a16:creationId xmlns:a16="http://schemas.microsoft.com/office/drawing/2014/main" id="{783F6ECA-A6AA-3E4A-7999-1EC448F700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68975" y="3657600"/>
            <a:ext cx="3362325"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Obrázek 6" descr="Obsah obrázku strom, exteriér, tráva, rostlina&#10;&#10;Popis byl vytvořen automaticky">
            <a:extLst>
              <a:ext uri="{FF2B5EF4-FFF2-40B4-BE49-F238E27FC236}">
                <a16:creationId xmlns:a16="http://schemas.microsoft.com/office/drawing/2014/main" id="{6CFF6A02-DDDA-7517-CB37-F9DEB7D7EDC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6738" y="3708400"/>
            <a:ext cx="4525962"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6178" name="Skupina 2">
            <a:extLst>
              <a:ext uri="{FF2B5EF4-FFF2-40B4-BE49-F238E27FC236}">
                <a16:creationId xmlns:a16="http://schemas.microsoft.com/office/drawing/2014/main" id="{8EB0A8D7-7D3A-F326-20F0-0726226A39D1}"/>
              </a:ext>
            </a:extLst>
          </p:cNvPr>
          <p:cNvGrpSpPr>
            <a:grpSpLocks noChangeAspect="1"/>
          </p:cNvGrpSpPr>
          <p:nvPr/>
        </p:nvGrpSpPr>
        <p:grpSpPr bwMode="auto">
          <a:xfrm>
            <a:off x="4572000" y="3617913"/>
            <a:ext cx="4492625" cy="3159125"/>
            <a:chOff x="5124006" y="4033473"/>
            <a:chExt cx="4016376" cy="2823607"/>
          </a:xfrm>
        </p:grpSpPr>
        <p:pic>
          <p:nvPicPr>
            <p:cNvPr id="306182" name="Obrázek 7">
              <a:extLst>
                <a:ext uri="{FF2B5EF4-FFF2-40B4-BE49-F238E27FC236}">
                  <a16:creationId xmlns:a16="http://schemas.microsoft.com/office/drawing/2014/main" id="{C3885895-24CD-8190-D09E-F21EAA4B8DF4}"/>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24006" y="4112556"/>
              <a:ext cx="4016376" cy="274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6183" name="Skupina 1">
              <a:extLst>
                <a:ext uri="{FF2B5EF4-FFF2-40B4-BE49-F238E27FC236}">
                  <a16:creationId xmlns:a16="http://schemas.microsoft.com/office/drawing/2014/main" id="{0F85605E-2D1F-BC1E-4D85-CE27622E7AC4}"/>
                </a:ext>
              </a:extLst>
            </p:cNvPr>
            <p:cNvGrpSpPr>
              <a:grpSpLocks/>
            </p:cNvGrpSpPr>
            <p:nvPr/>
          </p:nvGrpSpPr>
          <p:grpSpPr bwMode="auto">
            <a:xfrm>
              <a:off x="5374363" y="4033473"/>
              <a:ext cx="3515437" cy="1030931"/>
              <a:chOff x="5374363" y="4033473"/>
              <a:chExt cx="3515437" cy="1030931"/>
            </a:xfrm>
          </p:grpSpPr>
          <p:grpSp>
            <p:nvGrpSpPr>
              <p:cNvPr id="306184" name="Group 42">
                <a:extLst>
                  <a:ext uri="{FF2B5EF4-FFF2-40B4-BE49-F238E27FC236}">
                    <a16:creationId xmlns:a16="http://schemas.microsoft.com/office/drawing/2014/main" id="{719AF85A-0B4F-8B28-0C14-0879F69170B5}"/>
                  </a:ext>
                </a:extLst>
              </p:cNvPr>
              <p:cNvGrpSpPr>
                <a:grpSpLocks/>
              </p:cNvGrpSpPr>
              <p:nvPr/>
            </p:nvGrpSpPr>
            <p:grpSpPr bwMode="auto">
              <a:xfrm>
                <a:off x="5374363" y="4112556"/>
                <a:ext cx="3508328" cy="951848"/>
                <a:chOff x="357" y="232"/>
                <a:chExt cx="5443" cy="2070"/>
              </a:xfrm>
            </p:grpSpPr>
            <p:sp>
              <p:nvSpPr>
                <p:cNvPr id="306194" name="Line 27">
                  <a:extLst>
                    <a:ext uri="{FF2B5EF4-FFF2-40B4-BE49-F238E27FC236}">
                      <a16:creationId xmlns:a16="http://schemas.microsoft.com/office/drawing/2014/main" id="{23AEE65D-D357-2444-C9F3-75C481164CB5}"/>
                    </a:ext>
                  </a:extLst>
                </p:cNvPr>
                <p:cNvSpPr>
                  <a:spLocks noChangeShapeType="1"/>
                </p:cNvSpPr>
                <p:nvPr/>
              </p:nvSpPr>
              <p:spPr bwMode="auto">
                <a:xfrm>
                  <a:off x="357" y="232"/>
                  <a:ext cx="0" cy="19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6195" name="Line 28">
                  <a:extLst>
                    <a:ext uri="{FF2B5EF4-FFF2-40B4-BE49-F238E27FC236}">
                      <a16:creationId xmlns:a16="http://schemas.microsoft.com/office/drawing/2014/main" id="{02F9DAFB-61D7-B180-3DDD-B5F7887801CD}"/>
                    </a:ext>
                  </a:extLst>
                </p:cNvPr>
                <p:cNvSpPr>
                  <a:spLocks noChangeShapeType="1"/>
                </p:cNvSpPr>
                <p:nvPr/>
              </p:nvSpPr>
              <p:spPr bwMode="auto">
                <a:xfrm>
                  <a:off x="1067" y="317"/>
                  <a:ext cx="0" cy="19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6196" name="Line 29">
                  <a:extLst>
                    <a:ext uri="{FF2B5EF4-FFF2-40B4-BE49-F238E27FC236}">
                      <a16:creationId xmlns:a16="http://schemas.microsoft.com/office/drawing/2014/main" id="{7A262729-9BC2-806C-E249-861FC62E2206}"/>
                    </a:ext>
                  </a:extLst>
                </p:cNvPr>
                <p:cNvSpPr>
                  <a:spLocks noChangeShapeType="1"/>
                </p:cNvSpPr>
                <p:nvPr/>
              </p:nvSpPr>
              <p:spPr bwMode="auto">
                <a:xfrm>
                  <a:off x="2036" y="355"/>
                  <a:ext cx="0" cy="19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6197" name="Line 30">
                  <a:extLst>
                    <a:ext uri="{FF2B5EF4-FFF2-40B4-BE49-F238E27FC236}">
                      <a16:creationId xmlns:a16="http://schemas.microsoft.com/office/drawing/2014/main" id="{C215D4D7-9BFB-B323-4EC6-BDAD00D7E826}"/>
                    </a:ext>
                  </a:extLst>
                </p:cNvPr>
                <p:cNvSpPr>
                  <a:spLocks noChangeShapeType="1"/>
                </p:cNvSpPr>
                <p:nvPr/>
              </p:nvSpPr>
              <p:spPr bwMode="auto">
                <a:xfrm>
                  <a:off x="3232" y="374"/>
                  <a:ext cx="0" cy="19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6198" name="Line 31">
                  <a:extLst>
                    <a:ext uri="{FF2B5EF4-FFF2-40B4-BE49-F238E27FC236}">
                      <a16:creationId xmlns:a16="http://schemas.microsoft.com/office/drawing/2014/main" id="{BDAFAA1A-6FA1-2095-2F26-A9DEC46AE782}"/>
                    </a:ext>
                  </a:extLst>
                </p:cNvPr>
                <p:cNvSpPr>
                  <a:spLocks noChangeShapeType="1"/>
                </p:cNvSpPr>
                <p:nvPr/>
              </p:nvSpPr>
              <p:spPr bwMode="auto">
                <a:xfrm>
                  <a:off x="3872" y="374"/>
                  <a:ext cx="0" cy="19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6199" name="Line 32">
                  <a:extLst>
                    <a:ext uri="{FF2B5EF4-FFF2-40B4-BE49-F238E27FC236}">
                      <a16:creationId xmlns:a16="http://schemas.microsoft.com/office/drawing/2014/main" id="{59819443-692C-E575-9A90-F7CE5F1AAA5C}"/>
                    </a:ext>
                  </a:extLst>
                </p:cNvPr>
                <p:cNvSpPr>
                  <a:spLocks noChangeShapeType="1"/>
                </p:cNvSpPr>
                <p:nvPr/>
              </p:nvSpPr>
              <p:spPr bwMode="auto">
                <a:xfrm>
                  <a:off x="4496" y="374"/>
                  <a:ext cx="0" cy="19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6200" name="Line 33">
                  <a:extLst>
                    <a:ext uri="{FF2B5EF4-FFF2-40B4-BE49-F238E27FC236}">
                      <a16:creationId xmlns:a16="http://schemas.microsoft.com/office/drawing/2014/main" id="{2C50B8EC-BEFF-5E1C-DCF6-1DB8F0E490E5}"/>
                    </a:ext>
                  </a:extLst>
                </p:cNvPr>
                <p:cNvSpPr>
                  <a:spLocks noChangeShapeType="1"/>
                </p:cNvSpPr>
                <p:nvPr/>
              </p:nvSpPr>
              <p:spPr bwMode="auto">
                <a:xfrm>
                  <a:off x="5117" y="374"/>
                  <a:ext cx="0" cy="19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6201" name="Line 34">
                  <a:extLst>
                    <a:ext uri="{FF2B5EF4-FFF2-40B4-BE49-F238E27FC236}">
                      <a16:creationId xmlns:a16="http://schemas.microsoft.com/office/drawing/2014/main" id="{C0826BF2-053D-0E44-FD36-A5524F818E78}"/>
                    </a:ext>
                  </a:extLst>
                </p:cNvPr>
                <p:cNvSpPr>
                  <a:spLocks noChangeShapeType="1"/>
                </p:cNvSpPr>
                <p:nvPr/>
              </p:nvSpPr>
              <p:spPr bwMode="auto">
                <a:xfrm>
                  <a:off x="5466" y="374"/>
                  <a:ext cx="0" cy="19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6202" name="Line 35">
                  <a:extLst>
                    <a:ext uri="{FF2B5EF4-FFF2-40B4-BE49-F238E27FC236}">
                      <a16:creationId xmlns:a16="http://schemas.microsoft.com/office/drawing/2014/main" id="{3E5ECB34-02DA-7140-8034-99C35D4E878D}"/>
                    </a:ext>
                  </a:extLst>
                </p:cNvPr>
                <p:cNvSpPr>
                  <a:spLocks noChangeShapeType="1"/>
                </p:cNvSpPr>
                <p:nvPr/>
              </p:nvSpPr>
              <p:spPr bwMode="auto">
                <a:xfrm>
                  <a:off x="5800" y="374"/>
                  <a:ext cx="0" cy="19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306185" name="Rectangle 17" descr="Tmavý vodorovný">
                <a:extLst>
                  <a:ext uri="{FF2B5EF4-FFF2-40B4-BE49-F238E27FC236}">
                    <a16:creationId xmlns:a16="http://schemas.microsoft.com/office/drawing/2014/main" id="{71688D59-9FCA-6887-D8A9-AE9CAAAF84B6}"/>
                  </a:ext>
                </a:extLst>
              </p:cNvPr>
              <p:cNvSpPr>
                <a:spLocks noChangeArrowheads="1"/>
              </p:cNvSpPr>
              <p:nvPr/>
            </p:nvSpPr>
            <p:spPr bwMode="auto">
              <a:xfrm>
                <a:off x="5374363" y="4140154"/>
                <a:ext cx="457635" cy="59010"/>
              </a:xfrm>
              <a:prstGeom prst="rect">
                <a:avLst/>
              </a:prstGeom>
              <a:blipFill dpi="0" rotWithShape="0">
                <a:blip r:embed="rId4"/>
                <a:srcRect/>
                <a:tile tx="0" ty="0" sx="100000" sy="100000" flip="none" algn="tl"/>
              </a:blipFill>
              <a:ln w="190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06186" name="Rectangle 18">
                <a:extLst>
                  <a:ext uri="{FF2B5EF4-FFF2-40B4-BE49-F238E27FC236}">
                    <a16:creationId xmlns:a16="http://schemas.microsoft.com/office/drawing/2014/main" id="{ACADF0B9-2C7D-1136-FBCE-061ABCEDAEFA}"/>
                  </a:ext>
                </a:extLst>
              </p:cNvPr>
              <p:cNvSpPr>
                <a:spLocks noChangeArrowheads="1"/>
              </p:cNvSpPr>
              <p:nvPr/>
            </p:nvSpPr>
            <p:spPr bwMode="auto">
              <a:xfrm>
                <a:off x="5834924" y="4139996"/>
                <a:ext cx="628724" cy="55075"/>
              </a:xfrm>
              <a:prstGeom prst="rect">
                <a:avLst/>
              </a:prstGeom>
              <a:solidFill>
                <a:srgbClr val="FF6600"/>
              </a:solidFill>
              <a:ln w="190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06187" name="Rectangle 19">
                <a:extLst>
                  <a:ext uri="{FF2B5EF4-FFF2-40B4-BE49-F238E27FC236}">
                    <a16:creationId xmlns:a16="http://schemas.microsoft.com/office/drawing/2014/main" id="{5332417C-8339-DA1A-D638-05D5C45B8CBD}"/>
                  </a:ext>
                </a:extLst>
              </p:cNvPr>
              <p:cNvSpPr>
                <a:spLocks noChangeArrowheads="1"/>
              </p:cNvSpPr>
              <p:nvPr/>
            </p:nvSpPr>
            <p:spPr bwMode="auto">
              <a:xfrm>
                <a:off x="6462053" y="4140570"/>
                <a:ext cx="767350" cy="54501"/>
              </a:xfrm>
              <a:prstGeom prst="rect">
                <a:avLst/>
              </a:prstGeom>
              <a:solidFill>
                <a:schemeClr val="accent1"/>
              </a:solidFill>
              <a:ln w="190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06188" name="Rectangle 20">
                <a:extLst>
                  <a:ext uri="{FF2B5EF4-FFF2-40B4-BE49-F238E27FC236}">
                    <a16:creationId xmlns:a16="http://schemas.microsoft.com/office/drawing/2014/main" id="{A86B58A9-A172-855C-DABF-5B21EBD0B4BF}"/>
                  </a:ext>
                </a:extLst>
              </p:cNvPr>
              <p:cNvSpPr>
                <a:spLocks noChangeArrowheads="1"/>
              </p:cNvSpPr>
              <p:nvPr/>
            </p:nvSpPr>
            <p:spPr bwMode="auto">
              <a:xfrm>
                <a:off x="7223582" y="4142736"/>
                <a:ext cx="416402" cy="52335"/>
              </a:xfrm>
              <a:prstGeom prst="rect">
                <a:avLst/>
              </a:prstGeom>
              <a:solidFill>
                <a:srgbClr val="99CC00"/>
              </a:solidFill>
              <a:ln w="190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06189" name="Rectangle 21">
                <a:extLst>
                  <a:ext uri="{FF2B5EF4-FFF2-40B4-BE49-F238E27FC236}">
                    <a16:creationId xmlns:a16="http://schemas.microsoft.com/office/drawing/2014/main" id="{C32A71B4-0C33-773C-67DF-161D5AAFAD6D}"/>
                  </a:ext>
                </a:extLst>
              </p:cNvPr>
              <p:cNvSpPr>
                <a:spLocks noChangeArrowheads="1"/>
              </p:cNvSpPr>
              <p:nvPr/>
            </p:nvSpPr>
            <p:spPr bwMode="auto">
              <a:xfrm>
                <a:off x="7639017" y="4144002"/>
                <a:ext cx="402204" cy="51069"/>
              </a:xfrm>
              <a:prstGeom prst="rect">
                <a:avLst/>
              </a:prstGeom>
              <a:solidFill>
                <a:srgbClr val="008000"/>
              </a:solidFill>
              <a:ln w="190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06190" name="Rectangle 22">
                <a:extLst>
                  <a:ext uri="{FF2B5EF4-FFF2-40B4-BE49-F238E27FC236}">
                    <a16:creationId xmlns:a16="http://schemas.microsoft.com/office/drawing/2014/main" id="{BA1508B5-9BF3-DE98-4C39-CDC61D83F168}"/>
                  </a:ext>
                </a:extLst>
              </p:cNvPr>
              <p:cNvSpPr>
                <a:spLocks noChangeArrowheads="1"/>
              </p:cNvSpPr>
              <p:nvPr/>
            </p:nvSpPr>
            <p:spPr bwMode="auto">
              <a:xfrm>
                <a:off x="8037031" y="4142736"/>
                <a:ext cx="405427" cy="52335"/>
              </a:xfrm>
              <a:prstGeom prst="rect">
                <a:avLst/>
              </a:prstGeom>
              <a:solidFill>
                <a:srgbClr val="993366"/>
              </a:solidFill>
              <a:ln w="190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8931" name="Rectangle 24">
                <a:extLst>
                  <a:ext uri="{FF2B5EF4-FFF2-40B4-BE49-F238E27FC236}">
                    <a16:creationId xmlns:a16="http://schemas.microsoft.com/office/drawing/2014/main" id="{D55B513B-D666-8974-23B7-690BA2A22DDE}"/>
                  </a:ext>
                </a:extLst>
              </p:cNvPr>
              <p:cNvSpPr>
                <a:spLocks noChangeArrowheads="1"/>
              </p:cNvSpPr>
              <p:nvPr/>
            </p:nvSpPr>
            <p:spPr bwMode="auto">
              <a:xfrm>
                <a:off x="8442128" y="4142728"/>
                <a:ext cx="231332" cy="51080"/>
              </a:xfrm>
              <a:prstGeom prst="rect">
                <a:avLst/>
              </a:prstGeom>
              <a:solidFill>
                <a:schemeClr val="bg1">
                  <a:lumMod val="85000"/>
                </a:schemeClr>
              </a:solidFill>
              <a:ln w="19050">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cs-CZ" altLang="cs-CZ"/>
              </a:p>
            </p:txBody>
          </p:sp>
          <p:sp>
            <p:nvSpPr>
              <p:cNvPr id="38932" name="Rectangle 25" descr="Tmavý vodorovný">
                <a:extLst>
                  <a:ext uri="{FF2B5EF4-FFF2-40B4-BE49-F238E27FC236}">
                    <a16:creationId xmlns:a16="http://schemas.microsoft.com/office/drawing/2014/main" id="{9A164434-527D-88D0-3BEC-4013C64C62E9}"/>
                  </a:ext>
                </a:extLst>
              </p:cNvPr>
              <p:cNvSpPr>
                <a:spLocks noChangeArrowheads="1"/>
              </p:cNvSpPr>
              <p:nvPr/>
            </p:nvSpPr>
            <p:spPr bwMode="auto">
              <a:xfrm>
                <a:off x="8670622" y="4141309"/>
                <a:ext cx="218559" cy="58174"/>
              </a:xfrm>
              <a:prstGeom prst="rect">
                <a:avLst/>
              </a:prstGeom>
              <a:solidFill>
                <a:schemeClr val="bg1">
                  <a:lumMod val="65000"/>
                </a:schemeClr>
              </a:solidFill>
              <a:ln w="19050">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cs-CZ" altLang="cs-CZ"/>
              </a:p>
            </p:txBody>
          </p:sp>
          <p:sp>
            <p:nvSpPr>
              <p:cNvPr id="306193" name="Rectangle 36">
                <a:extLst>
                  <a:ext uri="{FF2B5EF4-FFF2-40B4-BE49-F238E27FC236}">
                    <a16:creationId xmlns:a16="http://schemas.microsoft.com/office/drawing/2014/main" id="{1972AF17-429F-43FD-72BA-66C31EDB5D24}"/>
                  </a:ext>
                </a:extLst>
              </p:cNvPr>
              <p:cNvSpPr>
                <a:spLocks noChangeArrowheads="1"/>
              </p:cNvSpPr>
              <p:nvPr/>
            </p:nvSpPr>
            <p:spPr bwMode="auto">
              <a:xfrm>
                <a:off x="5374364" y="4033473"/>
                <a:ext cx="3511551" cy="10668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grpSp>
      </p:grpSp>
      <p:sp>
        <p:nvSpPr>
          <p:cNvPr id="306179" name="Rectangle 4">
            <a:extLst>
              <a:ext uri="{FF2B5EF4-FFF2-40B4-BE49-F238E27FC236}">
                <a16:creationId xmlns:a16="http://schemas.microsoft.com/office/drawing/2014/main" id="{094B8370-E38B-D79D-ACC6-042F6F409261}"/>
              </a:ext>
            </a:extLst>
          </p:cNvPr>
          <p:cNvSpPr>
            <a:spLocks noChangeArrowheads="1"/>
          </p:cNvSpPr>
          <p:nvPr/>
        </p:nvSpPr>
        <p:spPr bwMode="auto">
          <a:xfrm>
            <a:off x="100013" y="835025"/>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000" b="1" dirty="0"/>
              <a:t>horizontální členění ekologické (</a:t>
            </a:r>
            <a:r>
              <a:rPr lang="cs-CZ" altLang="cs-CZ" sz="2000" b="1" dirty="0" err="1"/>
              <a:t>edafoklimatické</a:t>
            </a:r>
            <a:r>
              <a:rPr lang="cs-CZ" altLang="cs-CZ" sz="2000" b="1" dirty="0"/>
              <a:t>) mřížky</a:t>
            </a:r>
          </a:p>
          <a:p>
            <a:pPr eaLnBrk="1" hangingPunct="1">
              <a:buSzPct val="75000"/>
            </a:pPr>
            <a:r>
              <a:rPr lang="cs-CZ" altLang="cs-CZ" sz="2000" b="1" dirty="0"/>
              <a:t>diferenciace růstových podmínek především podle </a:t>
            </a:r>
            <a:r>
              <a:rPr lang="cs-CZ" altLang="cs-CZ" sz="2000" b="1" dirty="0">
                <a:solidFill>
                  <a:srgbClr val="FF0000"/>
                </a:solidFill>
              </a:rPr>
              <a:t>půdních vlastností (trofnost, hydrický režim)</a:t>
            </a:r>
          </a:p>
          <a:p>
            <a:pPr eaLnBrk="1" hangingPunct="1">
              <a:buSzPct val="75000"/>
            </a:pPr>
            <a:r>
              <a:rPr lang="cs-CZ" altLang="cs-CZ" sz="2000" b="1" dirty="0"/>
              <a:t>ekologické řady (širší rámce) 	         edafické kategorie (základní diferenciace)</a:t>
            </a:r>
          </a:p>
          <a:p>
            <a:pPr eaLnBrk="1" hangingPunct="1">
              <a:buSzPct val="75000"/>
            </a:pPr>
            <a:r>
              <a:rPr lang="cs-CZ" altLang="cs-CZ" sz="2000" b="1" dirty="0"/>
              <a:t>ekologické řady označeny symbolem základní edafické kategorie:</a:t>
            </a:r>
          </a:p>
          <a:p>
            <a:pPr lvl="1" eaLnBrk="1" hangingPunct="1">
              <a:buSzPct val="75000"/>
              <a:buFont typeface="Arial" panose="020B0604020202020204" pitchFamily="34" charset="0"/>
              <a:buChar char="•"/>
            </a:pPr>
            <a:r>
              <a:rPr lang="cs-CZ" altLang="cs-CZ" sz="2000" b="1" dirty="0"/>
              <a:t>extrémní (zakrslá) (Z) – extrémní stanoviště</a:t>
            </a:r>
          </a:p>
          <a:p>
            <a:pPr lvl="1" eaLnBrk="1" hangingPunct="1">
              <a:buSzPct val="75000"/>
              <a:buFont typeface="Arial" panose="020B0604020202020204" pitchFamily="34" charset="0"/>
              <a:buChar char="•"/>
            </a:pPr>
            <a:r>
              <a:rPr lang="cs-CZ" altLang="cs-CZ" sz="2000" b="1" dirty="0"/>
              <a:t>kyselá (K) – chudá stanoviště</a:t>
            </a:r>
          </a:p>
          <a:p>
            <a:pPr lvl="1" eaLnBrk="1" hangingPunct="1">
              <a:buSzPct val="75000"/>
              <a:buFont typeface="Arial" panose="020B0604020202020204" pitchFamily="34" charset="0"/>
              <a:buChar char="•"/>
            </a:pPr>
            <a:r>
              <a:rPr lang="cs-CZ" altLang="cs-CZ" sz="2000" b="1" dirty="0"/>
              <a:t>živná (B) – bohatší stanoviště</a:t>
            </a:r>
          </a:p>
          <a:p>
            <a:pPr lvl="1" eaLnBrk="1" hangingPunct="1">
              <a:buSzPct val="75000"/>
              <a:buFont typeface="Arial" panose="020B0604020202020204" pitchFamily="34" charset="0"/>
              <a:buChar char="•"/>
            </a:pPr>
            <a:r>
              <a:rPr lang="cs-CZ" altLang="cs-CZ" sz="2000" b="1" dirty="0"/>
              <a:t>obohacená humusem (javorová) (J)</a:t>
            </a:r>
          </a:p>
          <a:p>
            <a:pPr lvl="1" eaLnBrk="1" hangingPunct="1">
              <a:buSzPct val="75000"/>
              <a:buFont typeface="Arial" panose="020B0604020202020204" pitchFamily="34" charset="0"/>
              <a:buChar char="•"/>
            </a:pPr>
            <a:r>
              <a:rPr lang="cs-CZ" altLang="cs-CZ" sz="2000" b="1" dirty="0"/>
              <a:t>obohacená vodou (jasanová) (L)</a:t>
            </a:r>
          </a:p>
          <a:p>
            <a:pPr lvl="1" eaLnBrk="1" hangingPunct="1">
              <a:buSzPct val="75000"/>
              <a:buFont typeface="Arial" panose="020B0604020202020204" pitchFamily="34" charset="0"/>
              <a:buChar char="•"/>
            </a:pPr>
            <a:r>
              <a:rPr lang="cs-CZ" altLang="cs-CZ" sz="2000" b="1" dirty="0"/>
              <a:t>oglejená (pseudoglejová) (P)</a:t>
            </a:r>
          </a:p>
          <a:p>
            <a:pPr lvl="1" eaLnBrk="1" hangingPunct="1">
              <a:buSzPct val="75000"/>
              <a:buFont typeface="Arial" panose="020B0604020202020204" pitchFamily="34" charset="0"/>
              <a:buChar char="•"/>
            </a:pPr>
            <a:r>
              <a:rPr lang="cs-CZ" altLang="cs-CZ" sz="2000" b="1" dirty="0"/>
              <a:t>glejová (G)</a:t>
            </a:r>
          </a:p>
          <a:p>
            <a:pPr lvl="1" eaLnBrk="1" hangingPunct="1">
              <a:buSzPct val="75000"/>
              <a:buFont typeface="Arial" panose="020B0604020202020204" pitchFamily="34" charset="0"/>
              <a:buChar char="•"/>
            </a:pPr>
            <a:r>
              <a:rPr lang="cs-CZ" altLang="cs-CZ" sz="2000" b="1" dirty="0"/>
              <a:t>rašelinná (R)</a:t>
            </a:r>
            <a:endParaRPr lang="cs-CZ" altLang="cs-CZ" sz="2000" b="1" dirty="0">
              <a:latin typeface="Times New Roman" panose="02020603050405020304" pitchFamily="18" charset="0"/>
            </a:endParaRPr>
          </a:p>
          <a:p>
            <a:pPr eaLnBrk="1" hangingPunct="1">
              <a:buClr>
                <a:schemeClr val="hlink"/>
              </a:buClr>
              <a:buSzPct val="75000"/>
              <a:buFont typeface="Wingdings" panose="05000000000000000000" pitchFamily="2" charset="2"/>
              <a:buChar char="l"/>
            </a:pPr>
            <a:endParaRPr lang="cs-CZ" altLang="cs-CZ" sz="2000" b="1" dirty="0">
              <a:latin typeface="Times New Roman" panose="02020603050405020304" pitchFamily="18" charset="0"/>
            </a:endParaRPr>
          </a:p>
          <a:p>
            <a:pPr eaLnBrk="1" hangingPunct="1">
              <a:buClr>
                <a:schemeClr val="hlink"/>
              </a:buClr>
              <a:buSzPct val="75000"/>
              <a:buFont typeface="Wingdings" panose="05000000000000000000" pitchFamily="2" charset="2"/>
              <a:buChar char="l"/>
            </a:pPr>
            <a:endParaRPr lang="cs-CZ" altLang="cs-CZ" sz="2000" b="1" dirty="0">
              <a:latin typeface="Times New Roman" panose="02020603050405020304" pitchFamily="18" charset="0"/>
            </a:endParaRPr>
          </a:p>
        </p:txBody>
      </p:sp>
      <p:cxnSp>
        <p:nvCxnSpPr>
          <p:cNvPr id="30" name="Přímá spojovací šipka 29">
            <a:extLst>
              <a:ext uri="{FF2B5EF4-FFF2-40B4-BE49-F238E27FC236}">
                <a16:creationId xmlns:a16="http://schemas.microsoft.com/office/drawing/2014/main" id="{44B57074-3EFD-AD73-4DFB-B292C58EFDA7}"/>
              </a:ext>
            </a:extLst>
          </p:cNvPr>
          <p:cNvCxnSpPr/>
          <p:nvPr/>
        </p:nvCxnSpPr>
        <p:spPr>
          <a:xfrm>
            <a:off x="3671888" y="2079625"/>
            <a:ext cx="53975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2">
            <a:extLst>
              <a:ext uri="{FF2B5EF4-FFF2-40B4-BE49-F238E27FC236}">
                <a16:creationId xmlns:a16="http://schemas.microsoft.com/office/drawing/2014/main" id="{645B5E6C-729F-AE21-F6DC-EFE127726B9F}"/>
              </a:ext>
            </a:extLst>
          </p:cNvPr>
          <p:cNvSpPr>
            <a:spLocks noChangeArrowheads="1"/>
          </p:cNvSpPr>
          <p:nvPr/>
        </p:nvSpPr>
        <p:spPr bwMode="auto">
          <a:xfrm>
            <a:off x="457200" y="53975"/>
            <a:ext cx="8229600" cy="719138"/>
          </a:xfrm>
          <a:prstGeom prst="rect">
            <a:avLst/>
          </a:prstGeom>
          <a:noFill/>
          <a:ln w="9525">
            <a:noFill/>
            <a:miter lim="800000"/>
            <a:headEnd/>
            <a:tailEnd/>
          </a:ln>
          <a:effectLst/>
        </p:spPr>
        <p:txBody>
          <a:bodyPr anchor="ctr" anchorCtr="1"/>
          <a:lstStyle/>
          <a:p>
            <a:pPr algn="ctr">
              <a:defRPr/>
            </a:pPr>
            <a:r>
              <a:rPr lang="cs-CZ" sz="3600" b="1" dirty="0">
                <a:latin typeface="Calibri" panose="020F0502020204030204" pitchFamily="34" charset="0"/>
                <a:ea typeface="+mj-ea"/>
                <a:cs typeface="+mj-cs"/>
              </a:rPr>
              <a:t>Ekologické řady (EŘ)</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CFB4A9A9-93CC-C8F3-D68C-080CC4F535CD}"/>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a:t>
            </a:r>
          </a:p>
        </p:txBody>
      </p:sp>
      <p:sp>
        <p:nvSpPr>
          <p:cNvPr id="308227" name="Rectangle 4">
            <a:extLst>
              <a:ext uri="{FF2B5EF4-FFF2-40B4-BE49-F238E27FC236}">
                <a16:creationId xmlns:a16="http://schemas.microsoft.com/office/drawing/2014/main" id="{68CDFC0C-BCA1-6AD9-C361-1A102BB86282}"/>
              </a:ext>
            </a:extLst>
          </p:cNvPr>
          <p:cNvSpPr>
            <a:spLocks noChangeArrowheads="1"/>
          </p:cNvSpPr>
          <p:nvPr/>
        </p:nvSpPr>
        <p:spPr bwMode="auto">
          <a:xfrm>
            <a:off x="107949" y="819150"/>
            <a:ext cx="9036049"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000" b="1" dirty="0"/>
              <a:t>v podstatě kombinace </a:t>
            </a:r>
            <a:r>
              <a:rPr lang="cs-CZ" altLang="cs-CZ" sz="2000" b="1" dirty="0">
                <a:solidFill>
                  <a:srgbClr val="FF0000"/>
                </a:solidFill>
              </a:rPr>
              <a:t>skeletovitosti/</a:t>
            </a:r>
            <a:r>
              <a:rPr lang="cs-CZ" altLang="cs-CZ" sz="2000" b="1" dirty="0" err="1">
                <a:solidFill>
                  <a:srgbClr val="FF0000"/>
                </a:solidFill>
              </a:rPr>
              <a:t>hlinitosti</a:t>
            </a:r>
            <a:r>
              <a:rPr lang="cs-CZ" altLang="cs-CZ" sz="2000" b="1" dirty="0"/>
              <a:t>, </a:t>
            </a:r>
            <a:r>
              <a:rPr lang="cs-CZ" altLang="cs-CZ" sz="2000" b="1" dirty="0">
                <a:solidFill>
                  <a:srgbClr val="FF0000"/>
                </a:solidFill>
              </a:rPr>
              <a:t>obsahu živin </a:t>
            </a:r>
            <a:r>
              <a:rPr lang="cs-CZ" altLang="cs-CZ" sz="2000" b="1" dirty="0"/>
              <a:t>a </a:t>
            </a:r>
            <a:r>
              <a:rPr lang="cs-CZ" altLang="cs-CZ" sz="2000" b="1" dirty="0">
                <a:solidFill>
                  <a:srgbClr val="FF0000"/>
                </a:solidFill>
              </a:rPr>
              <a:t>hydrického režimu</a:t>
            </a:r>
          </a:p>
          <a:p>
            <a:pPr eaLnBrk="1" hangingPunct="1">
              <a:buSzPct val="75000"/>
            </a:pPr>
            <a:r>
              <a:rPr lang="cs-CZ" altLang="cs-CZ" sz="2000" b="1" dirty="0"/>
              <a:t>vymezené na základě hospodářsky významných vlastností půdy (</a:t>
            </a:r>
            <a:r>
              <a:rPr lang="cs-CZ" altLang="cs-CZ" sz="2000" b="1" dirty="0" err="1"/>
              <a:t>trofismus</a:t>
            </a:r>
            <a:r>
              <a:rPr lang="cs-CZ" altLang="cs-CZ" sz="2000" b="1" dirty="0"/>
              <a:t> půdy, bazická saturace, vodní režim, obsah skeletu, tvar terénu)</a:t>
            </a:r>
          </a:p>
          <a:p>
            <a:pPr eaLnBrk="1" hangingPunct="1">
              <a:buSzPct val="75000"/>
            </a:pPr>
            <a:r>
              <a:rPr lang="cs-CZ" altLang="cs-CZ" sz="2000" b="1" dirty="0"/>
              <a:t>spolu s vegetačním stupněm (</a:t>
            </a:r>
            <a:r>
              <a:rPr lang="cs-CZ" altLang="cs-CZ" sz="2000" b="1" dirty="0">
                <a:solidFill>
                  <a:srgbClr val="FF0000"/>
                </a:solidFill>
              </a:rPr>
              <a:t>ne u všech jednotek!</a:t>
            </a:r>
            <a:r>
              <a:rPr lang="cs-CZ" altLang="cs-CZ" sz="2000" b="1" dirty="0"/>
              <a:t>) definují soubor lesních typů</a:t>
            </a:r>
          </a:p>
        </p:txBody>
      </p:sp>
      <p:graphicFrame>
        <p:nvGraphicFramePr>
          <p:cNvPr id="2" name="Tabulka 1">
            <a:extLst>
              <a:ext uri="{FF2B5EF4-FFF2-40B4-BE49-F238E27FC236}">
                <a16:creationId xmlns:a16="http://schemas.microsoft.com/office/drawing/2014/main" id="{70A2B240-3978-7A3D-C5DA-D800D49648F9}"/>
              </a:ext>
            </a:extLst>
          </p:cNvPr>
          <p:cNvGraphicFramePr>
            <a:graphicFrameLocks noGrp="1"/>
          </p:cNvGraphicFramePr>
          <p:nvPr/>
        </p:nvGraphicFramePr>
        <p:xfrm>
          <a:off x="5357501" y="3542430"/>
          <a:ext cx="3636912" cy="3211594"/>
        </p:xfrm>
        <a:graphic>
          <a:graphicData uri="http://schemas.openxmlformats.org/drawingml/2006/table">
            <a:tbl>
              <a:tblPr firstRow="1" bandRow="1">
                <a:tableStyleId>{5C22544A-7EE6-4342-B048-85BDC9FD1C3A}</a:tableStyleId>
              </a:tblPr>
              <a:tblGrid>
                <a:gridCol w="3636912">
                  <a:extLst>
                    <a:ext uri="{9D8B030D-6E8A-4147-A177-3AD203B41FA5}">
                      <a16:colId xmlns:a16="http://schemas.microsoft.com/office/drawing/2014/main" val="3222393036"/>
                    </a:ext>
                  </a:extLst>
                </a:gridCol>
              </a:tblGrid>
              <a:tr h="360380">
                <a:tc>
                  <a:txBody>
                    <a:bodyPr/>
                    <a:lstStyle/>
                    <a:p>
                      <a:r>
                        <a:rPr lang="cs-CZ" sz="1400" b="1" dirty="0">
                          <a:solidFill>
                            <a:srgbClr val="FF0000"/>
                          </a:solidFill>
                        </a:rPr>
                        <a:t>Skelet nad 80 % neprůchozí pro techniku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6648333"/>
                  </a:ext>
                </a:extLst>
              </a:tr>
              <a:tr h="386975">
                <a:tc>
                  <a:txBody>
                    <a:bodyPr/>
                    <a:lstStyle/>
                    <a:p>
                      <a:r>
                        <a:rPr lang="cs-CZ" sz="1400" b="1" dirty="0">
                          <a:solidFill>
                            <a:srgbClr val="FF0000"/>
                          </a:solidFill>
                        </a:rPr>
                        <a:t>Zakrslost vegetace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205478"/>
                  </a:ext>
                </a:extLst>
              </a:tr>
              <a:tr h="360380">
                <a:tc>
                  <a:txBody>
                    <a:bodyPr/>
                    <a:lstStyle/>
                    <a:p>
                      <a:r>
                        <a:rPr lang="cs-CZ" sz="1400" b="1" dirty="0">
                          <a:solidFill>
                            <a:srgbClr val="FF0000"/>
                          </a:solidFill>
                        </a:rPr>
                        <a:t>Skelet 50–90 % (kromě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4313398"/>
                  </a:ext>
                </a:extLst>
              </a:tr>
              <a:tr h="517013">
                <a:tc>
                  <a:txBody>
                    <a:bodyPr/>
                    <a:lstStyle/>
                    <a:p>
                      <a:r>
                        <a:rPr lang="cs-CZ" sz="1400" b="1" dirty="0">
                          <a:solidFill>
                            <a:srgbClr val="FF0000"/>
                          </a:solidFill>
                        </a:rPr>
                        <a:t>Skelet 10–50 %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4662490"/>
                  </a:ext>
                </a:extLst>
              </a:tr>
              <a:tr h="399957">
                <a:tc>
                  <a:txBody>
                    <a:bodyPr/>
                    <a:lstStyle/>
                    <a:p>
                      <a:r>
                        <a:rPr lang="cs-CZ" sz="1400" b="1" dirty="0">
                          <a:solidFill>
                            <a:srgbClr val="FF0000"/>
                          </a:solidFill>
                        </a:rPr>
                        <a:t>Skele</a:t>
                      </a:r>
                      <a:r>
                        <a:rPr lang="cs-CZ" sz="1400" b="1" dirty="0">
                          <a:solidFill>
                            <a:srgbClr val="0070C0"/>
                          </a:solidFill>
                        </a:rPr>
                        <a:t>t do 10 %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8147920"/>
                  </a:ext>
                </a:extLst>
              </a:tr>
              <a:tr h="399957">
                <a:tc>
                  <a:txBody>
                    <a:bodyPr/>
                    <a:lstStyle/>
                    <a:p>
                      <a:r>
                        <a:rPr lang="cs-CZ" sz="1400" b="1" dirty="0">
                          <a:solidFill>
                            <a:srgbClr val="0070C0"/>
                          </a:solidFill>
                        </a:rPr>
                        <a:t>Oglejení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7099903"/>
                  </a:ext>
                </a:extLst>
              </a:tr>
              <a:tr h="399957">
                <a:tc>
                  <a:txBody>
                    <a:bodyPr/>
                    <a:lstStyle/>
                    <a:p>
                      <a:r>
                        <a:rPr lang="cs-CZ" sz="1400" b="1" dirty="0">
                          <a:solidFill>
                            <a:srgbClr val="0070C0"/>
                          </a:solidFill>
                        </a:rPr>
                        <a:t>Glej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0321950"/>
                  </a:ext>
                </a:extLst>
              </a:tr>
              <a:tr h="386975">
                <a:tc>
                  <a:txBody>
                    <a:bodyPr/>
                    <a:lstStyle/>
                    <a:p>
                      <a:r>
                        <a:rPr lang="cs-CZ" sz="1400" b="1" dirty="0">
                          <a:solidFill>
                            <a:srgbClr val="0070C0"/>
                          </a:solidFill>
                        </a:rPr>
                        <a:t>Organozem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3138860"/>
                  </a:ext>
                </a:extLst>
              </a:tr>
            </a:tbl>
          </a:graphicData>
        </a:graphic>
      </p:graphicFrame>
      <p:sp>
        <p:nvSpPr>
          <p:cNvPr id="17" name="Obdélník 16">
            <a:extLst>
              <a:ext uri="{FF2B5EF4-FFF2-40B4-BE49-F238E27FC236}">
                <a16:creationId xmlns:a16="http://schemas.microsoft.com/office/drawing/2014/main" id="{FE3B2E5E-3344-7C18-DF57-78F388F566D6}"/>
              </a:ext>
            </a:extLst>
          </p:cNvPr>
          <p:cNvSpPr/>
          <p:nvPr/>
        </p:nvSpPr>
        <p:spPr>
          <a:xfrm>
            <a:off x="3466214" y="4167963"/>
            <a:ext cx="138223" cy="113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TextovéPole 17">
            <a:extLst>
              <a:ext uri="{FF2B5EF4-FFF2-40B4-BE49-F238E27FC236}">
                <a16:creationId xmlns:a16="http://schemas.microsoft.com/office/drawing/2014/main" id="{6E3F96D3-E8ED-0584-43F0-6DD330EDC269}"/>
              </a:ext>
            </a:extLst>
          </p:cNvPr>
          <p:cNvSpPr txBox="1"/>
          <p:nvPr/>
        </p:nvSpPr>
        <p:spPr>
          <a:xfrm>
            <a:off x="3078180" y="3983297"/>
            <a:ext cx="350847" cy="338554"/>
          </a:xfrm>
          <a:prstGeom prst="rect">
            <a:avLst/>
          </a:prstGeom>
          <a:noFill/>
        </p:spPr>
        <p:txBody>
          <a:bodyPr wrap="square" rtlCol="0">
            <a:spAutoFit/>
          </a:bodyPr>
          <a:lstStyle/>
          <a:p>
            <a:r>
              <a:rPr lang="cs-CZ" sz="1600" dirty="0">
                <a:solidFill>
                  <a:schemeClr val="tx1">
                    <a:lumMod val="65000"/>
                    <a:lumOff val="35000"/>
                  </a:schemeClr>
                </a:solidFill>
              </a:rPr>
              <a:t>F</a:t>
            </a:r>
          </a:p>
        </p:txBody>
      </p:sp>
      <p:sp>
        <p:nvSpPr>
          <p:cNvPr id="29" name="TextovéPole 28">
            <a:extLst>
              <a:ext uri="{FF2B5EF4-FFF2-40B4-BE49-F238E27FC236}">
                <a16:creationId xmlns:a16="http://schemas.microsoft.com/office/drawing/2014/main" id="{C16CCB5B-51EB-2254-8738-C95B2840C8E7}"/>
              </a:ext>
            </a:extLst>
          </p:cNvPr>
          <p:cNvSpPr txBox="1"/>
          <p:nvPr/>
        </p:nvSpPr>
        <p:spPr>
          <a:xfrm>
            <a:off x="2190307" y="2264431"/>
            <a:ext cx="3167167" cy="276999"/>
          </a:xfrm>
          <a:prstGeom prst="rect">
            <a:avLst/>
          </a:prstGeom>
          <a:noFill/>
        </p:spPr>
        <p:txBody>
          <a:bodyPr wrap="square" rtlCol="0">
            <a:spAutoFit/>
          </a:bodyPr>
          <a:lstStyle/>
          <a:p>
            <a:pPr algn="ctr"/>
            <a:r>
              <a:rPr lang="cs-CZ" sz="1200" b="1" dirty="0">
                <a:solidFill>
                  <a:srgbClr val="00B050"/>
                </a:solidFill>
              </a:rPr>
              <a:t>Obsah živin</a:t>
            </a:r>
          </a:p>
        </p:txBody>
      </p:sp>
      <p:cxnSp>
        <p:nvCxnSpPr>
          <p:cNvPr id="31" name="Přímá spojnice se šipkou 30">
            <a:extLst>
              <a:ext uri="{FF2B5EF4-FFF2-40B4-BE49-F238E27FC236}">
                <a16:creationId xmlns:a16="http://schemas.microsoft.com/office/drawing/2014/main" id="{AD579A39-5361-5E01-C738-0C2277B6A1E2}"/>
              </a:ext>
            </a:extLst>
          </p:cNvPr>
          <p:cNvCxnSpPr/>
          <p:nvPr/>
        </p:nvCxnSpPr>
        <p:spPr>
          <a:xfrm>
            <a:off x="2169042" y="2586007"/>
            <a:ext cx="3188432" cy="0"/>
          </a:xfrm>
          <a:prstGeom prst="straightConnector1">
            <a:avLst/>
          </a:prstGeom>
          <a:ln w="28575">
            <a:solidFill>
              <a:srgbClr val="33993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2" name="Skupina 21">
            <a:extLst>
              <a:ext uri="{FF2B5EF4-FFF2-40B4-BE49-F238E27FC236}">
                <a16:creationId xmlns:a16="http://schemas.microsoft.com/office/drawing/2014/main" id="{220956F6-9087-AA93-5EC7-C53312966103}"/>
              </a:ext>
            </a:extLst>
          </p:cNvPr>
          <p:cNvGrpSpPr/>
          <p:nvPr/>
        </p:nvGrpSpPr>
        <p:grpSpPr>
          <a:xfrm>
            <a:off x="115551" y="2628548"/>
            <a:ext cx="5241950" cy="4157389"/>
            <a:chOff x="115551" y="2628548"/>
            <a:chExt cx="5241950" cy="4157389"/>
          </a:xfrm>
        </p:grpSpPr>
        <p:grpSp>
          <p:nvGrpSpPr>
            <p:cNvPr id="28" name="Skupina 27">
              <a:extLst>
                <a:ext uri="{FF2B5EF4-FFF2-40B4-BE49-F238E27FC236}">
                  <a16:creationId xmlns:a16="http://schemas.microsoft.com/office/drawing/2014/main" id="{146405AA-1ACC-90F1-D596-C1DBF80823AA}"/>
                </a:ext>
              </a:extLst>
            </p:cNvPr>
            <p:cNvGrpSpPr/>
            <p:nvPr/>
          </p:nvGrpSpPr>
          <p:grpSpPr>
            <a:xfrm>
              <a:off x="115551" y="2628548"/>
              <a:ext cx="5241950" cy="4157389"/>
              <a:chOff x="115551" y="2245090"/>
              <a:chExt cx="5241950" cy="4157389"/>
            </a:xfrm>
          </p:grpSpPr>
          <p:grpSp>
            <p:nvGrpSpPr>
              <p:cNvPr id="19" name="Skupina 18">
                <a:extLst>
                  <a:ext uri="{FF2B5EF4-FFF2-40B4-BE49-F238E27FC236}">
                    <a16:creationId xmlns:a16="http://schemas.microsoft.com/office/drawing/2014/main" id="{EEE85932-9D0B-2330-00E3-D4E2AF561C7B}"/>
                  </a:ext>
                </a:extLst>
              </p:cNvPr>
              <p:cNvGrpSpPr/>
              <p:nvPr/>
            </p:nvGrpSpPr>
            <p:grpSpPr>
              <a:xfrm>
                <a:off x="785501" y="2245090"/>
                <a:ext cx="4572000" cy="4157389"/>
                <a:chOff x="431540" y="2245090"/>
                <a:chExt cx="4572000" cy="4157389"/>
              </a:xfrm>
            </p:grpSpPr>
            <p:pic>
              <p:nvPicPr>
                <p:cNvPr id="308228" name="Picture 6">
                  <a:extLst>
                    <a:ext uri="{FF2B5EF4-FFF2-40B4-BE49-F238E27FC236}">
                      <a16:creationId xmlns:a16="http://schemas.microsoft.com/office/drawing/2014/main" id="{F32DBC0B-F0D7-D0E0-0D50-892D6FDCA8E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4820"/>
                <a:stretch/>
              </p:blipFill>
              <p:spPr bwMode="auto">
                <a:xfrm>
                  <a:off x="431540" y="2245090"/>
                  <a:ext cx="4571973" cy="206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6">
                  <a:extLst>
                    <a:ext uri="{FF2B5EF4-FFF2-40B4-BE49-F238E27FC236}">
                      <a16:creationId xmlns:a16="http://schemas.microsoft.com/office/drawing/2014/main" id="{2EBDC1F0-36F3-0F7A-EF6F-2A34AD78939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54355"/>
                <a:stretch/>
              </p:blipFill>
              <p:spPr bwMode="auto">
                <a:xfrm>
                  <a:off x="431540" y="4318468"/>
                  <a:ext cx="4572000" cy="2084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Přímá spojnice 8">
                  <a:extLst>
                    <a:ext uri="{FF2B5EF4-FFF2-40B4-BE49-F238E27FC236}">
                      <a16:creationId xmlns:a16="http://schemas.microsoft.com/office/drawing/2014/main" id="{15CFFB38-90A9-FB92-FF92-00C12D080BCB}"/>
                    </a:ext>
                  </a:extLst>
                </p:cNvPr>
                <p:cNvCxnSpPr>
                  <a:cxnSpLocks/>
                </p:cNvCxnSpPr>
                <p:nvPr/>
              </p:nvCxnSpPr>
              <p:spPr>
                <a:xfrm flipV="1">
                  <a:off x="503548" y="4302510"/>
                  <a:ext cx="4429959" cy="15957"/>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23" name="Přímá spojnice se šipkou 22">
                <a:extLst>
                  <a:ext uri="{FF2B5EF4-FFF2-40B4-BE49-F238E27FC236}">
                    <a16:creationId xmlns:a16="http://schemas.microsoft.com/office/drawing/2014/main" id="{02D4CB85-0CD3-02DD-77BA-C5958C745E7A}"/>
                  </a:ext>
                </a:extLst>
              </p:cNvPr>
              <p:cNvCxnSpPr/>
              <p:nvPr/>
            </p:nvCxnSpPr>
            <p:spPr>
              <a:xfrm>
                <a:off x="700548" y="3158972"/>
                <a:ext cx="0" cy="115949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Přímá spojnice se šipkou 24">
                <a:extLst>
                  <a:ext uri="{FF2B5EF4-FFF2-40B4-BE49-F238E27FC236}">
                    <a16:creationId xmlns:a16="http://schemas.microsoft.com/office/drawing/2014/main" id="{E564EE77-D0EF-BD0B-51AF-D9AC1E619F15}"/>
                  </a:ext>
                </a:extLst>
              </p:cNvPr>
              <p:cNvCxnSpPr/>
              <p:nvPr/>
            </p:nvCxnSpPr>
            <p:spPr>
              <a:xfrm>
                <a:off x="685800" y="5073445"/>
                <a:ext cx="0" cy="1297121"/>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ovéPole 25">
                <a:extLst>
                  <a:ext uri="{FF2B5EF4-FFF2-40B4-BE49-F238E27FC236}">
                    <a16:creationId xmlns:a16="http://schemas.microsoft.com/office/drawing/2014/main" id="{EF900307-096B-8698-A102-9E5253C3DB2B}"/>
                  </a:ext>
                </a:extLst>
              </p:cNvPr>
              <p:cNvSpPr txBox="1"/>
              <p:nvPr/>
            </p:nvSpPr>
            <p:spPr>
              <a:xfrm>
                <a:off x="115551" y="3156651"/>
                <a:ext cx="553998" cy="1082996"/>
              </a:xfrm>
              <a:prstGeom prst="rect">
                <a:avLst/>
              </a:prstGeom>
              <a:noFill/>
            </p:spPr>
            <p:txBody>
              <a:bodyPr vert="vert270" wrap="square" rtlCol="0">
                <a:spAutoFit/>
              </a:bodyPr>
              <a:lstStyle/>
              <a:p>
                <a:pPr algn="ctr"/>
                <a:r>
                  <a:rPr lang="cs-CZ" sz="1200" b="1" dirty="0">
                    <a:solidFill>
                      <a:srgbClr val="FF0000"/>
                    </a:solidFill>
                  </a:rPr>
                  <a:t>Skeletovitost (a zakrslost)</a:t>
                </a:r>
              </a:p>
            </p:txBody>
          </p:sp>
          <p:sp>
            <p:nvSpPr>
              <p:cNvPr id="27" name="TextovéPole 26">
                <a:extLst>
                  <a:ext uri="{FF2B5EF4-FFF2-40B4-BE49-F238E27FC236}">
                    <a16:creationId xmlns:a16="http://schemas.microsoft.com/office/drawing/2014/main" id="{6E399F49-0663-A9E7-1576-E3BDABD6ADE2}"/>
                  </a:ext>
                </a:extLst>
              </p:cNvPr>
              <p:cNvSpPr txBox="1"/>
              <p:nvPr/>
            </p:nvSpPr>
            <p:spPr>
              <a:xfrm>
                <a:off x="143507" y="5244692"/>
                <a:ext cx="553998" cy="954626"/>
              </a:xfrm>
              <a:prstGeom prst="rect">
                <a:avLst/>
              </a:prstGeom>
              <a:noFill/>
            </p:spPr>
            <p:txBody>
              <a:bodyPr vert="vert270" wrap="square" rtlCol="0">
                <a:spAutoFit/>
              </a:bodyPr>
              <a:lstStyle/>
              <a:p>
                <a:pPr algn="ctr"/>
                <a:r>
                  <a:rPr lang="cs-CZ" sz="1200" b="1" dirty="0">
                    <a:solidFill>
                      <a:srgbClr val="0070C0"/>
                    </a:solidFill>
                  </a:rPr>
                  <a:t>Hydrický režim</a:t>
                </a:r>
              </a:p>
            </p:txBody>
          </p:sp>
        </p:grpSp>
        <p:sp>
          <p:nvSpPr>
            <p:cNvPr id="4" name="Obdélník 3">
              <a:extLst>
                <a:ext uri="{FF2B5EF4-FFF2-40B4-BE49-F238E27FC236}">
                  <a16:creationId xmlns:a16="http://schemas.microsoft.com/office/drawing/2014/main" id="{BC0A03CB-1273-0533-A64A-BBC5C711301F}"/>
                </a:ext>
              </a:extLst>
            </p:cNvPr>
            <p:cNvSpPr/>
            <p:nvPr/>
          </p:nvSpPr>
          <p:spPr>
            <a:xfrm>
              <a:off x="3786500" y="4554124"/>
              <a:ext cx="245440" cy="1052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2977A7E7-B7B9-9FC0-B2D0-42C3683BDA5F}"/>
                </a:ext>
              </a:extLst>
            </p:cNvPr>
            <p:cNvSpPr txBox="1"/>
            <p:nvPr/>
          </p:nvSpPr>
          <p:spPr>
            <a:xfrm>
              <a:off x="3391176" y="4369458"/>
              <a:ext cx="245440" cy="369332"/>
            </a:xfrm>
            <a:prstGeom prst="rect">
              <a:avLst/>
            </a:prstGeom>
            <a:noFill/>
          </p:spPr>
          <p:txBody>
            <a:bodyPr wrap="square" rtlCol="0">
              <a:spAutoFit/>
            </a:bodyPr>
            <a:lstStyle/>
            <a:p>
              <a:r>
                <a:rPr lang="cs-CZ" dirty="0">
                  <a:solidFill>
                    <a:schemeClr val="tx1">
                      <a:lumMod val="65000"/>
                      <a:lumOff val="35000"/>
                    </a:schemeClr>
                  </a:solidFill>
                </a:rPr>
                <a:t>F</a:t>
              </a:r>
            </a:p>
          </p:txBody>
        </p:sp>
        <p:cxnSp>
          <p:nvCxnSpPr>
            <p:cNvPr id="20" name="Přímá spojnice 19">
              <a:extLst>
                <a:ext uri="{FF2B5EF4-FFF2-40B4-BE49-F238E27FC236}">
                  <a16:creationId xmlns:a16="http://schemas.microsoft.com/office/drawing/2014/main" id="{54482496-C9DA-6D91-1B99-94DADA934EE2}"/>
                </a:ext>
              </a:extLst>
            </p:cNvPr>
            <p:cNvCxnSpPr>
              <a:cxnSpLocks/>
            </p:cNvCxnSpPr>
            <p:nvPr/>
          </p:nvCxnSpPr>
          <p:spPr>
            <a:xfrm flipV="1">
              <a:off x="3078180" y="4307837"/>
              <a:ext cx="708320" cy="873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23C4C38B-19BC-9DC3-C03B-27A5E40A3DFB}"/>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a:t>
            </a:r>
            <a:r>
              <a:rPr lang="cs-CZ" sz="3600" b="1" dirty="0">
                <a:solidFill>
                  <a:srgbClr val="FF0000"/>
                </a:solidFill>
                <a:latin typeface="Calibri" panose="020F0502020204030204" pitchFamily="34" charset="0"/>
                <a:ea typeface="+mj-ea"/>
                <a:cs typeface="+mj-cs"/>
              </a:rPr>
              <a:t>ke zkoušce</a:t>
            </a:r>
          </a:p>
        </p:txBody>
      </p:sp>
      <p:sp>
        <p:nvSpPr>
          <p:cNvPr id="310275" name="Rectangle 4">
            <a:extLst>
              <a:ext uri="{FF2B5EF4-FFF2-40B4-BE49-F238E27FC236}">
                <a16:creationId xmlns:a16="http://schemas.microsoft.com/office/drawing/2014/main" id="{2BD6E257-CB2D-A1CF-5032-9AC8B26B7B5A}"/>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000" b="1" dirty="0"/>
              <a:t>Označení EK, název EK</a:t>
            </a:r>
          </a:p>
          <a:p>
            <a:pPr eaLnBrk="1" hangingPunct="1">
              <a:buSzPct val="75000"/>
            </a:pPr>
            <a:r>
              <a:rPr lang="cs-CZ" altLang="cs-CZ" sz="2000" b="1" dirty="0"/>
              <a:t>Popis EK</a:t>
            </a:r>
          </a:p>
          <a:p>
            <a:pPr eaLnBrk="1" hangingPunct="1">
              <a:buSzPct val="75000"/>
            </a:pPr>
            <a:r>
              <a:rPr lang="cs-CZ" altLang="cs-CZ" sz="2000" b="1" dirty="0"/>
              <a:t>Horniny, reliéf, půdy (obsah </a:t>
            </a:r>
            <a:r>
              <a:rPr lang="cs-CZ" altLang="cs-CZ" sz="2000" b="1" dirty="0">
                <a:solidFill>
                  <a:srgbClr val="FF0000"/>
                </a:solidFill>
              </a:rPr>
              <a:t>živin</a:t>
            </a:r>
            <a:r>
              <a:rPr lang="cs-CZ" altLang="cs-CZ" sz="2000" b="1" dirty="0"/>
              <a:t>, pH, </a:t>
            </a:r>
            <a:r>
              <a:rPr lang="cs-CZ" altLang="cs-CZ" sz="2000" b="1" dirty="0">
                <a:solidFill>
                  <a:srgbClr val="FF0000"/>
                </a:solidFill>
              </a:rPr>
              <a:t>kamenitost</a:t>
            </a:r>
            <a:r>
              <a:rPr lang="cs-CZ" altLang="cs-CZ" sz="2000" b="1" dirty="0"/>
              <a:t>, </a:t>
            </a:r>
            <a:r>
              <a:rPr lang="cs-CZ" altLang="cs-CZ" sz="2000" b="1" dirty="0">
                <a:solidFill>
                  <a:srgbClr val="FF0000"/>
                </a:solidFill>
              </a:rPr>
              <a:t>hydrický režim</a:t>
            </a:r>
            <a:r>
              <a:rPr lang="cs-CZ" altLang="cs-CZ" sz="2000" b="1" dirty="0"/>
              <a:t>)</a:t>
            </a:r>
          </a:p>
          <a:p>
            <a:pPr eaLnBrk="1" hangingPunct="1">
              <a:buSzPct val="75000"/>
            </a:pPr>
            <a:r>
              <a:rPr lang="cs-CZ" altLang="cs-CZ" sz="2000" b="1" dirty="0"/>
              <a:t>Fytoindikačně významné druhy rostlin, ekologické skupiny rostlin</a:t>
            </a:r>
          </a:p>
          <a:p>
            <a:pPr eaLnBrk="1" hangingPunct="1">
              <a:buSzPct val="75000"/>
            </a:pPr>
            <a:r>
              <a:rPr lang="cs-CZ" altLang="cs-CZ" sz="2000" b="1" dirty="0"/>
              <a:t>Bonita dřevin</a:t>
            </a:r>
          </a:p>
          <a:p>
            <a:pPr eaLnBrk="1" hangingPunct="1">
              <a:buSzPct val="75000"/>
            </a:pPr>
            <a:r>
              <a:rPr lang="cs-CZ" altLang="cs-CZ" sz="2000" b="1" dirty="0"/>
              <a:t>Návaznosti v terénu</a:t>
            </a:r>
          </a:p>
          <a:p>
            <a:pPr eaLnBrk="1" hangingPunct="1">
              <a:buSzPct val="75000"/>
            </a:pPr>
            <a:r>
              <a:rPr lang="cs-CZ" altLang="cs-CZ" sz="2000" b="1" dirty="0"/>
              <a:t>Reprezentativní příklady</a:t>
            </a:r>
          </a:p>
          <a:p>
            <a:pPr eaLnBrk="1" hangingPunct="1">
              <a:buSzPct val="75000"/>
            </a:pPr>
            <a:r>
              <a:rPr lang="cs-CZ" altLang="cs-CZ" sz="2000" b="1" dirty="0"/>
              <a:t>Podmínky pro lesnické hospodaření (např. </a:t>
            </a:r>
            <a:r>
              <a:rPr lang="cs-CZ" altLang="cs-CZ" sz="2000" b="1"/>
              <a:t>specifika těžebně-dopravních technologií, zalesňování, ochrany lesa apod.)</a:t>
            </a:r>
          </a:p>
          <a:p>
            <a:pPr eaLnBrk="1" hangingPunct="1">
              <a:buSzPct val="75000"/>
            </a:pPr>
            <a:endParaRPr lang="cs-CZ" altLang="cs-CZ" sz="2000" b="1" dirty="0"/>
          </a:p>
          <a:p>
            <a:pPr eaLnBrk="1" hangingPunct="1">
              <a:buSzPct val="75000"/>
            </a:pPr>
            <a:endParaRPr lang="cs-CZ" altLang="cs-CZ" sz="2000" b="1"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Obrázek 7">
            <a:extLst>
              <a:ext uri="{FF2B5EF4-FFF2-40B4-BE49-F238E27FC236}">
                <a16:creationId xmlns:a16="http://schemas.microsoft.com/office/drawing/2014/main" id="{44FE4019-C238-2AAC-1797-651CC041F412}"/>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38725" y="4033838"/>
            <a:ext cx="412115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Rectangle 2">
            <a:extLst>
              <a:ext uri="{FF2B5EF4-FFF2-40B4-BE49-F238E27FC236}">
                <a16:creationId xmlns:a16="http://schemas.microsoft.com/office/drawing/2014/main" id="{AEBDF193-56DF-9EC7-B89E-9807E7DE3F25}"/>
              </a:ext>
            </a:extLst>
          </p:cNvPr>
          <p:cNvSpPr>
            <a:spLocks noChangeArrowheads="1"/>
          </p:cNvSpPr>
          <p:nvPr/>
        </p:nvSpPr>
        <p:spPr bwMode="auto">
          <a:xfrm>
            <a:off x="457200" y="53975"/>
            <a:ext cx="8229600" cy="719138"/>
          </a:xfrm>
          <a:prstGeom prst="rect">
            <a:avLst/>
          </a:prstGeom>
          <a:noFill/>
          <a:ln w="9525">
            <a:noFill/>
            <a:miter lim="800000"/>
            <a:headEnd/>
            <a:tailEnd/>
          </a:ln>
          <a:effectLst/>
        </p:spPr>
        <p:txBody>
          <a:bodyPr anchor="ctr" anchorCtr="1"/>
          <a:lstStyle/>
          <a:p>
            <a:pPr algn="ctr">
              <a:defRPr/>
            </a:pPr>
            <a:r>
              <a:rPr lang="cs-CZ" sz="3600" b="1" dirty="0">
                <a:solidFill>
                  <a:schemeClr val="tx2"/>
                </a:solidFill>
                <a:effectLst>
                  <a:outerShdw blurRad="38100" dist="38100" dir="2700000" algn="tl">
                    <a:srgbClr val="FFFFFF"/>
                  </a:outerShdw>
                </a:effectLst>
                <a:latin typeface="Times New Roman" pitchFamily="18" charset="0"/>
              </a:rPr>
              <a:t> </a:t>
            </a:r>
            <a:r>
              <a:rPr lang="cs-CZ" sz="3600" b="1" dirty="0">
                <a:latin typeface="Calibri" panose="020F0502020204030204" pitchFamily="34" charset="0"/>
                <a:ea typeface="+mj-ea"/>
                <a:cs typeface="+mj-cs"/>
              </a:rPr>
              <a:t>Ekologická řada extrémní (Z) (zakrslá)</a:t>
            </a:r>
          </a:p>
        </p:txBody>
      </p:sp>
      <p:sp>
        <p:nvSpPr>
          <p:cNvPr id="312324" name="Rectangle 4">
            <a:extLst>
              <a:ext uri="{FF2B5EF4-FFF2-40B4-BE49-F238E27FC236}">
                <a16:creationId xmlns:a16="http://schemas.microsoft.com/office/drawing/2014/main" id="{132CFAE4-E3E9-3FB6-6504-D8D33273A010}"/>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000" b="1">
                <a:solidFill>
                  <a:srgbClr val="FF0000"/>
                </a:solidFill>
                <a:cs typeface="Calibri" panose="020F0502020204030204" pitchFamily="34" charset="0"/>
              </a:rPr>
              <a:t>extrémní stanoviště</a:t>
            </a:r>
            <a:r>
              <a:rPr lang="cs-CZ" altLang="cs-CZ" sz="2000" b="1">
                <a:cs typeface="Calibri" panose="020F0502020204030204" pitchFamily="34" charset="0"/>
              </a:rPr>
              <a:t>:</a:t>
            </a:r>
          </a:p>
          <a:p>
            <a:pPr lvl="1" eaLnBrk="1" hangingPunct="1">
              <a:buSzPct val="75000"/>
              <a:buFont typeface="Arial" panose="020B0604020202020204" pitchFamily="34" charset="0"/>
              <a:buChar char="•"/>
            </a:pPr>
            <a:r>
              <a:rPr lang="cs-CZ" altLang="cs-CZ" sz="2000" b="1">
                <a:cs typeface="Calibri" panose="020F0502020204030204" pitchFamily="34" charset="0"/>
              </a:rPr>
              <a:t>exponované polohy (hřebeny, vrcholy, příkré svahy)</a:t>
            </a:r>
          </a:p>
          <a:p>
            <a:pPr lvl="1" eaLnBrk="1" hangingPunct="1">
              <a:buSzPct val="75000"/>
              <a:buFont typeface="Arial" panose="020B0604020202020204" pitchFamily="34" charset="0"/>
              <a:buChar char="•"/>
            </a:pPr>
            <a:r>
              <a:rPr lang="cs-CZ" altLang="cs-CZ" sz="2000" b="1">
                <a:cs typeface="Calibri" panose="020F0502020204030204" pitchFamily="34" charset="0"/>
              </a:rPr>
              <a:t>mělké půdy</a:t>
            </a:r>
          </a:p>
          <a:p>
            <a:pPr lvl="1" eaLnBrk="1" hangingPunct="1">
              <a:buSzPct val="75000"/>
              <a:buFont typeface="Arial" panose="020B0604020202020204" pitchFamily="34" charset="0"/>
              <a:buChar char="•"/>
            </a:pPr>
            <a:r>
              <a:rPr lang="cs-CZ" altLang="cs-CZ" sz="2000" b="1">
                <a:cs typeface="Calibri" panose="020F0502020204030204" pitchFamily="34" charset="0"/>
              </a:rPr>
              <a:t>klimaticky nepříznivé – velmi nízké srážky, vysoké teploty × horské oblasti pod vlivem vrcholového fenoménu</a:t>
            </a:r>
          </a:p>
          <a:p>
            <a:pPr eaLnBrk="1" hangingPunct="1">
              <a:buSzPct val="75000"/>
            </a:pPr>
            <a:r>
              <a:rPr lang="cs-CZ" altLang="cs-CZ" sz="2000" b="1">
                <a:cs typeface="Calibri" panose="020F0502020204030204" pitchFamily="34" charset="0"/>
              </a:rPr>
              <a:t>projevem je zakrslost a rozvolněnost porostů</a:t>
            </a:r>
          </a:p>
          <a:p>
            <a:pPr eaLnBrk="1" hangingPunct="1">
              <a:buSzPct val="75000"/>
            </a:pPr>
            <a:r>
              <a:rPr lang="cs-CZ" altLang="cs-CZ" sz="2000" b="1">
                <a:cs typeface="Calibri" panose="020F0502020204030204" pitchFamily="34" charset="0"/>
              </a:rPr>
              <a:t>ochranné lesy</a:t>
            </a:r>
          </a:p>
          <a:p>
            <a:pPr eaLnBrk="1" hangingPunct="1">
              <a:buSzPct val="75000"/>
            </a:pPr>
            <a:r>
              <a:rPr lang="cs-CZ" altLang="cs-CZ" sz="2000" b="1">
                <a:cs typeface="Calibri" panose="020F0502020204030204" pitchFamily="34" charset="0"/>
              </a:rPr>
              <a:t>fytocenologická vyhraněnost v okrajových lesních vegetačních stupních</a:t>
            </a:r>
          </a:p>
          <a:p>
            <a:pPr eaLnBrk="1" hangingPunct="1">
              <a:buSzPct val="75000"/>
            </a:pPr>
            <a:r>
              <a:rPr lang="cs-CZ" altLang="cs-CZ" sz="2000" b="1">
                <a:cs typeface="Calibri" panose="020F0502020204030204" pitchFamily="34" charset="0"/>
              </a:rPr>
              <a:t>jinde extrémní stanovištní varianty kyselé a živné řady</a:t>
            </a:r>
          </a:p>
          <a:p>
            <a:pPr eaLnBrk="1" hangingPunct="1">
              <a:buClr>
                <a:schemeClr val="hlink"/>
              </a:buClr>
              <a:buSzPct val="75000"/>
              <a:buFont typeface="Wingdings" panose="05000000000000000000" pitchFamily="2" charset="2"/>
              <a:buChar char="l"/>
            </a:pPr>
            <a:endParaRPr lang="cs-CZ" altLang="cs-CZ" sz="2000" b="1">
              <a:latin typeface="Times New Roman" panose="02020603050405020304" pitchFamily="18" charset="0"/>
            </a:endParaRPr>
          </a:p>
        </p:txBody>
      </p:sp>
      <p:sp>
        <p:nvSpPr>
          <p:cNvPr id="31" name="Obdélník 30">
            <a:extLst>
              <a:ext uri="{FF2B5EF4-FFF2-40B4-BE49-F238E27FC236}">
                <a16:creationId xmlns:a16="http://schemas.microsoft.com/office/drawing/2014/main" id="{EDA58416-84BA-850A-C490-12E755671BB0}"/>
              </a:ext>
            </a:extLst>
          </p:cNvPr>
          <p:cNvSpPr/>
          <p:nvPr/>
        </p:nvSpPr>
        <p:spPr>
          <a:xfrm>
            <a:off x="5292725" y="4103688"/>
            <a:ext cx="449263" cy="26114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CC341C36-5F76-B1C6-683A-DA1878D2AF7D}"/>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extrémní řady </a:t>
            </a:r>
          </a:p>
        </p:txBody>
      </p:sp>
      <p:sp>
        <p:nvSpPr>
          <p:cNvPr id="314371" name="Rectangle 4">
            <a:extLst>
              <a:ext uri="{FF2B5EF4-FFF2-40B4-BE49-F238E27FC236}">
                <a16:creationId xmlns:a16="http://schemas.microsoft.com/office/drawing/2014/main" id="{A1A331E2-ACB5-F618-E75B-C678F440A1F0}"/>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cs-CZ" sz="2000" b="1">
                <a:solidFill>
                  <a:srgbClr val="FF0000"/>
                </a:solidFill>
                <a:cs typeface="Calibri" panose="020F0502020204030204" pitchFamily="34" charset="0"/>
              </a:rPr>
              <a:t>X – bazická zakrslá (xerotermní)</a:t>
            </a:r>
          </a:p>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bohatá, bazická </a:t>
            </a:r>
            <a:r>
              <a:rPr lang="cs-CZ" altLang="cs-CZ" sz="1800" b="1">
                <a:cs typeface="Calibri" panose="020F0502020204030204" pitchFamily="34" charset="0"/>
              </a:rPr>
              <a:t>a</a:t>
            </a:r>
            <a:r>
              <a:rPr lang="cs-CZ" altLang="cs-CZ" sz="1800" b="1">
                <a:solidFill>
                  <a:srgbClr val="FF0000"/>
                </a:solidFill>
                <a:cs typeface="Calibri" panose="020F0502020204030204" pitchFamily="34" charset="0"/>
              </a:rPr>
              <a:t> zakrslá</a:t>
            </a:r>
          </a:p>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mělké</a:t>
            </a:r>
            <a:r>
              <a:rPr lang="cs-CZ" altLang="cs-CZ" sz="1800" b="1">
                <a:cs typeface="Calibri" panose="020F0502020204030204" pitchFamily="34" charset="0"/>
              </a:rPr>
              <a:t>, </a:t>
            </a:r>
            <a:r>
              <a:rPr lang="cs-CZ" altLang="cs-CZ" sz="1800" b="1">
                <a:solidFill>
                  <a:srgbClr val="FF0000"/>
                </a:solidFill>
                <a:cs typeface="Calibri" panose="020F0502020204030204" pitchFamily="34" charset="0"/>
              </a:rPr>
              <a:t>vysýchavé</a:t>
            </a:r>
            <a:r>
              <a:rPr lang="cs-CZ" altLang="cs-CZ" sz="1800" b="1">
                <a:cs typeface="Calibri" panose="020F0502020204030204" pitchFamily="34" charset="0"/>
              </a:rPr>
              <a:t> půdy na </a:t>
            </a:r>
            <a:r>
              <a:rPr lang="cs-CZ" altLang="cs-CZ" sz="1800" b="1">
                <a:solidFill>
                  <a:srgbClr val="FF0000"/>
                </a:solidFill>
                <a:cs typeface="Calibri" panose="020F0502020204030204" pitchFamily="34" charset="0"/>
              </a:rPr>
              <a:t>karbonátovém</a:t>
            </a:r>
            <a:r>
              <a:rPr lang="cs-CZ" altLang="cs-CZ" sz="1800" b="1">
                <a:cs typeface="Calibri" panose="020F0502020204030204" pitchFamily="34" charset="0"/>
              </a:rPr>
              <a:t>, </a:t>
            </a:r>
            <a:r>
              <a:rPr lang="cs-CZ" altLang="cs-CZ" sz="1800" b="1">
                <a:solidFill>
                  <a:srgbClr val="FF0000"/>
                </a:solidFill>
                <a:cs typeface="Calibri" panose="020F0502020204030204" pitchFamily="34" charset="0"/>
              </a:rPr>
              <a:t>karbonáto-silikátovém</a:t>
            </a:r>
            <a:r>
              <a:rPr lang="cs-CZ" altLang="cs-CZ" sz="1800" b="1">
                <a:cs typeface="Calibri" panose="020F0502020204030204" pitchFamily="34" charset="0"/>
              </a:rPr>
              <a:t>, </a:t>
            </a:r>
            <a:r>
              <a:rPr lang="cs-CZ" altLang="cs-CZ" sz="1800" b="1">
                <a:solidFill>
                  <a:srgbClr val="FF0000"/>
                </a:solidFill>
                <a:cs typeface="Calibri" panose="020F0502020204030204" pitchFamily="34" charset="0"/>
              </a:rPr>
              <a:t>bazickém</a:t>
            </a:r>
            <a:r>
              <a:rPr lang="cs-CZ" altLang="cs-CZ" sz="1800" b="1">
                <a:cs typeface="Calibri" panose="020F0502020204030204" pitchFamily="34" charset="0"/>
              </a:rPr>
              <a:t> a </a:t>
            </a:r>
            <a:r>
              <a:rPr lang="cs-CZ" altLang="cs-CZ" sz="1800" b="1">
                <a:solidFill>
                  <a:srgbClr val="FF0000"/>
                </a:solidFill>
                <a:cs typeface="Calibri" panose="020F0502020204030204" pitchFamily="34" charset="0"/>
              </a:rPr>
              <a:t>ultrabazickém</a:t>
            </a:r>
            <a:r>
              <a:rPr lang="cs-CZ" altLang="cs-CZ" sz="1800" b="1">
                <a:cs typeface="Calibri" panose="020F0502020204030204" pitchFamily="34" charset="0"/>
              </a:rPr>
              <a:t> podloží (vápence, čediče)</a:t>
            </a:r>
          </a:p>
          <a:p>
            <a:pPr lvl="1" eaLnBrk="1" hangingPunct="1">
              <a:buSzPct val="75000"/>
              <a:buFont typeface="Arial" panose="020B0604020202020204" pitchFamily="34" charset="0"/>
              <a:buChar char="•"/>
            </a:pPr>
            <a:r>
              <a:rPr lang="cs-CZ" altLang="cs-CZ" sz="1800" b="1">
                <a:cs typeface="Calibri" panose="020F0502020204030204" pitchFamily="34" charset="0"/>
              </a:rPr>
              <a:t>reliéf: výslunné a výsušné expozice – svahy, vrcholy, hřbety, skalní ostrohy</a:t>
            </a:r>
          </a:p>
          <a:p>
            <a:pPr lvl="1" eaLnBrk="1" hangingPunct="1">
              <a:buSzPct val="75000"/>
              <a:buFont typeface="Arial" panose="020B0604020202020204" pitchFamily="34" charset="0"/>
              <a:buChar char="•"/>
            </a:pPr>
            <a:r>
              <a:rPr lang="cs-CZ" altLang="cs-CZ" sz="1800" b="1">
                <a:cs typeface="Calibri" panose="020F0502020204030204" pitchFamily="34" charset="0"/>
              </a:rPr>
              <a:t>půda: skeletovitost 0 (spraš) 20–100 %; </a:t>
            </a:r>
            <a:r>
              <a:rPr lang="cs-CZ" altLang="cs-CZ" sz="1800" b="1">
                <a:solidFill>
                  <a:srgbClr val="FF0000"/>
                </a:solidFill>
                <a:cs typeface="Calibri" panose="020F0502020204030204" pitchFamily="34" charset="0"/>
              </a:rPr>
              <a:t>rendzina</a:t>
            </a:r>
            <a:r>
              <a:rPr lang="cs-CZ" altLang="cs-CZ" sz="1800" b="1">
                <a:cs typeface="Calibri" panose="020F0502020204030204" pitchFamily="34" charset="0"/>
              </a:rPr>
              <a:t>, </a:t>
            </a:r>
            <a:r>
              <a:rPr lang="cs-CZ" altLang="cs-CZ" sz="1800" b="1">
                <a:solidFill>
                  <a:srgbClr val="FF0000"/>
                </a:solidFill>
                <a:cs typeface="Calibri" panose="020F0502020204030204" pitchFamily="34" charset="0"/>
              </a:rPr>
              <a:t>pararendzina</a:t>
            </a:r>
            <a:r>
              <a:rPr lang="cs-CZ" altLang="cs-CZ" sz="1800" b="1">
                <a:cs typeface="Calibri" panose="020F0502020204030204" pitchFamily="34" charset="0"/>
              </a:rPr>
              <a:t>, litozem, ranker</a:t>
            </a:r>
          </a:p>
          <a:p>
            <a:pPr lvl="1" eaLnBrk="1" hangingPunct="1">
              <a:buSzPct val="75000"/>
              <a:buFont typeface="Arial" panose="020B0604020202020204" pitchFamily="34" charset="0"/>
              <a:buChar char="•"/>
            </a:pPr>
            <a:r>
              <a:rPr lang="cs-CZ" altLang="cs-CZ" sz="1800" b="1">
                <a:cs typeface="Calibri" panose="020F0502020204030204" pitchFamily="34" charset="0"/>
              </a:rPr>
              <a:t>půda pravidelně silně </a:t>
            </a:r>
            <a:r>
              <a:rPr lang="cs-CZ" altLang="cs-CZ" sz="1800" b="1">
                <a:solidFill>
                  <a:srgbClr val="FF0000"/>
                </a:solidFill>
                <a:cs typeface="Calibri" panose="020F0502020204030204" pitchFamily="34" charset="0"/>
              </a:rPr>
              <a:t>prosychá</a:t>
            </a:r>
            <a:r>
              <a:rPr lang="cs-CZ" altLang="cs-CZ" sz="1800" b="1">
                <a:cs typeface="Calibri" panose="020F0502020204030204" pitchFamily="34" charset="0"/>
              </a:rPr>
              <a:t> po větší část roku</a:t>
            </a:r>
          </a:p>
          <a:p>
            <a:pPr lvl="1" eaLnBrk="1" hangingPunct="1">
              <a:buSzPct val="75000"/>
              <a:buFont typeface="Arial" panose="020B0604020202020204" pitchFamily="34" charset="0"/>
              <a:buChar char="•"/>
            </a:pPr>
            <a:r>
              <a:rPr lang="cs-CZ" altLang="cs-CZ" sz="1800" b="1">
                <a:cs typeface="Calibri" panose="020F0502020204030204" pitchFamily="34" charset="0"/>
              </a:rPr>
              <a:t>biota: extrazonální – výskyt bioty nižších vegetačních stupňů, jiných biogeografických (pod)provincií, příp. biomů, </a:t>
            </a:r>
            <a:r>
              <a:rPr lang="cs-CZ" altLang="cs-CZ" sz="1800" b="1">
                <a:solidFill>
                  <a:srgbClr val="FF0000"/>
                </a:solidFill>
                <a:cs typeface="Calibri" panose="020F0502020204030204" pitchFamily="34" charset="0"/>
              </a:rPr>
              <a:t>kalcifilní xerofyty</a:t>
            </a:r>
          </a:p>
          <a:p>
            <a:pPr lvl="1" eaLnBrk="1" hangingPunct="1">
              <a:buSzPct val="75000"/>
              <a:buFont typeface="Arial" panose="020B0604020202020204" pitchFamily="34" charset="0"/>
              <a:buChar char="•"/>
            </a:pPr>
            <a:r>
              <a:rPr lang="cs-CZ" altLang="cs-CZ" sz="1800" b="1">
                <a:cs typeface="Calibri" panose="020F0502020204030204" pitchFamily="34" charset="0"/>
              </a:rPr>
              <a:t>ochranné lesy, podprůměrná bonita, </a:t>
            </a:r>
            <a:r>
              <a:rPr lang="cs-CZ" altLang="cs-CZ" sz="1800" b="1">
                <a:solidFill>
                  <a:srgbClr val="FF0000"/>
                </a:solidFill>
                <a:cs typeface="Calibri" panose="020F0502020204030204" pitchFamily="34" charset="0"/>
              </a:rPr>
              <a:t>zakrslý vzrůst</a:t>
            </a:r>
          </a:p>
          <a:p>
            <a:pPr lvl="1" eaLnBrk="1" hangingPunct="1">
              <a:buSzPct val="75000"/>
              <a:buFont typeface="Arial" panose="020B0604020202020204" pitchFamily="34" charset="0"/>
              <a:buChar char="•"/>
            </a:pPr>
            <a:r>
              <a:rPr lang="cs-CZ" altLang="cs-CZ" sz="1800" b="1">
                <a:cs typeface="Calibri" panose="020F0502020204030204" pitchFamily="34" charset="0"/>
              </a:rPr>
              <a:t>0–4X </a:t>
            </a:r>
          </a:p>
          <a:p>
            <a:pPr lvl="1" eaLnBrk="1" hangingPunct="1">
              <a:buSzPct val="75000"/>
              <a:buFont typeface="Arial" panose="020B0604020202020204" pitchFamily="34" charset="0"/>
              <a:buChar char="•"/>
            </a:pPr>
            <a:r>
              <a:rPr lang="cs-CZ" altLang="cs-CZ" sz="1800" b="1">
                <a:cs typeface="Calibri" panose="020F0502020204030204" pitchFamily="34" charset="0"/>
              </a:rPr>
              <a:t>návaznost v terénu: EK C, Z</a:t>
            </a:r>
          </a:p>
          <a:p>
            <a:pPr lvl="1" eaLnBrk="1" hangingPunct="1">
              <a:buSzPct val="75000"/>
              <a:buFont typeface="Arial" panose="020B0604020202020204" pitchFamily="34" charset="0"/>
              <a:buChar char="•"/>
            </a:pPr>
            <a:r>
              <a:rPr lang="cs-CZ" altLang="cs-CZ" sz="1800" b="1">
                <a:cs typeface="Calibri" panose="020F0502020204030204" pitchFamily="34" charset="0"/>
              </a:rPr>
              <a:t>obdoba edafické kategorie Z na bohatých substrátech</a:t>
            </a:r>
          </a:p>
          <a:p>
            <a:pPr lvl="1" eaLnBrk="1" hangingPunct="1">
              <a:buSzPct val="75000"/>
              <a:buFont typeface="Arial" panose="020B0604020202020204" pitchFamily="34" charset="0"/>
              <a:buChar char="•"/>
            </a:pPr>
            <a:r>
              <a:rPr lang="cs-CZ" altLang="cs-CZ" sz="1800" b="1">
                <a:cs typeface="Calibri" panose="020F0502020204030204" pitchFamily="34" charset="0"/>
              </a:rPr>
              <a:t>Pálava, Český kras, Moravský kras, České středohoří aj.</a:t>
            </a:r>
          </a:p>
        </p:txBody>
      </p:sp>
      <p:pic>
        <p:nvPicPr>
          <p:cNvPr id="314372" name="Picture 6">
            <a:extLst>
              <a:ext uri="{FF2B5EF4-FFF2-40B4-BE49-F238E27FC236}">
                <a16:creationId xmlns:a16="http://schemas.microsoft.com/office/drawing/2014/main" id="{AE830992-0BE4-A126-D4A0-8415559A77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4373" name="Freeform 7">
            <a:extLst>
              <a:ext uri="{FF2B5EF4-FFF2-40B4-BE49-F238E27FC236}">
                <a16:creationId xmlns:a16="http://schemas.microsoft.com/office/drawing/2014/main" id="{5604CE6B-9579-7383-BCB3-18AF8259B383}"/>
              </a:ext>
            </a:extLst>
          </p:cNvPr>
          <p:cNvSpPr>
            <a:spLocks/>
          </p:cNvSpPr>
          <p:nvPr/>
        </p:nvSpPr>
        <p:spPr bwMode="auto">
          <a:xfrm>
            <a:off x="8128000" y="4419600"/>
            <a:ext cx="674688" cy="495300"/>
          </a:xfrm>
          <a:custGeom>
            <a:avLst/>
            <a:gdLst>
              <a:gd name="T0" fmla="*/ 0 w 425"/>
              <a:gd name="T1" fmla="*/ 2147483646 h 312"/>
              <a:gd name="T2" fmla="*/ 0 w 425"/>
              <a:gd name="T3" fmla="*/ 2147483646 h 312"/>
              <a:gd name="T4" fmla="*/ 2147483646 w 425"/>
              <a:gd name="T5" fmla="*/ 0 h 312"/>
              <a:gd name="T6" fmla="*/ 2147483646 w 425"/>
              <a:gd name="T7" fmla="*/ 2147483646 h 312"/>
              <a:gd name="T8" fmla="*/ 2147483646 w 425"/>
              <a:gd name="T9" fmla="*/ 2147483646 h 312"/>
              <a:gd name="T10" fmla="*/ 0 w 425"/>
              <a:gd name="T11" fmla="*/ 2147483646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5" h="312">
                <a:moveTo>
                  <a:pt x="0" y="255"/>
                </a:moveTo>
                <a:lnTo>
                  <a:pt x="0" y="85"/>
                </a:lnTo>
                <a:lnTo>
                  <a:pt x="283" y="0"/>
                </a:lnTo>
                <a:lnTo>
                  <a:pt x="425" y="85"/>
                </a:lnTo>
                <a:lnTo>
                  <a:pt x="311" y="312"/>
                </a:lnTo>
                <a:lnTo>
                  <a:pt x="0" y="255"/>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Obrázek 6">
            <a:extLst>
              <a:ext uri="{FF2B5EF4-FFF2-40B4-BE49-F238E27FC236}">
                <a16:creationId xmlns:a16="http://schemas.microsoft.com/office/drawing/2014/main" id="{80148635-6E12-1642-D1D4-1302821201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3286125"/>
            <a:ext cx="5589588"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19" name="Obrázek 2" descr="Obsah obrázku exteriér, strom, tráva, příroda&#10;&#10;Popis byl vytvořen automaticky">
            <a:extLst>
              <a:ext uri="{FF2B5EF4-FFF2-40B4-BE49-F238E27FC236}">
                <a16:creationId xmlns:a16="http://schemas.microsoft.com/office/drawing/2014/main" id="{97E0469D-0B85-96EA-C3A8-079398C8B5B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481638"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0" name="Obrázek 2">
            <a:extLst>
              <a:ext uri="{FF2B5EF4-FFF2-40B4-BE49-F238E27FC236}">
                <a16:creationId xmlns:a16="http://schemas.microsoft.com/office/drawing/2014/main" id="{B78FCDDF-0ABF-9661-120D-0F2C3A7FBA0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70538" y="7938"/>
            <a:ext cx="3563937"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21" name="TextovéPole 3">
            <a:extLst>
              <a:ext uri="{FF2B5EF4-FFF2-40B4-BE49-F238E27FC236}">
                <a16:creationId xmlns:a16="http://schemas.microsoft.com/office/drawing/2014/main" id="{6B961A3F-BD5B-1B5F-256A-515FD6A221E6}"/>
              </a:ext>
            </a:extLst>
          </p:cNvPr>
          <p:cNvSpPr txBox="1">
            <a:spLocks noChangeArrowheads="1"/>
          </p:cNvSpPr>
          <p:nvPr/>
        </p:nvSpPr>
        <p:spPr bwMode="auto">
          <a:xfrm>
            <a:off x="5607050" y="4238625"/>
            <a:ext cx="3465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000" b="1">
                <a:solidFill>
                  <a:schemeClr val="bg1"/>
                </a:solidFill>
                <a:latin typeface="Arial" panose="020B0604020202020204" pitchFamily="34" charset="0"/>
              </a:rPr>
              <a:t>Rendzina modální akumulovaná na jurských vápencích – Vavříček, Pancová Šimková</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C92F901D-AA74-FF67-60C2-334F8F598C10}"/>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extrémní řady </a:t>
            </a:r>
          </a:p>
        </p:txBody>
      </p:sp>
      <p:sp>
        <p:nvSpPr>
          <p:cNvPr id="318467" name="Rectangle 4">
            <a:extLst>
              <a:ext uri="{FF2B5EF4-FFF2-40B4-BE49-F238E27FC236}">
                <a16:creationId xmlns:a16="http://schemas.microsoft.com/office/drawing/2014/main" id="{07CF7E69-F0D4-F808-F548-3470387297FF}"/>
              </a:ext>
            </a:extLst>
          </p:cNvPr>
          <p:cNvSpPr>
            <a:spLocks noChangeArrowheads="1"/>
          </p:cNvSpPr>
          <p:nvPr/>
        </p:nvSpPr>
        <p:spPr bwMode="auto">
          <a:xfrm>
            <a:off x="107950" y="725488"/>
            <a:ext cx="89281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cs-CZ" sz="2000" b="1">
                <a:solidFill>
                  <a:srgbClr val="FF0000"/>
                </a:solidFill>
                <a:cs typeface="Calibri" panose="020F0502020204030204" pitchFamily="34" charset="0"/>
              </a:rPr>
              <a:t>Z – zakrslá</a:t>
            </a:r>
          </a:p>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chudá </a:t>
            </a:r>
            <a:r>
              <a:rPr lang="cs-CZ" altLang="cs-CZ" sz="1800" b="1">
                <a:cs typeface="Calibri" panose="020F0502020204030204" pitchFamily="34" charset="0"/>
              </a:rPr>
              <a:t>až </a:t>
            </a:r>
            <a:r>
              <a:rPr lang="cs-CZ" altLang="cs-CZ" sz="1800" b="1">
                <a:solidFill>
                  <a:srgbClr val="FF0000"/>
                </a:solidFill>
                <a:cs typeface="Calibri" panose="020F0502020204030204" pitchFamily="34" charset="0"/>
              </a:rPr>
              <a:t>středně bohatá </a:t>
            </a:r>
            <a:r>
              <a:rPr lang="cs-CZ" altLang="cs-CZ" sz="1800" b="1">
                <a:cs typeface="Calibri" panose="020F0502020204030204" pitchFamily="34" charset="0"/>
              </a:rPr>
              <a:t>a</a:t>
            </a:r>
            <a:r>
              <a:rPr lang="cs-CZ" altLang="cs-CZ" sz="1800" b="1">
                <a:solidFill>
                  <a:srgbClr val="FF0000"/>
                </a:solidFill>
                <a:cs typeface="Calibri" panose="020F0502020204030204" pitchFamily="34" charset="0"/>
              </a:rPr>
              <a:t> zakrslá</a:t>
            </a:r>
          </a:p>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mělké</a:t>
            </a:r>
            <a:r>
              <a:rPr lang="cs-CZ" altLang="cs-CZ" sz="1800" b="1">
                <a:cs typeface="Calibri" panose="020F0502020204030204" pitchFamily="34" charset="0"/>
              </a:rPr>
              <a:t>, </a:t>
            </a:r>
            <a:r>
              <a:rPr lang="cs-CZ" altLang="cs-CZ" sz="1800" b="1">
                <a:solidFill>
                  <a:srgbClr val="FF0000"/>
                </a:solidFill>
                <a:cs typeface="Calibri" panose="020F0502020204030204" pitchFamily="34" charset="0"/>
              </a:rPr>
              <a:t>vysýchavé</a:t>
            </a:r>
            <a:r>
              <a:rPr lang="cs-CZ" altLang="cs-CZ" sz="1800" b="1">
                <a:cs typeface="Calibri" panose="020F0502020204030204" pitchFamily="34" charset="0"/>
              </a:rPr>
              <a:t> půdy na </a:t>
            </a:r>
            <a:r>
              <a:rPr lang="cs-CZ" altLang="cs-CZ" sz="1800" b="1">
                <a:solidFill>
                  <a:srgbClr val="FF0000"/>
                </a:solidFill>
                <a:cs typeface="Calibri" panose="020F0502020204030204" pitchFamily="34" charset="0"/>
              </a:rPr>
              <a:t>kyselém </a:t>
            </a:r>
            <a:r>
              <a:rPr lang="cs-CZ" altLang="cs-CZ" sz="1800" b="1">
                <a:cs typeface="Calibri" panose="020F0502020204030204" pitchFamily="34" charset="0"/>
              </a:rPr>
              <a:t>až</a:t>
            </a:r>
            <a:r>
              <a:rPr lang="cs-CZ" altLang="cs-CZ" sz="1800" b="1">
                <a:solidFill>
                  <a:srgbClr val="FF0000"/>
                </a:solidFill>
                <a:cs typeface="Calibri" panose="020F0502020204030204" pitchFamily="34" charset="0"/>
              </a:rPr>
              <a:t> neutrálním silikátovém</a:t>
            </a:r>
            <a:r>
              <a:rPr lang="cs-CZ" altLang="cs-CZ" sz="1800" b="1">
                <a:cs typeface="Calibri" panose="020F0502020204030204" pitchFamily="34" charset="0"/>
              </a:rPr>
              <a:t> podloží (pískovec, žula, rula, svor…)</a:t>
            </a:r>
          </a:p>
          <a:p>
            <a:pPr lvl="1" eaLnBrk="1" hangingPunct="1">
              <a:buSzPct val="75000"/>
              <a:buFont typeface="Arial" panose="020B0604020202020204" pitchFamily="34" charset="0"/>
              <a:buChar char="•"/>
            </a:pPr>
            <a:r>
              <a:rPr lang="cs-CZ" altLang="cs-CZ" sz="1800" b="1">
                <a:cs typeface="Calibri" panose="020F0502020204030204" pitchFamily="34" charset="0"/>
              </a:rPr>
              <a:t>extrémní stanoviště (reliéfem, ale i klimatem, či půdou)</a:t>
            </a:r>
          </a:p>
          <a:p>
            <a:pPr lvl="1" eaLnBrk="1" hangingPunct="1">
              <a:buSzPct val="75000"/>
              <a:buFont typeface="Arial" panose="020B0604020202020204" pitchFamily="34" charset="0"/>
              <a:buChar char="•"/>
            </a:pPr>
            <a:r>
              <a:rPr lang="cs-CZ" altLang="cs-CZ" sz="1800" b="1">
                <a:cs typeface="Calibri" panose="020F0502020204030204" pitchFamily="34" charset="0"/>
              </a:rPr>
              <a:t>reliéf: obyčejně exponované větrné, výsušné  polohy; svahy, vrcholy, hřbety, plošiny; vrcholový fenomén</a:t>
            </a:r>
          </a:p>
          <a:p>
            <a:pPr lvl="1" eaLnBrk="1" hangingPunct="1">
              <a:buSzPct val="75000"/>
              <a:buFont typeface="Arial" panose="020B0604020202020204" pitchFamily="34" charset="0"/>
              <a:buChar char="•"/>
            </a:pPr>
            <a:r>
              <a:rPr lang="cs-CZ" altLang="cs-CZ" sz="1800" b="1">
                <a:cs typeface="Calibri" panose="020F0502020204030204" pitchFamily="34" charset="0"/>
              </a:rPr>
              <a:t>půda: skeletovitost 20–100 %; bázemi chudá až středně bohatá; </a:t>
            </a:r>
            <a:r>
              <a:rPr lang="cs-CZ" altLang="cs-CZ" sz="1800" b="1">
                <a:solidFill>
                  <a:srgbClr val="FF0000"/>
                </a:solidFill>
                <a:cs typeface="Calibri" panose="020F0502020204030204" pitchFamily="34" charset="0"/>
              </a:rPr>
              <a:t>litozem</a:t>
            </a:r>
            <a:r>
              <a:rPr lang="cs-CZ" altLang="cs-CZ" sz="1800" b="1">
                <a:cs typeface="Calibri" panose="020F0502020204030204" pitchFamily="34" charset="0"/>
              </a:rPr>
              <a:t>, </a:t>
            </a:r>
            <a:r>
              <a:rPr lang="cs-CZ" altLang="cs-CZ" sz="1800" b="1">
                <a:solidFill>
                  <a:srgbClr val="FF0000"/>
                </a:solidFill>
                <a:cs typeface="Calibri" panose="020F0502020204030204" pitchFamily="34" charset="0"/>
              </a:rPr>
              <a:t>ranker</a:t>
            </a:r>
            <a:r>
              <a:rPr lang="cs-CZ" altLang="cs-CZ" sz="1800" b="1">
                <a:cs typeface="Calibri" panose="020F0502020204030204" pitchFamily="34" charset="0"/>
              </a:rPr>
              <a:t>, až hluboké, vyvinuté půdy na vrcholech plošin (kambizem, kryptopodzol, podzol)</a:t>
            </a:r>
          </a:p>
          <a:p>
            <a:pPr lvl="1" eaLnBrk="1" hangingPunct="1">
              <a:buSzPct val="75000"/>
              <a:buFont typeface="Arial" panose="020B0604020202020204" pitchFamily="34" charset="0"/>
              <a:buChar char="•"/>
            </a:pPr>
            <a:r>
              <a:rPr lang="cs-CZ" altLang="cs-CZ" sz="1800" b="1">
                <a:cs typeface="Calibri" panose="020F0502020204030204" pitchFamily="34" charset="0"/>
              </a:rPr>
              <a:t>voda: pravidelně prosychá i mimo vegetační sezónu</a:t>
            </a:r>
          </a:p>
          <a:p>
            <a:pPr lvl="1" eaLnBrk="1" hangingPunct="1">
              <a:buSzPct val="75000"/>
              <a:buFont typeface="Arial" panose="020B0604020202020204" pitchFamily="34" charset="0"/>
              <a:buChar char="•"/>
            </a:pPr>
            <a:r>
              <a:rPr lang="cs-CZ" altLang="cs-CZ" sz="1800" b="1">
                <a:cs typeface="Calibri" panose="020F0502020204030204" pitchFamily="34" charset="0"/>
              </a:rPr>
              <a:t>biota: </a:t>
            </a:r>
            <a:r>
              <a:rPr lang="cs-CZ" altLang="cs-CZ" sz="1800" b="1">
                <a:solidFill>
                  <a:srgbClr val="FF0000"/>
                </a:solidFill>
                <a:cs typeface="Calibri" panose="020F0502020204030204" pitchFamily="34" charset="0"/>
              </a:rPr>
              <a:t>zakrslý vzrůst</a:t>
            </a:r>
            <a:r>
              <a:rPr lang="cs-CZ" altLang="cs-CZ" sz="1800" b="1">
                <a:cs typeface="Calibri" panose="020F0502020204030204" pitchFamily="34" charset="0"/>
              </a:rPr>
              <a:t> stromové vegetace, fytocenózy </a:t>
            </a:r>
          </a:p>
          <a:p>
            <a:pPr lvl="1" eaLnBrk="1" hangingPunct="1">
              <a:buSzPct val="75000"/>
              <a:buFontTx/>
              <a:buNone/>
            </a:pPr>
            <a:r>
              <a:rPr lang="cs-CZ" altLang="cs-CZ" sz="1800" b="1">
                <a:cs typeface="Calibri" panose="020F0502020204030204" pitchFamily="34" charset="0"/>
              </a:rPr>
              <a:t>se podobají (až na zakrslost) normálním („zonálním“) </a:t>
            </a:r>
          </a:p>
          <a:p>
            <a:pPr lvl="1" eaLnBrk="1" hangingPunct="1">
              <a:buSzPct val="75000"/>
              <a:buFontTx/>
              <a:buNone/>
            </a:pPr>
            <a:r>
              <a:rPr lang="cs-CZ" altLang="cs-CZ" sz="1800" b="1">
                <a:cs typeface="Calibri" panose="020F0502020204030204" pitchFamily="34" charset="0"/>
              </a:rPr>
              <a:t>stanovištím, </a:t>
            </a:r>
            <a:r>
              <a:rPr lang="cs-CZ" altLang="cs-CZ" sz="1800" b="1">
                <a:solidFill>
                  <a:srgbClr val="FF0000"/>
                </a:solidFill>
                <a:cs typeface="Calibri" panose="020F0502020204030204" pitchFamily="34" charset="0"/>
              </a:rPr>
              <a:t>acidofyty, oligotrofní a mezotrofní xerofyty</a:t>
            </a:r>
          </a:p>
          <a:p>
            <a:pPr lvl="1" eaLnBrk="1" hangingPunct="1">
              <a:buSzPct val="75000"/>
              <a:buFont typeface="Arial" panose="020B0604020202020204" pitchFamily="34" charset="0"/>
              <a:buChar char="•"/>
            </a:pPr>
            <a:r>
              <a:rPr lang="cs-CZ" altLang="cs-CZ" sz="1800" b="1">
                <a:cs typeface="Calibri" panose="020F0502020204030204" pitchFamily="34" charset="0"/>
              </a:rPr>
              <a:t>ochranné lesy, podprůměrná bonita</a:t>
            </a:r>
            <a:r>
              <a:rPr lang="cs-CZ" altLang="cs-CZ" sz="1800" b="1">
                <a:solidFill>
                  <a:srgbClr val="FF0000"/>
                </a:solidFill>
                <a:cs typeface="Calibri" panose="020F0502020204030204" pitchFamily="34" charset="0"/>
              </a:rPr>
              <a:t> </a:t>
            </a:r>
            <a:endParaRPr lang="cs-CZ" altLang="cs-CZ" sz="1800" b="1">
              <a:cs typeface="Calibri" panose="020F0502020204030204" pitchFamily="34" charset="0"/>
            </a:endParaRPr>
          </a:p>
          <a:p>
            <a:pPr lvl="1" eaLnBrk="1" hangingPunct="1">
              <a:buSzPct val="75000"/>
              <a:buFont typeface="Arial" panose="020B0604020202020204" pitchFamily="34" charset="0"/>
              <a:buChar char="•"/>
            </a:pPr>
            <a:r>
              <a:rPr lang="cs-CZ" altLang="cs-CZ" sz="1800" b="1">
                <a:cs typeface="Calibri" panose="020F0502020204030204" pitchFamily="34" charset="0"/>
              </a:rPr>
              <a:t>0–10Z</a:t>
            </a:r>
          </a:p>
          <a:p>
            <a:pPr lvl="1" eaLnBrk="1" hangingPunct="1">
              <a:buSzPct val="75000"/>
              <a:buFont typeface="Arial" panose="020B0604020202020204" pitchFamily="34" charset="0"/>
              <a:buChar char="•"/>
            </a:pPr>
            <a:r>
              <a:rPr lang="cs-CZ" altLang="cs-CZ" sz="1800" b="1">
                <a:cs typeface="Calibri" panose="020F0502020204030204" pitchFamily="34" charset="0"/>
              </a:rPr>
              <a:t>návaznost v terénu: EK Y, N, C </a:t>
            </a:r>
          </a:p>
          <a:p>
            <a:pPr lvl="1" eaLnBrk="1" hangingPunct="1">
              <a:buSzPct val="75000"/>
              <a:buFont typeface="Arial" panose="020B0604020202020204" pitchFamily="34" charset="0"/>
              <a:buChar char="•"/>
            </a:pPr>
            <a:r>
              <a:rPr lang="cs-CZ" altLang="cs-CZ" sz="1800" b="1">
                <a:cs typeface="Calibri" panose="020F0502020204030204" pitchFamily="34" charset="0"/>
              </a:rPr>
              <a:t>obdoba edafické kategorie X na chudých substrátech</a:t>
            </a:r>
          </a:p>
          <a:p>
            <a:pPr lvl="1" eaLnBrk="1" hangingPunct="1">
              <a:buSzPct val="75000"/>
              <a:buFont typeface="Arial" panose="020B0604020202020204" pitchFamily="34" charset="0"/>
              <a:buChar char="•"/>
            </a:pPr>
            <a:r>
              <a:rPr lang="cs-CZ" altLang="cs-CZ" sz="1800" b="1">
                <a:cs typeface="Calibri" panose="020F0502020204030204" pitchFamily="34" charset="0"/>
              </a:rPr>
              <a:t>skalní města (Český ráj, Českosaské Švýcarsko, </a:t>
            </a:r>
          </a:p>
          <a:p>
            <a:pPr lvl="1" eaLnBrk="1" hangingPunct="1">
              <a:buSzPct val="75000"/>
              <a:buFontTx/>
              <a:buNone/>
            </a:pPr>
            <a:r>
              <a:rPr lang="cs-CZ" altLang="cs-CZ" sz="1800" b="1">
                <a:cs typeface="Calibri" panose="020F0502020204030204" pitchFamily="34" charset="0"/>
              </a:rPr>
              <a:t>Broumovské stěny…) aj., skály a hrany říčních zářezů</a:t>
            </a:r>
            <a:endParaRPr lang="cs-CZ" altLang="cs-CZ" sz="2000" b="1">
              <a:cs typeface="Calibri" panose="020F0502020204030204" pitchFamily="34" charset="0"/>
            </a:endParaRPr>
          </a:p>
        </p:txBody>
      </p:sp>
      <p:pic>
        <p:nvPicPr>
          <p:cNvPr id="318468" name="Picture 6">
            <a:extLst>
              <a:ext uri="{FF2B5EF4-FFF2-40B4-BE49-F238E27FC236}">
                <a16:creationId xmlns:a16="http://schemas.microsoft.com/office/drawing/2014/main" id="{F318E1FB-3B9C-8B14-3BA4-8E3001DC8E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8469" name="Freeform 7">
            <a:extLst>
              <a:ext uri="{FF2B5EF4-FFF2-40B4-BE49-F238E27FC236}">
                <a16:creationId xmlns:a16="http://schemas.microsoft.com/office/drawing/2014/main" id="{6C7BB2AF-FAC2-A74B-4A52-D0B9C3902484}"/>
              </a:ext>
            </a:extLst>
          </p:cNvPr>
          <p:cNvSpPr>
            <a:spLocks/>
          </p:cNvSpPr>
          <p:nvPr/>
        </p:nvSpPr>
        <p:spPr bwMode="auto">
          <a:xfrm>
            <a:off x="6911975" y="4284663"/>
            <a:ext cx="1216025" cy="674687"/>
          </a:xfrm>
          <a:custGeom>
            <a:avLst/>
            <a:gdLst>
              <a:gd name="T0" fmla="*/ 0 w 766"/>
              <a:gd name="T1" fmla="*/ 0 h 425"/>
              <a:gd name="T2" fmla="*/ 0 w 766"/>
              <a:gd name="T3" fmla="*/ 2147483646 h 425"/>
              <a:gd name="T4" fmla="*/ 2147483646 w 766"/>
              <a:gd name="T5" fmla="*/ 2147483646 h 425"/>
              <a:gd name="T6" fmla="*/ 2147483646 w 766"/>
              <a:gd name="T7" fmla="*/ 2147483646 h 425"/>
              <a:gd name="T8" fmla="*/ 2147483646 w 766"/>
              <a:gd name="T9" fmla="*/ 2147483646 h 425"/>
              <a:gd name="T10" fmla="*/ 2147483646 w 766"/>
              <a:gd name="T11" fmla="*/ 2147483646 h 425"/>
              <a:gd name="T12" fmla="*/ 2147483646 w 766"/>
              <a:gd name="T13" fmla="*/ 2147483646 h 425"/>
              <a:gd name="T14" fmla="*/ 0 w 766"/>
              <a:gd name="T15" fmla="*/ 0 h 4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6" h="425">
                <a:moveTo>
                  <a:pt x="0" y="0"/>
                </a:moveTo>
                <a:lnTo>
                  <a:pt x="0" y="425"/>
                </a:lnTo>
                <a:lnTo>
                  <a:pt x="227" y="340"/>
                </a:lnTo>
                <a:lnTo>
                  <a:pt x="397" y="340"/>
                </a:lnTo>
                <a:lnTo>
                  <a:pt x="766" y="340"/>
                </a:lnTo>
                <a:lnTo>
                  <a:pt x="766" y="170"/>
                </a:lnTo>
                <a:lnTo>
                  <a:pt x="227" y="17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Obrázek 2">
            <a:extLst>
              <a:ext uri="{FF2B5EF4-FFF2-40B4-BE49-F238E27FC236}">
                <a16:creationId xmlns:a16="http://schemas.microsoft.com/office/drawing/2014/main" id="{D0818ADD-DB81-893F-81E5-6FBF1A2C28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1800" y="209550"/>
            <a:ext cx="2082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15" name="Obrázek 4">
            <a:extLst>
              <a:ext uri="{FF2B5EF4-FFF2-40B4-BE49-F238E27FC236}">
                <a16:creationId xmlns:a16="http://schemas.microsoft.com/office/drawing/2014/main" id="{F21A8AF0-3920-5249-D6DA-6969A925E5A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02125" y="146050"/>
            <a:ext cx="4791075"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16" name="Obrázek 6">
            <a:extLst>
              <a:ext uri="{FF2B5EF4-FFF2-40B4-BE49-F238E27FC236}">
                <a16:creationId xmlns:a16="http://schemas.microsoft.com/office/drawing/2014/main" id="{1A3FBA5C-333C-356B-D997-A8B5AE3EC11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02125" y="3448050"/>
            <a:ext cx="4786313"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17" name="Obrázek 2">
            <a:extLst>
              <a:ext uri="{FF2B5EF4-FFF2-40B4-BE49-F238E27FC236}">
                <a16:creationId xmlns:a16="http://schemas.microsoft.com/office/drawing/2014/main" id="{336B0AF4-5848-66C3-3714-19732435379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563" y="3387725"/>
            <a:ext cx="40386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18" name="TextovéPole 6">
            <a:extLst>
              <a:ext uri="{FF2B5EF4-FFF2-40B4-BE49-F238E27FC236}">
                <a16:creationId xmlns:a16="http://schemas.microsoft.com/office/drawing/2014/main" id="{EF73DDE7-F515-14DC-7B8D-5D414EAD63B4}"/>
              </a:ext>
            </a:extLst>
          </p:cNvPr>
          <p:cNvSpPr txBox="1">
            <a:spLocks noChangeArrowheads="1"/>
          </p:cNvSpPr>
          <p:nvPr/>
        </p:nvSpPr>
        <p:spPr bwMode="auto">
          <a:xfrm>
            <a:off x="55563" y="6448425"/>
            <a:ext cx="3465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pt-BR" altLang="cs-CZ" sz="1000" b="1">
                <a:solidFill>
                  <a:schemeClr val="bg1"/>
                </a:solidFill>
                <a:latin typeface="Arial" panose="020B0604020202020204" pitchFamily="34" charset="0"/>
              </a:rPr>
              <a:t>Litozem modální na hrubozrném granitu</a:t>
            </a:r>
            <a:r>
              <a:rPr lang="cs-CZ" altLang="cs-CZ" sz="1000" b="1">
                <a:solidFill>
                  <a:schemeClr val="bg1"/>
                </a:solidFill>
                <a:latin typeface="Arial" panose="020B0604020202020204" pitchFamily="34" charset="0"/>
              </a:rPr>
              <a:t> – Vavříček, Pancová Šimková</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6">
            <a:extLst>
              <a:ext uri="{FF2B5EF4-FFF2-40B4-BE49-F238E27FC236}">
                <a16:creationId xmlns:a16="http://schemas.microsoft.com/office/drawing/2014/main" id="{B520294C-11F9-D600-E39A-D0E23A04504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40438" y="3732213"/>
            <a:ext cx="3167062"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554" name="Rectangle 2">
            <a:extLst>
              <a:ext uri="{FF2B5EF4-FFF2-40B4-BE49-F238E27FC236}">
                <a16:creationId xmlns:a16="http://schemas.microsoft.com/office/drawing/2014/main" id="{EF4E9C35-AA97-1162-DF6B-BC82FF652069}"/>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extrémní řady </a:t>
            </a:r>
          </a:p>
        </p:txBody>
      </p:sp>
      <p:sp>
        <p:nvSpPr>
          <p:cNvPr id="297988" name="Rectangle 4">
            <a:extLst>
              <a:ext uri="{FF2B5EF4-FFF2-40B4-BE49-F238E27FC236}">
                <a16:creationId xmlns:a16="http://schemas.microsoft.com/office/drawing/2014/main" id="{AEF14D84-4F4C-1163-591C-6B3E39783C19}"/>
              </a:ext>
            </a:extLst>
          </p:cNvPr>
          <p:cNvSpPr>
            <a:spLocks noChangeArrowheads="1"/>
          </p:cNvSpPr>
          <p:nvPr/>
        </p:nvSpPr>
        <p:spPr bwMode="auto">
          <a:xfrm>
            <a:off x="107950" y="7048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2000" b="1" dirty="0">
                <a:solidFill>
                  <a:srgbClr val="FF0000"/>
                </a:solidFill>
                <a:cs typeface="Calibri" panose="020F0502020204030204" pitchFamily="34" charset="0"/>
              </a:rPr>
              <a:t>Y – skeletová</a:t>
            </a: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chudá až středně bohatá </a:t>
            </a:r>
            <a:r>
              <a:rPr lang="cs-CZ" altLang="cs-CZ" sz="1800" b="1" dirty="0">
                <a:cs typeface="Calibri" panose="020F0502020204030204" pitchFamily="34" charset="0"/>
              </a:rPr>
              <a:t>a</a:t>
            </a:r>
            <a:r>
              <a:rPr lang="cs-CZ" altLang="cs-CZ" sz="1800" b="1" dirty="0">
                <a:solidFill>
                  <a:srgbClr val="FF0000"/>
                </a:solidFill>
                <a:cs typeface="Calibri" panose="020F0502020204030204" pitchFamily="34" charset="0"/>
              </a:rPr>
              <a:t> suťová (skelet &gt; 80 %)</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mozaikovitě mělké půdy na kyselém až neutrálním silikátovém podloží (pískovce, ruly, žuly, granodiority…)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reliéf: balvanité svahy až skalnatý terén, suťové proudy, kamenná moře</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půda: skelet &gt; 80 %; bázemi chudá až středně bohatá stanoviště; litozemě, rankery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půdně podobná s EK Z, ovšem mocnější zvětralina, příznivější půdní vlhkost, vzdušná vlhkost, hlubší půdy, chráněné polohy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voda: často prosychá</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biota: vzrůst dřevin není zakrslý, fytocenózy podobné </a:t>
            </a:r>
          </a:p>
          <a:p>
            <a:pPr marL="84137" lvl="1" indent="0" eaLnBrk="1" hangingPunct="1">
              <a:buSzPct val="75000"/>
              <a:buFontTx/>
              <a:buNone/>
              <a:defRPr/>
            </a:pPr>
            <a:r>
              <a:rPr lang="cs-CZ" altLang="cs-CZ" sz="1800" b="1" dirty="0">
                <a:cs typeface="Calibri" panose="020F0502020204030204" pitchFamily="34" charset="0"/>
              </a:rPr>
              <a:t>normálním („zonálním“) stanovištím, </a:t>
            </a:r>
            <a:r>
              <a:rPr lang="cs-CZ" altLang="cs-CZ" sz="1800" b="1" dirty="0">
                <a:solidFill>
                  <a:srgbClr val="FF0000"/>
                </a:solidFill>
                <a:cs typeface="Calibri" panose="020F0502020204030204" pitchFamily="34" charset="0"/>
              </a:rPr>
              <a:t>acidofyty, oligotrofy a</a:t>
            </a:r>
          </a:p>
          <a:p>
            <a:pPr marL="84137" lvl="1" indent="0" eaLnBrk="1" hangingPunct="1">
              <a:buSzPct val="75000"/>
              <a:buFontTx/>
              <a:buNone/>
              <a:defRPr/>
            </a:pPr>
            <a:r>
              <a:rPr lang="cs-CZ" altLang="cs-CZ" sz="1800" b="1" dirty="0">
                <a:solidFill>
                  <a:srgbClr val="FF0000"/>
                </a:solidFill>
                <a:cs typeface="Calibri" panose="020F0502020204030204" pitchFamily="34" charset="0"/>
              </a:rPr>
              <a:t>mezotrofy</a:t>
            </a:r>
            <a:endParaRPr lang="cs-CZ" altLang="cs-CZ" sz="1800" b="1" dirty="0">
              <a:cs typeface="Calibri" panose="020F0502020204030204" pitchFamily="34" charset="0"/>
            </a:endParaRP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ochranné lesy, bonita lepší, než u kategorie Z</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0Y, 2–8Y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Z, N</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obdoba kategorie J na kyselém podloží</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 9. VS součástí 9Z – kleč, v 10. VS součástí </a:t>
            </a:r>
          </a:p>
          <a:p>
            <a:pPr marL="84137" lvl="1" indent="0" eaLnBrk="1" hangingPunct="1">
              <a:buSzPct val="75000"/>
              <a:buFontTx/>
              <a:buNone/>
              <a:defRPr/>
            </a:pPr>
            <a:r>
              <a:rPr lang="cs-CZ" altLang="cs-CZ" sz="1800" b="1" dirty="0">
                <a:cs typeface="Calibri" panose="020F0502020204030204" pitchFamily="34" charset="0"/>
              </a:rPr>
              <a:t>10Z – </a:t>
            </a:r>
            <a:r>
              <a:rPr lang="cs-CZ" altLang="cs-CZ" sz="1800" b="1" dirty="0" err="1">
                <a:cs typeface="Calibri" panose="020F0502020204030204" pitchFamily="34" charset="0"/>
              </a:rPr>
              <a:t>arktoalpinum</a:t>
            </a:r>
            <a:endParaRPr lang="cs-CZ" altLang="cs-CZ" sz="1800" b="1" dirty="0">
              <a:cs typeface="Calibri" panose="020F0502020204030204" pitchFamily="34" charset="0"/>
            </a:endParaRP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Podyjí, Šumava (údolí Vydry) aj., suťovitá pole pod skalami</a:t>
            </a:r>
          </a:p>
          <a:p>
            <a:pPr eaLnBrk="1" hangingPunct="1">
              <a:buClr>
                <a:schemeClr val="hlink"/>
              </a:buClr>
              <a:buSzPct val="75000"/>
              <a:buFont typeface="Wingdings" panose="05000000000000000000" pitchFamily="2" charset="2"/>
              <a:buChar char="l"/>
              <a:defRPr/>
            </a:pPr>
            <a:endParaRPr lang="cs-CZ" altLang="cs-CZ" sz="2000" b="1" dirty="0">
              <a:latin typeface="Times New Roman" panose="02020603050405020304" pitchFamily="18" charset="0"/>
            </a:endParaRPr>
          </a:p>
        </p:txBody>
      </p:sp>
      <p:sp>
        <p:nvSpPr>
          <p:cNvPr id="322565" name="Freeform 7">
            <a:extLst>
              <a:ext uri="{FF2B5EF4-FFF2-40B4-BE49-F238E27FC236}">
                <a16:creationId xmlns:a16="http://schemas.microsoft.com/office/drawing/2014/main" id="{29F5C97F-25FD-CFFD-5414-0906F31F89D8}"/>
              </a:ext>
            </a:extLst>
          </p:cNvPr>
          <p:cNvSpPr>
            <a:spLocks/>
          </p:cNvSpPr>
          <p:nvPr/>
        </p:nvSpPr>
        <p:spPr bwMode="auto">
          <a:xfrm>
            <a:off x="6958013" y="4373563"/>
            <a:ext cx="1216025" cy="269875"/>
          </a:xfrm>
          <a:custGeom>
            <a:avLst/>
            <a:gdLst>
              <a:gd name="T0" fmla="*/ 0 w 766"/>
              <a:gd name="T1" fmla="*/ 0 h 170"/>
              <a:gd name="T2" fmla="*/ 2147483646 w 766"/>
              <a:gd name="T3" fmla="*/ 2147483646 h 170"/>
              <a:gd name="T4" fmla="*/ 2147483646 w 766"/>
              <a:gd name="T5" fmla="*/ 2147483646 h 170"/>
              <a:gd name="T6" fmla="*/ 2147483646 w 766"/>
              <a:gd name="T7" fmla="*/ 0 h 170"/>
              <a:gd name="T8" fmla="*/ 0 w 766"/>
              <a:gd name="T9" fmla="*/ 0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6" h="170">
                <a:moveTo>
                  <a:pt x="0" y="0"/>
                </a:moveTo>
                <a:lnTo>
                  <a:pt x="227" y="170"/>
                </a:lnTo>
                <a:lnTo>
                  <a:pt x="766" y="170"/>
                </a:lnTo>
                <a:lnTo>
                  <a:pt x="482" y="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3">
            <a:extLst>
              <a:ext uri="{FF2B5EF4-FFF2-40B4-BE49-F238E27FC236}">
                <a16:creationId xmlns:a16="http://schemas.microsoft.com/office/drawing/2014/main" id="{0C0A5EF3-8A0C-5250-6B87-4101C3882F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3588" y="3805238"/>
            <a:ext cx="4572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4611" name="Obrázek 2">
            <a:extLst>
              <a:ext uri="{FF2B5EF4-FFF2-40B4-BE49-F238E27FC236}">
                <a16:creationId xmlns:a16="http://schemas.microsoft.com/office/drawing/2014/main" id="{43FD15A6-24FA-6FBB-9395-648D33008E9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 y="0"/>
            <a:ext cx="615632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a:extLst>
              <a:ext uri="{FF2B5EF4-FFF2-40B4-BE49-F238E27FC236}">
                <a16:creationId xmlns:a16="http://schemas.microsoft.com/office/drawing/2014/main" id="{012D9B27-E89D-5A97-75C2-D20B4566FBF0}"/>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Zóna (biom) stepí</a:t>
            </a:r>
          </a:p>
        </p:txBody>
      </p:sp>
      <p:sp>
        <p:nvSpPr>
          <p:cNvPr id="38915" name="Rectangle 3">
            <a:extLst>
              <a:ext uri="{FF2B5EF4-FFF2-40B4-BE49-F238E27FC236}">
                <a16:creationId xmlns:a16="http://schemas.microsoft.com/office/drawing/2014/main" id="{356EB1F6-E160-8CC3-B3E2-B939CF2B9812}"/>
              </a:ext>
            </a:extLst>
          </p:cNvPr>
          <p:cNvSpPr>
            <a:spLocks noGrp="1" noChangeArrowheads="1"/>
          </p:cNvSpPr>
          <p:nvPr>
            <p:ph type="body" sz="half" idx="1"/>
          </p:nvPr>
        </p:nvSpPr>
        <p:spPr>
          <a:xfrm>
            <a:off x="161925" y="971550"/>
            <a:ext cx="8820150" cy="2457450"/>
          </a:xfrm>
        </p:spPr>
        <p:txBody>
          <a:bodyPr/>
          <a:lstStyle/>
          <a:p>
            <a:pPr eaLnBrk="1" hangingPunct="1">
              <a:buSzPct val="75000"/>
            </a:pPr>
            <a:r>
              <a:rPr lang="cs-CZ" altLang="cs-CZ" sz="2000" b="1">
                <a:cs typeface="Calibri" panose="020F0502020204030204" pitchFamily="34" charset="0"/>
              </a:rPr>
              <a:t>Mírné podnebí, </a:t>
            </a:r>
            <a:r>
              <a:rPr lang="cs-CZ" altLang="cs-CZ" sz="2000" b="1">
                <a:solidFill>
                  <a:srgbClr val="FF0000"/>
                </a:solidFill>
                <a:cs typeface="Calibri" panose="020F0502020204030204" pitchFamily="34" charset="0"/>
              </a:rPr>
              <a:t>aridní</a:t>
            </a:r>
          </a:p>
          <a:p>
            <a:pPr eaLnBrk="1" hangingPunct="1">
              <a:buSzPct val="75000"/>
            </a:pPr>
            <a:r>
              <a:rPr lang="cs-CZ" altLang="cs-CZ" sz="2000" b="1">
                <a:cs typeface="Calibri" panose="020F0502020204030204" pitchFamily="34" charset="0"/>
              </a:rPr>
              <a:t>Nejteplejší měsíce 20–24 °C, nejchladnější 0 – -20 °C, </a:t>
            </a:r>
            <a:r>
              <a:rPr lang="cs-CZ" altLang="cs-CZ" sz="2000" b="1">
                <a:solidFill>
                  <a:srgbClr val="FF0000"/>
                </a:solidFill>
                <a:cs typeface="Calibri" panose="020F0502020204030204" pitchFamily="34" charset="0"/>
              </a:rPr>
              <a:t>velké rozdíly teplot v průběhu roku</a:t>
            </a:r>
            <a:r>
              <a:rPr lang="cs-CZ" altLang="cs-CZ" sz="2000" b="1">
                <a:cs typeface="Calibri" panose="020F0502020204030204" pitchFamily="34" charset="0"/>
              </a:rPr>
              <a:t>, 250–650 mm </a:t>
            </a:r>
            <a:r>
              <a:rPr lang="cs-CZ" altLang="cs-CZ" sz="2000" b="1">
                <a:solidFill>
                  <a:srgbClr val="FF0000"/>
                </a:solidFill>
                <a:cs typeface="Calibri" panose="020F0502020204030204" pitchFamily="34" charset="0"/>
              </a:rPr>
              <a:t>srážek nerovnoměrně rozložených</a:t>
            </a:r>
            <a:r>
              <a:rPr lang="cs-CZ" altLang="cs-CZ" sz="2000" b="1">
                <a:cs typeface="Calibri" panose="020F0502020204030204" pitchFamily="34" charset="0"/>
              </a:rPr>
              <a:t>, max. na jaře, pak nedostatek, sníh vzácný; silné větry až prachové bouře</a:t>
            </a:r>
          </a:p>
          <a:p>
            <a:pPr eaLnBrk="1" hangingPunct="1">
              <a:buSzPct val="75000"/>
            </a:pPr>
            <a:r>
              <a:rPr lang="cs-CZ" altLang="cs-CZ" sz="2000" b="1">
                <a:solidFill>
                  <a:srgbClr val="FF0000"/>
                </a:solidFill>
                <a:cs typeface="Calibri" panose="020F0502020204030204" pitchFamily="34" charset="0"/>
              </a:rPr>
              <a:t>Kontinentální klima</a:t>
            </a:r>
          </a:p>
          <a:p>
            <a:pPr eaLnBrk="1" hangingPunct="1">
              <a:buSzPct val="75000"/>
            </a:pPr>
            <a:r>
              <a:rPr lang="cs-CZ" altLang="cs-CZ" sz="2000" b="1">
                <a:cs typeface="Calibri" panose="020F0502020204030204" pitchFamily="34" charset="0"/>
              </a:rPr>
              <a:t>Černozemě</a:t>
            </a:r>
          </a:p>
          <a:p>
            <a:pPr eaLnBrk="1" hangingPunct="1">
              <a:buSzPct val="75000"/>
            </a:pPr>
            <a:r>
              <a:rPr lang="cs-CZ" altLang="cs-CZ" sz="2000" b="1">
                <a:cs typeface="Calibri" panose="020F0502020204030204" pitchFamily="34" charset="0"/>
              </a:rPr>
              <a:t>Travnatá společenstva (</a:t>
            </a:r>
            <a:r>
              <a:rPr lang="cs-CZ" altLang="cs-CZ" sz="2000" b="1" i="1">
                <a:cs typeface="Calibri" panose="020F0502020204030204" pitchFamily="34" charset="0"/>
              </a:rPr>
              <a:t>Festuca</a:t>
            </a:r>
            <a:r>
              <a:rPr lang="cs-CZ" altLang="cs-CZ" sz="2000" b="1">
                <a:cs typeface="Calibri" panose="020F0502020204030204" pitchFamily="34" charset="0"/>
              </a:rPr>
              <a:t>, </a:t>
            </a:r>
            <a:r>
              <a:rPr lang="cs-CZ" altLang="cs-CZ" sz="2000" b="1" i="1">
                <a:cs typeface="Calibri" panose="020F0502020204030204" pitchFamily="34" charset="0"/>
              </a:rPr>
              <a:t>Carex</a:t>
            </a:r>
            <a:r>
              <a:rPr lang="cs-CZ" altLang="cs-CZ" sz="2000" b="1">
                <a:cs typeface="Calibri" panose="020F0502020204030204" pitchFamily="34" charset="0"/>
              </a:rPr>
              <a:t>, </a:t>
            </a:r>
            <a:r>
              <a:rPr lang="cs-CZ" altLang="cs-CZ" sz="2000" b="1" i="1">
                <a:cs typeface="Calibri" panose="020F0502020204030204" pitchFamily="34" charset="0"/>
              </a:rPr>
              <a:t>Stipa</a:t>
            </a:r>
            <a:r>
              <a:rPr lang="cs-CZ" altLang="cs-CZ" sz="2000" b="1">
                <a:cs typeface="Calibri" panose="020F0502020204030204" pitchFamily="34" charset="0"/>
              </a:rPr>
              <a:t>)</a:t>
            </a:r>
            <a:r>
              <a:rPr lang="cs-CZ" altLang="cs-CZ" sz="2000" b="1" i="1">
                <a:cs typeface="Calibri" panose="020F0502020204030204" pitchFamily="34" charset="0"/>
              </a:rPr>
              <a:t>;</a:t>
            </a:r>
            <a:r>
              <a:rPr lang="cs-CZ" altLang="cs-CZ" sz="2000" b="1">
                <a:cs typeface="Calibri" panose="020F0502020204030204" pitchFamily="34" charset="0"/>
              </a:rPr>
              <a:t> dominance hemikryptofytů, účast geofytů, terofytů; chybí fanerofyty (dřeviny stromovitého vzrůstu)</a:t>
            </a:r>
          </a:p>
          <a:p>
            <a:pPr eaLnBrk="1" hangingPunct="1">
              <a:buSzPct val="75000"/>
            </a:pPr>
            <a:r>
              <a:rPr lang="cs-CZ" altLang="cs-CZ" sz="2000" b="1">
                <a:cs typeface="Calibri" panose="020F0502020204030204" pitchFamily="34" charset="0"/>
              </a:rPr>
              <a:t>Jarní aspekt</a:t>
            </a:r>
          </a:p>
        </p:txBody>
      </p:sp>
      <p:pic>
        <p:nvPicPr>
          <p:cNvPr id="38916" name="Obrázek 2">
            <a:extLst>
              <a:ext uri="{FF2B5EF4-FFF2-40B4-BE49-F238E27FC236}">
                <a16:creationId xmlns:a16="http://schemas.microsoft.com/office/drawing/2014/main" id="{7D8DE308-49B4-2CF1-DA9A-5642762DAC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87963" y="3802063"/>
            <a:ext cx="383857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Obrázek 8" descr="Obsah obrázku tráva, exteriér, obloha, rostlina&#10;&#10;Popis byl vytvořen automaticky">
            <a:extLst>
              <a:ext uri="{FF2B5EF4-FFF2-40B4-BE49-F238E27FC236}">
                <a16:creationId xmlns:a16="http://schemas.microsoft.com/office/drawing/2014/main" id="{C5BEA2ED-C657-22CE-ADBC-DA19B9C8AAA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1925" y="4191000"/>
            <a:ext cx="5103813"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2246BDEC-C706-9A9D-9981-C9CA0A626685}"/>
              </a:ext>
            </a:extLst>
          </p:cNvPr>
          <p:cNvSpPr>
            <a:spLocks noChangeArrowheads="1"/>
          </p:cNvSpPr>
          <p:nvPr/>
        </p:nvSpPr>
        <p:spPr bwMode="auto">
          <a:xfrm>
            <a:off x="457200" y="53975"/>
            <a:ext cx="8229600" cy="719138"/>
          </a:xfrm>
          <a:prstGeom prst="rect">
            <a:avLst/>
          </a:prstGeom>
          <a:noFill/>
          <a:ln w="9525">
            <a:noFill/>
            <a:miter lim="800000"/>
            <a:headEnd/>
            <a:tailEnd/>
          </a:ln>
          <a:effectLst/>
        </p:spPr>
        <p:txBody>
          <a:bodyPr anchor="ctr" anchorCtr="1"/>
          <a:lstStyle/>
          <a:p>
            <a:pPr algn="ctr">
              <a:defRPr/>
            </a:pPr>
            <a:r>
              <a:rPr lang="cs-CZ" sz="3600" b="1" dirty="0">
                <a:solidFill>
                  <a:schemeClr val="tx2"/>
                </a:solidFill>
                <a:effectLst>
                  <a:outerShdw blurRad="38100" dist="38100" dir="2700000" algn="tl">
                    <a:srgbClr val="FFFFFF"/>
                  </a:outerShdw>
                </a:effectLst>
                <a:latin typeface="Times New Roman" pitchFamily="18" charset="0"/>
              </a:rPr>
              <a:t> </a:t>
            </a:r>
            <a:r>
              <a:rPr lang="cs-CZ" sz="3600" b="1" dirty="0">
                <a:latin typeface="Calibri" panose="020F0502020204030204" pitchFamily="34" charset="0"/>
                <a:ea typeface="+mj-ea"/>
                <a:cs typeface="+mj-cs"/>
              </a:rPr>
              <a:t>Ekologická řada kyselá (K)</a:t>
            </a:r>
          </a:p>
        </p:txBody>
      </p:sp>
      <p:sp>
        <p:nvSpPr>
          <p:cNvPr id="326659" name="Rectangle 4">
            <a:extLst>
              <a:ext uri="{FF2B5EF4-FFF2-40B4-BE49-F238E27FC236}">
                <a16:creationId xmlns:a16="http://schemas.microsoft.com/office/drawing/2014/main" id="{D976540B-F3F1-5A95-C295-E2FF781CDC43}"/>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000" b="1">
                <a:solidFill>
                  <a:srgbClr val="FF0000"/>
                </a:solidFill>
                <a:cs typeface="Calibri" panose="020F0502020204030204" pitchFamily="34" charset="0"/>
              </a:rPr>
              <a:t>minerálně chudé, kyselé půdy</a:t>
            </a:r>
            <a:r>
              <a:rPr lang="cs-CZ" altLang="cs-CZ" sz="2000" b="1">
                <a:cs typeface="Calibri" panose="020F0502020204030204" pitchFamily="34" charset="0"/>
              </a:rPr>
              <a:t>, zhoršená humifikace, menší vázání vody, snazší vysýchání, snížená sorpční kapacita, nižší obsah živin</a:t>
            </a:r>
          </a:p>
          <a:p>
            <a:pPr eaLnBrk="1" hangingPunct="1">
              <a:buSzPct val="75000"/>
            </a:pPr>
            <a:r>
              <a:rPr lang="cs-CZ" altLang="cs-CZ" sz="2000" b="1">
                <a:cs typeface="Calibri" panose="020F0502020204030204" pitchFamily="34" charset="0"/>
              </a:rPr>
              <a:t>plošně nejvýznamnější (Hercynikum)</a:t>
            </a:r>
          </a:p>
          <a:p>
            <a:pPr eaLnBrk="1" hangingPunct="1">
              <a:buSzPct val="75000"/>
            </a:pPr>
            <a:r>
              <a:rPr lang="cs-CZ" altLang="cs-CZ" sz="2000" b="1">
                <a:cs typeface="Calibri" panose="020F0502020204030204" pitchFamily="34" charset="0"/>
              </a:rPr>
              <a:t>dominance acidofytů: </a:t>
            </a:r>
            <a:r>
              <a:rPr lang="cs-CZ" altLang="cs-CZ" sz="2000" b="1" i="1">
                <a:cs typeface="Calibri" panose="020F0502020204030204" pitchFamily="34" charset="0"/>
              </a:rPr>
              <a:t>Luzula luzuloides</a:t>
            </a:r>
            <a:r>
              <a:rPr lang="cs-CZ" altLang="cs-CZ" sz="2000" b="1">
                <a:cs typeface="Calibri" panose="020F0502020204030204" pitchFamily="34" charset="0"/>
              </a:rPr>
              <a:t>, </a:t>
            </a:r>
            <a:r>
              <a:rPr lang="cs-CZ" altLang="cs-CZ" sz="2000" b="1" i="1">
                <a:cs typeface="Calibri" panose="020F0502020204030204" pitchFamily="34" charset="0"/>
              </a:rPr>
              <a:t>Carex pilulifera</a:t>
            </a:r>
            <a:r>
              <a:rPr lang="cs-CZ" altLang="cs-CZ" sz="2000" b="1">
                <a:cs typeface="Calibri" panose="020F0502020204030204" pitchFamily="34" charset="0"/>
              </a:rPr>
              <a:t>, </a:t>
            </a:r>
            <a:r>
              <a:rPr lang="cs-CZ" altLang="cs-CZ" sz="2000" b="1" i="1">
                <a:cs typeface="Calibri" panose="020F0502020204030204" pitchFamily="34" charset="0"/>
              </a:rPr>
              <a:t>Vaccinium myrtillus</a:t>
            </a:r>
            <a:r>
              <a:rPr lang="cs-CZ" altLang="cs-CZ" sz="2000" b="1">
                <a:cs typeface="Calibri" panose="020F0502020204030204" pitchFamily="34" charset="0"/>
              </a:rPr>
              <a:t>, </a:t>
            </a:r>
            <a:r>
              <a:rPr lang="cs-CZ" altLang="cs-CZ" sz="2000" b="1" i="1">
                <a:cs typeface="Calibri" panose="020F0502020204030204" pitchFamily="34" charset="0"/>
              </a:rPr>
              <a:t>Vaccinium vitis-idaea</a:t>
            </a:r>
            <a:r>
              <a:rPr lang="cs-CZ" altLang="cs-CZ" sz="2000" b="1">
                <a:cs typeface="Calibri" panose="020F0502020204030204" pitchFamily="34" charset="0"/>
              </a:rPr>
              <a:t>, </a:t>
            </a:r>
            <a:r>
              <a:rPr lang="cs-CZ" altLang="cs-CZ" sz="2000" b="1" i="1">
                <a:cs typeface="Calibri" panose="020F0502020204030204" pitchFamily="34" charset="0"/>
              </a:rPr>
              <a:t>Avenella flexuosa</a:t>
            </a:r>
            <a:r>
              <a:rPr lang="cs-CZ" altLang="cs-CZ" sz="2000" b="1">
                <a:cs typeface="Calibri" panose="020F0502020204030204" pitchFamily="34" charset="0"/>
              </a:rPr>
              <a:t>, </a:t>
            </a:r>
            <a:r>
              <a:rPr lang="cs-CZ" altLang="cs-CZ" sz="2000" b="1" i="1">
                <a:cs typeface="Calibri" panose="020F0502020204030204" pitchFamily="34" charset="0"/>
              </a:rPr>
              <a:t>Festuca ovina</a:t>
            </a:r>
            <a:r>
              <a:rPr lang="cs-CZ" altLang="cs-CZ" sz="2000" b="1">
                <a:cs typeface="Calibri" panose="020F0502020204030204" pitchFamily="34" charset="0"/>
              </a:rPr>
              <a:t>, </a:t>
            </a:r>
            <a:r>
              <a:rPr lang="cs-CZ" altLang="cs-CZ" sz="2000" b="1" i="1">
                <a:cs typeface="Calibri" panose="020F0502020204030204" pitchFamily="34" charset="0"/>
              </a:rPr>
              <a:t>Calamagrostis villosa</a:t>
            </a:r>
            <a:r>
              <a:rPr lang="cs-CZ" altLang="cs-CZ" sz="2000" b="1">
                <a:cs typeface="Calibri" panose="020F0502020204030204" pitchFamily="34" charset="0"/>
              </a:rPr>
              <a:t>, </a:t>
            </a:r>
            <a:r>
              <a:rPr lang="cs-CZ" altLang="cs-CZ" sz="2000" b="1" i="1">
                <a:cs typeface="Calibri" panose="020F0502020204030204" pitchFamily="34" charset="0"/>
              </a:rPr>
              <a:t>Calamagrostis arundinacea</a:t>
            </a:r>
            <a:r>
              <a:rPr lang="cs-CZ" altLang="cs-CZ" sz="2000" b="1">
                <a:cs typeface="Calibri" panose="020F0502020204030204" pitchFamily="34" charset="0"/>
              </a:rPr>
              <a:t> aj.</a:t>
            </a:r>
          </a:p>
          <a:p>
            <a:pPr eaLnBrk="1" hangingPunct="1">
              <a:buSzPct val="75000"/>
            </a:pPr>
            <a:r>
              <a:rPr lang="cs-CZ" altLang="cs-CZ" sz="2000" b="1">
                <a:cs typeface="Calibri" panose="020F0502020204030204" pitchFamily="34" charset="0"/>
              </a:rPr>
              <a:t>projevem je slabší bonita, </a:t>
            </a:r>
            <a:r>
              <a:rPr lang="cs-CZ" altLang="cs-CZ" sz="2000" b="1">
                <a:solidFill>
                  <a:srgbClr val="FF0000"/>
                </a:solidFill>
                <a:cs typeface="Calibri" panose="020F0502020204030204" pitchFamily="34" charset="0"/>
              </a:rPr>
              <a:t>slabší buřenění </a:t>
            </a:r>
            <a:r>
              <a:rPr lang="cs-CZ" altLang="cs-CZ" sz="2000" b="1">
                <a:cs typeface="Calibri" panose="020F0502020204030204" pitchFamily="34" charset="0"/>
              </a:rPr>
              <a:t>(větší potenciál přirozené obnovy), vyvinutější kořenový systém vzhledem ke koruně (stabilita proti větru)</a:t>
            </a:r>
          </a:p>
          <a:p>
            <a:pPr eaLnBrk="1" hangingPunct="1">
              <a:buSzPct val="75000"/>
            </a:pPr>
            <a:r>
              <a:rPr lang="cs-CZ" altLang="cs-CZ" sz="2000" b="1">
                <a:cs typeface="Calibri" panose="020F0502020204030204" pitchFamily="34" charset="0"/>
              </a:rPr>
              <a:t>shoda s vegetační stupňovitostí</a:t>
            </a:r>
          </a:p>
          <a:p>
            <a:pPr eaLnBrk="1" hangingPunct="1">
              <a:buClr>
                <a:schemeClr val="hlink"/>
              </a:buClr>
              <a:buSzPct val="75000"/>
              <a:buFont typeface="Wingdings" panose="05000000000000000000" pitchFamily="2" charset="2"/>
              <a:buChar char="l"/>
            </a:pPr>
            <a:endParaRPr lang="cs-CZ" altLang="cs-CZ" sz="2000" b="1">
              <a:latin typeface="Times New Roman" panose="02020603050405020304" pitchFamily="18" charset="0"/>
            </a:endParaRPr>
          </a:p>
        </p:txBody>
      </p:sp>
      <p:pic>
        <p:nvPicPr>
          <p:cNvPr id="326660" name="Obrázek 7">
            <a:extLst>
              <a:ext uri="{FF2B5EF4-FFF2-40B4-BE49-F238E27FC236}">
                <a16:creationId xmlns:a16="http://schemas.microsoft.com/office/drawing/2014/main" id="{5AC8A839-3E7C-0F8A-3E40-26A34AC5A20A}"/>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1263" y="3995738"/>
            <a:ext cx="4122737"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délník 7">
            <a:extLst>
              <a:ext uri="{FF2B5EF4-FFF2-40B4-BE49-F238E27FC236}">
                <a16:creationId xmlns:a16="http://schemas.microsoft.com/office/drawing/2014/main" id="{DDFD68AC-095D-C448-A3E1-9B7E355DCB4D}"/>
              </a:ext>
            </a:extLst>
          </p:cNvPr>
          <p:cNvSpPr/>
          <p:nvPr/>
        </p:nvSpPr>
        <p:spPr>
          <a:xfrm>
            <a:off x="5741988" y="4059238"/>
            <a:ext cx="630237" cy="26558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1F710043-7ACA-0E43-213A-ED3402213022}"/>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kyselé řady </a:t>
            </a:r>
          </a:p>
        </p:txBody>
      </p:sp>
      <p:sp>
        <p:nvSpPr>
          <p:cNvPr id="316420" name="Rectangle 4">
            <a:extLst>
              <a:ext uri="{FF2B5EF4-FFF2-40B4-BE49-F238E27FC236}">
                <a16:creationId xmlns:a16="http://schemas.microsoft.com/office/drawing/2014/main" id="{204AA57D-75CA-1D69-CC09-1A6F44982110}"/>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Clr>
                <a:schemeClr val="hlink"/>
              </a:buClr>
              <a:buSzPct val="75000"/>
              <a:buFontTx/>
              <a:buNone/>
              <a:defRPr/>
            </a:pPr>
            <a:r>
              <a:rPr lang="cs-CZ" altLang="cs-CZ" sz="2000" b="1" dirty="0">
                <a:solidFill>
                  <a:srgbClr val="FF0000"/>
                </a:solidFill>
                <a:cs typeface="Calibri" panose="020F0502020204030204" pitchFamily="34" charset="0"/>
              </a:rPr>
              <a:t>M – chudá (</a:t>
            </a:r>
            <a:r>
              <a:rPr lang="cs-CZ" altLang="cs-CZ" sz="2000" b="1" i="1" dirty="0">
                <a:solidFill>
                  <a:srgbClr val="FF0000"/>
                </a:solidFill>
                <a:cs typeface="Calibri" panose="020F0502020204030204" pitchFamily="34" charset="0"/>
              </a:rPr>
              <a:t>Myrtillus</a:t>
            </a:r>
            <a:r>
              <a:rPr lang="cs-CZ" altLang="cs-CZ" sz="2000" b="1" dirty="0">
                <a:solidFill>
                  <a:srgbClr val="FF0000"/>
                </a:solidFill>
                <a:cs typeface="Calibri" panose="020F0502020204030204" pitchFamily="34" charset="0"/>
              </a:rPr>
              <a:t>)</a:t>
            </a:r>
          </a:p>
          <a:p>
            <a:pPr marL="263525" lvl="1" indent="-180975"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chudá, hydricky normální, mimo sutě (skelet do 50 % v Ah horizontu)</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minerálně nejchudší horniny (písky, pískovce, slepence, fylity, svory)</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reliéf: svahy, plošiny, roviny (písky)</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půda: písčitá, hlinitopísčitá; skeletovitost 0 % (písek)–50 %; bázemi extrémně chudá, velmi silně kyselá; </a:t>
            </a:r>
            <a:r>
              <a:rPr lang="cs-CZ" altLang="cs-CZ" sz="1800" b="1" dirty="0">
                <a:solidFill>
                  <a:srgbClr val="FF0000"/>
                </a:solidFill>
                <a:cs typeface="Calibri" panose="020F0502020204030204" pitchFamily="34" charset="0"/>
              </a:rPr>
              <a:t>podzoly</a:t>
            </a:r>
            <a:r>
              <a:rPr lang="cs-CZ" altLang="cs-CZ" sz="1800" b="1" dirty="0">
                <a:cs typeface="Calibri" panose="020F0502020204030204" pitchFamily="34" charset="0"/>
              </a:rPr>
              <a:t>; bez oglejení; většinou mělké až středně hluboké, propustné</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voda: občas prosychá (v nižších polohách) – závisí na substrátu</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biota: vegetace odpovídá VS, pravidelně </a:t>
            </a:r>
            <a:r>
              <a:rPr lang="cs-CZ" altLang="cs-CZ" sz="1800" b="1" dirty="0">
                <a:solidFill>
                  <a:srgbClr val="FF0000"/>
                </a:solidFill>
                <a:cs typeface="Calibri" panose="020F0502020204030204" pitchFamily="34" charset="0"/>
              </a:rPr>
              <a:t>stenoekní acidofyty a oligotrofy</a:t>
            </a:r>
            <a:r>
              <a:rPr lang="cs-CZ" altLang="cs-CZ" sz="1800" b="1" dirty="0">
                <a:cs typeface="Calibri" panose="020F0502020204030204" pitchFamily="34" charset="0"/>
              </a:rPr>
              <a:t> </a:t>
            </a:r>
          </a:p>
          <a:p>
            <a:pPr marL="263525" lvl="1" indent="-180975"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podprůměrná produkce</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0–8M</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K, Z, N, „bory“</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na gradientu trofnosti nejchudší EK (</a:t>
            </a:r>
            <a:r>
              <a:rPr lang="cs-CZ" altLang="cs-CZ" sz="1800" b="1" dirty="0">
                <a:solidFill>
                  <a:srgbClr val="FF0000"/>
                </a:solidFill>
                <a:cs typeface="Calibri" panose="020F0502020204030204" pitchFamily="34" charset="0"/>
              </a:rPr>
              <a:t>M</a:t>
            </a:r>
            <a:r>
              <a:rPr lang="cs-CZ" altLang="cs-CZ" sz="1800" b="1" dirty="0">
                <a:cs typeface="Calibri" panose="020F0502020204030204" pitchFamily="34" charset="0"/>
              </a:rPr>
              <a:t>, K, S, B, W, D)</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trendy v mapování: přesuny z „borů“ do M</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 9. VS součástí 9K – klečová smrčina, v 10. VS součástí </a:t>
            </a:r>
          </a:p>
          <a:p>
            <a:pPr marL="84137" lvl="1" indent="0" eaLnBrk="1" hangingPunct="1">
              <a:buSzPct val="75000"/>
              <a:buFontTx/>
              <a:buNone/>
              <a:defRPr/>
            </a:pPr>
            <a:r>
              <a:rPr lang="cs-CZ" altLang="cs-CZ" sz="1800" b="1" dirty="0">
                <a:cs typeface="Calibri" panose="020F0502020204030204" pitchFamily="34" charset="0"/>
              </a:rPr>
              <a:t>10Z – </a:t>
            </a:r>
            <a:r>
              <a:rPr lang="cs-CZ" altLang="cs-CZ" sz="1800" b="1" dirty="0" err="1">
                <a:cs typeface="Calibri" panose="020F0502020204030204" pitchFamily="34" charset="0"/>
              </a:rPr>
              <a:t>arktoalpinum</a:t>
            </a:r>
            <a:endParaRPr lang="cs-CZ" altLang="cs-CZ" sz="1800" b="1" dirty="0">
              <a:cs typeface="Calibri" panose="020F0502020204030204" pitchFamily="34" charset="0"/>
            </a:endParaRP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Bzenecká doubrava, oblast dolního toku Orlice východně </a:t>
            </a:r>
          </a:p>
          <a:p>
            <a:pPr marL="82550" lvl="1" indent="0" eaLnBrk="1" hangingPunct="1">
              <a:buSzPct val="75000"/>
              <a:buFontTx/>
              <a:buNone/>
              <a:defRPr/>
            </a:pPr>
            <a:r>
              <a:rPr lang="cs-CZ" altLang="cs-CZ" sz="1800" b="1" dirty="0">
                <a:cs typeface="Calibri" panose="020F0502020204030204" pitchFamily="34" charset="0"/>
              </a:rPr>
              <a:t>od Hradce Králové, vřesoviště na Podyjí, plošiny </a:t>
            </a:r>
          </a:p>
          <a:p>
            <a:pPr marL="82550" lvl="1" indent="0" eaLnBrk="1" hangingPunct="1">
              <a:buSzPct val="75000"/>
              <a:buFontTx/>
              <a:buNone/>
              <a:defRPr/>
            </a:pPr>
            <a:r>
              <a:rPr lang="cs-CZ" altLang="cs-CZ" sz="1800" b="1" dirty="0">
                <a:cs typeface="Calibri" panose="020F0502020204030204" pitchFamily="34" charset="0"/>
              </a:rPr>
              <a:t>pískovcových skalních měst aj.</a:t>
            </a:r>
          </a:p>
        </p:txBody>
      </p:sp>
      <p:pic>
        <p:nvPicPr>
          <p:cNvPr id="328708" name="Picture 6">
            <a:extLst>
              <a:ext uri="{FF2B5EF4-FFF2-40B4-BE49-F238E27FC236}">
                <a16:creationId xmlns:a16="http://schemas.microsoft.com/office/drawing/2014/main" id="{98F1EE20-5204-818A-2D63-A631C616BF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89638" y="3706813"/>
            <a:ext cx="3154362" cy="31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8709" name="Freeform 7">
            <a:extLst>
              <a:ext uri="{FF2B5EF4-FFF2-40B4-BE49-F238E27FC236}">
                <a16:creationId xmlns:a16="http://schemas.microsoft.com/office/drawing/2014/main" id="{DE0077D1-7326-4D20-48F4-F9C1DE63ED44}"/>
              </a:ext>
            </a:extLst>
          </p:cNvPr>
          <p:cNvSpPr>
            <a:spLocks/>
          </p:cNvSpPr>
          <p:nvPr/>
        </p:nvSpPr>
        <p:spPr bwMode="auto">
          <a:xfrm>
            <a:off x="6911975" y="5229225"/>
            <a:ext cx="360363" cy="809625"/>
          </a:xfrm>
          <a:custGeom>
            <a:avLst/>
            <a:gdLst>
              <a:gd name="T0" fmla="*/ 0 w 227"/>
              <a:gd name="T1" fmla="*/ 0 h 510"/>
              <a:gd name="T2" fmla="*/ 0 w 227"/>
              <a:gd name="T3" fmla="*/ 2147483646 h 510"/>
              <a:gd name="T4" fmla="*/ 2147483646 w 227"/>
              <a:gd name="T5" fmla="*/ 2147483646 h 510"/>
              <a:gd name="T6" fmla="*/ 2147483646 w 227"/>
              <a:gd name="T7" fmla="*/ 0 h 510"/>
              <a:gd name="T8" fmla="*/ 0 w 227"/>
              <a:gd name="T9" fmla="*/ 0 h 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 h="510">
                <a:moveTo>
                  <a:pt x="0" y="0"/>
                </a:moveTo>
                <a:lnTo>
                  <a:pt x="0" y="510"/>
                </a:lnTo>
                <a:lnTo>
                  <a:pt x="227" y="340"/>
                </a:lnTo>
                <a:lnTo>
                  <a:pt x="227" y="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Obrázek 2">
            <a:extLst>
              <a:ext uri="{FF2B5EF4-FFF2-40B4-BE49-F238E27FC236}">
                <a16:creationId xmlns:a16="http://schemas.microsoft.com/office/drawing/2014/main" id="{C8E43158-0824-7BED-78F4-4229D7ED3A7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8425"/>
            <a:ext cx="5130800"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55" name="Picture 4">
            <a:extLst>
              <a:ext uri="{FF2B5EF4-FFF2-40B4-BE49-F238E27FC236}">
                <a16:creationId xmlns:a16="http://schemas.microsoft.com/office/drawing/2014/main" id="{B231410E-3683-B12E-22DA-8380EE7D6B2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5950" y="3114675"/>
            <a:ext cx="249555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0756" name="Picture 2">
            <a:extLst>
              <a:ext uri="{FF2B5EF4-FFF2-40B4-BE49-F238E27FC236}">
                <a16:creationId xmlns:a16="http://schemas.microsoft.com/office/drawing/2014/main" id="{0CD0D2A9-E39E-7B3E-9EF1-CC11A7EDF2B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13525" y="0"/>
            <a:ext cx="2563813" cy="405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476C154C-EEEF-D63B-688A-5D5ECBF5DEA8}"/>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kyselé řady </a:t>
            </a:r>
          </a:p>
        </p:txBody>
      </p:sp>
      <p:sp>
        <p:nvSpPr>
          <p:cNvPr id="320516" name="Rectangle 4">
            <a:extLst>
              <a:ext uri="{FF2B5EF4-FFF2-40B4-BE49-F238E27FC236}">
                <a16:creationId xmlns:a16="http://schemas.microsoft.com/office/drawing/2014/main" id="{C8972777-68A0-920F-E2FD-940ED6D48902}"/>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2000" b="1" dirty="0">
                <a:solidFill>
                  <a:srgbClr val="FF0000"/>
                </a:solidFill>
                <a:cs typeface="Calibri" panose="020F0502020204030204" pitchFamily="34" charset="0"/>
              </a:rPr>
              <a:t>K – kyselá</a:t>
            </a: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kyselá</a:t>
            </a:r>
            <a:r>
              <a:rPr lang="cs-CZ" altLang="cs-CZ" sz="1800" b="1" dirty="0">
                <a:cs typeface="Calibri" panose="020F0502020204030204" pitchFamily="34" charset="0"/>
              </a:rPr>
              <a:t> a </a:t>
            </a:r>
            <a:r>
              <a:rPr lang="cs-CZ" altLang="cs-CZ" sz="1800" b="1" dirty="0">
                <a:solidFill>
                  <a:srgbClr val="FF0000"/>
                </a:solidFill>
                <a:cs typeface="Calibri" panose="020F0502020204030204" pitchFamily="34" charset="0"/>
              </a:rPr>
              <a:t>hydricky normální, mimo sutě (skelet do 50 % v Ah horizontu)</a:t>
            </a:r>
            <a:endParaRPr lang="cs-CZ" altLang="cs-CZ" sz="1800" b="1" dirty="0">
              <a:cs typeface="Calibri" panose="020F0502020204030204" pitchFamily="34" charset="0"/>
            </a:endParaRP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nejrozšířenější v ČR</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neexponovaná „průměrná“ poloha, kyselé podloží (žuly, ruly), nepříznivé humusové formy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reliéf: svahy, plošiny, roviny (písky)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půda: písčitá až písčitohlinitá; vždy chudá bázemi, kyselá; </a:t>
            </a:r>
            <a:r>
              <a:rPr lang="cs-CZ" altLang="cs-CZ" sz="1800" b="1" dirty="0">
                <a:solidFill>
                  <a:srgbClr val="FF0000"/>
                </a:solidFill>
                <a:cs typeface="Calibri" panose="020F0502020204030204" pitchFamily="34" charset="0"/>
              </a:rPr>
              <a:t>podzoly</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kryptopodzoly</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oligotrofní</a:t>
            </a:r>
            <a:r>
              <a:rPr lang="cs-CZ" altLang="cs-CZ" sz="1800" b="1" dirty="0">
                <a:cs typeface="Calibri" panose="020F0502020204030204" pitchFamily="34" charset="0"/>
              </a:rPr>
              <a:t> až </a:t>
            </a:r>
            <a:r>
              <a:rPr lang="cs-CZ" altLang="cs-CZ" sz="1800" b="1" dirty="0">
                <a:solidFill>
                  <a:srgbClr val="FF0000"/>
                </a:solidFill>
                <a:cs typeface="Calibri" panose="020F0502020204030204" pitchFamily="34" charset="0"/>
              </a:rPr>
              <a:t>dystrické kambizemě</a:t>
            </a:r>
            <a:r>
              <a:rPr lang="cs-CZ" altLang="cs-CZ" sz="1800" b="1" dirty="0">
                <a:cs typeface="Calibri" panose="020F0502020204030204" pitchFamily="34" charset="0"/>
              </a:rPr>
              <a:t>; bez oglejení</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voda: občas sezónně prosychá (v nižších polohách) – vliv substrátu</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biota: vegetace odpovídá VS, </a:t>
            </a:r>
            <a:r>
              <a:rPr lang="cs-CZ" altLang="cs-CZ" sz="1800" b="1" dirty="0">
                <a:solidFill>
                  <a:srgbClr val="FF0000"/>
                </a:solidFill>
                <a:cs typeface="Calibri" panose="020F0502020204030204" pitchFamily="34" charset="0"/>
              </a:rPr>
              <a:t>stenoekní acidofyty </a:t>
            </a:r>
            <a:r>
              <a:rPr lang="cs-CZ" altLang="cs-CZ" sz="1800" b="1" dirty="0">
                <a:cs typeface="Calibri" panose="020F0502020204030204" pitchFamily="34" charset="0"/>
              </a:rPr>
              <a:t>a </a:t>
            </a:r>
          </a:p>
          <a:p>
            <a:pPr marL="84137" lvl="1" indent="0" eaLnBrk="1" hangingPunct="1">
              <a:buSzPct val="75000"/>
              <a:buFontTx/>
              <a:buNone/>
              <a:defRPr/>
            </a:pPr>
            <a:r>
              <a:rPr lang="cs-CZ" altLang="cs-CZ" sz="1800" b="1" dirty="0">
                <a:solidFill>
                  <a:srgbClr val="FF0000"/>
                </a:solidFill>
                <a:cs typeface="Calibri" panose="020F0502020204030204" pitchFamily="34" charset="0"/>
              </a:rPr>
              <a:t>oligotrofy zcela ojediněle</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acidofyty</a:t>
            </a:r>
            <a:r>
              <a:rPr lang="cs-CZ" altLang="cs-CZ" sz="1800" b="1" dirty="0">
                <a:cs typeface="Calibri" panose="020F0502020204030204" pitchFamily="34" charset="0"/>
              </a:rPr>
              <a:t> a </a:t>
            </a:r>
            <a:r>
              <a:rPr lang="cs-CZ" altLang="cs-CZ" sz="1800" b="1" dirty="0">
                <a:solidFill>
                  <a:srgbClr val="FF0000"/>
                </a:solidFill>
                <a:cs typeface="Calibri" panose="020F0502020204030204" pitchFamily="34" charset="0"/>
              </a:rPr>
              <a:t>oligotrofy dominují</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0–9K</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M, S, Z, N, „bory“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 10. VS součástí 10Z – </a:t>
            </a:r>
            <a:r>
              <a:rPr lang="cs-CZ" altLang="cs-CZ" sz="1800" b="1" dirty="0" err="1">
                <a:cs typeface="Calibri" panose="020F0502020204030204" pitchFamily="34" charset="0"/>
              </a:rPr>
              <a:t>arktoalpinum</a:t>
            </a:r>
            <a:endParaRPr lang="cs-CZ" altLang="cs-CZ" sz="1800" b="1" dirty="0">
              <a:cs typeface="Calibri" panose="020F0502020204030204" pitchFamily="34" charset="0"/>
            </a:endParaRP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na gradientu bohatosti druhá nejchudší EK (M, </a:t>
            </a:r>
            <a:r>
              <a:rPr lang="cs-CZ" altLang="cs-CZ" sz="1800" b="1" dirty="0">
                <a:solidFill>
                  <a:srgbClr val="FF0000"/>
                </a:solidFill>
                <a:cs typeface="Calibri" panose="020F0502020204030204" pitchFamily="34" charset="0"/>
              </a:rPr>
              <a:t>K</a:t>
            </a:r>
            <a:r>
              <a:rPr lang="cs-CZ" altLang="cs-CZ" sz="1800" b="1" dirty="0">
                <a:cs typeface="Calibri" panose="020F0502020204030204" pitchFamily="34" charset="0"/>
              </a:rPr>
              <a:t>, S, B, W, D)</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typicky Českomoravská vysočina, Plzeňsko, Jeseníky aj.</a:t>
            </a:r>
          </a:p>
        </p:txBody>
      </p:sp>
      <p:pic>
        <p:nvPicPr>
          <p:cNvPr id="332804" name="Picture 6">
            <a:extLst>
              <a:ext uri="{FF2B5EF4-FFF2-40B4-BE49-F238E27FC236}">
                <a16:creationId xmlns:a16="http://schemas.microsoft.com/office/drawing/2014/main" id="{89BCE89B-94F5-CF45-F118-F3E91A6BBF8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69025" y="3892550"/>
            <a:ext cx="2974975" cy="297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2805" name="Freeform 7">
            <a:extLst>
              <a:ext uri="{FF2B5EF4-FFF2-40B4-BE49-F238E27FC236}">
                <a16:creationId xmlns:a16="http://schemas.microsoft.com/office/drawing/2014/main" id="{AF6DDFC2-8360-6A73-F969-CC84311F5F0F}"/>
              </a:ext>
            </a:extLst>
          </p:cNvPr>
          <p:cNvSpPr>
            <a:spLocks/>
          </p:cNvSpPr>
          <p:nvPr/>
        </p:nvSpPr>
        <p:spPr bwMode="auto">
          <a:xfrm>
            <a:off x="7362825" y="5319713"/>
            <a:ext cx="404813" cy="539750"/>
          </a:xfrm>
          <a:custGeom>
            <a:avLst/>
            <a:gdLst>
              <a:gd name="T0" fmla="*/ 0 w 255"/>
              <a:gd name="T1" fmla="*/ 0 h 340"/>
              <a:gd name="T2" fmla="*/ 0 w 255"/>
              <a:gd name="T3" fmla="*/ 2147483646 h 340"/>
              <a:gd name="T4" fmla="*/ 2147483646 w 255"/>
              <a:gd name="T5" fmla="*/ 2147483646 h 340"/>
              <a:gd name="T6" fmla="*/ 2147483646 w 255"/>
              <a:gd name="T7" fmla="*/ 0 h 340"/>
              <a:gd name="T8" fmla="*/ 0 w 255"/>
              <a:gd name="T9" fmla="*/ 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5" h="340">
                <a:moveTo>
                  <a:pt x="0" y="0"/>
                </a:moveTo>
                <a:lnTo>
                  <a:pt x="0" y="340"/>
                </a:lnTo>
                <a:lnTo>
                  <a:pt x="255" y="340"/>
                </a:lnTo>
                <a:lnTo>
                  <a:pt x="255" y="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Obrázek 2" descr="Obsah obrázku strom, exteriér, tráva, rostlina&#10;&#10;Popis byl vytvořen automaticky">
            <a:extLst>
              <a:ext uri="{FF2B5EF4-FFF2-40B4-BE49-F238E27FC236}">
                <a16:creationId xmlns:a16="http://schemas.microsoft.com/office/drawing/2014/main" id="{07DE3E51-D47B-31E3-AD7A-F032E4882C0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888" y="458788"/>
            <a:ext cx="8912225"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ABFB1B78-0611-2EBB-4053-D21E36BECFCF}"/>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kyselé řady </a:t>
            </a:r>
          </a:p>
        </p:txBody>
      </p:sp>
      <p:sp>
        <p:nvSpPr>
          <p:cNvPr id="323588" name="Rectangle 4">
            <a:extLst>
              <a:ext uri="{FF2B5EF4-FFF2-40B4-BE49-F238E27FC236}">
                <a16:creationId xmlns:a16="http://schemas.microsoft.com/office/drawing/2014/main" id="{BBD9D792-45D8-D5B0-FE3C-518767C179F0}"/>
              </a:ext>
            </a:extLst>
          </p:cNvPr>
          <p:cNvSpPr>
            <a:spLocks noChangeArrowheads="1"/>
          </p:cNvSpPr>
          <p:nvPr/>
        </p:nvSpPr>
        <p:spPr bwMode="auto">
          <a:xfrm>
            <a:off x="107950" y="820738"/>
            <a:ext cx="8928100" cy="4049712"/>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2000" b="1" dirty="0">
                <a:solidFill>
                  <a:srgbClr val="FF0000"/>
                </a:solidFill>
                <a:cs typeface="Calibri" panose="020F0502020204030204" pitchFamily="34" charset="0"/>
              </a:rPr>
              <a:t>N – kyselá kamenitá</a:t>
            </a:r>
          </a:p>
          <a:p>
            <a:pPr marL="266700" lvl="1" indent="-174625"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chudá a kyselá, hydricky normální, kamenitá (skelet 50–80 %) </a:t>
            </a:r>
            <a:r>
              <a:rPr lang="cs-CZ" altLang="cs-CZ" sz="1800" b="1" dirty="0">
                <a:cs typeface="Calibri" panose="020F0502020204030204" pitchFamily="34" charset="0"/>
              </a:rPr>
              <a:t>na kyselých horninách</a:t>
            </a: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reliéf: svahy, vrcholy, hřbety</a:t>
            </a: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půda: od bázemi velmi chudých po středně bohaté substráty; podzoly, kryptopodzoly, oligotrofní až dystrické kambizemě; půdy středně hluboké, dobře propustné; bez oglejení</a:t>
            </a: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voda: občas v sezóně prosychá</a:t>
            </a: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biota: vegetace odpovídá VS; </a:t>
            </a:r>
            <a:r>
              <a:rPr lang="cs-CZ" altLang="cs-CZ" sz="1800" b="1" dirty="0">
                <a:solidFill>
                  <a:srgbClr val="FF0000"/>
                </a:solidFill>
                <a:cs typeface="Calibri" panose="020F0502020204030204" pitchFamily="34" charset="0"/>
              </a:rPr>
              <a:t>dřeviny nezakrslé,  </a:t>
            </a:r>
          </a:p>
          <a:p>
            <a:pPr marL="92075" lvl="1" indent="0" eaLnBrk="1" hangingPunct="1">
              <a:buSzPct val="75000"/>
              <a:buFontTx/>
              <a:buNone/>
              <a:defRPr/>
            </a:pPr>
            <a:r>
              <a:rPr lang="cs-CZ" altLang="cs-CZ" sz="1800" b="1" dirty="0">
                <a:solidFill>
                  <a:srgbClr val="FF0000"/>
                </a:solidFill>
                <a:cs typeface="Calibri" panose="020F0502020204030204" pitchFamily="34" charset="0"/>
              </a:rPr>
              <a:t>typicky acidofyty</a:t>
            </a:r>
            <a:r>
              <a:rPr lang="cs-CZ" altLang="cs-CZ" sz="1800" b="1" dirty="0">
                <a:cs typeface="Calibri" panose="020F0502020204030204" pitchFamily="34" charset="0"/>
              </a:rPr>
              <a:t> a </a:t>
            </a:r>
            <a:r>
              <a:rPr lang="cs-CZ" altLang="cs-CZ" sz="1800" b="1" dirty="0">
                <a:solidFill>
                  <a:srgbClr val="FF0000"/>
                </a:solidFill>
                <a:cs typeface="Calibri" panose="020F0502020204030204" pitchFamily="34" charset="0"/>
              </a:rPr>
              <a:t>oligotrofy</a:t>
            </a: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analogie M a K na kamenitých půdách</a:t>
            </a: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0–8N</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 9. VS součástí 9K – klečová smrčina, v 10. VS </a:t>
            </a:r>
          </a:p>
          <a:p>
            <a:pPr marL="84137" lvl="1" indent="0" eaLnBrk="1" hangingPunct="1">
              <a:buSzPct val="75000"/>
              <a:buFontTx/>
              <a:buNone/>
              <a:defRPr/>
            </a:pPr>
            <a:r>
              <a:rPr lang="cs-CZ" altLang="cs-CZ" sz="1800" b="1" dirty="0">
                <a:cs typeface="Calibri" panose="020F0502020204030204" pitchFamily="34" charset="0"/>
              </a:rPr>
              <a:t>součástí 10Z – </a:t>
            </a:r>
            <a:r>
              <a:rPr lang="cs-CZ" altLang="cs-CZ" sz="1800" b="1" dirty="0" err="1">
                <a:cs typeface="Calibri" panose="020F0502020204030204" pitchFamily="34" charset="0"/>
              </a:rPr>
              <a:t>arktoalpinum</a:t>
            </a:r>
            <a:endParaRPr lang="cs-CZ" altLang="cs-CZ" sz="1800" b="1" dirty="0">
              <a:cs typeface="Calibri" panose="020F0502020204030204" pitchFamily="34" charset="0"/>
            </a:endParaRP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exponované HS</a:t>
            </a: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Z, Y, F</a:t>
            </a: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Českomoravská vysočina, Jeseníky aj., kamenité svahy </a:t>
            </a:r>
          </a:p>
          <a:p>
            <a:pPr marL="92075" lvl="1" indent="0" eaLnBrk="1" hangingPunct="1">
              <a:buSzPct val="75000"/>
              <a:buFontTx/>
              <a:buNone/>
              <a:defRPr/>
            </a:pPr>
            <a:r>
              <a:rPr lang="cs-CZ" altLang="cs-CZ" sz="1800" b="1" dirty="0">
                <a:cs typeface="Calibri" panose="020F0502020204030204" pitchFamily="34" charset="0"/>
              </a:rPr>
              <a:t>říčních údolí</a:t>
            </a:r>
          </a:p>
        </p:txBody>
      </p:sp>
      <p:pic>
        <p:nvPicPr>
          <p:cNvPr id="336900" name="Picture 6">
            <a:extLst>
              <a:ext uri="{FF2B5EF4-FFF2-40B4-BE49-F238E27FC236}">
                <a16:creationId xmlns:a16="http://schemas.microsoft.com/office/drawing/2014/main" id="{D1EFE9A5-171C-30DF-268E-5DCA1A49D3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6901" name="Freeform 7">
            <a:extLst>
              <a:ext uri="{FF2B5EF4-FFF2-40B4-BE49-F238E27FC236}">
                <a16:creationId xmlns:a16="http://schemas.microsoft.com/office/drawing/2014/main" id="{E396398C-B55B-D68D-BBE9-9EDD873FF13B}"/>
              </a:ext>
            </a:extLst>
          </p:cNvPr>
          <p:cNvSpPr>
            <a:spLocks/>
          </p:cNvSpPr>
          <p:nvPr/>
        </p:nvSpPr>
        <p:spPr bwMode="auto">
          <a:xfrm>
            <a:off x="6911975" y="4824413"/>
            <a:ext cx="946150" cy="404812"/>
          </a:xfrm>
          <a:custGeom>
            <a:avLst/>
            <a:gdLst>
              <a:gd name="T0" fmla="*/ 0 w 596"/>
              <a:gd name="T1" fmla="*/ 2147483646 h 255"/>
              <a:gd name="T2" fmla="*/ 0 w 596"/>
              <a:gd name="T3" fmla="*/ 2147483646 h 255"/>
              <a:gd name="T4" fmla="*/ 2147483646 w 596"/>
              <a:gd name="T5" fmla="*/ 2147483646 h 255"/>
              <a:gd name="T6" fmla="*/ 2147483646 w 596"/>
              <a:gd name="T7" fmla="*/ 2147483646 h 255"/>
              <a:gd name="T8" fmla="*/ 2147483646 w 596"/>
              <a:gd name="T9" fmla="*/ 0 h 255"/>
              <a:gd name="T10" fmla="*/ 2147483646 w 596"/>
              <a:gd name="T11" fmla="*/ 0 h 255"/>
              <a:gd name="T12" fmla="*/ 0 w 596"/>
              <a:gd name="T13" fmla="*/ 2147483646 h 2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6" h="255">
                <a:moveTo>
                  <a:pt x="0" y="113"/>
                </a:moveTo>
                <a:lnTo>
                  <a:pt x="0" y="255"/>
                </a:lnTo>
                <a:lnTo>
                  <a:pt x="482" y="255"/>
                </a:lnTo>
                <a:lnTo>
                  <a:pt x="596" y="28"/>
                </a:lnTo>
                <a:lnTo>
                  <a:pt x="397" y="0"/>
                </a:lnTo>
                <a:lnTo>
                  <a:pt x="227" y="0"/>
                </a:lnTo>
                <a:lnTo>
                  <a:pt x="0" y="113"/>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Obrázek 2">
            <a:extLst>
              <a:ext uri="{FF2B5EF4-FFF2-40B4-BE49-F238E27FC236}">
                <a16:creationId xmlns:a16="http://schemas.microsoft.com/office/drawing/2014/main" id="{D2ADECD4-0ABD-CEC5-2E89-7BE805C80C0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8" y="11113"/>
            <a:ext cx="5143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947" name="Obrázek 4" descr="Obsah obrázku strom, země, exteriér, rostlina&#10;&#10;Popis byl vytvořen automaticky">
            <a:extLst>
              <a:ext uri="{FF2B5EF4-FFF2-40B4-BE49-F238E27FC236}">
                <a16:creationId xmlns:a16="http://schemas.microsoft.com/office/drawing/2014/main" id="{30AE1E55-8055-E4CE-2070-048016628C7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73463" y="3149600"/>
            <a:ext cx="55626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CD724B08-9B04-78BB-4ADA-5E343E37C03D}"/>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kyselé řady </a:t>
            </a:r>
          </a:p>
        </p:txBody>
      </p:sp>
      <p:sp>
        <p:nvSpPr>
          <p:cNvPr id="326660" name="Rectangle 4">
            <a:extLst>
              <a:ext uri="{FF2B5EF4-FFF2-40B4-BE49-F238E27FC236}">
                <a16:creationId xmlns:a16="http://schemas.microsoft.com/office/drawing/2014/main" id="{470891D9-646F-85EF-2A19-E5EBB1BCBE4B}"/>
              </a:ext>
            </a:extLst>
          </p:cNvPr>
          <p:cNvSpPr>
            <a:spLocks noChangeArrowheads="1"/>
          </p:cNvSpPr>
          <p:nvPr/>
        </p:nvSpPr>
        <p:spPr bwMode="auto">
          <a:xfrm>
            <a:off x="107950" y="819150"/>
            <a:ext cx="8928100" cy="4049713"/>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2000" b="1" dirty="0">
                <a:solidFill>
                  <a:srgbClr val="FF0000"/>
                </a:solidFill>
                <a:cs typeface="Calibri" panose="020F0502020204030204" pitchFamily="34" charset="0"/>
              </a:rPr>
              <a:t>I – kyselá hlinitá </a:t>
            </a:r>
            <a:r>
              <a:rPr lang="cs-CZ" altLang="cs-CZ" sz="2000" b="1" dirty="0">
                <a:cs typeface="Calibri" panose="020F0502020204030204" pitchFamily="34" charset="0"/>
              </a:rPr>
              <a:t>(dříve uléhavá (ilimerizovaná))</a:t>
            </a:r>
          </a:p>
          <a:p>
            <a:pPr marL="263525" lvl="1" indent="-179388" eaLnBrk="1" hangingPunct="1">
              <a:buSzPct val="75000"/>
              <a:buFont typeface="Arial" panose="020B0604020202020204" pitchFamily="34" charset="0"/>
              <a:buChar char="•"/>
              <a:defRPr/>
            </a:pPr>
            <a:r>
              <a:rPr lang="cs-CZ" altLang="cs-CZ" sz="2000" b="1" dirty="0">
                <a:solidFill>
                  <a:srgbClr val="FF0000"/>
                </a:solidFill>
                <a:cs typeface="Calibri" panose="020F0502020204030204" pitchFamily="34" charset="0"/>
              </a:rPr>
              <a:t>chudá </a:t>
            </a:r>
            <a:r>
              <a:rPr lang="cs-CZ" altLang="cs-CZ" sz="2000" b="1" dirty="0">
                <a:cs typeface="Calibri" panose="020F0502020204030204" pitchFamily="34" charset="0"/>
              </a:rPr>
              <a:t>až </a:t>
            </a:r>
            <a:r>
              <a:rPr lang="cs-CZ" altLang="cs-CZ" sz="2000" b="1" dirty="0">
                <a:solidFill>
                  <a:srgbClr val="FF0000"/>
                </a:solidFill>
                <a:cs typeface="Calibri" panose="020F0502020204030204" pitchFamily="34" charset="0"/>
              </a:rPr>
              <a:t>středně bohatá, hydricky normální,</a:t>
            </a:r>
            <a:r>
              <a:rPr lang="cs-CZ" altLang="cs-CZ" sz="2000" b="1" dirty="0">
                <a:cs typeface="Calibri" panose="020F0502020204030204" pitchFamily="34" charset="0"/>
              </a:rPr>
              <a:t> </a:t>
            </a:r>
            <a:r>
              <a:rPr lang="cs-CZ" altLang="cs-CZ" sz="2000" b="1" dirty="0">
                <a:solidFill>
                  <a:srgbClr val="FF0000"/>
                </a:solidFill>
                <a:cs typeface="Calibri" panose="020F0502020204030204" pitchFamily="34" charset="0"/>
              </a:rPr>
              <a:t>hlinitá (skelet &lt; 10 %)</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analogie kategorie K na chudých hlínách</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reliéf: plošiny, roviny</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geologický substrát: sprašové, svahové hlíny</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půda: zrnitostně těžká – hlinitojílovitá až jílovitá; uléhavá; skeletovitost do 10 %; velmi (až extrémně) chudá bázemi; </a:t>
            </a:r>
            <a:r>
              <a:rPr lang="cs-CZ" altLang="cs-CZ" sz="2000" b="1" dirty="0">
                <a:solidFill>
                  <a:srgbClr val="FF0000"/>
                </a:solidFill>
                <a:cs typeface="Calibri" panose="020F0502020204030204" pitchFamily="34" charset="0"/>
              </a:rPr>
              <a:t>luvizemě</a:t>
            </a:r>
            <a:r>
              <a:rPr lang="cs-CZ" altLang="cs-CZ" sz="2000" b="1" dirty="0">
                <a:cs typeface="Calibri" panose="020F0502020204030204" pitchFamily="34" charset="0"/>
              </a:rPr>
              <a:t>, pelozemě; oglejení jen slabé do oglejeného subtypu</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voda: pravidelně v sezóně prosychá, ve spodinách </a:t>
            </a:r>
          </a:p>
          <a:p>
            <a:pPr marL="84137" lvl="1" indent="0" eaLnBrk="1" hangingPunct="1">
              <a:buSzPct val="75000"/>
              <a:buFontTx/>
              <a:buNone/>
              <a:defRPr/>
            </a:pPr>
            <a:r>
              <a:rPr lang="cs-CZ" altLang="cs-CZ" sz="2000" b="1" dirty="0">
                <a:cs typeface="Calibri" panose="020F0502020204030204" pitchFamily="34" charset="0"/>
              </a:rPr>
              <a:t>oglejení</a:t>
            </a:r>
          </a:p>
          <a:p>
            <a:pPr marL="266700" lvl="1" indent="-174625" eaLnBrk="1" hangingPunct="1">
              <a:buSzPct val="75000"/>
              <a:buFont typeface="Arial" panose="020B0604020202020204" pitchFamily="34" charset="0"/>
              <a:buChar char="•"/>
              <a:defRPr/>
            </a:pPr>
            <a:r>
              <a:rPr lang="cs-CZ" altLang="cs-CZ" sz="2000" b="1" dirty="0">
                <a:cs typeface="Calibri" panose="020F0502020204030204" pitchFamily="34" charset="0"/>
              </a:rPr>
              <a:t>biota: vegetace odpovídá VS; </a:t>
            </a:r>
            <a:r>
              <a:rPr lang="cs-CZ" altLang="cs-CZ" sz="2000" b="1" dirty="0">
                <a:solidFill>
                  <a:srgbClr val="FF0000"/>
                </a:solidFill>
                <a:cs typeface="Calibri" panose="020F0502020204030204" pitchFamily="34" charset="0"/>
              </a:rPr>
              <a:t>typicky acidofyty</a:t>
            </a:r>
            <a:r>
              <a:rPr lang="cs-CZ" altLang="cs-CZ" sz="2000" b="1" dirty="0">
                <a:cs typeface="Calibri" panose="020F0502020204030204" pitchFamily="34" charset="0"/>
              </a:rPr>
              <a:t> a </a:t>
            </a:r>
          </a:p>
          <a:p>
            <a:pPr marL="92075" lvl="1" indent="0" eaLnBrk="1" hangingPunct="1">
              <a:buSzPct val="75000"/>
              <a:buFontTx/>
              <a:buNone/>
              <a:defRPr/>
            </a:pPr>
            <a:r>
              <a:rPr lang="cs-CZ" altLang="cs-CZ" sz="2000" b="1" dirty="0">
                <a:solidFill>
                  <a:srgbClr val="FF0000"/>
                </a:solidFill>
                <a:cs typeface="Calibri" panose="020F0502020204030204" pitchFamily="34" charset="0"/>
              </a:rPr>
              <a:t>oligotrofy</a:t>
            </a:r>
            <a:r>
              <a:rPr lang="cs-CZ" altLang="cs-CZ" sz="2000" b="1" dirty="0">
                <a:cs typeface="Calibri" panose="020F0502020204030204" pitchFamily="34" charset="0"/>
              </a:rPr>
              <a:t>, aspoň ojediněle </a:t>
            </a:r>
            <a:r>
              <a:rPr lang="cs-CZ" altLang="cs-CZ" sz="2000" b="1" dirty="0">
                <a:solidFill>
                  <a:srgbClr val="FF0000"/>
                </a:solidFill>
                <a:cs typeface="Calibri" panose="020F0502020204030204" pitchFamily="34" charset="0"/>
              </a:rPr>
              <a:t>pelofyty </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1–6I</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návaznost v terénu: EK H, S, K, O, P</a:t>
            </a:r>
          </a:p>
          <a:p>
            <a:pPr marL="263525" lvl="1" indent="-179388" eaLnBrk="1" hangingPunct="1">
              <a:buSzPct val="75000"/>
              <a:buFont typeface="Arial" panose="020B0604020202020204" pitchFamily="34" charset="0"/>
              <a:buChar char="•"/>
              <a:defRPr/>
            </a:pPr>
            <a:r>
              <a:rPr lang="cs-CZ" altLang="cs-CZ" sz="2000" b="1" dirty="0" err="1">
                <a:cs typeface="Calibri" panose="020F0502020204030204" pitchFamily="34" charset="0"/>
              </a:rPr>
              <a:t>Polonikum</a:t>
            </a:r>
            <a:r>
              <a:rPr lang="cs-CZ" altLang="cs-CZ" sz="2000" b="1" dirty="0">
                <a:cs typeface="Calibri" panose="020F0502020204030204" pitchFamily="34" charset="0"/>
              </a:rPr>
              <a:t> na našem území, okolí Opavy, Ostravsko</a:t>
            </a:r>
          </a:p>
        </p:txBody>
      </p:sp>
      <p:pic>
        <p:nvPicPr>
          <p:cNvPr id="340996" name="Picture 6">
            <a:extLst>
              <a:ext uri="{FF2B5EF4-FFF2-40B4-BE49-F238E27FC236}">
                <a16:creationId xmlns:a16="http://schemas.microsoft.com/office/drawing/2014/main" id="{873EB9ED-2CA1-A553-F5B9-65802F2164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0997" name="Freeform 7">
            <a:extLst>
              <a:ext uri="{FF2B5EF4-FFF2-40B4-BE49-F238E27FC236}">
                <a16:creationId xmlns:a16="http://schemas.microsoft.com/office/drawing/2014/main" id="{7C4C627F-0A76-01D3-02CA-7EBBCD4C4F54}"/>
              </a:ext>
            </a:extLst>
          </p:cNvPr>
          <p:cNvSpPr>
            <a:spLocks/>
          </p:cNvSpPr>
          <p:nvPr/>
        </p:nvSpPr>
        <p:spPr bwMode="auto">
          <a:xfrm>
            <a:off x="6911975" y="5768975"/>
            <a:ext cx="1125538" cy="269875"/>
          </a:xfrm>
          <a:custGeom>
            <a:avLst/>
            <a:gdLst>
              <a:gd name="T0" fmla="*/ 0 w 709"/>
              <a:gd name="T1" fmla="*/ 2147483646 h 170"/>
              <a:gd name="T2" fmla="*/ 2147483646 w 709"/>
              <a:gd name="T3" fmla="*/ 2147483646 h 170"/>
              <a:gd name="T4" fmla="*/ 2147483646 w 709"/>
              <a:gd name="T5" fmla="*/ 0 h 170"/>
              <a:gd name="T6" fmla="*/ 2147483646 w 709"/>
              <a:gd name="T7" fmla="*/ 0 h 170"/>
              <a:gd name="T8" fmla="*/ 0 w 709"/>
              <a:gd name="T9" fmla="*/ 2147483646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9" h="170">
                <a:moveTo>
                  <a:pt x="0" y="170"/>
                </a:moveTo>
                <a:lnTo>
                  <a:pt x="482" y="170"/>
                </a:lnTo>
                <a:lnTo>
                  <a:pt x="709" y="0"/>
                </a:lnTo>
                <a:lnTo>
                  <a:pt x="227" y="0"/>
                </a:lnTo>
                <a:lnTo>
                  <a:pt x="0" y="17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a:extLst>
              <a:ext uri="{FF2B5EF4-FFF2-40B4-BE49-F238E27FC236}">
                <a16:creationId xmlns:a16="http://schemas.microsoft.com/office/drawing/2014/main" id="{C8B96361-EBB3-B15A-5FB0-CD6F977C43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7575" y="111125"/>
            <a:ext cx="2700338"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3043" name="Picture 3">
            <a:extLst>
              <a:ext uri="{FF2B5EF4-FFF2-40B4-BE49-F238E27FC236}">
                <a16:creationId xmlns:a16="http://schemas.microsoft.com/office/drawing/2014/main" id="{A8594B51-FA8D-C76E-DF09-7CB0FF3488A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5988" y="3878263"/>
            <a:ext cx="3824287" cy="286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3044" name="Picture 4">
            <a:extLst>
              <a:ext uri="{FF2B5EF4-FFF2-40B4-BE49-F238E27FC236}">
                <a16:creationId xmlns:a16="http://schemas.microsoft.com/office/drawing/2014/main" id="{523FB223-48E4-104E-B069-7A32D40D508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81625" y="344488"/>
            <a:ext cx="2520950" cy="336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3045" name="Obrázek 2" descr="Obsah obrázku tráva, strom, rostlina, les&#10;&#10;Popis byl vytvořen automaticky">
            <a:extLst>
              <a:ext uri="{FF2B5EF4-FFF2-40B4-BE49-F238E27FC236}">
                <a16:creationId xmlns:a16="http://schemas.microsoft.com/office/drawing/2014/main" id="{395CAA6E-DF9C-D4F6-78CA-2E375FA225B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5888" y="3878263"/>
            <a:ext cx="4302125"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Obrázek 7">
            <a:extLst>
              <a:ext uri="{FF2B5EF4-FFF2-40B4-BE49-F238E27FC236}">
                <a16:creationId xmlns:a16="http://schemas.microsoft.com/office/drawing/2014/main" id="{72729B6A-CE50-B521-F1BA-BC74C8C343CD}"/>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1263" y="3995738"/>
            <a:ext cx="4122737"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Rectangle 2">
            <a:extLst>
              <a:ext uri="{FF2B5EF4-FFF2-40B4-BE49-F238E27FC236}">
                <a16:creationId xmlns:a16="http://schemas.microsoft.com/office/drawing/2014/main" id="{8B417282-99B8-F4D9-D9FA-12A2F7CCF757}"/>
              </a:ext>
            </a:extLst>
          </p:cNvPr>
          <p:cNvSpPr>
            <a:spLocks noChangeArrowheads="1"/>
          </p:cNvSpPr>
          <p:nvPr/>
        </p:nvSpPr>
        <p:spPr bwMode="auto">
          <a:xfrm>
            <a:off x="457200" y="53975"/>
            <a:ext cx="8229600" cy="719138"/>
          </a:xfrm>
          <a:prstGeom prst="rect">
            <a:avLst/>
          </a:prstGeom>
          <a:noFill/>
          <a:ln w="9525">
            <a:noFill/>
            <a:miter lim="800000"/>
            <a:headEnd/>
            <a:tailEnd/>
          </a:ln>
          <a:effectLst/>
        </p:spPr>
        <p:txBody>
          <a:bodyPr anchor="ctr" anchorCtr="1"/>
          <a:lstStyle/>
          <a:p>
            <a:pPr algn="ctr">
              <a:defRPr/>
            </a:pPr>
            <a:r>
              <a:rPr lang="cs-CZ" sz="3600" b="1" dirty="0">
                <a:solidFill>
                  <a:schemeClr val="tx2"/>
                </a:solidFill>
                <a:effectLst>
                  <a:outerShdw blurRad="38100" dist="38100" dir="2700000" algn="tl">
                    <a:srgbClr val="FFFFFF"/>
                  </a:outerShdw>
                </a:effectLst>
                <a:latin typeface="Times New Roman" pitchFamily="18" charset="0"/>
              </a:rPr>
              <a:t> </a:t>
            </a:r>
            <a:r>
              <a:rPr lang="cs-CZ" sz="3600" b="1" dirty="0">
                <a:latin typeface="Calibri" panose="020F0502020204030204" pitchFamily="34" charset="0"/>
                <a:ea typeface="+mj-ea"/>
                <a:cs typeface="+mj-cs"/>
              </a:rPr>
              <a:t>Ekologická řada živná (B)</a:t>
            </a:r>
          </a:p>
        </p:txBody>
      </p:sp>
      <p:sp>
        <p:nvSpPr>
          <p:cNvPr id="345092" name="Rectangle 4">
            <a:extLst>
              <a:ext uri="{FF2B5EF4-FFF2-40B4-BE49-F238E27FC236}">
                <a16:creationId xmlns:a16="http://schemas.microsoft.com/office/drawing/2014/main" id="{16244F95-46D1-2AE5-54D2-ABFC4E60A9F2}"/>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000" b="1">
                <a:solidFill>
                  <a:srgbClr val="FF0000"/>
                </a:solidFill>
                <a:cs typeface="Calibri" panose="020F0502020204030204" pitchFamily="34" charset="0"/>
              </a:rPr>
              <a:t>minerálně středně bohaté až bohaté půdy</a:t>
            </a:r>
            <a:r>
              <a:rPr lang="cs-CZ" altLang="cs-CZ" sz="2000" b="1">
                <a:cs typeface="Calibri" panose="020F0502020204030204" pitchFamily="34" charset="0"/>
              </a:rPr>
              <a:t>, plně geneticky vyvinuté, příznivá vlhkost (čerstvé, svěží půdy), příznivá humifikace</a:t>
            </a:r>
          </a:p>
          <a:p>
            <a:pPr eaLnBrk="1" hangingPunct="1">
              <a:buSzPct val="75000"/>
            </a:pPr>
            <a:r>
              <a:rPr lang="cs-CZ" altLang="cs-CZ" sz="2000" b="1">
                <a:cs typeface="Calibri" panose="020F0502020204030204" pitchFamily="34" charset="0"/>
              </a:rPr>
              <a:t>dominance mezotrofních druhů: </a:t>
            </a:r>
            <a:r>
              <a:rPr lang="cs-CZ" altLang="cs-CZ" sz="2000" b="1" i="1">
                <a:cs typeface="Calibri" panose="020F0502020204030204" pitchFamily="34" charset="0"/>
              </a:rPr>
              <a:t>Galium odoratum</a:t>
            </a:r>
            <a:r>
              <a:rPr lang="cs-CZ" altLang="cs-CZ" sz="2000" b="1">
                <a:cs typeface="Calibri" panose="020F0502020204030204" pitchFamily="34" charset="0"/>
              </a:rPr>
              <a:t>, </a:t>
            </a:r>
            <a:r>
              <a:rPr lang="cs-CZ" altLang="cs-CZ" sz="2000" b="1" i="1">
                <a:cs typeface="Calibri" panose="020F0502020204030204" pitchFamily="34" charset="0"/>
              </a:rPr>
              <a:t>Dentaria bulbifera</a:t>
            </a:r>
            <a:r>
              <a:rPr lang="cs-CZ" altLang="cs-CZ" sz="2000" b="1">
                <a:cs typeface="Calibri" panose="020F0502020204030204" pitchFamily="34" charset="0"/>
              </a:rPr>
              <a:t>, </a:t>
            </a:r>
            <a:r>
              <a:rPr lang="cs-CZ" altLang="cs-CZ" sz="2000" b="1" i="1">
                <a:cs typeface="Calibri" panose="020F0502020204030204" pitchFamily="34" charset="0"/>
              </a:rPr>
              <a:t>Carex digitata</a:t>
            </a:r>
            <a:r>
              <a:rPr lang="cs-CZ" altLang="cs-CZ" sz="2000" b="1">
                <a:cs typeface="Calibri" panose="020F0502020204030204" pitchFamily="34" charset="0"/>
              </a:rPr>
              <a:t>, </a:t>
            </a:r>
            <a:r>
              <a:rPr lang="cs-CZ" altLang="cs-CZ" sz="2000" b="1" i="1">
                <a:cs typeface="Calibri" panose="020F0502020204030204" pitchFamily="34" charset="0"/>
              </a:rPr>
              <a:t>Oxalis acetosella</a:t>
            </a:r>
            <a:r>
              <a:rPr lang="cs-CZ" altLang="cs-CZ" sz="2000" b="1">
                <a:cs typeface="Calibri" panose="020F0502020204030204" pitchFamily="34" charset="0"/>
              </a:rPr>
              <a:t>, </a:t>
            </a:r>
            <a:r>
              <a:rPr lang="cs-CZ" altLang="cs-CZ" sz="2000" b="1" i="1">
                <a:cs typeface="Calibri" panose="020F0502020204030204" pitchFamily="34" charset="0"/>
              </a:rPr>
              <a:t>Senecio ovatus</a:t>
            </a:r>
            <a:r>
              <a:rPr lang="cs-CZ" altLang="cs-CZ" sz="2000" b="1">
                <a:cs typeface="Calibri" panose="020F0502020204030204" pitchFamily="34" charset="0"/>
              </a:rPr>
              <a:t>, </a:t>
            </a:r>
            <a:r>
              <a:rPr lang="cs-CZ" altLang="cs-CZ" sz="2000" b="1" i="1">
                <a:cs typeface="Calibri" panose="020F0502020204030204" pitchFamily="34" charset="0"/>
              </a:rPr>
              <a:t>Athyrium filix-femina</a:t>
            </a:r>
            <a:r>
              <a:rPr lang="cs-CZ" altLang="cs-CZ" sz="2000" b="1">
                <a:cs typeface="Calibri" panose="020F0502020204030204" pitchFamily="34" charset="0"/>
              </a:rPr>
              <a:t>, </a:t>
            </a:r>
            <a:r>
              <a:rPr lang="cs-CZ" altLang="cs-CZ" sz="2000" b="1" i="1">
                <a:cs typeface="Calibri" panose="020F0502020204030204" pitchFamily="34" charset="0"/>
              </a:rPr>
              <a:t>Rubus hirtus</a:t>
            </a:r>
            <a:r>
              <a:rPr lang="cs-CZ" altLang="cs-CZ" sz="2000" b="1">
                <a:cs typeface="Calibri" panose="020F0502020204030204" pitchFamily="34" charset="0"/>
              </a:rPr>
              <a:t>, </a:t>
            </a:r>
            <a:r>
              <a:rPr lang="cs-CZ" altLang="cs-CZ" sz="2000" b="1" i="1">
                <a:cs typeface="Calibri" panose="020F0502020204030204" pitchFamily="34" charset="0"/>
              </a:rPr>
              <a:t>Carex pilosa</a:t>
            </a:r>
            <a:r>
              <a:rPr lang="cs-CZ" altLang="cs-CZ" sz="2000" b="1">
                <a:cs typeface="Calibri" panose="020F0502020204030204" pitchFamily="34" charset="0"/>
              </a:rPr>
              <a:t>, </a:t>
            </a:r>
            <a:r>
              <a:rPr lang="cs-CZ" altLang="cs-CZ" sz="2000" b="1" i="1">
                <a:cs typeface="Calibri" panose="020F0502020204030204" pitchFamily="34" charset="0"/>
              </a:rPr>
              <a:t>Carex montana</a:t>
            </a:r>
            <a:r>
              <a:rPr lang="cs-CZ" altLang="cs-CZ" sz="2000" b="1">
                <a:cs typeface="Calibri" panose="020F0502020204030204" pitchFamily="34" charset="0"/>
              </a:rPr>
              <a:t>, </a:t>
            </a:r>
            <a:r>
              <a:rPr lang="cs-CZ" altLang="cs-CZ" sz="2000" b="1" i="1">
                <a:cs typeface="Calibri" panose="020F0502020204030204" pitchFamily="34" charset="0"/>
              </a:rPr>
              <a:t>Dactylis polygama</a:t>
            </a:r>
            <a:r>
              <a:rPr lang="cs-CZ" altLang="cs-CZ" sz="2000" b="1">
                <a:cs typeface="Calibri" panose="020F0502020204030204" pitchFamily="34" charset="0"/>
              </a:rPr>
              <a:t>, </a:t>
            </a:r>
            <a:r>
              <a:rPr lang="cs-CZ" altLang="cs-CZ" sz="2000" b="1" i="1">
                <a:cs typeface="Calibri" panose="020F0502020204030204" pitchFamily="34" charset="0"/>
              </a:rPr>
              <a:t>Melica uniflora</a:t>
            </a:r>
            <a:r>
              <a:rPr lang="cs-CZ" altLang="cs-CZ" sz="2000" b="1">
                <a:cs typeface="Calibri" panose="020F0502020204030204" pitchFamily="34" charset="0"/>
              </a:rPr>
              <a:t>, </a:t>
            </a:r>
            <a:r>
              <a:rPr lang="cs-CZ" altLang="cs-CZ" sz="2000" b="1" i="1">
                <a:cs typeface="Calibri" panose="020F0502020204030204" pitchFamily="34" charset="0"/>
              </a:rPr>
              <a:t>Brachypodium sylvaticum </a:t>
            </a:r>
            <a:r>
              <a:rPr lang="cs-CZ" altLang="cs-CZ" sz="2000" b="1">
                <a:cs typeface="Calibri" panose="020F0502020204030204" pitchFamily="34" charset="0"/>
              </a:rPr>
              <a:t>aj.</a:t>
            </a:r>
          </a:p>
          <a:p>
            <a:pPr eaLnBrk="1" hangingPunct="1">
              <a:buSzPct val="75000"/>
            </a:pPr>
            <a:r>
              <a:rPr lang="cs-CZ" altLang="cs-CZ" sz="2000" b="1">
                <a:cs typeface="Calibri" panose="020F0502020204030204" pitchFamily="34" charset="0"/>
              </a:rPr>
              <a:t>druhy acidofilní, kalcifilní a nitrofilní jen okrajově</a:t>
            </a:r>
          </a:p>
          <a:p>
            <a:pPr eaLnBrk="1" hangingPunct="1">
              <a:buSzPct val="75000"/>
            </a:pPr>
            <a:r>
              <a:rPr lang="cs-CZ" altLang="cs-CZ" sz="2000" b="1">
                <a:solidFill>
                  <a:srgbClr val="FF0000"/>
                </a:solidFill>
                <a:cs typeface="Calibri" panose="020F0502020204030204" pitchFamily="34" charset="0"/>
              </a:rPr>
              <a:t>vysoká produkce</a:t>
            </a:r>
            <a:r>
              <a:rPr lang="cs-CZ" altLang="cs-CZ" sz="2000" b="1">
                <a:cs typeface="Calibri" panose="020F0502020204030204" pitchFamily="34" charset="0"/>
              </a:rPr>
              <a:t>, </a:t>
            </a:r>
            <a:r>
              <a:rPr lang="cs-CZ" altLang="cs-CZ" sz="2000" b="1">
                <a:solidFill>
                  <a:srgbClr val="FF0000"/>
                </a:solidFill>
                <a:cs typeface="Calibri" panose="020F0502020204030204" pitchFamily="34" charset="0"/>
              </a:rPr>
              <a:t>silné zabuřeňování</a:t>
            </a:r>
            <a:r>
              <a:rPr lang="cs-CZ" altLang="cs-CZ" sz="2000" b="1">
                <a:cs typeface="Calibri" panose="020F0502020204030204" pitchFamily="34" charset="0"/>
              </a:rPr>
              <a:t>, malá stabilita proti větru, častější kořenové hniloby</a:t>
            </a:r>
          </a:p>
          <a:p>
            <a:pPr eaLnBrk="1" hangingPunct="1">
              <a:buSzPct val="75000"/>
            </a:pPr>
            <a:r>
              <a:rPr lang="cs-CZ" altLang="cs-CZ" sz="2000" b="1">
                <a:cs typeface="Calibri" panose="020F0502020204030204" pitchFamily="34" charset="0"/>
              </a:rPr>
              <a:t>základní společenstva vegetačních stupňů</a:t>
            </a:r>
          </a:p>
          <a:p>
            <a:pPr eaLnBrk="1" hangingPunct="1">
              <a:buClr>
                <a:schemeClr val="hlink"/>
              </a:buClr>
              <a:buSzPct val="75000"/>
              <a:buFont typeface="Wingdings" panose="05000000000000000000" pitchFamily="2" charset="2"/>
              <a:buChar char="l"/>
            </a:pPr>
            <a:endParaRPr lang="cs-CZ" altLang="cs-CZ" sz="2000" b="1">
              <a:latin typeface="Times New Roman" panose="02020603050405020304" pitchFamily="18" charset="0"/>
            </a:endParaRPr>
          </a:p>
        </p:txBody>
      </p:sp>
      <p:sp>
        <p:nvSpPr>
          <p:cNvPr id="31" name="Obdélník 30">
            <a:extLst>
              <a:ext uri="{FF2B5EF4-FFF2-40B4-BE49-F238E27FC236}">
                <a16:creationId xmlns:a16="http://schemas.microsoft.com/office/drawing/2014/main" id="{9F18D45F-327A-0F33-9B1A-976E6E85BDA3}"/>
              </a:ext>
            </a:extLst>
          </p:cNvPr>
          <p:cNvSpPr/>
          <p:nvPr/>
        </p:nvSpPr>
        <p:spPr>
          <a:xfrm>
            <a:off x="6372225" y="4059238"/>
            <a:ext cx="809625" cy="26558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a:extLst>
              <a:ext uri="{FF2B5EF4-FFF2-40B4-BE49-F238E27FC236}">
                <a16:creationId xmlns:a16="http://schemas.microsoft.com/office/drawing/2014/main" id="{A19F0629-2C0D-74E2-49CE-88F944757141}"/>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Zóna (biom) tajgy</a:t>
            </a:r>
          </a:p>
        </p:txBody>
      </p:sp>
      <p:sp>
        <p:nvSpPr>
          <p:cNvPr id="40963" name="Rectangle 3">
            <a:extLst>
              <a:ext uri="{FF2B5EF4-FFF2-40B4-BE49-F238E27FC236}">
                <a16:creationId xmlns:a16="http://schemas.microsoft.com/office/drawing/2014/main" id="{A5F4375C-9EA3-1EDE-BDD5-24DBDEBB9F3D}"/>
              </a:ext>
            </a:extLst>
          </p:cNvPr>
          <p:cNvSpPr>
            <a:spLocks noGrp="1" noChangeArrowheads="1"/>
          </p:cNvSpPr>
          <p:nvPr>
            <p:ph type="body" sz="half" idx="1"/>
          </p:nvPr>
        </p:nvSpPr>
        <p:spPr>
          <a:xfrm>
            <a:off x="161925" y="971550"/>
            <a:ext cx="8820150" cy="2457450"/>
          </a:xfrm>
        </p:spPr>
        <p:txBody>
          <a:bodyPr/>
          <a:lstStyle/>
          <a:p>
            <a:pPr eaLnBrk="1" hangingPunct="1">
              <a:buSzPct val="75000"/>
            </a:pPr>
            <a:r>
              <a:rPr lang="cs-CZ" altLang="cs-CZ" sz="2000" b="1">
                <a:cs typeface="Calibri" panose="020F0502020204030204" pitchFamily="34" charset="0"/>
              </a:rPr>
              <a:t>Mírné až teplé léto, velmi studená zima</a:t>
            </a:r>
            <a:endParaRPr lang="cs-CZ" altLang="cs-CZ" sz="2000" b="1">
              <a:solidFill>
                <a:srgbClr val="FF0000"/>
              </a:solidFill>
              <a:cs typeface="Calibri" panose="020F0502020204030204" pitchFamily="34" charset="0"/>
            </a:endParaRPr>
          </a:p>
          <a:p>
            <a:pPr eaLnBrk="1" hangingPunct="1">
              <a:buSzPct val="75000"/>
            </a:pPr>
            <a:r>
              <a:rPr lang="cs-CZ" altLang="cs-CZ" sz="2000" b="1">
                <a:cs typeface="Calibri" panose="020F0502020204030204" pitchFamily="34" charset="0"/>
              </a:rPr>
              <a:t>Nejteplejší měsíce 13–20 °C, nejchladnější -10 – -30 (-40) °C, absolutní teplotní minima až -70 °C, </a:t>
            </a:r>
            <a:r>
              <a:rPr lang="cs-CZ" altLang="cs-CZ" sz="2000" b="1">
                <a:solidFill>
                  <a:srgbClr val="FF0000"/>
                </a:solidFill>
                <a:cs typeface="Calibri" panose="020F0502020204030204" pitchFamily="34" charset="0"/>
              </a:rPr>
              <a:t>mimořádně velké rozdíly teplot v průběhu roku</a:t>
            </a:r>
            <a:r>
              <a:rPr lang="cs-CZ" altLang="cs-CZ" sz="2000" b="1">
                <a:cs typeface="Calibri" panose="020F0502020204030204" pitchFamily="34" charset="0"/>
              </a:rPr>
              <a:t>, 450–600 mm srážek v oceánické, 200–300 mm v kontinentální části, sníh běžný</a:t>
            </a:r>
          </a:p>
          <a:p>
            <a:pPr eaLnBrk="1" hangingPunct="1">
              <a:buSzPct val="75000"/>
            </a:pPr>
            <a:r>
              <a:rPr lang="cs-CZ" altLang="cs-CZ" sz="2000" b="1">
                <a:cs typeface="Calibri" panose="020F0502020204030204" pitchFamily="34" charset="0"/>
              </a:rPr>
              <a:t>Podzoly, permafrost, často gleje, organozemě</a:t>
            </a:r>
          </a:p>
          <a:p>
            <a:pPr eaLnBrk="1" hangingPunct="1">
              <a:buSzPct val="75000"/>
            </a:pPr>
            <a:r>
              <a:rPr lang="cs-CZ" altLang="cs-CZ" sz="2000" b="1">
                <a:cs typeface="Calibri" panose="020F0502020204030204" pitchFamily="34" charset="0"/>
              </a:rPr>
              <a:t>Jehličnaté lesy (</a:t>
            </a:r>
            <a:r>
              <a:rPr lang="cs-CZ" altLang="cs-CZ" sz="2000" b="1" i="1">
                <a:cs typeface="Calibri" panose="020F0502020204030204" pitchFamily="34" charset="0"/>
              </a:rPr>
              <a:t>Picea</a:t>
            </a:r>
            <a:r>
              <a:rPr lang="cs-CZ" altLang="cs-CZ" sz="2000" b="1">
                <a:cs typeface="Calibri" panose="020F0502020204030204" pitchFamily="34" charset="0"/>
              </a:rPr>
              <a:t>, </a:t>
            </a:r>
            <a:r>
              <a:rPr lang="cs-CZ" altLang="cs-CZ" sz="2000" b="1" i="1">
                <a:cs typeface="Calibri" panose="020F0502020204030204" pitchFamily="34" charset="0"/>
              </a:rPr>
              <a:t>Pinus</a:t>
            </a:r>
            <a:r>
              <a:rPr lang="cs-CZ" altLang="cs-CZ" sz="2000" b="1">
                <a:cs typeface="Calibri" panose="020F0502020204030204" pitchFamily="34" charset="0"/>
              </a:rPr>
              <a:t>, </a:t>
            </a:r>
            <a:r>
              <a:rPr lang="cs-CZ" altLang="cs-CZ" sz="2000" b="1" i="1">
                <a:cs typeface="Calibri" panose="020F0502020204030204" pitchFamily="34" charset="0"/>
              </a:rPr>
              <a:t>Larix</a:t>
            </a:r>
            <a:r>
              <a:rPr lang="cs-CZ" altLang="cs-CZ" sz="2000" b="1">
                <a:cs typeface="Calibri" panose="020F0502020204030204" pitchFamily="34" charset="0"/>
              </a:rPr>
              <a:t>), listnáče typicky v ranných sukcesních stádiích – velký vývojový cyklus</a:t>
            </a:r>
            <a:r>
              <a:rPr lang="cs-CZ" altLang="cs-CZ" sz="2000" b="1" i="1">
                <a:cs typeface="Calibri" panose="020F0502020204030204" pitchFamily="34" charset="0"/>
              </a:rPr>
              <a:t>,</a:t>
            </a:r>
            <a:r>
              <a:rPr lang="cs-CZ" altLang="cs-CZ" sz="2000" b="1">
                <a:cs typeface="Calibri" panose="020F0502020204030204" pitchFamily="34" charset="0"/>
              </a:rPr>
              <a:t> časté keříčky (chamaefyty)</a:t>
            </a:r>
          </a:p>
        </p:txBody>
      </p:sp>
      <p:pic>
        <p:nvPicPr>
          <p:cNvPr id="40964" name="Obrázek 3">
            <a:extLst>
              <a:ext uri="{FF2B5EF4-FFF2-40B4-BE49-F238E27FC236}">
                <a16:creationId xmlns:a16="http://schemas.microsoft.com/office/drawing/2014/main" id="{2C7C022D-B3EA-9797-9099-2D624D5FF9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13475" y="4003675"/>
            <a:ext cx="2674938"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Obrázek 5" descr="Obsah obrázku strom, exteriér, obloha, rostlina&#10;&#10;Popis byl vytvořen automaticky">
            <a:extLst>
              <a:ext uri="{FF2B5EF4-FFF2-40B4-BE49-F238E27FC236}">
                <a16:creationId xmlns:a16="http://schemas.microsoft.com/office/drawing/2014/main" id="{7FF8EA28-AEA0-3BAF-50D6-C6C396275EE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019550"/>
            <a:ext cx="368617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Obrázek 7" descr="Obsah obrázku strom, exteriér, rostlina, les&#10;&#10;Popis byl vytvořen automaticky">
            <a:extLst>
              <a:ext uri="{FF2B5EF4-FFF2-40B4-BE49-F238E27FC236}">
                <a16:creationId xmlns:a16="http://schemas.microsoft.com/office/drawing/2014/main" id="{ABB8F5FD-2AD4-5AC8-05FC-A66CC050BBA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51275" y="3551238"/>
            <a:ext cx="219710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EA165E5B-B57F-E80B-65A4-FA3AA8573F09}"/>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živné řady </a:t>
            </a:r>
          </a:p>
        </p:txBody>
      </p:sp>
      <p:sp>
        <p:nvSpPr>
          <p:cNvPr id="330756" name="Rectangle 4">
            <a:extLst>
              <a:ext uri="{FF2B5EF4-FFF2-40B4-BE49-F238E27FC236}">
                <a16:creationId xmlns:a16="http://schemas.microsoft.com/office/drawing/2014/main" id="{5331B306-9206-9452-4E9B-669B1D8413D0}"/>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2000" b="1" dirty="0">
                <a:solidFill>
                  <a:srgbClr val="FF0000"/>
                </a:solidFill>
                <a:cs typeface="Calibri" panose="020F0502020204030204" pitchFamily="34" charset="0"/>
              </a:rPr>
              <a:t>S – svěží (středně bohatá)</a:t>
            </a: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středně bohatá, hydricky normální, mimo sutě (skelet do 50 % v Ah horizontu)</a:t>
            </a:r>
            <a:endParaRPr lang="cs-CZ" altLang="cs-CZ" sz="1800" b="1" dirty="0">
              <a:cs typeface="Calibri" panose="020F0502020204030204" pitchFamily="34" charset="0"/>
            </a:endParaRP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přechod mezi živnou a kyselou řadou</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reliéf: svahy, roviny (písky), plošiny</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půda: výjimečně písčitá, hlinitopísčitá až písčitohlinitá; středně bohatá na báze; </a:t>
            </a:r>
            <a:r>
              <a:rPr lang="cs-CZ" altLang="cs-CZ" sz="1800" b="1" dirty="0">
                <a:solidFill>
                  <a:srgbClr val="FF0000"/>
                </a:solidFill>
                <a:cs typeface="Calibri" panose="020F0502020204030204" pitchFamily="34" charset="0"/>
              </a:rPr>
              <a:t>kambizemě</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kryptopodzoly</a:t>
            </a:r>
            <a:r>
              <a:rPr lang="cs-CZ" altLang="cs-CZ" sz="1800" b="1" dirty="0">
                <a:cs typeface="Calibri" panose="020F0502020204030204" pitchFamily="34" charset="0"/>
              </a:rPr>
              <a:t> v nejvyšších polohách i podzoly; bez oglejení (max. slabě ve spodinách) </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voda: občas sezónně prosychá – dle substrátu</a:t>
            </a: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biota: vegetace odpovídá VS; </a:t>
            </a:r>
            <a:r>
              <a:rPr lang="cs-CZ" altLang="cs-CZ" sz="1800" b="1" dirty="0">
                <a:solidFill>
                  <a:srgbClr val="FF0000"/>
                </a:solidFill>
                <a:cs typeface="Calibri" panose="020F0502020204030204" pitchFamily="34" charset="0"/>
              </a:rPr>
              <a:t>typicky míšení oligotrofních </a:t>
            </a:r>
          </a:p>
          <a:p>
            <a:pPr marL="92075" lvl="1" indent="0" eaLnBrk="1" hangingPunct="1">
              <a:buSzPct val="75000"/>
              <a:buFontTx/>
              <a:buNone/>
              <a:defRPr/>
            </a:pPr>
            <a:r>
              <a:rPr lang="cs-CZ" altLang="cs-CZ" sz="1800" b="1" dirty="0">
                <a:solidFill>
                  <a:srgbClr val="FF0000"/>
                </a:solidFill>
                <a:cs typeface="Calibri" panose="020F0502020204030204" pitchFamily="34" charset="0"/>
              </a:rPr>
              <a:t>a mezotrofních druhů (± 1 : 1), </a:t>
            </a:r>
            <a:r>
              <a:rPr lang="cs-CZ" altLang="cs-CZ" sz="1800" b="1" dirty="0">
                <a:cs typeface="Calibri" panose="020F0502020204030204" pitchFamily="34" charset="0"/>
              </a:rPr>
              <a:t>často holé (nahé) typy </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1–8S</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K, B, C </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na gradientu bohatosti středně bohatá EK (M, K, </a:t>
            </a:r>
            <a:r>
              <a:rPr lang="cs-CZ" altLang="cs-CZ" sz="1800" b="1" dirty="0">
                <a:solidFill>
                  <a:srgbClr val="FF0000"/>
                </a:solidFill>
                <a:cs typeface="Calibri" panose="020F0502020204030204" pitchFamily="34" charset="0"/>
              </a:rPr>
              <a:t>S</a:t>
            </a:r>
            <a:r>
              <a:rPr lang="cs-CZ" altLang="cs-CZ" sz="1800" b="1" dirty="0">
                <a:cs typeface="Calibri" panose="020F0502020204030204" pitchFamily="34" charset="0"/>
              </a:rPr>
              <a:t>, B, W, D)</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Drahanská vrchovina, Nízký Jeseník aj.</a:t>
            </a:r>
          </a:p>
          <a:p>
            <a:pPr marL="266700" lvl="1" indent="-180975" eaLnBrk="1" hangingPunct="1">
              <a:buSzPct val="75000"/>
              <a:buFont typeface="Arial" panose="020B0604020202020204" pitchFamily="34" charset="0"/>
              <a:buChar char="•"/>
              <a:defRPr/>
            </a:pPr>
            <a:endParaRPr lang="cs-CZ" altLang="cs-CZ" sz="1800" b="1" dirty="0">
              <a:cs typeface="Calibri" panose="020F0502020204030204" pitchFamily="34" charset="0"/>
            </a:endParaRPr>
          </a:p>
          <a:p>
            <a:pPr lvl="1" eaLnBrk="1" hangingPunct="1">
              <a:buClr>
                <a:schemeClr val="hlink"/>
              </a:buClr>
              <a:buSzPct val="75000"/>
              <a:buFont typeface="Wingdings" panose="05000000000000000000" pitchFamily="2" charset="2"/>
              <a:buChar char="l"/>
              <a:defRPr/>
            </a:pPr>
            <a:endParaRPr lang="cs-CZ" altLang="cs-CZ" sz="1800" b="1" dirty="0">
              <a:latin typeface="Times New Roman" panose="02020603050405020304" pitchFamily="18" charset="0"/>
            </a:endParaRPr>
          </a:p>
        </p:txBody>
      </p:sp>
      <p:pic>
        <p:nvPicPr>
          <p:cNvPr id="347140" name="Picture 6">
            <a:extLst>
              <a:ext uri="{FF2B5EF4-FFF2-40B4-BE49-F238E27FC236}">
                <a16:creationId xmlns:a16="http://schemas.microsoft.com/office/drawing/2014/main" id="{56B76691-2690-1304-8134-1A566FFF42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61088" y="3878263"/>
            <a:ext cx="2982912" cy="297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7141" name="Freeform 7">
            <a:extLst>
              <a:ext uri="{FF2B5EF4-FFF2-40B4-BE49-F238E27FC236}">
                <a16:creationId xmlns:a16="http://schemas.microsoft.com/office/drawing/2014/main" id="{659CF90F-D3DD-1B62-179B-917906C765A4}"/>
              </a:ext>
            </a:extLst>
          </p:cNvPr>
          <p:cNvSpPr>
            <a:spLocks/>
          </p:cNvSpPr>
          <p:nvPr/>
        </p:nvSpPr>
        <p:spPr bwMode="auto">
          <a:xfrm>
            <a:off x="7721600" y="5364163"/>
            <a:ext cx="360363" cy="449262"/>
          </a:xfrm>
          <a:custGeom>
            <a:avLst/>
            <a:gdLst>
              <a:gd name="T0" fmla="*/ 0 w 227"/>
              <a:gd name="T1" fmla="*/ 0 h 340"/>
              <a:gd name="T2" fmla="*/ 0 w 227"/>
              <a:gd name="T3" fmla="*/ 2147483646 h 340"/>
              <a:gd name="T4" fmla="*/ 2147483646 w 227"/>
              <a:gd name="T5" fmla="*/ 2147483646 h 340"/>
              <a:gd name="T6" fmla="*/ 2147483646 w 227"/>
              <a:gd name="T7" fmla="*/ 0 h 340"/>
              <a:gd name="T8" fmla="*/ 0 w 227"/>
              <a:gd name="T9" fmla="*/ 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 h="340">
                <a:moveTo>
                  <a:pt x="0" y="0"/>
                </a:moveTo>
                <a:lnTo>
                  <a:pt x="0" y="340"/>
                </a:lnTo>
                <a:lnTo>
                  <a:pt x="227" y="340"/>
                </a:lnTo>
                <a:lnTo>
                  <a:pt x="227" y="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3">
            <a:extLst>
              <a:ext uri="{FF2B5EF4-FFF2-40B4-BE49-F238E27FC236}">
                <a16:creationId xmlns:a16="http://schemas.microsoft.com/office/drawing/2014/main" id="{29393548-FB42-DA38-3A2B-A55C25BF0C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86500" y="2573338"/>
            <a:ext cx="2857500" cy="428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9187" name="Picture 2">
            <a:extLst>
              <a:ext uri="{FF2B5EF4-FFF2-40B4-BE49-F238E27FC236}">
                <a16:creationId xmlns:a16="http://schemas.microsoft.com/office/drawing/2014/main" id="{2A451D03-71EE-136E-0DB5-A4C9764D27F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900" y="53975"/>
            <a:ext cx="6958013"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D2A55F36-EFF9-9553-B441-0489FA46DC4F}"/>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živné řady </a:t>
            </a:r>
          </a:p>
        </p:txBody>
      </p:sp>
      <p:sp>
        <p:nvSpPr>
          <p:cNvPr id="334852" name="Rectangle 4">
            <a:extLst>
              <a:ext uri="{FF2B5EF4-FFF2-40B4-BE49-F238E27FC236}">
                <a16:creationId xmlns:a16="http://schemas.microsoft.com/office/drawing/2014/main" id="{A1019463-1380-304C-C3B2-E143BA3F1564}"/>
              </a:ext>
            </a:extLst>
          </p:cNvPr>
          <p:cNvSpPr>
            <a:spLocks noChangeArrowheads="1"/>
          </p:cNvSpPr>
          <p:nvPr/>
        </p:nvSpPr>
        <p:spPr bwMode="auto">
          <a:xfrm>
            <a:off x="107950" y="6667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2000" b="1" dirty="0">
                <a:solidFill>
                  <a:srgbClr val="FF0000"/>
                </a:solidFill>
                <a:cs typeface="Calibri" panose="020F0502020204030204" pitchFamily="34" charset="0"/>
              </a:rPr>
              <a:t>F – svěží kamenitá </a:t>
            </a:r>
            <a:r>
              <a:rPr lang="cs-CZ" altLang="cs-CZ" sz="2000" b="1" dirty="0">
                <a:cs typeface="Calibri" panose="020F0502020204030204" pitchFamily="34" charset="0"/>
              </a:rPr>
              <a:t>(dříve také svahová (kamenitá, </a:t>
            </a:r>
            <a:r>
              <a:rPr lang="cs-CZ" altLang="cs-CZ" sz="2000" b="1" dirty="0" err="1">
                <a:cs typeface="Calibri" panose="020F0502020204030204" pitchFamily="34" charset="0"/>
              </a:rPr>
              <a:t>Filices</a:t>
            </a:r>
            <a:r>
              <a:rPr lang="cs-CZ" altLang="cs-CZ" sz="2000" b="1" dirty="0">
                <a:cs typeface="Calibri" panose="020F0502020204030204" pitchFamily="34" charset="0"/>
              </a:rPr>
              <a:t>))</a:t>
            </a:r>
          </a:p>
          <a:p>
            <a:pPr marL="266700" lvl="1" indent="-180975"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středně bohatá až bohatá, hydricky normální a kamenitá (skelet nad 50 %)</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typicky na minerálně středně zásobených horninách – granodiority, droby aj.</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reliéf: stinné kamenité svahy, hřebeny, rokle, hluboké strže</a:t>
            </a:r>
            <a:endParaRPr lang="cs-CZ" altLang="cs-CZ" sz="1800" b="1" dirty="0">
              <a:solidFill>
                <a:srgbClr val="FF0000"/>
              </a:solidFill>
              <a:cs typeface="Calibri" panose="020F0502020204030204" pitchFamily="34" charset="0"/>
            </a:endParaRP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půda: hlinitopísčitá až jílovitohlinitá; skeletovitost 50–80 %; středně bohatá až bohatá bázemi; </a:t>
            </a:r>
            <a:r>
              <a:rPr lang="cs-CZ" altLang="cs-CZ" sz="1800" b="1" dirty="0">
                <a:solidFill>
                  <a:srgbClr val="FF0000"/>
                </a:solidFill>
                <a:cs typeface="Calibri" panose="020F0502020204030204" pitchFamily="34" charset="0"/>
              </a:rPr>
              <a:t>kambizem rankerová</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kryptopodzol rankerový</a:t>
            </a:r>
            <a:r>
              <a:rPr lang="cs-CZ" altLang="cs-CZ" sz="1800" b="1" dirty="0">
                <a:cs typeface="Calibri" panose="020F0502020204030204" pitchFamily="34" charset="0"/>
              </a:rPr>
              <a:t>; bez oglejení</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voda: vzácně prosychá ve vegetačním období (nižší polohy)</a:t>
            </a: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biota: vegetace odpovídá VS, většinou časté vysoké kapradiny, </a:t>
            </a:r>
            <a:r>
              <a:rPr lang="cs-CZ" altLang="cs-CZ" sz="1800" b="1" dirty="0">
                <a:solidFill>
                  <a:srgbClr val="FF0000"/>
                </a:solidFill>
                <a:cs typeface="Calibri" panose="020F0502020204030204" pitchFamily="34" charset="0"/>
              </a:rPr>
              <a:t>typicky míšení oligotrofních a mezotrofních druhů, bez </a:t>
            </a:r>
            <a:r>
              <a:rPr lang="cs-CZ" altLang="cs-CZ" sz="1800" b="1" dirty="0">
                <a:cs typeface="Calibri" panose="020F0502020204030204" pitchFamily="34" charset="0"/>
              </a:rPr>
              <a:t>výraznějšího zastoupení </a:t>
            </a:r>
            <a:r>
              <a:rPr lang="cs-CZ" altLang="cs-CZ" sz="1800" b="1" dirty="0">
                <a:solidFill>
                  <a:srgbClr val="FF0000"/>
                </a:solidFill>
                <a:cs typeface="Calibri" panose="020F0502020204030204" pitchFamily="34" charset="0"/>
              </a:rPr>
              <a:t>nitrofytů</a:t>
            </a:r>
            <a:endParaRPr lang="cs-CZ" altLang="cs-CZ" sz="1800" b="1" dirty="0">
              <a:cs typeface="Calibri" panose="020F0502020204030204" pitchFamily="34" charset="0"/>
            </a:endParaRP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1–8F</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svahové typy EK B, S, EK A</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přechod mezi edafickou kategorií N a </a:t>
            </a:r>
            <a:r>
              <a:rPr lang="cs-CZ" altLang="cs-CZ" sz="1800" b="1" dirty="0" err="1">
                <a:cs typeface="Calibri" panose="020F0502020204030204" pitchFamily="34" charset="0"/>
              </a:rPr>
              <a:t>A</a:t>
            </a:r>
            <a:endParaRPr lang="cs-CZ" altLang="cs-CZ" sz="1800" b="1" dirty="0">
              <a:cs typeface="Calibri" panose="020F0502020204030204" pitchFamily="34" charset="0"/>
            </a:endParaRP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analogie N a </a:t>
            </a:r>
            <a:r>
              <a:rPr lang="cs-CZ" altLang="cs-CZ" sz="1800" b="1" dirty="0" err="1">
                <a:cs typeface="Calibri" panose="020F0502020204030204" pitchFamily="34" charset="0"/>
              </a:rPr>
              <a:t>A</a:t>
            </a:r>
            <a:r>
              <a:rPr lang="cs-CZ" altLang="cs-CZ" sz="1800" b="1" dirty="0">
                <a:cs typeface="Calibri" panose="020F0502020204030204" pitchFamily="34" charset="0"/>
              </a:rPr>
              <a:t> na středně bohatých půdách, analogie S </a:t>
            </a:r>
          </a:p>
          <a:p>
            <a:pPr marL="85725" lvl="1" indent="0" eaLnBrk="1" hangingPunct="1">
              <a:buSzPct val="75000"/>
              <a:buFontTx/>
              <a:buNone/>
              <a:defRPr/>
            </a:pPr>
            <a:r>
              <a:rPr lang="cs-CZ" altLang="cs-CZ" sz="1800" b="1" dirty="0">
                <a:cs typeface="Calibri" panose="020F0502020204030204" pitchFamily="34" charset="0"/>
              </a:rPr>
              <a:t>a B na kamenitých půdách</a:t>
            </a:r>
          </a:p>
          <a:p>
            <a:pPr marL="371475" lvl="1" indent="-285750" eaLnBrk="1" hangingPunct="1">
              <a:buSzPct val="75000"/>
              <a:buFont typeface="Arial" panose="020B0604020202020204" pitchFamily="34" charset="0"/>
              <a:buChar char="•"/>
              <a:defRPr/>
            </a:pPr>
            <a:r>
              <a:rPr lang="cs-CZ" altLang="cs-CZ" sz="1800" b="1" dirty="0">
                <a:cs typeface="Calibri" panose="020F0502020204030204" pitchFamily="34" charset="0"/>
              </a:rPr>
              <a:t>exponované HS</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dříve mapovaná na svazích o sklonu vyšším než 25° a </a:t>
            </a:r>
          </a:p>
          <a:p>
            <a:pPr marL="85725" lvl="1" indent="0" eaLnBrk="1" hangingPunct="1">
              <a:buSzPct val="75000"/>
              <a:buFontTx/>
              <a:buNone/>
              <a:defRPr/>
            </a:pPr>
            <a:r>
              <a:rPr lang="cs-CZ" altLang="cs-CZ" sz="1800" b="1" dirty="0">
                <a:cs typeface="Calibri" panose="020F0502020204030204" pitchFamily="34" charset="0"/>
              </a:rPr>
              <a:t>kamenitosti do 50 %</a:t>
            </a:r>
          </a:p>
          <a:p>
            <a:pPr marL="371475" lvl="1" indent="-285750" eaLnBrk="1" hangingPunct="1">
              <a:buSzPct val="75000"/>
              <a:buFont typeface="Arial" panose="020B0604020202020204" pitchFamily="34" charset="0"/>
              <a:buChar char="•"/>
              <a:defRPr/>
            </a:pPr>
            <a:r>
              <a:rPr lang="cs-CZ" altLang="cs-CZ" sz="1800" b="1" dirty="0">
                <a:cs typeface="Calibri" panose="020F0502020204030204" pitchFamily="34" charset="0"/>
              </a:rPr>
              <a:t>Nízký Jeseník, Drahanská vrchovina, kamenité svahy </a:t>
            </a:r>
          </a:p>
          <a:p>
            <a:pPr marL="85725" lvl="1" indent="0" eaLnBrk="1" hangingPunct="1">
              <a:buSzPct val="75000"/>
              <a:buFontTx/>
              <a:buNone/>
              <a:defRPr/>
            </a:pPr>
            <a:r>
              <a:rPr lang="cs-CZ" altLang="cs-CZ" sz="1800" b="1" dirty="0">
                <a:cs typeface="Calibri" panose="020F0502020204030204" pitchFamily="34" charset="0"/>
              </a:rPr>
              <a:t>hlubokých říčních údolí aj.</a:t>
            </a:r>
          </a:p>
          <a:p>
            <a:pPr lvl="1" eaLnBrk="1" hangingPunct="1">
              <a:buClr>
                <a:schemeClr val="hlink"/>
              </a:buClr>
              <a:buSzPct val="75000"/>
              <a:buFont typeface="Wingdings" panose="05000000000000000000" pitchFamily="2" charset="2"/>
              <a:buChar char="l"/>
              <a:defRPr/>
            </a:pPr>
            <a:endParaRPr lang="cs-CZ" altLang="cs-CZ" sz="1800" b="1" dirty="0">
              <a:latin typeface="Times New Roman" panose="02020603050405020304" pitchFamily="18" charset="0"/>
            </a:endParaRPr>
          </a:p>
        </p:txBody>
      </p:sp>
      <p:pic>
        <p:nvPicPr>
          <p:cNvPr id="351236" name="Picture 6">
            <a:extLst>
              <a:ext uri="{FF2B5EF4-FFF2-40B4-BE49-F238E27FC236}">
                <a16:creationId xmlns:a16="http://schemas.microsoft.com/office/drawing/2014/main" id="{383A8AC7-26B4-E123-F0F8-65AC53997B7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56300" y="3684588"/>
            <a:ext cx="3178175"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1237" name="Freeform 8">
            <a:extLst>
              <a:ext uri="{FF2B5EF4-FFF2-40B4-BE49-F238E27FC236}">
                <a16:creationId xmlns:a16="http://schemas.microsoft.com/office/drawing/2014/main" id="{06E587FC-195B-5F6E-2903-696FF8EB0493}"/>
              </a:ext>
            </a:extLst>
          </p:cNvPr>
          <p:cNvSpPr>
            <a:spLocks/>
          </p:cNvSpPr>
          <p:nvPr/>
        </p:nvSpPr>
        <p:spPr bwMode="auto">
          <a:xfrm>
            <a:off x="7632700" y="4911725"/>
            <a:ext cx="720725" cy="358775"/>
          </a:xfrm>
          <a:custGeom>
            <a:avLst/>
            <a:gdLst>
              <a:gd name="T0" fmla="*/ 0 w 454"/>
              <a:gd name="T1" fmla="*/ 2147483646 h 227"/>
              <a:gd name="T2" fmla="*/ 2147483646 w 454"/>
              <a:gd name="T3" fmla="*/ 2147483646 h 227"/>
              <a:gd name="T4" fmla="*/ 2147483646 w 454"/>
              <a:gd name="T5" fmla="*/ 2147483646 h 227"/>
              <a:gd name="T6" fmla="*/ 2147483646 w 454"/>
              <a:gd name="T7" fmla="*/ 0 h 227"/>
              <a:gd name="T8" fmla="*/ 0 w 454"/>
              <a:gd name="T9" fmla="*/ 2147483646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4" h="227">
                <a:moveTo>
                  <a:pt x="0" y="227"/>
                </a:moveTo>
                <a:lnTo>
                  <a:pt x="454" y="227"/>
                </a:lnTo>
                <a:lnTo>
                  <a:pt x="454" y="85"/>
                </a:lnTo>
                <a:lnTo>
                  <a:pt x="114" y="0"/>
                </a:lnTo>
                <a:lnTo>
                  <a:pt x="0" y="227"/>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Obrázek 2">
            <a:extLst>
              <a:ext uri="{FF2B5EF4-FFF2-40B4-BE49-F238E27FC236}">
                <a16:creationId xmlns:a16="http://schemas.microsoft.com/office/drawing/2014/main" id="{18F01974-EEE7-9F25-2F1A-D3ADBC3A6F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197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3" name="Obrázek 4" descr="Obsah obrázku strom, exteriér, les, dřevo&#10;&#10;Popis byl vytvořen automaticky">
            <a:extLst>
              <a:ext uri="{FF2B5EF4-FFF2-40B4-BE49-F238E27FC236}">
                <a16:creationId xmlns:a16="http://schemas.microsoft.com/office/drawing/2014/main" id="{545053F1-955F-71E0-1748-7354C2A2EDF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76700" y="3479800"/>
            <a:ext cx="50673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03E17564-207C-2272-8AC3-D4AB1EE7ECB2}"/>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živné řady </a:t>
            </a:r>
          </a:p>
        </p:txBody>
      </p:sp>
      <p:sp>
        <p:nvSpPr>
          <p:cNvPr id="337924" name="Rectangle 4">
            <a:extLst>
              <a:ext uri="{FF2B5EF4-FFF2-40B4-BE49-F238E27FC236}">
                <a16:creationId xmlns:a16="http://schemas.microsoft.com/office/drawing/2014/main" id="{813B9077-E5FA-C9DE-967A-7666C22B4FA3}"/>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2000" b="1" dirty="0">
                <a:solidFill>
                  <a:srgbClr val="FF0000"/>
                </a:solidFill>
                <a:cs typeface="Calibri" panose="020F0502020204030204" pitchFamily="34" charset="0"/>
              </a:rPr>
              <a:t>C – vysýchavá (suchá, kamenitá, citlivá)</a:t>
            </a:r>
          </a:p>
          <a:p>
            <a:pPr marL="266700" lvl="1" indent="-180975"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středně bohatá, bohatá až bazická, kamenitá až svahová, na výslunných svazích, kamenitá (skelet </a:t>
            </a:r>
            <a:r>
              <a:rPr lang="cs-CZ" altLang="cs-CZ" sz="1800" b="1">
                <a:solidFill>
                  <a:srgbClr val="FF0000"/>
                </a:solidFill>
                <a:cs typeface="Calibri" panose="020F0502020204030204" pitchFamily="34" charset="0"/>
              </a:rPr>
              <a:t>do 80 </a:t>
            </a:r>
            <a:r>
              <a:rPr lang="cs-CZ" altLang="cs-CZ" sz="1800" b="1" dirty="0">
                <a:solidFill>
                  <a:srgbClr val="FF0000"/>
                </a:solidFill>
                <a:cs typeface="Calibri" panose="020F0502020204030204" pitchFamily="34" charset="0"/>
              </a:rPr>
              <a:t>%)</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reliéf: exponované, vysychavé, výslunné polohy; svahy, plošiny, vrcholy</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typicky na čedičích a jiných bazických horninách na jižně orientovaných svazích</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půda: hlinitopísčitá až jílovitohlinitá; </a:t>
            </a:r>
            <a:r>
              <a:rPr lang="cs-CZ" altLang="cs-CZ" sz="1800" b="1" dirty="0">
                <a:solidFill>
                  <a:srgbClr val="FF0000"/>
                </a:solidFill>
                <a:cs typeface="Calibri" panose="020F0502020204030204" pitchFamily="34" charset="0"/>
              </a:rPr>
              <a:t>skelet 20–80 %</a:t>
            </a:r>
            <a:r>
              <a:rPr lang="cs-CZ" altLang="cs-CZ" sz="1800" b="1" dirty="0">
                <a:cs typeface="Calibri" panose="020F0502020204030204" pitchFamily="34" charset="0"/>
              </a:rPr>
              <a:t>; bázemi středně bohatá až ultrabazická; </a:t>
            </a:r>
            <a:r>
              <a:rPr lang="cs-CZ" altLang="cs-CZ" sz="1800" b="1" dirty="0">
                <a:solidFill>
                  <a:srgbClr val="FF0000"/>
                </a:solidFill>
                <a:cs typeface="Calibri" panose="020F0502020204030204" pitchFamily="34" charset="0"/>
              </a:rPr>
              <a:t>pararendzina</a:t>
            </a:r>
            <a:r>
              <a:rPr lang="cs-CZ" altLang="cs-CZ" sz="1800" b="1" dirty="0">
                <a:cs typeface="Calibri" panose="020F0502020204030204" pitchFamily="34" charset="0"/>
              </a:rPr>
              <a:t>, kambizem, hnědozem</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voda: pravidelně proschlá půda během značné části vegetačního období </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biota: vegetace odpovídá VS; </a:t>
            </a:r>
            <a:r>
              <a:rPr lang="cs-CZ" altLang="cs-CZ" sz="1800" b="1" dirty="0">
                <a:solidFill>
                  <a:srgbClr val="FF0000"/>
                </a:solidFill>
                <a:cs typeface="Calibri" panose="020F0502020204030204" pitchFamily="34" charset="0"/>
              </a:rPr>
              <a:t>dřeviny nezakrslé</a:t>
            </a:r>
            <a:r>
              <a:rPr lang="cs-CZ" altLang="cs-CZ" sz="1800" b="1" dirty="0">
                <a:cs typeface="Calibri" panose="020F0502020204030204" pitchFamily="34" charset="0"/>
              </a:rPr>
              <a:t>; porosty mají „</a:t>
            </a:r>
            <a:r>
              <a:rPr lang="cs-CZ" altLang="cs-CZ" sz="1800" b="1" dirty="0">
                <a:solidFill>
                  <a:srgbClr val="FF0000"/>
                </a:solidFill>
                <a:cs typeface="Calibri" panose="020F0502020204030204" pitchFamily="34" charset="0"/>
              </a:rPr>
              <a:t>světlý</a:t>
            </a:r>
            <a:r>
              <a:rPr lang="cs-CZ" altLang="cs-CZ" sz="1800" b="1" dirty="0">
                <a:cs typeface="Calibri" panose="020F0502020204030204" pitchFamily="34" charset="0"/>
              </a:rPr>
              <a:t>“ ráz; v bylinném patře hojné subxerofilní druhy (</a:t>
            </a:r>
            <a:r>
              <a:rPr lang="cs-CZ" altLang="cs-CZ" sz="1800" b="1" i="1" dirty="0">
                <a:cs typeface="Calibri" panose="020F0502020204030204" pitchFamily="34" charset="0"/>
              </a:rPr>
              <a:t>Pyrethrum corymbosum</a:t>
            </a:r>
            <a:r>
              <a:rPr lang="cs-CZ" altLang="cs-CZ" sz="1800" b="1" dirty="0">
                <a:cs typeface="Calibri" panose="020F0502020204030204" pitchFamily="34" charset="0"/>
              </a:rPr>
              <a:t>, </a:t>
            </a:r>
          </a:p>
          <a:p>
            <a:pPr marL="85725" lvl="1" indent="0" eaLnBrk="1" hangingPunct="1">
              <a:buSzPct val="75000"/>
              <a:buFontTx/>
              <a:buNone/>
              <a:defRPr/>
            </a:pPr>
            <a:r>
              <a:rPr lang="cs-CZ" altLang="cs-CZ" sz="1800" b="1" i="1" dirty="0">
                <a:cs typeface="Calibri" panose="020F0502020204030204" pitchFamily="34" charset="0"/>
              </a:rPr>
              <a:t>Campanula persicifolia</a:t>
            </a:r>
            <a:r>
              <a:rPr lang="cs-CZ" altLang="cs-CZ" sz="1800" b="1" dirty="0">
                <a:cs typeface="Calibri" panose="020F0502020204030204" pitchFamily="34" charset="0"/>
              </a:rPr>
              <a:t>, </a:t>
            </a:r>
            <a:r>
              <a:rPr lang="cs-CZ" altLang="cs-CZ" sz="1800" b="1" i="1" dirty="0">
                <a:cs typeface="Calibri" panose="020F0502020204030204" pitchFamily="34" charset="0"/>
              </a:rPr>
              <a:t>Silene nutans</a:t>
            </a:r>
            <a:r>
              <a:rPr lang="cs-CZ" altLang="cs-CZ" sz="1800" b="1" dirty="0">
                <a:cs typeface="Calibri" panose="020F0502020204030204" pitchFamily="34" charset="0"/>
              </a:rPr>
              <a:t>, </a:t>
            </a:r>
            <a:r>
              <a:rPr lang="cs-CZ" altLang="cs-CZ" sz="1800" b="1" i="1" dirty="0">
                <a:cs typeface="Calibri" panose="020F0502020204030204" pitchFamily="34" charset="0"/>
              </a:rPr>
              <a:t>Vincetoxicum </a:t>
            </a:r>
          </a:p>
          <a:p>
            <a:pPr marL="85725" lvl="1" indent="0" eaLnBrk="1" hangingPunct="1">
              <a:buSzPct val="75000"/>
              <a:buFontTx/>
              <a:buNone/>
              <a:defRPr/>
            </a:pPr>
            <a:r>
              <a:rPr lang="cs-CZ" altLang="cs-CZ" sz="1800" b="1" i="1" dirty="0">
                <a:cs typeface="Calibri" panose="020F0502020204030204" pitchFamily="34" charset="0"/>
              </a:rPr>
              <a:t>hirundinaria</a:t>
            </a:r>
            <a:r>
              <a:rPr lang="cs-CZ" altLang="cs-CZ" sz="1800" b="1" dirty="0">
                <a:cs typeface="Calibri" panose="020F0502020204030204" pitchFamily="34" charset="0"/>
              </a:rPr>
              <a:t>) a druhy trávovitého vzhledu </a:t>
            </a:r>
            <a:r>
              <a:rPr lang="cs-CZ" altLang="cs-CZ" sz="1800" b="1" i="1" dirty="0">
                <a:cs typeface="Calibri" panose="020F0502020204030204" pitchFamily="34" charset="0"/>
              </a:rPr>
              <a:t>Poa nemoralis</a:t>
            </a:r>
            <a:r>
              <a:rPr lang="cs-CZ" altLang="cs-CZ" sz="1800" b="1" dirty="0">
                <a:cs typeface="Calibri" panose="020F0502020204030204" pitchFamily="34" charset="0"/>
              </a:rPr>
              <a:t>, </a:t>
            </a:r>
          </a:p>
          <a:p>
            <a:pPr marL="85725" lvl="1" indent="0" eaLnBrk="1" hangingPunct="1">
              <a:buSzPct val="75000"/>
              <a:buFontTx/>
              <a:buNone/>
              <a:defRPr/>
            </a:pPr>
            <a:r>
              <a:rPr lang="cs-CZ" altLang="cs-CZ" sz="1800" b="1" i="1" dirty="0">
                <a:cs typeface="Calibri" panose="020F0502020204030204" pitchFamily="34" charset="0"/>
              </a:rPr>
              <a:t>Brachypodium pinnatum</a:t>
            </a:r>
            <a:r>
              <a:rPr lang="cs-CZ" altLang="cs-CZ" sz="1800" b="1" dirty="0">
                <a:cs typeface="Calibri" panose="020F0502020204030204" pitchFamily="34" charset="0"/>
              </a:rPr>
              <a:t>, </a:t>
            </a:r>
            <a:r>
              <a:rPr lang="cs-CZ" altLang="cs-CZ" sz="1800" b="1" i="1" dirty="0">
                <a:cs typeface="Calibri" panose="020F0502020204030204" pitchFamily="34" charset="0"/>
              </a:rPr>
              <a:t>Festuca ovina</a:t>
            </a:r>
            <a:r>
              <a:rPr lang="cs-CZ" altLang="cs-CZ" sz="1800" b="1" dirty="0">
                <a:cs typeface="Calibri" panose="020F0502020204030204" pitchFamily="34" charset="0"/>
              </a:rPr>
              <a:t>,</a:t>
            </a:r>
            <a:r>
              <a:rPr lang="cs-CZ" altLang="cs-CZ" sz="1800" b="1" i="1" dirty="0">
                <a:cs typeface="Calibri" panose="020F0502020204030204" pitchFamily="34" charset="0"/>
              </a:rPr>
              <a:t> Luzula luzuloides</a:t>
            </a:r>
            <a:r>
              <a:rPr lang="cs-CZ" altLang="cs-CZ" sz="1800" b="1" dirty="0">
                <a:cs typeface="Calibri" panose="020F0502020204030204" pitchFamily="34" charset="0"/>
              </a:rPr>
              <a:t> </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0–5C</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exponované HS</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X, Z, Y</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výrazná „citlivost“ k suchu (vyloučení smrku)</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České středohoří aj.</a:t>
            </a:r>
          </a:p>
          <a:p>
            <a:pPr lvl="1" eaLnBrk="1" hangingPunct="1">
              <a:buClr>
                <a:schemeClr val="hlink"/>
              </a:buClr>
              <a:buSzPct val="75000"/>
              <a:buFont typeface="Wingdings" panose="05000000000000000000" pitchFamily="2" charset="2"/>
              <a:buChar char="l"/>
              <a:defRPr/>
            </a:pPr>
            <a:endParaRPr lang="cs-CZ" altLang="cs-CZ" sz="1800" b="1" dirty="0">
              <a:latin typeface="Times New Roman" panose="02020603050405020304" pitchFamily="18" charset="0"/>
            </a:endParaRPr>
          </a:p>
        </p:txBody>
      </p:sp>
      <p:pic>
        <p:nvPicPr>
          <p:cNvPr id="355332" name="Picture 5">
            <a:extLst>
              <a:ext uri="{FF2B5EF4-FFF2-40B4-BE49-F238E27FC236}">
                <a16:creationId xmlns:a16="http://schemas.microsoft.com/office/drawing/2014/main" id="{9B91EF12-AF03-418E-B2A2-3879D852BB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1863" y="3743325"/>
            <a:ext cx="3132137" cy="312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5333" name="Freeform 7">
            <a:extLst>
              <a:ext uri="{FF2B5EF4-FFF2-40B4-BE49-F238E27FC236}">
                <a16:creationId xmlns:a16="http://schemas.microsoft.com/office/drawing/2014/main" id="{37909962-340A-F70A-78F9-A8804906F990}"/>
              </a:ext>
            </a:extLst>
          </p:cNvPr>
          <p:cNvSpPr>
            <a:spLocks/>
          </p:cNvSpPr>
          <p:nvPr/>
        </p:nvSpPr>
        <p:spPr bwMode="auto">
          <a:xfrm>
            <a:off x="7578725" y="4897438"/>
            <a:ext cx="990600" cy="404812"/>
          </a:xfrm>
          <a:custGeom>
            <a:avLst/>
            <a:gdLst>
              <a:gd name="T0" fmla="*/ 0 w 624"/>
              <a:gd name="T1" fmla="*/ 0 h 255"/>
              <a:gd name="T2" fmla="*/ 2147483646 w 624"/>
              <a:gd name="T3" fmla="*/ 0 h 255"/>
              <a:gd name="T4" fmla="*/ 2147483646 w 624"/>
              <a:gd name="T5" fmla="*/ 2147483646 h 255"/>
              <a:gd name="T6" fmla="*/ 2147483646 w 624"/>
              <a:gd name="T7" fmla="*/ 2147483646 h 255"/>
              <a:gd name="T8" fmla="*/ 2147483646 w 624"/>
              <a:gd name="T9" fmla="*/ 2147483646 h 255"/>
              <a:gd name="T10" fmla="*/ 2147483646 w 624"/>
              <a:gd name="T11" fmla="*/ 2147483646 h 255"/>
              <a:gd name="T12" fmla="*/ 0 w 624"/>
              <a:gd name="T13" fmla="*/ 0 h 2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4" h="255">
                <a:moveTo>
                  <a:pt x="0" y="0"/>
                </a:moveTo>
                <a:lnTo>
                  <a:pt x="341" y="0"/>
                </a:lnTo>
                <a:lnTo>
                  <a:pt x="624" y="57"/>
                </a:lnTo>
                <a:lnTo>
                  <a:pt x="624" y="255"/>
                </a:lnTo>
                <a:lnTo>
                  <a:pt x="511" y="255"/>
                </a:lnTo>
                <a:lnTo>
                  <a:pt x="511" y="113"/>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4">
            <a:extLst>
              <a:ext uri="{FF2B5EF4-FFF2-40B4-BE49-F238E27FC236}">
                <a16:creationId xmlns:a16="http://schemas.microsoft.com/office/drawing/2014/main" id="{680143D5-CD38-7B0A-D21E-F56480D8C37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7588" y="0"/>
            <a:ext cx="4568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8834806E-D5F1-CBF6-5866-57BEFE190265}"/>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živné řady </a:t>
            </a:r>
          </a:p>
        </p:txBody>
      </p:sp>
      <p:sp>
        <p:nvSpPr>
          <p:cNvPr id="342020" name="Rectangle 4">
            <a:extLst>
              <a:ext uri="{FF2B5EF4-FFF2-40B4-BE49-F238E27FC236}">
                <a16:creationId xmlns:a16="http://schemas.microsoft.com/office/drawing/2014/main" id="{CB6446B8-DD55-D87A-2894-DCDD30302D1B}"/>
              </a:ext>
            </a:extLst>
          </p:cNvPr>
          <p:cNvSpPr>
            <a:spLocks noChangeArrowheads="1"/>
          </p:cNvSpPr>
          <p:nvPr/>
        </p:nvSpPr>
        <p:spPr bwMode="auto">
          <a:xfrm>
            <a:off x="107950" y="736176"/>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Clr>
                <a:schemeClr val="hlink"/>
              </a:buClr>
              <a:buSzPct val="75000"/>
              <a:buFontTx/>
              <a:buNone/>
              <a:defRPr/>
            </a:pPr>
            <a:r>
              <a:rPr lang="cs-CZ" altLang="cs-CZ" sz="2000" b="1" dirty="0">
                <a:solidFill>
                  <a:srgbClr val="FF0000"/>
                </a:solidFill>
                <a:cs typeface="Calibri" panose="020F0502020204030204" pitchFamily="34" charset="0"/>
              </a:rPr>
              <a:t>B – bohatá </a:t>
            </a:r>
          </a:p>
          <a:p>
            <a:pPr marL="263525" lvl="1" indent="-179388" eaLnBrk="1" hangingPunct="1">
              <a:buSzPct val="75000"/>
              <a:buFont typeface="Arial" panose="020B0604020202020204" pitchFamily="34" charset="0"/>
              <a:buChar char="•"/>
              <a:defRPr/>
            </a:pPr>
            <a:r>
              <a:rPr lang="cs-CZ" altLang="cs-CZ" sz="2000" b="1" dirty="0">
                <a:solidFill>
                  <a:srgbClr val="FF0000"/>
                </a:solidFill>
                <a:cs typeface="Calibri" panose="020F0502020204030204" pitchFamily="34" charset="0"/>
              </a:rPr>
              <a:t>bohatá, hydricky normální, mimo sutě (skelet do 50 % v Ah horizontu)</a:t>
            </a:r>
            <a:endParaRPr lang="cs-CZ" altLang="cs-CZ" sz="2000" b="1" dirty="0">
              <a:cs typeface="Calibri" panose="020F0502020204030204" pitchFamily="34" charset="0"/>
            </a:endParaRPr>
          </a:p>
          <a:p>
            <a:pPr marL="266700" lvl="1" indent="-180975" eaLnBrk="1" hangingPunct="1">
              <a:buSzPct val="75000"/>
              <a:buFont typeface="Arial" panose="020B0604020202020204" pitchFamily="34" charset="0"/>
              <a:buChar char="•"/>
              <a:defRPr/>
            </a:pPr>
            <a:r>
              <a:rPr lang="cs-CZ" altLang="cs-CZ" sz="2000" b="1" dirty="0">
                <a:cs typeface="Calibri" panose="020F0502020204030204" pitchFamily="34" charset="0"/>
              </a:rPr>
              <a:t>základní kategorie živné řady</a:t>
            </a:r>
          </a:p>
          <a:p>
            <a:pPr marL="266700" lvl="1" indent="-180975" eaLnBrk="1" hangingPunct="1">
              <a:buSzPct val="75000"/>
              <a:buFont typeface="Arial" panose="020B0604020202020204" pitchFamily="34" charset="0"/>
              <a:buChar char="•"/>
              <a:defRPr/>
            </a:pPr>
            <a:r>
              <a:rPr lang="cs-CZ" altLang="cs-CZ" sz="2000" b="1" dirty="0">
                <a:cs typeface="Calibri" panose="020F0502020204030204" pitchFamily="34" charset="0"/>
              </a:rPr>
              <a:t>reliéf: svahy, plošiny, roviny; obecně málo exponovaný</a:t>
            </a:r>
          </a:p>
          <a:p>
            <a:pPr marL="266700" lvl="1" indent="-180975" eaLnBrk="1" hangingPunct="1">
              <a:buSzPct val="75000"/>
              <a:buFont typeface="Arial" panose="020B0604020202020204" pitchFamily="34" charset="0"/>
              <a:buChar char="•"/>
              <a:defRPr/>
            </a:pPr>
            <a:r>
              <a:rPr lang="cs-CZ" altLang="cs-CZ" sz="2000" b="1" dirty="0">
                <a:cs typeface="Calibri" panose="020F0502020204030204" pitchFamily="34" charset="0"/>
              </a:rPr>
              <a:t>podloží minerálně středně bohaté až bohaté</a:t>
            </a:r>
          </a:p>
          <a:p>
            <a:pPr marL="266700" lvl="1" indent="-180975" eaLnBrk="1" hangingPunct="1">
              <a:buSzPct val="75000"/>
              <a:buFont typeface="Arial" panose="020B0604020202020204" pitchFamily="34" charset="0"/>
              <a:buChar char="•"/>
              <a:defRPr/>
            </a:pPr>
            <a:r>
              <a:rPr lang="cs-CZ" altLang="cs-CZ" sz="2000" b="1" dirty="0">
                <a:cs typeface="Calibri" panose="020F0502020204030204" pitchFamily="34" charset="0"/>
              </a:rPr>
              <a:t>půda: hlinitopísčitá až jílovitohlinitá; středně bohatá bázemi; </a:t>
            </a:r>
            <a:r>
              <a:rPr lang="cs-CZ" altLang="cs-CZ" sz="2000" b="1" dirty="0">
                <a:solidFill>
                  <a:srgbClr val="FF0000"/>
                </a:solidFill>
                <a:cs typeface="Calibri" panose="020F0502020204030204" pitchFamily="34" charset="0"/>
              </a:rPr>
              <a:t>kambizemě</a:t>
            </a:r>
            <a:r>
              <a:rPr lang="cs-CZ" altLang="cs-CZ" sz="2000" b="1" dirty="0">
                <a:cs typeface="Calibri" panose="020F0502020204030204" pitchFamily="34" charset="0"/>
              </a:rPr>
              <a:t>, </a:t>
            </a:r>
            <a:r>
              <a:rPr lang="cs-CZ" altLang="cs-CZ" sz="2000" b="1" dirty="0">
                <a:solidFill>
                  <a:srgbClr val="FF0000"/>
                </a:solidFill>
                <a:cs typeface="Calibri" panose="020F0502020204030204" pitchFamily="34" charset="0"/>
              </a:rPr>
              <a:t>kryptopodzoly</a:t>
            </a:r>
            <a:r>
              <a:rPr lang="cs-CZ" altLang="cs-CZ" sz="2000" b="1" dirty="0">
                <a:cs typeface="Calibri" panose="020F0502020204030204" pitchFamily="34" charset="0"/>
              </a:rPr>
              <a:t>; bez oglejení (max. slabě ve spodinách)</a:t>
            </a:r>
          </a:p>
          <a:p>
            <a:pPr marL="266700" lvl="1" indent="-180975" eaLnBrk="1" hangingPunct="1">
              <a:buSzPct val="75000"/>
              <a:buFont typeface="Arial" panose="020B0604020202020204" pitchFamily="34" charset="0"/>
              <a:buChar char="•"/>
              <a:defRPr/>
            </a:pPr>
            <a:r>
              <a:rPr lang="cs-CZ" altLang="cs-CZ" sz="2000" b="1" dirty="0">
                <a:cs typeface="Calibri" panose="020F0502020204030204" pitchFamily="34" charset="0"/>
              </a:rPr>
              <a:t>voda: občas v sezóně prosychá (nižší polohy)</a:t>
            </a:r>
          </a:p>
          <a:p>
            <a:pPr marL="266700" lvl="1" indent="-180975" eaLnBrk="1" hangingPunct="1">
              <a:buSzPct val="75000"/>
              <a:buFont typeface="Arial" panose="020B0604020202020204" pitchFamily="34" charset="0"/>
              <a:buChar char="•"/>
              <a:defRPr/>
            </a:pPr>
            <a:r>
              <a:rPr lang="cs-CZ" altLang="cs-CZ" sz="2000" b="1" dirty="0">
                <a:cs typeface="Calibri" panose="020F0502020204030204" pitchFamily="34" charset="0"/>
              </a:rPr>
              <a:t>biota: vegetace odpovídá VS; typicky </a:t>
            </a:r>
            <a:r>
              <a:rPr lang="cs-CZ" altLang="cs-CZ" sz="2000" b="1" dirty="0">
                <a:solidFill>
                  <a:srgbClr val="FF0000"/>
                </a:solidFill>
                <a:cs typeface="Calibri" panose="020F0502020204030204" pitchFamily="34" charset="0"/>
              </a:rPr>
              <a:t>mezotrofní </a:t>
            </a:r>
          </a:p>
          <a:p>
            <a:pPr marL="85725" lvl="1" indent="0" eaLnBrk="1" hangingPunct="1">
              <a:buSzPct val="75000"/>
              <a:buFontTx/>
              <a:buNone/>
              <a:defRPr/>
            </a:pPr>
            <a:r>
              <a:rPr lang="cs-CZ" altLang="cs-CZ" sz="2000" b="1" dirty="0">
                <a:solidFill>
                  <a:srgbClr val="FF0000"/>
                </a:solidFill>
                <a:cs typeface="Calibri" panose="020F0502020204030204" pitchFamily="34" charset="0"/>
              </a:rPr>
              <a:t>druhy</a:t>
            </a:r>
            <a:r>
              <a:rPr lang="cs-CZ" altLang="cs-CZ" sz="2000" b="1" dirty="0">
                <a:cs typeface="Calibri" panose="020F0502020204030204" pitchFamily="34" charset="0"/>
              </a:rPr>
              <a:t>, oligotrofní jen zcela výjimečně, zároveň chybí,</a:t>
            </a:r>
          </a:p>
          <a:p>
            <a:pPr marL="85725" lvl="1" indent="0" eaLnBrk="1" hangingPunct="1">
              <a:buSzPct val="75000"/>
              <a:buFontTx/>
              <a:buNone/>
              <a:defRPr/>
            </a:pPr>
            <a:r>
              <a:rPr lang="cs-CZ" altLang="cs-CZ" sz="2000" b="1" dirty="0">
                <a:cs typeface="Calibri" panose="020F0502020204030204" pitchFamily="34" charset="0"/>
              </a:rPr>
              <a:t>nebo jsou vzácné nitrofyty</a:t>
            </a:r>
          </a:p>
          <a:p>
            <a:pPr marL="266700" lvl="1" indent="-180975" eaLnBrk="1" hangingPunct="1">
              <a:buSzPct val="75000"/>
              <a:buFont typeface="Arial" panose="020B0604020202020204" pitchFamily="34" charset="0"/>
              <a:buChar char="•"/>
              <a:defRPr/>
            </a:pPr>
            <a:r>
              <a:rPr lang="cs-CZ" altLang="cs-CZ" sz="2000" b="1" dirty="0">
                <a:cs typeface="Calibri" panose="020F0502020204030204" pitchFamily="34" charset="0"/>
              </a:rPr>
              <a:t>1–6B</a:t>
            </a:r>
          </a:p>
          <a:p>
            <a:pPr marL="266700" lvl="1" indent="-180975" eaLnBrk="1" hangingPunct="1">
              <a:buSzPct val="75000"/>
              <a:buFont typeface="Arial" panose="020B0604020202020204" pitchFamily="34" charset="0"/>
              <a:buChar char="•"/>
              <a:defRPr/>
            </a:pPr>
            <a:r>
              <a:rPr lang="cs-CZ" altLang="cs-CZ" sz="2000" b="1" dirty="0">
                <a:cs typeface="Calibri" panose="020F0502020204030204" pitchFamily="34" charset="0"/>
              </a:rPr>
              <a:t>návaznost v terénu: EK S, C, F </a:t>
            </a:r>
          </a:p>
          <a:p>
            <a:pPr marL="266700" lvl="1" indent="-180975" eaLnBrk="1" hangingPunct="1">
              <a:buSzPct val="75000"/>
              <a:buFont typeface="Arial" panose="020B0604020202020204" pitchFamily="34" charset="0"/>
              <a:buChar char="•"/>
              <a:defRPr/>
            </a:pPr>
            <a:r>
              <a:rPr lang="cs-CZ" altLang="cs-CZ" sz="2000" b="1" dirty="0">
                <a:cs typeface="Calibri" panose="020F0502020204030204" pitchFamily="34" charset="0"/>
              </a:rPr>
              <a:t>ohrožení větrem, sněhem, hnilobami, buření</a:t>
            </a:r>
          </a:p>
          <a:p>
            <a:pPr marL="266700" lvl="1" indent="-180975" eaLnBrk="1" hangingPunct="1">
              <a:buSzPct val="75000"/>
              <a:buFont typeface="Arial" panose="020B0604020202020204" pitchFamily="34" charset="0"/>
              <a:buChar char="•"/>
              <a:defRPr/>
            </a:pPr>
            <a:r>
              <a:rPr lang="cs-CZ" altLang="cs-CZ" sz="2000" b="1" dirty="0">
                <a:cs typeface="Calibri" panose="020F0502020204030204" pitchFamily="34" charset="0"/>
              </a:rPr>
              <a:t>na gradientu bohatosti (třetí) nejbohatší EK </a:t>
            </a:r>
          </a:p>
          <a:p>
            <a:pPr marL="85725" lvl="1" indent="0" eaLnBrk="1" hangingPunct="1">
              <a:buSzPct val="75000"/>
              <a:buFontTx/>
              <a:buNone/>
              <a:defRPr/>
            </a:pPr>
            <a:r>
              <a:rPr lang="cs-CZ" altLang="cs-CZ" sz="2000" b="1" dirty="0">
                <a:cs typeface="Calibri" panose="020F0502020204030204" pitchFamily="34" charset="0"/>
              </a:rPr>
              <a:t>(M, K, S, </a:t>
            </a:r>
            <a:r>
              <a:rPr lang="cs-CZ" altLang="cs-CZ" sz="2000" b="1" dirty="0">
                <a:solidFill>
                  <a:srgbClr val="FF0000"/>
                </a:solidFill>
                <a:cs typeface="Calibri" panose="020F0502020204030204" pitchFamily="34" charset="0"/>
              </a:rPr>
              <a:t>B</a:t>
            </a:r>
            <a:r>
              <a:rPr lang="cs-CZ" altLang="cs-CZ" sz="2000" b="1" dirty="0">
                <a:cs typeface="Calibri" panose="020F0502020204030204" pitchFamily="34" charset="0"/>
              </a:rPr>
              <a:t>, W, D)</a:t>
            </a:r>
          </a:p>
          <a:p>
            <a:pPr marL="266700" lvl="1" indent="-180975" eaLnBrk="1" hangingPunct="1">
              <a:buSzPct val="75000"/>
              <a:buFont typeface="Arial" panose="020B0604020202020204" pitchFamily="34" charset="0"/>
              <a:buChar char="•"/>
              <a:defRPr/>
            </a:pPr>
            <a:r>
              <a:rPr lang="cs-CZ" altLang="cs-CZ" sz="2000" b="1" dirty="0">
                <a:cs typeface="Calibri" panose="020F0502020204030204" pitchFamily="34" charset="0"/>
              </a:rPr>
              <a:t>Širší okolí Brna, Bílé Karpaty aj.</a:t>
            </a:r>
          </a:p>
          <a:p>
            <a:pPr lvl="1" eaLnBrk="1" hangingPunct="1">
              <a:buClr>
                <a:schemeClr val="hlink"/>
              </a:buClr>
              <a:buSzPct val="75000"/>
              <a:buFont typeface="Wingdings" panose="05000000000000000000" pitchFamily="2" charset="2"/>
              <a:buChar char="l"/>
              <a:defRPr/>
            </a:pPr>
            <a:endParaRPr lang="cs-CZ" altLang="cs-CZ" sz="2000" b="1" dirty="0">
              <a:latin typeface="Times New Roman" panose="02020603050405020304" pitchFamily="18" charset="0"/>
            </a:endParaRPr>
          </a:p>
        </p:txBody>
      </p:sp>
      <p:pic>
        <p:nvPicPr>
          <p:cNvPr id="359428" name="Picture 5">
            <a:extLst>
              <a:ext uri="{FF2B5EF4-FFF2-40B4-BE49-F238E27FC236}">
                <a16:creationId xmlns:a16="http://schemas.microsoft.com/office/drawing/2014/main" id="{A90648C9-CB4B-90B9-F42B-B1A21A1F07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9429" name="Freeform 6">
            <a:extLst>
              <a:ext uri="{FF2B5EF4-FFF2-40B4-BE49-F238E27FC236}">
                <a16:creationId xmlns:a16="http://schemas.microsoft.com/office/drawing/2014/main" id="{CD86FB1A-636B-751D-D737-5E6E0549D7BC}"/>
              </a:ext>
            </a:extLst>
          </p:cNvPr>
          <p:cNvSpPr>
            <a:spLocks/>
          </p:cNvSpPr>
          <p:nvPr/>
        </p:nvSpPr>
        <p:spPr bwMode="auto">
          <a:xfrm>
            <a:off x="8037513" y="5229225"/>
            <a:ext cx="360362" cy="539750"/>
          </a:xfrm>
          <a:custGeom>
            <a:avLst/>
            <a:gdLst>
              <a:gd name="T0" fmla="*/ 0 w 227"/>
              <a:gd name="T1" fmla="*/ 0 h 340"/>
              <a:gd name="T2" fmla="*/ 0 w 227"/>
              <a:gd name="T3" fmla="*/ 2147483646 h 340"/>
              <a:gd name="T4" fmla="*/ 2147483646 w 227"/>
              <a:gd name="T5" fmla="*/ 2147483646 h 340"/>
              <a:gd name="T6" fmla="*/ 2147483646 w 227"/>
              <a:gd name="T7" fmla="*/ 0 h 340"/>
              <a:gd name="T8" fmla="*/ 0 w 227"/>
              <a:gd name="T9" fmla="*/ 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 h="340">
                <a:moveTo>
                  <a:pt x="0" y="0"/>
                </a:moveTo>
                <a:lnTo>
                  <a:pt x="0" y="340"/>
                </a:lnTo>
                <a:lnTo>
                  <a:pt x="227" y="340"/>
                </a:lnTo>
                <a:lnTo>
                  <a:pt x="227" y="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Obrázek 2">
            <a:extLst>
              <a:ext uri="{FF2B5EF4-FFF2-40B4-BE49-F238E27FC236}">
                <a16:creationId xmlns:a16="http://schemas.microsoft.com/office/drawing/2014/main" id="{30B2B3EB-8C1D-CD31-6330-06FE256F40B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43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475" name="Obrázek 4">
            <a:extLst>
              <a:ext uri="{FF2B5EF4-FFF2-40B4-BE49-F238E27FC236}">
                <a16:creationId xmlns:a16="http://schemas.microsoft.com/office/drawing/2014/main" id="{6812D9BE-9235-FD51-43B5-5F6C4305346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00500" y="3429000"/>
            <a:ext cx="5143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A6EFC0E1-6444-B6CA-9BFD-2474DE208E54}"/>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živné řady </a:t>
            </a:r>
          </a:p>
        </p:txBody>
      </p:sp>
      <p:sp>
        <p:nvSpPr>
          <p:cNvPr id="363524" name="Rectangle 4">
            <a:extLst>
              <a:ext uri="{FF2B5EF4-FFF2-40B4-BE49-F238E27FC236}">
                <a16:creationId xmlns:a16="http://schemas.microsoft.com/office/drawing/2014/main" id="{F90F1099-F845-3149-2E83-33213B9BD674}"/>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1800" b="1" dirty="0">
                <a:solidFill>
                  <a:srgbClr val="FF0000"/>
                </a:solidFill>
                <a:cs typeface="Calibri" panose="020F0502020204030204" pitchFamily="34" charset="0"/>
              </a:rPr>
              <a:t>W – vápencová</a:t>
            </a: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vápencová,</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ultrabazická, hydricky normální, mimo sutě (skelet do 50 % v Ah horizontu) </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reliéf: svahy, vrcholy, hřbety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podloží: </a:t>
            </a:r>
            <a:r>
              <a:rPr lang="cs-CZ" altLang="cs-CZ" sz="1800" b="1" dirty="0">
                <a:solidFill>
                  <a:srgbClr val="FF0000"/>
                </a:solidFill>
                <a:cs typeface="Calibri" panose="020F0502020204030204" pitchFamily="34" charset="0"/>
              </a:rPr>
              <a:t>pouze karbonáty (vápenec, mramor, dolomit)</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půda: písčitohlinitá až jílovitohlinitá; bohatá bázemi; rendzina kambická, kambizemě; bez oglejení (max. slabě ve spodinách)</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voda: občas v sezóně prosychá</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biota: vegetace odpovídá VS; s mezotrofními a </a:t>
            </a:r>
            <a:r>
              <a:rPr lang="cs-CZ" altLang="cs-CZ" sz="1800" b="1" dirty="0">
                <a:solidFill>
                  <a:srgbClr val="FF0000"/>
                </a:solidFill>
                <a:cs typeface="Calibri" panose="020F0502020204030204" pitchFamily="34" charset="0"/>
              </a:rPr>
              <a:t>kalcifilními</a:t>
            </a:r>
            <a:r>
              <a:rPr lang="cs-CZ" altLang="cs-CZ" sz="1800" b="1" dirty="0">
                <a:cs typeface="Calibri" panose="020F0502020204030204" pitchFamily="34" charset="0"/>
              </a:rPr>
              <a:t> druhy (časté orchideje)</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2–5W, v 6. LVS řazena do 6B</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C, B </a:t>
            </a:r>
            <a:endParaRPr lang="cs-CZ" altLang="cs-CZ" sz="1800" dirty="0">
              <a:cs typeface="Calibri" panose="020F0502020204030204" pitchFamily="34" charset="0"/>
            </a:endParaRP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 podstatě bohatá EK na vápenci a bohatých </a:t>
            </a:r>
          </a:p>
          <a:p>
            <a:pPr marL="263525" lvl="1" indent="-179388" eaLnBrk="1" hangingPunct="1">
              <a:buSzPct val="75000"/>
              <a:buFontTx/>
              <a:buNone/>
              <a:defRPr/>
            </a:pPr>
            <a:r>
              <a:rPr lang="cs-CZ" altLang="cs-CZ" sz="1800" b="1" dirty="0">
                <a:cs typeface="Calibri" panose="020F0502020204030204" pitchFamily="34" charset="0"/>
              </a:rPr>
              <a:t>horninách s vyvinutějšími typy půd (rozdíl oproti X, C) – </a:t>
            </a:r>
          </a:p>
          <a:p>
            <a:pPr marL="263525" lvl="1" indent="-179388" eaLnBrk="1" hangingPunct="1">
              <a:buSzPct val="75000"/>
              <a:buFontTx/>
              <a:buNone/>
              <a:defRPr/>
            </a:pPr>
            <a:r>
              <a:rPr lang="cs-CZ" altLang="cs-CZ" sz="1800" b="1" dirty="0">
                <a:cs typeface="Calibri" panose="020F0502020204030204" pitchFamily="34" charset="0"/>
              </a:rPr>
              <a:t>díky tomu i vyšší bonity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ohrožení smrku hnilobami</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na gradientu bohatosti (druhá) nejbohatší EK</a:t>
            </a:r>
          </a:p>
          <a:p>
            <a:pPr marL="263525" lvl="1" indent="-179388" eaLnBrk="1" hangingPunct="1">
              <a:buSzPct val="75000"/>
              <a:buFontTx/>
              <a:buNone/>
              <a:defRPr/>
            </a:pPr>
            <a:r>
              <a:rPr lang="cs-CZ" altLang="cs-CZ" sz="1800" b="1" dirty="0">
                <a:cs typeface="Calibri" panose="020F0502020204030204" pitchFamily="34" charset="0"/>
              </a:rPr>
              <a:t>(M, K, S, B, </a:t>
            </a:r>
            <a:r>
              <a:rPr lang="cs-CZ" altLang="cs-CZ" sz="1800" b="1" dirty="0">
                <a:solidFill>
                  <a:srgbClr val="FF0000"/>
                </a:solidFill>
                <a:cs typeface="Calibri" panose="020F0502020204030204" pitchFamily="34" charset="0"/>
              </a:rPr>
              <a:t>W</a:t>
            </a:r>
            <a:r>
              <a:rPr lang="cs-CZ" altLang="cs-CZ" sz="1800" b="1" dirty="0">
                <a:cs typeface="Calibri" panose="020F0502020204030204" pitchFamily="34" charset="0"/>
              </a:rPr>
              <a:t>, D)</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Moravský kras aj.</a:t>
            </a:r>
          </a:p>
        </p:txBody>
      </p:sp>
      <p:pic>
        <p:nvPicPr>
          <p:cNvPr id="2" name="Picture 5">
            <a:extLst>
              <a:ext uri="{FF2B5EF4-FFF2-40B4-BE49-F238E27FC236}">
                <a16:creationId xmlns:a16="http://schemas.microsoft.com/office/drawing/2014/main" id="{99C40A66-3D2F-F393-4891-28EBD0D90D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3525" name="Freeform 7">
            <a:extLst>
              <a:ext uri="{FF2B5EF4-FFF2-40B4-BE49-F238E27FC236}">
                <a16:creationId xmlns:a16="http://schemas.microsoft.com/office/drawing/2014/main" id="{770B2319-2FFD-15C5-04B8-CFE486815415}"/>
              </a:ext>
            </a:extLst>
          </p:cNvPr>
          <p:cNvSpPr>
            <a:spLocks/>
          </p:cNvSpPr>
          <p:nvPr/>
        </p:nvSpPr>
        <p:spPr bwMode="auto">
          <a:xfrm>
            <a:off x="8397875" y="5229225"/>
            <a:ext cx="404813" cy="809625"/>
          </a:xfrm>
          <a:custGeom>
            <a:avLst/>
            <a:gdLst>
              <a:gd name="T0" fmla="*/ 2147483646 w 255"/>
              <a:gd name="T1" fmla="*/ 2147483646 h 510"/>
              <a:gd name="T2" fmla="*/ 0 w 255"/>
              <a:gd name="T3" fmla="*/ 2147483646 h 510"/>
              <a:gd name="T4" fmla="*/ 0 w 255"/>
              <a:gd name="T5" fmla="*/ 0 h 510"/>
              <a:gd name="T6" fmla="*/ 2147483646 w 255"/>
              <a:gd name="T7" fmla="*/ 0 h 510"/>
              <a:gd name="T8" fmla="*/ 2147483646 w 255"/>
              <a:gd name="T9" fmla="*/ 2147483646 h 510"/>
              <a:gd name="T10" fmla="*/ 2147483646 w 255"/>
              <a:gd name="T11" fmla="*/ 2147483646 h 5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5" h="510">
                <a:moveTo>
                  <a:pt x="113" y="510"/>
                </a:moveTo>
                <a:lnTo>
                  <a:pt x="0" y="340"/>
                </a:lnTo>
                <a:lnTo>
                  <a:pt x="0" y="0"/>
                </a:lnTo>
                <a:lnTo>
                  <a:pt x="227" y="0"/>
                </a:lnTo>
                <a:lnTo>
                  <a:pt x="255" y="312"/>
                </a:lnTo>
                <a:lnTo>
                  <a:pt x="113" y="51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Obrázek 2">
            <a:extLst>
              <a:ext uri="{FF2B5EF4-FFF2-40B4-BE49-F238E27FC236}">
                <a16:creationId xmlns:a16="http://schemas.microsoft.com/office/drawing/2014/main" id="{924F20E5-0A05-2876-060B-362FE19303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1" name="TextovéPole 1">
            <a:extLst>
              <a:ext uri="{FF2B5EF4-FFF2-40B4-BE49-F238E27FC236}">
                <a16:creationId xmlns:a16="http://schemas.microsoft.com/office/drawing/2014/main" id="{8A183157-D805-E4BE-2E42-1A139F568DDD}"/>
              </a:ext>
            </a:extLst>
          </p:cNvPr>
          <p:cNvSpPr txBox="1">
            <a:spLocks noChangeArrowheads="1"/>
          </p:cNvSpPr>
          <p:nvPr/>
        </p:nvSpPr>
        <p:spPr bwMode="auto">
          <a:xfrm>
            <a:off x="115888" y="5994400"/>
            <a:ext cx="6616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3W – vápencová dubová bučina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a:extLst>
              <a:ext uri="{FF2B5EF4-FFF2-40B4-BE49-F238E27FC236}">
                <a16:creationId xmlns:a16="http://schemas.microsoft.com/office/drawing/2014/main" id="{3FA1BCC4-0F53-F7AF-04A4-7FDFBA2BEC0C}"/>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Zóna (biom) tundry</a:t>
            </a:r>
          </a:p>
        </p:txBody>
      </p:sp>
      <p:sp>
        <p:nvSpPr>
          <p:cNvPr id="43011" name="Rectangle 3">
            <a:extLst>
              <a:ext uri="{FF2B5EF4-FFF2-40B4-BE49-F238E27FC236}">
                <a16:creationId xmlns:a16="http://schemas.microsoft.com/office/drawing/2014/main" id="{EAECB309-82DE-C823-A6B9-F6E8135B0050}"/>
              </a:ext>
            </a:extLst>
          </p:cNvPr>
          <p:cNvSpPr>
            <a:spLocks noGrp="1" noChangeArrowheads="1"/>
          </p:cNvSpPr>
          <p:nvPr>
            <p:ph type="body" sz="half" idx="1"/>
          </p:nvPr>
        </p:nvSpPr>
        <p:spPr>
          <a:xfrm>
            <a:off x="161925" y="971550"/>
            <a:ext cx="8820150" cy="2457450"/>
          </a:xfrm>
        </p:spPr>
        <p:txBody>
          <a:bodyPr/>
          <a:lstStyle/>
          <a:p>
            <a:pPr eaLnBrk="1" hangingPunct="1">
              <a:buSzPct val="75000"/>
            </a:pPr>
            <a:r>
              <a:rPr lang="cs-CZ" altLang="cs-CZ" sz="2000" b="1" dirty="0">
                <a:cs typeface="Calibri" panose="020F0502020204030204" pitchFamily="34" charset="0"/>
              </a:rPr>
              <a:t>Léto krátké a chladné, </a:t>
            </a:r>
            <a:r>
              <a:rPr lang="cs-CZ" altLang="cs-CZ" sz="2000" b="1" dirty="0">
                <a:solidFill>
                  <a:srgbClr val="FF0000"/>
                </a:solidFill>
                <a:cs typeface="Calibri" panose="020F0502020204030204" pitchFamily="34" charset="0"/>
              </a:rPr>
              <a:t>velmi dlouhá, mrazivá zima </a:t>
            </a:r>
            <a:r>
              <a:rPr lang="cs-CZ" altLang="cs-CZ" sz="2000" b="1" dirty="0">
                <a:cs typeface="Calibri" panose="020F0502020204030204" pitchFamily="34" charset="0"/>
              </a:rPr>
              <a:t>(9–11 měsíců)</a:t>
            </a:r>
            <a:endParaRPr lang="cs-CZ" altLang="cs-CZ" sz="2000" b="1" dirty="0">
              <a:solidFill>
                <a:srgbClr val="FF0000"/>
              </a:solidFill>
              <a:cs typeface="Calibri" panose="020F0502020204030204" pitchFamily="34" charset="0"/>
            </a:endParaRPr>
          </a:p>
          <a:p>
            <a:pPr eaLnBrk="1" hangingPunct="1">
              <a:buSzPct val="75000"/>
            </a:pPr>
            <a:r>
              <a:rPr lang="cs-CZ" altLang="cs-CZ" sz="2000" b="1" dirty="0">
                <a:cs typeface="Calibri" panose="020F0502020204030204" pitchFamily="34" charset="0"/>
              </a:rPr>
              <a:t>Nejteplejší měsíce 5–9 °C, nejchladnější -15 – -35 °C, 200–300 mm srážek, většinou sněhové</a:t>
            </a:r>
          </a:p>
          <a:p>
            <a:pPr eaLnBrk="1" hangingPunct="1">
              <a:buSzPct val="75000"/>
            </a:pPr>
            <a:r>
              <a:rPr lang="cs-CZ" altLang="cs-CZ" sz="2000" b="1" dirty="0">
                <a:cs typeface="Calibri" panose="020F0502020204030204" pitchFamily="34" charset="0"/>
              </a:rPr>
              <a:t>Polární den a noc</a:t>
            </a:r>
          </a:p>
          <a:p>
            <a:pPr eaLnBrk="1" hangingPunct="1">
              <a:buSzPct val="75000"/>
            </a:pPr>
            <a:r>
              <a:rPr lang="cs-CZ" altLang="cs-CZ" sz="2000" b="1" dirty="0">
                <a:solidFill>
                  <a:srgbClr val="FF0000"/>
                </a:solidFill>
                <a:cs typeface="Calibri" panose="020F0502020204030204" pitchFamily="34" charset="0"/>
              </a:rPr>
              <a:t>Permafrost, soliflukce, polygonální půdy</a:t>
            </a:r>
          </a:p>
          <a:p>
            <a:pPr eaLnBrk="1" hangingPunct="1">
              <a:buSzPct val="75000"/>
            </a:pPr>
            <a:r>
              <a:rPr lang="cs-CZ" altLang="cs-CZ" sz="2000" b="1">
                <a:cs typeface="Calibri" panose="020F0502020204030204" pitchFamily="34" charset="0"/>
              </a:rPr>
              <a:t>Druhově chudá </a:t>
            </a:r>
            <a:r>
              <a:rPr lang="cs-CZ" altLang="cs-CZ" sz="2000" b="1" dirty="0">
                <a:cs typeface="Calibri" panose="020F0502020204030204" pitchFamily="34" charset="0"/>
              </a:rPr>
              <a:t>vegetace, </a:t>
            </a:r>
            <a:r>
              <a:rPr lang="cs-CZ" altLang="cs-CZ" sz="2000" b="1" dirty="0" err="1">
                <a:cs typeface="Calibri" panose="020F0502020204030204" pitchFamily="34" charset="0"/>
              </a:rPr>
              <a:t>hemikryptofyty</a:t>
            </a:r>
            <a:r>
              <a:rPr lang="cs-CZ" altLang="cs-CZ" sz="2000" b="1" i="1" dirty="0">
                <a:cs typeface="Calibri" panose="020F0502020204030204" pitchFamily="34" charset="0"/>
              </a:rPr>
              <a:t>,</a:t>
            </a:r>
            <a:r>
              <a:rPr lang="cs-CZ" altLang="cs-CZ" sz="2000" b="1" dirty="0">
                <a:cs typeface="Calibri" panose="020F0502020204030204" pitchFamily="34" charset="0"/>
              </a:rPr>
              <a:t> časté keříčky (</a:t>
            </a:r>
            <a:r>
              <a:rPr lang="cs-CZ" altLang="cs-CZ" sz="2000" b="1" dirty="0" err="1">
                <a:cs typeface="Calibri" panose="020F0502020204030204" pitchFamily="34" charset="0"/>
              </a:rPr>
              <a:t>chamaefyty</a:t>
            </a:r>
            <a:r>
              <a:rPr lang="cs-CZ" altLang="cs-CZ" sz="2000" b="1" dirty="0">
                <a:cs typeface="Calibri" panose="020F0502020204030204" pitchFamily="34" charset="0"/>
              </a:rPr>
              <a:t>), lišejníky</a:t>
            </a:r>
          </a:p>
        </p:txBody>
      </p:sp>
      <p:pic>
        <p:nvPicPr>
          <p:cNvPr id="43012" name="Obrázek 2" descr="Obsah obrázku tráva, exteriér, skála, příroda&#10;&#10;Popis byl vytvořen automaticky">
            <a:extLst>
              <a:ext uri="{FF2B5EF4-FFF2-40B4-BE49-F238E27FC236}">
                <a16:creationId xmlns:a16="http://schemas.microsoft.com/office/drawing/2014/main" id="{49D6D971-1B56-7C69-4142-8D922936C4A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563938"/>
            <a:ext cx="4564063"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Obrázek 4">
            <a:extLst>
              <a:ext uri="{FF2B5EF4-FFF2-40B4-BE49-F238E27FC236}">
                <a16:creationId xmlns:a16="http://schemas.microsoft.com/office/drawing/2014/main" id="{56412D45-EAA7-7BD3-F6AA-E4F151EB495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37263" y="3440113"/>
            <a:ext cx="31067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D7888ABA-3621-C5E5-4597-241508F78AFB}"/>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živné řady </a:t>
            </a:r>
          </a:p>
        </p:txBody>
      </p:sp>
      <p:sp>
        <p:nvSpPr>
          <p:cNvPr id="366596" name="Rectangle 4">
            <a:extLst>
              <a:ext uri="{FF2B5EF4-FFF2-40B4-BE49-F238E27FC236}">
                <a16:creationId xmlns:a16="http://schemas.microsoft.com/office/drawing/2014/main" id="{8DE398D8-4A3B-552E-DCAE-4679E32BDF91}"/>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2000" b="1" dirty="0">
                <a:solidFill>
                  <a:srgbClr val="FF0000"/>
                </a:solidFill>
                <a:cs typeface="Calibri" panose="020F0502020204030204" pitchFamily="34" charset="0"/>
              </a:rPr>
              <a:t>H – hlinitá (bohatá uléhavá)</a:t>
            </a:r>
          </a:p>
          <a:p>
            <a:pPr marL="263525" lvl="1" indent="-179388" eaLnBrk="1" hangingPunct="1">
              <a:buSzPct val="75000"/>
              <a:buFont typeface="Arial" panose="020B0604020202020204" pitchFamily="34" charset="0"/>
              <a:buChar char="•"/>
              <a:defRPr/>
            </a:pPr>
            <a:r>
              <a:rPr lang="cs-CZ" altLang="cs-CZ" sz="2000" b="1" dirty="0">
                <a:solidFill>
                  <a:srgbClr val="FF0000"/>
                </a:solidFill>
                <a:cs typeface="Calibri" panose="020F0502020204030204" pitchFamily="34" charset="0"/>
              </a:rPr>
              <a:t>středně bohatá až bohatá, hydricky normální, hlinitá (skelet do 10 %)</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reliéf: roviny, plošiny, mírné svahy</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podloží: spraše, sprašové hlíny, polygenetické hlíny, hlinité svahoviny</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půda: hlinitá až jílovitohlinitá; hluboká, ve spodinách</a:t>
            </a:r>
            <a:r>
              <a:rPr lang="cs-CZ" altLang="cs-CZ" sz="1800" b="1" dirty="0">
                <a:cs typeface="Calibri" panose="020F0502020204030204" pitchFamily="34" charset="0"/>
              </a:rPr>
              <a:t> </a:t>
            </a:r>
            <a:r>
              <a:rPr lang="cs-CZ" altLang="cs-CZ" sz="2000" b="1" dirty="0">
                <a:cs typeface="Calibri" panose="020F0502020204030204" pitchFamily="34" charset="0"/>
              </a:rPr>
              <a:t>uléhavá; bázemi středně bohatá; hnědozemě, luvizemě; oglejení max. do oglejeného subtypu </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voda: ve vegetačním období občas prosychá, ve spodinách oglejení</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biota: vegetace odpovídá VS, dominují mezotrofní druhy, jen ojediněle nitrofyty, aspoň ojediněle </a:t>
            </a:r>
            <a:r>
              <a:rPr lang="cs-CZ" altLang="cs-CZ" sz="2000" b="1" dirty="0">
                <a:solidFill>
                  <a:srgbClr val="FF0000"/>
                </a:solidFill>
                <a:cs typeface="Calibri" panose="020F0502020204030204" pitchFamily="34" charset="0"/>
              </a:rPr>
              <a:t>pelofyty,</a:t>
            </a:r>
            <a:r>
              <a:rPr lang="cs-CZ" altLang="cs-CZ" sz="2000" b="1" dirty="0">
                <a:cs typeface="Calibri" panose="020F0502020204030204" pitchFamily="34" charset="0"/>
              </a:rPr>
              <a:t> typicky </a:t>
            </a:r>
            <a:r>
              <a:rPr lang="cs-CZ" altLang="cs-CZ" sz="2000" b="1" i="1" dirty="0">
                <a:solidFill>
                  <a:srgbClr val="FF0000"/>
                </a:solidFill>
                <a:cs typeface="Calibri" panose="020F0502020204030204" pitchFamily="34" charset="0"/>
              </a:rPr>
              <a:t>Carex pilosa</a:t>
            </a:r>
            <a:r>
              <a:rPr lang="cs-CZ" altLang="cs-CZ" sz="2000" b="1" i="1" dirty="0">
                <a:cs typeface="Calibri" panose="020F0502020204030204" pitchFamily="34" charset="0"/>
              </a:rPr>
              <a:t>, </a:t>
            </a:r>
          </a:p>
          <a:p>
            <a:pPr marL="84137" lvl="1" indent="0" eaLnBrk="1" hangingPunct="1">
              <a:buSzPct val="75000"/>
              <a:buNone/>
              <a:defRPr/>
            </a:pPr>
            <a:r>
              <a:rPr lang="cs-CZ" altLang="cs-CZ" sz="2000" b="1" i="1" dirty="0">
                <a:cs typeface="Calibri" panose="020F0502020204030204" pitchFamily="34" charset="0"/>
              </a:rPr>
              <a:t>Convallaria majalis</a:t>
            </a:r>
            <a:r>
              <a:rPr lang="cs-CZ" altLang="cs-CZ" sz="2000" b="1" dirty="0">
                <a:cs typeface="Calibri" panose="020F0502020204030204" pitchFamily="34" charset="0"/>
              </a:rPr>
              <a:t>, </a:t>
            </a:r>
            <a:r>
              <a:rPr lang="cs-CZ" altLang="cs-CZ" sz="2000" b="1" i="1" dirty="0">
                <a:cs typeface="Calibri" panose="020F0502020204030204" pitchFamily="34" charset="0"/>
              </a:rPr>
              <a:t>Sanicula europaea</a:t>
            </a:r>
            <a:endParaRPr lang="cs-CZ" altLang="cs-CZ" sz="2000" b="1" dirty="0">
              <a:cs typeface="Calibri" panose="020F0502020204030204" pitchFamily="34" charset="0"/>
            </a:endParaRP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1–6H</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návaznost v terénu: EK D, O</a:t>
            </a:r>
            <a:r>
              <a:rPr lang="cs-CZ" altLang="cs-CZ" sz="1800" b="1" dirty="0">
                <a:cs typeface="Calibri" panose="020F0502020204030204" pitchFamily="34" charset="0"/>
              </a:rPr>
              <a:t> </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analogie EK B na sprašových, svahových, </a:t>
            </a:r>
          </a:p>
          <a:p>
            <a:pPr marL="84137" lvl="1" indent="0" eaLnBrk="1" hangingPunct="1">
              <a:buSzPct val="75000"/>
              <a:buFontTx/>
              <a:buNone/>
              <a:defRPr/>
            </a:pPr>
            <a:r>
              <a:rPr lang="cs-CZ" altLang="cs-CZ" sz="2000" b="1" dirty="0">
                <a:cs typeface="Calibri" panose="020F0502020204030204" pitchFamily="34" charset="0"/>
              </a:rPr>
              <a:t>polygenetických hlínách</a:t>
            </a:r>
          </a:p>
          <a:p>
            <a:pPr marL="263525" lvl="1" indent="-180975" eaLnBrk="1" hangingPunct="1">
              <a:buSzPct val="75000"/>
              <a:buFont typeface="Arial" panose="020B0604020202020204" pitchFamily="34" charset="0"/>
              <a:buChar char="•"/>
              <a:defRPr/>
            </a:pPr>
            <a:r>
              <a:rPr lang="cs-CZ" altLang="cs-CZ" sz="2000" b="1" dirty="0">
                <a:cs typeface="Calibri" panose="020F0502020204030204" pitchFamily="34" charset="0"/>
              </a:rPr>
              <a:t>sklony k vývratům, produkční stanoviště</a:t>
            </a:r>
          </a:p>
          <a:p>
            <a:pPr marL="263525" lvl="1" indent="-180975" eaLnBrk="1" hangingPunct="1">
              <a:buSzPct val="75000"/>
              <a:buFont typeface="Arial" panose="020B0604020202020204" pitchFamily="34" charset="0"/>
              <a:buChar char="•"/>
              <a:defRPr/>
            </a:pPr>
            <a:r>
              <a:rPr lang="cs-CZ" altLang="cs-CZ" sz="2000" b="1" dirty="0">
                <a:cs typeface="Calibri" panose="020F0502020204030204" pitchFamily="34" charset="0"/>
              </a:rPr>
              <a:t>Bílé Karpaty, </a:t>
            </a:r>
            <a:r>
              <a:rPr lang="cs-CZ" altLang="cs-CZ" sz="2000" b="1" dirty="0" err="1">
                <a:cs typeface="Calibri" panose="020F0502020204030204" pitchFamily="34" charset="0"/>
              </a:rPr>
              <a:t>Litenčická</a:t>
            </a:r>
            <a:r>
              <a:rPr lang="cs-CZ" altLang="cs-CZ" sz="2000" b="1" dirty="0">
                <a:cs typeface="Calibri" panose="020F0502020204030204" pitchFamily="34" charset="0"/>
              </a:rPr>
              <a:t> pahorkatina, Ždánický les aj.</a:t>
            </a:r>
          </a:p>
          <a:p>
            <a:pPr marL="84137" lvl="1" indent="0" eaLnBrk="1" hangingPunct="1">
              <a:buSzPct val="75000"/>
              <a:buFontTx/>
              <a:buNone/>
              <a:defRPr/>
            </a:pPr>
            <a:endParaRPr lang="cs-CZ" altLang="cs-CZ" sz="2000" b="1" dirty="0">
              <a:cs typeface="Calibri" panose="020F0502020204030204" pitchFamily="34" charset="0"/>
            </a:endParaRPr>
          </a:p>
        </p:txBody>
      </p:sp>
      <p:pic>
        <p:nvPicPr>
          <p:cNvPr id="367620" name="Picture 5">
            <a:extLst>
              <a:ext uri="{FF2B5EF4-FFF2-40B4-BE49-F238E27FC236}">
                <a16:creationId xmlns:a16="http://schemas.microsoft.com/office/drawing/2014/main" id="{329C5A1C-AA6B-6E73-5675-BD093F5CB7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7621" name="Freeform 7">
            <a:extLst>
              <a:ext uri="{FF2B5EF4-FFF2-40B4-BE49-F238E27FC236}">
                <a16:creationId xmlns:a16="http://schemas.microsoft.com/office/drawing/2014/main" id="{D1D311E8-0DFA-8D56-3D09-C9BB6F957784}"/>
              </a:ext>
            </a:extLst>
          </p:cNvPr>
          <p:cNvSpPr>
            <a:spLocks/>
          </p:cNvSpPr>
          <p:nvPr/>
        </p:nvSpPr>
        <p:spPr bwMode="auto">
          <a:xfrm>
            <a:off x="7677150" y="5768975"/>
            <a:ext cx="944563" cy="269875"/>
          </a:xfrm>
          <a:custGeom>
            <a:avLst/>
            <a:gdLst>
              <a:gd name="T0" fmla="*/ 0 w 595"/>
              <a:gd name="T1" fmla="*/ 2147483646 h 170"/>
              <a:gd name="T2" fmla="*/ 2147483646 w 595"/>
              <a:gd name="T3" fmla="*/ 0 h 170"/>
              <a:gd name="T4" fmla="*/ 2147483646 w 595"/>
              <a:gd name="T5" fmla="*/ 0 h 170"/>
              <a:gd name="T6" fmla="*/ 2147483646 w 595"/>
              <a:gd name="T7" fmla="*/ 2147483646 h 170"/>
              <a:gd name="T8" fmla="*/ 0 w 595"/>
              <a:gd name="T9" fmla="*/ 2147483646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5" h="170">
                <a:moveTo>
                  <a:pt x="0" y="170"/>
                </a:moveTo>
                <a:lnTo>
                  <a:pt x="227" y="0"/>
                </a:lnTo>
                <a:lnTo>
                  <a:pt x="454" y="0"/>
                </a:lnTo>
                <a:lnTo>
                  <a:pt x="595" y="170"/>
                </a:lnTo>
                <a:lnTo>
                  <a:pt x="0" y="17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5">
            <a:extLst>
              <a:ext uri="{FF2B5EF4-FFF2-40B4-BE49-F238E27FC236}">
                <a16:creationId xmlns:a16="http://schemas.microsoft.com/office/drawing/2014/main" id="{D8EB4835-60F5-36E2-6EC9-158683F1D34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825" y="965200"/>
            <a:ext cx="3689350" cy="492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9667" name="Obrázek 2" descr="Obsah obrázku tráva, strom, exteriér, rostlina&#10;&#10;Popis byl vytvořen automaticky">
            <a:extLst>
              <a:ext uri="{FF2B5EF4-FFF2-40B4-BE49-F238E27FC236}">
                <a16:creationId xmlns:a16="http://schemas.microsoft.com/office/drawing/2014/main" id="{1CCD94BC-3C91-9E38-F9CF-BFD6C85ED13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08425" y="1727200"/>
            <a:ext cx="5106988"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8" name="TextovéPole 1">
            <a:extLst>
              <a:ext uri="{FF2B5EF4-FFF2-40B4-BE49-F238E27FC236}">
                <a16:creationId xmlns:a16="http://schemas.microsoft.com/office/drawing/2014/main" id="{3FD2E392-14C0-38C9-83CA-2D517C804942}"/>
              </a:ext>
            </a:extLst>
          </p:cNvPr>
          <p:cNvSpPr txBox="1">
            <a:spLocks noChangeArrowheads="1"/>
          </p:cNvSpPr>
          <p:nvPr/>
        </p:nvSpPr>
        <p:spPr bwMode="auto">
          <a:xfrm>
            <a:off x="206375" y="5454650"/>
            <a:ext cx="355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3H – hlinitá dubová bučina</a:t>
            </a:r>
          </a:p>
        </p:txBody>
      </p:sp>
      <p:sp>
        <p:nvSpPr>
          <p:cNvPr id="369669" name="TextovéPole 2">
            <a:extLst>
              <a:ext uri="{FF2B5EF4-FFF2-40B4-BE49-F238E27FC236}">
                <a16:creationId xmlns:a16="http://schemas.microsoft.com/office/drawing/2014/main" id="{17391CEA-2B8F-8E20-B6B0-2ACEBB1C7AAB}"/>
              </a:ext>
            </a:extLst>
          </p:cNvPr>
          <p:cNvSpPr txBox="1">
            <a:spLocks noChangeArrowheads="1"/>
          </p:cNvSpPr>
          <p:nvPr/>
        </p:nvSpPr>
        <p:spPr bwMode="auto">
          <a:xfrm>
            <a:off x="3908425" y="4778375"/>
            <a:ext cx="412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2H – hlinitá buková doubrava</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Obrázek 7">
            <a:extLst>
              <a:ext uri="{FF2B5EF4-FFF2-40B4-BE49-F238E27FC236}">
                <a16:creationId xmlns:a16="http://schemas.microsoft.com/office/drawing/2014/main" id="{2AAB639F-B6A4-CD08-B5A0-F16214504447}"/>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18088" y="4040188"/>
            <a:ext cx="4122737"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Rectangle 2">
            <a:extLst>
              <a:ext uri="{FF2B5EF4-FFF2-40B4-BE49-F238E27FC236}">
                <a16:creationId xmlns:a16="http://schemas.microsoft.com/office/drawing/2014/main" id="{142020DF-C12E-4B80-72CD-ED8904B0AEB7}"/>
              </a:ext>
            </a:extLst>
          </p:cNvPr>
          <p:cNvSpPr>
            <a:spLocks noChangeArrowheads="1"/>
          </p:cNvSpPr>
          <p:nvPr/>
        </p:nvSpPr>
        <p:spPr bwMode="auto">
          <a:xfrm>
            <a:off x="161925" y="144463"/>
            <a:ext cx="8866188" cy="719137"/>
          </a:xfrm>
          <a:prstGeom prst="rect">
            <a:avLst/>
          </a:prstGeom>
          <a:noFill/>
          <a:ln w="9525">
            <a:noFill/>
            <a:miter lim="800000"/>
            <a:headEnd/>
            <a:tailEnd/>
          </a:ln>
          <a:effectLst/>
        </p:spPr>
        <p:txBody>
          <a:bodyPr anchor="ctr" anchorCtr="1"/>
          <a:lstStyle/>
          <a:p>
            <a:pPr marL="0" lvl="1" algn="ctr">
              <a:defRPr/>
            </a:pPr>
            <a:r>
              <a:rPr lang="cs-CZ" sz="3600" b="1" dirty="0">
                <a:solidFill>
                  <a:schemeClr val="tx2"/>
                </a:solidFill>
                <a:effectLst>
                  <a:outerShdw blurRad="38100" dist="38100" dir="2700000" algn="tl">
                    <a:srgbClr val="FFFFFF"/>
                  </a:outerShdw>
                </a:effectLst>
                <a:latin typeface="Times New Roman" pitchFamily="18" charset="0"/>
              </a:rPr>
              <a:t> </a:t>
            </a:r>
            <a:r>
              <a:rPr lang="cs-CZ" sz="3600" b="1" dirty="0">
                <a:latin typeface="Calibri" panose="020F0502020204030204" pitchFamily="34" charset="0"/>
                <a:ea typeface="+mj-ea"/>
                <a:cs typeface="+mj-cs"/>
              </a:rPr>
              <a:t>Ekologická řada obohacená humusem (javorová) (J)</a:t>
            </a:r>
          </a:p>
        </p:txBody>
      </p:sp>
      <p:sp>
        <p:nvSpPr>
          <p:cNvPr id="371716" name="Rectangle 4">
            <a:extLst>
              <a:ext uri="{FF2B5EF4-FFF2-40B4-BE49-F238E27FC236}">
                <a16:creationId xmlns:a16="http://schemas.microsoft.com/office/drawing/2014/main" id="{58A2B67C-423D-2EFC-A1B0-B3B7C317FEB1}"/>
              </a:ext>
            </a:extLst>
          </p:cNvPr>
          <p:cNvSpPr>
            <a:spLocks noChangeArrowheads="1"/>
          </p:cNvSpPr>
          <p:nvPr/>
        </p:nvSpPr>
        <p:spPr bwMode="auto">
          <a:xfrm>
            <a:off x="107950" y="1133475"/>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defRPr/>
            </a:pPr>
            <a:r>
              <a:rPr lang="cs-CZ" altLang="cs-CZ" sz="1800" b="1" dirty="0">
                <a:cs typeface="Calibri" panose="020F0502020204030204" pitchFamily="34" charset="0"/>
              </a:rPr>
              <a:t>obohacení humusem plošným ronem po svahu, velmi příznivá humifikace (</a:t>
            </a:r>
            <a:r>
              <a:rPr lang="cs-CZ" altLang="cs-CZ" sz="1800" b="1" dirty="0">
                <a:solidFill>
                  <a:srgbClr val="FF0000"/>
                </a:solidFill>
                <a:cs typeface="Calibri" panose="020F0502020204030204" pitchFamily="34" charset="0"/>
              </a:rPr>
              <a:t>mul</a:t>
            </a:r>
            <a:r>
              <a:rPr lang="cs-CZ" altLang="cs-CZ" sz="1800" b="1" dirty="0">
                <a:cs typeface="Calibri" panose="020F0502020204030204" pitchFamily="34" charset="0"/>
              </a:rPr>
              <a:t>), obohacení o dusík</a:t>
            </a:r>
          </a:p>
          <a:p>
            <a:pPr eaLnBrk="1" hangingPunct="1">
              <a:buSzPct val="75000"/>
              <a:defRPr/>
            </a:pPr>
            <a:r>
              <a:rPr lang="cs-CZ" altLang="cs-CZ" sz="1800" b="1" dirty="0">
                <a:cs typeface="Calibri" panose="020F0502020204030204" pitchFamily="34" charset="0"/>
              </a:rPr>
              <a:t>sutě, rokliny, deluvia</a:t>
            </a:r>
          </a:p>
          <a:p>
            <a:pPr eaLnBrk="1" hangingPunct="1">
              <a:buSzPct val="75000"/>
              <a:defRPr/>
            </a:pPr>
            <a:r>
              <a:rPr lang="cs-CZ" altLang="cs-CZ" sz="1800" b="1" dirty="0">
                <a:cs typeface="Calibri" panose="020F0502020204030204" pitchFamily="34" charset="0"/>
              </a:rPr>
              <a:t>typická stanoviště </a:t>
            </a:r>
            <a:r>
              <a:rPr lang="cs-CZ" altLang="cs-CZ" sz="1800" b="1" dirty="0">
                <a:solidFill>
                  <a:srgbClr val="FF0000"/>
                </a:solidFill>
                <a:cs typeface="Calibri" panose="020F0502020204030204" pitchFamily="34" charset="0"/>
              </a:rPr>
              <a:t>cenných listnáčů</a:t>
            </a:r>
          </a:p>
          <a:p>
            <a:pPr eaLnBrk="1" hangingPunct="1">
              <a:buSzPct val="75000"/>
              <a:defRPr/>
            </a:pPr>
            <a:r>
              <a:rPr lang="cs-CZ" altLang="cs-CZ" sz="1800" b="1" dirty="0">
                <a:cs typeface="Calibri" panose="020F0502020204030204" pitchFamily="34" charset="0"/>
              </a:rPr>
              <a:t>významný podíl </a:t>
            </a:r>
            <a:r>
              <a:rPr lang="cs-CZ" altLang="cs-CZ" sz="1800" b="1" dirty="0">
                <a:solidFill>
                  <a:srgbClr val="FF0000"/>
                </a:solidFill>
                <a:cs typeface="Calibri" panose="020F0502020204030204" pitchFamily="34" charset="0"/>
              </a:rPr>
              <a:t>nitrofilních</a:t>
            </a:r>
            <a:r>
              <a:rPr lang="cs-CZ" altLang="cs-CZ" sz="1800" b="1" dirty="0">
                <a:cs typeface="Calibri" panose="020F0502020204030204" pitchFamily="34" charset="0"/>
              </a:rPr>
              <a:t> a heminitrofilních druhů: </a:t>
            </a:r>
            <a:r>
              <a:rPr lang="cs-CZ" altLang="cs-CZ" sz="1800" b="1" i="1" dirty="0">
                <a:cs typeface="Calibri" panose="020F0502020204030204" pitchFamily="34" charset="0"/>
              </a:rPr>
              <a:t>Fraxinus excelsior</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Ulmus glabra</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Acer campestre</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Acer platanoides</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Acer pseudoplatanus</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Tilia platyphyllos</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Tilia cordata</a:t>
            </a:r>
            <a:r>
              <a:rPr lang="cs-CZ" altLang="cs-CZ" sz="1800" b="1" dirty="0">
                <a:cs typeface="Calibri" panose="020F0502020204030204" pitchFamily="34" charset="0"/>
              </a:rPr>
              <a:t>, </a:t>
            </a:r>
            <a:r>
              <a:rPr lang="cs-CZ" altLang="cs-CZ" sz="1800" b="1" i="1" dirty="0">
                <a:cs typeface="Calibri" panose="020F0502020204030204" pitchFamily="34" charset="0"/>
              </a:rPr>
              <a:t>Anthriscus sylvestris</a:t>
            </a:r>
            <a:r>
              <a:rPr lang="cs-CZ" altLang="cs-CZ" sz="1800" b="1" dirty="0">
                <a:cs typeface="Calibri" panose="020F0502020204030204" pitchFamily="34" charset="0"/>
              </a:rPr>
              <a:t>, </a:t>
            </a:r>
            <a:r>
              <a:rPr lang="cs-CZ" altLang="cs-CZ" sz="1800" b="1" i="1" dirty="0">
                <a:cs typeface="Calibri" panose="020F0502020204030204" pitchFamily="34" charset="0"/>
              </a:rPr>
              <a:t>Alliaria petiolata</a:t>
            </a:r>
            <a:r>
              <a:rPr lang="cs-CZ" altLang="cs-CZ" sz="1800" b="1" dirty="0">
                <a:cs typeface="Calibri" panose="020F0502020204030204" pitchFamily="34" charset="0"/>
              </a:rPr>
              <a:t>, </a:t>
            </a:r>
            <a:r>
              <a:rPr lang="cs-CZ" altLang="cs-CZ" sz="1800" b="1" i="1" dirty="0">
                <a:cs typeface="Calibri" panose="020F0502020204030204" pitchFamily="34" charset="0"/>
              </a:rPr>
              <a:t>Geranium robertianum</a:t>
            </a:r>
            <a:r>
              <a:rPr lang="cs-CZ" altLang="cs-CZ" sz="1800" b="1" dirty="0">
                <a:cs typeface="Calibri" panose="020F0502020204030204" pitchFamily="34" charset="0"/>
              </a:rPr>
              <a:t>, </a:t>
            </a:r>
            <a:r>
              <a:rPr lang="cs-CZ" altLang="cs-CZ" sz="1800" b="1" i="1" dirty="0">
                <a:cs typeface="Calibri" panose="020F0502020204030204" pitchFamily="34" charset="0"/>
              </a:rPr>
              <a:t>Geum urbanum</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Dentaria enneaphyllos</a:t>
            </a:r>
            <a:r>
              <a:rPr lang="cs-CZ" altLang="cs-CZ" sz="1800" b="1" dirty="0">
                <a:cs typeface="Calibri" panose="020F0502020204030204" pitchFamily="34" charset="0"/>
              </a:rPr>
              <a:t>, </a:t>
            </a:r>
            <a:r>
              <a:rPr lang="cs-CZ" altLang="cs-CZ" sz="1800" b="1" i="1" dirty="0">
                <a:cs typeface="Calibri" panose="020F0502020204030204" pitchFamily="34" charset="0"/>
              </a:rPr>
              <a:t>Festuca gigantea</a:t>
            </a:r>
            <a:r>
              <a:rPr lang="cs-CZ" altLang="cs-CZ" sz="1800" b="1" dirty="0">
                <a:cs typeface="Calibri" panose="020F0502020204030204" pitchFamily="34" charset="0"/>
              </a:rPr>
              <a:t>, </a:t>
            </a:r>
            <a:r>
              <a:rPr lang="cs-CZ" altLang="cs-CZ" sz="1800" b="1" i="1" dirty="0">
                <a:cs typeface="Calibri" panose="020F0502020204030204" pitchFamily="34" charset="0"/>
              </a:rPr>
              <a:t>Chelidonium majus</a:t>
            </a:r>
            <a:r>
              <a:rPr lang="cs-CZ" altLang="cs-CZ" sz="1800" b="1" dirty="0">
                <a:cs typeface="Calibri" panose="020F0502020204030204" pitchFamily="34" charset="0"/>
              </a:rPr>
              <a:t>, </a:t>
            </a:r>
            <a:r>
              <a:rPr lang="cs-CZ" altLang="cs-CZ" sz="1800" b="1" i="1" dirty="0">
                <a:cs typeface="Calibri" panose="020F0502020204030204" pitchFamily="34" charset="0"/>
              </a:rPr>
              <a:t>Galeobdolon luteum</a:t>
            </a:r>
            <a:r>
              <a:rPr lang="cs-CZ" altLang="cs-CZ" sz="1800" b="1" dirty="0">
                <a:cs typeface="Calibri" panose="020F0502020204030204" pitchFamily="34" charset="0"/>
              </a:rPr>
              <a:t>, </a:t>
            </a:r>
            <a:r>
              <a:rPr lang="cs-CZ" altLang="cs-CZ" sz="1800" b="1" i="1" dirty="0">
                <a:cs typeface="Calibri" panose="020F0502020204030204" pitchFamily="34" charset="0"/>
              </a:rPr>
              <a:t>Galeobdolon montanum</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Lamium maculatum</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Lunaria rediviva</a:t>
            </a:r>
            <a:r>
              <a:rPr lang="cs-CZ" altLang="cs-CZ" sz="1800" b="1" dirty="0">
                <a:cs typeface="Calibri" panose="020F0502020204030204" pitchFamily="34" charset="0"/>
              </a:rPr>
              <a:t>, </a:t>
            </a:r>
            <a:r>
              <a:rPr lang="cs-CZ" altLang="cs-CZ" sz="1800" b="1" i="1" dirty="0">
                <a:cs typeface="Calibri" panose="020F0502020204030204" pitchFamily="34" charset="0"/>
              </a:rPr>
              <a:t>Hordelymus europaeus</a:t>
            </a:r>
            <a:r>
              <a:rPr lang="cs-CZ" altLang="cs-CZ" sz="1800" b="1" dirty="0">
                <a:cs typeface="Calibri" panose="020F0502020204030204" pitchFamily="34" charset="0"/>
              </a:rPr>
              <a:t>, </a:t>
            </a:r>
            <a:r>
              <a:rPr lang="cs-CZ" altLang="cs-CZ" sz="1800" b="1" i="1" dirty="0">
                <a:cs typeface="Calibri" panose="020F0502020204030204" pitchFamily="34" charset="0"/>
              </a:rPr>
              <a:t> </a:t>
            </a:r>
            <a:r>
              <a:rPr lang="cs-CZ" altLang="cs-CZ" sz="1800" b="1" i="1" dirty="0">
                <a:solidFill>
                  <a:srgbClr val="FF0000"/>
                </a:solidFill>
                <a:cs typeface="Calibri" panose="020F0502020204030204" pitchFamily="34" charset="0"/>
              </a:rPr>
              <a:t>Mercurialis perennis</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Aruncus vulgaris </a:t>
            </a:r>
            <a:r>
              <a:rPr lang="cs-CZ" altLang="cs-CZ" sz="1800" b="1" dirty="0">
                <a:cs typeface="Calibri" panose="020F0502020204030204" pitchFamily="34" charset="0"/>
              </a:rPr>
              <a:t>aj. Vyvinut jarní aspekt: </a:t>
            </a:r>
            <a:r>
              <a:rPr lang="cs-CZ" altLang="cs-CZ" sz="1800" b="1" i="1" dirty="0">
                <a:solidFill>
                  <a:srgbClr val="FF0000"/>
                </a:solidFill>
                <a:cs typeface="Calibri" panose="020F0502020204030204" pitchFamily="34" charset="0"/>
              </a:rPr>
              <a:t>Corydalis cava</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Corydalis solida</a:t>
            </a:r>
            <a:r>
              <a:rPr lang="cs-CZ" altLang="cs-CZ" sz="1800" b="1" dirty="0">
                <a:cs typeface="Calibri" panose="020F0502020204030204" pitchFamily="34" charset="0"/>
              </a:rPr>
              <a:t>, </a:t>
            </a:r>
            <a:r>
              <a:rPr lang="cs-CZ" altLang="cs-CZ" sz="1800" b="1" i="1" dirty="0">
                <a:cs typeface="Calibri" panose="020F0502020204030204" pitchFamily="34" charset="0"/>
              </a:rPr>
              <a:t>Gagea lutea</a:t>
            </a:r>
            <a:r>
              <a:rPr lang="cs-CZ" altLang="cs-CZ" sz="1800" b="1" dirty="0">
                <a:cs typeface="Calibri" panose="020F0502020204030204" pitchFamily="34" charset="0"/>
              </a:rPr>
              <a:t>, </a:t>
            </a:r>
            <a:r>
              <a:rPr lang="cs-CZ" altLang="cs-CZ" sz="1800" b="1" i="1" dirty="0">
                <a:cs typeface="Calibri" panose="020F0502020204030204" pitchFamily="34" charset="0"/>
              </a:rPr>
              <a:t>Anemone ranunculoides</a:t>
            </a:r>
            <a:r>
              <a:rPr lang="cs-CZ" altLang="cs-CZ" sz="1800" b="1" dirty="0">
                <a:cs typeface="Calibri" panose="020F0502020204030204" pitchFamily="34" charset="0"/>
              </a:rPr>
              <a:t>, </a:t>
            </a:r>
          </a:p>
          <a:p>
            <a:pPr marL="0" indent="358775" eaLnBrk="1" hangingPunct="1">
              <a:buSzPct val="75000"/>
              <a:buFontTx/>
              <a:buNone/>
              <a:defRPr/>
            </a:pPr>
            <a:r>
              <a:rPr lang="cs-CZ" altLang="cs-CZ" sz="1800" b="1" i="1" dirty="0">
                <a:cs typeface="Calibri" panose="020F0502020204030204" pitchFamily="34" charset="0"/>
              </a:rPr>
              <a:t>Anemone nemorosa</a:t>
            </a:r>
            <a:r>
              <a:rPr lang="cs-CZ" altLang="cs-CZ" sz="1800" b="1" dirty="0">
                <a:cs typeface="Calibri" panose="020F0502020204030204" pitchFamily="34" charset="0"/>
              </a:rPr>
              <a:t>, </a:t>
            </a:r>
            <a:r>
              <a:rPr lang="cs-CZ" altLang="cs-CZ" sz="1800" b="1" i="1" dirty="0">
                <a:cs typeface="Calibri" panose="020F0502020204030204" pitchFamily="34" charset="0"/>
              </a:rPr>
              <a:t>Adoxa moschatellina</a:t>
            </a:r>
            <a:r>
              <a:rPr lang="cs-CZ" altLang="cs-CZ" sz="1800" b="1" dirty="0">
                <a:cs typeface="Calibri" panose="020F0502020204030204" pitchFamily="34" charset="0"/>
              </a:rPr>
              <a:t>, </a:t>
            </a:r>
          </a:p>
          <a:p>
            <a:pPr marL="0" indent="358775" eaLnBrk="1" hangingPunct="1">
              <a:buSzPct val="75000"/>
              <a:buFontTx/>
              <a:buNone/>
              <a:defRPr/>
            </a:pPr>
            <a:r>
              <a:rPr lang="cs-CZ" altLang="cs-CZ" sz="1800" b="1" i="1" dirty="0">
                <a:solidFill>
                  <a:srgbClr val="FF0000"/>
                </a:solidFill>
                <a:cs typeface="Calibri" panose="020F0502020204030204" pitchFamily="34" charset="0"/>
              </a:rPr>
              <a:t>Allium ursinum </a:t>
            </a:r>
            <a:r>
              <a:rPr lang="cs-CZ" altLang="cs-CZ" sz="1800" b="1" dirty="0">
                <a:cs typeface="Calibri" panose="020F0502020204030204" pitchFamily="34" charset="0"/>
              </a:rPr>
              <a:t>a celá řada dalších druhů.</a:t>
            </a:r>
          </a:p>
          <a:p>
            <a:pPr eaLnBrk="1" hangingPunct="1">
              <a:buSzPct val="75000"/>
              <a:defRPr/>
            </a:pPr>
            <a:r>
              <a:rPr lang="cs-CZ" altLang="cs-CZ" sz="1800" b="1" dirty="0">
                <a:cs typeface="Calibri" panose="020F0502020204030204" pitchFamily="34" charset="0"/>
              </a:rPr>
              <a:t>půdně i produkčně odlišné kategorie </a:t>
            </a:r>
          </a:p>
          <a:p>
            <a:pPr eaLnBrk="1" hangingPunct="1">
              <a:buSzPct val="75000"/>
              <a:buFontTx/>
              <a:buNone/>
              <a:defRPr/>
            </a:pPr>
            <a:r>
              <a:rPr lang="cs-CZ" altLang="cs-CZ" sz="1800" b="1" dirty="0">
                <a:cs typeface="Calibri" panose="020F0502020204030204" pitchFamily="34" charset="0"/>
              </a:rPr>
              <a:t>       (fytocenologické rámce podobné) </a:t>
            </a:r>
          </a:p>
        </p:txBody>
      </p:sp>
      <p:sp>
        <p:nvSpPr>
          <p:cNvPr id="31" name="Obdélník 30">
            <a:extLst>
              <a:ext uri="{FF2B5EF4-FFF2-40B4-BE49-F238E27FC236}">
                <a16:creationId xmlns:a16="http://schemas.microsoft.com/office/drawing/2014/main" id="{994A709D-6B7A-CF76-D9A2-D6B70B7F54C3}"/>
              </a:ext>
            </a:extLst>
          </p:cNvPr>
          <p:cNvSpPr/>
          <p:nvPr/>
        </p:nvSpPr>
        <p:spPr>
          <a:xfrm>
            <a:off x="7181850" y="4103688"/>
            <a:ext cx="450850" cy="23860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12ABCD38-5919-ABF8-3306-9D5B4DA226E1}"/>
              </a:ext>
            </a:extLst>
          </p:cNvPr>
          <p:cNvSpPr>
            <a:spLocks noChangeArrowheads="1"/>
          </p:cNvSpPr>
          <p:nvPr/>
        </p:nvSpPr>
        <p:spPr bwMode="auto">
          <a:xfrm>
            <a:off x="0" y="144463"/>
            <a:ext cx="9144000" cy="719137"/>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humusem</a:t>
            </a:r>
          </a:p>
        </p:txBody>
      </p:sp>
      <p:sp>
        <p:nvSpPr>
          <p:cNvPr id="380932" name="Rectangle 4">
            <a:extLst>
              <a:ext uri="{FF2B5EF4-FFF2-40B4-BE49-F238E27FC236}">
                <a16:creationId xmlns:a16="http://schemas.microsoft.com/office/drawing/2014/main" id="{A97CC9CC-41BA-279A-79E1-3CE400287F9F}"/>
              </a:ext>
            </a:extLst>
          </p:cNvPr>
          <p:cNvSpPr>
            <a:spLocks noChangeArrowheads="1"/>
          </p:cNvSpPr>
          <p:nvPr/>
        </p:nvSpPr>
        <p:spPr bwMode="auto">
          <a:xfrm>
            <a:off x="107950" y="114300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1800" b="1" dirty="0">
                <a:solidFill>
                  <a:srgbClr val="FF0000"/>
                </a:solidFill>
                <a:cs typeface="Calibri" panose="020F0502020204030204" pitchFamily="34" charset="0"/>
              </a:rPr>
              <a:t>D – obohacená </a:t>
            </a:r>
            <a:r>
              <a:rPr lang="cs-CZ" altLang="cs-CZ" sz="1800" b="1" dirty="0">
                <a:cs typeface="Calibri" panose="020F0502020204030204" pitchFamily="34" charset="0"/>
              </a:rPr>
              <a:t>(dříve hlinitá (deluvia))</a:t>
            </a: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obohacená humusem, hydricky normální, mimo sutě (skelet do 50 %)</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reliéf: deluvia, plošiny, roviny, sesuvy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půda: hlinitá až hlinitojílovitá; dusíkem a bázemi velmi bohaté stanoviště; kambizem, hnědozem, koluvizem, pararendzina; oglejení do oglejeného subtypu</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voda: zřídka v sezóně prosychá, ve spodinách oglejení</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biota: vegetace odpovídá VS, přítomnost </a:t>
            </a:r>
            <a:r>
              <a:rPr lang="cs-CZ" altLang="cs-CZ" sz="1800" b="1" dirty="0">
                <a:solidFill>
                  <a:srgbClr val="FF0000"/>
                </a:solidFill>
                <a:cs typeface="Calibri" panose="020F0502020204030204" pitchFamily="34" charset="0"/>
              </a:rPr>
              <a:t>nitrofytů</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1–6D</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H (zde absence nitrofytů), </a:t>
            </a:r>
          </a:p>
          <a:p>
            <a:pPr marL="84137" lvl="1" indent="0" eaLnBrk="1" hangingPunct="1">
              <a:buSzPct val="75000"/>
              <a:buFontTx/>
              <a:buNone/>
              <a:defRPr/>
            </a:pPr>
            <a:r>
              <a:rPr lang="cs-CZ" altLang="cs-CZ" sz="1800" b="1" dirty="0">
                <a:cs typeface="Calibri" panose="020F0502020204030204" pitchFamily="34" charset="0"/>
              </a:rPr>
              <a:t>A (zde vysoká kamenitost), V (zde ovlivnění vodou)</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analogie EK B, H v podmínkách obohacení humusem</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na gradientu bohatosti velmi bohatá EK (M, K, S, B, W, </a:t>
            </a:r>
            <a:r>
              <a:rPr lang="cs-CZ" altLang="cs-CZ" sz="1800" b="1" dirty="0">
                <a:solidFill>
                  <a:srgbClr val="FF0000"/>
                </a:solidFill>
                <a:cs typeface="Calibri" panose="020F0502020204030204" pitchFamily="34" charset="0"/>
              </a:rPr>
              <a:t>D</a:t>
            </a:r>
            <a:r>
              <a:rPr lang="cs-CZ" altLang="cs-CZ" sz="1800" b="1" dirty="0">
                <a:cs typeface="Calibri" panose="020F0502020204030204" pitchFamily="34" charset="0"/>
              </a:rPr>
              <a:t>), </a:t>
            </a:r>
          </a:p>
          <a:p>
            <a:pPr marL="84137" lvl="1" indent="0" eaLnBrk="1" hangingPunct="1">
              <a:buSzPct val="75000"/>
              <a:buFontTx/>
              <a:buNone/>
              <a:defRPr/>
            </a:pPr>
            <a:r>
              <a:rPr lang="cs-CZ" altLang="cs-CZ" sz="1800" b="1" dirty="0">
                <a:cs typeface="Calibri" panose="020F0502020204030204" pitchFamily="34" charset="0"/>
              </a:rPr>
              <a:t>jedno z nejproduktivnějších stanovišť vůbec</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Bílé Karpaty, </a:t>
            </a:r>
            <a:r>
              <a:rPr lang="cs-CZ" altLang="cs-CZ" sz="1800" b="1" dirty="0" err="1">
                <a:cs typeface="Calibri" panose="020F0502020204030204" pitchFamily="34" charset="0"/>
              </a:rPr>
              <a:t>Litenčická</a:t>
            </a:r>
            <a:r>
              <a:rPr lang="cs-CZ" altLang="cs-CZ" sz="1800" b="1" dirty="0">
                <a:cs typeface="Calibri" panose="020F0502020204030204" pitchFamily="34" charset="0"/>
              </a:rPr>
              <a:t> pahorkatina, Ždánický les aj., </a:t>
            </a:r>
          </a:p>
          <a:p>
            <a:pPr marL="84137" lvl="1" indent="0" eaLnBrk="1" hangingPunct="1">
              <a:buSzPct val="75000"/>
              <a:buFontTx/>
              <a:buNone/>
              <a:defRPr/>
            </a:pPr>
            <a:r>
              <a:rPr lang="cs-CZ" altLang="cs-CZ" sz="1800" b="1" dirty="0">
                <a:cs typeface="Calibri" panose="020F0502020204030204" pitchFamily="34" charset="0"/>
              </a:rPr>
              <a:t>typicky báze svahů, dna bezvodých úžlabin, strží</a:t>
            </a:r>
          </a:p>
        </p:txBody>
      </p:sp>
      <p:pic>
        <p:nvPicPr>
          <p:cNvPr id="373764" name="Picture 7">
            <a:extLst>
              <a:ext uri="{FF2B5EF4-FFF2-40B4-BE49-F238E27FC236}">
                <a16:creationId xmlns:a16="http://schemas.microsoft.com/office/drawing/2014/main" id="{6058E27A-DB1A-52A9-049F-0773A4C59DD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3765" name="Freeform 8">
            <a:extLst>
              <a:ext uri="{FF2B5EF4-FFF2-40B4-BE49-F238E27FC236}">
                <a16:creationId xmlns:a16="http://schemas.microsoft.com/office/drawing/2014/main" id="{6FDE449F-7635-831C-CA6C-9BA4796D69AA}"/>
              </a:ext>
            </a:extLst>
          </p:cNvPr>
          <p:cNvSpPr>
            <a:spLocks/>
          </p:cNvSpPr>
          <p:nvPr/>
        </p:nvSpPr>
        <p:spPr bwMode="auto">
          <a:xfrm>
            <a:off x="8577263" y="5229225"/>
            <a:ext cx="585787" cy="809625"/>
          </a:xfrm>
          <a:custGeom>
            <a:avLst/>
            <a:gdLst>
              <a:gd name="T0" fmla="*/ 2147483646 w 369"/>
              <a:gd name="T1" fmla="*/ 0 h 510"/>
              <a:gd name="T2" fmla="*/ 2147483646 w 369"/>
              <a:gd name="T3" fmla="*/ 2147483646 h 510"/>
              <a:gd name="T4" fmla="*/ 0 w 369"/>
              <a:gd name="T5" fmla="*/ 2147483646 h 510"/>
              <a:gd name="T6" fmla="*/ 2147483646 w 369"/>
              <a:gd name="T7" fmla="*/ 2147483646 h 510"/>
              <a:gd name="T8" fmla="*/ 2147483646 w 369"/>
              <a:gd name="T9" fmla="*/ 2147483646 h 510"/>
              <a:gd name="T10" fmla="*/ 2147483646 w 369"/>
              <a:gd name="T11" fmla="*/ 0 h 510"/>
              <a:gd name="T12" fmla="*/ 2147483646 w 369"/>
              <a:gd name="T13" fmla="*/ 0 h 5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510">
                <a:moveTo>
                  <a:pt x="142" y="0"/>
                </a:moveTo>
                <a:lnTo>
                  <a:pt x="114" y="340"/>
                </a:lnTo>
                <a:lnTo>
                  <a:pt x="0" y="510"/>
                </a:lnTo>
                <a:lnTo>
                  <a:pt x="255" y="510"/>
                </a:lnTo>
                <a:lnTo>
                  <a:pt x="369" y="142"/>
                </a:lnTo>
                <a:lnTo>
                  <a:pt x="369" y="0"/>
                </a:lnTo>
                <a:lnTo>
                  <a:pt x="142"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4">
            <a:extLst>
              <a:ext uri="{FF2B5EF4-FFF2-40B4-BE49-F238E27FC236}">
                <a16:creationId xmlns:a16="http://schemas.microsoft.com/office/drawing/2014/main" id="{C3F6D136-3D61-39A7-3A1C-C51D02591E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4413" y="0"/>
            <a:ext cx="45735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5811" name="TextovéPole 2">
            <a:extLst>
              <a:ext uri="{FF2B5EF4-FFF2-40B4-BE49-F238E27FC236}">
                <a16:creationId xmlns:a16="http://schemas.microsoft.com/office/drawing/2014/main" id="{61B9602F-6F23-35D7-1AA3-D0577188DE41}"/>
              </a:ext>
            </a:extLst>
          </p:cNvPr>
          <p:cNvSpPr txBox="1">
            <a:spLocks noChangeArrowheads="1"/>
          </p:cNvSpPr>
          <p:nvPr/>
        </p:nvSpPr>
        <p:spPr bwMode="auto">
          <a:xfrm>
            <a:off x="2546350" y="6354763"/>
            <a:ext cx="4230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2D – obohacená buková doubrava</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79C72CA2-1450-B279-6793-492484F7F122}"/>
              </a:ext>
            </a:extLst>
          </p:cNvPr>
          <p:cNvSpPr>
            <a:spLocks noChangeArrowheads="1"/>
          </p:cNvSpPr>
          <p:nvPr/>
        </p:nvSpPr>
        <p:spPr bwMode="auto">
          <a:xfrm>
            <a:off x="0" y="144463"/>
            <a:ext cx="9144000" cy="719137"/>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humusem</a:t>
            </a:r>
          </a:p>
        </p:txBody>
      </p:sp>
      <p:sp>
        <p:nvSpPr>
          <p:cNvPr id="385028" name="Rectangle 4">
            <a:extLst>
              <a:ext uri="{FF2B5EF4-FFF2-40B4-BE49-F238E27FC236}">
                <a16:creationId xmlns:a16="http://schemas.microsoft.com/office/drawing/2014/main" id="{A6732996-7CE1-B626-14A6-192492FB08E3}"/>
              </a:ext>
            </a:extLst>
          </p:cNvPr>
          <p:cNvSpPr>
            <a:spLocks noChangeArrowheads="1"/>
          </p:cNvSpPr>
          <p:nvPr/>
        </p:nvSpPr>
        <p:spPr bwMode="auto">
          <a:xfrm>
            <a:off x="107950" y="114300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1800" b="1" dirty="0">
                <a:solidFill>
                  <a:srgbClr val="FF0000"/>
                </a:solidFill>
                <a:cs typeface="Calibri" panose="020F0502020204030204" pitchFamily="34" charset="0"/>
              </a:rPr>
              <a:t>A – obohacená kamenitá </a:t>
            </a:r>
            <a:r>
              <a:rPr lang="cs-CZ" altLang="cs-CZ" sz="1800" b="1" dirty="0">
                <a:cs typeface="Calibri" panose="020F0502020204030204" pitchFamily="34" charset="0"/>
              </a:rPr>
              <a:t>(dříve </a:t>
            </a:r>
            <a:r>
              <a:rPr lang="cs-CZ" altLang="cs-CZ" sz="1800" b="1" dirty="0">
                <a:solidFill>
                  <a:srgbClr val="FF0000"/>
                </a:solidFill>
                <a:cs typeface="Calibri" panose="020F0502020204030204" pitchFamily="34" charset="0"/>
              </a:rPr>
              <a:t>acerózní</a:t>
            </a:r>
            <a:r>
              <a:rPr lang="cs-CZ" altLang="cs-CZ" sz="1800" b="1" dirty="0">
                <a:cs typeface="Calibri" panose="020F0502020204030204" pitchFamily="34" charset="0"/>
              </a:rPr>
              <a:t>)</a:t>
            </a: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(vápencová a ultrabazická) obohacená humusem, hydricky normální a kamenitá (skelet nad 50 %)</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reliéf: svahy, hřbety, deluvia, žleby, rokliny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půda: písčitohlinitá až jílovitohlinitá; středně až (velmi) bohatá dusíkem a bázemi; </a:t>
            </a:r>
            <a:r>
              <a:rPr lang="cs-CZ" altLang="cs-CZ" sz="1800" b="1" dirty="0">
                <a:solidFill>
                  <a:srgbClr val="FF0000"/>
                </a:solidFill>
                <a:cs typeface="Calibri" panose="020F0502020204030204" pitchFamily="34" charset="0"/>
              </a:rPr>
              <a:t>kambizemě rankerové</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rankery</a:t>
            </a:r>
            <a:r>
              <a:rPr lang="cs-CZ" altLang="cs-CZ" sz="1800" b="1" dirty="0">
                <a:cs typeface="Calibri" panose="020F0502020204030204" pitchFamily="34" charset="0"/>
              </a:rPr>
              <a:t>, kryptopodzoly; bez oglejení (max. slabě ve spodinách)</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voda: jen výjimečně v sezóně prosychá</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biota: vegetace odpovídá VS, přítomnost </a:t>
            </a:r>
            <a:r>
              <a:rPr lang="cs-CZ" altLang="cs-CZ" sz="1800" b="1" dirty="0">
                <a:solidFill>
                  <a:srgbClr val="FF0000"/>
                </a:solidFill>
                <a:cs typeface="Calibri" panose="020F0502020204030204" pitchFamily="34" charset="0"/>
              </a:rPr>
              <a:t>nitrofytů</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1–7A</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exponované hospodářské soubory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N, F, J</a:t>
            </a:r>
            <a:r>
              <a:rPr lang="cs-CZ" altLang="cs-CZ" sz="1600" b="1" dirty="0">
                <a:cs typeface="Calibri" panose="020F0502020204030204" pitchFamily="34" charset="0"/>
              </a:rPr>
              <a:t> </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přechod mezi extrémní EK J a kategoriemi živné řady (B)</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názvy SLT přestávají odpovídat kombinaci LVS + EK </a:t>
            </a:r>
          </a:p>
          <a:p>
            <a:pPr marL="82550" lvl="1" indent="0" eaLnBrk="1" hangingPunct="1">
              <a:buSzPct val="75000"/>
              <a:buFontTx/>
              <a:buNone/>
              <a:defRPr/>
            </a:pPr>
            <a:r>
              <a:rPr lang="cs-CZ" altLang="cs-CZ" sz="1800" b="1" dirty="0">
                <a:cs typeface="Calibri" panose="020F0502020204030204" pitchFamily="34" charset="0"/>
              </a:rPr>
              <a:t>(„pravá část LT tabulky“)</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hluboká říční údolí, Moravskoslezské Beskydy aj. </a:t>
            </a:r>
          </a:p>
          <a:p>
            <a:pPr marL="457200" lvl="1" indent="0" eaLnBrk="1" hangingPunct="1">
              <a:buClr>
                <a:schemeClr val="hlink"/>
              </a:buClr>
              <a:buSzPct val="75000"/>
              <a:buFontTx/>
              <a:buNone/>
              <a:defRPr/>
            </a:pPr>
            <a:endParaRPr lang="cs-CZ" altLang="cs-CZ" sz="2000" b="1" dirty="0">
              <a:latin typeface="Times New Roman" panose="02020603050405020304" pitchFamily="18" charset="0"/>
            </a:endParaRPr>
          </a:p>
        </p:txBody>
      </p:sp>
      <p:pic>
        <p:nvPicPr>
          <p:cNvPr id="377860" name="Picture 5">
            <a:extLst>
              <a:ext uri="{FF2B5EF4-FFF2-40B4-BE49-F238E27FC236}">
                <a16:creationId xmlns:a16="http://schemas.microsoft.com/office/drawing/2014/main" id="{8A240ABF-F847-37E1-4731-7EFFF35572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7861" name="Freeform 6">
            <a:extLst>
              <a:ext uri="{FF2B5EF4-FFF2-40B4-BE49-F238E27FC236}">
                <a16:creationId xmlns:a16="http://schemas.microsoft.com/office/drawing/2014/main" id="{AB2340DF-CE29-F351-1CC3-FA86ADBDFAF4}"/>
              </a:ext>
            </a:extLst>
          </p:cNvPr>
          <p:cNvSpPr>
            <a:spLocks/>
          </p:cNvSpPr>
          <p:nvPr/>
        </p:nvSpPr>
        <p:spPr bwMode="auto">
          <a:xfrm>
            <a:off x="8620125" y="4554538"/>
            <a:ext cx="546100" cy="652462"/>
          </a:xfrm>
          <a:custGeom>
            <a:avLst/>
            <a:gdLst>
              <a:gd name="T0" fmla="*/ 2147483646 w 344"/>
              <a:gd name="T1" fmla="*/ 0 h 411"/>
              <a:gd name="T2" fmla="*/ 2147483646 w 344"/>
              <a:gd name="T3" fmla="*/ 2147483646 h 411"/>
              <a:gd name="T4" fmla="*/ 0 w 344"/>
              <a:gd name="T5" fmla="*/ 2147483646 h 411"/>
              <a:gd name="T6" fmla="*/ 2147483646 w 344"/>
              <a:gd name="T7" fmla="*/ 2147483646 h 411"/>
              <a:gd name="T8" fmla="*/ 2147483646 w 344"/>
              <a:gd name="T9" fmla="*/ 2147483646 h 411"/>
              <a:gd name="T10" fmla="*/ 2147483646 w 344"/>
              <a:gd name="T11" fmla="*/ 0 h 4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4" h="411">
                <a:moveTo>
                  <a:pt x="115" y="0"/>
                </a:moveTo>
                <a:lnTo>
                  <a:pt x="1" y="227"/>
                </a:lnTo>
                <a:lnTo>
                  <a:pt x="0" y="411"/>
                </a:lnTo>
                <a:lnTo>
                  <a:pt x="344" y="411"/>
                </a:lnTo>
                <a:lnTo>
                  <a:pt x="342" y="141"/>
                </a:lnTo>
                <a:lnTo>
                  <a:pt x="115"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5">
            <a:extLst>
              <a:ext uri="{FF2B5EF4-FFF2-40B4-BE49-F238E27FC236}">
                <a16:creationId xmlns:a16="http://schemas.microsoft.com/office/drawing/2014/main" id="{8C9CA724-6863-6E73-441F-6633B07075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370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907" name="Picture 6">
            <a:extLst>
              <a:ext uri="{FF2B5EF4-FFF2-40B4-BE49-F238E27FC236}">
                <a16:creationId xmlns:a16="http://schemas.microsoft.com/office/drawing/2014/main" id="{9A400ACB-5FA0-A092-1400-025463CDBBE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06938" y="0"/>
            <a:ext cx="44386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6EB3E4D5-F7DC-A4EC-4A0E-FC7621A0ACD9}"/>
              </a:ext>
            </a:extLst>
          </p:cNvPr>
          <p:cNvSpPr>
            <a:spLocks noChangeArrowheads="1"/>
          </p:cNvSpPr>
          <p:nvPr/>
        </p:nvSpPr>
        <p:spPr bwMode="auto">
          <a:xfrm>
            <a:off x="0" y="144463"/>
            <a:ext cx="9144000" cy="719137"/>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humusem</a:t>
            </a:r>
          </a:p>
        </p:txBody>
      </p:sp>
      <p:sp>
        <p:nvSpPr>
          <p:cNvPr id="381956" name="Rectangle 4">
            <a:extLst>
              <a:ext uri="{FF2B5EF4-FFF2-40B4-BE49-F238E27FC236}">
                <a16:creationId xmlns:a16="http://schemas.microsoft.com/office/drawing/2014/main" id="{28483E4A-6045-75C7-5327-86F6E56E3D64}"/>
              </a:ext>
            </a:extLst>
          </p:cNvPr>
          <p:cNvSpPr>
            <a:spLocks noChangeArrowheads="1"/>
          </p:cNvSpPr>
          <p:nvPr/>
        </p:nvSpPr>
        <p:spPr bwMode="auto">
          <a:xfrm>
            <a:off x="107950" y="114300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1800" b="1" dirty="0">
                <a:solidFill>
                  <a:srgbClr val="FF0000"/>
                </a:solidFill>
                <a:cs typeface="Calibri" panose="020F0502020204030204" pitchFamily="34" charset="0"/>
              </a:rPr>
              <a:t>J – obohacená skeletová </a:t>
            </a:r>
            <a:r>
              <a:rPr lang="cs-CZ" altLang="cs-CZ" sz="1800" b="1" dirty="0">
                <a:cs typeface="Calibri" panose="020F0502020204030204" pitchFamily="34" charset="0"/>
              </a:rPr>
              <a:t>(dříve suťová (javořiny))</a:t>
            </a: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„obohacená až vápencová a ultrabazická“ a „suťová (skelet </a:t>
            </a:r>
            <a:r>
              <a:rPr lang="en-GB" altLang="cs-CZ" sz="1800" b="1" dirty="0">
                <a:solidFill>
                  <a:srgbClr val="FF0000"/>
                </a:solidFill>
                <a:cs typeface="Calibri" panose="020F0502020204030204" pitchFamily="34" charset="0"/>
              </a:rPr>
              <a:t>&gt; </a:t>
            </a:r>
            <a:r>
              <a:rPr lang="cs-CZ" altLang="cs-CZ" sz="1800" b="1" dirty="0">
                <a:solidFill>
                  <a:srgbClr val="FF0000"/>
                </a:solidFill>
                <a:cs typeface="Calibri" panose="020F0502020204030204" pitchFamily="34" charset="0"/>
              </a:rPr>
              <a:t>80 %) až zakrslá“</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reliéf: erozní – suťovité svahy, rokle, vrcholy, skalnaté výchozy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půda: písčitohlinitá až hlinitojílovitá; bohatá až velmi bohatá bázemi a dusíkem; silně prohumózněná; litozem, </a:t>
            </a:r>
            <a:r>
              <a:rPr lang="cs-CZ" altLang="cs-CZ" sz="1800" b="1" dirty="0">
                <a:solidFill>
                  <a:srgbClr val="FF0000"/>
                </a:solidFill>
                <a:cs typeface="Calibri" panose="020F0502020204030204" pitchFamily="34" charset="0"/>
              </a:rPr>
              <a:t>rankery</a:t>
            </a:r>
            <a:r>
              <a:rPr lang="cs-CZ" altLang="cs-CZ" sz="1800" b="1" dirty="0">
                <a:cs typeface="Calibri" panose="020F0502020204030204" pitchFamily="34" charset="0"/>
              </a:rPr>
              <a:t>; mozaikovitě mělké (suť) a hluboké (kapsy) půdy, oglejení chybí</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voda: více méně nikdy neprosychá</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biota: vegetace proměnlivá dle LVS, ale názvy SLT neodpovídají kombinaci LVS + EK („pravá část tabulky“), </a:t>
            </a:r>
            <a:r>
              <a:rPr lang="cs-CZ" altLang="cs-CZ" sz="1800" b="1" dirty="0">
                <a:solidFill>
                  <a:srgbClr val="FF0000"/>
                </a:solidFill>
                <a:cs typeface="Calibri" panose="020F0502020204030204" pitchFamily="34" charset="0"/>
              </a:rPr>
              <a:t>dominance nitrofytů</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číslo na pozici LVS </a:t>
            </a:r>
            <a:r>
              <a:rPr lang="cs-CZ" altLang="cs-CZ" sz="1800" b="1" dirty="0">
                <a:solidFill>
                  <a:srgbClr val="FF0000"/>
                </a:solidFill>
                <a:cs typeface="Calibri" panose="020F0502020204030204" pitchFamily="34" charset="0"/>
              </a:rPr>
              <a:t>neodpovídá vegetačnímu stupni</a:t>
            </a:r>
            <a:r>
              <a:rPr lang="cs-CZ" altLang="cs-CZ" sz="1800" b="1" dirty="0">
                <a:cs typeface="Calibri" panose="020F0502020204030204" pitchFamily="34" charset="0"/>
              </a:rPr>
              <a:t>, ale </a:t>
            </a:r>
          </a:p>
          <a:p>
            <a:pPr marL="82550" lvl="1" indent="0" eaLnBrk="1" hangingPunct="1">
              <a:buSzPct val="75000"/>
              <a:buFontTx/>
              <a:buNone/>
              <a:defRPr/>
            </a:pPr>
            <a:r>
              <a:rPr lang="cs-CZ" altLang="cs-CZ" sz="1800" b="1" dirty="0">
                <a:cs typeface="Calibri" panose="020F0502020204030204" pitchFamily="34" charset="0"/>
              </a:rPr>
              <a:t>označuje specifická stanoviště!</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(1)J – obohacená skeletová habrová javořina </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(3)J – obohacená skeletová lipová javořina </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(5)J – obohacená skeletová </a:t>
            </a:r>
            <a:r>
              <a:rPr lang="cs-CZ" altLang="cs-CZ" sz="1800" b="1" dirty="0" err="1">
                <a:cs typeface="Calibri" panose="020F0502020204030204" pitchFamily="34" charset="0"/>
              </a:rPr>
              <a:t>jilmojasanová</a:t>
            </a:r>
            <a:r>
              <a:rPr lang="cs-CZ" altLang="cs-CZ" sz="1800" b="1" dirty="0">
                <a:cs typeface="Calibri" panose="020F0502020204030204" pitchFamily="34" charset="0"/>
              </a:rPr>
              <a:t> javořina </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(6)J – obohacená skeletová </a:t>
            </a:r>
            <a:r>
              <a:rPr lang="cs-CZ" altLang="cs-CZ" sz="1800" b="1" dirty="0" err="1">
                <a:cs typeface="Calibri" panose="020F0502020204030204" pitchFamily="34" charset="0"/>
              </a:rPr>
              <a:t>jilmosmrková</a:t>
            </a:r>
            <a:r>
              <a:rPr lang="cs-CZ" altLang="cs-CZ" sz="1800" b="1" dirty="0">
                <a:cs typeface="Calibri" panose="020F0502020204030204" pitchFamily="34" charset="0"/>
              </a:rPr>
              <a:t> javořina </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A, Y, U</a:t>
            </a:r>
            <a:endParaRPr lang="cs-CZ" altLang="cs-CZ" sz="1600" b="1" dirty="0">
              <a:cs typeface="Calibri" panose="020F0502020204030204" pitchFamily="34" charset="0"/>
            </a:endParaRP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ochranný les</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např. hluboká, zastíněná údolí Moravského krasu</a:t>
            </a:r>
          </a:p>
        </p:txBody>
      </p:sp>
      <p:pic>
        <p:nvPicPr>
          <p:cNvPr id="2" name="Picture 5">
            <a:extLst>
              <a:ext uri="{FF2B5EF4-FFF2-40B4-BE49-F238E27FC236}">
                <a16:creationId xmlns:a16="http://schemas.microsoft.com/office/drawing/2014/main" id="{D190D910-C472-4D50-CC07-D3DBBCDFD8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1957" name="Freeform 6">
            <a:extLst>
              <a:ext uri="{FF2B5EF4-FFF2-40B4-BE49-F238E27FC236}">
                <a16:creationId xmlns:a16="http://schemas.microsoft.com/office/drawing/2014/main" id="{47C64297-2F75-D511-F7AC-E6678E76C35A}"/>
              </a:ext>
            </a:extLst>
          </p:cNvPr>
          <p:cNvSpPr>
            <a:spLocks/>
          </p:cNvSpPr>
          <p:nvPr/>
        </p:nvSpPr>
        <p:spPr bwMode="auto">
          <a:xfrm>
            <a:off x="8621713" y="4284663"/>
            <a:ext cx="541337" cy="539750"/>
          </a:xfrm>
          <a:custGeom>
            <a:avLst/>
            <a:gdLst>
              <a:gd name="T0" fmla="*/ 0 w 341"/>
              <a:gd name="T1" fmla="*/ 0 h 340"/>
              <a:gd name="T2" fmla="*/ 0 w 341"/>
              <a:gd name="T3" fmla="*/ 2147483646 h 340"/>
              <a:gd name="T4" fmla="*/ 2147483646 w 341"/>
              <a:gd name="T5" fmla="*/ 2147483646 h 340"/>
              <a:gd name="T6" fmla="*/ 2147483646 w 341"/>
              <a:gd name="T7" fmla="*/ 0 h 340"/>
              <a:gd name="T8" fmla="*/ 0 w 341"/>
              <a:gd name="T9" fmla="*/ 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1" h="340">
                <a:moveTo>
                  <a:pt x="0" y="0"/>
                </a:moveTo>
                <a:lnTo>
                  <a:pt x="0" y="85"/>
                </a:lnTo>
                <a:lnTo>
                  <a:pt x="341" y="340"/>
                </a:lnTo>
                <a:lnTo>
                  <a:pt x="341" y="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4">
            <a:extLst>
              <a:ext uri="{FF2B5EF4-FFF2-40B4-BE49-F238E27FC236}">
                <a16:creationId xmlns:a16="http://schemas.microsoft.com/office/drawing/2014/main" id="{D113C746-5518-BF41-703F-8BD6467A4F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370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4003" name="Picture 5">
            <a:extLst>
              <a:ext uri="{FF2B5EF4-FFF2-40B4-BE49-F238E27FC236}">
                <a16:creationId xmlns:a16="http://schemas.microsoft.com/office/drawing/2014/main" id="{B1527EDC-2857-6762-B85B-B65999F9586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06938" y="0"/>
            <a:ext cx="4435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42947718-6770-504F-3D08-8F1369D5D3FD}"/>
              </a:ext>
            </a:extLst>
          </p:cNvPr>
          <p:cNvSpPr>
            <a:spLocks noChangeArrowheads="1"/>
          </p:cNvSpPr>
          <p:nvPr/>
        </p:nvSpPr>
        <p:spPr bwMode="auto">
          <a:xfrm>
            <a:off x="206375" y="144463"/>
            <a:ext cx="8775700" cy="719137"/>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Ekologická řada obohacená vodou (jasanová) (L)</a:t>
            </a:r>
          </a:p>
        </p:txBody>
      </p:sp>
      <p:sp>
        <p:nvSpPr>
          <p:cNvPr id="386051" name="Rectangle 4">
            <a:extLst>
              <a:ext uri="{FF2B5EF4-FFF2-40B4-BE49-F238E27FC236}">
                <a16:creationId xmlns:a16="http://schemas.microsoft.com/office/drawing/2014/main" id="{D65A9186-A66E-0C83-4D40-5EB2E08E24FE}"/>
              </a:ext>
            </a:extLst>
          </p:cNvPr>
          <p:cNvSpPr>
            <a:spLocks noChangeArrowheads="1"/>
          </p:cNvSpPr>
          <p:nvPr/>
        </p:nvSpPr>
        <p:spPr bwMode="auto">
          <a:xfrm>
            <a:off x="107950" y="114300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1800" b="1" dirty="0">
                <a:solidFill>
                  <a:srgbClr val="FF0000"/>
                </a:solidFill>
                <a:cs typeface="Calibri" panose="020F0502020204030204" pitchFamily="34" charset="0"/>
              </a:rPr>
              <a:t>lužní </a:t>
            </a:r>
            <a:r>
              <a:rPr lang="cs-CZ" altLang="cs-CZ" sz="1800" b="1" dirty="0">
                <a:cs typeface="Calibri" panose="020F0502020204030204" pitchFamily="34" charset="0"/>
              </a:rPr>
              <a:t>společenstva </a:t>
            </a:r>
            <a:r>
              <a:rPr lang="cs-CZ" altLang="cs-CZ" sz="1800" b="1" dirty="0">
                <a:solidFill>
                  <a:srgbClr val="FF0000"/>
                </a:solidFill>
                <a:cs typeface="Calibri" panose="020F0502020204030204" pitchFamily="34" charset="0"/>
              </a:rPr>
              <a:t>v nivách potoků a řek</a:t>
            </a:r>
            <a:r>
              <a:rPr lang="cs-CZ" altLang="cs-CZ" sz="1800" b="1" dirty="0">
                <a:cs typeface="Calibri" panose="020F0502020204030204" pitchFamily="34" charset="0"/>
              </a:rPr>
              <a:t>, zaplavovaná, </a:t>
            </a:r>
            <a:r>
              <a:rPr lang="cs-CZ" altLang="cs-CZ" sz="1800" b="1" dirty="0">
                <a:solidFill>
                  <a:srgbClr val="FF0000"/>
                </a:solidFill>
                <a:cs typeface="Calibri" panose="020F0502020204030204" pitchFamily="34" charset="0"/>
              </a:rPr>
              <a:t>zvýšená hladina podzemní vody</a:t>
            </a:r>
            <a:r>
              <a:rPr lang="cs-CZ" altLang="cs-CZ" sz="1800" b="1" dirty="0">
                <a:cs typeface="Calibri" panose="020F0502020204030204" pitchFamily="34" charset="0"/>
              </a:rPr>
              <a:t>, společenstva obohacená podzemní vodou, úžlabiny</a:t>
            </a:r>
          </a:p>
          <a:p>
            <a:pPr eaLnBrk="1" hangingPunct="1">
              <a:buSzPct val="75000"/>
            </a:pPr>
            <a:r>
              <a:rPr lang="cs-CZ" altLang="cs-CZ" sz="1800" b="1" dirty="0">
                <a:cs typeface="Calibri" panose="020F0502020204030204" pitchFamily="34" charset="0"/>
              </a:rPr>
              <a:t>příznivé humusové formy, </a:t>
            </a:r>
            <a:r>
              <a:rPr lang="cs-CZ" altLang="cs-CZ" sz="1800" b="1" dirty="0">
                <a:solidFill>
                  <a:srgbClr val="FF0000"/>
                </a:solidFill>
                <a:cs typeface="Calibri" panose="020F0502020204030204" pitchFamily="34" charset="0"/>
              </a:rPr>
              <a:t>obohacení o dusík</a:t>
            </a:r>
          </a:p>
          <a:p>
            <a:pPr eaLnBrk="1" hangingPunct="1">
              <a:buSzPct val="75000"/>
            </a:pPr>
            <a:r>
              <a:rPr lang="cs-CZ" altLang="cs-CZ" sz="1800" b="1" dirty="0">
                <a:cs typeface="Calibri" panose="020F0502020204030204" pitchFamily="34" charset="0"/>
              </a:rPr>
              <a:t>odlišná společenstva dle reliéfu:</a:t>
            </a:r>
          </a:p>
          <a:p>
            <a:pPr lvl="1" eaLnBrk="1" hangingPunct="1">
              <a:buSzPct val="75000"/>
              <a:buFont typeface="Arial" panose="020B0604020202020204" pitchFamily="34" charset="0"/>
              <a:buChar char="•"/>
            </a:pPr>
            <a:r>
              <a:rPr lang="cs-CZ" altLang="cs-CZ" sz="1800" b="1" dirty="0">
                <a:cs typeface="Calibri" panose="020F0502020204030204" pitchFamily="34" charset="0"/>
              </a:rPr>
              <a:t>úvalové luhy širokých aluvií</a:t>
            </a:r>
          </a:p>
          <a:p>
            <a:pPr lvl="1" eaLnBrk="1" hangingPunct="1">
              <a:buSzPct val="75000"/>
              <a:buFont typeface="Arial" panose="020B0604020202020204" pitchFamily="34" charset="0"/>
              <a:buChar char="•"/>
            </a:pPr>
            <a:r>
              <a:rPr lang="cs-CZ" altLang="cs-CZ" sz="1800" b="1" dirty="0">
                <a:cs typeface="Calibri" panose="020F0502020204030204" pitchFamily="34" charset="0"/>
              </a:rPr>
              <a:t>údolní luhy potočních niv</a:t>
            </a:r>
          </a:p>
          <a:p>
            <a:pPr lvl="1" eaLnBrk="1" hangingPunct="1">
              <a:buSzPct val="75000"/>
              <a:buFont typeface="Arial" panose="020B0604020202020204" pitchFamily="34" charset="0"/>
              <a:buChar char="•"/>
            </a:pPr>
            <a:r>
              <a:rPr lang="cs-CZ" altLang="cs-CZ" sz="1800" b="1" dirty="0">
                <a:cs typeface="Calibri" panose="020F0502020204030204" pitchFamily="34" charset="0"/>
              </a:rPr>
              <a:t>úžlabiny (aluvium pouze v části dna)</a:t>
            </a:r>
          </a:p>
          <a:p>
            <a:pPr lvl="1" eaLnBrk="1" hangingPunct="1">
              <a:buSzPct val="75000"/>
              <a:buFont typeface="Arial" panose="020B0604020202020204" pitchFamily="34" charset="0"/>
              <a:buChar char="•"/>
            </a:pPr>
            <a:r>
              <a:rPr lang="cs-CZ" altLang="cs-CZ" sz="1800" b="1" dirty="0">
                <a:cs typeface="Calibri" panose="020F0502020204030204" pitchFamily="34" charset="0"/>
              </a:rPr>
              <a:t>úpatí svahových hlín, obvody pramenišť</a:t>
            </a:r>
          </a:p>
          <a:p>
            <a:pPr eaLnBrk="1" hangingPunct="1">
              <a:buClr>
                <a:schemeClr val="hlink"/>
              </a:buClr>
              <a:buSzPct val="75000"/>
              <a:buFontTx/>
              <a:buNone/>
            </a:pPr>
            <a:endParaRPr lang="cs-CZ" altLang="cs-CZ" sz="2000" b="1" dirty="0">
              <a:cs typeface="Calibri" panose="020F0502020204030204" pitchFamily="34" charset="0"/>
            </a:endParaRPr>
          </a:p>
        </p:txBody>
      </p:sp>
      <p:sp>
        <p:nvSpPr>
          <p:cNvPr id="10" name="TextovéPole 9">
            <a:extLst>
              <a:ext uri="{FF2B5EF4-FFF2-40B4-BE49-F238E27FC236}">
                <a16:creationId xmlns:a16="http://schemas.microsoft.com/office/drawing/2014/main" id="{5B541318-1784-1B52-068C-93A63171BD48}"/>
              </a:ext>
            </a:extLst>
          </p:cNvPr>
          <p:cNvSpPr txBox="1"/>
          <p:nvPr/>
        </p:nvSpPr>
        <p:spPr>
          <a:xfrm>
            <a:off x="107950" y="3730625"/>
            <a:ext cx="4886325" cy="3416300"/>
          </a:xfrm>
          <a:prstGeom prst="rect">
            <a:avLst/>
          </a:prstGeom>
          <a:noFill/>
        </p:spPr>
        <p:txBody>
          <a:bodyPr>
            <a:spAutoFit/>
          </a:bodyPr>
          <a:lstStyle/>
          <a:p>
            <a:pPr marL="358775" indent="-358775">
              <a:buSzPct val="75000"/>
              <a:buFont typeface="Arial" panose="020B0604020202020204" pitchFamily="34" charset="0"/>
              <a:buChar char="•"/>
              <a:defRPr/>
            </a:pPr>
            <a:r>
              <a:rPr lang="cs-CZ" b="1" dirty="0">
                <a:latin typeface="Calibri" panose="020F0502020204030204" pitchFamily="34" charset="0"/>
                <a:cs typeface="Calibri" panose="020F0502020204030204" pitchFamily="34" charset="0"/>
              </a:rPr>
              <a:t>typická stanoviště </a:t>
            </a:r>
            <a:r>
              <a:rPr lang="cs-CZ" b="1" dirty="0">
                <a:solidFill>
                  <a:srgbClr val="FF0000"/>
                </a:solidFill>
                <a:latin typeface="Calibri" panose="020F0502020204030204" pitchFamily="34" charset="0"/>
                <a:cs typeface="Calibri" panose="020F0502020204030204" pitchFamily="34" charset="0"/>
              </a:rPr>
              <a:t>jasanů</a:t>
            </a:r>
            <a:r>
              <a:rPr lang="cs-CZ" b="1" dirty="0">
                <a:latin typeface="Calibri" panose="020F0502020204030204" pitchFamily="34" charset="0"/>
                <a:cs typeface="Calibri" panose="020F0502020204030204" pitchFamily="34" charset="0"/>
              </a:rPr>
              <a:t>, </a:t>
            </a:r>
            <a:r>
              <a:rPr lang="cs-CZ" b="1" dirty="0">
                <a:solidFill>
                  <a:srgbClr val="FF0000"/>
                </a:solidFill>
                <a:latin typeface="Calibri" panose="020F0502020204030204" pitchFamily="34" charset="0"/>
                <a:cs typeface="Calibri" panose="020F0502020204030204" pitchFamily="34" charset="0"/>
              </a:rPr>
              <a:t>olší</a:t>
            </a:r>
            <a:r>
              <a:rPr lang="cs-CZ" b="1" dirty="0">
                <a:latin typeface="Calibri" panose="020F0502020204030204" pitchFamily="34" charset="0"/>
                <a:cs typeface="Calibri" panose="020F0502020204030204" pitchFamily="34" charset="0"/>
              </a:rPr>
              <a:t>, jilmů (zvl. vaz), </a:t>
            </a:r>
            <a:r>
              <a:rPr lang="cs-CZ" b="1" dirty="0">
                <a:solidFill>
                  <a:srgbClr val="FF0000"/>
                </a:solidFill>
                <a:latin typeface="Calibri" panose="020F0502020204030204" pitchFamily="34" charset="0"/>
                <a:cs typeface="Calibri" panose="020F0502020204030204" pitchFamily="34" charset="0"/>
              </a:rPr>
              <a:t>dubů letních</a:t>
            </a:r>
            <a:r>
              <a:rPr lang="cs-CZ" b="1" dirty="0">
                <a:latin typeface="Calibri" panose="020F0502020204030204" pitchFamily="34" charset="0"/>
                <a:cs typeface="Calibri" panose="020F0502020204030204" pitchFamily="34" charset="0"/>
              </a:rPr>
              <a:t>, </a:t>
            </a:r>
            <a:r>
              <a:rPr lang="cs-CZ" b="1" dirty="0">
                <a:solidFill>
                  <a:srgbClr val="FF0000"/>
                </a:solidFill>
                <a:latin typeface="Calibri" panose="020F0502020204030204" pitchFamily="34" charset="0"/>
                <a:cs typeface="Calibri" panose="020F0502020204030204" pitchFamily="34" charset="0"/>
              </a:rPr>
              <a:t>topolů</a:t>
            </a:r>
            <a:r>
              <a:rPr lang="cs-CZ" b="1" dirty="0">
                <a:latin typeface="Calibri" panose="020F0502020204030204" pitchFamily="34" charset="0"/>
                <a:cs typeface="Calibri" panose="020F0502020204030204" pitchFamily="34" charset="0"/>
              </a:rPr>
              <a:t> (černý, bílý), </a:t>
            </a:r>
            <a:r>
              <a:rPr lang="cs-CZ" b="1" dirty="0">
                <a:solidFill>
                  <a:srgbClr val="FF0000"/>
                </a:solidFill>
                <a:latin typeface="Calibri" panose="020F0502020204030204" pitchFamily="34" charset="0"/>
                <a:cs typeface="Calibri" panose="020F0502020204030204" pitchFamily="34" charset="0"/>
              </a:rPr>
              <a:t>vrb</a:t>
            </a:r>
            <a:r>
              <a:rPr lang="cs-CZ" b="1" dirty="0">
                <a:latin typeface="Calibri" panose="020F0502020204030204" pitchFamily="34" charset="0"/>
                <a:cs typeface="Calibri" panose="020F0502020204030204" pitchFamily="34" charset="0"/>
              </a:rPr>
              <a:t> (bílá a křehká)</a:t>
            </a:r>
          </a:p>
          <a:p>
            <a:pPr marL="358775" indent="-358775">
              <a:buSzPct val="75000"/>
              <a:buFont typeface="Arial" panose="020B0604020202020204" pitchFamily="34" charset="0"/>
              <a:buChar char="•"/>
              <a:defRPr/>
            </a:pPr>
            <a:r>
              <a:rPr lang="cs-CZ" b="1" dirty="0">
                <a:latin typeface="Calibri" panose="020F0502020204030204" pitchFamily="34" charset="0"/>
                <a:cs typeface="Calibri" panose="020F0502020204030204" pitchFamily="34" charset="0"/>
              </a:rPr>
              <a:t>typická účast </a:t>
            </a:r>
            <a:r>
              <a:rPr lang="cs-CZ" b="1" dirty="0">
                <a:solidFill>
                  <a:srgbClr val="FF0000"/>
                </a:solidFill>
                <a:latin typeface="Calibri" panose="020F0502020204030204" pitchFamily="34" charset="0"/>
                <a:cs typeface="Calibri" panose="020F0502020204030204" pitchFamily="34" charset="0"/>
              </a:rPr>
              <a:t>nitrofilních</a:t>
            </a:r>
            <a:r>
              <a:rPr lang="cs-CZ" b="1" dirty="0">
                <a:latin typeface="Calibri" panose="020F0502020204030204" pitchFamily="34" charset="0"/>
                <a:cs typeface="Calibri" panose="020F0502020204030204" pitchFamily="34" charset="0"/>
              </a:rPr>
              <a:t> (viz řada J) </a:t>
            </a:r>
            <a:r>
              <a:rPr lang="cs-CZ" b="1" dirty="0">
                <a:solidFill>
                  <a:srgbClr val="FF0000"/>
                </a:solidFill>
                <a:latin typeface="Calibri" panose="020F0502020204030204" pitchFamily="34" charset="0"/>
                <a:cs typeface="Calibri" panose="020F0502020204030204" pitchFamily="34" charset="0"/>
              </a:rPr>
              <a:t>hygrofytů</a:t>
            </a:r>
            <a:r>
              <a:rPr lang="cs-CZ" b="1" dirty="0">
                <a:latin typeface="Calibri" panose="020F0502020204030204" pitchFamily="34" charset="0"/>
                <a:cs typeface="Calibri" panose="020F0502020204030204" pitchFamily="34" charset="0"/>
              </a:rPr>
              <a:t>: </a:t>
            </a:r>
            <a:r>
              <a:rPr lang="cs-CZ" b="1" i="1" dirty="0">
                <a:solidFill>
                  <a:srgbClr val="FF0000"/>
                </a:solidFill>
                <a:latin typeface="Calibri" panose="020F0502020204030204" pitchFamily="34" charset="0"/>
                <a:cs typeface="Calibri" panose="020F0502020204030204" pitchFamily="34" charset="0"/>
              </a:rPr>
              <a:t>Urtica dioica</a:t>
            </a:r>
            <a:r>
              <a:rPr lang="cs-CZ" b="1" dirty="0">
                <a:latin typeface="Calibri" panose="020F0502020204030204" pitchFamily="34" charset="0"/>
                <a:cs typeface="Calibri" panose="020F0502020204030204" pitchFamily="34" charset="0"/>
              </a:rPr>
              <a:t>, </a:t>
            </a:r>
            <a:r>
              <a:rPr lang="cs-CZ" b="1" i="1" dirty="0">
                <a:solidFill>
                  <a:srgbClr val="FF0000"/>
                </a:solidFill>
                <a:latin typeface="Calibri" panose="020F0502020204030204" pitchFamily="34" charset="0"/>
                <a:cs typeface="Calibri" panose="020F0502020204030204" pitchFamily="34" charset="0"/>
              </a:rPr>
              <a:t>Allium ursinum</a:t>
            </a:r>
            <a:r>
              <a:rPr lang="cs-CZ" b="1" dirty="0">
                <a:latin typeface="Calibri" panose="020F0502020204030204" pitchFamily="34" charset="0"/>
                <a:cs typeface="Calibri" panose="020F0502020204030204" pitchFamily="34" charset="0"/>
              </a:rPr>
              <a:t>; </a:t>
            </a:r>
            <a:r>
              <a:rPr lang="cs-CZ" b="1" i="1" dirty="0">
                <a:solidFill>
                  <a:srgbClr val="FF0000"/>
                </a:solidFill>
                <a:latin typeface="Calibri" panose="020F0502020204030204" pitchFamily="34" charset="0"/>
                <a:cs typeface="Calibri" panose="020F0502020204030204" pitchFamily="34" charset="0"/>
              </a:rPr>
              <a:t>Impatiens noli-tangere</a:t>
            </a:r>
            <a:r>
              <a:rPr lang="cs-CZ" b="1" dirty="0">
                <a:latin typeface="Calibri" panose="020F0502020204030204" pitchFamily="34" charset="0"/>
                <a:cs typeface="Calibri" panose="020F0502020204030204" pitchFamily="34" charset="0"/>
              </a:rPr>
              <a:t>, </a:t>
            </a:r>
            <a:r>
              <a:rPr lang="cs-CZ" b="1" i="1" dirty="0">
                <a:solidFill>
                  <a:srgbClr val="FF0000"/>
                </a:solidFill>
                <a:latin typeface="Calibri" panose="020F0502020204030204" pitchFamily="34" charset="0"/>
                <a:cs typeface="Calibri" panose="020F0502020204030204" pitchFamily="34" charset="0"/>
              </a:rPr>
              <a:t>Chaerophyllum hirsutum</a:t>
            </a:r>
            <a:r>
              <a:rPr lang="cs-CZ" b="1" dirty="0">
                <a:latin typeface="Calibri" panose="020F0502020204030204" pitchFamily="34" charset="0"/>
                <a:cs typeface="Calibri" panose="020F0502020204030204" pitchFamily="34" charset="0"/>
              </a:rPr>
              <a:t>, </a:t>
            </a:r>
            <a:r>
              <a:rPr lang="cs-CZ" b="1" i="1" dirty="0">
                <a:latin typeface="Calibri" panose="020F0502020204030204" pitchFamily="34" charset="0"/>
                <a:cs typeface="Calibri" panose="020F0502020204030204" pitchFamily="34" charset="0"/>
              </a:rPr>
              <a:t>Stellaria nemorum</a:t>
            </a:r>
            <a:r>
              <a:rPr lang="cs-CZ" b="1" dirty="0">
                <a:latin typeface="Calibri" panose="020F0502020204030204" pitchFamily="34" charset="0"/>
                <a:cs typeface="Calibri" panose="020F0502020204030204" pitchFamily="34" charset="0"/>
              </a:rPr>
              <a:t>, </a:t>
            </a:r>
            <a:r>
              <a:rPr lang="cs-CZ" b="1" i="1" dirty="0">
                <a:latin typeface="Calibri" panose="020F0502020204030204" pitchFamily="34" charset="0"/>
                <a:cs typeface="Calibri" panose="020F0502020204030204" pitchFamily="34" charset="0"/>
              </a:rPr>
              <a:t>Aegopodium podagraria</a:t>
            </a:r>
            <a:r>
              <a:rPr lang="cs-CZ" b="1" dirty="0">
                <a:latin typeface="Calibri" panose="020F0502020204030204" pitchFamily="34" charset="0"/>
                <a:cs typeface="Calibri" panose="020F0502020204030204" pitchFamily="34" charset="0"/>
              </a:rPr>
              <a:t>, </a:t>
            </a:r>
            <a:r>
              <a:rPr lang="cs-CZ" b="1" i="1" dirty="0">
                <a:solidFill>
                  <a:srgbClr val="FF0000"/>
                </a:solidFill>
                <a:latin typeface="Calibri" panose="020F0502020204030204" pitchFamily="34" charset="0"/>
                <a:cs typeface="Calibri" panose="020F0502020204030204" pitchFamily="34" charset="0"/>
              </a:rPr>
              <a:t>Carex remota</a:t>
            </a:r>
            <a:r>
              <a:rPr lang="cs-CZ" b="1" dirty="0">
                <a:latin typeface="Calibri" panose="020F0502020204030204" pitchFamily="34" charset="0"/>
                <a:cs typeface="Calibri" panose="020F0502020204030204" pitchFamily="34" charset="0"/>
              </a:rPr>
              <a:t>, </a:t>
            </a:r>
            <a:r>
              <a:rPr lang="cs-CZ" b="1" i="1" dirty="0">
                <a:latin typeface="Calibri" panose="020F0502020204030204" pitchFamily="34" charset="0"/>
                <a:cs typeface="Calibri" panose="020F0502020204030204" pitchFamily="34" charset="0"/>
              </a:rPr>
              <a:t>Stachys sylvatica</a:t>
            </a:r>
            <a:r>
              <a:rPr lang="cs-CZ" b="1" dirty="0">
                <a:latin typeface="Calibri" panose="020F0502020204030204" pitchFamily="34" charset="0"/>
                <a:cs typeface="Calibri" panose="020F0502020204030204" pitchFamily="34" charset="0"/>
              </a:rPr>
              <a:t>, </a:t>
            </a:r>
            <a:r>
              <a:rPr lang="cs-CZ" b="1" i="1" dirty="0">
                <a:solidFill>
                  <a:srgbClr val="FF0000"/>
                </a:solidFill>
                <a:latin typeface="Calibri" panose="020F0502020204030204" pitchFamily="34" charset="0"/>
                <a:cs typeface="Calibri" panose="020F0502020204030204" pitchFamily="34" charset="0"/>
              </a:rPr>
              <a:t>Petasites albus</a:t>
            </a:r>
            <a:r>
              <a:rPr lang="cs-CZ" b="1" dirty="0">
                <a:latin typeface="Calibri" panose="020F0502020204030204" pitchFamily="34" charset="0"/>
                <a:cs typeface="Calibri" panose="020F0502020204030204" pitchFamily="34" charset="0"/>
              </a:rPr>
              <a:t>, </a:t>
            </a:r>
            <a:r>
              <a:rPr lang="cs-CZ" b="1" i="1" dirty="0">
                <a:solidFill>
                  <a:srgbClr val="FF0000"/>
                </a:solidFill>
                <a:latin typeface="Calibri" panose="020F0502020204030204" pitchFamily="34" charset="0"/>
                <a:cs typeface="Calibri" panose="020F0502020204030204" pitchFamily="34" charset="0"/>
              </a:rPr>
              <a:t>Petasites hybridus</a:t>
            </a:r>
            <a:r>
              <a:rPr lang="cs-CZ" b="1" dirty="0">
                <a:latin typeface="Calibri" panose="020F0502020204030204" pitchFamily="34" charset="0"/>
                <a:cs typeface="Calibri" panose="020F0502020204030204" pitchFamily="34" charset="0"/>
              </a:rPr>
              <a:t>, </a:t>
            </a:r>
            <a:r>
              <a:rPr lang="cs-CZ" b="1" i="1" dirty="0">
                <a:latin typeface="Calibri" panose="020F0502020204030204" pitchFamily="34" charset="0"/>
                <a:cs typeface="Calibri" panose="020F0502020204030204" pitchFamily="34" charset="0"/>
              </a:rPr>
              <a:t>Cicerbita alpina</a:t>
            </a:r>
            <a:r>
              <a:rPr lang="cs-CZ" b="1" dirty="0">
                <a:latin typeface="Calibri" panose="020F0502020204030204" pitchFamily="34" charset="0"/>
                <a:cs typeface="Calibri" panose="020F0502020204030204" pitchFamily="34" charset="0"/>
              </a:rPr>
              <a:t>, </a:t>
            </a:r>
            <a:r>
              <a:rPr lang="cs-CZ" b="1" i="1" dirty="0">
                <a:latin typeface="Calibri" panose="020F0502020204030204" pitchFamily="34" charset="0"/>
                <a:cs typeface="Calibri" panose="020F0502020204030204" pitchFamily="34" charset="0"/>
              </a:rPr>
              <a:t>Adenostyles alliariae</a:t>
            </a:r>
            <a:r>
              <a:rPr lang="cs-CZ" b="1" dirty="0">
                <a:latin typeface="Calibri" panose="020F0502020204030204" pitchFamily="34" charset="0"/>
                <a:cs typeface="Calibri" panose="020F0502020204030204" pitchFamily="34" charset="0"/>
              </a:rPr>
              <a:t>, </a:t>
            </a:r>
            <a:r>
              <a:rPr lang="cs-CZ" b="1" i="1" dirty="0">
                <a:solidFill>
                  <a:srgbClr val="FF0000"/>
                </a:solidFill>
                <a:latin typeface="Calibri" panose="020F0502020204030204" pitchFamily="34" charset="0"/>
                <a:cs typeface="Calibri" panose="020F0502020204030204" pitchFamily="34" charset="0"/>
              </a:rPr>
              <a:t>Caltha palustris</a:t>
            </a:r>
            <a:r>
              <a:rPr lang="cs-CZ" b="1" dirty="0">
                <a:latin typeface="Calibri" panose="020F0502020204030204" pitchFamily="34" charset="0"/>
                <a:cs typeface="Calibri" panose="020F0502020204030204" pitchFamily="34" charset="0"/>
              </a:rPr>
              <a:t>, </a:t>
            </a:r>
            <a:r>
              <a:rPr lang="cs-CZ" b="1" i="1" dirty="0">
                <a:solidFill>
                  <a:srgbClr val="FF0000"/>
                </a:solidFill>
                <a:latin typeface="Calibri" panose="020F0502020204030204" pitchFamily="34" charset="0"/>
                <a:cs typeface="Calibri" panose="020F0502020204030204" pitchFamily="34" charset="0"/>
              </a:rPr>
              <a:t>Chrysosplenium alternifolium</a:t>
            </a:r>
            <a:r>
              <a:rPr lang="cs-CZ" b="1" i="1" dirty="0">
                <a:latin typeface="Calibri" panose="020F0502020204030204" pitchFamily="34" charset="0"/>
                <a:cs typeface="Calibri" panose="020F0502020204030204" pitchFamily="34" charset="0"/>
              </a:rPr>
              <a:t> </a:t>
            </a:r>
            <a:r>
              <a:rPr lang="cs-CZ" b="1" dirty="0">
                <a:latin typeface="Calibri" panose="020F0502020204030204" pitchFamily="34" charset="0"/>
                <a:cs typeface="Calibri" panose="020F0502020204030204" pitchFamily="34" charset="0"/>
              </a:rPr>
              <a:t>aj.</a:t>
            </a:r>
          </a:p>
          <a:p>
            <a:pPr>
              <a:buFont typeface="Arial" pitchFamily="34" charset="0"/>
              <a:buChar char="•"/>
              <a:defRPr/>
            </a:pPr>
            <a:endParaRPr lang="cs-CZ" dirty="0">
              <a:latin typeface="Arial" charset="0"/>
            </a:endParaRPr>
          </a:p>
        </p:txBody>
      </p:sp>
      <p:pic>
        <p:nvPicPr>
          <p:cNvPr id="386053" name="Obrázek 7">
            <a:extLst>
              <a:ext uri="{FF2B5EF4-FFF2-40B4-BE49-F238E27FC236}">
                <a16:creationId xmlns:a16="http://schemas.microsoft.com/office/drawing/2014/main" id="{8AB8A055-5372-4E2A-B516-3A55BDBFC1F3}"/>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18088" y="4040188"/>
            <a:ext cx="4122737"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délník 10">
            <a:extLst>
              <a:ext uri="{FF2B5EF4-FFF2-40B4-BE49-F238E27FC236}">
                <a16:creationId xmlns:a16="http://schemas.microsoft.com/office/drawing/2014/main" id="{5C7BC054-DC05-258C-47A7-2E9BBC988491}"/>
              </a:ext>
            </a:extLst>
          </p:cNvPr>
          <p:cNvSpPr/>
          <p:nvPr/>
        </p:nvSpPr>
        <p:spPr>
          <a:xfrm>
            <a:off x="7586663" y="4103688"/>
            <a:ext cx="406400" cy="23860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7CB5519-478F-5DEF-5AE3-270D2C897E27}"/>
              </a:ext>
            </a:extLst>
          </p:cNvPr>
          <p:cNvSpPr>
            <a:spLocks noGrp="1" noChangeArrowheads="1"/>
          </p:cNvSpPr>
          <p:nvPr>
            <p:ph type="body" idx="1"/>
          </p:nvPr>
        </p:nvSpPr>
        <p:spPr>
          <a:xfrm>
            <a:off x="0" y="0"/>
            <a:ext cx="9144000" cy="6858000"/>
          </a:xfrm>
        </p:spPr>
        <p:txBody>
          <a:bodyPr/>
          <a:lstStyle/>
          <a:p>
            <a:pPr eaLnBrk="1" hangingPunct="1">
              <a:lnSpc>
                <a:spcPct val="120000"/>
              </a:lnSpc>
              <a:spcBef>
                <a:spcPct val="0"/>
              </a:spcBef>
              <a:buFontTx/>
              <a:buNone/>
              <a:defRPr/>
            </a:pPr>
            <a:r>
              <a:rPr lang="cs-CZ" sz="2400" b="1" dirty="0">
                <a:effectLst>
                  <a:outerShdw blurRad="38100" dist="38100" dir="2700000" algn="tl">
                    <a:srgbClr val="C0C0C0"/>
                  </a:outerShdw>
                </a:effectLst>
              </a:rPr>
              <a:t>Použitá a doporučená literatura:</a:t>
            </a:r>
          </a:p>
          <a:p>
            <a:pPr eaLnBrk="1" hangingPunct="1">
              <a:lnSpc>
                <a:spcPct val="30000"/>
              </a:lnSpc>
              <a:spcBef>
                <a:spcPct val="0"/>
              </a:spcBef>
              <a:buFontTx/>
              <a:buNone/>
              <a:defRPr/>
            </a:pPr>
            <a:endParaRPr lang="cs-CZ" sz="800" b="1" dirty="0">
              <a:solidFill>
                <a:srgbClr val="800000"/>
              </a:solidFill>
              <a:effectLst>
                <a:outerShdw blurRad="38100" dist="38100" dir="2700000" algn="tl">
                  <a:srgbClr val="C0C0C0"/>
                </a:outerShdw>
              </a:effectLst>
            </a:endParaRPr>
          </a:p>
          <a:p>
            <a:pPr eaLnBrk="1" hangingPunct="1">
              <a:lnSpc>
                <a:spcPct val="130000"/>
              </a:lnSpc>
              <a:spcBef>
                <a:spcPct val="0"/>
              </a:spcBef>
              <a:buFontTx/>
              <a:buNone/>
              <a:defRPr/>
            </a:pPr>
            <a:r>
              <a:rPr lang="cs-CZ" sz="1200" b="1" dirty="0">
                <a:solidFill>
                  <a:srgbClr val="008000"/>
                </a:solidFill>
              </a:rPr>
              <a:t>Buček, A., Lacina, J. (2008): </a:t>
            </a:r>
            <a:r>
              <a:rPr lang="cs-CZ" sz="1200" b="1" i="1" dirty="0">
                <a:solidFill>
                  <a:srgbClr val="008000"/>
                </a:solidFill>
              </a:rPr>
              <a:t>Geobiocenologie II</a:t>
            </a:r>
            <a:r>
              <a:rPr lang="cs-CZ" sz="1200" b="1" dirty="0">
                <a:solidFill>
                  <a:srgbClr val="008000"/>
                </a:solidFill>
              </a:rPr>
              <a:t>. </a:t>
            </a:r>
            <a:r>
              <a:rPr lang="cs-CZ" sz="1200" b="1" i="1" dirty="0">
                <a:solidFill>
                  <a:srgbClr val="008000"/>
                </a:solidFill>
              </a:rPr>
              <a:t>Geobiocenologická typologie krajiny České </a:t>
            </a:r>
            <a:r>
              <a:rPr lang="cs-CZ" sz="1200" b="1" dirty="0">
                <a:solidFill>
                  <a:srgbClr val="008000"/>
                </a:solidFill>
              </a:rPr>
              <a:t>republiky. MZLU v Brně, Brno. </a:t>
            </a:r>
          </a:p>
          <a:p>
            <a:pPr eaLnBrk="1" hangingPunct="1">
              <a:lnSpc>
                <a:spcPct val="130000"/>
              </a:lnSpc>
              <a:spcBef>
                <a:spcPct val="0"/>
              </a:spcBef>
              <a:buFontTx/>
              <a:buNone/>
              <a:defRPr/>
            </a:pPr>
            <a:r>
              <a:rPr lang="cs-CZ" sz="1200" b="1" dirty="0">
                <a:solidFill>
                  <a:srgbClr val="008000"/>
                </a:solidFill>
              </a:rPr>
              <a:t>Culek, M. a kol. (2005): </a:t>
            </a:r>
            <a:r>
              <a:rPr lang="cs-CZ" sz="1200" b="1" i="1" dirty="0">
                <a:solidFill>
                  <a:srgbClr val="008000"/>
                </a:solidFill>
              </a:rPr>
              <a:t>Biogeografické členění České republiky.</a:t>
            </a:r>
            <a:r>
              <a:rPr lang="cs-CZ" sz="1200" b="1" dirty="0">
                <a:solidFill>
                  <a:srgbClr val="008000"/>
                </a:solidFill>
              </a:rPr>
              <a:t> II díl. AOPK ČR, Praha. </a:t>
            </a:r>
          </a:p>
          <a:p>
            <a:pPr eaLnBrk="1" hangingPunct="1">
              <a:lnSpc>
                <a:spcPct val="130000"/>
              </a:lnSpc>
              <a:spcBef>
                <a:spcPct val="0"/>
              </a:spcBef>
              <a:buFontTx/>
              <a:buNone/>
              <a:defRPr/>
            </a:pPr>
            <a:r>
              <a:rPr lang="cs-CZ" altLang="en-US" sz="1200" b="1" dirty="0">
                <a:solidFill>
                  <a:srgbClr val="008000"/>
                </a:solidFill>
              </a:rPr>
              <a:t>Culek, M. a kol. (2013): </a:t>
            </a:r>
            <a:r>
              <a:rPr lang="cs-CZ" altLang="en-US" sz="1200" b="1" i="1" dirty="0">
                <a:solidFill>
                  <a:srgbClr val="008000"/>
                </a:solidFill>
              </a:rPr>
              <a:t>Biogeografické regiony České republiky</a:t>
            </a:r>
            <a:r>
              <a:rPr lang="cs-CZ" altLang="en-US" sz="1200" b="1" dirty="0">
                <a:solidFill>
                  <a:srgbClr val="008000"/>
                </a:solidFill>
              </a:rPr>
              <a:t>. Masarykova univerzita, Brno. </a:t>
            </a:r>
          </a:p>
          <a:p>
            <a:pPr eaLnBrk="1" hangingPunct="1">
              <a:lnSpc>
                <a:spcPct val="130000"/>
              </a:lnSpc>
              <a:spcBef>
                <a:spcPct val="0"/>
              </a:spcBef>
              <a:buFontTx/>
              <a:buNone/>
              <a:defRPr/>
            </a:pPr>
            <a:r>
              <a:rPr lang="cs-CZ" sz="1200" b="1" dirty="0">
                <a:solidFill>
                  <a:schemeClr val="accent2"/>
                </a:solidFill>
              </a:rPr>
              <a:t>Chytrý, M., Kučera, T., Kočí, K. (</a:t>
            </a:r>
            <a:r>
              <a:rPr lang="cs-CZ" sz="1200" b="1" dirty="0" err="1">
                <a:solidFill>
                  <a:schemeClr val="accent2"/>
                </a:solidFill>
              </a:rPr>
              <a:t>eds</a:t>
            </a:r>
            <a:r>
              <a:rPr lang="cs-CZ" sz="1200" b="1" dirty="0">
                <a:solidFill>
                  <a:schemeClr val="accent2"/>
                </a:solidFill>
              </a:rPr>
              <a:t>.) (2001): Katalog biotopů České republiky. Agentura ochrany přírody a krajiny ČR, Praha. </a:t>
            </a:r>
          </a:p>
          <a:p>
            <a:pPr eaLnBrk="1" hangingPunct="1">
              <a:lnSpc>
                <a:spcPct val="130000"/>
              </a:lnSpc>
              <a:spcBef>
                <a:spcPct val="0"/>
              </a:spcBef>
              <a:buFontTx/>
              <a:buNone/>
              <a:defRPr/>
            </a:pPr>
            <a:r>
              <a:rPr lang="cs-CZ" sz="1200" b="1" dirty="0">
                <a:solidFill>
                  <a:schemeClr val="accent2"/>
                </a:solidFill>
              </a:rPr>
              <a:t>Chytrý, M., Kučera, T., Kočí, M., Grulich, V., </a:t>
            </a:r>
            <a:r>
              <a:rPr lang="cs-CZ" sz="1200" b="1" dirty="0" err="1">
                <a:solidFill>
                  <a:schemeClr val="accent2"/>
                </a:solidFill>
              </a:rPr>
              <a:t>Lustyk</a:t>
            </a:r>
            <a:r>
              <a:rPr lang="cs-CZ" sz="1200" b="1" dirty="0">
                <a:solidFill>
                  <a:schemeClr val="accent2"/>
                </a:solidFill>
              </a:rPr>
              <a:t>, P. (</a:t>
            </a:r>
            <a:r>
              <a:rPr lang="cs-CZ" sz="1200" b="1" dirty="0" err="1">
                <a:solidFill>
                  <a:schemeClr val="accent2"/>
                </a:solidFill>
              </a:rPr>
              <a:t>eds</a:t>
            </a:r>
            <a:r>
              <a:rPr lang="cs-CZ" sz="1200" b="1" dirty="0">
                <a:solidFill>
                  <a:schemeClr val="accent2"/>
                </a:solidFill>
              </a:rPr>
              <a:t>.) (2010): </a:t>
            </a:r>
            <a:r>
              <a:rPr lang="cs-CZ" sz="1200" b="1" i="1" dirty="0">
                <a:solidFill>
                  <a:schemeClr val="accent2"/>
                </a:solidFill>
              </a:rPr>
              <a:t>Katalog biotopů České republiky.</a:t>
            </a:r>
            <a:r>
              <a:rPr lang="cs-CZ" sz="1200" b="1" dirty="0">
                <a:solidFill>
                  <a:schemeClr val="accent2"/>
                </a:solidFill>
              </a:rPr>
              <a:t> Ed. 2. Agentura ochrany přírody a krajiny ČR, Praha. 445 s.</a:t>
            </a:r>
          </a:p>
          <a:p>
            <a:pPr eaLnBrk="1" hangingPunct="1">
              <a:lnSpc>
                <a:spcPct val="130000"/>
              </a:lnSpc>
              <a:spcBef>
                <a:spcPct val="0"/>
              </a:spcBef>
              <a:buFontTx/>
              <a:buNone/>
              <a:defRPr/>
            </a:pPr>
            <a:r>
              <a:rPr lang="cs-CZ" sz="1200" b="1" dirty="0">
                <a:solidFill>
                  <a:schemeClr val="accent2"/>
                </a:solidFill>
              </a:rPr>
              <a:t>Stanová, V., </a:t>
            </a:r>
            <a:r>
              <a:rPr lang="cs-CZ" sz="1200" b="1" dirty="0" err="1">
                <a:solidFill>
                  <a:schemeClr val="accent2"/>
                </a:solidFill>
              </a:rPr>
              <a:t>Valachovič</a:t>
            </a:r>
            <a:r>
              <a:rPr lang="cs-CZ" sz="1200" b="1" dirty="0">
                <a:solidFill>
                  <a:schemeClr val="accent2"/>
                </a:solidFill>
              </a:rPr>
              <a:t>, M., (</a:t>
            </a:r>
            <a:r>
              <a:rPr lang="cs-CZ" sz="1200" b="1" dirty="0" err="1">
                <a:solidFill>
                  <a:schemeClr val="accent2"/>
                </a:solidFill>
              </a:rPr>
              <a:t>eds</a:t>
            </a:r>
            <a:r>
              <a:rPr lang="cs-CZ" sz="1200" b="1" dirty="0">
                <a:solidFill>
                  <a:schemeClr val="accent2"/>
                </a:solidFill>
              </a:rPr>
              <a:t>.) (2002): </a:t>
            </a:r>
            <a:r>
              <a:rPr lang="cs-CZ" sz="1200" b="1" dirty="0" err="1">
                <a:solidFill>
                  <a:schemeClr val="accent2"/>
                </a:solidFill>
              </a:rPr>
              <a:t>Katalóg</a:t>
            </a:r>
            <a:r>
              <a:rPr lang="cs-CZ" sz="1200" b="1" dirty="0">
                <a:solidFill>
                  <a:schemeClr val="accent2"/>
                </a:solidFill>
              </a:rPr>
              <a:t> </a:t>
            </a:r>
            <a:r>
              <a:rPr lang="cs-CZ" sz="1200" b="1" dirty="0" err="1">
                <a:solidFill>
                  <a:schemeClr val="accent2"/>
                </a:solidFill>
              </a:rPr>
              <a:t>Biotopov</a:t>
            </a:r>
            <a:r>
              <a:rPr lang="cs-CZ" sz="1200" b="1" dirty="0">
                <a:solidFill>
                  <a:schemeClr val="accent2"/>
                </a:solidFill>
              </a:rPr>
              <a:t> Slovenska. DAPHNE – </a:t>
            </a:r>
            <a:r>
              <a:rPr lang="cs-CZ" sz="1200" b="1" dirty="0" err="1">
                <a:solidFill>
                  <a:schemeClr val="accent2"/>
                </a:solidFill>
              </a:rPr>
              <a:t>Inštitút</a:t>
            </a:r>
            <a:r>
              <a:rPr lang="cs-CZ" sz="1200" b="1" dirty="0">
                <a:solidFill>
                  <a:schemeClr val="accent2"/>
                </a:solidFill>
              </a:rPr>
              <a:t> </a:t>
            </a:r>
            <a:r>
              <a:rPr lang="cs-CZ" sz="1200" b="1" dirty="0" err="1">
                <a:solidFill>
                  <a:schemeClr val="accent2"/>
                </a:solidFill>
              </a:rPr>
              <a:t>aplikovanej</a:t>
            </a:r>
            <a:r>
              <a:rPr lang="cs-CZ" sz="1200" b="1" dirty="0">
                <a:solidFill>
                  <a:schemeClr val="accent2"/>
                </a:solidFill>
              </a:rPr>
              <a:t> </a:t>
            </a:r>
            <a:r>
              <a:rPr lang="cs-CZ" sz="1200" b="1" dirty="0" err="1">
                <a:solidFill>
                  <a:schemeClr val="accent2"/>
                </a:solidFill>
              </a:rPr>
              <a:t>ekológie</a:t>
            </a:r>
            <a:r>
              <a:rPr lang="cs-CZ" sz="1200" b="1" dirty="0">
                <a:solidFill>
                  <a:schemeClr val="accent2"/>
                </a:solidFill>
              </a:rPr>
              <a:t>, Bratislava. 225 s.</a:t>
            </a:r>
          </a:p>
          <a:p>
            <a:pPr eaLnBrk="1" hangingPunct="1">
              <a:lnSpc>
                <a:spcPct val="130000"/>
              </a:lnSpc>
              <a:spcBef>
                <a:spcPct val="0"/>
              </a:spcBef>
              <a:buNone/>
              <a:defRPr/>
            </a:pPr>
            <a:r>
              <a:rPr lang="cs-CZ" sz="1200" b="1" dirty="0" err="1">
                <a:solidFill>
                  <a:schemeClr val="accent2"/>
                </a:solidFill>
              </a:rPr>
              <a:t>Šuvada</a:t>
            </a:r>
            <a:r>
              <a:rPr lang="cs-CZ" sz="1200" b="1" dirty="0">
                <a:solidFill>
                  <a:schemeClr val="accent2"/>
                </a:solidFill>
              </a:rPr>
              <a:t>, R. (ed.) (2023): </a:t>
            </a:r>
            <a:r>
              <a:rPr lang="cs-CZ" sz="1200" b="1" dirty="0" err="1">
                <a:solidFill>
                  <a:schemeClr val="accent2"/>
                </a:solidFill>
              </a:rPr>
              <a:t>Katalóg</a:t>
            </a:r>
            <a:r>
              <a:rPr lang="cs-CZ" sz="1200" b="1" dirty="0">
                <a:solidFill>
                  <a:schemeClr val="accent2"/>
                </a:solidFill>
              </a:rPr>
              <a:t> </a:t>
            </a:r>
            <a:r>
              <a:rPr lang="cs-CZ" sz="1200" b="1" dirty="0" err="1">
                <a:solidFill>
                  <a:schemeClr val="accent2"/>
                </a:solidFill>
              </a:rPr>
              <a:t>Biotopov</a:t>
            </a:r>
            <a:r>
              <a:rPr lang="cs-CZ" sz="1200" b="1" dirty="0">
                <a:solidFill>
                  <a:schemeClr val="accent2"/>
                </a:solidFill>
              </a:rPr>
              <a:t> Slovenska. Druhé, </a:t>
            </a:r>
            <a:r>
              <a:rPr lang="cs-CZ" sz="1200" b="1" dirty="0" err="1">
                <a:solidFill>
                  <a:schemeClr val="accent2"/>
                </a:solidFill>
              </a:rPr>
              <a:t>rozšírené</a:t>
            </a:r>
            <a:r>
              <a:rPr lang="cs-CZ" sz="1200" b="1" dirty="0">
                <a:solidFill>
                  <a:schemeClr val="accent2"/>
                </a:solidFill>
              </a:rPr>
              <a:t> </a:t>
            </a:r>
            <a:r>
              <a:rPr lang="cs-CZ" sz="1200" b="1" dirty="0" err="1">
                <a:solidFill>
                  <a:schemeClr val="accent2"/>
                </a:solidFill>
              </a:rPr>
              <a:t>vydanie</a:t>
            </a:r>
            <a:r>
              <a:rPr lang="cs-CZ" sz="1200" b="1" dirty="0">
                <a:solidFill>
                  <a:schemeClr val="accent2"/>
                </a:solidFill>
              </a:rPr>
              <a:t>. </a:t>
            </a:r>
            <a:r>
              <a:rPr lang="cs-CZ" sz="1200" b="1" dirty="0" err="1">
                <a:solidFill>
                  <a:schemeClr val="accent2"/>
                </a:solidFill>
              </a:rPr>
              <a:t>Štátná</a:t>
            </a:r>
            <a:r>
              <a:rPr lang="cs-CZ" sz="1200" b="1" dirty="0">
                <a:solidFill>
                  <a:schemeClr val="accent2"/>
                </a:solidFill>
              </a:rPr>
              <a:t> ochrana přírody SR, Banská Bystrica. 511 p.</a:t>
            </a:r>
          </a:p>
          <a:p>
            <a:pPr eaLnBrk="1" hangingPunct="1">
              <a:lnSpc>
                <a:spcPct val="130000"/>
              </a:lnSpc>
              <a:spcBef>
                <a:spcPct val="0"/>
              </a:spcBef>
              <a:buFontTx/>
              <a:buNone/>
              <a:defRPr/>
            </a:pPr>
            <a:r>
              <a:rPr lang="cs-CZ" sz="1200" b="1" dirty="0">
                <a:solidFill>
                  <a:srgbClr val="FF0000"/>
                </a:solidFill>
              </a:rPr>
              <a:t>Chytrý, M. (ed.) (2007): </a:t>
            </a:r>
            <a:r>
              <a:rPr lang="cs-CZ" sz="1200" b="1" i="1" dirty="0">
                <a:solidFill>
                  <a:srgbClr val="FF0000"/>
                </a:solidFill>
              </a:rPr>
              <a:t>Vegetace České republiky. 1. Travinná a keříčková vegetace.</a:t>
            </a:r>
            <a:r>
              <a:rPr lang="cs-CZ" sz="1200" b="1" dirty="0">
                <a:solidFill>
                  <a:srgbClr val="FF0000"/>
                </a:solidFill>
              </a:rPr>
              <a:t> Academia, Praha.</a:t>
            </a:r>
          </a:p>
          <a:p>
            <a:pPr eaLnBrk="1" hangingPunct="1">
              <a:lnSpc>
                <a:spcPct val="130000"/>
              </a:lnSpc>
              <a:spcBef>
                <a:spcPct val="0"/>
              </a:spcBef>
              <a:buFontTx/>
              <a:buNone/>
              <a:defRPr/>
            </a:pPr>
            <a:r>
              <a:rPr lang="cs-CZ" sz="1200" b="1" dirty="0">
                <a:solidFill>
                  <a:srgbClr val="FF0000"/>
                </a:solidFill>
              </a:rPr>
              <a:t>Chytrý, M. (ed.) (2009): </a:t>
            </a:r>
            <a:r>
              <a:rPr lang="cs-CZ" sz="1200" b="1" i="1" dirty="0">
                <a:solidFill>
                  <a:srgbClr val="FF0000"/>
                </a:solidFill>
              </a:rPr>
              <a:t>Vegetace České republiky. 2. Ruderální, plevelová, skalní a suťová vegetace.</a:t>
            </a:r>
            <a:r>
              <a:rPr lang="cs-CZ" sz="1200" b="1" dirty="0">
                <a:solidFill>
                  <a:srgbClr val="FF0000"/>
                </a:solidFill>
              </a:rPr>
              <a:t> Academia, Praha.</a:t>
            </a:r>
          </a:p>
          <a:p>
            <a:pPr eaLnBrk="1" hangingPunct="1">
              <a:lnSpc>
                <a:spcPct val="130000"/>
              </a:lnSpc>
              <a:spcBef>
                <a:spcPct val="0"/>
              </a:spcBef>
              <a:buFontTx/>
              <a:buNone/>
              <a:defRPr/>
            </a:pPr>
            <a:r>
              <a:rPr lang="cs-CZ" sz="1200" b="1" dirty="0">
                <a:solidFill>
                  <a:srgbClr val="FF0000"/>
                </a:solidFill>
              </a:rPr>
              <a:t>Chytrý, M. (ed.) (2011): </a:t>
            </a:r>
            <a:r>
              <a:rPr lang="cs-CZ" sz="1200" b="1" i="1" dirty="0">
                <a:solidFill>
                  <a:srgbClr val="FF0000"/>
                </a:solidFill>
              </a:rPr>
              <a:t>Vegetace České republiky. 3. Vodní a mokřadní vegetace.</a:t>
            </a:r>
            <a:r>
              <a:rPr lang="cs-CZ" sz="1200" b="1" dirty="0">
                <a:solidFill>
                  <a:srgbClr val="FF0000"/>
                </a:solidFill>
              </a:rPr>
              <a:t> Academia, Praha.</a:t>
            </a:r>
          </a:p>
          <a:p>
            <a:pPr eaLnBrk="1" hangingPunct="1">
              <a:lnSpc>
                <a:spcPct val="130000"/>
              </a:lnSpc>
              <a:spcBef>
                <a:spcPct val="0"/>
              </a:spcBef>
              <a:buFontTx/>
              <a:buNone/>
              <a:defRPr/>
            </a:pPr>
            <a:r>
              <a:rPr lang="cs-CZ" sz="1200" b="1" dirty="0">
                <a:solidFill>
                  <a:srgbClr val="FF0000"/>
                </a:solidFill>
              </a:rPr>
              <a:t>Chytrý, M. (ed.) (2013): </a:t>
            </a:r>
            <a:r>
              <a:rPr lang="cs-CZ" sz="1200" b="1" i="1" dirty="0">
                <a:solidFill>
                  <a:srgbClr val="FF0000"/>
                </a:solidFill>
              </a:rPr>
              <a:t>Vegetace České republiky. 4. Lesní a křovinná vegetace.</a:t>
            </a:r>
            <a:r>
              <a:rPr lang="cs-CZ" sz="1200" b="1" dirty="0">
                <a:solidFill>
                  <a:srgbClr val="FF0000"/>
                </a:solidFill>
              </a:rPr>
              <a:t> Academia, Praha.</a:t>
            </a:r>
          </a:p>
          <a:p>
            <a:pPr eaLnBrk="1" hangingPunct="1">
              <a:lnSpc>
                <a:spcPct val="130000"/>
              </a:lnSpc>
              <a:spcBef>
                <a:spcPct val="0"/>
              </a:spcBef>
              <a:buFontTx/>
              <a:buNone/>
              <a:defRPr/>
            </a:pPr>
            <a:r>
              <a:rPr lang="cs-CZ" sz="1200" b="1" dirty="0" err="1">
                <a:solidFill>
                  <a:srgbClr val="FF0000"/>
                </a:solidFill>
                <a:cs typeface="Calibri" panose="020F0502020204030204" pitchFamily="34" charset="0"/>
              </a:rPr>
              <a:t>Mucina</a:t>
            </a:r>
            <a:r>
              <a:rPr lang="cs-CZ" sz="1200" b="1" dirty="0">
                <a:solidFill>
                  <a:srgbClr val="FF0000"/>
                </a:solidFill>
                <a:cs typeface="Calibri" panose="020F0502020204030204" pitchFamily="34" charset="0"/>
              </a:rPr>
              <a:t>, L., </a:t>
            </a:r>
            <a:r>
              <a:rPr lang="cs-CZ" sz="1200" b="1" dirty="0" err="1">
                <a:solidFill>
                  <a:srgbClr val="FF0000"/>
                </a:solidFill>
                <a:cs typeface="Calibri" panose="020F0502020204030204" pitchFamily="34" charset="0"/>
              </a:rPr>
              <a:t>Bültmann</a:t>
            </a:r>
            <a:r>
              <a:rPr lang="cs-CZ" sz="1200" b="1" dirty="0">
                <a:solidFill>
                  <a:srgbClr val="FF0000"/>
                </a:solidFill>
                <a:cs typeface="Calibri" panose="020F0502020204030204" pitchFamily="34" charset="0"/>
              </a:rPr>
              <a:t>, H., </a:t>
            </a:r>
            <a:r>
              <a:rPr lang="cs-CZ" sz="1200" b="1" dirty="0" err="1">
                <a:solidFill>
                  <a:srgbClr val="FF0000"/>
                </a:solidFill>
                <a:cs typeface="Calibri" panose="020F0502020204030204" pitchFamily="34" charset="0"/>
              </a:rPr>
              <a:t>Diersse</a:t>
            </a:r>
            <a:r>
              <a:rPr lang="cs-CZ" sz="1200" b="1" dirty="0">
                <a:solidFill>
                  <a:srgbClr val="FF0000"/>
                </a:solidFill>
                <a:cs typeface="Calibri" panose="020F0502020204030204" pitchFamily="34" charset="0"/>
              </a:rPr>
              <a:t>, K., </a:t>
            </a:r>
            <a:r>
              <a:rPr lang="cs-CZ" sz="1200" b="1" dirty="0" err="1">
                <a:solidFill>
                  <a:srgbClr val="FF0000"/>
                </a:solidFill>
                <a:cs typeface="Calibri" panose="020F0502020204030204" pitchFamily="34" charset="0"/>
              </a:rPr>
              <a:t>Theurillat</a:t>
            </a:r>
            <a:r>
              <a:rPr lang="cs-CZ" sz="1200" b="1" dirty="0">
                <a:solidFill>
                  <a:srgbClr val="FF0000"/>
                </a:solidFill>
                <a:cs typeface="Calibri" panose="020F0502020204030204" pitchFamily="34" charset="0"/>
              </a:rPr>
              <a:t>, J.-P., Raus, T., </a:t>
            </a:r>
            <a:r>
              <a:rPr lang="cs-CZ" sz="1200" b="1" dirty="0" err="1">
                <a:solidFill>
                  <a:srgbClr val="FF0000"/>
                </a:solidFill>
                <a:cs typeface="Calibri" panose="020F0502020204030204" pitchFamily="34" charset="0"/>
              </a:rPr>
              <a:t>Čarni</a:t>
            </a:r>
            <a:r>
              <a:rPr lang="cs-CZ" sz="1200" b="1" dirty="0">
                <a:solidFill>
                  <a:srgbClr val="FF0000"/>
                </a:solidFill>
                <a:cs typeface="Calibri" panose="020F0502020204030204" pitchFamily="34" charset="0"/>
              </a:rPr>
              <a:t>, A., Šumberová, K., </a:t>
            </a:r>
            <a:r>
              <a:rPr lang="cs-CZ" sz="1200" b="1" dirty="0" err="1">
                <a:solidFill>
                  <a:srgbClr val="FF0000"/>
                </a:solidFill>
                <a:cs typeface="Calibri" panose="020F0502020204030204" pitchFamily="34" charset="0"/>
              </a:rPr>
              <a:t>Willner</a:t>
            </a:r>
            <a:r>
              <a:rPr lang="cs-CZ" sz="1200" b="1" dirty="0">
                <a:solidFill>
                  <a:srgbClr val="FF0000"/>
                </a:solidFill>
                <a:cs typeface="Calibri" panose="020F0502020204030204" pitchFamily="34" charset="0"/>
              </a:rPr>
              <a:t>, W., </a:t>
            </a:r>
            <a:r>
              <a:rPr lang="cs-CZ" sz="1200" b="1" dirty="0" err="1">
                <a:solidFill>
                  <a:srgbClr val="FF0000"/>
                </a:solidFill>
                <a:cs typeface="Calibri" panose="020F0502020204030204" pitchFamily="34" charset="0"/>
              </a:rPr>
              <a:t>Dengler</a:t>
            </a:r>
            <a:r>
              <a:rPr lang="cs-CZ" sz="1200" b="1" dirty="0">
                <a:solidFill>
                  <a:srgbClr val="FF0000"/>
                </a:solidFill>
                <a:cs typeface="Calibri" panose="020F0502020204030204" pitchFamily="34" charset="0"/>
              </a:rPr>
              <a:t>, J., </a:t>
            </a:r>
            <a:r>
              <a:rPr lang="cs-CZ" sz="1200" b="1" dirty="0" err="1">
                <a:solidFill>
                  <a:srgbClr val="FF0000"/>
                </a:solidFill>
                <a:cs typeface="Calibri" panose="020F0502020204030204" pitchFamily="34" charset="0"/>
              </a:rPr>
              <a:t>García</a:t>
            </a:r>
            <a:r>
              <a:rPr lang="cs-CZ" sz="1200" b="1" dirty="0">
                <a:solidFill>
                  <a:srgbClr val="FF0000"/>
                </a:solidFill>
                <a:cs typeface="Calibri" panose="020F0502020204030204" pitchFamily="34" charset="0"/>
              </a:rPr>
              <a:t>, R. G., Chytrý, M., Hájek, M., Di Pietro, R., </a:t>
            </a:r>
            <a:r>
              <a:rPr lang="cs-CZ" sz="1200" b="1" dirty="0" err="1">
                <a:solidFill>
                  <a:srgbClr val="FF0000"/>
                </a:solidFill>
                <a:cs typeface="Calibri" panose="020F0502020204030204" pitchFamily="34" charset="0"/>
              </a:rPr>
              <a:t>Iakushenko</a:t>
            </a:r>
            <a:r>
              <a:rPr lang="cs-CZ" sz="1200" b="1" dirty="0">
                <a:solidFill>
                  <a:srgbClr val="FF0000"/>
                </a:solidFill>
                <a:cs typeface="Calibri" panose="020F0502020204030204" pitchFamily="34" charset="0"/>
              </a:rPr>
              <a:t>, D., Pallas, J., </a:t>
            </a:r>
            <a:r>
              <a:rPr lang="cs-CZ" sz="1200" b="1" dirty="0" err="1">
                <a:solidFill>
                  <a:srgbClr val="FF0000"/>
                </a:solidFill>
                <a:cs typeface="Calibri" panose="020F0502020204030204" pitchFamily="34" charset="0"/>
              </a:rPr>
              <a:t>Daniëls</a:t>
            </a:r>
            <a:r>
              <a:rPr lang="cs-CZ" sz="1200" b="1" dirty="0">
                <a:solidFill>
                  <a:srgbClr val="FF0000"/>
                </a:solidFill>
                <a:cs typeface="Calibri" panose="020F0502020204030204" pitchFamily="34" charset="0"/>
              </a:rPr>
              <a:t>, F. J. A., </a:t>
            </a:r>
            <a:r>
              <a:rPr lang="cs-CZ" sz="1200" b="1" dirty="0" err="1">
                <a:solidFill>
                  <a:srgbClr val="FF0000"/>
                </a:solidFill>
                <a:cs typeface="Calibri" panose="020F0502020204030204" pitchFamily="34" charset="0"/>
              </a:rPr>
              <a:t>Bergmeier</a:t>
            </a:r>
            <a:r>
              <a:rPr lang="cs-CZ" sz="1200" b="1" dirty="0">
                <a:solidFill>
                  <a:srgbClr val="FF0000"/>
                </a:solidFill>
                <a:cs typeface="Calibri" panose="020F0502020204030204" pitchFamily="34" charset="0"/>
              </a:rPr>
              <a:t>, E., </a:t>
            </a:r>
            <a:r>
              <a:rPr lang="cs-CZ" sz="1200" b="1" dirty="0" err="1">
                <a:solidFill>
                  <a:srgbClr val="FF0000"/>
                </a:solidFill>
                <a:cs typeface="Calibri" panose="020F0502020204030204" pitchFamily="34" charset="0"/>
              </a:rPr>
              <a:t>Guerra</a:t>
            </a:r>
            <a:r>
              <a:rPr lang="cs-CZ" sz="1200" b="1" dirty="0">
                <a:solidFill>
                  <a:srgbClr val="FF0000"/>
                </a:solidFill>
                <a:cs typeface="Calibri" panose="020F0502020204030204" pitchFamily="34" charset="0"/>
              </a:rPr>
              <a:t> A. S., </a:t>
            </a:r>
            <a:r>
              <a:rPr lang="cs-CZ" sz="1200" b="1" dirty="0" err="1">
                <a:solidFill>
                  <a:srgbClr val="FF0000"/>
                </a:solidFill>
                <a:cs typeface="Calibri" panose="020F0502020204030204" pitchFamily="34" charset="0"/>
              </a:rPr>
              <a:t>Ermakov</a:t>
            </a:r>
            <a:r>
              <a:rPr lang="cs-CZ" sz="1200" b="1" dirty="0">
                <a:solidFill>
                  <a:srgbClr val="FF0000"/>
                </a:solidFill>
                <a:cs typeface="Calibri" panose="020F0502020204030204" pitchFamily="34" charset="0"/>
              </a:rPr>
              <a:t>, N., </a:t>
            </a:r>
            <a:r>
              <a:rPr lang="cs-CZ" sz="1200" b="1" dirty="0" err="1">
                <a:solidFill>
                  <a:srgbClr val="FF0000"/>
                </a:solidFill>
                <a:cs typeface="Calibri" panose="020F0502020204030204" pitchFamily="34" charset="0"/>
              </a:rPr>
              <a:t>Valachovič</a:t>
            </a:r>
            <a:r>
              <a:rPr lang="cs-CZ" sz="1200" b="1" dirty="0">
                <a:solidFill>
                  <a:srgbClr val="FF0000"/>
                </a:solidFill>
                <a:cs typeface="Calibri" panose="020F0502020204030204" pitchFamily="34" charset="0"/>
              </a:rPr>
              <a:t>, M., </a:t>
            </a:r>
            <a:r>
              <a:rPr lang="cs-CZ" sz="1200" b="1" dirty="0" err="1">
                <a:solidFill>
                  <a:srgbClr val="FF0000"/>
                </a:solidFill>
                <a:cs typeface="Calibri" panose="020F0502020204030204" pitchFamily="34" charset="0"/>
              </a:rPr>
              <a:t>Schaminée</a:t>
            </a:r>
            <a:r>
              <a:rPr lang="cs-CZ" sz="1200" b="1" dirty="0">
                <a:solidFill>
                  <a:srgbClr val="FF0000"/>
                </a:solidFill>
                <a:cs typeface="Calibri" panose="020F0502020204030204" pitchFamily="34" charset="0"/>
              </a:rPr>
              <a:t>, J. H. J., </a:t>
            </a:r>
            <a:r>
              <a:rPr lang="cs-CZ" sz="1200" b="1" dirty="0" err="1">
                <a:solidFill>
                  <a:srgbClr val="FF0000"/>
                </a:solidFill>
                <a:cs typeface="Calibri" panose="020F0502020204030204" pitchFamily="34" charset="0"/>
              </a:rPr>
              <a:t>Lysenko</a:t>
            </a:r>
            <a:r>
              <a:rPr lang="cs-CZ" sz="1200" b="1" dirty="0">
                <a:solidFill>
                  <a:srgbClr val="FF0000"/>
                </a:solidFill>
                <a:cs typeface="Calibri" panose="020F0502020204030204" pitchFamily="34" charset="0"/>
              </a:rPr>
              <a:t>, T., </a:t>
            </a:r>
            <a:r>
              <a:rPr lang="cs-CZ" sz="1200" b="1" dirty="0" err="1">
                <a:solidFill>
                  <a:srgbClr val="FF0000"/>
                </a:solidFill>
                <a:cs typeface="Calibri" panose="020F0502020204030204" pitchFamily="34" charset="0"/>
              </a:rPr>
              <a:t>Didukh</a:t>
            </a:r>
            <a:r>
              <a:rPr lang="cs-CZ" sz="1200" b="1" dirty="0">
                <a:solidFill>
                  <a:srgbClr val="FF0000"/>
                </a:solidFill>
                <a:cs typeface="Calibri" panose="020F0502020204030204" pitchFamily="34" charset="0"/>
              </a:rPr>
              <a:t>, Y. P., </a:t>
            </a:r>
            <a:r>
              <a:rPr lang="cs-CZ" sz="1200" b="1" dirty="0" err="1">
                <a:solidFill>
                  <a:srgbClr val="FF0000"/>
                </a:solidFill>
                <a:cs typeface="Calibri" panose="020F0502020204030204" pitchFamily="34" charset="0"/>
              </a:rPr>
              <a:t>Pignatti</a:t>
            </a:r>
            <a:r>
              <a:rPr lang="cs-CZ" sz="1200" b="1" dirty="0">
                <a:solidFill>
                  <a:srgbClr val="FF0000"/>
                </a:solidFill>
                <a:cs typeface="Calibri" panose="020F0502020204030204" pitchFamily="34" charset="0"/>
              </a:rPr>
              <a:t>, S., </a:t>
            </a:r>
            <a:r>
              <a:rPr lang="cs-CZ" sz="1200" b="1" dirty="0" err="1">
                <a:solidFill>
                  <a:srgbClr val="FF0000"/>
                </a:solidFill>
                <a:cs typeface="Calibri" panose="020F0502020204030204" pitchFamily="34" charset="0"/>
              </a:rPr>
              <a:t>Rodwell</a:t>
            </a:r>
            <a:r>
              <a:rPr lang="cs-CZ" sz="1200" b="1" dirty="0">
                <a:solidFill>
                  <a:srgbClr val="FF0000"/>
                </a:solidFill>
                <a:cs typeface="Calibri" panose="020F0502020204030204" pitchFamily="34" charset="0"/>
              </a:rPr>
              <a:t>, J. S., </a:t>
            </a:r>
            <a:r>
              <a:rPr lang="cs-CZ" sz="1200" b="1" dirty="0" err="1">
                <a:solidFill>
                  <a:srgbClr val="FF0000"/>
                </a:solidFill>
                <a:cs typeface="Calibri" panose="020F0502020204030204" pitchFamily="34" charset="0"/>
              </a:rPr>
              <a:t>Capelo</a:t>
            </a:r>
            <a:r>
              <a:rPr lang="cs-CZ" sz="1200" b="1" dirty="0">
                <a:solidFill>
                  <a:srgbClr val="FF0000"/>
                </a:solidFill>
                <a:cs typeface="Calibri" panose="020F0502020204030204" pitchFamily="34" charset="0"/>
              </a:rPr>
              <a:t>, J., Weber, H. E., </a:t>
            </a:r>
            <a:r>
              <a:rPr lang="cs-CZ" sz="1200" b="1" dirty="0" err="1">
                <a:solidFill>
                  <a:srgbClr val="FF0000"/>
                </a:solidFill>
                <a:cs typeface="Calibri" panose="020F0502020204030204" pitchFamily="34" charset="0"/>
              </a:rPr>
              <a:t>Solomeshch</a:t>
            </a:r>
            <a:r>
              <a:rPr lang="cs-CZ" sz="1200" b="1" dirty="0">
                <a:solidFill>
                  <a:srgbClr val="FF0000"/>
                </a:solidFill>
                <a:cs typeface="Calibri" panose="020F0502020204030204" pitchFamily="34" charset="0"/>
              </a:rPr>
              <a:t>, A., </a:t>
            </a:r>
            <a:r>
              <a:rPr lang="cs-CZ" sz="1200" b="1" dirty="0" err="1">
                <a:solidFill>
                  <a:srgbClr val="FF0000"/>
                </a:solidFill>
                <a:cs typeface="Calibri" panose="020F0502020204030204" pitchFamily="34" charset="0"/>
              </a:rPr>
              <a:t>Dimopoulos</a:t>
            </a:r>
            <a:r>
              <a:rPr lang="cs-CZ" sz="1200" b="1" dirty="0">
                <a:solidFill>
                  <a:srgbClr val="FF0000"/>
                </a:solidFill>
                <a:cs typeface="Calibri" panose="020F0502020204030204" pitchFamily="34" charset="0"/>
              </a:rPr>
              <a:t>, P., </a:t>
            </a:r>
            <a:r>
              <a:rPr lang="cs-CZ" sz="1200" b="1" dirty="0" err="1">
                <a:solidFill>
                  <a:srgbClr val="FF0000"/>
                </a:solidFill>
                <a:cs typeface="Calibri" panose="020F0502020204030204" pitchFamily="34" charset="0"/>
              </a:rPr>
              <a:t>Aguiar</a:t>
            </a:r>
            <a:r>
              <a:rPr lang="cs-CZ" sz="1200" b="1" dirty="0">
                <a:solidFill>
                  <a:srgbClr val="FF0000"/>
                </a:solidFill>
                <a:cs typeface="Calibri" panose="020F0502020204030204" pitchFamily="34" charset="0"/>
              </a:rPr>
              <a:t>, C., </a:t>
            </a:r>
            <a:r>
              <a:rPr lang="cs-CZ" sz="1200" b="1" dirty="0" err="1">
                <a:solidFill>
                  <a:srgbClr val="FF0000"/>
                </a:solidFill>
                <a:cs typeface="Calibri" panose="020F0502020204030204" pitchFamily="34" charset="0"/>
              </a:rPr>
              <a:t>Hennekens</a:t>
            </a:r>
            <a:r>
              <a:rPr lang="cs-CZ" sz="1200" b="1" dirty="0">
                <a:solidFill>
                  <a:srgbClr val="FF0000"/>
                </a:solidFill>
                <a:cs typeface="Calibri" panose="020F0502020204030204" pitchFamily="34" charset="0"/>
              </a:rPr>
              <a:t>, S. M., Tichý, L. (2016) </a:t>
            </a:r>
            <a:r>
              <a:rPr lang="cs-CZ" sz="1200" b="1" i="1" dirty="0" err="1">
                <a:solidFill>
                  <a:srgbClr val="FF0000"/>
                </a:solidFill>
                <a:cs typeface="Calibri" panose="020F0502020204030204" pitchFamily="34" charset="0"/>
              </a:rPr>
              <a:t>Vegetation</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of</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europe</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hierarchical</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floristic</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classification</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system</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of</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vascular</a:t>
            </a:r>
            <a:r>
              <a:rPr lang="cs-CZ" sz="1200" b="1" i="1" dirty="0">
                <a:solidFill>
                  <a:srgbClr val="FF0000"/>
                </a:solidFill>
                <a:cs typeface="Calibri" panose="020F0502020204030204" pitchFamily="34" charset="0"/>
              </a:rPr>
              <a:t> plant, </a:t>
            </a:r>
            <a:r>
              <a:rPr lang="cs-CZ" sz="1200" b="1" i="1" dirty="0" err="1">
                <a:solidFill>
                  <a:srgbClr val="FF0000"/>
                </a:solidFill>
                <a:cs typeface="Calibri" panose="020F0502020204030204" pitchFamily="34" charset="0"/>
              </a:rPr>
              <a:t>bryophyte</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lichen</a:t>
            </a:r>
            <a:r>
              <a:rPr lang="cs-CZ" sz="1200" b="1" i="1" dirty="0">
                <a:solidFill>
                  <a:srgbClr val="FF0000"/>
                </a:solidFill>
                <a:cs typeface="Calibri" panose="020F0502020204030204" pitchFamily="34" charset="0"/>
              </a:rPr>
              <a:t>, and </a:t>
            </a:r>
            <a:r>
              <a:rPr lang="cs-CZ" sz="1200" b="1" i="1" dirty="0" err="1">
                <a:solidFill>
                  <a:srgbClr val="FF0000"/>
                </a:solidFill>
                <a:cs typeface="Calibri" panose="020F0502020204030204" pitchFamily="34" charset="0"/>
              </a:rPr>
              <a:t>algal</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communities</a:t>
            </a:r>
            <a:r>
              <a:rPr lang="cs-CZ" sz="1200" b="1" i="1" dirty="0">
                <a:solidFill>
                  <a:srgbClr val="FF0000"/>
                </a:solidFill>
                <a:cs typeface="Calibri" panose="020F0502020204030204" pitchFamily="34" charset="0"/>
              </a:rPr>
              <a:t>.</a:t>
            </a:r>
            <a:r>
              <a:rPr lang="cs-CZ" sz="1200" b="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Applied</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Vegetation</a:t>
            </a:r>
            <a:r>
              <a:rPr lang="cs-CZ" sz="1200" b="1" i="1" dirty="0">
                <a:solidFill>
                  <a:srgbClr val="FF0000"/>
                </a:solidFill>
                <a:cs typeface="Calibri" panose="020F0502020204030204" pitchFamily="34" charset="0"/>
              </a:rPr>
              <a:t> Science</a:t>
            </a:r>
            <a:r>
              <a:rPr lang="cs-CZ" sz="1200" b="1" dirty="0">
                <a:solidFill>
                  <a:srgbClr val="FF0000"/>
                </a:solidFill>
                <a:cs typeface="Calibri" panose="020F0502020204030204" pitchFamily="34" charset="0"/>
              </a:rPr>
              <a:t> [Online]. Roč. 19, Č. S1, S. 3–264 [Vid. 15. Březen 2017]. Dostupné Z: Doi:10.1111/Avsc.12257</a:t>
            </a:r>
          </a:p>
          <a:p>
            <a:pPr eaLnBrk="1" hangingPunct="1">
              <a:lnSpc>
                <a:spcPct val="130000"/>
              </a:lnSpc>
              <a:spcBef>
                <a:spcPct val="0"/>
              </a:spcBef>
              <a:buFontTx/>
              <a:buNone/>
              <a:defRPr/>
            </a:pPr>
            <a:r>
              <a:rPr lang="cs-CZ" sz="1200" b="1" dirty="0">
                <a:solidFill>
                  <a:srgbClr val="CC00CC"/>
                </a:solidFill>
              </a:rPr>
              <a:t>Ústav pro hospodářskou úpravu lesů Brandýs nad Labem (2019): Přehled lesních typů a souborů lesních typů v ČR (stav k 1. 1. 2019). Ústav pro hospodářskou úpravu lesů Brandýs nad Labem, Brandýs nad Labem.</a:t>
            </a:r>
          </a:p>
          <a:p>
            <a:pPr eaLnBrk="1" hangingPunct="1">
              <a:lnSpc>
                <a:spcPct val="130000"/>
              </a:lnSpc>
              <a:spcBef>
                <a:spcPct val="0"/>
              </a:spcBef>
              <a:buFontTx/>
              <a:buNone/>
              <a:defRPr/>
            </a:pPr>
            <a:r>
              <a:rPr lang="cs-CZ" altLang="cs-CZ" sz="1200" b="1" dirty="0">
                <a:solidFill>
                  <a:srgbClr val="CC00CC"/>
                </a:solidFill>
              </a:rPr>
              <a:t>Plíva, K. (1991): Funkčně integrované lesní hospodářství. 1. Přírodní podmínky v lesním plánování. Ústav pro hospodářskou úpravu lesů Brandýs nad Labem, Brandýs nad Labem. </a:t>
            </a:r>
          </a:p>
          <a:p>
            <a:pPr eaLnBrk="1" hangingPunct="1">
              <a:lnSpc>
                <a:spcPct val="130000"/>
              </a:lnSpc>
              <a:spcBef>
                <a:spcPct val="0"/>
              </a:spcBef>
              <a:buFontTx/>
              <a:buNone/>
              <a:defRPr/>
            </a:pPr>
            <a:r>
              <a:rPr lang="cs-CZ" sz="1200" b="1" dirty="0">
                <a:solidFill>
                  <a:srgbClr val="800000"/>
                </a:solidFill>
              </a:rPr>
              <a:t>Jeník, J. (1970): </a:t>
            </a:r>
            <a:r>
              <a:rPr lang="cs-CZ" sz="1200" b="1" i="1" dirty="0">
                <a:solidFill>
                  <a:srgbClr val="800000"/>
                </a:solidFill>
              </a:rPr>
              <a:t>Obecná geobotanika. Úvod do nauky o rostlinstvu.</a:t>
            </a:r>
            <a:r>
              <a:rPr lang="cs-CZ" sz="1200" b="1" dirty="0">
                <a:solidFill>
                  <a:srgbClr val="800000"/>
                </a:solidFill>
              </a:rPr>
              <a:t> Státní pedagogické nakladatelství, Praha. Str. 277–280, 286–289, 293–297</a:t>
            </a:r>
          </a:p>
          <a:p>
            <a:pPr eaLnBrk="1" hangingPunct="1">
              <a:lnSpc>
                <a:spcPct val="130000"/>
              </a:lnSpc>
              <a:spcBef>
                <a:spcPct val="0"/>
              </a:spcBef>
              <a:buFontTx/>
              <a:buNone/>
              <a:defRPr/>
            </a:pPr>
            <a:r>
              <a:rPr lang="cs-CZ" sz="1200" b="1" dirty="0">
                <a:solidFill>
                  <a:srgbClr val="800000"/>
                </a:solidFill>
              </a:rPr>
              <a:t>Moravec, J. a kol. (2004): </a:t>
            </a:r>
            <a:r>
              <a:rPr lang="cs-CZ" sz="1200" b="1" i="1" dirty="0">
                <a:solidFill>
                  <a:srgbClr val="800000"/>
                </a:solidFill>
              </a:rPr>
              <a:t>Fytocenologie</a:t>
            </a:r>
            <a:r>
              <a:rPr lang="cs-CZ" sz="1200" b="1" dirty="0">
                <a:solidFill>
                  <a:srgbClr val="800000"/>
                </a:solidFill>
              </a:rPr>
              <a:t>. Academia, Praha. Str. 87–89, 105–110, 141–144, 324–329</a:t>
            </a:r>
          </a:p>
          <a:p>
            <a:pPr eaLnBrk="1" hangingPunct="1">
              <a:lnSpc>
                <a:spcPct val="130000"/>
              </a:lnSpc>
              <a:spcBef>
                <a:spcPct val="0"/>
              </a:spcBef>
              <a:buFontTx/>
              <a:buNone/>
              <a:defRPr/>
            </a:pPr>
            <a:r>
              <a:rPr lang="cs-CZ" sz="1200" b="1" dirty="0" err="1">
                <a:solidFill>
                  <a:srgbClr val="800000"/>
                </a:solidFill>
              </a:rPr>
              <a:t>Randuška</a:t>
            </a:r>
            <a:r>
              <a:rPr lang="cs-CZ" sz="1200" b="1" dirty="0">
                <a:solidFill>
                  <a:srgbClr val="800000"/>
                </a:solidFill>
              </a:rPr>
              <a:t>, D., Vorel, J., Plíva, K. (1986): </a:t>
            </a:r>
            <a:r>
              <a:rPr lang="cs-CZ" sz="1200" b="1" i="1" dirty="0" err="1">
                <a:solidFill>
                  <a:srgbClr val="800000"/>
                </a:solidFill>
              </a:rPr>
              <a:t>Fytocenológia</a:t>
            </a:r>
            <a:r>
              <a:rPr lang="cs-CZ" sz="1200" b="1" i="1" dirty="0">
                <a:solidFill>
                  <a:srgbClr val="800000"/>
                </a:solidFill>
              </a:rPr>
              <a:t> a </a:t>
            </a:r>
            <a:r>
              <a:rPr lang="cs-CZ" sz="1200" b="1" i="1" dirty="0" err="1">
                <a:solidFill>
                  <a:srgbClr val="800000"/>
                </a:solidFill>
              </a:rPr>
              <a:t>lesnícka</a:t>
            </a:r>
            <a:r>
              <a:rPr lang="cs-CZ" sz="1200" b="1" i="1" dirty="0">
                <a:solidFill>
                  <a:srgbClr val="800000"/>
                </a:solidFill>
              </a:rPr>
              <a:t> </a:t>
            </a:r>
            <a:r>
              <a:rPr lang="cs-CZ" sz="1200" b="1" i="1" dirty="0" err="1">
                <a:solidFill>
                  <a:srgbClr val="800000"/>
                </a:solidFill>
              </a:rPr>
              <a:t>typológia</a:t>
            </a:r>
            <a:r>
              <a:rPr lang="cs-CZ" sz="1200" b="1" dirty="0">
                <a:solidFill>
                  <a:srgbClr val="800000"/>
                </a:solidFill>
              </a:rPr>
              <a:t>. </a:t>
            </a:r>
            <a:r>
              <a:rPr lang="cs-CZ" sz="1200" b="1" dirty="0" err="1">
                <a:solidFill>
                  <a:srgbClr val="800000"/>
                </a:solidFill>
              </a:rPr>
              <a:t>Príroda</a:t>
            </a:r>
            <a:r>
              <a:rPr lang="cs-CZ" sz="1200" b="1" dirty="0">
                <a:solidFill>
                  <a:srgbClr val="800000"/>
                </a:solidFill>
              </a:rPr>
              <a:t>, Bratislava. Str. 68–70, 221–297</a:t>
            </a:r>
          </a:p>
          <a:p>
            <a:pPr eaLnBrk="1" hangingPunct="1">
              <a:lnSpc>
                <a:spcPct val="130000"/>
              </a:lnSpc>
              <a:spcBef>
                <a:spcPct val="0"/>
              </a:spcBef>
              <a:buFontTx/>
              <a:buNone/>
              <a:defRPr/>
            </a:pPr>
            <a:r>
              <a:rPr lang="cs-CZ" sz="1200" b="1" dirty="0" err="1">
                <a:solidFill>
                  <a:srgbClr val="800000"/>
                </a:solidFill>
              </a:rPr>
              <a:t>Štykar</a:t>
            </a:r>
            <a:r>
              <a:rPr lang="cs-CZ" sz="1200" b="1" dirty="0">
                <a:solidFill>
                  <a:srgbClr val="800000"/>
                </a:solidFill>
              </a:rPr>
              <a:t>, J. (2008): </a:t>
            </a:r>
            <a:r>
              <a:rPr lang="cs-CZ" sz="1200" b="1" i="1" dirty="0">
                <a:solidFill>
                  <a:srgbClr val="800000"/>
                </a:solidFill>
              </a:rPr>
              <a:t>Lesnická fytocenologie a typologie.</a:t>
            </a:r>
            <a:r>
              <a:rPr lang="cs-CZ" sz="1200" b="1" dirty="0">
                <a:solidFill>
                  <a:srgbClr val="800000"/>
                </a:solidFill>
              </a:rPr>
              <a:t> MZLU v Brně, Brno. Str. 57–63, 185–201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a:extLst>
              <a:ext uri="{FF2B5EF4-FFF2-40B4-BE49-F238E27FC236}">
                <a16:creationId xmlns:a16="http://schemas.microsoft.com/office/drawing/2014/main" id="{04F60B33-0596-6441-C7E9-D646CEE66890}"/>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Biom y ČR</a:t>
            </a:r>
          </a:p>
        </p:txBody>
      </p:sp>
      <p:pic>
        <p:nvPicPr>
          <p:cNvPr id="45059" name="Obrázek 3">
            <a:extLst>
              <a:ext uri="{FF2B5EF4-FFF2-40B4-BE49-F238E27FC236}">
                <a16:creationId xmlns:a16="http://schemas.microsoft.com/office/drawing/2014/main" id="{7A65416B-AC9E-8E77-39E2-37564150A1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8700" y="714375"/>
            <a:ext cx="7086600"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ovéPole 4">
            <a:extLst>
              <a:ext uri="{FF2B5EF4-FFF2-40B4-BE49-F238E27FC236}">
                <a16:creationId xmlns:a16="http://schemas.microsoft.com/office/drawing/2014/main" id="{36EAC2BF-9AC0-1AA0-E8FA-2839D347BC02}"/>
              </a:ext>
            </a:extLst>
          </p:cNvPr>
          <p:cNvSpPr txBox="1">
            <a:spLocks noChangeArrowheads="1"/>
          </p:cNvSpPr>
          <p:nvPr/>
        </p:nvSpPr>
        <p:spPr bwMode="auto">
          <a:xfrm>
            <a:off x="4122738" y="6545263"/>
            <a:ext cx="5021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cs-CZ" sz="800">
                <a:latin typeface="Arial" panose="020B0604020202020204" pitchFamily="34" charset="0"/>
              </a:rPr>
              <a:t>CHYTRÝ, Milan et al. (ed.). 2017. </a:t>
            </a:r>
            <a:r>
              <a:rPr lang="en-US" altLang="cs-CZ" sz="800" i="1">
                <a:latin typeface="Arial" panose="020B0604020202020204" pitchFamily="34" charset="0"/>
              </a:rPr>
              <a:t>Flora and vegetation of the Czech Republic</a:t>
            </a:r>
            <a:r>
              <a:rPr lang="en-US" altLang="cs-CZ" sz="800">
                <a:latin typeface="Arial" panose="020B0604020202020204" pitchFamily="34" charset="0"/>
              </a:rPr>
              <a:t>. Cham: Springer. Plant and vegetation, 14. ISBN 978-3-319-63180-6.</a:t>
            </a:r>
            <a:endParaRPr lang="cs-CZ" altLang="cs-CZ" sz="800">
              <a:latin typeface="Arial" panose="020B0604020202020204" pitchFamily="34" charset="0"/>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2794EA0A-F257-88DE-A831-5D59205211B8}"/>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406532" name="Rectangle 4">
            <a:extLst>
              <a:ext uri="{FF2B5EF4-FFF2-40B4-BE49-F238E27FC236}">
                <a16:creationId xmlns:a16="http://schemas.microsoft.com/office/drawing/2014/main" id="{8BF6E01A-084D-E46A-E801-81EC8644AC32}"/>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263525" indent="-179388" eaLnBrk="1" hangingPunct="1">
              <a:buSzPct val="75000"/>
              <a:buFontTx/>
              <a:buNone/>
              <a:defRPr/>
            </a:pPr>
            <a:r>
              <a:rPr lang="cs-CZ" altLang="cs-CZ" sz="1800" b="1" dirty="0">
                <a:solidFill>
                  <a:srgbClr val="FF0000"/>
                </a:solidFill>
                <a:cs typeface="Calibri" panose="020F0502020204030204" pitchFamily="34" charset="0"/>
              </a:rPr>
              <a:t>L – lužní </a:t>
            </a:r>
            <a:r>
              <a:rPr lang="cs-CZ" altLang="cs-CZ" sz="1800" b="1" dirty="0">
                <a:cs typeface="Calibri" panose="020F0502020204030204" pitchFamily="34" charset="0"/>
              </a:rPr>
              <a:t>(luhy)</a:t>
            </a: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„obohacená“ </a:t>
            </a:r>
            <a:r>
              <a:rPr lang="cs-CZ" altLang="cs-CZ" sz="1800" b="1" dirty="0">
                <a:cs typeface="Calibri" panose="020F0502020204030204" pitchFamily="34" charset="0"/>
              </a:rPr>
              <a:t>a</a:t>
            </a:r>
            <a:r>
              <a:rPr lang="cs-CZ" altLang="cs-CZ" sz="1800" b="1" dirty="0">
                <a:solidFill>
                  <a:srgbClr val="FF0000"/>
                </a:solidFill>
                <a:cs typeface="Calibri" panose="020F0502020204030204" pitchFamily="34" charset="0"/>
              </a:rPr>
              <a:t> „hlinitá, oglejená, glejová, rašelinová“</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reliéf: aluvia úvalů a údolí podél řek, říček a potoků + svahová prameniště</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půda: písčitá až jílovitá; skeletovitost 0–(100) %, středně bohatá až s nadbytkem bází a dusíku (</a:t>
            </a:r>
            <a:r>
              <a:rPr lang="cs-CZ" altLang="cs-CZ" sz="1800" b="1" dirty="0">
                <a:solidFill>
                  <a:srgbClr val="FF0000"/>
                </a:solidFill>
                <a:cs typeface="Calibri" panose="020F0502020204030204" pitchFamily="34" charset="0"/>
              </a:rPr>
              <a:t>obohacení záplavami</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fluvizemě</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gleje</a:t>
            </a:r>
            <a:r>
              <a:rPr lang="cs-CZ" altLang="cs-CZ" sz="1800" b="1" dirty="0">
                <a:cs typeface="Calibri" panose="020F0502020204030204" pitchFamily="34" charset="0"/>
              </a:rPr>
              <a:t>; minimálně oglejený subtyp</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voda: v sezóně místy prosychá, dochází k </a:t>
            </a:r>
            <a:r>
              <a:rPr lang="cs-CZ" altLang="cs-CZ" sz="1800" b="1" dirty="0">
                <a:solidFill>
                  <a:srgbClr val="FF0000"/>
                </a:solidFill>
                <a:cs typeface="Calibri" panose="020F0502020204030204" pitchFamily="34" charset="0"/>
              </a:rPr>
              <a:t>záplavám</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fluviálním procesům</a:t>
            </a:r>
            <a:r>
              <a:rPr lang="cs-CZ" altLang="cs-CZ" sz="1800" b="1" dirty="0">
                <a:cs typeface="Calibri" panose="020F0502020204030204" pitchFamily="34" charset="0"/>
              </a:rPr>
              <a:t>, vodní tok zde typicky meandruje, spodní voda hlouběji než 80 cm</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biota: </a:t>
            </a:r>
            <a:r>
              <a:rPr lang="cs-CZ" altLang="cs-CZ" sz="1800" b="1" dirty="0">
                <a:solidFill>
                  <a:srgbClr val="FF0000"/>
                </a:solidFill>
                <a:cs typeface="Calibri" panose="020F0502020204030204" pitchFamily="34" charset="0"/>
              </a:rPr>
              <a:t>nekoresponduje s pojmenováním LVS</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číslo na pozici LVS </a:t>
            </a:r>
            <a:r>
              <a:rPr lang="cs-CZ" altLang="cs-CZ" sz="1800" b="1" dirty="0">
                <a:solidFill>
                  <a:srgbClr val="FF0000"/>
                </a:solidFill>
                <a:cs typeface="Calibri" panose="020F0502020204030204" pitchFamily="34" charset="0"/>
              </a:rPr>
              <a:t>neodpovídá vegetačnímu stupni</a:t>
            </a:r>
            <a:r>
              <a:rPr lang="cs-CZ" altLang="cs-CZ" sz="1800" b="1" dirty="0">
                <a:cs typeface="Calibri" panose="020F0502020204030204" pitchFamily="34" charset="0"/>
              </a:rPr>
              <a:t>, ale </a:t>
            </a:r>
          </a:p>
          <a:p>
            <a:pPr marL="82550" lvl="1" indent="0" eaLnBrk="1" hangingPunct="1">
              <a:buSzPct val="75000"/>
              <a:buFontTx/>
              <a:buNone/>
              <a:defRPr/>
            </a:pPr>
            <a:r>
              <a:rPr lang="cs-CZ" altLang="cs-CZ" sz="1800" b="1" dirty="0">
                <a:cs typeface="Calibri" panose="020F0502020204030204" pitchFamily="34" charset="0"/>
              </a:rPr>
              <a:t>označuje specifická společenstva!</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G, V, U</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výskyt všude u vodních toků; CHKO Litovelské Pomoraví,</a:t>
            </a:r>
          </a:p>
          <a:p>
            <a:pPr marL="84137" lvl="1" indent="0" eaLnBrk="1" hangingPunct="1">
              <a:buSzPct val="75000"/>
              <a:buFontTx/>
              <a:buNone/>
              <a:defRPr/>
            </a:pPr>
            <a:r>
              <a:rPr lang="cs-CZ" altLang="cs-CZ" sz="1800" b="1" dirty="0">
                <a:cs typeface="Calibri" panose="020F0502020204030204" pitchFamily="34" charset="0"/>
              </a:rPr>
              <a:t>CHKO Poodří, oblast Soutoku na jižní Moravě  </a:t>
            </a:r>
          </a:p>
        </p:txBody>
      </p:sp>
      <p:pic>
        <p:nvPicPr>
          <p:cNvPr id="388100" name="Picture 7">
            <a:extLst>
              <a:ext uri="{FF2B5EF4-FFF2-40B4-BE49-F238E27FC236}">
                <a16:creationId xmlns:a16="http://schemas.microsoft.com/office/drawing/2014/main" id="{59620FFA-0F48-3D37-FBFB-EC5C6071A3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67413" y="3660775"/>
            <a:ext cx="3195637" cy="318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8101" name="Freeform 8">
            <a:extLst>
              <a:ext uri="{FF2B5EF4-FFF2-40B4-BE49-F238E27FC236}">
                <a16:creationId xmlns:a16="http://schemas.microsoft.com/office/drawing/2014/main" id="{AB5177A6-EC8E-C39C-42C2-90ED79B48A15}"/>
              </a:ext>
            </a:extLst>
          </p:cNvPr>
          <p:cNvSpPr>
            <a:spLocks/>
          </p:cNvSpPr>
          <p:nvPr/>
        </p:nvSpPr>
        <p:spPr bwMode="auto">
          <a:xfrm>
            <a:off x="9036050" y="5724525"/>
            <a:ext cx="90488" cy="1125538"/>
          </a:xfrm>
          <a:custGeom>
            <a:avLst/>
            <a:gdLst>
              <a:gd name="T0" fmla="*/ 2147483646 w 57"/>
              <a:gd name="T1" fmla="*/ 0 h 709"/>
              <a:gd name="T2" fmla="*/ 0 w 57"/>
              <a:gd name="T3" fmla="*/ 2147483646 h 709"/>
              <a:gd name="T4" fmla="*/ 0 w 57"/>
              <a:gd name="T5" fmla="*/ 2147483646 h 709"/>
              <a:gd name="T6" fmla="*/ 2147483646 w 57"/>
              <a:gd name="T7" fmla="*/ 2147483646 h 709"/>
              <a:gd name="T8" fmla="*/ 2147483646 w 57"/>
              <a:gd name="T9" fmla="*/ 0 h 7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709">
                <a:moveTo>
                  <a:pt x="57" y="0"/>
                </a:moveTo>
                <a:lnTo>
                  <a:pt x="0" y="170"/>
                </a:lnTo>
                <a:lnTo>
                  <a:pt x="0" y="510"/>
                </a:lnTo>
                <a:lnTo>
                  <a:pt x="57" y="709"/>
                </a:lnTo>
                <a:lnTo>
                  <a:pt x="57"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BB1E4995-5ECF-2AA2-DC50-A301FB388995}"/>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390147" name="Rectangle 4">
            <a:extLst>
              <a:ext uri="{FF2B5EF4-FFF2-40B4-BE49-F238E27FC236}">
                <a16:creationId xmlns:a16="http://schemas.microsoft.com/office/drawing/2014/main" id="{28C358E5-ACC2-4AFE-02D7-14DF8CD64296}"/>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590550" indent="-179388">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1" eaLnBrk="1" hangingPunct="1">
              <a:buSzPct val="75000"/>
              <a:buFont typeface="Arial" panose="020B0604020202020204" pitchFamily="34" charset="0"/>
              <a:buChar char="•"/>
            </a:pPr>
            <a:r>
              <a:rPr lang="cs-CZ" altLang="cs-CZ" sz="1800" b="1" dirty="0">
                <a:solidFill>
                  <a:srgbClr val="FF0000"/>
                </a:solidFill>
                <a:cs typeface="Calibri" panose="020F0502020204030204" pitchFamily="34" charset="0"/>
              </a:rPr>
              <a:t>(1)L – nížinný luh </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nížinné řeky </a:t>
            </a:r>
            <a:r>
              <a:rPr lang="cs-CZ" altLang="cs-CZ" sz="1800" b="1" dirty="0">
                <a:cs typeface="Calibri" panose="020F0502020204030204" pitchFamily="34" charset="0"/>
              </a:rPr>
              <a:t>(dub letní, jasany, jilm vaz, topoly, habr), široké luhy (až kilometry)</a:t>
            </a:r>
          </a:p>
          <a:p>
            <a:pPr lvl="2" eaLnBrk="1" hangingPunct="1">
              <a:buSzPct val="75000"/>
            </a:pPr>
            <a:r>
              <a:rPr lang="cs-CZ" altLang="cs-CZ" sz="1600" b="1" dirty="0">
                <a:cs typeface="Calibri" panose="020F0502020204030204" pitchFamily="34" charset="0"/>
              </a:rPr>
              <a:t>(1)L7 – </a:t>
            </a:r>
            <a:r>
              <a:rPr lang="cs-CZ" altLang="cs-CZ" sz="1600" b="1" dirty="0">
                <a:solidFill>
                  <a:srgbClr val="FF0000"/>
                </a:solidFill>
                <a:cs typeface="Calibri" panose="020F0502020204030204" pitchFamily="34" charset="0"/>
              </a:rPr>
              <a:t>měkký luh</a:t>
            </a:r>
            <a:r>
              <a:rPr lang="cs-CZ" altLang="cs-CZ" sz="1600" b="1" dirty="0">
                <a:cs typeface="Calibri" panose="020F0502020204030204" pitchFamily="34" charset="0"/>
              </a:rPr>
              <a:t>, (1)L8 – </a:t>
            </a:r>
            <a:r>
              <a:rPr lang="cs-CZ" altLang="cs-CZ" sz="1600" b="1" dirty="0">
                <a:solidFill>
                  <a:srgbClr val="FF0000"/>
                </a:solidFill>
                <a:cs typeface="Calibri" panose="020F0502020204030204" pitchFamily="34" charset="0"/>
              </a:rPr>
              <a:t>měkký luh</a:t>
            </a:r>
            <a:r>
              <a:rPr lang="cs-CZ" altLang="cs-CZ" sz="1600" b="1" dirty="0">
                <a:cs typeface="Calibri" panose="020F0502020204030204" pitchFamily="34" charset="0"/>
              </a:rPr>
              <a:t> </a:t>
            </a:r>
            <a:r>
              <a:rPr lang="cs-CZ" altLang="cs-CZ" sz="1600" b="1" dirty="0">
                <a:solidFill>
                  <a:srgbClr val="FF0000"/>
                </a:solidFill>
                <a:cs typeface="Calibri" panose="020F0502020204030204" pitchFamily="34" charset="0"/>
              </a:rPr>
              <a:t>vlhčí </a:t>
            </a:r>
            <a:r>
              <a:rPr lang="cs-CZ" altLang="cs-CZ" sz="1600" b="1" dirty="0">
                <a:cs typeface="Calibri" panose="020F0502020204030204" pitchFamily="34" charset="0"/>
              </a:rPr>
              <a:t>(dříve 1U!)</a:t>
            </a:r>
          </a:p>
          <a:p>
            <a:pPr lvl="1" eaLnBrk="1" hangingPunct="1">
              <a:buSzPct val="75000"/>
              <a:buFont typeface="Arial" panose="020B0604020202020204" pitchFamily="34" charset="0"/>
              <a:buChar char="•"/>
            </a:pPr>
            <a:r>
              <a:rPr lang="cs-CZ" altLang="cs-CZ" sz="1800" b="1" dirty="0">
                <a:cs typeface="Calibri" panose="020F0502020204030204" pitchFamily="34" charset="0"/>
              </a:rPr>
              <a:t>typicky oblast Soutoku, niva Moravy, Dyje</a:t>
            </a:r>
          </a:p>
        </p:txBody>
      </p:sp>
      <p:pic>
        <p:nvPicPr>
          <p:cNvPr id="390148" name="Picture 4">
            <a:extLst>
              <a:ext uri="{FF2B5EF4-FFF2-40B4-BE49-F238E27FC236}">
                <a16:creationId xmlns:a16="http://schemas.microsoft.com/office/drawing/2014/main" id="{A7F28F0A-F8C1-E1E1-E2D2-4B3DCD4F38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29375" y="5049838"/>
            <a:ext cx="2714625" cy="180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0149" name="Obrázek 2">
            <a:extLst>
              <a:ext uri="{FF2B5EF4-FFF2-40B4-BE49-F238E27FC236}">
                <a16:creationId xmlns:a16="http://schemas.microsoft.com/office/drawing/2014/main" id="{9AA69117-32B7-AADF-8942-D7B7B393413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30963" y="3192463"/>
            <a:ext cx="2713037"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50" name="Obrázek 4">
            <a:extLst>
              <a:ext uri="{FF2B5EF4-FFF2-40B4-BE49-F238E27FC236}">
                <a16:creationId xmlns:a16="http://schemas.microsoft.com/office/drawing/2014/main" id="{62B10C07-8357-5701-9695-B90CFF26BAA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33813" y="3192463"/>
            <a:ext cx="2476500"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51" name="Obrázek 7">
            <a:extLst>
              <a:ext uri="{FF2B5EF4-FFF2-40B4-BE49-F238E27FC236}">
                <a16:creationId xmlns:a16="http://schemas.microsoft.com/office/drawing/2014/main" id="{7FAD37FB-624C-F5B4-30CA-878A7C427E4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2003425"/>
            <a:ext cx="35814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52" name="Obrázek 9" descr="Obsah obrázku strom, exteriér, les, rostlina&#10;&#10;Popis byl vytvořen automaticky">
            <a:extLst>
              <a:ext uri="{FF2B5EF4-FFF2-40B4-BE49-F238E27FC236}">
                <a16:creationId xmlns:a16="http://schemas.microsoft.com/office/drawing/2014/main" id="{8E9EF302-C1EB-5515-E8BB-7B1540D8D54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4470400"/>
            <a:ext cx="35814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7D69718B-6BF1-2723-CCA0-5B44832DE0E9}"/>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392195" name="Rectangle 4">
            <a:extLst>
              <a:ext uri="{FF2B5EF4-FFF2-40B4-BE49-F238E27FC236}">
                <a16:creationId xmlns:a16="http://schemas.microsoft.com/office/drawing/2014/main" id="{107DE5CC-1E27-A49F-E334-CA50E3B61DEA}"/>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590550" indent="-179388">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(2)L – pahorkatinný luh</a:t>
            </a:r>
          </a:p>
          <a:p>
            <a:pPr lvl="2" eaLnBrk="1" hangingPunct="1">
              <a:buSzPct val="75000"/>
            </a:pPr>
            <a:r>
              <a:rPr lang="cs-CZ" altLang="cs-CZ" sz="1600" b="1">
                <a:solidFill>
                  <a:srgbClr val="FF0000"/>
                </a:solidFill>
                <a:cs typeface="Calibri" panose="020F0502020204030204" pitchFamily="34" charset="0"/>
              </a:rPr>
              <a:t>boční přítoky přitékající do širokých říčních niv</a:t>
            </a:r>
            <a:r>
              <a:rPr lang="cs-CZ" altLang="cs-CZ" sz="1600" b="1">
                <a:cs typeface="Calibri" panose="020F0502020204030204" pitchFamily="34" charset="0"/>
              </a:rPr>
              <a:t> (říčky a potoky)</a:t>
            </a:r>
          </a:p>
          <a:p>
            <a:pPr lvl="2" eaLnBrk="1" hangingPunct="1">
              <a:buSzPct val="75000"/>
            </a:pPr>
            <a:r>
              <a:rPr lang="cs-CZ" altLang="cs-CZ" sz="1600" b="1">
                <a:cs typeface="Calibri" panose="020F0502020204030204" pitchFamily="34" charset="0"/>
              </a:rPr>
              <a:t>typicky mělká údolí</a:t>
            </a:r>
          </a:p>
          <a:p>
            <a:pPr lvl="2" eaLnBrk="1" hangingPunct="1">
              <a:buSzPct val="75000"/>
            </a:pPr>
            <a:r>
              <a:rPr lang="cs-CZ" altLang="cs-CZ" sz="1600" b="1">
                <a:cs typeface="Calibri" panose="020F0502020204030204" pitchFamily="34" charset="0"/>
              </a:rPr>
              <a:t>šířka aluvia stovky metrů</a:t>
            </a:r>
          </a:p>
          <a:p>
            <a:pPr lvl="2" eaLnBrk="1" hangingPunct="1">
              <a:buSzPct val="75000"/>
            </a:pPr>
            <a:r>
              <a:rPr lang="cs-CZ" altLang="cs-CZ" sz="1600" b="1">
                <a:solidFill>
                  <a:srgbClr val="FF0000"/>
                </a:solidFill>
                <a:cs typeface="Calibri" panose="020F0502020204030204" pitchFamily="34" charset="0"/>
              </a:rPr>
              <a:t>vyznívá dub letní</a:t>
            </a:r>
            <a:r>
              <a:rPr lang="cs-CZ" altLang="cs-CZ" sz="1600" b="1">
                <a:cs typeface="Calibri" panose="020F0502020204030204" pitchFamily="34" charset="0"/>
              </a:rPr>
              <a:t>, jilm vaz, častější olše lepkavá a jasan ztepilý</a:t>
            </a:r>
          </a:p>
          <a:p>
            <a:pPr lvl="2" eaLnBrk="1" hangingPunct="1">
              <a:buSzPct val="75000"/>
            </a:pPr>
            <a:r>
              <a:rPr lang="cs-CZ" altLang="cs-CZ" sz="1600" b="1">
                <a:cs typeface="Calibri" panose="020F0502020204030204" pitchFamily="34" charset="0"/>
              </a:rPr>
              <a:t>přechod mezi (1)L a (3)L</a:t>
            </a:r>
          </a:p>
          <a:p>
            <a:pPr lvl="2" eaLnBrk="1" hangingPunct="1">
              <a:buSzPct val="75000"/>
            </a:pPr>
            <a:r>
              <a:rPr lang="cs-CZ" altLang="cs-CZ" sz="1600" b="1">
                <a:cs typeface="Calibri" panose="020F0502020204030204" pitchFamily="34" charset="0"/>
              </a:rPr>
              <a:t>typicky tam, kde větší říčky opouštějí pahorkatiny a vtékají do úvalů (jihozápadní Morava – Jevišovka, Dyje těsně pod Znojmem, Jihlava a Rokytná u Moravského Krumlova a Ivančic, apod.)</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5AE2596E-D428-0DA2-E848-A30B38566D33}"/>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394243" name="Rectangle 4">
            <a:extLst>
              <a:ext uri="{FF2B5EF4-FFF2-40B4-BE49-F238E27FC236}">
                <a16:creationId xmlns:a16="http://schemas.microsoft.com/office/drawing/2014/main" id="{A83A52B1-A801-8550-1F7D-06EEFDED66B3}"/>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590550" indent="-179388">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(3)L – jasanová olšina</a:t>
            </a:r>
          </a:p>
          <a:p>
            <a:pPr lvl="2" eaLnBrk="1" hangingPunct="1">
              <a:buSzPct val="75000"/>
            </a:pPr>
            <a:r>
              <a:rPr lang="cs-CZ" altLang="cs-CZ" sz="1600" b="1">
                <a:solidFill>
                  <a:srgbClr val="FF0000"/>
                </a:solidFill>
                <a:cs typeface="Calibri" panose="020F0502020204030204" pitchFamily="34" charset="0"/>
              </a:rPr>
              <a:t>podhorské potoky a říčky</a:t>
            </a:r>
          </a:p>
          <a:p>
            <a:pPr lvl="2" eaLnBrk="1" hangingPunct="1">
              <a:buSzPct val="75000"/>
            </a:pPr>
            <a:r>
              <a:rPr lang="cs-CZ" altLang="cs-CZ" sz="1600" b="1">
                <a:cs typeface="Calibri" panose="020F0502020204030204" pitchFamily="34" charset="0"/>
              </a:rPr>
              <a:t>typicky </a:t>
            </a:r>
            <a:r>
              <a:rPr lang="cs-CZ" altLang="cs-CZ" sz="1600" b="1">
                <a:solidFill>
                  <a:srgbClr val="FF0000"/>
                </a:solidFill>
                <a:cs typeface="Calibri" panose="020F0502020204030204" pitchFamily="34" charset="0"/>
              </a:rPr>
              <a:t>hluboká údolí</a:t>
            </a:r>
            <a:r>
              <a:rPr lang="cs-CZ" altLang="cs-CZ" sz="1600" b="1">
                <a:cs typeface="Calibri" panose="020F0502020204030204" pitchFamily="34" charset="0"/>
              </a:rPr>
              <a:t>, často s vegetační inverzí</a:t>
            </a:r>
          </a:p>
          <a:p>
            <a:pPr lvl="2" eaLnBrk="1" hangingPunct="1">
              <a:buSzPct val="75000"/>
            </a:pPr>
            <a:r>
              <a:rPr lang="cs-CZ" altLang="cs-CZ" sz="1600" b="1">
                <a:cs typeface="Calibri" panose="020F0502020204030204" pitchFamily="34" charset="0"/>
              </a:rPr>
              <a:t>šířka aluvia spíše desítky metrů</a:t>
            </a:r>
          </a:p>
          <a:p>
            <a:pPr lvl="2" eaLnBrk="1" hangingPunct="1">
              <a:buSzPct val="75000"/>
            </a:pPr>
            <a:r>
              <a:rPr lang="cs-CZ" altLang="cs-CZ" sz="1600" b="1">
                <a:cs typeface="Calibri" panose="020F0502020204030204" pitchFamily="34" charset="0"/>
              </a:rPr>
              <a:t>prudší spád, okysličenější voda, sedimentace štěrkopísků</a:t>
            </a:r>
          </a:p>
          <a:p>
            <a:pPr lvl="2" eaLnBrk="1" hangingPunct="1">
              <a:buSzPct val="75000"/>
            </a:pPr>
            <a:r>
              <a:rPr lang="cs-CZ" altLang="cs-CZ" sz="1600" b="1">
                <a:cs typeface="Calibri" panose="020F0502020204030204" pitchFamily="34" charset="0"/>
              </a:rPr>
              <a:t>typicky </a:t>
            </a:r>
            <a:r>
              <a:rPr lang="cs-CZ" altLang="cs-CZ" sz="1600" b="1">
                <a:solidFill>
                  <a:srgbClr val="FF0000"/>
                </a:solidFill>
                <a:cs typeface="Calibri" panose="020F0502020204030204" pitchFamily="34" charset="0"/>
              </a:rPr>
              <a:t>jasan ztepilý </a:t>
            </a:r>
            <a:r>
              <a:rPr lang="cs-CZ" altLang="cs-CZ" sz="1600" b="1">
                <a:cs typeface="Calibri" panose="020F0502020204030204" pitchFamily="34" charset="0"/>
              </a:rPr>
              <a:t>a </a:t>
            </a:r>
            <a:r>
              <a:rPr lang="cs-CZ" altLang="cs-CZ" sz="1600" b="1">
                <a:solidFill>
                  <a:srgbClr val="FF0000"/>
                </a:solidFill>
                <a:cs typeface="Calibri" panose="020F0502020204030204" pitchFamily="34" charset="0"/>
              </a:rPr>
              <a:t>olše lepkavá</a:t>
            </a:r>
            <a:r>
              <a:rPr lang="cs-CZ" altLang="cs-CZ" sz="1600" b="1">
                <a:cs typeface="Calibri" panose="020F0502020204030204" pitchFamily="34" charset="0"/>
              </a:rPr>
              <a:t>, chybí dub letní</a:t>
            </a:r>
          </a:p>
          <a:p>
            <a:pPr lvl="2" eaLnBrk="1" hangingPunct="1">
              <a:buSzPct val="75000"/>
            </a:pPr>
            <a:r>
              <a:rPr lang="cs-CZ" altLang="cs-CZ" sz="1600" b="1">
                <a:cs typeface="Calibri" panose="020F0502020204030204" pitchFamily="34" charset="0"/>
              </a:rPr>
              <a:t>Josefovské údolí v Moravském krasu, Svratka nad Tišnovem, Svitava okolo Letovic aj.</a:t>
            </a:r>
          </a:p>
          <a:p>
            <a:pPr lvl="2" eaLnBrk="1" hangingPunct="1">
              <a:buSzPct val="75000"/>
            </a:pPr>
            <a:endParaRPr lang="cs-CZ" altLang="cs-CZ" sz="1600" b="1">
              <a:cs typeface="Calibri" panose="020F0502020204030204" pitchFamily="34" charset="0"/>
            </a:endParaRPr>
          </a:p>
          <a:p>
            <a:pPr lvl="2" eaLnBrk="1" hangingPunct="1">
              <a:buSzPct val="75000"/>
            </a:pPr>
            <a:endParaRPr lang="cs-CZ" altLang="cs-CZ" sz="1600" b="1">
              <a:cs typeface="Calibri" panose="020F0502020204030204" pitchFamily="34" charset="0"/>
            </a:endParaRPr>
          </a:p>
        </p:txBody>
      </p:sp>
      <p:pic>
        <p:nvPicPr>
          <p:cNvPr id="394245" name="Obrázek 6" descr="Obsah obrázku tráva, strom, exteriér, rostlina&#10;&#10;Popis byl vytvořen automaticky">
            <a:extLst>
              <a:ext uri="{FF2B5EF4-FFF2-40B4-BE49-F238E27FC236}">
                <a16:creationId xmlns:a16="http://schemas.microsoft.com/office/drawing/2014/main" id="{4BB50A4F-F9C9-DCB9-2EC8-23CC8A7911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3350" y="3030538"/>
            <a:ext cx="2798763"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246" name="Obrázek 8">
            <a:extLst>
              <a:ext uri="{FF2B5EF4-FFF2-40B4-BE49-F238E27FC236}">
                <a16:creationId xmlns:a16="http://schemas.microsoft.com/office/drawing/2014/main" id="{74A373A7-421E-D8D4-618F-656AF01103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24188"/>
            <a:ext cx="25654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53D2EE4F-D900-184D-2B37-06018771D3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3393" y="3030538"/>
            <a:ext cx="2565400" cy="3848100"/>
          </a:xfrm>
          <a:prstGeom prst="rect">
            <a:avLst/>
          </a:prstGeom>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6F93B996-904E-2375-FF75-384EE6DED5B1}"/>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396291" name="Rectangle 4">
            <a:extLst>
              <a:ext uri="{FF2B5EF4-FFF2-40B4-BE49-F238E27FC236}">
                <a16:creationId xmlns:a16="http://schemas.microsoft.com/office/drawing/2014/main" id="{792A9A52-2F3C-9CF6-1C80-5E7EB680BD16}"/>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590550" indent="-179388">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(4)L – podhorský luh</a:t>
            </a:r>
          </a:p>
          <a:p>
            <a:pPr lvl="2" eaLnBrk="1" hangingPunct="1">
              <a:buSzPct val="75000"/>
            </a:pPr>
            <a:r>
              <a:rPr lang="cs-CZ" altLang="cs-CZ" sz="1600" b="1">
                <a:cs typeface="Calibri" panose="020F0502020204030204" pitchFamily="34" charset="0"/>
              </a:rPr>
              <a:t>nová jednotka lesnicko-typologického systému (od roku 2019)</a:t>
            </a:r>
          </a:p>
          <a:p>
            <a:pPr lvl="2" eaLnBrk="1" hangingPunct="1">
              <a:buSzPct val="75000"/>
            </a:pPr>
            <a:r>
              <a:rPr lang="cs-CZ" altLang="cs-CZ" sz="1600" b="1">
                <a:cs typeface="Calibri" panose="020F0502020204030204" pitchFamily="34" charset="0"/>
              </a:rPr>
              <a:t>typicky pod vysokými pohořími (Beskydy, Krkonoše), kam se podél potoků a říček vyplavuje </a:t>
            </a:r>
            <a:r>
              <a:rPr lang="cs-CZ" altLang="cs-CZ" sz="1600" b="1">
                <a:solidFill>
                  <a:srgbClr val="FF0000"/>
                </a:solidFill>
                <a:cs typeface="Calibri" panose="020F0502020204030204" pitchFamily="34" charset="0"/>
              </a:rPr>
              <a:t>nestabilizovaný</a:t>
            </a:r>
            <a:r>
              <a:rPr lang="cs-CZ" altLang="cs-CZ" sz="1600" b="1">
                <a:cs typeface="Calibri" panose="020F0502020204030204" pitchFamily="34" charset="0"/>
              </a:rPr>
              <a:t>, </a:t>
            </a:r>
            <a:r>
              <a:rPr lang="cs-CZ" altLang="cs-CZ" sz="1600" b="1">
                <a:solidFill>
                  <a:srgbClr val="FF0000"/>
                </a:solidFill>
                <a:cs typeface="Calibri" panose="020F0502020204030204" pitchFamily="34" charset="0"/>
              </a:rPr>
              <a:t>hrubý štěrk</a:t>
            </a:r>
            <a:r>
              <a:rPr lang="cs-CZ" altLang="cs-CZ" sz="1600" b="1">
                <a:cs typeface="Calibri" panose="020F0502020204030204" pitchFamily="34" charset="0"/>
              </a:rPr>
              <a:t>, ve kterém chybí jemnozem</a:t>
            </a:r>
          </a:p>
          <a:p>
            <a:pPr lvl="2" eaLnBrk="1" hangingPunct="1">
              <a:buSzPct val="75000"/>
            </a:pPr>
            <a:r>
              <a:rPr lang="cs-CZ" altLang="cs-CZ" sz="1600" b="1">
                <a:cs typeface="Calibri" panose="020F0502020204030204" pitchFamily="34" charset="0"/>
              </a:rPr>
              <a:t>bystřinný charakter toku</a:t>
            </a:r>
          </a:p>
          <a:p>
            <a:pPr lvl="2" eaLnBrk="1" hangingPunct="1">
              <a:buSzPct val="75000"/>
            </a:pPr>
            <a:r>
              <a:rPr lang="cs-CZ" altLang="cs-CZ" sz="1600" b="1">
                <a:cs typeface="Calibri" panose="020F0502020204030204" pitchFamily="34" charset="0"/>
              </a:rPr>
              <a:t>typicky javory, olše lepkavá, olše šedá, vrba křehká, keřovité vrby (vrba nachová, vrba lýkovcová, vrba šedá) </a:t>
            </a:r>
          </a:p>
          <a:p>
            <a:pPr lvl="2" eaLnBrk="1" hangingPunct="1">
              <a:buSzPct val="75000"/>
            </a:pPr>
            <a:r>
              <a:rPr lang="cs-CZ" altLang="cs-CZ" sz="1600" b="1">
                <a:cs typeface="Calibri" panose="020F0502020204030204" pitchFamily="34" charset="0"/>
              </a:rPr>
              <a:t>analogie s (6)L v nižších polohách</a:t>
            </a:r>
          </a:p>
          <a:p>
            <a:pPr lvl="2" eaLnBrk="1" hangingPunct="1">
              <a:buSzPct val="75000"/>
            </a:pPr>
            <a:r>
              <a:rPr lang="cs-CZ" altLang="cs-CZ" sz="1600" b="1">
                <a:cs typeface="Calibri" panose="020F0502020204030204" pitchFamily="34" charset="0"/>
              </a:rPr>
              <a:t>NPP Skalická Morávka – říčka Morávka nad Frýdkem-Místkem</a:t>
            </a:r>
          </a:p>
        </p:txBody>
      </p:sp>
      <p:pic>
        <p:nvPicPr>
          <p:cNvPr id="396292" name="Obrázek 6" descr="Obsah obrázku strom, exteriér, tráva, příroda&#10;&#10;Popis byl vytvořen automaticky">
            <a:extLst>
              <a:ext uri="{FF2B5EF4-FFF2-40B4-BE49-F238E27FC236}">
                <a16:creationId xmlns:a16="http://schemas.microsoft.com/office/drawing/2014/main" id="{71DCC7BE-EE68-E16C-A510-47ECFD070E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84563"/>
            <a:ext cx="36322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3" name="Obrázek 8" descr="Obsah obrázku tráva, rostlina, strom&#10;&#10;Popis byl vytvořen automaticky">
            <a:extLst>
              <a:ext uri="{FF2B5EF4-FFF2-40B4-BE49-F238E27FC236}">
                <a16:creationId xmlns:a16="http://schemas.microsoft.com/office/drawing/2014/main" id="{53755325-BFBD-2F57-7EC9-0014135103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75525" y="2573338"/>
            <a:ext cx="1763713"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4" name="Picture 5">
            <a:extLst>
              <a:ext uri="{FF2B5EF4-FFF2-40B4-BE49-F238E27FC236}">
                <a16:creationId xmlns:a16="http://schemas.microsoft.com/office/drawing/2014/main" id="{06C1C4EF-54A7-B53D-982C-78F7AFAEC81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7388" y="5289550"/>
            <a:ext cx="2101850" cy="157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6295" name="Obrázek 4" descr="Obsah obrázku exteriér, strom, země, skála&#10;&#10;Popis byl vytvořen automaticky">
            <a:extLst>
              <a:ext uri="{FF2B5EF4-FFF2-40B4-BE49-F238E27FC236}">
                <a16:creationId xmlns:a16="http://schemas.microsoft.com/office/drawing/2014/main" id="{6104B971-2CB8-B13D-34CC-0A79F60186D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87763" y="3484563"/>
            <a:ext cx="36322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BD2D2F9C-0FE2-78DB-290A-A7E631460CDA}"/>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398339" name="Rectangle 4">
            <a:extLst>
              <a:ext uri="{FF2B5EF4-FFF2-40B4-BE49-F238E27FC236}">
                <a16:creationId xmlns:a16="http://schemas.microsoft.com/office/drawing/2014/main" id="{B613BC28-F09C-D5A0-666B-391DDF3484F6}"/>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590550" indent="-179388">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(5)L – montánní jasanová olšina</a:t>
            </a:r>
          </a:p>
          <a:p>
            <a:pPr lvl="2" eaLnBrk="1" hangingPunct="1">
              <a:buSzPct val="75000"/>
            </a:pPr>
            <a:r>
              <a:rPr lang="cs-CZ" altLang="cs-CZ" sz="1600" b="1">
                <a:cs typeface="Calibri" panose="020F0502020204030204" pitchFamily="34" charset="0"/>
              </a:rPr>
              <a:t>kromě </a:t>
            </a:r>
            <a:r>
              <a:rPr lang="cs-CZ" altLang="cs-CZ" sz="1600" b="1">
                <a:solidFill>
                  <a:srgbClr val="FF0000"/>
                </a:solidFill>
                <a:cs typeface="Calibri" panose="020F0502020204030204" pitchFamily="34" charset="0"/>
              </a:rPr>
              <a:t>olše lepkavé </a:t>
            </a:r>
            <a:r>
              <a:rPr lang="cs-CZ" altLang="cs-CZ" sz="1600" b="1">
                <a:cs typeface="Calibri" panose="020F0502020204030204" pitchFamily="34" charset="0"/>
              </a:rPr>
              <a:t>pravidelná příměs </a:t>
            </a:r>
            <a:r>
              <a:rPr lang="cs-CZ" altLang="cs-CZ" sz="1600" b="1">
                <a:solidFill>
                  <a:srgbClr val="FF0000"/>
                </a:solidFill>
                <a:cs typeface="Calibri" panose="020F0502020204030204" pitchFamily="34" charset="0"/>
              </a:rPr>
              <a:t>olše šedé </a:t>
            </a:r>
            <a:r>
              <a:rPr lang="cs-CZ" altLang="cs-CZ" sz="1600" b="1">
                <a:cs typeface="Calibri" panose="020F0502020204030204" pitchFamily="34" charset="0"/>
              </a:rPr>
              <a:t>a </a:t>
            </a:r>
            <a:r>
              <a:rPr lang="cs-CZ" altLang="cs-CZ" sz="1600" b="1">
                <a:solidFill>
                  <a:srgbClr val="FF0000"/>
                </a:solidFill>
                <a:cs typeface="Calibri" panose="020F0502020204030204" pitchFamily="34" charset="0"/>
              </a:rPr>
              <a:t>smrku ztepilého</a:t>
            </a:r>
          </a:p>
          <a:p>
            <a:pPr lvl="2" eaLnBrk="1" hangingPunct="1">
              <a:buSzPct val="75000"/>
            </a:pPr>
            <a:r>
              <a:rPr lang="cs-CZ" altLang="cs-CZ" sz="1600" b="1">
                <a:cs typeface="Calibri" panose="020F0502020204030204" pitchFamily="34" charset="0"/>
              </a:rPr>
              <a:t>výrazně bystřinný charakter vodního toku – horní toky potoků vrchovin</a:t>
            </a:r>
          </a:p>
          <a:p>
            <a:pPr lvl="2" eaLnBrk="1" hangingPunct="1">
              <a:buSzPct val="75000"/>
            </a:pPr>
            <a:r>
              <a:rPr lang="cs-CZ" altLang="cs-CZ" sz="1600" b="1">
                <a:cs typeface="Calibri" panose="020F0502020204030204" pitchFamily="34" charset="0"/>
              </a:rPr>
              <a:t>v Podbeskydí často navazuje (2)L přímo na (5)L</a:t>
            </a:r>
          </a:p>
          <a:p>
            <a:pPr lvl="2" eaLnBrk="1" hangingPunct="1">
              <a:buSzPct val="75000"/>
            </a:pPr>
            <a:r>
              <a:rPr lang="cs-CZ" altLang="cs-CZ" sz="1600" b="1">
                <a:cs typeface="Calibri" panose="020F0502020204030204" pitchFamily="34" charset="0"/>
              </a:rPr>
              <a:t>např. Čeladenka v Beskydech</a:t>
            </a:r>
          </a:p>
        </p:txBody>
      </p:sp>
      <p:pic>
        <p:nvPicPr>
          <p:cNvPr id="398340" name="Obrázek 3" descr="Obsah obrázku strom, tráva, exteriér, rostlina&#10;&#10;Popis byl vytvořen automaticky">
            <a:extLst>
              <a:ext uri="{FF2B5EF4-FFF2-40B4-BE49-F238E27FC236}">
                <a16:creationId xmlns:a16="http://schemas.microsoft.com/office/drawing/2014/main" id="{632C4CED-BA3D-F1F8-BF5D-BAF92E38E6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2484438"/>
            <a:ext cx="56388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0F687A80-0314-1FD0-6CBC-C9D3C4D90B59}"/>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400387" name="Rectangle 4">
            <a:extLst>
              <a:ext uri="{FF2B5EF4-FFF2-40B4-BE49-F238E27FC236}">
                <a16:creationId xmlns:a16="http://schemas.microsoft.com/office/drawing/2014/main" id="{AA15C795-445A-81E9-C4CF-A799D915B1B3}"/>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590550" indent="-179388">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(6)L – luh olše šedé</a:t>
            </a:r>
          </a:p>
          <a:p>
            <a:pPr lvl="2" eaLnBrk="1" hangingPunct="1">
              <a:buSzPct val="75000"/>
            </a:pPr>
            <a:r>
              <a:rPr lang="cs-CZ" altLang="cs-CZ" sz="1600" b="1">
                <a:cs typeface="Calibri" panose="020F0502020204030204" pitchFamily="34" charset="0"/>
              </a:rPr>
              <a:t>pouze </a:t>
            </a:r>
            <a:r>
              <a:rPr lang="cs-CZ" altLang="cs-CZ" sz="1600" b="1">
                <a:solidFill>
                  <a:srgbClr val="FF0000"/>
                </a:solidFill>
                <a:cs typeface="Calibri" panose="020F0502020204030204" pitchFamily="34" charset="0"/>
              </a:rPr>
              <a:t>olše šedá</a:t>
            </a:r>
          </a:p>
          <a:p>
            <a:pPr lvl="2" eaLnBrk="1" hangingPunct="1">
              <a:buSzPct val="75000"/>
            </a:pPr>
            <a:r>
              <a:rPr lang="cs-CZ" altLang="cs-CZ" sz="1600" b="1">
                <a:cs typeface="Calibri" panose="020F0502020204030204" pitchFamily="34" charset="0"/>
              </a:rPr>
              <a:t>prudké horské potoky, </a:t>
            </a:r>
            <a:r>
              <a:rPr lang="cs-CZ" altLang="cs-CZ" sz="1600" b="1">
                <a:solidFill>
                  <a:srgbClr val="FF0000"/>
                </a:solidFill>
                <a:cs typeface="Calibri" panose="020F0502020204030204" pitchFamily="34" charset="0"/>
              </a:rPr>
              <a:t>výrazně balvanité koryto</a:t>
            </a:r>
            <a:r>
              <a:rPr lang="cs-CZ" altLang="cs-CZ" sz="1600" b="1">
                <a:cs typeface="Calibri" panose="020F0502020204030204" pitchFamily="34" charset="0"/>
              </a:rPr>
              <a:t>, vzácná jemnozem</a:t>
            </a:r>
          </a:p>
          <a:p>
            <a:pPr lvl="2" eaLnBrk="1" hangingPunct="1">
              <a:buSzPct val="75000"/>
            </a:pPr>
            <a:r>
              <a:rPr lang="cs-CZ" altLang="cs-CZ" sz="1600" b="1">
                <a:cs typeface="Calibri" panose="020F0502020204030204" pitchFamily="34" charset="0"/>
              </a:rPr>
              <a:t>Potoky v Krkonoších (např. Malá Úpa), Jeseníkách (Bílá Opava u Karlovy Studánky) aj.</a:t>
            </a:r>
          </a:p>
        </p:txBody>
      </p:sp>
      <p:pic>
        <p:nvPicPr>
          <p:cNvPr id="400388" name="Obrázek 2">
            <a:extLst>
              <a:ext uri="{FF2B5EF4-FFF2-40B4-BE49-F238E27FC236}">
                <a16:creationId xmlns:a16="http://schemas.microsoft.com/office/drawing/2014/main" id="{FB454F28-7E2D-20E5-46C2-913B8478A0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91050" y="2214563"/>
            <a:ext cx="4481513"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89" name="Obrázek 4">
            <a:extLst>
              <a:ext uri="{FF2B5EF4-FFF2-40B4-BE49-F238E27FC236}">
                <a16:creationId xmlns:a16="http://schemas.microsoft.com/office/drawing/2014/main" id="{2FB15ECB-491C-99B4-0CC8-97373169D63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438" y="2214563"/>
            <a:ext cx="4481512"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73529A3E-08C3-B550-780D-13680159FB7F}"/>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402435" name="Rectangle 4">
            <a:extLst>
              <a:ext uri="{FF2B5EF4-FFF2-40B4-BE49-F238E27FC236}">
                <a16:creationId xmlns:a16="http://schemas.microsoft.com/office/drawing/2014/main" id="{73E87165-DD01-C3DA-60F2-4AF089C1D4CB}"/>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590550" indent="-179388">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(7)L – smrkový luh</a:t>
            </a:r>
          </a:p>
          <a:p>
            <a:pPr lvl="2" eaLnBrk="1" hangingPunct="1">
              <a:buSzPct val="75000"/>
            </a:pPr>
            <a:r>
              <a:rPr lang="cs-CZ" altLang="cs-CZ" sz="1600" b="1">
                <a:cs typeface="Calibri" panose="020F0502020204030204" pitchFamily="34" charset="0"/>
              </a:rPr>
              <a:t>nejvyšší polohy</a:t>
            </a:r>
          </a:p>
          <a:p>
            <a:pPr lvl="2" eaLnBrk="1" hangingPunct="1">
              <a:buSzPct val="75000"/>
            </a:pPr>
            <a:r>
              <a:rPr lang="cs-CZ" altLang="cs-CZ" sz="1600" b="1">
                <a:cs typeface="Calibri" panose="020F0502020204030204" pitchFamily="34" charset="0"/>
              </a:rPr>
              <a:t>dominuje smrk ztepilý</a:t>
            </a:r>
          </a:p>
          <a:p>
            <a:pPr lvl="2" eaLnBrk="1" hangingPunct="1">
              <a:buSzPct val="75000"/>
            </a:pPr>
            <a:r>
              <a:rPr lang="cs-CZ" altLang="cs-CZ" sz="1600" b="1">
                <a:solidFill>
                  <a:srgbClr val="FF0000"/>
                </a:solidFill>
                <a:cs typeface="Calibri" panose="020F0502020204030204" pitchFamily="34" charset="0"/>
              </a:rPr>
              <a:t>Labe v Labském dole v Krkonoších</a:t>
            </a:r>
          </a:p>
        </p:txBody>
      </p:sp>
      <p:pic>
        <p:nvPicPr>
          <p:cNvPr id="402436" name="Obrázek 2">
            <a:extLst>
              <a:ext uri="{FF2B5EF4-FFF2-40B4-BE49-F238E27FC236}">
                <a16:creationId xmlns:a16="http://schemas.microsoft.com/office/drawing/2014/main" id="{F6CB9E10-0405-B3EF-105C-E298BD1FE6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2187575"/>
            <a:ext cx="44958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7" name="Obrázek 4">
            <a:extLst>
              <a:ext uri="{FF2B5EF4-FFF2-40B4-BE49-F238E27FC236}">
                <a16:creationId xmlns:a16="http://schemas.microsoft.com/office/drawing/2014/main" id="{1528F7B6-3634-13FB-4029-10B09E30192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70425" y="2187575"/>
            <a:ext cx="44958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68ABC828-D7B8-7C9B-619A-7872347BEAC2}"/>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410628" name="Rectangle 4">
            <a:extLst>
              <a:ext uri="{FF2B5EF4-FFF2-40B4-BE49-F238E27FC236}">
                <a16:creationId xmlns:a16="http://schemas.microsoft.com/office/drawing/2014/main" id="{8BEB2946-931F-C8A7-2092-E5E51785B193}"/>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1600" b="1" dirty="0">
                <a:solidFill>
                  <a:srgbClr val="FF0000"/>
                </a:solidFill>
                <a:cs typeface="Calibri" panose="020F0502020204030204" pitchFamily="34" charset="0"/>
              </a:rPr>
              <a:t>U – úžlabní</a:t>
            </a:r>
          </a:p>
          <a:p>
            <a:pPr marL="263525" lvl="1" indent="-179388" eaLnBrk="1" hangingPunct="1">
              <a:buSzPct val="75000"/>
              <a:buFont typeface="Arial" panose="020B0604020202020204" pitchFamily="34" charset="0"/>
              <a:buChar char="•"/>
              <a:defRPr/>
            </a:pPr>
            <a:r>
              <a:rPr lang="cs-CZ" altLang="cs-CZ" sz="1600" b="1" dirty="0">
                <a:solidFill>
                  <a:srgbClr val="FF0000"/>
                </a:solidFill>
                <a:cs typeface="Calibri" panose="020F0502020204030204" pitchFamily="34" charset="0"/>
              </a:rPr>
              <a:t>„obohacená“ a „normální, hlinitá, oglejená, glejová“</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spojuje znaky EK J a L – </a:t>
            </a:r>
            <a:r>
              <a:rPr lang="cs-CZ" altLang="cs-CZ" sz="1600" b="1" dirty="0">
                <a:solidFill>
                  <a:srgbClr val="FF0000"/>
                </a:solidFill>
                <a:cs typeface="Calibri" panose="020F0502020204030204" pitchFamily="34" charset="0"/>
              </a:rPr>
              <a:t>obohacení humusem </a:t>
            </a:r>
            <a:r>
              <a:rPr lang="cs-CZ" altLang="cs-CZ" sz="1600" b="1" dirty="0">
                <a:cs typeface="Calibri" panose="020F0502020204030204" pitchFamily="34" charset="0"/>
              </a:rPr>
              <a:t>(ronem po svahu a hromaděním v úžlabině) i </a:t>
            </a:r>
            <a:r>
              <a:rPr lang="cs-CZ" altLang="cs-CZ" sz="1600" b="1" dirty="0">
                <a:solidFill>
                  <a:srgbClr val="FF0000"/>
                </a:solidFill>
                <a:cs typeface="Calibri" panose="020F0502020204030204" pitchFamily="34" charset="0"/>
              </a:rPr>
              <a:t>vodou</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reliéf: </a:t>
            </a:r>
            <a:r>
              <a:rPr lang="cs-CZ" altLang="cs-CZ" sz="1600" b="1" dirty="0">
                <a:solidFill>
                  <a:srgbClr val="FF0000"/>
                </a:solidFill>
                <a:cs typeface="Calibri" panose="020F0502020204030204" pitchFamily="34" charset="0"/>
              </a:rPr>
              <a:t>erozní</a:t>
            </a:r>
            <a:r>
              <a:rPr lang="cs-CZ" altLang="cs-CZ" sz="1600" b="1" dirty="0">
                <a:cs typeface="Calibri" panose="020F0502020204030204" pitchFamily="34" charset="0"/>
              </a:rPr>
              <a:t> – hluboce zařízlé žleby, zářezy potoků (střídá se </a:t>
            </a:r>
            <a:r>
              <a:rPr lang="cs-CZ" altLang="cs-CZ" sz="1600" b="1" dirty="0">
                <a:solidFill>
                  <a:srgbClr val="FF0000"/>
                </a:solidFill>
                <a:cs typeface="Calibri" panose="020F0502020204030204" pitchFamily="34" charset="0"/>
              </a:rPr>
              <a:t>tvar písmene V a U</a:t>
            </a:r>
            <a:r>
              <a:rPr lang="cs-CZ" altLang="cs-CZ" sz="1600" b="1" dirty="0">
                <a:cs typeface="Calibri" panose="020F0502020204030204" pitchFamily="34" charset="0"/>
              </a:rPr>
              <a:t>); </a:t>
            </a:r>
            <a:r>
              <a:rPr lang="cs-CZ" altLang="cs-CZ" sz="1600" b="1" dirty="0">
                <a:solidFill>
                  <a:srgbClr val="FF0000"/>
                </a:solidFill>
                <a:cs typeface="Calibri" panose="020F0502020204030204" pitchFamily="34" charset="0"/>
              </a:rPr>
              <a:t>velmi často suťovité dno</a:t>
            </a:r>
            <a:r>
              <a:rPr lang="cs-CZ" altLang="cs-CZ" sz="1600" b="1" dirty="0">
                <a:cs typeface="Calibri" panose="020F0502020204030204" pitchFamily="34" charset="0"/>
              </a:rPr>
              <a:t>; zahrnuje </a:t>
            </a:r>
            <a:r>
              <a:rPr lang="cs-CZ" altLang="cs-CZ" sz="1600" b="1" dirty="0">
                <a:solidFill>
                  <a:srgbClr val="FF0000"/>
                </a:solidFill>
                <a:cs typeface="Calibri" panose="020F0502020204030204" pitchFamily="34" charset="0"/>
              </a:rPr>
              <a:t>úzké a nesouvislé aluvium </a:t>
            </a:r>
            <a:r>
              <a:rPr lang="cs-CZ" altLang="cs-CZ" sz="1600" b="1" dirty="0">
                <a:cs typeface="Calibri" panose="020F0502020204030204" pitchFamily="34" charset="0"/>
              </a:rPr>
              <a:t>a vlhkou, často kamenitou bázi svahu, vodní tok </a:t>
            </a:r>
            <a:r>
              <a:rPr lang="cs-CZ" altLang="cs-CZ" sz="1600" b="1" dirty="0">
                <a:solidFill>
                  <a:srgbClr val="FF0000"/>
                </a:solidFill>
                <a:cs typeface="Calibri" panose="020F0502020204030204" pitchFamily="34" charset="0"/>
              </a:rPr>
              <a:t>nemeandruje v nivě</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navazuje na EK L směrem k pramenným částem toků </a:t>
            </a:r>
            <a:endParaRPr lang="cs-CZ" altLang="cs-CZ" sz="1600" b="1" dirty="0">
              <a:solidFill>
                <a:srgbClr val="FF0000"/>
              </a:solidFill>
              <a:cs typeface="Calibri" panose="020F0502020204030204" pitchFamily="34" charset="0"/>
            </a:endParaRP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půda: písčitá až písčitohlinitá; skeletovitost 30–100 %; středně bohatá až bohatá bázemi a dusíkem; fluvizemě, rankery, kambizemě, pseudogleje, gleje; oglejení minimálně slabě</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voda: ve vegetačním období sezóně místy prosychá </a:t>
            </a:r>
          </a:p>
          <a:p>
            <a:pPr marL="263525" lvl="1" indent="-180975" eaLnBrk="1" hangingPunct="1">
              <a:buSzPct val="75000"/>
              <a:buFont typeface="Arial" panose="020B0604020202020204" pitchFamily="34" charset="0"/>
              <a:buChar char="•"/>
              <a:defRPr/>
            </a:pPr>
            <a:r>
              <a:rPr lang="cs-CZ" altLang="cs-CZ" sz="1600" b="1" dirty="0">
                <a:cs typeface="Calibri" panose="020F0502020204030204" pitchFamily="34" charset="0"/>
              </a:rPr>
              <a:t>biota: číslo na pozici LVS </a:t>
            </a:r>
            <a:r>
              <a:rPr lang="cs-CZ" altLang="cs-CZ" sz="1600" b="1" dirty="0">
                <a:solidFill>
                  <a:srgbClr val="FF0000"/>
                </a:solidFill>
                <a:cs typeface="Calibri" panose="020F0502020204030204" pitchFamily="34" charset="0"/>
              </a:rPr>
              <a:t>neodpovídá vegetačnímu stupni</a:t>
            </a:r>
            <a:r>
              <a:rPr lang="cs-CZ" altLang="cs-CZ" sz="1600" b="1" dirty="0">
                <a:cs typeface="Calibri" panose="020F0502020204030204" pitchFamily="34" charset="0"/>
              </a:rPr>
              <a:t>, ale </a:t>
            </a:r>
          </a:p>
          <a:p>
            <a:pPr marL="82550" lvl="1" indent="0" eaLnBrk="1" hangingPunct="1">
              <a:buSzPct val="75000"/>
              <a:buFontTx/>
              <a:buNone/>
              <a:defRPr/>
            </a:pPr>
            <a:r>
              <a:rPr lang="cs-CZ" altLang="cs-CZ" sz="1600" b="1" dirty="0">
                <a:cs typeface="Calibri" panose="020F0502020204030204" pitchFamily="34" charset="0"/>
              </a:rPr>
              <a:t>označuje specifická společenstva!</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typická skladba jasanu a javoru, </a:t>
            </a:r>
            <a:r>
              <a:rPr lang="cs-CZ" altLang="cs-CZ" sz="1600" b="1" dirty="0">
                <a:solidFill>
                  <a:srgbClr val="FF0000"/>
                </a:solidFill>
                <a:cs typeface="Calibri" panose="020F0502020204030204" pitchFamily="34" charset="0"/>
              </a:rPr>
              <a:t>přechod mezi </a:t>
            </a:r>
          </a:p>
          <a:p>
            <a:pPr marL="84137" lvl="1" indent="0" eaLnBrk="1" hangingPunct="1">
              <a:buSzPct val="75000"/>
              <a:buFontTx/>
              <a:buNone/>
              <a:defRPr/>
            </a:pPr>
            <a:r>
              <a:rPr lang="cs-CZ" altLang="cs-CZ" sz="1600" b="1" dirty="0">
                <a:solidFill>
                  <a:srgbClr val="FF0000"/>
                </a:solidFill>
                <a:cs typeface="Calibri" panose="020F0502020204030204" pitchFamily="34" charset="0"/>
              </a:rPr>
              <a:t>suťovými lesy a luhy</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(3)U – úžlabní javorová jasenina</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(5)U – úžlabní jasanová javořina</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ve vyšších polohách sloučeno se SLT EK V</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návaznost v terénu: EK J, A, L, F (F–U–F)</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např. Moravskoslezské Beskydy (typicky)</a:t>
            </a:r>
          </a:p>
        </p:txBody>
      </p:sp>
      <p:pic>
        <p:nvPicPr>
          <p:cNvPr id="404484" name="Picture 5">
            <a:extLst>
              <a:ext uri="{FF2B5EF4-FFF2-40B4-BE49-F238E27FC236}">
                <a16:creationId xmlns:a16="http://schemas.microsoft.com/office/drawing/2014/main" id="{48E4C38E-C66F-85D8-B83C-5E8941CB72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4485" name="Freeform 6">
            <a:extLst>
              <a:ext uri="{FF2B5EF4-FFF2-40B4-BE49-F238E27FC236}">
                <a16:creationId xmlns:a16="http://schemas.microsoft.com/office/drawing/2014/main" id="{500E6236-FA12-E452-E585-479117235F0A}"/>
              </a:ext>
            </a:extLst>
          </p:cNvPr>
          <p:cNvSpPr>
            <a:spLocks/>
          </p:cNvSpPr>
          <p:nvPr/>
        </p:nvSpPr>
        <p:spPr bwMode="auto">
          <a:xfrm>
            <a:off x="8982075" y="5454650"/>
            <a:ext cx="180975" cy="1123950"/>
          </a:xfrm>
          <a:custGeom>
            <a:avLst/>
            <a:gdLst>
              <a:gd name="T0" fmla="*/ 2147483646 w 114"/>
              <a:gd name="T1" fmla="*/ 0 h 708"/>
              <a:gd name="T2" fmla="*/ 0 w 114"/>
              <a:gd name="T3" fmla="*/ 2147483646 h 708"/>
              <a:gd name="T4" fmla="*/ 0 w 114"/>
              <a:gd name="T5" fmla="*/ 2147483646 h 708"/>
              <a:gd name="T6" fmla="*/ 2147483646 w 114"/>
              <a:gd name="T7" fmla="*/ 2147483646 h 708"/>
              <a:gd name="T8" fmla="*/ 2147483646 w 114"/>
              <a:gd name="T9" fmla="*/ 2147483646 h 708"/>
              <a:gd name="T10" fmla="*/ 2147483646 w 114"/>
              <a:gd name="T11" fmla="*/ 2147483646 h 708"/>
              <a:gd name="T12" fmla="*/ 2147483646 w 114"/>
              <a:gd name="T13" fmla="*/ 0 h 7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4" h="708">
                <a:moveTo>
                  <a:pt x="114" y="0"/>
                </a:moveTo>
                <a:lnTo>
                  <a:pt x="0" y="340"/>
                </a:lnTo>
                <a:lnTo>
                  <a:pt x="0" y="538"/>
                </a:lnTo>
                <a:lnTo>
                  <a:pt x="57" y="708"/>
                </a:lnTo>
                <a:lnTo>
                  <a:pt x="57" y="368"/>
                </a:lnTo>
                <a:lnTo>
                  <a:pt x="114" y="198"/>
                </a:lnTo>
                <a:lnTo>
                  <a:pt x="114"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1" name="Obrázek 2">
            <a:extLst>
              <a:ext uri="{FF2B5EF4-FFF2-40B4-BE49-F238E27FC236}">
                <a16:creationId xmlns:a16="http://schemas.microsoft.com/office/drawing/2014/main" id="{A5568176-5B5B-E9FC-F825-79CC3E8E365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31740" y="2915486"/>
            <a:ext cx="2615897" cy="3924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C472E2E8-06B5-F022-3001-73E49671B17D}"/>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3797976" y="0"/>
            <a:ext cx="5346023" cy="3564015"/>
          </a:xfrm>
          <a:prstGeom prst="rect">
            <a:avLst/>
          </a:prstGeom>
        </p:spPr>
      </p:pic>
      <p:pic>
        <p:nvPicPr>
          <p:cNvPr id="406530" name="Picture 5">
            <a:extLst>
              <a:ext uri="{FF2B5EF4-FFF2-40B4-BE49-F238E27FC236}">
                <a16:creationId xmlns:a16="http://schemas.microsoft.com/office/drawing/2014/main" id="{6126DB82-451C-AB32-61D4-29F19496B2A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2615896" cy="348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a:extLst>
              <a:ext uri="{FF2B5EF4-FFF2-40B4-BE49-F238E27FC236}">
                <a16:creationId xmlns:a16="http://schemas.microsoft.com/office/drawing/2014/main" id="{D8D74837-5716-1A96-1ACB-D075A2B19D8F}"/>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Biogeografie ČR</a:t>
            </a:r>
          </a:p>
        </p:txBody>
      </p:sp>
      <p:sp>
        <p:nvSpPr>
          <p:cNvPr id="24579" name="Rectangle 3">
            <a:extLst>
              <a:ext uri="{FF2B5EF4-FFF2-40B4-BE49-F238E27FC236}">
                <a16:creationId xmlns:a16="http://schemas.microsoft.com/office/drawing/2014/main" id="{E9D888E3-1608-F562-D14D-798AEB160919}"/>
              </a:ext>
            </a:extLst>
          </p:cNvPr>
          <p:cNvSpPr>
            <a:spLocks noGrp="1" noChangeArrowheads="1"/>
          </p:cNvSpPr>
          <p:nvPr>
            <p:ph type="body" sz="half" idx="1"/>
          </p:nvPr>
        </p:nvSpPr>
        <p:spPr>
          <a:xfrm>
            <a:off x="161925" y="971550"/>
            <a:ext cx="8820150" cy="2052638"/>
          </a:xfrm>
        </p:spPr>
        <p:txBody>
          <a:bodyPr/>
          <a:lstStyle/>
          <a:p>
            <a:pPr marL="0" indent="0" eaLnBrk="1" hangingPunct="1">
              <a:buSzPct val="75000"/>
              <a:buFontTx/>
              <a:buNone/>
              <a:defRPr/>
            </a:pPr>
            <a:r>
              <a:rPr lang="cs-CZ" sz="2000" b="1" dirty="0">
                <a:cs typeface="Calibri" panose="020F0502020204030204" pitchFamily="34" charset="0"/>
              </a:rPr>
              <a:t>= </a:t>
            </a:r>
            <a:r>
              <a:rPr lang="cs-CZ" sz="2000" b="1" dirty="0">
                <a:solidFill>
                  <a:srgbClr val="FF0000"/>
                </a:solidFill>
                <a:cs typeface="Calibri" panose="020F0502020204030204" pitchFamily="34" charset="0"/>
              </a:rPr>
              <a:t>věda o rozšíření</a:t>
            </a:r>
            <a:r>
              <a:rPr lang="cs-CZ" sz="2000" b="1" dirty="0">
                <a:cs typeface="Calibri" panose="020F0502020204030204" pitchFamily="34" charset="0"/>
              </a:rPr>
              <a:t>, vývoji, a změnách organismů a jejich společenstev v prostoru a čase</a:t>
            </a:r>
          </a:p>
          <a:p>
            <a:pPr eaLnBrk="1" hangingPunct="1">
              <a:buFont typeface="Arial" panose="020B0604020202020204" pitchFamily="34" charset="0"/>
              <a:buChar char="•"/>
              <a:defRPr/>
            </a:pPr>
            <a:r>
              <a:rPr lang="cs-CZ" altLang="en-US" sz="2000" b="1" dirty="0"/>
              <a:t>Culek, M. a kol.: Biogeografické regiony České republiky. Masarykova univerzita, Brno. 2013. </a:t>
            </a:r>
            <a:r>
              <a:rPr lang="cs-CZ" altLang="en-US" sz="2000" b="1" baseline="30000" dirty="0"/>
              <a:t>1)</a:t>
            </a:r>
            <a:endParaRPr lang="cs-CZ" altLang="en-US" sz="2000" b="1" dirty="0"/>
          </a:p>
          <a:p>
            <a:pPr eaLnBrk="1" hangingPunct="1">
              <a:buFont typeface="Arial" panose="020B0604020202020204" pitchFamily="34" charset="0"/>
              <a:buChar char="•"/>
              <a:defRPr/>
            </a:pPr>
            <a:r>
              <a:rPr lang="cs-CZ" altLang="en-US" sz="2000" b="1" dirty="0"/>
              <a:t>Culek, M. a kol.: Biogeografické členění České republiky II díl. AOPK ČR, Praha. 2005. </a:t>
            </a:r>
            <a:r>
              <a:rPr lang="cs-CZ" altLang="en-US" sz="2000" b="1" baseline="30000" dirty="0"/>
              <a:t>1)</a:t>
            </a:r>
          </a:p>
        </p:txBody>
      </p:sp>
      <p:pic>
        <p:nvPicPr>
          <p:cNvPr id="47108" name="Picture 4">
            <a:extLst>
              <a:ext uri="{FF2B5EF4-FFF2-40B4-BE49-F238E27FC236}">
                <a16:creationId xmlns:a16="http://schemas.microsoft.com/office/drawing/2014/main" id="{C588E8EB-0EE6-2DF8-D070-6C97A79018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1650" y="3089275"/>
            <a:ext cx="170973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Obrázek 2">
            <a:extLst>
              <a:ext uri="{FF2B5EF4-FFF2-40B4-BE49-F238E27FC236}">
                <a16:creationId xmlns:a16="http://schemas.microsoft.com/office/drawing/2014/main" id="{13E2BB5A-5745-BC23-F688-A7DB0DDD803D}"/>
              </a:ext>
            </a:extLst>
          </p:cNvPr>
          <p:cNvPicPr>
            <a:picLocks noChangeAspect="1"/>
          </p:cNvPicPr>
          <p:nvPr/>
        </p:nvPicPr>
        <p:blipFill>
          <a:blip r:embed="rId4" cstate="screen">
            <a:extLst>
              <a:ext uri="{28A0092B-C50C-407E-A947-70E740481C1C}">
                <a14:useLocalDpi xmlns:a14="http://schemas.microsoft.com/office/drawing/2010/main"/>
              </a:ext>
            </a:extLst>
          </a:blip>
          <a:srcRect l="2127" r="2127"/>
          <a:stretch>
            <a:fillRect/>
          </a:stretch>
        </p:blipFill>
        <p:spPr bwMode="auto">
          <a:xfrm>
            <a:off x="1150938" y="3082925"/>
            <a:ext cx="1785937"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ovéPole 7">
            <a:extLst>
              <a:ext uri="{FF2B5EF4-FFF2-40B4-BE49-F238E27FC236}">
                <a16:creationId xmlns:a16="http://schemas.microsoft.com/office/drawing/2014/main" id="{D08CBDE9-10AE-C965-CED2-ADDF14E7CEA0}"/>
              </a:ext>
            </a:extLst>
          </p:cNvPr>
          <p:cNvSpPr txBox="1">
            <a:spLocks noChangeArrowheads="1"/>
          </p:cNvSpPr>
          <p:nvPr/>
        </p:nvSpPr>
        <p:spPr bwMode="auto">
          <a:xfrm>
            <a:off x="296863" y="6488113"/>
            <a:ext cx="8550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baseline="30000">
                <a:latin typeface="Arial" panose="020B0604020202020204" pitchFamily="34" charset="0"/>
              </a:rPr>
              <a:t>1) </a:t>
            </a:r>
            <a:r>
              <a:rPr lang="cs-CZ" altLang="cs-CZ" sz="1800">
                <a:latin typeface="Arial" panose="020B0604020202020204" pitchFamily="34" charset="0"/>
              </a:rPr>
              <a:t>Nasdíleno na </a:t>
            </a:r>
            <a:r>
              <a:rPr lang="cs-CZ" altLang="en-US" sz="1800">
                <a:solidFill>
                  <a:schemeClr val="accent2"/>
                </a:solidFill>
                <a:latin typeface="Arial" panose="020B0604020202020204" pitchFamily="34" charset="0"/>
                <a:hlinkClick r:id="rId5"/>
              </a:rPr>
              <a:t>http://user.mendelu.cz/xfriedl/</a:t>
            </a:r>
            <a:r>
              <a:rPr lang="cs-CZ" altLang="cs-CZ" sz="1800" b="1">
                <a:latin typeface="Arial" panose="020B0604020202020204" pitchFamily="34" charset="0"/>
              </a:rPr>
              <a:t> </a:t>
            </a:r>
            <a:endParaRPr lang="cs-CZ" altLang="cs-CZ" sz="1800" b="1" baseline="30000">
              <a:latin typeface="Arial" panose="020B0604020202020204" pitchFamily="34" charset="0"/>
            </a:endParaRPr>
          </a:p>
        </p:txBody>
      </p:sp>
      <p:sp>
        <p:nvSpPr>
          <p:cNvPr id="2" name="TextovéPole 1">
            <a:extLst>
              <a:ext uri="{FF2B5EF4-FFF2-40B4-BE49-F238E27FC236}">
                <a16:creationId xmlns:a16="http://schemas.microsoft.com/office/drawing/2014/main" id="{73B20A5D-709D-7AAF-FB09-EE0152065518}"/>
              </a:ext>
            </a:extLst>
          </p:cNvPr>
          <p:cNvSpPr txBox="1"/>
          <p:nvPr/>
        </p:nvSpPr>
        <p:spPr>
          <a:xfrm>
            <a:off x="182563" y="5715000"/>
            <a:ext cx="6364287" cy="708025"/>
          </a:xfrm>
          <a:prstGeom prst="rect">
            <a:avLst/>
          </a:prstGeom>
          <a:noFill/>
        </p:spPr>
        <p:txBody>
          <a:bodyPr>
            <a:spAutoFit/>
          </a:bodyPr>
          <a:lstStyle/>
          <a:p>
            <a:pPr marL="285750" indent="-285750">
              <a:buFont typeface="Arial" panose="020B0604020202020204" pitchFamily="34" charset="0"/>
              <a:buChar char="•"/>
              <a:defRPr/>
            </a:pPr>
            <a:r>
              <a:rPr lang="cs-CZ" sz="2000" b="1" dirty="0">
                <a:latin typeface="Calibri" panose="020F0502020204030204" pitchFamily="34" charset="0"/>
                <a:cs typeface="Calibri" panose="020F0502020204030204" pitchFamily="34" charset="0"/>
              </a:rPr>
              <a:t>Existují i další členění, např. fytogeografické</a:t>
            </a:r>
            <a:endParaRPr lang="cs-CZ" altLang="en-US" sz="2000" b="1" dirty="0">
              <a:latin typeface="Calibri" panose="020F0502020204030204" pitchFamily="34" charset="0"/>
              <a:cs typeface="Calibri" panose="020F0502020204030204" pitchFamily="34" charset="0"/>
            </a:endParaRPr>
          </a:p>
          <a:p>
            <a:pPr>
              <a:defRPr/>
            </a:pPr>
            <a:endParaRPr lang="cs-CZ" sz="2000" dirty="0">
              <a:latin typeface="Calibri" panose="020F0502020204030204" pitchFamily="34" charset="0"/>
              <a:cs typeface="Calibri" panose="020F0502020204030204" pitchFamily="34"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638C19AF-F809-697F-028F-79564B51A4F2}"/>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414724" name="Rectangle 4">
            <a:extLst>
              <a:ext uri="{FF2B5EF4-FFF2-40B4-BE49-F238E27FC236}">
                <a16:creationId xmlns:a16="http://schemas.microsoft.com/office/drawing/2014/main" id="{7E8186C5-AE6C-EB3C-D772-8E7491209425}"/>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1600" b="1" dirty="0">
                <a:solidFill>
                  <a:srgbClr val="FF0000"/>
                </a:solidFill>
                <a:cs typeface="Calibri" panose="020F0502020204030204" pitchFamily="34" charset="0"/>
              </a:rPr>
              <a:t>V – vlhká </a:t>
            </a:r>
            <a:r>
              <a:rPr lang="cs-CZ" altLang="cs-CZ" sz="1600" b="1" dirty="0">
                <a:cs typeface="Calibri" panose="020F0502020204030204" pitchFamily="34" charset="0"/>
              </a:rPr>
              <a:t>(podmáčená)</a:t>
            </a:r>
          </a:p>
          <a:p>
            <a:pPr marL="263525" lvl="1" indent="-179388" eaLnBrk="1" hangingPunct="1">
              <a:buSzPct val="75000"/>
              <a:buFont typeface="Arial" panose="020B0604020202020204" pitchFamily="34" charset="0"/>
              <a:buChar char="•"/>
              <a:defRPr/>
            </a:pPr>
            <a:r>
              <a:rPr lang="cs-CZ" altLang="cs-CZ" sz="1600" b="1" dirty="0">
                <a:solidFill>
                  <a:srgbClr val="FF0000"/>
                </a:solidFill>
                <a:cs typeface="Calibri" panose="020F0502020204030204" pitchFamily="34" charset="0"/>
              </a:rPr>
              <a:t>„vápencová a ultrabazická až obohacená“ a „oglejená a glejová“</a:t>
            </a:r>
          </a:p>
          <a:p>
            <a:pPr marL="263525" lvl="1" indent="-179388" eaLnBrk="1" hangingPunct="1">
              <a:buSzPct val="75000"/>
              <a:buFont typeface="Arial" panose="020B0604020202020204" pitchFamily="34" charset="0"/>
              <a:buChar char="•"/>
              <a:defRPr/>
            </a:pPr>
            <a:r>
              <a:rPr lang="cs-CZ" altLang="cs-CZ" sz="1600" b="1" dirty="0">
                <a:solidFill>
                  <a:srgbClr val="FF0000"/>
                </a:solidFill>
                <a:cs typeface="Calibri" panose="020F0502020204030204" pitchFamily="34" charset="0"/>
              </a:rPr>
              <a:t>obohacená vodou, méně dusíkem</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reliéf: </a:t>
            </a:r>
            <a:r>
              <a:rPr lang="cs-CZ" altLang="cs-CZ" sz="1600" b="1" dirty="0">
                <a:solidFill>
                  <a:srgbClr val="FF0000"/>
                </a:solidFill>
                <a:cs typeface="Calibri" panose="020F0502020204030204" pitchFamily="34" charset="0"/>
              </a:rPr>
              <a:t>prameniště</a:t>
            </a:r>
            <a:r>
              <a:rPr lang="cs-CZ" altLang="cs-CZ" sz="1600" b="1" dirty="0">
                <a:cs typeface="Calibri" panose="020F0502020204030204" pitchFamily="34" charset="0"/>
              </a:rPr>
              <a:t> a okolí, vyšší potoční či říční terasy, </a:t>
            </a:r>
            <a:r>
              <a:rPr lang="cs-CZ" altLang="cs-CZ" sz="1600" b="1" dirty="0">
                <a:solidFill>
                  <a:srgbClr val="FF0000"/>
                </a:solidFill>
                <a:cs typeface="Calibri" panose="020F0502020204030204" pitchFamily="34" charset="0"/>
              </a:rPr>
              <a:t>táhlé svahy</a:t>
            </a:r>
            <a:r>
              <a:rPr lang="cs-CZ" altLang="cs-CZ" sz="1600" b="1" dirty="0">
                <a:cs typeface="Calibri" panose="020F0502020204030204" pitchFamily="34" charset="0"/>
              </a:rPr>
              <a:t>, deluvia</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půda: písčitá až jílovitá; skeletovitost 0–100 %; středně bohatá až nadbytek bází a dusíku; pseudoglej, glej, kambizem oglejená či glejová, hnědozem oglejená, kryptopodzol oglejený; oglejení minimálně oglejený subtyp</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voda: v sezóně místy prosychá</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biota: </a:t>
            </a:r>
            <a:r>
              <a:rPr lang="cs-CZ" altLang="cs-CZ" sz="1600" b="1" dirty="0">
                <a:solidFill>
                  <a:srgbClr val="FF0000"/>
                </a:solidFill>
                <a:cs typeface="Calibri" panose="020F0502020204030204" pitchFamily="34" charset="0"/>
              </a:rPr>
              <a:t>vegetace odpovídá VS</a:t>
            </a:r>
            <a:r>
              <a:rPr lang="cs-CZ" altLang="cs-CZ" sz="1600" b="1" dirty="0">
                <a:cs typeface="Calibri" panose="020F0502020204030204" pitchFamily="34" charset="0"/>
              </a:rPr>
              <a:t>, přestože je půda vlhká, </a:t>
            </a:r>
            <a:r>
              <a:rPr lang="cs-CZ" altLang="cs-CZ" sz="1600" b="1" dirty="0">
                <a:solidFill>
                  <a:srgbClr val="FF0000"/>
                </a:solidFill>
                <a:cs typeface="Calibri" panose="020F0502020204030204" pitchFamily="34" charset="0"/>
              </a:rPr>
              <a:t>chybí zde olše</a:t>
            </a:r>
            <a:r>
              <a:rPr lang="cs-CZ" altLang="cs-CZ" sz="1600" b="1" dirty="0">
                <a:cs typeface="Calibri" panose="020F0502020204030204" pitchFamily="34" charset="0"/>
              </a:rPr>
              <a:t>, zastoupení nitrofytů a hygrofytů, často </a:t>
            </a:r>
            <a:r>
              <a:rPr lang="cs-CZ" altLang="cs-CZ" sz="1600" b="1" dirty="0">
                <a:solidFill>
                  <a:srgbClr val="FF0000"/>
                </a:solidFill>
                <a:cs typeface="Calibri" panose="020F0502020204030204" pitchFamily="34" charset="0"/>
              </a:rPr>
              <a:t>klenbová společenstva</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1–8V</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návaznost v terénu: EK L, U, D (B, H)</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z vodou ovlivněných edafických kategorií nejbohatší </a:t>
            </a:r>
          </a:p>
          <a:p>
            <a:pPr marL="84137" lvl="1" indent="0" eaLnBrk="1" hangingPunct="1">
              <a:buSzPct val="75000"/>
              <a:buFontTx/>
              <a:buNone/>
              <a:defRPr/>
            </a:pPr>
            <a:r>
              <a:rPr lang="cs-CZ" altLang="cs-CZ" sz="1600" b="1" dirty="0">
                <a:cs typeface="Calibri" panose="020F0502020204030204" pitchFamily="34" charset="0"/>
              </a:rPr>
              <a:t>(T, Q, P, O, </a:t>
            </a:r>
            <a:r>
              <a:rPr lang="cs-CZ" altLang="cs-CZ" sz="1600" b="1" dirty="0">
                <a:solidFill>
                  <a:srgbClr val="FF0000"/>
                </a:solidFill>
                <a:cs typeface="Calibri" panose="020F0502020204030204" pitchFamily="34" charset="0"/>
              </a:rPr>
              <a:t>V</a:t>
            </a:r>
            <a:r>
              <a:rPr lang="cs-CZ" altLang="cs-CZ" sz="1600" b="1" dirty="0">
                <a:cs typeface="Calibri" panose="020F0502020204030204" pitchFamily="34" charset="0"/>
              </a:rPr>
              <a:t>)</a:t>
            </a:r>
          </a:p>
          <a:p>
            <a:pPr marL="263525" lvl="1" indent="-179388" eaLnBrk="1" hangingPunct="1">
              <a:buSzPct val="75000"/>
              <a:buFont typeface="Arial" panose="020B0604020202020204" pitchFamily="34" charset="0"/>
              <a:buChar char="•"/>
              <a:defRPr/>
            </a:pPr>
            <a:r>
              <a:rPr lang="cs-CZ" altLang="cs-CZ" sz="1600" b="1" dirty="0">
                <a:solidFill>
                  <a:srgbClr val="FF0000"/>
                </a:solidFill>
                <a:cs typeface="Calibri" panose="020F0502020204030204" pitchFamily="34" charset="0"/>
              </a:rPr>
              <a:t>přechod </a:t>
            </a:r>
            <a:r>
              <a:rPr lang="cs-CZ" altLang="cs-CZ" sz="1600" b="1" dirty="0">
                <a:cs typeface="Calibri" panose="020F0502020204030204" pitchFamily="34" charset="0"/>
              </a:rPr>
              <a:t>mezi </a:t>
            </a:r>
            <a:r>
              <a:rPr lang="cs-CZ" altLang="cs-CZ" sz="1600" b="1" dirty="0">
                <a:solidFill>
                  <a:srgbClr val="FF0000"/>
                </a:solidFill>
                <a:cs typeface="Calibri" panose="020F0502020204030204" pitchFamily="34" charset="0"/>
              </a:rPr>
              <a:t>lužními</a:t>
            </a:r>
            <a:r>
              <a:rPr lang="cs-CZ" altLang="cs-CZ" sz="1600" b="1" dirty="0">
                <a:cs typeface="Calibri" panose="020F0502020204030204" pitchFamily="34" charset="0"/>
              </a:rPr>
              <a:t> a </a:t>
            </a:r>
            <a:r>
              <a:rPr lang="cs-CZ" altLang="cs-CZ" sz="1600" b="1" dirty="0">
                <a:solidFill>
                  <a:srgbClr val="FF0000"/>
                </a:solidFill>
                <a:cs typeface="Calibri" panose="020F0502020204030204" pitchFamily="34" charset="0"/>
              </a:rPr>
              <a:t>hydricky normálními </a:t>
            </a:r>
            <a:r>
              <a:rPr lang="cs-CZ" altLang="cs-CZ" sz="1600" b="1" dirty="0">
                <a:cs typeface="Calibri" panose="020F0502020204030204" pitchFamily="34" charset="0"/>
              </a:rPr>
              <a:t>stanovišti</a:t>
            </a:r>
          </a:p>
          <a:p>
            <a:pPr marL="84137" lvl="1" indent="0" eaLnBrk="1" hangingPunct="1">
              <a:buSzPct val="75000"/>
              <a:buFontTx/>
              <a:buNone/>
              <a:defRPr/>
            </a:pPr>
            <a:r>
              <a:rPr lang="cs-CZ" altLang="cs-CZ" sz="1600" b="1" dirty="0">
                <a:solidFill>
                  <a:srgbClr val="FF0000"/>
                </a:solidFill>
                <a:cs typeface="Calibri" panose="020F0502020204030204" pitchFamily="34" charset="0"/>
              </a:rPr>
              <a:t>živné řady </a:t>
            </a:r>
            <a:r>
              <a:rPr lang="cs-CZ" altLang="cs-CZ" sz="1600" b="1" dirty="0">
                <a:cs typeface="Calibri" panose="020F0502020204030204" pitchFamily="34" charset="0"/>
              </a:rPr>
              <a:t>= </a:t>
            </a:r>
            <a:r>
              <a:rPr lang="cs-CZ" altLang="cs-CZ" sz="1600" b="1" dirty="0">
                <a:solidFill>
                  <a:srgbClr val="FF0000"/>
                </a:solidFill>
                <a:cs typeface="Calibri" panose="020F0502020204030204" pitchFamily="34" charset="0"/>
              </a:rPr>
              <a:t>vlhké, podmáčené varianty klimaxových </a:t>
            </a:r>
          </a:p>
          <a:p>
            <a:pPr marL="84137" lvl="1" indent="0" eaLnBrk="1" hangingPunct="1">
              <a:buSzPct val="75000"/>
              <a:buFontTx/>
              <a:buNone/>
              <a:defRPr/>
            </a:pPr>
            <a:r>
              <a:rPr lang="cs-CZ" altLang="cs-CZ" sz="1600" b="1" dirty="0">
                <a:solidFill>
                  <a:srgbClr val="FF0000"/>
                </a:solidFill>
                <a:cs typeface="Calibri" panose="020F0502020204030204" pitchFamily="34" charset="0"/>
              </a:rPr>
              <a:t>společenstev mírně obohacených o příměs ušlechtilých </a:t>
            </a:r>
          </a:p>
          <a:p>
            <a:pPr marL="84137" lvl="1" indent="0" eaLnBrk="1" hangingPunct="1">
              <a:buSzPct val="75000"/>
              <a:buFontTx/>
              <a:buNone/>
              <a:defRPr/>
            </a:pPr>
            <a:r>
              <a:rPr lang="cs-CZ" altLang="cs-CZ" sz="1600" b="1" dirty="0">
                <a:solidFill>
                  <a:srgbClr val="FF0000"/>
                </a:solidFill>
                <a:cs typeface="Calibri" panose="020F0502020204030204" pitchFamily="34" charset="0"/>
              </a:rPr>
              <a:t>listnáčů (javor, jasan, jilm) a nitrofilně-hygrofilních druhů</a:t>
            </a:r>
          </a:p>
          <a:p>
            <a:pPr marL="263525" lvl="1" indent="-180975" eaLnBrk="1" hangingPunct="1">
              <a:buSzPct val="75000"/>
              <a:buFont typeface="Arial" panose="020B0604020202020204" pitchFamily="34" charset="0"/>
              <a:buChar char="•"/>
              <a:defRPr/>
            </a:pPr>
            <a:r>
              <a:rPr lang="cs-CZ" altLang="cs-CZ" sz="1600" b="1" dirty="0">
                <a:cs typeface="Calibri" panose="020F0502020204030204" pitchFamily="34" charset="0"/>
              </a:rPr>
              <a:t>často </a:t>
            </a:r>
            <a:r>
              <a:rPr lang="cs-CZ" altLang="cs-CZ" sz="1600" b="1" dirty="0">
                <a:solidFill>
                  <a:srgbClr val="FF0000"/>
                </a:solidFill>
                <a:cs typeface="Calibri" panose="020F0502020204030204" pitchFamily="34" charset="0"/>
              </a:rPr>
              <a:t>zakončuje</a:t>
            </a:r>
            <a:r>
              <a:rPr lang="cs-CZ" altLang="cs-CZ" sz="1600" b="1" dirty="0">
                <a:cs typeface="Calibri" panose="020F0502020204030204" pitchFamily="34" charset="0"/>
              </a:rPr>
              <a:t> </a:t>
            </a:r>
            <a:r>
              <a:rPr lang="cs-CZ" altLang="cs-CZ" sz="1600" b="1" dirty="0">
                <a:solidFill>
                  <a:srgbClr val="FF0000"/>
                </a:solidFill>
                <a:cs typeface="Calibri" panose="020F0502020204030204" pitchFamily="34" charset="0"/>
              </a:rPr>
              <a:t>sekvenci EK podél vodních toků </a:t>
            </a:r>
            <a:r>
              <a:rPr lang="cs-CZ" altLang="cs-CZ" sz="1600" b="1" dirty="0">
                <a:cs typeface="Calibri" panose="020F0502020204030204" pitchFamily="34" charset="0"/>
              </a:rPr>
              <a:t>od ústí </a:t>
            </a:r>
          </a:p>
          <a:p>
            <a:pPr marL="82550" lvl="1" indent="0" eaLnBrk="1" hangingPunct="1">
              <a:buSzPct val="75000"/>
              <a:buFontTx/>
              <a:buNone/>
              <a:defRPr/>
            </a:pPr>
            <a:r>
              <a:rPr lang="cs-CZ" altLang="cs-CZ" sz="1600" b="1" dirty="0">
                <a:cs typeface="Calibri" panose="020F0502020204030204" pitchFamily="34" charset="0"/>
              </a:rPr>
              <a:t>k pramenu (např. v Moravskoslezských Beskydech), v plošších </a:t>
            </a:r>
          </a:p>
          <a:p>
            <a:pPr marL="82550" lvl="1" indent="0" eaLnBrk="1" hangingPunct="1">
              <a:buSzPct val="75000"/>
              <a:buFontTx/>
              <a:buNone/>
              <a:defRPr/>
            </a:pPr>
            <a:r>
              <a:rPr lang="cs-CZ" altLang="cs-CZ" sz="1600" b="1" dirty="0">
                <a:cs typeface="Calibri" panose="020F0502020204030204" pitchFamily="34" charset="0"/>
              </a:rPr>
              <a:t>reliéfech mohou navazovat stanoviště EŘ oglejené a glejové</a:t>
            </a:r>
          </a:p>
        </p:txBody>
      </p:sp>
      <p:pic>
        <p:nvPicPr>
          <p:cNvPr id="408580" name="Picture 5">
            <a:extLst>
              <a:ext uri="{FF2B5EF4-FFF2-40B4-BE49-F238E27FC236}">
                <a16:creationId xmlns:a16="http://schemas.microsoft.com/office/drawing/2014/main" id="{76ABFD86-49CD-935F-1EAF-DE375C1EA0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8581" name="Freeform 6">
            <a:extLst>
              <a:ext uri="{FF2B5EF4-FFF2-40B4-BE49-F238E27FC236}">
                <a16:creationId xmlns:a16="http://schemas.microsoft.com/office/drawing/2014/main" id="{E3E405B0-A0D2-750F-B167-357EFC078A1B}"/>
              </a:ext>
            </a:extLst>
          </p:cNvPr>
          <p:cNvSpPr>
            <a:spLocks/>
          </p:cNvSpPr>
          <p:nvPr/>
        </p:nvSpPr>
        <p:spPr bwMode="auto">
          <a:xfrm>
            <a:off x="8621713" y="6038850"/>
            <a:ext cx="450850" cy="539750"/>
          </a:xfrm>
          <a:custGeom>
            <a:avLst/>
            <a:gdLst>
              <a:gd name="T0" fmla="*/ 2147483646 w 284"/>
              <a:gd name="T1" fmla="*/ 0 h 340"/>
              <a:gd name="T2" fmla="*/ 0 w 284"/>
              <a:gd name="T3" fmla="*/ 0 h 340"/>
              <a:gd name="T4" fmla="*/ 2147483646 w 284"/>
              <a:gd name="T5" fmla="*/ 2147483646 h 340"/>
              <a:gd name="T6" fmla="*/ 2147483646 w 284"/>
              <a:gd name="T7" fmla="*/ 2147483646 h 340"/>
              <a:gd name="T8" fmla="*/ 2147483646 w 284"/>
              <a:gd name="T9" fmla="*/ 2147483646 h 340"/>
              <a:gd name="T10" fmla="*/ 2147483646 w 284"/>
              <a:gd name="T11" fmla="*/ 0 h 3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4" h="340">
                <a:moveTo>
                  <a:pt x="227" y="0"/>
                </a:moveTo>
                <a:lnTo>
                  <a:pt x="0" y="0"/>
                </a:lnTo>
                <a:lnTo>
                  <a:pt x="199" y="340"/>
                </a:lnTo>
                <a:lnTo>
                  <a:pt x="284" y="340"/>
                </a:lnTo>
                <a:lnTo>
                  <a:pt x="227" y="170"/>
                </a:lnTo>
                <a:lnTo>
                  <a:pt x="227"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Obrázek 2" descr="Obsah obrázku strom, tráva, exteriér, rostlina&#10;&#10;Popis byl vytvořen automaticky">
            <a:extLst>
              <a:ext uri="{FF2B5EF4-FFF2-40B4-BE49-F238E27FC236}">
                <a16:creationId xmlns:a16="http://schemas.microsoft.com/office/drawing/2014/main" id="{B78BD4C0-E7A0-F752-8545-B4F2D0EBF1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4841875"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27" name="Obrázek 4" descr="Obsah obrázku strom, les, exteriér, tráva&#10;&#10;Popis byl vytvořen automaticky">
            <a:extLst>
              <a:ext uri="{FF2B5EF4-FFF2-40B4-BE49-F238E27FC236}">
                <a16:creationId xmlns:a16="http://schemas.microsoft.com/office/drawing/2014/main" id="{A9C961E7-389E-F1ED-1E85-BD715E094E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02125" y="3227388"/>
            <a:ext cx="484187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28" name="TextovéPole 5">
            <a:extLst>
              <a:ext uri="{FF2B5EF4-FFF2-40B4-BE49-F238E27FC236}">
                <a16:creationId xmlns:a16="http://schemas.microsoft.com/office/drawing/2014/main" id="{00D549B9-AA3B-7885-3C05-BB1BF24E0FFC}"/>
              </a:ext>
            </a:extLst>
          </p:cNvPr>
          <p:cNvSpPr txBox="1">
            <a:spLocks noChangeArrowheads="1"/>
          </p:cNvSpPr>
          <p:nvPr/>
        </p:nvSpPr>
        <p:spPr bwMode="auto">
          <a:xfrm>
            <a:off x="0" y="3244850"/>
            <a:ext cx="3986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2V – vlhká buková doubrava</a:t>
            </a:r>
          </a:p>
        </p:txBody>
      </p:sp>
      <p:sp>
        <p:nvSpPr>
          <p:cNvPr id="410629" name="TextovéPole 6">
            <a:extLst>
              <a:ext uri="{FF2B5EF4-FFF2-40B4-BE49-F238E27FC236}">
                <a16:creationId xmlns:a16="http://schemas.microsoft.com/office/drawing/2014/main" id="{185C8D60-7A3E-D1E6-7CE1-D54678A96AF1}"/>
              </a:ext>
            </a:extLst>
          </p:cNvPr>
          <p:cNvSpPr txBox="1">
            <a:spLocks noChangeArrowheads="1"/>
          </p:cNvSpPr>
          <p:nvPr/>
        </p:nvSpPr>
        <p:spPr bwMode="auto">
          <a:xfrm>
            <a:off x="4302125" y="6530975"/>
            <a:ext cx="445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5V – vlhká jedlová bučina</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4" name="Obrázek 7">
            <a:extLst>
              <a:ext uri="{FF2B5EF4-FFF2-40B4-BE49-F238E27FC236}">
                <a16:creationId xmlns:a16="http://schemas.microsoft.com/office/drawing/2014/main" id="{C83AD3FD-17BE-AB57-29A5-AF581C2BDD03}"/>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18088" y="4040188"/>
            <a:ext cx="4122737"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Rectangle 2">
            <a:extLst>
              <a:ext uri="{FF2B5EF4-FFF2-40B4-BE49-F238E27FC236}">
                <a16:creationId xmlns:a16="http://schemas.microsoft.com/office/drawing/2014/main" id="{3FC9D196-0763-79E1-2F59-2C1328ED9CA9}"/>
              </a:ext>
            </a:extLst>
          </p:cNvPr>
          <p:cNvSpPr>
            <a:spLocks noChangeArrowheads="1"/>
          </p:cNvSpPr>
          <p:nvPr/>
        </p:nvSpPr>
        <p:spPr bwMode="auto">
          <a:xfrm>
            <a:off x="9525" y="144463"/>
            <a:ext cx="9134475" cy="719137"/>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Ekologická řada oglejená (pseudoglejová) (P)</a:t>
            </a:r>
          </a:p>
        </p:txBody>
      </p:sp>
      <p:sp>
        <p:nvSpPr>
          <p:cNvPr id="412676" name="Rectangle 4">
            <a:extLst>
              <a:ext uri="{FF2B5EF4-FFF2-40B4-BE49-F238E27FC236}">
                <a16:creationId xmlns:a16="http://schemas.microsoft.com/office/drawing/2014/main" id="{5D7AB739-EDDF-BA8E-1517-D8AC730B40F2}"/>
              </a:ext>
            </a:extLst>
          </p:cNvPr>
          <p:cNvSpPr>
            <a:spLocks noChangeArrowheads="1"/>
          </p:cNvSpPr>
          <p:nvPr/>
        </p:nvSpPr>
        <p:spPr bwMode="auto">
          <a:xfrm>
            <a:off x="107950" y="1233488"/>
            <a:ext cx="89281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000" b="1">
                <a:cs typeface="Calibri" panose="020F0502020204030204" pitchFamily="34" charset="0"/>
              </a:rPr>
              <a:t>nejzávažnější faktor = </a:t>
            </a:r>
            <a:r>
              <a:rPr lang="cs-CZ" altLang="cs-CZ" sz="2000" b="1">
                <a:solidFill>
                  <a:srgbClr val="FF0000"/>
                </a:solidFill>
                <a:cs typeface="Calibri" panose="020F0502020204030204" pitchFamily="34" charset="0"/>
              </a:rPr>
              <a:t>neprotékající</a:t>
            </a:r>
            <a:r>
              <a:rPr lang="cs-CZ" altLang="cs-CZ" sz="2000" b="1">
                <a:cs typeface="Calibri" panose="020F0502020204030204" pitchFamily="34" charset="0"/>
              </a:rPr>
              <a:t> </a:t>
            </a:r>
            <a:r>
              <a:rPr lang="cs-CZ" altLang="cs-CZ" sz="2000" b="1">
                <a:solidFill>
                  <a:srgbClr val="FF0000"/>
                </a:solidFill>
                <a:cs typeface="Calibri" panose="020F0502020204030204" pitchFamily="34" charset="0"/>
              </a:rPr>
              <a:t>půdní voda</a:t>
            </a:r>
            <a:r>
              <a:rPr lang="cs-CZ" altLang="cs-CZ" sz="2000" b="1">
                <a:cs typeface="Calibri" panose="020F0502020204030204" pitchFamily="34" charset="0"/>
              </a:rPr>
              <a:t>; edafické kategorie členěny podle bohatosti</a:t>
            </a:r>
          </a:p>
          <a:p>
            <a:pPr eaLnBrk="1" hangingPunct="1">
              <a:buSzPct val="75000"/>
            </a:pPr>
            <a:r>
              <a:rPr lang="cs-CZ" altLang="cs-CZ" sz="2000" b="1">
                <a:cs typeface="Calibri" panose="020F0502020204030204" pitchFamily="34" charset="0"/>
              </a:rPr>
              <a:t>půda </a:t>
            </a:r>
            <a:r>
              <a:rPr lang="cs-CZ" altLang="cs-CZ" sz="2000" b="1">
                <a:solidFill>
                  <a:srgbClr val="FF0000"/>
                </a:solidFill>
                <a:cs typeface="Calibri" panose="020F0502020204030204" pitchFamily="34" charset="0"/>
              </a:rPr>
              <a:t>střídavě zamokřovaná </a:t>
            </a:r>
            <a:r>
              <a:rPr lang="cs-CZ" altLang="cs-CZ" sz="2000" b="1">
                <a:cs typeface="Calibri" panose="020F0502020204030204" pitchFamily="34" charset="0"/>
              </a:rPr>
              <a:t>(jaro – tání sněhu, deště × léto – prosychání a tvrdnutí půdy), </a:t>
            </a:r>
            <a:r>
              <a:rPr lang="cs-CZ" altLang="cs-CZ" sz="2000" b="1">
                <a:solidFill>
                  <a:srgbClr val="FF0000"/>
                </a:solidFill>
                <a:cs typeface="Calibri" panose="020F0502020204030204" pitchFamily="34" charset="0"/>
              </a:rPr>
              <a:t>zhutňovaná</a:t>
            </a:r>
            <a:r>
              <a:rPr lang="cs-CZ" altLang="cs-CZ" sz="2000" b="1">
                <a:cs typeface="Calibri" panose="020F0502020204030204" pitchFamily="34" charset="0"/>
              </a:rPr>
              <a:t>, </a:t>
            </a:r>
            <a:r>
              <a:rPr lang="cs-CZ" altLang="cs-CZ" sz="2000" b="1">
                <a:solidFill>
                  <a:srgbClr val="FF0000"/>
                </a:solidFill>
                <a:cs typeface="Calibri" panose="020F0502020204030204" pitchFamily="34" charset="0"/>
              </a:rPr>
              <a:t>špatně propustná</a:t>
            </a:r>
            <a:r>
              <a:rPr lang="cs-CZ" altLang="cs-CZ" sz="2000" b="1">
                <a:cs typeface="Calibri" panose="020F0502020204030204" pitchFamily="34" charset="0"/>
              </a:rPr>
              <a:t>, </a:t>
            </a:r>
            <a:r>
              <a:rPr lang="cs-CZ" altLang="cs-CZ" sz="2000" b="1">
                <a:solidFill>
                  <a:srgbClr val="FF0000"/>
                </a:solidFill>
                <a:cs typeface="Calibri" panose="020F0502020204030204" pitchFamily="34" charset="0"/>
              </a:rPr>
              <a:t>nedostatečně provzdušněná</a:t>
            </a:r>
            <a:r>
              <a:rPr lang="cs-CZ" altLang="cs-CZ" sz="2000" b="1">
                <a:cs typeface="Calibri" panose="020F0502020204030204" pitchFamily="34" charset="0"/>
              </a:rPr>
              <a:t>, humifikace zpomalována</a:t>
            </a:r>
          </a:p>
          <a:p>
            <a:pPr eaLnBrk="1" hangingPunct="1">
              <a:buSzPct val="75000"/>
            </a:pPr>
            <a:r>
              <a:rPr lang="cs-CZ" altLang="cs-CZ" sz="2000" b="1">
                <a:cs typeface="Calibri" panose="020F0502020204030204" pitchFamily="34" charset="0"/>
              </a:rPr>
              <a:t>ústup buku, nástup jedle, dubu letního, břízy a smrku</a:t>
            </a:r>
          </a:p>
          <a:p>
            <a:pPr eaLnBrk="1" hangingPunct="1">
              <a:buSzPct val="75000"/>
            </a:pPr>
            <a:r>
              <a:rPr lang="cs-CZ" altLang="cs-CZ" sz="2000" b="1">
                <a:cs typeface="Calibri" panose="020F0502020204030204" pitchFamily="34" charset="0"/>
              </a:rPr>
              <a:t>významné indikátory střídavé vlhkosti: </a:t>
            </a:r>
            <a:r>
              <a:rPr lang="cs-CZ" altLang="cs-CZ" sz="2000" b="1" i="1">
                <a:solidFill>
                  <a:srgbClr val="FF0000"/>
                </a:solidFill>
                <a:cs typeface="Calibri" panose="020F0502020204030204" pitchFamily="34" charset="0"/>
              </a:rPr>
              <a:t>Luzula pilosa</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Carex brizoides</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Potentilla erecta</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Juncus</a:t>
            </a:r>
            <a:r>
              <a:rPr lang="cs-CZ" altLang="cs-CZ" sz="2000" b="1" i="1">
                <a:cs typeface="Calibri" panose="020F0502020204030204" pitchFamily="34" charset="0"/>
              </a:rPr>
              <a:t> </a:t>
            </a:r>
            <a:r>
              <a:rPr lang="cs-CZ" altLang="cs-CZ" sz="2000" b="1">
                <a:cs typeface="Calibri" panose="020F0502020204030204" pitchFamily="34" charset="0"/>
              </a:rPr>
              <a:t>spp., </a:t>
            </a:r>
            <a:r>
              <a:rPr lang="cs-CZ" altLang="cs-CZ" sz="2000" b="1" i="1">
                <a:solidFill>
                  <a:srgbClr val="FF0000"/>
                </a:solidFill>
                <a:cs typeface="Calibri" panose="020F0502020204030204" pitchFamily="34" charset="0"/>
              </a:rPr>
              <a:t>Molinia</a:t>
            </a:r>
            <a:r>
              <a:rPr lang="cs-CZ" altLang="cs-CZ" sz="2000" b="1" i="1">
                <a:cs typeface="Calibri" panose="020F0502020204030204" pitchFamily="34" charset="0"/>
              </a:rPr>
              <a:t> </a:t>
            </a:r>
            <a:r>
              <a:rPr lang="cs-CZ" altLang="cs-CZ" sz="2000" b="1">
                <a:cs typeface="Calibri" panose="020F0502020204030204" pitchFamily="34" charset="0"/>
              </a:rPr>
              <a:t>spp., </a:t>
            </a:r>
            <a:r>
              <a:rPr lang="cs-CZ" altLang="cs-CZ" sz="2000" b="1" i="1">
                <a:cs typeface="Calibri" panose="020F0502020204030204" pitchFamily="34" charset="0"/>
              </a:rPr>
              <a:t>Deschampsia cespitosa</a:t>
            </a:r>
            <a:r>
              <a:rPr lang="cs-CZ" altLang="cs-CZ" sz="2000" b="1">
                <a:cs typeface="Calibri" panose="020F0502020204030204" pitchFamily="34" charset="0"/>
              </a:rPr>
              <a:t>, </a:t>
            </a:r>
            <a:r>
              <a:rPr lang="cs-CZ" altLang="cs-CZ" sz="2000" b="1" i="1">
                <a:cs typeface="Calibri" panose="020F0502020204030204" pitchFamily="34" charset="0"/>
              </a:rPr>
              <a:t>Sanicula europaea</a:t>
            </a:r>
          </a:p>
          <a:p>
            <a:pPr eaLnBrk="1" hangingPunct="1">
              <a:buSzPct val="75000"/>
            </a:pPr>
            <a:r>
              <a:rPr lang="cs-CZ" altLang="cs-CZ" sz="2000" b="1">
                <a:cs typeface="Calibri" panose="020F0502020204030204" pitchFamily="34" charset="0"/>
              </a:rPr>
              <a:t>ohrožení větrem </a:t>
            </a:r>
          </a:p>
        </p:txBody>
      </p:sp>
      <p:sp>
        <p:nvSpPr>
          <p:cNvPr id="31" name="Obdélník 30">
            <a:extLst>
              <a:ext uri="{FF2B5EF4-FFF2-40B4-BE49-F238E27FC236}">
                <a16:creationId xmlns:a16="http://schemas.microsoft.com/office/drawing/2014/main" id="{35060151-B61D-03BB-7656-12B6DD19D7DB}"/>
              </a:ext>
            </a:extLst>
          </p:cNvPr>
          <p:cNvSpPr/>
          <p:nvPr/>
        </p:nvSpPr>
        <p:spPr>
          <a:xfrm>
            <a:off x="7993063" y="4103688"/>
            <a:ext cx="403225" cy="2609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2E916B37-B184-39A4-B093-CB3361455BC7}"/>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oglejené řady</a:t>
            </a:r>
          </a:p>
        </p:txBody>
      </p:sp>
      <p:sp>
        <p:nvSpPr>
          <p:cNvPr id="417796" name="Rectangle 4">
            <a:extLst>
              <a:ext uri="{FF2B5EF4-FFF2-40B4-BE49-F238E27FC236}">
                <a16:creationId xmlns:a16="http://schemas.microsoft.com/office/drawing/2014/main" id="{17D06042-2FE4-2D28-D069-DD9BD0684118}"/>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1588" eaLnBrk="1" hangingPunct="1">
              <a:buSzPct val="75000"/>
              <a:buFontTx/>
              <a:buNone/>
              <a:defRPr/>
            </a:pPr>
            <a:r>
              <a:rPr lang="cs-CZ" altLang="cs-CZ" sz="1800" b="1" dirty="0">
                <a:solidFill>
                  <a:srgbClr val="FF0000"/>
                </a:solidFill>
                <a:cs typeface="Calibri" panose="020F0502020204030204" pitchFamily="34" charset="0"/>
              </a:rPr>
              <a:t>O – oglejená svěží</a:t>
            </a: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„středně bohatá až bohatá“ a „oglejená“, bez skeletu</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reliéf: deprese, plošiny, roviny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podloží: hlíny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půda: písčitá až jílovitohlinitá; skelet 0–70 %; bázemi středně bohatá; </a:t>
            </a:r>
            <a:r>
              <a:rPr lang="cs-CZ" altLang="cs-CZ" sz="1800" b="1" dirty="0">
                <a:solidFill>
                  <a:srgbClr val="FF0000"/>
                </a:solidFill>
                <a:cs typeface="Calibri" panose="020F0502020204030204" pitchFamily="34" charset="0"/>
              </a:rPr>
              <a:t>pseudogleje, </a:t>
            </a:r>
            <a:r>
              <a:rPr lang="cs-CZ" altLang="cs-CZ" sz="1800" b="1" dirty="0">
                <a:cs typeface="Calibri" panose="020F0502020204030204" pitchFamily="34" charset="0"/>
              </a:rPr>
              <a:t>hnědozem oglejená, luvizem oglejená, kambizem oglejená aj.</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voda: vzácně ve vegetačním období prosychá (v nižších polohách pravidelně), půdní profil střídavě vlhký</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biota: vegetace se proměňuje dle LVS, má ale jedlový charakter, klesá podíl buku (přechod k EK H); </a:t>
            </a:r>
            <a:r>
              <a:rPr lang="cs-CZ" altLang="cs-CZ" sz="1800" b="1" dirty="0">
                <a:solidFill>
                  <a:srgbClr val="FF0000"/>
                </a:solidFill>
                <a:cs typeface="Calibri" panose="020F0502020204030204" pitchFamily="34" charset="0"/>
              </a:rPr>
              <a:t>absentují nitrofyty </a:t>
            </a:r>
            <a:r>
              <a:rPr lang="cs-CZ" altLang="cs-CZ" sz="1800" b="1" dirty="0">
                <a:cs typeface="Calibri" panose="020F0502020204030204" pitchFamily="34" charset="0"/>
              </a:rPr>
              <a:t>(rozdíl od EK V),</a:t>
            </a:r>
            <a:r>
              <a:rPr lang="cs-CZ" altLang="cs-CZ" sz="1800" b="1" dirty="0">
                <a:solidFill>
                  <a:srgbClr val="FF0000"/>
                </a:solidFill>
                <a:cs typeface="Calibri" panose="020F0502020204030204" pitchFamily="34" charset="0"/>
              </a:rPr>
              <a:t> </a:t>
            </a:r>
          </a:p>
          <a:p>
            <a:pPr marL="84137" lvl="1" indent="0" eaLnBrk="1" hangingPunct="1">
              <a:buSzPct val="75000"/>
              <a:buFontTx/>
              <a:buNone/>
              <a:defRPr/>
            </a:pPr>
            <a:r>
              <a:rPr lang="cs-CZ" altLang="cs-CZ" sz="1800" b="1" dirty="0">
                <a:solidFill>
                  <a:srgbClr val="FF0000"/>
                </a:solidFill>
                <a:cs typeface="Calibri" panose="020F0502020204030204" pitchFamily="34" charset="0"/>
              </a:rPr>
              <a:t>   přítomny mezotrofní hygrofyty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0–8O</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P, H, L</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z vodou ovlivněných edafických kategorií druhá </a:t>
            </a:r>
          </a:p>
          <a:p>
            <a:pPr marL="84137" lvl="1" indent="0" eaLnBrk="1" hangingPunct="1">
              <a:buSzPct val="75000"/>
              <a:buFontTx/>
              <a:buNone/>
              <a:defRPr/>
            </a:pPr>
            <a:r>
              <a:rPr lang="cs-CZ" altLang="cs-CZ" sz="1800" b="1" dirty="0">
                <a:cs typeface="Calibri" panose="020F0502020204030204" pitchFamily="34" charset="0"/>
              </a:rPr>
              <a:t>   nejbohatší (T, Q, P, </a:t>
            </a:r>
            <a:r>
              <a:rPr lang="cs-CZ" altLang="cs-CZ" sz="1800" b="1" dirty="0">
                <a:solidFill>
                  <a:srgbClr val="FF0000"/>
                </a:solidFill>
                <a:cs typeface="Calibri" panose="020F0502020204030204" pitchFamily="34" charset="0"/>
              </a:rPr>
              <a:t>O</a:t>
            </a:r>
            <a:r>
              <a:rPr lang="cs-CZ" altLang="cs-CZ" sz="1800" b="1" dirty="0">
                <a:cs typeface="Calibri" panose="020F0502020204030204" pitchFamily="34" charset="0"/>
              </a:rPr>
              <a:t>, V)</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analogie EK S (B, H) na oglejených půdách</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Hodonínská </a:t>
            </a:r>
            <a:r>
              <a:rPr lang="cs-CZ" altLang="cs-CZ" sz="1800" b="1" dirty="0" err="1">
                <a:cs typeface="Calibri" panose="020F0502020204030204" pitchFamily="34" charset="0"/>
              </a:rPr>
              <a:t>Dúbrava</a:t>
            </a:r>
            <a:r>
              <a:rPr lang="cs-CZ" altLang="cs-CZ" sz="1800" b="1" dirty="0">
                <a:cs typeface="Calibri" panose="020F0502020204030204" pitchFamily="34" charset="0"/>
              </a:rPr>
              <a:t>, Ostravská, Českobudějovická </a:t>
            </a:r>
          </a:p>
          <a:p>
            <a:pPr marL="84137" lvl="1" indent="0" eaLnBrk="1" hangingPunct="1">
              <a:buSzPct val="75000"/>
              <a:buFontTx/>
              <a:buNone/>
              <a:defRPr/>
            </a:pPr>
            <a:r>
              <a:rPr lang="cs-CZ" altLang="cs-CZ" sz="1800" b="1" dirty="0">
                <a:cs typeface="Calibri" panose="020F0502020204030204" pitchFamily="34" charset="0"/>
              </a:rPr>
              <a:t>    Pánev, Nízký Jeseník</a:t>
            </a:r>
          </a:p>
        </p:txBody>
      </p:sp>
      <p:pic>
        <p:nvPicPr>
          <p:cNvPr id="414724" name="Picture 8">
            <a:extLst>
              <a:ext uri="{FF2B5EF4-FFF2-40B4-BE49-F238E27FC236}">
                <a16:creationId xmlns:a16="http://schemas.microsoft.com/office/drawing/2014/main" id="{86566B21-EEEA-A737-619C-DC478F8C15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89638" y="3706813"/>
            <a:ext cx="3154362" cy="31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4725" name="Freeform 9">
            <a:extLst>
              <a:ext uri="{FF2B5EF4-FFF2-40B4-BE49-F238E27FC236}">
                <a16:creationId xmlns:a16="http://schemas.microsoft.com/office/drawing/2014/main" id="{F83E81D0-FD4C-2653-6100-068F6B7D4FF2}"/>
              </a:ext>
            </a:extLst>
          </p:cNvPr>
          <p:cNvSpPr>
            <a:spLocks/>
          </p:cNvSpPr>
          <p:nvPr/>
        </p:nvSpPr>
        <p:spPr bwMode="auto">
          <a:xfrm>
            <a:off x="7632700" y="6038850"/>
            <a:ext cx="539750" cy="269875"/>
          </a:xfrm>
          <a:custGeom>
            <a:avLst/>
            <a:gdLst>
              <a:gd name="T0" fmla="*/ 0 w 340"/>
              <a:gd name="T1" fmla="*/ 0 h 170"/>
              <a:gd name="T2" fmla="*/ 0 w 340"/>
              <a:gd name="T3" fmla="*/ 2147483646 h 170"/>
              <a:gd name="T4" fmla="*/ 2147483646 w 340"/>
              <a:gd name="T5" fmla="*/ 2147483646 h 170"/>
              <a:gd name="T6" fmla="*/ 2147483646 w 340"/>
              <a:gd name="T7" fmla="*/ 0 h 170"/>
              <a:gd name="T8" fmla="*/ 0 w 340"/>
              <a:gd name="T9" fmla="*/ 0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 h="170">
                <a:moveTo>
                  <a:pt x="0" y="0"/>
                </a:moveTo>
                <a:lnTo>
                  <a:pt x="0" y="170"/>
                </a:lnTo>
                <a:lnTo>
                  <a:pt x="255" y="170"/>
                </a:lnTo>
                <a:lnTo>
                  <a:pt x="340" y="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04A02009-4B1D-30C2-DBE6-0AB9DCD34BF5}"/>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oglejené řady</a:t>
            </a:r>
          </a:p>
        </p:txBody>
      </p:sp>
      <p:sp>
        <p:nvSpPr>
          <p:cNvPr id="416771" name="Rectangle 4">
            <a:extLst>
              <a:ext uri="{FF2B5EF4-FFF2-40B4-BE49-F238E27FC236}">
                <a16:creationId xmlns:a16="http://schemas.microsoft.com/office/drawing/2014/main" id="{D6393733-3F99-C68D-ED4D-095CAE423641}"/>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5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cs-CZ" sz="1800" b="1">
                <a:solidFill>
                  <a:srgbClr val="FF0000"/>
                </a:solidFill>
                <a:cs typeface="Calibri" panose="020F0502020204030204" pitchFamily="34" charset="0"/>
              </a:rPr>
              <a:t>O – oglejená svěží</a:t>
            </a:r>
          </a:p>
          <a:p>
            <a:pPr lvl="1" eaLnBrk="1" hangingPunct="1">
              <a:buSzPct val="75000"/>
              <a:buFont typeface="Arial" panose="020B0604020202020204" pitchFamily="34" charset="0"/>
              <a:buChar char="•"/>
            </a:pPr>
            <a:r>
              <a:rPr lang="cs-CZ" altLang="cs-CZ" sz="1800" b="1">
                <a:cs typeface="Calibri" panose="020F0502020204030204" pitchFamily="34" charset="0"/>
              </a:rPr>
              <a:t>0O – oglejený svěží bor</a:t>
            </a:r>
          </a:p>
          <a:p>
            <a:pPr lvl="1" eaLnBrk="1" hangingPunct="1">
              <a:buSzPct val="75000"/>
              <a:buFont typeface="Arial" panose="020B0604020202020204" pitchFamily="34" charset="0"/>
              <a:buChar char="•"/>
            </a:pPr>
            <a:r>
              <a:rPr lang="cs-CZ" altLang="cs-CZ" sz="1800" b="1">
                <a:cs typeface="Calibri" panose="020F0502020204030204" pitchFamily="34" charset="0"/>
              </a:rPr>
              <a:t>1O – oglejená svěží lipová doubrava</a:t>
            </a:r>
          </a:p>
          <a:p>
            <a:pPr lvl="1" eaLnBrk="1" hangingPunct="1">
              <a:buSzPct val="75000"/>
              <a:buFont typeface="Arial" panose="020B0604020202020204" pitchFamily="34" charset="0"/>
              <a:buChar char="•"/>
            </a:pPr>
            <a:r>
              <a:rPr lang="cs-CZ" altLang="cs-CZ" sz="1800" b="1">
                <a:cs typeface="Calibri" panose="020F0502020204030204" pitchFamily="34" charset="0"/>
              </a:rPr>
              <a:t>2O – oglejená svěží jedlo(buková) doubrava</a:t>
            </a:r>
          </a:p>
          <a:p>
            <a:pPr lvl="1" eaLnBrk="1" hangingPunct="1">
              <a:buSzPct val="75000"/>
              <a:buFont typeface="Arial" panose="020B0604020202020204" pitchFamily="34" charset="0"/>
              <a:buChar char="•"/>
            </a:pPr>
            <a:r>
              <a:rPr lang="cs-CZ" altLang="cs-CZ" sz="1800" b="1">
                <a:cs typeface="Calibri" panose="020F0502020204030204" pitchFamily="34" charset="0"/>
              </a:rPr>
              <a:t>3O – oglejená svěží jedlodubová bučina</a:t>
            </a:r>
          </a:p>
          <a:p>
            <a:pPr lvl="1" eaLnBrk="1" hangingPunct="1">
              <a:buSzPct val="75000"/>
              <a:buFont typeface="Arial" panose="020B0604020202020204" pitchFamily="34" charset="0"/>
              <a:buChar char="•"/>
            </a:pPr>
            <a:r>
              <a:rPr lang="cs-CZ" altLang="cs-CZ" sz="1800" b="1">
                <a:cs typeface="Calibri" panose="020F0502020204030204" pitchFamily="34" charset="0"/>
              </a:rPr>
              <a:t>4O – oglejená svěží dubová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5O – oglejená svěží (buková)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6O – oglejená svěží smrková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7O – oglejená svěží jedlová smrčina</a:t>
            </a:r>
          </a:p>
          <a:p>
            <a:pPr lvl="1" eaLnBrk="1" hangingPunct="1">
              <a:buSzPct val="75000"/>
              <a:buFont typeface="Arial" panose="020B0604020202020204" pitchFamily="34" charset="0"/>
              <a:buChar char="•"/>
            </a:pPr>
            <a:r>
              <a:rPr lang="cs-CZ" altLang="cs-CZ" sz="1800" b="1">
                <a:cs typeface="Calibri" panose="020F0502020204030204" pitchFamily="34" charset="0"/>
              </a:rPr>
              <a:t>8O – oglejená svěží smrčina</a:t>
            </a: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Obrázek 2">
            <a:extLst>
              <a:ext uri="{FF2B5EF4-FFF2-40B4-BE49-F238E27FC236}">
                <a16:creationId xmlns:a16="http://schemas.microsoft.com/office/drawing/2014/main" id="{4996A8A6-0252-3FAC-7A39-A364E909B0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64175" y="279400"/>
            <a:ext cx="3546475"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8819" name="Skupina 6">
            <a:extLst>
              <a:ext uri="{FF2B5EF4-FFF2-40B4-BE49-F238E27FC236}">
                <a16:creationId xmlns:a16="http://schemas.microsoft.com/office/drawing/2014/main" id="{2A8E8583-DDE9-2CD7-D9AA-2F66396BD085}"/>
              </a:ext>
            </a:extLst>
          </p:cNvPr>
          <p:cNvGrpSpPr>
            <a:grpSpLocks/>
          </p:cNvGrpSpPr>
          <p:nvPr/>
        </p:nvGrpSpPr>
        <p:grpSpPr bwMode="auto">
          <a:xfrm>
            <a:off x="0" y="381000"/>
            <a:ext cx="4572000" cy="3048000"/>
            <a:chOff x="0" y="381000"/>
            <a:chExt cx="4572000" cy="3048000"/>
          </a:xfrm>
        </p:grpSpPr>
        <p:pic>
          <p:nvPicPr>
            <p:cNvPr id="418822" name="Obrázek 4" descr="Obsah obrázku strom, tráva, exteriér, les&#10;&#10;Popis byl vytvořen automaticky">
              <a:extLst>
                <a:ext uri="{FF2B5EF4-FFF2-40B4-BE49-F238E27FC236}">
                  <a16:creationId xmlns:a16="http://schemas.microsoft.com/office/drawing/2014/main" id="{CE4EF81C-1A38-2839-3E0C-F4773B29B31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81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23" name="TextovéPole 5">
              <a:extLst>
                <a:ext uri="{FF2B5EF4-FFF2-40B4-BE49-F238E27FC236}">
                  <a16:creationId xmlns:a16="http://schemas.microsoft.com/office/drawing/2014/main" id="{6F421742-989E-62AE-D98F-ACC3DDD6D673}"/>
                </a:ext>
              </a:extLst>
            </p:cNvPr>
            <p:cNvSpPr txBox="1">
              <a:spLocks noChangeArrowheads="1"/>
            </p:cNvSpPr>
            <p:nvPr/>
          </p:nvSpPr>
          <p:spPr bwMode="auto">
            <a:xfrm>
              <a:off x="116505" y="3037855"/>
              <a:ext cx="44554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5O – oglejená svěží (buková) jedlina</a:t>
              </a:r>
            </a:p>
          </p:txBody>
        </p:sp>
      </p:grpSp>
      <p:pic>
        <p:nvPicPr>
          <p:cNvPr id="418820" name="Obrázek 8" descr="Obsah obrázku strom, tráva, exteriér, rostlina&#10;&#10;Popis byl vytvořen automaticky">
            <a:extLst>
              <a:ext uri="{FF2B5EF4-FFF2-40B4-BE49-F238E27FC236}">
                <a16:creationId xmlns:a16="http://schemas.microsoft.com/office/drawing/2014/main" id="{B5E57EE2-9FA6-F670-2833-743169CF6B7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563938"/>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21" name="TextovéPole 9">
            <a:extLst>
              <a:ext uri="{FF2B5EF4-FFF2-40B4-BE49-F238E27FC236}">
                <a16:creationId xmlns:a16="http://schemas.microsoft.com/office/drawing/2014/main" id="{2D7106E9-E6B2-64F4-7107-BE84F971B536}"/>
              </a:ext>
            </a:extLst>
          </p:cNvPr>
          <p:cNvSpPr txBox="1">
            <a:spLocks noChangeArrowheads="1"/>
          </p:cNvSpPr>
          <p:nvPr/>
        </p:nvSpPr>
        <p:spPr bwMode="auto">
          <a:xfrm>
            <a:off x="115888" y="6242050"/>
            <a:ext cx="4770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3O – oglejená svěží jedlodubová bučina</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83D8C29C-BDEE-4BE9-27F3-B73175DC69A9}"/>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oglejené řady</a:t>
            </a:r>
          </a:p>
        </p:txBody>
      </p:sp>
      <p:sp>
        <p:nvSpPr>
          <p:cNvPr id="420868" name="Rectangle 4">
            <a:extLst>
              <a:ext uri="{FF2B5EF4-FFF2-40B4-BE49-F238E27FC236}">
                <a16:creationId xmlns:a16="http://schemas.microsoft.com/office/drawing/2014/main" id="{9B37C18F-D1ED-5D9B-94DA-0E81BF9B6C29}"/>
              </a:ext>
            </a:extLst>
          </p:cNvPr>
          <p:cNvSpPr>
            <a:spLocks noChangeArrowheads="1"/>
          </p:cNvSpPr>
          <p:nvPr/>
        </p:nvSpPr>
        <p:spPr bwMode="auto">
          <a:xfrm>
            <a:off x="107950" y="606425"/>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1800" b="1" dirty="0">
                <a:solidFill>
                  <a:srgbClr val="FF0000"/>
                </a:solidFill>
                <a:cs typeface="Calibri" panose="020F0502020204030204" pitchFamily="34" charset="0"/>
              </a:rPr>
              <a:t>P – oglejená kyselá (pseudoglej)</a:t>
            </a:r>
          </a:p>
          <a:p>
            <a:pPr marL="263525" lvl="1" indent="-263525"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„kyselá“ a „oglejená“</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reliéf: deprese, plošiny, roviny</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půda: písčitá až písčitohlinitá; skeletovitost 0 (písek) 20–70 %; bázemi chudá; </a:t>
            </a:r>
            <a:r>
              <a:rPr lang="cs-CZ" altLang="cs-CZ" sz="1800" b="1" dirty="0">
                <a:solidFill>
                  <a:srgbClr val="FF0000"/>
                </a:solidFill>
                <a:cs typeface="Calibri" panose="020F0502020204030204" pitchFamily="34" charset="0"/>
              </a:rPr>
              <a:t>pseudoglej dystrický</a:t>
            </a:r>
            <a:r>
              <a:rPr lang="cs-CZ" altLang="cs-CZ" sz="1800" b="1" dirty="0">
                <a:cs typeface="Calibri" panose="020F0502020204030204" pitchFamily="34" charset="0"/>
              </a:rPr>
              <a:t>, kambizem oglejená dystrická, luvizem oglejená dystrická, kryptopodzol oglejený, podzol oglejený</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voda: vzácně ve vegetačním období prosychá (v nižších polohách pravidelně), půdní profil střídavě vlhký</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biota: jedliny korespondující s VS, </a:t>
            </a:r>
            <a:r>
              <a:rPr lang="cs-CZ" altLang="cs-CZ" sz="1800" b="1" dirty="0">
                <a:solidFill>
                  <a:srgbClr val="FF0000"/>
                </a:solidFill>
                <a:cs typeface="Calibri" panose="020F0502020204030204" pitchFamily="34" charset="0"/>
              </a:rPr>
              <a:t>dominují oligotrofní a acidofilní druhy, hygrofyty </a:t>
            </a:r>
            <a:r>
              <a:rPr lang="cs-CZ" altLang="cs-CZ" sz="1800" b="1" dirty="0">
                <a:cs typeface="Calibri" panose="020F0502020204030204" pitchFamily="34" charset="0"/>
              </a:rPr>
              <a:t>(</a:t>
            </a:r>
            <a:r>
              <a:rPr lang="cs-CZ" altLang="cs-CZ" sz="1800" b="1" i="1" dirty="0">
                <a:cs typeface="Calibri" panose="020F0502020204030204" pitchFamily="34" charset="0"/>
              </a:rPr>
              <a:t>Vaccinium myrtillus</a:t>
            </a:r>
            <a:r>
              <a:rPr lang="cs-CZ" altLang="cs-CZ" sz="1800" b="1" dirty="0">
                <a:cs typeface="Calibri" panose="020F0502020204030204" pitchFamily="34" charset="0"/>
              </a:rPr>
              <a:t>,</a:t>
            </a:r>
            <a:r>
              <a:rPr lang="cs-CZ" altLang="cs-CZ" sz="1800" b="1" i="1" dirty="0">
                <a:cs typeface="Calibri" panose="020F0502020204030204" pitchFamily="34" charset="0"/>
              </a:rPr>
              <a:t> Luzula luzuloides</a:t>
            </a:r>
            <a:r>
              <a:rPr lang="cs-CZ" altLang="cs-CZ" sz="1800" b="1" dirty="0">
                <a:cs typeface="Calibri" panose="020F0502020204030204" pitchFamily="34" charset="0"/>
              </a:rPr>
              <a:t>,</a:t>
            </a:r>
            <a:r>
              <a:rPr lang="cs-CZ" altLang="cs-CZ" sz="1800" b="1" i="1" dirty="0">
                <a:cs typeface="Calibri" panose="020F0502020204030204" pitchFamily="34" charset="0"/>
              </a:rPr>
              <a:t> Avenella flexuosa</a:t>
            </a:r>
            <a:r>
              <a:rPr lang="cs-CZ" altLang="cs-CZ" sz="1800" b="1" dirty="0">
                <a:cs typeface="Calibri" panose="020F0502020204030204" pitchFamily="34" charset="0"/>
              </a:rPr>
              <a:t>,</a:t>
            </a:r>
            <a:r>
              <a:rPr lang="cs-CZ" altLang="cs-CZ" sz="1800" b="1" i="1" dirty="0">
                <a:cs typeface="Calibri" panose="020F0502020204030204" pitchFamily="34" charset="0"/>
              </a:rPr>
              <a:t> </a:t>
            </a:r>
            <a:r>
              <a:rPr lang="cs-CZ" altLang="cs-CZ" sz="1800" b="1" i="1" dirty="0">
                <a:solidFill>
                  <a:srgbClr val="FF0000"/>
                </a:solidFill>
                <a:cs typeface="Calibri" panose="020F0502020204030204" pitchFamily="34" charset="0"/>
              </a:rPr>
              <a:t>Calamagrostis villosa</a:t>
            </a:r>
            <a:r>
              <a:rPr lang="cs-CZ" altLang="cs-CZ" sz="1800" b="1" dirty="0">
                <a:solidFill>
                  <a:srgbClr val="FF0000"/>
                </a:solidFill>
                <a:cs typeface="Calibri" panose="020F0502020204030204" pitchFamily="34" charset="0"/>
              </a:rPr>
              <a:t>,</a:t>
            </a:r>
            <a:r>
              <a:rPr lang="cs-CZ" altLang="cs-CZ" sz="1800" b="1" i="1" dirty="0">
                <a:solidFill>
                  <a:srgbClr val="FF0000"/>
                </a:solidFill>
                <a:cs typeface="Calibri" panose="020F0502020204030204" pitchFamily="34" charset="0"/>
              </a:rPr>
              <a:t> Molinia caerulea</a:t>
            </a:r>
            <a:r>
              <a:rPr lang="cs-CZ" altLang="cs-CZ" sz="1800" b="1" dirty="0">
                <a:solidFill>
                  <a:srgbClr val="FF0000"/>
                </a:solidFill>
                <a:cs typeface="Calibri" panose="020F0502020204030204" pitchFamily="34" charset="0"/>
              </a:rPr>
              <a:t>,</a:t>
            </a:r>
            <a:r>
              <a:rPr lang="cs-CZ" altLang="cs-CZ" sz="1800" b="1" i="1" dirty="0">
                <a:solidFill>
                  <a:srgbClr val="FF0000"/>
                </a:solidFill>
                <a:cs typeface="Calibri" panose="020F0502020204030204" pitchFamily="34" charset="0"/>
              </a:rPr>
              <a:t> Potentilla erecta</a:t>
            </a:r>
            <a:r>
              <a:rPr lang="cs-CZ" altLang="cs-CZ" sz="1800" b="1" dirty="0">
                <a:solidFill>
                  <a:srgbClr val="FF0000"/>
                </a:solidFill>
                <a:cs typeface="Calibri" panose="020F0502020204030204" pitchFamily="34" charset="0"/>
              </a:rPr>
              <a:t>,</a:t>
            </a:r>
            <a:r>
              <a:rPr lang="cs-CZ" altLang="cs-CZ" sz="1800" b="1" i="1" dirty="0">
                <a:solidFill>
                  <a:srgbClr val="FF0000"/>
                </a:solidFill>
                <a:cs typeface="Calibri" panose="020F0502020204030204" pitchFamily="34" charset="0"/>
              </a:rPr>
              <a:t> Dryopteris carthusiana</a:t>
            </a:r>
            <a:r>
              <a:rPr lang="cs-CZ" altLang="cs-CZ" sz="1800" b="1" dirty="0">
                <a:solidFill>
                  <a:srgbClr val="FF0000"/>
                </a:solidFill>
                <a:cs typeface="Calibri" panose="020F0502020204030204" pitchFamily="34" charset="0"/>
              </a:rPr>
              <a:t>, </a:t>
            </a:r>
          </a:p>
          <a:p>
            <a:pPr marL="0" lvl="1" indent="0" eaLnBrk="1" hangingPunct="1">
              <a:buSzPct val="75000"/>
              <a:buFontTx/>
              <a:buNone/>
              <a:defRPr/>
            </a:pPr>
            <a:r>
              <a:rPr lang="cs-CZ" altLang="cs-CZ" sz="1800" b="1" dirty="0">
                <a:solidFill>
                  <a:srgbClr val="FF0000"/>
                </a:solidFill>
                <a:cs typeface="Calibri" panose="020F0502020204030204" pitchFamily="34" charset="0"/>
              </a:rPr>
              <a:t>     začíná se objevovat </a:t>
            </a:r>
            <a:r>
              <a:rPr lang="cs-CZ" altLang="cs-CZ" sz="1800" b="1" i="1" dirty="0">
                <a:solidFill>
                  <a:srgbClr val="FF0000"/>
                </a:solidFill>
                <a:cs typeface="Calibri" panose="020F0502020204030204" pitchFamily="34" charset="0"/>
              </a:rPr>
              <a:t>Sphagnum</a:t>
            </a:r>
            <a:r>
              <a:rPr lang="cs-CZ" altLang="cs-CZ" sz="1800" b="1" dirty="0">
                <a:solidFill>
                  <a:srgbClr val="FF0000"/>
                </a:solidFill>
                <a:cs typeface="Calibri" panose="020F0502020204030204" pitchFamily="34" charset="0"/>
              </a:rPr>
              <a:t> spp.), chybí</a:t>
            </a:r>
            <a:r>
              <a:rPr lang="cs-CZ" altLang="cs-CZ" sz="1800" b="1" dirty="0">
                <a:cs typeface="Calibri" panose="020F0502020204030204" pitchFamily="34" charset="0"/>
              </a:rPr>
              <a:t>,</a:t>
            </a:r>
            <a:r>
              <a:rPr lang="cs-CZ" altLang="cs-CZ" sz="1800" b="1" dirty="0">
                <a:solidFill>
                  <a:srgbClr val="FF0000"/>
                </a:solidFill>
                <a:cs typeface="Calibri" panose="020F0502020204030204" pitchFamily="34" charset="0"/>
              </a:rPr>
              <a:t> </a:t>
            </a:r>
            <a:r>
              <a:rPr lang="cs-CZ" altLang="cs-CZ" sz="1800" b="1" dirty="0">
                <a:cs typeface="Calibri" panose="020F0502020204030204" pitchFamily="34" charset="0"/>
              </a:rPr>
              <a:t>nebo jen </a:t>
            </a:r>
          </a:p>
          <a:p>
            <a:pPr marL="0" lvl="1" indent="0" eaLnBrk="1" hangingPunct="1">
              <a:buSzPct val="75000"/>
              <a:buFontTx/>
              <a:buNone/>
              <a:defRPr/>
            </a:pPr>
            <a:r>
              <a:rPr lang="cs-CZ" altLang="cs-CZ" sz="1800" b="1" dirty="0">
                <a:cs typeface="Calibri" panose="020F0502020204030204" pitchFamily="34" charset="0"/>
              </a:rPr>
              <a:t>     zcela ojediněle </a:t>
            </a:r>
            <a:r>
              <a:rPr lang="cs-CZ" altLang="cs-CZ" sz="1800" b="1" dirty="0">
                <a:solidFill>
                  <a:srgbClr val="FF0000"/>
                </a:solidFill>
                <a:cs typeface="Calibri" panose="020F0502020204030204" pitchFamily="34" charset="0"/>
              </a:rPr>
              <a:t>oligotrofní a acidofilní druhy </a:t>
            </a:r>
            <a:r>
              <a:rPr lang="cs-CZ" altLang="cs-CZ" sz="1800" b="1" dirty="0">
                <a:cs typeface="Calibri" panose="020F0502020204030204" pitchFamily="34" charset="0"/>
              </a:rPr>
              <a:t>(</a:t>
            </a:r>
            <a:r>
              <a:rPr lang="cs-CZ" altLang="cs-CZ" sz="1800" b="1" i="1" dirty="0">
                <a:cs typeface="Calibri" panose="020F0502020204030204" pitchFamily="34" charset="0"/>
              </a:rPr>
              <a:t>Vaccinium </a:t>
            </a:r>
          </a:p>
          <a:p>
            <a:pPr marL="0" lvl="1" indent="0" eaLnBrk="1" hangingPunct="1">
              <a:buSzPct val="75000"/>
              <a:buFontTx/>
              <a:buNone/>
              <a:defRPr/>
            </a:pPr>
            <a:r>
              <a:rPr lang="cs-CZ" altLang="cs-CZ" sz="1800" b="1" i="1" dirty="0">
                <a:cs typeface="Calibri" panose="020F0502020204030204" pitchFamily="34" charset="0"/>
              </a:rPr>
              <a:t>     vitis-idaea</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vyznívají „svěží“ druhy </a:t>
            </a:r>
            <a:r>
              <a:rPr lang="cs-CZ" altLang="cs-CZ" sz="1800" b="1" dirty="0">
                <a:cs typeface="Calibri" panose="020F0502020204030204" pitchFamily="34" charset="0"/>
              </a:rPr>
              <a:t>(</a:t>
            </a:r>
            <a:r>
              <a:rPr lang="cs-CZ" altLang="cs-CZ" sz="1800" b="1" i="1" dirty="0">
                <a:cs typeface="Calibri" panose="020F0502020204030204" pitchFamily="34" charset="0"/>
              </a:rPr>
              <a:t>Oxalis acetosella</a:t>
            </a:r>
            <a:r>
              <a:rPr lang="cs-CZ" altLang="cs-CZ" sz="1800" b="1" dirty="0">
                <a:cs typeface="Calibri" panose="020F0502020204030204" pitchFamily="34" charset="0"/>
              </a:rPr>
              <a:t>)</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0–8P</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O, Q, I </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z vodou ovlivněných edafických kategorií uprostřed </a:t>
            </a:r>
          </a:p>
          <a:p>
            <a:pPr marL="0" lvl="1" indent="0" eaLnBrk="1" hangingPunct="1">
              <a:buSzPct val="75000"/>
              <a:buFontTx/>
              <a:buNone/>
              <a:defRPr/>
            </a:pPr>
            <a:r>
              <a:rPr lang="cs-CZ" altLang="cs-CZ" sz="1800" b="1" dirty="0">
                <a:cs typeface="Calibri" panose="020F0502020204030204" pitchFamily="34" charset="0"/>
              </a:rPr>
              <a:t>     na gradientu bohatosti/chudosti (T, Q, </a:t>
            </a:r>
            <a:r>
              <a:rPr lang="cs-CZ" altLang="cs-CZ" sz="1800" b="1" dirty="0">
                <a:solidFill>
                  <a:srgbClr val="FF0000"/>
                </a:solidFill>
                <a:cs typeface="Calibri" panose="020F0502020204030204" pitchFamily="34" charset="0"/>
              </a:rPr>
              <a:t>P</a:t>
            </a:r>
            <a:r>
              <a:rPr lang="cs-CZ" altLang="cs-CZ" sz="1800" b="1" dirty="0">
                <a:cs typeface="Calibri" panose="020F0502020204030204" pitchFamily="34" charset="0"/>
              </a:rPr>
              <a:t>, O, V)</a:t>
            </a:r>
          </a:p>
          <a:p>
            <a:pPr marL="263525" lvl="1" indent="-263525"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analogie EK K a I na oglejených půdách</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typicky</a:t>
            </a:r>
            <a:r>
              <a:rPr lang="cs-CZ" altLang="cs-CZ" sz="1800" b="1" dirty="0">
                <a:solidFill>
                  <a:srgbClr val="FF0000"/>
                </a:solidFill>
                <a:cs typeface="Calibri" panose="020F0502020204030204" pitchFamily="34" charset="0"/>
              </a:rPr>
              <a:t> Třeboňská pánev, </a:t>
            </a:r>
            <a:r>
              <a:rPr lang="cs-CZ" altLang="cs-CZ" sz="1800" b="1" dirty="0" err="1">
                <a:solidFill>
                  <a:srgbClr val="FF0000"/>
                </a:solidFill>
                <a:cs typeface="Calibri" panose="020F0502020204030204" pitchFamily="34" charset="0"/>
              </a:rPr>
              <a:t>Dokesko</a:t>
            </a:r>
            <a:endParaRPr lang="cs-CZ" altLang="cs-CZ" sz="1800" b="1" dirty="0">
              <a:solidFill>
                <a:srgbClr val="FF0000"/>
              </a:solidFill>
              <a:cs typeface="Calibri" panose="020F0502020204030204" pitchFamily="34" charset="0"/>
            </a:endParaRPr>
          </a:p>
        </p:txBody>
      </p:sp>
      <p:pic>
        <p:nvPicPr>
          <p:cNvPr id="2" name="Picture 5">
            <a:extLst>
              <a:ext uri="{FF2B5EF4-FFF2-40B4-BE49-F238E27FC236}">
                <a16:creationId xmlns:a16="http://schemas.microsoft.com/office/drawing/2014/main" id="{1CE08A49-6F14-7002-B919-8B5B1D2152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0869" name="Freeform 6">
            <a:extLst>
              <a:ext uri="{FF2B5EF4-FFF2-40B4-BE49-F238E27FC236}">
                <a16:creationId xmlns:a16="http://schemas.microsoft.com/office/drawing/2014/main" id="{4F4BEAA8-B5C2-D0EE-381B-269272DD09C8}"/>
              </a:ext>
            </a:extLst>
          </p:cNvPr>
          <p:cNvSpPr>
            <a:spLocks/>
          </p:cNvSpPr>
          <p:nvPr/>
        </p:nvSpPr>
        <p:spPr bwMode="auto">
          <a:xfrm>
            <a:off x="7272338" y="6038850"/>
            <a:ext cx="404812" cy="269875"/>
          </a:xfrm>
          <a:custGeom>
            <a:avLst/>
            <a:gdLst>
              <a:gd name="T0" fmla="*/ 0 w 255"/>
              <a:gd name="T1" fmla="*/ 2147483646 h 170"/>
              <a:gd name="T2" fmla="*/ 2147483646 w 255"/>
              <a:gd name="T3" fmla="*/ 2147483646 h 170"/>
              <a:gd name="T4" fmla="*/ 2147483646 w 255"/>
              <a:gd name="T5" fmla="*/ 0 h 170"/>
              <a:gd name="T6" fmla="*/ 0 w 255"/>
              <a:gd name="T7" fmla="*/ 0 h 170"/>
              <a:gd name="T8" fmla="*/ 0 w 255"/>
              <a:gd name="T9" fmla="*/ 2147483646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5" h="170">
                <a:moveTo>
                  <a:pt x="0" y="170"/>
                </a:moveTo>
                <a:lnTo>
                  <a:pt x="255" y="170"/>
                </a:lnTo>
                <a:lnTo>
                  <a:pt x="255" y="0"/>
                </a:lnTo>
                <a:lnTo>
                  <a:pt x="0" y="0"/>
                </a:lnTo>
                <a:lnTo>
                  <a:pt x="0" y="17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6DA3EE5A-8AE6-19C2-2D0F-72B33C3B29D4}"/>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oglejené řady</a:t>
            </a:r>
          </a:p>
        </p:txBody>
      </p:sp>
      <p:sp>
        <p:nvSpPr>
          <p:cNvPr id="422915" name="Rectangle 4">
            <a:extLst>
              <a:ext uri="{FF2B5EF4-FFF2-40B4-BE49-F238E27FC236}">
                <a16:creationId xmlns:a16="http://schemas.microsoft.com/office/drawing/2014/main" id="{3220E5A5-5B95-92E0-F784-EAB1303A5CC7}"/>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5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cs-CZ" sz="1800" b="1">
                <a:solidFill>
                  <a:srgbClr val="FF0000"/>
                </a:solidFill>
                <a:cs typeface="Calibri" panose="020F0502020204030204" pitchFamily="34" charset="0"/>
              </a:rPr>
              <a:t>P – oglejená kyselá</a:t>
            </a:r>
          </a:p>
          <a:p>
            <a:pPr lvl="1" eaLnBrk="1" hangingPunct="1">
              <a:buSzPct val="75000"/>
              <a:buFont typeface="Arial" panose="020B0604020202020204" pitchFamily="34" charset="0"/>
              <a:buChar char="•"/>
            </a:pPr>
            <a:r>
              <a:rPr lang="cs-CZ" altLang="cs-CZ" sz="1800" b="1">
                <a:cs typeface="Calibri" panose="020F0502020204030204" pitchFamily="34" charset="0"/>
              </a:rPr>
              <a:t>0P – oglejený kyselý bor</a:t>
            </a:r>
          </a:p>
          <a:p>
            <a:pPr lvl="1" eaLnBrk="1" hangingPunct="1">
              <a:buSzPct val="75000"/>
              <a:buFont typeface="Arial" panose="020B0604020202020204" pitchFamily="34" charset="0"/>
              <a:buChar char="•"/>
            </a:pPr>
            <a:r>
              <a:rPr lang="cs-CZ" altLang="cs-CZ" sz="1800" b="1">
                <a:cs typeface="Calibri" panose="020F0502020204030204" pitchFamily="34" charset="0"/>
              </a:rPr>
              <a:t>1P – oglejená kyselá březová doubrava</a:t>
            </a:r>
          </a:p>
          <a:p>
            <a:pPr lvl="1" eaLnBrk="1" hangingPunct="1">
              <a:buSzPct val="75000"/>
              <a:buFont typeface="Arial" panose="020B0604020202020204" pitchFamily="34" charset="0"/>
              <a:buChar char="•"/>
            </a:pPr>
            <a:r>
              <a:rPr lang="cs-CZ" altLang="cs-CZ" sz="1800" b="1">
                <a:cs typeface="Calibri" panose="020F0502020204030204" pitchFamily="34" charset="0"/>
              </a:rPr>
              <a:t>2P – oglejená kyselá doubrava s jedlí</a:t>
            </a:r>
          </a:p>
          <a:p>
            <a:pPr lvl="1" eaLnBrk="1" hangingPunct="1">
              <a:buSzPct val="75000"/>
              <a:buFont typeface="Arial" panose="020B0604020202020204" pitchFamily="34" charset="0"/>
              <a:buChar char="•"/>
            </a:pPr>
            <a:r>
              <a:rPr lang="cs-CZ" altLang="cs-CZ" sz="1800" b="1">
                <a:cs typeface="Calibri" panose="020F0502020204030204" pitchFamily="34" charset="0"/>
              </a:rPr>
              <a:t>3P – oglejená kyselá jedlová doubrava</a:t>
            </a:r>
          </a:p>
          <a:p>
            <a:pPr lvl="1" eaLnBrk="1" hangingPunct="1">
              <a:buSzPct val="75000"/>
              <a:buFont typeface="Arial" panose="020B0604020202020204" pitchFamily="34" charset="0"/>
              <a:buChar char="•"/>
            </a:pPr>
            <a:r>
              <a:rPr lang="cs-CZ" altLang="cs-CZ" sz="1800" b="1">
                <a:cs typeface="Calibri" panose="020F0502020204030204" pitchFamily="34" charset="0"/>
              </a:rPr>
              <a:t>4P – oglejená kyselá dubová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5P – oglejená kyselá jedlina</a:t>
            </a:r>
          </a:p>
          <a:p>
            <a:pPr lvl="1" eaLnBrk="1" hangingPunct="1">
              <a:buSzPct val="75000"/>
              <a:buFont typeface="Arial" panose="020B0604020202020204" pitchFamily="34" charset="0"/>
              <a:buChar char="•"/>
            </a:pPr>
            <a:r>
              <a:rPr lang="cs-CZ" altLang="cs-CZ" sz="1800" b="1">
                <a:cs typeface="Calibri" panose="020F0502020204030204" pitchFamily="34" charset="0"/>
              </a:rPr>
              <a:t>6P – oglejená kyselá smrková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7P – oglejená kyselá jedlová smrčina</a:t>
            </a:r>
          </a:p>
          <a:p>
            <a:pPr lvl="1" eaLnBrk="1" hangingPunct="1">
              <a:buSzPct val="75000"/>
              <a:buFont typeface="Arial" panose="020B0604020202020204" pitchFamily="34" charset="0"/>
              <a:buChar char="•"/>
            </a:pPr>
            <a:r>
              <a:rPr lang="cs-CZ" altLang="cs-CZ" sz="1800" b="1">
                <a:cs typeface="Calibri" panose="020F0502020204030204" pitchFamily="34" charset="0"/>
              </a:rPr>
              <a:t>8P – oglejená kyselá smrčina</a:t>
            </a: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4">
            <a:extLst>
              <a:ext uri="{FF2B5EF4-FFF2-40B4-BE49-F238E27FC236}">
                <a16:creationId xmlns:a16="http://schemas.microsoft.com/office/drawing/2014/main" id="{A94AEDF9-02B9-F08C-55F3-6B6833B72D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888" y="142875"/>
            <a:ext cx="4351337" cy="652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4963" name="Picture 5">
            <a:extLst>
              <a:ext uri="{FF2B5EF4-FFF2-40B4-BE49-F238E27FC236}">
                <a16:creationId xmlns:a16="http://schemas.microsoft.com/office/drawing/2014/main" id="{67FEF474-17B1-AD4E-24B8-429178A2D7F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76775" y="142875"/>
            <a:ext cx="4351338" cy="652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4964" name="TextovéPole 5">
            <a:extLst>
              <a:ext uri="{FF2B5EF4-FFF2-40B4-BE49-F238E27FC236}">
                <a16:creationId xmlns:a16="http://schemas.microsoft.com/office/drawing/2014/main" id="{CD51BCED-69B5-16CC-C0BA-04EB2CABF082}"/>
              </a:ext>
            </a:extLst>
          </p:cNvPr>
          <p:cNvSpPr txBox="1">
            <a:spLocks noChangeArrowheads="1"/>
          </p:cNvSpPr>
          <p:nvPr/>
        </p:nvSpPr>
        <p:spPr bwMode="auto">
          <a:xfrm>
            <a:off x="115888" y="6299200"/>
            <a:ext cx="4456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6P – oglejená kyselá smrková jedlina</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5D66FA6B-2C52-0E35-281B-9A04E2EB2260}"/>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oglejené řady</a:t>
            </a:r>
          </a:p>
        </p:txBody>
      </p:sp>
      <p:sp>
        <p:nvSpPr>
          <p:cNvPr id="423940" name="Rectangle 4">
            <a:extLst>
              <a:ext uri="{FF2B5EF4-FFF2-40B4-BE49-F238E27FC236}">
                <a16:creationId xmlns:a16="http://schemas.microsoft.com/office/drawing/2014/main" id="{B8B97E8C-C4E6-930F-A86B-E7233C6BD996}"/>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263525" indent="-263525" eaLnBrk="1" hangingPunct="1">
              <a:buSzPct val="75000"/>
              <a:buFontTx/>
              <a:buNone/>
              <a:defRPr/>
            </a:pPr>
            <a:r>
              <a:rPr lang="cs-CZ" altLang="cs-CZ" sz="1800" b="1" dirty="0">
                <a:solidFill>
                  <a:srgbClr val="FF0000"/>
                </a:solidFill>
                <a:cs typeface="Calibri" panose="020F0502020204030204" pitchFamily="34" charset="0"/>
              </a:rPr>
              <a:t>Q – oglejená chudá (oglejený podzol)</a:t>
            </a:r>
          </a:p>
          <a:p>
            <a:pPr marL="263525" lvl="1" indent="-263525"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„chudá“ a „oglejená“</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reliéf: deprese, plošiny, roviny</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půda: písčitá až písčitohlinitá; skeletovitost 0 (písek) 20–70 %; bázemi </a:t>
            </a:r>
            <a:r>
              <a:rPr lang="cs-CZ" altLang="cs-CZ" sz="1800" b="1" dirty="0">
                <a:solidFill>
                  <a:srgbClr val="FF0000"/>
                </a:solidFill>
                <a:cs typeface="Calibri" panose="020F0502020204030204" pitchFamily="34" charset="0"/>
              </a:rPr>
              <a:t>extrémně chudá a kyselá</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pseudoglej dystrický</a:t>
            </a:r>
            <a:r>
              <a:rPr lang="cs-CZ" altLang="cs-CZ" sz="1800" b="1" dirty="0">
                <a:cs typeface="Calibri" panose="020F0502020204030204" pitchFamily="34" charset="0"/>
              </a:rPr>
              <a:t>, podzol oglejený (glejový); </a:t>
            </a:r>
            <a:r>
              <a:rPr lang="cs-CZ" altLang="cs-CZ" sz="1800" b="1" dirty="0">
                <a:solidFill>
                  <a:srgbClr val="FF0000"/>
                </a:solidFill>
                <a:cs typeface="Calibri" panose="020F0502020204030204" pitchFamily="34" charset="0"/>
              </a:rPr>
              <a:t>bržděná humifikace</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voda: vzácně ve vegetačním období prosychá (v nižších polohách pravidelně), půdní profil střídavě vlhký</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biota: jedliny korespondující s VS, </a:t>
            </a:r>
            <a:r>
              <a:rPr lang="cs-CZ" altLang="cs-CZ" sz="1800" b="1" dirty="0">
                <a:solidFill>
                  <a:srgbClr val="FF0000"/>
                </a:solidFill>
                <a:cs typeface="Calibri" panose="020F0502020204030204" pitchFamily="34" charset="0"/>
              </a:rPr>
              <a:t>dominují </a:t>
            </a:r>
          </a:p>
          <a:p>
            <a:pPr marL="0" lvl="1" indent="0" eaLnBrk="1" hangingPunct="1">
              <a:buSzPct val="75000"/>
              <a:buFontTx/>
              <a:buNone/>
              <a:defRPr/>
            </a:pPr>
            <a:r>
              <a:rPr lang="cs-CZ" altLang="cs-CZ" sz="1800" b="1" dirty="0">
                <a:solidFill>
                  <a:srgbClr val="FF0000"/>
                </a:solidFill>
                <a:cs typeface="Calibri" panose="020F0502020204030204" pitchFamily="34" charset="0"/>
              </a:rPr>
              <a:t>     stenoekně oligotrofní a acidofilní druhy, hygrofyty </a:t>
            </a:r>
          </a:p>
          <a:p>
            <a:pPr marL="0" lvl="1" indent="0" eaLnBrk="1" hangingPunct="1">
              <a:buSzPct val="75000"/>
              <a:buFontTx/>
              <a:buNone/>
              <a:defRPr/>
            </a:pPr>
            <a:r>
              <a:rPr lang="cs-CZ" altLang="cs-CZ" sz="1800" b="1" dirty="0">
                <a:solidFill>
                  <a:srgbClr val="FF0000"/>
                </a:solidFill>
                <a:cs typeface="Calibri" panose="020F0502020204030204" pitchFamily="34" charset="0"/>
              </a:rPr>
              <a:t>    </a:t>
            </a:r>
            <a:r>
              <a:rPr lang="cs-CZ" altLang="cs-CZ" sz="1800" b="1" dirty="0">
                <a:cs typeface="Calibri" panose="020F0502020204030204" pitchFamily="34" charset="0"/>
              </a:rPr>
              <a:t>(</a:t>
            </a:r>
            <a:r>
              <a:rPr lang="cs-CZ" altLang="cs-CZ" sz="1800" b="1" i="1" dirty="0">
                <a:solidFill>
                  <a:srgbClr val="FF0000"/>
                </a:solidFill>
                <a:cs typeface="Calibri" panose="020F0502020204030204" pitchFamily="34" charset="0"/>
              </a:rPr>
              <a:t>Vaccinium vitis-idaea</a:t>
            </a:r>
            <a:r>
              <a:rPr lang="cs-CZ" altLang="cs-CZ" sz="1800" b="1" dirty="0">
                <a:cs typeface="Calibri" panose="020F0502020204030204" pitchFamily="34" charset="0"/>
              </a:rPr>
              <a:t>, </a:t>
            </a:r>
            <a:r>
              <a:rPr lang="cs-CZ" altLang="cs-CZ" sz="1800" b="1" i="1" dirty="0">
                <a:cs typeface="Calibri" panose="020F0502020204030204" pitchFamily="34" charset="0"/>
              </a:rPr>
              <a:t>Avenella flexuosa</a:t>
            </a:r>
            <a:r>
              <a:rPr lang="cs-CZ" altLang="cs-CZ" sz="1800" b="1" dirty="0">
                <a:cs typeface="Calibri" panose="020F0502020204030204" pitchFamily="34" charset="0"/>
              </a:rPr>
              <a:t>,</a:t>
            </a:r>
            <a:r>
              <a:rPr lang="cs-CZ" altLang="cs-CZ" sz="1800" b="1" i="1" dirty="0">
                <a:cs typeface="Calibri" panose="020F0502020204030204" pitchFamily="34" charset="0"/>
              </a:rPr>
              <a:t> </a:t>
            </a:r>
          </a:p>
          <a:p>
            <a:pPr marL="0" lvl="1" indent="0" eaLnBrk="1" hangingPunct="1">
              <a:buSzPct val="75000"/>
              <a:buFontTx/>
              <a:buNone/>
              <a:defRPr/>
            </a:pPr>
            <a:r>
              <a:rPr lang="cs-CZ" altLang="cs-CZ" sz="1800" b="1" i="1" dirty="0">
                <a:solidFill>
                  <a:srgbClr val="FF0000"/>
                </a:solidFill>
                <a:cs typeface="Calibri" panose="020F0502020204030204" pitchFamily="34" charset="0"/>
              </a:rPr>
              <a:t>    Calamagrostis villosa</a:t>
            </a:r>
            <a:r>
              <a:rPr lang="cs-CZ" altLang="cs-CZ" sz="1800" b="1" dirty="0">
                <a:solidFill>
                  <a:srgbClr val="FF0000"/>
                </a:solidFill>
                <a:cs typeface="Calibri" panose="020F0502020204030204" pitchFamily="34" charset="0"/>
              </a:rPr>
              <a:t>,</a:t>
            </a:r>
            <a:r>
              <a:rPr lang="cs-CZ" altLang="cs-CZ" sz="1800" b="1" i="1" dirty="0">
                <a:solidFill>
                  <a:srgbClr val="FF0000"/>
                </a:solidFill>
                <a:cs typeface="Calibri" panose="020F0502020204030204" pitchFamily="34" charset="0"/>
              </a:rPr>
              <a:t> Molinia caerulea</a:t>
            </a:r>
            <a:r>
              <a:rPr lang="cs-CZ" altLang="cs-CZ" sz="1800" b="1" dirty="0">
                <a:solidFill>
                  <a:srgbClr val="FF0000"/>
                </a:solidFill>
                <a:cs typeface="Calibri" panose="020F0502020204030204" pitchFamily="34" charset="0"/>
              </a:rPr>
              <a:t>,</a:t>
            </a:r>
            <a:r>
              <a:rPr lang="cs-CZ" altLang="cs-CZ" sz="1800" b="1" i="1" dirty="0">
                <a:solidFill>
                  <a:srgbClr val="FF0000"/>
                </a:solidFill>
                <a:cs typeface="Calibri" panose="020F0502020204030204" pitchFamily="34" charset="0"/>
              </a:rPr>
              <a:t> </a:t>
            </a:r>
            <a:r>
              <a:rPr lang="cs-CZ" altLang="cs-CZ" sz="1800" b="1" dirty="0">
                <a:solidFill>
                  <a:srgbClr val="FF0000"/>
                </a:solidFill>
                <a:cs typeface="Calibri" panose="020F0502020204030204" pitchFamily="34" charset="0"/>
              </a:rPr>
              <a:t>pravidelně </a:t>
            </a:r>
          </a:p>
          <a:p>
            <a:pPr marL="0" lvl="1" indent="0" eaLnBrk="1" hangingPunct="1">
              <a:buSzPct val="75000"/>
              <a:buFontTx/>
              <a:buNone/>
              <a:defRPr/>
            </a:pPr>
            <a:r>
              <a:rPr lang="cs-CZ" altLang="cs-CZ" sz="1800" b="1" i="1" dirty="0">
                <a:solidFill>
                  <a:srgbClr val="FF0000"/>
                </a:solidFill>
                <a:cs typeface="Calibri" panose="020F0502020204030204" pitchFamily="34" charset="0"/>
              </a:rPr>
              <a:t>    Sphagnum</a:t>
            </a:r>
            <a:r>
              <a:rPr lang="cs-CZ" altLang="cs-CZ" sz="1800" b="1" dirty="0">
                <a:solidFill>
                  <a:srgbClr val="FF0000"/>
                </a:solidFill>
                <a:cs typeface="Calibri" panose="020F0502020204030204" pitchFamily="34" charset="0"/>
              </a:rPr>
              <a:t> spp.</a:t>
            </a:r>
            <a:r>
              <a:rPr lang="cs-CZ" altLang="cs-CZ" sz="1800" b="1" dirty="0">
                <a:cs typeface="Calibri" panose="020F0502020204030204" pitchFamily="34" charset="0"/>
              </a:rPr>
              <a:t>)</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0–8Q</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P, T</a:t>
            </a:r>
            <a:r>
              <a:rPr lang="cs-CZ" altLang="cs-CZ" sz="1600" b="1" dirty="0">
                <a:cs typeface="Calibri" panose="020F0502020204030204" pitchFamily="34" charset="0"/>
              </a:rPr>
              <a:t> </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z vodou ovlivněných edafických kategorií 1.–2. </a:t>
            </a:r>
          </a:p>
          <a:p>
            <a:pPr marL="0" lvl="1" indent="0" eaLnBrk="1" hangingPunct="1">
              <a:buSzPct val="75000"/>
              <a:buFontTx/>
              <a:buNone/>
              <a:defRPr/>
            </a:pPr>
            <a:r>
              <a:rPr lang="cs-CZ" altLang="cs-CZ" sz="1800" b="1" dirty="0">
                <a:cs typeface="Calibri" panose="020F0502020204030204" pitchFamily="34" charset="0"/>
              </a:rPr>
              <a:t>    nejchudší na gradientu bohatosti/chudosti (T, </a:t>
            </a:r>
            <a:r>
              <a:rPr lang="cs-CZ" altLang="cs-CZ" sz="1800" b="1" dirty="0">
                <a:solidFill>
                  <a:srgbClr val="FF0000"/>
                </a:solidFill>
                <a:cs typeface="Calibri" panose="020F0502020204030204" pitchFamily="34" charset="0"/>
              </a:rPr>
              <a:t>Q</a:t>
            </a:r>
            <a:r>
              <a:rPr lang="cs-CZ" altLang="cs-CZ" sz="1800" b="1" dirty="0">
                <a:cs typeface="Calibri" panose="020F0502020204030204" pitchFamily="34" charset="0"/>
              </a:rPr>
              <a:t>, P, O, V)</a:t>
            </a:r>
          </a:p>
          <a:p>
            <a:pPr marL="263525" lvl="1" indent="-263525"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analogie EK M na oglejených půdách</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typicky</a:t>
            </a:r>
            <a:r>
              <a:rPr lang="cs-CZ" altLang="cs-CZ" sz="1800" b="1" dirty="0">
                <a:solidFill>
                  <a:srgbClr val="FF0000"/>
                </a:solidFill>
                <a:cs typeface="Calibri" panose="020F0502020204030204" pitchFamily="34" charset="0"/>
              </a:rPr>
              <a:t> Třeboňská pánev, </a:t>
            </a:r>
            <a:r>
              <a:rPr lang="cs-CZ" altLang="cs-CZ" sz="1800" b="1" dirty="0" err="1">
                <a:solidFill>
                  <a:srgbClr val="FF0000"/>
                </a:solidFill>
                <a:cs typeface="Calibri" panose="020F0502020204030204" pitchFamily="34" charset="0"/>
              </a:rPr>
              <a:t>Dokesko</a:t>
            </a:r>
            <a:endParaRPr lang="cs-CZ" altLang="cs-CZ" sz="1800" b="1" dirty="0">
              <a:solidFill>
                <a:srgbClr val="FF0000"/>
              </a:solidFill>
              <a:cs typeface="Calibri" panose="020F0502020204030204" pitchFamily="34" charset="0"/>
            </a:endParaRPr>
          </a:p>
        </p:txBody>
      </p:sp>
      <p:pic>
        <p:nvPicPr>
          <p:cNvPr id="427012" name="Picture 5">
            <a:extLst>
              <a:ext uri="{FF2B5EF4-FFF2-40B4-BE49-F238E27FC236}">
                <a16:creationId xmlns:a16="http://schemas.microsoft.com/office/drawing/2014/main" id="{8C558125-EB53-56B7-7B93-C8B693F012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7013" name="Freeform 6">
            <a:extLst>
              <a:ext uri="{FF2B5EF4-FFF2-40B4-BE49-F238E27FC236}">
                <a16:creationId xmlns:a16="http://schemas.microsoft.com/office/drawing/2014/main" id="{E5F4B549-840A-90E7-16C9-C656C86DFCDA}"/>
              </a:ext>
            </a:extLst>
          </p:cNvPr>
          <p:cNvSpPr>
            <a:spLocks/>
          </p:cNvSpPr>
          <p:nvPr/>
        </p:nvSpPr>
        <p:spPr bwMode="auto">
          <a:xfrm>
            <a:off x="6911975" y="6038850"/>
            <a:ext cx="360363" cy="269875"/>
          </a:xfrm>
          <a:custGeom>
            <a:avLst/>
            <a:gdLst>
              <a:gd name="T0" fmla="*/ 0 w 227"/>
              <a:gd name="T1" fmla="*/ 0 h 170"/>
              <a:gd name="T2" fmla="*/ 2147483646 w 227"/>
              <a:gd name="T3" fmla="*/ 0 h 170"/>
              <a:gd name="T4" fmla="*/ 2147483646 w 227"/>
              <a:gd name="T5" fmla="*/ 2147483646 h 170"/>
              <a:gd name="T6" fmla="*/ 2147483646 w 227"/>
              <a:gd name="T7" fmla="*/ 2147483646 h 170"/>
              <a:gd name="T8" fmla="*/ 0 w 227"/>
              <a:gd name="T9" fmla="*/ 0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 h="170">
                <a:moveTo>
                  <a:pt x="0" y="0"/>
                </a:moveTo>
                <a:lnTo>
                  <a:pt x="227" y="0"/>
                </a:lnTo>
                <a:lnTo>
                  <a:pt x="227" y="170"/>
                </a:lnTo>
                <a:lnTo>
                  <a:pt x="114" y="17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a:extLst>
              <a:ext uri="{FF2B5EF4-FFF2-40B4-BE49-F238E27FC236}">
                <a16:creationId xmlns:a16="http://schemas.microsoft.com/office/drawing/2014/main" id="{98631D04-16F5-CBEF-D5BB-503C76E5C1F4}"/>
              </a:ext>
            </a:extLst>
          </p:cNvPr>
          <p:cNvSpPr>
            <a:spLocks noGrp="1" noChangeArrowheads="1"/>
          </p:cNvSpPr>
          <p:nvPr>
            <p:ph type="title"/>
          </p:nvPr>
        </p:nvSpPr>
        <p:spPr>
          <a:xfrm>
            <a:off x="457200" y="274638"/>
            <a:ext cx="8229600" cy="561975"/>
          </a:xfrm>
        </p:spPr>
        <p:txBody>
          <a:bodyPr/>
          <a:lstStyle/>
          <a:p>
            <a:pPr eaLnBrk="1" hangingPunct="1"/>
            <a:r>
              <a:rPr lang="cs-CZ" altLang="cs-CZ" sz="3600" b="1" dirty="0">
                <a:solidFill>
                  <a:schemeClr val="tx1"/>
                </a:solidFill>
              </a:rPr>
              <a:t>Biogeografie ČR</a:t>
            </a:r>
          </a:p>
        </p:txBody>
      </p:sp>
      <p:sp>
        <p:nvSpPr>
          <p:cNvPr id="8" name="Zástupný symbol pro obsah 2">
            <a:extLst>
              <a:ext uri="{FF2B5EF4-FFF2-40B4-BE49-F238E27FC236}">
                <a16:creationId xmlns:a16="http://schemas.microsoft.com/office/drawing/2014/main" id="{665C56B4-29DA-2C7C-B168-C119596597C6}"/>
              </a:ext>
            </a:extLst>
          </p:cNvPr>
          <p:cNvSpPr txBox="1">
            <a:spLocks/>
          </p:cNvSpPr>
          <p:nvPr/>
        </p:nvSpPr>
        <p:spPr bwMode="auto">
          <a:xfrm>
            <a:off x="0" y="898525"/>
            <a:ext cx="8686800" cy="5940425"/>
          </a:xfrm>
          <a:prstGeom prst="rect">
            <a:avLst/>
          </a:prstGeom>
          <a:noFill/>
          <a:ln>
            <a:noFill/>
          </a:ln>
        </p:spPr>
        <p:txBody>
          <a:bodyPr>
            <a:normAutofit fontScale="92500" lnSpcReduction="20000"/>
          </a:bodyPr>
          <a:lst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cs-CZ" sz="1800" b="1" kern="0" dirty="0">
                <a:solidFill>
                  <a:srgbClr val="FF0000"/>
                </a:solidFill>
              </a:rPr>
              <a:t>Biogeografické provincie </a:t>
            </a:r>
            <a:r>
              <a:rPr lang="cs-CZ" sz="1800" b="1" kern="0" dirty="0"/>
              <a:t>≈</a:t>
            </a:r>
            <a:r>
              <a:rPr lang="cs-CZ" sz="1800" b="1" kern="0" dirty="0">
                <a:solidFill>
                  <a:srgbClr val="FF0000"/>
                </a:solidFill>
              </a:rPr>
              <a:t> </a:t>
            </a:r>
            <a:r>
              <a:rPr lang="cs-CZ" sz="1800" b="1" kern="0" dirty="0"/>
              <a:t>biomy (= vegetační pásy) </a:t>
            </a:r>
          </a:p>
          <a:p>
            <a:pPr marL="0" indent="0">
              <a:buFontTx/>
              <a:buNone/>
              <a:defRPr/>
            </a:pPr>
            <a:r>
              <a:rPr lang="cs-CZ" sz="1800" b="1" kern="0" dirty="0"/>
              <a:t>= </a:t>
            </a:r>
            <a:r>
              <a:rPr lang="cs-CZ" sz="1800" kern="0" dirty="0"/>
              <a:t>rozsáhlá území s typickou vegetační stupňovitostí a makroklimatem </a:t>
            </a:r>
          </a:p>
          <a:p>
            <a:pPr>
              <a:defRPr/>
            </a:pPr>
            <a:r>
              <a:rPr lang="cs-CZ" sz="1800" kern="0" dirty="0"/>
              <a:t>vlastní geoelementy (druhy s flóry a fauny s podobnými areály), případně typická kombinace </a:t>
            </a:r>
            <a:r>
              <a:rPr lang="cs-CZ" sz="1800" kern="0" dirty="0" err="1"/>
              <a:t>geoelementů</a:t>
            </a:r>
            <a:r>
              <a:rPr lang="cs-CZ" sz="1800" kern="0" dirty="0"/>
              <a:t> okolních provincií</a:t>
            </a:r>
            <a:endParaRPr lang="cs-CZ" sz="1800" b="1" kern="0" dirty="0"/>
          </a:p>
          <a:p>
            <a:pPr marL="457200" lvl="1" indent="0">
              <a:buFontTx/>
              <a:buNone/>
              <a:defRPr/>
            </a:pPr>
            <a:r>
              <a:rPr lang="cs-CZ" sz="1800" b="1" kern="0" dirty="0">
                <a:solidFill>
                  <a:srgbClr val="FF0000"/>
                </a:solidFill>
              </a:rPr>
              <a:t>Biogeografické podprovincie</a:t>
            </a:r>
          </a:p>
          <a:p>
            <a:pPr lvl="1">
              <a:defRPr/>
            </a:pPr>
            <a:r>
              <a:rPr lang="cs-CZ" sz="1800" kern="0" dirty="0"/>
              <a:t>přítomnost vlastních endemitů</a:t>
            </a:r>
          </a:p>
          <a:p>
            <a:pPr lvl="1">
              <a:defRPr/>
            </a:pPr>
            <a:r>
              <a:rPr lang="cs-CZ" sz="1800" kern="0" dirty="0"/>
              <a:t>svérázná modifikace vegetační stupňovitosti a zároveň odlišnost od okolních podprovincií složením 1–2 vegetačních stupňů </a:t>
            </a:r>
          </a:p>
          <a:p>
            <a:pPr lvl="1">
              <a:defRPr/>
            </a:pPr>
            <a:r>
              <a:rPr lang="cs-CZ" sz="1800" kern="0" dirty="0"/>
              <a:t>má podobnou geologickou skladbu, reliéf a makroklima</a:t>
            </a:r>
            <a:endParaRPr lang="cs-CZ" sz="1800" b="1" kern="0" dirty="0"/>
          </a:p>
          <a:p>
            <a:pPr marL="914400" lvl="2" indent="0">
              <a:buFontTx/>
              <a:buNone/>
              <a:defRPr/>
            </a:pPr>
            <a:r>
              <a:rPr lang="cs-CZ" sz="1800" b="1" kern="0" dirty="0">
                <a:solidFill>
                  <a:srgbClr val="FF0000"/>
                </a:solidFill>
              </a:rPr>
              <a:t>Biogeografický region (bioregion)</a:t>
            </a:r>
          </a:p>
          <a:p>
            <a:pPr lvl="2">
              <a:defRPr/>
            </a:pPr>
            <a:r>
              <a:rPr lang="cs-CZ" sz="1800" kern="0" dirty="0"/>
              <a:t>shodná vegetační stupňovitost</a:t>
            </a:r>
          </a:p>
          <a:p>
            <a:pPr lvl="2">
              <a:defRPr/>
            </a:pPr>
            <a:r>
              <a:rPr lang="cs-CZ" sz="1800" kern="0" dirty="0"/>
              <a:t>biocenózy prodělaly podobný vývoj a mají tak společné rysy</a:t>
            </a:r>
          </a:p>
          <a:p>
            <a:pPr lvl="2">
              <a:defRPr/>
            </a:pPr>
            <a:r>
              <a:rPr lang="cs-CZ" sz="1800" kern="0" dirty="0"/>
              <a:t>rozdíly v potenciální biotě dány pouze odlišným ekotopem</a:t>
            </a:r>
          </a:p>
          <a:p>
            <a:pPr lvl="2">
              <a:defRPr/>
            </a:pPr>
            <a:r>
              <a:rPr lang="cs-CZ" sz="1800" kern="0" dirty="0"/>
              <a:t>charakteristická geologická skladba, reliéf, mezoklima a půdní pokryv </a:t>
            </a:r>
          </a:p>
          <a:p>
            <a:pPr lvl="2">
              <a:defRPr/>
            </a:pPr>
            <a:r>
              <a:rPr lang="cs-CZ" sz="1800" kern="0" dirty="0"/>
              <a:t>bioregion má specifický typ a určitou intenzitu využití člověkem</a:t>
            </a:r>
          </a:p>
          <a:p>
            <a:pPr lvl="2">
              <a:defRPr/>
            </a:pPr>
            <a:r>
              <a:rPr lang="cs-CZ" sz="1800" kern="0" dirty="0"/>
              <a:t>bioregiony zahrnují zpravidla výrazně odlišné krajiny</a:t>
            </a:r>
            <a:endParaRPr lang="cs-CZ" sz="1800" b="1" kern="0" dirty="0"/>
          </a:p>
          <a:p>
            <a:pPr marL="1371600" lvl="3" indent="0">
              <a:buFontTx/>
              <a:buNone/>
              <a:defRPr/>
            </a:pPr>
            <a:r>
              <a:rPr lang="cs-CZ" sz="1800" b="1" kern="0" dirty="0">
                <a:solidFill>
                  <a:srgbClr val="FF0000"/>
                </a:solidFill>
              </a:rPr>
              <a:t>Biochora</a:t>
            </a:r>
          </a:p>
          <a:p>
            <a:pPr lvl="3">
              <a:defRPr/>
            </a:pPr>
            <a:r>
              <a:rPr lang="cs-CZ" sz="1800" kern="0" dirty="0"/>
              <a:t>vyznačují se svérázným zastoupením, uspořádáním, kontrastností a kombinací skupin typů geobiocénů</a:t>
            </a:r>
          </a:p>
          <a:p>
            <a:pPr lvl="3">
              <a:defRPr/>
            </a:pPr>
            <a:r>
              <a:rPr lang="cs-CZ" sz="1800" kern="0" dirty="0"/>
              <a:t>je dána kombinací vegetačního stupně, geologického substrátu a reliéfu</a:t>
            </a:r>
          </a:p>
          <a:p>
            <a:pPr lvl="3">
              <a:defRPr/>
            </a:pPr>
            <a:r>
              <a:rPr lang="cs-CZ" sz="1800" kern="0" dirty="0"/>
              <a:t>biochora vychází z potenciálních podmínek krajinné sféry, vyznačuje se i osobitým aktuálním stavem biocenóz</a:t>
            </a:r>
          </a:p>
          <a:p>
            <a:pPr marL="114300" indent="0">
              <a:buFontTx/>
              <a:buNone/>
              <a:defRPr/>
            </a:pPr>
            <a:r>
              <a:rPr lang="cs-CZ" sz="1800" b="1" kern="0" dirty="0">
                <a:solidFill>
                  <a:srgbClr val="FF0000"/>
                </a:solidFill>
              </a:rPr>
              <a:t>Použití v geobiocenologii </a:t>
            </a:r>
            <a:r>
              <a:rPr lang="cs-CZ" sz="1800" b="1" kern="0" dirty="0"/>
              <a:t>(navazují VS, TŘ, HŘ, STG, TG)!</a:t>
            </a:r>
          </a:p>
        </p:txBody>
      </p:sp>
      <p:cxnSp>
        <p:nvCxnSpPr>
          <p:cNvPr id="11" name="Přímá spojnice se šipkou 10">
            <a:extLst>
              <a:ext uri="{FF2B5EF4-FFF2-40B4-BE49-F238E27FC236}">
                <a16:creationId xmlns:a16="http://schemas.microsoft.com/office/drawing/2014/main" id="{653F2117-BC7C-5382-4C16-366FE1CF523A}"/>
              </a:ext>
            </a:extLst>
          </p:cNvPr>
          <p:cNvCxnSpPr>
            <a:cxnSpLocks/>
          </p:cNvCxnSpPr>
          <p:nvPr/>
        </p:nvCxnSpPr>
        <p:spPr>
          <a:xfrm>
            <a:off x="8761413" y="836613"/>
            <a:ext cx="0" cy="436245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a:extLst>
              <a:ext uri="{FF2B5EF4-FFF2-40B4-BE49-F238E27FC236}">
                <a16:creationId xmlns:a16="http://schemas.microsoft.com/office/drawing/2014/main" id="{8F22A8FD-8F27-DDC2-DE06-DFA325362A17}"/>
              </a:ext>
            </a:extLst>
          </p:cNvPr>
          <p:cNvCxnSpPr/>
          <p:nvPr/>
        </p:nvCxnSpPr>
        <p:spPr>
          <a:xfrm>
            <a:off x="8761413" y="5199063"/>
            <a:ext cx="0" cy="1052512"/>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158" name="TextovéPole 12">
            <a:extLst>
              <a:ext uri="{FF2B5EF4-FFF2-40B4-BE49-F238E27FC236}">
                <a16:creationId xmlns:a16="http://schemas.microsoft.com/office/drawing/2014/main" id="{DE5529CC-0501-8E13-BCFF-7C66CB7271DB}"/>
              </a:ext>
            </a:extLst>
          </p:cNvPr>
          <p:cNvSpPr txBox="1">
            <a:spLocks noChangeArrowheads="1"/>
          </p:cNvSpPr>
          <p:nvPr/>
        </p:nvSpPr>
        <p:spPr bwMode="auto">
          <a:xfrm rot="-5400000">
            <a:off x="6992144" y="3696494"/>
            <a:ext cx="298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a:latin typeface="Arial" panose="020B0604020202020204" pitchFamily="34" charset="0"/>
              </a:rPr>
              <a:t>Jednotky členění krajiny:</a:t>
            </a:r>
          </a:p>
        </p:txBody>
      </p:sp>
      <p:sp>
        <p:nvSpPr>
          <p:cNvPr id="49159" name="TextovéPole 13">
            <a:extLst>
              <a:ext uri="{FF2B5EF4-FFF2-40B4-BE49-F238E27FC236}">
                <a16:creationId xmlns:a16="http://schemas.microsoft.com/office/drawing/2014/main" id="{29147700-ACBC-DB46-9CF5-B3CEBABC5191}"/>
              </a:ext>
            </a:extLst>
          </p:cNvPr>
          <p:cNvSpPr txBox="1">
            <a:spLocks noChangeArrowheads="1"/>
          </p:cNvSpPr>
          <p:nvPr/>
        </p:nvSpPr>
        <p:spPr bwMode="auto">
          <a:xfrm rot="-5400000">
            <a:off x="8274844" y="5704682"/>
            <a:ext cx="1379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a:latin typeface="Arial" panose="020B0604020202020204" pitchFamily="34" charset="0"/>
              </a:rPr>
              <a:t>typologické</a:t>
            </a:r>
          </a:p>
        </p:txBody>
      </p:sp>
      <p:sp>
        <p:nvSpPr>
          <p:cNvPr id="49160" name="TextovéPole 14">
            <a:extLst>
              <a:ext uri="{FF2B5EF4-FFF2-40B4-BE49-F238E27FC236}">
                <a16:creationId xmlns:a16="http://schemas.microsoft.com/office/drawing/2014/main" id="{8BE7FD85-470A-C2DD-3895-75C31A190126}"/>
              </a:ext>
            </a:extLst>
          </p:cNvPr>
          <p:cNvSpPr txBox="1">
            <a:spLocks noChangeArrowheads="1"/>
          </p:cNvSpPr>
          <p:nvPr/>
        </p:nvSpPr>
        <p:spPr bwMode="auto">
          <a:xfrm rot="-5400000">
            <a:off x="8274050" y="2833688"/>
            <a:ext cx="1381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a:latin typeface="Arial" panose="020B0604020202020204" pitchFamily="34" charset="0"/>
              </a:rPr>
              <a:t>individuální</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E6518638-CA71-A573-A8F3-52B27FABFCFE}"/>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oglejené řady</a:t>
            </a:r>
          </a:p>
        </p:txBody>
      </p:sp>
      <p:sp>
        <p:nvSpPr>
          <p:cNvPr id="429059" name="Rectangle 4">
            <a:extLst>
              <a:ext uri="{FF2B5EF4-FFF2-40B4-BE49-F238E27FC236}">
                <a16:creationId xmlns:a16="http://schemas.microsoft.com/office/drawing/2014/main" id="{6F2BC2F4-A847-56C6-A0AF-93EEA2F7AD06}"/>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5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cs-CZ" sz="1800" b="1">
                <a:solidFill>
                  <a:srgbClr val="FF0000"/>
                </a:solidFill>
                <a:cs typeface="Calibri" panose="020F0502020204030204" pitchFamily="34" charset="0"/>
              </a:rPr>
              <a:t>Q – oglejená chudá</a:t>
            </a:r>
          </a:p>
          <a:p>
            <a:pPr lvl="1" eaLnBrk="1" hangingPunct="1">
              <a:buSzPct val="75000"/>
              <a:buFont typeface="Arial" panose="020B0604020202020204" pitchFamily="34" charset="0"/>
              <a:buChar char="•"/>
            </a:pPr>
            <a:r>
              <a:rPr lang="cs-CZ" altLang="cs-CZ" sz="1800" b="1">
                <a:cs typeface="Calibri" panose="020F0502020204030204" pitchFamily="34" charset="0"/>
              </a:rPr>
              <a:t>0Q – oglejený chudý bor</a:t>
            </a:r>
          </a:p>
          <a:p>
            <a:pPr lvl="1" eaLnBrk="1" hangingPunct="1">
              <a:buSzPct val="75000"/>
              <a:buFont typeface="Arial" panose="020B0604020202020204" pitchFamily="34" charset="0"/>
              <a:buChar char="•"/>
            </a:pPr>
            <a:r>
              <a:rPr lang="cs-CZ" altLang="cs-CZ" sz="1800" b="1">
                <a:cs typeface="Calibri" panose="020F0502020204030204" pitchFamily="34" charset="0"/>
              </a:rPr>
              <a:t>1Q – oglejená chudá březová doubrava</a:t>
            </a:r>
          </a:p>
          <a:p>
            <a:pPr lvl="1" eaLnBrk="1" hangingPunct="1">
              <a:buSzPct val="75000"/>
              <a:buFont typeface="Arial" panose="020B0604020202020204" pitchFamily="34" charset="0"/>
              <a:buChar char="•"/>
            </a:pPr>
            <a:r>
              <a:rPr lang="cs-CZ" altLang="cs-CZ" sz="1800" b="1">
                <a:cs typeface="Calibri" panose="020F0502020204030204" pitchFamily="34" charset="0"/>
              </a:rPr>
              <a:t>2Q – oglejená chudá doubrava s jedlí</a:t>
            </a:r>
          </a:p>
          <a:p>
            <a:pPr lvl="1" eaLnBrk="1" hangingPunct="1">
              <a:buSzPct val="75000"/>
              <a:buFont typeface="Arial" panose="020B0604020202020204" pitchFamily="34" charset="0"/>
              <a:buChar char="•"/>
            </a:pPr>
            <a:r>
              <a:rPr lang="cs-CZ" altLang="cs-CZ" sz="1800" b="1">
                <a:cs typeface="Calibri" panose="020F0502020204030204" pitchFamily="34" charset="0"/>
              </a:rPr>
              <a:t>3Q – oglejená chudá jedlová doubrava</a:t>
            </a:r>
          </a:p>
          <a:p>
            <a:pPr lvl="1" eaLnBrk="1" hangingPunct="1">
              <a:buSzPct val="75000"/>
              <a:buFont typeface="Arial" panose="020B0604020202020204" pitchFamily="34" charset="0"/>
              <a:buChar char="•"/>
            </a:pPr>
            <a:r>
              <a:rPr lang="cs-CZ" altLang="cs-CZ" sz="1800" b="1">
                <a:cs typeface="Calibri" panose="020F0502020204030204" pitchFamily="34" charset="0"/>
              </a:rPr>
              <a:t>4Q – oglejená chudá dubová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5Q – oglejená chudá jedlina</a:t>
            </a:r>
          </a:p>
          <a:p>
            <a:pPr lvl="1" eaLnBrk="1" hangingPunct="1">
              <a:buSzPct val="75000"/>
              <a:buFont typeface="Arial" panose="020B0604020202020204" pitchFamily="34" charset="0"/>
              <a:buChar char="•"/>
            </a:pPr>
            <a:r>
              <a:rPr lang="cs-CZ" altLang="cs-CZ" sz="1800" b="1">
                <a:cs typeface="Calibri" panose="020F0502020204030204" pitchFamily="34" charset="0"/>
              </a:rPr>
              <a:t>6Q – oglejená chudá smrková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7Q – oglejená chudá jedlová smrčina</a:t>
            </a:r>
          </a:p>
          <a:p>
            <a:pPr lvl="1" eaLnBrk="1" hangingPunct="1">
              <a:buSzPct val="75000"/>
              <a:buFont typeface="Arial" panose="020B0604020202020204" pitchFamily="34" charset="0"/>
              <a:buChar char="•"/>
            </a:pPr>
            <a:r>
              <a:rPr lang="cs-CZ" altLang="cs-CZ" sz="1800" b="1">
                <a:cs typeface="Calibri" panose="020F0502020204030204" pitchFamily="34" charset="0"/>
              </a:rPr>
              <a:t>8Q – oglejená chudá smrčina</a:t>
            </a: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Obrázek 2" descr="Obsah obrázku strom, exteriér, tráva, rostlina&#10;&#10;Popis byl vytvořen automaticky">
            <a:extLst>
              <a:ext uri="{FF2B5EF4-FFF2-40B4-BE49-F238E27FC236}">
                <a16:creationId xmlns:a16="http://schemas.microsoft.com/office/drawing/2014/main" id="{965B9AE2-6A33-163B-0332-6746835F7FF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5888" y="114300"/>
            <a:ext cx="4356100"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107" name="Obrázek 4" descr="Obsah obrázku strom, exteriér, dřevo&#10;&#10;Popis byl vytvořen automaticky">
            <a:extLst>
              <a:ext uri="{FF2B5EF4-FFF2-40B4-BE49-F238E27FC236}">
                <a16:creationId xmlns:a16="http://schemas.microsoft.com/office/drawing/2014/main" id="{32BA2752-8D4F-0233-8CC9-70AEC83650E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1905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8" name="TextovéPole 5">
            <a:extLst>
              <a:ext uri="{FF2B5EF4-FFF2-40B4-BE49-F238E27FC236}">
                <a16:creationId xmlns:a16="http://schemas.microsoft.com/office/drawing/2014/main" id="{110504E5-D96B-468A-8200-08BC1DC0F9A8}"/>
              </a:ext>
            </a:extLst>
          </p:cNvPr>
          <p:cNvSpPr txBox="1">
            <a:spLocks noChangeArrowheads="1"/>
          </p:cNvSpPr>
          <p:nvPr/>
        </p:nvSpPr>
        <p:spPr bwMode="auto">
          <a:xfrm>
            <a:off x="115888" y="6291263"/>
            <a:ext cx="4456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6Q – oglejená chudá smrková jedlina</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Obrázek 7">
            <a:extLst>
              <a:ext uri="{FF2B5EF4-FFF2-40B4-BE49-F238E27FC236}">
                <a16:creationId xmlns:a16="http://schemas.microsoft.com/office/drawing/2014/main" id="{E1971CA5-0695-2B0F-A85B-E1400CF97893}"/>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1263" y="4040188"/>
            <a:ext cx="4122737"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Rectangle 2">
            <a:extLst>
              <a:ext uri="{FF2B5EF4-FFF2-40B4-BE49-F238E27FC236}">
                <a16:creationId xmlns:a16="http://schemas.microsoft.com/office/drawing/2014/main" id="{0D018759-D362-FA52-B8BE-B9329B0FFCF5}"/>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Ekologická řada glejová (podmáčená) (G)</a:t>
            </a:r>
          </a:p>
        </p:txBody>
      </p:sp>
      <p:sp>
        <p:nvSpPr>
          <p:cNvPr id="433156" name="Rectangle 4">
            <a:extLst>
              <a:ext uri="{FF2B5EF4-FFF2-40B4-BE49-F238E27FC236}">
                <a16:creationId xmlns:a16="http://schemas.microsoft.com/office/drawing/2014/main" id="{2C1B7793-BBB2-7A0C-03AB-53254991D542}"/>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000" b="1">
                <a:solidFill>
                  <a:srgbClr val="FF0000"/>
                </a:solidFill>
                <a:cs typeface="Calibri" panose="020F0502020204030204" pitchFamily="34" charset="0"/>
              </a:rPr>
              <a:t>trvalý vliv vysoko položené, stagnující hladiny spodní vody</a:t>
            </a:r>
          </a:p>
          <a:p>
            <a:pPr eaLnBrk="1" hangingPunct="1">
              <a:buSzPct val="75000"/>
            </a:pPr>
            <a:r>
              <a:rPr lang="cs-CZ" altLang="cs-CZ" sz="2000" b="1">
                <a:cs typeface="Calibri" panose="020F0502020204030204" pitchFamily="34" charset="0"/>
              </a:rPr>
              <a:t>typicky na </a:t>
            </a:r>
            <a:r>
              <a:rPr lang="cs-CZ" altLang="cs-CZ" sz="2000" b="1">
                <a:solidFill>
                  <a:srgbClr val="FF0000"/>
                </a:solidFill>
                <a:cs typeface="Calibri" panose="020F0502020204030204" pitchFamily="34" charset="0"/>
              </a:rPr>
              <a:t>glejích</a:t>
            </a:r>
          </a:p>
          <a:p>
            <a:pPr eaLnBrk="1" hangingPunct="1">
              <a:buSzPct val="75000"/>
            </a:pPr>
            <a:r>
              <a:rPr lang="cs-CZ" altLang="cs-CZ" sz="2000" b="1">
                <a:cs typeface="Calibri" panose="020F0502020204030204" pitchFamily="34" charset="0"/>
              </a:rPr>
              <a:t>edafické kategorie dle trofnosti</a:t>
            </a:r>
          </a:p>
          <a:p>
            <a:pPr eaLnBrk="1" hangingPunct="1">
              <a:buSzPct val="75000"/>
            </a:pPr>
            <a:r>
              <a:rPr lang="cs-CZ" altLang="cs-CZ" sz="2000" b="1">
                <a:cs typeface="Calibri" panose="020F0502020204030204" pitchFamily="34" charset="0"/>
              </a:rPr>
              <a:t>typický výskyt jedle, ale také olšiny, v bylinném patře pak mokřadních a vlhkomilných druhů: </a:t>
            </a:r>
            <a:r>
              <a:rPr lang="cs-CZ" altLang="cs-CZ" sz="2000" b="1" i="1">
                <a:solidFill>
                  <a:srgbClr val="FF0000"/>
                </a:solidFill>
                <a:cs typeface="Calibri" panose="020F0502020204030204" pitchFamily="34" charset="0"/>
              </a:rPr>
              <a:t>Carex acutiformis</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Carex acuta</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Carex riparia</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Carex vesicaria</a:t>
            </a:r>
            <a:r>
              <a:rPr lang="cs-CZ" altLang="cs-CZ" sz="2000" b="1">
                <a:cs typeface="Calibri" panose="020F0502020204030204" pitchFamily="34" charset="0"/>
              </a:rPr>
              <a:t>, </a:t>
            </a:r>
            <a:r>
              <a:rPr lang="cs-CZ" altLang="cs-CZ" sz="2000" b="1" i="1">
                <a:cs typeface="Calibri" panose="020F0502020204030204" pitchFamily="34" charset="0"/>
              </a:rPr>
              <a:t>Phalaris arundinacea</a:t>
            </a:r>
            <a:r>
              <a:rPr lang="cs-CZ" altLang="cs-CZ" sz="2000" b="1">
                <a:cs typeface="Calibri" panose="020F0502020204030204" pitchFamily="34" charset="0"/>
              </a:rPr>
              <a:t>, </a:t>
            </a:r>
            <a:r>
              <a:rPr lang="cs-CZ" altLang="cs-CZ" sz="2000" b="1" i="1">
                <a:cs typeface="Calibri" panose="020F0502020204030204" pitchFamily="34" charset="0"/>
              </a:rPr>
              <a:t>Phragmites australis</a:t>
            </a:r>
            <a:r>
              <a:rPr lang="cs-CZ" altLang="cs-CZ" sz="2000" b="1">
                <a:cs typeface="Calibri" panose="020F0502020204030204" pitchFamily="34" charset="0"/>
              </a:rPr>
              <a:t>, </a:t>
            </a:r>
            <a:r>
              <a:rPr lang="cs-CZ" altLang="cs-CZ" sz="2000" b="1" i="1">
                <a:cs typeface="Calibri" panose="020F0502020204030204" pitchFamily="34" charset="0"/>
              </a:rPr>
              <a:t>Lycopus europaeus</a:t>
            </a:r>
            <a:r>
              <a:rPr lang="cs-CZ" altLang="cs-CZ" sz="2000" b="1">
                <a:cs typeface="Calibri" panose="020F0502020204030204" pitchFamily="34" charset="0"/>
              </a:rPr>
              <a:t>, </a:t>
            </a:r>
            <a:r>
              <a:rPr lang="cs-CZ" altLang="cs-CZ" sz="2000" b="1" i="1">
                <a:cs typeface="Calibri" panose="020F0502020204030204" pitchFamily="34" charset="0"/>
              </a:rPr>
              <a:t>Caltha palustris</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Scirpus sylvaticus</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Filipendula ulmaria</a:t>
            </a:r>
            <a:r>
              <a:rPr lang="cs-CZ" altLang="cs-CZ" sz="2000" b="1">
                <a:cs typeface="Calibri" panose="020F0502020204030204" pitchFamily="34" charset="0"/>
              </a:rPr>
              <a:t>, </a:t>
            </a:r>
            <a:r>
              <a:rPr lang="cs-CZ" altLang="cs-CZ" sz="2000" b="1" i="1">
                <a:cs typeface="Calibri" panose="020F0502020204030204" pitchFamily="34" charset="0"/>
              </a:rPr>
              <a:t>Solanum dulcamara</a:t>
            </a:r>
            <a:r>
              <a:rPr lang="cs-CZ" altLang="cs-CZ" sz="2000" b="1">
                <a:cs typeface="Calibri" panose="020F0502020204030204" pitchFamily="34" charset="0"/>
              </a:rPr>
              <a:t>,</a:t>
            </a:r>
            <a:r>
              <a:rPr lang="cs-CZ" altLang="cs-CZ" sz="2000" b="1" i="1">
                <a:cs typeface="Calibri" panose="020F0502020204030204" pitchFamily="34" charset="0"/>
              </a:rPr>
              <a:t> </a:t>
            </a:r>
            <a:r>
              <a:rPr lang="cs-CZ" altLang="cs-CZ" sz="2000" b="1" i="1">
                <a:solidFill>
                  <a:srgbClr val="FF0000"/>
                </a:solidFill>
                <a:cs typeface="Calibri" panose="020F0502020204030204" pitchFamily="34" charset="0"/>
              </a:rPr>
              <a:t>Carex canescens</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Lysimachia vulgaris</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Galium palustre</a:t>
            </a:r>
            <a:r>
              <a:rPr lang="cs-CZ" altLang="cs-CZ" sz="2000" b="1" i="1">
                <a:cs typeface="Calibri" panose="020F0502020204030204" pitchFamily="34" charset="0"/>
              </a:rPr>
              <a:t>, Iris pseudacorus</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Equisetum sylvaticum</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Carex brizoides</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Deschampsia cespitosa</a:t>
            </a:r>
            <a:r>
              <a:rPr lang="cs-CZ" altLang="cs-CZ" sz="2000" b="1">
                <a:cs typeface="Calibri" panose="020F0502020204030204" pitchFamily="34" charset="0"/>
              </a:rPr>
              <a:t>, </a:t>
            </a:r>
            <a:r>
              <a:rPr lang="cs-CZ" altLang="cs-CZ" sz="2000" b="1" i="1">
                <a:cs typeface="Calibri" panose="020F0502020204030204" pitchFamily="34" charset="0"/>
              </a:rPr>
              <a:t>Calamagrostis villosa</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Sphagnum</a:t>
            </a:r>
            <a:r>
              <a:rPr lang="cs-CZ" altLang="cs-CZ" sz="2000" b="1">
                <a:cs typeface="Calibri" panose="020F0502020204030204" pitchFamily="34" charset="0"/>
              </a:rPr>
              <a:t> spp., </a:t>
            </a:r>
            <a:r>
              <a:rPr lang="cs-CZ" altLang="cs-CZ" sz="2000" b="1" i="1">
                <a:solidFill>
                  <a:srgbClr val="FF0000"/>
                </a:solidFill>
                <a:cs typeface="Calibri" panose="020F0502020204030204" pitchFamily="34" charset="0"/>
              </a:rPr>
              <a:t>Molinia caerulea</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Trientalis europaea </a:t>
            </a:r>
            <a:r>
              <a:rPr lang="cs-CZ" altLang="cs-CZ" sz="2000" b="1">
                <a:cs typeface="Calibri" panose="020F0502020204030204" pitchFamily="34" charset="0"/>
              </a:rPr>
              <a:t>aj.</a:t>
            </a:r>
            <a:endParaRPr lang="cs-CZ" altLang="cs-CZ" sz="2000" b="1">
              <a:latin typeface="Times New Roman" panose="02020603050405020304" pitchFamily="18" charset="0"/>
            </a:endParaRPr>
          </a:p>
        </p:txBody>
      </p:sp>
      <p:sp>
        <p:nvSpPr>
          <p:cNvPr id="31" name="Obdélník 30">
            <a:extLst>
              <a:ext uri="{FF2B5EF4-FFF2-40B4-BE49-F238E27FC236}">
                <a16:creationId xmlns:a16="http://schemas.microsoft.com/office/drawing/2014/main" id="{13088E1C-0D34-ADF0-B10D-715BDC648528}"/>
              </a:ext>
            </a:extLst>
          </p:cNvPr>
          <p:cNvSpPr/>
          <p:nvPr/>
        </p:nvSpPr>
        <p:spPr>
          <a:xfrm>
            <a:off x="8397875" y="4103688"/>
            <a:ext cx="269875" cy="26114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E532C3A5-1665-093B-EC31-197E85B4DD28}"/>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glejové řady</a:t>
            </a:r>
          </a:p>
        </p:txBody>
      </p:sp>
      <p:sp>
        <p:nvSpPr>
          <p:cNvPr id="435203" name="Rectangle 4">
            <a:extLst>
              <a:ext uri="{FF2B5EF4-FFF2-40B4-BE49-F238E27FC236}">
                <a16:creationId xmlns:a16="http://schemas.microsoft.com/office/drawing/2014/main" id="{881EAB5C-3CD6-5331-135F-ECBB02B014F0}"/>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63525" indent="-26352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cs-CZ" sz="2000" b="1">
                <a:solidFill>
                  <a:srgbClr val="FF0000"/>
                </a:solidFill>
                <a:cs typeface="Calibri" panose="020F0502020204030204" pitchFamily="34" charset="0"/>
              </a:rPr>
              <a:t>G – glejová</a:t>
            </a:r>
          </a:p>
          <a:p>
            <a:pPr lvl="1" eaLnBrk="1" hangingPunct="1">
              <a:buSzPct val="75000"/>
              <a:buFont typeface="Arial" panose="020B0604020202020204" pitchFamily="34" charset="0"/>
              <a:buChar char="•"/>
            </a:pPr>
            <a:r>
              <a:rPr lang="cs-CZ" altLang="cs-CZ" sz="2000" b="1">
                <a:solidFill>
                  <a:srgbClr val="FF0000"/>
                </a:solidFill>
                <a:cs typeface="Calibri" panose="020F0502020204030204" pitchFamily="34" charset="0"/>
              </a:rPr>
              <a:t>„kyselá a středně bohatá“ a „glejová“</a:t>
            </a:r>
          </a:p>
          <a:p>
            <a:pPr lvl="1" eaLnBrk="1" hangingPunct="1">
              <a:buSzPct val="75000"/>
              <a:buFont typeface="Arial" panose="020B0604020202020204" pitchFamily="34" charset="0"/>
              <a:buChar char="•"/>
            </a:pPr>
            <a:r>
              <a:rPr lang="cs-CZ" altLang="cs-CZ" sz="2000" b="1">
                <a:cs typeface="Calibri" panose="020F0502020204030204" pitchFamily="34" charset="0"/>
              </a:rPr>
              <a:t>reliéf: terénní deprese, aluvia</a:t>
            </a:r>
          </a:p>
          <a:p>
            <a:pPr lvl="1" eaLnBrk="1" hangingPunct="1">
              <a:buSzPct val="75000"/>
              <a:buFont typeface="Arial" panose="020B0604020202020204" pitchFamily="34" charset="0"/>
              <a:buChar char="•"/>
            </a:pPr>
            <a:r>
              <a:rPr lang="cs-CZ" altLang="cs-CZ" sz="2000" b="1">
                <a:cs typeface="Calibri" panose="020F0502020204030204" pitchFamily="34" charset="0"/>
              </a:rPr>
              <a:t>půda: písčitá až jílovitá; skeletovitost 0 – cca 50 %; </a:t>
            </a:r>
            <a:r>
              <a:rPr lang="cs-CZ" altLang="cs-CZ" sz="2000" b="1">
                <a:solidFill>
                  <a:srgbClr val="FF0000"/>
                </a:solidFill>
                <a:cs typeface="Calibri" panose="020F0502020204030204" pitchFamily="34" charset="0"/>
              </a:rPr>
              <a:t>středně bohatá </a:t>
            </a:r>
            <a:r>
              <a:rPr lang="cs-CZ" altLang="cs-CZ" sz="2000" b="1">
                <a:cs typeface="Calibri" panose="020F0502020204030204" pitchFamily="34" charset="0"/>
              </a:rPr>
              <a:t>(až bohatá?) bázemi a dusíkem; </a:t>
            </a:r>
            <a:r>
              <a:rPr lang="cs-CZ" altLang="cs-CZ" sz="2000" b="1">
                <a:solidFill>
                  <a:srgbClr val="FF0000"/>
                </a:solidFill>
                <a:cs typeface="Calibri" panose="020F0502020204030204" pitchFamily="34" charset="0"/>
              </a:rPr>
              <a:t>gleje, stagnogleje</a:t>
            </a:r>
          </a:p>
          <a:p>
            <a:pPr lvl="1" eaLnBrk="1" hangingPunct="1">
              <a:buSzPct val="75000"/>
              <a:buFont typeface="Arial" panose="020B0604020202020204" pitchFamily="34" charset="0"/>
              <a:buChar char="•"/>
            </a:pPr>
            <a:r>
              <a:rPr lang="cs-CZ" altLang="cs-CZ" sz="2000" b="1">
                <a:cs typeface="Calibri" panose="020F0502020204030204" pitchFamily="34" charset="0"/>
              </a:rPr>
              <a:t>voda: trvalé podmáčení</a:t>
            </a:r>
          </a:p>
          <a:p>
            <a:pPr lvl="1" eaLnBrk="1" hangingPunct="1">
              <a:buSzPct val="75000"/>
              <a:buFont typeface="Arial" panose="020B0604020202020204" pitchFamily="34" charset="0"/>
              <a:buChar char="•"/>
            </a:pPr>
            <a:r>
              <a:rPr lang="cs-CZ" altLang="cs-CZ" sz="2000" b="1">
                <a:cs typeface="Calibri" panose="020F0502020204030204" pitchFamily="34" charset="0"/>
              </a:rPr>
              <a:t>biota: jedliny korespondující s VS, </a:t>
            </a:r>
            <a:r>
              <a:rPr lang="cs-CZ" altLang="cs-CZ" sz="2000" b="1">
                <a:solidFill>
                  <a:srgbClr val="FF0000"/>
                </a:solidFill>
                <a:cs typeface="Calibri" panose="020F0502020204030204" pitchFamily="34" charset="0"/>
              </a:rPr>
              <a:t>dominance mezotrofů a</a:t>
            </a:r>
            <a:r>
              <a:rPr lang="cs-CZ" altLang="cs-CZ" sz="2000" b="1">
                <a:cs typeface="Calibri" panose="020F0502020204030204" pitchFamily="34" charset="0"/>
              </a:rPr>
              <a:t> </a:t>
            </a:r>
            <a:r>
              <a:rPr lang="cs-CZ" altLang="cs-CZ" sz="2000" b="1">
                <a:solidFill>
                  <a:srgbClr val="FF0000"/>
                </a:solidFill>
                <a:cs typeface="Calibri" panose="020F0502020204030204" pitchFamily="34" charset="0"/>
              </a:rPr>
              <a:t>hygrofytů</a:t>
            </a:r>
            <a:endParaRPr lang="cs-CZ" altLang="cs-CZ" sz="2000" b="1">
              <a:cs typeface="Calibri" panose="020F0502020204030204" pitchFamily="34" charset="0"/>
            </a:endParaRPr>
          </a:p>
          <a:p>
            <a:pPr lvl="1" eaLnBrk="1" hangingPunct="1">
              <a:buSzPct val="75000"/>
              <a:buFont typeface="Arial" panose="020B0604020202020204" pitchFamily="34" charset="0"/>
              <a:buChar char="•"/>
            </a:pPr>
            <a:r>
              <a:rPr lang="cs-CZ" altLang="cs-CZ" sz="2000" b="1">
                <a:cs typeface="Calibri" panose="020F0502020204030204" pitchFamily="34" charset="0"/>
              </a:rPr>
              <a:t>0–8G</a:t>
            </a:r>
          </a:p>
          <a:p>
            <a:pPr lvl="1" eaLnBrk="1" hangingPunct="1">
              <a:buSzPct val="75000"/>
              <a:buFont typeface="Arial" panose="020B0604020202020204" pitchFamily="34" charset="0"/>
              <a:buChar char="•"/>
            </a:pPr>
            <a:r>
              <a:rPr lang="cs-CZ" altLang="cs-CZ" sz="2000" b="1">
                <a:cs typeface="Calibri" panose="020F0502020204030204" pitchFamily="34" charset="0"/>
              </a:rPr>
              <a:t>návaznost v terénu: EK T, L, O </a:t>
            </a:r>
          </a:p>
          <a:p>
            <a:pPr lvl="1" eaLnBrk="1" hangingPunct="1">
              <a:buSzPct val="75000"/>
              <a:buFont typeface="Arial" panose="020B0604020202020204" pitchFamily="34" charset="0"/>
              <a:buChar char="•"/>
            </a:pPr>
            <a:r>
              <a:rPr lang="cs-CZ" altLang="cs-CZ" sz="2000" b="1">
                <a:solidFill>
                  <a:srgbClr val="FF0000"/>
                </a:solidFill>
                <a:cs typeface="Calibri" panose="020F0502020204030204" pitchFamily="34" charset="0"/>
              </a:rPr>
              <a:t>poříční jezera v nivách velkých řek</a:t>
            </a:r>
            <a:r>
              <a:rPr lang="cs-CZ" altLang="cs-CZ" sz="2000" b="1">
                <a:cs typeface="Calibri" panose="020F0502020204030204" pitchFamily="34" charset="0"/>
              </a:rPr>
              <a:t>, Třeboňská, </a:t>
            </a:r>
          </a:p>
          <a:p>
            <a:pPr lvl="1" eaLnBrk="1" hangingPunct="1">
              <a:buSzPct val="75000"/>
              <a:buFontTx/>
              <a:buNone/>
            </a:pPr>
            <a:r>
              <a:rPr lang="cs-CZ" altLang="cs-CZ" sz="2000" b="1">
                <a:cs typeface="Calibri" panose="020F0502020204030204" pitchFamily="34" charset="0"/>
              </a:rPr>
              <a:t>     Českobudějovická pánev</a:t>
            </a:r>
          </a:p>
        </p:txBody>
      </p:sp>
      <p:pic>
        <p:nvPicPr>
          <p:cNvPr id="435204" name="Picture 5">
            <a:extLst>
              <a:ext uri="{FF2B5EF4-FFF2-40B4-BE49-F238E27FC236}">
                <a16:creationId xmlns:a16="http://schemas.microsoft.com/office/drawing/2014/main" id="{15861152-3094-6486-4266-92015CC995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5338" y="3576638"/>
            <a:ext cx="3286125" cy="328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5205" name="Freeform 6">
            <a:extLst>
              <a:ext uri="{FF2B5EF4-FFF2-40B4-BE49-F238E27FC236}">
                <a16:creationId xmlns:a16="http://schemas.microsoft.com/office/drawing/2014/main" id="{15C12769-BC7C-26AB-C048-7B567CE888BC}"/>
              </a:ext>
            </a:extLst>
          </p:cNvPr>
          <p:cNvSpPr>
            <a:spLocks/>
          </p:cNvSpPr>
          <p:nvPr/>
        </p:nvSpPr>
        <p:spPr bwMode="auto">
          <a:xfrm>
            <a:off x="7416800" y="6264275"/>
            <a:ext cx="590550" cy="338138"/>
          </a:xfrm>
          <a:custGeom>
            <a:avLst/>
            <a:gdLst>
              <a:gd name="T0" fmla="*/ 1680 w 9843"/>
              <a:gd name="T1" fmla="*/ 3178 h 10000"/>
              <a:gd name="T2" fmla="*/ 0 w 9843"/>
              <a:gd name="T3" fmla="*/ 336447 h 10000"/>
              <a:gd name="T4" fmla="*/ 447776 w 9843"/>
              <a:gd name="T5" fmla="*/ 338138 h 10000"/>
              <a:gd name="T6" fmla="*/ 590654 w 9843"/>
              <a:gd name="T7" fmla="*/ 0 h 10000"/>
              <a:gd name="T8" fmla="*/ 1680 w 9843"/>
              <a:gd name="T9" fmla="*/ 3178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43" h="10000">
                <a:moveTo>
                  <a:pt x="28" y="94"/>
                </a:moveTo>
                <a:cubicBezTo>
                  <a:pt x="19" y="3379"/>
                  <a:pt x="9" y="6665"/>
                  <a:pt x="0" y="9950"/>
                </a:cubicBezTo>
                <a:lnTo>
                  <a:pt x="7462" y="10000"/>
                </a:lnTo>
                <a:lnTo>
                  <a:pt x="9843" y="0"/>
                </a:lnTo>
                <a:lnTo>
                  <a:pt x="28" y="94"/>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2238A5D3-05AF-62F3-8493-1CD3DBF3F27B}"/>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glejové řady</a:t>
            </a:r>
          </a:p>
        </p:txBody>
      </p:sp>
      <p:sp>
        <p:nvSpPr>
          <p:cNvPr id="437251" name="Rectangle 4">
            <a:extLst>
              <a:ext uri="{FF2B5EF4-FFF2-40B4-BE49-F238E27FC236}">
                <a16:creationId xmlns:a16="http://schemas.microsoft.com/office/drawing/2014/main" id="{C0E11184-8036-BFE7-0535-DEDC6FD012E3}"/>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5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cs-CZ" sz="1800" b="1">
                <a:solidFill>
                  <a:srgbClr val="FF0000"/>
                </a:solidFill>
                <a:cs typeface="Calibri" panose="020F0502020204030204" pitchFamily="34" charset="0"/>
              </a:rPr>
              <a:t>G – glejová</a:t>
            </a:r>
          </a:p>
          <a:p>
            <a:pPr lvl="1" eaLnBrk="1" hangingPunct="1">
              <a:buSzPct val="75000"/>
              <a:buFont typeface="Arial" panose="020B0604020202020204" pitchFamily="34" charset="0"/>
              <a:buChar char="•"/>
            </a:pPr>
            <a:r>
              <a:rPr lang="cs-CZ" altLang="cs-CZ" sz="1800" b="1">
                <a:cs typeface="Calibri" panose="020F0502020204030204" pitchFamily="34" charset="0"/>
              </a:rPr>
              <a:t>0G – glejový smrkový bor</a:t>
            </a:r>
          </a:p>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(1)G – mokřadní olšina (jde až do 5. VS)</a:t>
            </a:r>
          </a:p>
          <a:p>
            <a:pPr lvl="1" eaLnBrk="1" hangingPunct="1">
              <a:buSzPct val="75000"/>
              <a:buFont typeface="Arial" panose="020B0604020202020204" pitchFamily="34" charset="0"/>
              <a:buChar char="•"/>
            </a:pPr>
            <a:r>
              <a:rPr lang="cs-CZ" altLang="cs-CZ" sz="1800" b="1">
                <a:cs typeface="Calibri" panose="020F0502020204030204" pitchFamily="34" charset="0"/>
              </a:rPr>
              <a:t>2G – glejová doubrava s jedlí</a:t>
            </a:r>
          </a:p>
          <a:p>
            <a:pPr lvl="1" eaLnBrk="1" hangingPunct="1">
              <a:buSzPct val="75000"/>
              <a:buFont typeface="Arial" panose="020B0604020202020204" pitchFamily="34" charset="0"/>
              <a:buChar char="•"/>
            </a:pPr>
            <a:r>
              <a:rPr lang="cs-CZ" altLang="cs-CZ" sz="1800" b="1">
                <a:cs typeface="Calibri" panose="020F0502020204030204" pitchFamily="34" charset="0"/>
              </a:rPr>
              <a:t>3G – glejová jedlová doubrava</a:t>
            </a:r>
          </a:p>
          <a:p>
            <a:pPr lvl="1" eaLnBrk="1" hangingPunct="1">
              <a:buSzPct val="75000"/>
              <a:buFont typeface="Arial" panose="020B0604020202020204" pitchFamily="34" charset="0"/>
              <a:buChar char="•"/>
            </a:pPr>
            <a:r>
              <a:rPr lang="cs-CZ" altLang="cs-CZ" sz="1800" b="1">
                <a:cs typeface="Calibri" panose="020F0502020204030204" pitchFamily="34" charset="0"/>
              </a:rPr>
              <a:t>4G – glejová dubová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5G – glejová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6G – glejová smrková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7G – glejová jedlová smrčina</a:t>
            </a:r>
          </a:p>
          <a:p>
            <a:pPr lvl="1" eaLnBrk="1" hangingPunct="1">
              <a:buSzPct val="75000"/>
              <a:buFont typeface="Arial" panose="020B0604020202020204" pitchFamily="34" charset="0"/>
              <a:buChar char="•"/>
            </a:pPr>
            <a:r>
              <a:rPr lang="cs-CZ" altLang="cs-CZ" sz="1800" b="1">
                <a:cs typeface="Calibri" panose="020F0502020204030204" pitchFamily="34" charset="0"/>
              </a:rPr>
              <a:t>8G – glejová smrčina</a:t>
            </a: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4">
            <a:extLst>
              <a:ext uri="{FF2B5EF4-FFF2-40B4-BE49-F238E27FC236}">
                <a16:creationId xmlns:a16="http://schemas.microsoft.com/office/drawing/2014/main" id="{8C7EBD0B-F275-5421-0FC2-0650D54AC0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 y="233363"/>
            <a:ext cx="4291013" cy="643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9299" name="Picture 5">
            <a:extLst>
              <a:ext uri="{FF2B5EF4-FFF2-40B4-BE49-F238E27FC236}">
                <a16:creationId xmlns:a16="http://schemas.microsoft.com/office/drawing/2014/main" id="{FD9A04DE-2226-2AAC-8549-4C6CD222AE6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06938" y="233363"/>
            <a:ext cx="4291012" cy="643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9300" name="TextovéPole 1">
            <a:extLst>
              <a:ext uri="{FF2B5EF4-FFF2-40B4-BE49-F238E27FC236}">
                <a16:creationId xmlns:a16="http://schemas.microsoft.com/office/drawing/2014/main" id="{A4A7CA21-6A10-C893-BD20-1F1972F179F0}"/>
              </a:ext>
            </a:extLst>
          </p:cNvPr>
          <p:cNvSpPr txBox="1">
            <a:spLocks noChangeArrowheads="1"/>
          </p:cNvSpPr>
          <p:nvPr/>
        </p:nvSpPr>
        <p:spPr bwMode="auto">
          <a:xfrm>
            <a:off x="296863" y="6173788"/>
            <a:ext cx="3914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b="1">
                <a:solidFill>
                  <a:schemeClr val="bg1"/>
                </a:solidFill>
              </a:rPr>
              <a:t>1G – mokřadní olšina</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44DD011F-CCC1-F596-0F75-6F384CEEBE67}"/>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glejové řady</a:t>
            </a:r>
          </a:p>
        </p:txBody>
      </p:sp>
      <p:sp>
        <p:nvSpPr>
          <p:cNvPr id="432132" name="Rectangle 4">
            <a:extLst>
              <a:ext uri="{FF2B5EF4-FFF2-40B4-BE49-F238E27FC236}">
                <a16:creationId xmlns:a16="http://schemas.microsoft.com/office/drawing/2014/main" id="{DF202287-788F-EE0D-6C28-A2D99ECB7D6F}"/>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2000" b="1" dirty="0">
                <a:solidFill>
                  <a:srgbClr val="FF0000"/>
                </a:solidFill>
                <a:cs typeface="Calibri" panose="020F0502020204030204" pitchFamily="34" charset="0"/>
              </a:rPr>
              <a:t>T – glejová chudá (trvale zamokřená)</a:t>
            </a:r>
          </a:p>
          <a:p>
            <a:pPr marL="263525" lvl="1" indent="-263525" eaLnBrk="1" hangingPunct="1">
              <a:buSzPct val="75000"/>
              <a:buFont typeface="Arial" panose="020B0604020202020204" pitchFamily="34" charset="0"/>
              <a:buChar char="•"/>
              <a:defRPr/>
            </a:pPr>
            <a:r>
              <a:rPr lang="cs-CZ" altLang="cs-CZ" sz="2000" b="1" dirty="0">
                <a:solidFill>
                  <a:srgbClr val="FF0000"/>
                </a:solidFill>
                <a:cs typeface="Calibri" panose="020F0502020204030204" pitchFamily="34" charset="0"/>
              </a:rPr>
              <a:t>„chudá a kyselá“ a „glejová“</a:t>
            </a:r>
          </a:p>
          <a:p>
            <a:pPr marL="263525" lvl="1" indent="-263525" eaLnBrk="1" hangingPunct="1">
              <a:buSzPct val="75000"/>
              <a:buFont typeface="Arial" panose="020B0604020202020204" pitchFamily="34" charset="0"/>
              <a:buChar char="•"/>
              <a:defRPr/>
            </a:pPr>
            <a:r>
              <a:rPr lang="cs-CZ" altLang="cs-CZ" sz="2000" b="1" dirty="0">
                <a:cs typeface="Calibri" panose="020F0502020204030204" pitchFamily="34" charset="0"/>
              </a:rPr>
              <a:t>reliéf: deprese, náhorní plošiny, okraje vrchovišť</a:t>
            </a:r>
          </a:p>
          <a:p>
            <a:pPr marL="263525" lvl="1" indent="-263525" eaLnBrk="1" hangingPunct="1">
              <a:buSzPct val="75000"/>
              <a:buFont typeface="Arial" panose="020B0604020202020204" pitchFamily="34" charset="0"/>
              <a:buChar char="•"/>
              <a:defRPr/>
            </a:pPr>
            <a:r>
              <a:rPr lang="cs-CZ" altLang="cs-CZ" sz="2000" b="1" dirty="0">
                <a:cs typeface="Calibri" panose="020F0502020204030204" pitchFamily="34" charset="0"/>
              </a:rPr>
              <a:t>půda: skeletovitost 0(–100 %); „</a:t>
            </a:r>
            <a:r>
              <a:rPr lang="cs-CZ" altLang="cs-CZ" sz="2000" b="1" dirty="0">
                <a:solidFill>
                  <a:srgbClr val="FF0000"/>
                </a:solidFill>
                <a:cs typeface="Calibri" panose="020F0502020204030204" pitchFamily="34" charset="0"/>
              </a:rPr>
              <a:t>extrémně“ chudá bázemi a dusíkem</a:t>
            </a:r>
            <a:r>
              <a:rPr lang="cs-CZ" altLang="cs-CZ" sz="2000" b="1" dirty="0">
                <a:cs typeface="Calibri" panose="020F0502020204030204" pitchFamily="34" charset="0"/>
              </a:rPr>
              <a:t>; </a:t>
            </a:r>
            <a:r>
              <a:rPr lang="cs-CZ" altLang="cs-CZ" sz="2000" b="1" dirty="0">
                <a:solidFill>
                  <a:srgbClr val="FF0000"/>
                </a:solidFill>
                <a:cs typeface="Calibri" panose="020F0502020204030204" pitchFamily="34" charset="0"/>
              </a:rPr>
              <a:t>gleje, </a:t>
            </a:r>
            <a:r>
              <a:rPr lang="cs-CZ" altLang="cs-CZ" sz="2000" b="1" dirty="0" err="1">
                <a:solidFill>
                  <a:srgbClr val="FF0000"/>
                </a:solidFill>
                <a:cs typeface="Calibri" panose="020F0502020204030204" pitchFamily="34" charset="0"/>
              </a:rPr>
              <a:t>stagnogleje</a:t>
            </a:r>
            <a:r>
              <a:rPr lang="cs-CZ" altLang="cs-CZ" sz="2000" b="1" dirty="0">
                <a:cs typeface="Calibri" panose="020F0502020204030204" pitchFamily="34" charset="0"/>
              </a:rPr>
              <a:t>; </a:t>
            </a:r>
            <a:r>
              <a:rPr lang="cs-CZ" altLang="cs-CZ" sz="2000" b="1" dirty="0">
                <a:solidFill>
                  <a:srgbClr val="FF0000"/>
                </a:solidFill>
                <a:cs typeface="Calibri" panose="020F0502020204030204" pitchFamily="34" charset="0"/>
              </a:rPr>
              <a:t>sklon k rašelinění</a:t>
            </a:r>
          </a:p>
          <a:p>
            <a:pPr marL="263525" lvl="1" indent="-263525" eaLnBrk="1" hangingPunct="1">
              <a:buSzPct val="75000"/>
              <a:buFont typeface="Arial" panose="020B0604020202020204" pitchFamily="34" charset="0"/>
              <a:buChar char="•"/>
              <a:defRPr/>
            </a:pPr>
            <a:r>
              <a:rPr lang="cs-CZ" altLang="cs-CZ" sz="2000" b="1" dirty="0">
                <a:cs typeface="Calibri" panose="020F0502020204030204" pitchFamily="34" charset="0"/>
              </a:rPr>
              <a:t>voda: trvalé zamokření stagnující vodou</a:t>
            </a:r>
          </a:p>
          <a:p>
            <a:pPr marL="263525" lvl="1" indent="-263525" eaLnBrk="1" hangingPunct="1">
              <a:buSzPct val="75000"/>
              <a:buFont typeface="Arial" panose="020B0604020202020204" pitchFamily="34" charset="0"/>
              <a:buChar char="•"/>
              <a:defRPr/>
            </a:pPr>
            <a:r>
              <a:rPr lang="cs-CZ" altLang="cs-CZ" sz="2000" b="1" dirty="0">
                <a:cs typeface="Calibri" panose="020F0502020204030204" pitchFamily="34" charset="0"/>
              </a:rPr>
              <a:t>biota: jedliny korespondující s VS, kromě (1)T; vysoká pokryvnost vysokých mechorostů, </a:t>
            </a:r>
            <a:r>
              <a:rPr lang="cs-CZ" altLang="cs-CZ" sz="2000" b="1" dirty="0">
                <a:solidFill>
                  <a:srgbClr val="FF0000"/>
                </a:solidFill>
                <a:cs typeface="Calibri" panose="020F0502020204030204" pitchFamily="34" charset="0"/>
              </a:rPr>
              <a:t>dominance stenoekních </a:t>
            </a:r>
            <a:r>
              <a:rPr lang="cs-CZ" altLang="cs-CZ" sz="2000" b="1" dirty="0" err="1">
                <a:solidFill>
                  <a:srgbClr val="FF0000"/>
                </a:solidFill>
                <a:cs typeface="Calibri" panose="020F0502020204030204" pitchFamily="34" charset="0"/>
              </a:rPr>
              <a:t>oligotrofů</a:t>
            </a:r>
            <a:r>
              <a:rPr lang="cs-CZ" altLang="cs-CZ" sz="2000" b="1" dirty="0">
                <a:solidFill>
                  <a:srgbClr val="FF0000"/>
                </a:solidFill>
                <a:cs typeface="Calibri" panose="020F0502020204030204" pitchFamily="34" charset="0"/>
              </a:rPr>
              <a:t> a acidofytů</a:t>
            </a:r>
            <a:r>
              <a:rPr lang="cs-CZ" altLang="cs-CZ" sz="2000" b="1" dirty="0">
                <a:cs typeface="Calibri" panose="020F0502020204030204" pitchFamily="34" charset="0"/>
              </a:rPr>
              <a:t>, </a:t>
            </a:r>
            <a:r>
              <a:rPr lang="cs-CZ" altLang="cs-CZ" sz="2000" b="1" dirty="0">
                <a:solidFill>
                  <a:srgbClr val="FF0000"/>
                </a:solidFill>
                <a:cs typeface="Calibri" panose="020F0502020204030204" pitchFamily="34" charset="0"/>
              </a:rPr>
              <a:t>hygrofyty</a:t>
            </a:r>
          </a:p>
          <a:p>
            <a:pPr marL="263525" lvl="1" indent="-263525" eaLnBrk="1" hangingPunct="1">
              <a:buSzPct val="75000"/>
              <a:buFont typeface="Arial" panose="020B0604020202020204" pitchFamily="34" charset="0"/>
              <a:buChar char="•"/>
              <a:defRPr/>
            </a:pPr>
            <a:r>
              <a:rPr lang="cs-CZ" altLang="cs-CZ" sz="2000" b="1" dirty="0">
                <a:cs typeface="Calibri" panose="020F0502020204030204" pitchFamily="34" charset="0"/>
              </a:rPr>
              <a:t>0–8T</a:t>
            </a:r>
          </a:p>
          <a:p>
            <a:pPr marL="263525" lvl="1" indent="-263525" eaLnBrk="1" hangingPunct="1">
              <a:buSzPct val="75000"/>
              <a:buFont typeface="Arial" panose="020B0604020202020204" pitchFamily="34" charset="0"/>
              <a:buChar char="•"/>
              <a:defRPr/>
            </a:pPr>
            <a:r>
              <a:rPr lang="cs-CZ" altLang="cs-CZ" sz="2000" b="1" dirty="0">
                <a:cs typeface="Calibri" panose="020F0502020204030204" pitchFamily="34" charset="0"/>
              </a:rPr>
              <a:t>návaznost v terénu: EK R, G, T</a:t>
            </a:r>
          </a:p>
          <a:p>
            <a:pPr marL="263525" lvl="1" indent="-263525" eaLnBrk="1" hangingPunct="1">
              <a:buSzPct val="75000"/>
              <a:buFont typeface="Arial" panose="020B0604020202020204" pitchFamily="34" charset="0"/>
              <a:buChar char="•"/>
              <a:defRPr/>
            </a:pPr>
            <a:r>
              <a:rPr lang="cs-CZ" altLang="cs-CZ" sz="2000" b="1" dirty="0">
                <a:cs typeface="Calibri" panose="020F0502020204030204" pitchFamily="34" charset="0"/>
              </a:rPr>
              <a:t>přechod EK Q – T – R-</a:t>
            </a:r>
          </a:p>
          <a:p>
            <a:pPr marL="263525" lvl="1" indent="-263525" eaLnBrk="1" hangingPunct="1">
              <a:buSzPct val="75000"/>
              <a:buFont typeface="Arial" panose="020B0604020202020204" pitchFamily="34" charset="0"/>
              <a:buChar char="•"/>
              <a:defRPr/>
            </a:pPr>
            <a:r>
              <a:rPr lang="cs-CZ" altLang="cs-CZ" sz="2000" b="1" dirty="0">
                <a:cs typeface="Calibri" panose="020F0502020204030204" pitchFamily="34" charset="0"/>
              </a:rPr>
              <a:t>typicky</a:t>
            </a:r>
            <a:r>
              <a:rPr lang="cs-CZ" altLang="cs-CZ" sz="2000" b="1" dirty="0">
                <a:solidFill>
                  <a:srgbClr val="FF0000"/>
                </a:solidFill>
                <a:cs typeface="Calibri" panose="020F0502020204030204" pitchFamily="34" charset="0"/>
              </a:rPr>
              <a:t> Třeboňská pánev, </a:t>
            </a:r>
            <a:r>
              <a:rPr lang="cs-CZ" altLang="cs-CZ" sz="2000" b="1" dirty="0" err="1">
                <a:solidFill>
                  <a:srgbClr val="FF0000"/>
                </a:solidFill>
                <a:cs typeface="Calibri" panose="020F0502020204030204" pitchFamily="34" charset="0"/>
              </a:rPr>
              <a:t>Dokesko</a:t>
            </a:r>
            <a:endParaRPr lang="cs-CZ" altLang="cs-CZ" sz="2000" b="1" dirty="0">
              <a:cs typeface="Calibri" panose="020F0502020204030204" pitchFamily="34" charset="0"/>
            </a:endParaRPr>
          </a:p>
          <a:p>
            <a:pPr lvl="1" eaLnBrk="1" hangingPunct="1">
              <a:buClr>
                <a:schemeClr val="hlink"/>
              </a:buClr>
              <a:buSzPct val="75000"/>
              <a:buFont typeface="Wingdings" panose="05000000000000000000" pitchFamily="2" charset="2"/>
              <a:buChar char="l"/>
              <a:defRPr/>
            </a:pPr>
            <a:endParaRPr lang="cs-CZ" altLang="cs-CZ" sz="2000" b="1" dirty="0">
              <a:latin typeface="Times New Roman" panose="02020603050405020304" pitchFamily="18" charset="0"/>
            </a:endParaRPr>
          </a:p>
          <a:p>
            <a:pPr lvl="1" eaLnBrk="1" hangingPunct="1">
              <a:buClr>
                <a:schemeClr val="hlink"/>
              </a:buClr>
              <a:buSzPct val="75000"/>
              <a:buFont typeface="Wingdings" panose="05000000000000000000" pitchFamily="2" charset="2"/>
              <a:buChar char="l"/>
              <a:defRPr/>
            </a:pPr>
            <a:endParaRPr lang="cs-CZ" altLang="cs-CZ" sz="2000" b="1" dirty="0">
              <a:latin typeface="Times New Roman" panose="02020603050405020304" pitchFamily="18" charset="0"/>
            </a:endParaRPr>
          </a:p>
        </p:txBody>
      </p:sp>
      <p:pic>
        <p:nvPicPr>
          <p:cNvPr id="441348" name="Picture 7">
            <a:extLst>
              <a:ext uri="{FF2B5EF4-FFF2-40B4-BE49-F238E27FC236}">
                <a16:creationId xmlns:a16="http://schemas.microsoft.com/office/drawing/2014/main" id="{39BEB328-592E-A00E-4688-ED6202AC2F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1349" name="Freeform 8">
            <a:extLst>
              <a:ext uri="{FF2B5EF4-FFF2-40B4-BE49-F238E27FC236}">
                <a16:creationId xmlns:a16="http://schemas.microsoft.com/office/drawing/2014/main" id="{065C5B14-3283-FE64-9514-E56E8D765B74}"/>
              </a:ext>
            </a:extLst>
          </p:cNvPr>
          <p:cNvSpPr>
            <a:spLocks/>
          </p:cNvSpPr>
          <p:nvPr/>
        </p:nvSpPr>
        <p:spPr bwMode="auto">
          <a:xfrm>
            <a:off x="6911975" y="6038850"/>
            <a:ext cx="539750" cy="630238"/>
          </a:xfrm>
          <a:custGeom>
            <a:avLst/>
            <a:gdLst>
              <a:gd name="T0" fmla="*/ 0 w 340"/>
              <a:gd name="T1" fmla="*/ 0 h 397"/>
              <a:gd name="T2" fmla="*/ 0 w 340"/>
              <a:gd name="T3" fmla="*/ 2147483646 h 397"/>
              <a:gd name="T4" fmla="*/ 2147483646 w 340"/>
              <a:gd name="T5" fmla="*/ 2147483646 h 397"/>
              <a:gd name="T6" fmla="*/ 2147483646 w 340"/>
              <a:gd name="T7" fmla="*/ 2147483646 h 397"/>
              <a:gd name="T8" fmla="*/ 2147483646 w 340"/>
              <a:gd name="T9" fmla="*/ 2147483646 h 397"/>
              <a:gd name="T10" fmla="*/ 0 w 340"/>
              <a:gd name="T11" fmla="*/ 0 h 3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0" h="397">
                <a:moveTo>
                  <a:pt x="0" y="0"/>
                </a:moveTo>
                <a:lnTo>
                  <a:pt x="0" y="397"/>
                </a:lnTo>
                <a:lnTo>
                  <a:pt x="340" y="397"/>
                </a:lnTo>
                <a:lnTo>
                  <a:pt x="340" y="170"/>
                </a:lnTo>
                <a:lnTo>
                  <a:pt x="114" y="17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FC27DC18-1C5F-5172-0604-3BB670CD3325}"/>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glejové řady</a:t>
            </a:r>
          </a:p>
        </p:txBody>
      </p:sp>
      <p:sp>
        <p:nvSpPr>
          <p:cNvPr id="443395" name="Rectangle 4">
            <a:extLst>
              <a:ext uri="{FF2B5EF4-FFF2-40B4-BE49-F238E27FC236}">
                <a16:creationId xmlns:a16="http://schemas.microsoft.com/office/drawing/2014/main" id="{EDED8526-10D7-5280-8AD0-9CE60B4C9F8A}"/>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5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cs-CZ" sz="1800" b="1">
                <a:solidFill>
                  <a:srgbClr val="FF0000"/>
                </a:solidFill>
                <a:cs typeface="Calibri" panose="020F0502020204030204" pitchFamily="34" charset="0"/>
              </a:rPr>
              <a:t>T – glejová chudá</a:t>
            </a:r>
          </a:p>
          <a:p>
            <a:pPr lvl="1" eaLnBrk="1" hangingPunct="1">
              <a:buSzPct val="75000"/>
              <a:buFont typeface="Arial" panose="020B0604020202020204" pitchFamily="34" charset="0"/>
              <a:buChar char="•"/>
            </a:pPr>
            <a:r>
              <a:rPr lang="cs-CZ" altLang="cs-CZ" sz="1800" b="1">
                <a:cs typeface="Calibri" panose="020F0502020204030204" pitchFamily="34" charset="0"/>
              </a:rPr>
              <a:t>0T – glejový chudý březový bor</a:t>
            </a:r>
          </a:p>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(1)T – mokřadní březová olšina (jde až do 5. VS)</a:t>
            </a:r>
          </a:p>
          <a:p>
            <a:pPr lvl="1" eaLnBrk="1" hangingPunct="1">
              <a:buSzPct val="75000"/>
              <a:buFont typeface="Arial" panose="020B0604020202020204" pitchFamily="34" charset="0"/>
              <a:buChar char="•"/>
            </a:pPr>
            <a:r>
              <a:rPr lang="cs-CZ" altLang="cs-CZ" sz="1800" b="1">
                <a:cs typeface="Calibri" panose="020F0502020204030204" pitchFamily="34" charset="0"/>
              </a:rPr>
              <a:t>2T – glejová chudá doubrava s jedlí</a:t>
            </a:r>
          </a:p>
          <a:p>
            <a:pPr lvl="1" eaLnBrk="1" hangingPunct="1">
              <a:buSzPct val="75000"/>
              <a:buFont typeface="Arial" panose="020B0604020202020204" pitchFamily="34" charset="0"/>
              <a:buChar char="•"/>
            </a:pPr>
            <a:r>
              <a:rPr lang="cs-CZ" altLang="cs-CZ" sz="1800" b="1">
                <a:cs typeface="Calibri" panose="020F0502020204030204" pitchFamily="34" charset="0"/>
              </a:rPr>
              <a:t>3T – glejová chudá jedlová doubrava</a:t>
            </a:r>
          </a:p>
          <a:p>
            <a:pPr lvl="1" eaLnBrk="1" hangingPunct="1">
              <a:buSzPct val="75000"/>
              <a:buFont typeface="Arial" panose="020B0604020202020204" pitchFamily="34" charset="0"/>
              <a:buChar char="•"/>
            </a:pPr>
            <a:r>
              <a:rPr lang="cs-CZ" altLang="cs-CZ" sz="1800" b="1">
                <a:cs typeface="Calibri" panose="020F0502020204030204" pitchFamily="34" charset="0"/>
              </a:rPr>
              <a:t>4T – glejová chudá dubová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5T – glejová chudá jedlina</a:t>
            </a:r>
          </a:p>
          <a:p>
            <a:pPr lvl="1" eaLnBrk="1" hangingPunct="1">
              <a:buSzPct val="75000"/>
              <a:buFont typeface="Arial" panose="020B0604020202020204" pitchFamily="34" charset="0"/>
              <a:buChar char="•"/>
            </a:pPr>
            <a:r>
              <a:rPr lang="cs-CZ" altLang="cs-CZ" sz="1800" b="1">
                <a:cs typeface="Calibri" panose="020F0502020204030204" pitchFamily="34" charset="0"/>
              </a:rPr>
              <a:t>6T – glejová chudá smrková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7T – glejová chudá jedlová smrčina</a:t>
            </a:r>
          </a:p>
          <a:p>
            <a:pPr lvl="1" eaLnBrk="1" hangingPunct="1">
              <a:buSzPct val="75000"/>
              <a:buFont typeface="Arial" panose="020B0604020202020204" pitchFamily="34" charset="0"/>
              <a:buChar char="•"/>
            </a:pPr>
            <a:r>
              <a:rPr lang="cs-CZ" altLang="cs-CZ" sz="1800" b="1">
                <a:cs typeface="Calibri" panose="020F0502020204030204" pitchFamily="34" charset="0"/>
              </a:rPr>
              <a:t>8T – glejová chudá zakrslá smrčina</a:t>
            </a: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Obrázek 2">
            <a:extLst>
              <a:ext uri="{FF2B5EF4-FFF2-40B4-BE49-F238E27FC236}">
                <a16:creationId xmlns:a16="http://schemas.microsoft.com/office/drawing/2014/main" id="{541C7663-BCD2-99D9-8C5D-8D21DC5F86E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43" name="TextovéPole 3">
            <a:extLst>
              <a:ext uri="{FF2B5EF4-FFF2-40B4-BE49-F238E27FC236}">
                <a16:creationId xmlns:a16="http://schemas.microsoft.com/office/drawing/2014/main" id="{40F6BAD0-46F1-381A-A9C8-82A99CE704AB}"/>
              </a:ext>
            </a:extLst>
          </p:cNvPr>
          <p:cNvSpPr txBox="1">
            <a:spLocks noChangeArrowheads="1"/>
          </p:cNvSpPr>
          <p:nvPr/>
        </p:nvSpPr>
        <p:spPr bwMode="auto">
          <a:xfrm>
            <a:off x="71438" y="5994400"/>
            <a:ext cx="7561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b="1">
                <a:solidFill>
                  <a:schemeClr val="bg1"/>
                </a:solidFill>
              </a:rPr>
              <a:t>1T – mokřadní březová olšina</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Obrázek 7">
            <a:extLst>
              <a:ext uri="{FF2B5EF4-FFF2-40B4-BE49-F238E27FC236}">
                <a16:creationId xmlns:a16="http://schemas.microsoft.com/office/drawing/2014/main" id="{F3B46D1C-90A5-537F-D21C-7EAD74DF7851}"/>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1263" y="4040188"/>
            <a:ext cx="4122737"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Rectangle 2">
            <a:extLst>
              <a:ext uri="{FF2B5EF4-FFF2-40B4-BE49-F238E27FC236}">
                <a16:creationId xmlns:a16="http://schemas.microsoft.com/office/drawing/2014/main" id="{2AFC8524-92F0-B3AC-6C80-78C264C28564}"/>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Ekologická řada rašelinná (R)</a:t>
            </a:r>
          </a:p>
        </p:txBody>
      </p:sp>
      <p:sp>
        <p:nvSpPr>
          <p:cNvPr id="430084" name="Rectangle 4">
            <a:extLst>
              <a:ext uri="{FF2B5EF4-FFF2-40B4-BE49-F238E27FC236}">
                <a16:creationId xmlns:a16="http://schemas.microsoft.com/office/drawing/2014/main" id="{67B3E017-AC4B-E6CA-4560-35C1A08AE947}"/>
              </a:ext>
            </a:extLst>
          </p:cNvPr>
          <p:cNvSpPr>
            <a:spLocks noChangeArrowheads="1"/>
          </p:cNvSpPr>
          <p:nvPr/>
        </p:nvSpPr>
        <p:spPr bwMode="auto">
          <a:xfrm>
            <a:off x="107950" y="819150"/>
            <a:ext cx="8928100" cy="2420938"/>
          </a:xfrm>
          <a:prstGeom prst="rect">
            <a:avLst/>
          </a:prstGeom>
          <a:noFill/>
          <a:ln>
            <a:noFill/>
          </a:ln>
        </p:spPr>
        <p:txBody>
          <a:bodyPr/>
          <a:lstStyle>
            <a:lvl1pPr marL="179388" indent="-179388">
              <a:spcBef>
                <a:spcPct val="20000"/>
              </a:spcBef>
              <a:buChar char="•"/>
              <a:defRPr sz="3200">
                <a:solidFill>
                  <a:schemeClr val="tx1"/>
                </a:solidFill>
                <a:latin typeface="Calibri" panose="020F0502020204030204" pitchFamily="34" charset="0"/>
              </a:defRPr>
            </a:lvl1pPr>
            <a:lvl2pPr marL="358775" indent="-1793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1800" b="1">
                <a:solidFill>
                  <a:srgbClr val="FF0000"/>
                </a:solidFill>
                <a:cs typeface="Calibri" panose="020F0502020204030204" pitchFamily="34" charset="0"/>
              </a:rPr>
              <a:t>rašelinná vrstva </a:t>
            </a:r>
            <a:r>
              <a:rPr lang="en-US" altLang="cs-CZ" sz="1800" b="1">
                <a:solidFill>
                  <a:srgbClr val="FF0000"/>
                </a:solidFill>
                <a:cs typeface="Calibri" panose="020F0502020204030204" pitchFamily="34" charset="0"/>
              </a:rPr>
              <a:t>&gt; </a:t>
            </a:r>
            <a:r>
              <a:rPr lang="cs-CZ" altLang="cs-CZ" sz="1800" b="1">
                <a:solidFill>
                  <a:srgbClr val="FF0000"/>
                </a:solidFill>
                <a:cs typeface="Calibri" panose="020F0502020204030204" pitchFamily="34" charset="0"/>
              </a:rPr>
              <a:t>0,5 m, rašeliniště, slatiniště</a:t>
            </a:r>
          </a:p>
          <a:p>
            <a:pPr eaLnBrk="1" hangingPunct="1">
              <a:buSzPct val="75000"/>
            </a:pPr>
            <a:r>
              <a:rPr lang="cs-CZ" altLang="cs-CZ" sz="1800" b="1">
                <a:cs typeface="Calibri" panose="020F0502020204030204" pitchFamily="34" charset="0"/>
              </a:rPr>
              <a:t>typicky na </a:t>
            </a:r>
            <a:r>
              <a:rPr lang="cs-CZ" altLang="cs-CZ" sz="1800" b="1">
                <a:solidFill>
                  <a:srgbClr val="FF0000"/>
                </a:solidFill>
                <a:cs typeface="Calibri" panose="020F0502020204030204" pitchFamily="34" charset="0"/>
              </a:rPr>
              <a:t>organozemích</a:t>
            </a:r>
          </a:p>
          <a:p>
            <a:pPr eaLnBrk="1" hangingPunct="1">
              <a:buSzPct val="75000"/>
            </a:pPr>
            <a:r>
              <a:rPr lang="cs-CZ" altLang="cs-CZ" sz="1800" b="1">
                <a:cs typeface="Calibri" panose="020F0502020204030204" pitchFamily="34" charset="0"/>
              </a:rPr>
              <a:t>rašelinné bory, olšiny, smrčiny, klečové porosty</a:t>
            </a:r>
          </a:p>
          <a:p>
            <a:pPr eaLnBrk="1" hangingPunct="1">
              <a:buSzPct val="75000"/>
            </a:pPr>
            <a:r>
              <a:rPr lang="cs-CZ" altLang="cs-CZ" sz="1800" b="1">
                <a:cs typeface="Calibri" panose="020F0502020204030204" pitchFamily="34" charset="0"/>
              </a:rPr>
              <a:t>různá vývojová stádia rašelinišť podhorských, horských a subalpínských poloh</a:t>
            </a:r>
          </a:p>
          <a:p>
            <a:pPr eaLnBrk="1" hangingPunct="1">
              <a:buSzPct val="75000"/>
            </a:pPr>
            <a:r>
              <a:rPr lang="cs-CZ" altLang="cs-CZ" sz="1800" b="1">
                <a:cs typeface="Calibri" panose="020F0502020204030204" pitchFamily="34" charset="0"/>
              </a:rPr>
              <a:t>členění na dvě větve:</a:t>
            </a:r>
          </a:p>
          <a:p>
            <a:pPr lvl="1"/>
            <a:r>
              <a:rPr lang="cs-CZ" altLang="cs-CZ" sz="1800" b="1">
                <a:solidFill>
                  <a:srgbClr val="FF0000"/>
                </a:solidFill>
                <a:cs typeface="Calibri" panose="020F0502020204030204" pitchFamily="34" charset="0"/>
              </a:rPr>
              <a:t>středně bohatá (svěží) (dříve R+) ((1)R, (4)R, (6)R)</a:t>
            </a:r>
            <a:r>
              <a:rPr lang="cs-CZ" altLang="cs-CZ" sz="1800" b="1">
                <a:cs typeface="Calibri" panose="020F0502020204030204" pitchFamily="34" charset="0"/>
              </a:rPr>
              <a:t>: </a:t>
            </a:r>
            <a:r>
              <a:rPr lang="cs-CZ" altLang="cs-CZ" sz="1800" b="1" i="1">
                <a:solidFill>
                  <a:srgbClr val="FF0000"/>
                </a:solidFill>
                <a:cs typeface="Calibri" panose="020F0502020204030204" pitchFamily="34" charset="0"/>
              </a:rPr>
              <a:t>Oxalis acetosella</a:t>
            </a:r>
            <a:r>
              <a:rPr lang="cs-CZ" altLang="cs-CZ" sz="1800" b="1">
                <a:cs typeface="Calibri" panose="020F0502020204030204" pitchFamily="34" charset="0"/>
              </a:rPr>
              <a:t>, </a:t>
            </a:r>
            <a:r>
              <a:rPr lang="cs-CZ" altLang="cs-CZ" sz="1800" b="1" i="1">
                <a:solidFill>
                  <a:srgbClr val="FF0000"/>
                </a:solidFill>
                <a:cs typeface="Calibri" panose="020F0502020204030204" pitchFamily="34" charset="0"/>
              </a:rPr>
              <a:t>Dryopteris carthusiana</a:t>
            </a:r>
            <a:r>
              <a:rPr lang="cs-CZ" altLang="cs-CZ" sz="1800" b="1">
                <a:cs typeface="Calibri" panose="020F0502020204030204" pitchFamily="34" charset="0"/>
              </a:rPr>
              <a:t>,</a:t>
            </a:r>
            <a:r>
              <a:rPr lang="cs-CZ" altLang="cs-CZ" sz="1800" b="1" i="1">
                <a:cs typeface="Calibri" panose="020F0502020204030204" pitchFamily="34" charset="0"/>
              </a:rPr>
              <a:t> </a:t>
            </a:r>
            <a:r>
              <a:rPr lang="cs-CZ" altLang="cs-CZ" sz="1800" b="1" i="1">
                <a:solidFill>
                  <a:srgbClr val="FF0000"/>
                </a:solidFill>
                <a:cs typeface="Calibri" panose="020F0502020204030204" pitchFamily="34" charset="0"/>
              </a:rPr>
              <a:t>Athyrium filix-femina</a:t>
            </a:r>
            <a:r>
              <a:rPr lang="cs-CZ" altLang="cs-CZ" sz="1800" b="1">
                <a:cs typeface="Calibri" panose="020F0502020204030204" pitchFamily="34" charset="0"/>
              </a:rPr>
              <a:t>,</a:t>
            </a:r>
            <a:r>
              <a:rPr lang="cs-CZ" altLang="cs-CZ" sz="1800" b="1" i="1">
                <a:cs typeface="Calibri" panose="020F0502020204030204" pitchFamily="34" charset="0"/>
              </a:rPr>
              <a:t> Equisetum sylvaticum</a:t>
            </a:r>
            <a:r>
              <a:rPr lang="cs-CZ" altLang="cs-CZ" sz="1800" b="1">
                <a:cs typeface="Calibri" panose="020F0502020204030204" pitchFamily="34" charset="0"/>
              </a:rPr>
              <a:t>,</a:t>
            </a:r>
            <a:r>
              <a:rPr lang="cs-CZ" altLang="cs-CZ" sz="1800" b="1" i="1">
                <a:cs typeface="Calibri" panose="020F0502020204030204" pitchFamily="34" charset="0"/>
              </a:rPr>
              <a:t> Crepis paludosa</a:t>
            </a:r>
            <a:r>
              <a:rPr lang="cs-CZ" altLang="cs-CZ" sz="1800" b="1">
                <a:cs typeface="Calibri" panose="020F0502020204030204" pitchFamily="34" charset="0"/>
              </a:rPr>
              <a:t>,</a:t>
            </a:r>
            <a:r>
              <a:rPr lang="cs-CZ" altLang="cs-CZ" sz="1800" b="1" i="1">
                <a:cs typeface="Calibri" panose="020F0502020204030204" pitchFamily="34" charset="0"/>
              </a:rPr>
              <a:t> </a:t>
            </a:r>
            <a:r>
              <a:rPr lang="cs-CZ" altLang="cs-CZ" sz="1800" b="1">
                <a:cs typeface="Calibri" panose="020F0502020204030204" pitchFamily="34" charset="0"/>
              </a:rPr>
              <a:t>(</a:t>
            </a:r>
            <a:r>
              <a:rPr lang="cs-CZ" altLang="cs-CZ" sz="1800" b="1" i="1">
                <a:cs typeface="Calibri" panose="020F0502020204030204" pitchFamily="34" charset="0"/>
              </a:rPr>
              <a:t>Caltha palustris</a:t>
            </a:r>
            <a:r>
              <a:rPr lang="cs-CZ" altLang="cs-CZ" sz="1800" b="1">
                <a:cs typeface="Calibri" panose="020F0502020204030204" pitchFamily="34" charset="0"/>
              </a:rPr>
              <a:t>,</a:t>
            </a:r>
            <a:r>
              <a:rPr lang="cs-CZ" altLang="cs-CZ" sz="1800" b="1" i="1">
                <a:cs typeface="Calibri" panose="020F0502020204030204" pitchFamily="34" charset="0"/>
              </a:rPr>
              <a:t> Thelypteris palustris</a:t>
            </a:r>
            <a:r>
              <a:rPr lang="cs-CZ" altLang="cs-CZ" sz="1800" b="1">
                <a:cs typeface="Calibri" panose="020F0502020204030204" pitchFamily="34" charset="0"/>
              </a:rPr>
              <a:t>) i </a:t>
            </a:r>
            <a:r>
              <a:rPr lang="cs-CZ" altLang="cs-CZ" sz="1800" b="1">
                <a:solidFill>
                  <a:srgbClr val="FF0000"/>
                </a:solidFill>
                <a:cs typeface="Calibri" panose="020F0502020204030204" pitchFamily="34" charset="0"/>
              </a:rPr>
              <a:t>olše</a:t>
            </a:r>
          </a:p>
          <a:p>
            <a:pPr lvl="1"/>
            <a:r>
              <a:rPr lang="cs-CZ" altLang="cs-CZ" sz="1800" b="1">
                <a:solidFill>
                  <a:srgbClr val="FF0000"/>
                </a:solidFill>
                <a:cs typeface="Calibri" panose="020F0502020204030204" pitchFamily="34" charset="0"/>
              </a:rPr>
              <a:t>chudší (kyselá) (dříve R-) ((3)R, (5)R, (7)R</a:t>
            </a:r>
            <a:r>
              <a:rPr lang="cs-CZ" altLang="cs-CZ" sz="1800" b="1">
                <a:cs typeface="Calibri" panose="020F0502020204030204" pitchFamily="34" charset="0"/>
              </a:rPr>
              <a:t>: </a:t>
            </a:r>
            <a:r>
              <a:rPr lang="cs-CZ" altLang="cs-CZ" sz="1800" b="1" i="1">
                <a:solidFill>
                  <a:srgbClr val="FF0000"/>
                </a:solidFill>
                <a:cs typeface="Calibri" panose="020F0502020204030204" pitchFamily="34" charset="0"/>
              </a:rPr>
              <a:t>Vaccinium myrtillus</a:t>
            </a:r>
            <a:r>
              <a:rPr lang="cs-CZ" altLang="cs-CZ" sz="1800" b="1">
                <a:cs typeface="Calibri" panose="020F0502020204030204" pitchFamily="34" charset="0"/>
              </a:rPr>
              <a:t>,</a:t>
            </a:r>
            <a:r>
              <a:rPr lang="cs-CZ" altLang="cs-CZ" sz="1800" b="1" i="1">
                <a:cs typeface="Calibri" panose="020F0502020204030204" pitchFamily="34" charset="0"/>
              </a:rPr>
              <a:t> </a:t>
            </a:r>
            <a:r>
              <a:rPr lang="cs-CZ" altLang="cs-CZ" sz="1800" b="1" i="1">
                <a:solidFill>
                  <a:srgbClr val="FF0000"/>
                </a:solidFill>
                <a:cs typeface="Calibri" panose="020F0502020204030204" pitchFamily="34" charset="0"/>
              </a:rPr>
              <a:t>Vaccinium uliginosum</a:t>
            </a:r>
            <a:r>
              <a:rPr lang="cs-CZ" altLang="cs-CZ" sz="1800" b="1">
                <a:cs typeface="Calibri" panose="020F0502020204030204" pitchFamily="34" charset="0"/>
              </a:rPr>
              <a:t>,</a:t>
            </a:r>
            <a:r>
              <a:rPr lang="cs-CZ" altLang="cs-CZ" sz="1800" b="1" i="1">
                <a:cs typeface="Calibri" panose="020F0502020204030204" pitchFamily="34" charset="0"/>
              </a:rPr>
              <a:t> Lysimachia vulgaris</a:t>
            </a:r>
            <a:r>
              <a:rPr lang="cs-CZ" altLang="cs-CZ" sz="1800" b="1">
                <a:cs typeface="Calibri" panose="020F0502020204030204" pitchFamily="34" charset="0"/>
              </a:rPr>
              <a:t>,</a:t>
            </a:r>
            <a:r>
              <a:rPr lang="cs-CZ" altLang="cs-CZ" sz="1800" b="1" i="1">
                <a:cs typeface="Calibri" panose="020F0502020204030204" pitchFamily="34" charset="0"/>
              </a:rPr>
              <a:t> </a:t>
            </a:r>
            <a:r>
              <a:rPr lang="cs-CZ" altLang="cs-CZ" sz="1800" b="1" i="1">
                <a:solidFill>
                  <a:srgbClr val="FF0000"/>
                </a:solidFill>
                <a:cs typeface="Calibri" panose="020F0502020204030204" pitchFamily="34" charset="0"/>
              </a:rPr>
              <a:t>Sphagnum</a:t>
            </a:r>
            <a:r>
              <a:rPr lang="cs-CZ" altLang="cs-CZ" sz="1800" b="1" i="1">
                <a:cs typeface="Calibri" panose="020F0502020204030204" pitchFamily="34" charset="0"/>
              </a:rPr>
              <a:t> </a:t>
            </a:r>
            <a:r>
              <a:rPr lang="cs-CZ" altLang="cs-CZ" sz="1800" b="1">
                <a:cs typeface="Calibri" panose="020F0502020204030204" pitchFamily="34" charset="0"/>
              </a:rPr>
              <a:t>spp., </a:t>
            </a:r>
            <a:r>
              <a:rPr lang="cs-CZ" altLang="cs-CZ" sz="1800" b="1" i="1">
                <a:solidFill>
                  <a:srgbClr val="FF0000"/>
                </a:solidFill>
                <a:cs typeface="Calibri" panose="020F0502020204030204" pitchFamily="34" charset="0"/>
              </a:rPr>
              <a:t>Eriophorum vaginatum</a:t>
            </a:r>
            <a:r>
              <a:rPr lang="cs-CZ" altLang="cs-CZ" sz="1800" b="1">
                <a:cs typeface="Calibri" panose="020F0502020204030204" pitchFamily="34" charset="0"/>
              </a:rPr>
              <a:t>,</a:t>
            </a:r>
            <a:r>
              <a:rPr lang="cs-CZ" altLang="cs-CZ" sz="1800" b="1" i="1">
                <a:cs typeface="Calibri" panose="020F0502020204030204" pitchFamily="34" charset="0"/>
              </a:rPr>
              <a:t> </a:t>
            </a:r>
            <a:r>
              <a:rPr lang="cs-CZ" altLang="cs-CZ" sz="1800" b="1" i="1">
                <a:solidFill>
                  <a:srgbClr val="FF0000"/>
                </a:solidFill>
                <a:cs typeface="Calibri" panose="020F0502020204030204" pitchFamily="34" charset="0"/>
              </a:rPr>
              <a:t>Molinia caerulea</a:t>
            </a:r>
            <a:r>
              <a:rPr lang="cs-CZ" altLang="cs-CZ" sz="1800" b="1">
                <a:cs typeface="Calibri" panose="020F0502020204030204" pitchFamily="34" charset="0"/>
              </a:rPr>
              <a:t>,</a:t>
            </a:r>
            <a:r>
              <a:rPr lang="cs-CZ" altLang="cs-CZ" sz="1800" b="1" i="1">
                <a:cs typeface="Calibri" panose="020F0502020204030204" pitchFamily="34" charset="0"/>
              </a:rPr>
              <a:t> Calamagrostis villosa</a:t>
            </a:r>
            <a:r>
              <a:rPr lang="cs-CZ" altLang="cs-CZ" sz="1800" b="1">
                <a:cs typeface="Calibri" panose="020F0502020204030204" pitchFamily="34" charset="0"/>
              </a:rPr>
              <a:t>,</a:t>
            </a:r>
            <a:r>
              <a:rPr lang="cs-CZ" altLang="cs-CZ" sz="1800" b="1" i="1">
                <a:cs typeface="Calibri" panose="020F0502020204030204" pitchFamily="34" charset="0"/>
              </a:rPr>
              <a:t> </a:t>
            </a:r>
            <a:r>
              <a:rPr lang="cs-CZ" altLang="cs-CZ" sz="1800" b="1" i="1">
                <a:solidFill>
                  <a:srgbClr val="FF0000"/>
                </a:solidFill>
                <a:cs typeface="Calibri" panose="020F0502020204030204" pitchFamily="34" charset="0"/>
              </a:rPr>
              <a:t>Trientalis europaea</a:t>
            </a:r>
            <a:r>
              <a:rPr lang="cs-CZ" altLang="cs-CZ" sz="1800" b="1">
                <a:cs typeface="Calibri" panose="020F0502020204030204" pitchFamily="34" charset="0"/>
              </a:rPr>
              <a:t>,</a:t>
            </a:r>
            <a:r>
              <a:rPr lang="cs-CZ" altLang="cs-CZ" sz="1800" b="1" i="1">
                <a:cs typeface="Calibri" panose="020F0502020204030204" pitchFamily="34" charset="0"/>
              </a:rPr>
              <a:t> </a:t>
            </a:r>
          </a:p>
          <a:p>
            <a:pPr lvl="1">
              <a:buFontTx/>
              <a:buNone/>
            </a:pPr>
            <a:r>
              <a:rPr lang="cs-CZ" altLang="cs-CZ" sz="1800" b="1" i="1">
                <a:cs typeface="Calibri" panose="020F0502020204030204" pitchFamily="34" charset="0"/>
              </a:rPr>
              <a:t>   </a:t>
            </a:r>
            <a:r>
              <a:rPr lang="cs-CZ" altLang="cs-CZ" sz="1800" b="1">
                <a:cs typeface="Calibri" panose="020F0502020204030204" pitchFamily="34" charset="0"/>
              </a:rPr>
              <a:t>(</a:t>
            </a:r>
            <a:r>
              <a:rPr lang="cs-CZ" altLang="cs-CZ" sz="1800" b="1" i="1">
                <a:cs typeface="Calibri" panose="020F0502020204030204" pitchFamily="34" charset="0"/>
              </a:rPr>
              <a:t>Oxycoccus palustris</a:t>
            </a:r>
            <a:r>
              <a:rPr lang="cs-CZ" altLang="cs-CZ" sz="1800" b="1">
                <a:cs typeface="Calibri" panose="020F0502020204030204" pitchFamily="34" charset="0"/>
              </a:rPr>
              <a:t>,</a:t>
            </a:r>
            <a:r>
              <a:rPr lang="cs-CZ" altLang="cs-CZ" sz="1800" b="1" i="1">
                <a:cs typeface="Calibri" panose="020F0502020204030204" pitchFamily="34" charset="0"/>
              </a:rPr>
              <a:t> </a:t>
            </a:r>
            <a:r>
              <a:rPr lang="cs-CZ" altLang="cs-CZ" sz="1800" b="1" i="1">
                <a:solidFill>
                  <a:srgbClr val="FF0000"/>
                </a:solidFill>
                <a:cs typeface="Calibri" panose="020F0502020204030204" pitchFamily="34" charset="0"/>
              </a:rPr>
              <a:t>Andromeda polifolia</a:t>
            </a:r>
            <a:r>
              <a:rPr lang="cs-CZ" altLang="cs-CZ" sz="1800" b="1">
                <a:cs typeface="Calibri" panose="020F0502020204030204" pitchFamily="34" charset="0"/>
              </a:rPr>
              <a:t>,</a:t>
            </a:r>
            <a:r>
              <a:rPr lang="cs-CZ" altLang="cs-CZ" sz="1800" b="1" i="1">
                <a:cs typeface="Calibri" panose="020F0502020204030204" pitchFamily="34" charset="0"/>
              </a:rPr>
              <a:t> </a:t>
            </a:r>
          </a:p>
          <a:p>
            <a:pPr lvl="1">
              <a:buFontTx/>
              <a:buNone/>
            </a:pPr>
            <a:r>
              <a:rPr lang="cs-CZ" altLang="cs-CZ" sz="1800" b="1" i="1">
                <a:cs typeface="Calibri" panose="020F0502020204030204" pitchFamily="34" charset="0"/>
              </a:rPr>
              <a:t>   Lycopodium annotinum</a:t>
            </a:r>
            <a:r>
              <a:rPr lang="cs-CZ" altLang="cs-CZ" sz="1800" b="1">
                <a:cs typeface="Calibri" panose="020F0502020204030204" pitchFamily="34" charset="0"/>
              </a:rPr>
              <a:t>,</a:t>
            </a:r>
            <a:r>
              <a:rPr lang="cs-CZ" altLang="cs-CZ" sz="1800" b="1" i="1">
                <a:cs typeface="Calibri" panose="020F0502020204030204" pitchFamily="34" charset="0"/>
              </a:rPr>
              <a:t> </a:t>
            </a:r>
            <a:r>
              <a:rPr lang="cs-CZ" altLang="cs-CZ" sz="1800" b="1" i="1">
                <a:solidFill>
                  <a:srgbClr val="FF0000"/>
                </a:solidFill>
                <a:cs typeface="Calibri" panose="020F0502020204030204" pitchFamily="34" charset="0"/>
              </a:rPr>
              <a:t>Ledum palustre</a:t>
            </a:r>
            <a:r>
              <a:rPr lang="cs-CZ" altLang="cs-CZ" sz="1800" b="1">
                <a:cs typeface="Calibri" panose="020F0502020204030204" pitchFamily="34" charset="0"/>
              </a:rPr>
              <a:t>), </a:t>
            </a:r>
          </a:p>
          <a:p>
            <a:pPr lvl="1">
              <a:buFontTx/>
              <a:buNone/>
            </a:pPr>
            <a:r>
              <a:rPr lang="cs-CZ" altLang="cs-CZ" sz="1800" b="1">
                <a:cs typeface="Calibri" panose="020F0502020204030204" pitchFamily="34" charset="0"/>
              </a:rPr>
              <a:t>   mechorosty</a:t>
            </a:r>
            <a:endParaRPr lang="cs-CZ" altLang="cs-CZ" sz="2000" b="1">
              <a:cs typeface="Calibri" panose="020F0502020204030204" pitchFamily="34" charset="0"/>
            </a:endParaRPr>
          </a:p>
        </p:txBody>
      </p:sp>
      <p:sp>
        <p:nvSpPr>
          <p:cNvPr id="31" name="Obdélník 30">
            <a:extLst>
              <a:ext uri="{FF2B5EF4-FFF2-40B4-BE49-F238E27FC236}">
                <a16:creationId xmlns:a16="http://schemas.microsoft.com/office/drawing/2014/main" id="{356795D9-B7A4-B4F0-F264-471A2DA3A3D8}"/>
              </a:ext>
            </a:extLst>
          </p:cNvPr>
          <p:cNvSpPr/>
          <p:nvPr/>
        </p:nvSpPr>
        <p:spPr>
          <a:xfrm>
            <a:off x="8667750" y="4103688"/>
            <a:ext cx="225425" cy="26114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19AD7-7F64-D11E-A605-44B60A717618}"/>
            </a:ext>
          </a:extLst>
        </p:cNvPr>
        <p:cNvGrpSpPr/>
        <p:nvPr/>
      </p:nvGrpSpPr>
      <p:grpSpPr>
        <a:xfrm>
          <a:off x="0" y="0"/>
          <a:ext cx="0" cy="0"/>
          <a:chOff x="0" y="0"/>
          <a:chExt cx="0" cy="0"/>
        </a:xfrm>
      </p:grpSpPr>
      <p:pic>
        <p:nvPicPr>
          <p:cNvPr id="12" name="Obrázek 11" descr="Obsah obrázku venku, krajina, tráva, obloha&#10;&#10;Obsah vygenerovaný umělou inteligencí může být nesprávný.">
            <a:extLst>
              <a:ext uri="{FF2B5EF4-FFF2-40B4-BE49-F238E27FC236}">
                <a16:creationId xmlns:a16="http://schemas.microsoft.com/office/drawing/2014/main" id="{1D387C26-AC8A-9BA3-8B3E-37F9E3569F31}"/>
              </a:ext>
            </a:extLst>
          </p:cNvPr>
          <p:cNvPicPr>
            <a:picLocks noChangeAspect="1"/>
          </p:cNvPicPr>
          <p:nvPr/>
        </p:nvPicPr>
        <p:blipFill>
          <a:blip r:embed="rId2">
            <a:extLst>
              <a:ext uri="{28A0092B-C50C-407E-A947-70E740481C1C}">
                <a14:useLocalDpi xmlns:a14="http://schemas.microsoft.com/office/drawing/2010/main" val="0"/>
              </a:ext>
            </a:extLst>
          </a:blip>
          <a:srcRect t="16997"/>
          <a:stretch/>
        </p:blipFill>
        <p:spPr>
          <a:xfrm>
            <a:off x="476307" y="1468041"/>
            <a:ext cx="8191387" cy="4532709"/>
          </a:xfrm>
          <a:prstGeom prst="rect">
            <a:avLst/>
          </a:prstGeom>
        </p:spPr>
      </p:pic>
      <p:sp>
        <p:nvSpPr>
          <p:cNvPr id="13" name="Volný tvar: obrazec 12">
            <a:extLst>
              <a:ext uri="{FF2B5EF4-FFF2-40B4-BE49-F238E27FC236}">
                <a16:creationId xmlns:a16="http://schemas.microsoft.com/office/drawing/2014/main" id="{2F48C3D9-7644-05AC-3D68-7A0DA9A4D003}"/>
              </a:ext>
            </a:extLst>
          </p:cNvPr>
          <p:cNvSpPr/>
          <p:nvPr/>
        </p:nvSpPr>
        <p:spPr>
          <a:xfrm>
            <a:off x="476306" y="2076163"/>
            <a:ext cx="8191919" cy="67826"/>
          </a:xfrm>
          <a:custGeom>
            <a:avLst/>
            <a:gdLst>
              <a:gd name="connsiteX0" fmla="*/ 0 w 10922558"/>
              <a:gd name="connsiteY0" fmla="*/ 60290 h 90435"/>
              <a:gd name="connsiteX1" fmla="*/ 622998 w 10922558"/>
              <a:gd name="connsiteY1" fmla="*/ 70339 h 90435"/>
              <a:gd name="connsiteX2" fmla="*/ 1366576 w 10922558"/>
              <a:gd name="connsiteY2" fmla="*/ 40194 h 90435"/>
              <a:gd name="connsiteX3" fmla="*/ 1818752 w 10922558"/>
              <a:gd name="connsiteY3" fmla="*/ 60290 h 90435"/>
              <a:gd name="connsiteX4" fmla="*/ 2883877 w 10922558"/>
              <a:gd name="connsiteY4" fmla="*/ 80387 h 90435"/>
              <a:gd name="connsiteX5" fmla="*/ 3366198 w 10922558"/>
              <a:gd name="connsiteY5" fmla="*/ 80387 h 90435"/>
              <a:gd name="connsiteX6" fmla="*/ 3989196 w 10922558"/>
              <a:gd name="connsiteY6" fmla="*/ 30145 h 90435"/>
              <a:gd name="connsiteX7" fmla="*/ 4652387 w 10922558"/>
              <a:gd name="connsiteY7" fmla="*/ 40194 h 90435"/>
              <a:gd name="connsiteX8" fmla="*/ 5868238 w 10922558"/>
              <a:gd name="connsiteY8" fmla="*/ 80387 h 90435"/>
              <a:gd name="connsiteX9" fmla="*/ 6521380 w 10922558"/>
              <a:gd name="connsiteY9" fmla="*/ 40194 h 90435"/>
              <a:gd name="connsiteX10" fmla="*/ 7486022 w 10922558"/>
              <a:gd name="connsiteY10" fmla="*/ 90435 h 90435"/>
              <a:gd name="connsiteX11" fmla="*/ 8963130 w 10922558"/>
              <a:gd name="connsiteY11" fmla="*/ 70339 h 90435"/>
              <a:gd name="connsiteX12" fmla="*/ 10178980 w 10922558"/>
              <a:gd name="connsiteY12" fmla="*/ 40194 h 90435"/>
              <a:gd name="connsiteX13" fmla="*/ 10922558 w 10922558"/>
              <a:gd name="connsiteY13" fmla="*/ 0 h 9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22558" h="90435">
                <a:moveTo>
                  <a:pt x="0" y="60290"/>
                </a:moveTo>
                <a:cubicBezTo>
                  <a:pt x="197617" y="66989"/>
                  <a:pt x="395235" y="73688"/>
                  <a:pt x="622998" y="70339"/>
                </a:cubicBezTo>
                <a:cubicBezTo>
                  <a:pt x="850761" y="66990"/>
                  <a:pt x="1167284" y="41869"/>
                  <a:pt x="1366576" y="40194"/>
                </a:cubicBezTo>
                <a:cubicBezTo>
                  <a:pt x="1565868" y="38519"/>
                  <a:pt x="1818752" y="60290"/>
                  <a:pt x="1818752" y="60290"/>
                </a:cubicBezTo>
                <a:lnTo>
                  <a:pt x="2883877" y="80387"/>
                </a:lnTo>
                <a:cubicBezTo>
                  <a:pt x="3141785" y="83737"/>
                  <a:pt x="3181978" y="88761"/>
                  <a:pt x="3366198" y="80387"/>
                </a:cubicBezTo>
                <a:cubicBezTo>
                  <a:pt x="3550418" y="72013"/>
                  <a:pt x="3774831" y="36844"/>
                  <a:pt x="3989196" y="30145"/>
                </a:cubicBezTo>
                <a:cubicBezTo>
                  <a:pt x="4203561" y="23446"/>
                  <a:pt x="4652387" y="40194"/>
                  <a:pt x="4652387" y="40194"/>
                </a:cubicBezTo>
                <a:cubicBezTo>
                  <a:pt x="4965561" y="48568"/>
                  <a:pt x="5556739" y="80387"/>
                  <a:pt x="5868238" y="80387"/>
                </a:cubicBezTo>
                <a:cubicBezTo>
                  <a:pt x="6179737" y="80387"/>
                  <a:pt x="6251749" y="38519"/>
                  <a:pt x="6521380" y="40194"/>
                </a:cubicBezTo>
                <a:cubicBezTo>
                  <a:pt x="6791011" y="41869"/>
                  <a:pt x="7486022" y="90435"/>
                  <a:pt x="7486022" y="90435"/>
                </a:cubicBezTo>
                <a:lnTo>
                  <a:pt x="8963130" y="70339"/>
                </a:lnTo>
                <a:lnTo>
                  <a:pt x="10178980" y="40194"/>
                </a:lnTo>
                <a:cubicBezTo>
                  <a:pt x="10505551" y="28471"/>
                  <a:pt x="10714054" y="14235"/>
                  <a:pt x="10922558" y="0"/>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Volný tvar: obrazec 13">
            <a:extLst>
              <a:ext uri="{FF2B5EF4-FFF2-40B4-BE49-F238E27FC236}">
                <a16:creationId xmlns:a16="http://schemas.microsoft.com/office/drawing/2014/main" id="{0A519EEC-4466-6DA9-83E2-3D68655DE580}"/>
              </a:ext>
            </a:extLst>
          </p:cNvPr>
          <p:cNvSpPr/>
          <p:nvPr/>
        </p:nvSpPr>
        <p:spPr>
          <a:xfrm>
            <a:off x="2865237" y="3271767"/>
            <a:ext cx="5792988" cy="1285946"/>
          </a:xfrm>
          <a:custGeom>
            <a:avLst/>
            <a:gdLst>
              <a:gd name="connsiteX0" fmla="*/ 7685884 w 7723984"/>
              <a:gd name="connsiteY0" fmla="*/ 1714595 h 1714595"/>
              <a:gd name="connsiteX1" fmla="*/ 5257009 w 7723984"/>
              <a:gd name="connsiteY1" fmla="*/ 1305020 h 1714595"/>
              <a:gd name="connsiteX2" fmla="*/ 3875884 w 7723984"/>
              <a:gd name="connsiteY2" fmla="*/ 971645 h 1714595"/>
              <a:gd name="connsiteX3" fmla="*/ 2504284 w 7723984"/>
              <a:gd name="connsiteY3" fmla="*/ 914495 h 1714595"/>
              <a:gd name="connsiteX4" fmla="*/ 1342234 w 7723984"/>
              <a:gd name="connsiteY4" fmla="*/ 733520 h 1714595"/>
              <a:gd name="connsiteX5" fmla="*/ 1294609 w 7723984"/>
              <a:gd name="connsiteY5" fmla="*/ 381095 h 1714595"/>
              <a:gd name="connsiteX6" fmla="*/ 685009 w 7723984"/>
              <a:gd name="connsiteY6" fmla="*/ 304895 h 1714595"/>
              <a:gd name="connsiteX7" fmla="*/ 8734 w 7723984"/>
              <a:gd name="connsiteY7" fmla="*/ 362045 h 1714595"/>
              <a:gd name="connsiteX8" fmla="*/ 1189834 w 7723984"/>
              <a:gd name="connsiteY8" fmla="*/ 162020 h 1714595"/>
              <a:gd name="connsiteX9" fmla="*/ 2485234 w 7723984"/>
              <a:gd name="connsiteY9" fmla="*/ 57245 h 1714595"/>
              <a:gd name="connsiteX10" fmla="*/ 3380584 w 7723984"/>
              <a:gd name="connsiteY10" fmla="*/ 9620 h 1714595"/>
              <a:gd name="connsiteX11" fmla="*/ 3837784 w 7723984"/>
              <a:gd name="connsiteY11" fmla="*/ 19145 h 1714595"/>
              <a:gd name="connsiteX12" fmla="*/ 3371059 w 7723984"/>
              <a:gd name="connsiteY12" fmla="*/ 200120 h 1714595"/>
              <a:gd name="connsiteX13" fmla="*/ 3571084 w 7723984"/>
              <a:gd name="connsiteY13" fmla="*/ 285845 h 1714595"/>
              <a:gd name="connsiteX14" fmla="*/ 4390234 w 7723984"/>
              <a:gd name="connsiteY14" fmla="*/ 362045 h 1714595"/>
              <a:gd name="connsiteX15" fmla="*/ 5828509 w 7723984"/>
              <a:gd name="connsiteY15" fmla="*/ 381095 h 1714595"/>
              <a:gd name="connsiteX16" fmla="*/ 7723984 w 7723984"/>
              <a:gd name="connsiteY16" fmla="*/ 342995 h 171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3984" h="1714595">
                <a:moveTo>
                  <a:pt x="7685884" y="1714595"/>
                </a:moveTo>
                <a:lnTo>
                  <a:pt x="5257009" y="1305020"/>
                </a:lnTo>
                <a:cubicBezTo>
                  <a:pt x="4622009" y="1181195"/>
                  <a:pt x="4334671" y="1036732"/>
                  <a:pt x="3875884" y="971645"/>
                </a:cubicBezTo>
                <a:cubicBezTo>
                  <a:pt x="3417097" y="906558"/>
                  <a:pt x="2926559" y="954182"/>
                  <a:pt x="2504284" y="914495"/>
                </a:cubicBezTo>
                <a:cubicBezTo>
                  <a:pt x="2082009" y="874808"/>
                  <a:pt x="1543846" y="822420"/>
                  <a:pt x="1342234" y="733520"/>
                </a:cubicBezTo>
                <a:cubicBezTo>
                  <a:pt x="1140622" y="644620"/>
                  <a:pt x="1404146" y="452532"/>
                  <a:pt x="1294609" y="381095"/>
                </a:cubicBezTo>
                <a:cubicBezTo>
                  <a:pt x="1185071" y="309657"/>
                  <a:pt x="899321" y="308070"/>
                  <a:pt x="685009" y="304895"/>
                </a:cubicBezTo>
                <a:cubicBezTo>
                  <a:pt x="470697" y="301720"/>
                  <a:pt x="-75403" y="385857"/>
                  <a:pt x="8734" y="362045"/>
                </a:cubicBezTo>
                <a:cubicBezTo>
                  <a:pt x="92871" y="338233"/>
                  <a:pt x="777084" y="212820"/>
                  <a:pt x="1189834" y="162020"/>
                </a:cubicBezTo>
                <a:cubicBezTo>
                  <a:pt x="1602584" y="111220"/>
                  <a:pt x="2120109" y="82645"/>
                  <a:pt x="2485234" y="57245"/>
                </a:cubicBezTo>
                <a:cubicBezTo>
                  <a:pt x="2850359" y="31845"/>
                  <a:pt x="3155159" y="15970"/>
                  <a:pt x="3380584" y="9620"/>
                </a:cubicBezTo>
                <a:cubicBezTo>
                  <a:pt x="3606009" y="3270"/>
                  <a:pt x="3839372" y="-12605"/>
                  <a:pt x="3837784" y="19145"/>
                </a:cubicBezTo>
                <a:cubicBezTo>
                  <a:pt x="3836196" y="50895"/>
                  <a:pt x="3415509" y="155670"/>
                  <a:pt x="3371059" y="200120"/>
                </a:cubicBezTo>
                <a:cubicBezTo>
                  <a:pt x="3326609" y="244570"/>
                  <a:pt x="3401222" y="258858"/>
                  <a:pt x="3571084" y="285845"/>
                </a:cubicBezTo>
                <a:cubicBezTo>
                  <a:pt x="3740946" y="312832"/>
                  <a:pt x="4013997" y="346170"/>
                  <a:pt x="4390234" y="362045"/>
                </a:cubicBezTo>
                <a:cubicBezTo>
                  <a:pt x="4766471" y="377920"/>
                  <a:pt x="5272884" y="384270"/>
                  <a:pt x="5828509" y="381095"/>
                </a:cubicBezTo>
                <a:cubicBezTo>
                  <a:pt x="6384134" y="377920"/>
                  <a:pt x="7054059" y="360457"/>
                  <a:pt x="7723984" y="342995"/>
                </a:cubicBezTo>
              </a:path>
            </a:pathLst>
          </a:cu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0" name="Skupina 19">
            <a:extLst>
              <a:ext uri="{FF2B5EF4-FFF2-40B4-BE49-F238E27FC236}">
                <a16:creationId xmlns:a16="http://schemas.microsoft.com/office/drawing/2014/main" id="{33F46B64-633F-9356-EE1B-DB4508421CED}"/>
              </a:ext>
            </a:extLst>
          </p:cNvPr>
          <p:cNvGrpSpPr/>
          <p:nvPr/>
        </p:nvGrpSpPr>
        <p:grpSpPr>
          <a:xfrm>
            <a:off x="492919" y="2557463"/>
            <a:ext cx="6450806" cy="1371600"/>
            <a:chOff x="657225" y="2266950"/>
            <a:chExt cx="8601075" cy="1828800"/>
          </a:xfrm>
        </p:grpSpPr>
        <p:sp>
          <p:nvSpPr>
            <p:cNvPr id="15" name="Volný tvar: obrazec 14">
              <a:extLst>
                <a:ext uri="{FF2B5EF4-FFF2-40B4-BE49-F238E27FC236}">
                  <a16:creationId xmlns:a16="http://schemas.microsoft.com/office/drawing/2014/main" id="{2FFFF1B4-B980-DDDF-FBB5-8DFAA70D4293}"/>
                </a:ext>
              </a:extLst>
            </p:cNvPr>
            <p:cNvSpPr/>
            <p:nvPr/>
          </p:nvSpPr>
          <p:spPr>
            <a:xfrm>
              <a:off x="657225" y="3562350"/>
              <a:ext cx="3171825" cy="533400"/>
            </a:xfrm>
            <a:custGeom>
              <a:avLst/>
              <a:gdLst>
                <a:gd name="connsiteX0" fmla="*/ 3171825 w 3171825"/>
                <a:gd name="connsiteY0" fmla="*/ 0 h 533400"/>
                <a:gd name="connsiteX1" fmla="*/ 2047875 w 3171825"/>
                <a:gd name="connsiteY1" fmla="*/ 171450 h 533400"/>
                <a:gd name="connsiteX2" fmla="*/ 1047750 w 3171825"/>
                <a:gd name="connsiteY2" fmla="*/ 409575 h 533400"/>
                <a:gd name="connsiteX3" fmla="*/ 485775 w 3171825"/>
                <a:gd name="connsiteY3" fmla="*/ 485775 h 533400"/>
                <a:gd name="connsiteX4" fmla="*/ 0 w 3171825"/>
                <a:gd name="connsiteY4" fmla="*/ 53340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825" h="533400">
                  <a:moveTo>
                    <a:pt x="3171825" y="0"/>
                  </a:moveTo>
                  <a:cubicBezTo>
                    <a:pt x="2786856" y="51594"/>
                    <a:pt x="2401887" y="103188"/>
                    <a:pt x="2047875" y="171450"/>
                  </a:cubicBezTo>
                  <a:cubicBezTo>
                    <a:pt x="1693863" y="239712"/>
                    <a:pt x="1308100" y="357188"/>
                    <a:pt x="1047750" y="409575"/>
                  </a:cubicBezTo>
                  <a:cubicBezTo>
                    <a:pt x="787400" y="461963"/>
                    <a:pt x="660400" y="465138"/>
                    <a:pt x="485775" y="485775"/>
                  </a:cubicBezTo>
                  <a:cubicBezTo>
                    <a:pt x="311150" y="506413"/>
                    <a:pt x="155575" y="519906"/>
                    <a:pt x="0" y="533400"/>
                  </a:cubicBezTo>
                </a:path>
              </a:pathLst>
            </a:cu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Volný tvar: obrazec 15">
              <a:extLst>
                <a:ext uri="{FF2B5EF4-FFF2-40B4-BE49-F238E27FC236}">
                  <a16:creationId xmlns:a16="http://schemas.microsoft.com/office/drawing/2014/main" id="{EDDEAE53-1717-0B81-841F-AEBFB18E1BD3}"/>
                </a:ext>
              </a:extLst>
            </p:cNvPr>
            <p:cNvSpPr/>
            <p:nvPr/>
          </p:nvSpPr>
          <p:spPr>
            <a:xfrm>
              <a:off x="657225" y="2266950"/>
              <a:ext cx="8601075" cy="1495425"/>
            </a:xfrm>
            <a:custGeom>
              <a:avLst/>
              <a:gdLst>
                <a:gd name="connsiteX0" fmla="*/ 0 w 8601075"/>
                <a:gd name="connsiteY0" fmla="*/ 1495425 h 1495425"/>
                <a:gd name="connsiteX1" fmla="*/ 1571625 w 8601075"/>
                <a:gd name="connsiteY1" fmla="*/ 1095375 h 1495425"/>
                <a:gd name="connsiteX2" fmla="*/ 2895600 w 8601075"/>
                <a:gd name="connsiteY2" fmla="*/ 628650 h 1495425"/>
                <a:gd name="connsiteX3" fmla="*/ 4371975 w 8601075"/>
                <a:gd name="connsiteY3" fmla="*/ 381000 h 1495425"/>
                <a:gd name="connsiteX4" fmla="*/ 5505450 w 8601075"/>
                <a:gd name="connsiteY4" fmla="*/ 161925 h 1495425"/>
                <a:gd name="connsiteX5" fmla="*/ 6905625 w 8601075"/>
                <a:gd name="connsiteY5" fmla="*/ 114300 h 1495425"/>
                <a:gd name="connsiteX6" fmla="*/ 7572375 w 8601075"/>
                <a:gd name="connsiteY6" fmla="*/ 0 h 1495425"/>
                <a:gd name="connsiteX7" fmla="*/ 8601075 w 8601075"/>
                <a:gd name="connsiteY7" fmla="*/ 19050 h 1495425"/>
                <a:gd name="connsiteX8" fmla="*/ 7753350 w 8601075"/>
                <a:gd name="connsiteY8" fmla="*/ 190500 h 1495425"/>
                <a:gd name="connsiteX9" fmla="*/ 7667625 w 8601075"/>
                <a:gd name="connsiteY9" fmla="*/ 190500 h 1495425"/>
                <a:gd name="connsiteX10" fmla="*/ 6877050 w 8601075"/>
                <a:gd name="connsiteY10" fmla="*/ 476250 h 1495425"/>
                <a:gd name="connsiteX11" fmla="*/ 5886450 w 8601075"/>
                <a:gd name="connsiteY11" fmla="*/ 647700 h 1495425"/>
                <a:gd name="connsiteX12" fmla="*/ 5276850 w 8601075"/>
                <a:gd name="connsiteY12" fmla="*/ 733425 h 1495425"/>
                <a:gd name="connsiteX13" fmla="*/ 6972300 w 8601075"/>
                <a:gd name="connsiteY13" fmla="*/ 952500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01075" h="1495425">
                  <a:moveTo>
                    <a:pt x="0" y="1495425"/>
                  </a:moveTo>
                  <a:lnTo>
                    <a:pt x="1571625" y="1095375"/>
                  </a:lnTo>
                  <a:lnTo>
                    <a:pt x="2895600" y="628650"/>
                  </a:lnTo>
                  <a:lnTo>
                    <a:pt x="4371975" y="381000"/>
                  </a:lnTo>
                  <a:lnTo>
                    <a:pt x="5505450" y="161925"/>
                  </a:lnTo>
                  <a:lnTo>
                    <a:pt x="6905625" y="114300"/>
                  </a:lnTo>
                  <a:lnTo>
                    <a:pt x="7572375" y="0"/>
                  </a:lnTo>
                  <a:lnTo>
                    <a:pt x="8601075" y="19050"/>
                  </a:lnTo>
                  <a:lnTo>
                    <a:pt x="7753350" y="190500"/>
                  </a:lnTo>
                  <a:lnTo>
                    <a:pt x="7667625" y="190500"/>
                  </a:lnTo>
                  <a:lnTo>
                    <a:pt x="6877050" y="476250"/>
                  </a:lnTo>
                  <a:lnTo>
                    <a:pt x="5886450" y="647700"/>
                  </a:lnTo>
                  <a:lnTo>
                    <a:pt x="5276850" y="733425"/>
                  </a:lnTo>
                  <a:lnTo>
                    <a:pt x="6972300" y="952500"/>
                  </a:lnTo>
                </a:path>
              </a:pathLst>
            </a:cu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7" name="Volný tvar: obrazec 16">
            <a:extLst>
              <a:ext uri="{FF2B5EF4-FFF2-40B4-BE49-F238E27FC236}">
                <a16:creationId xmlns:a16="http://schemas.microsoft.com/office/drawing/2014/main" id="{F6EB52CE-FF8D-9BCB-1DF9-032B91A8C195}"/>
              </a:ext>
            </a:extLst>
          </p:cNvPr>
          <p:cNvSpPr/>
          <p:nvPr/>
        </p:nvSpPr>
        <p:spPr>
          <a:xfrm>
            <a:off x="6958013" y="2278857"/>
            <a:ext cx="1714500" cy="278606"/>
          </a:xfrm>
          <a:custGeom>
            <a:avLst/>
            <a:gdLst>
              <a:gd name="connsiteX0" fmla="*/ 0 w 2286000"/>
              <a:gd name="connsiteY0" fmla="*/ 371475 h 371475"/>
              <a:gd name="connsiteX1" fmla="*/ 1743075 w 2286000"/>
              <a:gd name="connsiteY1" fmla="*/ 133350 h 371475"/>
              <a:gd name="connsiteX2" fmla="*/ 2286000 w 2286000"/>
              <a:gd name="connsiteY2" fmla="*/ 0 h 371475"/>
            </a:gdLst>
            <a:ahLst/>
            <a:cxnLst>
              <a:cxn ang="0">
                <a:pos x="connsiteX0" y="connsiteY0"/>
              </a:cxn>
              <a:cxn ang="0">
                <a:pos x="connsiteX1" y="connsiteY1"/>
              </a:cxn>
              <a:cxn ang="0">
                <a:pos x="connsiteX2" y="connsiteY2"/>
              </a:cxn>
            </a:cxnLst>
            <a:rect l="l" t="t" r="r" b="b"/>
            <a:pathLst>
              <a:path w="2286000" h="371475">
                <a:moveTo>
                  <a:pt x="0" y="371475"/>
                </a:moveTo>
                <a:lnTo>
                  <a:pt x="1743075" y="133350"/>
                </a:lnTo>
                <a:cubicBezTo>
                  <a:pt x="2124075" y="71438"/>
                  <a:pt x="2205037" y="35719"/>
                  <a:pt x="2286000" y="0"/>
                </a:cubicBezTo>
              </a:path>
            </a:pathLst>
          </a:cu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Volný tvar: obrazec 17">
            <a:extLst>
              <a:ext uri="{FF2B5EF4-FFF2-40B4-BE49-F238E27FC236}">
                <a16:creationId xmlns:a16="http://schemas.microsoft.com/office/drawing/2014/main" id="{08210674-F80C-159C-6077-6F84A4DAABFF}"/>
              </a:ext>
            </a:extLst>
          </p:cNvPr>
          <p:cNvSpPr/>
          <p:nvPr/>
        </p:nvSpPr>
        <p:spPr>
          <a:xfrm>
            <a:off x="471488" y="4443413"/>
            <a:ext cx="7422356" cy="850106"/>
          </a:xfrm>
          <a:custGeom>
            <a:avLst/>
            <a:gdLst>
              <a:gd name="connsiteX0" fmla="*/ 0 w 9896475"/>
              <a:gd name="connsiteY0" fmla="*/ 1133475 h 1133475"/>
              <a:gd name="connsiteX1" fmla="*/ 3514725 w 9896475"/>
              <a:gd name="connsiteY1" fmla="*/ 542925 h 1133475"/>
              <a:gd name="connsiteX2" fmla="*/ 6848475 w 9896475"/>
              <a:gd name="connsiteY2" fmla="*/ 352425 h 1133475"/>
              <a:gd name="connsiteX3" fmla="*/ 9896475 w 9896475"/>
              <a:gd name="connsiteY3" fmla="*/ 0 h 1133475"/>
            </a:gdLst>
            <a:ahLst/>
            <a:cxnLst>
              <a:cxn ang="0">
                <a:pos x="connsiteX0" y="connsiteY0"/>
              </a:cxn>
              <a:cxn ang="0">
                <a:pos x="connsiteX1" y="connsiteY1"/>
              </a:cxn>
              <a:cxn ang="0">
                <a:pos x="connsiteX2" y="connsiteY2"/>
              </a:cxn>
              <a:cxn ang="0">
                <a:pos x="connsiteX3" y="connsiteY3"/>
              </a:cxn>
            </a:cxnLst>
            <a:rect l="l" t="t" r="r" b="b"/>
            <a:pathLst>
              <a:path w="9896475" h="1133475">
                <a:moveTo>
                  <a:pt x="0" y="1133475"/>
                </a:moveTo>
                <a:cubicBezTo>
                  <a:pt x="1186656" y="903287"/>
                  <a:pt x="2373313" y="673100"/>
                  <a:pt x="3514725" y="542925"/>
                </a:cubicBezTo>
                <a:cubicBezTo>
                  <a:pt x="4656137" y="412750"/>
                  <a:pt x="5784850" y="442912"/>
                  <a:pt x="6848475" y="352425"/>
                </a:cubicBezTo>
                <a:cubicBezTo>
                  <a:pt x="7912100" y="261938"/>
                  <a:pt x="8904287" y="130969"/>
                  <a:pt x="9896475" y="0"/>
                </a:cubicBezTo>
              </a:path>
            </a:pathLst>
          </a:cu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a:extLst>
              <a:ext uri="{FF2B5EF4-FFF2-40B4-BE49-F238E27FC236}">
                <a16:creationId xmlns:a16="http://schemas.microsoft.com/office/drawing/2014/main" id="{AA07EBF3-47A5-4DBB-1D65-19588384B7DF}"/>
              </a:ext>
            </a:extLst>
          </p:cNvPr>
          <p:cNvSpPr txBox="1"/>
          <p:nvPr/>
        </p:nvSpPr>
        <p:spPr>
          <a:xfrm>
            <a:off x="5414963" y="3679032"/>
            <a:ext cx="2600324" cy="461665"/>
          </a:xfrm>
          <a:prstGeom prst="rect">
            <a:avLst/>
          </a:prstGeom>
          <a:solidFill>
            <a:srgbClr val="FFFFFF">
              <a:alpha val="40000"/>
            </a:srgbClr>
          </a:solidFill>
        </p:spPr>
        <p:txBody>
          <a:bodyPr wrap="square" rtlCol="0">
            <a:spAutoFit/>
          </a:bodyPr>
          <a:lstStyle/>
          <a:p>
            <a:r>
              <a:rPr lang="cs-CZ" sz="1200" b="1" dirty="0">
                <a:solidFill>
                  <a:schemeClr val="bg1"/>
                </a:solidFill>
              </a:rPr>
              <a:t>4UM – Výrazná údolí v drobách 4. </a:t>
            </a:r>
            <a:r>
              <a:rPr lang="cs-CZ" sz="1200" b="1" dirty="0" err="1">
                <a:solidFill>
                  <a:schemeClr val="bg1"/>
                </a:solidFill>
              </a:rPr>
              <a:t>v.s</a:t>
            </a:r>
            <a:r>
              <a:rPr lang="cs-CZ" sz="1200" b="1" dirty="0">
                <a:solidFill>
                  <a:schemeClr val="bg1"/>
                </a:solidFill>
              </a:rPr>
              <a:t>.</a:t>
            </a:r>
          </a:p>
        </p:txBody>
      </p:sp>
      <p:sp>
        <p:nvSpPr>
          <p:cNvPr id="21" name="TextovéPole 20">
            <a:extLst>
              <a:ext uri="{FF2B5EF4-FFF2-40B4-BE49-F238E27FC236}">
                <a16:creationId xmlns:a16="http://schemas.microsoft.com/office/drawing/2014/main" id="{4F88874E-E884-D1EC-DBBE-354722E183D0}"/>
              </a:ext>
            </a:extLst>
          </p:cNvPr>
          <p:cNvSpPr txBox="1"/>
          <p:nvPr/>
        </p:nvSpPr>
        <p:spPr>
          <a:xfrm>
            <a:off x="2200275" y="3052476"/>
            <a:ext cx="2707481" cy="461665"/>
          </a:xfrm>
          <a:prstGeom prst="rect">
            <a:avLst/>
          </a:prstGeom>
          <a:solidFill>
            <a:srgbClr val="FFFFFF">
              <a:alpha val="40000"/>
            </a:srgbClr>
          </a:solidFill>
        </p:spPr>
        <p:txBody>
          <a:bodyPr wrap="square" rtlCol="0">
            <a:spAutoFit/>
          </a:bodyPr>
          <a:lstStyle>
            <a:defPPr>
              <a:defRPr lang="cs-CZ"/>
            </a:defPPr>
            <a:lvl1pPr>
              <a:defRPr sz="1600" b="1">
                <a:solidFill>
                  <a:srgbClr val="FF0000"/>
                </a:solidFill>
              </a:defRPr>
            </a:lvl1pPr>
          </a:lstStyle>
          <a:p>
            <a:r>
              <a:rPr lang="cs-CZ" sz="1200" dirty="0">
                <a:solidFill>
                  <a:schemeClr val="bg1"/>
                </a:solidFill>
              </a:rPr>
              <a:t>4Do - Podmáčené sníženiny na kyselých horninách 4. </a:t>
            </a:r>
            <a:r>
              <a:rPr lang="cs-CZ" sz="1200" dirty="0" err="1">
                <a:solidFill>
                  <a:schemeClr val="bg1"/>
                </a:solidFill>
              </a:rPr>
              <a:t>v.s</a:t>
            </a:r>
            <a:r>
              <a:rPr lang="cs-CZ" sz="1200" dirty="0">
                <a:solidFill>
                  <a:schemeClr val="bg1"/>
                </a:solidFill>
              </a:rPr>
              <a:t>.</a:t>
            </a:r>
          </a:p>
        </p:txBody>
      </p:sp>
      <p:sp>
        <p:nvSpPr>
          <p:cNvPr id="22" name="TextovéPole 21">
            <a:extLst>
              <a:ext uri="{FF2B5EF4-FFF2-40B4-BE49-F238E27FC236}">
                <a16:creationId xmlns:a16="http://schemas.microsoft.com/office/drawing/2014/main" id="{CAA8A752-49DB-E4D1-0AE3-CB966AA65A42}"/>
              </a:ext>
            </a:extLst>
          </p:cNvPr>
          <p:cNvSpPr txBox="1"/>
          <p:nvPr/>
        </p:nvSpPr>
        <p:spPr>
          <a:xfrm>
            <a:off x="1682353" y="4083844"/>
            <a:ext cx="2378869" cy="461665"/>
          </a:xfrm>
          <a:prstGeom prst="rect">
            <a:avLst/>
          </a:prstGeom>
          <a:solidFill>
            <a:srgbClr val="FFFFFF">
              <a:alpha val="40000"/>
            </a:srgbClr>
          </a:solidFill>
        </p:spPr>
        <p:txBody>
          <a:bodyPr wrap="square" rtlCol="0">
            <a:spAutoFit/>
          </a:bodyPr>
          <a:lstStyle>
            <a:defPPr>
              <a:defRPr lang="cs-CZ"/>
            </a:defPPr>
            <a:lvl1pPr>
              <a:defRPr sz="1600" b="1">
                <a:solidFill>
                  <a:srgbClr val="FF0000"/>
                </a:solidFill>
              </a:defRPr>
            </a:lvl1pPr>
          </a:lstStyle>
          <a:p>
            <a:r>
              <a:rPr lang="cs-CZ" sz="1200" dirty="0">
                <a:solidFill>
                  <a:schemeClr val="bg1"/>
                </a:solidFill>
              </a:rPr>
              <a:t>5VM - </a:t>
            </a:r>
            <a:r>
              <a:rPr lang="pl-PL" sz="1200" dirty="0">
                <a:solidFill>
                  <a:schemeClr val="bg1"/>
                </a:solidFill>
              </a:rPr>
              <a:t>Vrchoviny na drobách 5. v.s.</a:t>
            </a:r>
            <a:endParaRPr lang="cs-CZ" sz="1200" dirty="0">
              <a:solidFill>
                <a:schemeClr val="bg1"/>
              </a:solidFill>
            </a:endParaRPr>
          </a:p>
        </p:txBody>
      </p:sp>
      <p:sp>
        <p:nvSpPr>
          <p:cNvPr id="23" name="TextovéPole 22">
            <a:extLst>
              <a:ext uri="{FF2B5EF4-FFF2-40B4-BE49-F238E27FC236}">
                <a16:creationId xmlns:a16="http://schemas.microsoft.com/office/drawing/2014/main" id="{CEEE4C4C-6ECC-3A7A-6907-536A3253EEB5}"/>
              </a:ext>
            </a:extLst>
          </p:cNvPr>
          <p:cNvSpPr txBox="1"/>
          <p:nvPr/>
        </p:nvSpPr>
        <p:spPr>
          <a:xfrm>
            <a:off x="5572718" y="2949506"/>
            <a:ext cx="2992639" cy="461665"/>
          </a:xfrm>
          <a:prstGeom prst="rect">
            <a:avLst/>
          </a:prstGeom>
          <a:solidFill>
            <a:srgbClr val="FFFFFF">
              <a:alpha val="40000"/>
            </a:srgbClr>
          </a:solidFill>
        </p:spPr>
        <p:txBody>
          <a:bodyPr wrap="square" rtlCol="0">
            <a:spAutoFit/>
          </a:bodyPr>
          <a:lstStyle/>
          <a:p>
            <a:r>
              <a:rPr lang="cs-CZ" sz="1200" b="1" dirty="0">
                <a:solidFill>
                  <a:schemeClr val="bg1"/>
                </a:solidFill>
              </a:rPr>
              <a:t>4BM – Erodované plošiny na drobách 4. </a:t>
            </a:r>
            <a:r>
              <a:rPr lang="cs-CZ" sz="1200" b="1" dirty="0" err="1">
                <a:solidFill>
                  <a:schemeClr val="bg1"/>
                </a:solidFill>
              </a:rPr>
              <a:t>v.s</a:t>
            </a:r>
            <a:r>
              <a:rPr lang="cs-CZ" sz="1200" b="1" dirty="0">
                <a:solidFill>
                  <a:schemeClr val="bg1"/>
                </a:solidFill>
              </a:rPr>
              <a:t>.</a:t>
            </a:r>
          </a:p>
        </p:txBody>
      </p:sp>
      <p:sp>
        <p:nvSpPr>
          <p:cNvPr id="24" name="TextovéPole 23">
            <a:extLst>
              <a:ext uri="{FF2B5EF4-FFF2-40B4-BE49-F238E27FC236}">
                <a16:creationId xmlns:a16="http://schemas.microsoft.com/office/drawing/2014/main" id="{27DB6928-1439-F10F-C850-3A325C43FCB5}"/>
              </a:ext>
            </a:extLst>
          </p:cNvPr>
          <p:cNvSpPr txBox="1"/>
          <p:nvPr/>
        </p:nvSpPr>
        <p:spPr>
          <a:xfrm>
            <a:off x="4850606" y="4964620"/>
            <a:ext cx="3450431" cy="461665"/>
          </a:xfrm>
          <a:prstGeom prst="rect">
            <a:avLst/>
          </a:prstGeom>
          <a:solidFill>
            <a:srgbClr val="FFFFFF">
              <a:alpha val="40000"/>
            </a:srgbClr>
          </a:solidFill>
        </p:spPr>
        <p:txBody>
          <a:bodyPr wrap="square" rtlCol="0">
            <a:spAutoFit/>
          </a:bodyPr>
          <a:lstStyle/>
          <a:p>
            <a:r>
              <a:rPr lang="cs-CZ" sz="1200" b="1" dirty="0">
                <a:solidFill>
                  <a:schemeClr val="bg1"/>
                </a:solidFill>
              </a:rPr>
              <a:t>5HI – Hornatiny na bazických neovulkanitech 5. </a:t>
            </a:r>
            <a:r>
              <a:rPr lang="cs-CZ" sz="1200" b="1" dirty="0" err="1">
                <a:solidFill>
                  <a:schemeClr val="bg1"/>
                </a:solidFill>
              </a:rPr>
              <a:t>v.s</a:t>
            </a:r>
            <a:r>
              <a:rPr lang="cs-CZ" sz="1200" b="1" dirty="0">
                <a:solidFill>
                  <a:schemeClr val="bg1"/>
                </a:solidFill>
              </a:rPr>
              <a:t>.</a:t>
            </a:r>
          </a:p>
        </p:txBody>
      </p:sp>
      <p:grpSp>
        <p:nvGrpSpPr>
          <p:cNvPr id="27" name="Skupina 26">
            <a:extLst>
              <a:ext uri="{FF2B5EF4-FFF2-40B4-BE49-F238E27FC236}">
                <a16:creationId xmlns:a16="http://schemas.microsoft.com/office/drawing/2014/main" id="{0ABACD49-1F95-14A5-C994-E44702EB80CB}"/>
              </a:ext>
            </a:extLst>
          </p:cNvPr>
          <p:cNvGrpSpPr/>
          <p:nvPr/>
        </p:nvGrpSpPr>
        <p:grpSpPr>
          <a:xfrm>
            <a:off x="692943" y="1615510"/>
            <a:ext cx="1714500" cy="997205"/>
            <a:chOff x="923924" y="1011013"/>
            <a:chExt cx="2286000" cy="1329607"/>
          </a:xfrm>
        </p:grpSpPr>
        <p:sp>
          <p:nvSpPr>
            <p:cNvPr id="25" name="TextovéPole 24">
              <a:extLst>
                <a:ext uri="{FF2B5EF4-FFF2-40B4-BE49-F238E27FC236}">
                  <a16:creationId xmlns:a16="http://schemas.microsoft.com/office/drawing/2014/main" id="{1C7E4DAB-8FD9-15D1-83DD-01F14A503A94}"/>
                </a:ext>
              </a:extLst>
            </p:cNvPr>
            <p:cNvSpPr txBox="1"/>
            <p:nvPr/>
          </p:nvSpPr>
          <p:spPr>
            <a:xfrm>
              <a:off x="923924" y="1011013"/>
              <a:ext cx="1943100" cy="430887"/>
            </a:xfrm>
            <a:prstGeom prst="rect">
              <a:avLst/>
            </a:prstGeom>
            <a:solidFill>
              <a:srgbClr val="FFFFFF">
                <a:alpha val="40000"/>
              </a:srgbClr>
            </a:solidFill>
          </p:spPr>
          <p:txBody>
            <a:bodyPr wrap="square" rtlCol="0">
              <a:spAutoFit/>
            </a:bodyPr>
            <a:lstStyle/>
            <a:p>
              <a:r>
                <a:rPr lang="cs-CZ" sz="1500" b="1" dirty="0">
                  <a:solidFill>
                    <a:srgbClr val="FF0000"/>
                  </a:solidFill>
                </a:rPr>
                <a:t>Jesenický</a:t>
              </a:r>
            </a:p>
          </p:txBody>
        </p:sp>
        <p:sp>
          <p:nvSpPr>
            <p:cNvPr id="26" name="TextovéPole 25">
              <a:extLst>
                <a:ext uri="{FF2B5EF4-FFF2-40B4-BE49-F238E27FC236}">
                  <a16:creationId xmlns:a16="http://schemas.microsoft.com/office/drawing/2014/main" id="{FCBEC7DD-702F-F6A0-A782-D3C9BDDA272F}"/>
                </a:ext>
              </a:extLst>
            </p:cNvPr>
            <p:cNvSpPr txBox="1"/>
            <p:nvPr/>
          </p:nvSpPr>
          <p:spPr>
            <a:xfrm>
              <a:off x="923924" y="1909733"/>
              <a:ext cx="2286000" cy="430887"/>
            </a:xfrm>
            <a:prstGeom prst="rect">
              <a:avLst/>
            </a:prstGeom>
            <a:solidFill>
              <a:srgbClr val="FFFFFF">
                <a:alpha val="40000"/>
              </a:srgbClr>
            </a:solidFill>
          </p:spPr>
          <p:txBody>
            <a:bodyPr wrap="square" rtlCol="0">
              <a:spAutoFit/>
            </a:bodyPr>
            <a:lstStyle>
              <a:defPPr>
                <a:defRPr lang="cs-CZ"/>
              </a:defPPr>
              <a:lvl1pPr>
                <a:defRPr sz="2000" b="1">
                  <a:solidFill>
                    <a:srgbClr val="FF0000"/>
                  </a:solidFill>
                </a:defRPr>
              </a:lvl1pPr>
            </a:lstStyle>
            <a:p>
              <a:r>
                <a:rPr lang="cs-CZ" sz="1500" dirty="0"/>
                <a:t>Nízkojesenický</a:t>
              </a:r>
            </a:p>
          </p:txBody>
        </p:sp>
      </p:grpSp>
      <p:sp>
        <p:nvSpPr>
          <p:cNvPr id="2" name="Rectangle 5">
            <a:extLst>
              <a:ext uri="{FF2B5EF4-FFF2-40B4-BE49-F238E27FC236}">
                <a16:creationId xmlns:a16="http://schemas.microsoft.com/office/drawing/2014/main" id="{D17F68A5-AB1D-6366-82E4-A995A4768AF0}"/>
              </a:ext>
            </a:extLst>
          </p:cNvPr>
          <p:cNvSpPr>
            <a:spLocks noGrp="1" noChangeArrowheads="1"/>
          </p:cNvSpPr>
          <p:nvPr>
            <p:ph type="title"/>
          </p:nvPr>
        </p:nvSpPr>
        <p:spPr>
          <a:xfrm>
            <a:off x="457200" y="274638"/>
            <a:ext cx="8229600" cy="561975"/>
          </a:xfrm>
        </p:spPr>
        <p:txBody>
          <a:bodyPr/>
          <a:lstStyle/>
          <a:p>
            <a:pPr eaLnBrk="1" hangingPunct="1"/>
            <a:r>
              <a:rPr lang="cs-CZ" altLang="cs-CZ" sz="3600" b="1" dirty="0">
                <a:solidFill>
                  <a:schemeClr val="tx1"/>
                </a:solidFill>
              </a:rPr>
              <a:t>Biogeografie ČR</a:t>
            </a:r>
          </a:p>
        </p:txBody>
      </p:sp>
    </p:spTree>
    <p:extLst>
      <p:ext uri="{BB962C8B-B14F-4D97-AF65-F5344CB8AC3E}">
        <p14:creationId xmlns:p14="http://schemas.microsoft.com/office/powerpoint/2010/main" val="77691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0-#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0-#ppt_w/2"/>
                                          </p:val>
                                        </p:tav>
                                        <p:tav tm="100000">
                                          <p:val>
                                            <p:strVal val="#ppt_x"/>
                                          </p:val>
                                        </p:tav>
                                      </p:tavLst>
                                    </p:anim>
                                    <p:anim calcmode="lin" valueType="num">
                                      <p:cBhvr additive="base">
                                        <p:cTn id="4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0-#ppt_w/2"/>
                                          </p:val>
                                        </p:tav>
                                        <p:tav tm="100000">
                                          <p:val>
                                            <p:strVal val="#ppt_x"/>
                                          </p:val>
                                        </p:tav>
                                      </p:tavLst>
                                    </p:anim>
                                    <p:anim calcmode="lin" valueType="num">
                                      <p:cBhvr additive="base">
                                        <p:cTn id="48" dur="500" fill="hold"/>
                                        <p:tgtEl>
                                          <p:spTgt spid="23"/>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0-#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0-#ppt_w/2"/>
                                          </p:val>
                                        </p:tav>
                                        <p:tav tm="100000">
                                          <p:val>
                                            <p:strVal val="#ppt_x"/>
                                          </p:val>
                                        </p:tav>
                                      </p:tavLst>
                                    </p:anim>
                                    <p:anim calcmode="lin" valueType="num">
                                      <p:cBhvr additive="base">
                                        <p:cTn id="5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P spid="19" grpId="0" animBg="1"/>
      <p:bldP spid="21" grpId="0" animBg="1"/>
      <p:bldP spid="22" grpId="0" animBg="1"/>
      <p:bldP spid="23" grpId="0" animBg="1"/>
      <p:bldP spid="24"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4DCDD978-FEB9-80CD-474B-F963BA8796B2}"/>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rašelinné řady</a:t>
            </a:r>
          </a:p>
        </p:txBody>
      </p:sp>
      <p:sp>
        <p:nvSpPr>
          <p:cNvPr id="439300" name="Rectangle 4">
            <a:extLst>
              <a:ext uri="{FF2B5EF4-FFF2-40B4-BE49-F238E27FC236}">
                <a16:creationId xmlns:a16="http://schemas.microsoft.com/office/drawing/2014/main" id="{19082382-2F22-B255-41C7-BB022FFE9523}"/>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Clr>
                <a:schemeClr val="hlink"/>
              </a:buClr>
              <a:buSzPct val="75000"/>
              <a:buFontTx/>
              <a:buNone/>
              <a:defRPr/>
            </a:pPr>
            <a:r>
              <a:rPr lang="cs-CZ" altLang="cs-CZ" sz="2000" b="1" dirty="0">
                <a:solidFill>
                  <a:srgbClr val="FF0000"/>
                </a:solidFill>
                <a:cs typeface="Calibri" panose="020F0502020204030204" pitchFamily="34" charset="0"/>
              </a:rPr>
              <a:t>R – rašelinná</a:t>
            </a:r>
          </a:p>
          <a:p>
            <a:pPr marL="342900" lvl="1" indent="-342900" eaLnBrk="1" hangingPunct="1">
              <a:buSzPct val="75000"/>
              <a:buFont typeface="Arial" panose="020B0604020202020204" pitchFamily="34" charset="0"/>
              <a:buChar char="•"/>
              <a:defRPr/>
            </a:pPr>
            <a:r>
              <a:rPr lang="cs-CZ" altLang="cs-CZ" sz="2000" b="1" dirty="0">
                <a:solidFill>
                  <a:srgbClr val="FF0000"/>
                </a:solidFill>
                <a:cs typeface="Calibri" panose="020F0502020204030204" pitchFamily="34" charset="0"/>
              </a:rPr>
              <a:t>„chudá a kyselá“ a „rašelinová“ = R- </a:t>
            </a:r>
            <a:r>
              <a:rPr lang="cs-CZ" altLang="cs-CZ" sz="2000" b="1" dirty="0">
                <a:cs typeface="Calibri" panose="020F0502020204030204" pitchFamily="34" charset="0"/>
              </a:rPr>
              <a:t>(0R, </a:t>
            </a:r>
            <a:r>
              <a:rPr lang="cs-CZ" altLang="cs-CZ" sz="2000" b="1" dirty="0">
                <a:solidFill>
                  <a:srgbClr val="FF0000"/>
                </a:solidFill>
                <a:cs typeface="Calibri" panose="020F0502020204030204" pitchFamily="34" charset="0"/>
              </a:rPr>
              <a:t>(3)R, (5)R, (7)R, </a:t>
            </a:r>
            <a:r>
              <a:rPr lang="cs-CZ" altLang="cs-CZ" sz="2000" b="1" dirty="0">
                <a:cs typeface="Calibri" panose="020F0502020204030204" pitchFamily="34" charset="0"/>
              </a:rPr>
              <a:t>8R, 9R)</a:t>
            </a:r>
          </a:p>
          <a:p>
            <a:pPr marL="342900" lvl="1" indent="-342900" eaLnBrk="1" hangingPunct="1">
              <a:buSzPct val="75000"/>
              <a:buFont typeface="Arial" panose="020B0604020202020204" pitchFamily="34" charset="0"/>
              <a:buChar char="•"/>
              <a:defRPr/>
            </a:pPr>
            <a:r>
              <a:rPr lang="cs-CZ" altLang="cs-CZ" sz="2000" b="1" dirty="0">
                <a:solidFill>
                  <a:srgbClr val="FF0000"/>
                </a:solidFill>
                <a:cs typeface="Calibri" panose="020F0502020204030204" pitchFamily="34" charset="0"/>
              </a:rPr>
              <a:t>„kyselá a středně bohatá“ a „rašelinová“ = R+ </a:t>
            </a:r>
            <a:r>
              <a:rPr lang="cs-CZ" altLang="cs-CZ" sz="2000" b="1" dirty="0">
                <a:cs typeface="Calibri" panose="020F0502020204030204" pitchFamily="34" charset="0"/>
              </a:rPr>
              <a:t>(0R, </a:t>
            </a:r>
            <a:r>
              <a:rPr lang="cs-CZ" altLang="cs-CZ" sz="2000" b="1" dirty="0">
                <a:solidFill>
                  <a:srgbClr val="FF0000"/>
                </a:solidFill>
                <a:cs typeface="Calibri" panose="020F0502020204030204" pitchFamily="34" charset="0"/>
              </a:rPr>
              <a:t>(1)R, (4)R, (6)R, </a:t>
            </a:r>
            <a:r>
              <a:rPr lang="cs-CZ" altLang="cs-CZ" sz="2000" b="1" dirty="0">
                <a:cs typeface="Calibri" panose="020F0502020204030204" pitchFamily="34" charset="0"/>
              </a:rPr>
              <a:t>8R, 9R)</a:t>
            </a:r>
          </a:p>
          <a:p>
            <a:pPr marL="342900" lvl="1" indent="-342900" eaLnBrk="1" hangingPunct="1">
              <a:buSzPct val="75000"/>
              <a:buFont typeface="Arial" panose="020B0604020202020204" pitchFamily="34" charset="0"/>
              <a:buChar char="•"/>
              <a:defRPr/>
            </a:pPr>
            <a:r>
              <a:rPr lang="cs-CZ" altLang="cs-CZ" sz="2000" b="1" dirty="0">
                <a:cs typeface="Calibri" panose="020F0502020204030204" pitchFamily="34" charset="0"/>
              </a:rPr>
              <a:t>reliéf: terénní deprese, náhorní plošiny </a:t>
            </a:r>
          </a:p>
          <a:p>
            <a:pPr marL="342900" lvl="1" indent="-342900" eaLnBrk="1" hangingPunct="1">
              <a:buSzPct val="75000"/>
              <a:buFont typeface="Arial" panose="020B0604020202020204" pitchFamily="34" charset="0"/>
              <a:buChar char="•"/>
              <a:defRPr/>
            </a:pPr>
            <a:r>
              <a:rPr lang="cs-CZ" altLang="cs-CZ" sz="2000" b="1" dirty="0">
                <a:cs typeface="Calibri" panose="020F0502020204030204" pitchFamily="34" charset="0"/>
              </a:rPr>
              <a:t>půda: skeletovitost 0 (–100 %); extrémně chudá bázemi a dusíkem; </a:t>
            </a:r>
            <a:r>
              <a:rPr lang="cs-CZ" altLang="cs-CZ" sz="2000" b="1" dirty="0">
                <a:solidFill>
                  <a:srgbClr val="FF0000"/>
                </a:solidFill>
                <a:cs typeface="Calibri" panose="020F0502020204030204" pitchFamily="34" charset="0"/>
              </a:rPr>
              <a:t>organozem</a:t>
            </a:r>
          </a:p>
          <a:p>
            <a:pPr marL="342900" lvl="1" indent="-342900" eaLnBrk="1" hangingPunct="1">
              <a:buSzPct val="75000"/>
              <a:buFont typeface="Arial" panose="020B0604020202020204" pitchFamily="34" charset="0"/>
              <a:buChar char="•"/>
              <a:defRPr/>
            </a:pPr>
            <a:r>
              <a:rPr lang="cs-CZ" altLang="cs-CZ" sz="2000" b="1" dirty="0">
                <a:cs typeface="Calibri" panose="020F0502020204030204" pitchFamily="34" charset="0"/>
              </a:rPr>
              <a:t>voda: trvalé podmáčení</a:t>
            </a:r>
          </a:p>
          <a:p>
            <a:pPr marL="342900" lvl="1" indent="-342900" eaLnBrk="1" hangingPunct="1">
              <a:buSzPct val="75000"/>
              <a:buFont typeface="Arial" panose="020B0604020202020204" pitchFamily="34" charset="0"/>
              <a:buChar char="•"/>
              <a:defRPr/>
            </a:pPr>
            <a:r>
              <a:rPr lang="cs-CZ" altLang="cs-CZ" sz="2000" b="1" dirty="0">
                <a:cs typeface="Calibri" panose="020F0502020204030204" pitchFamily="34" charset="0"/>
              </a:rPr>
              <a:t>biota: intrazonální, reliktní postglaciální, </a:t>
            </a:r>
            <a:r>
              <a:rPr lang="cs-CZ" altLang="cs-CZ" sz="2000" b="1" dirty="0">
                <a:solidFill>
                  <a:srgbClr val="FF0000"/>
                </a:solidFill>
                <a:cs typeface="Calibri" panose="020F0502020204030204" pitchFamily="34" charset="0"/>
              </a:rPr>
              <a:t>oligotrofní až mezotrofní hygrofyty</a:t>
            </a:r>
          </a:p>
          <a:p>
            <a:pPr marL="342900" lvl="1" indent="-342900" eaLnBrk="1" hangingPunct="1">
              <a:buSzPct val="75000"/>
              <a:buFont typeface="Arial" panose="020B0604020202020204" pitchFamily="34" charset="0"/>
              <a:buChar char="•"/>
              <a:defRPr/>
            </a:pPr>
            <a:r>
              <a:rPr lang="cs-CZ" altLang="cs-CZ" sz="2000" b="1" dirty="0">
                <a:cs typeface="Calibri" panose="020F0502020204030204" pitchFamily="34" charset="0"/>
              </a:rPr>
              <a:t>návaznost v terénu: EK T, G</a:t>
            </a:r>
          </a:p>
          <a:p>
            <a:pPr marL="342900" lvl="1" indent="-342900" eaLnBrk="1" hangingPunct="1">
              <a:buSzPct val="75000"/>
              <a:buFont typeface="Arial" panose="020B0604020202020204" pitchFamily="34" charset="0"/>
              <a:buChar char="•"/>
              <a:defRPr/>
            </a:pPr>
            <a:r>
              <a:rPr lang="cs-CZ" altLang="cs-CZ" sz="2000" b="1" dirty="0">
                <a:cs typeface="Calibri" panose="020F0502020204030204" pitchFamily="34" charset="0"/>
              </a:rPr>
              <a:t>0R, (7)R, 8R a 9R = ochranné lesy</a:t>
            </a:r>
          </a:p>
          <a:p>
            <a:pPr marL="342900" lvl="1" indent="-342900" eaLnBrk="1" hangingPunct="1">
              <a:buSzPct val="75000"/>
              <a:buFont typeface="Arial" panose="020B0604020202020204" pitchFamily="34" charset="0"/>
              <a:buChar char="•"/>
              <a:defRPr/>
            </a:pPr>
            <a:r>
              <a:rPr lang="cs-CZ" altLang="cs-CZ" sz="2000" b="1" dirty="0">
                <a:solidFill>
                  <a:srgbClr val="FF0000"/>
                </a:solidFill>
                <a:cs typeface="Calibri" panose="020F0502020204030204" pitchFamily="34" charset="0"/>
              </a:rPr>
              <a:t>Třeboňsko</a:t>
            </a:r>
            <a:r>
              <a:rPr lang="cs-CZ" altLang="cs-CZ" sz="2000" b="1" dirty="0">
                <a:cs typeface="Calibri" panose="020F0502020204030204" pitchFamily="34" charset="0"/>
              </a:rPr>
              <a:t>, </a:t>
            </a:r>
            <a:r>
              <a:rPr lang="cs-CZ" altLang="cs-CZ" sz="2000" b="1" dirty="0">
                <a:solidFill>
                  <a:srgbClr val="FF0000"/>
                </a:solidFill>
                <a:cs typeface="Calibri" panose="020F0502020204030204" pitchFamily="34" charset="0"/>
              </a:rPr>
              <a:t>sudetská pohoří Českého masivu </a:t>
            </a:r>
            <a:r>
              <a:rPr lang="cs-CZ" altLang="cs-CZ" sz="2000" b="1" dirty="0">
                <a:cs typeface="Calibri" panose="020F0502020204030204" pitchFamily="34" charset="0"/>
              </a:rPr>
              <a:t>aj.</a:t>
            </a:r>
          </a:p>
          <a:p>
            <a:pPr lvl="1" eaLnBrk="1" hangingPunct="1">
              <a:buClr>
                <a:schemeClr val="hlink"/>
              </a:buClr>
              <a:buSzPct val="75000"/>
              <a:buFont typeface="Wingdings" panose="05000000000000000000" pitchFamily="2" charset="2"/>
              <a:buChar char="l"/>
              <a:defRPr/>
            </a:pPr>
            <a:endParaRPr lang="cs-CZ" altLang="cs-CZ" sz="2000" b="1" dirty="0">
              <a:latin typeface="Times New Roman" panose="02020603050405020304" pitchFamily="18" charset="0"/>
            </a:endParaRPr>
          </a:p>
        </p:txBody>
      </p:sp>
      <p:pic>
        <p:nvPicPr>
          <p:cNvPr id="449540" name="Picture 7">
            <a:extLst>
              <a:ext uri="{FF2B5EF4-FFF2-40B4-BE49-F238E27FC236}">
                <a16:creationId xmlns:a16="http://schemas.microsoft.com/office/drawing/2014/main" id="{56E51EC4-7069-F60A-1F5F-D755ED0A52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7913"/>
            <a:ext cx="3286125" cy="328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9541" name="Freeform 8">
            <a:extLst>
              <a:ext uri="{FF2B5EF4-FFF2-40B4-BE49-F238E27FC236}">
                <a16:creationId xmlns:a16="http://schemas.microsoft.com/office/drawing/2014/main" id="{F4DE9F1C-B596-9A19-57EE-F5608345376B}"/>
              </a:ext>
            </a:extLst>
          </p:cNvPr>
          <p:cNvSpPr>
            <a:spLocks/>
          </p:cNvSpPr>
          <p:nvPr/>
        </p:nvSpPr>
        <p:spPr bwMode="auto">
          <a:xfrm>
            <a:off x="6911975" y="6669088"/>
            <a:ext cx="1035050" cy="180975"/>
          </a:xfrm>
          <a:custGeom>
            <a:avLst/>
            <a:gdLst>
              <a:gd name="T0" fmla="*/ 0 w 652"/>
              <a:gd name="T1" fmla="*/ 0 h 114"/>
              <a:gd name="T2" fmla="*/ 0 w 652"/>
              <a:gd name="T3" fmla="*/ 2147483646 h 114"/>
              <a:gd name="T4" fmla="*/ 2147483646 w 652"/>
              <a:gd name="T5" fmla="*/ 2147483646 h 114"/>
              <a:gd name="T6" fmla="*/ 2147483646 w 652"/>
              <a:gd name="T7" fmla="*/ 0 h 114"/>
              <a:gd name="T8" fmla="*/ 0 w 652"/>
              <a:gd name="T9" fmla="*/ 0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2" h="114">
                <a:moveTo>
                  <a:pt x="0" y="0"/>
                </a:moveTo>
                <a:lnTo>
                  <a:pt x="0" y="114"/>
                </a:lnTo>
                <a:lnTo>
                  <a:pt x="596" y="114"/>
                </a:lnTo>
                <a:lnTo>
                  <a:pt x="652" y="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156415BB-2E76-F3F9-239A-1F834A503110}"/>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rašelinné řady</a:t>
            </a:r>
          </a:p>
        </p:txBody>
      </p:sp>
      <p:sp>
        <p:nvSpPr>
          <p:cNvPr id="439300" name="Rectangle 4">
            <a:extLst>
              <a:ext uri="{FF2B5EF4-FFF2-40B4-BE49-F238E27FC236}">
                <a16:creationId xmlns:a16="http://schemas.microsoft.com/office/drawing/2014/main" id="{A713963D-F22B-658A-2FDF-15E799E02DDD}"/>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Clr>
                <a:schemeClr val="hlink"/>
              </a:buClr>
              <a:buSzPct val="75000"/>
              <a:buFontTx/>
              <a:buNone/>
              <a:defRPr/>
            </a:pPr>
            <a:r>
              <a:rPr lang="cs-CZ" altLang="cs-CZ" sz="2000" b="1" dirty="0">
                <a:solidFill>
                  <a:srgbClr val="FF0000"/>
                </a:solidFill>
                <a:cs typeface="Calibri" panose="020F0502020204030204" pitchFamily="34" charset="0"/>
              </a:rPr>
              <a:t>R – rašelinná</a:t>
            </a:r>
          </a:p>
          <a:p>
            <a:pPr marL="0" lvl="1" indent="0" eaLnBrk="1" hangingPunct="1">
              <a:buSzPct val="75000"/>
              <a:buFontTx/>
              <a:buNone/>
              <a:defRPr/>
            </a:pPr>
            <a:r>
              <a:rPr lang="cs-CZ" sz="2000" b="1" dirty="0">
                <a:cs typeface="Calibri" panose="020F0502020204030204" pitchFamily="34" charset="0"/>
              </a:rPr>
              <a:t>Členění rašelinišť</a:t>
            </a:r>
          </a:p>
          <a:p>
            <a:pPr marL="342900" lvl="1" indent="-342900" eaLnBrk="1" hangingPunct="1">
              <a:buSzPct val="75000"/>
              <a:buFont typeface="Arial" panose="020B0604020202020204" pitchFamily="34" charset="0"/>
              <a:buChar char="•"/>
              <a:defRPr/>
            </a:pPr>
            <a:r>
              <a:rPr lang="cs-CZ" sz="2000" b="1" dirty="0">
                <a:cs typeface="Calibri" panose="020F0502020204030204" pitchFamily="34" charset="0"/>
              </a:rPr>
              <a:t>dle chemismu </a:t>
            </a:r>
            <a:br>
              <a:rPr lang="cs-CZ" sz="2000" dirty="0">
                <a:cs typeface="Calibri" panose="020F0502020204030204" pitchFamily="34" charset="0"/>
              </a:rPr>
            </a:br>
            <a:r>
              <a:rPr lang="cs-CZ" sz="2000" dirty="0">
                <a:cs typeface="Calibri" panose="020F0502020204030204" pitchFamily="34" charset="0"/>
              </a:rPr>
              <a:t>a) </a:t>
            </a:r>
            <a:r>
              <a:rPr lang="cs-CZ" sz="2000" dirty="0" err="1">
                <a:cs typeface="Calibri" panose="020F0502020204030204" pitchFamily="34" charset="0"/>
              </a:rPr>
              <a:t>minerotrofní</a:t>
            </a:r>
            <a:r>
              <a:rPr lang="cs-CZ" sz="2000" dirty="0">
                <a:cs typeface="Calibri" panose="020F0502020204030204" pitchFamily="34" charset="0"/>
              </a:rPr>
              <a:t> – slatiniště – voda prošla minerální půdou, terénní deprese (typicky (1)R)</a:t>
            </a:r>
            <a:br>
              <a:rPr lang="cs-CZ" sz="2000" dirty="0">
                <a:cs typeface="Calibri" panose="020F0502020204030204" pitchFamily="34" charset="0"/>
              </a:rPr>
            </a:br>
            <a:r>
              <a:rPr lang="cs-CZ" sz="2000" dirty="0">
                <a:cs typeface="Calibri" panose="020F0502020204030204" pitchFamily="34" charset="0"/>
              </a:rPr>
              <a:t>b) mezotrofní – přechod</a:t>
            </a:r>
            <a:br>
              <a:rPr lang="cs-CZ" sz="2000" dirty="0">
                <a:cs typeface="Calibri" panose="020F0502020204030204" pitchFamily="34" charset="0"/>
              </a:rPr>
            </a:br>
            <a:r>
              <a:rPr lang="cs-CZ" sz="2000" dirty="0">
                <a:cs typeface="Calibri" panose="020F0502020204030204" pitchFamily="34" charset="0"/>
              </a:rPr>
              <a:t>c) </a:t>
            </a:r>
            <a:r>
              <a:rPr lang="cs-CZ" sz="2000" dirty="0" err="1">
                <a:cs typeface="Calibri" panose="020F0502020204030204" pitchFamily="34" charset="0"/>
              </a:rPr>
              <a:t>ombrotrofní</a:t>
            </a:r>
            <a:r>
              <a:rPr lang="cs-CZ" sz="2000" dirty="0">
                <a:cs typeface="Calibri" panose="020F0502020204030204" pitchFamily="34" charset="0"/>
              </a:rPr>
              <a:t> (vrchoviště) – živiny pouze ze srážkové vody, na chudých substrátech, rašelinné útvary vystupující nad okolní terén (typicky (9)R, (8)R)</a:t>
            </a:r>
          </a:p>
          <a:p>
            <a:pPr marL="342900" lvl="1" indent="-342900" eaLnBrk="1" hangingPunct="1">
              <a:buSzPct val="75000"/>
              <a:buFont typeface="Arial" panose="020B0604020202020204" pitchFamily="34" charset="0"/>
              <a:buChar char="•"/>
              <a:defRPr/>
            </a:pPr>
            <a:r>
              <a:rPr lang="cs-CZ" sz="2000" b="1" dirty="0">
                <a:cs typeface="Calibri" panose="020F0502020204030204" pitchFamily="34" charset="0"/>
              </a:rPr>
              <a:t>dle hydrologie</a:t>
            </a:r>
            <a:r>
              <a:rPr lang="cs-CZ" sz="2000" dirty="0">
                <a:cs typeface="Calibri" panose="020F0502020204030204" pitchFamily="34" charset="0"/>
              </a:rPr>
              <a:t> </a:t>
            </a:r>
            <a:br>
              <a:rPr lang="cs-CZ" sz="2000" dirty="0">
                <a:cs typeface="Calibri" panose="020F0502020204030204" pitchFamily="34" charset="0"/>
              </a:rPr>
            </a:br>
            <a:r>
              <a:rPr lang="cs-CZ" sz="2000" dirty="0">
                <a:cs typeface="Calibri" panose="020F0502020204030204" pitchFamily="34" charset="0"/>
              </a:rPr>
              <a:t>a) </a:t>
            </a:r>
            <a:r>
              <a:rPr lang="cs-CZ" sz="2000" dirty="0" err="1">
                <a:cs typeface="Calibri" panose="020F0502020204030204" pitchFamily="34" charset="0"/>
              </a:rPr>
              <a:t>ombrogenní</a:t>
            </a:r>
            <a:r>
              <a:rPr lang="cs-CZ" sz="2000" dirty="0">
                <a:cs typeface="Calibri" panose="020F0502020204030204" pitchFamily="34" charset="0"/>
              </a:rPr>
              <a:t> – z hlediska vodního režimu jsou tato rašeliniště odkázána pouze na srážky</a:t>
            </a:r>
            <a:br>
              <a:rPr lang="cs-CZ" sz="2000" dirty="0">
                <a:cs typeface="Calibri" panose="020F0502020204030204" pitchFamily="34" charset="0"/>
              </a:rPr>
            </a:br>
            <a:r>
              <a:rPr lang="cs-CZ" sz="2000" dirty="0">
                <a:cs typeface="Calibri" panose="020F0502020204030204" pitchFamily="34" charset="0"/>
              </a:rPr>
              <a:t>b) </a:t>
            </a:r>
            <a:r>
              <a:rPr lang="cs-CZ" sz="2000" dirty="0" err="1">
                <a:cs typeface="Calibri" panose="020F0502020204030204" pitchFamily="34" charset="0"/>
              </a:rPr>
              <a:t>geogenní</a:t>
            </a:r>
            <a:r>
              <a:rPr lang="cs-CZ" sz="2000" dirty="0">
                <a:cs typeface="Calibri" panose="020F0502020204030204" pitchFamily="34" charset="0"/>
              </a:rPr>
              <a:t> – i jiné zdroje vody než pouze srážky</a:t>
            </a:r>
          </a:p>
          <a:p>
            <a:pPr marL="895350" lvl="1" indent="-263525" eaLnBrk="1" hangingPunct="1">
              <a:buSzPct val="75000"/>
              <a:buFont typeface="Arial" panose="020B0604020202020204" pitchFamily="34" charset="0"/>
              <a:buChar char="•"/>
              <a:defRPr/>
            </a:pPr>
            <a:r>
              <a:rPr lang="cs-CZ" sz="2000" dirty="0" err="1">
                <a:cs typeface="Calibri" panose="020F0502020204030204" pitchFamily="34" charset="0"/>
              </a:rPr>
              <a:t>limnogenní</a:t>
            </a:r>
            <a:r>
              <a:rPr lang="cs-CZ" sz="2000" dirty="0">
                <a:cs typeface="Calibri" panose="020F0502020204030204" pitchFamily="34" charset="0"/>
              </a:rPr>
              <a:t> – vyvíjí se podél pomalu tekoucích řek nebo na jezerech</a:t>
            </a:r>
          </a:p>
          <a:p>
            <a:pPr marL="895350" lvl="1" indent="-263525" eaLnBrk="1" hangingPunct="1">
              <a:buSzPct val="75000"/>
              <a:buFont typeface="Arial" panose="020B0604020202020204" pitchFamily="34" charset="0"/>
              <a:buChar char="•"/>
              <a:defRPr/>
            </a:pPr>
            <a:r>
              <a:rPr lang="cs-CZ" sz="2000" dirty="0" err="1">
                <a:cs typeface="Calibri" panose="020F0502020204030204" pitchFamily="34" charset="0"/>
              </a:rPr>
              <a:t>topogenní</a:t>
            </a:r>
            <a:r>
              <a:rPr lang="cs-CZ" sz="2000" dirty="0">
                <a:cs typeface="Calibri" panose="020F0502020204030204" pitchFamily="34" charset="0"/>
              </a:rPr>
              <a:t> – vyvíjí se v terénních depresích s místním tokem (průsakem) podzemní vody (např. v procesu zazemňování)</a:t>
            </a:r>
          </a:p>
          <a:p>
            <a:pPr marL="895350" lvl="1" indent="-263525" eaLnBrk="1" hangingPunct="1">
              <a:buSzPct val="75000"/>
              <a:buFont typeface="Arial" panose="020B0604020202020204" pitchFamily="34" charset="0"/>
              <a:buChar char="•"/>
              <a:defRPr/>
            </a:pPr>
            <a:r>
              <a:rPr lang="cs-CZ" sz="2000" dirty="0" err="1">
                <a:cs typeface="Calibri" panose="020F0502020204030204" pitchFamily="34" charset="0"/>
              </a:rPr>
              <a:t>soligenní</a:t>
            </a:r>
            <a:r>
              <a:rPr lang="cs-CZ" sz="2000" dirty="0">
                <a:cs typeface="Calibri" panose="020F0502020204030204" pitchFamily="34" charset="0"/>
              </a:rPr>
              <a:t> (prameništní) – mírný průtok vody = svahová rašeliniště</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26C9A7C9-423B-3E3F-969B-8493630230A7}"/>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rašelinné řady</a:t>
            </a:r>
          </a:p>
        </p:txBody>
      </p:sp>
      <p:pic>
        <p:nvPicPr>
          <p:cNvPr id="453635" name="Obrázek 2">
            <a:extLst>
              <a:ext uri="{FF2B5EF4-FFF2-40B4-BE49-F238E27FC236}">
                <a16:creationId xmlns:a16="http://schemas.microsoft.com/office/drawing/2014/main" id="{0EFD71E6-22F3-B4A0-9A23-C0178D1575D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863600"/>
            <a:ext cx="90043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id="{8764CB77-BDCF-7983-802E-68CC2FF6A21D}"/>
              </a:ext>
            </a:extLst>
          </p:cNvPr>
          <p:cNvSpPr txBox="1"/>
          <p:nvPr/>
        </p:nvSpPr>
        <p:spPr>
          <a:xfrm>
            <a:off x="7839075" y="6434138"/>
            <a:ext cx="1306513" cy="254000"/>
          </a:xfrm>
          <a:prstGeom prst="rect">
            <a:avLst/>
          </a:prstGeom>
          <a:noFill/>
        </p:spPr>
        <p:txBody>
          <a:bodyPr>
            <a:spAutoFit/>
          </a:bodyPr>
          <a:lstStyle/>
          <a:p>
            <a:pPr>
              <a:defRPr/>
            </a:pPr>
            <a:r>
              <a:rPr lang="cs-CZ" sz="1050" b="1" dirty="0"/>
              <a:t>Chytrý, M. (2018)</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C393FED4-0021-3136-CA39-0B1D558C8886}"/>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rašelinné řady</a:t>
            </a:r>
          </a:p>
        </p:txBody>
      </p:sp>
      <p:sp>
        <p:nvSpPr>
          <p:cNvPr id="455683" name="Rectangle 4">
            <a:extLst>
              <a:ext uri="{FF2B5EF4-FFF2-40B4-BE49-F238E27FC236}">
                <a16:creationId xmlns:a16="http://schemas.microsoft.com/office/drawing/2014/main" id="{CD6FE7D2-987C-EC37-03B4-52C06167735C}"/>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63525" indent="-26352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r>
              <a:rPr lang="cs-CZ" altLang="cs-CZ" sz="2000" b="1">
                <a:solidFill>
                  <a:srgbClr val="FF0000"/>
                </a:solidFill>
                <a:cs typeface="Calibri" panose="020F0502020204030204" pitchFamily="34" charset="0"/>
              </a:rPr>
              <a:t>R – rašelinná</a:t>
            </a:r>
          </a:p>
          <a:p>
            <a:pPr lvl="1" eaLnBrk="1" hangingPunct="1">
              <a:buSzPct val="75000"/>
              <a:buFont typeface="Arial" panose="020B0604020202020204" pitchFamily="34" charset="0"/>
              <a:buChar char="•"/>
            </a:pPr>
            <a:r>
              <a:rPr lang="cs-CZ" altLang="cs-CZ" sz="2000" b="1">
                <a:cs typeface="Calibri" panose="020F0502020204030204" pitchFamily="34" charset="0"/>
              </a:rPr>
              <a:t>0R – rašelinný bor</a:t>
            </a:r>
          </a:p>
        </p:txBody>
      </p:sp>
      <p:pic>
        <p:nvPicPr>
          <p:cNvPr id="455684" name="Obrázek 2">
            <a:extLst>
              <a:ext uri="{FF2B5EF4-FFF2-40B4-BE49-F238E27FC236}">
                <a16:creationId xmlns:a16="http://schemas.microsoft.com/office/drawing/2014/main" id="{71BAA035-5A0E-B7BA-3056-2479C18FB0C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8488" y="1560513"/>
            <a:ext cx="7947025" cy="52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D91E7917-05D1-6E5D-6D89-BE807A482647}"/>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rašelinné řady</a:t>
            </a:r>
          </a:p>
        </p:txBody>
      </p:sp>
      <p:sp>
        <p:nvSpPr>
          <p:cNvPr id="457731" name="Rectangle 4">
            <a:extLst>
              <a:ext uri="{FF2B5EF4-FFF2-40B4-BE49-F238E27FC236}">
                <a16:creationId xmlns:a16="http://schemas.microsoft.com/office/drawing/2014/main" id="{6BB9C5FD-F074-7C11-5511-8AFD17BDE4C4}"/>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63525" indent="-26352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r>
              <a:rPr lang="cs-CZ" altLang="cs-CZ" sz="2000" b="1">
                <a:solidFill>
                  <a:srgbClr val="FF0000"/>
                </a:solidFill>
                <a:cs typeface="Calibri" panose="020F0502020204030204" pitchFamily="34" charset="0"/>
              </a:rPr>
              <a:t>R – rašelinná</a:t>
            </a:r>
          </a:p>
          <a:p>
            <a:pPr lvl="1" eaLnBrk="1" hangingPunct="1">
              <a:buSzPct val="75000"/>
              <a:buFont typeface="Arial" panose="020B0604020202020204" pitchFamily="34" charset="0"/>
              <a:buChar char="•"/>
            </a:pPr>
            <a:r>
              <a:rPr lang="cs-CZ" altLang="cs-CZ" sz="2000" b="1">
                <a:cs typeface="Calibri" panose="020F0502020204030204" pitchFamily="34" charset="0"/>
              </a:rPr>
              <a:t>(1)R – rašelinná olšina</a:t>
            </a:r>
          </a:p>
          <a:p>
            <a:pPr eaLnBrk="1" hangingPunct="1">
              <a:buClr>
                <a:schemeClr val="hlink"/>
              </a:buClr>
              <a:buSzPct val="75000"/>
              <a:buFontTx/>
              <a:buNone/>
            </a:pPr>
            <a:endParaRPr lang="cs-CZ" altLang="cs-CZ" sz="2000" b="1">
              <a:solidFill>
                <a:srgbClr val="FF0000"/>
              </a:solidFill>
              <a:cs typeface="Calibri" panose="020F0502020204030204" pitchFamily="34" charset="0"/>
            </a:endParaRPr>
          </a:p>
        </p:txBody>
      </p:sp>
      <p:pic>
        <p:nvPicPr>
          <p:cNvPr id="457732" name="Obrázek 2" descr="Obsah obrázku strom, exteriér, rostlina, les&#10;&#10;Popis byl vytvořen automaticky">
            <a:extLst>
              <a:ext uri="{FF2B5EF4-FFF2-40B4-BE49-F238E27FC236}">
                <a16:creationId xmlns:a16="http://schemas.microsoft.com/office/drawing/2014/main" id="{FACA236E-374A-8667-7B45-A4E5A51CDE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3300" y="1763713"/>
            <a:ext cx="7137400"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68DF79A7-0BF3-CB18-30B3-F74977451B9A}"/>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rašelinné řady</a:t>
            </a:r>
          </a:p>
        </p:txBody>
      </p:sp>
      <p:sp>
        <p:nvSpPr>
          <p:cNvPr id="459779" name="Rectangle 4">
            <a:extLst>
              <a:ext uri="{FF2B5EF4-FFF2-40B4-BE49-F238E27FC236}">
                <a16:creationId xmlns:a16="http://schemas.microsoft.com/office/drawing/2014/main" id="{D1B8606F-B5EA-58B3-869B-5C82EFE0D958}"/>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63525" indent="-26352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r>
              <a:rPr lang="cs-CZ" altLang="cs-CZ" sz="2000" b="1">
                <a:solidFill>
                  <a:srgbClr val="FF0000"/>
                </a:solidFill>
                <a:cs typeface="Calibri" panose="020F0502020204030204" pitchFamily="34" charset="0"/>
              </a:rPr>
              <a:t>R – rašelinná</a:t>
            </a:r>
          </a:p>
          <a:p>
            <a:pPr lvl="1" eaLnBrk="1" hangingPunct="1">
              <a:buSzPct val="75000"/>
              <a:buFont typeface="Arial" panose="020B0604020202020204" pitchFamily="34" charset="0"/>
              <a:buChar char="•"/>
            </a:pPr>
            <a:r>
              <a:rPr lang="cs-CZ" altLang="cs-CZ" sz="2000" b="1">
                <a:cs typeface="Calibri" panose="020F0502020204030204" pitchFamily="34" charset="0"/>
              </a:rPr>
              <a:t>(3)R – kyselá rašelinná </a:t>
            </a:r>
            <a:r>
              <a:rPr lang="cs-CZ" altLang="cs-CZ" sz="2000" b="1">
                <a:solidFill>
                  <a:srgbClr val="FF0000"/>
                </a:solidFill>
                <a:cs typeface="Calibri" panose="020F0502020204030204" pitchFamily="34" charset="0"/>
              </a:rPr>
              <a:t>reliktní borová smrčina </a:t>
            </a:r>
          </a:p>
          <a:p>
            <a:pPr lvl="1" eaLnBrk="1" hangingPunct="1">
              <a:buSzPct val="75000"/>
              <a:buFont typeface="Arial" panose="020B0604020202020204" pitchFamily="34" charset="0"/>
              <a:buChar char="•"/>
            </a:pPr>
            <a:r>
              <a:rPr lang="cs-CZ" altLang="cs-CZ" sz="2000" b="1">
                <a:cs typeface="Calibri" panose="020F0502020204030204" pitchFamily="34" charset="0"/>
              </a:rPr>
              <a:t>(4)R – svěží rašelinná </a:t>
            </a:r>
            <a:r>
              <a:rPr lang="cs-CZ" altLang="cs-CZ" sz="2000" b="1">
                <a:solidFill>
                  <a:srgbClr val="FF0000"/>
                </a:solidFill>
                <a:cs typeface="Calibri" panose="020F0502020204030204" pitchFamily="34" charset="0"/>
              </a:rPr>
              <a:t>reliktní smrčina</a:t>
            </a:r>
          </a:p>
          <a:p>
            <a:pPr lvl="1" eaLnBrk="1" hangingPunct="1">
              <a:buSzPct val="75000"/>
              <a:buFont typeface="Arial" panose="020B0604020202020204" pitchFamily="34" charset="0"/>
              <a:buChar char="•"/>
            </a:pPr>
            <a:r>
              <a:rPr lang="cs-CZ" altLang="cs-CZ" sz="2000" b="1">
                <a:cs typeface="Calibri" panose="020F0502020204030204" pitchFamily="34" charset="0"/>
              </a:rPr>
              <a:t>ve 3. a 4. VS, tedy mimo přirozený výskyt smrku</a:t>
            </a:r>
          </a:p>
          <a:p>
            <a:pPr lvl="1" eaLnBrk="1" hangingPunct="1">
              <a:buSzPct val="75000"/>
              <a:buFont typeface="Arial" panose="020B0604020202020204" pitchFamily="34" charset="0"/>
              <a:buChar char="•"/>
            </a:pPr>
            <a:r>
              <a:rPr lang="cs-CZ" altLang="cs-CZ" sz="2000" b="1">
                <a:cs typeface="Calibri" panose="020F0502020204030204" pitchFamily="34" charset="0"/>
              </a:rPr>
              <a:t>Třeboňsko, Dokesko, Českobudějovická pánev</a:t>
            </a:r>
          </a:p>
          <a:p>
            <a:pPr eaLnBrk="1" hangingPunct="1">
              <a:buClr>
                <a:schemeClr val="hlink"/>
              </a:buClr>
              <a:buSzPct val="75000"/>
              <a:buFontTx/>
              <a:buNone/>
            </a:pPr>
            <a:endParaRPr lang="cs-CZ" altLang="cs-CZ" sz="2000" b="1">
              <a:solidFill>
                <a:srgbClr val="FF0000"/>
              </a:solidFill>
              <a:cs typeface="Calibri" panose="020F0502020204030204" pitchFamily="34" charset="0"/>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B330CAD9-1BAF-00AA-AED0-16021D903970}"/>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rašelinné řady</a:t>
            </a:r>
          </a:p>
        </p:txBody>
      </p:sp>
      <p:sp>
        <p:nvSpPr>
          <p:cNvPr id="461827" name="Rectangle 4">
            <a:extLst>
              <a:ext uri="{FF2B5EF4-FFF2-40B4-BE49-F238E27FC236}">
                <a16:creationId xmlns:a16="http://schemas.microsoft.com/office/drawing/2014/main" id="{9086E368-1240-30EF-8B9F-8796B7BB1CAC}"/>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63525" indent="-26352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r>
              <a:rPr lang="cs-CZ" altLang="cs-CZ" sz="2000" b="1">
                <a:solidFill>
                  <a:srgbClr val="FF0000"/>
                </a:solidFill>
                <a:cs typeface="Calibri" panose="020F0502020204030204" pitchFamily="34" charset="0"/>
              </a:rPr>
              <a:t>R – rašelinná</a:t>
            </a:r>
          </a:p>
          <a:p>
            <a:pPr lvl="1" eaLnBrk="1" hangingPunct="1">
              <a:buSzPct val="75000"/>
              <a:buFont typeface="Arial" panose="020B0604020202020204" pitchFamily="34" charset="0"/>
              <a:buChar char="•"/>
            </a:pPr>
            <a:r>
              <a:rPr lang="cs-CZ" altLang="cs-CZ" sz="2000" b="1">
                <a:cs typeface="Calibri" panose="020F0502020204030204" pitchFamily="34" charset="0"/>
              </a:rPr>
              <a:t>(5)R – kyselá rašelinná </a:t>
            </a:r>
            <a:r>
              <a:rPr lang="cs-CZ" altLang="cs-CZ" sz="2000" b="1">
                <a:solidFill>
                  <a:srgbClr val="FF0000"/>
                </a:solidFill>
                <a:cs typeface="Calibri" panose="020F0502020204030204" pitchFamily="34" charset="0"/>
              </a:rPr>
              <a:t>borová smrčina </a:t>
            </a:r>
            <a:r>
              <a:rPr lang="cs-CZ" altLang="cs-CZ" sz="2000" b="1">
                <a:cs typeface="Calibri" panose="020F0502020204030204" pitchFamily="34" charset="0"/>
              </a:rPr>
              <a:t>– 5–6. VS, </a:t>
            </a:r>
            <a:r>
              <a:rPr lang="cs-CZ" altLang="cs-CZ" sz="2000" b="1">
                <a:solidFill>
                  <a:srgbClr val="FF0000"/>
                </a:solidFill>
                <a:cs typeface="Calibri" panose="020F0502020204030204" pitchFamily="34" charset="0"/>
              </a:rPr>
              <a:t>s borovicí</a:t>
            </a:r>
          </a:p>
          <a:p>
            <a:pPr lvl="1" eaLnBrk="1" hangingPunct="1">
              <a:buSzPct val="75000"/>
              <a:buFont typeface="Arial" panose="020B0604020202020204" pitchFamily="34" charset="0"/>
              <a:buChar char="•"/>
            </a:pPr>
            <a:r>
              <a:rPr lang="cs-CZ" altLang="cs-CZ" sz="2000" b="1">
                <a:cs typeface="Calibri" panose="020F0502020204030204" pitchFamily="34" charset="0"/>
              </a:rPr>
              <a:t>Šumava, Žďárské vrchy aj. </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0A4F1C51-432B-4D55-92BD-983520EBFA81}"/>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rašelinné řady</a:t>
            </a:r>
          </a:p>
        </p:txBody>
      </p:sp>
      <p:sp>
        <p:nvSpPr>
          <p:cNvPr id="463875" name="Rectangle 4">
            <a:extLst>
              <a:ext uri="{FF2B5EF4-FFF2-40B4-BE49-F238E27FC236}">
                <a16:creationId xmlns:a16="http://schemas.microsoft.com/office/drawing/2014/main" id="{D68BAE23-3BA7-C21D-EEF7-480B4FBFBB9D}"/>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63525" indent="-26352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r>
              <a:rPr lang="cs-CZ" altLang="cs-CZ" sz="2000" b="1">
                <a:solidFill>
                  <a:srgbClr val="FF0000"/>
                </a:solidFill>
                <a:cs typeface="Calibri" panose="020F0502020204030204" pitchFamily="34" charset="0"/>
              </a:rPr>
              <a:t>R – rašelinná</a:t>
            </a:r>
          </a:p>
          <a:p>
            <a:pPr lvl="1" eaLnBrk="1" hangingPunct="1">
              <a:buSzPct val="75000"/>
              <a:buFont typeface="Arial" panose="020B0604020202020204" pitchFamily="34" charset="0"/>
              <a:buChar char="•"/>
            </a:pPr>
            <a:r>
              <a:rPr lang="cs-CZ" altLang="cs-CZ" sz="2000" b="1">
                <a:cs typeface="Calibri" panose="020F0502020204030204" pitchFamily="34" charset="0"/>
              </a:rPr>
              <a:t>(6)R – svěží rašelinná smrčina</a:t>
            </a:r>
          </a:p>
          <a:p>
            <a:pPr lvl="1" eaLnBrk="1" hangingPunct="1">
              <a:buSzPct val="75000"/>
              <a:buFont typeface="Arial" panose="020B0604020202020204" pitchFamily="34" charset="0"/>
              <a:buChar char="•"/>
            </a:pPr>
            <a:r>
              <a:rPr lang="cs-CZ" altLang="cs-CZ" sz="2000" b="1">
                <a:cs typeface="Calibri" panose="020F0502020204030204" pitchFamily="34" charset="0"/>
              </a:rPr>
              <a:t>(7)R – kyselá rašelinná smrčina</a:t>
            </a:r>
          </a:p>
          <a:p>
            <a:pPr lvl="1" eaLnBrk="1" hangingPunct="1">
              <a:buSzPct val="75000"/>
              <a:buFont typeface="Arial" panose="020B0604020202020204" pitchFamily="34" charset="0"/>
              <a:buChar char="•"/>
            </a:pPr>
            <a:r>
              <a:rPr lang="cs-CZ" altLang="cs-CZ" sz="2000" b="1">
                <a:cs typeface="Calibri" panose="020F0502020204030204" pitchFamily="34" charset="0"/>
              </a:rPr>
              <a:t>5–7. VS, v nadmořských výškách s přirozenou účastí smrku, bez borovice</a:t>
            </a:r>
            <a:endParaRPr lang="cs-CZ" altLang="cs-CZ" sz="2000" b="1">
              <a:solidFill>
                <a:srgbClr val="FF0000"/>
              </a:solidFill>
              <a:cs typeface="Calibri" panose="020F0502020204030204" pitchFamily="34" charset="0"/>
            </a:endParaRPr>
          </a:p>
          <a:p>
            <a:pPr lvl="1" eaLnBrk="1" hangingPunct="1">
              <a:buSzPct val="75000"/>
              <a:buFont typeface="Arial" panose="020B0604020202020204" pitchFamily="34" charset="0"/>
              <a:buChar char="•"/>
            </a:pPr>
            <a:r>
              <a:rPr lang="cs-CZ" altLang="cs-CZ" sz="2000" b="1">
                <a:cs typeface="Calibri" panose="020F0502020204030204" pitchFamily="34" charset="0"/>
              </a:rPr>
              <a:t>Šumava, Žďárské vrchy aj. </a:t>
            </a:r>
          </a:p>
        </p:txBody>
      </p:sp>
      <p:pic>
        <p:nvPicPr>
          <p:cNvPr id="2" name="Obrázek 1">
            <a:extLst>
              <a:ext uri="{FF2B5EF4-FFF2-40B4-BE49-F238E27FC236}">
                <a16:creationId xmlns:a16="http://schemas.microsoft.com/office/drawing/2014/main" id="{65D6BFDB-CCC0-18EC-32A1-2B58646BAA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6917" y="2663915"/>
            <a:ext cx="6210166" cy="4140110"/>
          </a:xfrm>
          <a:prstGeom prst="rect">
            <a:avLst/>
          </a:prstGeom>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54D814DF-380E-E751-01D8-61B89C5DFFAB}"/>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rašelinné řady</a:t>
            </a:r>
          </a:p>
        </p:txBody>
      </p:sp>
      <p:sp>
        <p:nvSpPr>
          <p:cNvPr id="465923" name="Rectangle 4">
            <a:extLst>
              <a:ext uri="{FF2B5EF4-FFF2-40B4-BE49-F238E27FC236}">
                <a16:creationId xmlns:a16="http://schemas.microsoft.com/office/drawing/2014/main" id="{5F1CC2F2-D658-9132-1A02-99193F53A3DA}"/>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63525" indent="-26352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r>
              <a:rPr lang="cs-CZ" altLang="cs-CZ" sz="2000" b="1" dirty="0">
                <a:solidFill>
                  <a:srgbClr val="FF0000"/>
                </a:solidFill>
                <a:cs typeface="Calibri" panose="020F0502020204030204" pitchFamily="34" charset="0"/>
              </a:rPr>
              <a:t>R – rašelinná</a:t>
            </a:r>
          </a:p>
          <a:p>
            <a:pPr lvl="1" eaLnBrk="1" hangingPunct="1">
              <a:buSzPct val="75000"/>
              <a:buFont typeface="Arial" panose="020B0604020202020204" pitchFamily="34" charset="0"/>
              <a:buChar char="•"/>
            </a:pPr>
            <a:r>
              <a:rPr lang="cs-CZ" altLang="cs-CZ" sz="2000" b="1" dirty="0">
                <a:cs typeface="Calibri" panose="020F0502020204030204" pitchFamily="34" charset="0"/>
              </a:rPr>
              <a:t>8R – </a:t>
            </a:r>
            <a:r>
              <a:rPr lang="cs-CZ" altLang="cs-CZ" sz="2000" b="1" dirty="0">
                <a:solidFill>
                  <a:srgbClr val="FF0000"/>
                </a:solidFill>
                <a:cs typeface="Calibri" panose="020F0502020204030204" pitchFamily="34" charset="0"/>
              </a:rPr>
              <a:t>vrchovištní smrčina </a:t>
            </a:r>
            <a:r>
              <a:rPr lang="cs-CZ" altLang="cs-CZ" sz="2000" b="1" dirty="0">
                <a:cs typeface="Calibri" panose="020F0502020204030204" pitchFamily="34" charset="0"/>
              </a:rPr>
              <a:t>= 8. LVS</a:t>
            </a:r>
          </a:p>
        </p:txBody>
      </p:sp>
      <p:pic>
        <p:nvPicPr>
          <p:cNvPr id="465924" name="Obrázek 2" descr="Obsah obrázku tráva, obloha, strom, exteriér&#10;&#10;Popis byl vytvořen automaticky">
            <a:extLst>
              <a:ext uri="{FF2B5EF4-FFF2-40B4-BE49-F238E27FC236}">
                <a16:creationId xmlns:a16="http://schemas.microsoft.com/office/drawing/2014/main" id="{296CFE18-5455-D7BB-1A68-B3270F9A19F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55700" y="2303463"/>
            <a:ext cx="6832600"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54D814DF-380E-E751-01D8-61B89C5DFFAB}"/>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rašelinné řady</a:t>
            </a:r>
          </a:p>
        </p:txBody>
      </p:sp>
      <p:sp>
        <p:nvSpPr>
          <p:cNvPr id="465923" name="Rectangle 4">
            <a:extLst>
              <a:ext uri="{FF2B5EF4-FFF2-40B4-BE49-F238E27FC236}">
                <a16:creationId xmlns:a16="http://schemas.microsoft.com/office/drawing/2014/main" id="{5F1CC2F2-D658-9132-1A02-99193F53A3DA}"/>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63525" indent="-26352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r>
              <a:rPr lang="cs-CZ" altLang="cs-CZ" sz="2000" b="1" dirty="0">
                <a:solidFill>
                  <a:srgbClr val="FF0000"/>
                </a:solidFill>
                <a:cs typeface="Calibri" panose="020F0502020204030204" pitchFamily="34" charset="0"/>
              </a:rPr>
              <a:t>R – rašelinná</a:t>
            </a:r>
          </a:p>
          <a:p>
            <a:pPr lvl="1" eaLnBrk="1" hangingPunct="1">
              <a:buSzPct val="75000"/>
              <a:buFont typeface="Arial" panose="020B0604020202020204" pitchFamily="34" charset="0"/>
              <a:buChar char="•"/>
            </a:pPr>
            <a:r>
              <a:rPr lang="cs-CZ" altLang="cs-CZ" sz="2000" b="1" dirty="0">
                <a:cs typeface="Calibri" panose="020F0502020204030204" pitchFamily="34" charset="0"/>
              </a:rPr>
              <a:t>9R – vrchoviště = 9. (L)VS – borovice kleč</a:t>
            </a:r>
          </a:p>
          <a:p>
            <a:pPr lvl="1" eaLnBrk="1" hangingPunct="1">
              <a:buSzPct val="75000"/>
              <a:buFont typeface="Arial" panose="020B0604020202020204" pitchFamily="34" charset="0"/>
              <a:buChar char="•"/>
            </a:pPr>
            <a:r>
              <a:rPr lang="cs-CZ" altLang="cs-CZ" sz="2000" b="1" dirty="0">
                <a:cs typeface="Calibri" panose="020F0502020204030204" pitchFamily="34" charset="0"/>
              </a:rPr>
              <a:t>nejvyšší sudetská pohoří Českého masivu (Krkonoše, Jeseníky) aj.</a:t>
            </a:r>
          </a:p>
        </p:txBody>
      </p:sp>
      <p:pic>
        <p:nvPicPr>
          <p:cNvPr id="3" name="Obrázek 2">
            <a:extLst>
              <a:ext uri="{FF2B5EF4-FFF2-40B4-BE49-F238E27FC236}">
                <a16:creationId xmlns:a16="http://schemas.microsoft.com/office/drawing/2014/main" id="{ADF2A50D-06F2-32B2-304F-08E262C1EF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3377" y="2029619"/>
            <a:ext cx="6777245" cy="4518163"/>
          </a:xfrm>
          <a:prstGeom prst="rect">
            <a:avLst/>
          </a:prstGeom>
        </p:spPr>
      </p:pic>
    </p:spTree>
    <p:extLst>
      <p:ext uri="{BB962C8B-B14F-4D97-AF65-F5344CB8AC3E}">
        <p14:creationId xmlns:p14="http://schemas.microsoft.com/office/powerpoint/2010/main" val="3879164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a:extLst>
              <a:ext uri="{FF2B5EF4-FFF2-40B4-BE49-F238E27FC236}">
                <a16:creationId xmlns:a16="http://schemas.microsoft.com/office/drawing/2014/main" id="{07FCF4BE-84F5-D2F4-8E30-43ECA41B93DA}"/>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Biogeografie ČR</a:t>
            </a:r>
          </a:p>
        </p:txBody>
      </p:sp>
      <p:sp>
        <p:nvSpPr>
          <p:cNvPr id="51203" name="Zástupný symbol pro obsah 2">
            <a:extLst>
              <a:ext uri="{FF2B5EF4-FFF2-40B4-BE49-F238E27FC236}">
                <a16:creationId xmlns:a16="http://schemas.microsoft.com/office/drawing/2014/main" id="{FC697CFB-708E-DA15-288E-2FD084862812}"/>
              </a:ext>
            </a:extLst>
          </p:cNvPr>
          <p:cNvSpPr txBox="1">
            <a:spLocks/>
          </p:cNvSpPr>
          <p:nvPr/>
        </p:nvSpPr>
        <p:spPr bwMode="auto">
          <a:xfrm>
            <a:off x="115888" y="881063"/>
            <a:ext cx="8777287"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buFontTx/>
              <a:buNone/>
            </a:pPr>
            <a:r>
              <a:rPr lang="cs-CZ" altLang="cs-CZ" sz="2000" b="1"/>
              <a:t>Biogeografické provincie ≈ biomy (= vegetační pásy), v ČR 2:</a:t>
            </a:r>
          </a:p>
          <a:p>
            <a:pPr lvl="1">
              <a:buFont typeface="Times New Roman" panose="02020603050405020304" pitchFamily="18" charset="0"/>
              <a:buChar char="‐"/>
            </a:pPr>
            <a:r>
              <a:rPr lang="cs-CZ" altLang="cs-CZ" sz="2000" b="1"/>
              <a:t>středoevropských opadavých lesů (≈ Continental biogeographical region)</a:t>
            </a:r>
          </a:p>
          <a:p>
            <a:pPr lvl="1">
              <a:buFont typeface="Times New Roman" panose="02020603050405020304" pitchFamily="18" charset="0"/>
              <a:buChar char="‐"/>
            </a:pPr>
            <a:r>
              <a:rPr lang="cs-CZ" altLang="cs-CZ" sz="2000" b="1"/>
              <a:t>panonská (≈ Pannonian biogeographical region)</a:t>
            </a:r>
          </a:p>
        </p:txBody>
      </p:sp>
      <p:grpSp>
        <p:nvGrpSpPr>
          <p:cNvPr id="51204" name="Skupina 9">
            <a:extLst>
              <a:ext uri="{FF2B5EF4-FFF2-40B4-BE49-F238E27FC236}">
                <a16:creationId xmlns:a16="http://schemas.microsoft.com/office/drawing/2014/main" id="{FFCEA5A2-76E9-00D5-C580-B7464C0E2242}"/>
              </a:ext>
            </a:extLst>
          </p:cNvPr>
          <p:cNvGrpSpPr>
            <a:grpSpLocks noChangeAspect="1"/>
          </p:cNvGrpSpPr>
          <p:nvPr/>
        </p:nvGrpSpPr>
        <p:grpSpPr bwMode="auto">
          <a:xfrm>
            <a:off x="1284288" y="2214563"/>
            <a:ext cx="6122987" cy="4465637"/>
            <a:chOff x="123001" y="814388"/>
            <a:chExt cx="3310314" cy="2414588"/>
          </a:xfrm>
        </p:grpSpPr>
        <p:pic>
          <p:nvPicPr>
            <p:cNvPr id="51205" name="Obrázek 15">
              <a:extLst>
                <a:ext uri="{FF2B5EF4-FFF2-40B4-BE49-F238E27FC236}">
                  <a16:creationId xmlns:a16="http://schemas.microsoft.com/office/drawing/2014/main" id="{81C7418B-5FB2-9761-AB67-7A7A1E76CA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001" y="814388"/>
              <a:ext cx="3310314" cy="204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Obrázek 16">
              <a:extLst>
                <a:ext uri="{FF2B5EF4-FFF2-40B4-BE49-F238E27FC236}">
                  <a16:creationId xmlns:a16="http://schemas.microsoft.com/office/drawing/2014/main" id="{656519BD-AD0E-B880-E332-1A0F87F506B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3001" y="3025024"/>
              <a:ext cx="3065594" cy="203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70" name="Obrázek 7">
            <a:extLst>
              <a:ext uri="{FF2B5EF4-FFF2-40B4-BE49-F238E27FC236}">
                <a16:creationId xmlns:a16="http://schemas.microsoft.com/office/drawing/2014/main" id="{3A83879D-1456-E74B-08B1-7D9BBBD0715D}"/>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94275" y="4040188"/>
            <a:ext cx="4122738"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Rectangle 2">
            <a:extLst>
              <a:ext uri="{FF2B5EF4-FFF2-40B4-BE49-F238E27FC236}">
                <a16:creationId xmlns:a16="http://schemas.microsoft.com/office/drawing/2014/main" id="{8CD48C0D-13EE-C91C-1C62-98BE48E49FE6}"/>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0. Bory</a:t>
            </a:r>
          </a:p>
        </p:txBody>
      </p:sp>
      <p:sp>
        <p:nvSpPr>
          <p:cNvPr id="442372" name="Rectangle 4">
            <a:extLst>
              <a:ext uri="{FF2B5EF4-FFF2-40B4-BE49-F238E27FC236}">
                <a16:creationId xmlns:a16="http://schemas.microsoft.com/office/drawing/2014/main" id="{19318FFE-EA0B-330D-D255-B51C1ADAC3B5}"/>
              </a:ext>
            </a:extLst>
          </p:cNvPr>
          <p:cNvSpPr>
            <a:spLocks noChangeArrowheads="1"/>
          </p:cNvSpPr>
          <p:nvPr/>
        </p:nvSpPr>
        <p:spPr bwMode="auto">
          <a:xfrm>
            <a:off x="107950" y="819150"/>
            <a:ext cx="8928100" cy="2420938"/>
          </a:xfrm>
          <a:prstGeom prst="rect">
            <a:avLst/>
          </a:prstGeom>
          <a:noFill/>
          <a:ln>
            <a:noFill/>
          </a:ln>
        </p:spPr>
        <p:txBody>
          <a:bodyPr/>
          <a:lstStyle>
            <a:lvl1pPr>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cs-CZ" sz="2000" b="1" dirty="0">
                <a:solidFill>
                  <a:srgbClr val="FF0000"/>
                </a:solidFill>
                <a:cs typeface="Calibri" panose="020F0502020204030204" pitchFamily="34" charset="0"/>
              </a:rPr>
              <a:t>specifické půdní podmínky vylučují klimaxové dřeviny</a:t>
            </a:r>
          </a:p>
          <a:p>
            <a:pPr eaLnBrk="1" hangingPunct="1">
              <a:buSzPct val="75000"/>
            </a:pPr>
            <a:r>
              <a:rPr lang="cs-CZ" altLang="cs-CZ" sz="2000" b="1" dirty="0">
                <a:cs typeface="Calibri" panose="020F0502020204030204" pitchFamily="34" charset="0"/>
              </a:rPr>
              <a:t>0X – bazický zakrslý bor</a:t>
            </a:r>
          </a:p>
          <a:p>
            <a:pPr eaLnBrk="1" hangingPunct="1">
              <a:buSzPct val="75000"/>
            </a:pPr>
            <a:r>
              <a:rPr lang="cs-CZ" altLang="cs-CZ" sz="2000" b="1" dirty="0">
                <a:cs typeface="Calibri" panose="020F0502020204030204" pitchFamily="34" charset="0"/>
              </a:rPr>
              <a:t>0Z – zakrslý bor</a:t>
            </a:r>
          </a:p>
          <a:p>
            <a:pPr eaLnBrk="1" hangingPunct="1">
              <a:buSzPct val="75000"/>
            </a:pPr>
            <a:r>
              <a:rPr lang="cs-CZ" altLang="cs-CZ" sz="2000" b="1" dirty="0">
                <a:cs typeface="Calibri" panose="020F0502020204030204" pitchFamily="34" charset="0"/>
              </a:rPr>
              <a:t>0Y – skeletovitý bor</a:t>
            </a:r>
          </a:p>
          <a:p>
            <a:pPr eaLnBrk="1" hangingPunct="1">
              <a:buSzPct val="75000"/>
            </a:pPr>
            <a:r>
              <a:rPr lang="cs-CZ" altLang="cs-CZ" sz="2000" b="1" dirty="0">
                <a:cs typeface="Calibri" panose="020F0502020204030204" pitchFamily="34" charset="0"/>
              </a:rPr>
              <a:t>0M – chudý bor</a:t>
            </a:r>
          </a:p>
          <a:p>
            <a:pPr eaLnBrk="1" hangingPunct="1">
              <a:buSzPct val="75000"/>
            </a:pPr>
            <a:r>
              <a:rPr lang="cs-CZ" altLang="cs-CZ" sz="2000" b="1" dirty="0">
                <a:cs typeface="Calibri" panose="020F0502020204030204" pitchFamily="34" charset="0"/>
              </a:rPr>
              <a:t>0K – kyselý bor (???)</a:t>
            </a:r>
          </a:p>
          <a:p>
            <a:pPr eaLnBrk="1" hangingPunct="1">
              <a:buSzPct val="75000"/>
            </a:pPr>
            <a:r>
              <a:rPr lang="cs-CZ" altLang="cs-CZ" sz="2000" b="1" dirty="0">
                <a:cs typeface="Calibri" panose="020F0502020204030204" pitchFamily="34" charset="0"/>
              </a:rPr>
              <a:t>0N – kyselý kamenitý bor</a:t>
            </a:r>
          </a:p>
          <a:p>
            <a:pPr eaLnBrk="1" hangingPunct="1">
              <a:buSzPct val="75000"/>
            </a:pPr>
            <a:r>
              <a:rPr lang="cs-CZ" altLang="cs-CZ" sz="2000" b="1" dirty="0">
                <a:cs typeface="Calibri" panose="020F0502020204030204" pitchFamily="34" charset="0"/>
              </a:rPr>
              <a:t>0C – hadcový bor</a:t>
            </a:r>
          </a:p>
          <a:p>
            <a:pPr eaLnBrk="1" hangingPunct="1">
              <a:buSzPct val="75000"/>
            </a:pPr>
            <a:r>
              <a:rPr lang="cs-CZ" altLang="cs-CZ" sz="2000" b="1" dirty="0">
                <a:cs typeface="Calibri" panose="020F0502020204030204" pitchFamily="34" charset="0"/>
              </a:rPr>
              <a:t>0O – oglejený svěží bor (???)</a:t>
            </a:r>
          </a:p>
          <a:p>
            <a:pPr eaLnBrk="1" hangingPunct="1">
              <a:buSzPct val="75000"/>
            </a:pPr>
            <a:r>
              <a:rPr lang="cs-CZ" altLang="cs-CZ" sz="2000" b="1" dirty="0">
                <a:cs typeface="Calibri" panose="020F0502020204030204" pitchFamily="34" charset="0"/>
              </a:rPr>
              <a:t>0P – oglejený kyselý bor</a:t>
            </a:r>
          </a:p>
          <a:p>
            <a:pPr eaLnBrk="1" hangingPunct="1">
              <a:buSzPct val="75000"/>
            </a:pPr>
            <a:r>
              <a:rPr lang="cs-CZ" altLang="cs-CZ" sz="2000" b="1" dirty="0">
                <a:cs typeface="Calibri" panose="020F0502020204030204" pitchFamily="34" charset="0"/>
              </a:rPr>
              <a:t>0Q – oglejený chudý bor</a:t>
            </a:r>
          </a:p>
          <a:p>
            <a:pPr eaLnBrk="1" hangingPunct="1">
              <a:buSzPct val="75000"/>
            </a:pPr>
            <a:r>
              <a:rPr lang="cs-CZ" altLang="cs-CZ" sz="2000" b="1" dirty="0">
                <a:cs typeface="Calibri" panose="020F0502020204030204" pitchFamily="34" charset="0"/>
              </a:rPr>
              <a:t>0T – glejový chudý březový bor</a:t>
            </a:r>
          </a:p>
          <a:p>
            <a:pPr eaLnBrk="1" hangingPunct="1">
              <a:buSzPct val="75000"/>
            </a:pPr>
            <a:r>
              <a:rPr lang="cs-CZ" altLang="cs-CZ" sz="2000" b="1" dirty="0">
                <a:cs typeface="Calibri" panose="020F0502020204030204" pitchFamily="34" charset="0"/>
              </a:rPr>
              <a:t>0G – glejový smrkový bor (???)</a:t>
            </a:r>
          </a:p>
          <a:p>
            <a:pPr eaLnBrk="1" hangingPunct="1">
              <a:buSzPct val="75000"/>
            </a:pPr>
            <a:r>
              <a:rPr lang="cs-CZ" altLang="cs-CZ" sz="2000" b="1" dirty="0">
                <a:cs typeface="Calibri" panose="020F0502020204030204" pitchFamily="34" charset="0"/>
              </a:rPr>
              <a:t>0R – rašelinný bor</a:t>
            </a:r>
          </a:p>
          <a:p>
            <a:pPr eaLnBrk="1" hangingPunct="1">
              <a:buSzPct val="75000"/>
            </a:pPr>
            <a:r>
              <a:rPr lang="cs-CZ" altLang="cs-CZ" sz="2000" b="1" dirty="0">
                <a:solidFill>
                  <a:srgbClr val="FF0000"/>
                </a:solidFill>
                <a:cs typeface="Calibri" panose="020F0502020204030204" pitchFamily="34" charset="0"/>
              </a:rPr>
              <a:t>dnes revize a redukce</a:t>
            </a:r>
          </a:p>
        </p:txBody>
      </p:sp>
      <p:sp>
        <p:nvSpPr>
          <p:cNvPr id="4" name="Obdélník 3">
            <a:extLst>
              <a:ext uri="{FF2B5EF4-FFF2-40B4-BE49-F238E27FC236}">
                <a16:creationId xmlns:a16="http://schemas.microsoft.com/office/drawing/2014/main" id="{B2CDC8F0-1B39-F8A2-D56F-AE2929A8F22C}"/>
              </a:ext>
            </a:extLst>
          </p:cNvPr>
          <p:cNvSpPr/>
          <p:nvPr/>
        </p:nvSpPr>
        <p:spPr>
          <a:xfrm>
            <a:off x="5157788" y="6489700"/>
            <a:ext cx="3735387" cy="2968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8199D73A-A139-3891-F65A-559D486431E1}"/>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
        <p:nvSpPr>
          <p:cNvPr id="492547" name="Rectangle 4">
            <a:extLst>
              <a:ext uri="{FF2B5EF4-FFF2-40B4-BE49-F238E27FC236}">
                <a16:creationId xmlns:a16="http://schemas.microsoft.com/office/drawing/2014/main" id="{6ABF3A8D-0F7F-89D7-81BB-864D7A7A0683}"/>
              </a:ext>
            </a:extLst>
          </p:cNvPr>
          <p:cNvSpPr>
            <a:spLocks noChangeArrowheads="1"/>
          </p:cNvSpPr>
          <p:nvPr/>
        </p:nvSpPr>
        <p:spPr bwMode="auto">
          <a:xfrm>
            <a:off x="107950" y="819149"/>
            <a:ext cx="8928100" cy="571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182563" indent="-182563" eaLnBrk="1" hangingPunct="1">
              <a:buSzPct val="75000"/>
            </a:pPr>
            <a:r>
              <a:rPr lang="cs-CZ" altLang="cs-CZ" sz="2000" b="1" dirty="0">
                <a:solidFill>
                  <a:srgbClr val="FF0000"/>
                </a:solidFill>
                <a:cs typeface="Calibri" panose="020F0502020204030204" pitchFamily="34" charset="0"/>
              </a:rPr>
              <a:t>hospodářský soubor </a:t>
            </a:r>
            <a:r>
              <a:rPr lang="cs-CZ" altLang="cs-CZ" sz="2000" b="1" dirty="0">
                <a:cs typeface="Calibri" panose="020F0502020204030204" pitchFamily="34" charset="0"/>
              </a:rPr>
              <a:t>= jednotka diferenciace hospodaření</a:t>
            </a:r>
          </a:p>
          <a:p>
            <a:pPr marL="182563" lvl="1" indent="-182563" eaLnBrk="1" hangingPunct="1">
              <a:buSzPct val="75000"/>
              <a:buFont typeface="Arial" panose="020B0604020202020204" pitchFamily="34" charset="0"/>
              <a:buChar char="•"/>
            </a:pPr>
            <a:r>
              <a:rPr lang="cs-CZ" altLang="cs-CZ" sz="2000" b="1" dirty="0">
                <a:cs typeface="Calibri" panose="020F0502020204030204" pitchFamily="34" charset="0"/>
              </a:rPr>
              <a:t>stanoveny v rámci přírodní lesní oblasti, charakterizované:</a:t>
            </a:r>
          </a:p>
          <a:p>
            <a:pPr marL="639763" lvl="3" indent="-182563" eaLnBrk="1" hangingPunct="1">
              <a:buSzPct val="75000"/>
            </a:pPr>
            <a:r>
              <a:rPr lang="cs-CZ" altLang="cs-CZ" b="1" dirty="0">
                <a:cs typeface="Calibri" panose="020F0502020204030204" pitchFamily="34" charset="0"/>
              </a:rPr>
              <a:t>funkčním zaměřením (viz </a:t>
            </a:r>
            <a:r>
              <a:rPr lang="cs-CZ" sz="2000" b="1" dirty="0">
                <a:cs typeface="Calibri" panose="020F0502020204030204" pitchFamily="34" charset="0"/>
              </a:rPr>
              <a:t>Zákon č. 289/1995 Sb., o lesích a o změně a doplnění některých zákonů (lesní zákon)</a:t>
            </a:r>
            <a:r>
              <a:rPr lang="cs-CZ" altLang="cs-CZ" b="1" dirty="0">
                <a:cs typeface="Calibri" panose="020F0502020204030204" pitchFamily="34" charset="0"/>
              </a:rPr>
              <a:t>:</a:t>
            </a:r>
          </a:p>
          <a:p>
            <a:pPr marL="1128712" lvl="2" indent="-342900">
              <a:buFont typeface="Arial" panose="020B0604020202020204" pitchFamily="34" charset="0"/>
              <a:buChar char="•"/>
            </a:pPr>
            <a:r>
              <a:rPr lang="cs-CZ" altLang="cs-CZ" sz="2000" b="1" dirty="0">
                <a:cs typeface="Calibri" panose="020F0502020204030204" pitchFamily="34" charset="0"/>
              </a:rPr>
              <a:t>lesy ochranné</a:t>
            </a:r>
          </a:p>
          <a:p>
            <a:pPr marL="1162050" lvl="4" indent="-355600" eaLnBrk="1" hangingPunct="1">
              <a:buSzPct val="100000"/>
              <a:buFont typeface="Arial" panose="020B0604020202020204" pitchFamily="34" charset="0"/>
              <a:buChar char="•"/>
            </a:pPr>
            <a:r>
              <a:rPr lang="cs-CZ" altLang="cs-CZ" b="1" dirty="0">
                <a:cs typeface="Calibri" panose="020F0502020204030204" pitchFamily="34" charset="0"/>
              </a:rPr>
              <a:t>lesy zvláštního určení </a:t>
            </a:r>
          </a:p>
          <a:p>
            <a:pPr marL="1162050" lvl="4" indent="-355600" eaLnBrk="1" hangingPunct="1">
              <a:buSzPct val="100000"/>
              <a:buFont typeface="Arial" panose="020B0604020202020204" pitchFamily="34" charset="0"/>
              <a:buChar char="•"/>
            </a:pPr>
            <a:r>
              <a:rPr lang="cs-CZ" altLang="cs-CZ" b="1" dirty="0">
                <a:cs typeface="Calibri" panose="020F0502020204030204" pitchFamily="34" charset="0"/>
              </a:rPr>
              <a:t>lesy hospodářské</a:t>
            </a:r>
          </a:p>
          <a:p>
            <a:pPr marL="639763" lvl="3" indent="-182563" eaLnBrk="1" hangingPunct="1">
              <a:buSzPct val="75000"/>
            </a:pPr>
            <a:r>
              <a:rPr lang="cs-CZ" altLang="cs-CZ" b="1" dirty="0">
                <a:solidFill>
                  <a:srgbClr val="FF0000"/>
                </a:solidFill>
                <a:cs typeface="Calibri" panose="020F0502020204030204" pitchFamily="34" charset="0"/>
              </a:rPr>
              <a:t>stanovištními podmínkami</a:t>
            </a:r>
          </a:p>
          <a:p>
            <a:pPr marL="639763" lvl="3" indent="-182563" eaLnBrk="1" hangingPunct="1">
              <a:buSzPct val="75000"/>
            </a:pPr>
            <a:r>
              <a:rPr lang="cs-CZ" altLang="cs-CZ" b="1" dirty="0">
                <a:cs typeface="Calibri" panose="020F0502020204030204" pitchFamily="34" charset="0"/>
              </a:rPr>
              <a:t>stavem lesních porostů</a:t>
            </a:r>
          </a:p>
          <a:p>
            <a:pPr marL="182563" indent="-182563" eaLnBrk="1" hangingPunct="1">
              <a:buSzPct val="75000"/>
            </a:pPr>
            <a:r>
              <a:rPr lang="cs-CZ" altLang="cs-CZ" sz="2000" b="1" dirty="0">
                <a:cs typeface="Calibri" panose="020F0502020204030204" pitchFamily="34" charset="0"/>
              </a:rPr>
              <a:t>přírodní lesní oblast (PLO) – souvislé území s obdobnými růstovými podmínkami pro les</a:t>
            </a:r>
          </a:p>
          <a:p>
            <a:pPr marL="182563" indent="-182563" eaLnBrk="1" hangingPunct="1">
              <a:buSzPct val="75000"/>
            </a:pPr>
            <a:r>
              <a:rPr lang="cs-CZ" altLang="cs-CZ" sz="2000" b="1" dirty="0">
                <a:cs typeface="Calibri" panose="020F0502020204030204" pitchFamily="34" charset="0"/>
              </a:rPr>
              <a:t>stav porostů – porostní skladba a poškození</a:t>
            </a:r>
          </a:p>
        </p:txBody>
      </p:sp>
    </p:spTree>
    <p:extLst>
      <p:ext uri="{BB962C8B-B14F-4D97-AF65-F5344CB8AC3E}">
        <p14:creationId xmlns:p14="http://schemas.microsoft.com/office/powerpoint/2010/main" val="404197161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8199D73A-A139-3891-F65A-559D486431E1}"/>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
        <p:nvSpPr>
          <p:cNvPr id="492547" name="Rectangle 4">
            <a:extLst>
              <a:ext uri="{FF2B5EF4-FFF2-40B4-BE49-F238E27FC236}">
                <a16:creationId xmlns:a16="http://schemas.microsoft.com/office/drawing/2014/main" id="{6ABF3A8D-0F7F-89D7-81BB-864D7A7A0683}"/>
              </a:ext>
            </a:extLst>
          </p:cNvPr>
          <p:cNvSpPr>
            <a:spLocks noChangeArrowheads="1"/>
          </p:cNvSpPr>
          <p:nvPr/>
        </p:nvSpPr>
        <p:spPr bwMode="auto">
          <a:xfrm>
            <a:off x="107950" y="819149"/>
            <a:ext cx="8928100" cy="571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lvl="2" indent="0">
              <a:buNone/>
            </a:pPr>
            <a:r>
              <a:rPr lang="cs-CZ" altLang="cs-CZ" b="1" dirty="0">
                <a:cs typeface="Calibri" panose="020F0502020204030204" pitchFamily="34" charset="0"/>
              </a:rPr>
              <a:t>lesy ochranné:</a:t>
            </a:r>
          </a:p>
          <a:p>
            <a:pPr marL="538163" lvl="3" indent="-182563">
              <a:buFont typeface="Arial" panose="020B0604020202020204" pitchFamily="34" charset="0"/>
              <a:buChar char="•"/>
            </a:pPr>
            <a:r>
              <a:rPr lang="cs-CZ" b="1" dirty="0"/>
              <a:t>lesy na </a:t>
            </a:r>
            <a:r>
              <a:rPr lang="cs-CZ" b="1" dirty="0">
                <a:solidFill>
                  <a:srgbClr val="FF0000"/>
                </a:solidFill>
              </a:rPr>
              <a:t>mimořádně nepříznivých stanovištích </a:t>
            </a:r>
            <a:r>
              <a:rPr lang="cs-CZ" b="1" dirty="0"/>
              <a:t>(sutě, kamenná moře, prudké svahy, strže, nestabilizované náplavy a písky, rašeliniště, odvaly a výsypky apod.)</a:t>
            </a:r>
          </a:p>
          <a:p>
            <a:pPr marL="538163" lvl="3" indent="-182563">
              <a:buFont typeface="Arial" panose="020B0604020202020204" pitchFamily="34" charset="0"/>
              <a:buChar char="•"/>
            </a:pPr>
            <a:r>
              <a:rPr lang="cs-CZ" b="1" dirty="0">
                <a:solidFill>
                  <a:srgbClr val="FF0000"/>
                </a:solidFill>
              </a:rPr>
              <a:t>vysokohorské lesy pod hranicí stromové vegetace </a:t>
            </a:r>
            <a:r>
              <a:rPr lang="cs-CZ" b="1" dirty="0"/>
              <a:t>chránící níže položené lesy a lesy na exponovaných hřebenech</a:t>
            </a:r>
          </a:p>
          <a:p>
            <a:pPr marL="538163" lvl="3" indent="-182563">
              <a:buFont typeface="Arial" panose="020B0604020202020204" pitchFamily="34" charset="0"/>
              <a:buChar char="•"/>
            </a:pPr>
            <a:r>
              <a:rPr lang="cs-CZ" b="1" dirty="0"/>
              <a:t>lesy v </a:t>
            </a:r>
            <a:r>
              <a:rPr lang="cs-CZ" b="1" dirty="0">
                <a:solidFill>
                  <a:srgbClr val="FF0000"/>
                </a:solidFill>
              </a:rPr>
              <a:t>klečovém lesním vegetačním stupni</a:t>
            </a:r>
            <a:endParaRPr lang="cs-CZ" b="1" dirty="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8199D73A-A139-3891-F65A-559D486431E1}"/>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
        <p:nvSpPr>
          <p:cNvPr id="492547" name="Rectangle 4">
            <a:extLst>
              <a:ext uri="{FF2B5EF4-FFF2-40B4-BE49-F238E27FC236}">
                <a16:creationId xmlns:a16="http://schemas.microsoft.com/office/drawing/2014/main" id="{6ABF3A8D-0F7F-89D7-81BB-864D7A7A0683}"/>
              </a:ext>
            </a:extLst>
          </p:cNvPr>
          <p:cNvSpPr>
            <a:spLocks noChangeArrowheads="1"/>
          </p:cNvSpPr>
          <p:nvPr/>
        </p:nvSpPr>
        <p:spPr bwMode="auto">
          <a:xfrm>
            <a:off x="107950" y="819149"/>
            <a:ext cx="8928100" cy="571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lvl="4" indent="0" eaLnBrk="1" hangingPunct="1">
              <a:buSzPct val="100000"/>
              <a:buNone/>
            </a:pPr>
            <a:r>
              <a:rPr lang="cs-CZ" altLang="cs-CZ" sz="2400" b="1" dirty="0">
                <a:cs typeface="Calibri" panose="020F0502020204030204" pitchFamily="34" charset="0"/>
              </a:rPr>
              <a:t>lesy zvláštního určení </a:t>
            </a:r>
            <a:r>
              <a:rPr lang="cs-CZ" altLang="cs-CZ" b="1" dirty="0">
                <a:cs typeface="Calibri" panose="020F0502020204030204" pitchFamily="34" charset="0"/>
              </a:rPr>
              <a:t>= </a:t>
            </a:r>
            <a:r>
              <a:rPr lang="cs-CZ" sz="2000" b="1" dirty="0">
                <a:cs typeface="Calibri" panose="020F0502020204030204" pitchFamily="34" charset="0"/>
              </a:rPr>
              <a:t>lesy, které nejsou lesy ochrannými a nacházejí se:</a:t>
            </a:r>
          </a:p>
          <a:p>
            <a:pPr marL="0" indent="182563">
              <a:buNone/>
            </a:pPr>
            <a:r>
              <a:rPr lang="cs-CZ" sz="2000" b="1" dirty="0">
                <a:cs typeface="Calibri" panose="020F0502020204030204" pitchFamily="34" charset="0"/>
              </a:rPr>
              <a:t>a) v pásmech hygienické ochrany vodních zdrojů I. stupně</a:t>
            </a:r>
          </a:p>
          <a:p>
            <a:pPr marL="0" indent="182563">
              <a:buNone/>
            </a:pPr>
            <a:r>
              <a:rPr lang="cs-CZ" sz="2000" b="1" dirty="0">
                <a:cs typeface="Calibri" panose="020F0502020204030204" pitchFamily="34" charset="0"/>
              </a:rPr>
              <a:t>b) v ochranných pásmech zdrojů přírodních léčivých a stolních minerálních vod</a:t>
            </a:r>
          </a:p>
          <a:p>
            <a:pPr marL="0" indent="182563">
              <a:buNone/>
            </a:pPr>
            <a:r>
              <a:rPr lang="cs-CZ" sz="2000" b="1" dirty="0">
                <a:cs typeface="Calibri" panose="020F0502020204030204" pitchFamily="34" charset="0"/>
              </a:rPr>
              <a:t>c) na území národních parků a národních přírodních rezervací</a:t>
            </a:r>
          </a:p>
          <a:p>
            <a:pPr marL="0" indent="0">
              <a:buNone/>
            </a:pPr>
            <a:r>
              <a:rPr lang="cs-CZ" sz="2000" b="1" dirty="0">
                <a:cs typeface="Calibri" panose="020F0502020204030204" pitchFamily="34" charset="0"/>
              </a:rPr>
              <a:t>dále lze zařadit lesy, u kterých veřejný zájem na zlepšení a ochraně životního prostředí nebo jiný oprávněný zájem na plnění mimoprodukčních funkcí lesa je nadřazen funkcím produkčním:</a:t>
            </a:r>
          </a:p>
          <a:p>
            <a:pPr marL="0" indent="182563">
              <a:buNone/>
            </a:pPr>
            <a:r>
              <a:rPr lang="cs-CZ" sz="2000" b="1" dirty="0">
                <a:cs typeface="Calibri" panose="020F0502020204030204" pitchFamily="34" charset="0"/>
              </a:rPr>
              <a:t>a) v prvních zónách CHKO a lesy v PR, NPP a PP</a:t>
            </a:r>
          </a:p>
          <a:p>
            <a:pPr marL="0" indent="182563">
              <a:buNone/>
            </a:pPr>
            <a:r>
              <a:rPr lang="cs-CZ" sz="2000" b="1" dirty="0">
                <a:cs typeface="Calibri" panose="020F0502020204030204" pitchFamily="34" charset="0"/>
              </a:rPr>
              <a:t>b) lázeňské</a:t>
            </a:r>
          </a:p>
          <a:p>
            <a:pPr marL="0" indent="182563">
              <a:buNone/>
            </a:pPr>
            <a:r>
              <a:rPr lang="cs-CZ" sz="2000" b="1" dirty="0">
                <a:cs typeface="Calibri" panose="020F0502020204030204" pitchFamily="34" charset="0"/>
              </a:rPr>
              <a:t>c) příměstské a další lesy se zvýšenou rekreační funkcí</a:t>
            </a:r>
          </a:p>
          <a:p>
            <a:pPr marL="0" indent="182563">
              <a:buNone/>
            </a:pPr>
            <a:r>
              <a:rPr lang="cs-CZ" sz="2000" b="1" dirty="0">
                <a:cs typeface="Calibri" panose="020F0502020204030204" pitchFamily="34" charset="0"/>
              </a:rPr>
              <a:t>d) sloužící lesnickému výzkumu a lesnické výuce,</a:t>
            </a:r>
          </a:p>
          <a:p>
            <a:pPr marL="0" indent="182563">
              <a:buNone/>
            </a:pPr>
            <a:r>
              <a:rPr lang="cs-CZ" sz="2000" b="1" dirty="0">
                <a:cs typeface="Calibri" panose="020F0502020204030204" pitchFamily="34" charset="0"/>
              </a:rPr>
              <a:t>e) se zvýšenou funkcí </a:t>
            </a:r>
            <a:r>
              <a:rPr lang="cs-CZ" sz="2000" b="1" dirty="0">
                <a:solidFill>
                  <a:srgbClr val="FF0000"/>
                </a:solidFill>
                <a:cs typeface="Calibri" panose="020F0502020204030204" pitchFamily="34" charset="0"/>
              </a:rPr>
              <a:t>půdoochrannou</a:t>
            </a:r>
            <a:r>
              <a:rPr lang="cs-CZ" sz="2000" b="1" dirty="0">
                <a:cs typeface="Calibri" panose="020F0502020204030204" pitchFamily="34" charset="0"/>
              </a:rPr>
              <a:t>, </a:t>
            </a:r>
            <a:r>
              <a:rPr lang="cs-CZ" sz="2000" b="1" dirty="0">
                <a:solidFill>
                  <a:srgbClr val="FF0000"/>
                </a:solidFill>
                <a:cs typeface="Calibri" panose="020F0502020204030204" pitchFamily="34" charset="0"/>
              </a:rPr>
              <a:t>vodoochrannou</a:t>
            </a:r>
            <a:r>
              <a:rPr lang="cs-CZ" sz="2000" b="1" dirty="0">
                <a:cs typeface="Calibri" panose="020F0502020204030204" pitchFamily="34" charset="0"/>
              </a:rPr>
              <a:t>, klimatickou nebo krajinotvornou,</a:t>
            </a:r>
          </a:p>
          <a:p>
            <a:pPr marL="0" indent="182563">
              <a:buNone/>
            </a:pPr>
            <a:r>
              <a:rPr lang="cs-CZ" sz="2000" b="1" dirty="0">
                <a:cs typeface="Calibri" panose="020F0502020204030204" pitchFamily="34" charset="0"/>
              </a:rPr>
              <a:t>f) potřebné pro zachování biologické různorodosti,</a:t>
            </a:r>
          </a:p>
          <a:p>
            <a:pPr marL="0" indent="182563">
              <a:buNone/>
            </a:pPr>
            <a:r>
              <a:rPr lang="cs-CZ" sz="2000" b="1" dirty="0">
                <a:cs typeface="Calibri" panose="020F0502020204030204" pitchFamily="34" charset="0"/>
              </a:rPr>
              <a:t>g) v uznaných oborách a v samostatných bažantnicích</a:t>
            </a:r>
          </a:p>
          <a:p>
            <a:pPr marL="0" indent="182563">
              <a:buNone/>
            </a:pPr>
            <a:r>
              <a:rPr lang="cs-CZ" sz="2000" b="1" dirty="0">
                <a:cs typeface="Calibri" panose="020F0502020204030204" pitchFamily="34" charset="0"/>
              </a:rPr>
              <a:t>h) v nichž jiný důležitý veřejný zájem vyžaduje odlišný způsob hospodaření</a:t>
            </a:r>
            <a:endParaRPr lang="cs-CZ" altLang="cs-CZ" b="1" dirty="0">
              <a:cs typeface="Calibri" panose="020F0502020204030204" pitchFamily="34" charset="0"/>
            </a:endParaRPr>
          </a:p>
        </p:txBody>
      </p:sp>
    </p:spTree>
    <p:extLst>
      <p:ext uri="{BB962C8B-B14F-4D97-AF65-F5344CB8AC3E}">
        <p14:creationId xmlns:p14="http://schemas.microsoft.com/office/powerpoint/2010/main" val="349511262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8199D73A-A139-3891-F65A-559D486431E1}"/>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
        <p:nvSpPr>
          <p:cNvPr id="492547" name="Rectangle 4">
            <a:extLst>
              <a:ext uri="{FF2B5EF4-FFF2-40B4-BE49-F238E27FC236}">
                <a16:creationId xmlns:a16="http://schemas.microsoft.com/office/drawing/2014/main" id="{6ABF3A8D-0F7F-89D7-81BB-864D7A7A0683}"/>
              </a:ext>
            </a:extLst>
          </p:cNvPr>
          <p:cNvSpPr>
            <a:spLocks noChangeArrowheads="1"/>
          </p:cNvSpPr>
          <p:nvPr/>
        </p:nvSpPr>
        <p:spPr bwMode="auto">
          <a:xfrm>
            <a:off x="107950" y="819149"/>
            <a:ext cx="8928100" cy="571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lvl="4" indent="0" eaLnBrk="1" hangingPunct="1">
              <a:buSzPct val="100000"/>
              <a:buNone/>
            </a:pPr>
            <a:r>
              <a:rPr lang="cs-CZ" altLang="cs-CZ" sz="2400" b="1" dirty="0">
                <a:cs typeface="Calibri" panose="020F0502020204030204" pitchFamily="34" charset="0"/>
              </a:rPr>
              <a:t>lesy hospodářské </a:t>
            </a:r>
            <a:r>
              <a:rPr lang="cs-CZ" altLang="cs-CZ" b="1" dirty="0">
                <a:cs typeface="Calibri" panose="020F0502020204030204" pitchFamily="34" charset="0"/>
              </a:rPr>
              <a:t>= </a:t>
            </a:r>
            <a:r>
              <a:rPr lang="cs-CZ" b="1" dirty="0">
                <a:cs typeface="Calibri" panose="020F0502020204030204" pitchFamily="34" charset="0"/>
              </a:rPr>
              <a:t>lesy, které nejsou lesy ochrannými nebo lesy zvláštního určení</a:t>
            </a:r>
          </a:p>
        </p:txBody>
      </p:sp>
    </p:spTree>
    <p:extLst>
      <p:ext uri="{BB962C8B-B14F-4D97-AF65-F5344CB8AC3E}">
        <p14:creationId xmlns:p14="http://schemas.microsoft.com/office/powerpoint/2010/main" val="339165781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obsah 2">
            <a:extLst>
              <a:ext uri="{FF2B5EF4-FFF2-40B4-BE49-F238E27FC236}">
                <a16:creationId xmlns:a16="http://schemas.microsoft.com/office/drawing/2014/main" id="{2DEC4877-C3A4-4160-8902-CD32D9D8DB6A}"/>
              </a:ext>
            </a:extLst>
          </p:cNvPr>
          <p:cNvSpPr>
            <a:spLocks noGrp="1"/>
          </p:cNvSpPr>
          <p:nvPr>
            <p:ph idx="1"/>
          </p:nvPr>
        </p:nvSpPr>
        <p:spPr>
          <a:xfrm>
            <a:off x="209582" y="1064623"/>
            <a:ext cx="8724836" cy="848702"/>
          </a:xfrm>
        </p:spPr>
        <p:txBody>
          <a:bodyPr>
            <a:noAutofit/>
          </a:bodyPr>
          <a:lstStyle/>
          <a:p>
            <a:pPr marL="0" indent="0">
              <a:buSzPct val="75000"/>
              <a:buNone/>
            </a:pPr>
            <a:r>
              <a:rPr lang="cs-CZ" altLang="cs-CZ" sz="1800" b="1" dirty="0">
                <a:solidFill>
                  <a:srgbClr val="FF0000"/>
                </a:solidFill>
              </a:rPr>
              <a:t>Cílový hospodářský soubor </a:t>
            </a:r>
            <a:r>
              <a:rPr lang="cs-CZ" altLang="cs-CZ" sz="1800" dirty="0"/>
              <a:t>– označení dvěma číslicemi</a:t>
            </a:r>
          </a:p>
          <a:p>
            <a:pPr marL="0" indent="0">
              <a:buSzPct val="75000"/>
              <a:buNone/>
            </a:pPr>
            <a:r>
              <a:rPr lang="cs-CZ" altLang="cs-CZ" sz="1800" b="1" dirty="0">
                <a:solidFill>
                  <a:srgbClr val="FF0000"/>
                </a:solidFill>
              </a:rPr>
              <a:t>Hospodářský soubor </a:t>
            </a:r>
            <a:r>
              <a:rPr lang="cs-CZ" altLang="cs-CZ" sz="1800" dirty="0"/>
              <a:t>(Porostní typ hospodářského souboru) – tři číslice</a:t>
            </a:r>
          </a:p>
          <a:p>
            <a:pPr marL="0" indent="0">
              <a:buSzPct val="75000"/>
              <a:buNone/>
            </a:pPr>
            <a:endParaRPr lang="cs-CZ" altLang="cs-CZ" sz="2100" dirty="0"/>
          </a:p>
        </p:txBody>
      </p:sp>
      <p:graphicFrame>
        <p:nvGraphicFramePr>
          <p:cNvPr id="6" name="Group 550">
            <a:extLst>
              <a:ext uri="{FF2B5EF4-FFF2-40B4-BE49-F238E27FC236}">
                <a16:creationId xmlns:a16="http://schemas.microsoft.com/office/drawing/2014/main" id="{DC112A54-9AFC-4329-848C-2E3BD7F62394}"/>
              </a:ext>
            </a:extLst>
          </p:cNvPr>
          <p:cNvGraphicFramePr>
            <a:graphicFrameLocks noGrp="1"/>
          </p:cNvGraphicFramePr>
          <p:nvPr>
            <p:extLst>
              <p:ext uri="{D42A27DB-BD31-4B8C-83A1-F6EECF244321}">
                <p14:modId xmlns:p14="http://schemas.microsoft.com/office/powerpoint/2010/main" val="2258819745"/>
              </p:ext>
            </p:extLst>
          </p:nvPr>
        </p:nvGraphicFramePr>
        <p:xfrm>
          <a:off x="1" y="2183606"/>
          <a:ext cx="9144000" cy="3032760"/>
        </p:xfrm>
        <a:graphic>
          <a:graphicData uri="http://schemas.openxmlformats.org/drawingml/2006/table">
            <a:tbl>
              <a:tblPr/>
              <a:tblGrid>
                <a:gridCol w="325438">
                  <a:extLst>
                    <a:ext uri="{9D8B030D-6E8A-4147-A177-3AD203B41FA5}">
                      <a16:colId xmlns:a16="http://schemas.microsoft.com/office/drawing/2014/main" val="988894007"/>
                    </a:ext>
                  </a:extLst>
                </a:gridCol>
                <a:gridCol w="2536825">
                  <a:extLst>
                    <a:ext uri="{9D8B030D-6E8A-4147-A177-3AD203B41FA5}">
                      <a16:colId xmlns:a16="http://schemas.microsoft.com/office/drawing/2014/main" val="1559881680"/>
                    </a:ext>
                  </a:extLst>
                </a:gridCol>
                <a:gridCol w="793750">
                  <a:extLst>
                    <a:ext uri="{9D8B030D-6E8A-4147-A177-3AD203B41FA5}">
                      <a16:colId xmlns:a16="http://schemas.microsoft.com/office/drawing/2014/main" val="4073226282"/>
                    </a:ext>
                  </a:extLst>
                </a:gridCol>
                <a:gridCol w="2544762">
                  <a:extLst>
                    <a:ext uri="{9D8B030D-6E8A-4147-A177-3AD203B41FA5}">
                      <a16:colId xmlns:a16="http://schemas.microsoft.com/office/drawing/2014/main" val="3216436892"/>
                    </a:ext>
                  </a:extLst>
                </a:gridCol>
                <a:gridCol w="463550">
                  <a:extLst>
                    <a:ext uri="{9D8B030D-6E8A-4147-A177-3AD203B41FA5}">
                      <a16:colId xmlns:a16="http://schemas.microsoft.com/office/drawing/2014/main" val="1836236317"/>
                    </a:ext>
                  </a:extLst>
                </a:gridCol>
                <a:gridCol w="2479675">
                  <a:extLst>
                    <a:ext uri="{9D8B030D-6E8A-4147-A177-3AD203B41FA5}">
                      <a16:colId xmlns:a16="http://schemas.microsoft.com/office/drawing/2014/main" val="3100287043"/>
                    </a:ext>
                  </a:extLst>
                </a:gridCol>
              </a:tblGrid>
              <a:tr h="228600">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1" i="0" u="none" strike="noStrike" cap="none" normalizeH="0" baseline="0" dirty="0">
                          <a:ln>
                            <a:noFill/>
                          </a:ln>
                          <a:solidFill>
                            <a:schemeClr val="tx1"/>
                          </a:solidFill>
                          <a:effectLst/>
                          <a:latin typeface="+mn-lt"/>
                        </a:rPr>
                        <a:t>I.</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1" i="0" u="none" strike="noStrike" cap="none" normalizeH="0" baseline="0" dirty="0">
                          <a:ln>
                            <a:noFill/>
                          </a:ln>
                          <a:solidFill>
                            <a:schemeClr val="tx1"/>
                          </a:solidFill>
                          <a:effectLst/>
                          <a:latin typeface="+mn-lt"/>
                        </a:rPr>
                        <a:t>Výšková poloha</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1" i="0" u="none" strike="noStrike" cap="none" normalizeH="0" baseline="0">
                          <a:ln>
                            <a:noFill/>
                          </a:ln>
                          <a:solidFill>
                            <a:schemeClr val="tx1"/>
                          </a:solidFill>
                          <a:effectLst/>
                          <a:latin typeface="+mn-lt"/>
                        </a:rPr>
                        <a:t>II.</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1" i="0" u="none" strike="noStrike" cap="none" normalizeH="0" baseline="0" dirty="0">
                          <a:ln>
                            <a:noFill/>
                          </a:ln>
                          <a:solidFill>
                            <a:srgbClr val="FF0000"/>
                          </a:solidFill>
                          <a:effectLst/>
                          <a:latin typeface="+mn-lt"/>
                        </a:rPr>
                        <a:t>Ekologická řada</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1" i="0" u="none" strike="noStrike" cap="none" normalizeH="0" baseline="0">
                          <a:ln>
                            <a:noFill/>
                          </a:ln>
                          <a:solidFill>
                            <a:schemeClr val="tx1"/>
                          </a:solidFill>
                          <a:effectLst/>
                          <a:latin typeface="+mn-lt"/>
                        </a:rPr>
                        <a:t>III.</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1" i="0" u="none" strike="noStrike" cap="none" normalizeH="0" baseline="0" dirty="0">
                          <a:ln>
                            <a:noFill/>
                          </a:ln>
                          <a:solidFill>
                            <a:schemeClr val="tx1"/>
                          </a:solidFill>
                          <a:effectLst/>
                          <a:latin typeface="+mn-lt"/>
                        </a:rPr>
                        <a:t>Porostní typ</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92007191"/>
                  </a:ext>
                </a:extLst>
              </a:tr>
              <a:tr h="228600">
                <a:tc rowSpan="3">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0</a:t>
                      </a:r>
                    </a:p>
                  </a:txBody>
                  <a:tcPr marL="68580" marR="68580" marT="34290" marB="34290"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rowSpan="3">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ochranný les</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1</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mimořádně nepříznivá stanoviště</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1</a:t>
                      </a:r>
                    </a:p>
                  </a:txBody>
                  <a:tcPr marL="68580" marR="68580" marT="34290" marB="34290"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smrkový</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09577986"/>
                  </a:ext>
                </a:extLst>
              </a:tr>
              <a:tr h="548640">
                <a:tc vMerge="1">
                  <a:txBody>
                    <a:bodyPr/>
                    <a:lstStyle/>
                    <a:p>
                      <a:endParaRPr lang="cs-CZ"/>
                    </a:p>
                  </a:txBody>
                  <a:tcPr/>
                </a:tc>
                <a:tc vMerge="1">
                  <a:txBody>
                    <a:bodyPr/>
                    <a:lstStyle/>
                    <a:p>
                      <a:endParaRPr lang="cs-CZ"/>
                    </a:p>
                  </a:txBody>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2</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vysokohorské lesy pod hranicí stromové vegetace, lesy na exponovaných hřebenech (= 8. LVS)</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2</a:t>
                      </a:r>
                    </a:p>
                  </a:txBody>
                  <a:tcPr marL="68580" marR="68580" marT="34290" marB="34290"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jedlový</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86148577"/>
                  </a:ext>
                </a:extLst>
              </a:tr>
              <a:tr h="228600">
                <a:tc vMerge="1">
                  <a:txBody>
                    <a:bodyPr/>
                    <a:lstStyle/>
                    <a:p>
                      <a:endParaRPr lang="cs-CZ"/>
                    </a:p>
                  </a:txBody>
                  <a:tcPr/>
                </a:tc>
                <a:tc vMerge="1">
                  <a:txBody>
                    <a:bodyPr/>
                    <a:lstStyle/>
                    <a:p>
                      <a:endParaRPr lang="cs-CZ"/>
                    </a:p>
                  </a:txBody>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3</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9 a 10. (L)VS</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3</a:t>
                      </a:r>
                    </a:p>
                  </a:txBody>
                  <a:tcPr marL="68580" marR="68580" marT="34290" marB="34290"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borový</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96986077"/>
                  </a:ext>
                </a:extLst>
              </a:tr>
              <a:tr h="228600">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1</a:t>
                      </a:r>
                    </a:p>
                  </a:txBody>
                  <a:tcPr marL="68580" marR="68580" marT="34290" marB="34290"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bory, luhy</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1(0)</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exponovaná stanoviště</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4</a:t>
                      </a:r>
                    </a:p>
                  </a:txBody>
                  <a:tcPr marL="68580" marR="68580" marT="34290" marB="34290"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ostatní jehličnany (modřín, douglaska)</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11392644"/>
                  </a:ext>
                </a:extLst>
              </a:tr>
              <a:tr h="228600">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2</a:t>
                      </a:r>
                    </a:p>
                  </a:txBody>
                  <a:tcPr marL="68580" marR="68580" marT="34290" marB="34290"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nižší, střední polohy</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3(2)</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kyselá stanoviště</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5</a:t>
                      </a:r>
                    </a:p>
                  </a:txBody>
                  <a:tcPr marL="68580" marR="68580" marT="34290" marB="34290"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dubový</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07918956"/>
                  </a:ext>
                </a:extLst>
              </a:tr>
              <a:tr h="228600">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3</a:t>
                      </a:r>
                    </a:p>
                  </a:txBody>
                  <a:tcPr marL="68580" marR="68580" marT="34290" marB="34290"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nižší, střední polohy (pouze 39)</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5(4)</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živná stanoviště</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6</a:t>
                      </a:r>
                    </a:p>
                  </a:txBody>
                  <a:tcPr marL="68580" marR="68580" marT="34290" marB="34290"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bukový</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52205641"/>
                  </a:ext>
                </a:extLst>
              </a:tr>
              <a:tr h="388620">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4</a:t>
                      </a:r>
                    </a:p>
                  </a:txBody>
                  <a:tcPr marL="68580" marR="68580" marT="34290" marB="34290"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střední polohy</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7(6)</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oglejená stanoviště</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7</a:t>
                      </a:r>
                    </a:p>
                  </a:txBody>
                  <a:tcPr marL="68580" marR="68580" marT="34290" marB="34290"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ostatní listnáče (cenné listnáče, bříza, habr, akát)</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03009936"/>
                  </a:ext>
                </a:extLst>
              </a:tr>
              <a:tr h="228600">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5</a:t>
                      </a:r>
                    </a:p>
                  </a:txBody>
                  <a:tcPr marL="68580" marR="68580" marT="34290" marB="34290"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vyšší polohy</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9(8)</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rgbClr val="FF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podmáčená stanoviště</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8</a:t>
                      </a:r>
                    </a:p>
                  </a:txBody>
                  <a:tcPr marL="68580" marR="68580" marT="34290" marB="34290"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dřeviny základní přípravné</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2609232"/>
                  </a:ext>
                </a:extLst>
              </a:tr>
              <a:tr h="228600">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7</a:t>
                      </a:r>
                    </a:p>
                  </a:txBody>
                  <a:tcPr marL="68580" marR="68580" marT="34290" marB="34290"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horské polohy</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vMerge="1">
                  <a:txBody>
                    <a:bodyPr/>
                    <a:lstStyle/>
                    <a:p>
                      <a:endParaRPr lang="cs-CZ"/>
                    </a:p>
                  </a:txBody>
                  <a:tcPr/>
                </a:tc>
                <a:tc vMerge="1">
                  <a:txBody>
                    <a:bodyPr/>
                    <a:lstStyle/>
                    <a:p>
                      <a:endParaRPr lang="cs-CZ"/>
                    </a:p>
                  </a:txBody>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a:ln>
                            <a:noFill/>
                          </a:ln>
                          <a:solidFill>
                            <a:schemeClr val="tx1"/>
                          </a:solidFill>
                          <a:effectLst/>
                          <a:latin typeface="+mn-lt"/>
                        </a:rPr>
                        <a:t>9</a:t>
                      </a:r>
                    </a:p>
                  </a:txBody>
                  <a:tcPr marL="68580" marR="68580" marT="34290" marB="34290"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100" b="0" i="0" u="none" strike="noStrike" cap="none" normalizeH="0" baseline="0" dirty="0">
                          <a:ln>
                            <a:noFill/>
                          </a:ln>
                          <a:solidFill>
                            <a:schemeClr val="tx1"/>
                          </a:solidFill>
                          <a:effectLst/>
                          <a:latin typeface="+mn-lt"/>
                        </a:rPr>
                        <a:t>výmladkový les</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33411295"/>
                  </a:ext>
                </a:extLst>
              </a:tr>
            </a:tbl>
          </a:graphicData>
        </a:graphic>
      </p:graphicFrame>
      <p:sp>
        <p:nvSpPr>
          <p:cNvPr id="4" name="Rectangle 2">
            <a:extLst>
              <a:ext uri="{FF2B5EF4-FFF2-40B4-BE49-F238E27FC236}">
                <a16:creationId xmlns:a16="http://schemas.microsoft.com/office/drawing/2014/main" id="{E11507EE-1826-5649-C51A-A0A29EB0238A}"/>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Tree>
    <p:extLst>
      <p:ext uri="{BB962C8B-B14F-4D97-AF65-F5344CB8AC3E}">
        <p14:creationId xmlns:p14="http://schemas.microsoft.com/office/powerpoint/2010/main" val="394403075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F2CD0234-5EA4-2E3D-291C-8D2255244D3B}"/>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
        <p:nvSpPr>
          <p:cNvPr id="478211" name="Rectangle 4">
            <a:extLst>
              <a:ext uri="{FF2B5EF4-FFF2-40B4-BE49-F238E27FC236}">
                <a16:creationId xmlns:a16="http://schemas.microsoft.com/office/drawing/2014/main" id="{53C6CE87-D343-C600-31FC-F538C154FA22}"/>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857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endParaRPr lang="cs-CZ" altLang="cs-CZ" sz="1800" b="1" dirty="0">
              <a:solidFill>
                <a:srgbClr val="FF0000"/>
              </a:solidFill>
              <a:cs typeface="Calibri" panose="020F0502020204030204" pitchFamily="34" charset="0"/>
            </a:endParaRPr>
          </a:p>
          <a:p>
            <a:pPr algn="ctr" eaLnBrk="1" hangingPunct="1">
              <a:buClr>
                <a:schemeClr val="hlink"/>
              </a:buClr>
              <a:buSzPct val="75000"/>
              <a:buFontTx/>
              <a:buNone/>
            </a:pPr>
            <a:r>
              <a:rPr lang="cs-CZ" altLang="cs-CZ" sz="4800" b="1" dirty="0">
                <a:solidFill>
                  <a:srgbClr val="FF0000"/>
                </a:solidFill>
                <a:cs typeface="Calibri" panose="020F0502020204030204" pitchFamily="34" charset="0"/>
              </a:rPr>
              <a:t>5   3   1 </a:t>
            </a:r>
          </a:p>
          <a:p>
            <a:pPr eaLnBrk="1" hangingPunct="1">
              <a:buClr>
                <a:schemeClr val="hlink"/>
              </a:buClr>
              <a:buSzPct val="75000"/>
              <a:buFontTx/>
              <a:buNone/>
            </a:pPr>
            <a:endParaRPr lang="cs-CZ" altLang="cs-CZ" sz="1800" b="1" dirty="0">
              <a:solidFill>
                <a:srgbClr val="FF0000"/>
              </a:solidFill>
              <a:cs typeface="Calibri" panose="020F0502020204030204" pitchFamily="34" charset="0"/>
            </a:endParaRPr>
          </a:p>
          <a:p>
            <a:pPr eaLnBrk="1" hangingPunct="1">
              <a:buClr>
                <a:schemeClr val="hlink"/>
              </a:buClr>
              <a:buSzPct val="75000"/>
              <a:buFontTx/>
              <a:buNone/>
            </a:pPr>
            <a:r>
              <a:rPr lang="cs-CZ" altLang="cs-CZ" sz="1800" b="1" dirty="0">
                <a:solidFill>
                  <a:srgbClr val="FF0000"/>
                </a:solidFill>
                <a:cs typeface="Calibri" panose="020F0502020204030204" pitchFamily="34" charset="0"/>
              </a:rPr>
              <a:t>Příklady:</a:t>
            </a:r>
          </a:p>
          <a:p>
            <a:pPr lvl="1" eaLnBrk="1" hangingPunct="1">
              <a:buSzPct val="75000"/>
              <a:buFont typeface="Arial" panose="020B0604020202020204" pitchFamily="34" charset="0"/>
              <a:buChar char="•"/>
            </a:pPr>
            <a:r>
              <a:rPr lang="cs-CZ" altLang="cs-CZ" sz="1800" b="1" dirty="0">
                <a:cs typeface="Calibri" panose="020F0502020204030204" pitchFamily="34" charset="0"/>
              </a:rPr>
              <a:t>531 = smrkové hospodářství kyselých stanovišť vyšších poloh, les hospodářský</a:t>
            </a:r>
          </a:p>
          <a:p>
            <a:pPr lvl="1" eaLnBrk="1" hangingPunct="1">
              <a:buSzPct val="75000"/>
              <a:buFont typeface="Arial" panose="020B0604020202020204" pitchFamily="34" charset="0"/>
              <a:buChar char="•"/>
            </a:pPr>
            <a:r>
              <a:rPr lang="cs-CZ" altLang="cs-CZ" sz="1800" b="1" dirty="0">
                <a:cs typeface="Calibri" panose="020F0502020204030204" pitchFamily="34" charset="0"/>
              </a:rPr>
              <a:t>133 = borové hospodářství přirozených borových stanovišť, les hospodářský</a:t>
            </a:r>
          </a:p>
          <a:p>
            <a:pPr lvl="1" eaLnBrk="1" hangingPunct="1">
              <a:buSzPct val="75000"/>
              <a:buFont typeface="Arial" panose="020B0604020202020204" pitchFamily="34" charset="0"/>
              <a:buChar char="•"/>
            </a:pPr>
            <a:r>
              <a:rPr lang="cs-CZ" altLang="cs-CZ" sz="1800" b="1" dirty="0">
                <a:cs typeface="Calibri" panose="020F0502020204030204" pitchFamily="34" charset="0"/>
              </a:rPr>
              <a:t>393 = borové hospodářství </a:t>
            </a:r>
            <a:r>
              <a:rPr lang="cs-CZ" altLang="cs-CZ" sz="1800" b="1" dirty="0">
                <a:solidFill>
                  <a:srgbClr val="FF0000"/>
                </a:solidFill>
                <a:cs typeface="Calibri" panose="020F0502020204030204" pitchFamily="34" charset="0"/>
              </a:rPr>
              <a:t>chudých</a:t>
            </a:r>
            <a:r>
              <a:rPr lang="cs-CZ" altLang="cs-CZ" sz="1800" b="1" dirty="0">
                <a:cs typeface="Calibri" panose="020F0502020204030204" pitchFamily="34" charset="0"/>
              </a:rPr>
              <a:t> podmáčených stanovišť nižších a středních poloh, les hospodářský</a:t>
            </a:r>
          </a:p>
          <a:p>
            <a:pPr lvl="1" eaLnBrk="1" hangingPunct="1">
              <a:buSzPct val="75000"/>
              <a:buFont typeface="Arial" panose="020B0604020202020204" pitchFamily="34" charset="0"/>
              <a:buChar char="•"/>
            </a:pPr>
            <a:r>
              <a:rPr lang="cs-CZ" altLang="cs-CZ" sz="1800" b="1" dirty="0">
                <a:cs typeface="Calibri" panose="020F0502020204030204" pitchFamily="34" charset="0"/>
              </a:rPr>
              <a:t>446 = bukové hospodářství živných stanovišť středních poloh, les zvláštního určení</a:t>
            </a:r>
          </a:p>
          <a:p>
            <a:pPr lvl="1" eaLnBrk="1" hangingPunct="1">
              <a:buSzPct val="75000"/>
              <a:buFont typeface="Arial" panose="020B0604020202020204" pitchFamily="34" charset="0"/>
              <a:buChar char="•"/>
            </a:pPr>
            <a:r>
              <a:rPr lang="cs-CZ" altLang="cs-CZ" sz="1800" b="1" dirty="0">
                <a:cs typeface="Calibri" panose="020F0502020204030204" pitchFamily="34" charset="0"/>
              </a:rPr>
              <a:t>016 = bukový typ lesa na mimořádně nepříznivých stanovištích, les ochranný</a:t>
            </a:r>
          </a:p>
          <a:p>
            <a:pPr lvl="1" eaLnBrk="1" hangingPunct="1">
              <a:buSzPct val="75000"/>
              <a:buFont typeface="Arial" panose="020B0604020202020204" pitchFamily="34" charset="0"/>
              <a:buChar char="•"/>
            </a:pPr>
            <a:r>
              <a:rPr lang="cs-CZ" altLang="cs-CZ" sz="1800" b="1" dirty="0">
                <a:cs typeface="Calibri" panose="020F0502020204030204" pitchFamily="34" charset="0"/>
              </a:rPr>
              <a:t>033 = borový typ lesa v klečovém vegetačním stupni, les ochranný</a:t>
            </a:r>
          </a:p>
        </p:txBody>
      </p:sp>
      <p:sp>
        <p:nvSpPr>
          <p:cNvPr id="13" name="Volný tvar: obrazec 12">
            <a:extLst>
              <a:ext uri="{FF2B5EF4-FFF2-40B4-BE49-F238E27FC236}">
                <a16:creationId xmlns:a16="http://schemas.microsoft.com/office/drawing/2014/main" id="{8B2699AB-DDB1-6483-72EF-B73DCBAFCFB6}"/>
              </a:ext>
            </a:extLst>
          </p:cNvPr>
          <p:cNvSpPr/>
          <p:nvPr/>
        </p:nvSpPr>
        <p:spPr>
          <a:xfrm>
            <a:off x="4584700" y="736589"/>
            <a:ext cx="736600" cy="596911"/>
          </a:xfrm>
          <a:custGeom>
            <a:avLst/>
            <a:gdLst>
              <a:gd name="connsiteX0" fmla="*/ 736600 w 736600"/>
              <a:gd name="connsiteY0" fmla="*/ 584211 h 596911"/>
              <a:gd name="connsiteX1" fmla="*/ 342900 w 736600"/>
              <a:gd name="connsiteY1" fmla="*/ 11 h 596911"/>
              <a:gd name="connsiteX2" fmla="*/ 0 w 736600"/>
              <a:gd name="connsiteY2" fmla="*/ 596911 h 596911"/>
              <a:gd name="connsiteX3" fmla="*/ 0 w 736600"/>
              <a:gd name="connsiteY3" fmla="*/ 596911 h 596911"/>
            </a:gdLst>
            <a:ahLst/>
            <a:cxnLst>
              <a:cxn ang="0">
                <a:pos x="connsiteX0" y="connsiteY0"/>
              </a:cxn>
              <a:cxn ang="0">
                <a:pos x="connsiteX1" y="connsiteY1"/>
              </a:cxn>
              <a:cxn ang="0">
                <a:pos x="connsiteX2" y="connsiteY2"/>
              </a:cxn>
              <a:cxn ang="0">
                <a:pos x="connsiteX3" y="connsiteY3"/>
              </a:cxn>
            </a:cxnLst>
            <a:rect l="l" t="t" r="r" b="b"/>
            <a:pathLst>
              <a:path w="736600" h="596911">
                <a:moveTo>
                  <a:pt x="736600" y="584211"/>
                </a:moveTo>
                <a:cubicBezTo>
                  <a:pt x="601133" y="291052"/>
                  <a:pt x="465667" y="-2106"/>
                  <a:pt x="342900" y="11"/>
                </a:cubicBezTo>
                <a:cubicBezTo>
                  <a:pt x="220133" y="2128"/>
                  <a:pt x="0" y="596911"/>
                  <a:pt x="0" y="596911"/>
                </a:cubicBezTo>
                <a:lnTo>
                  <a:pt x="0" y="596911"/>
                </a:ln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p>
        </p:txBody>
      </p:sp>
      <p:sp>
        <p:nvSpPr>
          <p:cNvPr id="14" name="Volný tvar: obrazec 13">
            <a:extLst>
              <a:ext uri="{FF2B5EF4-FFF2-40B4-BE49-F238E27FC236}">
                <a16:creationId xmlns:a16="http://schemas.microsoft.com/office/drawing/2014/main" id="{A19A3715-5C2E-62FF-0299-0E9130A42CC6}"/>
              </a:ext>
            </a:extLst>
          </p:cNvPr>
          <p:cNvSpPr/>
          <p:nvPr/>
        </p:nvSpPr>
        <p:spPr>
          <a:xfrm>
            <a:off x="3822701" y="715963"/>
            <a:ext cx="736600" cy="596911"/>
          </a:xfrm>
          <a:custGeom>
            <a:avLst/>
            <a:gdLst>
              <a:gd name="connsiteX0" fmla="*/ 736600 w 736600"/>
              <a:gd name="connsiteY0" fmla="*/ 584211 h 596911"/>
              <a:gd name="connsiteX1" fmla="*/ 342900 w 736600"/>
              <a:gd name="connsiteY1" fmla="*/ 11 h 596911"/>
              <a:gd name="connsiteX2" fmla="*/ 0 w 736600"/>
              <a:gd name="connsiteY2" fmla="*/ 596911 h 596911"/>
              <a:gd name="connsiteX3" fmla="*/ 0 w 736600"/>
              <a:gd name="connsiteY3" fmla="*/ 596911 h 596911"/>
            </a:gdLst>
            <a:ahLst/>
            <a:cxnLst>
              <a:cxn ang="0">
                <a:pos x="connsiteX0" y="connsiteY0"/>
              </a:cxn>
              <a:cxn ang="0">
                <a:pos x="connsiteX1" y="connsiteY1"/>
              </a:cxn>
              <a:cxn ang="0">
                <a:pos x="connsiteX2" y="connsiteY2"/>
              </a:cxn>
              <a:cxn ang="0">
                <a:pos x="connsiteX3" y="connsiteY3"/>
              </a:cxn>
            </a:cxnLst>
            <a:rect l="l" t="t" r="r" b="b"/>
            <a:pathLst>
              <a:path w="736600" h="596911">
                <a:moveTo>
                  <a:pt x="736600" y="584211"/>
                </a:moveTo>
                <a:cubicBezTo>
                  <a:pt x="601133" y="291052"/>
                  <a:pt x="465667" y="-2106"/>
                  <a:pt x="342900" y="11"/>
                </a:cubicBezTo>
                <a:cubicBezTo>
                  <a:pt x="220133" y="2128"/>
                  <a:pt x="0" y="596911"/>
                  <a:pt x="0" y="596911"/>
                </a:cubicBezTo>
                <a:lnTo>
                  <a:pt x="0" y="596911"/>
                </a:ln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1972F765-12D5-583D-5203-78E51540796F}"/>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
        <p:nvSpPr>
          <p:cNvPr id="480259" name="Rectangle 4">
            <a:extLst>
              <a:ext uri="{FF2B5EF4-FFF2-40B4-BE49-F238E27FC236}">
                <a16:creationId xmlns:a16="http://schemas.microsoft.com/office/drawing/2014/main" id="{B201EFA9-BC58-C38E-CAD3-A67461985012}"/>
              </a:ext>
            </a:extLst>
          </p:cNvPr>
          <p:cNvSpPr>
            <a:spLocks noChangeArrowheads="1"/>
          </p:cNvSpPr>
          <p:nvPr/>
        </p:nvSpPr>
        <p:spPr bwMode="auto">
          <a:xfrm>
            <a:off x="0" y="763588"/>
            <a:ext cx="91440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257300" indent="-342900">
              <a:spcBef>
                <a:spcPct val="20000"/>
              </a:spcBef>
              <a:buChar char="•"/>
              <a:defRPr sz="2400">
                <a:solidFill>
                  <a:schemeClr val="tx1"/>
                </a:solidFill>
                <a:latin typeface="Calibri" panose="020F0502020204030204" pitchFamily="34" charset="0"/>
              </a:defRPr>
            </a:lvl3pPr>
            <a:lvl4pPr marL="1714500" indent="-342900">
              <a:spcBef>
                <a:spcPct val="20000"/>
              </a:spcBef>
              <a:buChar char="–"/>
              <a:defRPr sz="2000">
                <a:solidFill>
                  <a:schemeClr val="tx1"/>
                </a:solidFill>
                <a:latin typeface="Calibri" panose="020F0502020204030204" pitchFamily="34" charset="0"/>
              </a:defRPr>
            </a:lvl4pPr>
            <a:lvl5pPr marL="2171700" indent="-342900">
              <a:spcBef>
                <a:spcPct val="20000"/>
              </a:spcBef>
              <a:buChar char="»"/>
              <a:defRPr sz="2000">
                <a:solidFill>
                  <a:schemeClr val="tx1"/>
                </a:solidFill>
                <a:latin typeface="Calibri" panose="020F0502020204030204" pitchFamily="34" charset="0"/>
              </a:defRPr>
            </a:lvl5pPr>
            <a:lvl6pPr marL="2628900" indent="-342900" eaLnBrk="0" fontAlgn="base" hangingPunct="0">
              <a:spcBef>
                <a:spcPct val="20000"/>
              </a:spcBef>
              <a:spcAft>
                <a:spcPct val="0"/>
              </a:spcAft>
              <a:buChar char="»"/>
              <a:defRPr sz="2000">
                <a:solidFill>
                  <a:schemeClr val="tx1"/>
                </a:solidFill>
                <a:latin typeface="Calibri" panose="020F0502020204030204" pitchFamily="34" charset="0"/>
              </a:defRPr>
            </a:lvl6pPr>
            <a:lvl7pPr marL="3086100" indent="-342900" eaLnBrk="0" fontAlgn="base" hangingPunct="0">
              <a:spcBef>
                <a:spcPct val="20000"/>
              </a:spcBef>
              <a:spcAft>
                <a:spcPct val="0"/>
              </a:spcAft>
              <a:buChar char="»"/>
              <a:defRPr sz="2000">
                <a:solidFill>
                  <a:schemeClr val="tx1"/>
                </a:solidFill>
                <a:latin typeface="Calibri" panose="020F0502020204030204" pitchFamily="34" charset="0"/>
              </a:defRPr>
            </a:lvl7pPr>
            <a:lvl8pPr marL="3543300" indent="-342900" eaLnBrk="0" fontAlgn="base" hangingPunct="0">
              <a:spcBef>
                <a:spcPct val="20000"/>
              </a:spcBef>
              <a:spcAft>
                <a:spcPct val="0"/>
              </a:spcAft>
              <a:buChar char="»"/>
              <a:defRPr sz="2000">
                <a:solidFill>
                  <a:schemeClr val="tx1"/>
                </a:solidFill>
                <a:latin typeface="Calibri" panose="020F0502020204030204" pitchFamily="34" charset="0"/>
              </a:defRPr>
            </a:lvl8pPr>
            <a:lvl9pPr marL="4000500" indent="-3429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r>
              <a:rPr lang="cs-CZ" altLang="cs-CZ" sz="1800" b="1">
                <a:cs typeface="Calibri" panose="020F0502020204030204" pitchFamily="34" charset="0"/>
              </a:rPr>
              <a:t>Příloha č. 2 k vyhlášce 298/2018 Sb. </a:t>
            </a:r>
            <a:r>
              <a:rPr lang="cs-CZ" altLang="cs-CZ" sz="1800">
                <a:cs typeface="Calibri" panose="020F0502020204030204" pitchFamily="34" charset="0"/>
              </a:rPr>
              <a:t>– Vyhláška o zpracování oblastních plánů rozvoje lesů a        o vymezení hospodářských souborů</a:t>
            </a:r>
          </a:p>
        </p:txBody>
      </p:sp>
      <p:graphicFrame>
        <p:nvGraphicFramePr>
          <p:cNvPr id="2" name="Tabulka 2">
            <a:extLst>
              <a:ext uri="{FF2B5EF4-FFF2-40B4-BE49-F238E27FC236}">
                <a16:creationId xmlns:a16="http://schemas.microsoft.com/office/drawing/2014/main" id="{4A961640-BF1D-8607-FCCC-7BE73A4CF6CB}"/>
              </a:ext>
            </a:extLst>
          </p:cNvPr>
          <p:cNvGraphicFramePr>
            <a:graphicFrameLocks noGrp="1"/>
          </p:cNvGraphicFramePr>
          <p:nvPr/>
        </p:nvGraphicFramePr>
        <p:xfrm>
          <a:off x="0" y="1397000"/>
          <a:ext cx="9144000" cy="175260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958050">
                  <a:extLst>
                    <a:ext uri="{9D8B030D-6E8A-4147-A177-3AD203B41FA5}">
                      <a16:colId xmlns:a16="http://schemas.microsoft.com/office/drawing/2014/main" val="20004"/>
                    </a:ext>
                  </a:extLst>
                </a:gridCol>
                <a:gridCol w="1073950">
                  <a:extLst>
                    <a:ext uri="{9D8B030D-6E8A-4147-A177-3AD203B41FA5}">
                      <a16:colId xmlns:a16="http://schemas.microsoft.com/office/drawing/2014/main" val="20005"/>
                    </a:ext>
                  </a:extLst>
                </a:gridCol>
                <a:gridCol w="1016000">
                  <a:extLst>
                    <a:ext uri="{9D8B030D-6E8A-4147-A177-3AD203B41FA5}">
                      <a16:colId xmlns:a16="http://schemas.microsoft.com/office/drawing/2014/main" val="20006"/>
                    </a:ext>
                  </a:extLst>
                </a:gridCol>
                <a:gridCol w="1150410">
                  <a:extLst>
                    <a:ext uri="{9D8B030D-6E8A-4147-A177-3AD203B41FA5}">
                      <a16:colId xmlns:a16="http://schemas.microsoft.com/office/drawing/2014/main" val="20007"/>
                    </a:ext>
                  </a:extLst>
                </a:gridCol>
                <a:gridCol w="881590">
                  <a:extLst>
                    <a:ext uri="{9D8B030D-6E8A-4147-A177-3AD203B41FA5}">
                      <a16:colId xmlns:a16="http://schemas.microsoft.com/office/drawing/2014/main" val="20008"/>
                    </a:ext>
                  </a:extLst>
                </a:gridCol>
              </a:tblGrid>
              <a:tr h="640138">
                <a:tc gridSpan="4">
                  <a:txBody>
                    <a:bodyPr/>
                    <a:lstStyle/>
                    <a:p>
                      <a:pPr algn="ctr"/>
                      <a:r>
                        <a:rPr lang="cs-CZ" sz="1800" b="1" dirty="0">
                          <a:solidFill>
                            <a:schemeClr val="tx1"/>
                          </a:solidFill>
                          <a:latin typeface="Calibri" panose="020F0502020204030204" pitchFamily="34" charset="0"/>
                          <a:cs typeface="Calibri" panose="020F0502020204030204" pitchFamily="34" charset="0"/>
                        </a:rPr>
                        <a:t>Vymezení cílových HS</a:t>
                      </a:r>
                    </a:p>
                  </a:txBody>
                  <a:tcPr marT="45724" marB="45724"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r>
                        <a:rPr lang="cs-CZ" sz="1800" b="1" dirty="0">
                          <a:solidFill>
                            <a:schemeClr val="tx1"/>
                          </a:solidFill>
                          <a:latin typeface="Calibri" panose="020F0502020204030204" pitchFamily="34" charset="0"/>
                          <a:cs typeface="Calibri" panose="020F0502020204030204" pitchFamily="34" charset="0"/>
                        </a:rPr>
                        <a:t>Min. MZD (%)</a:t>
                      </a: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b="1" dirty="0">
                          <a:solidFill>
                            <a:schemeClr val="tx1"/>
                          </a:solidFill>
                          <a:latin typeface="Calibri" panose="020F0502020204030204" pitchFamily="34" charset="0"/>
                          <a:cs typeface="Calibri" panose="020F0502020204030204" pitchFamily="34" charset="0"/>
                        </a:rPr>
                        <a:t>Doporuč. MZD (%)</a:t>
                      </a:r>
                    </a:p>
                    <a:p>
                      <a:pPr algn="ctr"/>
                      <a:endParaRPr lang="cs-CZ" sz="1800" b="1" dirty="0">
                        <a:solidFill>
                          <a:schemeClr val="tx1"/>
                        </a:solidFill>
                        <a:latin typeface="Calibri" panose="020F0502020204030204" pitchFamily="34" charset="0"/>
                        <a:cs typeface="Calibri" panose="020F0502020204030204" pitchFamily="34"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3">
                  <a:txBody>
                    <a:bodyPr/>
                    <a:lstStyle/>
                    <a:p>
                      <a:pPr algn="ctr"/>
                      <a:r>
                        <a:rPr lang="cs-CZ" sz="1800" b="1" dirty="0">
                          <a:solidFill>
                            <a:schemeClr val="tx1"/>
                          </a:solidFill>
                          <a:latin typeface="Calibri" panose="020F0502020204030204" pitchFamily="34" charset="0"/>
                          <a:cs typeface="Calibri" panose="020F0502020204030204" pitchFamily="34" charset="0"/>
                        </a:rPr>
                        <a:t>Rámcové vymezení druhové skladby porostů</a:t>
                      </a:r>
                    </a:p>
                  </a:txBody>
                  <a:tcPr marT="45724" marB="45724"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72324">
                <a:tc gridSpan="3">
                  <a:txBody>
                    <a:bodyPr/>
                    <a:lstStyle/>
                    <a:p>
                      <a:pPr algn="ctr"/>
                      <a:r>
                        <a:rPr lang="cs-CZ" sz="1800" b="1" dirty="0">
                          <a:solidFill>
                            <a:schemeClr val="tx1"/>
                          </a:solidFill>
                          <a:latin typeface="Calibri" panose="020F0502020204030204" pitchFamily="34" charset="0"/>
                          <a:cs typeface="Calibri" panose="020F0502020204030204" pitchFamily="34" charset="0"/>
                        </a:rPr>
                        <a:t>CHS a PCHS (podsoubor)</a:t>
                      </a:r>
                    </a:p>
                  </a:txBody>
                  <a:tcPr marT="45724" marB="45724"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cs-CZ" sz="1800" b="1" dirty="0">
                          <a:solidFill>
                            <a:schemeClr val="tx1"/>
                          </a:solidFill>
                          <a:latin typeface="Calibri" panose="020F0502020204030204" pitchFamily="34" charset="0"/>
                          <a:cs typeface="Calibri" panose="020F0502020204030204" pitchFamily="34" charset="0"/>
                        </a:rPr>
                        <a:t>SLT</a:t>
                      </a: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v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cs-CZ" sz="1800" b="1" dirty="0">
                          <a:solidFill>
                            <a:schemeClr val="tx1"/>
                          </a:solidFill>
                          <a:latin typeface="Calibri" panose="020F0502020204030204" pitchFamily="34" charset="0"/>
                          <a:cs typeface="Calibri" panose="020F0502020204030204" pitchFamily="34" charset="0"/>
                        </a:rPr>
                        <a:t>Dřeviny základní</a:t>
                      </a: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cs-CZ" sz="1800" b="1" dirty="0">
                          <a:solidFill>
                            <a:schemeClr val="tx1"/>
                          </a:solidFill>
                          <a:latin typeface="Calibri" panose="020F0502020204030204" pitchFamily="34" charset="0"/>
                          <a:cs typeface="Calibri" panose="020F0502020204030204" pitchFamily="34" charset="0"/>
                        </a:rPr>
                        <a:t>MZD</a:t>
                      </a:r>
                    </a:p>
                  </a:txBody>
                  <a:tcPr marT="45724" marB="45724"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40138">
                <a:tc>
                  <a:txBody>
                    <a:bodyPr/>
                    <a:lstStyle/>
                    <a:p>
                      <a:pPr algn="ctr"/>
                      <a:r>
                        <a:rPr lang="cs-CZ" sz="1800" b="1" dirty="0" err="1">
                          <a:solidFill>
                            <a:schemeClr val="tx1"/>
                          </a:solidFill>
                          <a:latin typeface="Calibri" panose="020F0502020204030204" pitchFamily="34" charset="0"/>
                          <a:cs typeface="Calibri" panose="020F0502020204030204" pitchFamily="34" charset="0"/>
                        </a:rPr>
                        <a:t>Ozn</a:t>
                      </a:r>
                      <a:r>
                        <a:rPr lang="cs-CZ" sz="1800" b="1" dirty="0">
                          <a:solidFill>
                            <a:schemeClr val="tx1"/>
                          </a:solidFill>
                          <a:latin typeface="Calibri" panose="020F0502020204030204" pitchFamily="34" charset="0"/>
                          <a:cs typeface="Calibri" panose="020F0502020204030204" pitchFamily="34" charset="0"/>
                        </a:rPr>
                        <a:t>. CHS</a:t>
                      </a:r>
                    </a:p>
                  </a:txBody>
                  <a:tcPr marT="45724" marB="45724"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cs-CZ" sz="1800" b="1" dirty="0">
                          <a:solidFill>
                            <a:schemeClr val="tx1"/>
                          </a:solidFill>
                          <a:latin typeface="Calibri" panose="020F0502020204030204" pitchFamily="34" charset="0"/>
                          <a:cs typeface="Calibri" panose="020F0502020204030204" pitchFamily="34" charset="0"/>
                        </a:rPr>
                        <a:t>Název CHS</a:t>
                      </a: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cs-CZ" sz="1800" b="1" dirty="0" err="1">
                          <a:solidFill>
                            <a:schemeClr val="tx1"/>
                          </a:solidFill>
                          <a:latin typeface="Calibri" panose="020F0502020204030204" pitchFamily="34" charset="0"/>
                          <a:cs typeface="Calibri" panose="020F0502020204030204" pitchFamily="34" charset="0"/>
                        </a:rPr>
                        <a:t>Ozn</a:t>
                      </a:r>
                      <a:r>
                        <a:rPr lang="cs-CZ" sz="1800" b="1" dirty="0">
                          <a:solidFill>
                            <a:schemeClr val="tx1"/>
                          </a:solidFill>
                          <a:latin typeface="Calibri" panose="020F0502020204030204" pitchFamily="34" charset="0"/>
                          <a:cs typeface="Calibri" panose="020F0502020204030204" pitchFamily="34" charset="0"/>
                        </a:rPr>
                        <a:t>. PCHS</a:t>
                      </a: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vMerge="1">
                  <a:txBody>
                    <a:bodyPr/>
                    <a:lstStyle/>
                    <a:p>
                      <a:r>
                        <a:rPr lang="cs-CZ" dirty="0"/>
                        <a:t>SLT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r>
                        <a:rPr lang="cs-CZ" dirty="0"/>
                        <a:t>Min. MZD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Doporuč. MZD (%)</a:t>
                      </a:r>
                    </a:p>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cs-CZ" sz="1800" b="1" dirty="0">
                          <a:solidFill>
                            <a:schemeClr val="tx1"/>
                          </a:solidFill>
                          <a:latin typeface="Calibri" panose="020F0502020204030204" pitchFamily="34" charset="0"/>
                          <a:cs typeface="Calibri" panose="020F0502020204030204" pitchFamily="34" charset="0"/>
                        </a:rPr>
                        <a:t>Cílové (DZC)</a:t>
                      </a: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cs-CZ" sz="1800" b="1" dirty="0">
                          <a:solidFill>
                            <a:schemeClr val="tx1"/>
                          </a:solidFill>
                          <a:latin typeface="Calibri" panose="020F0502020204030204" pitchFamily="34" charset="0"/>
                          <a:cs typeface="Calibri" panose="020F0502020204030204" pitchFamily="34" charset="0"/>
                        </a:rPr>
                        <a:t>Přípravné (DZP)</a:t>
                      </a: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vMerge="1">
                  <a:txBody>
                    <a:bodyPr/>
                    <a:lstStyle/>
                    <a:p>
                      <a:r>
                        <a:rPr lang="cs-CZ" dirty="0"/>
                        <a:t>MZD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480290" name="TextovéPole 2">
            <a:extLst>
              <a:ext uri="{FF2B5EF4-FFF2-40B4-BE49-F238E27FC236}">
                <a16:creationId xmlns:a16="http://schemas.microsoft.com/office/drawing/2014/main" id="{0C34A8C5-DCD2-5B5B-AFF2-4F6775649569}"/>
              </a:ext>
            </a:extLst>
          </p:cNvPr>
          <p:cNvSpPr txBox="1">
            <a:spLocks noChangeArrowheads="1"/>
          </p:cNvSpPr>
          <p:nvPr/>
        </p:nvSpPr>
        <p:spPr bwMode="auto">
          <a:xfrm>
            <a:off x="71438" y="3317875"/>
            <a:ext cx="9001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cs-CZ" altLang="cs-CZ" b="1">
                <a:latin typeface="Calibri" panose="020F0502020204030204" pitchFamily="34" charset="0"/>
                <a:cs typeface="Calibri" panose="020F0502020204030204" pitchFamily="34" charset="0"/>
              </a:rPr>
              <a:t>Cílové hospodářské soubory jsou tvořeny hospodářsky příbuznými soubory lesních typů nebo jejich částmi.</a:t>
            </a:r>
            <a:endParaRPr lang="cs-CZ" altLang="cs-CZ" sz="1000" b="1">
              <a:latin typeface="Calibri" panose="020F0502020204030204" pitchFamily="34" charset="0"/>
              <a:cs typeface="Calibri" panose="020F0502020204030204" pitchFamily="34" charset="0"/>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1972F765-12D5-583D-5203-78E51540796F}"/>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
        <p:nvSpPr>
          <p:cNvPr id="480259" name="Rectangle 4">
            <a:extLst>
              <a:ext uri="{FF2B5EF4-FFF2-40B4-BE49-F238E27FC236}">
                <a16:creationId xmlns:a16="http://schemas.microsoft.com/office/drawing/2014/main" id="{B201EFA9-BC58-C38E-CAD3-A67461985012}"/>
              </a:ext>
            </a:extLst>
          </p:cNvPr>
          <p:cNvSpPr>
            <a:spLocks noChangeArrowheads="1"/>
          </p:cNvSpPr>
          <p:nvPr/>
        </p:nvSpPr>
        <p:spPr bwMode="auto">
          <a:xfrm>
            <a:off x="0" y="763588"/>
            <a:ext cx="91440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257300" indent="-342900">
              <a:spcBef>
                <a:spcPct val="20000"/>
              </a:spcBef>
              <a:buChar char="•"/>
              <a:defRPr sz="2400">
                <a:solidFill>
                  <a:schemeClr val="tx1"/>
                </a:solidFill>
                <a:latin typeface="Calibri" panose="020F0502020204030204" pitchFamily="34" charset="0"/>
              </a:defRPr>
            </a:lvl3pPr>
            <a:lvl4pPr marL="1714500" indent="-342900">
              <a:spcBef>
                <a:spcPct val="20000"/>
              </a:spcBef>
              <a:buChar char="–"/>
              <a:defRPr sz="2000">
                <a:solidFill>
                  <a:schemeClr val="tx1"/>
                </a:solidFill>
                <a:latin typeface="Calibri" panose="020F0502020204030204" pitchFamily="34" charset="0"/>
              </a:defRPr>
            </a:lvl4pPr>
            <a:lvl5pPr marL="2171700" indent="-342900">
              <a:spcBef>
                <a:spcPct val="20000"/>
              </a:spcBef>
              <a:buChar char="»"/>
              <a:defRPr sz="2000">
                <a:solidFill>
                  <a:schemeClr val="tx1"/>
                </a:solidFill>
                <a:latin typeface="Calibri" panose="020F0502020204030204" pitchFamily="34" charset="0"/>
              </a:defRPr>
            </a:lvl5pPr>
            <a:lvl6pPr marL="2628900" indent="-342900" eaLnBrk="0" fontAlgn="base" hangingPunct="0">
              <a:spcBef>
                <a:spcPct val="20000"/>
              </a:spcBef>
              <a:spcAft>
                <a:spcPct val="0"/>
              </a:spcAft>
              <a:buChar char="»"/>
              <a:defRPr sz="2000">
                <a:solidFill>
                  <a:schemeClr val="tx1"/>
                </a:solidFill>
                <a:latin typeface="Calibri" panose="020F0502020204030204" pitchFamily="34" charset="0"/>
              </a:defRPr>
            </a:lvl6pPr>
            <a:lvl7pPr marL="3086100" indent="-342900" eaLnBrk="0" fontAlgn="base" hangingPunct="0">
              <a:spcBef>
                <a:spcPct val="20000"/>
              </a:spcBef>
              <a:spcAft>
                <a:spcPct val="0"/>
              </a:spcAft>
              <a:buChar char="»"/>
              <a:defRPr sz="2000">
                <a:solidFill>
                  <a:schemeClr val="tx1"/>
                </a:solidFill>
                <a:latin typeface="Calibri" panose="020F0502020204030204" pitchFamily="34" charset="0"/>
              </a:defRPr>
            </a:lvl7pPr>
            <a:lvl8pPr marL="3543300" indent="-342900" eaLnBrk="0" fontAlgn="base" hangingPunct="0">
              <a:spcBef>
                <a:spcPct val="20000"/>
              </a:spcBef>
              <a:spcAft>
                <a:spcPct val="0"/>
              </a:spcAft>
              <a:buChar char="»"/>
              <a:defRPr sz="2000">
                <a:solidFill>
                  <a:schemeClr val="tx1"/>
                </a:solidFill>
                <a:latin typeface="Calibri" panose="020F0502020204030204" pitchFamily="34" charset="0"/>
              </a:defRPr>
            </a:lvl8pPr>
            <a:lvl9pPr marL="4000500" indent="-3429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r>
              <a:rPr lang="cs-CZ" altLang="cs-CZ" sz="1800" b="1">
                <a:cs typeface="Calibri" panose="020F0502020204030204" pitchFamily="34" charset="0"/>
              </a:rPr>
              <a:t>Příloha č. 2 k vyhlášce 298/2018 Sb. </a:t>
            </a:r>
            <a:r>
              <a:rPr lang="cs-CZ" altLang="cs-CZ" sz="1800">
                <a:cs typeface="Calibri" panose="020F0502020204030204" pitchFamily="34" charset="0"/>
              </a:rPr>
              <a:t>– Vyhláška o zpracování oblastních plánů rozvoje lesů a        o vymezení hospodářských souborů</a:t>
            </a:r>
          </a:p>
        </p:txBody>
      </p:sp>
      <p:pic>
        <p:nvPicPr>
          <p:cNvPr id="4" name="Obrázek 3">
            <a:extLst>
              <a:ext uri="{FF2B5EF4-FFF2-40B4-BE49-F238E27FC236}">
                <a16:creationId xmlns:a16="http://schemas.microsoft.com/office/drawing/2014/main" id="{674F9D80-37F7-20FE-AC82-7844E9E079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55302"/>
            <a:ext cx="9144000" cy="4436347"/>
          </a:xfrm>
          <a:prstGeom prst="rect">
            <a:avLst/>
          </a:prstGeom>
        </p:spPr>
      </p:pic>
    </p:spTree>
    <p:extLst>
      <p:ext uri="{BB962C8B-B14F-4D97-AF65-F5344CB8AC3E}">
        <p14:creationId xmlns:p14="http://schemas.microsoft.com/office/powerpoint/2010/main" val="372355098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306" name="Obrázek 4">
            <a:extLst>
              <a:ext uri="{FF2B5EF4-FFF2-40B4-BE49-F238E27FC236}">
                <a16:creationId xmlns:a16="http://schemas.microsoft.com/office/drawing/2014/main" id="{CD75984E-722A-863F-C700-DCC23172DBD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6388" y="0"/>
            <a:ext cx="8475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a:extLst>
              <a:ext uri="{FF2B5EF4-FFF2-40B4-BE49-F238E27FC236}">
                <a16:creationId xmlns:a16="http://schemas.microsoft.com/office/drawing/2014/main" id="{8F9A28EE-8A50-27BF-7513-6A889AD9252C}"/>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Biogeografie ČR</a:t>
            </a:r>
          </a:p>
        </p:txBody>
      </p:sp>
      <p:sp>
        <p:nvSpPr>
          <p:cNvPr id="53251" name="Zástupný symbol pro obsah 2">
            <a:extLst>
              <a:ext uri="{FF2B5EF4-FFF2-40B4-BE49-F238E27FC236}">
                <a16:creationId xmlns:a16="http://schemas.microsoft.com/office/drawing/2014/main" id="{3B2BD143-A9AC-5C25-59C1-8A6ADC715271}"/>
              </a:ext>
            </a:extLst>
          </p:cNvPr>
          <p:cNvSpPr txBox="1">
            <a:spLocks noChangeArrowheads="1"/>
          </p:cNvSpPr>
          <p:nvPr/>
        </p:nvSpPr>
        <p:spPr bwMode="auto">
          <a:xfrm>
            <a:off x="115888" y="881063"/>
            <a:ext cx="8777287"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8575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1"/>
            <a:r>
              <a:rPr lang="cs-CZ" altLang="cs-CZ" sz="2000" b="1"/>
              <a:t>Biogeografické podprovincie, v ČR 4:</a:t>
            </a:r>
          </a:p>
          <a:p>
            <a:pPr lvl="2"/>
            <a:r>
              <a:rPr lang="cs-CZ" altLang="cs-CZ" sz="2000" b="1"/>
              <a:t>Hercynská, </a:t>
            </a:r>
          </a:p>
          <a:p>
            <a:pPr lvl="2"/>
            <a:r>
              <a:rPr lang="cs-CZ" altLang="cs-CZ" sz="2000" b="1"/>
              <a:t>Polonská, </a:t>
            </a:r>
          </a:p>
          <a:p>
            <a:pPr lvl="2"/>
            <a:r>
              <a:rPr lang="cs-CZ" altLang="cs-CZ" sz="2000" b="1"/>
              <a:t>Severopanonská</a:t>
            </a:r>
          </a:p>
          <a:p>
            <a:pPr lvl="2"/>
            <a:r>
              <a:rPr lang="cs-CZ" altLang="cs-CZ" sz="2000" b="1"/>
              <a:t>Západokarpatská</a:t>
            </a:r>
          </a:p>
          <a:p>
            <a:pPr lvl="2">
              <a:buFontTx/>
              <a:buNone/>
            </a:pPr>
            <a:endParaRPr lang="cs-CZ" altLang="cs-CZ" sz="1600" b="1"/>
          </a:p>
        </p:txBody>
      </p:sp>
      <p:pic>
        <p:nvPicPr>
          <p:cNvPr id="53252" name="Obrázek 7">
            <a:extLst>
              <a:ext uri="{FF2B5EF4-FFF2-40B4-BE49-F238E27FC236}">
                <a16:creationId xmlns:a16="http://schemas.microsoft.com/office/drawing/2014/main" id="{1FF29EF4-249C-2094-74B2-21A6722BBD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675" y="2889250"/>
            <a:ext cx="624205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Obrázek 9">
            <a:extLst>
              <a:ext uri="{FF2B5EF4-FFF2-40B4-BE49-F238E27FC236}">
                <a16:creationId xmlns:a16="http://schemas.microsoft.com/office/drawing/2014/main" id="{1D446F84-817D-DAC2-55F8-533F531DC84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3525" y="5908675"/>
            <a:ext cx="2514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1972F765-12D5-583D-5203-78E51540796F}"/>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
        <p:nvSpPr>
          <p:cNvPr id="480259" name="Rectangle 4">
            <a:extLst>
              <a:ext uri="{FF2B5EF4-FFF2-40B4-BE49-F238E27FC236}">
                <a16:creationId xmlns:a16="http://schemas.microsoft.com/office/drawing/2014/main" id="{B201EFA9-BC58-C38E-CAD3-A67461985012}"/>
              </a:ext>
            </a:extLst>
          </p:cNvPr>
          <p:cNvSpPr>
            <a:spLocks noChangeArrowheads="1"/>
          </p:cNvSpPr>
          <p:nvPr/>
        </p:nvSpPr>
        <p:spPr bwMode="auto">
          <a:xfrm>
            <a:off x="0" y="763588"/>
            <a:ext cx="91440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257300" indent="-342900">
              <a:spcBef>
                <a:spcPct val="20000"/>
              </a:spcBef>
              <a:buChar char="•"/>
              <a:defRPr sz="2400">
                <a:solidFill>
                  <a:schemeClr val="tx1"/>
                </a:solidFill>
                <a:latin typeface="Calibri" panose="020F0502020204030204" pitchFamily="34" charset="0"/>
              </a:defRPr>
            </a:lvl3pPr>
            <a:lvl4pPr marL="1714500" indent="-342900">
              <a:spcBef>
                <a:spcPct val="20000"/>
              </a:spcBef>
              <a:buChar char="–"/>
              <a:defRPr sz="2000">
                <a:solidFill>
                  <a:schemeClr val="tx1"/>
                </a:solidFill>
                <a:latin typeface="Calibri" panose="020F0502020204030204" pitchFamily="34" charset="0"/>
              </a:defRPr>
            </a:lvl4pPr>
            <a:lvl5pPr marL="2171700" indent="-342900">
              <a:spcBef>
                <a:spcPct val="20000"/>
              </a:spcBef>
              <a:buChar char="»"/>
              <a:defRPr sz="2000">
                <a:solidFill>
                  <a:schemeClr val="tx1"/>
                </a:solidFill>
                <a:latin typeface="Calibri" panose="020F0502020204030204" pitchFamily="34" charset="0"/>
              </a:defRPr>
            </a:lvl5pPr>
            <a:lvl6pPr marL="2628900" indent="-342900" eaLnBrk="0" fontAlgn="base" hangingPunct="0">
              <a:spcBef>
                <a:spcPct val="20000"/>
              </a:spcBef>
              <a:spcAft>
                <a:spcPct val="0"/>
              </a:spcAft>
              <a:buChar char="»"/>
              <a:defRPr sz="2000">
                <a:solidFill>
                  <a:schemeClr val="tx1"/>
                </a:solidFill>
                <a:latin typeface="Calibri" panose="020F0502020204030204" pitchFamily="34" charset="0"/>
              </a:defRPr>
            </a:lvl6pPr>
            <a:lvl7pPr marL="3086100" indent="-342900" eaLnBrk="0" fontAlgn="base" hangingPunct="0">
              <a:spcBef>
                <a:spcPct val="20000"/>
              </a:spcBef>
              <a:spcAft>
                <a:spcPct val="0"/>
              </a:spcAft>
              <a:buChar char="»"/>
              <a:defRPr sz="2000">
                <a:solidFill>
                  <a:schemeClr val="tx1"/>
                </a:solidFill>
                <a:latin typeface="Calibri" panose="020F0502020204030204" pitchFamily="34" charset="0"/>
              </a:defRPr>
            </a:lvl7pPr>
            <a:lvl8pPr marL="3543300" indent="-342900" eaLnBrk="0" fontAlgn="base" hangingPunct="0">
              <a:spcBef>
                <a:spcPct val="20000"/>
              </a:spcBef>
              <a:spcAft>
                <a:spcPct val="0"/>
              </a:spcAft>
              <a:buChar char="»"/>
              <a:defRPr sz="2000">
                <a:solidFill>
                  <a:schemeClr val="tx1"/>
                </a:solidFill>
                <a:latin typeface="Calibri" panose="020F0502020204030204" pitchFamily="34" charset="0"/>
              </a:defRPr>
            </a:lvl8pPr>
            <a:lvl9pPr marL="4000500" indent="-3429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r>
              <a:rPr lang="cs-CZ" altLang="cs-CZ" sz="1800" b="1" dirty="0">
                <a:cs typeface="Calibri" panose="020F0502020204030204" pitchFamily="34" charset="0"/>
              </a:rPr>
              <a:t>Rámcové </a:t>
            </a:r>
            <a:r>
              <a:rPr lang="cs-CZ" altLang="cs-CZ" sz="1800" b="1">
                <a:cs typeface="Calibri" panose="020F0502020204030204" pitchFamily="34" charset="0"/>
              </a:rPr>
              <a:t>směrnice hospodaření</a:t>
            </a:r>
            <a:endParaRPr lang="cs-CZ" altLang="cs-CZ" sz="1800" dirty="0">
              <a:cs typeface="Calibri" panose="020F0502020204030204" pitchFamily="34" charset="0"/>
            </a:endParaRPr>
          </a:p>
        </p:txBody>
      </p:sp>
      <p:pic>
        <p:nvPicPr>
          <p:cNvPr id="3" name="Obrázek 2">
            <a:extLst>
              <a:ext uri="{FF2B5EF4-FFF2-40B4-BE49-F238E27FC236}">
                <a16:creationId xmlns:a16="http://schemas.microsoft.com/office/drawing/2014/main" id="{A4404813-C600-4366-BE4C-68521F22A460}"/>
              </a:ext>
            </a:extLst>
          </p:cNvPr>
          <p:cNvPicPr>
            <a:picLocks noChangeAspect="1"/>
          </p:cNvPicPr>
          <p:nvPr/>
        </p:nvPicPr>
        <p:blipFill rotWithShape="1">
          <a:blip r:embed="rId3"/>
          <a:srcRect b="2309"/>
          <a:stretch/>
        </p:blipFill>
        <p:spPr>
          <a:xfrm>
            <a:off x="4459458" y="638690"/>
            <a:ext cx="4626207" cy="6219310"/>
          </a:xfrm>
          <a:prstGeom prst="rect">
            <a:avLst/>
          </a:prstGeom>
        </p:spPr>
      </p:pic>
    </p:spTree>
    <p:extLst>
      <p:ext uri="{BB962C8B-B14F-4D97-AF65-F5344CB8AC3E}">
        <p14:creationId xmlns:p14="http://schemas.microsoft.com/office/powerpoint/2010/main" val="216800215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56818DBF-9EFC-71A3-845D-76117D2DA7AC}"/>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graphicFrame>
        <p:nvGraphicFramePr>
          <p:cNvPr id="2" name="Tabulka 3">
            <a:extLst>
              <a:ext uri="{FF2B5EF4-FFF2-40B4-BE49-F238E27FC236}">
                <a16:creationId xmlns:a16="http://schemas.microsoft.com/office/drawing/2014/main" id="{64C2527C-2FB8-A51A-6256-34C52DDD6B53}"/>
              </a:ext>
            </a:extLst>
          </p:cNvPr>
          <p:cNvGraphicFramePr>
            <a:graphicFrameLocks noGrp="1"/>
          </p:cNvGraphicFramePr>
          <p:nvPr>
            <p:extLst>
              <p:ext uri="{D42A27DB-BD31-4B8C-83A1-F6EECF244321}">
                <p14:modId xmlns:p14="http://schemas.microsoft.com/office/powerpoint/2010/main" val="2152841912"/>
              </p:ext>
            </p:extLst>
          </p:nvPr>
        </p:nvGraphicFramePr>
        <p:xfrm>
          <a:off x="14609" y="2331720"/>
          <a:ext cx="9129391" cy="2171248"/>
        </p:xfrm>
        <a:graphic>
          <a:graphicData uri="http://schemas.openxmlformats.org/drawingml/2006/table">
            <a:tbl>
              <a:tblPr firstRow="1" bandRow="1">
                <a:tableStyleId>{5C22544A-7EE6-4342-B048-85BDC9FD1C3A}</a:tableStyleId>
              </a:tblPr>
              <a:tblGrid>
                <a:gridCol w="2622176">
                  <a:extLst>
                    <a:ext uri="{9D8B030D-6E8A-4147-A177-3AD203B41FA5}">
                      <a16:colId xmlns:a16="http://schemas.microsoft.com/office/drawing/2014/main" val="783626846"/>
                    </a:ext>
                  </a:extLst>
                </a:gridCol>
                <a:gridCol w="1301443">
                  <a:extLst>
                    <a:ext uri="{9D8B030D-6E8A-4147-A177-3AD203B41FA5}">
                      <a16:colId xmlns:a16="http://schemas.microsoft.com/office/drawing/2014/main" val="2953012087"/>
                    </a:ext>
                  </a:extLst>
                </a:gridCol>
                <a:gridCol w="1301443">
                  <a:extLst>
                    <a:ext uri="{9D8B030D-6E8A-4147-A177-3AD203B41FA5}">
                      <a16:colId xmlns:a16="http://schemas.microsoft.com/office/drawing/2014/main" val="1493453549"/>
                    </a:ext>
                  </a:extLst>
                </a:gridCol>
                <a:gridCol w="1301443">
                  <a:extLst>
                    <a:ext uri="{9D8B030D-6E8A-4147-A177-3AD203B41FA5}">
                      <a16:colId xmlns:a16="http://schemas.microsoft.com/office/drawing/2014/main" val="3981666217"/>
                    </a:ext>
                  </a:extLst>
                </a:gridCol>
                <a:gridCol w="1301443">
                  <a:extLst>
                    <a:ext uri="{9D8B030D-6E8A-4147-A177-3AD203B41FA5}">
                      <a16:colId xmlns:a16="http://schemas.microsoft.com/office/drawing/2014/main" val="2408548465"/>
                    </a:ext>
                  </a:extLst>
                </a:gridCol>
                <a:gridCol w="1301443">
                  <a:extLst>
                    <a:ext uri="{9D8B030D-6E8A-4147-A177-3AD203B41FA5}">
                      <a16:colId xmlns:a16="http://schemas.microsoft.com/office/drawing/2014/main" val="2832236536"/>
                    </a:ext>
                  </a:extLst>
                </a:gridCol>
              </a:tblGrid>
              <a:tr h="444249">
                <a:tc>
                  <a:txBody>
                    <a:bodyPr/>
                    <a:lstStyle/>
                    <a:p>
                      <a:endParaRPr lang="cs-CZ"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sz="2400" dirty="0">
                          <a:solidFill>
                            <a:schemeClr val="tx1"/>
                          </a:solidFill>
                        </a:rPr>
                        <a:t>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altLang="cs-CZ" sz="2400" b="1" dirty="0">
                          <a:solidFill>
                            <a:schemeClr val="tx1"/>
                          </a:solidFill>
                        </a:rPr>
                        <a:t>=</a:t>
                      </a:r>
                      <a:r>
                        <a:rPr lang="en-GB" altLang="cs-CZ" sz="2400" b="1" dirty="0">
                          <a:solidFill>
                            <a:schemeClr val="tx1"/>
                          </a:solidFill>
                        </a:rPr>
                        <a:t>&gt;</a:t>
                      </a: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altLang="cs-CZ" sz="2400" b="1" dirty="0">
                          <a:solidFill>
                            <a:schemeClr val="tx1"/>
                          </a:solidFill>
                        </a:rPr>
                        <a:t>SLT</a:t>
                      </a: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altLang="cs-CZ" sz="2400" b="1" dirty="0">
                          <a:solidFill>
                            <a:schemeClr val="tx1"/>
                          </a:solidFill>
                        </a:rPr>
                        <a:t>=</a:t>
                      </a:r>
                      <a:r>
                        <a:rPr lang="en-GB" altLang="cs-CZ" sz="2400" b="1" dirty="0">
                          <a:solidFill>
                            <a:schemeClr val="tx1"/>
                          </a:solidFill>
                        </a:rPr>
                        <a:t>&gt;</a:t>
                      </a: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altLang="cs-CZ" sz="2400" b="1" dirty="0">
                          <a:solidFill>
                            <a:schemeClr val="tx1"/>
                          </a:solidFill>
                        </a:rPr>
                        <a:t>CHS</a:t>
                      </a: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768510253"/>
                  </a:ext>
                </a:extLst>
              </a:tr>
              <a:tr h="444249">
                <a:tc>
                  <a:txBody>
                    <a:bodyPr/>
                    <a:lstStyle/>
                    <a:p>
                      <a:r>
                        <a:rPr lang="cs-CZ" sz="2400" b="1" dirty="0">
                          <a:solidFill>
                            <a:schemeClr val="tx1"/>
                          </a:solidFill>
                        </a:rPr>
                        <a:t>Plíva (1971)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sz="2400" dirty="0">
                          <a:solidFill>
                            <a:schemeClr val="tx1"/>
                          </a:solidFill>
                        </a:rPr>
                        <a:t>651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748789"/>
                  </a:ext>
                </a:extLst>
              </a:tr>
              <a:tr h="799648">
                <a:tc>
                  <a:txBody>
                    <a:bodyPr/>
                    <a:lstStyle/>
                    <a:p>
                      <a:r>
                        <a:rPr lang="cs-CZ" sz="2400" b="1" dirty="0">
                          <a:solidFill>
                            <a:schemeClr val="tx1"/>
                          </a:solidFill>
                        </a:rPr>
                        <a:t>± 2001 (OPRL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sz="2400" dirty="0">
                          <a:solidFill>
                            <a:schemeClr val="tx1"/>
                          </a:solidFill>
                        </a:rPr>
                        <a:t>1032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4893036"/>
                  </a:ext>
                </a:extLst>
              </a:tr>
              <a:tr h="444249">
                <a:tc>
                  <a:txBody>
                    <a:bodyPr/>
                    <a:lstStyle/>
                    <a:p>
                      <a:r>
                        <a:rPr lang="cs-CZ" sz="2400" b="1" dirty="0">
                          <a:solidFill>
                            <a:schemeClr val="tx1"/>
                          </a:solidFill>
                        </a:rPr>
                        <a:t>1. 1. 2019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sz="2400" b="1" dirty="0">
                          <a:solidFill>
                            <a:schemeClr val="tx1"/>
                          </a:solidFill>
                        </a:rPr>
                        <a:t>804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cs-CZ" sz="2400" b="1">
                          <a:solidFill>
                            <a:schemeClr val="tx1"/>
                          </a:solidFill>
                        </a:rPr>
                        <a:t>182</a:t>
                      </a:r>
                      <a:endParaRPr lang="cs-CZ"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cs-CZ" sz="2400" b="1" dirty="0">
                          <a:solidFill>
                            <a:schemeClr val="tx1"/>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7306077"/>
                  </a:ext>
                </a:extLst>
              </a:tr>
            </a:tbl>
          </a:graphicData>
        </a:graphic>
      </p:graphicFrame>
    </p:spTree>
    <p:extLst>
      <p:ext uri="{BB962C8B-B14F-4D97-AF65-F5344CB8AC3E}">
        <p14:creationId xmlns:p14="http://schemas.microsoft.com/office/powerpoint/2010/main" val="45939953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Obrázek 3">
            <a:extLst>
              <a:ext uri="{FF2B5EF4-FFF2-40B4-BE49-F238E27FC236}">
                <a16:creationId xmlns:a16="http://schemas.microsoft.com/office/drawing/2014/main" id="{33CFD214-C364-0F97-36DB-52ACB7F42D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 y="188913"/>
            <a:ext cx="9134475" cy="653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Přímá spojnice se šipkou 7">
            <a:extLst>
              <a:ext uri="{FF2B5EF4-FFF2-40B4-BE49-F238E27FC236}">
                <a16:creationId xmlns:a16="http://schemas.microsoft.com/office/drawing/2014/main" id="{3616DDEE-31FC-D18B-5C1F-D9E735F5509D}"/>
              </a:ext>
            </a:extLst>
          </p:cNvPr>
          <p:cNvCxnSpPr/>
          <p:nvPr/>
        </p:nvCxnSpPr>
        <p:spPr>
          <a:xfrm flipH="1">
            <a:off x="762061" y="773705"/>
            <a:ext cx="1711325" cy="12160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Ovál 1">
            <a:extLst>
              <a:ext uri="{FF2B5EF4-FFF2-40B4-BE49-F238E27FC236}">
                <a16:creationId xmlns:a16="http://schemas.microsoft.com/office/drawing/2014/main" id="{3D7B8566-2BC6-B9C3-2E4B-562B34C74477}"/>
              </a:ext>
            </a:extLst>
          </p:cNvPr>
          <p:cNvSpPr/>
          <p:nvPr/>
        </p:nvSpPr>
        <p:spPr>
          <a:xfrm>
            <a:off x="341530" y="863600"/>
            <a:ext cx="1215135" cy="75554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2" name="Skupina 21">
            <a:extLst>
              <a:ext uri="{FF2B5EF4-FFF2-40B4-BE49-F238E27FC236}">
                <a16:creationId xmlns:a16="http://schemas.microsoft.com/office/drawing/2014/main" id="{7621B165-E10A-FA45-7EC2-F8822EEBD465}"/>
              </a:ext>
            </a:extLst>
          </p:cNvPr>
          <p:cNvGrpSpPr/>
          <p:nvPr/>
        </p:nvGrpSpPr>
        <p:grpSpPr>
          <a:xfrm>
            <a:off x="6047556" y="1493785"/>
            <a:ext cx="2484884" cy="4194320"/>
            <a:chOff x="6047556" y="1493785"/>
            <a:chExt cx="2484884" cy="4194320"/>
          </a:xfrm>
        </p:grpSpPr>
        <p:cxnSp>
          <p:nvCxnSpPr>
            <p:cNvPr id="7" name="Přímá spojnice se šipkou 6">
              <a:extLst>
                <a:ext uri="{FF2B5EF4-FFF2-40B4-BE49-F238E27FC236}">
                  <a16:creationId xmlns:a16="http://schemas.microsoft.com/office/drawing/2014/main" id="{0880694E-2085-2791-887D-B80F8C361289}"/>
                </a:ext>
              </a:extLst>
            </p:cNvPr>
            <p:cNvCxnSpPr/>
            <p:nvPr/>
          </p:nvCxnSpPr>
          <p:spPr>
            <a:xfrm flipH="1">
              <a:off x="6047556" y="1493785"/>
              <a:ext cx="1711325" cy="12160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1" name="Skupina 20">
              <a:extLst>
                <a:ext uri="{FF2B5EF4-FFF2-40B4-BE49-F238E27FC236}">
                  <a16:creationId xmlns:a16="http://schemas.microsoft.com/office/drawing/2014/main" id="{73DAEBCD-29A0-8049-DC7B-E091CB0B4FAD}"/>
                </a:ext>
              </a:extLst>
            </p:cNvPr>
            <p:cNvGrpSpPr/>
            <p:nvPr/>
          </p:nvGrpSpPr>
          <p:grpSpPr>
            <a:xfrm>
              <a:off x="6372225" y="3789040"/>
              <a:ext cx="2160215" cy="1899065"/>
              <a:chOff x="6372225" y="3789040"/>
              <a:chExt cx="2160215" cy="1899065"/>
            </a:xfrm>
          </p:grpSpPr>
          <p:cxnSp>
            <p:nvCxnSpPr>
              <p:cNvPr id="10" name="Přímá spojnice se šipkou 9">
                <a:extLst>
                  <a:ext uri="{FF2B5EF4-FFF2-40B4-BE49-F238E27FC236}">
                    <a16:creationId xmlns:a16="http://schemas.microsoft.com/office/drawing/2014/main" id="{A42C67ED-1A60-1214-2C86-28AD0C2C3261}"/>
                  </a:ext>
                </a:extLst>
              </p:cNvPr>
              <p:cNvCxnSpPr>
                <a:cxnSpLocks/>
              </p:cNvCxnSpPr>
              <p:nvPr/>
            </p:nvCxnSpPr>
            <p:spPr>
              <a:xfrm>
                <a:off x="6372225" y="4157755"/>
                <a:ext cx="2025650" cy="15303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Přímá spojnice se šipkou 2">
                <a:extLst>
                  <a:ext uri="{FF2B5EF4-FFF2-40B4-BE49-F238E27FC236}">
                    <a16:creationId xmlns:a16="http://schemas.microsoft.com/office/drawing/2014/main" id="{E85E6F03-1928-59F8-7A4E-5B3E1DDC530C}"/>
                  </a:ext>
                </a:extLst>
              </p:cNvPr>
              <p:cNvCxnSpPr>
                <a:cxnSpLocks/>
              </p:cNvCxnSpPr>
              <p:nvPr/>
            </p:nvCxnSpPr>
            <p:spPr>
              <a:xfrm flipV="1">
                <a:off x="6372225" y="3789040"/>
                <a:ext cx="2160215" cy="3591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2" name="Skupina 11">
            <a:extLst>
              <a:ext uri="{FF2B5EF4-FFF2-40B4-BE49-F238E27FC236}">
                <a16:creationId xmlns:a16="http://schemas.microsoft.com/office/drawing/2014/main" id="{64B792CB-DDD5-433B-E409-1D24EF8A9A27}"/>
              </a:ext>
            </a:extLst>
          </p:cNvPr>
          <p:cNvGrpSpPr/>
          <p:nvPr/>
        </p:nvGrpSpPr>
        <p:grpSpPr>
          <a:xfrm>
            <a:off x="2096725" y="1169895"/>
            <a:ext cx="6166385" cy="1322855"/>
            <a:chOff x="2096725" y="1169895"/>
            <a:chExt cx="6166385" cy="1322855"/>
          </a:xfrm>
        </p:grpSpPr>
        <p:sp>
          <p:nvSpPr>
            <p:cNvPr id="5" name="Ovál 4">
              <a:extLst>
                <a:ext uri="{FF2B5EF4-FFF2-40B4-BE49-F238E27FC236}">
                  <a16:creationId xmlns:a16="http://schemas.microsoft.com/office/drawing/2014/main" id="{D644C5B2-8972-F2E0-C428-AC3602C2838E}"/>
                </a:ext>
              </a:extLst>
            </p:cNvPr>
            <p:cNvSpPr/>
            <p:nvPr/>
          </p:nvSpPr>
          <p:spPr>
            <a:xfrm>
              <a:off x="2096725" y="1169895"/>
              <a:ext cx="376661" cy="32389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F58EDF8E-A179-0452-12EA-A4B3BE1830E3}"/>
                </a:ext>
              </a:extLst>
            </p:cNvPr>
            <p:cNvSpPr/>
            <p:nvPr/>
          </p:nvSpPr>
          <p:spPr>
            <a:xfrm>
              <a:off x="2215119" y="2168860"/>
              <a:ext cx="376661" cy="32389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a:extLst>
                <a:ext uri="{FF2B5EF4-FFF2-40B4-BE49-F238E27FC236}">
                  <a16:creationId xmlns:a16="http://schemas.microsoft.com/office/drawing/2014/main" id="{24F51331-5300-C0EB-C2A6-EEFC16844754}"/>
                </a:ext>
              </a:extLst>
            </p:cNvPr>
            <p:cNvSpPr/>
            <p:nvPr/>
          </p:nvSpPr>
          <p:spPr>
            <a:xfrm>
              <a:off x="7886449" y="1619146"/>
              <a:ext cx="376661" cy="32389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7" name="Skupina 16">
            <a:extLst>
              <a:ext uri="{FF2B5EF4-FFF2-40B4-BE49-F238E27FC236}">
                <a16:creationId xmlns:a16="http://schemas.microsoft.com/office/drawing/2014/main" id="{4EB56481-5586-FD63-FE58-0056CCC9568F}"/>
              </a:ext>
            </a:extLst>
          </p:cNvPr>
          <p:cNvGrpSpPr/>
          <p:nvPr/>
        </p:nvGrpSpPr>
        <p:grpSpPr>
          <a:xfrm>
            <a:off x="341530" y="2680118"/>
            <a:ext cx="2115920" cy="3098350"/>
            <a:chOff x="341530" y="2680118"/>
            <a:chExt cx="2115920" cy="3098350"/>
          </a:xfrm>
        </p:grpSpPr>
        <p:cxnSp>
          <p:nvCxnSpPr>
            <p:cNvPr id="15" name="Přímá spojnice se šipkou 14">
              <a:extLst>
                <a:ext uri="{FF2B5EF4-FFF2-40B4-BE49-F238E27FC236}">
                  <a16:creationId xmlns:a16="http://schemas.microsoft.com/office/drawing/2014/main" id="{F7535A29-8C67-6C6A-A107-0A16159DAD8E}"/>
                </a:ext>
              </a:extLst>
            </p:cNvPr>
            <p:cNvCxnSpPr>
              <a:cxnSpLocks/>
            </p:cNvCxnSpPr>
            <p:nvPr/>
          </p:nvCxnSpPr>
          <p:spPr>
            <a:xfrm flipH="1">
              <a:off x="1106615" y="4779150"/>
              <a:ext cx="1350835" cy="9993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a:extLst>
                <a:ext uri="{FF2B5EF4-FFF2-40B4-BE49-F238E27FC236}">
                  <a16:creationId xmlns:a16="http://schemas.microsoft.com/office/drawing/2014/main" id="{5B4DF419-F5EF-9792-6A03-73E5C40ADD41}"/>
                </a:ext>
              </a:extLst>
            </p:cNvPr>
            <p:cNvCxnSpPr>
              <a:cxnSpLocks/>
            </p:cNvCxnSpPr>
            <p:nvPr/>
          </p:nvCxnSpPr>
          <p:spPr>
            <a:xfrm flipH="1">
              <a:off x="341530" y="2680118"/>
              <a:ext cx="1350835" cy="9993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Skupina 18">
            <a:extLst>
              <a:ext uri="{FF2B5EF4-FFF2-40B4-BE49-F238E27FC236}">
                <a16:creationId xmlns:a16="http://schemas.microsoft.com/office/drawing/2014/main" id="{8A09E696-9ED6-B969-DE61-024A02712E94}"/>
              </a:ext>
            </a:extLst>
          </p:cNvPr>
          <p:cNvGrpSpPr/>
          <p:nvPr/>
        </p:nvGrpSpPr>
        <p:grpSpPr>
          <a:xfrm>
            <a:off x="5292080" y="0"/>
            <a:ext cx="1713479" cy="6858000"/>
            <a:chOff x="5292080" y="0"/>
            <a:chExt cx="1713479" cy="6858000"/>
          </a:xfrm>
        </p:grpSpPr>
        <p:cxnSp>
          <p:nvCxnSpPr>
            <p:cNvPr id="14" name="Přímá spojnice 13">
              <a:extLst>
                <a:ext uri="{FF2B5EF4-FFF2-40B4-BE49-F238E27FC236}">
                  <a16:creationId xmlns:a16="http://schemas.microsoft.com/office/drawing/2014/main" id="{FA8CED4C-A054-B4AE-29B5-EE8FC116F8F2}"/>
                </a:ext>
              </a:extLst>
            </p:cNvPr>
            <p:cNvCxnSpPr/>
            <p:nvPr/>
          </p:nvCxnSpPr>
          <p:spPr>
            <a:xfrm>
              <a:off x="5292080" y="0"/>
              <a:ext cx="0" cy="6858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Přímá spojnice se šipkou 17">
              <a:extLst>
                <a:ext uri="{FF2B5EF4-FFF2-40B4-BE49-F238E27FC236}">
                  <a16:creationId xmlns:a16="http://schemas.microsoft.com/office/drawing/2014/main" id="{04DE18C9-2DC9-72D1-A85D-D84F2FA8874B}"/>
                </a:ext>
              </a:extLst>
            </p:cNvPr>
            <p:cNvCxnSpPr>
              <a:cxnSpLocks/>
            </p:cNvCxnSpPr>
            <p:nvPr/>
          </p:nvCxnSpPr>
          <p:spPr>
            <a:xfrm flipH="1">
              <a:off x="5618052" y="722620"/>
              <a:ext cx="1387507" cy="10584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Ovál 19">
            <a:extLst>
              <a:ext uri="{FF2B5EF4-FFF2-40B4-BE49-F238E27FC236}">
                <a16:creationId xmlns:a16="http://schemas.microsoft.com/office/drawing/2014/main" id="{E2FF53AA-A74D-0783-709C-CD0C77F00E5A}"/>
              </a:ext>
            </a:extLst>
          </p:cNvPr>
          <p:cNvSpPr/>
          <p:nvPr/>
        </p:nvSpPr>
        <p:spPr>
          <a:xfrm>
            <a:off x="9524" y="5994285"/>
            <a:ext cx="9124949" cy="86371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0-#ppt_w/2"/>
                                          </p:val>
                                        </p:tav>
                                        <p:tav tm="100000">
                                          <p:val>
                                            <p:strVal val="#ppt_x"/>
                                          </p:val>
                                        </p:tav>
                                      </p:tavLst>
                                    </p:anim>
                                    <p:anim calcmode="lin" valueType="num">
                                      <p:cBhvr additive="base">
                                        <p:cTn id="44"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4">
            <a:extLst>
              <a:ext uri="{FF2B5EF4-FFF2-40B4-BE49-F238E27FC236}">
                <a16:creationId xmlns:a16="http://schemas.microsoft.com/office/drawing/2014/main" id="{3CC52F7F-74D3-5E9E-CBE2-C64D143CF5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346075"/>
            <a:ext cx="9163050" cy="606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5701" name="Picture 5">
            <a:extLst>
              <a:ext uri="{FF2B5EF4-FFF2-40B4-BE49-F238E27FC236}">
                <a16:creationId xmlns:a16="http://schemas.microsoft.com/office/drawing/2014/main" id="{2C36B135-B0FC-AC63-6B56-FE25534984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85750"/>
            <a:ext cx="9144000" cy="649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5701"/>
                                        </p:tgtEl>
                                        <p:attrNameLst>
                                          <p:attrName>style.visibility</p:attrName>
                                        </p:attrNameLst>
                                      </p:cBhvr>
                                      <p:to>
                                        <p:strVal val="visible"/>
                                      </p:to>
                                    </p:set>
                                    <p:animEffect transition="in" filter="fade">
                                      <p:cBhvr>
                                        <p:cTn id="7" dur="2000"/>
                                        <p:tgtEl>
                                          <p:spTgt spid="285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1972F765-12D5-583D-5203-78E51540796F}"/>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
        <p:nvSpPr>
          <p:cNvPr id="3" name="Rectangle 4">
            <a:extLst>
              <a:ext uri="{FF2B5EF4-FFF2-40B4-BE49-F238E27FC236}">
                <a16:creationId xmlns:a16="http://schemas.microsoft.com/office/drawing/2014/main" id="{40ADA561-C2B7-F8D5-865D-0555D35A8CC7}"/>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a:buNone/>
            </a:pPr>
            <a:r>
              <a:rPr lang="cs-CZ" sz="2000" b="1" dirty="0">
                <a:cs typeface="Calibri" panose="020F0502020204030204" pitchFamily="34" charset="0"/>
              </a:rPr>
              <a:t>https://www.uhul.cz/nase-cinnost/lesnicka-typologie/:</a:t>
            </a:r>
          </a:p>
          <a:p>
            <a:pPr>
              <a:buFont typeface="Arial" panose="020B0604020202020204" pitchFamily="34" charset="0"/>
              <a:buChar char="•"/>
            </a:pPr>
            <a:r>
              <a:rPr lang="cs-CZ" sz="2000" b="1" dirty="0">
                <a:cs typeface="Calibri" panose="020F0502020204030204" pitchFamily="34" charset="0"/>
              </a:rPr>
              <a:t>součást lesních hospodářských plánů a osnov (podle nichž na svých majetcích hospodaří vlastníci lesů) – podklad pro stanovení hospodářských opatření, provozních a produkčních cílů,</a:t>
            </a:r>
          </a:p>
          <a:p>
            <a:pPr>
              <a:buFont typeface="Arial" panose="020B0604020202020204" pitchFamily="34" charset="0"/>
              <a:buChar char="•"/>
            </a:pPr>
            <a:r>
              <a:rPr lang="cs-CZ" sz="2000" b="1" dirty="0">
                <a:cs typeface="Calibri" panose="020F0502020204030204" pitchFamily="34" charset="0"/>
              </a:rPr>
              <a:t>podklad pro oceňování lesních pozemků (podle § 12 zákona č. 151/1997 Sb.,     o oceňování majetku),</a:t>
            </a:r>
          </a:p>
          <a:p>
            <a:pPr>
              <a:buFont typeface="Arial" panose="020B0604020202020204" pitchFamily="34" charset="0"/>
              <a:buChar char="•"/>
            </a:pPr>
            <a:r>
              <a:rPr lang="cs-CZ" sz="2000" b="1" dirty="0">
                <a:cs typeface="Calibri" panose="020F0502020204030204" pitchFamily="34" charset="0"/>
              </a:rPr>
              <a:t>podklad pro přidělování dotací na hospodaření v lesích (příloha č. 9 k zákonu     o státním rozpočtu),</a:t>
            </a:r>
          </a:p>
          <a:p>
            <a:pPr>
              <a:buFont typeface="Arial" panose="020B0604020202020204" pitchFamily="34" charset="0"/>
              <a:buChar char="•"/>
            </a:pPr>
            <a:r>
              <a:rPr lang="cs-CZ" sz="2000" b="1" dirty="0">
                <a:cs typeface="Calibri" panose="020F0502020204030204" pitchFamily="34" charset="0"/>
              </a:rPr>
              <a:t>podklad pro hodnocení funkcí lesních ekosystémů,</a:t>
            </a:r>
          </a:p>
          <a:p>
            <a:pPr>
              <a:buFont typeface="Arial" panose="020B0604020202020204" pitchFamily="34" charset="0"/>
              <a:buChar char="•"/>
            </a:pPr>
            <a:r>
              <a:rPr lang="cs-CZ" sz="2000" b="1" dirty="0">
                <a:cs typeface="Calibri" panose="020F0502020204030204" pitchFamily="34" charset="0"/>
              </a:rPr>
              <a:t>je používána jako srovnávací báze při výzkumu lesních ekosystémů,</a:t>
            </a:r>
          </a:p>
          <a:p>
            <a:pPr>
              <a:buFont typeface="Arial" panose="020B0604020202020204" pitchFamily="34" charset="0"/>
              <a:buChar char="•"/>
            </a:pPr>
            <a:r>
              <a:rPr lang="cs-CZ" sz="2000" b="1" dirty="0">
                <a:cs typeface="Calibri" panose="020F0502020204030204" pitchFamily="34" charset="0"/>
              </a:rPr>
              <a:t>je nezbytná při zalesňování nelesní půdy pro stanovení vhodné druhové skladby nového lesního porostu,</a:t>
            </a:r>
          </a:p>
          <a:p>
            <a:pPr>
              <a:buFont typeface="Arial" panose="020B0604020202020204" pitchFamily="34" charset="0"/>
              <a:buChar char="•"/>
            </a:pPr>
            <a:r>
              <a:rPr lang="cs-CZ" sz="2000" b="1" dirty="0">
                <a:cs typeface="Calibri" panose="020F0502020204030204" pitchFamily="34" charset="0"/>
              </a:rPr>
              <a:t>slouží jako podklad pro rozhodování orgánů státní správy lesů a státní správy ochrany přírody,</a:t>
            </a:r>
          </a:p>
          <a:p>
            <a:pPr>
              <a:buFont typeface="Arial" panose="020B0604020202020204" pitchFamily="34" charset="0"/>
              <a:buChar char="•"/>
            </a:pPr>
            <a:r>
              <a:rPr lang="cs-CZ" sz="2000" b="1" dirty="0">
                <a:cs typeface="Calibri" panose="020F0502020204030204" pitchFamily="34" charset="0"/>
              </a:rPr>
              <a:t>je podkladem pro managementová opatření v chráněných územích.</a:t>
            </a:r>
          </a:p>
        </p:txBody>
      </p:sp>
    </p:spTree>
    <p:extLst>
      <p:ext uri="{BB962C8B-B14F-4D97-AF65-F5344CB8AC3E}">
        <p14:creationId xmlns:p14="http://schemas.microsoft.com/office/powerpoint/2010/main" val="163642677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1C35E626-1B6C-F140-D71F-3FB37B59CA30}"/>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Výstupy lesnické typologie</a:t>
            </a:r>
          </a:p>
        </p:txBody>
      </p:sp>
      <p:sp>
        <p:nvSpPr>
          <p:cNvPr id="508931" name="Rectangle 4">
            <a:extLst>
              <a:ext uri="{FF2B5EF4-FFF2-40B4-BE49-F238E27FC236}">
                <a16:creationId xmlns:a16="http://schemas.microsoft.com/office/drawing/2014/main" id="{94879F30-EFA6-B2EE-E3BC-11CB48E4C5BA}"/>
              </a:ext>
            </a:extLst>
          </p:cNvPr>
          <p:cNvSpPr>
            <a:spLocks noChangeArrowheads="1"/>
          </p:cNvSpPr>
          <p:nvPr/>
        </p:nvSpPr>
        <p:spPr bwMode="auto">
          <a:xfrm>
            <a:off x="107950" y="773113"/>
            <a:ext cx="89281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1800" b="1" dirty="0">
                <a:solidFill>
                  <a:srgbClr val="FF0000"/>
                </a:solidFill>
                <a:cs typeface="Calibri" panose="020F0502020204030204" pitchFamily="34" charset="0"/>
              </a:rPr>
              <a:t>lesnicko-typologická mapa</a:t>
            </a:r>
          </a:p>
          <a:p>
            <a:pPr eaLnBrk="1" hangingPunct="1">
              <a:buSzPct val="75000"/>
            </a:pPr>
            <a:r>
              <a:rPr lang="cs-CZ" altLang="cs-CZ" sz="1800" b="1" dirty="0">
                <a:solidFill>
                  <a:srgbClr val="FF0000"/>
                </a:solidFill>
                <a:cs typeface="Calibri" panose="020F0502020204030204" pitchFamily="34" charset="0"/>
              </a:rPr>
              <a:t>oblastní plány rozvoje lesů (OPRL) </a:t>
            </a:r>
            <a:r>
              <a:rPr lang="cs-CZ" altLang="cs-CZ" sz="1800" b="1" dirty="0">
                <a:cs typeface="Calibri" panose="020F0502020204030204" pitchFamily="34" charset="0"/>
              </a:rPr>
              <a:t>= nástroj státní lesnické politiky, doporučují zásady hospodaření v lesích:</a:t>
            </a:r>
            <a:endParaRPr lang="cs-CZ" altLang="cs-CZ" sz="1800" b="1" dirty="0">
              <a:solidFill>
                <a:srgbClr val="FF0000"/>
              </a:solidFill>
              <a:cs typeface="Calibri" panose="020F0502020204030204" pitchFamily="34" charset="0"/>
            </a:endParaRPr>
          </a:p>
          <a:p>
            <a:pPr lvl="1" eaLnBrk="1" hangingPunct="1">
              <a:buSzPct val="75000"/>
              <a:buFont typeface="Arial" panose="020B0604020202020204" pitchFamily="34" charset="0"/>
              <a:buChar char="•"/>
            </a:pPr>
            <a:r>
              <a:rPr lang="cs-CZ" altLang="cs-CZ" sz="1800" b="1" dirty="0">
                <a:cs typeface="Calibri" panose="020F0502020204030204" pitchFamily="34" charset="0"/>
              </a:rPr>
              <a:t>typologie je jejich součástí</a:t>
            </a:r>
          </a:p>
          <a:p>
            <a:pPr lvl="1" eaLnBrk="1" hangingPunct="1">
              <a:buSzPct val="75000"/>
              <a:buFont typeface="Arial" panose="020B0604020202020204" pitchFamily="34" charset="0"/>
              <a:buChar char="•"/>
            </a:pPr>
            <a:r>
              <a:rPr lang="cs-CZ" altLang="cs-CZ" sz="1800" b="1" dirty="0">
                <a:cs typeface="Calibri" panose="020F0502020204030204" pitchFamily="34" charset="0"/>
              </a:rPr>
              <a:t>definice lesních typů pro danou přírodní lesní oblast</a:t>
            </a:r>
          </a:p>
          <a:p>
            <a:pPr lvl="1" eaLnBrk="1" hangingPunct="1">
              <a:buSzPct val="75000"/>
              <a:buFont typeface="Arial" panose="020B0604020202020204" pitchFamily="34" charset="0"/>
              <a:buChar char="•"/>
            </a:pPr>
            <a:r>
              <a:rPr lang="cs-CZ" altLang="cs-CZ" sz="1800" b="1" dirty="0">
                <a:cs typeface="Calibri" panose="020F0502020204030204" pitchFamily="34" charset="0"/>
              </a:rPr>
              <a:t>zadává a schvaluje ministerstvo, vyhotoveny na 20 let, zpracovány pro jednotlivé PLO</a:t>
            </a:r>
          </a:p>
          <a:p>
            <a:pPr lvl="1" eaLnBrk="1" hangingPunct="1">
              <a:buSzPct val="75000"/>
              <a:buFont typeface="Arial" panose="020B0604020202020204" pitchFamily="34" charset="0"/>
              <a:buChar char="•"/>
            </a:pPr>
            <a:r>
              <a:rPr lang="cs-CZ" altLang="cs-CZ" sz="1800" b="1" dirty="0">
                <a:cs typeface="Calibri" panose="020F0502020204030204" pitchFamily="34" charset="0"/>
              </a:rPr>
              <a:t>nejobsáhlejší informace o „lesích“ v dané PLO</a:t>
            </a:r>
          </a:p>
          <a:p>
            <a:pPr lvl="1" eaLnBrk="1" hangingPunct="1">
              <a:buSzPct val="75000"/>
              <a:buFont typeface="Arial" panose="020B0604020202020204" pitchFamily="34" charset="0"/>
              <a:buChar char="•"/>
            </a:pPr>
            <a:r>
              <a:rPr lang="cs-CZ" altLang="cs-CZ" sz="1800" b="1" dirty="0">
                <a:cs typeface="Calibri" panose="020F0502020204030204" pitchFamily="34" charset="0"/>
              </a:rPr>
              <a:t>podklady pro LHP, LHO</a:t>
            </a:r>
          </a:p>
          <a:p>
            <a:pPr lvl="1" eaLnBrk="1" hangingPunct="1">
              <a:buSzPct val="75000"/>
              <a:buFont typeface="Arial" panose="020B0604020202020204" pitchFamily="34" charset="0"/>
              <a:buChar char="•"/>
            </a:pPr>
            <a:r>
              <a:rPr lang="cs-CZ" altLang="cs-CZ" sz="1800" b="1" dirty="0">
                <a:cs typeface="Calibri" panose="020F0502020204030204" pitchFamily="34" charset="0"/>
              </a:rPr>
              <a:t>§23 zákona o lesích č. 289/1995 Sb.</a:t>
            </a:r>
          </a:p>
          <a:p>
            <a:pPr lvl="1" eaLnBrk="1" hangingPunct="1">
              <a:buSzPct val="75000"/>
              <a:buFont typeface="Arial" panose="020B0604020202020204" pitchFamily="34" charset="0"/>
              <a:buChar char="•"/>
            </a:pPr>
            <a:r>
              <a:rPr lang="cs-CZ" altLang="cs-CZ" sz="1800" b="1" dirty="0">
                <a:cs typeface="Calibri" panose="020F0502020204030204" pitchFamily="34" charset="0"/>
              </a:rPr>
              <a:t>vyhláška č. 298/2018 Sb. </a:t>
            </a:r>
            <a:r>
              <a:rPr lang="cs-CZ" altLang="cs-CZ" sz="1800" dirty="0">
                <a:cs typeface="Calibri" panose="020F0502020204030204" pitchFamily="34" charset="0"/>
              </a:rPr>
              <a:t>– Vyhláška o zpracování oblastních plánů rozvoje lesů a        o vymezení hospodářských souborů</a:t>
            </a:r>
            <a:endParaRPr lang="cs-CZ" altLang="cs-CZ" sz="1800" b="1" dirty="0">
              <a:cs typeface="Calibri" panose="020F0502020204030204" pitchFamily="34" charset="0"/>
            </a:endParaRPr>
          </a:p>
          <a:p>
            <a:pPr eaLnBrk="1" hangingPunct="1">
              <a:buSzPct val="75000"/>
            </a:pPr>
            <a:r>
              <a:rPr lang="cs-CZ" altLang="cs-CZ" sz="1800" b="1" dirty="0">
                <a:solidFill>
                  <a:srgbClr val="FF0000"/>
                </a:solidFill>
                <a:cs typeface="Calibri" panose="020F0502020204030204" pitchFamily="34" charset="0"/>
              </a:rPr>
              <a:t>oblastní typologické elaboráty (OTE):</a:t>
            </a:r>
          </a:p>
          <a:p>
            <a:pPr lvl="1" eaLnBrk="1" hangingPunct="1">
              <a:buSzPct val="75000"/>
              <a:buFont typeface="Arial" panose="020B0604020202020204" pitchFamily="34" charset="0"/>
              <a:buChar char="•"/>
            </a:pPr>
            <a:r>
              <a:rPr lang="cs-CZ" altLang="cs-CZ" sz="1800" b="1" dirty="0">
                <a:cs typeface="Calibri" panose="020F0502020204030204" pitchFamily="34" charset="0"/>
              </a:rPr>
              <a:t>souhrnné zpracování přírodních podmínek PLO – vytvoření databáze lesnicko-typologických zápisníků a jejich vyhodnocení</a:t>
            </a:r>
          </a:p>
          <a:p>
            <a:pPr lvl="1" eaLnBrk="1" hangingPunct="1">
              <a:buSzPct val="75000"/>
              <a:buFont typeface="Arial" panose="020B0604020202020204" pitchFamily="34" charset="0"/>
              <a:buChar char="•"/>
            </a:pPr>
            <a:r>
              <a:rPr lang="cs-CZ" altLang="cs-CZ" sz="1800" b="1" dirty="0">
                <a:cs typeface="Calibri" panose="020F0502020204030204" pitchFamily="34" charset="0"/>
              </a:rPr>
              <a:t>Výstupy:</a:t>
            </a:r>
          </a:p>
          <a:p>
            <a:pPr lvl="2" eaLnBrk="1" hangingPunct="1">
              <a:buSzPct val="75000"/>
            </a:pPr>
            <a:r>
              <a:rPr lang="cs-CZ" altLang="cs-CZ" sz="1800" b="1" dirty="0">
                <a:cs typeface="Calibri" panose="020F0502020204030204" pitchFamily="34" charset="0"/>
              </a:rPr>
              <a:t>charakteristiky vegetačních stupňů (VS)</a:t>
            </a:r>
          </a:p>
          <a:p>
            <a:pPr lvl="2" eaLnBrk="1" hangingPunct="1">
              <a:buSzPct val="75000"/>
            </a:pPr>
            <a:r>
              <a:rPr lang="cs-CZ" altLang="cs-CZ" sz="1800" b="1" dirty="0">
                <a:cs typeface="Calibri" panose="020F0502020204030204" pitchFamily="34" charset="0"/>
              </a:rPr>
              <a:t>charakteristiky lesních typů (LT)</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70" name="Obrázek 4">
            <a:extLst>
              <a:ext uri="{FF2B5EF4-FFF2-40B4-BE49-F238E27FC236}">
                <a16:creationId xmlns:a16="http://schemas.microsoft.com/office/drawing/2014/main" id="{8CEB54B1-8D09-A92A-B209-574C63D34B3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938"/>
            <a:ext cx="911701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3571" name="TextovéPole 3">
            <a:extLst>
              <a:ext uri="{FF2B5EF4-FFF2-40B4-BE49-F238E27FC236}">
                <a16:creationId xmlns:a16="http://schemas.microsoft.com/office/drawing/2014/main" id="{344E34F1-755F-CB00-9F3D-FDFF8C8E7865}"/>
              </a:ext>
            </a:extLst>
          </p:cNvPr>
          <p:cNvSpPr txBox="1">
            <a:spLocks noChangeArrowheads="1"/>
          </p:cNvSpPr>
          <p:nvPr/>
        </p:nvSpPr>
        <p:spPr bwMode="auto">
          <a:xfrm>
            <a:off x="4032250" y="6308725"/>
            <a:ext cx="50847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cs-CZ" sz="1800" b="1">
                <a:hlinkClick r:id="rId3"/>
              </a:rPr>
              <a:t>https://geoportal.uhul.cz/mapy/MapyOprl.html</a:t>
            </a:r>
            <a:endParaRPr lang="en-US" altLang="cs-CZ" sz="1800" b="1"/>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Zástupný symbol pro obsah 2">
            <a:extLst>
              <a:ext uri="{FF2B5EF4-FFF2-40B4-BE49-F238E27FC236}">
                <a16:creationId xmlns:a16="http://schemas.microsoft.com/office/drawing/2014/main" id="{49A615C0-1747-0CAB-3E90-3A6C37DE717D}"/>
              </a:ext>
            </a:extLst>
          </p:cNvPr>
          <p:cNvSpPr>
            <a:spLocks noGrp="1" noChangeArrowheads="1"/>
          </p:cNvSpPr>
          <p:nvPr>
            <p:ph idx="1"/>
          </p:nvPr>
        </p:nvSpPr>
        <p:spPr>
          <a:xfrm>
            <a:off x="250825" y="998538"/>
            <a:ext cx="8642350" cy="4525962"/>
          </a:xfrm>
        </p:spPr>
        <p:txBody>
          <a:bodyPr/>
          <a:lstStyle/>
          <a:p>
            <a:pPr>
              <a:buSzPct val="75000"/>
            </a:pPr>
            <a:r>
              <a:rPr lang="cs-CZ" altLang="cs-CZ" sz="2000" b="1">
                <a:cs typeface="Calibri" panose="020F0502020204030204" pitchFamily="34" charset="0"/>
              </a:rPr>
              <a:t>„převodní klíč“ jednotek geobiocenologického systému na jednotky lesnicko-typologického systému:</a:t>
            </a:r>
          </a:p>
          <a:p>
            <a:pPr marL="800100" lvl="2" indent="0">
              <a:buSzPct val="75000"/>
              <a:buFontTx/>
              <a:buNone/>
            </a:pPr>
            <a:r>
              <a:rPr lang="cs-CZ" altLang="cs-CZ" sz="2000" b="1">
                <a:solidFill>
                  <a:srgbClr val="0070C0"/>
                </a:solidFill>
                <a:cs typeface="Calibri" panose="020F0502020204030204" pitchFamily="34" charset="0"/>
                <a:hlinkClick r:id="rId2"/>
              </a:rPr>
              <a:t>- Maděra, P., Zimová, E.: Metodické postupy projektování lokálního ÚSES</a:t>
            </a:r>
            <a:r>
              <a:rPr lang="cs-CZ" altLang="cs-CZ" sz="2000" b="1">
                <a:cs typeface="Calibri" panose="020F0502020204030204" pitchFamily="34" charset="0"/>
              </a:rPr>
              <a:t>, kap. 10.2.1</a:t>
            </a:r>
          </a:p>
          <a:p>
            <a:pPr marL="800100" lvl="2" indent="0">
              <a:buSzPct val="75000"/>
              <a:buFontTx/>
              <a:buNone/>
            </a:pPr>
            <a:r>
              <a:rPr lang="cs-CZ" altLang="cs-CZ" sz="2000" b="1">
                <a:cs typeface="Calibri" panose="020F0502020204030204" pitchFamily="34" charset="0"/>
              </a:rPr>
              <a:t>- Dujka, P. (2018). Úprava převodního klíče souboru lesních typů (SLT) na skupiny typu geobiocénu (STG)   v souvislosti s plánovanými legislativními změnami a jeho praktické využití při územním plánování. In: ÚSES – zelená páteř krajiny [online]. s. 5–37. Dostupné z: </a:t>
            </a:r>
            <a:r>
              <a:rPr lang="cs-CZ" altLang="cs-CZ" sz="2000" b="1">
                <a:cs typeface="Calibri" panose="020F0502020204030204" pitchFamily="34" charset="0"/>
                <a:hlinkClick r:id="rId3"/>
              </a:rPr>
              <a:t>http://www.uses.cz/?lang=1&amp;kod=64</a:t>
            </a:r>
            <a:endParaRPr lang="cs-CZ" altLang="cs-CZ" sz="2000" b="1">
              <a:cs typeface="Calibri" panose="020F0502020204030204" pitchFamily="34" charset="0"/>
            </a:endParaRPr>
          </a:p>
        </p:txBody>
      </p:sp>
      <p:sp>
        <p:nvSpPr>
          <p:cNvPr id="492547" name="Rectangle 2">
            <a:extLst>
              <a:ext uri="{FF2B5EF4-FFF2-40B4-BE49-F238E27FC236}">
                <a16:creationId xmlns:a16="http://schemas.microsoft.com/office/drawing/2014/main" id="{86B080CA-F2D8-38B3-B8E9-DDFF1EA8C260}"/>
              </a:ext>
            </a:extLst>
          </p:cNvPr>
          <p:cNvSpPr txBox="1">
            <a:spLocks noChangeArrowheads="1"/>
          </p:cNvSpPr>
          <p:nvPr/>
        </p:nvSpPr>
        <p:spPr bwMode="auto">
          <a:xfrm>
            <a:off x="457200" y="274638"/>
            <a:ext cx="82296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600" b="1"/>
              <a:t>Lesnicko-typologický klasifikační systém</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1F75D7D3-3032-92AD-3005-E1F51F1ACA09}"/>
              </a:ext>
            </a:extLst>
          </p:cNvPr>
          <p:cNvSpPr txBox="1">
            <a:spLocks noChangeArrowheads="1"/>
          </p:cNvSpPr>
          <p:nvPr/>
        </p:nvSpPr>
        <p:spPr bwMode="auto">
          <a:xfrm>
            <a:off x="0" y="274638"/>
            <a:ext cx="9144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600" b="1"/>
              <a:t>Prý končí přednášky z geobiocenologie a lesnické typologie I</a:t>
            </a:r>
          </a:p>
        </p:txBody>
      </p:sp>
      <p:pic>
        <p:nvPicPr>
          <p:cNvPr id="5" name="Obrázek 4">
            <a:extLst>
              <a:ext uri="{FF2B5EF4-FFF2-40B4-BE49-F238E27FC236}">
                <a16:creationId xmlns:a16="http://schemas.microsoft.com/office/drawing/2014/main" id="{66F5C0DF-3A3D-59C1-5C1C-7FA5CFF9F13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63713" y="1225550"/>
            <a:ext cx="56165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onald">
            <a:hlinkClick r:id="" action="ppaction://media"/>
            <a:extLst>
              <a:ext uri="{FF2B5EF4-FFF2-40B4-BE49-F238E27FC236}">
                <a16:creationId xmlns:a16="http://schemas.microsoft.com/office/drawing/2014/main" id="{1489013A-2D7F-3B63-CE4E-E7D6D0030E25}"/>
              </a:ext>
            </a:extLst>
          </p:cNvPr>
          <p:cNvPicPr>
            <a:picLocks noChangeAspect="1"/>
          </p:cNvPicPr>
          <p:nvPr>
            <a:videoFile r:link="rId2"/>
            <p:extLst>
              <p:ext uri="{DAA4B4D4-6D71-4841-9C94-3DE7FCFB9230}">
                <p14:media xmlns:p14="http://schemas.microsoft.com/office/powerpoint/2010/main" r:embed="rId1">
                  <p14:bmkLst>
                    <p14:bmk name="Záložka 1" time="4408.8662"/>
                    <p14:bmk name="Záložka 3" time="7940"/>
                  </p14:bmkLst>
                </p14:media>
              </p:ext>
            </p:extLst>
          </p:nvPr>
        </p:nvPicPr>
        <p:blipFill>
          <a:blip r:embed="rId4"/>
          <a:stretch>
            <a:fillRect/>
          </a:stretch>
        </p:blipFill>
        <p:spPr>
          <a:xfrm>
            <a:off x="1204057" y="1307856"/>
            <a:ext cx="6735886" cy="5051914"/>
          </a:xfrm>
          <a:prstGeom prst="rect">
            <a:avLst/>
          </a:prstGeom>
        </p:spPr>
      </p:pic>
      <p:sp>
        <p:nvSpPr>
          <p:cNvPr id="495619" name="Rectangle 2">
            <a:extLst>
              <a:ext uri="{FF2B5EF4-FFF2-40B4-BE49-F238E27FC236}">
                <a16:creationId xmlns:a16="http://schemas.microsoft.com/office/drawing/2014/main" id="{5A2AC24E-5132-9FCF-44B7-F1E9FC9838D8}"/>
              </a:ext>
            </a:extLst>
          </p:cNvPr>
          <p:cNvSpPr txBox="1">
            <a:spLocks noChangeArrowheads="1"/>
          </p:cNvSpPr>
          <p:nvPr/>
        </p:nvSpPr>
        <p:spPr bwMode="auto">
          <a:xfrm>
            <a:off x="0" y="274638"/>
            <a:ext cx="9144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600" b="1"/>
              <a:t>Prý končí přednášky z geobiocenologie a lesnické typologie II</a:t>
            </a:r>
          </a:p>
        </p:txBody>
      </p:sp>
      <p:cxnSp>
        <p:nvCxnSpPr>
          <p:cNvPr id="8" name="Přímá spojnice se šipkou 7">
            <a:extLst>
              <a:ext uri="{FF2B5EF4-FFF2-40B4-BE49-F238E27FC236}">
                <a16:creationId xmlns:a16="http://schemas.microsoft.com/office/drawing/2014/main" id="{460AB6D4-46C3-5CC3-88FC-D77130377942}"/>
              </a:ext>
            </a:extLst>
          </p:cNvPr>
          <p:cNvCxnSpPr>
            <a:cxnSpLocks/>
          </p:cNvCxnSpPr>
          <p:nvPr/>
        </p:nvCxnSpPr>
        <p:spPr>
          <a:xfrm flipV="1">
            <a:off x="431540" y="4194085"/>
            <a:ext cx="1935550" cy="23892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Řečová bublina: oválný bublinový popisek 8">
            <a:extLst>
              <a:ext uri="{FF2B5EF4-FFF2-40B4-BE49-F238E27FC236}">
                <a16:creationId xmlns:a16="http://schemas.microsoft.com/office/drawing/2014/main" id="{47A575D6-9F01-FE3C-ACE8-53DE6DABA4DD}"/>
              </a:ext>
            </a:extLst>
          </p:cNvPr>
          <p:cNvSpPr/>
          <p:nvPr/>
        </p:nvSpPr>
        <p:spPr>
          <a:xfrm>
            <a:off x="2862263" y="1268413"/>
            <a:ext cx="5489575" cy="1755775"/>
          </a:xfrm>
          <a:prstGeom prst="wedgeEllipseCallout">
            <a:avLst>
              <a:gd name="adj1" fmla="val -1263"/>
              <a:gd name="adj2" fmla="val 13230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800" b="1" dirty="0">
                <a:solidFill>
                  <a:schemeClr val="bg1"/>
                </a:solidFill>
                <a:latin typeface="Calibri" panose="020F0502020204030204" pitchFamily="34" charset="0"/>
                <a:cs typeface="Calibri" panose="020F0502020204030204" pitchFamily="34" charset="0"/>
              </a:rPr>
              <a:t>Prý končí přednášky         z geobiocenologie a lesnické typologie!</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MediaBookmark" delay="0">
                        <p:tgtEl>
                          <p14:bmkTgt spid="3" bmkName="Záložka 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MediaBookmark" delay="0">
                      <p:tgtEl>
                        <p14:bmkTgt spid="3" bmkName="Záložka 1"/>
                      </p:tgtEl>
                    </p:cond>
                  </p:nextCondLst>
                </p:seq>
                <p:seq concurrent="1" nextAc="seek">
                  <p:cTn id="13" restart="whenNotActive" fill="hold" evtFilter="cancelBubble" nodeType="interactiveSeq">
                    <p:stCondLst>
                      <p:cond evt="onMediaBookmark" delay="0">
                        <p:tgtEl>
                          <p14:bmkTgt spid="3" bmkName="Záložka 3"/>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childTnLst>
                  </p:cTn>
                  <p:nextCondLst>
                    <p:cond evt="onMediaBookmark" delay="0">
                      <p:tgtEl>
                        <p14:bmkTgt spid="3" bmkName="Záložka 3"/>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a:extLst>
              <a:ext uri="{FF2B5EF4-FFF2-40B4-BE49-F238E27FC236}">
                <a16:creationId xmlns:a16="http://schemas.microsoft.com/office/drawing/2014/main" id="{52C3FCF8-C876-395C-D013-3CAE7E0CB6E6}"/>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Biogeografie ČR</a:t>
            </a:r>
          </a:p>
        </p:txBody>
      </p:sp>
      <p:sp>
        <p:nvSpPr>
          <p:cNvPr id="55299" name="Zástupný symbol pro obsah 2">
            <a:extLst>
              <a:ext uri="{FF2B5EF4-FFF2-40B4-BE49-F238E27FC236}">
                <a16:creationId xmlns:a16="http://schemas.microsoft.com/office/drawing/2014/main" id="{FA5B0A53-8A0C-15D8-3B08-6A5C16CC7905}"/>
              </a:ext>
            </a:extLst>
          </p:cNvPr>
          <p:cNvSpPr txBox="1">
            <a:spLocks/>
          </p:cNvSpPr>
          <p:nvPr/>
        </p:nvSpPr>
        <p:spPr bwMode="auto">
          <a:xfrm>
            <a:off x="115888" y="881063"/>
            <a:ext cx="8777287"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2">
              <a:buFontTx/>
              <a:buNone/>
            </a:pPr>
            <a:r>
              <a:rPr lang="cs-CZ" altLang="cs-CZ" sz="2000" b="1"/>
              <a:t>– Biogeografický region (bioregion), v ČR 91:</a:t>
            </a:r>
          </a:p>
          <a:p>
            <a:pPr lvl="3"/>
            <a:r>
              <a:rPr lang="cs-CZ" altLang="cs-CZ" b="1"/>
              <a:t>71 v hercynské, </a:t>
            </a:r>
          </a:p>
          <a:p>
            <a:pPr lvl="3"/>
            <a:r>
              <a:rPr lang="cs-CZ" altLang="cs-CZ" b="1"/>
              <a:t>11 v západokarpatské, </a:t>
            </a:r>
          </a:p>
          <a:p>
            <a:pPr lvl="3"/>
            <a:r>
              <a:rPr lang="cs-CZ" altLang="cs-CZ" b="1"/>
              <a:t>5 v severopanonské</a:t>
            </a:r>
          </a:p>
          <a:p>
            <a:pPr lvl="3"/>
            <a:r>
              <a:rPr lang="cs-CZ" altLang="cs-CZ" b="1"/>
              <a:t>4 v polonské</a:t>
            </a:r>
          </a:p>
        </p:txBody>
      </p:sp>
      <p:pic>
        <p:nvPicPr>
          <p:cNvPr id="55300" name="Obrázek 3">
            <a:extLst>
              <a:ext uri="{FF2B5EF4-FFF2-40B4-BE49-F238E27FC236}">
                <a16:creationId xmlns:a16="http://schemas.microsoft.com/office/drawing/2014/main" id="{6E04FE9C-E05B-EE42-1E81-C19ED6FC8B7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55725" y="2754313"/>
            <a:ext cx="643255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a:extLst>
              <a:ext uri="{FF2B5EF4-FFF2-40B4-BE49-F238E27FC236}">
                <a16:creationId xmlns:a16="http://schemas.microsoft.com/office/drawing/2014/main" id="{7024A89B-380C-07A2-3F1F-F8176F41206B}"/>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Biogeografie ČR</a:t>
            </a:r>
          </a:p>
        </p:txBody>
      </p:sp>
      <p:sp>
        <p:nvSpPr>
          <p:cNvPr id="57347" name="Zástupný symbol pro obsah 2">
            <a:extLst>
              <a:ext uri="{FF2B5EF4-FFF2-40B4-BE49-F238E27FC236}">
                <a16:creationId xmlns:a16="http://schemas.microsoft.com/office/drawing/2014/main" id="{684E7107-1E42-7C1F-740F-3833B3016F2C}"/>
              </a:ext>
            </a:extLst>
          </p:cNvPr>
          <p:cNvSpPr txBox="1">
            <a:spLocks/>
          </p:cNvSpPr>
          <p:nvPr/>
        </p:nvSpPr>
        <p:spPr bwMode="auto">
          <a:xfrm>
            <a:off x="115888" y="881063"/>
            <a:ext cx="8777287"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2">
              <a:buFontTx/>
              <a:buNone/>
            </a:pPr>
            <a:r>
              <a:rPr lang="cs-CZ" altLang="cs-CZ" b="1"/>
              <a:t>– Biochora (v ČR 366)</a:t>
            </a:r>
          </a:p>
        </p:txBody>
      </p:sp>
      <p:pic>
        <p:nvPicPr>
          <p:cNvPr id="57348" name="Obrázek 4">
            <a:extLst>
              <a:ext uri="{FF2B5EF4-FFF2-40B4-BE49-F238E27FC236}">
                <a16:creationId xmlns:a16="http://schemas.microsoft.com/office/drawing/2014/main" id="{C3125C8B-524B-45BD-6CF0-A2CE1647B3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150" y="1465263"/>
            <a:ext cx="877570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a:extLst>
              <a:ext uri="{FF2B5EF4-FFF2-40B4-BE49-F238E27FC236}">
                <a16:creationId xmlns:a16="http://schemas.microsoft.com/office/drawing/2014/main" id="{460A5012-786D-5D68-59E8-EC5567FAA049}"/>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Přírodní lesní oblasti (PLO)</a:t>
            </a:r>
          </a:p>
        </p:txBody>
      </p:sp>
      <p:sp>
        <p:nvSpPr>
          <p:cNvPr id="6" name="Rectangle 3">
            <a:extLst>
              <a:ext uri="{FF2B5EF4-FFF2-40B4-BE49-F238E27FC236}">
                <a16:creationId xmlns:a16="http://schemas.microsoft.com/office/drawing/2014/main" id="{88F7EE2F-89EE-B811-5CE1-823F416618C1}"/>
              </a:ext>
            </a:extLst>
          </p:cNvPr>
          <p:cNvSpPr>
            <a:spLocks noGrp="1" noChangeArrowheads="1"/>
          </p:cNvSpPr>
          <p:nvPr>
            <p:ph type="body" sz="half" idx="1"/>
          </p:nvPr>
        </p:nvSpPr>
        <p:spPr>
          <a:xfrm>
            <a:off x="161925" y="971550"/>
            <a:ext cx="8820150" cy="2052638"/>
          </a:xfrm>
        </p:spPr>
        <p:txBody>
          <a:bodyPr/>
          <a:lstStyle/>
          <a:p>
            <a:pPr eaLnBrk="1" hangingPunct="1">
              <a:buSzPct val="75000"/>
              <a:buFont typeface="Arial" panose="020B0604020202020204" pitchFamily="34" charset="0"/>
              <a:buChar char="•"/>
              <a:defRPr/>
            </a:pPr>
            <a:r>
              <a:rPr lang="cs-CZ" sz="1800" b="1" dirty="0">
                <a:cs typeface="Calibri" panose="020F0502020204030204" pitchFamily="34" charset="0"/>
              </a:rPr>
              <a:t>PLÍVA, Karel; ŽLÁBEK, Ivan. 1986. Přírodní lesní oblasti ČSR. Praha: Státní zemědělské nakladatelství.</a:t>
            </a:r>
            <a:r>
              <a:rPr lang="cs-CZ" altLang="en-US" sz="1800" b="1" baseline="30000" dirty="0">
                <a:cs typeface="Calibri" panose="020F0502020204030204" pitchFamily="34" charset="0"/>
              </a:rPr>
              <a:t> 1) </a:t>
            </a:r>
            <a:endParaRPr lang="cs-CZ" sz="1800" b="1" dirty="0">
              <a:cs typeface="Calibri" panose="020F0502020204030204" pitchFamily="34" charset="0"/>
            </a:endParaRPr>
          </a:p>
          <a:p>
            <a:pPr eaLnBrk="1" hangingPunct="1">
              <a:buSzPct val="75000"/>
              <a:buFont typeface="Arial" panose="020B0604020202020204" pitchFamily="34" charset="0"/>
              <a:buChar char="•"/>
              <a:defRPr/>
            </a:pPr>
            <a:r>
              <a:rPr lang="cs-CZ" sz="1800" b="1" dirty="0">
                <a:cs typeface="Calibri" panose="020F0502020204030204" pitchFamily="34" charset="0"/>
              </a:rPr>
              <a:t>Vyhláška 298/2018 o zpracování oblastních plánů rozvoje lesů a o vymezení hospodářských souborů. 2018.</a:t>
            </a:r>
            <a:r>
              <a:rPr lang="cs-CZ" altLang="en-US" sz="1800" b="1" baseline="30000" dirty="0">
                <a:cs typeface="Calibri" panose="020F0502020204030204" pitchFamily="34" charset="0"/>
              </a:rPr>
              <a:t>1) </a:t>
            </a:r>
          </a:p>
          <a:p>
            <a:pPr marL="0" indent="0" eaLnBrk="1" hangingPunct="1">
              <a:buSzPct val="75000"/>
              <a:buFontTx/>
              <a:buNone/>
              <a:defRPr/>
            </a:pPr>
            <a:r>
              <a:rPr lang="cs-CZ" altLang="en-US" sz="1800" b="1" dirty="0">
                <a:cs typeface="Calibri" panose="020F0502020204030204" pitchFamily="34" charset="0"/>
              </a:rPr>
              <a:t>= jednotka regionální rajonizace (× LTKS typologická rajonizace)</a:t>
            </a:r>
          </a:p>
          <a:p>
            <a:pPr eaLnBrk="1" hangingPunct="1">
              <a:buSzPct val="75000"/>
              <a:defRPr/>
            </a:pPr>
            <a:r>
              <a:rPr lang="cs-CZ" altLang="en-US" sz="1800" b="1" dirty="0">
                <a:cs typeface="Calibri" panose="020F0502020204030204" pitchFamily="34" charset="0"/>
              </a:rPr>
              <a:t>Význam např., pro přenos reprodukčního materiálu (Vyhláška 456/2021 o přenosu reprodukčního materiálu), OPRL, OTE</a:t>
            </a:r>
          </a:p>
          <a:p>
            <a:pPr marL="0" indent="0" eaLnBrk="1" hangingPunct="1">
              <a:buSzPct val="75000"/>
              <a:buFontTx/>
              <a:buNone/>
              <a:defRPr/>
            </a:pPr>
            <a:r>
              <a:rPr lang="cs-CZ" sz="1800" b="1" dirty="0">
                <a:solidFill>
                  <a:srgbClr val="FF0000"/>
                </a:solidFill>
              </a:rPr>
              <a:t>Použití v lesnické typologii </a:t>
            </a:r>
            <a:r>
              <a:rPr lang="cs-CZ" sz="1800" b="1" dirty="0"/>
              <a:t>(navazují LVS, EŘ, EK, SLT, LT)!</a:t>
            </a:r>
            <a:endParaRPr lang="cs-CZ" altLang="en-US" sz="1800" b="1" dirty="0">
              <a:cs typeface="Calibri" panose="020F0502020204030204" pitchFamily="34" charset="0"/>
            </a:endParaRPr>
          </a:p>
        </p:txBody>
      </p:sp>
      <p:sp>
        <p:nvSpPr>
          <p:cNvPr id="59396" name="TextovéPole 7">
            <a:extLst>
              <a:ext uri="{FF2B5EF4-FFF2-40B4-BE49-F238E27FC236}">
                <a16:creationId xmlns:a16="http://schemas.microsoft.com/office/drawing/2014/main" id="{1DA5756D-75F5-AD6B-C1B4-27148D06C8C2}"/>
              </a:ext>
            </a:extLst>
          </p:cNvPr>
          <p:cNvSpPr txBox="1">
            <a:spLocks noChangeArrowheads="1"/>
          </p:cNvSpPr>
          <p:nvPr/>
        </p:nvSpPr>
        <p:spPr bwMode="auto">
          <a:xfrm>
            <a:off x="34925" y="6561138"/>
            <a:ext cx="8550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100" b="1" baseline="30000">
                <a:latin typeface="Arial" panose="020B0604020202020204" pitchFamily="34" charset="0"/>
              </a:rPr>
              <a:t>1) </a:t>
            </a:r>
            <a:r>
              <a:rPr lang="cs-CZ" altLang="cs-CZ" sz="1100">
                <a:latin typeface="Arial" panose="020B0604020202020204" pitchFamily="34" charset="0"/>
              </a:rPr>
              <a:t>Nasdíleno na </a:t>
            </a:r>
            <a:r>
              <a:rPr lang="cs-CZ" altLang="en-US" sz="1100">
                <a:solidFill>
                  <a:schemeClr val="accent2"/>
                </a:solidFill>
                <a:latin typeface="Arial" panose="020B0604020202020204" pitchFamily="34" charset="0"/>
                <a:hlinkClick r:id="rId3"/>
              </a:rPr>
              <a:t>http://user.mendelu.cz/xfriedl/</a:t>
            </a:r>
            <a:r>
              <a:rPr lang="cs-CZ" altLang="cs-CZ" sz="1100" b="1">
                <a:latin typeface="Arial" panose="020B0604020202020204" pitchFamily="34" charset="0"/>
              </a:rPr>
              <a:t> </a:t>
            </a:r>
            <a:endParaRPr lang="cs-CZ" altLang="cs-CZ" sz="1100" b="1" baseline="30000">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Obrázek 2">
            <a:extLst>
              <a:ext uri="{FF2B5EF4-FFF2-40B4-BE49-F238E27FC236}">
                <a16:creationId xmlns:a16="http://schemas.microsoft.com/office/drawing/2014/main" id="{EFF394E3-67B3-A17D-1BC6-39B1DC761C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62013"/>
            <a:ext cx="9145588" cy="59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916A790-80E5-41A6-3DC7-82610A4FD52F}"/>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Klasifikace (= třídění) rostlinstva</a:t>
            </a:r>
          </a:p>
        </p:txBody>
      </p:sp>
      <p:sp>
        <p:nvSpPr>
          <p:cNvPr id="5123" name="Rectangle 3">
            <a:extLst>
              <a:ext uri="{FF2B5EF4-FFF2-40B4-BE49-F238E27FC236}">
                <a16:creationId xmlns:a16="http://schemas.microsoft.com/office/drawing/2014/main" id="{33081703-8F8E-1D38-1AC9-46AF1CA2F220}"/>
              </a:ext>
            </a:extLst>
          </p:cNvPr>
          <p:cNvSpPr>
            <a:spLocks noGrp="1" noChangeArrowheads="1"/>
          </p:cNvSpPr>
          <p:nvPr>
            <p:ph type="body" idx="1"/>
          </p:nvPr>
        </p:nvSpPr>
        <p:spPr>
          <a:xfrm>
            <a:off x="250825" y="981075"/>
            <a:ext cx="8642350" cy="1547813"/>
          </a:xfrm>
        </p:spPr>
        <p:txBody>
          <a:bodyPr/>
          <a:lstStyle/>
          <a:p>
            <a:pPr marL="609600" indent="-609600" eaLnBrk="1" hangingPunct="1">
              <a:lnSpc>
                <a:spcPct val="90000"/>
              </a:lnSpc>
              <a:buFontTx/>
              <a:buNone/>
            </a:pPr>
            <a:r>
              <a:rPr lang="cs-CZ" altLang="en-US" sz="2400" b="1"/>
              <a:t>Skladba rostlinstva dle určitých zákonitostí:</a:t>
            </a:r>
          </a:p>
          <a:p>
            <a:pPr marL="990600" lvl="1" indent="-533400" eaLnBrk="1" hangingPunct="1">
              <a:lnSpc>
                <a:spcPct val="90000"/>
              </a:lnSpc>
              <a:buFontTx/>
              <a:buAutoNum type="arabicPeriod"/>
            </a:pPr>
            <a:r>
              <a:rPr lang="cs-CZ" altLang="en-US" sz="2000" b="1"/>
              <a:t>v určité oblasti a určitých podmínkách společenstva podobná</a:t>
            </a:r>
          </a:p>
          <a:p>
            <a:pPr marL="990600" lvl="1" indent="-533400" eaLnBrk="1" hangingPunct="1">
              <a:lnSpc>
                <a:spcPct val="90000"/>
              </a:lnSpc>
              <a:buFontTx/>
              <a:buAutoNum type="arabicPeriod"/>
            </a:pPr>
            <a:r>
              <a:rPr lang="cs-CZ" altLang="en-US" sz="2000" b="1"/>
              <a:t>sousedící se společenstvy nepodobnými</a:t>
            </a:r>
          </a:p>
        </p:txBody>
      </p:sp>
      <p:pic>
        <p:nvPicPr>
          <p:cNvPr id="10244" name="Picture 4" descr="Velký Rozsutec - Stoh">
            <a:extLst>
              <a:ext uri="{FF2B5EF4-FFF2-40B4-BE49-F238E27FC236}">
                <a16:creationId xmlns:a16="http://schemas.microsoft.com/office/drawing/2014/main" id="{C8ADECE5-532E-62DC-0589-06294EDFBB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168525"/>
            <a:ext cx="91440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Oval 6">
            <a:extLst>
              <a:ext uri="{FF2B5EF4-FFF2-40B4-BE49-F238E27FC236}">
                <a16:creationId xmlns:a16="http://schemas.microsoft.com/office/drawing/2014/main" id="{5E20CB2B-34C2-F767-70E7-30024D9CF819}"/>
              </a:ext>
            </a:extLst>
          </p:cNvPr>
          <p:cNvSpPr>
            <a:spLocks noChangeArrowheads="1"/>
          </p:cNvSpPr>
          <p:nvPr/>
        </p:nvSpPr>
        <p:spPr bwMode="auto">
          <a:xfrm>
            <a:off x="5076825" y="4040188"/>
            <a:ext cx="287338" cy="2159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5127" name="Oval 7">
            <a:extLst>
              <a:ext uri="{FF2B5EF4-FFF2-40B4-BE49-F238E27FC236}">
                <a16:creationId xmlns:a16="http://schemas.microsoft.com/office/drawing/2014/main" id="{02CC4D97-64AE-2AC6-D5E8-6FF012B58EFD}"/>
              </a:ext>
            </a:extLst>
          </p:cNvPr>
          <p:cNvSpPr>
            <a:spLocks noChangeArrowheads="1"/>
          </p:cNvSpPr>
          <p:nvPr/>
        </p:nvSpPr>
        <p:spPr bwMode="auto">
          <a:xfrm>
            <a:off x="2124075" y="3319463"/>
            <a:ext cx="287338" cy="2159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5128" name="Oval 8">
            <a:extLst>
              <a:ext uri="{FF2B5EF4-FFF2-40B4-BE49-F238E27FC236}">
                <a16:creationId xmlns:a16="http://schemas.microsoft.com/office/drawing/2014/main" id="{7A8BC0DF-A961-9ADF-4F0A-128D7D34E468}"/>
              </a:ext>
            </a:extLst>
          </p:cNvPr>
          <p:cNvSpPr>
            <a:spLocks noChangeArrowheads="1"/>
          </p:cNvSpPr>
          <p:nvPr/>
        </p:nvSpPr>
        <p:spPr bwMode="auto">
          <a:xfrm>
            <a:off x="6372225" y="3463925"/>
            <a:ext cx="287338" cy="2159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5129" name="Oval 9">
            <a:extLst>
              <a:ext uri="{FF2B5EF4-FFF2-40B4-BE49-F238E27FC236}">
                <a16:creationId xmlns:a16="http://schemas.microsoft.com/office/drawing/2014/main" id="{7571D96D-36D5-147B-1F0C-615A4B144CFB}"/>
              </a:ext>
            </a:extLst>
          </p:cNvPr>
          <p:cNvSpPr>
            <a:spLocks noChangeArrowheads="1"/>
          </p:cNvSpPr>
          <p:nvPr/>
        </p:nvSpPr>
        <p:spPr bwMode="auto">
          <a:xfrm>
            <a:off x="1116013" y="3319463"/>
            <a:ext cx="287337" cy="215900"/>
          </a:xfrm>
          <a:prstGeom prst="ellipse">
            <a:avLst/>
          </a:pr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5130" name="Oval 10">
            <a:extLst>
              <a:ext uri="{FF2B5EF4-FFF2-40B4-BE49-F238E27FC236}">
                <a16:creationId xmlns:a16="http://schemas.microsoft.com/office/drawing/2014/main" id="{5A9D92A5-6924-36A0-5305-74170FD1F265}"/>
              </a:ext>
            </a:extLst>
          </p:cNvPr>
          <p:cNvSpPr>
            <a:spLocks noChangeArrowheads="1"/>
          </p:cNvSpPr>
          <p:nvPr/>
        </p:nvSpPr>
        <p:spPr bwMode="auto">
          <a:xfrm>
            <a:off x="5508625" y="2347913"/>
            <a:ext cx="287338" cy="215900"/>
          </a:xfrm>
          <a:prstGeom prst="ellipse">
            <a:avLst/>
          </a:pr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5134" name="Oval 14">
            <a:extLst>
              <a:ext uri="{FF2B5EF4-FFF2-40B4-BE49-F238E27FC236}">
                <a16:creationId xmlns:a16="http://schemas.microsoft.com/office/drawing/2014/main" id="{D2C59F30-D3A7-5D8C-6770-8A481BA1A9D3}"/>
              </a:ext>
            </a:extLst>
          </p:cNvPr>
          <p:cNvSpPr>
            <a:spLocks noChangeArrowheads="1"/>
          </p:cNvSpPr>
          <p:nvPr/>
        </p:nvSpPr>
        <p:spPr bwMode="auto">
          <a:xfrm>
            <a:off x="4797425" y="4598988"/>
            <a:ext cx="287338" cy="21590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5135" name="Oval 15">
            <a:extLst>
              <a:ext uri="{FF2B5EF4-FFF2-40B4-BE49-F238E27FC236}">
                <a16:creationId xmlns:a16="http://schemas.microsoft.com/office/drawing/2014/main" id="{CE212D40-B8DC-52AF-2992-FCC677224DA3}"/>
              </a:ext>
            </a:extLst>
          </p:cNvPr>
          <p:cNvSpPr>
            <a:spLocks noChangeArrowheads="1"/>
          </p:cNvSpPr>
          <p:nvPr/>
        </p:nvSpPr>
        <p:spPr bwMode="auto">
          <a:xfrm>
            <a:off x="4976813" y="3213100"/>
            <a:ext cx="287337" cy="21590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5136" name="Oval 16">
            <a:extLst>
              <a:ext uri="{FF2B5EF4-FFF2-40B4-BE49-F238E27FC236}">
                <a16:creationId xmlns:a16="http://schemas.microsoft.com/office/drawing/2014/main" id="{6D397DDF-F87D-0856-B486-4320FA207E71}"/>
              </a:ext>
            </a:extLst>
          </p:cNvPr>
          <p:cNvSpPr>
            <a:spLocks noChangeArrowheads="1"/>
          </p:cNvSpPr>
          <p:nvPr/>
        </p:nvSpPr>
        <p:spPr bwMode="auto">
          <a:xfrm>
            <a:off x="161925" y="4508500"/>
            <a:ext cx="287338" cy="21590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 name="Text Box 12">
            <a:extLst>
              <a:ext uri="{FF2B5EF4-FFF2-40B4-BE49-F238E27FC236}">
                <a16:creationId xmlns:a16="http://schemas.microsoft.com/office/drawing/2014/main" id="{8F3E9615-843E-4D0B-63A8-4F530218A5C7}"/>
              </a:ext>
            </a:extLst>
          </p:cNvPr>
          <p:cNvSpPr txBox="1">
            <a:spLocks noChangeArrowheads="1"/>
          </p:cNvSpPr>
          <p:nvPr/>
        </p:nvSpPr>
        <p:spPr bwMode="auto">
          <a:xfrm>
            <a:off x="1" y="5232400"/>
            <a:ext cx="902749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Calibri" panose="020F0502020204030204" pitchFamily="34" charset="0"/>
              </a:defRPr>
            </a:lvl1pPr>
            <a:lvl2pPr marL="800100" indent="-34290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400" b="1" dirty="0"/>
              <a:t>Je to dáno především:</a:t>
            </a:r>
          </a:p>
          <a:p>
            <a:pPr marL="269875" lvl="1" indent="-269875" eaLnBrk="1" hangingPunct="1">
              <a:buFontTx/>
              <a:buAutoNum type="arabicPeriod"/>
            </a:pPr>
            <a:r>
              <a:rPr lang="cs-CZ" altLang="en-US" sz="2000" b="1" dirty="0"/>
              <a:t>Přírodními podmínkami (ekotop (</a:t>
            </a:r>
            <a:r>
              <a:rPr lang="cs-CZ" altLang="en-US" sz="2000" b="1" dirty="0" err="1"/>
              <a:t>klimatop</a:t>
            </a:r>
            <a:r>
              <a:rPr lang="cs-CZ" altLang="en-US" sz="2000" b="1" dirty="0"/>
              <a:t>, </a:t>
            </a:r>
            <a:r>
              <a:rPr lang="cs-CZ" altLang="en-US" sz="2000" b="1" dirty="0" err="1"/>
              <a:t>edatop</a:t>
            </a:r>
            <a:r>
              <a:rPr lang="cs-CZ" altLang="en-US" sz="2000" b="1" dirty="0"/>
              <a:t>, </a:t>
            </a:r>
            <a:r>
              <a:rPr lang="cs-CZ" altLang="en-US" sz="2000" b="1" dirty="0" err="1"/>
              <a:t>hydrotop</a:t>
            </a:r>
            <a:r>
              <a:rPr lang="cs-CZ" altLang="en-US" sz="2000" b="1" dirty="0"/>
              <a:t>) + biotické faktory)</a:t>
            </a:r>
          </a:p>
          <a:p>
            <a:pPr marL="269875" lvl="1" indent="-269875" eaLnBrk="1" hangingPunct="1">
              <a:buFontTx/>
              <a:buAutoNum type="arabicPeriod"/>
            </a:pPr>
            <a:r>
              <a:rPr lang="cs-CZ" altLang="en-US" sz="2000" b="1" dirty="0"/>
              <a:t>Vlastnostmi rostlin</a:t>
            </a:r>
          </a:p>
          <a:p>
            <a:pPr marL="269875" lvl="1" indent="-269875" eaLnBrk="1" hangingPunct="1">
              <a:buFontTx/>
              <a:buAutoNum type="arabicPeriod"/>
            </a:pPr>
            <a:r>
              <a:rPr lang="cs-CZ" altLang="en-US" sz="2000" b="1" dirty="0"/>
              <a:t>Historickým vývojem (vlivy člověka, typ managementu…)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9"/>
                                        </p:tgtEl>
                                        <p:attrNameLst>
                                          <p:attrName>style.visibility</p:attrName>
                                        </p:attrNameLst>
                                      </p:cBhvr>
                                      <p:to>
                                        <p:strVal val="visible"/>
                                      </p:to>
                                    </p:set>
                                    <p:anim calcmode="lin" valueType="num">
                                      <p:cBhvr additive="base">
                                        <p:cTn id="7" dur="500" fill="hold"/>
                                        <p:tgtEl>
                                          <p:spTgt spid="5129"/>
                                        </p:tgtEl>
                                        <p:attrNameLst>
                                          <p:attrName>ppt_x</p:attrName>
                                        </p:attrNameLst>
                                      </p:cBhvr>
                                      <p:tavLst>
                                        <p:tav tm="0">
                                          <p:val>
                                            <p:strVal val="0-#ppt_w/2"/>
                                          </p:val>
                                        </p:tav>
                                        <p:tav tm="100000">
                                          <p:val>
                                            <p:strVal val="#ppt_x"/>
                                          </p:val>
                                        </p:tav>
                                      </p:tavLst>
                                    </p:anim>
                                    <p:anim calcmode="lin" valueType="num">
                                      <p:cBhvr additive="base">
                                        <p:cTn id="8" dur="500" fill="hold"/>
                                        <p:tgtEl>
                                          <p:spTgt spid="51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130"/>
                                        </p:tgtEl>
                                        <p:attrNameLst>
                                          <p:attrName>style.visibility</p:attrName>
                                        </p:attrNameLst>
                                      </p:cBhvr>
                                      <p:to>
                                        <p:strVal val="visible"/>
                                      </p:to>
                                    </p:set>
                                    <p:anim calcmode="lin" valueType="num">
                                      <p:cBhvr additive="base">
                                        <p:cTn id="11" dur="500" fill="hold"/>
                                        <p:tgtEl>
                                          <p:spTgt spid="5130"/>
                                        </p:tgtEl>
                                        <p:attrNameLst>
                                          <p:attrName>ppt_x</p:attrName>
                                        </p:attrNameLst>
                                      </p:cBhvr>
                                      <p:tavLst>
                                        <p:tav tm="0">
                                          <p:val>
                                            <p:strVal val="0-#ppt_w/2"/>
                                          </p:val>
                                        </p:tav>
                                        <p:tav tm="100000">
                                          <p:val>
                                            <p:strVal val="#ppt_x"/>
                                          </p:val>
                                        </p:tav>
                                      </p:tavLst>
                                    </p:anim>
                                    <p:anim calcmode="lin" valueType="num">
                                      <p:cBhvr additive="base">
                                        <p:cTn id="12" dur="500" fill="hold"/>
                                        <p:tgtEl>
                                          <p:spTgt spid="513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123">
                                            <p:txEl>
                                              <p:pRg st="1" end="1"/>
                                            </p:txEl>
                                          </p:spTgt>
                                        </p:tgtEl>
                                        <p:attrNameLst>
                                          <p:attrName>style.visibility</p:attrName>
                                        </p:attrNameLst>
                                      </p:cBhvr>
                                      <p:to>
                                        <p:strVal val="visible"/>
                                      </p:to>
                                    </p:set>
                                    <p:anim calcmode="lin" valueType="num">
                                      <p:cBhvr additive="base">
                                        <p:cTn id="15" dur="500" fill="hold"/>
                                        <p:tgtEl>
                                          <p:spTgt spid="512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1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127"/>
                                        </p:tgtEl>
                                        <p:attrNameLst>
                                          <p:attrName>style.visibility</p:attrName>
                                        </p:attrNameLst>
                                      </p:cBhvr>
                                      <p:to>
                                        <p:strVal val="visible"/>
                                      </p:to>
                                    </p:set>
                                    <p:anim calcmode="lin" valueType="num">
                                      <p:cBhvr additive="base">
                                        <p:cTn id="21" dur="500" fill="hold"/>
                                        <p:tgtEl>
                                          <p:spTgt spid="5127"/>
                                        </p:tgtEl>
                                        <p:attrNameLst>
                                          <p:attrName>ppt_x</p:attrName>
                                        </p:attrNameLst>
                                      </p:cBhvr>
                                      <p:tavLst>
                                        <p:tav tm="0">
                                          <p:val>
                                            <p:strVal val="0-#ppt_w/2"/>
                                          </p:val>
                                        </p:tav>
                                        <p:tav tm="100000">
                                          <p:val>
                                            <p:strVal val="#ppt_x"/>
                                          </p:val>
                                        </p:tav>
                                      </p:tavLst>
                                    </p:anim>
                                    <p:anim calcmode="lin" valueType="num">
                                      <p:cBhvr additive="base">
                                        <p:cTn id="22" dur="500" fill="hold"/>
                                        <p:tgtEl>
                                          <p:spTgt spid="5127"/>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5126"/>
                                        </p:tgtEl>
                                        <p:attrNameLst>
                                          <p:attrName>style.visibility</p:attrName>
                                        </p:attrNameLst>
                                      </p:cBhvr>
                                      <p:to>
                                        <p:strVal val="visible"/>
                                      </p:to>
                                    </p:set>
                                    <p:anim calcmode="lin" valueType="num">
                                      <p:cBhvr additive="base">
                                        <p:cTn id="25" dur="500" fill="hold"/>
                                        <p:tgtEl>
                                          <p:spTgt spid="5126"/>
                                        </p:tgtEl>
                                        <p:attrNameLst>
                                          <p:attrName>ppt_x</p:attrName>
                                        </p:attrNameLst>
                                      </p:cBhvr>
                                      <p:tavLst>
                                        <p:tav tm="0">
                                          <p:val>
                                            <p:strVal val="0-#ppt_w/2"/>
                                          </p:val>
                                        </p:tav>
                                        <p:tav tm="100000">
                                          <p:val>
                                            <p:strVal val="#ppt_x"/>
                                          </p:val>
                                        </p:tav>
                                      </p:tavLst>
                                    </p:anim>
                                    <p:anim calcmode="lin" valueType="num">
                                      <p:cBhvr additive="base">
                                        <p:cTn id="26" dur="500" fill="hold"/>
                                        <p:tgtEl>
                                          <p:spTgt spid="5126"/>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5128"/>
                                        </p:tgtEl>
                                        <p:attrNameLst>
                                          <p:attrName>style.visibility</p:attrName>
                                        </p:attrNameLst>
                                      </p:cBhvr>
                                      <p:to>
                                        <p:strVal val="visible"/>
                                      </p:to>
                                    </p:set>
                                    <p:anim calcmode="lin" valueType="num">
                                      <p:cBhvr additive="base">
                                        <p:cTn id="29" dur="500" fill="hold"/>
                                        <p:tgtEl>
                                          <p:spTgt spid="5128"/>
                                        </p:tgtEl>
                                        <p:attrNameLst>
                                          <p:attrName>ppt_x</p:attrName>
                                        </p:attrNameLst>
                                      </p:cBhvr>
                                      <p:tavLst>
                                        <p:tav tm="0">
                                          <p:val>
                                            <p:strVal val="0-#ppt_w/2"/>
                                          </p:val>
                                        </p:tav>
                                        <p:tav tm="100000">
                                          <p:val>
                                            <p:strVal val="#ppt_x"/>
                                          </p:val>
                                        </p:tav>
                                      </p:tavLst>
                                    </p:anim>
                                    <p:anim calcmode="lin" valueType="num">
                                      <p:cBhvr additive="base">
                                        <p:cTn id="30" dur="500" fill="hold"/>
                                        <p:tgtEl>
                                          <p:spTgt spid="5128"/>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5123">
                                            <p:txEl>
                                              <p:pRg st="2" end="2"/>
                                            </p:txEl>
                                          </p:spTgt>
                                        </p:tgtEl>
                                        <p:attrNameLst>
                                          <p:attrName>style.visibility</p:attrName>
                                        </p:attrNameLst>
                                      </p:cBhvr>
                                      <p:to>
                                        <p:strVal val="visible"/>
                                      </p:to>
                                    </p:set>
                                    <p:anim calcmode="lin" valueType="num">
                                      <p:cBhvr additive="base">
                                        <p:cTn id="33" dur="500" fill="hold"/>
                                        <p:tgtEl>
                                          <p:spTgt spid="5123">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5123">
                                            <p:txEl>
                                              <p:pRg st="2" end="2"/>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5134"/>
                                        </p:tgtEl>
                                        <p:attrNameLst>
                                          <p:attrName>style.visibility</p:attrName>
                                        </p:attrNameLst>
                                      </p:cBhvr>
                                      <p:to>
                                        <p:strVal val="visible"/>
                                      </p:to>
                                    </p:set>
                                    <p:anim calcmode="lin" valueType="num">
                                      <p:cBhvr additive="base">
                                        <p:cTn id="37" dur="500" fill="hold"/>
                                        <p:tgtEl>
                                          <p:spTgt spid="5134"/>
                                        </p:tgtEl>
                                        <p:attrNameLst>
                                          <p:attrName>ppt_x</p:attrName>
                                        </p:attrNameLst>
                                      </p:cBhvr>
                                      <p:tavLst>
                                        <p:tav tm="0">
                                          <p:val>
                                            <p:strVal val="0-#ppt_w/2"/>
                                          </p:val>
                                        </p:tav>
                                        <p:tav tm="100000">
                                          <p:val>
                                            <p:strVal val="#ppt_x"/>
                                          </p:val>
                                        </p:tav>
                                      </p:tavLst>
                                    </p:anim>
                                    <p:anim calcmode="lin" valueType="num">
                                      <p:cBhvr additive="base">
                                        <p:cTn id="38" dur="500" fill="hold"/>
                                        <p:tgtEl>
                                          <p:spTgt spid="5134"/>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5135"/>
                                        </p:tgtEl>
                                        <p:attrNameLst>
                                          <p:attrName>style.visibility</p:attrName>
                                        </p:attrNameLst>
                                      </p:cBhvr>
                                      <p:to>
                                        <p:strVal val="visible"/>
                                      </p:to>
                                    </p:set>
                                    <p:anim calcmode="lin" valueType="num">
                                      <p:cBhvr additive="base">
                                        <p:cTn id="41" dur="500" fill="hold"/>
                                        <p:tgtEl>
                                          <p:spTgt spid="5135"/>
                                        </p:tgtEl>
                                        <p:attrNameLst>
                                          <p:attrName>ppt_x</p:attrName>
                                        </p:attrNameLst>
                                      </p:cBhvr>
                                      <p:tavLst>
                                        <p:tav tm="0">
                                          <p:val>
                                            <p:strVal val="0-#ppt_w/2"/>
                                          </p:val>
                                        </p:tav>
                                        <p:tav tm="100000">
                                          <p:val>
                                            <p:strVal val="#ppt_x"/>
                                          </p:val>
                                        </p:tav>
                                      </p:tavLst>
                                    </p:anim>
                                    <p:anim calcmode="lin" valueType="num">
                                      <p:cBhvr additive="base">
                                        <p:cTn id="42" dur="500" fill="hold"/>
                                        <p:tgtEl>
                                          <p:spTgt spid="5135"/>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5136"/>
                                        </p:tgtEl>
                                        <p:attrNameLst>
                                          <p:attrName>style.visibility</p:attrName>
                                        </p:attrNameLst>
                                      </p:cBhvr>
                                      <p:to>
                                        <p:strVal val="visible"/>
                                      </p:to>
                                    </p:set>
                                    <p:anim calcmode="lin" valueType="num">
                                      <p:cBhvr additive="base">
                                        <p:cTn id="45" dur="500" fill="hold"/>
                                        <p:tgtEl>
                                          <p:spTgt spid="5136"/>
                                        </p:tgtEl>
                                        <p:attrNameLst>
                                          <p:attrName>ppt_x</p:attrName>
                                        </p:attrNameLst>
                                      </p:cBhvr>
                                      <p:tavLst>
                                        <p:tav tm="0">
                                          <p:val>
                                            <p:strVal val="0-#ppt_w/2"/>
                                          </p:val>
                                        </p:tav>
                                        <p:tav tm="100000">
                                          <p:val>
                                            <p:strVal val="#ppt_x"/>
                                          </p:val>
                                        </p:tav>
                                      </p:tavLst>
                                    </p:anim>
                                    <p:anim calcmode="lin" valueType="num">
                                      <p:cBhvr additive="base">
                                        <p:cTn id="46" dur="500" fill="hold"/>
                                        <p:tgtEl>
                                          <p:spTgt spid="51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nimBg="1"/>
      <p:bldP spid="5127" grpId="0" animBg="1"/>
      <p:bldP spid="5128" grpId="0" animBg="1"/>
      <p:bldP spid="5129" grpId="0" animBg="1"/>
      <p:bldP spid="5130" grpId="0" animBg="1"/>
      <p:bldP spid="5134" grpId="0" animBg="1"/>
      <p:bldP spid="5135" grpId="0" animBg="1"/>
      <p:bldP spid="51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Obrázek 2">
            <a:extLst>
              <a:ext uri="{FF2B5EF4-FFF2-40B4-BE49-F238E27FC236}">
                <a16:creationId xmlns:a16="http://schemas.microsoft.com/office/drawing/2014/main" id="{1E011C6C-2A55-0980-8D6A-06D05271E4C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284" y="3998006"/>
            <a:ext cx="6709322" cy="285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5">
            <a:extLst>
              <a:ext uri="{FF2B5EF4-FFF2-40B4-BE49-F238E27FC236}">
                <a16:creationId xmlns:a16="http://schemas.microsoft.com/office/drawing/2014/main" id="{BB97E08C-CB18-BDAF-525D-0D0D18DA8C65}"/>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Stupňovitost, altitudinalita vegetace</a:t>
            </a:r>
          </a:p>
        </p:txBody>
      </p:sp>
      <p:sp>
        <p:nvSpPr>
          <p:cNvPr id="63492" name="Rectangle 3">
            <a:extLst>
              <a:ext uri="{FF2B5EF4-FFF2-40B4-BE49-F238E27FC236}">
                <a16:creationId xmlns:a16="http://schemas.microsoft.com/office/drawing/2014/main" id="{F47240D6-46AB-0D02-E0E3-D355A673B697}"/>
              </a:ext>
            </a:extLst>
          </p:cNvPr>
          <p:cNvSpPr>
            <a:spLocks noGrp="1" noChangeArrowheads="1"/>
          </p:cNvSpPr>
          <p:nvPr>
            <p:ph type="body" sz="half" idx="1"/>
          </p:nvPr>
        </p:nvSpPr>
        <p:spPr>
          <a:xfrm>
            <a:off x="206375" y="836613"/>
            <a:ext cx="8758238" cy="2457450"/>
          </a:xfrm>
        </p:spPr>
        <p:txBody>
          <a:bodyPr/>
          <a:lstStyle/>
          <a:p>
            <a:pPr eaLnBrk="1" hangingPunct="1">
              <a:buSzPct val="75000"/>
            </a:pPr>
            <a:r>
              <a:rPr lang="cs-CZ" altLang="cs-CZ" sz="2000" b="1" dirty="0">
                <a:cs typeface="Calibri" panose="020F0502020204030204" pitchFamily="34" charset="0"/>
              </a:rPr>
              <a:t>Vertikální rozvrstvení geobiocenóz </a:t>
            </a:r>
            <a:r>
              <a:rPr lang="cs-CZ" altLang="cs-CZ" sz="2000" b="1" dirty="0">
                <a:solidFill>
                  <a:srgbClr val="FF0000"/>
                </a:solidFill>
                <a:cs typeface="Calibri" panose="020F0502020204030204" pitchFamily="34" charset="0"/>
              </a:rPr>
              <a:t>v důsledku změn klimatu</a:t>
            </a:r>
            <a:r>
              <a:rPr lang="cs-CZ" altLang="cs-CZ" sz="2000" b="1" dirty="0">
                <a:cs typeface="Calibri" panose="020F0502020204030204" pitchFamily="34" charset="0"/>
              </a:rPr>
              <a:t> podmíněných členitosti reliéfu</a:t>
            </a:r>
          </a:p>
          <a:p>
            <a:pPr eaLnBrk="1" hangingPunct="1">
              <a:buSzPct val="75000"/>
            </a:pPr>
            <a:r>
              <a:rPr lang="cs-CZ" altLang="cs-CZ" sz="2000" b="1" dirty="0">
                <a:cs typeface="Calibri" panose="020F0502020204030204" pitchFamily="34" charset="0"/>
              </a:rPr>
              <a:t>Makroklima modifikováno reliéfem – topoklima </a:t>
            </a:r>
          </a:p>
          <a:p>
            <a:pPr eaLnBrk="1" hangingPunct="1">
              <a:buSzPct val="75000"/>
            </a:pPr>
            <a:r>
              <a:rPr lang="cs-CZ" altLang="cs-CZ" sz="2000" b="1" dirty="0">
                <a:cs typeface="Calibri" panose="020F0502020204030204" pitchFamily="34" charset="0"/>
              </a:rPr>
              <a:t>S nadmořskou výškou se mění:</a:t>
            </a:r>
          </a:p>
          <a:p>
            <a:pPr lvl="1" eaLnBrk="1" hangingPunct="1">
              <a:buSzPct val="75000"/>
              <a:buFont typeface="Arial" panose="020B0604020202020204" pitchFamily="34" charset="0"/>
              <a:buChar char="•"/>
            </a:pPr>
            <a:r>
              <a:rPr lang="cs-CZ" altLang="cs-CZ" sz="2000" b="1" dirty="0">
                <a:cs typeface="Calibri" panose="020F0502020204030204" pitchFamily="34" charset="0"/>
              </a:rPr>
              <a:t>teploty</a:t>
            </a:r>
          </a:p>
          <a:p>
            <a:pPr lvl="1" eaLnBrk="1" hangingPunct="1">
              <a:buSzPct val="75000"/>
              <a:buFont typeface="Arial" panose="020B0604020202020204" pitchFamily="34" charset="0"/>
              <a:buChar char="•"/>
            </a:pPr>
            <a:r>
              <a:rPr lang="cs-CZ" altLang="cs-CZ" sz="2000" b="1" dirty="0">
                <a:cs typeface="Calibri" panose="020F0502020204030204" pitchFamily="34" charset="0"/>
              </a:rPr>
              <a:t>srážky</a:t>
            </a:r>
          </a:p>
          <a:p>
            <a:pPr lvl="1" eaLnBrk="1" hangingPunct="1">
              <a:buSzPct val="75000"/>
              <a:buFont typeface="Arial" panose="020B0604020202020204" pitchFamily="34" charset="0"/>
              <a:buChar char="•"/>
            </a:pPr>
            <a:r>
              <a:rPr lang="cs-CZ" altLang="cs-CZ" sz="2000" b="1" dirty="0">
                <a:cs typeface="Calibri" panose="020F0502020204030204" pitchFamily="34" charset="0"/>
              </a:rPr>
              <a:t>insolace</a:t>
            </a:r>
          </a:p>
          <a:p>
            <a:pPr lvl="1" eaLnBrk="1" hangingPunct="1">
              <a:buSzPct val="75000"/>
              <a:buFont typeface="Arial" panose="020B0604020202020204" pitchFamily="34" charset="0"/>
              <a:buChar char="•"/>
            </a:pPr>
            <a:r>
              <a:rPr lang="cs-CZ" altLang="cs-CZ" sz="2000" b="1" dirty="0">
                <a:cs typeface="Calibri" panose="020F0502020204030204" pitchFamily="34" charset="0"/>
              </a:rPr>
              <a:t>vegetační období</a:t>
            </a:r>
          </a:p>
          <a:p>
            <a:pPr lvl="1" eaLnBrk="1" hangingPunct="1">
              <a:buSzPct val="75000"/>
              <a:buFont typeface="Arial" panose="020B0604020202020204" pitchFamily="34" charset="0"/>
              <a:buChar char="•"/>
            </a:pPr>
            <a:r>
              <a:rPr lang="cs-CZ" altLang="cs-CZ" sz="2000" b="1" dirty="0">
                <a:cs typeface="Calibri" panose="020F0502020204030204" pitchFamily="34" charset="0"/>
              </a:rPr>
              <a:t>trvání sněhové pokrývky</a:t>
            </a:r>
          </a:p>
        </p:txBody>
      </p:sp>
      <p:pic>
        <p:nvPicPr>
          <p:cNvPr id="63493" name="Obrázek 1">
            <a:extLst>
              <a:ext uri="{FF2B5EF4-FFF2-40B4-BE49-F238E27FC236}">
                <a16:creationId xmlns:a16="http://schemas.microsoft.com/office/drawing/2014/main" id="{9777761D-661B-8ECC-1737-3D454DC28888}"/>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689725" y="4419600"/>
            <a:ext cx="245427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Přímá spojnice se šipkou 5">
            <a:extLst>
              <a:ext uri="{FF2B5EF4-FFF2-40B4-BE49-F238E27FC236}">
                <a16:creationId xmlns:a16="http://schemas.microsoft.com/office/drawing/2014/main" id="{EF079A7D-4091-FBAC-0243-1510B8C1C02D}"/>
              </a:ext>
            </a:extLst>
          </p:cNvPr>
          <p:cNvCxnSpPr>
            <a:cxnSpLocks/>
          </p:cNvCxnSpPr>
          <p:nvPr/>
        </p:nvCxnSpPr>
        <p:spPr>
          <a:xfrm flipH="1">
            <a:off x="4103688" y="2359335"/>
            <a:ext cx="3175" cy="2317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Přímá spojnice se šipkou 8">
            <a:extLst>
              <a:ext uri="{FF2B5EF4-FFF2-40B4-BE49-F238E27FC236}">
                <a16:creationId xmlns:a16="http://schemas.microsoft.com/office/drawing/2014/main" id="{FB619CAB-1031-D2DB-1F39-9DD3D08F0911}"/>
              </a:ext>
            </a:extLst>
          </p:cNvPr>
          <p:cNvCxnSpPr>
            <a:cxnSpLocks/>
          </p:cNvCxnSpPr>
          <p:nvPr/>
        </p:nvCxnSpPr>
        <p:spPr>
          <a:xfrm flipV="1">
            <a:off x="4103688" y="2687947"/>
            <a:ext cx="0" cy="2254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a:extLst>
              <a:ext uri="{FF2B5EF4-FFF2-40B4-BE49-F238E27FC236}">
                <a16:creationId xmlns:a16="http://schemas.microsoft.com/office/drawing/2014/main" id="{AE61C810-9E22-1311-F08D-A5D821F4738E}"/>
              </a:ext>
            </a:extLst>
          </p:cNvPr>
          <p:cNvCxnSpPr>
            <a:cxnSpLocks/>
          </p:cNvCxnSpPr>
          <p:nvPr/>
        </p:nvCxnSpPr>
        <p:spPr>
          <a:xfrm flipV="1">
            <a:off x="4103688" y="3048310"/>
            <a:ext cx="0" cy="2254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F92C7553-FC72-9FF9-F3C0-08406DCCC492}"/>
              </a:ext>
            </a:extLst>
          </p:cNvPr>
          <p:cNvCxnSpPr>
            <a:cxnSpLocks/>
          </p:cNvCxnSpPr>
          <p:nvPr/>
        </p:nvCxnSpPr>
        <p:spPr>
          <a:xfrm flipH="1">
            <a:off x="4103688" y="3432485"/>
            <a:ext cx="3175" cy="2317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a:extLst>
              <a:ext uri="{FF2B5EF4-FFF2-40B4-BE49-F238E27FC236}">
                <a16:creationId xmlns:a16="http://schemas.microsoft.com/office/drawing/2014/main" id="{0A930F54-45B8-366C-AA26-BF0C54DA82BD}"/>
              </a:ext>
            </a:extLst>
          </p:cNvPr>
          <p:cNvCxnSpPr>
            <a:cxnSpLocks/>
          </p:cNvCxnSpPr>
          <p:nvPr/>
        </p:nvCxnSpPr>
        <p:spPr>
          <a:xfrm flipV="1">
            <a:off x="4103688" y="3738872"/>
            <a:ext cx="0" cy="2301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499" name="TextovéPole 14">
            <a:extLst>
              <a:ext uri="{FF2B5EF4-FFF2-40B4-BE49-F238E27FC236}">
                <a16:creationId xmlns:a16="http://schemas.microsoft.com/office/drawing/2014/main" id="{F700175B-F367-4AE5-26BF-0CA58B7E8534}"/>
              </a:ext>
            </a:extLst>
          </p:cNvPr>
          <p:cNvSpPr txBox="1">
            <a:spLocks noChangeArrowheads="1"/>
          </p:cNvSpPr>
          <p:nvPr/>
        </p:nvSpPr>
        <p:spPr bwMode="auto">
          <a:xfrm>
            <a:off x="4932363" y="2568575"/>
            <a:ext cx="2384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rgbClr val="FF0000"/>
                </a:solidFill>
                <a:latin typeface="Arial" panose="020B0604020202020204" pitchFamily="34" charset="0"/>
                <a:cs typeface="Calibri" panose="020F0502020204030204" pitchFamily="34" charset="0"/>
              </a:rPr>
              <a:t>× zonalita</a:t>
            </a:r>
            <a:endParaRPr lang="cs-CZ" altLang="cs-CZ" sz="1100" b="1">
              <a:solidFill>
                <a:srgbClr val="FF0000"/>
              </a:solidFill>
              <a:latin typeface="Arial" panose="020B0604020202020204" pitchFamily="34" charset="0"/>
              <a:cs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C78C2-88D5-8564-3C23-4BADB7DB3060}"/>
            </a:ext>
          </a:extLst>
        </p:cNvPr>
        <p:cNvGrpSpPr/>
        <p:nvPr/>
      </p:nvGrpSpPr>
      <p:grpSpPr>
        <a:xfrm>
          <a:off x="0" y="0"/>
          <a:ext cx="0" cy="0"/>
          <a:chOff x="0" y="0"/>
          <a:chExt cx="0" cy="0"/>
        </a:xfrm>
      </p:grpSpPr>
      <p:sp>
        <p:nvSpPr>
          <p:cNvPr id="63491" name="Rectangle 5">
            <a:extLst>
              <a:ext uri="{FF2B5EF4-FFF2-40B4-BE49-F238E27FC236}">
                <a16:creationId xmlns:a16="http://schemas.microsoft.com/office/drawing/2014/main" id="{E6F42DB6-B5F5-A31C-220B-512C9D95A400}"/>
              </a:ext>
            </a:extLst>
          </p:cNvPr>
          <p:cNvSpPr>
            <a:spLocks noGrp="1" noChangeArrowheads="1"/>
          </p:cNvSpPr>
          <p:nvPr>
            <p:ph type="title"/>
          </p:nvPr>
        </p:nvSpPr>
        <p:spPr>
          <a:xfrm>
            <a:off x="457200" y="274638"/>
            <a:ext cx="8229600" cy="561975"/>
          </a:xfrm>
        </p:spPr>
        <p:txBody>
          <a:bodyPr/>
          <a:lstStyle/>
          <a:p>
            <a:pPr eaLnBrk="1" hangingPunct="1"/>
            <a:r>
              <a:rPr lang="cs-CZ" altLang="cs-CZ" sz="3600" b="1" dirty="0">
                <a:solidFill>
                  <a:schemeClr val="tx1"/>
                </a:solidFill>
              </a:rPr>
              <a:t>Stupňovitost, </a:t>
            </a:r>
            <a:r>
              <a:rPr lang="cs-CZ" altLang="cs-CZ" sz="3600" b="1" dirty="0" err="1">
                <a:solidFill>
                  <a:schemeClr val="tx1"/>
                </a:solidFill>
              </a:rPr>
              <a:t>altitudinalita</a:t>
            </a:r>
            <a:r>
              <a:rPr lang="cs-CZ" altLang="cs-CZ" sz="3600" b="1" dirty="0">
                <a:solidFill>
                  <a:schemeClr val="tx1"/>
                </a:solidFill>
              </a:rPr>
              <a:t> vegetace</a:t>
            </a:r>
          </a:p>
        </p:txBody>
      </p:sp>
      <p:sp>
        <p:nvSpPr>
          <p:cNvPr id="63492" name="Rectangle 3">
            <a:extLst>
              <a:ext uri="{FF2B5EF4-FFF2-40B4-BE49-F238E27FC236}">
                <a16:creationId xmlns:a16="http://schemas.microsoft.com/office/drawing/2014/main" id="{5749BE8A-7D72-B8F7-139E-4A48E42035FD}"/>
              </a:ext>
            </a:extLst>
          </p:cNvPr>
          <p:cNvSpPr>
            <a:spLocks noGrp="1" noChangeArrowheads="1"/>
          </p:cNvSpPr>
          <p:nvPr>
            <p:ph type="body" sz="half" idx="1"/>
          </p:nvPr>
        </p:nvSpPr>
        <p:spPr>
          <a:xfrm>
            <a:off x="206375" y="836613"/>
            <a:ext cx="8758238" cy="2457450"/>
          </a:xfrm>
        </p:spPr>
        <p:txBody>
          <a:bodyPr/>
          <a:lstStyle/>
          <a:p>
            <a:pPr eaLnBrk="1" hangingPunct="1">
              <a:buSzPct val="75000"/>
            </a:pPr>
            <a:r>
              <a:rPr lang="cs-CZ" altLang="cs-CZ" sz="2000" b="1" dirty="0">
                <a:cs typeface="Calibri" panose="020F0502020204030204" pitchFamily="34" charset="0"/>
              </a:rPr>
              <a:t>Reliéf = nepřímý faktor, </a:t>
            </a:r>
            <a:r>
              <a:rPr lang="cs-CZ" altLang="en-US" sz="2000" b="1" dirty="0">
                <a:cs typeface="Calibri" panose="020F0502020204030204" pitchFamily="34" charset="0"/>
              </a:rPr>
              <a:t>ovlivňuje faktory přímé (teplo, světlo apod.)</a:t>
            </a:r>
          </a:p>
          <a:p>
            <a:pPr eaLnBrk="1" hangingPunct="1"/>
            <a:r>
              <a:rPr lang="cs-CZ" altLang="en-US" sz="2000" b="1" dirty="0">
                <a:cs typeface="Calibri" panose="020F0502020204030204" pitchFamily="34" charset="0"/>
              </a:rPr>
              <a:t>Vliv orientace svahu:</a:t>
            </a:r>
          </a:p>
          <a:p>
            <a:pPr lvl="1" eaLnBrk="1" hangingPunct="1"/>
            <a:r>
              <a:rPr lang="cs-CZ" altLang="en-US" sz="2000" b="1" dirty="0">
                <a:ea typeface="+mn-ea"/>
                <a:cs typeface="Calibri" panose="020F0502020204030204" pitchFamily="34" charset="0"/>
              </a:rPr>
              <a:t>na severní polokouli je díky vyšší insolaci na jižně orientovaných svazích teplota vyšší než na severních (vliv např. na evaporaci), proto na jižních svazích vystupují nižší vegetační stupně výše, než na svazích severních</a:t>
            </a:r>
          </a:p>
          <a:p>
            <a:pPr eaLnBrk="1" hangingPunct="1">
              <a:buSzPct val="75000"/>
            </a:pPr>
            <a:endParaRPr lang="cs-CZ" altLang="en-US" sz="2000" b="1" dirty="0">
              <a:cs typeface="Calibri" panose="020F0502020204030204" pitchFamily="34" charset="0"/>
            </a:endParaRPr>
          </a:p>
          <a:p>
            <a:pPr eaLnBrk="1" hangingPunct="1">
              <a:buSzPct val="75000"/>
            </a:pPr>
            <a:endParaRPr lang="cs-CZ" altLang="cs-CZ" sz="2000" b="1" dirty="0">
              <a:cs typeface="Calibri" panose="020F0502020204030204" pitchFamily="34" charset="0"/>
            </a:endParaRPr>
          </a:p>
        </p:txBody>
      </p:sp>
      <p:pic>
        <p:nvPicPr>
          <p:cNvPr id="2" name="Picture 6">
            <a:extLst>
              <a:ext uri="{FF2B5EF4-FFF2-40B4-BE49-F238E27FC236}">
                <a16:creationId xmlns:a16="http://schemas.microsoft.com/office/drawing/2014/main" id="{089C17C1-4ECE-4959-EC82-9C42D1AF75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8166" y="2663915"/>
            <a:ext cx="7007667" cy="41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635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E96F-4DBD-F75E-795C-FE63D7336835}"/>
            </a:ext>
          </a:extLst>
        </p:cNvPr>
        <p:cNvGrpSpPr/>
        <p:nvPr/>
      </p:nvGrpSpPr>
      <p:grpSpPr>
        <a:xfrm>
          <a:off x="0" y="0"/>
          <a:ext cx="0" cy="0"/>
          <a:chOff x="0" y="0"/>
          <a:chExt cx="0" cy="0"/>
        </a:xfrm>
      </p:grpSpPr>
      <p:sp>
        <p:nvSpPr>
          <p:cNvPr id="63491" name="Rectangle 5">
            <a:extLst>
              <a:ext uri="{FF2B5EF4-FFF2-40B4-BE49-F238E27FC236}">
                <a16:creationId xmlns:a16="http://schemas.microsoft.com/office/drawing/2014/main" id="{F6EAC71A-B4BC-559C-2357-1210FECAF3C3}"/>
              </a:ext>
            </a:extLst>
          </p:cNvPr>
          <p:cNvSpPr>
            <a:spLocks noGrp="1" noChangeArrowheads="1"/>
          </p:cNvSpPr>
          <p:nvPr>
            <p:ph type="title"/>
          </p:nvPr>
        </p:nvSpPr>
        <p:spPr>
          <a:xfrm>
            <a:off x="457200" y="274638"/>
            <a:ext cx="8229600" cy="561975"/>
          </a:xfrm>
        </p:spPr>
        <p:txBody>
          <a:bodyPr/>
          <a:lstStyle/>
          <a:p>
            <a:pPr eaLnBrk="1" hangingPunct="1"/>
            <a:r>
              <a:rPr lang="cs-CZ" altLang="cs-CZ" sz="3600" b="1" dirty="0">
                <a:solidFill>
                  <a:schemeClr val="tx1"/>
                </a:solidFill>
              </a:rPr>
              <a:t>Stupňovitost, </a:t>
            </a:r>
            <a:r>
              <a:rPr lang="cs-CZ" altLang="cs-CZ" sz="3600" b="1" dirty="0" err="1">
                <a:solidFill>
                  <a:schemeClr val="tx1"/>
                </a:solidFill>
              </a:rPr>
              <a:t>altitudinalita</a:t>
            </a:r>
            <a:r>
              <a:rPr lang="cs-CZ" altLang="cs-CZ" sz="3600" b="1" dirty="0">
                <a:solidFill>
                  <a:schemeClr val="tx1"/>
                </a:solidFill>
              </a:rPr>
              <a:t> vegetace</a:t>
            </a:r>
          </a:p>
        </p:txBody>
      </p:sp>
      <p:sp>
        <p:nvSpPr>
          <p:cNvPr id="63492" name="Rectangle 3">
            <a:extLst>
              <a:ext uri="{FF2B5EF4-FFF2-40B4-BE49-F238E27FC236}">
                <a16:creationId xmlns:a16="http://schemas.microsoft.com/office/drawing/2014/main" id="{2BE68F6B-93A8-E075-474D-31AFCF26B064}"/>
              </a:ext>
            </a:extLst>
          </p:cNvPr>
          <p:cNvSpPr>
            <a:spLocks noGrp="1" noChangeArrowheads="1"/>
          </p:cNvSpPr>
          <p:nvPr>
            <p:ph type="body" sz="half" idx="1"/>
          </p:nvPr>
        </p:nvSpPr>
        <p:spPr>
          <a:xfrm>
            <a:off x="206375" y="836613"/>
            <a:ext cx="8758238" cy="2457450"/>
          </a:xfrm>
        </p:spPr>
        <p:txBody>
          <a:bodyPr/>
          <a:lstStyle/>
          <a:p>
            <a:pPr eaLnBrk="1" hangingPunct="1"/>
            <a:r>
              <a:rPr lang="cs-CZ" altLang="en-US" sz="2000" b="1" dirty="0">
                <a:cs typeface="Calibri" panose="020F0502020204030204" pitchFamily="34" charset="0"/>
              </a:rPr>
              <a:t>vliv sklonu svahu (+ orientace ke světovým stranám = expozice):</a:t>
            </a:r>
          </a:p>
          <a:p>
            <a:pPr lvl="1" eaLnBrk="1" hangingPunct="1"/>
            <a:r>
              <a:rPr lang="cs-CZ" altLang="en-US" sz="2000" b="1" dirty="0">
                <a:ea typeface="+mn-ea"/>
                <a:cs typeface="Calibri" panose="020F0502020204030204" pitchFamily="34" charset="0"/>
              </a:rPr>
              <a:t>20–30° + jižní, jihozápadní orientace = v podmínkách ČR analogie mediteránního klimatu</a:t>
            </a:r>
          </a:p>
          <a:p>
            <a:pPr marL="0" indent="0" eaLnBrk="1" hangingPunct="1">
              <a:buSzPct val="75000"/>
              <a:buNone/>
            </a:pPr>
            <a:endParaRPr lang="cs-CZ" altLang="en-US" sz="2000" b="1" dirty="0">
              <a:cs typeface="Calibri" panose="020F0502020204030204" pitchFamily="34" charset="0"/>
            </a:endParaRPr>
          </a:p>
        </p:txBody>
      </p:sp>
      <p:pic>
        <p:nvPicPr>
          <p:cNvPr id="3" name="Picture 6">
            <a:extLst>
              <a:ext uri="{FF2B5EF4-FFF2-40B4-BE49-F238E27FC236}">
                <a16:creationId xmlns:a16="http://schemas.microsoft.com/office/drawing/2014/main" id="{9FA166DD-2B1F-064F-7C36-E4BDE3AEBFA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2038" y="1949450"/>
            <a:ext cx="7021512" cy="476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7638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8A0A6-3DF0-6853-C5B6-8D87BE87F265}"/>
            </a:ext>
          </a:extLst>
        </p:cNvPr>
        <p:cNvGrpSpPr/>
        <p:nvPr/>
      </p:nvGrpSpPr>
      <p:grpSpPr>
        <a:xfrm>
          <a:off x="0" y="0"/>
          <a:ext cx="0" cy="0"/>
          <a:chOff x="0" y="0"/>
          <a:chExt cx="0" cy="0"/>
        </a:xfrm>
      </p:grpSpPr>
      <p:sp>
        <p:nvSpPr>
          <p:cNvPr id="63491" name="Rectangle 5">
            <a:extLst>
              <a:ext uri="{FF2B5EF4-FFF2-40B4-BE49-F238E27FC236}">
                <a16:creationId xmlns:a16="http://schemas.microsoft.com/office/drawing/2014/main" id="{E00090D3-EAD7-6D29-A8CF-EDB549A351DE}"/>
              </a:ext>
            </a:extLst>
          </p:cNvPr>
          <p:cNvSpPr>
            <a:spLocks noGrp="1" noChangeArrowheads="1"/>
          </p:cNvSpPr>
          <p:nvPr>
            <p:ph type="title"/>
          </p:nvPr>
        </p:nvSpPr>
        <p:spPr>
          <a:xfrm>
            <a:off x="457200" y="274638"/>
            <a:ext cx="8229600" cy="561975"/>
          </a:xfrm>
        </p:spPr>
        <p:txBody>
          <a:bodyPr/>
          <a:lstStyle/>
          <a:p>
            <a:pPr eaLnBrk="1" hangingPunct="1"/>
            <a:r>
              <a:rPr lang="cs-CZ" altLang="cs-CZ" sz="3600" b="1" dirty="0">
                <a:solidFill>
                  <a:schemeClr val="tx1"/>
                </a:solidFill>
              </a:rPr>
              <a:t>Stupňovitost, </a:t>
            </a:r>
            <a:r>
              <a:rPr lang="cs-CZ" altLang="cs-CZ" sz="3600" b="1" dirty="0" err="1">
                <a:solidFill>
                  <a:schemeClr val="tx1"/>
                </a:solidFill>
              </a:rPr>
              <a:t>altitudinalita</a:t>
            </a:r>
            <a:r>
              <a:rPr lang="cs-CZ" altLang="cs-CZ" sz="3600" b="1" dirty="0">
                <a:solidFill>
                  <a:schemeClr val="tx1"/>
                </a:solidFill>
              </a:rPr>
              <a:t> vegetace</a:t>
            </a:r>
          </a:p>
        </p:txBody>
      </p:sp>
      <p:sp>
        <p:nvSpPr>
          <p:cNvPr id="63492" name="Rectangle 3">
            <a:extLst>
              <a:ext uri="{FF2B5EF4-FFF2-40B4-BE49-F238E27FC236}">
                <a16:creationId xmlns:a16="http://schemas.microsoft.com/office/drawing/2014/main" id="{EEA6F949-6FB8-31D8-D0D2-6910F993B4A2}"/>
              </a:ext>
            </a:extLst>
          </p:cNvPr>
          <p:cNvSpPr>
            <a:spLocks noGrp="1" noChangeArrowheads="1"/>
          </p:cNvSpPr>
          <p:nvPr>
            <p:ph type="body" sz="half" idx="1"/>
          </p:nvPr>
        </p:nvSpPr>
        <p:spPr>
          <a:xfrm>
            <a:off x="206375" y="836613"/>
            <a:ext cx="8758238" cy="2457450"/>
          </a:xfrm>
        </p:spPr>
        <p:txBody>
          <a:bodyPr/>
          <a:lstStyle/>
          <a:p>
            <a:pPr eaLnBrk="1" hangingPunct="1"/>
            <a:r>
              <a:rPr lang="cs-CZ" altLang="en-US" sz="2000" b="1" dirty="0">
                <a:cs typeface="Calibri" panose="020F0502020204030204" pitchFamily="34" charset="0"/>
              </a:rPr>
              <a:t>teplotní inverze, inverze vegetačních stupňů</a:t>
            </a:r>
          </a:p>
          <a:p>
            <a:pPr marL="0" indent="0" eaLnBrk="1" hangingPunct="1">
              <a:buSzPct val="75000"/>
              <a:buNone/>
            </a:pPr>
            <a:endParaRPr lang="cs-CZ" altLang="en-US" sz="2000" b="1" dirty="0">
              <a:cs typeface="Calibri" panose="020F0502020204030204" pitchFamily="34" charset="0"/>
            </a:endParaRPr>
          </a:p>
        </p:txBody>
      </p:sp>
      <p:pic>
        <p:nvPicPr>
          <p:cNvPr id="2" name="Picture 4">
            <a:extLst>
              <a:ext uri="{FF2B5EF4-FFF2-40B4-BE49-F238E27FC236}">
                <a16:creationId xmlns:a16="http://schemas.microsoft.com/office/drawing/2014/main" id="{F27F279B-347A-9E3D-A10C-8636E6A0F3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31200" b="1733"/>
          <a:stretch>
            <a:fillRect/>
          </a:stretch>
        </p:blipFill>
        <p:spPr bwMode="auto">
          <a:xfrm>
            <a:off x="103188" y="1989138"/>
            <a:ext cx="8937625" cy="449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5">
            <a:extLst>
              <a:ext uri="{FF2B5EF4-FFF2-40B4-BE49-F238E27FC236}">
                <a16:creationId xmlns:a16="http://schemas.microsoft.com/office/drawing/2014/main" id="{DD30A89A-72C7-E674-6AC6-33220546DA50}"/>
              </a:ext>
            </a:extLst>
          </p:cNvPr>
          <p:cNvSpPr txBox="1">
            <a:spLocks noChangeArrowheads="1"/>
          </p:cNvSpPr>
          <p:nvPr/>
        </p:nvSpPr>
        <p:spPr bwMode="auto">
          <a:xfrm>
            <a:off x="5021263" y="6613525"/>
            <a:ext cx="39608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en-US" sz="1000" b="1"/>
              <a:t>http://ekologie.upol.cz/ku/hoek/prezentace/hory1-08_web.pdf</a:t>
            </a:r>
          </a:p>
        </p:txBody>
      </p:sp>
    </p:spTree>
    <p:extLst>
      <p:ext uri="{BB962C8B-B14F-4D97-AF65-F5344CB8AC3E}">
        <p14:creationId xmlns:p14="http://schemas.microsoft.com/office/powerpoint/2010/main" val="2993771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DCFB9-4F59-FD2B-755C-DEF8CED9090F}"/>
            </a:ext>
          </a:extLst>
        </p:cNvPr>
        <p:cNvGrpSpPr/>
        <p:nvPr/>
      </p:nvGrpSpPr>
      <p:grpSpPr>
        <a:xfrm>
          <a:off x="0" y="0"/>
          <a:ext cx="0" cy="0"/>
          <a:chOff x="0" y="0"/>
          <a:chExt cx="0" cy="0"/>
        </a:xfrm>
      </p:grpSpPr>
      <p:sp>
        <p:nvSpPr>
          <p:cNvPr id="63491" name="Rectangle 5">
            <a:extLst>
              <a:ext uri="{FF2B5EF4-FFF2-40B4-BE49-F238E27FC236}">
                <a16:creationId xmlns:a16="http://schemas.microsoft.com/office/drawing/2014/main" id="{66E79B33-201F-467F-90DD-8E88EBC589FC}"/>
              </a:ext>
            </a:extLst>
          </p:cNvPr>
          <p:cNvSpPr>
            <a:spLocks noGrp="1" noChangeArrowheads="1"/>
          </p:cNvSpPr>
          <p:nvPr>
            <p:ph type="title"/>
          </p:nvPr>
        </p:nvSpPr>
        <p:spPr>
          <a:xfrm>
            <a:off x="457200" y="274638"/>
            <a:ext cx="8229600" cy="561975"/>
          </a:xfrm>
        </p:spPr>
        <p:txBody>
          <a:bodyPr/>
          <a:lstStyle/>
          <a:p>
            <a:pPr eaLnBrk="1" hangingPunct="1"/>
            <a:r>
              <a:rPr lang="cs-CZ" altLang="cs-CZ" sz="3600" b="1" dirty="0">
                <a:solidFill>
                  <a:schemeClr val="tx1"/>
                </a:solidFill>
              </a:rPr>
              <a:t>Stupňovitost, </a:t>
            </a:r>
            <a:r>
              <a:rPr lang="cs-CZ" altLang="cs-CZ" sz="3600" b="1" dirty="0" err="1">
                <a:solidFill>
                  <a:schemeClr val="tx1"/>
                </a:solidFill>
              </a:rPr>
              <a:t>altitudinalita</a:t>
            </a:r>
            <a:r>
              <a:rPr lang="cs-CZ" altLang="cs-CZ" sz="3600" b="1" dirty="0">
                <a:solidFill>
                  <a:schemeClr val="tx1"/>
                </a:solidFill>
              </a:rPr>
              <a:t> vegetace</a:t>
            </a:r>
          </a:p>
        </p:txBody>
      </p:sp>
      <p:sp>
        <p:nvSpPr>
          <p:cNvPr id="63492" name="Rectangle 3">
            <a:extLst>
              <a:ext uri="{FF2B5EF4-FFF2-40B4-BE49-F238E27FC236}">
                <a16:creationId xmlns:a16="http://schemas.microsoft.com/office/drawing/2014/main" id="{414ED840-4BE7-0666-70C8-61A5423CA938}"/>
              </a:ext>
            </a:extLst>
          </p:cNvPr>
          <p:cNvSpPr>
            <a:spLocks noGrp="1" noChangeArrowheads="1"/>
          </p:cNvSpPr>
          <p:nvPr>
            <p:ph type="body" sz="half" idx="1"/>
          </p:nvPr>
        </p:nvSpPr>
        <p:spPr>
          <a:xfrm>
            <a:off x="206375" y="836613"/>
            <a:ext cx="8758238" cy="2457450"/>
          </a:xfrm>
        </p:spPr>
        <p:txBody>
          <a:bodyPr/>
          <a:lstStyle/>
          <a:p>
            <a:pPr eaLnBrk="1" hangingPunct="1"/>
            <a:r>
              <a:rPr lang="cs-CZ" altLang="en-US" sz="2000" b="1" dirty="0">
                <a:cs typeface="Calibri" panose="020F0502020204030204" pitchFamily="34" charset="0"/>
              </a:rPr>
              <a:t>Hmotnost pohoří</a:t>
            </a:r>
          </a:p>
          <a:p>
            <a:pPr marL="0" indent="0" eaLnBrk="1" hangingPunct="1">
              <a:buSzPct val="75000"/>
              <a:buNone/>
            </a:pPr>
            <a:endParaRPr lang="cs-CZ" altLang="en-US" sz="2000" b="1" dirty="0">
              <a:cs typeface="Calibri" panose="020F0502020204030204" pitchFamily="34" charset="0"/>
            </a:endParaRPr>
          </a:p>
        </p:txBody>
      </p:sp>
      <p:pic>
        <p:nvPicPr>
          <p:cNvPr id="3" name="Picture 4">
            <a:extLst>
              <a:ext uri="{FF2B5EF4-FFF2-40B4-BE49-F238E27FC236}">
                <a16:creationId xmlns:a16="http://schemas.microsoft.com/office/drawing/2014/main" id="{37289790-34D2-1265-99DA-A3DAF6E893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73225"/>
            <a:ext cx="914400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5">
            <a:extLst>
              <a:ext uri="{FF2B5EF4-FFF2-40B4-BE49-F238E27FC236}">
                <a16:creationId xmlns:a16="http://schemas.microsoft.com/office/drawing/2014/main" id="{49E5883F-6E53-5B8A-E3A8-BA0E1DABBB65}"/>
              </a:ext>
            </a:extLst>
          </p:cNvPr>
          <p:cNvSpPr txBox="1">
            <a:spLocks noChangeArrowheads="1"/>
          </p:cNvSpPr>
          <p:nvPr/>
        </p:nvSpPr>
        <p:spPr bwMode="auto">
          <a:xfrm>
            <a:off x="5183188" y="5949950"/>
            <a:ext cx="39608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en-US" sz="1000" b="1"/>
              <a:t>http://ekologie.upol.cz/ku/hoek/prezentace/hory1-08_web.pdf</a:t>
            </a:r>
          </a:p>
        </p:txBody>
      </p:sp>
    </p:spTree>
    <p:extLst>
      <p:ext uri="{BB962C8B-B14F-4D97-AF65-F5344CB8AC3E}">
        <p14:creationId xmlns:p14="http://schemas.microsoft.com/office/powerpoint/2010/main" val="3751302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5">
            <a:extLst>
              <a:ext uri="{FF2B5EF4-FFF2-40B4-BE49-F238E27FC236}">
                <a16:creationId xmlns:a16="http://schemas.microsoft.com/office/drawing/2014/main" id="{A7D15374-C9E7-050B-9CB5-5279E2C9357E}"/>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Stupňovitost, altitudinalita vegetace</a:t>
            </a:r>
          </a:p>
        </p:txBody>
      </p:sp>
      <p:graphicFrame>
        <p:nvGraphicFramePr>
          <p:cNvPr id="5" name="Tabulka 6">
            <a:extLst>
              <a:ext uri="{FF2B5EF4-FFF2-40B4-BE49-F238E27FC236}">
                <a16:creationId xmlns:a16="http://schemas.microsoft.com/office/drawing/2014/main" id="{C5BF6EE7-B2E4-09CF-4FA1-C0D96087F266}"/>
              </a:ext>
            </a:extLst>
          </p:cNvPr>
          <p:cNvGraphicFramePr>
            <a:graphicFrameLocks noGrp="1"/>
          </p:cNvGraphicFramePr>
          <p:nvPr/>
        </p:nvGraphicFramePr>
        <p:xfrm>
          <a:off x="0" y="1397000"/>
          <a:ext cx="9143999" cy="4079878"/>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20000"/>
                    </a:ext>
                  </a:extLst>
                </a:gridCol>
                <a:gridCol w="2651759">
                  <a:extLst>
                    <a:ext uri="{9D8B030D-6E8A-4147-A177-3AD203B41FA5}">
                      <a16:colId xmlns:a16="http://schemas.microsoft.com/office/drawing/2014/main" val="20001"/>
                    </a:ext>
                  </a:extLst>
                </a:gridCol>
                <a:gridCol w="2606040">
                  <a:extLst>
                    <a:ext uri="{9D8B030D-6E8A-4147-A177-3AD203B41FA5}">
                      <a16:colId xmlns:a16="http://schemas.microsoft.com/office/drawing/2014/main" val="20002"/>
                    </a:ext>
                  </a:extLst>
                </a:gridCol>
                <a:gridCol w="2697480">
                  <a:extLst>
                    <a:ext uri="{9D8B030D-6E8A-4147-A177-3AD203B41FA5}">
                      <a16:colId xmlns:a16="http://schemas.microsoft.com/office/drawing/2014/main" val="20003"/>
                    </a:ext>
                  </a:extLst>
                </a:gridCol>
              </a:tblGrid>
              <a:tr h="370898">
                <a:tc gridSpan="3">
                  <a:txBody>
                    <a:bodyPr/>
                    <a:lstStyle/>
                    <a:p>
                      <a:pPr algn="ctr"/>
                      <a:r>
                        <a:rPr lang="cs-CZ" sz="1700" dirty="0">
                          <a:solidFill>
                            <a:schemeClr val="tx1"/>
                          </a:solidFill>
                        </a:rPr>
                        <a:t>Výškové geografické stupně</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r>
                        <a:rPr lang="cs-CZ" dirty="0">
                          <a:solidFill>
                            <a:schemeClr val="tx1"/>
                          </a:solidFill>
                        </a:rPr>
                        <a:t>Výškové geografické stupně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s-CZ"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None/>
                      </a:pPr>
                      <a:r>
                        <a:rPr lang="cs-CZ" sz="1700" dirty="0">
                          <a:solidFill>
                            <a:schemeClr val="tx1"/>
                          </a:solidFill>
                        </a:rPr>
                        <a:t>Vegetační stupně (GBC)</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370898">
                <a:tc rowSpan="3">
                  <a:txBody>
                    <a:bodyPr/>
                    <a:lstStyle/>
                    <a:p>
                      <a:r>
                        <a:rPr lang="cs-CZ" sz="1700" b="1" dirty="0"/>
                        <a:t>kolinní</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planární</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nížinný</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None/>
                      </a:pPr>
                      <a:r>
                        <a:rPr lang="cs-CZ" sz="1700" b="1" dirty="0">
                          <a:solidFill>
                            <a:schemeClr val="tx1"/>
                          </a:solidFill>
                        </a:rPr>
                        <a:t>1. VS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98">
                <a:tc vMerge="1">
                  <a:txBody>
                    <a:bodyPr/>
                    <a:lstStyle/>
                    <a:p>
                      <a:r>
                        <a:rPr lang="cs-CZ" dirty="0"/>
                        <a:t>kolinní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t>kolinní </a:t>
                      </a:r>
                      <a:endParaRPr lang="cs-CZ" sz="1700" b="1" dirty="0">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pahorkatinný</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2. VS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98">
                <a:tc v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suprakolinní</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err="1">
                          <a:solidFill>
                            <a:schemeClr val="tx1"/>
                          </a:solidFill>
                        </a:rPr>
                        <a:t>kopcovinný</a:t>
                      </a:r>
                      <a:endParaRPr lang="cs-CZ" sz="1700" b="1" dirty="0">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700" b="1" dirty="0">
                          <a:solidFill>
                            <a:schemeClr val="tx1"/>
                          </a:solidFill>
                        </a:rPr>
                        <a:t>3. VS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98">
                <a:tc rowSpan="3">
                  <a:txBody>
                    <a:bodyPr/>
                    <a:lstStyle/>
                    <a:p>
                      <a:r>
                        <a:rPr lang="cs-CZ" sz="1700" b="1" dirty="0"/>
                        <a:t>montánní</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t>submontánní</a:t>
                      </a:r>
                      <a:endParaRPr lang="cs-CZ" sz="1700" b="1" dirty="0">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podhorský, vrchovinný</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4. + 5. VS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98">
                <a:tc v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t>montánní</a:t>
                      </a:r>
                      <a:endParaRPr lang="cs-CZ" sz="1700" b="1" dirty="0">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horský</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6. VS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98">
                <a:tc v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err="1"/>
                        <a:t>oreální</a:t>
                      </a:r>
                      <a:r>
                        <a:rPr lang="cs-CZ" sz="1700" b="1" dirty="0"/>
                        <a:t>/supramontánní</a:t>
                      </a:r>
                      <a:endParaRPr lang="cs-CZ" sz="1700" b="1" dirty="0">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vysokohorský</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7. VS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0898">
                <a:tc rowSpan="2">
                  <a:txBody>
                    <a:bodyPr/>
                    <a:lstStyle/>
                    <a:p>
                      <a:r>
                        <a:rPr lang="cs-CZ" sz="1700" b="1" dirty="0"/>
                        <a:t>alpinský</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t>subalpínský</a:t>
                      </a:r>
                      <a:endParaRPr lang="cs-CZ" sz="1700" b="1" dirty="0">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s-CZ" sz="1700" b="1">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8. VS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70898">
                <a:tc v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t>alpínský </a:t>
                      </a:r>
                      <a:endParaRPr lang="cs-CZ" sz="1700" b="1" dirty="0">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s-CZ" sz="1700" b="1">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9. VS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70898">
                <a:tc>
                  <a:txBody>
                    <a:bodyPr/>
                    <a:lstStyle/>
                    <a:p>
                      <a:endParaRPr lang="cs-CZ" sz="1700"/>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err="1"/>
                        <a:t>subnivální</a:t>
                      </a:r>
                      <a:endParaRPr lang="cs-CZ" sz="1700" b="1" dirty="0"/>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s-CZ" sz="1700" b="1" dirty="0"/>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10. VS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70898">
                <a:tc>
                  <a:txBody>
                    <a:bodyPr/>
                    <a:lstStyle/>
                    <a:p>
                      <a:endParaRPr lang="cs-CZ" sz="1700"/>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t>nivální</a:t>
                      </a:r>
                      <a:endParaRPr lang="cs-CZ" sz="1700" b="1" dirty="0">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sněžný</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s-CZ" sz="1700" b="1" dirty="0">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68E7C410-4128-750C-4C8E-F1A757D57925}"/>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Klasifikace vegetace</a:t>
            </a:r>
          </a:p>
        </p:txBody>
      </p:sp>
      <p:sp>
        <p:nvSpPr>
          <p:cNvPr id="67587" name="Rectangle 3">
            <a:extLst>
              <a:ext uri="{FF2B5EF4-FFF2-40B4-BE49-F238E27FC236}">
                <a16:creationId xmlns:a16="http://schemas.microsoft.com/office/drawing/2014/main" id="{EFCF7346-CE44-0F52-5DC3-3B02694E0584}"/>
              </a:ext>
            </a:extLst>
          </p:cNvPr>
          <p:cNvSpPr>
            <a:spLocks noGrp="1" noChangeArrowheads="1"/>
          </p:cNvSpPr>
          <p:nvPr>
            <p:ph type="body" idx="1"/>
          </p:nvPr>
        </p:nvSpPr>
        <p:spPr>
          <a:xfrm>
            <a:off x="250825" y="981075"/>
            <a:ext cx="8642350" cy="5145088"/>
          </a:xfrm>
        </p:spPr>
        <p:txBody>
          <a:bodyPr/>
          <a:lstStyle/>
          <a:p>
            <a:pPr marL="609600" indent="-609600" eaLnBrk="1" hangingPunct="1">
              <a:buFontTx/>
              <a:buNone/>
            </a:pPr>
            <a:r>
              <a:rPr lang="cs-CZ" altLang="en-US" sz="2800" b="1"/>
              <a:t>Dva hlavní přístupy:</a:t>
            </a:r>
          </a:p>
          <a:p>
            <a:pPr marL="990600" lvl="1" indent="-533400" eaLnBrk="1" hangingPunct="1">
              <a:buFontTx/>
              <a:buAutoNum type="arabicPeriod"/>
            </a:pPr>
            <a:r>
              <a:rPr lang="cs-CZ" altLang="en-US" b="1"/>
              <a:t>typizace vegetace výhradně na základě znaků </a:t>
            </a:r>
            <a:r>
              <a:rPr lang="cs-CZ" altLang="en-US" b="1">
                <a:solidFill>
                  <a:srgbClr val="FF0000"/>
                </a:solidFill>
              </a:rPr>
              <a:t>rostlinných</a:t>
            </a:r>
            <a:r>
              <a:rPr lang="cs-CZ" altLang="en-US" b="1"/>
              <a:t> společenstev</a:t>
            </a:r>
          </a:p>
          <a:p>
            <a:pPr marL="1371600" lvl="2" indent="-457200" eaLnBrk="1" hangingPunct="1">
              <a:buFontTx/>
              <a:buChar char="–"/>
            </a:pPr>
            <a:r>
              <a:rPr lang="cs-CZ" altLang="en-US" sz="2000" b="1"/>
              <a:t>Curyšsko-montpelliérský systém, Katalog biotopů</a:t>
            </a:r>
          </a:p>
          <a:p>
            <a:pPr marL="990600" lvl="1" indent="-533400" eaLnBrk="1" hangingPunct="1">
              <a:buFontTx/>
              <a:buAutoNum type="arabicPeriod"/>
            </a:pPr>
            <a:r>
              <a:rPr lang="cs-CZ" altLang="en-US" b="1"/>
              <a:t>typizace </a:t>
            </a:r>
            <a:r>
              <a:rPr lang="cs-CZ" altLang="en-US" b="1">
                <a:solidFill>
                  <a:srgbClr val="FF0000"/>
                </a:solidFill>
              </a:rPr>
              <a:t>geobiocenóz</a:t>
            </a:r>
            <a:r>
              <a:rPr lang="cs-CZ" altLang="en-US" b="1"/>
              <a:t>, tedy na základě bioty i stanoviště</a:t>
            </a:r>
          </a:p>
          <a:p>
            <a:pPr marL="1371600" lvl="2" indent="-457200" eaLnBrk="1" hangingPunct="1">
              <a:buFontTx/>
              <a:buChar char="–"/>
            </a:pPr>
            <a:r>
              <a:rPr lang="cs-CZ" altLang="en-US" sz="2000" b="1"/>
              <a:t>geobiocenologický klasifikační systém, lesnicko-typologický klasifikační systém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A6B8A481-DF0B-4936-8C2B-CBC339A15401}"/>
              </a:ext>
            </a:extLst>
          </p:cNvPr>
          <p:cNvSpPr>
            <a:spLocks noGrp="1" noChangeArrowheads="1"/>
          </p:cNvSpPr>
          <p:nvPr>
            <p:ph type="title"/>
          </p:nvPr>
        </p:nvSpPr>
        <p:spPr>
          <a:xfrm>
            <a:off x="179388" y="274638"/>
            <a:ext cx="8856662" cy="1143000"/>
          </a:xfrm>
        </p:spPr>
        <p:txBody>
          <a:bodyPr/>
          <a:lstStyle/>
          <a:p>
            <a:pPr eaLnBrk="1" hangingPunct="1"/>
            <a:r>
              <a:rPr lang="cs-CZ" altLang="cs-CZ" sz="3600" b="1">
                <a:solidFill>
                  <a:schemeClr val="tx1"/>
                </a:solidFill>
              </a:rPr>
              <a:t>Curyšsko-montpelliérský systém (= CMŠ, = geobotanický, = fytocenologický systém)</a:t>
            </a:r>
          </a:p>
        </p:txBody>
      </p:sp>
      <p:sp>
        <p:nvSpPr>
          <p:cNvPr id="3" name="Rectangle 3">
            <a:extLst>
              <a:ext uri="{FF2B5EF4-FFF2-40B4-BE49-F238E27FC236}">
                <a16:creationId xmlns:a16="http://schemas.microsoft.com/office/drawing/2014/main" id="{8912106F-2B9D-406A-9A6D-5B7E98EBAD69}"/>
              </a:ext>
            </a:extLst>
          </p:cNvPr>
          <p:cNvSpPr txBox="1">
            <a:spLocks noChangeArrowheads="1"/>
          </p:cNvSpPr>
          <p:nvPr/>
        </p:nvSpPr>
        <p:spPr bwMode="auto">
          <a:xfrm>
            <a:off x="250825" y="1557338"/>
            <a:ext cx="864235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SzPct val="75000"/>
            </a:pPr>
            <a:r>
              <a:rPr lang="cs-CZ" altLang="en-US" sz="2400" b="1" kern="0"/>
              <a:t>zakladatelem je Braun-Blanquet</a:t>
            </a:r>
          </a:p>
          <a:p>
            <a:pPr eaLnBrk="1" hangingPunct="1">
              <a:lnSpc>
                <a:spcPct val="90000"/>
              </a:lnSpc>
              <a:buSzPct val="75000"/>
            </a:pPr>
            <a:r>
              <a:rPr lang="cs-CZ" altLang="en-US" sz="2400" b="1" kern="0"/>
              <a:t>základní jednotkou je asociace:</a:t>
            </a:r>
          </a:p>
          <a:p>
            <a:pPr lvl="1" eaLnBrk="1" hangingPunct="1">
              <a:lnSpc>
                <a:spcPct val="90000"/>
              </a:lnSpc>
            </a:pPr>
            <a:r>
              <a:rPr lang="cs-CZ" altLang="en-US" sz="2000" b="1" kern="0"/>
              <a:t>asociace je rostlinné </a:t>
            </a:r>
            <a:r>
              <a:rPr lang="cs-CZ" altLang="en-US" sz="2000" b="1" kern="0">
                <a:solidFill>
                  <a:srgbClr val="FF0000"/>
                </a:solidFill>
              </a:rPr>
              <a:t>společenstvo</a:t>
            </a:r>
            <a:r>
              <a:rPr lang="cs-CZ" altLang="en-US" sz="2000" b="1" kern="0"/>
              <a:t> určitého </a:t>
            </a:r>
            <a:r>
              <a:rPr lang="cs-CZ" altLang="en-US" sz="2000" b="1" kern="0">
                <a:solidFill>
                  <a:srgbClr val="FF0000"/>
                </a:solidFill>
              </a:rPr>
              <a:t>floristického</a:t>
            </a:r>
            <a:r>
              <a:rPr lang="cs-CZ" altLang="en-US" sz="2000" b="1" kern="0"/>
              <a:t> složení, jednotných </a:t>
            </a:r>
            <a:r>
              <a:rPr lang="cs-CZ" altLang="en-US" sz="2000" b="1" kern="0">
                <a:solidFill>
                  <a:srgbClr val="FF0000"/>
                </a:solidFill>
              </a:rPr>
              <a:t>stanovištních podmínek </a:t>
            </a:r>
            <a:r>
              <a:rPr lang="cs-CZ" altLang="en-US" sz="2000" b="1" kern="0"/>
              <a:t>a jednotné </a:t>
            </a:r>
            <a:r>
              <a:rPr lang="cs-CZ" altLang="en-US" sz="2000" b="1" kern="0">
                <a:solidFill>
                  <a:srgbClr val="FF0000"/>
                </a:solidFill>
              </a:rPr>
              <a:t>fyziognomie</a:t>
            </a:r>
          </a:p>
          <a:p>
            <a:pPr lvl="1" eaLnBrk="1" hangingPunct="1">
              <a:lnSpc>
                <a:spcPct val="90000"/>
              </a:lnSpc>
              <a:buFontTx/>
              <a:buNone/>
            </a:pPr>
            <a:endParaRPr lang="cs-CZ" altLang="en-US" sz="2000" b="1" kern="0"/>
          </a:p>
          <a:p>
            <a:pPr lvl="1" eaLnBrk="1" hangingPunct="1">
              <a:lnSpc>
                <a:spcPct val="90000"/>
              </a:lnSpc>
            </a:pPr>
            <a:r>
              <a:rPr lang="cs-CZ" altLang="en-US" sz="2000" b="1" kern="0"/>
              <a:t>jednotka je tedy definována floristicky (!!) – význam druhů věrných (diferenciálních, diagnostických)</a:t>
            </a:r>
          </a:p>
          <a:p>
            <a:pPr lvl="1" eaLnBrk="1" hangingPunct="1">
              <a:lnSpc>
                <a:spcPct val="90000"/>
              </a:lnSpc>
            </a:pPr>
            <a:r>
              <a:rPr lang="cs-CZ" altLang="en-US" sz="2000" b="1" kern="0"/>
              <a:t>pokud věrné druhy chybí, je určující význačná druhová kombinace</a:t>
            </a:r>
            <a:endParaRPr lang="cs-CZ" altLang="en-US" sz="2000" b="1" kern="0" dirty="0"/>
          </a:p>
        </p:txBody>
      </p:sp>
      <p:sp>
        <p:nvSpPr>
          <p:cNvPr id="4" name="AutoShape 4">
            <a:extLst>
              <a:ext uri="{FF2B5EF4-FFF2-40B4-BE49-F238E27FC236}">
                <a16:creationId xmlns:a16="http://schemas.microsoft.com/office/drawing/2014/main" id="{AAF9CCF9-2F11-D891-848B-5B6E9B9C63B1}"/>
              </a:ext>
            </a:extLst>
          </p:cNvPr>
          <p:cNvSpPr>
            <a:spLocks noChangeArrowheads="1"/>
          </p:cNvSpPr>
          <p:nvPr/>
        </p:nvSpPr>
        <p:spPr bwMode="auto">
          <a:xfrm>
            <a:off x="1058863" y="4949825"/>
            <a:ext cx="563562" cy="431800"/>
          </a:xfrm>
          <a:prstGeom prst="rightArrow">
            <a:avLst>
              <a:gd name="adj1" fmla="val 50000"/>
              <a:gd name="adj2" fmla="val 41638"/>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5" name="Text Box 5">
            <a:extLst>
              <a:ext uri="{FF2B5EF4-FFF2-40B4-BE49-F238E27FC236}">
                <a16:creationId xmlns:a16="http://schemas.microsoft.com/office/drawing/2014/main" id="{49BE2B6B-83E1-AB33-9C30-665181E0FA0A}"/>
              </a:ext>
            </a:extLst>
          </p:cNvPr>
          <p:cNvSpPr txBox="1">
            <a:spLocks noChangeArrowheads="1"/>
          </p:cNvSpPr>
          <p:nvPr/>
        </p:nvSpPr>
        <p:spPr bwMode="auto">
          <a:xfrm>
            <a:off x="1971675" y="4689475"/>
            <a:ext cx="62912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800" b="1" dirty="0">
                <a:solidFill>
                  <a:srgbClr val="FF0000"/>
                </a:solidFill>
              </a:rPr>
              <a:t>podstata třídění je floristická (floristicko-fyziognomicko-ekologická)!!!</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A6B8A481-DF0B-4936-8C2B-CBC339A15401}"/>
              </a:ext>
            </a:extLst>
          </p:cNvPr>
          <p:cNvSpPr>
            <a:spLocks noGrp="1" noChangeArrowheads="1"/>
          </p:cNvSpPr>
          <p:nvPr>
            <p:ph type="title"/>
          </p:nvPr>
        </p:nvSpPr>
        <p:spPr>
          <a:xfrm>
            <a:off x="179388" y="274638"/>
            <a:ext cx="8856662" cy="1143000"/>
          </a:xfrm>
        </p:spPr>
        <p:txBody>
          <a:bodyPr/>
          <a:lstStyle/>
          <a:p>
            <a:pPr eaLnBrk="1" hangingPunct="1"/>
            <a:r>
              <a:rPr lang="cs-CZ" altLang="cs-CZ" sz="3600" b="1">
                <a:solidFill>
                  <a:schemeClr val="tx1"/>
                </a:solidFill>
              </a:rPr>
              <a:t>Curyšsko-montpelliérský systém (= CMŠ, = geobotanický, = fytocenologický systém)</a:t>
            </a:r>
          </a:p>
        </p:txBody>
      </p:sp>
      <p:sp>
        <p:nvSpPr>
          <p:cNvPr id="69635" name="Rectangle 3">
            <a:extLst>
              <a:ext uri="{FF2B5EF4-FFF2-40B4-BE49-F238E27FC236}">
                <a16:creationId xmlns:a16="http://schemas.microsoft.com/office/drawing/2014/main" id="{765C1F63-F874-DDDC-981A-5BDEE3D0FF5A}"/>
              </a:ext>
            </a:extLst>
          </p:cNvPr>
          <p:cNvSpPr>
            <a:spLocks noGrp="1" noChangeArrowheads="1"/>
          </p:cNvSpPr>
          <p:nvPr>
            <p:ph type="body" idx="1"/>
          </p:nvPr>
        </p:nvSpPr>
        <p:spPr>
          <a:xfrm>
            <a:off x="250825" y="1557338"/>
            <a:ext cx="8642350" cy="4103687"/>
          </a:xfrm>
        </p:spPr>
        <p:txBody>
          <a:bodyPr/>
          <a:lstStyle/>
          <a:p>
            <a:pPr marL="0" indent="0" eaLnBrk="1" hangingPunct="1">
              <a:lnSpc>
                <a:spcPct val="90000"/>
              </a:lnSpc>
              <a:buSzPct val="75000"/>
              <a:buNone/>
            </a:pPr>
            <a:r>
              <a:rPr lang="cs-CZ" altLang="en-US" sz="2400" b="1" dirty="0"/>
              <a:t>„Vegetace ČR“:</a:t>
            </a:r>
          </a:p>
          <a:p>
            <a:pPr marL="0" indent="0" eaLnBrk="1" hangingPunct="1">
              <a:lnSpc>
                <a:spcPct val="90000"/>
              </a:lnSpc>
              <a:buSzPct val="75000"/>
              <a:buNone/>
            </a:pPr>
            <a:r>
              <a:rPr lang="cs-CZ" altLang="en-US" sz="2400" b="1" dirty="0"/>
              <a:t>Metoda Cocktail:</a:t>
            </a:r>
          </a:p>
          <a:p>
            <a:pPr marL="457200" lvl="2" indent="-457200" eaLnBrk="1" hangingPunct="1">
              <a:lnSpc>
                <a:spcPct val="90000"/>
              </a:lnSpc>
              <a:buSzPct val="100000"/>
              <a:buFont typeface="+mj-lt"/>
              <a:buAutoNum type="arabicPeriod"/>
            </a:pPr>
            <a:r>
              <a:rPr lang="cs-CZ" altLang="en-US" b="1" dirty="0">
                <a:ea typeface="+mn-ea"/>
                <a:cs typeface="+mn-cs"/>
              </a:rPr>
              <a:t>Analýza snímků z České národní fytocenologické databáze</a:t>
            </a:r>
          </a:p>
          <a:p>
            <a:pPr marL="457200" lvl="2" indent="-457200" eaLnBrk="1" hangingPunct="1">
              <a:lnSpc>
                <a:spcPct val="90000"/>
              </a:lnSpc>
              <a:buSzPct val="100000"/>
              <a:buFont typeface="+mj-lt"/>
              <a:buAutoNum type="arabicPeriod"/>
            </a:pPr>
            <a:r>
              <a:rPr lang="cs-CZ" altLang="en-US" b="1" dirty="0">
                <a:ea typeface="+mn-ea"/>
                <a:cs typeface="+mn-cs"/>
              </a:rPr>
              <a:t>Sociologické skupiny druhů (dle společného výskytu)</a:t>
            </a:r>
          </a:p>
          <a:p>
            <a:pPr marL="457200" lvl="2" indent="-457200" eaLnBrk="1" hangingPunct="1">
              <a:lnSpc>
                <a:spcPct val="90000"/>
              </a:lnSpc>
              <a:buSzPct val="100000"/>
              <a:buFont typeface="+mj-lt"/>
              <a:buAutoNum type="arabicPeriod"/>
            </a:pPr>
            <a:r>
              <a:rPr lang="cs-CZ" altLang="en-US" b="1" dirty="0">
                <a:ea typeface="+mn-ea"/>
                <a:cs typeface="+mn-cs"/>
              </a:rPr>
              <a:t>Formální definice jednotek na základě výskytu, absence a </a:t>
            </a:r>
            <a:r>
              <a:rPr lang="cs-CZ" altLang="en-US" b="1" dirty="0">
                <a:solidFill>
                  <a:srgbClr val="FF0000"/>
                </a:solidFill>
                <a:ea typeface="+mn-ea"/>
                <a:cs typeface="+mn-cs"/>
              </a:rPr>
              <a:t>dominance</a:t>
            </a:r>
            <a:r>
              <a:rPr lang="cs-CZ" altLang="en-US" b="1" dirty="0">
                <a:ea typeface="+mn-ea"/>
                <a:cs typeface="+mn-cs"/>
              </a:rPr>
              <a:t> druhů (AND, OR, NOT)</a:t>
            </a:r>
          </a:p>
          <a:p>
            <a:pPr marL="0" lvl="2" indent="0" eaLnBrk="1" hangingPunct="1">
              <a:lnSpc>
                <a:spcPct val="90000"/>
              </a:lnSpc>
              <a:buSzPct val="75000"/>
              <a:buNone/>
            </a:pPr>
            <a:endParaRPr lang="cs-CZ" altLang="en-US" sz="1800" b="1" dirty="0">
              <a:ea typeface="+mn-ea"/>
              <a:cs typeface="+mn-cs"/>
            </a:endParaRPr>
          </a:p>
          <a:p>
            <a:pPr marL="0" indent="0">
              <a:buFontTx/>
              <a:buNone/>
            </a:pPr>
            <a:r>
              <a:rPr lang="cs-CZ" altLang="cs-CZ" sz="2400" b="1" dirty="0">
                <a:cs typeface="Calibri" panose="020F0502020204030204" pitchFamily="34" charset="0"/>
              </a:rPr>
              <a:t>Příklad:</a:t>
            </a:r>
          </a:p>
          <a:p>
            <a:pPr marL="0" indent="0">
              <a:buFontTx/>
              <a:buNone/>
            </a:pPr>
            <a:r>
              <a:rPr lang="en-US" altLang="cs-CZ" sz="2400" b="1" i="1" dirty="0">
                <a:cs typeface="Calibri" panose="020F0502020204030204" pitchFamily="34" charset="0"/>
              </a:rPr>
              <a:t>Fagus sylvatica </a:t>
            </a:r>
            <a:r>
              <a:rPr lang="en-US" altLang="cs-CZ" sz="2400" b="1" dirty="0" err="1">
                <a:cs typeface="Calibri" panose="020F0502020204030204" pitchFamily="34" charset="0"/>
              </a:rPr>
              <a:t>pokr</a:t>
            </a:r>
            <a:r>
              <a:rPr lang="en-US" altLang="cs-CZ" sz="2400" b="1" dirty="0">
                <a:cs typeface="Calibri" panose="020F0502020204030204" pitchFamily="34" charset="0"/>
              </a:rPr>
              <a:t>. &gt; 50 % AND</a:t>
            </a:r>
            <a:r>
              <a:rPr lang="cs-CZ" altLang="cs-CZ" sz="2400" b="1" dirty="0">
                <a:cs typeface="Calibri" panose="020F0502020204030204" pitchFamily="34" charset="0"/>
              </a:rPr>
              <a:t> skup. </a:t>
            </a:r>
            <a:r>
              <a:rPr lang="cs-CZ" altLang="cs-CZ" sz="2400" b="1" i="1" dirty="0">
                <a:cs typeface="Calibri" panose="020F0502020204030204" pitchFamily="34" charset="0"/>
              </a:rPr>
              <a:t>Galium odoratum </a:t>
            </a:r>
            <a:r>
              <a:rPr lang="cs-CZ" altLang="cs-CZ" sz="2400" b="1" dirty="0">
                <a:cs typeface="Calibri" panose="020F0502020204030204" pitchFamily="34" charset="0"/>
              </a:rPr>
              <a:t>NOT skup. </a:t>
            </a:r>
            <a:r>
              <a:rPr lang="cs-CZ" altLang="cs-CZ" sz="2400" b="1" i="1" dirty="0">
                <a:cs typeface="Calibri" panose="020F0502020204030204" pitchFamily="34" charset="0"/>
              </a:rPr>
              <a:t>Carex pilosa </a:t>
            </a:r>
            <a:r>
              <a:rPr lang="cs-CZ" altLang="cs-CZ" sz="2400" b="1" dirty="0">
                <a:cs typeface="Calibri" panose="020F0502020204030204" pitchFamily="34" charset="0"/>
              </a:rPr>
              <a:t>NOT skup. </a:t>
            </a:r>
            <a:r>
              <a:rPr lang="cs-CZ" altLang="cs-CZ" sz="2400" b="1" i="1" dirty="0">
                <a:cs typeface="Calibri" panose="020F0502020204030204" pitchFamily="34" charset="0"/>
              </a:rPr>
              <a:t>Cephalanthera damasonium </a:t>
            </a:r>
            <a:r>
              <a:rPr lang="en-US" altLang="cs-CZ" sz="2400" b="1" dirty="0">
                <a:cs typeface="Calibri" panose="020F0502020204030204" pitchFamily="34" charset="0"/>
              </a:rPr>
              <a:t>NOT </a:t>
            </a:r>
            <a:r>
              <a:rPr lang="en-US" altLang="cs-CZ" sz="2400" b="1" dirty="0" err="1">
                <a:cs typeface="Calibri" panose="020F0502020204030204" pitchFamily="34" charset="0"/>
              </a:rPr>
              <a:t>skup</a:t>
            </a:r>
            <a:r>
              <a:rPr lang="en-US" altLang="cs-CZ" sz="2400" b="1" dirty="0">
                <a:cs typeface="Calibri" panose="020F0502020204030204" pitchFamily="34" charset="0"/>
              </a:rPr>
              <a:t>. </a:t>
            </a:r>
            <a:r>
              <a:rPr lang="en-US" altLang="cs-CZ" sz="2400" b="1" i="1" dirty="0">
                <a:cs typeface="Calibri" panose="020F0502020204030204" pitchFamily="34" charset="0"/>
              </a:rPr>
              <a:t>Mercurialis perennis </a:t>
            </a:r>
            <a:r>
              <a:rPr lang="en-US" altLang="cs-CZ" sz="2400" b="1" dirty="0">
                <a:cs typeface="Calibri" panose="020F0502020204030204" pitchFamily="34" charset="0"/>
              </a:rPr>
              <a:t>NOT </a:t>
            </a:r>
            <a:r>
              <a:rPr lang="en-US" altLang="cs-CZ" sz="2400" b="1" i="1" dirty="0">
                <a:cs typeface="Calibri" panose="020F0502020204030204" pitchFamily="34" charset="0"/>
              </a:rPr>
              <a:t>Carex</a:t>
            </a:r>
            <a:r>
              <a:rPr lang="cs-CZ" altLang="cs-CZ" sz="2400" b="1" i="1" dirty="0">
                <a:cs typeface="Calibri" panose="020F0502020204030204" pitchFamily="34" charset="0"/>
              </a:rPr>
              <a:t> pilosa </a:t>
            </a:r>
            <a:r>
              <a:rPr lang="cs-CZ" altLang="cs-CZ" sz="2400" b="1" dirty="0" err="1">
                <a:cs typeface="Calibri" panose="020F0502020204030204" pitchFamily="34" charset="0"/>
              </a:rPr>
              <a:t>pokr</a:t>
            </a:r>
            <a:r>
              <a:rPr lang="cs-CZ" altLang="cs-CZ" sz="2400" b="1" dirty="0">
                <a:cs typeface="Calibri" panose="020F0502020204030204" pitchFamily="34" charset="0"/>
              </a:rPr>
              <a:t>. &gt; 25 %</a:t>
            </a:r>
            <a:endParaRPr lang="cs-CZ" altLang="en-US" sz="2400" b="1" dirty="0">
              <a:cs typeface="Calibri" panose="020F0502020204030204" pitchFamily="34" charset="0"/>
            </a:endParaRPr>
          </a:p>
          <a:p>
            <a:pPr marL="342900" lvl="2" indent="-342900" eaLnBrk="1" hangingPunct="1">
              <a:lnSpc>
                <a:spcPct val="90000"/>
              </a:lnSpc>
              <a:buSzPct val="75000"/>
              <a:buFont typeface="+mj-lt"/>
              <a:buChar char="•"/>
            </a:pPr>
            <a:endParaRPr lang="cs-CZ" altLang="en-US" b="1" dirty="0">
              <a:ea typeface="+mn-ea"/>
              <a:cs typeface="+mn-cs"/>
            </a:endParaRPr>
          </a:p>
          <a:p>
            <a:pPr lvl="1" eaLnBrk="1" hangingPunct="1">
              <a:lnSpc>
                <a:spcPct val="90000"/>
              </a:lnSpc>
            </a:pPr>
            <a:endParaRPr lang="cs-CZ" altLang="en-US" sz="2000" b="1" dirty="0"/>
          </a:p>
        </p:txBody>
      </p:sp>
      <p:sp>
        <p:nvSpPr>
          <p:cNvPr id="69636" name="AutoShape 4">
            <a:extLst>
              <a:ext uri="{FF2B5EF4-FFF2-40B4-BE49-F238E27FC236}">
                <a16:creationId xmlns:a16="http://schemas.microsoft.com/office/drawing/2014/main" id="{4B02A2FE-6402-2F22-7694-8621122C85AC}"/>
              </a:ext>
            </a:extLst>
          </p:cNvPr>
          <p:cNvSpPr>
            <a:spLocks noChangeArrowheads="1"/>
          </p:cNvSpPr>
          <p:nvPr/>
        </p:nvSpPr>
        <p:spPr bwMode="auto">
          <a:xfrm>
            <a:off x="1106615" y="6151562"/>
            <a:ext cx="563562" cy="431800"/>
          </a:xfrm>
          <a:prstGeom prst="rightArrow">
            <a:avLst>
              <a:gd name="adj1" fmla="val 50000"/>
              <a:gd name="adj2" fmla="val 41638"/>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9637" name="Text Box 5">
            <a:extLst>
              <a:ext uri="{FF2B5EF4-FFF2-40B4-BE49-F238E27FC236}">
                <a16:creationId xmlns:a16="http://schemas.microsoft.com/office/drawing/2014/main" id="{3E2104F6-915F-700F-5BC6-41170BEC0965}"/>
              </a:ext>
            </a:extLst>
          </p:cNvPr>
          <p:cNvSpPr txBox="1">
            <a:spLocks noChangeArrowheads="1"/>
          </p:cNvSpPr>
          <p:nvPr/>
        </p:nvSpPr>
        <p:spPr bwMode="auto">
          <a:xfrm>
            <a:off x="2051720" y="5903912"/>
            <a:ext cx="62912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800" b="1" dirty="0">
                <a:solidFill>
                  <a:srgbClr val="FF0000"/>
                </a:solidFill>
              </a:rPr>
              <a:t>podstata třídění je floristická (floristicko-fyziognomicko-ekologická)!!!</a:t>
            </a:r>
          </a:p>
        </p:txBody>
      </p:sp>
    </p:spTree>
    <p:extLst>
      <p:ext uri="{BB962C8B-B14F-4D97-AF65-F5344CB8AC3E}">
        <p14:creationId xmlns:p14="http://schemas.microsoft.com/office/powerpoint/2010/main" val="4194456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DF67BD7-0373-6229-EBCC-E1EFE4E5BC5F}"/>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Curyšsko-montpelliérský systém</a:t>
            </a:r>
          </a:p>
        </p:txBody>
      </p:sp>
      <p:sp>
        <p:nvSpPr>
          <p:cNvPr id="71683" name="Rectangle 3">
            <a:extLst>
              <a:ext uri="{FF2B5EF4-FFF2-40B4-BE49-F238E27FC236}">
                <a16:creationId xmlns:a16="http://schemas.microsoft.com/office/drawing/2014/main" id="{61A31AA7-FBC9-CF2F-A39E-DD6210C9FC4C}"/>
              </a:ext>
            </a:extLst>
          </p:cNvPr>
          <p:cNvSpPr>
            <a:spLocks noGrp="1" noChangeArrowheads="1"/>
          </p:cNvSpPr>
          <p:nvPr>
            <p:ph type="body" idx="1"/>
          </p:nvPr>
        </p:nvSpPr>
        <p:spPr>
          <a:xfrm>
            <a:off x="250825" y="1052513"/>
            <a:ext cx="8642350" cy="5073650"/>
          </a:xfrm>
        </p:spPr>
        <p:txBody>
          <a:bodyPr/>
          <a:lstStyle/>
          <a:p>
            <a:pPr eaLnBrk="1" hangingPunct="1">
              <a:lnSpc>
                <a:spcPct val="90000"/>
              </a:lnSpc>
              <a:buSzPct val="75000"/>
            </a:pPr>
            <a:r>
              <a:rPr lang="cs-CZ" altLang="en-US" sz="2400" b="1"/>
              <a:t>systém je hierarchický</a:t>
            </a:r>
          </a:p>
        </p:txBody>
      </p:sp>
      <p:pic>
        <p:nvPicPr>
          <p:cNvPr id="71684" name="Picture 4">
            <a:extLst>
              <a:ext uri="{FF2B5EF4-FFF2-40B4-BE49-F238E27FC236}">
                <a16:creationId xmlns:a16="http://schemas.microsoft.com/office/drawing/2014/main" id="{C06109B6-9F41-CD18-5C77-CBA52A5793C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825" y="1808163"/>
            <a:ext cx="7019925" cy="480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ovéPole 1">
            <a:extLst>
              <a:ext uri="{FF2B5EF4-FFF2-40B4-BE49-F238E27FC236}">
                <a16:creationId xmlns:a16="http://schemas.microsoft.com/office/drawing/2014/main" id="{3573C8BC-640D-9536-E552-0153EACC798F}"/>
              </a:ext>
            </a:extLst>
          </p:cNvPr>
          <p:cNvSpPr txBox="1">
            <a:spLocks noChangeArrowheads="1"/>
          </p:cNvSpPr>
          <p:nvPr/>
        </p:nvSpPr>
        <p:spPr bwMode="auto">
          <a:xfrm>
            <a:off x="6894513" y="5970588"/>
            <a:ext cx="2249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en-US" sz="1800"/>
              <a:t>= </a:t>
            </a:r>
            <a:r>
              <a:rPr lang="cs-CZ" altLang="en-US" sz="1800" b="1">
                <a:solidFill>
                  <a:srgbClr val="C00000"/>
                </a:solidFill>
              </a:rPr>
              <a:t>realita (konkrétní společenstvo)</a:t>
            </a:r>
          </a:p>
        </p:txBody>
      </p:sp>
      <p:sp>
        <p:nvSpPr>
          <p:cNvPr id="3" name="Pravá složená závorka 2">
            <a:extLst>
              <a:ext uri="{FF2B5EF4-FFF2-40B4-BE49-F238E27FC236}">
                <a16:creationId xmlns:a16="http://schemas.microsoft.com/office/drawing/2014/main" id="{E19F5665-DCC7-E62D-5BD1-F30B6A6723CE}"/>
              </a:ext>
            </a:extLst>
          </p:cNvPr>
          <p:cNvSpPr/>
          <p:nvPr/>
        </p:nvSpPr>
        <p:spPr>
          <a:xfrm>
            <a:off x="7000875" y="2000250"/>
            <a:ext cx="539750" cy="3779838"/>
          </a:xfrm>
          <a:prstGeom prst="rightBrace">
            <a:avLst/>
          </a:prstGeom>
          <a:ln>
            <a:solidFill>
              <a:srgbClr val="C00000"/>
            </a:solidFill>
          </a:ln>
        </p:spPr>
        <p:style>
          <a:lnRef idx="3">
            <a:schemeClr val="dk1"/>
          </a:lnRef>
          <a:fillRef idx="0">
            <a:schemeClr val="dk1"/>
          </a:fillRef>
          <a:effectRef idx="2">
            <a:schemeClr val="dk1"/>
          </a:effectRef>
          <a:fontRef idx="minor">
            <a:schemeClr val="tx1"/>
          </a:fontRef>
        </p:style>
        <p:txBody>
          <a:bodyPr anchor="ctr"/>
          <a:lstStyle/>
          <a:p>
            <a:pPr algn="ctr">
              <a:defRPr/>
            </a:pPr>
            <a:endParaRPr lang="cs-CZ" dirty="0">
              <a:solidFill>
                <a:srgbClr val="C00000"/>
              </a:solidFill>
              <a:latin typeface="Calibri" panose="020F0502020204030204" pitchFamily="34" charset="0"/>
            </a:endParaRPr>
          </a:p>
        </p:txBody>
      </p:sp>
      <p:sp>
        <p:nvSpPr>
          <p:cNvPr id="71687" name="TextovéPole 3">
            <a:extLst>
              <a:ext uri="{FF2B5EF4-FFF2-40B4-BE49-F238E27FC236}">
                <a16:creationId xmlns:a16="http://schemas.microsoft.com/office/drawing/2014/main" id="{3755B719-9F6A-90B2-5362-B88C09CABCB3}"/>
              </a:ext>
            </a:extLst>
          </p:cNvPr>
          <p:cNvSpPr txBox="1">
            <a:spLocks noChangeArrowheads="1"/>
          </p:cNvSpPr>
          <p:nvPr/>
        </p:nvSpPr>
        <p:spPr bwMode="auto">
          <a:xfrm>
            <a:off x="7540625" y="3427413"/>
            <a:ext cx="1622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en-US" sz="1800" b="1">
                <a:solidFill>
                  <a:srgbClr val="C00000"/>
                </a:solidFill>
              </a:rPr>
              <a:t>abstrakce,</a:t>
            </a:r>
          </a:p>
          <a:p>
            <a:pPr>
              <a:spcBef>
                <a:spcPct val="0"/>
              </a:spcBef>
              <a:buFontTx/>
              <a:buNone/>
            </a:pPr>
            <a:r>
              <a:rPr lang="cs-CZ" altLang="en-US" sz="1800" b="1">
                <a:solidFill>
                  <a:srgbClr val="C00000"/>
                </a:solidFill>
              </a:rPr>
              <a:t>generalizace (modelové typy)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AFB6815-2CA4-FAB0-4E14-0C374CB27AAE}"/>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Klasifikace vegetace</a:t>
            </a:r>
          </a:p>
        </p:txBody>
      </p:sp>
      <p:sp>
        <p:nvSpPr>
          <p:cNvPr id="12291" name="Rectangle 3">
            <a:extLst>
              <a:ext uri="{FF2B5EF4-FFF2-40B4-BE49-F238E27FC236}">
                <a16:creationId xmlns:a16="http://schemas.microsoft.com/office/drawing/2014/main" id="{497DE28C-FDAF-5D56-E68C-53DF416687EC}"/>
              </a:ext>
            </a:extLst>
          </p:cNvPr>
          <p:cNvSpPr>
            <a:spLocks noGrp="1" noChangeArrowheads="1"/>
          </p:cNvSpPr>
          <p:nvPr>
            <p:ph type="body" idx="1"/>
          </p:nvPr>
        </p:nvSpPr>
        <p:spPr>
          <a:xfrm>
            <a:off x="457200" y="823913"/>
            <a:ext cx="8229600" cy="5000625"/>
          </a:xfrm>
        </p:spPr>
        <p:txBody>
          <a:bodyPr/>
          <a:lstStyle/>
          <a:p>
            <a:pPr marL="263525" indent="-263525" algn="just" eaLnBrk="1" hangingPunct="1">
              <a:buFontTx/>
              <a:buNone/>
              <a:defRPr/>
            </a:pPr>
            <a:r>
              <a:rPr lang="cs-CZ" altLang="en-US" sz="2400" b="1" dirty="0"/>
              <a:t>= rozlišování a seskupování objektů na základě jejich společných vlastností</a:t>
            </a:r>
          </a:p>
          <a:p>
            <a:pPr marL="263525" indent="-263525" algn="just" eaLnBrk="1" hangingPunct="1">
              <a:buFontTx/>
              <a:buNone/>
              <a:defRPr/>
            </a:pPr>
            <a:r>
              <a:rPr lang="cs-CZ" altLang="en-US" sz="2400" b="1" dirty="0"/>
              <a:t>podstatou klasifikace vegetace je třídění na podobné klasifikační třídy (klasifikační jednotky) – předpoklad zřetelně vymezitelné vegetace (ostrý přechod, hranice mezi vegetačními typy)</a:t>
            </a:r>
          </a:p>
          <a:p>
            <a:pPr eaLnBrk="1" hangingPunct="1">
              <a:buFontTx/>
              <a:buNone/>
              <a:defRPr/>
            </a:pPr>
            <a:r>
              <a:rPr lang="cs-CZ" altLang="en-US" sz="4400" b="1" dirty="0">
                <a:solidFill>
                  <a:srgbClr val="800000"/>
                </a:solidFill>
              </a:rPr>
              <a:t> </a:t>
            </a:r>
            <a:endParaRPr lang="cs-CZ" altLang="en-US" b="1" dirty="0">
              <a:solidFill>
                <a:srgbClr val="800000"/>
              </a:solidFill>
            </a:endParaRPr>
          </a:p>
          <a:p>
            <a:pPr eaLnBrk="1" hangingPunct="1">
              <a:defRPr/>
            </a:pPr>
            <a:endParaRPr lang="cs-CZ" altLang="en-US" b="1" dirty="0">
              <a:solidFill>
                <a:srgbClr val="800000"/>
              </a:solidFill>
            </a:endParaRPr>
          </a:p>
        </p:txBody>
      </p:sp>
      <p:pic>
        <p:nvPicPr>
          <p:cNvPr id="12292" name="Picture 4">
            <a:extLst>
              <a:ext uri="{FF2B5EF4-FFF2-40B4-BE49-F238E27FC236}">
                <a16:creationId xmlns:a16="http://schemas.microsoft.com/office/drawing/2014/main" id="{B60A5955-59AA-9E7E-5BF0-CD660D5D49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6738" y="3205601"/>
            <a:ext cx="5479303" cy="365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Oval 5">
            <a:extLst>
              <a:ext uri="{FF2B5EF4-FFF2-40B4-BE49-F238E27FC236}">
                <a16:creationId xmlns:a16="http://schemas.microsoft.com/office/drawing/2014/main" id="{AACDF4E2-8620-837B-CFB4-F92B4D42B0C0}"/>
              </a:ext>
            </a:extLst>
          </p:cNvPr>
          <p:cNvSpPr>
            <a:spLocks noChangeArrowheads="1"/>
          </p:cNvSpPr>
          <p:nvPr/>
        </p:nvSpPr>
        <p:spPr bwMode="auto">
          <a:xfrm>
            <a:off x="3059113" y="6308725"/>
            <a:ext cx="360362" cy="36036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2294" name="Oval 6">
            <a:extLst>
              <a:ext uri="{FF2B5EF4-FFF2-40B4-BE49-F238E27FC236}">
                <a16:creationId xmlns:a16="http://schemas.microsoft.com/office/drawing/2014/main" id="{DF76F073-8871-2B5F-3321-DB0BCCAAAB8F}"/>
              </a:ext>
            </a:extLst>
          </p:cNvPr>
          <p:cNvSpPr>
            <a:spLocks noChangeArrowheads="1"/>
          </p:cNvSpPr>
          <p:nvPr/>
        </p:nvSpPr>
        <p:spPr bwMode="auto">
          <a:xfrm>
            <a:off x="3475831" y="5445126"/>
            <a:ext cx="360363" cy="360362"/>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2295" name="Oval 7">
            <a:extLst>
              <a:ext uri="{FF2B5EF4-FFF2-40B4-BE49-F238E27FC236}">
                <a16:creationId xmlns:a16="http://schemas.microsoft.com/office/drawing/2014/main" id="{13410F16-62EB-F7A3-F6A5-52131833572C}"/>
              </a:ext>
            </a:extLst>
          </p:cNvPr>
          <p:cNvSpPr>
            <a:spLocks noChangeArrowheads="1"/>
          </p:cNvSpPr>
          <p:nvPr/>
        </p:nvSpPr>
        <p:spPr bwMode="auto">
          <a:xfrm>
            <a:off x="5517105" y="5886450"/>
            <a:ext cx="360363" cy="360362"/>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2296" name="Oval 8">
            <a:extLst>
              <a:ext uri="{FF2B5EF4-FFF2-40B4-BE49-F238E27FC236}">
                <a16:creationId xmlns:a16="http://schemas.microsoft.com/office/drawing/2014/main" id="{F75D8B36-5E70-FCD1-802E-2EA4D9CDB390}"/>
              </a:ext>
            </a:extLst>
          </p:cNvPr>
          <p:cNvSpPr>
            <a:spLocks noChangeArrowheads="1"/>
          </p:cNvSpPr>
          <p:nvPr/>
        </p:nvSpPr>
        <p:spPr bwMode="auto">
          <a:xfrm>
            <a:off x="1916705" y="4014065"/>
            <a:ext cx="360363" cy="360362"/>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2297" name="Oval 9">
            <a:extLst>
              <a:ext uri="{FF2B5EF4-FFF2-40B4-BE49-F238E27FC236}">
                <a16:creationId xmlns:a16="http://schemas.microsoft.com/office/drawing/2014/main" id="{EC412374-2CB6-6C16-CF0D-45F9F98B4E93}"/>
              </a:ext>
            </a:extLst>
          </p:cNvPr>
          <p:cNvSpPr>
            <a:spLocks noChangeArrowheads="1"/>
          </p:cNvSpPr>
          <p:nvPr/>
        </p:nvSpPr>
        <p:spPr bwMode="auto">
          <a:xfrm>
            <a:off x="4572000" y="6497638"/>
            <a:ext cx="360363" cy="360362"/>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AutoShape 2">
            <a:extLst>
              <a:ext uri="{FF2B5EF4-FFF2-40B4-BE49-F238E27FC236}">
                <a16:creationId xmlns:a16="http://schemas.microsoft.com/office/drawing/2014/main" id="{3B2F92AE-B57F-250E-2793-4820680548CE}"/>
              </a:ext>
            </a:extLst>
          </p:cNvPr>
          <p:cNvSpPr>
            <a:spLocks noGrp="1" noChangeAspect="1" noChangeArrowheads="1"/>
          </p:cNvSpPr>
          <p:nvPr>
            <p:ph type="title"/>
          </p:nvPr>
        </p:nvSpPr>
        <p:spPr>
          <a:xfrm>
            <a:off x="457200" y="274638"/>
            <a:ext cx="8229600" cy="561975"/>
          </a:xfrm>
        </p:spPr>
        <p:txBody>
          <a:bodyPr/>
          <a:lstStyle/>
          <a:p>
            <a:pPr eaLnBrk="1" hangingPunct="1"/>
            <a:r>
              <a:rPr lang="cs-CZ" altLang="cs-CZ" sz="3600" b="1">
                <a:solidFill>
                  <a:schemeClr val="tx1"/>
                </a:solidFill>
              </a:rPr>
              <a:t>Curyšsko-montpelliérský systém</a:t>
            </a:r>
          </a:p>
        </p:txBody>
      </p:sp>
      <p:sp>
        <p:nvSpPr>
          <p:cNvPr id="73731" name="Rectangle 3">
            <a:extLst>
              <a:ext uri="{FF2B5EF4-FFF2-40B4-BE49-F238E27FC236}">
                <a16:creationId xmlns:a16="http://schemas.microsoft.com/office/drawing/2014/main" id="{D7D710D9-0CCB-FCE1-E1CD-3850D74D57A5}"/>
              </a:ext>
            </a:extLst>
          </p:cNvPr>
          <p:cNvSpPr>
            <a:spLocks noGrp="1" noChangeArrowheads="1"/>
          </p:cNvSpPr>
          <p:nvPr>
            <p:ph type="body" idx="1"/>
          </p:nvPr>
        </p:nvSpPr>
        <p:spPr>
          <a:xfrm>
            <a:off x="250825" y="981075"/>
            <a:ext cx="8642350" cy="5876925"/>
          </a:xfrm>
        </p:spPr>
        <p:txBody>
          <a:bodyPr/>
          <a:lstStyle/>
          <a:p>
            <a:pPr eaLnBrk="1" hangingPunct="1">
              <a:buSzPct val="75000"/>
            </a:pPr>
            <a:r>
              <a:rPr lang="cs-CZ" altLang="cs-CZ" sz="2800" b="1"/>
              <a:t>Názvosloví:</a:t>
            </a:r>
          </a:p>
          <a:p>
            <a:pPr lvl="1" eaLnBrk="1" hangingPunct="1"/>
            <a:r>
              <a:rPr lang="cs-CZ" altLang="cs-CZ" sz="2400" b="1"/>
              <a:t>odvozené od latinských názvů typických druhů</a:t>
            </a:r>
          </a:p>
          <a:p>
            <a:pPr lvl="1" eaLnBrk="1" hangingPunct="1"/>
            <a:r>
              <a:rPr lang="cs-CZ" altLang="cs-CZ" sz="2400" b="1"/>
              <a:t>koncovka dle hierarchické úrovně:</a:t>
            </a:r>
          </a:p>
          <a:p>
            <a:pPr lvl="2" eaLnBrk="1" hangingPunct="1">
              <a:buSzPct val="75000"/>
            </a:pPr>
            <a:r>
              <a:rPr lang="cs-CZ" altLang="cs-CZ" sz="4400" b="1"/>
              <a:t>třída (classis) (class)	</a:t>
            </a:r>
            <a:r>
              <a:rPr lang="cs-CZ" altLang="cs-CZ" sz="4400" b="1">
                <a:solidFill>
                  <a:srgbClr val="FF0000"/>
                </a:solidFill>
              </a:rPr>
              <a:t>-</a:t>
            </a:r>
            <a:r>
              <a:rPr lang="cs-CZ" altLang="cs-CZ" sz="4400" b="1" i="1">
                <a:solidFill>
                  <a:srgbClr val="FF0000"/>
                </a:solidFill>
              </a:rPr>
              <a:t>etea</a:t>
            </a:r>
          </a:p>
          <a:p>
            <a:pPr lvl="2" eaLnBrk="1" hangingPunct="1">
              <a:buSzPct val="75000"/>
            </a:pPr>
            <a:r>
              <a:rPr lang="cs-CZ" altLang="cs-CZ" sz="4000" b="1"/>
              <a:t>řád (ordo) (order)		</a:t>
            </a:r>
            <a:r>
              <a:rPr lang="cs-CZ" altLang="cs-CZ" sz="4000" b="1" i="1">
                <a:solidFill>
                  <a:srgbClr val="FF0000"/>
                </a:solidFill>
              </a:rPr>
              <a:t>-etalia</a:t>
            </a:r>
          </a:p>
          <a:p>
            <a:pPr lvl="2" eaLnBrk="1" hangingPunct="1">
              <a:buSzPct val="75000"/>
            </a:pPr>
            <a:r>
              <a:rPr lang="cs-CZ" altLang="cs-CZ" sz="3600" b="1"/>
              <a:t>svaz (alliancia) (alliance)	</a:t>
            </a:r>
            <a:r>
              <a:rPr lang="cs-CZ" altLang="cs-CZ" sz="3600" b="1" i="1">
                <a:solidFill>
                  <a:srgbClr val="FF0000"/>
                </a:solidFill>
              </a:rPr>
              <a:t>-ion</a:t>
            </a:r>
          </a:p>
          <a:p>
            <a:pPr lvl="2" eaLnBrk="1" hangingPunct="1">
              <a:buSzPct val="75000"/>
            </a:pPr>
            <a:r>
              <a:rPr lang="cs-CZ" altLang="cs-CZ" sz="2800" b="1"/>
              <a:t>asociace (associatio) (association)	</a:t>
            </a:r>
            <a:r>
              <a:rPr lang="cs-CZ" altLang="cs-CZ" sz="2800" b="1" i="1">
                <a:solidFill>
                  <a:srgbClr val="FF0000"/>
                </a:solidFill>
              </a:rPr>
              <a:t>-etum</a:t>
            </a:r>
          </a:p>
          <a:p>
            <a:pPr lvl="2" eaLnBrk="1" hangingPunct="1">
              <a:buFontTx/>
              <a:buNone/>
            </a:pPr>
            <a:endParaRPr lang="cs-CZ" altLang="cs-CZ" sz="1400" b="1"/>
          </a:p>
          <a:p>
            <a:pPr lvl="1" eaLnBrk="1" hangingPunct="1"/>
            <a:r>
              <a:rPr lang="cs-CZ" altLang="cs-CZ" sz="2400" b="1"/>
              <a:t>mimo hlavních syntaxonů také vedlejší (podtřída, podřád, podsvaz, subasociace apod.)</a:t>
            </a:r>
          </a:p>
          <a:p>
            <a:pPr lvl="4" eaLnBrk="1" hangingPunct="1"/>
            <a:endParaRPr lang="cs-CZ" altLang="cs-CZ"/>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B6B59EB1-1ABF-CE86-0AF9-2EAE8F267DC3}"/>
              </a:ext>
            </a:extLst>
          </p:cNvPr>
          <p:cNvSpPr>
            <a:spLocks noGrp="1" noChangeArrowheads="1"/>
          </p:cNvSpPr>
          <p:nvPr>
            <p:ph type="body" idx="1"/>
          </p:nvPr>
        </p:nvSpPr>
        <p:spPr>
          <a:xfrm>
            <a:off x="179388" y="1052513"/>
            <a:ext cx="8713787" cy="5073650"/>
          </a:xfrm>
        </p:spPr>
        <p:txBody>
          <a:bodyPr/>
          <a:lstStyle/>
          <a:p>
            <a:pPr eaLnBrk="1" hangingPunct="1">
              <a:lnSpc>
                <a:spcPct val="90000"/>
              </a:lnSpc>
              <a:buSzPct val="75000"/>
              <a:defRPr/>
            </a:pPr>
            <a:r>
              <a:rPr lang="cs-CZ" altLang="en-US" sz="2800" b="1" dirty="0"/>
              <a:t>Příklad:</a:t>
            </a:r>
          </a:p>
          <a:p>
            <a:pPr lvl="1">
              <a:defRPr/>
            </a:pPr>
            <a:r>
              <a:rPr lang="cs-CZ" altLang="en-US" b="1" dirty="0"/>
              <a:t>asociace	</a:t>
            </a:r>
            <a:r>
              <a:rPr lang="cs-CZ" sz="2400" b="1" i="1" dirty="0">
                <a:cs typeface="Calibri" panose="020F0502020204030204" pitchFamily="34" charset="0"/>
              </a:rPr>
              <a:t>Galio odorati-Fag</a:t>
            </a:r>
            <a:r>
              <a:rPr lang="cs-CZ" sz="2400" b="1" i="1" dirty="0">
                <a:solidFill>
                  <a:srgbClr val="FF0000"/>
                </a:solidFill>
                <a:cs typeface="Calibri" panose="020F0502020204030204" pitchFamily="34" charset="0"/>
              </a:rPr>
              <a:t>etum</a:t>
            </a:r>
            <a:r>
              <a:rPr lang="cs-CZ" sz="2400" b="1" i="1" dirty="0">
                <a:cs typeface="Calibri" panose="020F0502020204030204" pitchFamily="34" charset="0"/>
              </a:rPr>
              <a:t> sylvaticae </a:t>
            </a:r>
            <a:r>
              <a:rPr lang="cs-CZ" sz="2400" b="1" dirty="0">
                <a:cs typeface="Calibri" panose="020F0502020204030204" pitchFamily="34" charset="0"/>
              </a:rPr>
              <a:t>(</a:t>
            </a:r>
            <a:r>
              <a:rPr lang="cs-CZ" sz="2400" b="1" dirty="0" err="1">
                <a:cs typeface="Calibri" panose="020F0502020204030204" pitchFamily="34" charset="0"/>
              </a:rPr>
              <a:t>Sougnez</a:t>
            </a:r>
            <a:r>
              <a:rPr lang="cs-CZ" sz="2400" b="1" dirty="0">
                <a:cs typeface="Calibri" panose="020F0502020204030204" pitchFamily="34" charset="0"/>
              </a:rPr>
              <a:t> et 				</a:t>
            </a:r>
            <a:r>
              <a:rPr lang="cs-CZ" sz="2400" b="1" dirty="0" err="1">
                <a:cs typeface="Calibri" panose="020F0502020204030204" pitchFamily="34" charset="0"/>
              </a:rPr>
              <a:t>Thill</a:t>
            </a:r>
            <a:r>
              <a:rPr lang="cs-CZ" sz="2400" b="1" dirty="0">
                <a:cs typeface="Calibri" panose="020F0502020204030204" pitchFamily="34" charset="0"/>
              </a:rPr>
              <a:t> 1959)</a:t>
            </a:r>
            <a:r>
              <a:rPr lang="cs-CZ" altLang="en-US" sz="2400" b="1" dirty="0">
                <a:cs typeface="Calibri" panose="020F0502020204030204" pitchFamily="34" charset="0"/>
              </a:rPr>
              <a:t> – mezotrofní bučiny</a:t>
            </a:r>
          </a:p>
          <a:p>
            <a:pPr marL="811213" lvl="1" indent="-354013" eaLnBrk="1" hangingPunct="1">
              <a:lnSpc>
                <a:spcPct val="90000"/>
              </a:lnSpc>
              <a:defRPr/>
            </a:pPr>
            <a:r>
              <a:rPr lang="cs-CZ" altLang="en-US" b="1" dirty="0"/>
              <a:t>svaz		</a:t>
            </a:r>
            <a:r>
              <a:rPr lang="cs-CZ" altLang="en-US" sz="2400" b="1" i="1" dirty="0"/>
              <a:t>Fag</a:t>
            </a:r>
            <a:r>
              <a:rPr lang="cs-CZ" altLang="en-US" sz="2400" b="1" i="1" dirty="0">
                <a:solidFill>
                  <a:srgbClr val="FF0000"/>
                </a:solidFill>
              </a:rPr>
              <a:t>ion</a:t>
            </a:r>
            <a:r>
              <a:rPr lang="cs-CZ" altLang="en-US" sz="2400" b="1" i="1" dirty="0"/>
              <a:t> sylvaticae </a:t>
            </a:r>
            <a:r>
              <a:rPr lang="cs-CZ" altLang="en-US" sz="2400" b="1" dirty="0"/>
              <a:t>(</a:t>
            </a:r>
            <a:r>
              <a:rPr lang="cs-CZ" altLang="en-US" sz="2400" b="1" dirty="0" err="1"/>
              <a:t>Luquet</a:t>
            </a:r>
            <a:r>
              <a:rPr lang="cs-CZ" altLang="en-US" sz="2400" b="1" dirty="0"/>
              <a:t> 1926)</a:t>
            </a:r>
            <a:r>
              <a:rPr lang="cs-CZ" altLang="en-US" sz="2400" b="1" i="1" dirty="0"/>
              <a:t> – </a:t>
            </a:r>
            <a:r>
              <a:rPr lang="cs-CZ" altLang="en-US" sz="2400" b="1" dirty="0"/>
              <a:t>květnaté 				bučiny a jedliny</a:t>
            </a:r>
          </a:p>
          <a:p>
            <a:pPr marL="811213" lvl="1" indent="-354013" eaLnBrk="1" hangingPunct="1">
              <a:lnSpc>
                <a:spcPct val="90000"/>
              </a:lnSpc>
              <a:defRPr/>
            </a:pPr>
            <a:r>
              <a:rPr lang="cs-CZ" altLang="en-US" b="1" dirty="0">
                <a:solidFill>
                  <a:schemeClr val="bg1">
                    <a:lumMod val="65000"/>
                  </a:schemeClr>
                </a:solidFill>
              </a:rPr>
              <a:t>řád</a:t>
            </a:r>
            <a:r>
              <a:rPr lang="cs-CZ" altLang="en-US" b="1" dirty="0"/>
              <a:t>		</a:t>
            </a:r>
          </a:p>
          <a:p>
            <a:pPr marL="811213" lvl="1" indent="-354013" eaLnBrk="1" hangingPunct="1">
              <a:lnSpc>
                <a:spcPct val="90000"/>
              </a:lnSpc>
              <a:defRPr/>
            </a:pPr>
            <a:r>
              <a:rPr lang="cs-CZ" altLang="en-US" b="1" dirty="0"/>
              <a:t>třída		</a:t>
            </a:r>
            <a:r>
              <a:rPr lang="cs-CZ" altLang="en-US" sz="2400" b="1" i="1" dirty="0" err="1"/>
              <a:t>Carpino</a:t>
            </a:r>
            <a:r>
              <a:rPr lang="cs-CZ" altLang="en-US" sz="2400" b="1" i="1" dirty="0"/>
              <a:t>-Fag</a:t>
            </a:r>
            <a:r>
              <a:rPr lang="cs-CZ" altLang="en-US" sz="2400" b="1" i="1" dirty="0">
                <a:solidFill>
                  <a:srgbClr val="FF0000"/>
                </a:solidFill>
              </a:rPr>
              <a:t>etea</a:t>
            </a:r>
            <a:r>
              <a:rPr lang="cs-CZ" altLang="en-US" sz="2400" b="1" dirty="0"/>
              <a:t> (</a:t>
            </a:r>
            <a:r>
              <a:rPr lang="cs-CZ" altLang="en-US" sz="2400" b="1" dirty="0" err="1"/>
              <a:t>Jakucs</a:t>
            </a:r>
            <a:r>
              <a:rPr lang="cs-CZ" altLang="en-US" sz="2400" b="1" dirty="0"/>
              <a:t> ex </a:t>
            </a:r>
            <a:r>
              <a:rPr lang="cs-CZ" altLang="en-US" sz="2400" b="1" dirty="0" err="1"/>
              <a:t>Passarge</a:t>
            </a:r>
            <a:r>
              <a:rPr lang="cs-CZ" altLang="en-US" sz="2400" b="1" dirty="0"/>
              <a:t> 1968) – 				mezofilní a vlhké opadavé listnaté 					lesy</a:t>
            </a:r>
          </a:p>
          <a:p>
            <a:pPr marL="868363" lvl="1" indent="-411163" eaLnBrk="1" hangingPunct="1">
              <a:lnSpc>
                <a:spcPct val="90000"/>
              </a:lnSpc>
              <a:buFontTx/>
              <a:buNone/>
              <a:defRPr/>
            </a:pPr>
            <a:endParaRPr lang="cs-CZ" altLang="en-US" sz="2400" b="1" dirty="0">
              <a:solidFill>
                <a:srgbClr val="800000"/>
              </a:solidFill>
            </a:endParaRPr>
          </a:p>
        </p:txBody>
      </p:sp>
      <p:sp>
        <p:nvSpPr>
          <p:cNvPr id="75779" name="AutoShape 2">
            <a:extLst>
              <a:ext uri="{FF2B5EF4-FFF2-40B4-BE49-F238E27FC236}">
                <a16:creationId xmlns:a16="http://schemas.microsoft.com/office/drawing/2014/main" id="{48B624DA-1081-B1A3-4034-BBD7FF11D468}"/>
              </a:ext>
            </a:extLst>
          </p:cNvPr>
          <p:cNvSpPr>
            <a:spLocks noGrp="1" noChangeAspect="1" noChangeArrowheads="1"/>
          </p:cNvSpPr>
          <p:nvPr>
            <p:ph type="title"/>
          </p:nvPr>
        </p:nvSpPr>
        <p:spPr>
          <a:xfrm>
            <a:off x="457200" y="274638"/>
            <a:ext cx="8229600" cy="561975"/>
          </a:xfrm>
        </p:spPr>
        <p:txBody>
          <a:bodyPr/>
          <a:lstStyle/>
          <a:p>
            <a:pPr eaLnBrk="1" hangingPunct="1"/>
            <a:r>
              <a:rPr lang="cs-CZ" altLang="cs-CZ" sz="3600" b="1">
                <a:solidFill>
                  <a:schemeClr val="tx1"/>
                </a:solidFill>
              </a:rPr>
              <a:t>Curyšsko-montpelliérský systém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2">
            <a:extLst>
              <a:ext uri="{FF2B5EF4-FFF2-40B4-BE49-F238E27FC236}">
                <a16:creationId xmlns:a16="http://schemas.microsoft.com/office/drawing/2014/main" id="{F3107615-6E29-C7E5-183A-F0914324904D}"/>
              </a:ext>
            </a:extLst>
          </p:cNvPr>
          <p:cNvSpPr>
            <a:spLocks noGrp="1" noChangeArrowheads="1"/>
          </p:cNvSpPr>
          <p:nvPr>
            <p:ph type="title"/>
          </p:nvPr>
        </p:nvSpPr>
        <p:spPr>
          <a:xfrm>
            <a:off x="457200" y="169854"/>
            <a:ext cx="8229600" cy="561975"/>
          </a:xfrm>
        </p:spPr>
        <p:txBody>
          <a:bodyPr/>
          <a:lstStyle/>
          <a:p>
            <a:pPr eaLnBrk="1" hangingPunct="1"/>
            <a:r>
              <a:rPr lang="cs-CZ" altLang="en-US" sz="3600" b="1" i="1" dirty="0">
                <a:solidFill>
                  <a:schemeClr val="tx1"/>
                </a:solidFill>
              </a:rPr>
              <a:t>Fag</a:t>
            </a:r>
            <a:r>
              <a:rPr lang="cs-CZ" altLang="en-US" sz="3600" b="1" i="1" dirty="0">
                <a:solidFill>
                  <a:srgbClr val="FF0000"/>
                </a:solidFill>
              </a:rPr>
              <a:t>ion </a:t>
            </a:r>
            <a:r>
              <a:rPr lang="cs-CZ" altLang="en-US" sz="3600" b="1" i="1" dirty="0">
                <a:solidFill>
                  <a:schemeClr val="tx1"/>
                </a:solidFill>
              </a:rPr>
              <a:t>sylvaticae</a:t>
            </a:r>
          </a:p>
        </p:txBody>
      </p:sp>
      <p:pic>
        <p:nvPicPr>
          <p:cNvPr id="3" name="Obrázek 2">
            <a:extLst>
              <a:ext uri="{FF2B5EF4-FFF2-40B4-BE49-F238E27FC236}">
                <a16:creationId xmlns:a16="http://schemas.microsoft.com/office/drawing/2014/main" id="{30C6B8E2-8EC2-4FA5-070C-2A8A27EAD2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6785" y="731830"/>
            <a:ext cx="3846364" cy="612653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C4BD6F80-844A-BC90-8475-4A13324C50CB}"/>
              </a:ext>
            </a:extLst>
          </p:cNvPr>
          <p:cNvSpPr>
            <a:spLocks noGrp="1" noChangeArrowheads="1"/>
          </p:cNvSpPr>
          <p:nvPr>
            <p:ph type="title"/>
          </p:nvPr>
        </p:nvSpPr>
        <p:spPr>
          <a:xfrm>
            <a:off x="44450" y="273050"/>
            <a:ext cx="9055100" cy="633413"/>
          </a:xfrm>
        </p:spPr>
        <p:txBody>
          <a:bodyPr/>
          <a:lstStyle/>
          <a:p>
            <a:pPr eaLnBrk="1" hangingPunct="1"/>
            <a:r>
              <a:rPr lang="cs-CZ" altLang="cs-CZ" sz="3600" b="1">
                <a:solidFill>
                  <a:schemeClr val="tx1"/>
                </a:solidFill>
              </a:rPr>
              <a:t>Curyšsko-montpelliérský systém (příklad hierarchie)</a:t>
            </a:r>
          </a:p>
        </p:txBody>
      </p:sp>
      <p:graphicFrame>
        <p:nvGraphicFramePr>
          <p:cNvPr id="2" name="Tabulka 1">
            <a:extLst>
              <a:ext uri="{FF2B5EF4-FFF2-40B4-BE49-F238E27FC236}">
                <a16:creationId xmlns:a16="http://schemas.microsoft.com/office/drawing/2014/main" id="{E5760D56-54CD-BBE5-42F9-EEEB51C53D61}"/>
              </a:ext>
            </a:extLst>
          </p:cNvPr>
          <p:cNvGraphicFramePr>
            <a:graphicFrameLocks noGrp="1"/>
          </p:cNvGraphicFramePr>
          <p:nvPr/>
        </p:nvGraphicFramePr>
        <p:xfrm>
          <a:off x="307975" y="1358900"/>
          <a:ext cx="8802687" cy="5413375"/>
        </p:xfrm>
        <a:graphic>
          <a:graphicData uri="http://schemas.openxmlformats.org/drawingml/2006/table">
            <a:tbl>
              <a:tblPr firstRow="1" bandRow="1">
                <a:tableStyleId>{5C22544A-7EE6-4342-B048-85BDC9FD1C3A}</a:tableStyleId>
              </a:tblPr>
              <a:tblGrid>
                <a:gridCol w="1915611">
                  <a:extLst>
                    <a:ext uri="{9D8B030D-6E8A-4147-A177-3AD203B41FA5}">
                      <a16:colId xmlns:a16="http://schemas.microsoft.com/office/drawing/2014/main" val="20000"/>
                    </a:ext>
                  </a:extLst>
                </a:gridCol>
                <a:gridCol w="1824391">
                  <a:extLst>
                    <a:ext uri="{9D8B030D-6E8A-4147-A177-3AD203B41FA5}">
                      <a16:colId xmlns:a16="http://schemas.microsoft.com/office/drawing/2014/main" val="20001"/>
                    </a:ext>
                  </a:extLst>
                </a:gridCol>
                <a:gridCol w="3010914">
                  <a:extLst>
                    <a:ext uri="{9D8B030D-6E8A-4147-A177-3AD203B41FA5}">
                      <a16:colId xmlns:a16="http://schemas.microsoft.com/office/drawing/2014/main" val="20002"/>
                    </a:ext>
                  </a:extLst>
                </a:gridCol>
                <a:gridCol w="2051771">
                  <a:extLst>
                    <a:ext uri="{9D8B030D-6E8A-4147-A177-3AD203B41FA5}">
                      <a16:colId xmlns:a16="http://schemas.microsoft.com/office/drawing/2014/main" val="20003"/>
                    </a:ext>
                  </a:extLst>
                </a:gridCol>
              </a:tblGrid>
              <a:tr h="335295">
                <a:tc>
                  <a:txBody>
                    <a:bodyPr/>
                    <a:lstStyle/>
                    <a:p>
                      <a:pPr algn="ctr"/>
                      <a:r>
                        <a:rPr lang="cs-CZ" sz="1600" dirty="0">
                          <a:solidFill>
                            <a:schemeClr val="tx1"/>
                          </a:solidFill>
                          <a:latin typeface="Calibri" panose="020F0502020204030204" pitchFamily="34" charset="0"/>
                        </a:rPr>
                        <a:t>Třída</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cs-CZ" sz="1600" dirty="0">
                          <a:solidFill>
                            <a:schemeClr val="tx1"/>
                          </a:solidFill>
                          <a:latin typeface="Calibri" panose="020F0502020204030204" pitchFamily="34" charset="0"/>
                        </a:rPr>
                        <a:t>Řád</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cs-CZ" sz="1600" dirty="0">
                          <a:solidFill>
                            <a:schemeClr val="tx1"/>
                          </a:solidFill>
                          <a:latin typeface="Calibri" panose="020F0502020204030204" pitchFamily="34" charset="0"/>
                        </a:rPr>
                        <a:t>Svaz</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cs-CZ" sz="1600" dirty="0">
                          <a:solidFill>
                            <a:schemeClr val="tx1"/>
                          </a:solidFill>
                          <a:latin typeface="Calibri" panose="020F0502020204030204" pitchFamily="34" charset="0"/>
                        </a:rPr>
                        <a:t>Asociace</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234523">
                <a:tc rowSpan="4">
                  <a:txBody>
                    <a:bodyPr/>
                    <a:lstStyle/>
                    <a:p>
                      <a:pPr marL="84138" lvl="1" indent="0" eaLnBrk="1" hangingPunct="1">
                        <a:lnSpc>
                          <a:spcPct val="90000"/>
                        </a:lnSpc>
                      </a:pPr>
                      <a:r>
                        <a:rPr lang="cs-CZ" altLang="en-US" sz="1600" b="1" i="1" dirty="0">
                          <a:latin typeface="Calibri" panose="020F0502020204030204" pitchFamily="34" charset="0"/>
                          <a:cs typeface="Calibri" panose="020F0502020204030204" pitchFamily="34" charset="0"/>
                        </a:rPr>
                        <a:t>Carpino-Fag</a:t>
                      </a:r>
                      <a:r>
                        <a:rPr lang="cs-CZ" altLang="en-US" sz="1600" b="1" i="1" dirty="0">
                          <a:solidFill>
                            <a:schemeClr val="tx1"/>
                          </a:solidFill>
                          <a:latin typeface="Calibri" panose="020F0502020204030204" pitchFamily="34" charset="0"/>
                          <a:cs typeface="Calibri" panose="020F0502020204030204" pitchFamily="34" charset="0"/>
                        </a:rPr>
                        <a:t>etea</a:t>
                      </a:r>
                      <a:r>
                        <a:rPr lang="cs-CZ" altLang="en-US" sz="1600" b="1" dirty="0">
                          <a:latin typeface="Calibri" panose="020F0502020204030204" pitchFamily="34" charset="0"/>
                          <a:cs typeface="Calibri" panose="020F0502020204030204" pitchFamily="34" charset="0"/>
                        </a:rPr>
                        <a:t> (mezofilní a vlhké opadavé listnaté lesy)</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endParaRPr lang="cs-CZ" sz="1600" b="1" i="0" kern="1200" dirty="0">
                        <a:solidFill>
                          <a:schemeClr val="tx1"/>
                        </a:solidFill>
                        <a:latin typeface="Calibri" panose="020F0502020204030204" pitchFamily="34" charset="0"/>
                        <a:ea typeface="+mn-ea"/>
                        <a:cs typeface="+mn-cs"/>
                      </a:endParaRP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b="1" i="1" dirty="0">
                          <a:solidFill>
                            <a:schemeClr val="tx1"/>
                          </a:solidFill>
                          <a:latin typeface="Calibri" panose="020F0502020204030204" pitchFamily="34" charset="0"/>
                        </a:rPr>
                        <a:t>Fagion sylvaticae</a:t>
                      </a:r>
                    </a:p>
                    <a:p>
                      <a:pPr marL="0" marR="0" indent="0" algn="l" defTabSz="914400" rtl="0" eaLnBrk="1" fontAlgn="auto" latinLnBrk="0" hangingPunct="1">
                        <a:lnSpc>
                          <a:spcPct val="100000"/>
                        </a:lnSpc>
                        <a:spcBef>
                          <a:spcPts val="0"/>
                        </a:spcBef>
                        <a:spcAft>
                          <a:spcPts val="0"/>
                        </a:spcAft>
                        <a:buClrTx/>
                        <a:buSzTx/>
                        <a:buFontTx/>
                        <a:buNone/>
                        <a:tabLst/>
                        <a:defRPr/>
                      </a:pPr>
                      <a:r>
                        <a:rPr lang="cs-CZ" sz="1600" b="1" i="0" kern="1200" dirty="0">
                          <a:solidFill>
                            <a:schemeClr val="tx1"/>
                          </a:solidFill>
                          <a:latin typeface="Calibri" panose="020F0502020204030204" pitchFamily="34" charset="0"/>
                          <a:ea typeface="+mn-ea"/>
                          <a:cs typeface="+mn-cs"/>
                        </a:rPr>
                        <a:t>(</a:t>
                      </a:r>
                      <a:r>
                        <a:rPr lang="cs-CZ" altLang="en-US" sz="1600" b="1" i="0" kern="1200" dirty="0">
                          <a:solidFill>
                            <a:schemeClr val="tx1"/>
                          </a:solidFill>
                          <a:latin typeface="Calibri" panose="020F0502020204030204" pitchFamily="34" charset="0"/>
                          <a:ea typeface="+mn-ea"/>
                          <a:cs typeface="+mn-cs"/>
                        </a:rPr>
                        <a:t>květnaté bučiny a jedliny</a:t>
                      </a:r>
                      <a:r>
                        <a:rPr lang="cs-CZ" sz="1600" b="1" i="0" kern="1200" dirty="0">
                          <a:solidFill>
                            <a:schemeClr val="tx1"/>
                          </a:solidFill>
                          <a:latin typeface="Calibri" panose="020F0502020204030204" pitchFamily="34" charset="0"/>
                          <a:ea typeface="+mn-ea"/>
                          <a:cs typeface="+mn-cs"/>
                        </a:rPr>
                        <a:t>)</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cs-CZ" sz="1600" b="1" i="1" dirty="0">
                          <a:solidFill>
                            <a:schemeClr val="tx1"/>
                          </a:solidFill>
                          <a:latin typeface="Calibri" panose="020F0502020204030204" pitchFamily="34" charset="0"/>
                        </a:rPr>
                        <a:t>Galio odorati-Fagetum sylvaticae</a:t>
                      </a:r>
                      <a:endParaRPr lang="cs-CZ" sz="1600" b="1" i="1" dirty="0">
                        <a:solidFill>
                          <a:schemeClr val="tx1"/>
                        </a:solidFill>
                      </a:endParaRPr>
                    </a:p>
                    <a:p>
                      <a:pPr marL="0" algn="l" defTabSz="914400" rtl="0" eaLnBrk="1" latinLnBrk="0" hangingPunct="1"/>
                      <a:r>
                        <a:rPr lang="cs-CZ" sz="1600" b="1" i="0" kern="1200" dirty="0">
                          <a:solidFill>
                            <a:schemeClr val="tx1"/>
                          </a:solidFill>
                          <a:latin typeface="Calibri" panose="020F0502020204030204" pitchFamily="34" charset="0"/>
                          <a:ea typeface="+mn-ea"/>
                          <a:cs typeface="+mn-cs"/>
                        </a:rPr>
                        <a:t>(mezotrofní bučiny)</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34523">
                <a:tc vMerge="1">
                  <a:txBody>
                    <a:bodyPr/>
                    <a:lstStyle/>
                    <a:p>
                      <a:endParaRPr lang="cs-CZ" b="1" i="1" dirty="0">
                        <a:solidFill>
                          <a:srgbClr val="800000"/>
                        </a:solidFill>
                      </a:endParaRPr>
                    </a:p>
                  </a:txBody>
                  <a:tcP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cs-CZ" b="1" i="1" dirty="0">
                        <a:solidFill>
                          <a:srgbClr val="800000"/>
                        </a:solidFill>
                      </a:endParaRPr>
                    </a:p>
                  </a:txBody>
                  <a:tcP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cs-CZ" b="1" i="1" dirty="0">
                        <a:solidFill>
                          <a:srgbClr val="800000"/>
                        </a:solidFill>
                      </a:endParaRPr>
                    </a:p>
                  </a:txBody>
                  <a:tcP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cs-CZ" sz="1600" b="1" i="1" dirty="0">
                          <a:solidFill>
                            <a:schemeClr val="tx1"/>
                          </a:solidFill>
                          <a:latin typeface="Calibri" panose="020F0502020204030204" pitchFamily="34" charset="0"/>
                        </a:rPr>
                        <a:t>Mercuriali perennis-Fagetum sylvaticae</a:t>
                      </a:r>
                      <a:endParaRPr lang="cs-CZ" sz="1600" b="1" i="1" dirty="0">
                        <a:solidFill>
                          <a:schemeClr val="tx1"/>
                        </a:solidFill>
                      </a:endParaRPr>
                    </a:p>
                    <a:p>
                      <a:pPr marL="0" algn="l" defTabSz="914400" rtl="0" eaLnBrk="1" latinLnBrk="0" hangingPunct="1"/>
                      <a:r>
                        <a:rPr lang="cs-CZ" sz="1600" b="1" i="0" kern="1200" dirty="0">
                          <a:solidFill>
                            <a:schemeClr val="tx1"/>
                          </a:solidFill>
                          <a:latin typeface="Calibri" panose="020F0502020204030204" pitchFamily="34" charset="0"/>
                          <a:ea typeface="+mn-ea"/>
                          <a:cs typeface="+mn-cs"/>
                        </a:rPr>
                        <a:t>(eutrofní bučiny)</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58206">
                <a:tc vMerge="1">
                  <a:txBody>
                    <a:bodyPr/>
                    <a:lstStyle/>
                    <a:p>
                      <a:endParaRPr lang="cs-CZ" b="1" i="1" dirty="0">
                        <a:solidFill>
                          <a:srgbClr val="800000"/>
                        </a:solidFill>
                      </a:endParaRPr>
                    </a:p>
                  </a:txBody>
                  <a:tcP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cs-CZ" b="1" i="1" dirty="0">
                        <a:solidFill>
                          <a:srgbClr val="800000"/>
                        </a:solidFill>
                      </a:endParaRPr>
                    </a:p>
                  </a:txBody>
                  <a:tcP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cs-CZ" sz="1600" b="1" i="1" dirty="0">
                          <a:solidFill>
                            <a:schemeClr val="tx1"/>
                          </a:solidFill>
                          <a:latin typeface="Calibri" panose="020F0502020204030204" pitchFamily="34" charset="0"/>
                        </a:rPr>
                        <a:t>Carpinion betuli</a:t>
                      </a:r>
                    </a:p>
                    <a:p>
                      <a:pPr marL="0" algn="l" defTabSz="914400" rtl="0" eaLnBrk="1" latinLnBrk="0" hangingPunct="1"/>
                      <a:r>
                        <a:rPr lang="cs-CZ" sz="1600" b="1" i="0" kern="1200" dirty="0">
                          <a:solidFill>
                            <a:schemeClr val="tx1"/>
                          </a:solidFill>
                          <a:latin typeface="Calibri" panose="020F0502020204030204" pitchFamily="34" charset="0"/>
                          <a:ea typeface="+mn-ea"/>
                          <a:cs typeface="+mn-cs"/>
                        </a:rPr>
                        <a:t>(dubohabrové háje)</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cs-CZ" sz="1600" b="1" i="0" kern="1200" dirty="0">
                        <a:solidFill>
                          <a:schemeClr val="tx1"/>
                        </a:solidFill>
                        <a:latin typeface="Calibri" panose="020F0502020204030204" pitchFamily="34" charset="0"/>
                        <a:ea typeface="+mn-ea"/>
                        <a:cs typeface="+mn-cs"/>
                      </a:endParaRP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98365">
                <a:tc vMerge="1">
                  <a:txBody>
                    <a:bodyPr/>
                    <a:lstStyle/>
                    <a:p>
                      <a:endParaRPr lang="cs-CZ" b="1" i="1" dirty="0">
                        <a:solidFill>
                          <a:srgbClr val="800000"/>
                        </a:solidFill>
                      </a:endParaRPr>
                    </a:p>
                  </a:txBody>
                  <a:tcP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cs-CZ" sz="1600" b="1" i="1" dirty="0">
                        <a:solidFill>
                          <a:schemeClr val="tx1"/>
                        </a:solidFill>
                      </a:endParaRP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cs-CZ" sz="1600" b="1" i="0" kern="1200" dirty="0">
                        <a:solidFill>
                          <a:schemeClr val="tx1"/>
                        </a:solidFill>
                        <a:latin typeface="Calibri" panose="020F0502020204030204" pitchFamily="34" charset="0"/>
                        <a:ea typeface="+mn-ea"/>
                        <a:cs typeface="+mn-cs"/>
                      </a:endParaRP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cs-CZ" sz="1600" b="1" i="0" kern="1200" dirty="0">
                        <a:solidFill>
                          <a:schemeClr val="tx1"/>
                        </a:solidFill>
                        <a:latin typeface="Calibri" panose="020F0502020204030204" pitchFamily="34" charset="0"/>
                        <a:ea typeface="+mn-ea"/>
                        <a:cs typeface="+mn-cs"/>
                      </a:endParaRP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52463">
                <a:tc>
                  <a:txBody>
                    <a:bodyPr/>
                    <a:lstStyle/>
                    <a:p>
                      <a:pPr marL="0" algn="l" defTabSz="914400" rtl="0" eaLnBrk="1" latinLnBrk="0" hangingPunct="1"/>
                      <a:r>
                        <a:rPr lang="cs-CZ" sz="1600" b="1" i="1" dirty="0">
                          <a:solidFill>
                            <a:schemeClr val="tx1"/>
                          </a:solidFill>
                          <a:latin typeface="Calibri" panose="020F0502020204030204" pitchFamily="34" charset="0"/>
                        </a:rPr>
                        <a:t>Vaccinio-Piceetea</a:t>
                      </a:r>
                    </a:p>
                    <a:p>
                      <a:pPr marL="0" algn="l" defTabSz="914400" rtl="0" eaLnBrk="1" latinLnBrk="0" hangingPunct="1"/>
                      <a:r>
                        <a:rPr lang="cs-CZ" sz="1600" b="1" i="0" kern="1200" dirty="0">
                          <a:solidFill>
                            <a:schemeClr val="tx1"/>
                          </a:solidFill>
                          <a:latin typeface="Calibri" panose="020F0502020204030204" pitchFamily="34" charset="0"/>
                          <a:ea typeface="+mn-ea"/>
                          <a:cs typeface="+mn-cs"/>
                        </a:rPr>
                        <a:t>(boreokontinentální jehličnaté lesy)</a:t>
                      </a:r>
                    </a:p>
                  </a:txBody>
                  <a:tcPr marL="91442" marR="91442"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cs-CZ" sz="1600" b="1" i="1" dirty="0">
                        <a:solidFill>
                          <a:schemeClr val="tx1"/>
                        </a:solidFill>
                        <a:latin typeface="Calibri" panose="020F0502020204030204" pitchFamily="34" charset="0"/>
                      </a:endParaRPr>
                    </a:p>
                  </a:txBody>
                  <a:tcPr marL="91442" marR="91442"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cs-CZ" sz="1600" b="1" i="1" dirty="0">
                        <a:solidFill>
                          <a:schemeClr val="tx1"/>
                        </a:solidFill>
                        <a:latin typeface="Calibri" panose="020F0502020204030204" pitchFamily="34" charset="0"/>
                      </a:endParaRPr>
                    </a:p>
                  </a:txBody>
                  <a:tcPr marL="91442" marR="91442"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cs-CZ" sz="1600" b="1" i="1" dirty="0">
                        <a:solidFill>
                          <a:schemeClr val="tx1"/>
                        </a:solidFill>
                        <a:latin typeface="Calibri" panose="020F0502020204030204" pitchFamily="34" charset="0"/>
                      </a:endParaRPr>
                    </a:p>
                  </a:txBody>
                  <a:tcPr marL="91442" marR="91442"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pSp>
        <p:nvGrpSpPr>
          <p:cNvPr id="3" name="Skupina 8">
            <a:extLst>
              <a:ext uri="{FF2B5EF4-FFF2-40B4-BE49-F238E27FC236}">
                <a16:creationId xmlns:a16="http://schemas.microsoft.com/office/drawing/2014/main" id="{08F3CF6E-DF5F-E980-E6EE-47B84E76DE12}"/>
              </a:ext>
            </a:extLst>
          </p:cNvPr>
          <p:cNvGrpSpPr>
            <a:grpSpLocks/>
          </p:cNvGrpSpPr>
          <p:nvPr/>
        </p:nvGrpSpPr>
        <p:grpSpPr bwMode="auto">
          <a:xfrm>
            <a:off x="0" y="3519488"/>
            <a:ext cx="360363" cy="2925762"/>
            <a:chOff x="0" y="3338990"/>
            <a:chExt cx="386535" cy="2925325"/>
          </a:xfrm>
        </p:grpSpPr>
        <p:cxnSp>
          <p:nvCxnSpPr>
            <p:cNvPr id="6" name="Přímá spojnice se šipkou 5">
              <a:extLst>
                <a:ext uri="{FF2B5EF4-FFF2-40B4-BE49-F238E27FC236}">
                  <a16:creationId xmlns:a16="http://schemas.microsoft.com/office/drawing/2014/main" id="{F444C36A-26CC-3B3D-6F26-5FFEBBCA38AC}"/>
                </a:ext>
              </a:extLst>
            </p:cNvPr>
            <p:cNvCxnSpPr/>
            <p:nvPr/>
          </p:nvCxnSpPr>
          <p:spPr>
            <a:xfrm>
              <a:off x="0" y="3338990"/>
              <a:ext cx="38653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a:extLst>
                <a:ext uri="{FF2B5EF4-FFF2-40B4-BE49-F238E27FC236}">
                  <a16:creationId xmlns:a16="http://schemas.microsoft.com/office/drawing/2014/main" id="{42BA7FDD-354F-E011-D298-5BF0BAD4DAB2}"/>
                </a:ext>
              </a:extLst>
            </p:cNvPr>
            <p:cNvCxnSpPr/>
            <p:nvPr/>
          </p:nvCxnSpPr>
          <p:spPr>
            <a:xfrm>
              <a:off x="0" y="3383433"/>
              <a:ext cx="296286" cy="28808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Skupina 18">
            <a:extLst>
              <a:ext uri="{FF2B5EF4-FFF2-40B4-BE49-F238E27FC236}">
                <a16:creationId xmlns:a16="http://schemas.microsoft.com/office/drawing/2014/main" id="{63942AC6-214A-29F6-2EBD-6A1C3009C7EF}"/>
              </a:ext>
            </a:extLst>
          </p:cNvPr>
          <p:cNvGrpSpPr>
            <a:grpSpLocks/>
          </p:cNvGrpSpPr>
          <p:nvPr/>
        </p:nvGrpSpPr>
        <p:grpSpPr bwMode="auto">
          <a:xfrm>
            <a:off x="2097088" y="3630613"/>
            <a:ext cx="404812" cy="2070100"/>
            <a:chOff x="1826695" y="2798930"/>
            <a:chExt cx="405045" cy="2070230"/>
          </a:xfrm>
        </p:grpSpPr>
        <p:cxnSp>
          <p:nvCxnSpPr>
            <p:cNvPr id="16" name="Přímá spojnice se šipkou 15">
              <a:extLst>
                <a:ext uri="{FF2B5EF4-FFF2-40B4-BE49-F238E27FC236}">
                  <a16:creationId xmlns:a16="http://schemas.microsoft.com/office/drawing/2014/main" id="{28854D93-6010-31AC-2196-2239833694AC}"/>
                </a:ext>
              </a:extLst>
            </p:cNvPr>
            <p:cNvCxnSpPr/>
            <p:nvPr/>
          </p:nvCxnSpPr>
          <p:spPr>
            <a:xfrm>
              <a:off x="1826695" y="2798930"/>
              <a:ext cx="40504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Přímá spojnice se šipkou 17">
              <a:extLst>
                <a:ext uri="{FF2B5EF4-FFF2-40B4-BE49-F238E27FC236}">
                  <a16:creationId xmlns:a16="http://schemas.microsoft.com/office/drawing/2014/main" id="{3960AC8A-37DA-B525-1505-661E107235C7}"/>
                </a:ext>
              </a:extLst>
            </p:cNvPr>
            <p:cNvCxnSpPr/>
            <p:nvPr/>
          </p:nvCxnSpPr>
          <p:spPr>
            <a:xfrm>
              <a:off x="1826695" y="2843383"/>
              <a:ext cx="405045" cy="20257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Skupina 23">
            <a:extLst>
              <a:ext uri="{FF2B5EF4-FFF2-40B4-BE49-F238E27FC236}">
                <a16:creationId xmlns:a16="http://schemas.microsoft.com/office/drawing/2014/main" id="{C0B55C24-ABDA-CC72-7E57-F7947C313101}"/>
              </a:ext>
            </a:extLst>
          </p:cNvPr>
          <p:cNvGrpSpPr>
            <a:grpSpLocks/>
          </p:cNvGrpSpPr>
          <p:nvPr/>
        </p:nvGrpSpPr>
        <p:grpSpPr bwMode="auto">
          <a:xfrm>
            <a:off x="3671888" y="2911475"/>
            <a:ext cx="360362" cy="1776413"/>
            <a:chOff x="3761910" y="2078850"/>
            <a:chExt cx="360040" cy="1777697"/>
          </a:xfrm>
        </p:grpSpPr>
        <p:cxnSp>
          <p:nvCxnSpPr>
            <p:cNvPr id="21" name="Přímá spojnice se šipkou 20">
              <a:extLst>
                <a:ext uri="{FF2B5EF4-FFF2-40B4-BE49-F238E27FC236}">
                  <a16:creationId xmlns:a16="http://schemas.microsoft.com/office/drawing/2014/main" id="{F482E08B-EE91-A447-3256-D2F626B113D4}"/>
                </a:ext>
              </a:extLst>
            </p:cNvPr>
            <p:cNvCxnSpPr/>
            <p:nvPr/>
          </p:nvCxnSpPr>
          <p:spPr>
            <a:xfrm>
              <a:off x="3761910" y="2078850"/>
              <a:ext cx="31563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Přímá spojnice se šipkou 22">
              <a:extLst>
                <a:ext uri="{FF2B5EF4-FFF2-40B4-BE49-F238E27FC236}">
                  <a16:creationId xmlns:a16="http://schemas.microsoft.com/office/drawing/2014/main" id="{FD0B0F68-401E-F652-CFDE-77A9EB99A68B}"/>
                </a:ext>
              </a:extLst>
            </p:cNvPr>
            <p:cNvCxnSpPr/>
            <p:nvPr/>
          </p:nvCxnSpPr>
          <p:spPr>
            <a:xfrm>
              <a:off x="3761910" y="2169403"/>
              <a:ext cx="360040" cy="16871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Skupina 28">
            <a:extLst>
              <a:ext uri="{FF2B5EF4-FFF2-40B4-BE49-F238E27FC236}">
                <a16:creationId xmlns:a16="http://schemas.microsoft.com/office/drawing/2014/main" id="{DFCA2BAD-925E-7C5A-444F-035789B74454}"/>
              </a:ext>
            </a:extLst>
          </p:cNvPr>
          <p:cNvGrpSpPr>
            <a:grpSpLocks/>
          </p:cNvGrpSpPr>
          <p:nvPr/>
        </p:nvGrpSpPr>
        <p:grpSpPr bwMode="auto">
          <a:xfrm>
            <a:off x="6551613" y="2201863"/>
            <a:ext cx="450850" cy="1428750"/>
            <a:chOff x="6552220" y="1583795"/>
            <a:chExt cx="450050" cy="1428908"/>
          </a:xfrm>
        </p:grpSpPr>
        <p:cxnSp>
          <p:nvCxnSpPr>
            <p:cNvPr id="26" name="Přímá spojnice se šipkou 25">
              <a:extLst>
                <a:ext uri="{FF2B5EF4-FFF2-40B4-BE49-F238E27FC236}">
                  <a16:creationId xmlns:a16="http://schemas.microsoft.com/office/drawing/2014/main" id="{B6836CCA-4B6D-2E3A-9D78-E99DE9A59C8C}"/>
                </a:ext>
              </a:extLst>
            </p:cNvPr>
            <p:cNvCxnSpPr/>
            <p:nvPr/>
          </p:nvCxnSpPr>
          <p:spPr>
            <a:xfrm flipV="1">
              <a:off x="6552220" y="1583795"/>
              <a:ext cx="450050" cy="5858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Přímá spojnice se šipkou 27">
              <a:extLst>
                <a:ext uri="{FF2B5EF4-FFF2-40B4-BE49-F238E27FC236}">
                  <a16:creationId xmlns:a16="http://schemas.microsoft.com/office/drawing/2014/main" id="{9BA44C09-2592-CD8C-87B8-A7B8C6AAE16B}"/>
                </a:ext>
              </a:extLst>
            </p:cNvPr>
            <p:cNvCxnSpPr/>
            <p:nvPr/>
          </p:nvCxnSpPr>
          <p:spPr>
            <a:xfrm>
              <a:off x="6552220" y="2169647"/>
              <a:ext cx="450050" cy="8430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2389D375-DED6-9C7B-E336-D1CB5D6AF911}"/>
              </a:ext>
            </a:extLst>
          </p:cNvPr>
          <p:cNvSpPr>
            <a:spLocks noGrp="1" noChangeArrowheads="1"/>
          </p:cNvSpPr>
          <p:nvPr>
            <p:ph type="title"/>
          </p:nvPr>
        </p:nvSpPr>
        <p:spPr>
          <a:xfrm>
            <a:off x="457200" y="274638"/>
            <a:ext cx="8229600" cy="490537"/>
          </a:xfrm>
        </p:spPr>
        <p:txBody>
          <a:bodyPr/>
          <a:lstStyle/>
          <a:p>
            <a:pPr eaLnBrk="1" hangingPunct="1"/>
            <a:r>
              <a:rPr lang="cs-CZ" altLang="cs-CZ" sz="3600" b="1">
                <a:solidFill>
                  <a:schemeClr val="tx1"/>
                </a:solidFill>
              </a:rPr>
              <a:t>Curyšsko-montpelliérský systém</a:t>
            </a:r>
          </a:p>
        </p:txBody>
      </p:sp>
      <p:sp>
        <p:nvSpPr>
          <p:cNvPr id="81923" name="Rectangle 3">
            <a:extLst>
              <a:ext uri="{FF2B5EF4-FFF2-40B4-BE49-F238E27FC236}">
                <a16:creationId xmlns:a16="http://schemas.microsoft.com/office/drawing/2014/main" id="{3FAD798F-F8B4-1C06-266E-0A5962AE3B3C}"/>
              </a:ext>
            </a:extLst>
          </p:cNvPr>
          <p:cNvSpPr>
            <a:spLocks noGrp="1" noChangeArrowheads="1"/>
          </p:cNvSpPr>
          <p:nvPr>
            <p:ph type="body" idx="1"/>
          </p:nvPr>
        </p:nvSpPr>
        <p:spPr>
          <a:xfrm>
            <a:off x="250825" y="981075"/>
            <a:ext cx="8642350" cy="5145088"/>
          </a:xfrm>
        </p:spPr>
        <p:txBody>
          <a:bodyPr/>
          <a:lstStyle/>
          <a:p>
            <a:pPr eaLnBrk="1" hangingPunct="1">
              <a:buSzPct val="75000"/>
            </a:pPr>
            <a:r>
              <a:rPr lang="cs-CZ" altLang="en-US" sz="2400" b="1"/>
              <a:t>Podle Moravce (Květena ČR, 1. svazek) na území ČR 42 tříd</a:t>
            </a:r>
          </a:p>
          <a:p>
            <a:pPr eaLnBrk="1" hangingPunct="1">
              <a:buSzPct val="75000"/>
            </a:pPr>
            <a:r>
              <a:rPr lang="cs-CZ" altLang="en-US" sz="2400" b="1"/>
              <a:t>Podle Chytrého (2013) v ČR 39 tříd, 138 svazů, 496 asociací</a:t>
            </a:r>
          </a:p>
        </p:txBody>
      </p:sp>
      <p:grpSp>
        <p:nvGrpSpPr>
          <p:cNvPr id="81924" name="Skupina 1">
            <a:extLst>
              <a:ext uri="{FF2B5EF4-FFF2-40B4-BE49-F238E27FC236}">
                <a16:creationId xmlns:a16="http://schemas.microsoft.com/office/drawing/2014/main" id="{03FEE961-A62E-67AF-677F-66F006539B14}"/>
              </a:ext>
            </a:extLst>
          </p:cNvPr>
          <p:cNvGrpSpPr>
            <a:grpSpLocks/>
          </p:cNvGrpSpPr>
          <p:nvPr/>
        </p:nvGrpSpPr>
        <p:grpSpPr bwMode="auto">
          <a:xfrm>
            <a:off x="331788" y="2778125"/>
            <a:ext cx="8480425" cy="3097213"/>
            <a:chOff x="0" y="2777914"/>
            <a:chExt cx="8480349" cy="3097861"/>
          </a:xfrm>
        </p:grpSpPr>
        <p:pic>
          <p:nvPicPr>
            <p:cNvPr id="81925" name="Picture 5">
              <a:extLst>
                <a:ext uri="{FF2B5EF4-FFF2-40B4-BE49-F238E27FC236}">
                  <a16:creationId xmlns:a16="http://schemas.microsoft.com/office/drawing/2014/main" id="{CC533AB5-4310-8269-3194-6762C9E909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77914"/>
              <a:ext cx="2122450" cy="309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6">
              <a:extLst>
                <a:ext uri="{FF2B5EF4-FFF2-40B4-BE49-F238E27FC236}">
                  <a16:creationId xmlns:a16="http://schemas.microsoft.com/office/drawing/2014/main" id="{83A5CCDF-1F06-E9D5-CF4A-5F175D3A204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89626" y="2777914"/>
              <a:ext cx="2022334" cy="309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7">
              <a:extLst>
                <a:ext uri="{FF2B5EF4-FFF2-40B4-BE49-F238E27FC236}">
                  <a16:creationId xmlns:a16="http://schemas.microsoft.com/office/drawing/2014/main" id="{1C701D12-76CE-44FA-F8A9-17CC14AF3E4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76257" y="2777914"/>
              <a:ext cx="2050938" cy="309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8">
              <a:extLst>
                <a:ext uri="{FF2B5EF4-FFF2-40B4-BE49-F238E27FC236}">
                  <a16:creationId xmlns:a16="http://schemas.microsoft.com/office/drawing/2014/main" id="{402444F1-8CA9-53A6-4F8A-2A53583CE68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72200" y="2777914"/>
              <a:ext cx="2108149" cy="309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6576E1A0-307C-7ADA-76CF-5BAEE9C484A1}"/>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Curyšsko-montpelliérský systém</a:t>
            </a:r>
          </a:p>
        </p:txBody>
      </p:sp>
      <p:sp>
        <p:nvSpPr>
          <p:cNvPr id="83971" name="Rectangle 3">
            <a:extLst>
              <a:ext uri="{FF2B5EF4-FFF2-40B4-BE49-F238E27FC236}">
                <a16:creationId xmlns:a16="http://schemas.microsoft.com/office/drawing/2014/main" id="{91438B97-F69A-0354-A1C9-3A180B6BA3BF}"/>
              </a:ext>
            </a:extLst>
          </p:cNvPr>
          <p:cNvSpPr>
            <a:spLocks noGrp="1" noChangeArrowheads="1"/>
          </p:cNvSpPr>
          <p:nvPr>
            <p:ph type="body" idx="1"/>
          </p:nvPr>
        </p:nvSpPr>
        <p:spPr>
          <a:xfrm>
            <a:off x="250825" y="1125538"/>
            <a:ext cx="8642350" cy="5000625"/>
          </a:xfrm>
        </p:spPr>
        <p:txBody>
          <a:bodyPr/>
          <a:lstStyle/>
          <a:p>
            <a:pPr eaLnBrk="1" hangingPunct="1">
              <a:buSzPct val="75000"/>
            </a:pPr>
            <a:r>
              <a:rPr lang="cs-CZ" altLang="en-US" sz="2400" b="1"/>
              <a:t>mezinárodně uznávaná škola</a:t>
            </a:r>
          </a:p>
          <a:p>
            <a:pPr eaLnBrk="1" hangingPunct="1">
              <a:buSzPct val="75000"/>
            </a:pPr>
            <a:r>
              <a:rPr lang="cs-CZ" altLang="en-US" sz="2400" b="1"/>
              <a:t>ovšem není celoevropsky používaná</a:t>
            </a:r>
          </a:p>
          <a:p>
            <a:pPr eaLnBrk="1" hangingPunct="1">
              <a:buSzPct val="75000"/>
            </a:pPr>
            <a:r>
              <a:rPr lang="cs-CZ" altLang="en-US" sz="2400" b="1"/>
              <a:t>velmi dobrý pro floristicky pestrá území a druhově bohatá společenstva</a:t>
            </a:r>
          </a:p>
          <a:p>
            <a:pPr eaLnBrk="1" hangingPunct="1">
              <a:buSzPct val="75000"/>
            </a:pPr>
            <a:r>
              <a:rPr lang="cs-CZ" altLang="en-US" sz="2400" b="1"/>
              <a:t>naopak horší výsledky ve floristicky chudých oblastech (Skandinávie apod.)</a:t>
            </a:r>
          </a:p>
          <a:p>
            <a:pPr eaLnBrk="1" hangingPunct="1">
              <a:buSzPct val="75000"/>
            </a:pPr>
            <a:r>
              <a:rPr lang="cs-CZ" altLang="en-US" sz="2400" b="1"/>
              <a:t>floristická skladba (diagnostické druhy)          				=</a:t>
            </a:r>
            <a:r>
              <a:rPr lang="en-GB" altLang="en-US" sz="2400" b="1"/>
              <a:t>&gt;</a:t>
            </a:r>
            <a:r>
              <a:rPr lang="cs-CZ" altLang="en-US" sz="2400" b="1"/>
              <a:t> </a:t>
            </a:r>
            <a:r>
              <a:rPr lang="cs-CZ" altLang="en-US" sz="2400" b="1">
                <a:solidFill>
                  <a:srgbClr val="FF0000"/>
                </a:solidFill>
              </a:rPr>
              <a:t>primárně aktuální vegetace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33742A4A-50EA-8C81-DA12-3294F3D72E62}"/>
              </a:ext>
            </a:extLst>
          </p:cNvPr>
          <p:cNvSpPr>
            <a:spLocks noGrp="1" noChangeArrowheads="1"/>
          </p:cNvSpPr>
          <p:nvPr>
            <p:ph type="title"/>
          </p:nvPr>
        </p:nvSpPr>
        <p:spPr>
          <a:xfrm>
            <a:off x="142875" y="296863"/>
            <a:ext cx="8858250" cy="561975"/>
          </a:xfrm>
        </p:spPr>
        <p:txBody>
          <a:bodyPr/>
          <a:lstStyle/>
          <a:p>
            <a:pPr eaLnBrk="1" hangingPunct="1"/>
            <a:r>
              <a:rPr lang="cs-CZ" altLang="cs-CZ" sz="3600" b="1">
                <a:solidFill>
                  <a:schemeClr val="tx1"/>
                </a:solidFill>
              </a:rPr>
              <a:t>Curyšsko-montpelliérský systém – zařazování</a:t>
            </a:r>
          </a:p>
        </p:txBody>
      </p:sp>
      <p:sp>
        <p:nvSpPr>
          <p:cNvPr id="86019" name="Rectangle 3">
            <a:extLst>
              <a:ext uri="{FF2B5EF4-FFF2-40B4-BE49-F238E27FC236}">
                <a16:creationId xmlns:a16="http://schemas.microsoft.com/office/drawing/2014/main" id="{34B9F938-647D-8F42-0CF0-26A699B177C1}"/>
              </a:ext>
            </a:extLst>
          </p:cNvPr>
          <p:cNvSpPr>
            <a:spLocks noGrp="1" noChangeArrowheads="1"/>
          </p:cNvSpPr>
          <p:nvPr>
            <p:ph type="body" idx="1"/>
          </p:nvPr>
        </p:nvSpPr>
        <p:spPr>
          <a:xfrm>
            <a:off x="196850" y="1277938"/>
            <a:ext cx="8748713" cy="5391150"/>
          </a:xfrm>
        </p:spPr>
        <p:txBody>
          <a:bodyPr/>
          <a:lstStyle/>
          <a:p>
            <a:pPr marL="533400" indent="-533400" eaLnBrk="1" hangingPunct="1">
              <a:lnSpc>
                <a:spcPct val="90000"/>
              </a:lnSpc>
              <a:buFontTx/>
              <a:buAutoNum type="arabicPeriod"/>
            </a:pPr>
            <a:r>
              <a:rPr lang="cs-CZ" altLang="en-US" sz="2000" b="1"/>
              <a:t>Znalost systému, jeho jednotek a floristické skladby těchto jednotek      konkrétní společenstvo o určitém druhovém složení pak zařadím do příslušného syntaxonu</a:t>
            </a:r>
            <a:endParaRPr lang="cs-CZ" altLang="en-US" sz="1000" b="1"/>
          </a:p>
          <a:p>
            <a:pPr marL="533400" indent="-533400" eaLnBrk="1" hangingPunct="1">
              <a:lnSpc>
                <a:spcPct val="90000"/>
              </a:lnSpc>
              <a:buFontTx/>
              <a:buAutoNum type="arabicPeriod"/>
            </a:pPr>
            <a:r>
              <a:rPr lang="cs-CZ" altLang="en-US" sz="2000" b="1"/>
              <a:t>Pomocí příruček:</a:t>
            </a:r>
          </a:p>
          <a:p>
            <a:pPr marL="992188" lvl="1" indent="-457200" eaLnBrk="1" hangingPunct="1">
              <a:lnSpc>
                <a:spcPct val="90000"/>
              </a:lnSpc>
              <a:buFontTx/>
              <a:buAutoNum type="arabicPeriod"/>
            </a:pPr>
            <a:r>
              <a:rPr lang="cs-CZ" altLang="en-US" sz="1800" b="1"/>
              <a:t>Specializované příručky (Vegetace ČR 1–4 (4. díl = lesy) – postupuji hierarchicky, u vyšších úrovní lze třídit např. již jen podle fyziognomie, u nižších porovnávám floristickou skladbu společenstva se skladbou syntaxonů, zejména dle diagnostických druhů</a:t>
            </a:r>
          </a:p>
          <a:p>
            <a:pPr marL="992188" lvl="1" indent="-457200" eaLnBrk="1" hangingPunct="1">
              <a:lnSpc>
                <a:spcPct val="90000"/>
              </a:lnSpc>
              <a:buFontTx/>
              <a:buAutoNum type="arabicPeriod"/>
            </a:pPr>
            <a:r>
              <a:rPr lang="cs-CZ" altLang="en-US" sz="1800" b="1"/>
              <a:t>Katalog biotopů – zařadím do typu biotopů dle katalogu (viz. dále) a podívám se, které syntaxony připadají v úvahu</a:t>
            </a:r>
          </a:p>
          <a:p>
            <a:pPr marL="533400" indent="-533400" eaLnBrk="1" hangingPunct="1">
              <a:lnSpc>
                <a:spcPct val="90000"/>
              </a:lnSpc>
              <a:buFontTx/>
              <a:buAutoNum type="arabicPeriod"/>
            </a:pPr>
            <a:r>
              <a:rPr lang="cs-CZ" altLang="en-US" sz="2000" b="1"/>
              <a:t>Expertní systém (software JUICE)</a:t>
            </a:r>
          </a:p>
          <a:p>
            <a:pPr marL="533400" indent="-533400" eaLnBrk="1" hangingPunct="1">
              <a:lnSpc>
                <a:spcPct val="90000"/>
              </a:lnSpc>
              <a:buFontTx/>
              <a:buAutoNum type="arabicPeriod"/>
            </a:pPr>
            <a:r>
              <a:rPr lang="cs-CZ" altLang="cs-CZ" sz="2000" b="1"/>
              <a:t>Pravděpodobnostní určování vegetačních jednotek: </a:t>
            </a:r>
            <a:r>
              <a:rPr lang="cs-CZ" altLang="cs-CZ" sz="2000" b="1">
                <a:hlinkClick r:id="rId3"/>
              </a:rPr>
              <a:t>https://pladias.cz/vegkey/</a:t>
            </a:r>
            <a:endParaRPr lang="cs-CZ" altLang="cs-CZ" sz="2000" b="1"/>
          </a:p>
          <a:p>
            <a:pPr marL="533400" indent="-533400" eaLnBrk="1" hangingPunct="1">
              <a:lnSpc>
                <a:spcPct val="90000"/>
              </a:lnSpc>
              <a:buFontTx/>
              <a:buAutoNum type="arabicPeriod"/>
            </a:pPr>
            <a:r>
              <a:rPr lang="cs-CZ" altLang="en-US" sz="2000" b="1"/>
              <a:t>Aplikace pro Android „probabilistic vegetation key“ (Lubomír Tichý)</a:t>
            </a:r>
          </a:p>
        </p:txBody>
      </p:sp>
      <p:sp>
        <p:nvSpPr>
          <p:cNvPr id="86020" name="AutoShape 5">
            <a:extLst>
              <a:ext uri="{FF2B5EF4-FFF2-40B4-BE49-F238E27FC236}">
                <a16:creationId xmlns:a16="http://schemas.microsoft.com/office/drawing/2014/main" id="{B69613CB-FBFD-2126-167E-D15E49FD771C}"/>
              </a:ext>
            </a:extLst>
          </p:cNvPr>
          <p:cNvSpPr>
            <a:spLocks noChangeArrowheads="1"/>
          </p:cNvSpPr>
          <p:nvPr/>
        </p:nvSpPr>
        <p:spPr bwMode="auto">
          <a:xfrm>
            <a:off x="8128000" y="1358900"/>
            <a:ext cx="325438" cy="179388"/>
          </a:xfrm>
          <a:prstGeom prst="rightArrow">
            <a:avLst>
              <a:gd name="adj1" fmla="val 50000"/>
              <a:gd name="adj2" fmla="val 45186"/>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3D5644EC-C766-C6CC-4E19-83696EA65519}"/>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Katalog biotopů</a:t>
            </a:r>
          </a:p>
        </p:txBody>
      </p:sp>
      <p:sp>
        <p:nvSpPr>
          <p:cNvPr id="98307" name="Rectangle 3">
            <a:extLst>
              <a:ext uri="{FF2B5EF4-FFF2-40B4-BE49-F238E27FC236}">
                <a16:creationId xmlns:a16="http://schemas.microsoft.com/office/drawing/2014/main" id="{168D1693-9233-62B3-C986-C022D3F6B469}"/>
              </a:ext>
            </a:extLst>
          </p:cNvPr>
          <p:cNvSpPr>
            <a:spLocks noGrp="1" noChangeArrowheads="1"/>
          </p:cNvSpPr>
          <p:nvPr>
            <p:ph type="body" idx="1"/>
          </p:nvPr>
        </p:nvSpPr>
        <p:spPr>
          <a:xfrm>
            <a:off x="107950" y="908050"/>
            <a:ext cx="8856663" cy="5218113"/>
          </a:xfrm>
        </p:spPr>
        <p:txBody>
          <a:bodyPr/>
          <a:lstStyle/>
          <a:p>
            <a:pPr eaLnBrk="1" hangingPunct="1">
              <a:spcBef>
                <a:spcPts val="400"/>
              </a:spcBef>
              <a:buSzPct val="75000"/>
            </a:pPr>
            <a:r>
              <a:rPr lang="cs-CZ" altLang="en-US" sz="2400" b="1"/>
              <a:t>Odvozen z CMŠ (floristický princip, diagnostické druhy, význačná druhová kombinace, hierarchie)</a:t>
            </a:r>
            <a:r>
              <a:rPr lang="en-GB" altLang="en-US" sz="2400" b="1"/>
              <a:t> </a:t>
            </a:r>
            <a:r>
              <a:rPr lang="cs-CZ" altLang="en-US" sz="2400" b="1"/>
              <a:t>=</a:t>
            </a:r>
            <a:r>
              <a:rPr lang="en-GB" altLang="en-US" sz="2400" b="1"/>
              <a:t>&gt; </a:t>
            </a:r>
            <a:r>
              <a:rPr lang="cs-CZ" altLang="en-US" sz="2400" b="1"/>
              <a:t>podstata je </a:t>
            </a:r>
            <a:r>
              <a:rPr lang="cs-CZ" altLang="en-US" sz="2400" b="1">
                <a:solidFill>
                  <a:srgbClr val="FF0000"/>
                </a:solidFill>
              </a:rPr>
              <a:t>fyziognomicko-floristická</a:t>
            </a:r>
          </a:p>
          <a:p>
            <a:pPr eaLnBrk="1" hangingPunct="1">
              <a:spcBef>
                <a:spcPts val="400"/>
              </a:spcBef>
              <a:buSzPct val="75000"/>
            </a:pPr>
            <a:r>
              <a:rPr lang="cs-CZ" altLang="en-US" sz="2400" b="1"/>
              <a:t>Vytvořen pro potřeby soustavy NATURA 2000 (směrnice 92/43/EHS o ochraně přírodních stanovišť, volně žijících živočichů a planě rostoucích rostlin)</a:t>
            </a:r>
          </a:p>
          <a:p>
            <a:pPr eaLnBrk="1" hangingPunct="1">
              <a:spcBef>
                <a:spcPts val="400"/>
              </a:spcBef>
              <a:buSzPct val="75000"/>
            </a:pPr>
            <a:r>
              <a:rPr lang="cs-CZ" altLang="en-US" sz="2400" b="1"/>
              <a:t>dle směrnice vymezeny typy biotopů podléhající evropské ochraně (v ČR 60 typů přírodních stanovišť, z toho tzv. 19 prioritních)</a:t>
            </a:r>
          </a:p>
        </p:txBody>
      </p:sp>
      <p:pic>
        <p:nvPicPr>
          <p:cNvPr id="98308" name="Picture 4">
            <a:extLst>
              <a:ext uri="{FF2B5EF4-FFF2-40B4-BE49-F238E27FC236}">
                <a16:creationId xmlns:a16="http://schemas.microsoft.com/office/drawing/2014/main" id="{41ECA830-C092-5E96-D23B-43EF735028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7775" y="4014788"/>
            <a:ext cx="1709738"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ext Box 6">
            <a:extLst>
              <a:ext uri="{FF2B5EF4-FFF2-40B4-BE49-F238E27FC236}">
                <a16:creationId xmlns:a16="http://schemas.microsoft.com/office/drawing/2014/main" id="{0B913719-DD99-7705-6F1F-BF9ED3B80766}"/>
              </a:ext>
            </a:extLst>
          </p:cNvPr>
          <p:cNvSpPr txBox="1">
            <a:spLocks noChangeArrowheads="1"/>
          </p:cNvSpPr>
          <p:nvPr/>
        </p:nvSpPr>
        <p:spPr bwMode="auto">
          <a:xfrm>
            <a:off x="111125" y="4329113"/>
            <a:ext cx="630555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alibri" panose="020F0502020204030204" pitchFamily="34" charset="0"/>
              </a:defRPr>
            </a:lvl1pPr>
            <a:lvl2pPr marL="536575" indent="-285750">
              <a:spcBef>
                <a:spcPct val="20000"/>
              </a:spcBef>
              <a:buChar char="–"/>
              <a:defRPr sz="2800">
                <a:solidFill>
                  <a:schemeClr val="tx1"/>
                </a:solidFill>
                <a:latin typeface="Calibri" panose="020F0502020204030204" pitchFamily="34" charset="0"/>
              </a:defRPr>
            </a:lvl2pPr>
            <a:lvl3pPr marL="442913" indent="-179388">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ts val="400"/>
              </a:spcBef>
              <a:buSzPct val="75000"/>
              <a:buFont typeface="Arial" panose="020B0604020202020204" pitchFamily="34" charset="0"/>
              <a:buChar char="•"/>
            </a:pPr>
            <a:r>
              <a:rPr lang="cs-CZ" altLang="en-US" sz="2400" b="1" dirty="0"/>
              <a:t>reakce na nedostatečný popis ve směrnici  =</a:t>
            </a:r>
            <a:r>
              <a:rPr lang="en-US" altLang="en-US" sz="2400" b="1" dirty="0"/>
              <a:t>&gt; </a:t>
            </a:r>
            <a:r>
              <a:rPr lang="cs-CZ" altLang="en-US" sz="2400" b="1" dirty="0"/>
              <a:t>tvorba interpretační příručky:</a:t>
            </a:r>
          </a:p>
          <a:p>
            <a:pPr lvl="2" eaLnBrk="1" hangingPunct="1">
              <a:spcBef>
                <a:spcPts val="400"/>
              </a:spcBef>
              <a:buSzPct val="75000"/>
              <a:buFont typeface="Calibri" panose="020F0502020204030204" pitchFamily="34" charset="0"/>
              <a:buChar char="‒"/>
            </a:pPr>
            <a:r>
              <a:rPr lang="cs-CZ" altLang="en-US" b="1" dirty="0"/>
              <a:t>jednoznačné vodítko pro mapování</a:t>
            </a:r>
          </a:p>
          <a:p>
            <a:pPr lvl="2" eaLnBrk="1" hangingPunct="1">
              <a:spcBef>
                <a:spcPts val="400"/>
              </a:spcBef>
              <a:buSzPct val="75000"/>
              <a:buFont typeface="Calibri" panose="020F0502020204030204" pitchFamily="34" charset="0"/>
              <a:buChar char="‒"/>
            </a:pPr>
            <a:r>
              <a:rPr lang="en-GB" altLang="en-US" b="1" dirty="0"/>
              <a:t>d</a:t>
            </a:r>
            <a:r>
              <a:rPr lang="cs-CZ" altLang="en-US" b="1" dirty="0"/>
              <a:t>o té doby neexistovala obecně dostupná příručka pro CMŠ</a:t>
            </a:r>
          </a:p>
          <a:p>
            <a:pPr lvl="2" eaLnBrk="1" hangingPunct="1">
              <a:spcBef>
                <a:spcPts val="400"/>
              </a:spcBef>
              <a:buSzPct val="75000"/>
              <a:buFont typeface="Calibri" panose="020F0502020204030204" pitchFamily="34" charset="0"/>
              <a:buChar char="‒"/>
            </a:pPr>
            <a:r>
              <a:rPr lang="cs-CZ" altLang="en-US" b="1" dirty="0"/>
              <a:t>srozumitelnost pro širší odbornou veřejnost</a:t>
            </a:r>
          </a:p>
        </p:txBody>
      </p:sp>
      <p:pic>
        <p:nvPicPr>
          <p:cNvPr id="98310" name="Picture 5">
            <a:extLst>
              <a:ext uri="{FF2B5EF4-FFF2-40B4-BE49-F238E27FC236}">
                <a16:creationId xmlns:a16="http://schemas.microsoft.com/office/drawing/2014/main" id="{64A80D55-84EB-6E3C-2105-36CE5E864D2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88213" y="4252913"/>
            <a:ext cx="1855787" cy="2614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BE42E782-ED91-864B-48C8-E6C403DB7B31}"/>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Katalog biotopů</a:t>
            </a:r>
          </a:p>
        </p:txBody>
      </p:sp>
      <p:sp>
        <p:nvSpPr>
          <p:cNvPr id="57347" name="Rectangle 3">
            <a:extLst>
              <a:ext uri="{FF2B5EF4-FFF2-40B4-BE49-F238E27FC236}">
                <a16:creationId xmlns:a16="http://schemas.microsoft.com/office/drawing/2014/main" id="{49630F79-E81F-A156-FA9E-D3C39F1DC294}"/>
              </a:ext>
            </a:extLst>
          </p:cNvPr>
          <p:cNvSpPr>
            <a:spLocks noGrp="1" noChangeArrowheads="1"/>
          </p:cNvSpPr>
          <p:nvPr>
            <p:ph type="body" idx="1"/>
          </p:nvPr>
        </p:nvSpPr>
        <p:spPr>
          <a:xfrm>
            <a:off x="250825" y="1052513"/>
            <a:ext cx="8713788" cy="5073650"/>
          </a:xfrm>
        </p:spPr>
        <p:txBody>
          <a:bodyPr/>
          <a:lstStyle/>
          <a:p>
            <a:pPr eaLnBrk="1" hangingPunct="1">
              <a:spcBef>
                <a:spcPts val="400"/>
              </a:spcBef>
              <a:buSzPct val="75000"/>
              <a:defRPr/>
            </a:pPr>
            <a:r>
              <a:rPr lang="cs-CZ" altLang="en-US" sz="2400" b="1" dirty="0"/>
              <a:t>respektuj</a:t>
            </a:r>
            <a:r>
              <a:rPr lang="en-GB" altLang="en-US" sz="2400" b="1" dirty="0"/>
              <a:t>e</a:t>
            </a:r>
            <a:r>
              <a:rPr lang="cs-CZ" altLang="en-US" sz="2400" b="1" dirty="0"/>
              <a:t> odborná hlediska a variabilitu přírody ČR a zároveň </a:t>
            </a:r>
            <a:r>
              <a:rPr lang="en-GB" altLang="en-US" sz="2400" b="1" dirty="0"/>
              <a:t>je </a:t>
            </a:r>
            <a:r>
              <a:rPr lang="cs-CZ" altLang="en-US" sz="2400" b="1" dirty="0"/>
              <a:t>převoditelný na jednotky systému NATURA 2000</a:t>
            </a:r>
          </a:p>
          <a:p>
            <a:pPr eaLnBrk="1" hangingPunct="1">
              <a:spcBef>
                <a:spcPts val="400"/>
              </a:spcBef>
              <a:buSzPct val="75000"/>
              <a:defRPr/>
            </a:pPr>
            <a:r>
              <a:rPr lang="cs-CZ" altLang="en-US" sz="2400" b="1" dirty="0"/>
              <a:t>neobsahuje biotopy, které nelze definovat fytocenologicky         (s výjimkou jeskyní a štěrkových náplavů bez vegetace)</a:t>
            </a:r>
          </a:p>
          <a:p>
            <a:pPr eaLnBrk="1" hangingPunct="1">
              <a:spcBef>
                <a:spcPts val="400"/>
              </a:spcBef>
              <a:buSzPct val="75000"/>
              <a:defRPr/>
            </a:pPr>
            <a:r>
              <a:rPr lang="cs-CZ" altLang="en-US" sz="2400" b="1" dirty="0"/>
              <a:t>obsahuje jednotky považované za biotopy přírodní (co to ale je? – taxativně vyjmenovány ve směrnici? – „biotopy  v zájmu ochrany přírody, veřejností vnímané jako příroda“), ale také antropogenní</a:t>
            </a:r>
          </a:p>
          <a:p>
            <a:pPr marL="0" indent="0" eaLnBrk="1" hangingPunct="1">
              <a:lnSpc>
                <a:spcPct val="90000"/>
              </a:lnSpc>
              <a:buFontTx/>
              <a:buNone/>
              <a:defRPr/>
            </a:pPr>
            <a:endParaRPr lang="cs-CZ" altLang="en-US" sz="2400" b="1" dirty="0"/>
          </a:p>
          <a:p>
            <a:pPr marL="0" indent="0" eaLnBrk="1" hangingPunct="1">
              <a:lnSpc>
                <a:spcPct val="90000"/>
              </a:lnSpc>
              <a:buFontTx/>
              <a:buNone/>
              <a:defRPr/>
            </a:pPr>
            <a:r>
              <a:rPr lang="cs-CZ" altLang="en-US" sz="2400" b="1" dirty="0">
                <a:solidFill>
                  <a:srgbClr val="FF0000"/>
                </a:solidFill>
              </a:rPr>
              <a:t>Pozn. Přírodní stav je zde tedy chápán v širším slova smyslu!</a:t>
            </a:r>
            <a:endParaRPr lang="cs-CZ" altLang="en-US" sz="2400" dirty="0">
              <a:solidFill>
                <a:srgbClr val="FF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4792616E-08B6-8956-CEAD-3D8811DA0614}"/>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Katalog biotopů</a:t>
            </a:r>
          </a:p>
        </p:txBody>
      </p:sp>
      <p:sp>
        <p:nvSpPr>
          <p:cNvPr id="92163" name="Rectangle 3">
            <a:extLst>
              <a:ext uri="{FF2B5EF4-FFF2-40B4-BE49-F238E27FC236}">
                <a16:creationId xmlns:a16="http://schemas.microsoft.com/office/drawing/2014/main" id="{F6FC8101-162E-2439-D8C6-53182BCD3935}"/>
              </a:ext>
            </a:extLst>
          </p:cNvPr>
          <p:cNvSpPr>
            <a:spLocks noGrp="1" noChangeArrowheads="1"/>
          </p:cNvSpPr>
          <p:nvPr>
            <p:ph type="body" idx="1"/>
          </p:nvPr>
        </p:nvSpPr>
        <p:spPr>
          <a:xfrm>
            <a:off x="71438" y="819150"/>
            <a:ext cx="8775700" cy="1746250"/>
          </a:xfrm>
        </p:spPr>
        <p:txBody>
          <a:bodyPr/>
          <a:lstStyle/>
          <a:p>
            <a:pPr eaLnBrk="1" hangingPunct="1">
              <a:lnSpc>
                <a:spcPct val="90000"/>
              </a:lnSpc>
              <a:buSzPct val="75000"/>
            </a:pPr>
            <a:r>
              <a:rPr lang="cs-CZ" altLang="en-US" sz="2000" b="1"/>
              <a:t>členění na 9 formačních skupin</a:t>
            </a:r>
          </a:p>
          <a:p>
            <a:pPr eaLnBrk="1" hangingPunct="1">
              <a:lnSpc>
                <a:spcPct val="90000"/>
              </a:lnSpc>
              <a:buSzPct val="75000"/>
            </a:pPr>
            <a:r>
              <a:rPr lang="cs-CZ" altLang="en-US" sz="2000" b="1"/>
              <a:t>8 skupin tvořeno biotopy v zájmu ochrany přírody (V, M, R, S, A, T, K, L)</a:t>
            </a:r>
          </a:p>
          <a:p>
            <a:pPr eaLnBrk="1" hangingPunct="1">
              <a:lnSpc>
                <a:spcPct val="90000"/>
              </a:lnSpc>
              <a:buSzPct val="75000"/>
            </a:pPr>
            <a:r>
              <a:rPr lang="cs-CZ" altLang="en-US" sz="2000" b="1"/>
              <a:t>1 skupina biotopy silně ovlivněné nebo vytvořené člověkem (biotopy X)</a:t>
            </a:r>
          </a:p>
          <a:p>
            <a:pPr eaLnBrk="1" hangingPunct="1">
              <a:lnSpc>
                <a:spcPct val="90000"/>
              </a:lnSpc>
              <a:buSzPct val="75000"/>
            </a:pPr>
            <a:r>
              <a:rPr lang="cs-CZ" altLang="en-US" sz="2000" b="1"/>
              <a:t>mapovací jednotka (= kód biotopu) = písmeno + číselný kód</a:t>
            </a:r>
          </a:p>
          <a:p>
            <a:pPr eaLnBrk="1" hangingPunct="1">
              <a:lnSpc>
                <a:spcPct val="90000"/>
              </a:lnSpc>
              <a:buSzPct val="75000"/>
            </a:pPr>
            <a:r>
              <a:rPr lang="cs-CZ" altLang="en-US" sz="2000" b="1"/>
              <a:t>základní jednotka = biotop (+ podjednotky)</a:t>
            </a:r>
          </a:p>
          <a:p>
            <a:pPr eaLnBrk="1" hangingPunct="1">
              <a:lnSpc>
                <a:spcPct val="90000"/>
              </a:lnSpc>
              <a:buSzPct val="75000"/>
            </a:pPr>
            <a:r>
              <a:rPr lang="cs-CZ" altLang="en-US" sz="2000" b="1"/>
              <a:t>127 přírodních biotopů, 14 antropogenních (= 141 biotopů (Chytrý a kol. 2001), 140 biotopů (Chytrý a kol. 2010))</a:t>
            </a:r>
          </a:p>
        </p:txBody>
      </p:sp>
      <p:sp>
        <p:nvSpPr>
          <p:cNvPr id="59397" name="Text Box 6">
            <a:extLst>
              <a:ext uri="{FF2B5EF4-FFF2-40B4-BE49-F238E27FC236}">
                <a16:creationId xmlns:a16="http://schemas.microsoft.com/office/drawing/2014/main" id="{7837BF67-AEB6-0D74-BE42-93ADBEA64D7C}"/>
              </a:ext>
            </a:extLst>
          </p:cNvPr>
          <p:cNvSpPr txBox="1">
            <a:spLocks noChangeArrowheads="1"/>
          </p:cNvSpPr>
          <p:nvPr/>
        </p:nvSpPr>
        <p:spPr bwMode="auto">
          <a:xfrm>
            <a:off x="0" y="3024188"/>
            <a:ext cx="6958013" cy="3170237"/>
          </a:xfrm>
          <a:prstGeom prst="rect">
            <a:avLst/>
          </a:prstGeom>
          <a:noFill/>
          <a:ln>
            <a:noFill/>
          </a:ln>
        </p:spPr>
        <p:txBody>
          <a:bodyPr>
            <a:spAutoFit/>
          </a:bodyPr>
          <a:lstStyle>
            <a:lvl1pPr>
              <a:defRPr>
                <a:solidFill>
                  <a:schemeClr val="tx1"/>
                </a:solidFill>
                <a:latin typeface="Arial" panose="020B0604020202020204" pitchFamily="34" charset="0"/>
              </a:defRPr>
            </a:lvl1pPr>
            <a:lvl2pPr marL="268288">
              <a:defRPr>
                <a:solidFill>
                  <a:schemeClr val="tx1"/>
                </a:solidFill>
                <a:latin typeface="Arial" panose="020B0604020202020204" pitchFamily="34" charset="0"/>
              </a:defRPr>
            </a:lvl2pPr>
            <a:lvl3pPr marL="534988">
              <a:defRPr>
                <a:solidFill>
                  <a:schemeClr val="tx1"/>
                </a:solidFill>
                <a:latin typeface="Arial" panose="020B0604020202020204" pitchFamily="34" charset="0"/>
              </a:defRPr>
            </a:lvl3pPr>
            <a:lvl4pPr marL="89535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cs-CZ" altLang="en-US" sz="2000" b="1" dirty="0">
                <a:latin typeface="Calibri" panose="020F0502020204030204" pitchFamily="34" charset="0"/>
              </a:rPr>
              <a:t>Př.:</a:t>
            </a:r>
          </a:p>
          <a:p>
            <a:pPr eaLnBrk="1" hangingPunct="1">
              <a:defRPr/>
            </a:pPr>
            <a:r>
              <a:rPr lang="cs-CZ" altLang="en-US" sz="2000" b="1" dirty="0">
                <a:latin typeface="Calibri" panose="020F0502020204030204" pitchFamily="34" charset="0"/>
              </a:rPr>
              <a:t>L – Lesy</a:t>
            </a:r>
          </a:p>
          <a:p>
            <a:pPr lvl="1" eaLnBrk="1" hangingPunct="1">
              <a:defRPr/>
            </a:pPr>
            <a:r>
              <a:rPr lang="cs-CZ" altLang="en-US" sz="2000" b="1" dirty="0">
                <a:latin typeface="Calibri" panose="020F0502020204030204" pitchFamily="34" charset="0"/>
              </a:rPr>
              <a:t>L1 – mokřadní olšiny</a:t>
            </a:r>
          </a:p>
          <a:p>
            <a:pPr lvl="1" eaLnBrk="1" hangingPunct="1">
              <a:defRPr/>
            </a:pPr>
            <a:r>
              <a:rPr lang="cs-CZ" altLang="en-US" sz="2000" b="1" dirty="0">
                <a:latin typeface="Calibri" panose="020F0502020204030204" pitchFamily="34" charset="0"/>
              </a:rPr>
              <a:t>L2 – lužní lesy</a:t>
            </a:r>
          </a:p>
          <a:p>
            <a:pPr lvl="1" eaLnBrk="1" hangingPunct="1">
              <a:defRPr/>
            </a:pPr>
            <a:r>
              <a:rPr lang="cs-CZ" altLang="en-US" sz="2000" b="1" dirty="0">
                <a:latin typeface="Calibri" panose="020F0502020204030204" pitchFamily="34" charset="0"/>
              </a:rPr>
              <a:t>L3 – dubohabřiny</a:t>
            </a:r>
          </a:p>
          <a:p>
            <a:pPr marL="895350" lvl="1" indent="-360363" eaLnBrk="1" hangingPunct="1">
              <a:defRPr/>
            </a:pPr>
            <a:r>
              <a:rPr lang="cs-CZ" altLang="en-US" sz="2000" b="1" dirty="0">
                <a:latin typeface="Calibri" panose="020F0502020204030204" pitchFamily="34" charset="0"/>
              </a:rPr>
              <a:t>L3.1 – hercynské dubohabřiny</a:t>
            </a:r>
          </a:p>
          <a:p>
            <a:pPr marL="895350" lvl="1" indent="-360363" eaLnBrk="1" hangingPunct="1">
              <a:defRPr/>
            </a:pPr>
            <a:r>
              <a:rPr lang="cs-CZ" altLang="en-US" sz="2000" b="1" dirty="0">
                <a:latin typeface="Calibri" panose="020F0502020204030204" pitchFamily="34" charset="0"/>
              </a:rPr>
              <a:t>L3.2 – polonské dubohabřiny</a:t>
            </a:r>
          </a:p>
          <a:p>
            <a:pPr marL="895350" lvl="2" indent="-360363" eaLnBrk="1" hangingPunct="1">
              <a:defRPr/>
            </a:pPr>
            <a:r>
              <a:rPr lang="cs-CZ" altLang="en-US" sz="2000" b="1" dirty="0">
                <a:latin typeface="Calibri" panose="020F0502020204030204" pitchFamily="34" charset="0"/>
              </a:rPr>
              <a:t>L3.3 – karpatské dubohabřiny</a:t>
            </a:r>
          </a:p>
          <a:p>
            <a:pPr marL="895350" lvl="2" indent="-360363" eaLnBrk="1" hangingPunct="1">
              <a:defRPr/>
            </a:pPr>
            <a:r>
              <a:rPr lang="cs-CZ" altLang="en-US" sz="2000" b="1" dirty="0">
                <a:latin typeface="Calibri" panose="020F0502020204030204" pitchFamily="34" charset="0"/>
              </a:rPr>
              <a:t>L3.4 – panonské dubohabřiny</a:t>
            </a:r>
          </a:p>
          <a:p>
            <a:pPr marL="895350" lvl="2" indent="-360363" eaLnBrk="1" hangingPunct="1">
              <a:defRPr/>
            </a:pPr>
            <a:r>
              <a:rPr lang="cs-CZ" altLang="en-US" sz="2000" b="1" dirty="0">
                <a:latin typeface="Calibri" panose="020F0502020204030204" pitchFamily="34" charset="0"/>
              </a:rPr>
              <a:t>…</a:t>
            </a:r>
          </a:p>
        </p:txBody>
      </p:sp>
      <p:pic>
        <p:nvPicPr>
          <p:cNvPr id="92165" name="Obrázek 2">
            <a:extLst>
              <a:ext uri="{FF2B5EF4-FFF2-40B4-BE49-F238E27FC236}">
                <a16:creationId xmlns:a16="http://schemas.microsoft.com/office/drawing/2014/main" id="{DADB30CB-E74D-64FC-5B35-319078B2B11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1863" y="2809875"/>
            <a:ext cx="2970212"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89F627A9-2CA5-EC10-AB6F-99349CE47B2D}"/>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Klasifikace vegetace</a:t>
            </a:r>
          </a:p>
        </p:txBody>
      </p:sp>
      <p:sp>
        <p:nvSpPr>
          <p:cNvPr id="14339" name="Rectangle 3">
            <a:extLst>
              <a:ext uri="{FF2B5EF4-FFF2-40B4-BE49-F238E27FC236}">
                <a16:creationId xmlns:a16="http://schemas.microsoft.com/office/drawing/2014/main" id="{89E983EE-EA66-0F92-4213-C5A582892E75}"/>
              </a:ext>
            </a:extLst>
          </p:cNvPr>
          <p:cNvSpPr>
            <a:spLocks noGrp="1" noChangeArrowheads="1"/>
          </p:cNvSpPr>
          <p:nvPr>
            <p:ph type="body" idx="1"/>
          </p:nvPr>
        </p:nvSpPr>
        <p:spPr>
          <a:xfrm>
            <a:off x="179388" y="692150"/>
            <a:ext cx="8785225" cy="5434013"/>
          </a:xfrm>
        </p:spPr>
        <p:txBody>
          <a:bodyPr/>
          <a:lstStyle/>
          <a:p>
            <a:pPr marL="0" indent="0" eaLnBrk="1" hangingPunct="1">
              <a:buFontTx/>
              <a:buNone/>
              <a:defRPr/>
            </a:pPr>
            <a:r>
              <a:rPr lang="cs-CZ" altLang="en-US" sz="2400" b="1" dirty="0"/>
              <a:t>×</a:t>
            </a:r>
          </a:p>
          <a:p>
            <a:pPr marL="263525" indent="-263525" eaLnBrk="1" hangingPunct="1">
              <a:buFontTx/>
              <a:buNone/>
              <a:defRPr/>
            </a:pPr>
            <a:r>
              <a:rPr lang="cs-CZ" altLang="en-US" sz="2400" b="1" dirty="0"/>
              <a:t>je-li vegetace spojitá (vegetační kontinuum), nelze uvažovat 	    o kategoriích rostlinstva, nýbrž o jejich řazení – ordinaci, podél nějakého gradientu</a:t>
            </a:r>
          </a:p>
        </p:txBody>
      </p:sp>
      <p:pic>
        <p:nvPicPr>
          <p:cNvPr id="14340" name="Picture 4">
            <a:extLst>
              <a:ext uri="{FF2B5EF4-FFF2-40B4-BE49-F238E27FC236}">
                <a16:creationId xmlns:a16="http://schemas.microsoft.com/office/drawing/2014/main" id="{5C47E396-0A24-820F-F61C-686B0A4E99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4925" y="2482850"/>
            <a:ext cx="65341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Freeform 5">
            <a:extLst>
              <a:ext uri="{FF2B5EF4-FFF2-40B4-BE49-F238E27FC236}">
                <a16:creationId xmlns:a16="http://schemas.microsoft.com/office/drawing/2014/main" id="{16F6485C-FCBB-42ED-BD70-E4854603A92A}"/>
              </a:ext>
            </a:extLst>
          </p:cNvPr>
          <p:cNvSpPr>
            <a:spLocks/>
          </p:cNvSpPr>
          <p:nvPr/>
        </p:nvSpPr>
        <p:spPr bwMode="auto">
          <a:xfrm>
            <a:off x="2681288" y="4598988"/>
            <a:ext cx="3602037" cy="407987"/>
          </a:xfrm>
          <a:custGeom>
            <a:avLst/>
            <a:gdLst>
              <a:gd name="T0" fmla="*/ 0 w 2269"/>
              <a:gd name="T1" fmla="*/ 0 h 257"/>
              <a:gd name="T2" fmla="*/ 2147483646 w 2269"/>
              <a:gd name="T3" fmla="*/ 2147483646 h 257"/>
              <a:gd name="T4" fmla="*/ 2147483646 w 2269"/>
              <a:gd name="T5" fmla="*/ 2147483646 h 257"/>
              <a:gd name="T6" fmla="*/ 2147483646 w 2269"/>
              <a:gd name="T7" fmla="*/ 2147483646 h 257"/>
              <a:gd name="T8" fmla="*/ 2147483646 w 2269"/>
              <a:gd name="T9" fmla="*/ 2147483646 h 257"/>
              <a:gd name="T10" fmla="*/ 2147483646 w 2269"/>
              <a:gd name="T11" fmla="*/ 2147483646 h 257"/>
              <a:gd name="T12" fmla="*/ 2147483646 w 2269"/>
              <a:gd name="T13" fmla="*/ 2147483646 h 257"/>
              <a:gd name="T14" fmla="*/ 2147483646 w 2269"/>
              <a:gd name="T15" fmla="*/ 2147483646 h 257"/>
              <a:gd name="T16" fmla="*/ 2147483646 w 2269"/>
              <a:gd name="T17" fmla="*/ 2147483646 h 257"/>
              <a:gd name="T18" fmla="*/ 2147483646 w 2269"/>
              <a:gd name="T19" fmla="*/ 2147483646 h 257"/>
              <a:gd name="T20" fmla="*/ 2147483646 w 2269"/>
              <a:gd name="T21" fmla="*/ 2147483646 h 2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69"/>
              <a:gd name="T34" fmla="*/ 0 h 257"/>
              <a:gd name="T35" fmla="*/ 2269 w 2269"/>
              <a:gd name="T36" fmla="*/ 257 h 2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69" h="257">
                <a:moveTo>
                  <a:pt x="0" y="0"/>
                </a:moveTo>
                <a:cubicBezTo>
                  <a:pt x="140" y="5"/>
                  <a:pt x="244" y="20"/>
                  <a:pt x="379" y="28"/>
                </a:cubicBezTo>
                <a:cubicBezTo>
                  <a:pt x="644" y="94"/>
                  <a:pt x="416" y="42"/>
                  <a:pt x="1082" y="49"/>
                </a:cubicBezTo>
                <a:cubicBezTo>
                  <a:pt x="1150" y="51"/>
                  <a:pt x="1217" y="52"/>
                  <a:pt x="1285" y="56"/>
                </a:cubicBezTo>
                <a:cubicBezTo>
                  <a:pt x="1315" y="58"/>
                  <a:pt x="1355" y="84"/>
                  <a:pt x="1384" y="91"/>
                </a:cubicBezTo>
                <a:cubicBezTo>
                  <a:pt x="1475" y="112"/>
                  <a:pt x="1564" y="132"/>
                  <a:pt x="1658" y="140"/>
                </a:cubicBezTo>
                <a:cubicBezTo>
                  <a:pt x="1712" y="158"/>
                  <a:pt x="1753" y="170"/>
                  <a:pt x="1812" y="176"/>
                </a:cubicBezTo>
                <a:cubicBezTo>
                  <a:pt x="1876" y="197"/>
                  <a:pt x="1839" y="189"/>
                  <a:pt x="1924" y="197"/>
                </a:cubicBezTo>
                <a:cubicBezTo>
                  <a:pt x="1961" y="209"/>
                  <a:pt x="1999" y="211"/>
                  <a:pt x="2037" y="218"/>
                </a:cubicBezTo>
                <a:cubicBezTo>
                  <a:pt x="2070" y="224"/>
                  <a:pt x="2102" y="239"/>
                  <a:pt x="2135" y="246"/>
                </a:cubicBezTo>
                <a:cubicBezTo>
                  <a:pt x="2190" y="257"/>
                  <a:pt x="2205" y="253"/>
                  <a:pt x="2269" y="253"/>
                </a:cubicBezTo>
              </a:path>
            </a:pathLst>
          </a:custGeom>
          <a:noFill/>
          <a:ln w="57150" cap="flat" cmpd="sng">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75DB648-8AE9-1D71-9173-276D8C0F211E}"/>
              </a:ext>
            </a:extLst>
          </p:cNvPr>
          <p:cNvSpPr>
            <a:spLocks noGrp="1" noChangeArrowheads="1"/>
          </p:cNvSpPr>
          <p:nvPr>
            <p:ph type="title"/>
          </p:nvPr>
        </p:nvSpPr>
        <p:spPr>
          <a:xfrm>
            <a:off x="457200" y="274638"/>
            <a:ext cx="8229600" cy="633412"/>
          </a:xfrm>
        </p:spPr>
        <p:txBody>
          <a:bodyPr/>
          <a:lstStyle/>
          <a:p>
            <a:pPr eaLnBrk="1" hangingPunct="1">
              <a:defRPr/>
            </a:pPr>
            <a:r>
              <a:rPr lang="cs-CZ" sz="3600" b="1" dirty="0">
                <a:solidFill>
                  <a:schemeClr val="tx1"/>
                </a:solidFill>
              </a:rPr>
              <a:t>V – vodní toky a nádrže</a:t>
            </a:r>
          </a:p>
        </p:txBody>
      </p:sp>
      <p:sp>
        <p:nvSpPr>
          <p:cNvPr id="94211" name="Rectangle 3">
            <a:extLst>
              <a:ext uri="{FF2B5EF4-FFF2-40B4-BE49-F238E27FC236}">
                <a16:creationId xmlns:a16="http://schemas.microsoft.com/office/drawing/2014/main" id="{35B3A11D-B986-F1C1-F760-4BEFFA078D90}"/>
              </a:ext>
            </a:extLst>
          </p:cNvPr>
          <p:cNvSpPr>
            <a:spLocks noGrp="1" noChangeArrowheads="1"/>
          </p:cNvSpPr>
          <p:nvPr>
            <p:ph type="body" idx="1"/>
          </p:nvPr>
        </p:nvSpPr>
        <p:spPr>
          <a:xfrm>
            <a:off x="457200" y="1196975"/>
            <a:ext cx="8229600" cy="4929188"/>
          </a:xfrm>
        </p:spPr>
        <p:txBody>
          <a:bodyPr/>
          <a:lstStyle/>
          <a:p>
            <a:pPr lvl="1" eaLnBrk="1" hangingPunct="1"/>
            <a:r>
              <a:rPr lang="cs-CZ" altLang="en-US" sz="2000" b="1" dirty="0"/>
              <a:t>pouze vodní prostředí (vodní ekosystémy)</a:t>
            </a:r>
          </a:p>
          <a:p>
            <a:pPr lvl="1" eaLnBrk="1" hangingPunct="1"/>
            <a:r>
              <a:rPr lang="cs-CZ" altLang="en-US" sz="2000" b="1" dirty="0"/>
              <a:t>rozhodujícím činitelem je výška vodního sloupce, kolísání hladiny, kvalita vody apod.</a:t>
            </a:r>
          </a:p>
          <a:p>
            <a:pPr lvl="1" eaLnBrk="1" hangingPunct="1"/>
            <a:r>
              <a:rPr lang="cs-CZ" altLang="en-US" sz="2000" b="1" i="1" dirty="0"/>
              <a:t>Lemnetea</a:t>
            </a:r>
            <a:r>
              <a:rPr lang="cs-CZ" altLang="en-US" sz="2000" b="1" dirty="0"/>
              <a:t>, </a:t>
            </a:r>
            <a:r>
              <a:rPr lang="cs-CZ" altLang="en-US" sz="2000" b="1" i="1" dirty="0"/>
              <a:t>Potametea</a:t>
            </a:r>
            <a:r>
              <a:rPr lang="cs-CZ" altLang="en-US" sz="2000" b="1" dirty="0"/>
              <a:t>,</a:t>
            </a:r>
            <a:r>
              <a:rPr lang="cs-CZ" altLang="en-US" sz="2000" b="1" i="1" dirty="0"/>
              <a:t> </a:t>
            </a:r>
            <a:r>
              <a:rPr lang="cs-CZ" altLang="en-US" sz="2000" b="1" i="1" dirty="0" err="1"/>
              <a:t>Charetea</a:t>
            </a:r>
            <a:r>
              <a:rPr lang="cs-CZ" altLang="en-US" sz="2000" b="1" dirty="0"/>
              <a:t>,</a:t>
            </a:r>
            <a:r>
              <a:rPr lang="cs-CZ" altLang="en-US" sz="2000" b="1" i="1" dirty="0"/>
              <a:t> </a:t>
            </a:r>
            <a:r>
              <a:rPr lang="cs-CZ" altLang="en-US" sz="2000" b="1" i="1" dirty="0" err="1"/>
              <a:t>Littorelletea</a:t>
            </a:r>
            <a:r>
              <a:rPr lang="cs-CZ" altLang="en-US" sz="2000" b="1" i="1" dirty="0"/>
              <a:t> uniflorae</a:t>
            </a:r>
          </a:p>
        </p:txBody>
      </p:sp>
      <p:pic>
        <p:nvPicPr>
          <p:cNvPr id="94212" name="Picture 4">
            <a:extLst>
              <a:ext uri="{FF2B5EF4-FFF2-40B4-BE49-F238E27FC236}">
                <a16:creationId xmlns:a16="http://schemas.microsoft.com/office/drawing/2014/main" id="{57601735-5DCA-D7F8-F9A9-3B24F5A3A6E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84550"/>
            <a:ext cx="48958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Obrázek 1">
            <a:extLst>
              <a:ext uri="{FF2B5EF4-FFF2-40B4-BE49-F238E27FC236}">
                <a16:creationId xmlns:a16="http://schemas.microsoft.com/office/drawing/2014/main" id="{268E6ACA-F724-469F-8424-A4B54B16AA1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21263" y="3384550"/>
            <a:ext cx="4122737"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B89CBEF-65E2-3480-24FF-5568078DEEB6}"/>
              </a:ext>
            </a:extLst>
          </p:cNvPr>
          <p:cNvSpPr>
            <a:spLocks noGrp="1" noChangeArrowheads="1"/>
          </p:cNvSpPr>
          <p:nvPr>
            <p:ph type="title"/>
          </p:nvPr>
        </p:nvSpPr>
        <p:spPr>
          <a:xfrm>
            <a:off x="457200" y="274638"/>
            <a:ext cx="8229600" cy="633412"/>
          </a:xfrm>
        </p:spPr>
        <p:txBody>
          <a:bodyPr/>
          <a:lstStyle/>
          <a:p>
            <a:pPr eaLnBrk="1" hangingPunct="1">
              <a:defRPr/>
            </a:pPr>
            <a:r>
              <a:rPr lang="cs-CZ" sz="3600" b="1" dirty="0">
                <a:solidFill>
                  <a:schemeClr val="tx1"/>
                </a:solidFill>
              </a:rPr>
              <a:t>M – mokřady a pobřežní vegetace</a:t>
            </a:r>
          </a:p>
        </p:txBody>
      </p:sp>
      <p:sp>
        <p:nvSpPr>
          <p:cNvPr id="96259" name="Rectangle 3">
            <a:extLst>
              <a:ext uri="{FF2B5EF4-FFF2-40B4-BE49-F238E27FC236}">
                <a16:creationId xmlns:a16="http://schemas.microsoft.com/office/drawing/2014/main" id="{8EE12662-EC03-DA79-7038-0B6B1AA14722}"/>
              </a:ext>
            </a:extLst>
          </p:cNvPr>
          <p:cNvSpPr>
            <a:spLocks noGrp="1" noChangeArrowheads="1"/>
          </p:cNvSpPr>
          <p:nvPr>
            <p:ph type="body" idx="1"/>
          </p:nvPr>
        </p:nvSpPr>
        <p:spPr>
          <a:xfrm>
            <a:off x="457200" y="1125538"/>
            <a:ext cx="8229600" cy="5000625"/>
          </a:xfrm>
        </p:spPr>
        <p:txBody>
          <a:bodyPr/>
          <a:lstStyle/>
          <a:p>
            <a:pPr eaLnBrk="1" hangingPunct="1">
              <a:buFont typeface="Times New Roman" panose="02020603050405020304" pitchFamily="18" charset="0"/>
              <a:buChar char="−"/>
            </a:pPr>
            <a:r>
              <a:rPr lang="cs-CZ" altLang="en-US" sz="2000" b="1" dirty="0"/>
              <a:t>společenstva v litorální zóně – rozhraní terestrického a vodního ekosystému</a:t>
            </a:r>
          </a:p>
          <a:p>
            <a:pPr eaLnBrk="1" hangingPunct="1">
              <a:buFont typeface="Times New Roman" panose="02020603050405020304" pitchFamily="18" charset="0"/>
              <a:buChar char="−"/>
            </a:pPr>
            <a:r>
              <a:rPr lang="cs-CZ" altLang="en-US" sz="2000" b="1" dirty="0"/>
              <a:t>klasifikace např. dle kvality substrátu (bahno, štěrk, písek), charakteru vodního ekosystému (stojatá, tekoucí voda), intenzity a délky záplav, či obnažení dna</a:t>
            </a:r>
          </a:p>
          <a:p>
            <a:pPr eaLnBrk="1" hangingPunct="1">
              <a:buFont typeface="Times New Roman" panose="02020603050405020304" pitchFamily="18" charset="0"/>
              <a:buChar char="−"/>
            </a:pPr>
            <a:r>
              <a:rPr lang="cs-CZ" altLang="en-US" sz="2000" b="1" i="1" dirty="0"/>
              <a:t>Phragmito-Magno-Caricetea</a:t>
            </a:r>
            <a:r>
              <a:rPr lang="cs-CZ" altLang="en-US" sz="2000" b="1" dirty="0"/>
              <a:t> (</a:t>
            </a:r>
            <a:r>
              <a:rPr lang="cs-CZ" altLang="en-US" sz="2000" b="1" i="1" dirty="0"/>
              <a:t>Phragmition australis</a:t>
            </a:r>
            <a:r>
              <a:rPr lang="cs-CZ" altLang="en-US" sz="2000" b="1" dirty="0"/>
              <a:t>, </a:t>
            </a:r>
            <a:r>
              <a:rPr lang="cs-CZ" altLang="en-US" sz="2000" b="1" i="1" dirty="0"/>
              <a:t>Phalaridion arundinaceae…</a:t>
            </a:r>
            <a:r>
              <a:rPr lang="cs-CZ" altLang="en-US" sz="2000" b="1" dirty="0"/>
              <a:t>)</a:t>
            </a:r>
          </a:p>
        </p:txBody>
      </p:sp>
      <p:pic>
        <p:nvPicPr>
          <p:cNvPr id="96260" name="Obrázek 1">
            <a:extLst>
              <a:ext uri="{FF2B5EF4-FFF2-40B4-BE49-F238E27FC236}">
                <a16:creationId xmlns:a16="http://schemas.microsoft.com/office/drawing/2014/main" id="{6F91E0CD-1705-2287-4BB5-5F8EB77DA1D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0825" y="4059238"/>
            <a:ext cx="39878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Obrázek 2">
            <a:extLst>
              <a:ext uri="{FF2B5EF4-FFF2-40B4-BE49-F238E27FC236}">
                <a16:creationId xmlns:a16="http://schemas.microsoft.com/office/drawing/2014/main" id="{D6C7A3FF-6C43-122B-3169-1BA42B67C4A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41875" y="4059238"/>
            <a:ext cx="39878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Přímá spojnice se šipkou 4">
            <a:extLst>
              <a:ext uri="{FF2B5EF4-FFF2-40B4-BE49-F238E27FC236}">
                <a16:creationId xmlns:a16="http://schemas.microsoft.com/office/drawing/2014/main" id="{B2036CEB-C893-1E45-CF12-477A8A5FC5B9}"/>
              </a:ext>
            </a:extLst>
          </p:cNvPr>
          <p:cNvCxnSpPr/>
          <p:nvPr/>
        </p:nvCxnSpPr>
        <p:spPr>
          <a:xfrm flipH="1" flipV="1">
            <a:off x="6838950" y="6357938"/>
            <a:ext cx="612775" cy="5000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a:extLst>
              <a:ext uri="{FF2B5EF4-FFF2-40B4-BE49-F238E27FC236}">
                <a16:creationId xmlns:a16="http://schemas.microsoft.com/office/drawing/2014/main" id="{470DEA8A-EDE4-3ED2-8258-99DB5AD5E580}"/>
              </a:ext>
            </a:extLst>
          </p:cNvPr>
          <p:cNvCxnSpPr/>
          <p:nvPr/>
        </p:nvCxnSpPr>
        <p:spPr>
          <a:xfrm flipH="1" flipV="1">
            <a:off x="7750175" y="5921375"/>
            <a:ext cx="612775" cy="5000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a:extLst>
              <a:ext uri="{FF2B5EF4-FFF2-40B4-BE49-F238E27FC236}">
                <a16:creationId xmlns:a16="http://schemas.microsoft.com/office/drawing/2014/main" id="{D7D6296B-7253-F3B6-7018-1F3FD08268AF}"/>
              </a:ext>
            </a:extLst>
          </p:cNvPr>
          <p:cNvCxnSpPr/>
          <p:nvPr/>
        </p:nvCxnSpPr>
        <p:spPr>
          <a:xfrm flipH="1" flipV="1">
            <a:off x="7607300" y="5472113"/>
            <a:ext cx="612775" cy="5000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D861DE34-0319-EB22-F992-040000F1D0E5}"/>
              </a:ext>
            </a:extLst>
          </p:cNvPr>
          <p:cNvCxnSpPr/>
          <p:nvPr/>
        </p:nvCxnSpPr>
        <p:spPr>
          <a:xfrm flipH="1" flipV="1">
            <a:off x="6191250" y="4972050"/>
            <a:ext cx="612775" cy="5000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C6F9006-83F2-28CB-5079-0858404D9075}"/>
              </a:ext>
            </a:extLst>
          </p:cNvPr>
          <p:cNvSpPr>
            <a:spLocks noGrp="1" noChangeArrowheads="1"/>
          </p:cNvSpPr>
          <p:nvPr>
            <p:ph type="title"/>
          </p:nvPr>
        </p:nvSpPr>
        <p:spPr>
          <a:xfrm>
            <a:off x="457200" y="274638"/>
            <a:ext cx="8229600" cy="561975"/>
          </a:xfrm>
        </p:spPr>
        <p:txBody>
          <a:bodyPr/>
          <a:lstStyle/>
          <a:p>
            <a:pPr eaLnBrk="1" hangingPunct="1">
              <a:defRPr/>
            </a:pPr>
            <a:r>
              <a:rPr lang="cs-CZ" sz="3600" b="1" dirty="0">
                <a:solidFill>
                  <a:schemeClr val="tx1"/>
                </a:solidFill>
              </a:rPr>
              <a:t>R – prameniště a rašeliniště</a:t>
            </a:r>
          </a:p>
        </p:txBody>
      </p:sp>
      <p:sp>
        <p:nvSpPr>
          <p:cNvPr id="98307" name="Rectangle 3">
            <a:extLst>
              <a:ext uri="{FF2B5EF4-FFF2-40B4-BE49-F238E27FC236}">
                <a16:creationId xmlns:a16="http://schemas.microsoft.com/office/drawing/2014/main" id="{0370DC24-35B9-E9D9-D90E-971B9C17A46E}"/>
              </a:ext>
            </a:extLst>
          </p:cNvPr>
          <p:cNvSpPr>
            <a:spLocks noGrp="1" noChangeArrowheads="1"/>
          </p:cNvSpPr>
          <p:nvPr>
            <p:ph type="body" idx="1"/>
          </p:nvPr>
        </p:nvSpPr>
        <p:spPr>
          <a:xfrm>
            <a:off x="250825" y="863600"/>
            <a:ext cx="8642350" cy="5145088"/>
          </a:xfrm>
        </p:spPr>
        <p:txBody>
          <a:bodyPr/>
          <a:lstStyle/>
          <a:p>
            <a:pPr lvl="1" eaLnBrk="1" hangingPunct="1"/>
            <a:r>
              <a:rPr lang="cs-CZ" altLang="en-US" sz="2000" b="1" dirty="0"/>
              <a:t>prameniště = voda vyvěrá, rašeliniště = trvale zamokřený půdní povrch</a:t>
            </a:r>
          </a:p>
          <a:p>
            <a:pPr lvl="1" eaLnBrk="1" hangingPunct="1"/>
            <a:r>
              <a:rPr lang="cs-CZ" altLang="en-US" sz="2000" b="1" dirty="0"/>
              <a:t>vysoký podíl mechorostů</a:t>
            </a:r>
          </a:p>
          <a:p>
            <a:pPr lvl="1" eaLnBrk="1" hangingPunct="1"/>
            <a:r>
              <a:rPr lang="cs-CZ" altLang="en-US" sz="2000" b="1" dirty="0"/>
              <a:t>důležitý vodní režim (obsah živin, množství kyslíku apod.)</a:t>
            </a:r>
          </a:p>
          <a:p>
            <a:pPr lvl="1" eaLnBrk="1" hangingPunct="1"/>
            <a:r>
              <a:rPr lang="cs-CZ" altLang="en-US" sz="2000" b="1" dirty="0"/>
              <a:t>prameniště: luční × lesní, s tvorbou pěnovců × bez tvorby pěnovců</a:t>
            </a:r>
          </a:p>
          <a:p>
            <a:pPr lvl="1" eaLnBrk="1" hangingPunct="1"/>
            <a:r>
              <a:rPr lang="cs-CZ" altLang="en-US" sz="2000" b="1" dirty="0"/>
              <a:t>rašeliniště: slatiniště, přechodová rašeliniště, vrchoviště</a:t>
            </a:r>
          </a:p>
          <a:p>
            <a:pPr lvl="1" eaLnBrk="1" hangingPunct="1"/>
            <a:r>
              <a:rPr lang="cs-CZ" altLang="en-US" sz="2000" b="1" i="1" dirty="0" err="1"/>
              <a:t>Montio-Cardaminetea</a:t>
            </a:r>
            <a:r>
              <a:rPr lang="cs-CZ" altLang="en-US" sz="2000" b="1" dirty="0"/>
              <a:t>, </a:t>
            </a:r>
            <a:r>
              <a:rPr lang="cs-CZ" altLang="en-US" sz="2000" b="1" i="1" dirty="0"/>
              <a:t>Scheuchzerio palustris-Caricetea nigrae</a:t>
            </a:r>
            <a:r>
              <a:rPr lang="cs-CZ" altLang="en-US" sz="2000" b="1" dirty="0"/>
              <a:t>, </a:t>
            </a:r>
            <a:r>
              <a:rPr lang="cs-CZ" altLang="en-US" sz="2000" b="1" i="1" dirty="0"/>
              <a:t>Oxycocco-Sphagnetea...</a:t>
            </a:r>
          </a:p>
        </p:txBody>
      </p:sp>
      <p:pic>
        <p:nvPicPr>
          <p:cNvPr id="98308" name="Picture 4">
            <a:extLst>
              <a:ext uri="{FF2B5EF4-FFF2-40B4-BE49-F238E27FC236}">
                <a16:creationId xmlns:a16="http://schemas.microsoft.com/office/drawing/2014/main" id="{87FDBEB8-8770-8C9D-140E-822452D4BC0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25" y="3676650"/>
            <a:ext cx="19558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5">
            <a:extLst>
              <a:ext uri="{FF2B5EF4-FFF2-40B4-BE49-F238E27FC236}">
                <a16:creationId xmlns:a16="http://schemas.microsoft.com/office/drawing/2014/main" id="{A397E5BA-69A0-7D9C-10F4-94D71147F82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40375" y="4010025"/>
            <a:ext cx="35306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Obrázek 1">
            <a:extLst>
              <a:ext uri="{FF2B5EF4-FFF2-40B4-BE49-F238E27FC236}">
                <a16:creationId xmlns:a16="http://schemas.microsoft.com/office/drawing/2014/main" id="{CC8D48DE-21A2-887E-6EB6-354A828C8FB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97088" y="4014788"/>
            <a:ext cx="3375025"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F9DCCB5-6B4B-877D-4B06-1F7BF5207425}"/>
              </a:ext>
            </a:extLst>
          </p:cNvPr>
          <p:cNvSpPr>
            <a:spLocks noGrp="1" noChangeArrowheads="1"/>
          </p:cNvSpPr>
          <p:nvPr>
            <p:ph type="title"/>
          </p:nvPr>
        </p:nvSpPr>
        <p:spPr>
          <a:xfrm>
            <a:off x="457200" y="274638"/>
            <a:ext cx="8229600" cy="633412"/>
          </a:xfrm>
        </p:spPr>
        <p:txBody>
          <a:bodyPr/>
          <a:lstStyle/>
          <a:p>
            <a:pPr eaLnBrk="1" hangingPunct="1">
              <a:defRPr/>
            </a:pPr>
            <a:r>
              <a:rPr lang="cs-CZ" sz="3600" b="1" dirty="0">
                <a:solidFill>
                  <a:schemeClr val="tx1"/>
                </a:solidFill>
              </a:rPr>
              <a:t>S – skály, sutě a jeskyně </a:t>
            </a:r>
          </a:p>
        </p:txBody>
      </p:sp>
      <p:sp>
        <p:nvSpPr>
          <p:cNvPr id="100355" name="Rectangle 3">
            <a:extLst>
              <a:ext uri="{FF2B5EF4-FFF2-40B4-BE49-F238E27FC236}">
                <a16:creationId xmlns:a16="http://schemas.microsoft.com/office/drawing/2014/main" id="{BB244587-39D8-1F9F-0ED2-C3D4F2C305AA}"/>
              </a:ext>
            </a:extLst>
          </p:cNvPr>
          <p:cNvSpPr>
            <a:spLocks noGrp="1" noChangeArrowheads="1"/>
          </p:cNvSpPr>
          <p:nvPr>
            <p:ph type="body" idx="1"/>
          </p:nvPr>
        </p:nvSpPr>
        <p:spPr>
          <a:xfrm>
            <a:off x="457200" y="954088"/>
            <a:ext cx="8229600" cy="5000625"/>
          </a:xfrm>
        </p:spPr>
        <p:txBody>
          <a:bodyPr/>
          <a:lstStyle/>
          <a:p>
            <a:pPr lvl="1" eaLnBrk="1" hangingPunct="1"/>
            <a:r>
              <a:rPr lang="cs-CZ" altLang="en-US" sz="2000" b="1" dirty="0"/>
              <a:t>edaficky extrémní stanoviště (chybí půda, extrémně rychlé prosychání, extrémní střídání teplotních extrémů, příp. pohyb substrátu (sutě))</a:t>
            </a:r>
          </a:p>
          <a:p>
            <a:pPr lvl="1" eaLnBrk="1" hangingPunct="1"/>
            <a:r>
              <a:rPr lang="cs-CZ" altLang="en-US" sz="2000" b="1" dirty="0"/>
              <a:t>maloplošný výskyt</a:t>
            </a:r>
          </a:p>
          <a:p>
            <a:pPr lvl="1" eaLnBrk="1" hangingPunct="1"/>
            <a:r>
              <a:rPr lang="cs-CZ" altLang="en-US" sz="2000" b="1" dirty="0"/>
              <a:t>pro klasifikaci důležitý typ horniny</a:t>
            </a:r>
          </a:p>
          <a:p>
            <a:pPr lvl="1" eaLnBrk="1" hangingPunct="1"/>
            <a:r>
              <a:rPr lang="cs-CZ" altLang="en-US" sz="2000" b="1" i="1" dirty="0"/>
              <a:t>Asplenietea trichomanis</a:t>
            </a:r>
            <a:r>
              <a:rPr lang="cs-CZ" altLang="en-US" sz="2000" b="1" dirty="0"/>
              <a:t>, </a:t>
            </a:r>
            <a:r>
              <a:rPr lang="cs-CZ" altLang="en-US" sz="2000" b="1" i="1" dirty="0" err="1"/>
              <a:t>Thlaspietea</a:t>
            </a:r>
            <a:r>
              <a:rPr lang="cs-CZ" altLang="en-US" sz="2000" b="1" i="1" dirty="0"/>
              <a:t> </a:t>
            </a:r>
            <a:r>
              <a:rPr lang="cs-CZ" altLang="en-US" sz="2000" b="1" i="1" dirty="0" err="1"/>
              <a:t>rotundifolii</a:t>
            </a:r>
            <a:r>
              <a:rPr lang="cs-CZ" altLang="en-US" sz="2000" b="1" i="1" dirty="0"/>
              <a:t>...</a:t>
            </a:r>
          </a:p>
        </p:txBody>
      </p:sp>
      <p:pic>
        <p:nvPicPr>
          <p:cNvPr id="100356" name="Picture 4">
            <a:extLst>
              <a:ext uri="{FF2B5EF4-FFF2-40B4-BE49-F238E27FC236}">
                <a16:creationId xmlns:a16="http://schemas.microsoft.com/office/drawing/2014/main" id="{95EA7744-0F22-D048-FBDB-D6C1941FEF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62738" y="3216275"/>
            <a:ext cx="2332037"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5">
            <a:extLst>
              <a:ext uri="{FF2B5EF4-FFF2-40B4-BE49-F238E27FC236}">
                <a16:creationId xmlns:a16="http://schemas.microsoft.com/office/drawing/2014/main" id="{3C228C3F-DDB8-E9EB-184A-08431DA1C34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03525" y="3195638"/>
            <a:ext cx="356235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Obrázek 2">
            <a:extLst>
              <a:ext uri="{FF2B5EF4-FFF2-40B4-BE49-F238E27FC236}">
                <a16:creationId xmlns:a16="http://schemas.microsoft.com/office/drawing/2014/main" id="{13856A35-AC19-8E29-C001-9CA080949407}"/>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4938" y="3203575"/>
            <a:ext cx="2319337"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0780FE7C-E157-506E-986C-9CF57E1E6770}"/>
              </a:ext>
            </a:extLst>
          </p:cNvPr>
          <p:cNvSpPr>
            <a:spLocks noGrp="1" noChangeArrowheads="1"/>
          </p:cNvSpPr>
          <p:nvPr>
            <p:ph type="title"/>
          </p:nvPr>
        </p:nvSpPr>
        <p:spPr>
          <a:xfrm>
            <a:off x="457200" y="274638"/>
            <a:ext cx="8229600" cy="633412"/>
          </a:xfrm>
        </p:spPr>
        <p:txBody>
          <a:bodyPr/>
          <a:lstStyle/>
          <a:p>
            <a:pPr eaLnBrk="1" hangingPunct="1">
              <a:defRPr/>
            </a:pPr>
            <a:r>
              <a:rPr lang="cs-CZ" sz="3600" b="1" dirty="0">
                <a:solidFill>
                  <a:schemeClr val="tx1"/>
                </a:solidFill>
              </a:rPr>
              <a:t>A – alpinské bezlesí </a:t>
            </a:r>
          </a:p>
        </p:txBody>
      </p:sp>
      <p:sp>
        <p:nvSpPr>
          <p:cNvPr id="102403" name="Rectangle 3">
            <a:extLst>
              <a:ext uri="{FF2B5EF4-FFF2-40B4-BE49-F238E27FC236}">
                <a16:creationId xmlns:a16="http://schemas.microsoft.com/office/drawing/2014/main" id="{E3F22A4F-B206-7D6D-B49A-AFBDB3C9F083}"/>
              </a:ext>
            </a:extLst>
          </p:cNvPr>
          <p:cNvSpPr>
            <a:spLocks noGrp="1" noChangeArrowheads="1"/>
          </p:cNvSpPr>
          <p:nvPr>
            <p:ph type="body" idx="1"/>
          </p:nvPr>
        </p:nvSpPr>
        <p:spPr>
          <a:xfrm>
            <a:off x="457200" y="954088"/>
            <a:ext cx="8229600" cy="5000625"/>
          </a:xfrm>
        </p:spPr>
        <p:txBody>
          <a:bodyPr/>
          <a:lstStyle/>
          <a:p>
            <a:pPr lvl="1" eaLnBrk="1" hangingPunct="1"/>
            <a:r>
              <a:rPr lang="cs-CZ" altLang="en-US" sz="2000" b="1" dirty="0"/>
              <a:t>extrémní stanoviště klimaticky</a:t>
            </a:r>
          </a:p>
          <a:p>
            <a:pPr lvl="1" eaLnBrk="1" hangingPunct="1"/>
            <a:r>
              <a:rPr lang="cs-CZ" altLang="en-US" sz="2000" b="1" dirty="0"/>
              <a:t>maloplošný výskyt nad horní hranicí lesa (v ČR pouze Krkonoše, Hrubý Jeseník, Kralický Sněžník)</a:t>
            </a:r>
          </a:p>
          <a:p>
            <a:pPr lvl="1" eaLnBrk="1" hangingPunct="1"/>
            <a:r>
              <a:rPr lang="cs-CZ" altLang="en-US" sz="2000" b="1" dirty="0"/>
              <a:t>analogie se severskými biomy</a:t>
            </a:r>
          </a:p>
          <a:p>
            <a:pPr lvl="1" eaLnBrk="1" hangingPunct="1"/>
            <a:r>
              <a:rPr lang="cs-CZ" altLang="en-US" sz="2000" b="1" dirty="0"/>
              <a:t>glaciální, periglaciální reliéf</a:t>
            </a:r>
          </a:p>
          <a:p>
            <a:pPr lvl="1" eaLnBrk="1" hangingPunct="1"/>
            <a:r>
              <a:rPr lang="cs-CZ" altLang="en-US" sz="2000" b="1" dirty="0"/>
              <a:t>vegetace trávníků (hemikryptofyty), keříčků (</a:t>
            </a:r>
            <a:r>
              <a:rPr lang="cs-CZ" altLang="en-US" sz="2000" b="1" dirty="0" err="1"/>
              <a:t>chamaefyty</a:t>
            </a:r>
            <a:r>
              <a:rPr lang="cs-CZ" altLang="en-US" sz="2000" b="1" dirty="0"/>
              <a:t>), keřů (nanofanerofyty)</a:t>
            </a:r>
          </a:p>
          <a:p>
            <a:pPr lvl="1" eaLnBrk="1" hangingPunct="1"/>
            <a:r>
              <a:rPr lang="cs-CZ" altLang="en-US" sz="2000" b="1" i="1" dirty="0" err="1"/>
              <a:t>Loiseleurio-Vaccinietea</a:t>
            </a:r>
            <a:r>
              <a:rPr lang="cs-CZ" altLang="en-US" sz="2000" b="1" dirty="0"/>
              <a:t>, </a:t>
            </a:r>
            <a:r>
              <a:rPr lang="cs-CZ" altLang="en-US" sz="2000" b="1" i="1" dirty="0"/>
              <a:t>Juncetea trifidi, </a:t>
            </a:r>
            <a:r>
              <a:rPr lang="cs-CZ" altLang="en-US" sz="2000" b="1" i="1" dirty="0" err="1"/>
              <a:t>Mulgedio-Aconitetea</a:t>
            </a:r>
            <a:endParaRPr lang="cs-CZ" altLang="en-US" sz="2000" b="1" i="1" dirty="0"/>
          </a:p>
        </p:txBody>
      </p:sp>
      <p:pic>
        <p:nvPicPr>
          <p:cNvPr id="102404" name="Picture 6">
            <a:extLst>
              <a:ext uri="{FF2B5EF4-FFF2-40B4-BE49-F238E27FC236}">
                <a16:creationId xmlns:a16="http://schemas.microsoft.com/office/drawing/2014/main" id="{0963D305-9EDE-99F8-1919-7FD428B484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25" y="3963988"/>
            <a:ext cx="3309938"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Obrázek 1">
            <a:extLst>
              <a:ext uri="{FF2B5EF4-FFF2-40B4-BE49-F238E27FC236}">
                <a16:creationId xmlns:a16="http://schemas.microsoft.com/office/drawing/2014/main" id="{D55BF79E-ED7D-0EA4-9EAC-AC1D77AE000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88025" y="3963988"/>
            <a:ext cx="330835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Obrázek 2">
            <a:extLst>
              <a:ext uri="{FF2B5EF4-FFF2-40B4-BE49-F238E27FC236}">
                <a16:creationId xmlns:a16="http://schemas.microsoft.com/office/drawing/2014/main" id="{F406C30D-6D56-25D5-D762-36E1F39BD4E0}"/>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62363" y="3963988"/>
            <a:ext cx="1925637"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41C5DDE-6EFD-F8CB-2120-1E642B7B572E}"/>
              </a:ext>
            </a:extLst>
          </p:cNvPr>
          <p:cNvSpPr>
            <a:spLocks noGrp="1" noChangeArrowheads="1"/>
          </p:cNvSpPr>
          <p:nvPr>
            <p:ph type="title"/>
          </p:nvPr>
        </p:nvSpPr>
        <p:spPr>
          <a:xfrm>
            <a:off x="457200" y="274638"/>
            <a:ext cx="8229600" cy="633412"/>
          </a:xfrm>
        </p:spPr>
        <p:txBody>
          <a:bodyPr/>
          <a:lstStyle/>
          <a:p>
            <a:pPr eaLnBrk="1" hangingPunct="1">
              <a:defRPr/>
            </a:pPr>
            <a:r>
              <a:rPr lang="cs-CZ" sz="3600" b="1" dirty="0">
                <a:solidFill>
                  <a:schemeClr val="tx1"/>
                </a:solidFill>
              </a:rPr>
              <a:t>T – sekundární trávníky a vřesoviště</a:t>
            </a:r>
          </a:p>
        </p:txBody>
      </p:sp>
      <p:sp>
        <p:nvSpPr>
          <p:cNvPr id="104451" name="Rectangle 3">
            <a:extLst>
              <a:ext uri="{FF2B5EF4-FFF2-40B4-BE49-F238E27FC236}">
                <a16:creationId xmlns:a16="http://schemas.microsoft.com/office/drawing/2014/main" id="{277CB9F7-F134-6E71-C468-EB43704A9E4A}"/>
              </a:ext>
            </a:extLst>
          </p:cNvPr>
          <p:cNvSpPr>
            <a:spLocks noGrp="1" noChangeArrowheads="1"/>
          </p:cNvSpPr>
          <p:nvPr>
            <p:ph type="body" idx="1"/>
          </p:nvPr>
        </p:nvSpPr>
        <p:spPr>
          <a:xfrm>
            <a:off x="457200" y="998538"/>
            <a:ext cx="8229600" cy="5000625"/>
          </a:xfrm>
        </p:spPr>
        <p:txBody>
          <a:bodyPr/>
          <a:lstStyle/>
          <a:p>
            <a:pPr lvl="1" eaLnBrk="1" hangingPunct="1"/>
            <a:r>
              <a:rPr lang="cs-CZ" altLang="en-US" sz="2000" b="1" dirty="0"/>
              <a:t>podmíněna lidskou činností, lidskou činnost potřebují</a:t>
            </a:r>
          </a:p>
          <a:p>
            <a:pPr lvl="1" eaLnBrk="1" hangingPunct="1"/>
            <a:r>
              <a:rPr lang="cs-CZ" altLang="en-US" sz="2000" b="1" dirty="0"/>
              <a:t>do klasifikace se promítá vliv stanoviště, ale i vliv managementu (louky × pastviny)</a:t>
            </a:r>
          </a:p>
          <a:p>
            <a:pPr lvl="1" eaLnBrk="1" hangingPunct="1"/>
            <a:r>
              <a:rPr lang="cs-CZ" altLang="en-US" sz="2000" b="1" i="1" dirty="0"/>
              <a:t>Molinio-Arrhenatheretea</a:t>
            </a:r>
            <a:r>
              <a:rPr lang="cs-CZ" altLang="en-US" sz="2000" b="1" dirty="0"/>
              <a:t>, </a:t>
            </a:r>
            <a:r>
              <a:rPr lang="cs-CZ" altLang="en-US" sz="2000" b="1" i="1" dirty="0"/>
              <a:t>Festuco-Brometea...</a:t>
            </a:r>
          </a:p>
        </p:txBody>
      </p:sp>
      <p:pic>
        <p:nvPicPr>
          <p:cNvPr id="104452" name="Picture 4">
            <a:extLst>
              <a:ext uri="{FF2B5EF4-FFF2-40B4-BE49-F238E27FC236}">
                <a16:creationId xmlns:a16="http://schemas.microsoft.com/office/drawing/2014/main" id="{B46C2026-04E5-1CF6-DD98-B79F189496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288" y="2962275"/>
            <a:ext cx="5710237"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a:extLst>
              <a:ext uri="{FF2B5EF4-FFF2-40B4-BE49-F238E27FC236}">
                <a16:creationId xmlns:a16="http://schemas.microsoft.com/office/drawing/2014/main" id="{334FA0C4-740E-BC6A-4032-208C05C77B2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96038" y="2817813"/>
            <a:ext cx="24193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D13909A8-AAFB-754D-4C33-02C2BDC1400B}"/>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K – křoviny </a:t>
            </a:r>
          </a:p>
        </p:txBody>
      </p:sp>
      <p:sp>
        <p:nvSpPr>
          <p:cNvPr id="110595" name="Rectangle 3">
            <a:extLst>
              <a:ext uri="{FF2B5EF4-FFF2-40B4-BE49-F238E27FC236}">
                <a16:creationId xmlns:a16="http://schemas.microsoft.com/office/drawing/2014/main" id="{D5760296-F502-1CDC-4B67-305AF7ADCD6B}"/>
              </a:ext>
            </a:extLst>
          </p:cNvPr>
          <p:cNvSpPr>
            <a:spLocks noGrp="1" noChangeArrowheads="1"/>
          </p:cNvSpPr>
          <p:nvPr>
            <p:ph type="body" idx="1"/>
          </p:nvPr>
        </p:nvSpPr>
        <p:spPr>
          <a:xfrm>
            <a:off x="161925" y="908050"/>
            <a:ext cx="8820150" cy="5073650"/>
          </a:xfrm>
        </p:spPr>
        <p:txBody>
          <a:bodyPr/>
          <a:lstStyle/>
          <a:p>
            <a:pPr marL="342900" lvl="1" indent="-342900" eaLnBrk="1" hangingPunct="1">
              <a:spcBef>
                <a:spcPts val="400"/>
              </a:spcBef>
              <a:buSzPct val="75000"/>
              <a:buFont typeface="Calibri" panose="020F0502020204030204" pitchFamily="34" charset="0"/>
              <a:buChar char="‒"/>
              <a:defRPr/>
            </a:pPr>
            <a:r>
              <a:rPr lang="cs-CZ" altLang="en-US" sz="2400" b="1" dirty="0">
                <a:ea typeface="+mn-ea"/>
                <a:cs typeface="+mn-cs"/>
              </a:rPr>
              <a:t>nižší intenzita hospodaření, ale nikoliv jeho absence </a:t>
            </a:r>
          </a:p>
          <a:p>
            <a:pPr marL="342900" lvl="1" indent="-342900" eaLnBrk="1" hangingPunct="1">
              <a:spcBef>
                <a:spcPts val="400"/>
              </a:spcBef>
              <a:buSzPct val="75000"/>
              <a:buFont typeface="Calibri" panose="020F0502020204030204" pitchFamily="34" charset="0"/>
              <a:buChar char="‒"/>
              <a:defRPr/>
            </a:pPr>
            <a:r>
              <a:rPr lang="cs-CZ" altLang="en-US" sz="2400" b="1" dirty="0">
                <a:ea typeface="+mn-ea"/>
                <a:cs typeface="+mn-cs"/>
              </a:rPr>
              <a:t>K1 – mokřadní vrbiny (</a:t>
            </a:r>
            <a:r>
              <a:rPr lang="cs-CZ" altLang="en-US" sz="2400" b="1" i="1" dirty="0">
                <a:ea typeface="+mn-ea"/>
                <a:cs typeface="+mn-cs"/>
              </a:rPr>
              <a:t>Salix aurita</a:t>
            </a:r>
            <a:r>
              <a:rPr lang="cs-CZ" altLang="en-US" sz="2400" b="1" dirty="0">
                <a:ea typeface="+mn-ea"/>
                <a:cs typeface="+mn-cs"/>
              </a:rPr>
              <a:t>, </a:t>
            </a:r>
            <a:r>
              <a:rPr lang="cs-CZ" altLang="en-US" sz="2400" b="1" i="1" dirty="0">
                <a:ea typeface="+mn-ea"/>
                <a:cs typeface="+mn-cs"/>
              </a:rPr>
              <a:t>S. cinerea</a:t>
            </a:r>
            <a:r>
              <a:rPr lang="cs-CZ" altLang="en-US" sz="2400" b="1" dirty="0">
                <a:ea typeface="+mn-ea"/>
                <a:cs typeface="+mn-cs"/>
              </a:rPr>
              <a:t>, </a:t>
            </a:r>
            <a:r>
              <a:rPr lang="cs-CZ" altLang="en-US" sz="2400" b="1" i="1" dirty="0">
                <a:ea typeface="+mn-ea"/>
                <a:cs typeface="+mn-cs"/>
              </a:rPr>
              <a:t>S. pentadra</a:t>
            </a:r>
            <a:r>
              <a:rPr lang="cs-CZ" altLang="en-US" sz="2400" b="1" dirty="0">
                <a:ea typeface="+mn-ea"/>
                <a:cs typeface="+mn-cs"/>
              </a:rPr>
              <a:t>)</a:t>
            </a:r>
          </a:p>
          <a:p>
            <a:pPr marL="342900" lvl="1" indent="-342900" eaLnBrk="1" hangingPunct="1">
              <a:spcBef>
                <a:spcPts val="400"/>
              </a:spcBef>
              <a:buSzPct val="75000"/>
              <a:buFont typeface="Calibri" panose="020F0502020204030204" pitchFamily="34" charset="0"/>
              <a:buChar char="‒"/>
              <a:defRPr/>
            </a:pPr>
            <a:r>
              <a:rPr lang="cs-CZ" altLang="en-US" sz="2400" b="1" dirty="0">
                <a:ea typeface="+mn-ea"/>
                <a:cs typeface="+mn-cs"/>
              </a:rPr>
              <a:t>K2 – vrbové křoviny podél vodních toků</a:t>
            </a:r>
          </a:p>
          <a:p>
            <a:pPr marL="742950" lvl="2" indent="-342900" eaLnBrk="1" hangingPunct="1">
              <a:spcBef>
                <a:spcPts val="400"/>
              </a:spcBef>
              <a:buSzPct val="75000"/>
              <a:buFont typeface="Calibri" panose="020F0502020204030204" pitchFamily="34" charset="0"/>
              <a:buChar char="‒"/>
              <a:defRPr/>
            </a:pPr>
            <a:r>
              <a:rPr lang="cs-CZ" altLang="en-US" sz="2000" b="1" dirty="0">
                <a:ea typeface="+mn-ea"/>
                <a:cs typeface="+mn-cs"/>
              </a:rPr>
              <a:t>K2.1 – vrbové křoviny  hlinitých a písčitých náplavů (</a:t>
            </a:r>
            <a:r>
              <a:rPr lang="cs-CZ" altLang="en-US" sz="2000" b="1" i="1" dirty="0">
                <a:ea typeface="+mn-ea"/>
                <a:cs typeface="+mn-cs"/>
              </a:rPr>
              <a:t>Salix viminalis</a:t>
            </a:r>
            <a:r>
              <a:rPr lang="cs-CZ" altLang="en-US" sz="2000" b="1" dirty="0">
                <a:ea typeface="+mn-ea"/>
                <a:cs typeface="+mn-cs"/>
              </a:rPr>
              <a:t>)</a:t>
            </a:r>
          </a:p>
          <a:p>
            <a:pPr marL="742950" lvl="2" indent="-342900" eaLnBrk="1" hangingPunct="1">
              <a:spcBef>
                <a:spcPts val="400"/>
              </a:spcBef>
              <a:buSzPct val="75000"/>
              <a:buFont typeface="Calibri" panose="020F0502020204030204" pitchFamily="34" charset="0"/>
              <a:buChar char="‒"/>
              <a:defRPr/>
            </a:pPr>
            <a:r>
              <a:rPr lang="cs-CZ" altLang="en-US" sz="2000" b="1" dirty="0">
                <a:ea typeface="+mn-ea"/>
                <a:cs typeface="+mn-cs"/>
              </a:rPr>
              <a:t>K2.2 – vrbové křoviny štěrkových náplavů (</a:t>
            </a:r>
            <a:r>
              <a:rPr lang="cs-CZ" altLang="en-US" sz="2000" b="1" i="1" dirty="0">
                <a:ea typeface="+mn-ea"/>
                <a:cs typeface="+mn-cs"/>
              </a:rPr>
              <a:t>Salix daphnoides</a:t>
            </a:r>
            <a:r>
              <a:rPr lang="cs-CZ" altLang="en-US" sz="2000" b="1" dirty="0">
                <a:ea typeface="+mn-ea"/>
                <a:cs typeface="+mn-cs"/>
              </a:rPr>
              <a:t>, </a:t>
            </a:r>
            <a:r>
              <a:rPr lang="cs-CZ" altLang="en-US" sz="2000" b="1" i="1" dirty="0">
                <a:ea typeface="+mn-ea"/>
                <a:cs typeface="+mn-cs"/>
              </a:rPr>
              <a:t>S. eleagnos</a:t>
            </a:r>
            <a:r>
              <a:rPr lang="cs-CZ" altLang="en-US" sz="2000" b="1" dirty="0">
                <a:ea typeface="+mn-ea"/>
                <a:cs typeface="+mn-cs"/>
              </a:rPr>
              <a:t>)</a:t>
            </a:r>
          </a:p>
          <a:p>
            <a:pPr marL="342900" lvl="1" indent="-342900" eaLnBrk="1" hangingPunct="1">
              <a:spcBef>
                <a:spcPts val="400"/>
              </a:spcBef>
              <a:buSzPct val="75000"/>
              <a:buFont typeface="Calibri" panose="020F0502020204030204" pitchFamily="34" charset="0"/>
              <a:buChar char="‒"/>
              <a:defRPr/>
            </a:pPr>
            <a:r>
              <a:rPr lang="cs-CZ" altLang="en-US" sz="2400" b="1" dirty="0">
                <a:ea typeface="+mn-ea"/>
                <a:cs typeface="+mn-cs"/>
              </a:rPr>
              <a:t>K3 – vysoké mezofilní a xerofilní křoviny (</a:t>
            </a:r>
            <a:r>
              <a:rPr lang="cs-CZ" altLang="en-US" sz="2400" b="1" i="1" dirty="0">
                <a:ea typeface="+mn-ea"/>
                <a:cs typeface="+mn-cs"/>
              </a:rPr>
              <a:t>Cornus sanguinea</a:t>
            </a:r>
            <a:r>
              <a:rPr lang="cs-CZ" altLang="en-US" sz="2400" b="1" dirty="0">
                <a:ea typeface="+mn-ea"/>
                <a:cs typeface="+mn-cs"/>
              </a:rPr>
              <a:t>, </a:t>
            </a:r>
            <a:r>
              <a:rPr lang="cs-CZ" altLang="en-US" sz="2400" b="1" i="1" dirty="0">
                <a:ea typeface="+mn-ea"/>
                <a:cs typeface="+mn-cs"/>
              </a:rPr>
              <a:t>Crataegus </a:t>
            </a:r>
            <a:r>
              <a:rPr lang="cs-CZ" altLang="en-US" sz="2400" b="1" dirty="0">
                <a:ea typeface="+mn-ea"/>
                <a:cs typeface="+mn-cs"/>
              </a:rPr>
              <a:t>spp., </a:t>
            </a:r>
            <a:r>
              <a:rPr lang="cs-CZ" altLang="en-US" sz="2400" b="1" i="1" dirty="0">
                <a:ea typeface="+mn-ea"/>
                <a:cs typeface="+mn-cs"/>
              </a:rPr>
              <a:t>Corylus avellana</a:t>
            </a:r>
            <a:r>
              <a:rPr lang="cs-CZ" altLang="en-US" sz="2400" b="1" dirty="0">
                <a:ea typeface="+mn-ea"/>
                <a:cs typeface="+mn-cs"/>
              </a:rPr>
              <a:t>, </a:t>
            </a:r>
            <a:r>
              <a:rPr lang="cs-CZ" altLang="en-US" sz="2400" b="1" i="1" dirty="0">
                <a:ea typeface="+mn-ea"/>
                <a:cs typeface="+mn-cs"/>
              </a:rPr>
              <a:t>Prunus spinosa</a:t>
            </a:r>
            <a:r>
              <a:rPr lang="cs-CZ" altLang="en-US" sz="2400" b="1" dirty="0">
                <a:ea typeface="+mn-ea"/>
                <a:cs typeface="+mn-cs"/>
              </a:rPr>
              <a:t>, </a:t>
            </a:r>
            <a:r>
              <a:rPr lang="cs-CZ" altLang="en-US" sz="2400" b="1" i="1" dirty="0">
                <a:ea typeface="+mn-ea"/>
                <a:cs typeface="+mn-cs"/>
              </a:rPr>
              <a:t>Ligustrum vulgare </a:t>
            </a:r>
            <a:r>
              <a:rPr lang="cs-CZ" altLang="en-US" sz="2400" b="1" dirty="0">
                <a:ea typeface="+mn-ea"/>
                <a:cs typeface="+mn-cs"/>
              </a:rPr>
              <a:t>aj.)</a:t>
            </a:r>
          </a:p>
          <a:p>
            <a:pPr marL="342900" lvl="1" indent="-342900" eaLnBrk="1" hangingPunct="1">
              <a:spcBef>
                <a:spcPts val="400"/>
              </a:spcBef>
              <a:buSzPct val="75000"/>
              <a:buFont typeface="Calibri" panose="020F0502020204030204" pitchFamily="34" charset="0"/>
              <a:buChar char="‒"/>
              <a:defRPr/>
            </a:pPr>
            <a:r>
              <a:rPr lang="cs-CZ" altLang="en-US" sz="2400" b="1" dirty="0">
                <a:ea typeface="+mn-ea"/>
                <a:cs typeface="+mn-cs"/>
              </a:rPr>
              <a:t>K4 – nízké xerofilní křoviny (</a:t>
            </a:r>
            <a:r>
              <a:rPr lang="cs-CZ" altLang="en-US" sz="2400" b="1" i="1" dirty="0">
                <a:ea typeface="+mn-ea"/>
                <a:cs typeface="+mn-cs"/>
              </a:rPr>
              <a:t>Cotoneaster </a:t>
            </a:r>
            <a:r>
              <a:rPr lang="cs-CZ" altLang="en-US" sz="2400" b="1" dirty="0">
                <a:ea typeface="+mn-ea"/>
                <a:cs typeface="+mn-cs"/>
              </a:rPr>
              <a:t>spp., </a:t>
            </a:r>
            <a:r>
              <a:rPr lang="cs-CZ" altLang="en-US" sz="2400" b="1" i="1" dirty="0">
                <a:ea typeface="+mn-ea"/>
                <a:cs typeface="+mn-cs"/>
              </a:rPr>
              <a:t>Prunus fruticosa</a:t>
            </a:r>
            <a:r>
              <a:rPr lang="cs-CZ" altLang="en-US" sz="2400" b="1" dirty="0">
                <a:ea typeface="+mn-ea"/>
                <a:cs typeface="+mn-cs"/>
              </a:rPr>
              <a:t>, Rosa gallica, </a:t>
            </a:r>
            <a:r>
              <a:rPr lang="cs-CZ" altLang="en-US" sz="2400" b="1" i="1" dirty="0">
                <a:ea typeface="+mn-ea"/>
                <a:cs typeface="+mn-cs"/>
              </a:rPr>
              <a:t>Rosa spinosissima</a:t>
            </a:r>
            <a:r>
              <a:rPr lang="cs-CZ" altLang="en-US" sz="2400" b="1" dirty="0">
                <a:ea typeface="+mn-ea"/>
                <a:cs typeface="+mn-cs"/>
              </a:rPr>
              <a:t>)</a:t>
            </a:r>
          </a:p>
        </p:txBody>
      </p:sp>
      <p:pic>
        <p:nvPicPr>
          <p:cNvPr id="116740" name="Obrázek 1">
            <a:extLst>
              <a:ext uri="{FF2B5EF4-FFF2-40B4-BE49-F238E27FC236}">
                <a16:creationId xmlns:a16="http://schemas.microsoft.com/office/drawing/2014/main" id="{CE0F540E-3793-83E7-0815-6ABDE74FC2F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1175" y="4830763"/>
            <a:ext cx="304165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31463104-A293-4ADC-620B-3120B14E84D0}"/>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L – lesy </a:t>
            </a:r>
          </a:p>
        </p:txBody>
      </p:sp>
      <p:sp>
        <p:nvSpPr>
          <p:cNvPr id="112643" name="Rectangle 3">
            <a:extLst>
              <a:ext uri="{FF2B5EF4-FFF2-40B4-BE49-F238E27FC236}">
                <a16:creationId xmlns:a16="http://schemas.microsoft.com/office/drawing/2014/main" id="{5DE05A32-3EE5-4B4A-DC12-EA8C49448E24}"/>
              </a:ext>
            </a:extLst>
          </p:cNvPr>
          <p:cNvSpPr>
            <a:spLocks noGrp="1" noChangeArrowheads="1"/>
          </p:cNvSpPr>
          <p:nvPr>
            <p:ph type="body" idx="1"/>
          </p:nvPr>
        </p:nvSpPr>
        <p:spPr>
          <a:xfrm>
            <a:off x="115888" y="908050"/>
            <a:ext cx="8570912" cy="5073650"/>
          </a:xfrm>
        </p:spPr>
        <p:txBody>
          <a:bodyPr/>
          <a:lstStyle/>
          <a:p>
            <a:pPr marL="358775" lvl="1" indent="-358775" eaLnBrk="1" hangingPunct="1">
              <a:defRPr/>
            </a:pPr>
            <a:r>
              <a:rPr lang="cs-CZ" altLang="en-US" sz="2400" b="1" dirty="0">
                <a:ea typeface="+mn-ea"/>
                <a:cs typeface="+mn-cs"/>
              </a:rPr>
              <a:t>potenciální vegetace většiny našeho území</a:t>
            </a:r>
          </a:p>
          <a:p>
            <a:pPr marL="358775" lvl="1" indent="-358775" eaLnBrk="1" hangingPunct="1">
              <a:defRPr/>
            </a:pPr>
            <a:r>
              <a:rPr lang="cs-CZ" altLang="en-US" sz="2400" b="1" dirty="0">
                <a:ea typeface="+mn-ea"/>
                <a:cs typeface="+mn-cs"/>
              </a:rPr>
              <a:t>typickým znakem je patrovitost</a:t>
            </a:r>
          </a:p>
          <a:p>
            <a:pPr marL="358775" lvl="1" indent="-358775" eaLnBrk="1" hangingPunct="1">
              <a:defRPr/>
            </a:pPr>
            <a:r>
              <a:rPr lang="cs-CZ" altLang="en-US" sz="2400" b="1" i="1" dirty="0">
                <a:ea typeface="+mn-ea"/>
                <a:cs typeface="+mn-cs"/>
              </a:rPr>
              <a:t>Carpino-Fagetea</a:t>
            </a:r>
            <a:r>
              <a:rPr lang="cs-CZ" altLang="en-US" sz="2400" b="1" dirty="0">
                <a:ea typeface="+mn-ea"/>
                <a:cs typeface="+mn-cs"/>
              </a:rPr>
              <a:t>, </a:t>
            </a:r>
            <a:r>
              <a:rPr lang="cs-CZ" altLang="en-US" sz="2400" b="1" i="1" dirty="0">
                <a:ea typeface="+mn-ea"/>
                <a:cs typeface="+mn-cs"/>
              </a:rPr>
              <a:t>Alnetea glutinosae</a:t>
            </a:r>
            <a:r>
              <a:rPr lang="cs-CZ" altLang="en-US" sz="2400" b="1" dirty="0">
                <a:ea typeface="+mn-ea"/>
                <a:cs typeface="+mn-cs"/>
              </a:rPr>
              <a:t>, </a:t>
            </a:r>
            <a:r>
              <a:rPr lang="cs-CZ" altLang="en-US" sz="2400" b="1" i="1" dirty="0">
                <a:ea typeface="+mn-ea"/>
                <a:cs typeface="+mn-cs"/>
              </a:rPr>
              <a:t>Vaccinio-Piceetea</a:t>
            </a:r>
            <a:r>
              <a:rPr lang="cs-CZ" altLang="en-US" sz="2400" b="1" dirty="0">
                <a:ea typeface="+mn-ea"/>
                <a:cs typeface="+mn-cs"/>
              </a:rPr>
              <a:t>...</a:t>
            </a:r>
          </a:p>
          <a:p>
            <a:pPr marL="358775" lvl="1" indent="-358775" eaLnBrk="1" hangingPunct="1">
              <a:defRPr/>
            </a:pPr>
            <a:r>
              <a:rPr lang="cs-CZ" altLang="en-US" sz="2400" b="1" dirty="0">
                <a:ea typeface="+mn-ea"/>
                <a:cs typeface="+mn-cs"/>
              </a:rPr>
              <a:t>L1 – mokřadní olšiny</a:t>
            </a:r>
          </a:p>
          <a:p>
            <a:pPr marL="358775" lvl="1" indent="-358775" eaLnBrk="1" hangingPunct="1">
              <a:defRPr/>
            </a:pPr>
            <a:r>
              <a:rPr lang="cs-CZ" altLang="en-US" sz="2400" b="1" dirty="0">
                <a:ea typeface="+mn-ea"/>
                <a:cs typeface="+mn-cs"/>
              </a:rPr>
              <a:t>L2 – lužní lesy</a:t>
            </a:r>
          </a:p>
          <a:p>
            <a:pPr marL="758825" lvl="2" indent="-358775" eaLnBrk="1" hangingPunct="1">
              <a:defRPr/>
            </a:pPr>
            <a:r>
              <a:rPr lang="cs-CZ" altLang="en-US" sz="2000" b="1" dirty="0">
                <a:ea typeface="+mn-ea"/>
                <a:cs typeface="+mn-cs"/>
              </a:rPr>
              <a:t>L2.1 – Horské olšiny s olší šedou</a:t>
            </a:r>
          </a:p>
          <a:p>
            <a:pPr marL="758825" lvl="2" indent="-358775" eaLnBrk="1" hangingPunct="1">
              <a:defRPr/>
            </a:pPr>
            <a:r>
              <a:rPr lang="cs-CZ" altLang="en-US" sz="2000" b="1" dirty="0">
                <a:ea typeface="+mn-ea"/>
                <a:cs typeface="+mn-cs"/>
              </a:rPr>
              <a:t>L2.2 – Údolní jasanovo olšové luhy</a:t>
            </a:r>
          </a:p>
          <a:p>
            <a:pPr marL="758825" lvl="2" indent="-358775" eaLnBrk="1" hangingPunct="1">
              <a:defRPr/>
            </a:pPr>
            <a:r>
              <a:rPr lang="cs-CZ" altLang="en-US" sz="2000" b="1" dirty="0">
                <a:ea typeface="+mn-ea"/>
                <a:cs typeface="+mn-cs"/>
              </a:rPr>
              <a:t>L2.3 – Tvrdé luhy nížinných řek</a:t>
            </a:r>
          </a:p>
          <a:p>
            <a:pPr marL="758825" lvl="2" indent="-358775" eaLnBrk="1" hangingPunct="1">
              <a:defRPr/>
            </a:pPr>
            <a:r>
              <a:rPr lang="cs-CZ" altLang="en-US" sz="2000" b="1" dirty="0">
                <a:ea typeface="+mn-ea"/>
                <a:cs typeface="+mn-cs"/>
              </a:rPr>
              <a:t>L2.4 – Měkké luhy nížinných řek</a:t>
            </a:r>
          </a:p>
          <a:p>
            <a:pPr marL="358775" lvl="1" indent="-358775" eaLnBrk="1" hangingPunct="1">
              <a:defRPr/>
            </a:pPr>
            <a:r>
              <a:rPr lang="cs-CZ" altLang="en-US" sz="2400" b="1" dirty="0">
                <a:ea typeface="+mn-ea"/>
                <a:cs typeface="+mn-cs"/>
              </a:rPr>
              <a:t>L3 – dubohabřiny</a:t>
            </a:r>
          </a:p>
          <a:p>
            <a:pPr marL="758825" lvl="2" indent="-358775" eaLnBrk="1" hangingPunct="1">
              <a:defRPr/>
            </a:pPr>
            <a:r>
              <a:rPr lang="cs-CZ" altLang="en-US" sz="2000" b="1" dirty="0">
                <a:ea typeface="+mn-ea"/>
                <a:cs typeface="+mn-cs"/>
              </a:rPr>
              <a:t>L3.1 – Hercynské dubohabřiny</a:t>
            </a:r>
          </a:p>
          <a:p>
            <a:pPr marL="758825" lvl="2" indent="-358775" eaLnBrk="1" hangingPunct="1">
              <a:defRPr/>
            </a:pPr>
            <a:r>
              <a:rPr lang="cs-CZ" altLang="en-US" sz="2000" b="1" dirty="0">
                <a:ea typeface="+mn-ea"/>
                <a:cs typeface="+mn-cs"/>
              </a:rPr>
              <a:t>L3.2 – Polonské dubohabřiny</a:t>
            </a:r>
          </a:p>
          <a:p>
            <a:pPr marL="758825" lvl="2" indent="-358775" eaLnBrk="1" hangingPunct="1">
              <a:defRPr/>
            </a:pPr>
            <a:r>
              <a:rPr lang="cs-CZ" altLang="en-US" sz="2000" b="1" dirty="0">
                <a:ea typeface="+mn-ea"/>
                <a:cs typeface="+mn-cs"/>
              </a:rPr>
              <a:t>L3.3 – Karpatské dubohabřiny</a:t>
            </a:r>
          </a:p>
          <a:p>
            <a:pPr marL="758825" lvl="2" indent="-358775" eaLnBrk="1" hangingPunct="1">
              <a:defRPr/>
            </a:pPr>
            <a:r>
              <a:rPr lang="cs-CZ" altLang="en-US" sz="2000" b="1" dirty="0">
                <a:ea typeface="+mn-ea"/>
                <a:cs typeface="+mn-cs"/>
              </a:rPr>
              <a:t>L3.4 – Panonské dubohabřiny</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C925B9C7-FF08-463B-E57D-EC8A8F7E4368}"/>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L – lesy </a:t>
            </a:r>
          </a:p>
        </p:txBody>
      </p:sp>
      <p:sp>
        <p:nvSpPr>
          <p:cNvPr id="112643" name="Rectangle 3">
            <a:extLst>
              <a:ext uri="{FF2B5EF4-FFF2-40B4-BE49-F238E27FC236}">
                <a16:creationId xmlns:a16="http://schemas.microsoft.com/office/drawing/2014/main" id="{6C7766AF-495B-5DCF-2911-6402A3B6F2FA}"/>
              </a:ext>
            </a:extLst>
          </p:cNvPr>
          <p:cNvSpPr>
            <a:spLocks noGrp="1" noChangeArrowheads="1"/>
          </p:cNvSpPr>
          <p:nvPr>
            <p:ph type="body" idx="1"/>
          </p:nvPr>
        </p:nvSpPr>
        <p:spPr>
          <a:xfrm>
            <a:off x="115888" y="908050"/>
            <a:ext cx="8570912" cy="5073650"/>
          </a:xfrm>
        </p:spPr>
        <p:txBody>
          <a:bodyPr/>
          <a:lstStyle/>
          <a:p>
            <a:pPr marL="358775" lvl="1" indent="-358775" eaLnBrk="1" hangingPunct="1">
              <a:defRPr/>
            </a:pPr>
            <a:r>
              <a:rPr lang="cs-CZ" altLang="en-US" sz="2400" b="1" dirty="0">
                <a:ea typeface="+mn-ea"/>
                <a:cs typeface="+mn-cs"/>
              </a:rPr>
              <a:t>L4 – Suťové lesy</a:t>
            </a:r>
          </a:p>
          <a:p>
            <a:pPr marL="358775" lvl="1" indent="-358775" eaLnBrk="1" hangingPunct="1">
              <a:defRPr/>
            </a:pPr>
            <a:r>
              <a:rPr lang="cs-CZ" altLang="en-US" sz="2400" b="1" dirty="0">
                <a:ea typeface="+mn-ea"/>
                <a:cs typeface="+mn-cs"/>
              </a:rPr>
              <a:t>L5 – Bučiny</a:t>
            </a:r>
          </a:p>
          <a:p>
            <a:pPr marL="758825" lvl="2" indent="-358775" eaLnBrk="1" hangingPunct="1">
              <a:defRPr/>
            </a:pPr>
            <a:r>
              <a:rPr lang="cs-CZ" altLang="en-US" sz="2000" b="1" dirty="0">
                <a:ea typeface="+mn-ea"/>
                <a:cs typeface="+mn-cs"/>
              </a:rPr>
              <a:t>L5.1 – Květnaté bučiny</a:t>
            </a:r>
          </a:p>
          <a:p>
            <a:pPr marL="758825" lvl="2" indent="-358775" eaLnBrk="1" hangingPunct="1">
              <a:defRPr/>
            </a:pPr>
            <a:r>
              <a:rPr lang="cs-CZ" altLang="en-US" sz="2000" b="1" dirty="0">
                <a:ea typeface="+mn-ea"/>
                <a:cs typeface="+mn-cs"/>
              </a:rPr>
              <a:t>L5.2 – Horské klenové bučiny</a:t>
            </a:r>
          </a:p>
          <a:p>
            <a:pPr marL="758825" lvl="2" indent="-358775" eaLnBrk="1" hangingPunct="1">
              <a:defRPr/>
            </a:pPr>
            <a:r>
              <a:rPr lang="cs-CZ" altLang="en-US" sz="2000" b="1" dirty="0">
                <a:ea typeface="+mn-ea"/>
                <a:cs typeface="+mn-cs"/>
              </a:rPr>
              <a:t>L5.3 – Vápnomilné bučiny</a:t>
            </a:r>
          </a:p>
          <a:p>
            <a:pPr marL="758825" lvl="2" indent="-358775" eaLnBrk="1" hangingPunct="1">
              <a:defRPr/>
            </a:pPr>
            <a:r>
              <a:rPr lang="cs-CZ" altLang="en-US" sz="2000" b="1" dirty="0">
                <a:ea typeface="+mn-ea"/>
                <a:cs typeface="+mn-cs"/>
              </a:rPr>
              <a:t>L5.4 – Acidofilní bučiny</a:t>
            </a:r>
          </a:p>
          <a:p>
            <a:pPr marL="358775" lvl="1" indent="-358775" eaLnBrk="1" hangingPunct="1">
              <a:defRPr/>
            </a:pPr>
            <a:r>
              <a:rPr lang="cs-CZ" altLang="en-US" sz="2400" b="1" dirty="0">
                <a:ea typeface="+mn-ea"/>
                <a:cs typeface="+mn-cs"/>
              </a:rPr>
              <a:t>L6 – teplomilné doubravy</a:t>
            </a:r>
          </a:p>
          <a:p>
            <a:pPr marL="857250" lvl="2" indent="-457200" eaLnBrk="1" hangingPunct="1">
              <a:defRPr/>
            </a:pPr>
            <a:r>
              <a:rPr lang="cs-CZ" altLang="en-US" sz="2000" b="1" dirty="0">
                <a:ea typeface="+mn-ea"/>
                <a:cs typeface="+mn-cs"/>
              </a:rPr>
              <a:t>L6.1 – Perialpidské bazifilní teplomilné doubravy</a:t>
            </a:r>
          </a:p>
          <a:p>
            <a:pPr marL="857250" lvl="2" indent="-457200" eaLnBrk="1" hangingPunct="1">
              <a:defRPr/>
            </a:pPr>
            <a:r>
              <a:rPr lang="cs-CZ" altLang="en-US" sz="2000" b="1" dirty="0">
                <a:ea typeface="+mn-ea"/>
                <a:cs typeface="+mn-cs"/>
              </a:rPr>
              <a:t>L6.2 – Panonské teplomilné doubravy na spraši</a:t>
            </a:r>
          </a:p>
          <a:p>
            <a:pPr marL="857250" lvl="2" indent="-457200" eaLnBrk="1" hangingPunct="1">
              <a:defRPr/>
            </a:pPr>
            <a:r>
              <a:rPr lang="cs-CZ" altLang="en-US" sz="2000" b="1" dirty="0">
                <a:ea typeface="+mn-ea"/>
                <a:cs typeface="+mn-cs"/>
              </a:rPr>
              <a:t>L6.3 – Panonské teplomilné doubravy na písku</a:t>
            </a:r>
          </a:p>
          <a:p>
            <a:pPr marL="857250" lvl="2" indent="-457200" eaLnBrk="1" hangingPunct="1">
              <a:defRPr/>
            </a:pPr>
            <a:r>
              <a:rPr lang="cs-CZ" altLang="en-US" sz="2000" b="1" dirty="0">
                <a:ea typeface="+mn-ea"/>
                <a:cs typeface="+mn-cs"/>
              </a:rPr>
              <a:t>L6.4 – Středoevropské bazifilní teplomilné doubravy</a:t>
            </a:r>
          </a:p>
          <a:p>
            <a:pPr marL="857250" lvl="2" indent="-457200" eaLnBrk="1" hangingPunct="1">
              <a:defRPr/>
            </a:pPr>
            <a:r>
              <a:rPr lang="cs-CZ" altLang="en-US" sz="2000" b="1" dirty="0">
                <a:ea typeface="+mn-ea"/>
                <a:cs typeface="+mn-cs"/>
              </a:rPr>
              <a:t>L6.5 – Acidofilní teplomilné doubravy</a:t>
            </a: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D39E25B9-B7DA-63A7-CFAD-EAE4A36C8B65}"/>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L – lesy </a:t>
            </a:r>
          </a:p>
        </p:txBody>
      </p:sp>
      <p:sp>
        <p:nvSpPr>
          <p:cNvPr id="112643" name="Rectangle 3">
            <a:extLst>
              <a:ext uri="{FF2B5EF4-FFF2-40B4-BE49-F238E27FC236}">
                <a16:creationId xmlns:a16="http://schemas.microsoft.com/office/drawing/2014/main" id="{827B944B-F72B-8DA4-33D6-5CE06E262EB1}"/>
              </a:ext>
            </a:extLst>
          </p:cNvPr>
          <p:cNvSpPr>
            <a:spLocks noGrp="1" noChangeArrowheads="1"/>
          </p:cNvSpPr>
          <p:nvPr>
            <p:ph type="body" idx="1"/>
          </p:nvPr>
        </p:nvSpPr>
        <p:spPr>
          <a:xfrm>
            <a:off x="115888" y="908050"/>
            <a:ext cx="8570912" cy="5073650"/>
          </a:xfrm>
        </p:spPr>
        <p:txBody>
          <a:bodyPr/>
          <a:lstStyle/>
          <a:p>
            <a:pPr marL="358775" lvl="1" indent="-358775" eaLnBrk="1" hangingPunct="1">
              <a:defRPr/>
            </a:pPr>
            <a:r>
              <a:rPr lang="cs-CZ" altLang="en-US" sz="2400" b="1" dirty="0">
                <a:ea typeface="+mn-ea"/>
                <a:cs typeface="+mn-cs"/>
              </a:rPr>
              <a:t>L7 – Acidofilní doubravy</a:t>
            </a:r>
          </a:p>
          <a:p>
            <a:pPr marL="758825" lvl="2" indent="-358775" eaLnBrk="1" hangingPunct="1">
              <a:defRPr/>
            </a:pPr>
            <a:r>
              <a:rPr lang="cs-CZ" altLang="en-US" sz="2000" b="1" dirty="0">
                <a:ea typeface="+mn-ea"/>
                <a:cs typeface="+mn-cs"/>
              </a:rPr>
              <a:t>L7.1 – Suché acidofilní doubravy</a:t>
            </a:r>
          </a:p>
          <a:p>
            <a:pPr marL="758825" lvl="2" indent="-358775" eaLnBrk="1" hangingPunct="1">
              <a:defRPr/>
            </a:pPr>
            <a:r>
              <a:rPr lang="cs-CZ" altLang="en-US" sz="2000" b="1" dirty="0">
                <a:ea typeface="+mn-ea"/>
                <a:cs typeface="+mn-cs"/>
              </a:rPr>
              <a:t>L7.2 – Vlhké acidofilní doubravy</a:t>
            </a:r>
          </a:p>
          <a:p>
            <a:pPr marL="758825" lvl="2" indent="-358775" eaLnBrk="1" hangingPunct="1">
              <a:defRPr/>
            </a:pPr>
            <a:r>
              <a:rPr lang="cs-CZ" altLang="en-US" sz="2000" b="1" dirty="0">
                <a:ea typeface="+mn-ea"/>
                <a:cs typeface="+mn-cs"/>
              </a:rPr>
              <a:t>L7.3 – Subkontinentální borové doubravy</a:t>
            </a:r>
          </a:p>
          <a:p>
            <a:pPr marL="758825" lvl="2" indent="-358775" eaLnBrk="1" hangingPunct="1">
              <a:defRPr/>
            </a:pPr>
            <a:r>
              <a:rPr lang="cs-CZ" altLang="en-US" sz="2000" b="1" dirty="0">
                <a:ea typeface="+mn-ea"/>
                <a:cs typeface="+mn-cs"/>
              </a:rPr>
              <a:t>L7.4 – Acidofilní doubravy na písku</a:t>
            </a:r>
          </a:p>
          <a:p>
            <a:pPr marL="358775" lvl="1" indent="-358775" eaLnBrk="1" hangingPunct="1">
              <a:defRPr/>
            </a:pPr>
            <a:r>
              <a:rPr lang="cs-CZ" altLang="en-US" sz="2400" b="1" dirty="0">
                <a:ea typeface="+mn-ea"/>
                <a:cs typeface="+mn-cs"/>
              </a:rPr>
              <a:t>L8 – Suché bory</a:t>
            </a:r>
          </a:p>
          <a:p>
            <a:pPr marL="758825" lvl="2" indent="-358775" eaLnBrk="1" hangingPunct="1">
              <a:defRPr/>
            </a:pPr>
            <a:r>
              <a:rPr lang="cs-CZ" altLang="en-US" sz="2000" b="1" dirty="0">
                <a:ea typeface="+mn-ea"/>
                <a:cs typeface="+mn-cs"/>
              </a:rPr>
              <a:t>L8.1 – Boreokontinentální bory</a:t>
            </a:r>
          </a:p>
          <a:p>
            <a:pPr marL="758825" lvl="2" indent="-358775" eaLnBrk="1" hangingPunct="1">
              <a:defRPr/>
            </a:pPr>
            <a:r>
              <a:rPr lang="cs-CZ" altLang="en-US" sz="2000" b="1" dirty="0">
                <a:ea typeface="+mn-ea"/>
                <a:cs typeface="+mn-cs"/>
              </a:rPr>
              <a:t>L8.2 – Lesostepní bory</a:t>
            </a:r>
          </a:p>
          <a:p>
            <a:pPr marL="758825" lvl="2" indent="-358775" eaLnBrk="1" hangingPunct="1">
              <a:defRPr/>
            </a:pPr>
            <a:r>
              <a:rPr lang="cs-CZ" altLang="en-US" sz="2000" b="1" dirty="0">
                <a:ea typeface="+mn-ea"/>
                <a:cs typeface="+mn-cs"/>
              </a:rPr>
              <a:t>L8.3 – Perialpidské hadcové bory</a:t>
            </a:r>
          </a:p>
          <a:p>
            <a:pPr marL="358775" lvl="1" indent="-358775" eaLnBrk="1" hangingPunct="1">
              <a:defRPr/>
            </a:pPr>
            <a:r>
              <a:rPr lang="cs-CZ" altLang="en-US" sz="2400" b="1" dirty="0">
                <a:ea typeface="+mn-ea"/>
                <a:cs typeface="+mn-cs"/>
              </a:rPr>
              <a:t>L9 – Smrčiny („přirozené horské“)</a:t>
            </a:r>
          </a:p>
          <a:p>
            <a:pPr marL="758825" lvl="2" indent="-358775" eaLnBrk="1" hangingPunct="1">
              <a:defRPr/>
            </a:pPr>
            <a:r>
              <a:rPr lang="cs-CZ" altLang="en-US" sz="2000" b="1" dirty="0">
                <a:ea typeface="+mn-ea"/>
                <a:cs typeface="+mn-cs"/>
              </a:rPr>
              <a:t>L9.1 – Horské třtinové smrčiny</a:t>
            </a:r>
          </a:p>
          <a:p>
            <a:pPr marL="758825" lvl="2" indent="-358775" eaLnBrk="1" hangingPunct="1">
              <a:defRPr/>
            </a:pPr>
            <a:r>
              <a:rPr lang="cs-CZ" altLang="en-US" sz="2000" b="1" dirty="0">
                <a:ea typeface="+mn-ea"/>
                <a:cs typeface="+mn-cs"/>
              </a:rPr>
              <a:t>L9.2 – Rašelinné a podmáčené smrčiny</a:t>
            </a:r>
          </a:p>
          <a:p>
            <a:pPr marL="758825" lvl="2" indent="-358775" eaLnBrk="1" hangingPunct="1">
              <a:defRPr/>
            </a:pPr>
            <a:r>
              <a:rPr lang="cs-CZ" altLang="en-US" sz="2000" b="1" dirty="0">
                <a:ea typeface="+mn-ea"/>
                <a:cs typeface="+mn-cs"/>
              </a:rPr>
              <a:t>L9.3 – Horské papratkové smrčiny</a:t>
            </a:r>
          </a:p>
          <a:p>
            <a:pPr marL="400050" lvl="2" indent="0" eaLnBrk="1" hangingPunct="1">
              <a:buFontTx/>
              <a:buNone/>
              <a:defRPr/>
            </a:pPr>
            <a:endParaRPr lang="cs-CZ" altLang="en-US" sz="2000" b="1" dirty="0">
              <a:ea typeface="+mn-ea"/>
              <a:cs typeface="+mn-cs"/>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A3E5531-AE1D-9373-F631-B027A99D67A3}"/>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Klasifikace vegetace</a:t>
            </a:r>
          </a:p>
        </p:txBody>
      </p:sp>
      <p:sp>
        <p:nvSpPr>
          <p:cNvPr id="12291" name="Rectangle 3">
            <a:extLst>
              <a:ext uri="{FF2B5EF4-FFF2-40B4-BE49-F238E27FC236}">
                <a16:creationId xmlns:a16="http://schemas.microsoft.com/office/drawing/2014/main" id="{D9B0FE10-ACEB-DDFE-D7B7-CFAAC911F5AC}"/>
              </a:ext>
            </a:extLst>
          </p:cNvPr>
          <p:cNvSpPr>
            <a:spLocks noGrp="1" noChangeArrowheads="1"/>
          </p:cNvSpPr>
          <p:nvPr>
            <p:ph type="body" idx="1"/>
          </p:nvPr>
        </p:nvSpPr>
        <p:spPr>
          <a:xfrm>
            <a:off x="250825" y="1052513"/>
            <a:ext cx="2881313" cy="504825"/>
          </a:xfrm>
        </p:spPr>
        <p:txBody>
          <a:bodyPr/>
          <a:lstStyle/>
          <a:p>
            <a:pPr eaLnBrk="1" hangingPunct="1">
              <a:lnSpc>
                <a:spcPct val="80000"/>
              </a:lnSpc>
              <a:buFontTx/>
              <a:buNone/>
            </a:pPr>
            <a:r>
              <a:rPr lang="cs-CZ" altLang="en-US" sz="2400" b="1"/>
              <a:t>realita (individua)</a:t>
            </a:r>
          </a:p>
        </p:txBody>
      </p:sp>
      <p:pic>
        <p:nvPicPr>
          <p:cNvPr id="12294" name="Picture 6">
            <a:extLst>
              <a:ext uri="{FF2B5EF4-FFF2-40B4-BE49-F238E27FC236}">
                <a16:creationId xmlns:a16="http://schemas.microsoft.com/office/drawing/2014/main" id="{9B81C3E4-F7C2-EF75-09D7-9AAA4DF9D1E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750" y="1557338"/>
            <a:ext cx="2925763"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a:extLst>
              <a:ext uri="{FF2B5EF4-FFF2-40B4-BE49-F238E27FC236}">
                <a16:creationId xmlns:a16="http://schemas.microsoft.com/office/drawing/2014/main" id="{CD8F2596-8728-0ECF-FF2F-2B07BFA7AC0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825" y="2781300"/>
            <a:ext cx="1951038"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a:extLst>
              <a:ext uri="{FF2B5EF4-FFF2-40B4-BE49-F238E27FC236}">
                <a16:creationId xmlns:a16="http://schemas.microsoft.com/office/drawing/2014/main" id="{64505B32-B7F0-6A0D-BBF1-FF04D6B4543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27088" y="4908550"/>
            <a:ext cx="2925762"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a:extLst>
              <a:ext uri="{FF2B5EF4-FFF2-40B4-BE49-F238E27FC236}">
                <a16:creationId xmlns:a16="http://schemas.microsoft.com/office/drawing/2014/main" id="{53680AA7-59FA-CC3D-CE44-6C2ADF90F5DD}"/>
              </a:ext>
            </a:extLst>
          </p:cNvPr>
          <p:cNvSpPr txBox="1">
            <a:spLocks noChangeArrowheads="1"/>
          </p:cNvSpPr>
          <p:nvPr/>
        </p:nvSpPr>
        <p:spPr bwMode="auto">
          <a:xfrm>
            <a:off x="5724524" y="981075"/>
            <a:ext cx="33480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400" b="1" dirty="0"/>
              <a:t>generalizace (zobecnění) </a:t>
            </a:r>
          </a:p>
        </p:txBody>
      </p:sp>
      <p:sp>
        <p:nvSpPr>
          <p:cNvPr id="12297" name="Line 9">
            <a:extLst>
              <a:ext uri="{FF2B5EF4-FFF2-40B4-BE49-F238E27FC236}">
                <a16:creationId xmlns:a16="http://schemas.microsoft.com/office/drawing/2014/main" id="{4A3CE6E1-1B4A-24E9-8FAD-2F26758BF59C}"/>
              </a:ext>
            </a:extLst>
          </p:cNvPr>
          <p:cNvSpPr>
            <a:spLocks noChangeShapeType="1"/>
          </p:cNvSpPr>
          <p:nvPr/>
        </p:nvSpPr>
        <p:spPr bwMode="auto">
          <a:xfrm>
            <a:off x="3348038" y="1268413"/>
            <a:ext cx="18002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298" name="Line 10">
            <a:extLst>
              <a:ext uri="{FF2B5EF4-FFF2-40B4-BE49-F238E27FC236}">
                <a16:creationId xmlns:a16="http://schemas.microsoft.com/office/drawing/2014/main" id="{9DC285C4-7EC1-9ACC-5812-77E46BB5B7D8}"/>
              </a:ext>
            </a:extLst>
          </p:cNvPr>
          <p:cNvSpPr>
            <a:spLocks noChangeShapeType="1"/>
          </p:cNvSpPr>
          <p:nvPr/>
        </p:nvSpPr>
        <p:spPr bwMode="auto">
          <a:xfrm>
            <a:off x="6507215" y="3429000"/>
            <a:ext cx="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394" name="Text Box 11">
            <a:extLst>
              <a:ext uri="{FF2B5EF4-FFF2-40B4-BE49-F238E27FC236}">
                <a16:creationId xmlns:a16="http://schemas.microsoft.com/office/drawing/2014/main" id="{39507FC5-1716-43A7-A2BC-ED5E37B54698}"/>
              </a:ext>
            </a:extLst>
          </p:cNvPr>
          <p:cNvSpPr txBox="1">
            <a:spLocks noChangeArrowheads="1"/>
          </p:cNvSpPr>
          <p:nvPr/>
        </p:nvSpPr>
        <p:spPr bwMode="auto">
          <a:xfrm>
            <a:off x="5580063" y="4149725"/>
            <a:ext cx="2232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p>
        </p:txBody>
      </p:sp>
      <p:sp>
        <p:nvSpPr>
          <p:cNvPr id="12300" name="Text Box 12">
            <a:extLst>
              <a:ext uri="{FF2B5EF4-FFF2-40B4-BE49-F238E27FC236}">
                <a16:creationId xmlns:a16="http://schemas.microsoft.com/office/drawing/2014/main" id="{5A502D96-41D9-2805-1E51-550C743C9DAA}"/>
              </a:ext>
            </a:extLst>
          </p:cNvPr>
          <p:cNvSpPr txBox="1">
            <a:spLocks noChangeArrowheads="1"/>
          </p:cNvSpPr>
          <p:nvPr/>
        </p:nvSpPr>
        <p:spPr bwMode="auto">
          <a:xfrm>
            <a:off x="3995738" y="3990975"/>
            <a:ext cx="5148262" cy="140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lnSpc>
                <a:spcPct val="80000"/>
              </a:lnSpc>
              <a:spcBef>
                <a:spcPct val="50000"/>
              </a:spcBef>
              <a:buFontTx/>
              <a:buNone/>
            </a:pPr>
            <a:r>
              <a:rPr lang="cs-CZ" altLang="en-US" sz="2400" b="1" dirty="0"/>
              <a:t>typizace (výsledkem je typ, klasifikační jednotka), tedy ± abstraktní jednotka</a:t>
            </a:r>
          </a:p>
          <a:p>
            <a:pPr eaLnBrk="1" hangingPunct="1">
              <a:lnSpc>
                <a:spcPct val="80000"/>
              </a:lnSpc>
              <a:spcBef>
                <a:spcPct val="50000"/>
              </a:spcBef>
              <a:buNone/>
            </a:pPr>
            <a:r>
              <a:rPr lang="cs-CZ" altLang="en-US" sz="1800" dirty="0">
                <a:cs typeface="Calibri" panose="020F0502020204030204" pitchFamily="34" charset="0"/>
              </a:rPr>
              <a:t>= </a:t>
            </a:r>
            <a:r>
              <a:rPr lang="cs-CZ" altLang="cs-CZ" sz="1800" dirty="0">
                <a:cs typeface="Calibri" panose="020F0502020204030204" pitchFamily="34" charset="0"/>
              </a:rPr>
              <a:t>hledání společných znaků</a:t>
            </a:r>
          </a:p>
          <a:p>
            <a:pPr eaLnBrk="1" hangingPunct="1">
              <a:lnSpc>
                <a:spcPct val="80000"/>
              </a:lnSpc>
              <a:spcBef>
                <a:spcPct val="50000"/>
              </a:spcBef>
              <a:buFontTx/>
              <a:buNone/>
            </a:pPr>
            <a:r>
              <a:rPr lang="cs-CZ" altLang="en-US" sz="1800" dirty="0">
                <a:cs typeface="Calibri" panose="020F0502020204030204" pitchFamily="34" charset="0"/>
              </a:rPr>
              <a:t>- typická bučina (GBC), bohatá bučina (LTKS)</a:t>
            </a:r>
          </a:p>
        </p:txBody>
      </p:sp>
      <p:sp>
        <p:nvSpPr>
          <p:cNvPr id="18444" name="TextovéPole 1">
            <a:extLst>
              <a:ext uri="{FF2B5EF4-FFF2-40B4-BE49-F238E27FC236}">
                <a16:creationId xmlns:a16="http://schemas.microsoft.com/office/drawing/2014/main" id="{45CF9647-588B-B69D-8E56-9A88A42FFB7C}"/>
              </a:ext>
            </a:extLst>
          </p:cNvPr>
          <p:cNvSpPr txBox="1">
            <a:spLocks noChangeArrowheads="1"/>
          </p:cNvSpPr>
          <p:nvPr/>
        </p:nvSpPr>
        <p:spPr bwMode="auto">
          <a:xfrm>
            <a:off x="4841875" y="1628775"/>
            <a:ext cx="4230688" cy="180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en-US" sz="1800" dirty="0">
                <a:cs typeface="Calibri" panose="020F0502020204030204" pitchFamily="34" charset="0"/>
              </a:rPr>
              <a:t>dg druhy: buk, samorostlík, kyčelnice...</a:t>
            </a:r>
          </a:p>
          <a:p>
            <a:pPr eaLnBrk="1" hangingPunct="1">
              <a:lnSpc>
                <a:spcPct val="80000"/>
              </a:lnSpc>
              <a:spcBef>
                <a:spcPct val="50000"/>
              </a:spcBef>
              <a:buFontTx/>
              <a:buChar char="-"/>
            </a:pPr>
            <a:r>
              <a:rPr lang="cs-CZ" altLang="en-US" sz="1800" dirty="0">
                <a:cs typeface="Calibri" panose="020F0502020204030204" pitchFamily="34" charset="0"/>
              </a:rPr>
              <a:t> pohoří (400–800 m n. m.), živnější stanoviště, kambizemě, 7 °C, buk konkurenčně nejsilnější</a:t>
            </a:r>
          </a:p>
          <a:p>
            <a:pPr eaLnBrk="1" hangingPunct="1">
              <a:lnSpc>
                <a:spcPct val="80000"/>
              </a:lnSpc>
              <a:spcBef>
                <a:spcPct val="50000"/>
              </a:spcBef>
              <a:buFontTx/>
              <a:buChar char="-"/>
            </a:pPr>
            <a:r>
              <a:rPr lang="cs-CZ" altLang="en-US" sz="1800" dirty="0">
                <a:cs typeface="Calibri" panose="020F0502020204030204" pitchFamily="34" charset="0"/>
              </a:rPr>
              <a:t> ...</a:t>
            </a:r>
          </a:p>
          <a:p>
            <a:pPr>
              <a:spcBef>
                <a:spcPct val="0"/>
              </a:spcBef>
              <a:buFontTx/>
              <a:buNone/>
            </a:pPr>
            <a:endParaRPr lang="cs-CZ" altLang="cs-CZ" sz="1800"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box(in)">
                                      <p:cBhvr>
                                        <p:cTn id="7" dur="500"/>
                                        <p:tgtEl>
                                          <p:spTgt spid="12291">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2294"/>
                                        </p:tgtEl>
                                        <p:attrNameLst>
                                          <p:attrName>style.visibility</p:attrName>
                                        </p:attrNameLst>
                                      </p:cBhvr>
                                      <p:to>
                                        <p:strVal val="visible"/>
                                      </p:to>
                                    </p:set>
                                    <p:animEffect transition="in" filter="box(in)">
                                      <p:cBhvr>
                                        <p:cTn id="10" dur="500"/>
                                        <p:tgtEl>
                                          <p:spTgt spid="1229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12292"/>
                                        </p:tgtEl>
                                        <p:attrNameLst>
                                          <p:attrName>style.visibility</p:attrName>
                                        </p:attrNameLst>
                                      </p:cBhvr>
                                      <p:to>
                                        <p:strVal val="visible"/>
                                      </p:to>
                                    </p:set>
                                    <p:animEffect transition="in" filter="box(in)">
                                      <p:cBhvr>
                                        <p:cTn id="15" dur="500"/>
                                        <p:tgtEl>
                                          <p:spTgt spid="1229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12293"/>
                                        </p:tgtEl>
                                        <p:attrNameLst>
                                          <p:attrName>style.visibility</p:attrName>
                                        </p:attrNameLst>
                                      </p:cBhvr>
                                      <p:to>
                                        <p:strVal val="visible"/>
                                      </p:to>
                                    </p:set>
                                    <p:animEffect transition="in" filter="box(in)">
                                      <p:cBhvr>
                                        <p:cTn id="20" dur="500"/>
                                        <p:tgtEl>
                                          <p:spTgt spid="1229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12297"/>
                                        </p:tgtEl>
                                        <p:attrNameLst>
                                          <p:attrName>style.visibility</p:attrName>
                                        </p:attrNameLst>
                                      </p:cBhvr>
                                      <p:to>
                                        <p:strVal val="visible"/>
                                      </p:to>
                                    </p:set>
                                    <p:animEffect transition="in" filter="box(in)">
                                      <p:cBhvr>
                                        <p:cTn id="25" dur="500"/>
                                        <p:tgtEl>
                                          <p:spTgt spid="1229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8444"/>
                                        </p:tgtEl>
                                        <p:attrNameLst>
                                          <p:attrName>style.visibility</p:attrName>
                                        </p:attrNameLst>
                                      </p:cBhvr>
                                      <p:to>
                                        <p:strVal val="visible"/>
                                      </p:to>
                                    </p:set>
                                    <p:animEffect transition="in" filter="circle(in)">
                                      <p:cBhvr>
                                        <p:cTn id="30" dur="500"/>
                                        <p:tgtEl>
                                          <p:spTgt spid="18444"/>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12295"/>
                                        </p:tgtEl>
                                        <p:attrNameLst>
                                          <p:attrName>style.visibility</p:attrName>
                                        </p:attrNameLst>
                                      </p:cBhvr>
                                      <p:to>
                                        <p:strVal val="visible"/>
                                      </p:to>
                                    </p:set>
                                    <p:animEffect transition="in" filter="box(in)">
                                      <p:cBhvr>
                                        <p:cTn id="33" dur="500"/>
                                        <p:tgtEl>
                                          <p:spTgt spid="1229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nodeType="clickEffect">
                                  <p:stCondLst>
                                    <p:cond delay="0"/>
                                  </p:stCondLst>
                                  <p:childTnLst>
                                    <p:set>
                                      <p:cBhvr>
                                        <p:cTn id="37" dur="1" fill="hold">
                                          <p:stCondLst>
                                            <p:cond delay="0"/>
                                          </p:stCondLst>
                                        </p:cTn>
                                        <p:tgtEl>
                                          <p:spTgt spid="12298"/>
                                        </p:tgtEl>
                                        <p:attrNameLst>
                                          <p:attrName>style.visibility</p:attrName>
                                        </p:attrNameLst>
                                      </p:cBhvr>
                                      <p:to>
                                        <p:strVal val="visible"/>
                                      </p:to>
                                    </p:set>
                                    <p:animEffect transition="in" filter="box(in)">
                                      <p:cBhvr>
                                        <p:cTn id="38" dur="500"/>
                                        <p:tgtEl>
                                          <p:spTgt spid="12298"/>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12300"/>
                                        </p:tgtEl>
                                        <p:attrNameLst>
                                          <p:attrName>style.visibility</p:attrName>
                                        </p:attrNameLst>
                                      </p:cBhvr>
                                      <p:to>
                                        <p:strVal val="visible"/>
                                      </p:to>
                                    </p:set>
                                    <p:animEffect transition="in" filter="box(in)">
                                      <p:cBhvr>
                                        <p:cTn id="41" dur="500"/>
                                        <p:tgtEl>
                                          <p:spTgt spid="1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P spid="12295" grpId="0"/>
      <p:bldP spid="12300" grpId="0"/>
      <p:bldP spid="1844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DB5ED7EA-0862-5BBC-638A-8C681F151740}"/>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L – lesy </a:t>
            </a:r>
          </a:p>
        </p:txBody>
      </p:sp>
      <p:sp>
        <p:nvSpPr>
          <p:cNvPr id="112643" name="Rectangle 3">
            <a:extLst>
              <a:ext uri="{FF2B5EF4-FFF2-40B4-BE49-F238E27FC236}">
                <a16:creationId xmlns:a16="http://schemas.microsoft.com/office/drawing/2014/main" id="{91FD99CE-87E1-D068-87DA-B0AA1F30A170}"/>
              </a:ext>
            </a:extLst>
          </p:cNvPr>
          <p:cNvSpPr>
            <a:spLocks noGrp="1" noChangeArrowheads="1"/>
          </p:cNvSpPr>
          <p:nvPr>
            <p:ph type="body" idx="1"/>
          </p:nvPr>
        </p:nvSpPr>
        <p:spPr>
          <a:xfrm>
            <a:off x="115888" y="908050"/>
            <a:ext cx="8570912" cy="5073650"/>
          </a:xfrm>
        </p:spPr>
        <p:txBody>
          <a:bodyPr/>
          <a:lstStyle/>
          <a:p>
            <a:pPr marL="358775" lvl="1" indent="-358775" eaLnBrk="1" hangingPunct="1">
              <a:defRPr/>
            </a:pPr>
            <a:r>
              <a:rPr lang="cs-CZ" altLang="en-US" sz="2400" b="1" dirty="0">
                <a:ea typeface="+mn-ea"/>
                <a:cs typeface="+mn-cs"/>
              </a:rPr>
              <a:t>L10 – rašelinné lesy</a:t>
            </a:r>
          </a:p>
          <a:p>
            <a:pPr marL="758825" lvl="2" indent="-358775" eaLnBrk="1" hangingPunct="1">
              <a:defRPr/>
            </a:pPr>
            <a:r>
              <a:rPr lang="cs-CZ" altLang="en-US" sz="2000" b="1" dirty="0">
                <a:ea typeface="+mn-ea"/>
                <a:cs typeface="+mn-cs"/>
              </a:rPr>
              <a:t>L10.1 – Rašelinné březiny</a:t>
            </a:r>
          </a:p>
          <a:p>
            <a:pPr marL="758825" lvl="2" indent="-358775" eaLnBrk="1" hangingPunct="1">
              <a:defRPr/>
            </a:pPr>
            <a:r>
              <a:rPr lang="cs-CZ" altLang="en-US" sz="2000" b="1" dirty="0">
                <a:ea typeface="+mn-ea"/>
                <a:cs typeface="+mn-cs"/>
              </a:rPr>
              <a:t>L10.2 – Rašelinné brusnicové bory</a:t>
            </a:r>
          </a:p>
          <a:p>
            <a:pPr marL="758825" lvl="2" indent="-358775" eaLnBrk="1" hangingPunct="1">
              <a:defRPr/>
            </a:pPr>
            <a:r>
              <a:rPr lang="cs-CZ" altLang="en-US" sz="2000" b="1" dirty="0">
                <a:ea typeface="+mn-ea"/>
                <a:cs typeface="+mn-cs"/>
              </a:rPr>
              <a:t>L10.3 – Suchopýrové bory kontinentálních rašelinišť</a:t>
            </a:r>
          </a:p>
          <a:p>
            <a:pPr marL="758825" lvl="2" indent="-358775" eaLnBrk="1" hangingPunct="1">
              <a:defRPr/>
            </a:pPr>
            <a:r>
              <a:rPr lang="cs-CZ" altLang="en-US" sz="2000" b="1" dirty="0">
                <a:ea typeface="+mn-ea"/>
                <a:cs typeface="+mn-cs"/>
              </a:rPr>
              <a:t>L10.4 – </a:t>
            </a:r>
            <a:r>
              <a:rPr lang="cs-CZ" altLang="en-US" sz="2000" b="1" dirty="0" err="1">
                <a:ea typeface="+mn-ea"/>
                <a:cs typeface="+mn-cs"/>
              </a:rPr>
              <a:t>Blatkové</a:t>
            </a:r>
            <a:r>
              <a:rPr lang="cs-CZ" altLang="en-US" sz="2000" b="1" dirty="0">
                <a:ea typeface="+mn-ea"/>
                <a:cs typeface="+mn-cs"/>
              </a:rPr>
              <a:t> bory</a:t>
            </a:r>
          </a:p>
          <a:p>
            <a:pPr marL="758825" lvl="2" indent="-358775" eaLnBrk="1" hangingPunct="1">
              <a:defRPr/>
            </a:pPr>
            <a:endParaRPr lang="cs-CZ" altLang="en-US" sz="2000" b="1" dirty="0">
              <a:ea typeface="+mn-ea"/>
              <a:cs typeface="+mn-cs"/>
            </a:endParaRP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D66FF90B-CA12-13A0-BE90-0D89842835CB}"/>
              </a:ext>
            </a:extLst>
          </p:cNvPr>
          <p:cNvSpPr>
            <a:spLocks noGrp="1" noChangeArrowheads="1"/>
          </p:cNvSpPr>
          <p:nvPr>
            <p:ph type="title"/>
          </p:nvPr>
        </p:nvSpPr>
        <p:spPr>
          <a:xfrm>
            <a:off x="214313" y="274638"/>
            <a:ext cx="8713787" cy="633412"/>
          </a:xfrm>
        </p:spPr>
        <p:txBody>
          <a:bodyPr/>
          <a:lstStyle/>
          <a:p>
            <a:pPr eaLnBrk="1" hangingPunct="1"/>
            <a:r>
              <a:rPr lang="cs-CZ" altLang="cs-CZ" sz="3600" b="1">
                <a:solidFill>
                  <a:schemeClr val="tx1"/>
                </a:solidFill>
              </a:rPr>
              <a:t>X – biotopy silně ovlivněné nebo vytvořené člověkem</a:t>
            </a:r>
          </a:p>
        </p:txBody>
      </p:sp>
      <p:sp>
        <p:nvSpPr>
          <p:cNvPr id="114691" name="Rectangle 3">
            <a:extLst>
              <a:ext uri="{FF2B5EF4-FFF2-40B4-BE49-F238E27FC236}">
                <a16:creationId xmlns:a16="http://schemas.microsoft.com/office/drawing/2014/main" id="{EE26E81A-9CD7-043C-57AB-55A8BF297A44}"/>
              </a:ext>
            </a:extLst>
          </p:cNvPr>
          <p:cNvSpPr>
            <a:spLocks noGrp="1" noChangeArrowheads="1"/>
          </p:cNvSpPr>
          <p:nvPr>
            <p:ph type="body" idx="1"/>
          </p:nvPr>
        </p:nvSpPr>
        <p:spPr>
          <a:xfrm>
            <a:off x="214313" y="1216025"/>
            <a:ext cx="8713787" cy="5000625"/>
          </a:xfrm>
        </p:spPr>
        <p:txBody>
          <a:bodyPr/>
          <a:lstStyle/>
          <a:p>
            <a:pPr marL="285750" lvl="1" eaLnBrk="1" hangingPunct="1">
              <a:defRPr/>
            </a:pPr>
            <a:r>
              <a:rPr lang="cs-CZ" altLang="en-US" sz="2400" b="1" dirty="0">
                <a:ea typeface="+mn-ea"/>
                <a:cs typeface="+mn-cs"/>
              </a:rPr>
              <a:t>podmíněna lidskou činností</a:t>
            </a:r>
          </a:p>
          <a:p>
            <a:pPr marL="285750" lvl="1" eaLnBrk="1" hangingPunct="1">
              <a:defRPr/>
            </a:pPr>
            <a:r>
              <a:rPr lang="cs-CZ" altLang="en-US" sz="2400" b="1" dirty="0">
                <a:ea typeface="+mn-ea"/>
                <a:cs typeface="+mn-cs"/>
              </a:rPr>
              <a:t>musí existovat trvalé rušivé vlivy</a:t>
            </a:r>
          </a:p>
          <a:p>
            <a:pPr marL="285750" lvl="1" eaLnBrk="1" hangingPunct="1">
              <a:defRPr/>
            </a:pPr>
            <a:r>
              <a:rPr lang="cs-CZ" altLang="en-US" sz="2400" b="1" dirty="0">
                <a:ea typeface="+mn-ea"/>
                <a:cs typeface="+mn-cs"/>
              </a:rPr>
              <a:t>častý výskyt jednoletých rostlin, druhů s dobrým šířením, </a:t>
            </a:r>
            <a:r>
              <a:rPr lang="cs-CZ" altLang="en-US" sz="2400" b="1" dirty="0" err="1">
                <a:ea typeface="+mn-ea"/>
                <a:cs typeface="+mn-cs"/>
              </a:rPr>
              <a:t>ruderálů</a:t>
            </a:r>
            <a:r>
              <a:rPr lang="cs-CZ" altLang="en-US" sz="2400" b="1" dirty="0">
                <a:ea typeface="+mn-ea"/>
                <a:cs typeface="+mn-cs"/>
              </a:rPr>
              <a:t>, nitrofytů, </a:t>
            </a:r>
            <a:r>
              <a:rPr lang="cs-CZ" altLang="en-US" sz="2400" b="1" dirty="0" err="1">
                <a:ea typeface="+mn-ea"/>
                <a:cs typeface="+mn-cs"/>
              </a:rPr>
              <a:t>apofytů</a:t>
            </a:r>
            <a:r>
              <a:rPr lang="cs-CZ" altLang="en-US" sz="2400" b="1" dirty="0">
                <a:ea typeface="+mn-ea"/>
                <a:cs typeface="+mn-cs"/>
              </a:rPr>
              <a:t>, synantropních druhů…</a:t>
            </a:r>
          </a:p>
          <a:p>
            <a:pPr marL="285750" lvl="1" eaLnBrk="1" hangingPunct="1">
              <a:defRPr/>
            </a:pPr>
            <a:r>
              <a:rPr lang="cs-CZ" altLang="en-US" sz="2400" b="1" i="1" dirty="0">
                <a:ea typeface="+mn-ea"/>
                <a:cs typeface="+mn-cs"/>
              </a:rPr>
              <a:t>Galio-Urticetea</a:t>
            </a:r>
            <a:r>
              <a:rPr lang="cs-CZ" altLang="en-US" sz="2400" b="1" dirty="0">
                <a:ea typeface="+mn-ea"/>
                <a:cs typeface="+mn-cs"/>
              </a:rPr>
              <a:t>, </a:t>
            </a:r>
            <a:r>
              <a:rPr lang="cs-CZ" altLang="en-US" sz="2400" b="1" i="1" dirty="0">
                <a:ea typeface="+mn-ea"/>
                <a:cs typeface="+mn-cs"/>
              </a:rPr>
              <a:t>Artemisietea vulgaris</a:t>
            </a:r>
            <a:r>
              <a:rPr lang="cs-CZ" altLang="en-US" sz="2400" b="1" dirty="0">
                <a:ea typeface="+mn-ea"/>
                <a:cs typeface="+mn-cs"/>
              </a:rPr>
              <a:t>, </a:t>
            </a:r>
            <a:r>
              <a:rPr lang="cs-CZ" altLang="en-US" sz="2400" b="1" i="1" dirty="0">
                <a:ea typeface="+mn-ea"/>
                <a:cs typeface="+mn-cs"/>
              </a:rPr>
              <a:t>Galio-Urticetea</a:t>
            </a:r>
            <a:r>
              <a:rPr lang="cs-CZ" altLang="en-US" sz="2400" b="1" dirty="0">
                <a:ea typeface="+mn-ea"/>
                <a:cs typeface="+mn-cs"/>
              </a:rPr>
              <a:t>...</a:t>
            </a:r>
          </a:p>
          <a:p>
            <a:pPr marL="0" lvl="1" indent="0" eaLnBrk="1" hangingPunct="1">
              <a:buFontTx/>
              <a:buNone/>
              <a:defRPr/>
            </a:pPr>
            <a:endParaRPr lang="cs-CZ" altLang="en-US" sz="2400" b="1" dirty="0">
              <a:ea typeface="+mn-ea"/>
              <a:cs typeface="+mn-cs"/>
            </a:endParaRPr>
          </a:p>
        </p:txBody>
      </p:sp>
      <p:pic>
        <p:nvPicPr>
          <p:cNvPr id="126980" name="Picture 4">
            <a:extLst>
              <a:ext uri="{FF2B5EF4-FFF2-40B4-BE49-F238E27FC236}">
                <a16:creationId xmlns:a16="http://schemas.microsoft.com/office/drawing/2014/main" id="{CA8CD8C2-6E4B-83B8-7E58-CCB8E98B3FC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3716338"/>
            <a:ext cx="8380413"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B8171447-E127-EB8D-A7FA-A1FF37604E30}"/>
              </a:ext>
            </a:extLst>
          </p:cNvPr>
          <p:cNvSpPr>
            <a:spLocks noGrp="1" noChangeArrowheads="1"/>
          </p:cNvSpPr>
          <p:nvPr>
            <p:ph type="title"/>
          </p:nvPr>
        </p:nvSpPr>
        <p:spPr>
          <a:xfrm>
            <a:off x="214313" y="274638"/>
            <a:ext cx="8713787" cy="633412"/>
          </a:xfrm>
        </p:spPr>
        <p:txBody>
          <a:bodyPr/>
          <a:lstStyle/>
          <a:p>
            <a:pPr eaLnBrk="1" hangingPunct="1"/>
            <a:r>
              <a:rPr lang="cs-CZ" altLang="cs-CZ" sz="3600" b="1">
                <a:solidFill>
                  <a:schemeClr val="tx1"/>
                </a:solidFill>
              </a:rPr>
              <a:t>X – biotopy silně ovlivněné nebo vytvořené člověkem</a:t>
            </a:r>
          </a:p>
        </p:txBody>
      </p:sp>
      <p:sp>
        <p:nvSpPr>
          <p:cNvPr id="114691" name="Rectangle 3">
            <a:extLst>
              <a:ext uri="{FF2B5EF4-FFF2-40B4-BE49-F238E27FC236}">
                <a16:creationId xmlns:a16="http://schemas.microsoft.com/office/drawing/2014/main" id="{98CFFBDA-C46B-F0B1-7F83-99A0D2290A55}"/>
              </a:ext>
            </a:extLst>
          </p:cNvPr>
          <p:cNvSpPr>
            <a:spLocks noGrp="1" noChangeArrowheads="1"/>
          </p:cNvSpPr>
          <p:nvPr>
            <p:ph type="body" idx="1"/>
          </p:nvPr>
        </p:nvSpPr>
        <p:spPr>
          <a:xfrm>
            <a:off x="115888" y="1089025"/>
            <a:ext cx="8910637" cy="5000625"/>
          </a:xfrm>
        </p:spPr>
        <p:txBody>
          <a:bodyPr/>
          <a:lstStyle/>
          <a:p>
            <a:pPr marL="285750" lvl="1" eaLnBrk="1" hangingPunct="1">
              <a:defRPr/>
            </a:pPr>
            <a:r>
              <a:rPr lang="cs-CZ" altLang="en-US" sz="2000" b="1" dirty="0">
                <a:ea typeface="+mn-ea"/>
                <a:cs typeface="+mn-cs"/>
              </a:rPr>
              <a:t>X1 – Urbanizovaná území</a:t>
            </a:r>
          </a:p>
          <a:p>
            <a:pPr marL="285750" lvl="1" eaLnBrk="1" hangingPunct="1">
              <a:defRPr/>
            </a:pPr>
            <a:r>
              <a:rPr lang="cs-CZ" altLang="en-US" sz="2000" b="1" dirty="0">
                <a:ea typeface="+mn-ea"/>
                <a:cs typeface="+mn-cs"/>
              </a:rPr>
              <a:t>X2 – Intenzivně obhospodařovaná pole</a:t>
            </a:r>
          </a:p>
          <a:p>
            <a:pPr marL="285750" lvl="1" eaLnBrk="1" hangingPunct="1">
              <a:defRPr/>
            </a:pPr>
            <a:r>
              <a:rPr lang="cs-CZ" altLang="en-US" sz="2000" b="1" dirty="0">
                <a:ea typeface="+mn-ea"/>
                <a:cs typeface="+mn-cs"/>
              </a:rPr>
              <a:t>X3 – Extenzivně obhospodařovaná pole</a:t>
            </a:r>
          </a:p>
          <a:p>
            <a:pPr marL="285750" lvl="1" eaLnBrk="1" hangingPunct="1">
              <a:defRPr/>
            </a:pPr>
            <a:r>
              <a:rPr lang="cs-CZ" altLang="en-US" sz="2000" b="1" dirty="0">
                <a:ea typeface="+mn-ea"/>
                <a:cs typeface="+mn-cs"/>
              </a:rPr>
              <a:t>X4 – Trvalé zemědělské kultury</a:t>
            </a:r>
          </a:p>
          <a:p>
            <a:pPr marL="285750" lvl="1" eaLnBrk="1" hangingPunct="1">
              <a:defRPr/>
            </a:pPr>
            <a:r>
              <a:rPr lang="cs-CZ" altLang="en-US" sz="2000" b="1" dirty="0">
                <a:ea typeface="+mn-ea"/>
                <a:cs typeface="+mn-cs"/>
              </a:rPr>
              <a:t>X5 – Intenzivně obhospodařované louky</a:t>
            </a:r>
          </a:p>
          <a:p>
            <a:pPr marL="285750" lvl="1" eaLnBrk="1" hangingPunct="1">
              <a:defRPr/>
            </a:pPr>
            <a:r>
              <a:rPr lang="cs-CZ" altLang="en-US" sz="2000" b="1" dirty="0">
                <a:ea typeface="+mn-ea"/>
                <a:cs typeface="+mn-cs"/>
              </a:rPr>
              <a:t>X6 – Antropogenní plochy se sporadickou vegetací mimo sídla</a:t>
            </a:r>
          </a:p>
          <a:p>
            <a:pPr marL="285750" lvl="1" eaLnBrk="1" hangingPunct="1">
              <a:defRPr/>
            </a:pPr>
            <a:r>
              <a:rPr lang="cs-CZ" altLang="en-US" sz="2000" b="1" dirty="0">
                <a:ea typeface="+mn-ea"/>
                <a:cs typeface="+mn-cs"/>
              </a:rPr>
              <a:t>X7 – Ruderální bylinná vegetace</a:t>
            </a:r>
          </a:p>
          <a:p>
            <a:pPr marL="285750" lvl="1" eaLnBrk="1" hangingPunct="1">
              <a:defRPr/>
            </a:pPr>
            <a:r>
              <a:rPr lang="cs-CZ" altLang="en-US" sz="2000" b="1" dirty="0">
                <a:solidFill>
                  <a:srgbClr val="FF0000"/>
                </a:solidFill>
                <a:ea typeface="+mn-ea"/>
                <a:cs typeface="+mn-cs"/>
              </a:rPr>
              <a:t>X8 – Křoviny s ruderálními a nepůvodními druhy</a:t>
            </a:r>
          </a:p>
          <a:p>
            <a:pPr marL="285750" lvl="1" eaLnBrk="1" hangingPunct="1">
              <a:defRPr/>
            </a:pPr>
            <a:r>
              <a:rPr lang="cs-CZ" altLang="en-US" sz="2000" b="1" dirty="0">
                <a:solidFill>
                  <a:srgbClr val="FF0000"/>
                </a:solidFill>
                <a:ea typeface="+mn-ea"/>
                <a:cs typeface="+mn-cs"/>
              </a:rPr>
              <a:t>X9 – Lesní kultury s nepůvodními dřevinami</a:t>
            </a:r>
          </a:p>
          <a:p>
            <a:pPr marL="685800" lvl="2" eaLnBrk="1" hangingPunct="1">
              <a:defRPr/>
            </a:pPr>
            <a:r>
              <a:rPr lang="cs-CZ" altLang="en-US" sz="1800" b="1" dirty="0">
                <a:solidFill>
                  <a:srgbClr val="FF0000"/>
                </a:solidFill>
                <a:ea typeface="+mn-ea"/>
                <a:cs typeface="+mn-cs"/>
              </a:rPr>
              <a:t>X9A - Lesní kultury s nepůvodními jehličnatými dřevinami</a:t>
            </a:r>
          </a:p>
          <a:p>
            <a:pPr marL="685800" lvl="2" eaLnBrk="1" hangingPunct="1">
              <a:defRPr/>
            </a:pPr>
            <a:r>
              <a:rPr lang="cs-CZ" altLang="en-US" sz="1800" b="1" dirty="0">
                <a:solidFill>
                  <a:srgbClr val="FF0000"/>
                </a:solidFill>
                <a:ea typeface="+mn-ea"/>
                <a:cs typeface="+mn-cs"/>
              </a:rPr>
              <a:t>X9B - Lesní kultury s nepůvodními listnatými dřevinami</a:t>
            </a:r>
          </a:p>
          <a:p>
            <a:pPr marL="285750" lvl="1" eaLnBrk="1" hangingPunct="1">
              <a:defRPr/>
            </a:pPr>
            <a:r>
              <a:rPr lang="cs-CZ" altLang="en-US" sz="2000" b="1" dirty="0">
                <a:solidFill>
                  <a:srgbClr val="FF0000"/>
                </a:solidFill>
                <a:ea typeface="+mn-ea"/>
                <a:cs typeface="+mn-cs"/>
              </a:rPr>
              <a:t>X10 – Paseky s podrostem původního lesa</a:t>
            </a:r>
          </a:p>
          <a:p>
            <a:pPr marL="285750" lvl="1" eaLnBrk="1" hangingPunct="1">
              <a:defRPr/>
            </a:pPr>
            <a:r>
              <a:rPr lang="cs-CZ" altLang="en-US" sz="2000" b="1" dirty="0">
                <a:solidFill>
                  <a:srgbClr val="FF0000"/>
                </a:solidFill>
                <a:ea typeface="+mn-ea"/>
                <a:cs typeface="+mn-cs"/>
              </a:rPr>
              <a:t>X11 – Paseky s nitrofilní vegetací</a:t>
            </a:r>
          </a:p>
          <a:p>
            <a:pPr marL="285750" lvl="1" eaLnBrk="1" hangingPunct="1">
              <a:defRPr/>
            </a:pPr>
            <a:r>
              <a:rPr lang="cs-CZ" altLang="en-US" sz="2000" b="1" dirty="0">
                <a:solidFill>
                  <a:srgbClr val="FF0000"/>
                </a:solidFill>
                <a:ea typeface="+mn-ea"/>
                <a:cs typeface="+mn-cs"/>
              </a:rPr>
              <a:t>X12 – Nálety pionýrských dřevin</a:t>
            </a:r>
          </a:p>
          <a:p>
            <a:pPr marL="285750" lvl="1" eaLnBrk="1" hangingPunct="1">
              <a:defRPr/>
            </a:pPr>
            <a:r>
              <a:rPr lang="cs-CZ" altLang="en-US" sz="2000" b="1" dirty="0">
                <a:solidFill>
                  <a:srgbClr val="FF0000"/>
                </a:solidFill>
                <a:ea typeface="+mn-ea"/>
                <a:cs typeface="+mn-cs"/>
              </a:rPr>
              <a:t>X13 – Nelesní stromové výsadby mimo sídla</a:t>
            </a:r>
          </a:p>
          <a:p>
            <a:pPr marL="285750" lvl="1" eaLnBrk="1" hangingPunct="1">
              <a:defRPr/>
            </a:pPr>
            <a:r>
              <a:rPr lang="cs-CZ" altLang="en-US" sz="2000" b="1" dirty="0">
                <a:ea typeface="+mn-ea"/>
                <a:cs typeface="+mn-cs"/>
              </a:rPr>
              <a:t>X14 – Vodní toky a nádrže bez ochranářsky významné vegetace</a:t>
            </a:r>
          </a:p>
          <a:p>
            <a:pPr marL="685800" lvl="2" eaLnBrk="1" hangingPunct="1">
              <a:defRPr/>
            </a:pPr>
            <a:endParaRPr lang="cs-CZ" altLang="en-US" sz="1800" b="1" dirty="0">
              <a:ea typeface="+mn-ea"/>
              <a:cs typeface="+mn-cs"/>
            </a:endParaRPr>
          </a:p>
          <a:p>
            <a:pPr marL="685800" lvl="2" eaLnBrk="1" hangingPunct="1">
              <a:defRPr/>
            </a:pPr>
            <a:endParaRPr lang="cs-CZ" altLang="en-US" sz="1800" b="1" dirty="0">
              <a:ea typeface="+mn-ea"/>
              <a:cs typeface="+mn-cs"/>
            </a:endParaRPr>
          </a:p>
          <a:p>
            <a:pPr marL="285750" lvl="1" eaLnBrk="1" hangingPunct="1">
              <a:defRPr/>
            </a:pPr>
            <a:endParaRPr lang="cs-CZ" altLang="en-US" sz="2000" b="1" dirty="0">
              <a:ea typeface="+mn-ea"/>
              <a:cs typeface="+mn-cs"/>
            </a:endParaRP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983493CB-18DA-A972-1C75-D4928E5A4795}"/>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Katalog biotopů</a:t>
            </a:r>
          </a:p>
        </p:txBody>
      </p:sp>
      <p:pic>
        <p:nvPicPr>
          <p:cNvPr id="112643" name="Obrázek 2">
            <a:extLst>
              <a:ext uri="{FF2B5EF4-FFF2-40B4-BE49-F238E27FC236}">
                <a16:creationId xmlns:a16="http://schemas.microsoft.com/office/drawing/2014/main" id="{02DFB661-38FA-E714-2B04-D8614DAEB87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1087438"/>
            <a:ext cx="9147176"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ovéPole 3">
            <a:extLst>
              <a:ext uri="{FF2B5EF4-FFF2-40B4-BE49-F238E27FC236}">
                <a16:creationId xmlns:a16="http://schemas.microsoft.com/office/drawing/2014/main" id="{431C5B19-58A4-46DC-6D29-E60124E8A2B5}"/>
              </a:ext>
            </a:extLst>
          </p:cNvPr>
          <p:cNvSpPr txBox="1">
            <a:spLocks noChangeArrowheads="1"/>
          </p:cNvSpPr>
          <p:nvPr/>
        </p:nvSpPr>
        <p:spPr bwMode="auto">
          <a:xfrm>
            <a:off x="0" y="6527800"/>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400">
                <a:cs typeface="Calibri" panose="020F0502020204030204" pitchFamily="34" charset="0"/>
              </a:rPr>
              <a:t>https://aopkcr.maps.arcgis.com/home/item.html?id=c38db59779714a78aec4c731152b0290</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a:extLst>
              <a:ext uri="{FF2B5EF4-FFF2-40B4-BE49-F238E27FC236}">
                <a16:creationId xmlns:a16="http://schemas.microsoft.com/office/drawing/2014/main" id="{49FD09F2-0F95-BF4A-8997-E9C4D881D90F}"/>
              </a:ext>
            </a:extLst>
          </p:cNvPr>
          <p:cNvSpPr>
            <a:spLocks noGrp="1" noChangeArrowheads="1"/>
          </p:cNvSpPr>
          <p:nvPr>
            <p:ph type="body" idx="1"/>
          </p:nvPr>
        </p:nvSpPr>
        <p:spPr>
          <a:xfrm>
            <a:off x="98425" y="1165225"/>
            <a:ext cx="8947150" cy="4525963"/>
          </a:xfrm>
        </p:spPr>
        <p:txBody>
          <a:bodyPr/>
          <a:lstStyle/>
          <a:p>
            <a:pPr marL="609600" indent="-609600" eaLnBrk="1" hangingPunct="1">
              <a:lnSpc>
                <a:spcPct val="90000"/>
              </a:lnSpc>
              <a:buFontTx/>
              <a:buAutoNum type="arabicPeriod"/>
              <a:defRPr/>
            </a:pPr>
            <a:r>
              <a:rPr lang="cs-CZ" altLang="en-US" sz="2400" b="1" dirty="0"/>
              <a:t>Společenstvo silně změněné člověkem – biotopy X (vztah             k jednotkám curyšsko-montpelliérského systému)</a:t>
            </a:r>
          </a:p>
          <a:p>
            <a:pPr marL="609600" indent="-609600" eaLnBrk="1" hangingPunct="1">
              <a:lnSpc>
                <a:spcPct val="90000"/>
              </a:lnSpc>
              <a:buFontTx/>
              <a:buAutoNum type="arabicPeriod"/>
              <a:defRPr/>
            </a:pPr>
            <a:r>
              <a:rPr lang="cs-CZ" altLang="en-US" sz="2400" b="1" dirty="0"/>
              <a:t>Společenstva přírodní, přirozená, přírodě blízká</a:t>
            </a:r>
          </a:p>
          <a:p>
            <a:pPr lvl="1" eaLnBrk="1" hangingPunct="1">
              <a:lnSpc>
                <a:spcPct val="90000"/>
              </a:lnSpc>
              <a:buSzPct val="75000"/>
              <a:buFont typeface="Arial" panose="020B0604020202020204" pitchFamily="34" charset="0"/>
              <a:buChar char="•"/>
              <a:defRPr/>
            </a:pPr>
            <a:r>
              <a:rPr lang="cs-CZ" altLang="en-US" sz="2400" b="1" dirty="0"/>
              <a:t>zařadit do formační skupiny dle fyziognomie (rychlá orientace dle barev pravého horního rohu)</a:t>
            </a:r>
          </a:p>
          <a:p>
            <a:pPr lvl="2" eaLnBrk="1" hangingPunct="1">
              <a:lnSpc>
                <a:spcPct val="90000"/>
              </a:lnSpc>
              <a:buSzPct val="75000"/>
              <a:buFont typeface="Arial" panose="020B0604020202020204" pitchFamily="34" charset="0"/>
              <a:buChar char="•"/>
              <a:defRPr/>
            </a:pPr>
            <a:r>
              <a:rPr lang="cs-CZ" altLang="en-US" b="1" dirty="0"/>
              <a:t>zařadit do typu biotopů – dle diagnostických druhů rostlin (pouze pomocné údaje – fotografie, struktura a druhové složení, ekologie, variabilita, výskyt aj.)</a:t>
            </a:r>
          </a:p>
          <a:p>
            <a:pPr lvl="2" eaLnBrk="1" hangingPunct="1">
              <a:lnSpc>
                <a:spcPct val="90000"/>
              </a:lnSpc>
              <a:buSzPct val="75000"/>
              <a:buFont typeface="Arial" panose="020B0604020202020204" pitchFamily="34" charset="0"/>
              <a:buChar char="•"/>
              <a:defRPr/>
            </a:pPr>
            <a:endParaRPr lang="cs-CZ" altLang="en-US" b="1" dirty="0"/>
          </a:p>
          <a:p>
            <a:pPr marL="114300" indent="0" eaLnBrk="1" hangingPunct="1">
              <a:lnSpc>
                <a:spcPct val="90000"/>
              </a:lnSpc>
              <a:buFontTx/>
              <a:buNone/>
              <a:defRPr/>
            </a:pPr>
            <a:r>
              <a:rPr lang="cs-CZ" altLang="en-US" sz="2400" b="1" dirty="0">
                <a:solidFill>
                  <a:srgbClr val="FF0000"/>
                </a:solidFill>
              </a:rPr>
              <a:t>Pozn: přirozenost v širším (přeneseném) slova smyslu (= reprezentativnost vzhledem k charakteristice v Katalogu)</a:t>
            </a:r>
          </a:p>
        </p:txBody>
      </p:sp>
      <p:sp>
        <p:nvSpPr>
          <p:cNvPr id="5" name="Rectangle 2">
            <a:extLst>
              <a:ext uri="{FF2B5EF4-FFF2-40B4-BE49-F238E27FC236}">
                <a16:creationId xmlns:a16="http://schemas.microsoft.com/office/drawing/2014/main" id="{32B6139D-3848-A673-1153-512955202315}"/>
              </a:ext>
            </a:extLst>
          </p:cNvPr>
          <p:cNvSpPr txBox="1">
            <a:spLocks noChangeArrowheads="1"/>
          </p:cNvSpPr>
          <p:nvPr/>
        </p:nvSpPr>
        <p:spPr bwMode="auto">
          <a:xfrm>
            <a:off x="80963" y="274638"/>
            <a:ext cx="8947150" cy="633412"/>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sz="3600" b="1" dirty="0">
                <a:solidFill>
                  <a:schemeClr val="tx1"/>
                </a:solidFill>
              </a:rPr>
              <a:t>Zařazování společenstev dle Katalogu biotopů</a:t>
            </a:r>
            <a:endParaRPr lang="cs-CZ" sz="3600" b="1" kern="0" dirty="0">
              <a:solidFill>
                <a:schemeClr val="tx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a:extLst>
              <a:ext uri="{FF2B5EF4-FFF2-40B4-BE49-F238E27FC236}">
                <a16:creationId xmlns:a16="http://schemas.microsoft.com/office/drawing/2014/main" id="{4DE918CC-2794-7291-84ED-FB5D968C361E}"/>
              </a:ext>
            </a:extLst>
          </p:cNvPr>
          <p:cNvSpPr>
            <a:spLocks noChangeArrowheads="1"/>
          </p:cNvSpPr>
          <p:nvPr/>
        </p:nvSpPr>
        <p:spPr bwMode="auto">
          <a:xfrm>
            <a:off x="142875" y="274638"/>
            <a:ext cx="8821738" cy="1143000"/>
          </a:xfrm>
          <a:prstGeom prst="rect">
            <a:avLst/>
          </a:prstGeom>
          <a:noFill/>
          <a:ln w="9525">
            <a:noFill/>
            <a:miter lim="800000"/>
            <a:headEnd/>
            <a:tailEnd/>
          </a:ln>
          <a:effectLst/>
        </p:spPr>
        <p:txBody>
          <a:bodyPr anchor="ctr"/>
          <a:lstStyle/>
          <a:p>
            <a:pPr algn="ctr" eaLnBrk="1" hangingPunct="1">
              <a:defRPr/>
            </a:pPr>
            <a:r>
              <a:rPr lang="cs-CZ" sz="3600" b="1" dirty="0">
                <a:latin typeface="Calibri" panose="020F0502020204030204" pitchFamily="34" charset="0"/>
                <a:ea typeface="+mj-ea"/>
                <a:cs typeface="+mj-cs"/>
              </a:rPr>
              <a:t>Využití curyšsko-montpelliérské školy a Katalogu biotopů</a:t>
            </a:r>
          </a:p>
        </p:txBody>
      </p:sp>
      <p:sp>
        <p:nvSpPr>
          <p:cNvPr id="135171" name="Rectangle 5">
            <a:extLst>
              <a:ext uri="{FF2B5EF4-FFF2-40B4-BE49-F238E27FC236}">
                <a16:creationId xmlns:a16="http://schemas.microsoft.com/office/drawing/2014/main" id="{D214CD99-C1DD-79DF-01A7-403391F16F4A}"/>
              </a:ext>
            </a:extLst>
          </p:cNvPr>
          <p:cNvSpPr>
            <a:spLocks noChangeArrowheads="1"/>
          </p:cNvSpPr>
          <p:nvPr/>
        </p:nvSpPr>
        <p:spPr bwMode="auto">
          <a:xfrm>
            <a:off x="250825" y="1538288"/>
            <a:ext cx="8713788"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en-US" sz="2400" b="1" dirty="0"/>
              <a:t>Viz výše (Natura 2000 (</a:t>
            </a:r>
            <a:r>
              <a:rPr lang="cs-CZ" sz="2400" b="1" dirty="0"/>
              <a:t>„Souhrn doporučených opatření“)</a:t>
            </a:r>
            <a:r>
              <a:rPr lang="cs-CZ" altLang="en-US" sz="2400" b="1" dirty="0"/>
              <a:t>, floristicky bohatá území apod.)</a:t>
            </a:r>
          </a:p>
          <a:p>
            <a:pPr eaLnBrk="1" hangingPunct="1">
              <a:buSzPct val="75000"/>
            </a:pPr>
            <a:r>
              <a:rPr lang="cs-CZ" altLang="en-US" sz="2400" b="1" dirty="0">
                <a:solidFill>
                  <a:srgbClr val="FF0000"/>
                </a:solidFill>
              </a:rPr>
              <a:t>Všude tam, kde je třeba znát aktuální stav</a:t>
            </a:r>
          </a:p>
          <a:p>
            <a:pPr eaLnBrk="1" hangingPunct="1">
              <a:buSzPct val="75000"/>
            </a:pPr>
            <a:r>
              <a:rPr lang="cs-CZ" altLang="en-US" sz="2400" b="1" dirty="0"/>
              <a:t>Ochrana přírody</a:t>
            </a:r>
          </a:p>
          <a:p>
            <a:pPr eaLnBrk="1" hangingPunct="1">
              <a:buSzPct val="75000"/>
            </a:pPr>
            <a:r>
              <a:rPr lang="cs-CZ" altLang="en-US" sz="2400" b="1" dirty="0"/>
              <a:t>Management krajiny</a:t>
            </a:r>
          </a:p>
          <a:p>
            <a:pPr eaLnBrk="1" hangingPunct="1">
              <a:buSzPct val="75000"/>
            </a:pPr>
            <a:r>
              <a:rPr lang="cs-CZ" altLang="en-US" sz="2400" b="1" dirty="0"/>
              <a:t>Mezinárodní vegetační studie</a:t>
            </a:r>
          </a:p>
          <a:p>
            <a:pPr eaLnBrk="1" hangingPunct="1">
              <a:buSzPct val="75000"/>
            </a:pPr>
            <a:r>
              <a:rPr lang="cs-CZ" altLang="en-US" sz="2400" b="1" dirty="0"/>
              <a:t>Atd…</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a:extLst>
              <a:ext uri="{FF2B5EF4-FFF2-40B4-BE49-F238E27FC236}">
                <a16:creationId xmlns:a16="http://schemas.microsoft.com/office/drawing/2014/main" id="{4DE918CC-2794-7291-84ED-FB5D968C361E}"/>
              </a:ext>
            </a:extLst>
          </p:cNvPr>
          <p:cNvSpPr>
            <a:spLocks noChangeArrowheads="1"/>
          </p:cNvSpPr>
          <p:nvPr/>
        </p:nvSpPr>
        <p:spPr bwMode="auto">
          <a:xfrm>
            <a:off x="142875" y="274638"/>
            <a:ext cx="8821738" cy="1143000"/>
          </a:xfrm>
          <a:prstGeom prst="rect">
            <a:avLst/>
          </a:prstGeom>
          <a:noFill/>
          <a:ln w="9525">
            <a:noFill/>
            <a:miter lim="800000"/>
            <a:headEnd/>
            <a:tailEnd/>
          </a:ln>
          <a:effectLst/>
        </p:spPr>
        <p:txBody>
          <a:bodyPr anchor="ctr"/>
          <a:lstStyle/>
          <a:p>
            <a:pPr algn="ctr" eaLnBrk="1" hangingPunct="1">
              <a:defRPr/>
            </a:pPr>
            <a:r>
              <a:rPr lang="cs-CZ" sz="3600" b="1" dirty="0"/>
              <a:t>Souhrn doporučených opatření</a:t>
            </a:r>
            <a:endParaRPr lang="cs-CZ" sz="3600" b="1" dirty="0">
              <a:latin typeface="Calibri" panose="020F0502020204030204" pitchFamily="34" charset="0"/>
              <a:ea typeface="+mj-ea"/>
              <a:cs typeface="+mj-cs"/>
            </a:endParaRPr>
          </a:p>
        </p:txBody>
      </p:sp>
      <p:pic>
        <p:nvPicPr>
          <p:cNvPr id="3" name="Obrázek 2">
            <a:extLst>
              <a:ext uri="{FF2B5EF4-FFF2-40B4-BE49-F238E27FC236}">
                <a16:creationId xmlns:a16="http://schemas.microsoft.com/office/drawing/2014/main" id="{57AD0602-4E9A-2266-9174-1C9B13887386}"/>
              </a:ext>
            </a:extLst>
          </p:cNvPr>
          <p:cNvPicPr>
            <a:picLocks noChangeAspect="1"/>
          </p:cNvPicPr>
          <p:nvPr/>
        </p:nvPicPr>
        <p:blipFill>
          <a:blip r:embed="rId3"/>
          <a:stretch>
            <a:fillRect/>
          </a:stretch>
        </p:blipFill>
        <p:spPr>
          <a:xfrm>
            <a:off x="158061" y="1113845"/>
            <a:ext cx="4225412" cy="5744155"/>
          </a:xfrm>
          <a:prstGeom prst="rect">
            <a:avLst/>
          </a:prstGeom>
        </p:spPr>
      </p:pic>
      <p:pic>
        <p:nvPicPr>
          <p:cNvPr id="5" name="Obrázek 4">
            <a:extLst>
              <a:ext uri="{FF2B5EF4-FFF2-40B4-BE49-F238E27FC236}">
                <a16:creationId xmlns:a16="http://schemas.microsoft.com/office/drawing/2014/main" id="{EEEBAE65-FC52-0B31-616A-73788E3EF316}"/>
              </a:ext>
            </a:extLst>
          </p:cNvPr>
          <p:cNvPicPr>
            <a:picLocks noChangeAspect="1"/>
          </p:cNvPicPr>
          <p:nvPr/>
        </p:nvPicPr>
        <p:blipFill>
          <a:blip r:embed="rId4"/>
          <a:stretch>
            <a:fillRect/>
          </a:stretch>
        </p:blipFill>
        <p:spPr>
          <a:xfrm>
            <a:off x="4808804" y="1113845"/>
            <a:ext cx="3948659" cy="5744155"/>
          </a:xfrm>
          <a:prstGeom prst="rect">
            <a:avLst/>
          </a:prstGeom>
        </p:spPr>
      </p:pic>
      <p:sp>
        <p:nvSpPr>
          <p:cNvPr id="2" name="Ovál 1">
            <a:extLst>
              <a:ext uri="{FF2B5EF4-FFF2-40B4-BE49-F238E27FC236}">
                <a16:creationId xmlns:a16="http://schemas.microsoft.com/office/drawing/2014/main" id="{6AC55CC9-6B05-2DC6-6F9F-B8E42EF4E49D}"/>
              </a:ext>
            </a:extLst>
          </p:cNvPr>
          <p:cNvSpPr/>
          <p:nvPr/>
        </p:nvSpPr>
        <p:spPr>
          <a:xfrm>
            <a:off x="4572000" y="2213865"/>
            <a:ext cx="4500500" cy="6750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608511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EB3144A-8D92-C0C5-AB61-284EF273C9D9}"/>
              </a:ext>
            </a:extLst>
          </p:cNvPr>
          <p:cNvSpPr>
            <a:spLocks noGrp="1" noChangeArrowheads="1"/>
          </p:cNvSpPr>
          <p:nvPr>
            <p:ph type="title"/>
          </p:nvPr>
        </p:nvSpPr>
        <p:spPr>
          <a:xfrm>
            <a:off x="457200" y="274638"/>
            <a:ext cx="8229600" cy="490537"/>
          </a:xfrm>
        </p:spPr>
        <p:txBody>
          <a:bodyPr/>
          <a:lstStyle/>
          <a:p>
            <a:pPr eaLnBrk="1" hangingPunct="1">
              <a:defRPr/>
            </a:pPr>
            <a:r>
              <a:rPr lang="cs-CZ" sz="3600" b="1" kern="1200" dirty="0">
                <a:solidFill>
                  <a:schemeClr val="tx1"/>
                </a:solidFill>
              </a:rPr>
              <a:t>Geobiocenologický klasifikační systém</a:t>
            </a:r>
          </a:p>
        </p:txBody>
      </p:sp>
      <p:sp>
        <p:nvSpPr>
          <p:cNvPr id="37891" name="Rectangle 3">
            <a:extLst>
              <a:ext uri="{FF2B5EF4-FFF2-40B4-BE49-F238E27FC236}">
                <a16:creationId xmlns:a16="http://schemas.microsoft.com/office/drawing/2014/main" id="{AE94C209-E5D7-6219-F14B-580DAB06EE6E}"/>
              </a:ext>
            </a:extLst>
          </p:cNvPr>
          <p:cNvSpPr>
            <a:spLocks noGrp="1" noChangeArrowheads="1"/>
          </p:cNvSpPr>
          <p:nvPr>
            <p:ph type="body" idx="1"/>
          </p:nvPr>
        </p:nvSpPr>
        <p:spPr>
          <a:xfrm>
            <a:off x="179388" y="981075"/>
            <a:ext cx="8785225" cy="5778500"/>
          </a:xfrm>
        </p:spPr>
        <p:txBody>
          <a:bodyPr/>
          <a:lstStyle/>
          <a:p>
            <a:pPr eaLnBrk="1" hangingPunct="1">
              <a:lnSpc>
                <a:spcPct val="90000"/>
              </a:lnSpc>
              <a:buSzPct val="75000"/>
              <a:buFont typeface="Arial" panose="020B0604020202020204" pitchFamily="34" charset="0"/>
              <a:buChar char="•"/>
              <a:defRPr/>
            </a:pPr>
            <a:r>
              <a:rPr lang="cs-CZ" sz="2400" b="1" dirty="0"/>
              <a:t>zakladatelem prof. Zlatník</a:t>
            </a:r>
          </a:p>
          <a:p>
            <a:pPr eaLnBrk="1" hangingPunct="1">
              <a:lnSpc>
                <a:spcPct val="90000"/>
              </a:lnSpc>
              <a:buSzPct val="75000"/>
              <a:buFont typeface="Arial" panose="020B0604020202020204" pitchFamily="34" charset="0"/>
              <a:buChar char="•"/>
              <a:defRPr/>
            </a:pPr>
            <a:r>
              <a:rPr lang="cs-CZ" sz="2400" b="1" dirty="0"/>
              <a:t>systém klasifikuje krajinné segmenty s představou, že klimaxovým společenstvem na většině území ČR je les (to ale slouží jako rámec pro pojmenování jednotek)</a:t>
            </a:r>
          </a:p>
          <a:p>
            <a:pPr eaLnBrk="1" hangingPunct="1">
              <a:lnSpc>
                <a:spcPct val="90000"/>
              </a:lnSpc>
              <a:buSzPct val="75000"/>
              <a:buFont typeface="Arial" panose="020B0604020202020204" pitchFamily="34" charset="0"/>
              <a:buChar char="•"/>
              <a:defRPr/>
            </a:pPr>
            <a:endParaRPr lang="cs-CZ" sz="2400" b="1" dirty="0"/>
          </a:p>
          <a:p>
            <a:pPr algn="ctr" eaLnBrk="1" hangingPunct="1">
              <a:lnSpc>
                <a:spcPct val="90000"/>
              </a:lnSpc>
              <a:buSzPct val="75000"/>
              <a:buFont typeface="Arial" panose="020B0604020202020204" pitchFamily="34" charset="0"/>
              <a:buChar char="•"/>
              <a:defRPr/>
            </a:pPr>
            <a:endParaRPr lang="cs-CZ" sz="2800" b="1" dirty="0">
              <a:effectLst>
                <a:outerShdw blurRad="38100" dist="38100" dir="2700000" algn="tl">
                  <a:srgbClr val="C0C0C0"/>
                </a:outerShdw>
              </a:effectLst>
            </a:endParaRPr>
          </a:p>
          <a:p>
            <a:pPr algn="ctr" eaLnBrk="1" hangingPunct="1">
              <a:lnSpc>
                <a:spcPct val="90000"/>
              </a:lnSpc>
              <a:buSzPct val="75000"/>
              <a:buFont typeface="Arial" panose="020B0604020202020204" pitchFamily="34" charset="0"/>
              <a:buChar char="•"/>
              <a:defRPr/>
            </a:pPr>
            <a:endParaRPr lang="cs-CZ" sz="2800" b="1" dirty="0">
              <a:effectLst>
                <a:outerShdw blurRad="38100" dist="38100" dir="2700000" algn="tl">
                  <a:srgbClr val="C0C0C0"/>
                </a:outerShdw>
              </a:effectLst>
            </a:endParaRPr>
          </a:p>
          <a:p>
            <a:pPr algn="ctr" eaLnBrk="1" hangingPunct="1">
              <a:lnSpc>
                <a:spcPct val="90000"/>
              </a:lnSpc>
              <a:buSzPct val="75000"/>
              <a:buFont typeface="Arial" panose="020B0604020202020204" pitchFamily="34" charset="0"/>
              <a:buChar char="•"/>
              <a:defRPr/>
            </a:pPr>
            <a:endParaRPr lang="cs-CZ" sz="2800" b="1" dirty="0">
              <a:effectLst>
                <a:outerShdw blurRad="38100" dist="38100" dir="2700000" algn="tl">
                  <a:srgbClr val="C0C0C0"/>
                </a:outerShdw>
              </a:effectLst>
            </a:endParaRPr>
          </a:p>
          <a:p>
            <a:pPr marL="0" indent="0" algn="ctr" eaLnBrk="1" hangingPunct="1">
              <a:lnSpc>
                <a:spcPct val="90000"/>
              </a:lnSpc>
              <a:buSzPct val="75000"/>
              <a:buFontTx/>
              <a:buNone/>
              <a:defRPr/>
            </a:pPr>
            <a:r>
              <a:rPr lang="cs-CZ" sz="2400" b="1" dirty="0"/>
              <a:t>cílem je </a:t>
            </a:r>
            <a:r>
              <a:rPr lang="cs-CZ" sz="2800" b="1" dirty="0">
                <a:solidFill>
                  <a:srgbClr val="FF0000"/>
                </a:solidFill>
              </a:rPr>
              <a:t>diferenciace přírodního (potenciálního) stavu geobiocenóz v krajině!!</a:t>
            </a:r>
          </a:p>
          <a:p>
            <a:pPr marL="0" indent="0" algn="ctr" eaLnBrk="1" hangingPunct="1">
              <a:lnSpc>
                <a:spcPct val="90000"/>
              </a:lnSpc>
              <a:buSzPct val="75000"/>
              <a:buFontTx/>
              <a:buNone/>
              <a:defRPr/>
            </a:pPr>
            <a:r>
              <a:rPr lang="cs-CZ" sz="2400" b="1" dirty="0"/>
              <a:t>případně diferenciace </a:t>
            </a:r>
            <a:r>
              <a:rPr lang="cs-CZ" sz="2800" b="1" dirty="0">
                <a:solidFill>
                  <a:srgbClr val="FF0000"/>
                </a:solidFill>
              </a:rPr>
              <a:t>trvalých ekologických podmínek!!</a:t>
            </a:r>
          </a:p>
          <a:p>
            <a:pPr algn="ctr" eaLnBrk="1" hangingPunct="1">
              <a:lnSpc>
                <a:spcPct val="90000"/>
              </a:lnSpc>
              <a:buSzPct val="75000"/>
              <a:buFont typeface="Arial" panose="020B0604020202020204" pitchFamily="34" charset="0"/>
              <a:buChar char="•"/>
              <a:defRPr/>
            </a:pPr>
            <a:endParaRPr lang="cs-CZ" sz="2800" b="1" dirty="0">
              <a:effectLst>
                <a:outerShdw blurRad="38100" dist="38100" dir="2700000" algn="tl">
                  <a:srgbClr val="C0C0C0"/>
                </a:outerShdw>
              </a:effectLst>
            </a:endParaRPr>
          </a:p>
          <a:p>
            <a:pPr marL="0" indent="0" algn="ctr" eaLnBrk="1" hangingPunct="1">
              <a:lnSpc>
                <a:spcPct val="90000"/>
              </a:lnSpc>
              <a:buSzPct val="75000"/>
              <a:buFontTx/>
              <a:buNone/>
              <a:defRPr/>
            </a:pPr>
            <a:r>
              <a:rPr lang="cs-CZ" sz="2400" b="1" dirty="0"/>
              <a:t>potenciální stav geobiocenóz – takový stav, který by nastal                 v současné krajině při vyloučení vlivů člověka</a:t>
            </a:r>
            <a:endParaRPr lang="cs-CZ" sz="2400" dirty="0">
              <a:effectLst>
                <a:outerShdw blurRad="38100" dist="38100" dir="2700000" algn="tl">
                  <a:srgbClr val="C0C0C0"/>
                </a:outerShdw>
              </a:effectLst>
            </a:endParaRPr>
          </a:p>
        </p:txBody>
      </p:sp>
      <p:sp>
        <p:nvSpPr>
          <p:cNvPr id="118788" name="AutoShape 4">
            <a:extLst>
              <a:ext uri="{FF2B5EF4-FFF2-40B4-BE49-F238E27FC236}">
                <a16:creationId xmlns:a16="http://schemas.microsoft.com/office/drawing/2014/main" id="{92C85F96-447B-101B-0EFA-2F2F1668E513}"/>
              </a:ext>
            </a:extLst>
          </p:cNvPr>
          <p:cNvSpPr>
            <a:spLocks noChangeArrowheads="1"/>
          </p:cNvSpPr>
          <p:nvPr/>
        </p:nvSpPr>
        <p:spPr bwMode="auto">
          <a:xfrm>
            <a:off x="4140200" y="2843213"/>
            <a:ext cx="863600" cy="792162"/>
          </a:xfrm>
          <a:prstGeom prst="downArrow">
            <a:avLst>
              <a:gd name="adj1" fmla="val 50000"/>
              <a:gd name="adj2" fmla="val 25000"/>
            </a:avLst>
          </a:prstGeom>
          <a:solidFill>
            <a:srgbClr val="FF0000"/>
          </a:solidFill>
          <a:ln w="38100">
            <a:solidFill>
              <a:schemeClr val="tx1"/>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pic>
        <p:nvPicPr>
          <p:cNvPr id="118789" name="Picture 8" descr="IMG_2745">
            <a:extLst>
              <a:ext uri="{FF2B5EF4-FFF2-40B4-BE49-F238E27FC236}">
                <a16:creationId xmlns:a16="http://schemas.microsoft.com/office/drawing/2014/main" id="{B955E68C-F476-1C49-23D2-1436012344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67413" y="2528888"/>
            <a:ext cx="3176587"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CE37E4C-BFB3-271D-6460-33DFF40AD280}"/>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Geobiocenologický klasifikační systém</a:t>
            </a:r>
          </a:p>
        </p:txBody>
      </p:sp>
      <p:sp>
        <p:nvSpPr>
          <p:cNvPr id="124931" name="Rectangle 3">
            <a:extLst>
              <a:ext uri="{FF2B5EF4-FFF2-40B4-BE49-F238E27FC236}">
                <a16:creationId xmlns:a16="http://schemas.microsoft.com/office/drawing/2014/main" id="{935B529E-357C-0A56-BF4E-A8A9638C03A6}"/>
              </a:ext>
            </a:extLst>
          </p:cNvPr>
          <p:cNvSpPr>
            <a:spLocks noGrp="1" noChangeArrowheads="1"/>
          </p:cNvSpPr>
          <p:nvPr>
            <p:ph type="body" idx="1"/>
          </p:nvPr>
        </p:nvSpPr>
        <p:spPr>
          <a:xfrm>
            <a:off x="0" y="908050"/>
            <a:ext cx="9144000" cy="5761038"/>
          </a:xfrm>
        </p:spPr>
        <p:txBody>
          <a:bodyPr/>
          <a:lstStyle/>
          <a:p>
            <a:pPr eaLnBrk="1" hangingPunct="1">
              <a:buSzPct val="75000"/>
              <a:defRPr/>
            </a:pPr>
            <a:r>
              <a:rPr lang="cs-CZ" altLang="en-US" sz="2400" b="1" dirty="0"/>
              <a:t>systém funguje v rámci biogeografické provincie středoevropských listnatých lesů</a:t>
            </a:r>
          </a:p>
          <a:p>
            <a:pPr eaLnBrk="1" hangingPunct="1">
              <a:buSzPct val="75000"/>
              <a:defRPr/>
            </a:pPr>
            <a:r>
              <a:rPr lang="cs-CZ" altLang="en-US" sz="2400" b="1" dirty="0"/>
              <a:t>typologický systém, který má však pozici v systému individuálních členění (biogeografických)</a:t>
            </a:r>
          </a:p>
          <a:p>
            <a:pPr eaLnBrk="1" hangingPunct="1">
              <a:buSzPct val="75000"/>
              <a:defRPr/>
            </a:pPr>
            <a:r>
              <a:rPr lang="cs-CZ" altLang="en-US" sz="2400" b="1" dirty="0"/>
              <a:t>systém je založen na aplikaci teorie typu geobiocénu</a:t>
            </a:r>
          </a:p>
          <a:p>
            <a:pPr lvl="1" eaLnBrk="1" hangingPunct="1">
              <a:defRPr/>
            </a:pPr>
            <a:r>
              <a:rPr lang="cs-CZ" altLang="en-US" sz="2400" b="1" dirty="0">
                <a:ea typeface="+mn-ea"/>
                <a:cs typeface="+mn-cs"/>
              </a:rPr>
              <a:t>typ geobiocénu je soubor geobiocenózy přírodní a všech od ní vývojově pocházejících a do různého stupně změněných geobiocenóz až geobiocenoidů včetně vývojových stádií, které se mohou vystřídat v segmentu určitých trvalých ekologických podmínek</a:t>
            </a:r>
          </a:p>
          <a:p>
            <a:pPr lvl="1" eaLnBrk="1" hangingPunct="1">
              <a:defRPr/>
            </a:pPr>
            <a:r>
              <a:rPr lang="cs-CZ" altLang="en-US" sz="2400" b="1" dirty="0">
                <a:ea typeface="+mn-ea"/>
                <a:cs typeface="+mn-cs"/>
              </a:rPr>
              <a:t>vychází tedy z jednoty geobiocenózy přírodní a geobiocenóz změněných, které ovšem vznikly na plochách původně téhož typu přírodní geobiocenózy</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Obrázek 2">
            <a:extLst>
              <a:ext uri="{FF2B5EF4-FFF2-40B4-BE49-F238E27FC236}">
                <a16:creationId xmlns:a16="http://schemas.microsoft.com/office/drawing/2014/main" id="{72E9D2A6-14F2-75D6-8217-DD589CEDDC4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04813"/>
            <a:ext cx="9137650" cy="623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634DFDD-6C10-C7DD-D618-7E537227B35B}"/>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Klasifikace vegetace</a:t>
            </a:r>
          </a:p>
        </p:txBody>
      </p:sp>
      <p:sp>
        <p:nvSpPr>
          <p:cNvPr id="18435" name="Rectangle 3">
            <a:extLst>
              <a:ext uri="{FF2B5EF4-FFF2-40B4-BE49-F238E27FC236}">
                <a16:creationId xmlns:a16="http://schemas.microsoft.com/office/drawing/2014/main" id="{AD4EDE05-CE3E-780A-D7DB-F9F4364D6FAF}"/>
              </a:ext>
            </a:extLst>
          </p:cNvPr>
          <p:cNvSpPr>
            <a:spLocks noGrp="1" noChangeArrowheads="1"/>
          </p:cNvSpPr>
          <p:nvPr>
            <p:ph type="body" idx="1"/>
          </p:nvPr>
        </p:nvSpPr>
        <p:spPr>
          <a:xfrm>
            <a:off x="250825" y="1089025"/>
            <a:ext cx="8642350" cy="5073650"/>
          </a:xfrm>
        </p:spPr>
        <p:txBody>
          <a:bodyPr/>
          <a:lstStyle/>
          <a:p>
            <a:pPr eaLnBrk="1" hangingPunct="1"/>
            <a:r>
              <a:rPr lang="cs-CZ" altLang="en-US" sz="2800" b="1" dirty="0"/>
              <a:t>na jedné straně stojí </a:t>
            </a:r>
            <a:r>
              <a:rPr lang="cs-CZ" altLang="en-US" sz="2800" b="1" dirty="0">
                <a:solidFill>
                  <a:srgbClr val="FF0000"/>
                </a:solidFill>
              </a:rPr>
              <a:t>realita</a:t>
            </a:r>
            <a:r>
              <a:rPr lang="cs-CZ" altLang="en-US" sz="2800" b="1" dirty="0"/>
              <a:t> a její charakteristika (</a:t>
            </a:r>
            <a:r>
              <a:rPr lang="cs-CZ" altLang="en-US" sz="2800" b="1" dirty="0">
                <a:solidFill>
                  <a:srgbClr val="FF0000"/>
                </a:solidFill>
              </a:rPr>
              <a:t>konkrétní společenstvo</a:t>
            </a:r>
            <a:r>
              <a:rPr lang="cs-CZ" altLang="en-US" sz="2800" b="1" dirty="0"/>
              <a:t>)</a:t>
            </a:r>
          </a:p>
          <a:p>
            <a:pPr eaLnBrk="1" hangingPunct="1"/>
            <a:r>
              <a:rPr lang="cs-CZ" altLang="en-US" sz="2800" b="1" dirty="0"/>
              <a:t>na straně druhé </a:t>
            </a:r>
            <a:r>
              <a:rPr lang="cs-CZ" altLang="en-US" sz="2800" b="1" dirty="0">
                <a:solidFill>
                  <a:srgbClr val="FF0000"/>
                </a:solidFill>
              </a:rPr>
              <a:t>generalizace</a:t>
            </a:r>
            <a:r>
              <a:rPr lang="cs-CZ" altLang="en-US" sz="2800" b="1" dirty="0"/>
              <a:t> reality do určitého abstraktního </a:t>
            </a:r>
            <a:r>
              <a:rPr lang="cs-CZ" altLang="en-US" sz="2800" b="1" dirty="0">
                <a:solidFill>
                  <a:srgbClr val="FF0000"/>
                </a:solidFill>
              </a:rPr>
              <a:t>typu</a:t>
            </a:r>
            <a:r>
              <a:rPr lang="cs-CZ" altLang="en-US" sz="2800" b="1" dirty="0"/>
              <a:t> (klasifikační jednotky)</a:t>
            </a:r>
          </a:p>
          <a:p>
            <a:pPr eaLnBrk="1" hangingPunct="1"/>
            <a:r>
              <a:rPr lang="cs-CZ" altLang="en-US" sz="2800" b="1" dirty="0"/>
              <a:t>klasifikační typy (jednotky) by měly vyjadřovat podstatu rostlinného společenstva (ekosystému)</a:t>
            </a:r>
          </a:p>
          <a:p>
            <a:pPr eaLnBrk="1" hangingPunct="1"/>
            <a:r>
              <a:rPr lang="cs-CZ" altLang="en-US" sz="2800" b="1" dirty="0">
                <a:solidFill>
                  <a:srgbClr val="FF0000"/>
                </a:solidFill>
              </a:rPr>
              <a:t>typizace</a:t>
            </a:r>
            <a:r>
              <a:rPr lang="cs-CZ" altLang="en-US" sz="2800" b="1" dirty="0"/>
              <a:t> je pak syntetická činnost transformující realitu do ± abstraktní vegetační jednotky tím, že realitu </a:t>
            </a:r>
            <a:r>
              <a:rPr lang="cs-CZ" altLang="en-US" sz="2800" b="1" dirty="0">
                <a:solidFill>
                  <a:srgbClr val="FF0000"/>
                </a:solidFill>
              </a:rPr>
              <a:t>generalizuje </a:t>
            </a:r>
            <a:r>
              <a:rPr lang="cs-CZ" altLang="en-US" sz="2800" b="1" dirty="0"/>
              <a:t>(zobecňuje); vytváření jednotek = tvorba typů vegetace = </a:t>
            </a:r>
            <a:r>
              <a:rPr lang="cs-CZ" altLang="en-US" sz="2800" b="1" dirty="0">
                <a:solidFill>
                  <a:srgbClr val="FF0000"/>
                </a:solidFill>
              </a:rPr>
              <a:t>typizace</a:t>
            </a:r>
          </a:p>
          <a:p>
            <a:pPr eaLnBrk="1" hangingPunct="1"/>
            <a:r>
              <a:rPr lang="cs-CZ" altLang="en-US" sz="2800" b="1" dirty="0">
                <a:solidFill>
                  <a:srgbClr val="FF0000"/>
                </a:solidFill>
              </a:rPr>
              <a:t>klasifikace </a:t>
            </a:r>
            <a:r>
              <a:rPr lang="cs-CZ" altLang="en-US" sz="2800" b="1" dirty="0"/>
              <a:t>= třídění = systematické uspořádání vegetačních typů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Obrázek 2" descr="Obsah obrázku exteriér, tráva, strom, pole&#10;&#10;Popis byl vytvořen automaticky">
            <a:extLst>
              <a:ext uri="{FF2B5EF4-FFF2-40B4-BE49-F238E27FC236}">
                <a16:creationId xmlns:a16="http://schemas.microsoft.com/office/drawing/2014/main" id="{E974339C-6C56-068A-A69D-C656F32AA4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a:extLst>
              <a:ext uri="{FF2B5EF4-FFF2-40B4-BE49-F238E27FC236}">
                <a16:creationId xmlns:a16="http://schemas.microsoft.com/office/drawing/2014/main" id="{42FA9668-9A05-A57D-96DD-9DD39676A98B}"/>
              </a:ext>
            </a:extLst>
          </p:cNvPr>
          <p:cNvSpPr txBox="1">
            <a:spLocks noChangeArrowheads="1"/>
          </p:cNvSpPr>
          <p:nvPr/>
        </p:nvSpPr>
        <p:spPr bwMode="auto">
          <a:xfrm>
            <a:off x="107950" y="414338"/>
            <a:ext cx="3671888" cy="396926"/>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cs-CZ" altLang="cs-CZ"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Klasifikujeme potenciální stav!</a:t>
            </a:r>
          </a:p>
        </p:txBody>
      </p:sp>
      <p:grpSp>
        <p:nvGrpSpPr>
          <p:cNvPr id="2" name="Skupina 1">
            <a:extLst>
              <a:ext uri="{FF2B5EF4-FFF2-40B4-BE49-F238E27FC236}">
                <a16:creationId xmlns:a16="http://schemas.microsoft.com/office/drawing/2014/main" id="{21B486F7-2C94-B80E-3A32-149D0EB4780A}"/>
              </a:ext>
            </a:extLst>
          </p:cNvPr>
          <p:cNvGrpSpPr/>
          <p:nvPr/>
        </p:nvGrpSpPr>
        <p:grpSpPr>
          <a:xfrm>
            <a:off x="3924300" y="414338"/>
            <a:ext cx="4895850" cy="1311442"/>
            <a:chOff x="3924300" y="414338"/>
            <a:chExt cx="4895850" cy="1311442"/>
          </a:xfrm>
        </p:grpSpPr>
        <p:sp>
          <p:nvSpPr>
            <p:cNvPr id="124933" name="Text Box 5">
              <a:extLst>
                <a:ext uri="{FF2B5EF4-FFF2-40B4-BE49-F238E27FC236}">
                  <a16:creationId xmlns:a16="http://schemas.microsoft.com/office/drawing/2014/main" id="{3E4166F8-EEC3-E52F-6F6F-EACB371CC6EE}"/>
                </a:ext>
              </a:extLst>
            </p:cNvPr>
            <p:cNvSpPr txBox="1">
              <a:spLocks noChangeArrowheads="1"/>
            </p:cNvSpPr>
            <p:nvPr/>
          </p:nvSpPr>
          <p:spPr bwMode="auto">
            <a:xfrm>
              <a:off x="4714875" y="414338"/>
              <a:ext cx="4105275" cy="1311442"/>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cs-CZ" altLang="cs-CZ"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Kolik je na obrázku:</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cs-CZ" altLang="cs-CZ"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geobiocenóz?</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cs-CZ" altLang="cs-CZ"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skupin typů geobiocénů?</a:t>
              </a:r>
            </a:p>
          </p:txBody>
        </p:sp>
        <p:sp>
          <p:nvSpPr>
            <p:cNvPr id="124934" name="Line 6">
              <a:extLst>
                <a:ext uri="{FF2B5EF4-FFF2-40B4-BE49-F238E27FC236}">
                  <a16:creationId xmlns:a16="http://schemas.microsoft.com/office/drawing/2014/main" id="{76294747-241D-CE60-6F6C-999D112438C6}"/>
                </a:ext>
              </a:extLst>
            </p:cNvPr>
            <p:cNvSpPr>
              <a:spLocks noChangeShapeType="1"/>
            </p:cNvSpPr>
            <p:nvPr/>
          </p:nvSpPr>
          <p:spPr bwMode="auto">
            <a:xfrm>
              <a:off x="3924300" y="630265"/>
              <a:ext cx="6477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24935" name="Text Box 8">
            <a:extLst>
              <a:ext uri="{FF2B5EF4-FFF2-40B4-BE49-F238E27FC236}">
                <a16:creationId xmlns:a16="http://schemas.microsoft.com/office/drawing/2014/main" id="{7768DA3B-A72D-981C-DA9C-ED149C0FDC3A}"/>
              </a:ext>
            </a:extLst>
          </p:cNvPr>
          <p:cNvSpPr txBox="1">
            <a:spLocks noChangeArrowheads="1"/>
          </p:cNvSpPr>
          <p:nvPr/>
        </p:nvSpPr>
        <p:spPr bwMode="auto">
          <a:xfrm>
            <a:off x="179388" y="2046496"/>
            <a:ext cx="4464050" cy="1015792"/>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cs-CZ" altLang="cs-CZ" sz="2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4B3 – </a:t>
            </a:r>
            <a:r>
              <a:rPr kumimoji="0" lang="cs-CZ" altLang="cs-CZ" sz="2400" b="1" i="1"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Fageta typica</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cs-CZ" altLang="cs-CZ" sz="2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4B1– Bohatá bučina modální</a:t>
            </a:r>
          </a:p>
        </p:txBody>
      </p:sp>
      <p:sp>
        <p:nvSpPr>
          <p:cNvPr id="124936" name="AutoShape 9">
            <a:extLst>
              <a:ext uri="{FF2B5EF4-FFF2-40B4-BE49-F238E27FC236}">
                <a16:creationId xmlns:a16="http://schemas.microsoft.com/office/drawing/2014/main" id="{2CD88F4E-29C1-6306-C2CF-F60941B45CC8}"/>
              </a:ext>
            </a:extLst>
          </p:cNvPr>
          <p:cNvSpPr>
            <a:spLocks noChangeArrowheads="1"/>
          </p:cNvSpPr>
          <p:nvPr/>
        </p:nvSpPr>
        <p:spPr bwMode="auto">
          <a:xfrm rot="2458446">
            <a:off x="4356100" y="1611465"/>
            <a:ext cx="576263" cy="649371"/>
          </a:xfrm>
          <a:prstGeom prst="downArrow">
            <a:avLst>
              <a:gd name="adj1" fmla="val 50120"/>
              <a:gd name="adj2" fmla="val 42221"/>
            </a:avLst>
          </a:prstGeom>
          <a:solidFill>
            <a:srgbClr val="FF00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4937" name="Text Box 10">
            <a:extLst>
              <a:ext uri="{FF2B5EF4-FFF2-40B4-BE49-F238E27FC236}">
                <a16:creationId xmlns:a16="http://schemas.microsoft.com/office/drawing/2014/main" id="{A2D3F722-0501-6D51-0B39-D99F97AD2C58}"/>
              </a:ext>
            </a:extLst>
          </p:cNvPr>
          <p:cNvSpPr txBox="1">
            <a:spLocks noChangeArrowheads="1"/>
          </p:cNvSpPr>
          <p:nvPr/>
        </p:nvSpPr>
        <p:spPr bwMode="auto">
          <a:xfrm>
            <a:off x="34925" y="892237"/>
            <a:ext cx="4041775" cy="541115"/>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cs-CZ" altLang="cs-CZ"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(takový stav, který by nastal v současné krajině při vyloučení vlivů člověka)</a:t>
            </a:r>
            <a:endParaRPr kumimoji="0" lang="cs-CZ" alt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extovéPole 2">
            <a:extLst>
              <a:ext uri="{FF2B5EF4-FFF2-40B4-BE49-F238E27FC236}">
                <a16:creationId xmlns:a16="http://schemas.microsoft.com/office/drawing/2014/main" id="{9ABF5CF9-13EC-3C66-844F-0F55914E6C6A}"/>
              </a:ext>
            </a:extLst>
          </p:cNvPr>
          <p:cNvSpPr txBox="1"/>
          <p:nvPr/>
        </p:nvSpPr>
        <p:spPr>
          <a:xfrm>
            <a:off x="8217405" y="836235"/>
            <a:ext cx="36004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a:t>
            </a:r>
          </a:p>
        </p:txBody>
      </p:sp>
      <p:sp>
        <p:nvSpPr>
          <p:cNvPr id="4" name="TextovéPole 3">
            <a:extLst>
              <a:ext uri="{FF2B5EF4-FFF2-40B4-BE49-F238E27FC236}">
                <a16:creationId xmlns:a16="http://schemas.microsoft.com/office/drawing/2014/main" id="{7FB58C85-37C4-DB4F-375E-4FE0F22CF478}"/>
              </a:ext>
            </a:extLst>
          </p:cNvPr>
          <p:cNvSpPr txBox="1"/>
          <p:nvPr/>
        </p:nvSpPr>
        <p:spPr>
          <a:xfrm>
            <a:off x="8145967" y="1240681"/>
            <a:ext cx="50291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4936"/>
                                        </p:tgtEl>
                                        <p:attrNameLst>
                                          <p:attrName>style.visibility</p:attrName>
                                        </p:attrNameLst>
                                      </p:cBhvr>
                                      <p:to>
                                        <p:strVal val="visible"/>
                                      </p:to>
                                    </p:set>
                                    <p:anim calcmode="lin" valueType="num">
                                      <p:cBhvr additive="base">
                                        <p:cTn id="25" dur="500" fill="hold"/>
                                        <p:tgtEl>
                                          <p:spTgt spid="124936"/>
                                        </p:tgtEl>
                                        <p:attrNameLst>
                                          <p:attrName>ppt_x</p:attrName>
                                        </p:attrNameLst>
                                      </p:cBhvr>
                                      <p:tavLst>
                                        <p:tav tm="0">
                                          <p:val>
                                            <p:strVal val="0-#ppt_w/2"/>
                                          </p:val>
                                        </p:tav>
                                        <p:tav tm="100000">
                                          <p:val>
                                            <p:strVal val="#ppt_x"/>
                                          </p:val>
                                        </p:tav>
                                      </p:tavLst>
                                    </p:anim>
                                    <p:anim calcmode="lin" valueType="num">
                                      <p:cBhvr additive="base">
                                        <p:cTn id="26" dur="500" fill="hold"/>
                                        <p:tgtEl>
                                          <p:spTgt spid="124936"/>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24935"/>
                                        </p:tgtEl>
                                        <p:attrNameLst>
                                          <p:attrName>style.visibility</p:attrName>
                                        </p:attrNameLst>
                                      </p:cBhvr>
                                      <p:to>
                                        <p:strVal val="visible"/>
                                      </p:to>
                                    </p:set>
                                    <p:anim calcmode="lin" valueType="num">
                                      <p:cBhvr additive="base">
                                        <p:cTn id="29" dur="500" fill="hold"/>
                                        <p:tgtEl>
                                          <p:spTgt spid="124935"/>
                                        </p:tgtEl>
                                        <p:attrNameLst>
                                          <p:attrName>ppt_x</p:attrName>
                                        </p:attrNameLst>
                                      </p:cBhvr>
                                      <p:tavLst>
                                        <p:tav tm="0">
                                          <p:val>
                                            <p:strVal val="0-#ppt_w/2"/>
                                          </p:val>
                                        </p:tav>
                                        <p:tav tm="100000">
                                          <p:val>
                                            <p:strVal val="#ppt_x"/>
                                          </p:val>
                                        </p:tav>
                                      </p:tavLst>
                                    </p:anim>
                                    <p:anim calcmode="lin" valueType="num">
                                      <p:cBhvr additive="base">
                                        <p:cTn id="30" dur="500" fill="hold"/>
                                        <p:tgtEl>
                                          <p:spTgt spid="1249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5" grpId="0" animBg="1"/>
      <p:bldP spid="124936" grpId="0" animBg="1"/>
      <p:bldP spid="3"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a:extLst>
              <a:ext uri="{FF2B5EF4-FFF2-40B4-BE49-F238E27FC236}">
                <a16:creationId xmlns:a16="http://schemas.microsoft.com/office/drawing/2014/main" id="{79CE9F9F-600E-BBC7-7AD9-386EF6BB9C6E}"/>
              </a:ext>
            </a:extLst>
          </p:cNvPr>
          <p:cNvSpPr>
            <a:spLocks noGrp="1" noChangeArrowheads="1"/>
          </p:cNvSpPr>
          <p:nvPr>
            <p:ph type="body" idx="1"/>
          </p:nvPr>
        </p:nvSpPr>
        <p:spPr>
          <a:xfrm>
            <a:off x="250825" y="1042988"/>
            <a:ext cx="8642350" cy="2835275"/>
          </a:xfrm>
        </p:spPr>
        <p:txBody>
          <a:bodyPr/>
          <a:lstStyle/>
          <a:p>
            <a:pPr eaLnBrk="1" hangingPunct="1">
              <a:buFontTx/>
              <a:buNone/>
            </a:pPr>
            <a:r>
              <a:rPr lang="cs-CZ" altLang="en-US" sz="2800" b="1"/>
              <a:t>Jinými slovy:</a:t>
            </a:r>
          </a:p>
          <a:p>
            <a:pPr eaLnBrk="1" hangingPunct="1">
              <a:buFontTx/>
              <a:buNone/>
            </a:pPr>
            <a:r>
              <a:rPr lang="cs-CZ" altLang="en-US" sz="2400" b="1"/>
              <a:t>Geobiocenologický systém klasifikuje podobné trvalé ekologické podmínky, kterým odpovídají podobná potenciální společenstva. Tyto ekologické podmínky pojmenovává podle tohoto potenciálního společenstva, o němž předpokládáme, že je k těmto podmínkám nejlépe adaptované, tudíž by v daných podmínkách bylo původní (nejvyspělejší).</a:t>
            </a:r>
            <a:endParaRPr lang="cs-CZ" altLang="en-US"/>
          </a:p>
        </p:txBody>
      </p:sp>
      <p:sp>
        <p:nvSpPr>
          <p:cNvPr id="223236" name="Rectangle 4">
            <a:extLst>
              <a:ext uri="{FF2B5EF4-FFF2-40B4-BE49-F238E27FC236}">
                <a16:creationId xmlns:a16="http://schemas.microsoft.com/office/drawing/2014/main" id="{3CF27F1F-7A5A-7E60-AC9F-76BF465B7314}"/>
              </a:ext>
            </a:extLst>
          </p:cNvPr>
          <p:cNvSpPr>
            <a:spLocks noChangeArrowheads="1"/>
          </p:cNvSpPr>
          <p:nvPr/>
        </p:nvSpPr>
        <p:spPr bwMode="auto">
          <a:xfrm>
            <a:off x="457200" y="274638"/>
            <a:ext cx="8229600" cy="561975"/>
          </a:xfrm>
          <a:prstGeom prst="rect">
            <a:avLst/>
          </a:prstGeom>
          <a:noFill/>
          <a:ln w="9525">
            <a:noFill/>
            <a:miter lim="800000"/>
            <a:headEnd/>
            <a:tailEnd/>
          </a:ln>
          <a:effectLst/>
        </p:spPr>
        <p:txBody>
          <a:bodyPr anchor="ctr"/>
          <a:lstStyle/>
          <a:p>
            <a:pPr algn="ctr" eaLnBrk="1" hangingPunct="1">
              <a:defRPr/>
            </a:pPr>
            <a:r>
              <a:rPr lang="cs-CZ" sz="3600" b="1" dirty="0">
                <a:latin typeface="Calibri" panose="020F0502020204030204" pitchFamily="34" charset="0"/>
                <a:ea typeface="+mj-ea"/>
                <a:cs typeface="+mj-cs"/>
              </a:rPr>
              <a:t>Geobiocenologický klasifikační systém</a:t>
            </a:r>
          </a:p>
        </p:txBody>
      </p:sp>
      <p:sp>
        <p:nvSpPr>
          <p:cNvPr id="126980" name="AutoShape 8">
            <a:extLst>
              <a:ext uri="{FF2B5EF4-FFF2-40B4-BE49-F238E27FC236}">
                <a16:creationId xmlns:a16="http://schemas.microsoft.com/office/drawing/2014/main" id="{1F2AE4E2-9CAB-61F8-E952-5ECB4A873ED9}"/>
              </a:ext>
            </a:extLst>
          </p:cNvPr>
          <p:cNvSpPr>
            <a:spLocks noChangeArrowheads="1"/>
          </p:cNvSpPr>
          <p:nvPr/>
        </p:nvSpPr>
        <p:spPr bwMode="auto">
          <a:xfrm>
            <a:off x="4278313" y="3878263"/>
            <a:ext cx="585787" cy="539750"/>
          </a:xfrm>
          <a:prstGeom prst="downArrow">
            <a:avLst>
              <a:gd name="adj1" fmla="val 50000"/>
              <a:gd name="adj2" fmla="val 25000"/>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26981" name="Text Box 9">
            <a:extLst>
              <a:ext uri="{FF2B5EF4-FFF2-40B4-BE49-F238E27FC236}">
                <a16:creationId xmlns:a16="http://schemas.microsoft.com/office/drawing/2014/main" id="{C71E7AA2-2DFA-0A83-0FA6-A62E1B896FDC}"/>
              </a:ext>
            </a:extLst>
          </p:cNvPr>
          <p:cNvSpPr txBox="1">
            <a:spLocks noChangeArrowheads="1"/>
          </p:cNvSpPr>
          <p:nvPr/>
        </p:nvSpPr>
        <p:spPr bwMode="auto">
          <a:xfrm>
            <a:off x="1938338" y="4554538"/>
            <a:ext cx="5265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cs-CZ" altLang="en-US" sz="2400" b="1">
                <a:solidFill>
                  <a:srgbClr val="FF0000"/>
                </a:solidFill>
              </a:rPr>
              <a:t>Podstata systému je ekologická</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A809A57-817C-ACF5-DC49-EB0B6AC35302}"/>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Geobiocenologický klasifikační systém</a:t>
            </a:r>
          </a:p>
        </p:txBody>
      </p:sp>
      <p:sp>
        <p:nvSpPr>
          <p:cNvPr id="129027" name="Rectangle 3">
            <a:extLst>
              <a:ext uri="{FF2B5EF4-FFF2-40B4-BE49-F238E27FC236}">
                <a16:creationId xmlns:a16="http://schemas.microsoft.com/office/drawing/2014/main" id="{35538308-23A6-1329-EDE2-9C86D5CFC5A0}"/>
              </a:ext>
            </a:extLst>
          </p:cNvPr>
          <p:cNvSpPr>
            <a:spLocks noGrp="1" noChangeArrowheads="1"/>
          </p:cNvSpPr>
          <p:nvPr>
            <p:ph type="body" idx="1"/>
          </p:nvPr>
        </p:nvSpPr>
        <p:spPr>
          <a:xfrm>
            <a:off x="0" y="981075"/>
            <a:ext cx="7002463" cy="5145088"/>
          </a:xfrm>
        </p:spPr>
        <p:txBody>
          <a:bodyPr/>
          <a:lstStyle/>
          <a:p>
            <a:pPr eaLnBrk="1" hangingPunct="1">
              <a:buSzPct val="75000"/>
            </a:pPr>
            <a:r>
              <a:rPr lang="cs-CZ" altLang="en-US" sz="2800" b="1"/>
              <a:t>má nadstavbové a základní jednotky</a:t>
            </a:r>
          </a:p>
          <a:p>
            <a:pPr eaLnBrk="1" hangingPunct="1">
              <a:buSzPct val="75000"/>
            </a:pPr>
            <a:r>
              <a:rPr lang="cs-CZ" altLang="en-US" sz="2800" b="1"/>
              <a:t>nadstavbové jednotky:</a:t>
            </a:r>
          </a:p>
          <a:p>
            <a:pPr marL="1512888" lvl="1" indent="-342900" eaLnBrk="1" hangingPunct="1">
              <a:buSzPct val="75000"/>
              <a:buFont typeface="Arial" panose="020B0604020202020204" pitchFamily="34" charset="0"/>
              <a:buChar char="•"/>
            </a:pPr>
            <a:r>
              <a:rPr lang="cs-CZ" altLang="en-US" sz="2400" b="1"/>
              <a:t>vegetační stupně (číslice 1–10)</a:t>
            </a:r>
          </a:p>
          <a:p>
            <a:pPr marL="1512888" lvl="1" indent="-342900" eaLnBrk="1" hangingPunct="1">
              <a:buSzPct val="75000"/>
              <a:buFont typeface="Arial" panose="020B0604020202020204" pitchFamily="34" charset="0"/>
              <a:buChar char="•"/>
            </a:pPr>
            <a:r>
              <a:rPr lang="cs-CZ" altLang="en-US" sz="2400" b="1"/>
              <a:t>trofické řady (velká písmena A, B, C, D) a trofické meziřady (AB, BC, BD, CD)</a:t>
            </a:r>
          </a:p>
          <a:p>
            <a:pPr marL="1512888" lvl="1" indent="-342900" eaLnBrk="1" hangingPunct="1">
              <a:buSzPct val="75000"/>
              <a:buFont typeface="Arial" panose="020B0604020202020204" pitchFamily="34" charset="0"/>
              <a:buChar char="•"/>
            </a:pPr>
            <a:r>
              <a:rPr lang="cs-CZ" altLang="en-US" sz="2400" b="1"/>
              <a:t>hydrické řady (číslice 1–6)</a:t>
            </a:r>
          </a:p>
          <a:p>
            <a:pPr eaLnBrk="1" hangingPunct="1">
              <a:buSzPct val="75000"/>
            </a:pPr>
            <a:r>
              <a:rPr lang="cs-CZ" altLang="en-US" sz="2800" b="1"/>
              <a:t>nadstavbové jednotky tvoří ekologickou mřížku</a:t>
            </a:r>
          </a:p>
        </p:txBody>
      </p:sp>
      <p:sp>
        <p:nvSpPr>
          <p:cNvPr id="129028" name="AutoShape 8">
            <a:extLst>
              <a:ext uri="{FF2B5EF4-FFF2-40B4-BE49-F238E27FC236}">
                <a16:creationId xmlns:a16="http://schemas.microsoft.com/office/drawing/2014/main" id="{77726929-B79C-456C-F5DD-4FDB44E293BF}"/>
              </a:ext>
            </a:extLst>
          </p:cNvPr>
          <p:cNvSpPr>
            <a:spLocks/>
          </p:cNvSpPr>
          <p:nvPr/>
        </p:nvSpPr>
        <p:spPr bwMode="auto">
          <a:xfrm>
            <a:off x="6777038" y="2484438"/>
            <a:ext cx="315912" cy="1169987"/>
          </a:xfrm>
          <a:prstGeom prst="rightBrace">
            <a:avLst>
              <a:gd name="adj1" fmla="val 30863"/>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29029" name="Text Box 9">
            <a:extLst>
              <a:ext uri="{FF2B5EF4-FFF2-40B4-BE49-F238E27FC236}">
                <a16:creationId xmlns:a16="http://schemas.microsoft.com/office/drawing/2014/main" id="{8A990565-35C5-7324-7546-FED66E1F0251}"/>
              </a:ext>
            </a:extLst>
          </p:cNvPr>
          <p:cNvSpPr txBox="1">
            <a:spLocks noChangeArrowheads="1"/>
          </p:cNvSpPr>
          <p:nvPr/>
        </p:nvSpPr>
        <p:spPr bwMode="auto">
          <a:xfrm>
            <a:off x="7181850" y="2606675"/>
            <a:ext cx="1711325" cy="830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400" b="1"/>
              <a:t>ekologické řady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6">
            <a:extLst>
              <a:ext uri="{FF2B5EF4-FFF2-40B4-BE49-F238E27FC236}">
                <a16:creationId xmlns:a16="http://schemas.microsoft.com/office/drawing/2014/main" id="{1BD83532-0A10-652A-325B-C5777E412740}"/>
              </a:ext>
            </a:extLst>
          </p:cNvPr>
          <p:cNvGrpSpPr>
            <a:grpSpLocks/>
          </p:cNvGrpSpPr>
          <p:nvPr/>
        </p:nvGrpSpPr>
        <p:grpSpPr bwMode="auto">
          <a:xfrm>
            <a:off x="869950" y="0"/>
            <a:ext cx="7404100" cy="6858000"/>
            <a:chOff x="13" y="0"/>
            <a:chExt cx="4664" cy="4320"/>
          </a:xfrm>
        </p:grpSpPr>
        <p:pic>
          <p:nvPicPr>
            <p:cNvPr id="131090" name="Picture 4">
              <a:extLst>
                <a:ext uri="{FF2B5EF4-FFF2-40B4-BE49-F238E27FC236}">
                  <a16:creationId xmlns:a16="http://schemas.microsoft.com/office/drawing/2014/main" id="{7E8106A0-7D6B-9692-9BA3-9C70A2A494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 y="0"/>
              <a:ext cx="245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1" name="Picture 5">
              <a:extLst>
                <a:ext uri="{FF2B5EF4-FFF2-40B4-BE49-F238E27FC236}">
                  <a16:creationId xmlns:a16="http://schemas.microsoft.com/office/drawing/2014/main" id="{6D269887-A86D-710E-5CFD-8040C264AC4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6" y="18"/>
              <a:ext cx="2251" cy="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2" name="Line 8">
            <a:extLst>
              <a:ext uri="{FF2B5EF4-FFF2-40B4-BE49-F238E27FC236}">
                <a16:creationId xmlns:a16="http://schemas.microsoft.com/office/drawing/2014/main" id="{C6F6DDEC-42D9-1F1C-B075-270F9127EA8D}"/>
              </a:ext>
            </a:extLst>
          </p:cNvPr>
          <p:cNvSpPr>
            <a:spLocks noChangeShapeType="1"/>
          </p:cNvSpPr>
          <p:nvPr/>
        </p:nvSpPr>
        <p:spPr bwMode="auto">
          <a:xfrm>
            <a:off x="107950" y="404813"/>
            <a:ext cx="903605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993" name="Line 9">
            <a:extLst>
              <a:ext uri="{FF2B5EF4-FFF2-40B4-BE49-F238E27FC236}">
                <a16:creationId xmlns:a16="http://schemas.microsoft.com/office/drawing/2014/main" id="{290D970A-4FAB-D098-C4F5-340B5EE16FFC}"/>
              </a:ext>
            </a:extLst>
          </p:cNvPr>
          <p:cNvSpPr>
            <a:spLocks noChangeShapeType="1"/>
          </p:cNvSpPr>
          <p:nvPr/>
        </p:nvSpPr>
        <p:spPr bwMode="auto">
          <a:xfrm>
            <a:off x="1476375" y="0"/>
            <a:ext cx="0" cy="6858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994" name="Rectangle 10">
            <a:extLst>
              <a:ext uri="{FF2B5EF4-FFF2-40B4-BE49-F238E27FC236}">
                <a16:creationId xmlns:a16="http://schemas.microsoft.com/office/drawing/2014/main" id="{F170C9FF-4EDD-D46A-1B69-CEB30B1B4A85}"/>
              </a:ext>
            </a:extLst>
          </p:cNvPr>
          <p:cNvSpPr>
            <a:spLocks noChangeArrowheads="1"/>
          </p:cNvSpPr>
          <p:nvPr/>
        </p:nvSpPr>
        <p:spPr bwMode="auto">
          <a:xfrm>
            <a:off x="4716463" y="1773238"/>
            <a:ext cx="1584325" cy="1428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nvGrpSpPr>
          <p:cNvPr id="3" name="Group 22">
            <a:extLst>
              <a:ext uri="{FF2B5EF4-FFF2-40B4-BE49-F238E27FC236}">
                <a16:creationId xmlns:a16="http://schemas.microsoft.com/office/drawing/2014/main" id="{EC623DF8-1820-B37A-9DEF-1E91668A481C}"/>
              </a:ext>
            </a:extLst>
          </p:cNvPr>
          <p:cNvGrpSpPr>
            <a:grpSpLocks/>
          </p:cNvGrpSpPr>
          <p:nvPr/>
        </p:nvGrpSpPr>
        <p:grpSpPr bwMode="auto">
          <a:xfrm>
            <a:off x="755650" y="3249613"/>
            <a:ext cx="7632700" cy="1114425"/>
            <a:chOff x="476" y="2047"/>
            <a:chExt cx="4808" cy="702"/>
          </a:xfrm>
        </p:grpSpPr>
        <p:sp>
          <p:nvSpPr>
            <p:cNvPr id="131083" name="Line 12">
              <a:extLst>
                <a:ext uri="{FF2B5EF4-FFF2-40B4-BE49-F238E27FC236}">
                  <a16:creationId xmlns:a16="http://schemas.microsoft.com/office/drawing/2014/main" id="{DC7D59CA-3AC2-91EB-072D-66E4E0327A10}"/>
                </a:ext>
              </a:extLst>
            </p:cNvPr>
            <p:cNvSpPr>
              <a:spLocks noChangeShapeType="1"/>
            </p:cNvSpPr>
            <p:nvPr/>
          </p:nvSpPr>
          <p:spPr bwMode="auto">
            <a:xfrm flipV="1">
              <a:off x="476" y="2047"/>
              <a:ext cx="4808" cy="2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31084" name="Line 16">
              <a:extLst>
                <a:ext uri="{FF2B5EF4-FFF2-40B4-BE49-F238E27FC236}">
                  <a16:creationId xmlns:a16="http://schemas.microsoft.com/office/drawing/2014/main" id="{E5EA5017-819B-5970-9650-973CBA8DA8DB}"/>
                </a:ext>
              </a:extLst>
            </p:cNvPr>
            <p:cNvSpPr>
              <a:spLocks noChangeShapeType="1"/>
            </p:cNvSpPr>
            <p:nvPr/>
          </p:nvSpPr>
          <p:spPr bwMode="auto">
            <a:xfrm flipV="1">
              <a:off x="476" y="2092"/>
              <a:ext cx="4808" cy="2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31085" name="Line 17">
              <a:extLst>
                <a:ext uri="{FF2B5EF4-FFF2-40B4-BE49-F238E27FC236}">
                  <a16:creationId xmlns:a16="http://schemas.microsoft.com/office/drawing/2014/main" id="{D2EDA8C1-2D2F-0D73-778F-DA1AB8F118F4}"/>
                </a:ext>
              </a:extLst>
            </p:cNvPr>
            <p:cNvSpPr>
              <a:spLocks noChangeShapeType="1"/>
            </p:cNvSpPr>
            <p:nvPr/>
          </p:nvSpPr>
          <p:spPr bwMode="auto">
            <a:xfrm flipV="1">
              <a:off x="476" y="2228"/>
              <a:ext cx="4808" cy="2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31086" name="Line 18">
              <a:extLst>
                <a:ext uri="{FF2B5EF4-FFF2-40B4-BE49-F238E27FC236}">
                  <a16:creationId xmlns:a16="http://schemas.microsoft.com/office/drawing/2014/main" id="{944B8640-0F00-46AB-618A-0F2A565F47A6}"/>
                </a:ext>
              </a:extLst>
            </p:cNvPr>
            <p:cNvSpPr>
              <a:spLocks noChangeShapeType="1"/>
            </p:cNvSpPr>
            <p:nvPr/>
          </p:nvSpPr>
          <p:spPr bwMode="auto">
            <a:xfrm flipV="1">
              <a:off x="476" y="2387"/>
              <a:ext cx="4808" cy="2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31087" name="Line 19">
              <a:extLst>
                <a:ext uri="{FF2B5EF4-FFF2-40B4-BE49-F238E27FC236}">
                  <a16:creationId xmlns:a16="http://schemas.microsoft.com/office/drawing/2014/main" id="{7F65A1A7-361A-18A7-839C-7DF55EC483C1}"/>
                </a:ext>
              </a:extLst>
            </p:cNvPr>
            <p:cNvSpPr>
              <a:spLocks noChangeShapeType="1"/>
            </p:cNvSpPr>
            <p:nvPr/>
          </p:nvSpPr>
          <p:spPr bwMode="auto">
            <a:xfrm flipV="1">
              <a:off x="476" y="2478"/>
              <a:ext cx="4808" cy="2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31088" name="Line 20">
              <a:extLst>
                <a:ext uri="{FF2B5EF4-FFF2-40B4-BE49-F238E27FC236}">
                  <a16:creationId xmlns:a16="http://schemas.microsoft.com/office/drawing/2014/main" id="{B3D492BC-8455-0E4B-514A-B54D3234272B}"/>
                </a:ext>
              </a:extLst>
            </p:cNvPr>
            <p:cNvSpPr>
              <a:spLocks noChangeShapeType="1"/>
            </p:cNvSpPr>
            <p:nvPr/>
          </p:nvSpPr>
          <p:spPr bwMode="auto">
            <a:xfrm flipV="1">
              <a:off x="476" y="2614"/>
              <a:ext cx="4808" cy="2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31089" name="Line 21">
              <a:extLst>
                <a:ext uri="{FF2B5EF4-FFF2-40B4-BE49-F238E27FC236}">
                  <a16:creationId xmlns:a16="http://schemas.microsoft.com/office/drawing/2014/main" id="{30EB0D51-5C2F-823D-2B02-C1B6A12D23B9}"/>
                </a:ext>
              </a:extLst>
            </p:cNvPr>
            <p:cNvSpPr>
              <a:spLocks noChangeShapeType="1"/>
            </p:cNvSpPr>
            <p:nvPr/>
          </p:nvSpPr>
          <p:spPr bwMode="auto">
            <a:xfrm flipV="1">
              <a:off x="476" y="2727"/>
              <a:ext cx="4808" cy="2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42007" name="Text Box 23">
            <a:extLst>
              <a:ext uri="{FF2B5EF4-FFF2-40B4-BE49-F238E27FC236}">
                <a16:creationId xmlns:a16="http://schemas.microsoft.com/office/drawing/2014/main" id="{D09720E1-3200-F7FB-C6C7-3115260C13BC}"/>
              </a:ext>
            </a:extLst>
          </p:cNvPr>
          <p:cNvSpPr txBox="1">
            <a:spLocks noChangeArrowheads="1"/>
          </p:cNvSpPr>
          <p:nvPr/>
        </p:nvSpPr>
        <p:spPr bwMode="auto">
          <a:xfrm>
            <a:off x="3203575" y="0"/>
            <a:ext cx="4392613" cy="457200"/>
          </a:xfrm>
          <a:prstGeom prst="rect">
            <a:avLst/>
          </a:prstGeom>
          <a:noFill/>
          <a:ln w="9525">
            <a:noFill/>
            <a:miter lim="800000"/>
            <a:headEnd/>
            <a:tailEnd/>
          </a:ln>
          <a:effectLst/>
        </p:spPr>
        <p:txBody>
          <a:bodyPr>
            <a:spAutoFit/>
          </a:bodyPr>
          <a:lstStyle/>
          <a:p>
            <a:pPr eaLnBrk="1" hangingPunct="1">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T r o f i c k é  ř a d y</a:t>
            </a:r>
          </a:p>
        </p:txBody>
      </p:sp>
      <p:sp>
        <p:nvSpPr>
          <p:cNvPr id="42008" name="Text Box 24">
            <a:extLst>
              <a:ext uri="{FF2B5EF4-FFF2-40B4-BE49-F238E27FC236}">
                <a16:creationId xmlns:a16="http://schemas.microsoft.com/office/drawing/2014/main" id="{C25C6917-DF40-337D-53A6-90B0D3984A77}"/>
              </a:ext>
            </a:extLst>
          </p:cNvPr>
          <p:cNvSpPr txBox="1">
            <a:spLocks noChangeArrowheads="1"/>
          </p:cNvSpPr>
          <p:nvPr/>
        </p:nvSpPr>
        <p:spPr bwMode="auto">
          <a:xfrm>
            <a:off x="395288" y="0"/>
            <a:ext cx="576262" cy="7004050"/>
          </a:xfrm>
          <a:prstGeom prst="rect">
            <a:avLst/>
          </a:prstGeom>
          <a:noFill/>
          <a:ln w="9525">
            <a:noFill/>
            <a:miter lim="800000"/>
            <a:headEnd/>
            <a:tailEnd/>
          </a:ln>
          <a:effectLst/>
        </p:spPr>
        <p:txBody>
          <a:bodyPr>
            <a:spAutoFit/>
          </a:bodyPr>
          <a:lstStyle/>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V</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e</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g</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e</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t</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a</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č</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n</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í</a:t>
            </a:r>
          </a:p>
          <a:p>
            <a:pPr eaLnBrk="1" hangingPunct="1">
              <a:lnSpc>
                <a:spcPct val="70000"/>
              </a:lnSpc>
              <a:spcBef>
                <a:spcPct val="50000"/>
              </a:spcBef>
              <a:defRPr/>
            </a:pPr>
            <a:endParaRPr lang="cs-CZ" sz="2400" b="1" dirty="0">
              <a:solidFill>
                <a:srgbClr val="FF0000"/>
              </a:solidFill>
              <a:effectLst>
                <a:outerShdw blurRad="38100" dist="38100" dir="2700000" algn="tl">
                  <a:srgbClr val="000000"/>
                </a:outerShdw>
              </a:effectLst>
              <a:latin typeface="Calibri" panose="020F0502020204030204" pitchFamily="34" charset="0"/>
            </a:endParaRP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s</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t</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u</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p</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n</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ě</a:t>
            </a:r>
          </a:p>
        </p:txBody>
      </p:sp>
      <p:sp>
        <p:nvSpPr>
          <p:cNvPr id="42009" name="Text Box 25">
            <a:extLst>
              <a:ext uri="{FF2B5EF4-FFF2-40B4-BE49-F238E27FC236}">
                <a16:creationId xmlns:a16="http://schemas.microsoft.com/office/drawing/2014/main" id="{09078545-C558-956B-2299-D465D9937373}"/>
              </a:ext>
            </a:extLst>
          </p:cNvPr>
          <p:cNvSpPr txBox="1">
            <a:spLocks noChangeArrowheads="1"/>
          </p:cNvSpPr>
          <p:nvPr/>
        </p:nvSpPr>
        <p:spPr bwMode="auto">
          <a:xfrm>
            <a:off x="3311525" y="3573463"/>
            <a:ext cx="3097213" cy="457200"/>
          </a:xfrm>
          <a:prstGeom prst="rect">
            <a:avLst/>
          </a:prstGeom>
          <a:noFill/>
          <a:ln w="9525">
            <a:noFill/>
            <a:miter lim="800000"/>
            <a:headEnd/>
            <a:tailEnd/>
          </a:ln>
          <a:effectLst/>
        </p:spPr>
        <p:txBody>
          <a:bodyPr>
            <a:spAutoFit/>
          </a:bodyPr>
          <a:lstStyle/>
          <a:p>
            <a:pPr eaLnBrk="1" hangingPunct="1">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H y d r i c k é  ř a d y</a:t>
            </a:r>
          </a:p>
        </p:txBody>
      </p:sp>
      <p:sp>
        <p:nvSpPr>
          <p:cNvPr id="42010" name="Text Box 26">
            <a:extLst>
              <a:ext uri="{FF2B5EF4-FFF2-40B4-BE49-F238E27FC236}">
                <a16:creationId xmlns:a16="http://schemas.microsoft.com/office/drawing/2014/main" id="{26C29C93-1937-F986-2342-3339CCB6041B}"/>
              </a:ext>
            </a:extLst>
          </p:cNvPr>
          <p:cNvSpPr txBox="1">
            <a:spLocks noChangeArrowheads="1"/>
          </p:cNvSpPr>
          <p:nvPr/>
        </p:nvSpPr>
        <p:spPr bwMode="auto">
          <a:xfrm>
            <a:off x="5364163" y="1196975"/>
            <a:ext cx="3779837" cy="457200"/>
          </a:xfrm>
          <a:prstGeom prst="rect">
            <a:avLst/>
          </a:prstGeom>
          <a:noFill/>
          <a:ln w="9525">
            <a:noFill/>
            <a:miter lim="800000"/>
            <a:headEnd/>
            <a:tailEnd/>
          </a:ln>
          <a:effectLst/>
        </p:spPr>
        <p:txBody>
          <a:bodyPr>
            <a:spAutoFit/>
          </a:bodyPr>
          <a:lstStyle/>
          <a:p>
            <a:pPr eaLnBrk="1" hangingPunct="1">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Skupiny typů </a:t>
            </a:r>
            <a:r>
              <a:rPr lang="cs-CZ" sz="2400" b="1" dirty="0" err="1">
                <a:solidFill>
                  <a:srgbClr val="FF0000"/>
                </a:solidFill>
                <a:effectLst>
                  <a:outerShdw blurRad="38100" dist="38100" dir="2700000" algn="tl">
                    <a:srgbClr val="000000"/>
                  </a:outerShdw>
                </a:effectLst>
                <a:latin typeface="Calibri" panose="020F0502020204030204" pitchFamily="34" charset="0"/>
              </a:rPr>
              <a:t>geobiocénů</a:t>
            </a:r>
            <a:endParaRPr lang="cs-CZ" sz="2400" b="1" dirty="0">
              <a:solidFill>
                <a:srgbClr val="FF0000"/>
              </a:solidFill>
              <a:effectLst>
                <a:outerShdw blurRad="38100" dist="38100" dir="2700000" algn="tl">
                  <a:srgbClr val="000000"/>
                </a:outerShdw>
              </a:effectLst>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1993"/>
                                        </p:tgtEl>
                                        <p:attrNameLst>
                                          <p:attrName>style.visibility</p:attrName>
                                        </p:attrNameLst>
                                      </p:cBhvr>
                                      <p:to>
                                        <p:strVal val="visible"/>
                                      </p:to>
                                    </p:set>
                                    <p:animEffect transition="in" filter="box(in)">
                                      <p:cBhvr>
                                        <p:cTn id="7" dur="500"/>
                                        <p:tgtEl>
                                          <p:spTgt spid="4199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2008"/>
                                        </p:tgtEl>
                                        <p:attrNameLst>
                                          <p:attrName>style.visibility</p:attrName>
                                        </p:attrNameLst>
                                      </p:cBhvr>
                                      <p:to>
                                        <p:strVal val="visible"/>
                                      </p:to>
                                    </p:set>
                                    <p:animEffect transition="in" filter="box(in)">
                                      <p:cBhvr>
                                        <p:cTn id="10" dur="500"/>
                                        <p:tgtEl>
                                          <p:spTgt spid="4200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42007"/>
                                        </p:tgtEl>
                                        <p:attrNameLst>
                                          <p:attrName>style.visibility</p:attrName>
                                        </p:attrNameLst>
                                      </p:cBhvr>
                                      <p:to>
                                        <p:strVal val="visible"/>
                                      </p:to>
                                    </p:set>
                                    <p:animEffect transition="in" filter="box(in)">
                                      <p:cBhvr>
                                        <p:cTn id="15" dur="500"/>
                                        <p:tgtEl>
                                          <p:spTgt spid="42007"/>
                                        </p:tgtEl>
                                      </p:cBhvr>
                                    </p:animEffect>
                                  </p:childTnLst>
                                </p:cTn>
                              </p:par>
                              <p:par>
                                <p:cTn id="16" presetID="4" presetClass="entr" presetSubtype="16" fill="hold" nodeType="withEffect">
                                  <p:stCondLst>
                                    <p:cond delay="0"/>
                                  </p:stCondLst>
                                  <p:childTnLst>
                                    <p:set>
                                      <p:cBhvr>
                                        <p:cTn id="17" dur="1" fill="hold">
                                          <p:stCondLst>
                                            <p:cond delay="0"/>
                                          </p:stCondLst>
                                        </p:cTn>
                                        <p:tgtEl>
                                          <p:spTgt spid="41992"/>
                                        </p:tgtEl>
                                        <p:attrNameLst>
                                          <p:attrName>style.visibility</p:attrName>
                                        </p:attrNameLst>
                                      </p:cBhvr>
                                      <p:to>
                                        <p:strVal val="visible"/>
                                      </p:to>
                                    </p:set>
                                    <p:animEffect transition="in" filter="box(in)">
                                      <p:cBhvr>
                                        <p:cTn id="18" dur="500"/>
                                        <p:tgtEl>
                                          <p:spTgt spid="4199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ox(in)">
                                      <p:cBhvr>
                                        <p:cTn id="23" dur="500"/>
                                        <p:tgtEl>
                                          <p:spTgt spid="3"/>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42009"/>
                                        </p:tgtEl>
                                        <p:attrNameLst>
                                          <p:attrName>style.visibility</p:attrName>
                                        </p:attrNameLst>
                                      </p:cBhvr>
                                      <p:to>
                                        <p:strVal val="visible"/>
                                      </p:to>
                                    </p:set>
                                    <p:animEffect transition="in" filter="box(in)">
                                      <p:cBhvr>
                                        <p:cTn id="26" dur="500"/>
                                        <p:tgtEl>
                                          <p:spTgt spid="4200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41994"/>
                                        </p:tgtEl>
                                        <p:attrNameLst>
                                          <p:attrName>style.visibility</p:attrName>
                                        </p:attrNameLst>
                                      </p:cBhvr>
                                      <p:to>
                                        <p:strVal val="visible"/>
                                      </p:to>
                                    </p:set>
                                    <p:anim calcmode="lin" valueType="num">
                                      <p:cBhvr additive="base">
                                        <p:cTn id="31" dur="500" fill="hold"/>
                                        <p:tgtEl>
                                          <p:spTgt spid="41994"/>
                                        </p:tgtEl>
                                        <p:attrNameLst>
                                          <p:attrName>ppt_x</p:attrName>
                                        </p:attrNameLst>
                                      </p:cBhvr>
                                      <p:tavLst>
                                        <p:tav tm="0">
                                          <p:val>
                                            <p:strVal val="0-#ppt_w/2"/>
                                          </p:val>
                                        </p:tav>
                                        <p:tav tm="100000">
                                          <p:val>
                                            <p:strVal val="#ppt_x"/>
                                          </p:val>
                                        </p:tav>
                                      </p:tavLst>
                                    </p:anim>
                                    <p:anim calcmode="lin" valueType="num">
                                      <p:cBhvr additive="base">
                                        <p:cTn id="32" dur="500" fill="hold"/>
                                        <p:tgtEl>
                                          <p:spTgt spid="41994"/>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stCondLst>
                                    <p:cond delay="0"/>
                                  </p:stCondLst>
                                  <p:childTnLst>
                                    <p:set>
                                      <p:cBhvr>
                                        <p:cTn id="34" dur="1" fill="hold">
                                          <p:stCondLst>
                                            <p:cond delay="0"/>
                                          </p:stCondLst>
                                        </p:cTn>
                                        <p:tgtEl>
                                          <p:spTgt spid="42010"/>
                                        </p:tgtEl>
                                        <p:attrNameLst>
                                          <p:attrName>style.visibility</p:attrName>
                                        </p:attrNameLst>
                                      </p:cBhvr>
                                      <p:to>
                                        <p:strVal val="visible"/>
                                      </p:to>
                                    </p:set>
                                    <p:anim calcmode="lin" valueType="num">
                                      <p:cBhvr additive="base">
                                        <p:cTn id="35" dur="500" fill="hold"/>
                                        <p:tgtEl>
                                          <p:spTgt spid="42010"/>
                                        </p:tgtEl>
                                        <p:attrNameLst>
                                          <p:attrName>ppt_x</p:attrName>
                                        </p:attrNameLst>
                                      </p:cBhvr>
                                      <p:tavLst>
                                        <p:tav tm="0">
                                          <p:val>
                                            <p:strVal val="0-#ppt_w/2"/>
                                          </p:val>
                                        </p:tav>
                                        <p:tav tm="100000">
                                          <p:val>
                                            <p:strVal val="#ppt_x"/>
                                          </p:val>
                                        </p:tav>
                                      </p:tavLst>
                                    </p:anim>
                                    <p:anim calcmode="lin" valueType="num">
                                      <p:cBhvr additive="base">
                                        <p:cTn id="36" dur="500" fill="hold"/>
                                        <p:tgtEl>
                                          <p:spTgt spid="420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4" grpId="0" animBg="1"/>
      <p:bldP spid="42007" grpId="0"/>
      <p:bldP spid="42008" grpId="0"/>
      <p:bldP spid="42009" grpId="0"/>
      <p:bldP spid="420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89E64CD0-026D-603E-84D7-89222CEC5088}"/>
              </a:ext>
            </a:extLst>
          </p:cNvPr>
          <p:cNvSpPr>
            <a:spLocks noGrp="1" noChangeArrowheads="1"/>
          </p:cNvSpPr>
          <p:nvPr>
            <p:ph type="title"/>
          </p:nvPr>
        </p:nvSpPr>
        <p:spPr>
          <a:xfrm>
            <a:off x="457200" y="274638"/>
            <a:ext cx="8229600" cy="417512"/>
          </a:xfrm>
        </p:spPr>
        <p:txBody>
          <a:bodyPr/>
          <a:lstStyle/>
          <a:p>
            <a:pPr eaLnBrk="1" hangingPunct="1">
              <a:defRPr/>
            </a:pPr>
            <a:r>
              <a:rPr lang="cs-CZ" sz="3600" b="1" kern="1200" dirty="0">
                <a:solidFill>
                  <a:schemeClr val="tx1"/>
                </a:solidFill>
              </a:rPr>
              <a:t>Geobiocenologický klasifikační systém</a:t>
            </a:r>
          </a:p>
        </p:txBody>
      </p:sp>
      <p:sp>
        <p:nvSpPr>
          <p:cNvPr id="135171" name="Rectangle 3">
            <a:extLst>
              <a:ext uri="{FF2B5EF4-FFF2-40B4-BE49-F238E27FC236}">
                <a16:creationId xmlns:a16="http://schemas.microsoft.com/office/drawing/2014/main" id="{6D2BD31F-BE82-1998-7984-ECE76481E9D9}"/>
              </a:ext>
            </a:extLst>
          </p:cNvPr>
          <p:cNvSpPr>
            <a:spLocks noGrp="1" noChangeArrowheads="1"/>
          </p:cNvSpPr>
          <p:nvPr>
            <p:ph type="body" idx="1"/>
          </p:nvPr>
        </p:nvSpPr>
        <p:spPr>
          <a:xfrm>
            <a:off x="179388" y="981075"/>
            <a:ext cx="8496300" cy="5145088"/>
          </a:xfrm>
        </p:spPr>
        <p:txBody>
          <a:bodyPr/>
          <a:lstStyle/>
          <a:p>
            <a:pPr eaLnBrk="1" hangingPunct="1">
              <a:buSzPct val="75000"/>
              <a:buFont typeface="Arial" panose="020B0604020202020204" pitchFamily="34" charset="0"/>
              <a:buChar char="•"/>
              <a:defRPr/>
            </a:pPr>
            <a:r>
              <a:rPr lang="cs-CZ" altLang="en-US" sz="2800" b="1" dirty="0"/>
              <a:t>základní jednotky:</a:t>
            </a:r>
          </a:p>
          <a:p>
            <a:pPr lvl="1" eaLnBrk="1" hangingPunct="1">
              <a:buSzPct val="75000"/>
              <a:buFont typeface="Arial" panose="020B0604020202020204" pitchFamily="34" charset="0"/>
              <a:buChar char="•"/>
              <a:defRPr/>
            </a:pPr>
            <a:r>
              <a:rPr lang="cs-CZ" altLang="en-US" sz="2400" b="1" dirty="0"/>
              <a:t>skupiny typů geobiocénů:</a:t>
            </a:r>
          </a:p>
          <a:p>
            <a:pPr marL="914400" lvl="2" indent="0" eaLnBrk="1" hangingPunct="1">
              <a:buSzPct val="75000"/>
              <a:buNone/>
              <a:defRPr/>
            </a:pPr>
            <a:r>
              <a:rPr lang="cs-CZ" altLang="en-US" b="1" dirty="0"/>
              <a:t>= jedná se o sdružené typy (dle fytocenologické podobnosti přírodních geobiocenóz ve stádiu zralosti)  geobiocénů s podobnými trvalými ekologickými podmínkami </a:t>
            </a:r>
          </a:p>
          <a:p>
            <a:pPr marL="893763" lvl="2" eaLnBrk="1" hangingPunct="1">
              <a:buSzPct val="75000"/>
              <a:buFont typeface="Arial" panose="020B0604020202020204" pitchFamily="34" charset="0"/>
              <a:buChar char="•"/>
              <a:defRPr/>
            </a:pPr>
            <a:r>
              <a:rPr lang="cs-CZ" altLang="en-US" b="1" dirty="0"/>
              <a:t>zjišťují se pomocí bioindikace</a:t>
            </a:r>
          </a:p>
          <a:p>
            <a:pPr marL="893763" lvl="2" eaLnBrk="1" hangingPunct="1">
              <a:buSzPct val="75000"/>
              <a:buFont typeface="Arial" panose="020B0604020202020204" pitchFamily="34" charset="0"/>
              <a:buChar char="•"/>
              <a:defRPr/>
            </a:pPr>
            <a:r>
              <a:rPr lang="cs-CZ" altLang="en-US" b="1" dirty="0"/>
              <a:t>rámce homogenních ekologických podmínek do té míry, že mají určité druhové složení, prostorovou strukturu, dynamiku vývoje a produktivnost</a:t>
            </a:r>
          </a:p>
          <a:p>
            <a:pPr marL="893763" lvl="2" eaLnBrk="1" hangingPunct="1">
              <a:buSzPct val="75000"/>
              <a:buFont typeface="Arial" panose="020B0604020202020204" pitchFamily="34" charset="0"/>
              <a:buChar char="•"/>
              <a:defRPr/>
            </a:pPr>
            <a:r>
              <a:rPr lang="cs-CZ" altLang="en-US" b="1" dirty="0"/>
              <a:t>z toho vyplývá, že na ně lze vázat typ využití, které je adekvátní přírodním podmínkám!!</a:t>
            </a:r>
          </a:p>
          <a:p>
            <a:pPr marL="893763" lvl="2" eaLnBrk="1" hangingPunct="1">
              <a:buSzPct val="75000"/>
              <a:buFont typeface="Arial" panose="020B0604020202020204" pitchFamily="34" charset="0"/>
              <a:buChar char="•"/>
              <a:defRPr/>
            </a:pPr>
            <a:r>
              <a:rPr lang="cs-CZ" altLang="en-US" b="1" dirty="0"/>
              <a:t>V ČR 170 skupin typů geobiocénů (tedy typů stanovištních podmínek a jim odpovídajících typů potenciální vegetace)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86302FEC-C43C-5B47-4388-012B82C5AA67}"/>
              </a:ext>
            </a:extLst>
          </p:cNvPr>
          <p:cNvSpPr>
            <a:spLocks noGrp="1" noChangeArrowheads="1"/>
          </p:cNvSpPr>
          <p:nvPr>
            <p:ph type="title"/>
          </p:nvPr>
        </p:nvSpPr>
        <p:spPr>
          <a:xfrm>
            <a:off x="457200" y="274638"/>
            <a:ext cx="8229600" cy="417512"/>
          </a:xfrm>
        </p:spPr>
        <p:txBody>
          <a:bodyPr/>
          <a:lstStyle/>
          <a:p>
            <a:pPr eaLnBrk="1" hangingPunct="1">
              <a:defRPr/>
            </a:pPr>
            <a:r>
              <a:rPr lang="cs-CZ" sz="3600" b="1" kern="1200" dirty="0">
                <a:solidFill>
                  <a:schemeClr val="tx1"/>
                </a:solidFill>
              </a:rPr>
              <a:t>Geobiocenologický klasifikační systém</a:t>
            </a:r>
          </a:p>
        </p:txBody>
      </p:sp>
      <p:sp>
        <p:nvSpPr>
          <p:cNvPr id="135171" name="Rectangle 3">
            <a:extLst>
              <a:ext uri="{FF2B5EF4-FFF2-40B4-BE49-F238E27FC236}">
                <a16:creationId xmlns:a16="http://schemas.microsoft.com/office/drawing/2014/main" id="{FCD12390-1F28-92E4-5EAA-040BFCFB6068}"/>
              </a:ext>
            </a:extLst>
          </p:cNvPr>
          <p:cNvSpPr>
            <a:spLocks noGrp="1" noChangeArrowheads="1"/>
          </p:cNvSpPr>
          <p:nvPr>
            <p:ph type="body" idx="1"/>
          </p:nvPr>
        </p:nvSpPr>
        <p:spPr>
          <a:xfrm>
            <a:off x="215900" y="944563"/>
            <a:ext cx="8712200" cy="5181600"/>
          </a:xfrm>
        </p:spPr>
        <p:txBody>
          <a:bodyPr/>
          <a:lstStyle/>
          <a:p>
            <a:pPr eaLnBrk="1" hangingPunct="1">
              <a:buSzPct val="75000"/>
            </a:pPr>
            <a:r>
              <a:rPr lang="cs-CZ" altLang="en-US" sz="2400" b="1"/>
              <a:t>skupiny typů geobiocénů jsou pojmenovány podle hlavních edifikátorů (lesní dřeviny) latinskými názvy, koncovka </a:t>
            </a:r>
            <a:r>
              <a:rPr lang="cs-CZ" altLang="en-US" sz="2400" b="1">
                <a:solidFill>
                  <a:srgbClr val="FF0000"/>
                </a:solidFill>
              </a:rPr>
              <a:t>-eta          </a:t>
            </a:r>
            <a:r>
              <a:rPr lang="cs-CZ" altLang="en-US" sz="2400" b="1"/>
              <a:t>u názvu vůdčí dřeviny</a:t>
            </a:r>
          </a:p>
          <a:p>
            <a:pPr eaLnBrk="1" hangingPunct="1">
              <a:buSzPct val="75000"/>
            </a:pPr>
            <a:r>
              <a:rPr lang="cs-CZ" altLang="en-US" sz="2400" b="1"/>
              <a:t>dále jsou vyjádřeny geobiocenologickou formulí:</a:t>
            </a:r>
          </a:p>
          <a:p>
            <a:pPr lvl="1" eaLnBrk="1" hangingPunct="1">
              <a:buSzPct val="75000"/>
              <a:buFont typeface="Arial" panose="020B0604020202020204" pitchFamily="34" charset="0"/>
              <a:buChar char="•"/>
            </a:pPr>
            <a:r>
              <a:rPr lang="cs-CZ" altLang="en-US" sz="2400" b="1"/>
              <a:t>příklad: </a:t>
            </a:r>
          </a:p>
          <a:p>
            <a:pPr lvl="2" eaLnBrk="1" hangingPunct="1">
              <a:buSzPct val="75000"/>
            </a:pPr>
            <a:r>
              <a:rPr lang="cs-CZ" altLang="en-US" b="1"/>
              <a:t>3 B 3 – </a:t>
            </a:r>
            <a:r>
              <a:rPr lang="cs-CZ" altLang="en-US" b="1" i="1"/>
              <a:t>Querci-fageta typica</a:t>
            </a:r>
            <a:r>
              <a:rPr lang="cs-CZ" altLang="en-US" b="1"/>
              <a:t> (typické dubové bučiny)</a:t>
            </a:r>
          </a:p>
          <a:p>
            <a:pPr lvl="2" eaLnBrk="1" hangingPunct="1">
              <a:buSzPct val="75000"/>
            </a:pPr>
            <a:r>
              <a:rPr lang="cs-CZ" altLang="en-US" b="1"/>
              <a:t>(2)3 BC-C (4)5a – </a:t>
            </a:r>
            <a:r>
              <a:rPr lang="cs-CZ" altLang="en-US" b="1" i="1"/>
              <a:t>Fraxini-alneta inferiora</a:t>
            </a:r>
            <a:r>
              <a:rPr lang="cs-CZ" altLang="en-US" b="1"/>
              <a:t> (jasanové olšiny nižšího stupně)</a:t>
            </a:r>
          </a:p>
        </p:txBody>
      </p:sp>
      <p:grpSp>
        <p:nvGrpSpPr>
          <p:cNvPr id="2" name="Group 15">
            <a:extLst>
              <a:ext uri="{FF2B5EF4-FFF2-40B4-BE49-F238E27FC236}">
                <a16:creationId xmlns:a16="http://schemas.microsoft.com/office/drawing/2014/main" id="{12B712B3-E3E3-6F20-A682-5D39BCB5F3AC}"/>
              </a:ext>
            </a:extLst>
          </p:cNvPr>
          <p:cNvGrpSpPr>
            <a:grpSpLocks/>
          </p:cNvGrpSpPr>
          <p:nvPr/>
        </p:nvGrpSpPr>
        <p:grpSpPr bwMode="auto">
          <a:xfrm>
            <a:off x="-46038" y="2979738"/>
            <a:ext cx="2016126" cy="2717800"/>
            <a:chOff x="0" y="1820"/>
            <a:chExt cx="1270" cy="1712"/>
          </a:xfrm>
        </p:grpSpPr>
        <p:sp>
          <p:nvSpPr>
            <p:cNvPr id="135181" name="AutoShape 6">
              <a:extLst>
                <a:ext uri="{FF2B5EF4-FFF2-40B4-BE49-F238E27FC236}">
                  <a16:creationId xmlns:a16="http://schemas.microsoft.com/office/drawing/2014/main" id="{D36462A7-A83C-6207-4447-DC449EE6B7E5}"/>
                </a:ext>
              </a:extLst>
            </p:cNvPr>
            <p:cNvSpPr>
              <a:spLocks noChangeArrowheads="1"/>
            </p:cNvSpPr>
            <p:nvPr/>
          </p:nvSpPr>
          <p:spPr bwMode="auto">
            <a:xfrm>
              <a:off x="816" y="1820"/>
              <a:ext cx="204" cy="340"/>
            </a:xfrm>
            <a:prstGeom prst="wedgeEllipseCallout">
              <a:avLst>
                <a:gd name="adj1" fmla="val -232352"/>
                <a:gd name="adj2" fmla="val 293824"/>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p>
          </p:txBody>
        </p:sp>
        <p:sp>
          <p:nvSpPr>
            <p:cNvPr id="135182" name="AutoShape 7">
              <a:extLst>
                <a:ext uri="{FF2B5EF4-FFF2-40B4-BE49-F238E27FC236}">
                  <a16:creationId xmlns:a16="http://schemas.microsoft.com/office/drawing/2014/main" id="{C403EE16-A2B4-6FAF-B152-2D17ABB00F2D}"/>
                </a:ext>
              </a:extLst>
            </p:cNvPr>
            <p:cNvSpPr>
              <a:spLocks noChangeArrowheads="1"/>
            </p:cNvSpPr>
            <p:nvPr/>
          </p:nvSpPr>
          <p:spPr bwMode="auto">
            <a:xfrm>
              <a:off x="839" y="2160"/>
              <a:ext cx="431" cy="204"/>
            </a:xfrm>
            <a:prstGeom prst="wedgeEllipseCallout">
              <a:avLst>
                <a:gd name="adj1" fmla="val -115431"/>
                <a:gd name="adj2" fmla="val 411764"/>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p>
          </p:txBody>
        </p:sp>
        <p:sp>
          <p:nvSpPr>
            <p:cNvPr id="135183" name="Text Box 8">
              <a:extLst>
                <a:ext uri="{FF2B5EF4-FFF2-40B4-BE49-F238E27FC236}">
                  <a16:creationId xmlns:a16="http://schemas.microsoft.com/office/drawing/2014/main" id="{27A2C074-2EF8-FAE5-A689-7834DB702BFA}"/>
                </a:ext>
              </a:extLst>
            </p:cNvPr>
            <p:cNvSpPr txBox="1">
              <a:spLocks noChangeArrowheads="1"/>
            </p:cNvSpPr>
            <p:nvPr/>
          </p:nvSpPr>
          <p:spPr bwMode="auto">
            <a:xfrm>
              <a:off x="0" y="3090"/>
              <a:ext cx="81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cs-CZ" altLang="cs-CZ" sz="2000" b="1">
                  <a:solidFill>
                    <a:srgbClr val="FF0000"/>
                  </a:solidFill>
                </a:rPr>
                <a:t>Vegetační stupeň</a:t>
              </a:r>
            </a:p>
          </p:txBody>
        </p:sp>
      </p:grpSp>
      <p:grpSp>
        <p:nvGrpSpPr>
          <p:cNvPr id="3" name="Group 16">
            <a:extLst>
              <a:ext uri="{FF2B5EF4-FFF2-40B4-BE49-F238E27FC236}">
                <a16:creationId xmlns:a16="http://schemas.microsoft.com/office/drawing/2014/main" id="{310ABDAA-0B50-B4A4-15E2-239E9E5EF056}"/>
              </a:ext>
            </a:extLst>
          </p:cNvPr>
          <p:cNvGrpSpPr>
            <a:grpSpLocks/>
          </p:cNvGrpSpPr>
          <p:nvPr/>
        </p:nvGrpSpPr>
        <p:grpSpPr bwMode="auto">
          <a:xfrm>
            <a:off x="1609725" y="3014663"/>
            <a:ext cx="2376488" cy="3170237"/>
            <a:chOff x="1043" y="1842"/>
            <a:chExt cx="1497" cy="1997"/>
          </a:xfrm>
        </p:grpSpPr>
        <p:sp>
          <p:nvSpPr>
            <p:cNvPr id="135178" name="AutoShape 9">
              <a:extLst>
                <a:ext uri="{FF2B5EF4-FFF2-40B4-BE49-F238E27FC236}">
                  <a16:creationId xmlns:a16="http://schemas.microsoft.com/office/drawing/2014/main" id="{58EA9E84-C6EC-C91C-BAEB-A38AA6D3AC2D}"/>
                </a:ext>
              </a:extLst>
            </p:cNvPr>
            <p:cNvSpPr>
              <a:spLocks noChangeArrowheads="1"/>
            </p:cNvSpPr>
            <p:nvPr/>
          </p:nvSpPr>
          <p:spPr bwMode="auto">
            <a:xfrm>
              <a:off x="1043" y="1842"/>
              <a:ext cx="182" cy="318"/>
            </a:xfrm>
            <a:prstGeom prst="wedgeEllipseCallout">
              <a:avLst>
                <a:gd name="adj1" fmla="val 308792"/>
                <a:gd name="adj2" fmla="val 474213"/>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p>
          </p:txBody>
        </p:sp>
        <p:sp>
          <p:nvSpPr>
            <p:cNvPr id="135179" name="AutoShape 10">
              <a:extLst>
                <a:ext uri="{FF2B5EF4-FFF2-40B4-BE49-F238E27FC236}">
                  <a16:creationId xmlns:a16="http://schemas.microsoft.com/office/drawing/2014/main" id="{34EDEE7E-E580-34B2-FD1D-10EA4932841D}"/>
                </a:ext>
              </a:extLst>
            </p:cNvPr>
            <p:cNvSpPr>
              <a:spLocks noChangeArrowheads="1"/>
            </p:cNvSpPr>
            <p:nvPr/>
          </p:nvSpPr>
          <p:spPr bwMode="auto">
            <a:xfrm>
              <a:off x="1292" y="2160"/>
              <a:ext cx="544" cy="204"/>
            </a:xfrm>
            <a:prstGeom prst="wedgeEllipseCallout">
              <a:avLst>
                <a:gd name="adj1" fmla="val 54597"/>
                <a:gd name="adj2" fmla="val 574509"/>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p>
          </p:txBody>
        </p:sp>
        <p:sp>
          <p:nvSpPr>
            <p:cNvPr id="135180" name="Text Box 11">
              <a:extLst>
                <a:ext uri="{FF2B5EF4-FFF2-40B4-BE49-F238E27FC236}">
                  <a16:creationId xmlns:a16="http://schemas.microsoft.com/office/drawing/2014/main" id="{20D42F9E-9850-A9FC-ACD9-4D6BD334A96D}"/>
                </a:ext>
              </a:extLst>
            </p:cNvPr>
            <p:cNvSpPr txBox="1">
              <a:spLocks noChangeArrowheads="1"/>
            </p:cNvSpPr>
            <p:nvPr/>
          </p:nvSpPr>
          <p:spPr bwMode="auto">
            <a:xfrm>
              <a:off x="1338" y="3589"/>
              <a:ext cx="120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2000" b="1">
                  <a:solidFill>
                    <a:schemeClr val="accent2"/>
                  </a:solidFill>
                </a:rPr>
                <a:t>Trofická řada</a:t>
              </a:r>
            </a:p>
          </p:txBody>
        </p:sp>
      </p:grpSp>
      <p:grpSp>
        <p:nvGrpSpPr>
          <p:cNvPr id="4" name="Group 17">
            <a:extLst>
              <a:ext uri="{FF2B5EF4-FFF2-40B4-BE49-F238E27FC236}">
                <a16:creationId xmlns:a16="http://schemas.microsoft.com/office/drawing/2014/main" id="{51CEA0C0-A06A-CC6E-37F4-E34C62F6F6CB}"/>
              </a:ext>
            </a:extLst>
          </p:cNvPr>
          <p:cNvGrpSpPr>
            <a:grpSpLocks/>
          </p:cNvGrpSpPr>
          <p:nvPr/>
        </p:nvGrpSpPr>
        <p:grpSpPr bwMode="auto">
          <a:xfrm>
            <a:off x="1825625" y="3051175"/>
            <a:ext cx="5221288" cy="2520950"/>
            <a:chOff x="1179" y="1865"/>
            <a:chExt cx="3289" cy="1588"/>
          </a:xfrm>
        </p:grpSpPr>
        <p:sp>
          <p:nvSpPr>
            <p:cNvPr id="135175" name="AutoShape 12">
              <a:extLst>
                <a:ext uri="{FF2B5EF4-FFF2-40B4-BE49-F238E27FC236}">
                  <a16:creationId xmlns:a16="http://schemas.microsoft.com/office/drawing/2014/main" id="{2BDB57D6-94F3-38C8-F148-621FF90C60CA}"/>
                </a:ext>
              </a:extLst>
            </p:cNvPr>
            <p:cNvSpPr>
              <a:spLocks noChangeArrowheads="1"/>
            </p:cNvSpPr>
            <p:nvPr/>
          </p:nvSpPr>
          <p:spPr bwMode="auto">
            <a:xfrm>
              <a:off x="1179" y="1865"/>
              <a:ext cx="204" cy="295"/>
            </a:xfrm>
            <a:prstGeom prst="wedgeEllipseCallout">
              <a:avLst>
                <a:gd name="adj1" fmla="val 1144116"/>
                <a:gd name="adj2" fmla="val 396440"/>
              </a:avLst>
            </a:prstGeom>
            <a:noFill/>
            <a:ln w="25400">
              <a:solidFill>
                <a:srgbClr val="339966"/>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p>
          </p:txBody>
        </p:sp>
        <p:sp>
          <p:nvSpPr>
            <p:cNvPr id="135176" name="AutoShape 13">
              <a:extLst>
                <a:ext uri="{FF2B5EF4-FFF2-40B4-BE49-F238E27FC236}">
                  <a16:creationId xmlns:a16="http://schemas.microsoft.com/office/drawing/2014/main" id="{B084BB4E-BFB5-0802-4DD8-325BFC493FA1}"/>
                </a:ext>
              </a:extLst>
            </p:cNvPr>
            <p:cNvSpPr>
              <a:spLocks noChangeArrowheads="1"/>
            </p:cNvSpPr>
            <p:nvPr/>
          </p:nvSpPr>
          <p:spPr bwMode="auto">
            <a:xfrm>
              <a:off x="1769" y="2160"/>
              <a:ext cx="521" cy="204"/>
            </a:xfrm>
            <a:prstGeom prst="wedgeEllipseCallout">
              <a:avLst>
                <a:gd name="adj1" fmla="val 315259"/>
                <a:gd name="adj2" fmla="val 437255"/>
              </a:avLst>
            </a:prstGeom>
            <a:noFill/>
            <a:ln w="25400">
              <a:solidFill>
                <a:srgbClr val="339966"/>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p>
          </p:txBody>
        </p:sp>
        <p:sp>
          <p:nvSpPr>
            <p:cNvPr id="135177" name="Text Box 14">
              <a:extLst>
                <a:ext uri="{FF2B5EF4-FFF2-40B4-BE49-F238E27FC236}">
                  <a16:creationId xmlns:a16="http://schemas.microsoft.com/office/drawing/2014/main" id="{04FBDB85-701E-0FC8-2B8D-E2E1F068262E}"/>
                </a:ext>
              </a:extLst>
            </p:cNvPr>
            <p:cNvSpPr txBox="1">
              <a:spLocks noChangeArrowheads="1"/>
            </p:cNvSpPr>
            <p:nvPr/>
          </p:nvSpPr>
          <p:spPr bwMode="auto">
            <a:xfrm>
              <a:off x="3334" y="3203"/>
              <a:ext cx="113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2000" b="1">
                  <a:solidFill>
                    <a:srgbClr val="339966"/>
                  </a:solidFill>
                </a:rPr>
                <a:t>Hydrická řada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4EA5E227-D0A1-53B3-6624-161AF9D3673F}"/>
              </a:ext>
            </a:extLst>
          </p:cNvPr>
          <p:cNvSpPr>
            <a:spLocks noGrp="1" noChangeArrowheads="1"/>
          </p:cNvSpPr>
          <p:nvPr>
            <p:ph type="title"/>
          </p:nvPr>
        </p:nvSpPr>
        <p:spPr>
          <a:xfrm>
            <a:off x="457200" y="274638"/>
            <a:ext cx="8229600" cy="669925"/>
          </a:xfrm>
        </p:spPr>
        <p:txBody>
          <a:bodyPr/>
          <a:lstStyle/>
          <a:p>
            <a:pPr eaLnBrk="1" hangingPunct="1">
              <a:defRPr/>
            </a:pPr>
            <a:r>
              <a:rPr lang="cs-CZ" sz="3600" b="1" kern="1200" dirty="0">
                <a:solidFill>
                  <a:srgbClr val="FF0000"/>
                </a:solidFill>
              </a:rPr>
              <a:t>Vegetační</a:t>
            </a:r>
            <a:r>
              <a:rPr lang="cs-CZ" sz="3600" b="1" kern="1200" dirty="0">
                <a:solidFill>
                  <a:schemeClr val="tx1"/>
                </a:solidFill>
              </a:rPr>
              <a:t> stupně</a:t>
            </a:r>
          </a:p>
        </p:txBody>
      </p:sp>
      <p:sp>
        <p:nvSpPr>
          <p:cNvPr id="137219" name="Rectangle 3">
            <a:extLst>
              <a:ext uri="{FF2B5EF4-FFF2-40B4-BE49-F238E27FC236}">
                <a16:creationId xmlns:a16="http://schemas.microsoft.com/office/drawing/2014/main" id="{9E69A7EA-A475-8077-8864-4A7CAB745177}"/>
              </a:ext>
            </a:extLst>
          </p:cNvPr>
          <p:cNvSpPr>
            <a:spLocks noGrp="1" noChangeArrowheads="1"/>
          </p:cNvSpPr>
          <p:nvPr>
            <p:ph type="body" idx="1"/>
          </p:nvPr>
        </p:nvSpPr>
        <p:spPr>
          <a:xfrm>
            <a:off x="250825" y="1052513"/>
            <a:ext cx="8605838" cy="5073650"/>
          </a:xfrm>
        </p:spPr>
        <p:txBody>
          <a:bodyPr/>
          <a:lstStyle/>
          <a:p>
            <a:pPr eaLnBrk="1" hangingPunct="1">
              <a:buSzPct val="75000"/>
            </a:pPr>
            <a:r>
              <a:rPr lang="cs-CZ" altLang="en-US" sz="2400" b="1"/>
              <a:t>vyjadřují souvislost sledu rozdílů přírodní vegetace se sledem rozdílů výškového a expozičního klimatu</a:t>
            </a:r>
          </a:p>
          <a:p>
            <a:pPr eaLnBrk="1" hangingPunct="1">
              <a:buSzPct val="75000"/>
            </a:pPr>
            <a:r>
              <a:rPr lang="cs-CZ" altLang="cs-CZ" sz="2400" b="1">
                <a:solidFill>
                  <a:srgbClr val="FF0000"/>
                </a:solidFill>
              </a:rPr>
              <a:t>vegetační stupně </a:t>
            </a:r>
            <a:r>
              <a:rPr lang="cs-CZ" altLang="cs-CZ" sz="2400" b="1"/>
              <a:t>× </a:t>
            </a:r>
            <a:r>
              <a:rPr lang="cs-CZ" altLang="cs-CZ" sz="2400" b="1">
                <a:solidFill>
                  <a:srgbClr val="FF0000"/>
                </a:solidFill>
              </a:rPr>
              <a:t>lesní vegetační stupně</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C96C6C73-3CCB-8597-D72F-1A1F5BF7E87E}"/>
              </a:ext>
            </a:extLst>
          </p:cNvPr>
          <p:cNvSpPr>
            <a:spLocks noGrp="1" noChangeArrowheads="1"/>
          </p:cNvSpPr>
          <p:nvPr>
            <p:ph type="title"/>
          </p:nvPr>
        </p:nvSpPr>
        <p:spPr>
          <a:xfrm>
            <a:off x="457200" y="260350"/>
            <a:ext cx="8229600" cy="504825"/>
          </a:xfrm>
        </p:spPr>
        <p:txBody>
          <a:bodyPr/>
          <a:lstStyle/>
          <a:p>
            <a:pPr eaLnBrk="1" hangingPunct="1">
              <a:defRPr/>
            </a:pPr>
            <a:r>
              <a:rPr lang="cs-CZ" sz="3600" b="1" kern="1200" dirty="0">
                <a:solidFill>
                  <a:schemeClr val="tx1"/>
                </a:solidFill>
              </a:rPr>
              <a:t>1. Dubový vegetační stupeň</a:t>
            </a:r>
          </a:p>
        </p:txBody>
      </p:sp>
      <p:sp>
        <p:nvSpPr>
          <p:cNvPr id="139267" name="Rectangle 3">
            <a:extLst>
              <a:ext uri="{FF2B5EF4-FFF2-40B4-BE49-F238E27FC236}">
                <a16:creationId xmlns:a16="http://schemas.microsoft.com/office/drawing/2014/main" id="{7A3002EC-F10C-9520-EDC3-8443424D21E8}"/>
              </a:ext>
            </a:extLst>
          </p:cNvPr>
          <p:cNvSpPr>
            <a:spLocks noGrp="1" noChangeArrowheads="1"/>
          </p:cNvSpPr>
          <p:nvPr>
            <p:ph type="body" idx="1"/>
          </p:nvPr>
        </p:nvSpPr>
        <p:spPr>
          <a:xfrm>
            <a:off x="80963" y="838200"/>
            <a:ext cx="8713787" cy="5181600"/>
          </a:xfrm>
        </p:spPr>
        <p:txBody>
          <a:bodyPr/>
          <a:lstStyle/>
          <a:p>
            <a:pPr marL="176213" indent="-176213" eaLnBrk="1" hangingPunct="1">
              <a:lnSpc>
                <a:spcPct val="80000"/>
              </a:lnSpc>
              <a:buSzPct val="75000"/>
            </a:pPr>
            <a:r>
              <a:rPr lang="cs-CZ" altLang="en-US" sz="2000" b="1"/>
              <a:t>nejteplejší a nejsušší oblasti ČR (jižní Morava)</a:t>
            </a:r>
          </a:p>
          <a:p>
            <a:pPr marL="176213" indent="-176213" eaLnBrk="1" hangingPunct="1">
              <a:lnSpc>
                <a:spcPct val="80000"/>
              </a:lnSpc>
              <a:buSzPct val="75000"/>
            </a:pPr>
            <a:r>
              <a:rPr lang="cs-CZ" altLang="en-US" sz="2000" b="1"/>
              <a:t>asi 3 % území ČR</a:t>
            </a:r>
          </a:p>
          <a:p>
            <a:pPr marL="176213" indent="-176213" eaLnBrk="1" hangingPunct="1">
              <a:lnSpc>
                <a:spcPct val="80000"/>
              </a:lnSpc>
              <a:buSzPct val="75000"/>
            </a:pPr>
            <a:r>
              <a:rPr lang="cs-CZ" altLang="en-US" sz="2000" b="1"/>
              <a:t>do 300 (500) m n. m. </a:t>
            </a:r>
          </a:p>
          <a:p>
            <a:pPr marL="176213" indent="-176213" eaLnBrk="1" hangingPunct="1">
              <a:lnSpc>
                <a:spcPct val="80000"/>
              </a:lnSpc>
              <a:buSzPct val="75000"/>
            </a:pPr>
            <a:r>
              <a:rPr lang="cs-CZ" altLang="en-US" sz="2000" b="1"/>
              <a:t>spraše</a:t>
            </a:r>
          </a:p>
          <a:p>
            <a:pPr marL="176213" indent="-176213" eaLnBrk="1" hangingPunct="1">
              <a:lnSpc>
                <a:spcPct val="80000"/>
              </a:lnSpc>
              <a:buSzPct val="75000"/>
            </a:pPr>
            <a:r>
              <a:rPr lang="cs-CZ" altLang="en-US" sz="2000" b="1"/>
              <a:t>průměrná roční teplota asi 9 °C, průměrný roční úhrn srážek asi 500 mm, vegetační doba dlouhá 170 dní</a:t>
            </a:r>
          </a:p>
          <a:p>
            <a:pPr marL="176213" indent="-176213" eaLnBrk="1" hangingPunct="1">
              <a:lnSpc>
                <a:spcPct val="80000"/>
              </a:lnSpc>
              <a:buSzPct val="75000"/>
            </a:pPr>
            <a:r>
              <a:rPr lang="cs-CZ" altLang="en-US" sz="2000" b="1" i="1">
                <a:solidFill>
                  <a:srgbClr val="FF0000"/>
                </a:solidFill>
              </a:rPr>
              <a:t>Quercus petraea</a:t>
            </a:r>
            <a:r>
              <a:rPr lang="cs-CZ" altLang="en-US" sz="2000" b="1"/>
              <a:t>,</a:t>
            </a:r>
            <a:r>
              <a:rPr lang="cs-CZ" altLang="en-US" sz="2000" b="1" i="1"/>
              <a:t> </a:t>
            </a:r>
            <a:r>
              <a:rPr lang="cs-CZ" altLang="en-US" sz="2000" b="1" i="1">
                <a:solidFill>
                  <a:srgbClr val="FF0000"/>
                </a:solidFill>
              </a:rPr>
              <a:t>Quercus pubescens</a:t>
            </a:r>
            <a:r>
              <a:rPr lang="cs-CZ" altLang="en-US" sz="2000" b="1"/>
              <a:t>,</a:t>
            </a:r>
            <a:r>
              <a:rPr lang="cs-CZ" altLang="en-US" sz="2000" b="1" i="1"/>
              <a:t> </a:t>
            </a:r>
            <a:r>
              <a:rPr lang="cs-CZ" altLang="en-US" sz="2000" b="1" i="1">
                <a:solidFill>
                  <a:srgbClr val="FF0000"/>
                </a:solidFill>
              </a:rPr>
              <a:t>Quercus cerris</a:t>
            </a:r>
            <a:r>
              <a:rPr lang="cs-CZ" altLang="en-US" sz="2000" b="1"/>
              <a:t>, </a:t>
            </a:r>
            <a:r>
              <a:rPr lang="cs-CZ" altLang="en-US" sz="2000" b="1" i="1"/>
              <a:t>Acer campestre</a:t>
            </a:r>
            <a:r>
              <a:rPr lang="cs-CZ" altLang="en-US" sz="2000" b="1"/>
              <a:t>,</a:t>
            </a:r>
            <a:r>
              <a:rPr lang="cs-CZ" altLang="en-US" sz="2000" b="1" i="1"/>
              <a:t> Sorbus torminalis</a:t>
            </a:r>
            <a:r>
              <a:rPr lang="cs-CZ" altLang="en-US" sz="2000" b="1"/>
              <a:t>,</a:t>
            </a:r>
            <a:r>
              <a:rPr lang="cs-CZ" altLang="en-US" sz="2000" b="1" i="1"/>
              <a:t> Tilia cordata</a:t>
            </a:r>
            <a:r>
              <a:rPr lang="cs-CZ" altLang="en-US" sz="2000" b="1"/>
              <a:t>, </a:t>
            </a:r>
            <a:r>
              <a:rPr lang="cs-CZ" altLang="en-US" sz="2000" b="1" i="1"/>
              <a:t>Carpinus betulus</a:t>
            </a:r>
            <a:r>
              <a:rPr lang="cs-CZ" altLang="en-US" sz="2000" b="1"/>
              <a:t>,</a:t>
            </a:r>
            <a:r>
              <a:rPr lang="cs-CZ" altLang="en-US" sz="2000" b="1" i="1"/>
              <a:t> Cornus mas</a:t>
            </a:r>
            <a:r>
              <a:rPr lang="cs-CZ" altLang="en-US" sz="2000" b="1"/>
              <a:t>,</a:t>
            </a:r>
            <a:r>
              <a:rPr lang="cs-CZ" altLang="en-US" sz="2000" b="1" i="1"/>
              <a:t> Cerasus mahaleb</a:t>
            </a:r>
            <a:r>
              <a:rPr lang="cs-CZ" altLang="en-US" sz="2000" b="1"/>
              <a:t>, </a:t>
            </a:r>
            <a:r>
              <a:rPr lang="cs-CZ" altLang="en-US" sz="2000" b="1" i="1"/>
              <a:t>Cerasus fruticosa</a:t>
            </a:r>
            <a:r>
              <a:rPr lang="cs-CZ" altLang="en-US" sz="2000" b="1"/>
              <a:t>,</a:t>
            </a:r>
            <a:r>
              <a:rPr lang="cs-CZ" altLang="en-US" sz="2000" b="1" i="1"/>
              <a:t> Ligustrum vulgare</a:t>
            </a:r>
            <a:r>
              <a:rPr lang="cs-CZ" altLang="en-US" sz="2000" b="1"/>
              <a:t>,</a:t>
            </a:r>
            <a:r>
              <a:rPr lang="cs-CZ" altLang="en-US" sz="2000" b="1" i="1"/>
              <a:t> </a:t>
            </a:r>
            <a:r>
              <a:rPr lang="cs-CZ" altLang="en-US" sz="2000" b="1" i="1">
                <a:solidFill>
                  <a:srgbClr val="FF0000"/>
                </a:solidFill>
              </a:rPr>
              <a:t>Amygdalus nana</a:t>
            </a:r>
            <a:r>
              <a:rPr lang="cs-CZ" altLang="en-US" sz="2000" b="1"/>
              <a:t>,</a:t>
            </a:r>
            <a:r>
              <a:rPr lang="cs-CZ" altLang="en-US" sz="2000" b="1" i="1"/>
              <a:t> Salix alba</a:t>
            </a:r>
            <a:r>
              <a:rPr lang="cs-CZ" altLang="en-US" sz="2000" b="1"/>
              <a:t>.. (dřevinné i keřové patro velmi bohaté)</a:t>
            </a:r>
          </a:p>
          <a:p>
            <a:pPr marL="176213" indent="-176213" eaLnBrk="1" hangingPunct="1">
              <a:lnSpc>
                <a:spcPct val="80000"/>
              </a:lnSpc>
              <a:buSzPct val="75000"/>
            </a:pPr>
            <a:r>
              <a:rPr lang="cs-CZ" altLang="cs-CZ" sz="2000" b="1">
                <a:solidFill>
                  <a:srgbClr val="FF0000"/>
                </a:solidFill>
                <a:cs typeface="Calibri" panose="020F0502020204030204" pitchFamily="34" charset="0"/>
              </a:rPr>
              <a:t>duby výrazně dominují; AVB: SoLT 1B, 1H = 23 m (Plíva 1991)</a:t>
            </a:r>
          </a:p>
          <a:p>
            <a:pPr marL="176213" indent="-176213" eaLnBrk="1" hangingPunct="1">
              <a:lnSpc>
                <a:spcPct val="80000"/>
              </a:lnSpc>
              <a:buSzPct val="75000"/>
            </a:pPr>
            <a:r>
              <a:rPr lang="cs-CZ" altLang="cs-CZ" sz="2000" b="1">
                <a:cs typeface="Calibri" panose="020F0502020204030204" pitchFamily="34" charset="0"/>
              </a:rPr>
              <a:t>buk chybí (</a:t>
            </a:r>
            <a:r>
              <a:rPr lang="cs-CZ" altLang="cs-CZ" sz="2000" b="1">
                <a:solidFill>
                  <a:srgbClr val="FF0000"/>
                </a:solidFill>
                <a:cs typeface="Calibri" panose="020F0502020204030204" pitchFamily="34" charset="0"/>
              </a:rPr>
              <a:t>Plíva ale ojediněle na vlhčích stanovištích buk připouští</a:t>
            </a:r>
            <a:r>
              <a:rPr lang="cs-CZ" altLang="cs-CZ" sz="2000" b="1">
                <a:cs typeface="Calibri" panose="020F0502020204030204" pitchFamily="34" charset="0"/>
              </a:rPr>
              <a:t>)</a:t>
            </a:r>
          </a:p>
        </p:txBody>
      </p:sp>
      <p:grpSp>
        <p:nvGrpSpPr>
          <p:cNvPr id="139268" name="Skupina 5">
            <a:extLst>
              <a:ext uri="{FF2B5EF4-FFF2-40B4-BE49-F238E27FC236}">
                <a16:creationId xmlns:a16="http://schemas.microsoft.com/office/drawing/2014/main" id="{3B15B971-6958-42B7-D8DF-1677AA7B0C61}"/>
              </a:ext>
            </a:extLst>
          </p:cNvPr>
          <p:cNvGrpSpPr>
            <a:grpSpLocks/>
          </p:cNvGrpSpPr>
          <p:nvPr/>
        </p:nvGrpSpPr>
        <p:grpSpPr bwMode="auto">
          <a:xfrm>
            <a:off x="733425" y="4284663"/>
            <a:ext cx="7677150" cy="2513012"/>
            <a:chOff x="80963" y="4278063"/>
            <a:chExt cx="7676929" cy="2513971"/>
          </a:xfrm>
        </p:grpSpPr>
        <p:pic>
          <p:nvPicPr>
            <p:cNvPr id="139269" name="Obrázek 2" descr="Obsah obrázku obloha, strom, exteriér, rostlina&#10;&#10;Popis byl vytvořen automaticky">
              <a:extLst>
                <a:ext uri="{FF2B5EF4-FFF2-40B4-BE49-F238E27FC236}">
                  <a16:creationId xmlns:a16="http://schemas.microsoft.com/office/drawing/2014/main" id="{2B388FBB-FE16-F704-8D13-B9BA6CAE01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963" y="4278063"/>
              <a:ext cx="3770957" cy="251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0" name="Obrázek 4" descr="Obsah obrázku strom, tráva, exteriér, obloha&#10;&#10;Popis byl vytvořen automaticky">
              <a:extLst>
                <a:ext uri="{FF2B5EF4-FFF2-40B4-BE49-F238E27FC236}">
                  <a16:creationId xmlns:a16="http://schemas.microsoft.com/office/drawing/2014/main" id="{DC5B1A39-507B-D1B6-2FF4-3D545E707D9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86935" y="4278063"/>
              <a:ext cx="3770957" cy="251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BD99A468-A522-F4F9-E4F2-469BF6EAB685}"/>
              </a:ext>
            </a:extLst>
          </p:cNvPr>
          <p:cNvSpPr>
            <a:spLocks noGrp="1" noChangeArrowheads="1"/>
          </p:cNvSpPr>
          <p:nvPr>
            <p:ph type="title"/>
          </p:nvPr>
        </p:nvSpPr>
        <p:spPr>
          <a:xfrm>
            <a:off x="457200" y="260350"/>
            <a:ext cx="8229600" cy="504825"/>
          </a:xfrm>
        </p:spPr>
        <p:txBody>
          <a:bodyPr/>
          <a:lstStyle/>
          <a:p>
            <a:pPr eaLnBrk="1" hangingPunct="1">
              <a:defRPr/>
            </a:pPr>
            <a:r>
              <a:rPr lang="cs-CZ" sz="3600" b="1" kern="1200" dirty="0">
                <a:solidFill>
                  <a:schemeClr val="tx1"/>
                </a:solidFill>
              </a:rPr>
              <a:t>1. Dubový vegetační stupeň</a:t>
            </a:r>
          </a:p>
        </p:txBody>
      </p:sp>
      <p:sp>
        <p:nvSpPr>
          <p:cNvPr id="141315" name="Rectangle 3">
            <a:extLst>
              <a:ext uri="{FF2B5EF4-FFF2-40B4-BE49-F238E27FC236}">
                <a16:creationId xmlns:a16="http://schemas.microsoft.com/office/drawing/2014/main" id="{A2352E10-A289-129F-9491-CD7E56049124}"/>
              </a:ext>
            </a:extLst>
          </p:cNvPr>
          <p:cNvSpPr>
            <a:spLocks noGrp="1" noChangeArrowheads="1"/>
          </p:cNvSpPr>
          <p:nvPr>
            <p:ph type="body" idx="1"/>
          </p:nvPr>
        </p:nvSpPr>
        <p:spPr>
          <a:xfrm>
            <a:off x="80963" y="838200"/>
            <a:ext cx="8713787" cy="5181600"/>
          </a:xfrm>
        </p:spPr>
        <p:txBody>
          <a:bodyPr/>
          <a:lstStyle/>
          <a:p>
            <a:pPr marL="176213" indent="-176213" eaLnBrk="1" hangingPunct="1">
              <a:lnSpc>
                <a:spcPct val="80000"/>
              </a:lnSpc>
              <a:buSzPct val="75000"/>
            </a:pPr>
            <a:r>
              <a:rPr lang="cs-CZ" altLang="en-US" sz="2000" b="1" i="1"/>
              <a:t>Stipa </a:t>
            </a:r>
            <a:r>
              <a:rPr lang="cs-CZ" altLang="en-US" sz="2000" b="1"/>
              <a:t>spp.,</a:t>
            </a:r>
            <a:r>
              <a:rPr lang="cs-CZ" altLang="en-US" sz="2000" b="1" i="1"/>
              <a:t> Carex humilis</a:t>
            </a:r>
            <a:r>
              <a:rPr lang="cs-CZ" altLang="en-US" sz="2000" b="1"/>
              <a:t>,</a:t>
            </a:r>
            <a:r>
              <a:rPr lang="cs-CZ" altLang="en-US" sz="2000" b="1" i="1"/>
              <a:t> Dictamnus albus</a:t>
            </a:r>
            <a:r>
              <a:rPr lang="cs-CZ" altLang="en-US" sz="2000" b="1"/>
              <a:t>,</a:t>
            </a:r>
            <a:r>
              <a:rPr lang="cs-CZ" altLang="en-US" sz="2000" b="1" i="1"/>
              <a:t> Lithospermum purpurocaeruleum</a:t>
            </a:r>
            <a:r>
              <a:rPr lang="cs-CZ" altLang="en-US" sz="2000" b="1"/>
              <a:t>,</a:t>
            </a:r>
            <a:r>
              <a:rPr lang="cs-CZ" altLang="en-US" sz="2000" b="1" i="1"/>
              <a:t> Iris pumila</a:t>
            </a:r>
            <a:r>
              <a:rPr lang="cs-CZ" altLang="en-US" sz="2000" b="1"/>
              <a:t>,</a:t>
            </a:r>
            <a:r>
              <a:rPr lang="cs-CZ" altLang="en-US" sz="2000" b="1" i="1"/>
              <a:t> Iris graminea</a:t>
            </a:r>
            <a:r>
              <a:rPr lang="cs-CZ" altLang="en-US" sz="2000" b="1"/>
              <a:t>,</a:t>
            </a:r>
            <a:r>
              <a:rPr lang="cs-CZ" altLang="en-US" sz="2000" b="1" i="1"/>
              <a:t> Adonis vernalis</a:t>
            </a:r>
            <a:r>
              <a:rPr lang="cs-CZ" altLang="en-US" sz="2000" b="1"/>
              <a:t>,</a:t>
            </a:r>
            <a:r>
              <a:rPr lang="cs-CZ" altLang="en-US" sz="2000" b="1" i="1"/>
              <a:t> </a:t>
            </a:r>
            <a:r>
              <a:rPr lang="cs-CZ" altLang="en-US" sz="2000" b="1" i="1">
                <a:solidFill>
                  <a:srgbClr val="FF0000"/>
                </a:solidFill>
              </a:rPr>
              <a:t>Crambe tataria</a:t>
            </a:r>
            <a:r>
              <a:rPr lang="cs-CZ" altLang="en-US" sz="2000" b="1"/>
              <a:t>.. (bylinné patro velmi bohaté na výrazně teplomilné druhy, časté druhy stepní)</a:t>
            </a:r>
          </a:p>
        </p:txBody>
      </p:sp>
      <p:pic>
        <p:nvPicPr>
          <p:cNvPr id="141316" name="Obrázek 2" descr="Obsah obrázku exteriér, zelená, tráva, malé&#10;&#10;Popis byl vytvořen automaticky">
            <a:extLst>
              <a:ext uri="{FF2B5EF4-FFF2-40B4-BE49-F238E27FC236}">
                <a16:creationId xmlns:a16="http://schemas.microsoft.com/office/drawing/2014/main" id="{D64E0A8A-B57D-982F-993E-EFD5351CB9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4475" y="4471988"/>
            <a:ext cx="1722438"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Obrázek 4" descr="Obsah obrázku rostlina, květina, malé, růžová&#10;&#10;Popis byl vytvořen automaticky">
            <a:extLst>
              <a:ext uri="{FF2B5EF4-FFF2-40B4-BE49-F238E27FC236}">
                <a16:creationId xmlns:a16="http://schemas.microsoft.com/office/drawing/2014/main" id="{EC81E519-2F57-439E-EF64-C186CDFEA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27263" y="4452938"/>
            <a:ext cx="1497012"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Obrázek 7">
            <a:extLst>
              <a:ext uri="{FF2B5EF4-FFF2-40B4-BE49-F238E27FC236}">
                <a16:creationId xmlns:a16="http://schemas.microsoft.com/office/drawing/2014/main" id="{48A832B9-26A8-6F41-3CA8-24CA0FB4811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5625" y="4476750"/>
            <a:ext cx="1541463"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9" name="Obrázek 9" descr="Obsah obrázku tráva, exteriér, rostlina, květina&#10;&#10;Popis byl vytvořen automaticky">
            <a:extLst>
              <a:ext uri="{FF2B5EF4-FFF2-40B4-BE49-F238E27FC236}">
                <a16:creationId xmlns:a16="http://schemas.microsoft.com/office/drawing/2014/main" id="{F348294C-E222-433F-F502-F2676E3046A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62825" y="4476750"/>
            <a:ext cx="1541463"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0" name="Obrázek 11" descr="Obsah obrázku tráva, květina, exteriér, rostlina&#10;&#10;Popis byl vytvořen automaticky">
            <a:extLst>
              <a:ext uri="{FF2B5EF4-FFF2-40B4-BE49-F238E27FC236}">
                <a16:creationId xmlns:a16="http://schemas.microsoft.com/office/drawing/2014/main" id="{2060303B-B4C6-963E-B290-A1FA924AB6F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54463" y="4476750"/>
            <a:ext cx="145732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CB81CE18-4B59-F3CA-4B14-AA5B9A174D14}"/>
              </a:ext>
            </a:extLst>
          </p:cNvPr>
          <p:cNvSpPr>
            <a:spLocks noGrp="1" noChangeArrowheads="1"/>
          </p:cNvSpPr>
          <p:nvPr>
            <p:ph type="title"/>
          </p:nvPr>
        </p:nvSpPr>
        <p:spPr>
          <a:xfrm>
            <a:off x="457200" y="260350"/>
            <a:ext cx="8229600" cy="504825"/>
          </a:xfrm>
        </p:spPr>
        <p:txBody>
          <a:bodyPr/>
          <a:lstStyle/>
          <a:p>
            <a:pPr eaLnBrk="1" hangingPunct="1">
              <a:defRPr/>
            </a:pPr>
            <a:r>
              <a:rPr lang="cs-CZ" sz="3600" b="1" kern="1200" dirty="0">
                <a:solidFill>
                  <a:schemeClr val="tx1"/>
                </a:solidFill>
              </a:rPr>
              <a:t>1. Dubový vegetační stupeň</a:t>
            </a:r>
          </a:p>
        </p:txBody>
      </p:sp>
      <p:sp>
        <p:nvSpPr>
          <p:cNvPr id="143363" name="Rectangle 3">
            <a:extLst>
              <a:ext uri="{FF2B5EF4-FFF2-40B4-BE49-F238E27FC236}">
                <a16:creationId xmlns:a16="http://schemas.microsoft.com/office/drawing/2014/main" id="{A3F0BA57-0218-3F78-D29F-00D00D323C3F}"/>
              </a:ext>
            </a:extLst>
          </p:cNvPr>
          <p:cNvSpPr>
            <a:spLocks noGrp="1" noChangeArrowheads="1"/>
          </p:cNvSpPr>
          <p:nvPr>
            <p:ph type="body" idx="1"/>
          </p:nvPr>
        </p:nvSpPr>
        <p:spPr>
          <a:xfrm>
            <a:off x="214313" y="838200"/>
            <a:ext cx="8713787" cy="5181600"/>
          </a:xfrm>
        </p:spPr>
        <p:txBody>
          <a:bodyPr/>
          <a:lstStyle/>
          <a:p>
            <a:pPr eaLnBrk="1" hangingPunct="1">
              <a:lnSpc>
                <a:spcPct val="80000"/>
              </a:lnSpc>
            </a:pPr>
            <a:r>
              <a:rPr lang="cs-CZ" altLang="cs-CZ" sz="2000" b="1">
                <a:solidFill>
                  <a:srgbClr val="FF0000"/>
                </a:solidFill>
                <a:cs typeface="Calibri" panose="020F0502020204030204" pitchFamily="34" charset="0"/>
              </a:rPr>
              <a:t>kobylka sága</a:t>
            </a:r>
            <a:r>
              <a:rPr lang="cs-CZ" altLang="cs-CZ" sz="2000" b="1">
                <a:cs typeface="Calibri" panose="020F0502020204030204" pitchFamily="34" charset="0"/>
              </a:rPr>
              <a:t>, cikáda viničná, </a:t>
            </a:r>
            <a:r>
              <a:rPr lang="cs-CZ" altLang="cs-CZ" sz="2000" b="1">
                <a:solidFill>
                  <a:srgbClr val="FF0000"/>
                </a:solidFill>
                <a:cs typeface="Calibri" panose="020F0502020204030204" pitchFamily="34" charset="0"/>
              </a:rPr>
              <a:t>střevlík panonský</a:t>
            </a:r>
            <a:r>
              <a:rPr lang="cs-CZ" altLang="cs-CZ" sz="2000" b="1">
                <a:cs typeface="Calibri" panose="020F0502020204030204" pitchFamily="34" charset="0"/>
              </a:rPr>
              <a:t>, žížala (</a:t>
            </a:r>
            <a:r>
              <a:rPr lang="cs-CZ" altLang="cs-CZ" sz="2000" b="1" i="1">
                <a:solidFill>
                  <a:srgbClr val="FF0000"/>
                </a:solidFill>
                <a:cs typeface="Calibri" panose="020F0502020204030204" pitchFamily="34" charset="0"/>
              </a:rPr>
              <a:t>Allolobophora hrabei</a:t>
            </a:r>
            <a:r>
              <a:rPr lang="cs-CZ" altLang="cs-CZ" sz="2000" b="1">
                <a:cs typeface="Calibri" panose="020F0502020204030204" pitchFamily="34" charset="0"/>
              </a:rPr>
              <a:t>), želva bahenní, typicky cejnové pásmo</a:t>
            </a:r>
            <a:endParaRPr lang="cs-CZ" altLang="en-US" sz="2000" b="1">
              <a:cs typeface="Calibri" panose="020F0502020204030204" pitchFamily="34" charset="0"/>
            </a:endParaRPr>
          </a:p>
          <a:p>
            <a:pPr eaLnBrk="1" hangingPunct="1">
              <a:lnSpc>
                <a:spcPct val="80000"/>
              </a:lnSpc>
            </a:pPr>
            <a:r>
              <a:rPr lang="cs-CZ" altLang="en-US" sz="2000" b="1">
                <a:cs typeface="Calibri" panose="020F0502020204030204" pitchFamily="34" charset="0"/>
              </a:rPr>
              <a:t>vinice, ovocné sady, orná půda</a:t>
            </a:r>
          </a:p>
          <a:p>
            <a:pPr eaLnBrk="1" hangingPunct="1">
              <a:lnSpc>
                <a:spcPct val="80000"/>
              </a:lnSpc>
            </a:pPr>
            <a:r>
              <a:rPr lang="cs-CZ" altLang="en-US" sz="2000" b="1">
                <a:cs typeface="Calibri" panose="020F0502020204030204" pitchFamily="34" charset="0"/>
              </a:rPr>
              <a:t>nejdéle ovlivněno člověkem, pařeziny, chybí přirozená společenstva</a:t>
            </a:r>
          </a:p>
          <a:p>
            <a:pPr eaLnBrk="1" hangingPunct="1">
              <a:lnSpc>
                <a:spcPct val="80000"/>
              </a:lnSpc>
            </a:pPr>
            <a:r>
              <a:rPr lang="cs-CZ" altLang="en-US" sz="2000" b="1">
                <a:cs typeface="Calibri" panose="020F0502020204030204" pitchFamily="34" charset="0"/>
              </a:rPr>
              <a:t>popíjí se…</a:t>
            </a:r>
          </a:p>
        </p:txBody>
      </p:sp>
      <p:grpSp>
        <p:nvGrpSpPr>
          <p:cNvPr id="143364" name="Skupina 2">
            <a:extLst>
              <a:ext uri="{FF2B5EF4-FFF2-40B4-BE49-F238E27FC236}">
                <a16:creationId xmlns:a16="http://schemas.microsoft.com/office/drawing/2014/main" id="{C289EA0F-9930-F5AD-57C4-0E4F5BD830D6}"/>
              </a:ext>
            </a:extLst>
          </p:cNvPr>
          <p:cNvGrpSpPr>
            <a:grpSpLocks/>
          </p:cNvGrpSpPr>
          <p:nvPr/>
        </p:nvGrpSpPr>
        <p:grpSpPr bwMode="auto">
          <a:xfrm>
            <a:off x="60325" y="2351088"/>
            <a:ext cx="9102725" cy="4498975"/>
            <a:chOff x="60325" y="2350405"/>
            <a:chExt cx="9102185" cy="4498975"/>
          </a:xfrm>
        </p:grpSpPr>
        <p:pic>
          <p:nvPicPr>
            <p:cNvPr id="143365" name="Obrázek 1">
              <a:extLst>
                <a:ext uri="{FF2B5EF4-FFF2-40B4-BE49-F238E27FC236}">
                  <a16:creationId xmlns:a16="http://schemas.microsoft.com/office/drawing/2014/main" id="{1DB4E657-72CA-1F96-0B4F-5FFABC640F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088" y="2351993"/>
              <a:ext cx="3032125"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6" name="Obrázek 2">
              <a:extLst>
                <a:ext uri="{FF2B5EF4-FFF2-40B4-BE49-F238E27FC236}">
                  <a16:creationId xmlns:a16="http://schemas.microsoft.com/office/drawing/2014/main" id="{795A5969-837F-9737-DB56-08C0A05909F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94050" y="2350405"/>
              <a:ext cx="4219575"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7" name="TextovéPole 3">
              <a:extLst>
                <a:ext uri="{FF2B5EF4-FFF2-40B4-BE49-F238E27FC236}">
                  <a16:creationId xmlns:a16="http://schemas.microsoft.com/office/drawing/2014/main" id="{BBEEBEEE-C309-6021-E33B-5A1077C626D2}"/>
                </a:ext>
              </a:extLst>
            </p:cNvPr>
            <p:cNvSpPr txBox="1">
              <a:spLocks noChangeArrowheads="1"/>
            </p:cNvSpPr>
            <p:nvPr/>
          </p:nvSpPr>
          <p:spPr bwMode="auto">
            <a:xfrm>
              <a:off x="3244850" y="4196668"/>
              <a:ext cx="4117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t>https://botzool.sci.muni.cz/cikada-vinicna</a:t>
              </a:r>
            </a:p>
          </p:txBody>
        </p:sp>
        <p:pic>
          <p:nvPicPr>
            <p:cNvPr id="143368" name="Obrázek 4">
              <a:extLst>
                <a:ext uri="{FF2B5EF4-FFF2-40B4-BE49-F238E27FC236}">
                  <a16:creationId xmlns:a16="http://schemas.microsoft.com/office/drawing/2014/main" id="{54EC7619-87D8-ED4D-4988-65E7993E225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325" y="4412568"/>
              <a:ext cx="3036888"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9" name="TextovéPole 5">
              <a:extLst>
                <a:ext uri="{FF2B5EF4-FFF2-40B4-BE49-F238E27FC236}">
                  <a16:creationId xmlns:a16="http://schemas.microsoft.com/office/drawing/2014/main" id="{5BF33259-0627-9997-330C-4A0283B0A3D9}"/>
                </a:ext>
              </a:extLst>
            </p:cNvPr>
            <p:cNvSpPr txBox="1">
              <a:spLocks noChangeArrowheads="1"/>
            </p:cNvSpPr>
            <p:nvPr/>
          </p:nvSpPr>
          <p:spPr bwMode="auto">
            <a:xfrm>
              <a:off x="111125" y="6474730"/>
              <a:ext cx="12144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t>Jindřich Procházka</a:t>
              </a:r>
            </a:p>
          </p:txBody>
        </p:sp>
        <p:pic>
          <p:nvPicPr>
            <p:cNvPr id="143370" name="Obrázek 11">
              <a:extLst>
                <a:ext uri="{FF2B5EF4-FFF2-40B4-BE49-F238E27FC236}">
                  <a16:creationId xmlns:a16="http://schemas.microsoft.com/office/drawing/2014/main" id="{820237B0-9467-0887-B306-BB86E915B62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01988" y="4422093"/>
              <a:ext cx="3705225"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1" name="TextovéPole 12">
              <a:extLst>
                <a:ext uri="{FF2B5EF4-FFF2-40B4-BE49-F238E27FC236}">
                  <a16:creationId xmlns:a16="http://schemas.microsoft.com/office/drawing/2014/main" id="{10021D5C-D4FC-5211-8651-2E64B97C16B0}"/>
                </a:ext>
              </a:extLst>
            </p:cNvPr>
            <p:cNvSpPr txBox="1">
              <a:spLocks noChangeArrowheads="1"/>
            </p:cNvSpPr>
            <p:nvPr/>
          </p:nvSpPr>
          <p:spPr bwMode="auto">
            <a:xfrm>
              <a:off x="3357563" y="6536643"/>
              <a:ext cx="2339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Michal Hykel</a:t>
              </a:r>
            </a:p>
          </p:txBody>
        </p:sp>
        <p:pic>
          <p:nvPicPr>
            <p:cNvPr id="143372" name="Obrázek 13">
              <a:extLst>
                <a:ext uri="{FF2B5EF4-FFF2-40B4-BE49-F238E27FC236}">
                  <a16:creationId xmlns:a16="http://schemas.microsoft.com/office/drawing/2014/main" id="{561F8CA4-1303-B936-25D8-01DE436EDC2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25723" y="3588655"/>
              <a:ext cx="216535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3" name="TextovéPole 14">
              <a:extLst>
                <a:ext uri="{FF2B5EF4-FFF2-40B4-BE49-F238E27FC236}">
                  <a16:creationId xmlns:a16="http://schemas.microsoft.com/office/drawing/2014/main" id="{4C679ED6-C29B-D9C6-EACC-E36A6A5FFE2C}"/>
                </a:ext>
              </a:extLst>
            </p:cNvPr>
            <p:cNvSpPr txBox="1">
              <a:spLocks noChangeArrowheads="1"/>
            </p:cNvSpPr>
            <p:nvPr/>
          </p:nvSpPr>
          <p:spPr bwMode="auto">
            <a:xfrm>
              <a:off x="7079710" y="6582680"/>
              <a:ext cx="208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Foto: Marek Janáč</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1DE3078-F21E-EDA4-AC4D-E654DFE85CC6}"/>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Klasifikace vegetace</a:t>
            </a:r>
          </a:p>
        </p:txBody>
      </p:sp>
      <p:sp>
        <p:nvSpPr>
          <p:cNvPr id="20483" name="Rectangle 3">
            <a:extLst>
              <a:ext uri="{FF2B5EF4-FFF2-40B4-BE49-F238E27FC236}">
                <a16:creationId xmlns:a16="http://schemas.microsoft.com/office/drawing/2014/main" id="{9AECAE07-8596-EDDA-0855-1E2A0C756F1D}"/>
              </a:ext>
            </a:extLst>
          </p:cNvPr>
          <p:cNvSpPr>
            <a:spLocks noGrp="1" noChangeArrowheads="1"/>
          </p:cNvSpPr>
          <p:nvPr>
            <p:ph type="body" idx="1"/>
          </p:nvPr>
        </p:nvSpPr>
        <p:spPr>
          <a:xfrm>
            <a:off x="250825" y="1052513"/>
            <a:ext cx="8642350" cy="5073650"/>
          </a:xfrm>
        </p:spPr>
        <p:txBody>
          <a:bodyPr/>
          <a:lstStyle/>
          <a:p>
            <a:pPr marL="0" indent="0" eaLnBrk="1" hangingPunct="1">
              <a:lnSpc>
                <a:spcPct val="90000"/>
              </a:lnSpc>
              <a:buFontTx/>
              <a:buNone/>
            </a:pPr>
            <a:r>
              <a:rPr lang="cs-CZ" altLang="en-US" b="1"/>
              <a:t>Abstrakce (zobecnění) v lidském myšlení:</a:t>
            </a:r>
          </a:p>
          <a:p>
            <a:pPr lvl="1" eaLnBrk="1" hangingPunct="1">
              <a:lnSpc>
                <a:spcPct val="90000"/>
              </a:lnSpc>
            </a:pPr>
            <a:r>
              <a:rPr lang="cs-CZ" altLang="en-US" b="1"/>
              <a:t>vytváření logických tříd</a:t>
            </a:r>
          </a:p>
          <a:p>
            <a:pPr lvl="2" eaLnBrk="1" hangingPunct="1">
              <a:lnSpc>
                <a:spcPct val="90000"/>
              </a:lnSpc>
            </a:pPr>
            <a:r>
              <a:rPr lang="cs-CZ" altLang="en-US" b="1"/>
              <a:t>třída je definována určitými vlastnostmi, které musí splňovat každý objekt, aby byl do dané třídy zařazen</a:t>
            </a:r>
          </a:p>
          <a:p>
            <a:pPr lvl="2" eaLnBrk="1" hangingPunct="1">
              <a:lnSpc>
                <a:spcPct val="90000"/>
              </a:lnSpc>
            </a:pPr>
            <a:r>
              <a:rPr lang="cs-CZ" altLang="en-US" b="1"/>
              <a:t>často u ostře ohraničených (vymezených objektů)</a:t>
            </a:r>
          </a:p>
          <a:p>
            <a:pPr lvl="1" eaLnBrk="1" hangingPunct="1">
              <a:lnSpc>
                <a:spcPct val="90000"/>
              </a:lnSpc>
            </a:pPr>
            <a:r>
              <a:rPr lang="cs-CZ" altLang="en-US" b="1"/>
              <a:t>vytváření modelových typů</a:t>
            </a:r>
          </a:p>
          <a:p>
            <a:pPr lvl="2" eaLnBrk="1" hangingPunct="1">
              <a:lnSpc>
                <a:spcPct val="90000"/>
              </a:lnSpc>
            </a:pPr>
            <a:r>
              <a:rPr lang="cs-CZ" altLang="en-US" b="1"/>
              <a:t>model vyjadřuje nejtypičtější, či ideální případ</a:t>
            </a:r>
          </a:p>
          <a:p>
            <a:pPr lvl="2" eaLnBrk="1" hangingPunct="1">
              <a:lnSpc>
                <a:spcPct val="90000"/>
              </a:lnSpc>
            </a:pPr>
            <a:r>
              <a:rPr lang="cs-CZ" altLang="en-US" b="1"/>
              <a:t>často u přechodů přírodních objektů (kontinuum)</a:t>
            </a:r>
            <a:endParaRPr lang="cs-CZ" altLang="en-US" sz="20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65C0EEE8-5878-6569-3B8B-2904F1CE1382}"/>
              </a:ext>
            </a:extLst>
          </p:cNvPr>
          <p:cNvSpPr>
            <a:spLocks noGrp="1" noChangeArrowheads="1"/>
          </p:cNvSpPr>
          <p:nvPr>
            <p:ph type="title"/>
          </p:nvPr>
        </p:nvSpPr>
        <p:spPr>
          <a:xfrm>
            <a:off x="457200" y="0"/>
            <a:ext cx="8229600" cy="525463"/>
          </a:xfrm>
        </p:spPr>
        <p:txBody>
          <a:bodyPr/>
          <a:lstStyle/>
          <a:p>
            <a:pPr eaLnBrk="1" hangingPunct="1">
              <a:defRPr/>
            </a:pPr>
            <a:r>
              <a:rPr lang="cs-CZ" sz="3600" b="1" kern="1200" dirty="0">
                <a:solidFill>
                  <a:schemeClr val="tx1"/>
                </a:solidFill>
              </a:rPr>
              <a:t>2. Bukodubový vegetační stupeň</a:t>
            </a:r>
          </a:p>
        </p:txBody>
      </p:sp>
      <p:sp>
        <p:nvSpPr>
          <p:cNvPr id="145411" name="Rectangle 3">
            <a:extLst>
              <a:ext uri="{FF2B5EF4-FFF2-40B4-BE49-F238E27FC236}">
                <a16:creationId xmlns:a16="http://schemas.microsoft.com/office/drawing/2014/main" id="{12B8550E-078F-9548-4D64-7CC7D676775F}"/>
              </a:ext>
            </a:extLst>
          </p:cNvPr>
          <p:cNvSpPr>
            <a:spLocks noGrp="1" noChangeArrowheads="1"/>
          </p:cNvSpPr>
          <p:nvPr>
            <p:ph type="body" idx="1"/>
          </p:nvPr>
        </p:nvSpPr>
        <p:spPr>
          <a:xfrm>
            <a:off x="0" y="549275"/>
            <a:ext cx="9144000" cy="6273800"/>
          </a:xfrm>
        </p:spPr>
        <p:txBody>
          <a:bodyPr/>
          <a:lstStyle/>
          <a:p>
            <a:pPr marL="176213" indent="-176213" eaLnBrk="1" hangingPunct="1">
              <a:lnSpc>
                <a:spcPct val="80000"/>
              </a:lnSpc>
              <a:buSzPct val="75000"/>
            </a:pPr>
            <a:r>
              <a:rPr lang="cs-CZ" altLang="en-US" sz="2000" b="1"/>
              <a:t>teplé a suché oblasti ČR (jižní Morava, Polabí, České středohoří)</a:t>
            </a:r>
          </a:p>
          <a:p>
            <a:pPr marL="176213" indent="-176213" eaLnBrk="1" hangingPunct="1">
              <a:lnSpc>
                <a:spcPct val="80000"/>
              </a:lnSpc>
              <a:buSzPct val="75000"/>
            </a:pPr>
            <a:r>
              <a:rPr lang="cs-CZ" altLang="en-US" sz="2000" b="1"/>
              <a:t>asi 12 % území ČR</a:t>
            </a:r>
          </a:p>
          <a:p>
            <a:pPr marL="176213" indent="-176213" eaLnBrk="1" hangingPunct="1">
              <a:lnSpc>
                <a:spcPct val="80000"/>
              </a:lnSpc>
              <a:buSzPct val="75000"/>
            </a:pPr>
            <a:r>
              <a:rPr lang="cs-CZ" altLang="en-US" sz="2000" b="1"/>
              <a:t>200–400 m n. m. </a:t>
            </a:r>
          </a:p>
          <a:p>
            <a:pPr marL="176213" indent="-176213" eaLnBrk="1" hangingPunct="1">
              <a:lnSpc>
                <a:spcPct val="80000"/>
              </a:lnSpc>
              <a:buSzPct val="75000"/>
            </a:pPr>
            <a:r>
              <a:rPr lang="cs-CZ" altLang="en-US" sz="2000" b="1"/>
              <a:t>spraše, sprašové hlíny</a:t>
            </a:r>
          </a:p>
          <a:p>
            <a:pPr marL="176213" indent="-176213" eaLnBrk="1" hangingPunct="1">
              <a:lnSpc>
                <a:spcPct val="80000"/>
              </a:lnSpc>
              <a:buSzPct val="75000"/>
            </a:pPr>
            <a:r>
              <a:rPr lang="cs-CZ" altLang="en-US" sz="2000" b="1"/>
              <a:t>průměrná roční teplota asi 8 °C, průměrný roční úhrn srážek asi 550–600 mm, vegetační doba dlouhá 165 dní</a:t>
            </a:r>
          </a:p>
          <a:p>
            <a:pPr marL="176213" indent="-176213" eaLnBrk="1" hangingPunct="1">
              <a:lnSpc>
                <a:spcPct val="80000"/>
              </a:lnSpc>
              <a:buSzPct val="75000"/>
            </a:pPr>
            <a:r>
              <a:rPr lang="cs-CZ" altLang="en-US" sz="2000" b="1" i="1">
                <a:solidFill>
                  <a:srgbClr val="FF0000"/>
                </a:solidFill>
              </a:rPr>
              <a:t>Quercus petraea</a:t>
            </a:r>
            <a:r>
              <a:rPr lang="cs-CZ" altLang="en-US" sz="2000" b="1"/>
              <a:t>,</a:t>
            </a:r>
            <a:r>
              <a:rPr lang="cs-CZ" altLang="en-US" sz="2000" b="1" i="1"/>
              <a:t> </a:t>
            </a:r>
            <a:r>
              <a:rPr lang="cs-CZ" altLang="en-US" sz="2000" b="1" i="1">
                <a:solidFill>
                  <a:srgbClr val="FF0000"/>
                </a:solidFill>
              </a:rPr>
              <a:t>Fagus sylvatica</a:t>
            </a:r>
            <a:r>
              <a:rPr lang="cs-CZ" altLang="en-US" sz="2000" b="1"/>
              <a:t>,</a:t>
            </a:r>
            <a:r>
              <a:rPr lang="cs-CZ" altLang="en-US" sz="2000" b="1" i="1"/>
              <a:t> Acer campestre</a:t>
            </a:r>
            <a:r>
              <a:rPr lang="cs-CZ" altLang="en-US" sz="2000" b="1"/>
              <a:t>, </a:t>
            </a:r>
            <a:r>
              <a:rPr lang="cs-CZ" altLang="en-US" sz="2000" b="1" i="1"/>
              <a:t>Sorbus torminalis</a:t>
            </a:r>
            <a:r>
              <a:rPr lang="cs-CZ" altLang="en-US" sz="2000" b="1"/>
              <a:t>,</a:t>
            </a:r>
            <a:r>
              <a:rPr lang="cs-CZ" altLang="en-US" sz="2000" b="1" i="1"/>
              <a:t> Tilia cordata</a:t>
            </a:r>
            <a:r>
              <a:rPr lang="cs-CZ" altLang="en-US" sz="2000" b="1"/>
              <a:t>,</a:t>
            </a:r>
            <a:r>
              <a:rPr lang="cs-CZ" altLang="en-US" sz="2000" b="1" i="1"/>
              <a:t> Carpinus betulus</a:t>
            </a:r>
            <a:r>
              <a:rPr lang="cs-CZ" altLang="en-US" sz="2000" b="1"/>
              <a:t>,</a:t>
            </a:r>
            <a:r>
              <a:rPr lang="cs-CZ" altLang="en-US" sz="2000" b="1" i="1"/>
              <a:t> Acer platanoides</a:t>
            </a:r>
            <a:r>
              <a:rPr lang="cs-CZ" altLang="en-US" sz="2000" b="1"/>
              <a:t>, </a:t>
            </a:r>
            <a:r>
              <a:rPr lang="cs-CZ" altLang="en-US" sz="2000" b="1" i="1"/>
              <a:t>Loranthus europaeus</a:t>
            </a:r>
            <a:r>
              <a:rPr lang="cs-CZ" altLang="en-US" sz="2000" b="1"/>
              <a:t>,</a:t>
            </a:r>
            <a:r>
              <a:rPr lang="cs-CZ" altLang="en-US" sz="2000" b="1" i="1"/>
              <a:t> Lonicera xylosteum</a:t>
            </a:r>
            <a:r>
              <a:rPr lang="cs-CZ" altLang="en-US" sz="2000" b="1"/>
              <a:t>,</a:t>
            </a:r>
            <a:r>
              <a:rPr lang="cs-CZ" altLang="en-US" sz="2000" b="1" i="1"/>
              <a:t> Euonymus verrucosa</a:t>
            </a:r>
            <a:r>
              <a:rPr lang="cs-CZ" altLang="en-US" sz="2000" b="1"/>
              <a:t>.. Ubývá teplomilných dřevin.</a:t>
            </a:r>
          </a:p>
          <a:p>
            <a:pPr marL="176213" indent="-176213" eaLnBrk="1" hangingPunct="1">
              <a:lnSpc>
                <a:spcPct val="80000"/>
              </a:lnSpc>
              <a:buSzPct val="75000"/>
            </a:pPr>
            <a:r>
              <a:rPr lang="cs-CZ" altLang="cs-CZ" sz="2000" b="1">
                <a:solidFill>
                  <a:srgbClr val="FF0000"/>
                </a:solidFill>
              </a:rPr>
              <a:t>dub</a:t>
            </a:r>
            <a:r>
              <a:rPr lang="cs-CZ" altLang="cs-CZ" sz="2000" b="1"/>
              <a:t> dominuje, výška </a:t>
            </a:r>
            <a:r>
              <a:rPr lang="cs-CZ" altLang="cs-CZ" sz="2000" b="1">
                <a:solidFill>
                  <a:srgbClr val="FF0000"/>
                </a:solidFill>
              </a:rPr>
              <a:t>do 28 m</a:t>
            </a:r>
          </a:p>
          <a:p>
            <a:pPr marL="176213" indent="-176213" eaLnBrk="1" hangingPunct="1">
              <a:lnSpc>
                <a:spcPct val="80000"/>
              </a:lnSpc>
              <a:buSzPct val="75000"/>
            </a:pPr>
            <a:r>
              <a:rPr lang="cs-CZ" altLang="cs-CZ" sz="2000" b="1">
                <a:solidFill>
                  <a:srgbClr val="FF0000"/>
                </a:solidFill>
              </a:rPr>
              <a:t>buk</a:t>
            </a:r>
            <a:r>
              <a:rPr lang="cs-CZ" altLang="cs-CZ" sz="2000" b="1"/>
              <a:t> roste v podúrovni až úrovni (</a:t>
            </a:r>
            <a:r>
              <a:rPr lang="cs-CZ" altLang="cs-CZ" sz="2000" b="1">
                <a:solidFill>
                  <a:srgbClr val="FF0000"/>
                </a:solidFill>
              </a:rPr>
              <a:t>do 28 m</a:t>
            </a:r>
            <a:r>
              <a:rPr lang="cs-CZ" altLang="cs-CZ" sz="2000" b="1"/>
              <a:t>), typicky spádný kmen, v přírodních společenstvech minoritní podíl</a:t>
            </a:r>
            <a:endParaRPr lang="cs-CZ" altLang="en-US" sz="2000" b="1"/>
          </a:p>
        </p:txBody>
      </p:sp>
      <p:pic>
        <p:nvPicPr>
          <p:cNvPr id="145412" name="Obrázek 2" descr="Obsah obrázku strom, tráva, exteriér, rostlina&#10;&#10;Popis byl vytvořen automaticky">
            <a:extLst>
              <a:ext uri="{FF2B5EF4-FFF2-40B4-BE49-F238E27FC236}">
                <a16:creationId xmlns:a16="http://schemas.microsoft.com/office/drawing/2014/main" id="{4C0C9C58-00F6-30A6-4475-99991F9D16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75" y="4059238"/>
            <a:ext cx="4146550"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Obrázek 4" descr="Obsah obrázku strom, exteriér, les, rostlina&#10;&#10;Popis byl vytvořen automaticky">
            <a:extLst>
              <a:ext uri="{FF2B5EF4-FFF2-40B4-BE49-F238E27FC236}">
                <a16:creationId xmlns:a16="http://schemas.microsoft.com/office/drawing/2014/main" id="{BE6D516F-8E18-0F3E-5200-4717D629679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7575" y="3878263"/>
            <a:ext cx="1957388"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BD2B1FFA-78A5-2898-81A0-F5C3DBECF851}"/>
              </a:ext>
            </a:extLst>
          </p:cNvPr>
          <p:cNvSpPr>
            <a:spLocks noGrp="1" noChangeArrowheads="1"/>
          </p:cNvSpPr>
          <p:nvPr>
            <p:ph type="title"/>
          </p:nvPr>
        </p:nvSpPr>
        <p:spPr>
          <a:xfrm>
            <a:off x="457200" y="0"/>
            <a:ext cx="8229600" cy="525463"/>
          </a:xfrm>
        </p:spPr>
        <p:txBody>
          <a:bodyPr/>
          <a:lstStyle/>
          <a:p>
            <a:pPr eaLnBrk="1" hangingPunct="1">
              <a:defRPr/>
            </a:pPr>
            <a:r>
              <a:rPr lang="cs-CZ" sz="3600" b="1" kern="1200" dirty="0">
                <a:solidFill>
                  <a:schemeClr val="tx1"/>
                </a:solidFill>
              </a:rPr>
              <a:t>2. Bukodubový vegetační stupeň</a:t>
            </a:r>
          </a:p>
        </p:txBody>
      </p:sp>
      <p:sp>
        <p:nvSpPr>
          <p:cNvPr id="147459" name="Rectangle 3">
            <a:extLst>
              <a:ext uri="{FF2B5EF4-FFF2-40B4-BE49-F238E27FC236}">
                <a16:creationId xmlns:a16="http://schemas.microsoft.com/office/drawing/2014/main" id="{69E93569-CB6B-779F-9F3F-82D7EEF773BE}"/>
              </a:ext>
            </a:extLst>
          </p:cNvPr>
          <p:cNvSpPr>
            <a:spLocks noGrp="1" noChangeArrowheads="1"/>
          </p:cNvSpPr>
          <p:nvPr>
            <p:ph type="body" idx="1"/>
          </p:nvPr>
        </p:nvSpPr>
        <p:spPr>
          <a:xfrm>
            <a:off x="0" y="549275"/>
            <a:ext cx="9144000" cy="6273800"/>
          </a:xfrm>
        </p:spPr>
        <p:txBody>
          <a:bodyPr/>
          <a:lstStyle/>
          <a:p>
            <a:pPr marL="176213" indent="-176213" eaLnBrk="1" hangingPunct="1">
              <a:lnSpc>
                <a:spcPct val="80000"/>
              </a:lnSpc>
              <a:buSzPct val="75000"/>
            </a:pPr>
            <a:r>
              <a:rPr lang="cs-CZ" altLang="en-US" sz="2000" b="1">
                <a:solidFill>
                  <a:srgbClr val="FF0000"/>
                </a:solidFill>
              </a:rPr>
              <a:t>ubývá teplomilných druhů</a:t>
            </a:r>
            <a:r>
              <a:rPr lang="cs-CZ" altLang="en-US" sz="2000" b="1"/>
              <a:t>: </a:t>
            </a:r>
            <a:r>
              <a:rPr lang="cs-CZ" altLang="en-US" sz="2000" b="1" i="1"/>
              <a:t>Stipa </a:t>
            </a:r>
            <a:r>
              <a:rPr lang="cs-CZ" altLang="en-US" sz="2000" b="1"/>
              <a:t>spp.,</a:t>
            </a:r>
            <a:r>
              <a:rPr lang="cs-CZ" altLang="en-US" sz="2000" b="1" i="1"/>
              <a:t> Dictamnus albus</a:t>
            </a:r>
            <a:r>
              <a:rPr lang="cs-CZ" altLang="en-US" sz="2000" b="1"/>
              <a:t>,</a:t>
            </a:r>
            <a:r>
              <a:rPr lang="cs-CZ" altLang="en-US" sz="2000" b="1" i="1"/>
              <a:t> Lithospermum purpurocaeruleum,</a:t>
            </a:r>
            <a:r>
              <a:rPr lang="cs-CZ" altLang="en-US" sz="2000" b="1"/>
              <a:t> </a:t>
            </a:r>
            <a:r>
              <a:rPr lang="cs-CZ" altLang="en-US" sz="2000" b="1" i="1"/>
              <a:t>Lathyrus niger</a:t>
            </a:r>
            <a:r>
              <a:rPr lang="cs-CZ" altLang="en-US" sz="2000" b="1"/>
              <a:t>,</a:t>
            </a:r>
            <a:r>
              <a:rPr lang="cs-CZ" altLang="en-US" sz="2000" b="1" i="1"/>
              <a:t> Campanula persicifolia</a:t>
            </a:r>
            <a:r>
              <a:rPr lang="cs-CZ" altLang="en-US" sz="2000" b="1"/>
              <a:t>, </a:t>
            </a:r>
            <a:r>
              <a:rPr lang="cs-CZ" altLang="en-US" sz="2000" b="1" i="1"/>
              <a:t>Melittis melissophyllum </a:t>
            </a:r>
            <a:r>
              <a:rPr lang="cs-CZ" altLang="en-US" sz="2000" b="1"/>
              <a:t>aj. a </a:t>
            </a:r>
            <a:r>
              <a:rPr lang="cs-CZ" altLang="en-US" sz="2000" b="1">
                <a:solidFill>
                  <a:srgbClr val="FF0000"/>
                </a:solidFill>
              </a:rPr>
              <a:t>poprvé se objevují </a:t>
            </a:r>
            <a:r>
              <a:rPr lang="cs-CZ" altLang="en-US" sz="2000" b="1"/>
              <a:t>tzv. </a:t>
            </a:r>
            <a:r>
              <a:rPr lang="cs-CZ" altLang="en-US" sz="2000" b="1">
                <a:solidFill>
                  <a:srgbClr val="FF0000"/>
                </a:solidFill>
              </a:rPr>
              <a:t>bukoví průvodci </a:t>
            </a:r>
            <a:r>
              <a:rPr lang="cs-CZ" altLang="en-US" sz="2000" b="1"/>
              <a:t>a typické hájové druhy: </a:t>
            </a:r>
            <a:r>
              <a:rPr lang="cs-CZ" altLang="en-US" sz="2000" b="1" i="1">
                <a:solidFill>
                  <a:srgbClr val="FF0000"/>
                </a:solidFill>
              </a:rPr>
              <a:t>Luzula luzuloides</a:t>
            </a:r>
            <a:r>
              <a:rPr lang="cs-CZ" altLang="en-US" sz="2000" b="1"/>
              <a:t>,</a:t>
            </a:r>
            <a:r>
              <a:rPr lang="cs-CZ" altLang="en-US" sz="2000" b="1" i="1"/>
              <a:t> </a:t>
            </a:r>
            <a:r>
              <a:rPr lang="cs-CZ" altLang="en-US" sz="2000" b="1" i="1">
                <a:solidFill>
                  <a:srgbClr val="FF0000"/>
                </a:solidFill>
              </a:rPr>
              <a:t>Calamagrostis arundinacea</a:t>
            </a:r>
            <a:r>
              <a:rPr lang="cs-CZ" altLang="en-US" sz="2000" b="1"/>
              <a:t>,</a:t>
            </a:r>
            <a:r>
              <a:rPr lang="cs-CZ" altLang="en-US" sz="2000" b="1" i="1"/>
              <a:t> </a:t>
            </a:r>
            <a:r>
              <a:rPr lang="cs-CZ" altLang="en-US" sz="2000" b="1" i="1">
                <a:solidFill>
                  <a:srgbClr val="FF0000"/>
                </a:solidFill>
              </a:rPr>
              <a:t>Carex pilosa</a:t>
            </a:r>
            <a:r>
              <a:rPr lang="cs-CZ" altLang="en-US" sz="2000" b="1"/>
              <a:t>,</a:t>
            </a:r>
            <a:r>
              <a:rPr lang="cs-CZ" altLang="en-US" sz="2000" b="1" i="1"/>
              <a:t> </a:t>
            </a:r>
            <a:r>
              <a:rPr lang="cs-CZ" altLang="en-US" sz="2000" b="1" i="1">
                <a:solidFill>
                  <a:srgbClr val="FF0000"/>
                </a:solidFill>
              </a:rPr>
              <a:t>Galium odoratum</a:t>
            </a:r>
            <a:r>
              <a:rPr lang="cs-CZ" altLang="en-US" sz="2000" b="1"/>
              <a:t>,</a:t>
            </a:r>
            <a:r>
              <a:rPr lang="cs-CZ" altLang="en-US" sz="2000" b="1" i="1"/>
              <a:t> </a:t>
            </a:r>
            <a:r>
              <a:rPr lang="cs-CZ" altLang="en-US" sz="2000" b="1" i="1">
                <a:solidFill>
                  <a:srgbClr val="FF0000"/>
                </a:solidFill>
              </a:rPr>
              <a:t>Dentaria bulbifera</a:t>
            </a:r>
            <a:r>
              <a:rPr lang="cs-CZ" altLang="en-US" sz="2000" b="1"/>
              <a:t>,</a:t>
            </a:r>
            <a:r>
              <a:rPr lang="cs-CZ" altLang="en-US" sz="2000" b="1" i="1"/>
              <a:t> </a:t>
            </a:r>
            <a:r>
              <a:rPr lang="cs-CZ" altLang="en-US" sz="2000" b="1" i="1">
                <a:solidFill>
                  <a:srgbClr val="FF0000"/>
                </a:solidFill>
              </a:rPr>
              <a:t>Mercurialis perennis</a:t>
            </a:r>
            <a:r>
              <a:rPr lang="cs-CZ" altLang="en-US" sz="2000" b="1"/>
              <a:t>,</a:t>
            </a:r>
            <a:r>
              <a:rPr lang="cs-CZ" altLang="en-US" sz="2000" b="1" i="1"/>
              <a:t> </a:t>
            </a:r>
            <a:r>
              <a:rPr lang="cs-CZ" altLang="en-US" sz="2000" b="1" i="1">
                <a:solidFill>
                  <a:srgbClr val="FF0000"/>
                </a:solidFill>
              </a:rPr>
              <a:t>Maianthemum bifolium</a:t>
            </a:r>
            <a:r>
              <a:rPr lang="cs-CZ" altLang="en-US" sz="2000" b="1"/>
              <a:t>,</a:t>
            </a:r>
            <a:r>
              <a:rPr lang="cs-CZ" altLang="en-US" sz="2000" b="1" i="1"/>
              <a:t> Polygonatum multiflorum</a:t>
            </a:r>
            <a:r>
              <a:rPr lang="cs-CZ" altLang="en-US" sz="2000" b="1"/>
              <a:t>,</a:t>
            </a:r>
            <a:r>
              <a:rPr lang="cs-CZ" altLang="en-US" sz="2000" b="1" i="1"/>
              <a:t> Dryopteris filix-mas</a:t>
            </a:r>
            <a:r>
              <a:rPr lang="cs-CZ" altLang="en-US" sz="2000" b="1"/>
              <a:t>,</a:t>
            </a:r>
            <a:r>
              <a:rPr lang="cs-CZ" altLang="en-US" sz="2000" b="1" i="1"/>
              <a:t> </a:t>
            </a:r>
            <a:r>
              <a:rPr lang="cs-CZ" altLang="en-US" sz="2000" b="1" i="1">
                <a:solidFill>
                  <a:srgbClr val="FF0000"/>
                </a:solidFill>
              </a:rPr>
              <a:t>Hepatica nobilis</a:t>
            </a:r>
            <a:r>
              <a:rPr lang="cs-CZ" altLang="en-US" sz="2000" b="1"/>
              <a:t>,</a:t>
            </a:r>
            <a:r>
              <a:rPr lang="cs-CZ" altLang="en-US" sz="2000" b="1" i="1"/>
              <a:t> </a:t>
            </a:r>
            <a:r>
              <a:rPr lang="cs-CZ" altLang="en-US" sz="2000" b="1" i="1">
                <a:solidFill>
                  <a:srgbClr val="FF0000"/>
                </a:solidFill>
              </a:rPr>
              <a:t>Vaccinium myrtillus</a:t>
            </a:r>
            <a:r>
              <a:rPr lang="cs-CZ" altLang="en-US" sz="2000" b="1"/>
              <a:t>… Dále se vyskytují </a:t>
            </a:r>
            <a:r>
              <a:rPr lang="cs-CZ" altLang="en-US" sz="2000" b="1" i="1"/>
              <a:t>Cytisus nigricans</a:t>
            </a:r>
            <a:r>
              <a:rPr lang="cs-CZ" altLang="en-US" sz="2000" b="1"/>
              <a:t>,</a:t>
            </a:r>
            <a:r>
              <a:rPr lang="cs-CZ" altLang="en-US" sz="2000" b="1" i="1"/>
              <a:t> Vincetoxicum hirundinaria</a:t>
            </a:r>
            <a:r>
              <a:rPr lang="cs-CZ" altLang="en-US" sz="2000" b="1"/>
              <a:t>,</a:t>
            </a:r>
            <a:r>
              <a:rPr lang="cs-CZ" altLang="en-US" sz="2000" b="1" i="1"/>
              <a:t> Poa nemoralis</a:t>
            </a:r>
            <a:r>
              <a:rPr lang="cs-CZ" altLang="en-US" sz="2000" b="1"/>
              <a:t>,</a:t>
            </a:r>
            <a:r>
              <a:rPr lang="cs-CZ" altLang="en-US" sz="2000" b="1" i="1"/>
              <a:t> Melica uniflora</a:t>
            </a:r>
            <a:r>
              <a:rPr lang="cs-CZ" altLang="en-US" sz="2000" b="1"/>
              <a:t>,</a:t>
            </a:r>
            <a:r>
              <a:rPr lang="cs-CZ" altLang="en-US" sz="2000" b="1" i="1"/>
              <a:t> </a:t>
            </a:r>
            <a:endParaRPr lang="cs-CZ" altLang="en-US" sz="2000" b="1"/>
          </a:p>
          <a:p>
            <a:pPr marL="176213" indent="-176213" eaLnBrk="1" hangingPunct="1">
              <a:lnSpc>
                <a:spcPct val="80000"/>
              </a:lnSpc>
              <a:buSzPct val="75000"/>
            </a:pPr>
            <a:r>
              <a:rPr lang="cs-CZ" altLang="en-US" sz="2000" b="1"/>
              <a:t>končí</a:t>
            </a:r>
            <a:r>
              <a:rPr lang="cs-CZ" altLang="en-US" sz="2000" b="1" i="1"/>
              <a:t> Loranthus europaeus</a:t>
            </a:r>
            <a:r>
              <a:rPr lang="cs-CZ" altLang="en-US" sz="2000" b="1"/>
              <a:t>..</a:t>
            </a:r>
          </a:p>
        </p:txBody>
      </p:sp>
      <p:pic>
        <p:nvPicPr>
          <p:cNvPr id="147460" name="Obrázek 2" descr="Obsah obrázku tráva, exteriér, rostlina, strom&#10;&#10;Popis byl vytvořen automaticky">
            <a:extLst>
              <a:ext uri="{FF2B5EF4-FFF2-40B4-BE49-F238E27FC236}">
                <a16:creationId xmlns:a16="http://schemas.microsoft.com/office/drawing/2014/main" id="{D07F2092-27A2-8595-9946-283B2DC363C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1313" y="4959350"/>
            <a:ext cx="111283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Obrázek 4" descr="Obsah obrázku exteriér, rostlina, květina, vsedě&#10;&#10;Popis byl vytvořen automaticky">
            <a:extLst>
              <a:ext uri="{FF2B5EF4-FFF2-40B4-BE49-F238E27FC236}">
                <a16:creationId xmlns:a16="http://schemas.microsoft.com/office/drawing/2014/main" id="{C60E2D8F-030B-ED0C-28E1-5DA6A690C75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74813" y="4959350"/>
            <a:ext cx="1230312"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Obrázek 6" descr="Obsah obrázku exteriér, tráva, rostlina, květina&#10;&#10;Popis byl vytvořen automaticky">
            <a:extLst>
              <a:ext uri="{FF2B5EF4-FFF2-40B4-BE49-F238E27FC236}">
                <a16:creationId xmlns:a16="http://schemas.microsoft.com/office/drawing/2014/main" id="{96164D04-3778-BC61-A3A7-E6835FD28D0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97213" y="4959350"/>
            <a:ext cx="202723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3" name="Obrázek 8" descr="Obsah obrázku tráva, exteriér, rostlina, květina&#10;&#10;Popis byl vytvořen automaticky">
            <a:extLst>
              <a:ext uri="{FF2B5EF4-FFF2-40B4-BE49-F238E27FC236}">
                <a16:creationId xmlns:a16="http://schemas.microsoft.com/office/drawing/2014/main" id="{F5648B7D-13B6-8773-76F6-4BEFA8D01A4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16538" y="4959350"/>
            <a:ext cx="202723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4" name="Obrázek 10" descr="Obsah obrázku rostlina, tráva, exteriér, květina&#10;&#10;Popis byl vytvořen automaticky">
            <a:extLst>
              <a:ext uri="{FF2B5EF4-FFF2-40B4-BE49-F238E27FC236}">
                <a16:creationId xmlns:a16="http://schemas.microsoft.com/office/drawing/2014/main" id="{09C70091-B030-9E21-97C6-BE14165BDBF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556500" y="4959350"/>
            <a:ext cx="123348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1037F338-6ADC-30C0-61E0-9FCE3573D3E7}"/>
              </a:ext>
            </a:extLst>
          </p:cNvPr>
          <p:cNvSpPr>
            <a:spLocks noGrp="1" noChangeArrowheads="1"/>
          </p:cNvSpPr>
          <p:nvPr>
            <p:ph type="title"/>
          </p:nvPr>
        </p:nvSpPr>
        <p:spPr>
          <a:xfrm>
            <a:off x="457200" y="0"/>
            <a:ext cx="8229600" cy="525463"/>
          </a:xfrm>
        </p:spPr>
        <p:txBody>
          <a:bodyPr/>
          <a:lstStyle/>
          <a:p>
            <a:pPr eaLnBrk="1" hangingPunct="1">
              <a:defRPr/>
            </a:pPr>
            <a:r>
              <a:rPr lang="cs-CZ" sz="3600" b="1" kern="1200" dirty="0">
                <a:solidFill>
                  <a:schemeClr val="tx1"/>
                </a:solidFill>
              </a:rPr>
              <a:t>2. Bukodubový vegetační stupeň</a:t>
            </a:r>
          </a:p>
        </p:txBody>
      </p:sp>
      <p:sp>
        <p:nvSpPr>
          <p:cNvPr id="34819" name="Rectangle 3">
            <a:extLst>
              <a:ext uri="{FF2B5EF4-FFF2-40B4-BE49-F238E27FC236}">
                <a16:creationId xmlns:a16="http://schemas.microsoft.com/office/drawing/2014/main" id="{D9DB0754-EE0B-7E96-D181-0F9CB26A3046}"/>
              </a:ext>
            </a:extLst>
          </p:cNvPr>
          <p:cNvSpPr>
            <a:spLocks noGrp="1" noChangeArrowheads="1"/>
          </p:cNvSpPr>
          <p:nvPr>
            <p:ph type="body" idx="1"/>
          </p:nvPr>
        </p:nvSpPr>
        <p:spPr>
          <a:xfrm>
            <a:off x="0" y="549275"/>
            <a:ext cx="9144000" cy="6273800"/>
          </a:xfrm>
        </p:spPr>
        <p:txBody>
          <a:bodyPr/>
          <a:lstStyle/>
          <a:p>
            <a:pPr eaLnBrk="1" hangingPunct="1">
              <a:lnSpc>
                <a:spcPct val="80000"/>
              </a:lnSpc>
              <a:buSzPct val="75000"/>
              <a:defRPr/>
            </a:pPr>
            <a:r>
              <a:rPr lang="cs-CZ" altLang="en-US" sz="2000" b="1" dirty="0"/>
              <a:t>končí: </a:t>
            </a:r>
            <a:r>
              <a:rPr lang="cs-CZ" altLang="en-US" sz="2000" b="1" dirty="0" err="1"/>
              <a:t>stepník</a:t>
            </a:r>
            <a:r>
              <a:rPr lang="cs-CZ" altLang="en-US" sz="2000" b="1" dirty="0"/>
              <a:t> rudý, (roháč velký), </a:t>
            </a:r>
            <a:r>
              <a:rPr lang="cs-CZ" altLang="cs-CZ" sz="2000" b="1" dirty="0"/>
              <a:t>pestrokřídlec podražcový, ještěrka zelená, strakapoud jižní, sysel obecný, </a:t>
            </a:r>
            <a:r>
              <a:rPr lang="cs-CZ" altLang="cs-CZ" sz="2000" b="1" dirty="0">
                <a:solidFill>
                  <a:srgbClr val="FF0000"/>
                </a:solidFill>
              </a:rPr>
              <a:t>začínají</a:t>
            </a:r>
            <a:r>
              <a:rPr lang="cs-CZ" altLang="cs-CZ" sz="2000" b="1" dirty="0"/>
              <a:t> se objevovat druhy s vazbou na buk: </a:t>
            </a:r>
            <a:r>
              <a:rPr lang="cs-CZ" altLang="cs-CZ" sz="2000" b="1" dirty="0">
                <a:solidFill>
                  <a:srgbClr val="FF0000"/>
                </a:solidFill>
              </a:rPr>
              <a:t>tesařík bukový</a:t>
            </a:r>
          </a:p>
          <a:p>
            <a:pPr eaLnBrk="1" hangingPunct="1">
              <a:lnSpc>
                <a:spcPct val="80000"/>
              </a:lnSpc>
              <a:buSzPct val="75000"/>
              <a:defRPr/>
            </a:pPr>
            <a:r>
              <a:rPr lang="cs-CZ" altLang="en-US" sz="2000" b="1" dirty="0"/>
              <a:t>zemědělská krajina</a:t>
            </a:r>
          </a:p>
          <a:p>
            <a:pPr eaLnBrk="1" hangingPunct="1">
              <a:lnSpc>
                <a:spcPct val="80000"/>
              </a:lnSpc>
              <a:buSzPct val="75000"/>
              <a:defRPr/>
            </a:pPr>
            <a:r>
              <a:rPr lang="cs-CZ" altLang="en-US" sz="2000" b="1" dirty="0"/>
              <a:t>součást pravěkého osídlení, pařeziny</a:t>
            </a:r>
          </a:p>
          <a:p>
            <a:pPr eaLnBrk="1" hangingPunct="1">
              <a:lnSpc>
                <a:spcPct val="80000"/>
              </a:lnSpc>
              <a:buSzPct val="75000"/>
              <a:defRPr/>
            </a:pPr>
            <a:r>
              <a:rPr lang="cs-CZ" altLang="en-US" sz="2000" b="1" dirty="0"/>
              <a:t>xerická varianta (2AB3</a:t>
            </a:r>
            <a:r>
              <a:rPr lang="cs-CZ" altLang="en-US" sz="2000" b="1" dirty="0">
                <a:solidFill>
                  <a:srgbClr val="FF0000"/>
                </a:solidFill>
              </a:rPr>
              <a:t>x</a:t>
            </a:r>
            <a:r>
              <a:rPr lang="cs-CZ" altLang="en-US" sz="2000" b="1" dirty="0"/>
              <a:t>)</a:t>
            </a:r>
          </a:p>
          <a:p>
            <a:pPr eaLnBrk="1" hangingPunct="1">
              <a:lnSpc>
                <a:spcPct val="80000"/>
              </a:lnSpc>
              <a:buSzPct val="75000"/>
              <a:defRPr/>
            </a:pPr>
            <a:r>
              <a:rPr lang="cs-CZ" altLang="en-US" sz="2000" b="1" dirty="0"/>
              <a:t>popíjí se…</a:t>
            </a:r>
          </a:p>
          <a:p>
            <a:pPr marL="0" indent="0" eaLnBrk="1" hangingPunct="1">
              <a:lnSpc>
                <a:spcPct val="80000"/>
              </a:lnSpc>
              <a:buFontTx/>
              <a:buNone/>
              <a:defRPr/>
            </a:pPr>
            <a:endParaRPr lang="cs-CZ" altLang="en-US" sz="2000" b="1" dirty="0"/>
          </a:p>
        </p:txBody>
      </p:sp>
      <p:pic>
        <p:nvPicPr>
          <p:cNvPr id="149508" name="Obrázek 1">
            <a:extLst>
              <a:ext uri="{FF2B5EF4-FFF2-40B4-BE49-F238E27FC236}">
                <a16:creationId xmlns:a16="http://schemas.microsoft.com/office/drawing/2014/main" id="{E7956A7C-4505-2970-8AF3-A936F3DB8D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88" y="2657475"/>
            <a:ext cx="2925762"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TextovéPole 2">
            <a:extLst>
              <a:ext uri="{FF2B5EF4-FFF2-40B4-BE49-F238E27FC236}">
                <a16:creationId xmlns:a16="http://schemas.microsoft.com/office/drawing/2014/main" id="{9FC5BF71-1A31-E5E3-3BB4-47FDDFE01BEE}"/>
              </a:ext>
            </a:extLst>
          </p:cNvPr>
          <p:cNvSpPr txBox="1">
            <a:spLocks noChangeArrowheads="1"/>
          </p:cNvSpPr>
          <p:nvPr/>
        </p:nvSpPr>
        <p:spPr bwMode="auto">
          <a:xfrm>
            <a:off x="95250" y="4200525"/>
            <a:ext cx="2936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t>https://zmsoft.cz/slavicek/zobrobr.php?soubor=obr/priroda/rohac-velky.jpg&amp;w=1200&amp;h=898</a:t>
            </a:r>
          </a:p>
        </p:txBody>
      </p:sp>
      <p:pic>
        <p:nvPicPr>
          <p:cNvPr id="149510" name="Obrázek 3">
            <a:extLst>
              <a:ext uri="{FF2B5EF4-FFF2-40B4-BE49-F238E27FC236}">
                <a16:creationId xmlns:a16="http://schemas.microsoft.com/office/drawing/2014/main" id="{F087265F-CBFD-D726-B5EE-CDEEE38022E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3300" y="2428875"/>
            <a:ext cx="2979738"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1" name="TextovéPole 4">
            <a:extLst>
              <a:ext uri="{FF2B5EF4-FFF2-40B4-BE49-F238E27FC236}">
                <a16:creationId xmlns:a16="http://schemas.microsoft.com/office/drawing/2014/main" id="{54428358-1BAE-3C0A-BF55-F34EC1E02134}"/>
              </a:ext>
            </a:extLst>
          </p:cNvPr>
          <p:cNvSpPr txBox="1">
            <a:spLocks noChangeArrowheads="1"/>
          </p:cNvSpPr>
          <p:nvPr/>
        </p:nvSpPr>
        <p:spPr bwMode="auto">
          <a:xfrm>
            <a:off x="3078163" y="4281488"/>
            <a:ext cx="26558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t>Adam Poledníček</a:t>
            </a:r>
          </a:p>
        </p:txBody>
      </p:sp>
      <p:pic>
        <p:nvPicPr>
          <p:cNvPr id="149512" name="Obrázek 5">
            <a:extLst>
              <a:ext uri="{FF2B5EF4-FFF2-40B4-BE49-F238E27FC236}">
                <a16:creationId xmlns:a16="http://schemas.microsoft.com/office/drawing/2014/main" id="{E22956C0-7D12-82F6-7227-11C2BD1B05F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400" y="4922838"/>
            <a:ext cx="3976688"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3" name="TextovéPole 6">
            <a:extLst>
              <a:ext uri="{FF2B5EF4-FFF2-40B4-BE49-F238E27FC236}">
                <a16:creationId xmlns:a16="http://schemas.microsoft.com/office/drawing/2014/main" id="{C5C8BEDB-E658-C31D-14D8-605F7A1DF13A}"/>
              </a:ext>
            </a:extLst>
          </p:cNvPr>
          <p:cNvSpPr txBox="1">
            <a:spLocks noChangeArrowheads="1"/>
          </p:cNvSpPr>
          <p:nvPr/>
        </p:nvSpPr>
        <p:spPr bwMode="auto">
          <a:xfrm>
            <a:off x="71438" y="6303963"/>
            <a:ext cx="3914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http://www.herpeta.cz/plaz-roku/11/plaz-roku-2016-jetrka-zelen.html?pg=1</a:t>
            </a:r>
          </a:p>
        </p:txBody>
      </p:sp>
      <p:pic>
        <p:nvPicPr>
          <p:cNvPr id="149514" name="Obrázek 7">
            <a:extLst>
              <a:ext uri="{FF2B5EF4-FFF2-40B4-BE49-F238E27FC236}">
                <a16:creationId xmlns:a16="http://schemas.microsoft.com/office/drawing/2014/main" id="{4CCB1523-F03B-443A-6FF1-80057EB197E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22725" y="4735513"/>
            <a:ext cx="309880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5" name="TextovéPole 8">
            <a:extLst>
              <a:ext uri="{FF2B5EF4-FFF2-40B4-BE49-F238E27FC236}">
                <a16:creationId xmlns:a16="http://schemas.microsoft.com/office/drawing/2014/main" id="{59A9C5F3-E36A-DD31-9AAD-A5BF645514DA}"/>
              </a:ext>
            </a:extLst>
          </p:cNvPr>
          <p:cNvSpPr txBox="1">
            <a:spLocks noChangeArrowheads="1"/>
          </p:cNvSpPr>
          <p:nvPr/>
        </p:nvSpPr>
        <p:spPr bwMode="auto">
          <a:xfrm>
            <a:off x="4057650" y="6376988"/>
            <a:ext cx="308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t>https://www.stoplusjednicka.cz/strazce-ceskych-stepi-sysel-obecny-kriticky-ohrozeny-skudce</a:t>
            </a:r>
          </a:p>
        </p:txBody>
      </p:sp>
      <p:pic>
        <p:nvPicPr>
          <p:cNvPr id="149516" name="Obrázek 9">
            <a:extLst>
              <a:ext uri="{FF2B5EF4-FFF2-40B4-BE49-F238E27FC236}">
                <a16:creationId xmlns:a16="http://schemas.microsoft.com/office/drawing/2014/main" id="{38F2C631-A4C5-E99F-60C0-A78F347BBF2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57525" y="2644775"/>
            <a:ext cx="289877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CFC6A8A2-6315-F9DF-1A11-1B03A2DB6E3C}"/>
              </a:ext>
            </a:extLst>
          </p:cNvPr>
          <p:cNvSpPr>
            <a:spLocks noGrp="1" noChangeArrowheads="1"/>
          </p:cNvSpPr>
          <p:nvPr>
            <p:ph type="title"/>
          </p:nvPr>
        </p:nvSpPr>
        <p:spPr>
          <a:xfrm>
            <a:off x="457200" y="0"/>
            <a:ext cx="8229600" cy="525463"/>
          </a:xfrm>
        </p:spPr>
        <p:txBody>
          <a:bodyPr/>
          <a:lstStyle/>
          <a:p>
            <a:pPr eaLnBrk="1" hangingPunct="1">
              <a:defRPr/>
            </a:pPr>
            <a:r>
              <a:rPr lang="cs-CZ" sz="3600" b="1" kern="1200" dirty="0">
                <a:solidFill>
                  <a:schemeClr val="tx1"/>
                </a:solidFill>
              </a:rPr>
              <a:t>3. Dubobukový vegetační stupeň</a:t>
            </a:r>
          </a:p>
        </p:txBody>
      </p:sp>
      <p:sp>
        <p:nvSpPr>
          <p:cNvPr id="151555" name="Rectangle 3">
            <a:extLst>
              <a:ext uri="{FF2B5EF4-FFF2-40B4-BE49-F238E27FC236}">
                <a16:creationId xmlns:a16="http://schemas.microsoft.com/office/drawing/2014/main" id="{FADBC901-8987-4F2D-C9C8-1751841834F1}"/>
              </a:ext>
            </a:extLst>
          </p:cNvPr>
          <p:cNvSpPr>
            <a:spLocks noGrp="1" noChangeArrowheads="1"/>
          </p:cNvSpPr>
          <p:nvPr>
            <p:ph type="body" idx="1"/>
          </p:nvPr>
        </p:nvSpPr>
        <p:spPr>
          <a:xfrm>
            <a:off x="179388" y="657225"/>
            <a:ext cx="8713787" cy="6200775"/>
          </a:xfrm>
        </p:spPr>
        <p:txBody>
          <a:bodyPr/>
          <a:lstStyle/>
          <a:p>
            <a:pPr eaLnBrk="1" hangingPunct="1">
              <a:lnSpc>
                <a:spcPct val="80000"/>
              </a:lnSpc>
              <a:buSzPct val="75000"/>
            </a:pPr>
            <a:r>
              <a:rPr lang="cs-CZ" altLang="en-US" sz="2000" b="1"/>
              <a:t>pahorkatiny ČR </a:t>
            </a:r>
          </a:p>
          <a:p>
            <a:pPr eaLnBrk="1" hangingPunct="1">
              <a:lnSpc>
                <a:spcPct val="80000"/>
              </a:lnSpc>
              <a:buSzPct val="75000"/>
            </a:pPr>
            <a:r>
              <a:rPr lang="cs-CZ" altLang="en-US" sz="2000" b="1"/>
              <a:t>asi 18 % území ČR</a:t>
            </a:r>
          </a:p>
          <a:p>
            <a:pPr eaLnBrk="1" hangingPunct="1">
              <a:lnSpc>
                <a:spcPct val="80000"/>
              </a:lnSpc>
              <a:buSzPct val="75000"/>
            </a:pPr>
            <a:r>
              <a:rPr lang="cs-CZ" altLang="en-US" sz="2000" b="1"/>
              <a:t>300–500 (600) m n. m. </a:t>
            </a:r>
          </a:p>
          <a:p>
            <a:pPr eaLnBrk="1" hangingPunct="1">
              <a:lnSpc>
                <a:spcPct val="80000"/>
              </a:lnSpc>
              <a:buSzPct val="75000"/>
            </a:pPr>
            <a:r>
              <a:rPr lang="cs-CZ" altLang="en-US" sz="2000" b="1"/>
              <a:t>sprašové hlíny, kambizemě</a:t>
            </a:r>
          </a:p>
          <a:p>
            <a:pPr eaLnBrk="1" hangingPunct="1">
              <a:lnSpc>
                <a:spcPct val="80000"/>
              </a:lnSpc>
              <a:buSzPct val="75000"/>
            </a:pPr>
            <a:r>
              <a:rPr lang="cs-CZ" altLang="en-US" sz="2000" b="1"/>
              <a:t>průměrná roční teplota asi 7,5 °C, průměrný roční úhrn srážek asi 600–650 mm, vegetační doba dlouhá 150–160 dní</a:t>
            </a:r>
          </a:p>
          <a:p>
            <a:pPr eaLnBrk="1" hangingPunct="1">
              <a:lnSpc>
                <a:spcPct val="80000"/>
              </a:lnSpc>
              <a:buSzPct val="75000"/>
            </a:pPr>
            <a:r>
              <a:rPr lang="cs-CZ" altLang="en-US" sz="2000" b="1" i="1">
                <a:solidFill>
                  <a:srgbClr val="FF0000"/>
                </a:solidFill>
              </a:rPr>
              <a:t>Fagus sylvatica</a:t>
            </a:r>
            <a:r>
              <a:rPr lang="cs-CZ" altLang="en-US" sz="2000" b="1"/>
              <a:t>, </a:t>
            </a:r>
            <a:r>
              <a:rPr lang="cs-CZ" altLang="en-US" sz="2000" b="1" i="1">
                <a:solidFill>
                  <a:srgbClr val="FF0000"/>
                </a:solidFill>
              </a:rPr>
              <a:t>Quercus petraea</a:t>
            </a:r>
            <a:r>
              <a:rPr lang="cs-CZ" altLang="en-US" sz="2000" b="1"/>
              <a:t>,</a:t>
            </a:r>
            <a:r>
              <a:rPr lang="cs-CZ" altLang="en-US" sz="2000" b="1" i="1"/>
              <a:t> Acer campestre</a:t>
            </a:r>
            <a:r>
              <a:rPr lang="cs-CZ" altLang="en-US" sz="2000" b="1"/>
              <a:t>, </a:t>
            </a:r>
            <a:r>
              <a:rPr lang="cs-CZ" altLang="en-US" sz="2000" b="1" i="1"/>
              <a:t>Sorbus torminalis</a:t>
            </a:r>
            <a:r>
              <a:rPr lang="cs-CZ" altLang="en-US" sz="2000" b="1"/>
              <a:t>,</a:t>
            </a:r>
            <a:r>
              <a:rPr lang="cs-CZ" altLang="en-US" sz="2000" b="1" i="1"/>
              <a:t> Tilia cordata</a:t>
            </a:r>
            <a:r>
              <a:rPr lang="cs-CZ" altLang="en-US" sz="2000" b="1"/>
              <a:t>,</a:t>
            </a:r>
            <a:r>
              <a:rPr lang="cs-CZ" altLang="en-US" sz="2000" b="1" i="1"/>
              <a:t> Carpinus betulus</a:t>
            </a:r>
            <a:r>
              <a:rPr lang="cs-CZ" altLang="en-US" sz="2000" b="1"/>
              <a:t>,</a:t>
            </a:r>
            <a:r>
              <a:rPr lang="cs-CZ" altLang="en-US" sz="2000" b="1" i="1"/>
              <a:t> Acer platanoides</a:t>
            </a:r>
            <a:r>
              <a:rPr lang="cs-CZ" altLang="en-US" sz="2000" b="1"/>
              <a:t>,</a:t>
            </a:r>
            <a:r>
              <a:rPr lang="cs-CZ" altLang="en-US" sz="2000" b="1" i="1"/>
              <a:t> Acer pseudoplatanus</a:t>
            </a:r>
            <a:r>
              <a:rPr lang="cs-CZ" altLang="en-US" sz="2000" b="1"/>
              <a:t>,</a:t>
            </a:r>
            <a:r>
              <a:rPr lang="cs-CZ" altLang="en-US" sz="2000" b="1" i="1"/>
              <a:t> </a:t>
            </a:r>
            <a:r>
              <a:rPr lang="cs-CZ" altLang="en-US" sz="2000" b="1">
                <a:solidFill>
                  <a:srgbClr val="FF0000"/>
                </a:solidFill>
              </a:rPr>
              <a:t>teplomilné keře vyznívají</a:t>
            </a:r>
          </a:p>
          <a:p>
            <a:pPr eaLnBrk="1" hangingPunct="1">
              <a:lnSpc>
                <a:spcPct val="80000"/>
              </a:lnSpc>
              <a:buSzPct val="75000"/>
            </a:pPr>
            <a:r>
              <a:rPr lang="cs-CZ" altLang="cs-CZ" sz="2000" b="1">
                <a:solidFill>
                  <a:srgbClr val="FF0000"/>
                </a:solidFill>
              </a:rPr>
              <a:t>buk</a:t>
            </a:r>
            <a:r>
              <a:rPr lang="cs-CZ" altLang="cs-CZ" sz="2000" b="1"/>
              <a:t> dominuje v hlavní úrovni (</a:t>
            </a:r>
            <a:r>
              <a:rPr lang="cs-CZ" altLang="cs-CZ" sz="2000" b="1">
                <a:solidFill>
                  <a:srgbClr val="FF0000"/>
                </a:solidFill>
              </a:rPr>
              <a:t>30–35 m</a:t>
            </a:r>
            <a:r>
              <a:rPr lang="cs-CZ" altLang="cs-CZ" sz="2000" b="1"/>
              <a:t>), </a:t>
            </a:r>
            <a:r>
              <a:rPr lang="cs-CZ" altLang="cs-CZ" sz="2000" b="1">
                <a:solidFill>
                  <a:srgbClr val="FF0000"/>
                </a:solidFill>
              </a:rPr>
              <a:t>předrůstá dub </a:t>
            </a:r>
            <a:r>
              <a:rPr lang="cs-CZ" altLang="cs-CZ" sz="2000" b="1"/>
              <a:t>(do 35 m); hojný habr (do 26 m)</a:t>
            </a:r>
          </a:p>
          <a:p>
            <a:pPr eaLnBrk="1" hangingPunct="1">
              <a:lnSpc>
                <a:spcPct val="80000"/>
              </a:lnSpc>
              <a:buSzPct val="75000"/>
            </a:pPr>
            <a:endParaRPr lang="cs-CZ" altLang="en-US" sz="2400" b="1">
              <a:solidFill>
                <a:srgbClr val="FF0000"/>
              </a:solidFill>
            </a:endParaRPr>
          </a:p>
        </p:txBody>
      </p:sp>
      <p:pic>
        <p:nvPicPr>
          <p:cNvPr id="151556" name="Obrázek 2">
            <a:extLst>
              <a:ext uri="{FF2B5EF4-FFF2-40B4-BE49-F238E27FC236}">
                <a16:creationId xmlns:a16="http://schemas.microsoft.com/office/drawing/2014/main" id="{794DA660-742C-69F2-A96E-1E01097D6C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888" y="3756025"/>
            <a:ext cx="4370387"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Obrázek 4" descr="Obsah obrázku strom, tráva, exteriér, rostlina&#10;&#10;Popis byl vytvořen automaticky">
            <a:extLst>
              <a:ext uri="{FF2B5EF4-FFF2-40B4-BE49-F238E27FC236}">
                <a16:creationId xmlns:a16="http://schemas.microsoft.com/office/drawing/2014/main" id="{181F615D-FD73-CB9A-EEB8-EB8E47509BB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57725" y="3756025"/>
            <a:ext cx="4370388"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D02CB686-7B2C-5FCA-23DE-61B9F96D6432}"/>
              </a:ext>
            </a:extLst>
          </p:cNvPr>
          <p:cNvSpPr>
            <a:spLocks noGrp="1" noChangeArrowheads="1"/>
          </p:cNvSpPr>
          <p:nvPr>
            <p:ph type="title"/>
          </p:nvPr>
        </p:nvSpPr>
        <p:spPr>
          <a:xfrm>
            <a:off x="457200" y="0"/>
            <a:ext cx="8229600" cy="525463"/>
          </a:xfrm>
        </p:spPr>
        <p:txBody>
          <a:bodyPr/>
          <a:lstStyle/>
          <a:p>
            <a:pPr eaLnBrk="1" hangingPunct="1">
              <a:defRPr/>
            </a:pPr>
            <a:r>
              <a:rPr lang="cs-CZ" sz="3600" b="1" kern="1200" dirty="0">
                <a:solidFill>
                  <a:schemeClr val="tx1"/>
                </a:solidFill>
              </a:rPr>
              <a:t>3. Dubobukový vegetační stupeň</a:t>
            </a:r>
          </a:p>
        </p:txBody>
      </p:sp>
      <p:sp>
        <p:nvSpPr>
          <p:cNvPr id="153603" name="Rectangle 3">
            <a:extLst>
              <a:ext uri="{FF2B5EF4-FFF2-40B4-BE49-F238E27FC236}">
                <a16:creationId xmlns:a16="http://schemas.microsoft.com/office/drawing/2014/main" id="{87A8E3D0-00EA-4BE6-1682-AADC5CB7B4F7}"/>
              </a:ext>
            </a:extLst>
          </p:cNvPr>
          <p:cNvSpPr>
            <a:spLocks noGrp="1" noChangeArrowheads="1"/>
          </p:cNvSpPr>
          <p:nvPr>
            <p:ph type="body" idx="1"/>
          </p:nvPr>
        </p:nvSpPr>
        <p:spPr>
          <a:xfrm>
            <a:off x="179388" y="657225"/>
            <a:ext cx="8713787" cy="6200775"/>
          </a:xfrm>
        </p:spPr>
        <p:txBody>
          <a:bodyPr/>
          <a:lstStyle/>
          <a:p>
            <a:pPr eaLnBrk="1" hangingPunct="1">
              <a:lnSpc>
                <a:spcPct val="80000"/>
              </a:lnSpc>
              <a:buSzPct val="75000"/>
            </a:pPr>
            <a:r>
              <a:rPr lang="cs-CZ" altLang="en-US" sz="2000" b="1">
                <a:cs typeface="Calibri" panose="020F0502020204030204" pitchFamily="34" charset="0"/>
              </a:rPr>
              <a:t>typická účast </a:t>
            </a:r>
            <a:r>
              <a:rPr lang="cs-CZ" altLang="en-US" sz="2000" b="1">
                <a:solidFill>
                  <a:srgbClr val="FF0000"/>
                </a:solidFill>
                <a:cs typeface="Calibri" panose="020F0502020204030204" pitchFamily="34" charset="0"/>
              </a:rPr>
              <a:t>hájových druhů </a:t>
            </a:r>
            <a:r>
              <a:rPr lang="cs-CZ" altLang="en-US" sz="2000" b="1">
                <a:cs typeface="Calibri" panose="020F0502020204030204" pitchFamily="34" charset="0"/>
              </a:rPr>
              <a:t>a druhů </a:t>
            </a:r>
            <a:r>
              <a:rPr lang="cs-CZ" altLang="en-US" sz="2000" b="1">
                <a:solidFill>
                  <a:srgbClr val="FF0000"/>
                </a:solidFill>
                <a:cs typeface="Calibri" panose="020F0502020204030204" pitchFamily="34" charset="0"/>
              </a:rPr>
              <a:t>bučin</a:t>
            </a:r>
            <a:r>
              <a:rPr lang="cs-CZ" altLang="en-US" sz="2000" b="1">
                <a:cs typeface="Calibri" panose="020F0502020204030204" pitchFamily="34" charset="0"/>
              </a:rPr>
              <a:t>: </a:t>
            </a:r>
            <a:r>
              <a:rPr lang="cs-CZ" altLang="en-US" sz="2000" b="1" i="1"/>
              <a:t>Galium odoratum</a:t>
            </a:r>
            <a:r>
              <a:rPr lang="cs-CZ" altLang="en-US" sz="2000" b="1"/>
              <a:t>,</a:t>
            </a:r>
            <a:r>
              <a:rPr lang="cs-CZ" altLang="en-US" sz="2000" b="1" i="1"/>
              <a:t> Dentaria bulbifera</a:t>
            </a:r>
            <a:r>
              <a:rPr lang="cs-CZ" altLang="en-US" sz="2000" b="1"/>
              <a:t>,</a:t>
            </a:r>
            <a:r>
              <a:rPr lang="cs-CZ" altLang="en-US" sz="2000" b="1" i="1"/>
              <a:t> Asarum europaeum</a:t>
            </a:r>
            <a:r>
              <a:rPr lang="cs-CZ" altLang="en-US" sz="2000" b="1"/>
              <a:t>,</a:t>
            </a:r>
            <a:r>
              <a:rPr lang="cs-CZ" altLang="en-US" sz="2000" b="1" i="1"/>
              <a:t> Stellaria holostea</a:t>
            </a:r>
            <a:r>
              <a:rPr lang="cs-CZ" altLang="en-US" sz="2000" b="1"/>
              <a:t>,</a:t>
            </a:r>
            <a:r>
              <a:rPr lang="cs-CZ" altLang="en-US" sz="2000" b="1" i="1"/>
              <a:t> Mercurialis perennis</a:t>
            </a:r>
            <a:r>
              <a:rPr lang="cs-CZ" altLang="en-US" sz="2000" b="1"/>
              <a:t>..</a:t>
            </a:r>
          </a:p>
          <a:p>
            <a:pPr eaLnBrk="1" hangingPunct="1">
              <a:lnSpc>
                <a:spcPct val="80000"/>
              </a:lnSpc>
              <a:buSzPct val="75000"/>
            </a:pPr>
            <a:r>
              <a:rPr lang="cs-CZ" altLang="en-US" sz="2000" b="1">
                <a:solidFill>
                  <a:srgbClr val="FF0000"/>
                </a:solidFill>
              </a:rPr>
              <a:t>končí</a:t>
            </a:r>
            <a:r>
              <a:rPr lang="cs-CZ" altLang="en-US" sz="2000" b="1" i="1">
                <a:solidFill>
                  <a:srgbClr val="FF0000"/>
                </a:solidFill>
              </a:rPr>
              <a:t> </a:t>
            </a:r>
            <a:r>
              <a:rPr lang="cs-CZ" altLang="en-US" sz="2000" b="1">
                <a:solidFill>
                  <a:srgbClr val="FF0000"/>
                </a:solidFill>
              </a:rPr>
              <a:t>teplomilné druhy</a:t>
            </a:r>
            <a:r>
              <a:rPr lang="cs-CZ" altLang="en-US" sz="2000" b="1"/>
              <a:t>: </a:t>
            </a:r>
            <a:r>
              <a:rPr lang="cs-CZ" altLang="en-US" sz="2000" b="1" i="1"/>
              <a:t>Stipa </a:t>
            </a:r>
            <a:r>
              <a:rPr lang="cs-CZ" altLang="en-US" sz="2000" b="1"/>
              <a:t>spp.,</a:t>
            </a:r>
            <a:r>
              <a:rPr lang="cs-CZ" altLang="en-US" sz="2000" b="1" i="1"/>
              <a:t> Dictamnus albus</a:t>
            </a:r>
            <a:r>
              <a:rPr lang="cs-CZ" altLang="en-US" sz="2000" b="1"/>
              <a:t>,</a:t>
            </a:r>
            <a:r>
              <a:rPr lang="cs-CZ" altLang="en-US" sz="2000" b="1" i="1"/>
              <a:t> Lithospermum purpurocaeruleum,</a:t>
            </a:r>
            <a:r>
              <a:rPr lang="cs-CZ" altLang="en-US" sz="2000" b="1"/>
              <a:t> </a:t>
            </a:r>
            <a:r>
              <a:rPr lang="cs-CZ" altLang="en-US" sz="2000" b="1" i="1"/>
              <a:t>Lathyrus niger</a:t>
            </a:r>
            <a:r>
              <a:rPr lang="cs-CZ" altLang="en-US" sz="2000" b="1"/>
              <a:t>,</a:t>
            </a:r>
            <a:r>
              <a:rPr lang="cs-CZ" altLang="en-US" sz="2000" b="1" i="1"/>
              <a:t> Campanula persicifolia</a:t>
            </a:r>
            <a:r>
              <a:rPr lang="cs-CZ" altLang="en-US" sz="2000" b="1"/>
              <a:t>, </a:t>
            </a:r>
            <a:r>
              <a:rPr lang="cs-CZ" altLang="en-US" sz="2000" b="1" i="1"/>
              <a:t>Melittis melissophyllum</a:t>
            </a:r>
            <a:r>
              <a:rPr lang="cs-CZ" altLang="en-US" sz="2000" b="1"/>
              <a:t>; </a:t>
            </a:r>
            <a:r>
              <a:rPr lang="cs-CZ" altLang="en-US" sz="2000" b="1">
                <a:solidFill>
                  <a:srgbClr val="FF0000"/>
                </a:solidFill>
              </a:rPr>
              <a:t>ořešák královský </a:t>
            </a:r>
            <a:r>
              <a:rPr lang="cs-CZ" altLang="en-US" sz="2000" b="1"/>
              <a:t>(vlašský)</a:t>
            </a:r>
          </a:p>
          <a:p>
            <a:pPr eaLnBrk="1" hangingPunct="1">
              <a:lnSpc>
                <a:spcPct val="80000"/>
              </a:lnSpc>
              <a:buSzPct val="75000"/>
            </a:pPr>
            <a:r>
              <a:rPr lang="cs-CZ" altLang="en-US" sz="2000" b="1"/>
              <a:t>poprvé se objevují podhorské druhy</a:t>
            </a:r>
            <a:r>
              <a:rPr lang="cs-CZ" altLang="en-US" sz="2000" b="1" i="1"/>
              <a:t> </a:t>
            </a:r>
            <a:r>
              <a:rPr lang="cs-CZ" altLang="en-US" sz="2000" b="1" i="1">
                <a:solidFill>
                  <a:srgbClr val="FF0000"/>
                </a:solidFill>
              </a:rPr>
              <a:t>Oxalis acetosella</a:t>
            </a:r>
            <a:r>
              <a:rPr lang="cs-CZ" altLang="en-US" sz="2000" b="1"/>
              <a:t>,</a:t>
            </a:r>
            <a:r>
              <a:rPr lang="cs-CZ" altLang="en-US" sz="2000" b="1" i="1"/>
              <a:t> </a:t>
            </a:r>
            <a:r>
              <a:rPr lang="cs-CZ" altLang="en-US" sz="2000" b="1" i="1">
                <a:solidFill>
                  <a:srgbClr val="FF0000"/>
                </a:solidFill>
              </a:rPr>
              <a:t>Gymnocarpium dryopteris</a:t>
            </a:r>
            <a:r>
              <a:rPr lang="cs-CZ" altLang="en-US" sz="2000" b="1"/>
              <a:t>,</a:t>
            </a:r>
            <a:r>
              <a:rPr lang="cs-CZ" altLang="en-US" sz="2000" b="1" i="1"/>
              <a:t> </a:t>
            </a:r>
            <a:r>
              <a:rPr lang="cs-CZ" altLang="en-US" sz="2000" b="1" i="1">
                <a:solidFill>
                  <a:srgbClr val="FF0000"/>
                </a:solidFill>
              </a:rPr>
              <a:t>Impatiens noli-tangere</a:t>
            </a:r>
            <a:r>
              <a:rPr lang="cs-CZ" altLang="en-US" sz="2000" b="1"/>
              <a:t>,</a:t>
            </a:r>
            <a:r>
              <a:rPr lang="cs-CZ" altLang="en-US" sz="2000" b="1" i="1"/>
              <a:t> </a:t>
            </a:r>
            <a:r>
              <a:rPr lang="cs-CZ" altLang="en-US" sz="2000" b="1" i="1">
                <a:solidFill>
                  <a:srgbClr val="FF0000"/>
                </a:solidFill>
              </a:rPr>
              <a:t>Hordelymus europaeus</a:t>
            </a:r>
            <a:r>
              <a:rPr lang="cs-CZ" altLang="en-US" sz="2000" b="1"/>
              <a:t>,</a:t>
            </a:r>
            <a:r>
              <a:rPr lang="cs-CZ" altLang="en-US" sz="2000" b="1" i="1"/>
              <a:t> </a:t>
            </a:r>
            <a:r>
              <a:rPr lang="cs-CZ" altLang="en-US" sz="2000" b="1" i="1">
                <a:solidFill>
                  <a:srgbClr val="FF0000"/>
                </a:solidFill>
              </a:rPr>
              <a:t>Circaea lutetiana</a:t>
            </a:r>
            <a:r>
              <a:rPr lang="cs-CZ" altLang="en-US" sz="2000" b="1"/>
              <a:t>,</a:t>
            </a:r>
            <a:r>
              <a:rPr lang="cs-CZ" altLang="en-US" sz="2000" b="1" i="1"/>
              <a:t> </a:t>
            </a:r>
            <a:r>
              <a:rPr lang="cs-CZ" altLang="en-US" sz="2000" b="1" i="1">
                <a:solidFill>
                  <a:srgbClr val="FF0000"/>
                </a:solidFill>
              </a:rPr>
              <a:t>Vaccinium vitis-idaea</a:t>
            </a:r>
            <a:r>
              <a:rPr lang="cs-CZ" altLang="en-US" sz="2000" b="1"/>
              <a:t>...</a:t>
            </a:r>
          </a:p>
          <a:p>
            <a:pPr eaLnBrk="1" hangingPunct="1">
              <a:lnSpc>
                <a:spcPct val="80000"/>
              </a:lnSpc>
              <a:buSzPct val="75000"/>
            </a:pPr>
            <a:r>
              <a:rPr lang="cs-CZ" altLang="en-US" sz="2000" b="1"/>
              <a:t>zemědělsko-lesní krajina</a:t>
            </a:r>
          </a:p>
          <a:p>
            <a:pPr eaLnBrk="1" hangingPunct="1">
              <a:lnSpc>
                <a:spcPct val="80000"/>
              </a:lnSpc>
              <a:buSzPct val="75000"/>
            </a:pPr>
            <a:r>
              <a:rPr lang="cs-CZ" altLang="en-US" sz="2000" b="1"/>
              <a:t>pravěké osídlení jen okrajově, osídlení až slovanské, </a:t>
            </a:r>
            <a:r>
              <a:rPr lang="cs-CZ" altLang="cs-CZ" sz="2000" b="1"/>
              <a:t>pařezení vytlačilo buk (dub) ve prospěch habru a dubu</a:t>
            </a:r>
            <a:endParaRPr lang="cs-CZ" altLang="en-US" sz="2000" b="1"/>
          </a:p>
          <a:p>
            <a:pPr eaLnBrk="1" hangingPunct="1">
              <a:lnSpc>
                <a:spcPct val="80000"/>
              </a:lnSpc>
              <a:buSzPct val="75000"/>
            </a:pPr>
            <a:r>
              <a:rPr lang="cs-CZ" altLang="en-US" sz="2000" b="1"/>
              <a:t>popíjí se…</a:t>
            </a:r>
          </a:p>
          <a:p>
            <a:pPr eaLnBrk="1" hangingPunct="1">
              <a:lnSpc>
                <a:spcPct val="80000"/>
              </a:lnSpc>
            </a:pPr>
            <a:endParaRPr lang="cs-CZ" altLang="en-US" sz="1600"/>
          </a:p>
        </p:txBody>
      </p:sp>
      <p:pic>
        <p:nvPicPr>
          <p:cNvPr id="153604" name="Obrázek 2" descr="Obsah obrázku exteriér, rostlina, květina, malé&#10;&#10;Popis byl vytvořen automaticky">
            <a:extLst>
              <a:ext uri="{FF2B5EF4-FFF2-40B4-BE49-F238E27FC236}">
                <a16:creationId xmlns:a16="http://schemas.microsoft.com/office/drawing/2014/main" id="{BA5F9202-017C-BE51-E877-20DFDA2F9E7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4059238"/>
            <a:ext cx="2700337"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Obrázek 4" descr="Obsah obrázku tráva, exteriér, rostlina, zelená&#10;&#10;Popis byl vytvořen automaticky">
            <a:extLst>
              <a:ext uri="{FF2B5EF4-FFF2-40B4-BE49-F238E27FC236}">
                <a16:creationId xmlns:a16="http://schemas.microsoft.com/office/drawing/2014/main" id="{08DF4305-F5B8-CEE6-E02C-E3BFB5B93ED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25750" y="4060825"/>
            <a:ext cx="390525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Obrázek 6" descr="Obsah obrázku exteriér, zelená, tráva, zahrada&#10;&#10;Popis byl vytvořen automaticky">
            <a:extLst>
              <a:ext uri="{FF2B5EF4-FFF2-40B4-BE49-F238E27FC236}">
                <a16:creationId xmlns:a16="http://schemas.microsoft.com/office/drawing/2014/main" id="{FF3F66CB-2F4F-C405-15B1-2798D1C9F90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96088" y="4060825"/>
            <a:ext cx="2297112"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D444C92A-CB39-210B-4BFE-C7EAFAB6FAFD}"/>
              </a:ext>
            </a:extLst>
          </p:cNvPr>
          <p:cNvSpPr>
            <a:spLocks noGrp="1" noChangeArrowheads="1"/>
          </p:cNvSpPr>
          <p:nvPr>
            <p:ph type="title"/>
          </p:nvPr>
        </p:nvSpPr>
        <p:spPr>
          <a:xfrm>
            <a:off x="457200" y="0"/>
            <a:ext cx="8229600" cy="525463"/>
          </a:xfrm>
        </p:spPr>
        <p:txBody>
          <a:bodyPr/>
          <a:lstStyle/>
          <a:p>
            <a:pPr eaLnBrk="1" hangingPunct="1">
              <a:defRPr/>
            </a:pPr>
            <a:r>
              <a:rPr lang="cs-CZ" sz="3600" b="1" kern="1200" dirty="0">
                <a:solidFill>
                  <a:schemeClr val="tx1"/>
                </a:solidFill>
              </a:rPr>
              <a:t>3. Dubobukový vegetační stupeň</a:t>
            </a:r>
          </a:p>
        </p:txBody>
      </p:sp>
      <p:sp>
        <p:nvSpPr>
          <p:cNvPr id="37891" name="Rectangle 3">
            <a:extLst>
              <a:ext uri="{FF2B5EF4-FFF2-40B4-BE49-F238E27FC236}">
                <a16:creationId xmlns:a16="http://schemas.microsoft.com/office/drawing/2014/main" id="{EDB0411C-A4B0-D35F-6684-B6981D291A57}"/>
              </a:ext>
            </a:extLst>
          </p:cNvPr>
          <p:cNvSpPr>
            <a:spLocks noGrp="1" noChangeArrowheads="1"/>
          </p:cNvSpPr>
          <p:nvPr>
            <p:ph type="body" idx="1"/>
          </p:nvPr>
        </p:nvSpPr>
        <p:spPr>
          <a:xfrm>
            <a:off x="179388" y="657225"/>
            <a:ext cx="8713787" cy="6200775"/>
          </a:xfrm>
        </p:spPr>
        <p:txBody>
          <a:bodyPr/>
          <a:lstStyle/>
          <a:p>
            <a:pPr eaLnBrk="1" hangingPunct="1">
              <a:lnSpc>
                <a:spcPct val="80000"/>
              </a:lnSpc>
              <a:buSzPct val="75000"/>
              <a:defRPr/>
            </a:pPr>
            <a:r>
              <a:rPr lang="cs-CZ" altLang="en-US" sz="2000" b="1" dirty="0">
                <a:cs typeface="Calibri" panose="020F0502020204030204" pitchFamily="34" charset="0"/>
              </a:rPr>
              <a:t>živočichové: </a:t>
            </a:r>
            <a:r>
              <a:rPr lang="cs-CZ" altLang="en-US" sz="2000" b="1" dirty="0">
                <a:solidFill>
                  <a:srgbClr val="FF0000"/>
                </a:solidFill>
                <a:cs typeface="Calibri" panose="020F0502020204030204" pitchFamily="34" charset="0"/>
              </a:rPr>
              <a:t>vyznívají</a:t>
            </a:r>
            <a:r>
              <a:rPr lang="cs-CZ" altLang="en-US" sz="2000" b="1" dirty="0">
                <a:cs typeface="Calibri" panose="020F0502020204030204" pitchFamily="34" charset="0"/>
              </a:rPr>
              <a:t> druhy vázané na </a:t>
            </a:r>
            <a:r>
              <a:rPr lang="cs-CZ" altLang="en-US" sz="2000" b="1" dirty="0">
                <a:solidFill>
                  <a:srgbClr val="FF0000"/>
                </a:solidFill>
                <a:cs typeface="Calibri" panose="020F0502020204030204" pitchFamily="34" charset="0"/>
              </a:rPr>
              <a:t>dub</a:t>
            </a:r>
            <a:r>
              <a:rPr lang="cs-CZ" altLang="en-US" sz="2000" b="1" dirty="0">
                <a:cs typeface="Calibri" panose="020F0502020204030204" pitchFamily="34" charset="0"/>
              </a:rPr>
              <a:t> (roháč velký, tesařík obrovský), nebo např. otakárek ovocný, </a:t>
            </a:r>
            <a:r>
              <a:rPr lang="cs-CZ" altLang="en-US" sz="2000" b="1" dirty="0">
                <a:solidFill>
                  <a:srgbClr val="FF0000"/>
                </a:solidFill>
                <a:cs typeface="Calibri" panose="020F0502020204030204" pitchFamily="34" charset="0"/>
              </a:rPr>
              <a:t>typicky druhy s vazbou na buk</a:t>
            </a:r>
            <a:r>
              <a:rPr lang="cs-CZ" altLang="en-US" sz="2000" b="1" dirty="0">
                <a:cs typeface="Calibri" panose="020F0502020204030204" pitchFamily="34" charset="0"/>
              </a:rPr>
              <a:t>: </a:t>
            </a:r>
            <a:r>
              <a:rPr lang="cs-CZ" sz="2000" b="1" dirty="0">
                <a:cs typeface="Calibri" panose="020F0502020204030204" pitchFamily="34" charset="0"/>
              </a:rPr>
              <a:t>tesařík bukový, štětconoš ořechový; </a:t>
            </a:r>
            <a:r>
              <a:rPr lang="cs-CZ" altLang="cs-CZ" sz="2000" b="1" dirty="0">
                <a:cs typeface="Calibri" panose="020F0502020204030204" pitchFamily="34" charset="0"/>
              </a:rPr>
              <a:t>typicky </a:t>
            </a:r>
            <a:r>
              <a:rPr lang="cs-CZ" altLang="cs-CZ" sz="2000" b="1" dirty="0">
                <a:solidFill>
                  <a:srgbClr val="FF0000"/>
                </a:solidFill>
                <a:cs typeface="Calibri" panose="020F0502020204030204" pitchFamily="34" charset="0"/>
              </a:rPr>
              <a:t>parmové pásmo</a:t>
            </a:r>
            <a:r>
              <a:rPr lang="cs-CZ" altLang="cs-CZ" sz="2000" b="1" dirty="0">
                <a:cs typeface="Calibri" panose="020F0502020204030204" pitchFamily="34" charset="0"/>
              </a:rPr>
              <a:t>, začíná </a:t>
            </a:r>
            <a:r>
              <a:rPr lang="cs-CZ" altLang="cs-CZ" sz="2000" b="1" dirty="0">
                <a:solidFill>
                  <a:srgbClr val="FF0000"/>
                </a:solidFill>
                <a:cs typeface="Calibri" panose="020F0502020204030204" pitchFamily="34" charset="0"/>
              </a:rPr>
              <a:t>mlok skvrnitý</a:t>
            </a:r>
            <a:r>
              <a:rPr lang="cs-CZ" altLang="cs-CZ" sz="2000" b="1" dirty="0">
                <a:cs typeface="Calibri" panose="020F0502020204030204" pitchFamily="34" charset="0"/>
              </a:rPr>
              <a:t>, končí slavík obecný, kormorán velký</a:t>
            </a:r>
            <a:endParaRPr lang="cs-CZ" altLang="en-US" sz="2000" b="1" dirty="0">
              <a:cs typeface="Calibri" panose="020F0502020204030204" pitchFamily="34" charset="0"/>
            </a:endParaRPr>
          </a:p>
          <a:p>
            <a:pPr marL="0" indent="0" eaLnBrk="1" hangingPunct="1">
              <a:lnSpc>
                <a:spcPct val="80000"/>
              </a:lnSpc>
              <a:buFontTx/>
              <a:buNone/>
              <a:defRPr/>
            </a:pPr>
            <a:endParaRPr lang="cs-CZ" altLang="en-US" sz="2000" dirty="0"/>
          </a:p>
        </p:txBody>
      </p:sp>
      <p:pic>
        <p:nvPicPr>
          <p:cNvPr id="155652" name="Obrázek 2" descr="Obsah obrázku exteriér, tráva, zvíře, bodlák&#10;&#10;Popis byl vytvořen automaticky">
            <a:extLst>
              <a:ext uri="{FF2B5EF4-FFF2-40B4-BE49-F238E27FC236}">
                <a16:creationId xmlns:a16="http://schemas.microsoft.com/office/drawing/2014/main" id="{09DA8E1C-A9B9-04BF-E06D-530F2A94582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2288" y="3024188"/>
            <a:ext cx="3284537"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Obrázek 3">
            <a:extLst>
              <a:ext uri="{FF2B5EF4-FFF2-40B4-BE49-F238E27FC236}">
                <a16:creationId xmlns:a16="http://schemas.microsoft.com/office/drawing/2014/main" id="{AAC98199-0DFA-3A9E-5622-1FC8FD6A8A4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95725" y="3024188"/>
            <a:ext cx="21367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TextovéPole 4">
            <a:extLst>
              <a:ext uri="{FF2B5EF4-FFF2-40B4-BE49-F238E27FC236}">
                <a16:creationId xmlns:a16="http://schemas.microsoft.com/office/drawing/2014/main" id="{C72F16D6-5E32-18B8-5AA3-BB2EA3000E64}"/>
              </a:ext>
            </a:extLst>
          </p:cNvPr>
          <p:cNvSpPr txBox="1">
            <a:spLocks noChangeArrowheads="1"/>
          </p:cNvSpPr>
          <p:nvPr/>
        </p:nvSpPr>
        <p:spPr bwMode="auto">
          <a:xfrm>
            <a:off x="3895725" y="4430713"/>
            <a:ext cx="20970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Darius Baužys</a:t>
            </a:r>
          </a:p>
        </p:txBody>
      </p:sp>
      <p:pic>
        <p:nvPicPr>
          <p:cNvPr id="155655" name="Obrázek 5">
            <a:extLst>
              <a:ext uri="{FF2B5EF4-FFF2-40B4-BE49-F238E27FC236}">
                <a16:creationId xmlns:a16="http://schemas.microsoft.com/office/drawing/2014/main" id="{11F1A8BB-8C8A-6A42-C474-1A059DC8080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5725" y="4656138"/>
            <a:ext cx="21367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6" name="TextovéPole 6">
            <a:extLst>
              <a:ext uri="{FF2B5EF4-FFF2-40B4-BE49-F238E27FC236}">
                <a16:creationId xmlns:a16="http://schemas.microsoft.com/office/drawing/2014/main" id="{25CA8F35-32EC-E436-DA60-927E6056C136}"/>
              </a:ext>
            </a:extLst>
          </p:cNvPr>
          <p:cNvSpPr txBox="1">
            <a:spLocks noChangeArrowheads="1"/>
          </p:cNvSpPr>
          <p:nvPr/>
        </p:nvSpPr>
        <p:spPr bwMode="auto">
          <a:xfrm>
            <a:off x="3895725" y="6038850"/>
            <a:ext cx="13319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t>Philipp Weigell</a:t>
            </a:r>
          </a:p>
        </p:txBody>
      </p:sp>
      <p:pic>
        <p:nvPicPr>
          <p:cNvPr id="155657" name="Obrázek 8" descr="Obsah obrázku žába, zvíře, jídlo, stůl&#10;&#10;Popis byl vytvořen automaticky">
            <a:extLst>
              <a:ext uri="{FF2B5EF4-FFF2-40B4-BE49-F238E27FC236}">
                <a16:creationId xmlns:a16="http://schemas.microsoft.com/office/drawing/2014/main" id="{2B737D67-12D5-B1C2-0B59-551C61466BA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27750" y="3024188"/>
            <a:ext cx="2270125" cy="383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608CE37A-D5F0-DC5E-CD03-9A94F4093B72}"/>
              </a:ext>
            </a:extLst>
          </p:cNvPr>
          <p:cNvSpPr>
            <a:spLocks noGrp="1" noChangeArrowheads="1"/>
          </p:cNvSpPr>
          <p:nvPr>
            <p:ph type="title"/>
          </p:nvPr>
        </p:nvSpPr>
        <p:spPr>
          <a:xfrm>
            <a:off x="457200" y="0"/>
            <a:ext cx="8229600" cy="598488"/>
          </a:xfrm>
        </p:spPr>
        <p:txBody>
          <a:bodyPr/>
          <a:lstStyle/>
          <a:p>
            <a:pPr eaLnBrk="1" hangingPunct="1">
              <a:defRPr/>
            </a:pPr>
            <a:r>
              <a:rPr lang="cs-CZ" sz="3600" b="1" kern="1200" dirty="0">
                <a:solidFill>
                  <a:schemeClr val="tx1"/>
                </a:solidFill>
              </a:rPr>
              <a:t>4. Bukový vegetační stupeň</a:t>
            </a:r>
          </a:p>
        </p:txBody>
      </p:sp>
      <p:sp>
        <p:nvSpPr>
          <p:cNvPr id="157699" name="Rectangle 3">
            <a:extLst>
              <a:ext uri="{FF2B5EF4-FFF2-40B4-BE49-F238E27FC236}">
                <a16:creationId xmlns:a16="http://schemas.microsoft.com/office/drawing/2014/main" id="{FA564779-13A4-1ED4-15B7-0E892F60992A}"/>
              </a:ext>
            </a:extLst>
          </p:cNvPr>
          <p:cNvSpPr>
            <a:spLocks noGrp="1" noChangeArrowheads="1"/>
          </p:cNvSpPr>
          <p:nvPr>
            <p:ph type="body" idx="1"/>
          </p:nvPr>
        </p:nvSpPr>
        <p:spPr>
          <a:xfrm>
            <a:off x="0" y="765175"/>
            <a:ext cx="9144000" cy="5073650"/>
          </a:xfrm>
        </p:spPr>
        <p:txBody>
          <a:bodyPr/>
          <a:lstStyle/>
          <a:p>
            <a:pPr eaLnBrk="1" hangingPunct="1">
              <a:lnSpc>
                <a:spcPct val="80000"/>
              </a:lnSpc>
              <a:buSzPct val="75000"/>
            </a:pPr>
            <a:r>
              <a:rPr lang="cs-CZ" altLang="en-US" sz="2000" b="1" dirty="0"/>
              <a:t>pahorkatiny, vrchoviny, hornatiny ČR </a:t>
            </a:r>
          </a:p>
          <a:p>
            <a:pPr eaLnBrk="1" hangingPunct="1">
              <a:lnSpc>
                <a:spcPct val="80000"/>
              </a:lnSpc>
              <a:buSzPct val="75000"/>
            </a:pPr>
            <a:r>
              <a:rPr lang="cs-CZ" altLang="en-US" sz="2000" b="1" dirty="0"/>
              <a:t>asi 40 % území ČR</a:t>
            </a:r>
          </a:p>
          <a:p>
            <a:pPr eaLnBrk="1" hangingPunct="1">
              <a:lnSpc>
                <a:spcPct val="80000"/>
              </a:lnSpc>
              <a:buSzPct val="75000"/>
            </a:pPr>
            <a:r>
              <a:rPr lang="cs-CZ" altLang="en-US" sz="2000" b="1" dirty="0"/>
              <a:t>400–700 (800) m n. m. </a:t>
            </a:r>
          </a:p>
          <a:p>
            <a:pPr eaLnBrk="1" hangingPunct="1">
              <a:lnSpc>
                <a:spcPct val="80000"/>
              </a:lnSpc>
              <a:buSzPct val="75000"/>
            </a:pPr>
            <a:r>
              <a:rPr lang="cs-CZ" altLang="en-US" sz="2000" b="1" dirty="0"/>
              <a:t>kambizemě</a:t>
            </a:r>
          </a:p>
          <a:p>
            <a:pPr eaLnBrk="1" hangingPunct="1">
              <a:lnSpc>
                <a:spcPct val="80000"/>
              </a:lnSpc>
              <a:buSzPct val="75000"/>
            </a:pPr>
            <a:r>
              <a:rPr lang="cs-CZ" altLang="en-US" sz="2000" b="1" dirty="0"/>
              <a:t>průměrná roční teplota asi 7 °C, průměrný roční úhrn srážek asi 700 mm, vegetační doba dlouhá 140–150 dní</a:t>
            </a:r>
          </a:p>
          <a:p>
            <a:pPr eaLnBrk="1" hangingPunct="1">
              <a:lnSpc>
                <a:spcPct val="80000"/>
              </a:lnSpc>
              <a:buSzPct val="75000"/>
            </a:pPr>
            <a:r>
              <a:rPr lang="cs-CZ" altLang="cs-CZ" sz="2000" b="1" dirty="0">
                <a:solidFill>
                  <a:srgbClr val="FF0000"/>
                </a:solidFill>
              </a:rPr>
              <a:t>550–600 m n. m</a:t>
            </a:r>
            <a:r>
              <a:rPr lang="cs-CZ" altLang="cs-CZ" sz="2000" b="1" dirty="0"/>
              <a:t>., 6–6,5 °C, 700–800 mm, vegetační doba 140–150 dní (</a:t>
            </a:r>
            <a:r>
              <a:rPr lang="cs-CZ" altLang="cs-CZ" sz="2000" b="1" dirty="0">
                <a:solidFill>
                  <a:srgbClr val="FF0000"/>
                </a:solidFill>
              </a:rPr>
              <a:t>Plíva 1991</a:t>
            </a:r>
            <a:r>
              <a:rPr lang="cs-CZ" altLang="cs-CZ" sz="2000" b="1" dirty="0"/>
              <a:t>)</a:t>
            </a:r>
          </a:p>
          <a:p>
            <a:pPr eaLnBrk="1" hangingPunct="1">
              <a:lnSpc>
                <a:spcPct val="80000"/>
              </a:lnSpc>
              <a:buSzPct val="75000"/>
            </a:pPr>
            <a:r>
              <a:rPr lang="cs-CZ" altLang="en-US" sz="2000" b="1" i="1" dirty="0">
                <a:solidFill>
                  <a:srgbClr val="FF0000"/>
                </a:solidFill>
              </a:rPr>
              <a:t>Fagus sylvatica</a:t>
            </a:r>
            <a:r>
              <a:rPr lang="cs-CZ" altLang="en-US" sz="2000" b="1" dirty="0"/>
              <a:t>,</a:t>
            </a:r>
            <a:r>
              <a:rPr lang="cs-CZ" altLang="en-US" sz="2000" b="1" i="1" dirty="0"/>
              <a:t> Quercus petraea</a:t>
            </a:r>
            <a:r>
              <a:rPr lang="cs-CZ" altLang="en-US" sz="2000" b="1" dirty="0"/>
              <a:t>,</a:t>
            </a:r>
            <a:r>
              <a:rPr lang="cs-CZ" altLang="en-US" sz="2000" b="1" i="1" dirty="0"/>
              <a:t> Abies alba</a:t>
            </a:r>
            <a:r>
              <a:rPr lang="cs-CZ" altLang="en-US" sz="2000" b="1" dirty="0"/>
              <a:t>,</a:t>
            </a:r>
            <a:r>
              <a:rPr lang="cs-CZ" altLang="en-US" sz="2000" b="1" i="1" dirty="0"/>
              <a:t> Acer platanoides</a:t>
            </a:r>
            <a:r>
              <a:rPr lang="cs-CZ" altLang="en-US" sz="2000" b="1" dirty="0"/>
              <a:t>, </a:t>
            </a:r>
            <a:r>
              <a:rPr lang="cs-CZ" altLang="en-US" sz="2000" b="1" i="1" dirty="0"/>
              <a:t>Acer pseudoplatanus</a:t>
            </a:r>
            <a:r>
              <a:rPr lang="cs-CZ" altLang="en-US" sz="2000" b="1" dirty="0"/>
              <a:t>,</a:t>
            </a:r>
            <a:r>
              <a:rPr lang="cs-CZ" altLang="en-US" sz="2000" b="1" i="1" dirty="0"/>
              <a:t> Tilia platyphyllos</a:t>
            </a:r>
            <a:r>
              <a:rPr lang="cs-CZ" altLang="en-US" sz="2000" b="1" dirty="0"/>
              <a:t>,</a:t>
            </a:r>
            <a:r>
              <a:rPr lang="cs-CZ" altLang="en-US" sz="2000" b="1" i="1" dirty="0"/>
              <a:t> Ulmus glabra</a:t>
            </a:r>
            <a:r>
              <a:rPr lang="cs-CZ" altLang="en-US" sz="2000" b="1" dirty="0"/>
              <a:t>, </a:t>
            </a:r>
            <a:r>
              <a:rPr lang="cs-CZ" altLang="en-US" sz="2000" b="1" i="1" dirty="0"/>
              <a:t>Sambucus racemosa</a:t>
            </a:r>
          </a:p>
          <a:p>
            <a:pPr eaLnBrk="1" hangingPunct="1">
              <a:lnSpc>
                <a:spcPct val="80000"/>
              </a:lnSpc>
              <a:buSzPct val="75000"/>
            </a:pPr>
            <a:r>
              <a:rPr lang="cs-CZ" altLang="cs-CZ" sz="2000" b="1" dirty="0"/>
              <a:t>dominuje </a:t>
            </a:r>
            <a:r>
              <a:rPr lang="cs-CZ" altLang="cs-CZ" sz="2000" b="1" dirty="0">
                <a:solidFill>
                  <a:srgbClr val="FF0000"/>
                </a:solidFill>
              </a:rPr>
              <a:t>buk</a:t>
            </a:r>
            <a:r>
              <a:rPr lang="cs-CZ" altLang="cs-CZ" sz="2000" b="1" dirty="0"/>
              <a:t> schopný vytvářet přirozeně </a:t>
            </a:r>
            <a:r>
              <a:rPr lang="cs-CZ" altLang="cs-CZ" sz="2000" b="1" dirty="0" err="1">
                <a:solidFill>
                  <a:srgbClr val="FF0000"/>
                </a:solidFill>
              </a:rPr>
              <a:t>monocenózy</a:t>
            </a:r>
            <a:r>
              <a:rPr lang="cs-CZ" altLang="cs-CZ" sz="2000" b="1" dirty="0"/>
              <a:t>, přimíšena je jedle           (v přírodním stavu cca 20 % dle stanoviště); výškově jsou si rovnocenné (do 50 m); duby a habr (do 25 m) pouze vtroušené a podúrovňové (končí zde jejich výskyt)</a:t>
            </a:r>
          </a:p>
        </p:txBody>
      </p:sp>
      <p:pic>
        <p:nvPicPr>
          <p:cNvPr id="157700" name="Obrázek 2">
            <a:extLst>
              <a:ext uri="{FF2B5EF4-FFF2-40B4-BE49-F238E27FC236}">
                <a16:creationId xmlns:a16="http://schemas.microsoft.com/office/drawing/2014/main" id="{6898C9D8-5D73-9EE1-4CB3-CF74B89B37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5175" y="4419600"/>
            <a:ext cx="35814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Obrázek 4">
            <a:extLst>
              <a:ext uri="{FF2B5EF4-FFF2-40B4-BE49-F238E27FC236}">
                <a16:creationId xmlns:a16="http://schemas.microsoft.com/office/drawing/2014/main" id="{62168D49-5605-03A9-2988-28CD9242EC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97425" y="4416425"/>
            <a:ext cx="35814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3987E000-ED11-5097-6599-DC68E2C2068A}"/>
              </a:ext>
            </a:extLst>
          </p:cNvPr>
          <p:cNvSpPr>
            <a:spLocks noGrp="1" noChangeArrowheads="1"/>
          </p:cNvSpPr>
          <p:nvPr>
            <p:ph type="title"/>
          </p:nvPr>
        </p:nvSpPr>
        <p:spPr>
          <a:xfrm>
            <a:off x="457200" y="0"/>
            <a:ext cx="8229600" cy="598488"/>
          </a:xfrm>
        </p:spPr>
        <p:txBody>
          <a:bodyPr/>
          <a:lstStyle/>
          <a:p>
            <a:pPr eaLnBrk="1" hangingPunct="1">
              <a:defRPr/>
            </a:pPr>
            <a:r>
              <a:rPr lang="cs-CZ" sz="3600" b="1" kern="1200" dirty="0">
                <a:solidFill>
                  <a:schemeClr val="tx1"/>
                </a:solidFill>
              </a:rPr>
              <a:t>4. Bukový vegetační stupeň</a:t>
            </a:r>
          </a:p>
        </p:txBody>
      </p:sp>
      <p:sp>
        <p:nvSpPr>
          <p:cNvPr id="159747" name="Rectangle 3">
            <a:extLst>
              <a:ext uri="{FF2B5EF4-FFF2-40B4-BE49-F238E27FC236}">
                <a16:creationId xmlns:a16="http://schemas.microsoft.com/office/drawing/2014/main" id="{2269CA21-C8E5-3B38-734C-728E46BE3076}"/>
              </a:ext>
            </a:extLst>
          </p:cNvPr>
          <p:cNvSpPr>
            <a:spLocks noGrp="1" noChangeArrowheads="1"/>
          </p:cNvSpPr>
          <p:nvPr>
            <p:ph type="body" idx="1"/>
          </p:nvPr>
        </p:nvSpPr>
        <p:spPr>
          <a:xfrm>
            <a:off x="0" y="765175"/>
            <a:ext cx="9144000" cy="5073650"/>
          </a:xfrm>
        </p:spPr>
        <p:txBody>
          <a:bodyPr/>
          <a:lstStyle/>
          <a:p>
            <a:pPr eaLnBrk="1" hangingPunct="1">
              <a:lnSpc>
                <a:spcPct val="80000"/>
              </a:lnSpc>
              <a:buSzPct val="75000"/>
            </a:pPr>
            <a:r>
              <a:rPr lang="cs-CZ" altLang="en-US" sz="2400" b="1"/>
              <a:t>typicky bukoví průvodci: </a:t>
            </a:r>
            <a:r>
              <a:rPr lang="cs-CZ" altLang="en-US" sz="2400" b="1" i="1"/>
              <a:t>Galium odoratum</a:t>
            </a:r>
            <a:r>
              <a:rPr lang="cs-CZ" altLang="en-US" sz="2400" b="1"/>
              <a:t>,</a:t>
            </a:r>
            <a:r>
              <a:rPr lang="cs-CZ" altLang="en-US" sz="2400" b="1" i="1"/>
              <a:t> Oxalis acetosella</a:t>
            </a:r>
            <a:r>
              <a:rPr lang="cs-CZ" altLang="en-US" sz="2400" b="1"/>
              <a:t>,</a:t>
            </a:r>
            <a:r>
              <a:rPr lang="cs-CZ" altLang="en-US" sz="2400" b="1" i="1"/>
              <a:t> Galeobdolon montanum</a:t>
            </a:r>
            <a:r>
              <a:rPr lang="cs-CZ" altLang="en-US" sz="2400" b="1"/>
              <a:t>, </a:t>
            </a:r>
            <a:r>
              <a:rPr lang="cs-CZ" altLang="en-US" sz="2400" b="1" i="1"/>
              <a:t>Maianthemum bifolium</a:t>
            </a:r>
            <a:r>
              <a:rPr lang="cs-CZ" altLang="en-US" sz="2400" b="1"/>
              <a:t>, </a:t>
            </a:r>
            <a:r>
              <a:rPr lang="cs-CZ" altLang="en-US" sz="2400" b="1" i="1"/>
              <a:t>Senecio ovatus</a:t>
            </a:r>
            <a:r>
              <a:rPr lang="cs-CZ" altLang="en-US" sz="2400" b="1"/>
              <a:t>, </a:t>
            </a:r>
            <a:r>
              <a:rPr lang="cs-CZ" altLang="en-US" sz="2400" b="1" i="1"/>
              <a:t>Milium effusum</a:t>
            </a:r>
            <a:r>
              <a:rPr lang="cs-CZ" altLang="en-US" sz="2400" b="1"/>
              <a:t>, </a:t>
            </a:r>
            <a:r>
              <a:rPr lang="cs-CZ" altLang="en-US" sz="2400" b="1" i="1"/>
              <a:t>Gymnocarpium dryopteris</a:t>
            </a:r>
            <a:r>
              <a:rPr lang="cs-CZ" altLang="en-US" sz="2400" b="1"/>
              <a:t>,</a:t>
            </a:r>
            <a:r>
              <a:rPr lang="cs-CZ" altLang="en-US" sz="2400" b="1" i="1"/>
              <a:t> Mercurialis perennis</a:t>
            </a:r>
            <a:r>
              <a:rPr lang="cs-CZ" altLang="en-US" sz="2400" b="1"/>
              <a:t>,</a:t>
            </a:r>
            <a:r>
              <a:rPr lang="cs-CZ" altLang="en-US" sz="2400" b="1" i="1"/>
              <a:t> Dentaria bulbifera</a:t>
            </a:r>
            <a:r>
              <a:rPr lang="cs-CZ" altLang="en-US" sz="2400" b="1"/>
              <a:t>,</a:t>
            </a:r>
            <a:r>
              <a:rPr lang="cs-CZ" altLang="en-US" sz="2400" b="1" i="1"/>
              <a:t> Avenella flexuosa</a:t>
            </a:r>
            <a:r>
              <a:rPr lang="cs-CZ" altLang="en-US" sz="2400" b="1"/>
              <a:t>...</a:t>
            </a:r>
          </a:p>
          <a:p>
            <a:pPr eaLnBrk="1" hangingPunct="1">
              <a:lnSpc>
                <a:spcPct val="80000"/>
              </a:lnSpc>
              <a:buSzPct val="75000"/>
            </a:pPr>
            <a:r>
              <a:rPr lang="cs-CZ" altLang="en-US" sz="2400" b="1"/>
              <a:t>poprvé se objevuje </a:t>
            </a:r>
            <a:r>
              <a:rPr lang="cs-CZ" altLang="en-US" sz="2400" b="1" i="1">
                <a:solidFill>
                  <a:srgbClr val="FF0000"/>
                </a:solidFill>
              </a:rPr>
              <a:t>Lunaria rediviva</a:t>
            </a:r>
            <a:r>
              <a:rPr lang="cs-CZ" altLang="en-US" sz="2400" b="1"/>
              <a:t>,</a:t>
            </a:r>
            <a:r>
              <a:rPr lang="cs-CZ" altLang="en-US" sz="2400" b="1" i="1"/>
              <a:t> Prenanthes purpurea</a:t>
            </a:r>
            <a:r>
              <a:rPr lang="cs-CZ" altLang="en-US" sz="2400" b="1"/>
              <a:t>, </a:t>
            </a:r>
            <a:r>
              <a:rPr lang="cs-CZ" altLang="en-US" sz="2400" b="1" i="1">
                <a:solidFill>
                  <a:srgbClr val="FF0000"/>
                </a:solidFill>
              </a:rPr>
              <a:t>Polygonatum verticillatum</a:t>
            </a:r>
            <a:r>
              <a:rPr lang="cs-CZ" altLang="en-US" sz="2400" b="1"/>
              <a:t>...</a:t>
            </a:r>
          </a:p>
        </p:txBody>
      </p:sp>
      <p:pic>
        <p:nvPicPr>
          <p:cNvPr id="159748" name="Obrázek 2" descr="Obsah obrázku tráva, exteriér, rostlina, květina&#10;&#10;Popis byl vytvořen automaticky">
            <a:extLst>
              <a:ext uri="{FF2B5EF4-FFF2-40B4-BE49-F238E27FC236}">
                <a16:creationId xmlns:a16="http://schemas.microsoft.com/office/drawing/2014/main" id="{7A2D259C-FA09-33CB-5DE1-1EE070D680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8150" y="2733675"/>
            <a:ext cx="217805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Obrázek 4" descr="Obsah obrázku tráva, rostlina, exteriér, zelená&#10;&#10;Popis byl vytvořen automaticky">
            <a:extLst>
              <a:ext uri="{FF2B5EF4-FFF2-40B4-BE49-F238E27FC236}">
                <a16:creationId xmlns:a16="http://schemas.microsoft.com/office/drawing/2014/main" id="{CD02CBFA-4D5E-1EF3-0D54-454F00C80B7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62263" y="2733675"/>
            <a:ext cx="2151062"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F1F5836E-E390-7A1B-2FB7-DE293E2831A7}"/>
              </a:ext>
            </a:extLst>
          </p:cNvPr>
          <p:cNvSpPr>
            <a:spLocks noGrp="1" noChangeArrowheads="1"/>
          </p:cNvSpPr>
          <p:nvPr>
            <p:ph type="title"/>
          </p:nvPr>
        </p:nvSpPr>
        <p:spPr>
          <a:xfrm>
            <a:off x="457200" y="0"/>
            <a:ext cx="8229600" cy="598488"/>
          </a:xfrm>
        </p:spPr>
        <p:txBody>
          <a:bodyPr/>
          <a:lstStyle/>
          <a:p>
            <a:pPr eaLnBrk="1" hangingPunct="1">
              <a:defRPr/>
            </a:pPr>
            <a:r>
              <a:rPr lang="cs-CZ" sz="3600" b="1" kern="1200" dirty="0">
                <a:solidFill>
                  <a:schemeClr val="tx1"/>
                </a:solidFill>
              </a:rPr>
              <a:t>4. Bukový vegetační stupeň</a:t>
            </a:r>
          </a:p>
        </p:txBody>
      </p:sp>
      <p:sp>
        <p:nvSpPr>
          <p:cNvPr id="40963" name="Rectangle 3">
            <a:extLst>
              <a:ext uri="{FF2B5EF4-FFF2-40B4-BE49-F238E27FC236}">
                <a16:creationId xmlns:a16="http://schemas.microsoft.com/office/drawing/2014/main" id="{1970B9C7-A130-6FB8-D0F3-21E8438DA8B7}"/>
              </a:ext>
            </a:extLst>
          </p:cNvPr>
          <p:cNvSpPr>
            <a:spLocks noGrp="1" noChangeArrowheads="1"/>
          </p:cNvSpPr>
          <p:nvPr>
            <p:ph type="body" idx="1"/>
          </p:nvPr>
        </p:nvSpPr>
        <p:spPr>
          <a:xfrm>
            <a:off x="0" y="600075"/>
            <a:ext cx="9144000" cy="5073650"/>
          </a:xfrm>
        </p:spPr>
        <p:txBody>
          <a:bodyPr/>
          <a:lstStyle/>
          <a:p>
            <a:pPr eaLnBrk="1" hangingPunct="1">
              <a:lnSpc>
                <a:spcPct val="80000"/>
              </a:lnSpc>
              <a:buSzPct val="75000"/>
              <a:defRPr/>
            </a:pPr>
            <a:r>
              <a:rPr lang="cs-CZ" altLang="en-US" sz="2000" b="1" dirty="0"/>
              <a:t>tesařík alpský, martináč bukový, v ČR se zde po dlouhé době (2013) vylíhl orel skalní…</a:t>
            </a:r>
          </a:p>
          <a:p>
            <a:pPr eaLnBrk="1" hangingPunct="1">
              <a:lnSpc>
                <a:spcPct val="80000"/>
              </a:lnSpc>
              <a:buSzPct val="75000"/>
              <a:defRPr/>
            </a:pPr>
            <a:r>
              <a:rPr lang="cs-CZ" altLang="en-US" sz="2000" b="1" dirty="0"/>
              <a:t>zemědělsko-lesní krajina, typicky jehličnaté monokultury</a:t>
            </a:r>
          </a:p>
          <a:p>
            <a:pPr eaLnBrk="1" hangingPunct="1">
              <a:lnSpc>
                <a:spcPct val="80000"/>
              </a:lnSpc>
              <a:buSzPct val="75000"/>
              <a:defRPr/>
            </a:pPr>
            <a:r>
              <a:rPr lang="cs-CZ" altLang="en-US" sz="2000" b="1" dirty="0"/>
              <a:t>osídlení až během středověké kolonizace</a:t>
            </a:r>
          </a:p>
          <a:p>
            <a:pPr eaLnBrk="1" hangingPunct="1">
              <a:lnSpc>
                <a:spcPct val="80000"/>
              </a:lnSpc>
              <a:buSzPct val="75000"/>
              <a:defRPr/>
            </a:pPr>
            <a:r>
              <a:rPr lang="cs-CZ" altLang="en-US" sz="2000" b="1" dirty="0"/>
              <a:t>dubojehličnatá varianta</a:t>
            </a:r>
          </a:p>
          <a:p>
            <a:pPr eaLnBrk="1" hangingPunct="1">
              <a:lnSpc>
                <a:spcPct val="80000"/>
              </a:lnSpc>
              <a:buSzPct val="75000"/>
              <a:defRPr/>
            </a:pPr>
            <a:r>
              <a:rPr lang="cs-CZ" altLang="en-US" sz="2000" b="1" dirty="0"/>
              <a:t>popíjí se…</a:t>
            </a:r>
          </a:p>
          <a:p>
            <a:pPr eaLnBrk="1" hangingPunct="1">
              <a:lnSpc>
                <a:spcPct val="80000"/>
              </a:lnSpc>
              <a:defRPr/>
            </a:pPr>
            <a:endParaRPr lang="cs-CZ" altLang="en-US" sz="2000" b="1" dirty="0"/>
          </a:p>
          <a:p>
            <a:pPr marL="0" indent="0" eaLnBrk="1" hangingPunct="1">
              <a:lnSpc>
                <a:spcPct val="80000"/>
              </a:lnSpc>
              <a:buFontTx/>
              <a:buNone/>
              <a:defRPr/>
            </a:pPr>
            <a:endParaRPr lang="cs-CZ" altLang="en-US" sz="2000" b="1" dirty="0"/>
          </a:p>
        </p:txBody>
      </p:sp>
      <p:pic>
        <p:nvPicPr>
          <p:cNvPr id="161796" name="Obrázek 1">
            <a:extLst>
              <a:ext uri="{FF2B5EF4-FFF2-40B4-BE49-F238E27FC236}">
                <a16:creationId xmlns:a16="http://schemas.microsoft.com/office/drawing/2014/main" id="{E37D18DA-32F5-ADED-C3EB-9962538E03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188" y="2414588"/>
            <a:ext cx="3233737"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Obrázek 2">
            <a:extLst>
              <a:ext uri="{FF2B5EF4-FFF2-40B4-BE49-F238E27FC236}">
                <a16:creationId xmlns:a16="http://schemas.microsoft.com/office/drawing/2014/main" id="{A05955CF-1C55-4475-FBEB-CBBD934DEB4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1188" y="4651375"/>
            <a:ext cx="3233737"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Obrázek 3">
            <a:extLst>
              <a:ext uri="{FF2B5EF4-FFF2-40B4-BE49-F238E27FC236}">
                <a16:creationId xmlns:a16="http://schemas.microsoft.com/office/drawing/2014/main" id="{B307D2C9-328C-8501-FB00-9E3A607D6C7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22738" y="2798763"/>
            <a:ext cx="4811712"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5B5C3EF3-1DDA-02AA-CA16-3C2B98BF2C80}"/>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5. Jedlobukový vegetační stupeň</a:t>
            </a:r>
          </a:p>
        </p:txBody>
      </p:sp>
      <p:sp>
        <p:nvSpPr>
          <p:cNvPr id="163843" name="Rectangle 3">
            <a:extLst>
              <a:ext uri="{FF2B5EF4-FFF2-40B4-BE49-F238E27FC236}">
                <a16:creationId xmlns:a16="http://schemas.microsoft.com/office/drawing/2014/main" id="{5B4CD476-771E-8D64-B587-1DCA85810B96}"/>
              </a:ext>
            </a:extLst>
          </p:cNvPr>
          <p:cNvSpPr>
            <a:spLocks noGrp="1" noChangeArrowheads="1"/>
          </p:cNvSpPr>
          <p:nvPr>
            <p:ph type="body" idx="1"/>
          </p:nvPr>
        </p:nvSpPr>
        <p:spPr>
          <a:xfrm>
            <a:off x="215900" y="1052513"/>
            <a:ext cx="8712200" cy="5073650"/>
          </a:xfrm>
        </p:spPr>
        <p:txBody>
          <a:bodyPr/>
          <a:lstStyle/>
          <a:p>
            <a:pPr eaLnBrk="1" hangingPunct="1">
              <a:lnSpc>
                <a:spcPct val="80000"/>
              </a:lnSpc>
              <a:buSzPct val="75000"/>
            </a:pPr>
            <a:r>
              <a:rPr lang="cs-CZ" altLang="en-US" sz="2000" b="1">
                <a:solidFill>
                  <a:srgbClr val="FF0000"/>
                </a:solidFill>
              </a:rPr>
              <a:t>první horský stupeň</a:t>
            </a:r>
          </a:p>
          <a:p>
            <a:pPr eaLnBrk="1" hangingPunct="1">
              <a:lnSpc>
                <a:spcPct val="80000"/>
              </a:lnSpc>
              <a:buSzPct val="75000"/>
            </a:pPr>
            <a:r>
              <a:rPr lang="cs-CZ" altLang="en-US" sz="2000" b="1"/>
              <a:t>asi 22 % území ČR</a:t>
            </a:r>
          </a:p>
          <a:p>
            <a:pPr eaLnBrk="1" hangingPunct="1">
              <a:lnSpc>
                <a:spcPct val="80000"/>
              </a:lnSpc>
              <a:buSzPct val="75000"/>
            </a:pPr>
            <a:r>
              <a:rPr lang="cs-CZ" altLang="en-US" sz="2000" b="1"/>
              <a:t>(500) 600–800 (900) m n. m. </a:t>
            </a:r>
          </a:p>
          <a:p>
            <a:pPr eaLnBrk="1" hangingPunct="1">
              <a:lnSpc>
                <a:spcPct val="80000"/>
              </a:lnSpc>
              <a:buSzPct val="75000"/>
            </a:pPr>
            <a:r>
              <a:rPr lang="cs-CZ" altLang="en-US" sz="2000" b="1"/>
              <a:t>kryptopodzoly</a:t>
            </a:r>
          </a:p>
          <a:p>
            <a:pPr eaLnBrk="1" hangingPunct="1">
              <a:lnSpc>
                <a:spcPct val="80000"/>
              </a:lnSpc>
              <a:buSzPct val="75000"/>
            </a:pPr>
            <a:r>
              <a:rPr lang="cs-CZ" altLang="en-US" sz="2000" b="1"/>
              <a:t>průměrná roční teplota asi 6 °C, průměrný roční úhrn srážek asi 700–1000 mm, vegetační doba dlouhá do 140 dní</a:t>
            </a:r>
          </a:p>
          <a:p>
            <a:pPr eaLnBrk="1" hangingPunct="1">
              <a:lnSpc>
                <a:spcPct val="80000"/>
              </a:lnSpc>
              <a:buSzPct val="75000"/>
            </a:pPr>
            <a:r>
              <a:rPr lang="cs-CZ" altLang="en-US" sz="2000" b="1" i="1"/>
              <a:t>Fagus sylvatica</a:t>
            </a:r>
            <a:r>
              <a:rPr lang="cs-CZ" altLang="en-US" sz="2000" b="1"/>
              <a:t>, </a:t>
            </a:r>
            <a:r>
              <a:rPr lang="cs-CZ" altLang="en-US" sz="2000" b="1" i="1"/>
              <a:t>Abies alba</a:t>
            </a:r>
            <a:r>
              <a:rPr lang="cs-CZ" altLang="en-US" sz="2000" b="1"/>
              <a:t>,</a:t>
            </a:r>
            <a:r>
              <a:rPr lang="cs-CZ" altLang="en-US" sz="2000" b="1" i="1"/>
              <a:t> Picea abies</a:t>
            </a:r>
            <a:r>
              <a:rPr lang="cs-CZ" altLang="en-US" sz="2000" b="1"/>
              <a:t>, </a:t>
            </a:r>
            <a:r>
              <a:rPr lang="cs-CZ" altLang="en-US" sz="2000" b="1" i="1"/>
              <a:t>Acer pseudoplatanus</a:t>
            </a:r>
            <a:r>
              <a:rPr lang="cs-CZ" altLang="en-US" sz="2000" b="1"/>
              <a:t>,</a:t>
            </a:r>
            <a:r>
              <a:rPr lang="cs-CZ" altLang="en-US" sz="2000" b="1" i="1"/>
              <a:t> Tilia platyphyllos</a:t>
            </a:r>
            <a:r>
              <a:rPr lang="cs-CZ" altLang="en-US" sz="2000" b="1"/>
              <a:t>, </a:t>
            </a:r>
            <a:r>
              <a:rPr lang="cs-CZ" altLang="en-US" sz="2000" b="1" i="1"/>
              <a:t>Ulmus glabra</a:t>
            </a:r>
            <a:r>
              <a:rPr lang="cs-CZ" altLang="en-US" sz="2000" b="1"/>
              <a:t>, </a:t>
            </a:r>
            <a:r>
              <a:rPr lang="cs-CZ" altLang="en-US" sz="2000" b="1" i="1">
                <a:solidFill>
                  <a:srgbClr val="FF0000"/>
                </a:solidFill>
              </a:rPr>
              <a:t>Sambucus racemosa</a:t>
            </a:r>
            <a:r>
              <a:rPr lang="cs-CZ" altLang="en-US" sz="2000" b="1"/>
              <a:t>,</a:t>
            </a:r>
            <a:r>
              <a:rPr lang="cs-CZ" altLang="en-US" sz="2000" b="1" i="1"/>
              <a:t> </a:t>
            </a:r>
            <a:r>
              <a:rPr lang="cs-CZ" altLang="en-US" sz="2000" b="1" i="1">
                <a:solidFill>
                  <a:srgbClr val="FF0000"/>
                </a:solidFill>
              </a:rPr>
              <a:t>Rosa pendulina</a:t>
            </a:r>
            <a:r>
              <a:rPr lang="cs-CZ" altLang="en-US" sz="2000" b="1"/>
              <a:t>,</a:t>
            </a:r>
            <a:r>
              <a:rPr lang="cs-CZ" altLang="en-US" sz="2000" b="1" i="1"/>
              <a:t> </a:t>
            </a:r>
            <a:r>
              <a:rPr lang="cs-CZ" altLang="en-US" sz="2000" b="1" i="1">
                <a:solidFill>
                  <a:srgbClr val="FF0000"/>
                </a:solidFill>
              </a:rPr>
              <a:t>Lonicera nigra</a:t>
            </a:r>
          </a:p>
          <a:p>
            <a:pPr eaLnBrk="1" hangingPunct="1">
              <a:lnSpc>
                <a:spcPct val="80000"/>
              </a:lnSpc>
              <a:buSzPct val="75000"/>
            </a:pPr>
            <a:r>
              <a:rPr lang="cs-CZ" altLang="cs-CZ" sz="2000" b="1"/>
              <a:t>v hlavní úrovni dominuje buk (45 m), výrazně nadúrovňová je jedle (60 m); poprvé se objevuje smrk (5 %, až 60 m); duby a habr chybějí (ale mohou být vysazené); na hranici s 6. lvs končí lípa a javor mléč</a:t>
            </a:r>
          </a:p>
        </p:txBody>
      </p:sp>
      <p:pic>
        <p:nvPicPr>
          <p:cNvPr id="163844" name="Obrázek 2" descr="Obsah obrázku rostlina, tráva, květina, malé&#10;&#10;Popis byl vytvořen automaticky">
            <a:extLst>
              <a:ext uri="{FF2B5EF4-FFF2-40B4-BE49-F238E27FC236}">
                <a16:creationId xmlns:a16="http://schemas.microsoft.com/office/drawing/2014/main" id="{54D55101-D9CF-37C5-17B4-D1C9B3C876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25875" y="4373563"/>
            <a:ext cx="3527425"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Obrázek 4" descr="Obsah obrázku exteriér, tráva, zelená, malé&#10;&#10;Popis byl vytvořen automaticky">
            <a:extLst>
              <a:ext uri="{FF2B5EF4-FFF2-40B4-BE49-F238E27FC236}">
                <a16:creationId xmlns:a16="http://schemas.microsoft.com/office/drawing/2014/main" id="{3DE331C0-E975-469D-CD3E-0FB04886958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16800" y="4310063"/>
            <a:ext cx="1652588"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6" name="Obrázek 2">
            <a:extLst>
              <a:ext uri="{FF2B5EF4-FFF2-40B4-BE49-F238E27FC236}">
                <a16:creationId xmlns:a16="http://schemas.microsoft.com/office/drawing/2014/main" id="{D49163D1-2DD7-CBB1-E352-C7221F0E8F2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2250" y="4373563"/>
            <a:ext cx="3524250"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37A0F2A-A022-3850-B977-74DA58F49C66}"/>
              </a:ext>
            </a:extLst>
          </p:cNvPr>
          <p:cNvSpPr>
            <a:spLocks noGrp="1" noChangeArrowheads="1"/>
          </p:cNvSpPr>
          <p:nvPr>
            <p:ph type="title"/>
          </p:nvPr>
        </p:nvSpPr>
        <p:spPr>
          <a:xfrm>
            <a:off x="457200" y="0"/>
            <a:ext cx="8229600" cy="476250"/>
          </a:xfrm>
        </p:spPr>
        <p:txBody>
          <a:bodyPr/>
          <a:lstStyle/>
          <a:p>
            <a:pPr eaLnBrk="1" hangingPunct="1"/>
            <a:r>
              <a:rPr lang="cs-CZ" altLang="cs-CZ" sz="3600" b="1">
                <a:solidFill>
                  <a:schemeClr val="tx1"/>
                </a:solidFill>
              </a:rPr>
              <a:t>Klasifikace vegetace</a:t>
            </a:r>
          </a:p>
        </p:txBody>
      </p:sp>
      <p:pic>
        <p:nvPicPr>
          <p:cNvPr id="22531" name="Picture 4">
            <a:extLst>
              <a:ext uri="{FF2B5EF4-FFF2-40B4-BE49-F238E27FC236}">
                <a16:creationId xmlns:a16="http://schemas.microsoft.com/office/drawing/2014/main" id="{E964BA47-9DB8-7A85-398A-1B8E1F10C6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450850"/>
            <a:ext cx="7161213"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9FBC2779-0D43-8046-F18E-DBEFEDF07F94}"/>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5. Jedlobukový vegetační stupeň</a:t>
            </a:r>
          </a:p>
        </p:txBody>
      </p:sp>
      <p:sp>
        <p:nvSpPr>
          <p:cNvPr id="165891" name="Rectangle 3">
            <a:extLst>
              <a:ext uri="{FF2B5EF4-FFF2-40B4-BE49-F238E27FC236}">
                <a16:creationId xmlns:a16="http://schemas.microsoft.com/office/drawing/2014/main" id="{4ACFAE60-67C6-35C5-9A81-2F94C52A872D}"/>
              </a:ext>
            </a:extLst>
          </p:cNvPr>
          <p:cNvSpPr>
            <a:spLocks noGrp="1" noChangeArrowheads="1"/>
          </p:cNvSpPr>
          <p:nvPr>
            <p:ph type="body" idx="1"/>
          </p:nvPr>
        </p:nvSpPr>
        <p:spPr>
          <a:xfrm>
            <a:off x="215900" y="903288"/>
            <a:ext cx="8712200" cy="5073650"/>
          </a:xfrm>
        </p:spPr>
        <p:txBody>
          <a:bodyPr/>
          <a:lstStyle/>
          <a:p>
            <a:pPr eaLnBrk="1" hangingPunct="1">
              <a:lnSpc>
                <a:spcPct val="80000"/>
              </a:lnSpc>
              <a:buSzPct val="75000"/>
            </a:pPr>
            <a:r>
              <a:rPr lang="cs-CZ" altLang="en-US" sz="2000" b="1" i="1"/>
              <a:t>Festuca altissima</a:t>
            </a:r>
            <a:r>
              <a:rPr lang="cs-CZ" altLang="en-US" sz="2000" b="1"/>
              <a:t>,</a:t>
            </a:r>
            <a:r>
              <a:rPr lang="cs-CZ" altLang="en-US" sz="2000" b="1" i="1"/>
              <a:t> Prenanthes purpurea</a:t>
            </a:r>
            <a:r>
              <a:rPr lang="cs-CZ" altLang="en-US" sz="2000" b="1"/>
              <a:t>, </a:t>
            </a:r>
            <a:r>
              <a:rPr lang="cs-CZ" altLang="en-US" sz="2000" b="1" i="1"/>
              <a:t>Impatiens noli-tangere</a:t>
            </a:r>
            <a:r>
              <a:rPr lang="cs-CZ" altLang="en-US" sz="2000" b="1"/>
              <a:t>,</a:t>
            </a:r>
            <a:r>
              <a:rPr lang="cs-CZ" altLang="en-US" sz="2000" b="1" i="1"/>
              <a:t> </a:t>
            </a:r>
            <a:r>
              <a:rPr lang="cs-CZ" altLang="en-US" sz="2000" b="1" i="1">
                <a:solidFill>
                  <a:srgbClr val="FF0000"/>
                </a:solidFill>
              </a:rPr>
              <a:t>Stellaria nemorum</a:t>
            </a:r>
            <a:r>
              <a:rPr lang="cs-CZ" altLang="en-US" sz="2000" b="1"/>
              <a:t>,</a:t>
            </a:r>
            <a:r>
              <a:rPr lang="cs-CZ" altLang="en-US" sz="2000" b="1" i="1"/>
              <a:t> Polygonatum verticillatum</a:t>
            </a:r>
            <a:r>
              <a:rPr lang="cs-CZ" altLang="en-US" sz="2000" b="1"/>
              <a:t>, </a:t>
            </a:r>
            <a:r>
              <a:rPr lang="cs-CZ" altLang="en-US" sz="2000" b="1" i="1"/>
              <a:t>Senecio ovatus</a:t>
            </a:r>
            <a:r>
              <a:rPr lang="cs-CZ" altLang="en-US" sz="2000" b="1"/>
              <a:t>,</a:t>
            </a:r>
            <a:r>
              <a:rPr lang="cs-CZ" altLang="en-US" sz="2000" b="1" i="1"/>
              <a:t> </a:t>
            </a:r>
            <a:r>
              <a:rPr lang="cs-CZ" altLang="en-US" sz="2000" b="1" i="1">
                <a:solidFill>
                  <a:srgbClr val="FF0000"/>
                </a:solidFill>
              </a:rPr>
              <a:t>Calamagrostis villosa</a:t>
            </a:r>
            <a:r>
              <a:rPr lang="cs-CZ" altLang="en-US" sz="2000" b="1"/>
              <a:t>...</a:t>
            </a:r>
          </a:p>
          <a:p>
            <a:pPr eaLnBrk="1" hangingPunct="1">
              <a:lnSpc>
                <a:spcPct val="80000"/>
              </a:lnSpc>
              <a:buSzPct val="75000"/>
            </a:pPr>
            <a:r>
              <a:rPr lang="cs-CZ" altLang="en-US" sz="2000" b="1">
                <a:solidFill>
                  <a:srgbClr val="FF0000"/>
                </a:solidFill>
              </a:rPr>
              <a:t>poprvé</a:t>
            </a:r>
            <a:r>
              <a:rPr lang="cs-CZ" altLang="en-US" sz="2000" b="1"/>
              <a:t> se objevuje </a:t>
            </a:r>
            <a:r>
              <a:rPr lang="cs-CZ" altLang="en-US" sz="2000" b="1" i="1">
                <a:solidFill>
                  <a:srgbClr val="FF0000"/>
                </a:solidFill>
              </a:rPr>
              <a:t>Blechnum spicant</a:t>
            </a:r>
            <a:r>
              <a:rPr lang="cs-CZ" altLang="en-US" sz="2000" b="1"/>
              <a:t>, </a:t>
            </a:r>
            <a:r>
              <a:rPr lang="cs-CZ" altLang="en-US" sz="2000" b="1" i="1">
                <a:solidFill>
                  <a:srgbClr val="FF0000"/>
                </a:solidFill>
              </a:rPr>
              <a:t>Cicerbita alpina</a:t>
            </a:r>
            <a:r>
              <a:rPr lang="cs-CZ" altLang="en-US" sz="2000" b="1"/>
              <a:t>,</a:t>
            </a:r>
            <a:r>
              <a:rPr lang="cs-CZ" altLang="en-US" sz="2000" b="1" i="1"/>
              <a:t> </a:t>
            </a:r>
            <a:r>
              <a:rPr lang="cs-CZ" altLang="en-US" sz="2000" b="1" i="1">
                <a:solidFill>
                  <a:srgbClr val="FF0000"/>
                </a:solidFill>
              </a:rPr>
              <a:t>Poa chaixii</a:t>
            </a:r>
            <a:r>
              <a:rPr lang="cs-CZ" altLang="en-US" sz="2000" b="1"/>
              <a:t>,</a:t>
            </a:r>
            <a:r>
              <a:rPr lang="cs-CZ" altLang="en-US" sz="2000" b="1" i="1"/>
              <a:t> </a:t>
            </a:r>
            <a:r>
              <a:rPr lang="cs-CZ" altLang="en-US" sz="2000" b="1" i="1">
                <a:solidFill>
                  <a:srgbClr val="FF0000"/>
                </a:solidFill>
              </a:rPr>
              <a:t>Soldanella montana</a:t>
            </a:r>
            <a:r>
              <a:rPr lang="cs-CZ" altLang="en-US" sz="2000" b="1"/>
              <a:t>...</a:t>
            </a:r>
          </a:p>
        </p:txBody>
      </p:sp>
      <p:pic>
        <p:nvPicPr>
          <p:cNvPr id="165892" name="Obrázek 2" descr="Obsah obrázku exteriér, tráva, rostlina, strom&#10;&#10;Popis byl vytvořen automaticky">
            <a:extLst>
              <a:ext uri="{FF2B5EF4-FFF2-40B4-BE49-F238E27FC236}">
                <a16:creationId xmlns:a16="http://schemas.microsoft.com/office/drawing/2014/main" id="{D2DB3D35-EE25-F1CE-6938-F069FECEDB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3838" y="2376488"/>
            <a:ext cx="3211512"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Obrázek 4" descr="Obsah obrázku exteriér, rostlina, zelená, květina&#10;&#10;Popis byl vytvořen automaticky">
            <a:extLst>
              <a:ext uri="{FF2B5EF4-FFF2-40B4-BE49-F238E27FC236}">
                <a16:creationId xmlns:a16="http://schemas.microsoft.com/office/drawing/2014/main" id="{1E6D89B1-5947-9E6D-2A6D-D971D0DDCC4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03613" y="1970088"/>
            <a:ext cx="1758950"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4" name="Obrázek 6" descr="Obsah obrázku tráva, exteriér, rostlina, zelená&#10;&#10;Popis byl vytvořen automaticky">
            <a:extLst>
              <a:ext uri="{FF2B5EF4-FFF2-40B4-BE49-F238E27FC236}">
                <a16:creationId xmlns:a16="http://schemas.microsoft.com/office/drawing/2014/main" id="{585A12C9-3DB9-0DD7-EFD6-1CEC23B8C54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3838" y="4527550"/>
            <a:ext cx="3211512"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5" name="Obrázek 8" descr="Obsah obrázku rostlina, list, kapradina&#10;&#10;Popis byl vytvořen automaticky">
            <a:extLst>
              <a:ext uri="{FF2B5EF4-FFF2-40B4-BE49-F238E27FC236}">
                <a16:creationId xmlns:a16="http://schemas.microsoft.com/office/drawing/2014/main" id="{24E38EF5-2E87-FAF1-CFE1-737A56DA986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38763" y="1970088"/>
            <a:ext cx="175895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6" name="Obrázek 10" descr="Obsah obrázku exteriér, tráva, rostlina, květina&#10;&#10;Popis byl vytvořen automaticky">
            <a:extLst>
              <a:ext uri="{FF2B5EF4-FFF2-40B4-BE49-F238E27FC236}">
                <a16:creationId xmlns:a16="http://schemas.microsoft.com/office/drawing/2014/main" id="{9451A568-25B1-D1A2-286C-FACEC617367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165975" y="2860675"/>
            <a:ext cx="1925638"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7" name="Obrázek 12" descr="Obsah obrázku tráva, exteriér, rostlina, květina&#10;&#10;Popis byl vytvořen automaticky">
            <a:extLst>
              <a:ext uri="{FF2B5EF4-FFF2-40B4-BE49-F238E27FC236}">
                <a16:creationId xmlns:a16="http://schemas.microsoft.com/office/drawing/2014/main" id="{591D75D6-68F2-E989-21EB-1E18DB6DCB2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811588" y="4676775"/>
            <a:ext cx="3211512"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FAB25F60-70E5-0181-7895-D0F25AC76343}"/>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5. Jedlobukový vegetační stupeň</a:t>
            </a:r>
          </a:p>
        </p:txBody>
      </p:sp>
      <p:sp>
        <p:nvSpPr>
          <p:cNvPr id="167939" name="Rectangle 3">
            <a:extLst>
              <a:ext uri="{FF2B5EF4-FFF2-40B4-BE49-F238E27FC236}">
                <a16:creationId xmlns:a16="http://schemas.microsoft.com/office/drawing/2014/main" id="{71701AA6-8270-21CB-593B-64CF54C16070}"/>
              </a:ext>
            </a:extLst>
          </p:cNvPr>
          <p:cNvSpPr>
            <a:spLocks noGrp="1" noChangeArrowheads="1"/>
          </p:cNvSpPr>
          <p:nvPr>
            <p:ph type="body" idx="1"/>
          </p:nvPr>
        </p:nvSpPr>
        <p:spPr>
          <a:xfrm>
            <a:off x="215900" y="892175"/>
            <a:ext cx="8712200" cy="5073650"/>
          </a:xfrm>
        </p:spPr>
        <p:txBody>
          <a:bodyPr/>
          <a:lstStyle/>
          <a:p>
            <a:pPr eaLnBrk="1" hangingPunct="1">
              <a:lnSpc>
                <a:spcPct val="80000"/>
              </a:lnSpc>
            </a:pPr>
            <a:r>
              <a:rPr lang="cs-CZ" altLang="en-US" sz="2000" b="1"/>
              <a:t>už typická </a:t>
            </a:r>
            <a:r>
              <a:rPr lang="cs-CZ" altLang="en-US" sz="2000" b="1">
                <a:solidFill>
                  <a:srgbClr val="FF0000"/>
                </a:solidFill>
              </a:rPr>
              <a:t>horská fauna</a:t>
            </a:r>
            <a:r>
              <a:rPr lang="cs-CZ" altLang="en-US" sz="2000" b="1"/>
              <a:t>: datlík tříprstý, ořešník kropenatý, kos horský, jeřábek lesní; typicky lipanové pásmo vod, tesařík smrkový, lýkožrout jedlový…</a:t>
            </a:r>
          </a:p>
          <a:p>
            <a:pPr eaLnBrk="1" hangingPunct="1">
              <a:lnSpc>
                <a:spcPct val="80000"/>
              </a:lnSpc>
            </a:pPr>
            <a:r>
              <a:rPr lang="cs-CZ" altLang="en-US" sz="2000" b="1"/>
              <a:t>mozaika lesů, luk, políček a pastvin</a:t>
            </a:r>
          </a:p>
          <a:p>
            <a:pPr eaLnBrk="1" hangingPunct="1">
              <a:lnSpc>
                <a:spcPct val="80000"/>
              </a:lnSpc>
            </a:pPr>
            <a:r>
              <a:rPr lang="cs-CZ" altLang="en-US" sz="2000" b="1"/>
              <a:t>osídlení až během středověké kolonizace</a:t>
            </a:r>
          </a:p>
          <a:p>
            <a:pPr eaLnBrk="1" hangingPunct="1">
              <a:lnSpc>
                <a:spcPct val="80000"/>
              </a:lnSpc>
            </a:pPr>
            <a:r>
              <a:rPr lang="cs-CZ" altLang="en-US" sz="2000" b="1"/>
              <a:t>naše ikonické pralesní rezervace (Boubínský, Žofínský prales, Mionší)</a:t>
            </a:r>
          </a:p>
          <a:p>
            <a:pPr eaLnBrk="1" hangingPunct="1">
              <a:lnSpc>
                <a:spcPct val="80000"/>
              </a:lnSpc>
            </a:pPr>
            <a:r>
              <a:rPr lang="cs-CZ" altLang="en-US" sz="2000" b="1"/>
              <a:t>popíjí se…</a:t>
            </a:r>
          </a:p>
        </p:txBody>
      </p:sp>
      <p:pic>
        <p:nvPicPr>
          <p:cNvPr id="167940" name="Obrázek 1">
            <a:extLst>
              <a:ext uri="{FF2B5EF4-FFF2-40B4-BE49-F238E27FC236}">
                <a16:creationId xmlns:a16="http://schemas.microsoft.com/office/drawing/2014/main" id="{44F5F431-7D85-B1F5-6A3C-5E68375193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025" y="3263900"/>
            <a:ext cx="2925763"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1" name="Obrázek 2">
            <a:extLst>
              <a:ext uri="{FF2B5EF4-FFF2-40B4-BE49-F238E27FC236}">
                <a16:creationId xmlns:a16="http://schemas.microsoft.com/office/drawing/2014/main" id="{EB4E2A28-E6FA-5DD8-9B06-E39BBA33B94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05188" y="2708275"/>
            <a:ext cx="25527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2" name="Obrázek 3">
            <a:extLst>
              <a:ext uri="{FF2B5EF4-FFF2-40B4-BE49-F238E27FC236}">
                <a16:creationId xmlns:a16="http://schemas.microsoft.com/office/drawing/2014/main" id="{C83F12F6-C29C-1869-265B-9AA85D68ECF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05188" y="49403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3" name="Obrázek 4">
            <a:extLst>
              <a:ext uri="{FF2B5EF4-FFF2-40B4-BE49-F238E27FC236}">
                <a16:creationId xmlns:a16="http://schemas.microsoft.com/office/drawing/2014/main" id="{05326BB1-28D6-5F5A-8600-8E94D91D7DC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62713" y="2706688"/>
            <a:ext cx="2224087"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901E351D-C254-7562-E977-AF247807DD5F}"/>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5. Jedlobukový vegetační stupeň</a:t>
            </a:r>
          </a:p>
        </p:txBody>
      </p:sp>
      <p:pic>
        <p:nvPicPr>
          <p:cNvPr id="169987" name="Obrázek 6">
            <a:extLst>
              <a:ext uri="{FF2B5EF4-FFF2-40B4-BE49-F238E27FC236}">
                <a16:creationId xmlns:a16="http://schemas.microsoft.com/office/drawing/2014/main" id="{B066570C-F78B-89D6-2D19-AC3C5D3C37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43088"/>
            <a:ext cx="9151938"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TextovéPole 3">
            <a:extLst>
              <a:ext uri="{FF2B5EF4-FFF2-40B4-BE49-F238E27FC236}">
                <a16:creationId xmlns:a16="http://schemas.microsoft.com/office/drawing/2014/main" id="{DD901107-742C-F124-7717-6600E0C92515}"/>
              </a:ext>
            </a:extLst>
          </p:cNvPr>
          <p:cNvSpPr txBox="1">
            <a:spLocks noChangeArrowheads="1"/>
          </p:cNvSpPr>
          <p:nvPr/>
        </p:nvSpPr>
        <p:spPr bwMode="auto">
          <a:xfrm>
            <a:off x="8321675" y="5319713"/>
            <a:ext cx="8302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000"/>
              <a:t>Igor Míchal</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E9AF1F6-9289-CF81-D019-7A974F70DB4A}"/>
              </a:ext>
            </a:extLst>
          </p:cNvPr>
          <p:cNvSpPr>
            <a:spLocks noGrp="1" noChangeArrowheads="1"/>
          </p:cNvSpPr>
          <p:nvPr>
            <p:ph type="title"/>
          </p:nvPr>
        </p:nvSpPr>
        <p:spPr>
          <a:xfrm>
            <a:off x="457200" y="274638"/>
            <a:ext cx="8229600" cy="490537"/>
          </a:xfrm>
        </p:spPr>
        <p:txBody>
          <a:bodyPr/>
          <a:lstStyle/>
          <a:p>
            <a:pPr eaLnBrk="1" hangingPunct="1">
              <a:defRPr/>
            </a:pPr>
            <a:r>
              <a:rPr lang="cs-CZ" sz="3600" b="1" kern="1200" dirty="0">
                <a:solidFill>
                  <a:schemeClr val="tx1"/>
                </a:solidFill>
              </a:rPr>
              <a:t>6. Smrkojedlobukový vegetační stupeň</a:t>
            </a:r>
          </a:p>
        </p:txBody>
      </p:sp>
      <p:sp>
        <p:nvSpPr>
          <p:cNvPr id="172035" name="Rectangle 3">
            <a:extLst>
              <a:ext uri="{FF2B5EF4-FFF2-40B4-BE49-F238E27FC236}">
                <a16:creationId xmlns:a16="http://schemas.microsoft.com/office/drawing/2014/main" id="{F49F6B2F-3092-4744-176F-87B947E05551}"/>
              </a:ext>
            </a:extLst>
          </p:cNvPr>
          <p:cNvSpPr>
            <a:spLocks noGrp="1" noChangeArrowheads="1"/>
          </p:cNvSpPr>
          <p:nvPr>
            <p:ph type="body" idx="1"/>
          </p:nvPr>
        </p:nvSpPr>
        <p:spPr>
          <a:xfrm>
            <a:off x="179388" y="1016000"/>
            <a:ext cx="8748712" cy="5110163"/>
          </a:xfrm>
        </p:spPr>
        <p:txBody>
          <a:bodyPr/>
          <a:lstStyle/>
          <a:p>
            <a:pPr eaLnBrk="1" hangingPunct="1">
              <a:lnSpc>
                <a:spcPct val="80000"/>
              </a:lnSpc>
              <a:buSzPct val="75000"/>
            </a:pPr>
            <a:r>
              <a:rPr lang="cs-CZ" altLang="en-US" sz="2400" b="1"/>
              <a:t>horský stupeň</a:t>
            </a:r>
          </a:p>
          <a:p>
            <a:pPr eaLnBrk="1" hangingPunct="1">
              <a:lnSpc>
                <a:spcPct val="80000"/>
              </a:lnSpc>
              <a:buSzPct val="75000"/>
            </a:pPr>
            <a:r>
              <a:rPr lang="cs-CZ" altLang="en-US" sz="2400" b="1"/>
              <a:t>asi 3 % území ČR</a:t>
            </a:r>
          </a:p>
          <a:p>
            <a:pPr eaLnBrk="1" hangingPunct="1">
              <a:lnSpc>
                <a:spcPct val="80000"/>
              </a:lnSpc>
              <a:buSzPct val="75000"/>
            </a:pPr>
            <a:r>
              <a:rPr lang="cs-CZ" altLang="en-US" sz="2400" b="1"/>
              <a:t>900–1200 m n. m. </a:t>
            </a:r>
          </a:p>
          <a:p>
            <a:pPr eaLnBrk="1" hangingPunct="1">
              <a:lnSpc>
                <a:spcPct val="80000"/>
              </a:lnSpc>
              <a:buSzPct val="75000"/>
            </a:pPr>
            <a:r>
              <a:rPr lang="cs-CZ" altLang="en-US" sz="2400" b="1"/>
              <a:t>podzoly</a:t>
            </a:r>
          </a:p>
          <a:p>
            <a:pPr eaLnBrk="1" hangingPunct="1">
              <a:lnSpc>
                <a:spcPct val="80000"/>
              </a:lnSpc>
              <a:buSzPct val="75000"/>
            </a:pPr>
            <a:r>
              <a:rPr lang="cs-CZ" altLang="en-US" sz="2400" b="1"/>
              <a:t>průměrná roční teplota asi 5 °C, průměrný roční úhrn srážek asi 900–1100 mm, vegetační doba dlouhá do 120–130 dní</a:t>
            </a:r>
          </a:p>
          <a:p>
            <a:pPr eaLnBrk="1" hangingPunct="1">
              <a:lnSpc>
                <a:spcPct val="80000"/>
              </a:lnSpc>
              <a:buSzPct val="75000"/>
            </a:pPr>
            <a:r>
              <a:rPr lang="cs-CZ" altLang="en-US" sz="2400" b="1" i="1">
                <a:solidFill>
                  <a:srgbClr val="FF0000"/>
                </a:solidFill>
              </a:rPr>
              <a:t>Fagus sylvatica</a:t>
            </a:r>
            <a:r>
              <a:rPr lang="cs-CZ" altLang="en-US" sz="2400" b="1"/>
              <a:t>, </a:t>
            </a:r>
            <a:r>
              <a:rPr lang="cs-CZ" altLang="en-US" sz="2400" b="1" i="1">
                <a:solidFill>
                  <a:srgbClr val="FF0000"/>
                </a:solidFill>
              </a:rPr>
              <a:t>Abies alba</a:t>
            </a:r>
            <a:r>
              <a:rPr lang="cs-CZ" altLang="en-US" sz="2400" b="1"/>
              <a:t>,</a:t>
            </a:r>
            <a:r>
              <a:rPr lang="cs-CZ" altLang="en-US" sz="2400" b="1" i="1"/>
              <a:t> </a:t>
            </a:r>
            <a:r>
              <a:rPr lang="cs-CZ" altLang="en-US" sz="2400" b="1" i="1">
                <a:solidFill>
                  <a:srgbClr val="FF0000"/>
                </a:solidFill>
              </a:rPr>
              <a:t>Picea abies</a:t>
            </a:r>
            <a:r>
              <a:rPr lang="cs-CZ" altLang="en-US" sz="2400" b="1"/>
              <a:t>,</a:t>
            </a:r>
            <a:r>
              <a:rPr lang="cs-CZ" altLang="en-US" sz="2400" b="1" i="1"/>
              <a:t> Acer pseudoplatanus</a:t>
            </a:r>
            <a:r>
              <a:rPr lang="cs-CZ" altLang="en-US" sz="2400" b="1"/>
              <a:t>, </a:t>
            </a:r>
            <a:r>
              <a:rPr lang="cs-CZ" altLang="en-US" sz="2400" b="1" i="1"/>
              <a:t>Fraxinus excelsior</a:t>
            </a:r>
            <a:r>
              <a:rPr lang="cs-CZ" altLang="en-US" sz="2400" b="1"/>
              <a:t>,</a:t>
            </a:r>
            <a:r>
              <a:rPr lang="cs-CZ" altLang="en-US" sz="2400" b="1" i="1"/>
              <a:t> Sambucus racemosa</a:t>
            </a:r>
            <a:r>
              <a:rPr lang="cs-CZ" altLang="en-US" sz="2400" b="1"/>
              <a:t>,</a:t>
            </a:r>
            <a:r>
              <a:rPr lang="cs-CZ" altLang="en-US" sz="2400" b="1" i="1"/>
              <a:t> Rosa pendulina</a:t>
            </a:r>
            <a:r>
              <a:rPr lang="cs-CZ" altLang="en-US" sz="2400" b="1"/>
              <a:t>,</a:t>
            </a:r>
            <a:r>
              <a:rPr lang="cs-CZ" altLang="en-US" sz="2400" b="1" i="1"/>
              <a:t> Lonicera nigra</a:t>
            </a:r>
            <a:r>
              <a:rPr lang="cs-CZ" altLang="en-US" sz="2400" b="1"/>
              <a:t>,</a:t>
            </a:r>
            <a:r>
              <a:rPr lang="cs-CZ" altLang="en-US" sz="2400" b="1" i="1"/>
              <a:t> </a:t>
            </a:r>
            <a:r>
              <a:rPr lang="cs-CZ" altLang="en-US" sz="2400" b="1" i="1">
                <a:solidFill>
                  <a:srgbClr val="FF0000"/>
                </a:solidFill>
              </a:rPr>
              <a:t>Salix silesiaca</a:t>
            </a:r>
          </a:p>
        </p:txBody>
      </p:sp>
      <p:pic>
        <p:nvPicPr>
          <p:cNvPr id="172036" name="Obrázek 2" descr="Obsah obrázku les, tráva, exteriér, dřevo&#10;&#10;Popis byl vytvořen automaticky">
            <a:extLst>
              <a:ext uri="{FF2B5EF4-FFF2-40B4-BE49-F238E27FC236}">
                <a16:creationId xmlns:a16="http://schemas.microsoft.com/office/drawing/2014/main" id="{DBE817D6-759C-7C0E-3F00-43081E832C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388" y="4284663"/>
            <a:ext cx="3716337"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C0C0928-7AA2-05E6-260A-C6A764FCDD3B}"/>
              </a:ext>
            </a:extLst>
          </p:cNvPr>
          <p:cNvSpPr>
            <a:spLocks noGrp="1" noChangeArrowheads="1"/>
          </p:cNvSpPr>
          <p:nvPr>
            <p:ph type="title"/>
          </p:nvPr>
        </p:nvSpPr>
        <p:spPr>
          <a:xfrm>
            <a:off x="457200" y="274638"/>
            <a:ext cx="8229600" cy="490537"/>
          </a:xfrm>
        </p:spPr>
        <p:txBody>
          <a:bodyPr/>
          <a:lstStyle/>
          <a:p>
            <a:pPr eaLnBrk="1" hangingPunct="1">
              <a:defRPr/>
            </a:pPr>
            <a:r>
              <a:rPr lang="cs-CZ" sz="3600" b="1" kern="1200" dirty="0">
                <a:solidFill>
                  <a:schemeClr val="tx1"/>
                </a:solidFill>
              </a:rPr>
              <a:t>6. Smrkojedlobukový vegetační stupeň</a:t>
            </a:r>
          </a:p>
        </p:txBody>
      </p:sp>
      <p:sp>
        <p:nvSpPr>
          <p:cNvPr id="174083" name="Rectangle 3">
            <a:extLst>
              <a:ext uri="{FF2B5EF4-FFF2-40B4-BE49-F238E27FC236}">
                <a16:creationId xmlns:a16="http://schemas.microsoft.com/office/drawing/2014/main" id="{C7BFF46E-04D8-3F80-76BB-59740EE36887}"/>
              </a:ext>
            </a:extLst>
          </p:cNvPr>
          <p:cNvSpPr>
            <a:spLocks noGrp="1" noChangeArrowheads="1"/>
          </p:cNvSpPr>
          <p:nvPr>
            <p:ph type="body" idx="1"/>
          </p:nvPr>
        </p:nvSpPr>
        <p:spPr>
          <a:xfrm>
            <a:off x="179388" y="1016000"/>
            <a:ext cx="8748712" cy="5110163"/>
          </a:xfrm>
        </p:spPr>
        <p:txBody>
          <a:bodyPr/>
          <a:lstStyle/>
          <a:p>
            <a:pPr eaLnBrk="1" hangingPunct="1">
              <a:lnSpc>
                <a:spcPct val="80000"/>
              </a:lnSpc>
              <a:buSzPct val="75000"/>
            </a:pPr>
            <a:r>
              <a:rPr lang="cs-CZ" altLang="en-US" sz="2400" b="1">
                <a:solidFill>
                  <a:srgbClr val="FF0000"/>
                </a:solidFill>
              </a:rPr>
              <a:t>poprvé</a:t>
            </a:r>
            <a:r>
              <a:rPr lang="cs-CZ" altLang="en-US" sz="2400" b="1"/>
              <a:t> se objevuje </a:t>
            </a:r>
            <a:r>
              <a:rPr lang="cs-CZ" altLang="en-US" sz="2400" b="1" i="1">
                <a:solidFill>
                  <a:srgbClr val="FF0000"/>
                </a:solidFill>
              </a:rPr>
              <a:t>Homogyne alpina</a:t>
            </a:r>
            <a:r>
              <a:rPr lang="cs-CZ" altLang="en-US" sz="2400" b="1"/>
              <a:t>, </a:t>
            </a:r>
            <a:r>
              <a:rPr lang="cs-CZ" altLang="en-US" sz="2400" b="1" i="1">
                <a:solidFill>
                  <a:srgbClr val="FF0000"/>
                </a:solidFill>
              </a:rPr>
              <a:t>Adenostyles alliariae</a:t>
            </a:r>
            <a:r>
              <a:rPr lang="cs-CZ" altLang="en-US" sz="2400" b="1"/>
              <a:t>,</a:t>
            </a:r>
            <a:r>
              <a:rPr lang="cs-CZ" altLang="en-US" sz="2400" b="1" i="1"/>
              <a:t> </a:t>
            </a:r>
            <a:r>
              <a:rPr lang="cs-CZ" altLang="en-US" sz="2400" b="1" i="1">
                <a:solidFill>
                  <a:srgbClr val="FF0000"/>
                </a:solidFill>
              </a:rPr>
              <a:t>Luzula sylvatica</a:t>
            </a:r>
            <a:r>
              <a:rPr lang="cs-CZ" altLang="en-US" sz="2400" b="1"/>
              <a:t>,</a:t>
            </a:r>
            <a:r>
              <a:rPr lang="cs-CZ" altLang="en-US" sz="2400" b="1" i="1"/>
              <a:t> </a:t>
            </a:r>
            <a:r>
              <a:rPr lang="cs-CZ" altLang="en-US" sz="2400" b="1" i="1">
                <a:solidFill>
                  <a:srgbClr val="FF0000"/>
                </a:solidFill>
              </a:rPr>
              <a:t>Athyrium distentifolium </a:t>
            </a:r>
            <a:r>
              <a:rPr lang="cs-CZ" altLang="en-US" sz="2400" b="1"/>
              <a:t>aj. Doplněno řadou druhů 5. VS: </a:t>
            </a:r>
            <a:r>
              <a:rPr lang="cs-CZ" altLang="en-US" sz="2400" b="1" i="1"/>
              <a:t>Soldanella montana</a:t>
            </a:r>
            <a:r>
              <a:rPr lang="cs-CZ" altLang="en-US" sz="2400" b="1"/>
              <a:t>,</a:t>
            </a:r>
            <a:r>
              <a:rPr lang="cs-CZ" altLang="en-US" sz="2400" b="1" i="1"/>
              <a:t> Doronicum austriacum</a:t>
            </a:r>
            <a:r>
              <a:rPr lang="cs-CZ" altLang="en-US" sz="2400" b="1"/>
              <a:t>,</a:t>
            </a:r>
            <a:r>
              <a:rPr lang="cs-CZ" altLang="en-US" sz="2400" b="1" i="1"/>
              <a:t> Gentiana asclepiadea</a:t>
            </a:r>
            <a:r>
              <a:rPr lang="cs-CZ" altLang="en-US" sz="2400" b="1"/>
              <a:t>,</a:t>
            </a:r>
            <a:r>
              <a:rPr lang="cs-CZ" altLang="en-US" sz="2400" b="1" i="1"/>
              <a:t> Festuca altissima</a:t>
            </a:r>
            <a:r>
              <a:rPr lang="cs-CZ" altLang="en-US" sz="2400" b="1"/>
              <a:t>, </a:t>
            </a:r>
            <a:r>
              <a:rPr lang="cs-CZ" altLang="en-US" sz="2400" b="1" i="1"/>
              <a:t>Prenanthes purpurea</a:t>
            </a:r>
            <a:r>
              <a:rPr lang="cs-CZ" altLang="en-US" sz="2400" b="1"/>
              <a:t>,</a:t>
            </a:r>
            <a:r>
              <a:rPr lang="cs-CZ" altLang="en-US" sz="2400" b="1" i="1"/>
              <a:t> Impatiens noli-tangere</a:t>
            </a:r>
            <a:r>
              <a:rPr lang="cs-CZ" altLang="en-US" sz="2400" b="1"/>
              <a:t>,</a:t>
            </a:r>
            <a:r>
              <a:rPr lang="cs-CZ" altLang="en-US" sz="2400" b="1" i="1"/>
              <a:t> Calamagrostis villosa</a:t>
            </a:r>
            <a:r>
              <a:rPr lang="cs-CZ" altLang="en-US" sz="2400" b="1"/>
              <a:t>...</a:t>
            </a:r>
          </a:p>
          <a:p>
            <a:pPr eaLnBrk="1" hangingPunct="1">
              <a:lnSpc>
                <a:spcPct val="80000"/>
              </a:lnSpc>
              <a:buSzPct val="75000"/>
            </a:pPr>
            <a:r>
              <a:rPr lang="cs-CZ" altLang="en-US" sz="2400" b="1"/>
              <a:t>končí řada průvodců buku: </a:t>
            </a:r>
            <a:r>
              <a:rPr lang="cs-CZ" altLang="en-US" sz="2400" b="1" i="1"/>
              <a:t>Lathyrus vernus</a:t>
            </a:r>
            <a:r>
              <a:rPr lang="cs-CZ" altLang="en-US" sz="2400" b="1"/>
              <a:t>, </a:t>
            </a:r>
            <a:r>
              <a:rPr lang="cs-CZ" altLang="en-US" sz="2400" b="1" i="1"/>
              <a:t>Anemone ranunculoides</a:t>
            </a:r>
            <a:r>
              <a:rPr lang="cs-CZ" altLang="en-US" sz="2400" b="1"/>
              <a:t>, </a:t>
            </a:r>
            <a:r>
              <a:rPr lang="cs-CZ" altLang="en-US" sz="2400" b="1" i="1"/>
              <a:t>Festuca gigantea</a:t>
            </a:r>
            <a:r>
              <a:rPr lang="cs-CZ" altLang="en-US" sz="2400" b="1"/>
              <a:t>, </a:t>
            </a:r>
            <a:r>
              <a:rPr lang="cs-CZ" altLang="en-US" sz="2400" b="1" i="1"/>
              <a:t>Carex sylvatica</a:t>
            </a:r>
            <a:r>
              <a:rPr lang="cs-CZ" altLang="en-US" sz="2400" b="1"/>
              <a:t>, </a:t>
            </a:r>
            <a:r>
              <a:rPr lang="cs-CZ" altLang="en-US" sz="2400" b="1" i="1"/>
              <a:t>Corydalis cava</a:t>
            </a:r>
            <a:r>
              <a:rPr lang="cs-CZ" altLang="en-US" sz="2400" b="1"/>
              <a:t>, </a:t>
            </a:r>
            <a:r>
              <a:rPr lang="cs-CZ" altLang="en-US" sz="2400" b="1" i="1"/>
              <a:t>Corydalis solida</a:t>
            </a:r>
            <a:r>
              <a:rPr lang="cs-CZ" altLang="en-US" sz="2400" b="1"/>
              <a:t>…</a:t>
            </a:r>
          </a:p>
        </p:txBody>
      </p:sp>
      <p:grpSp>
        <p:nvGrpSpPr>
          <p:cNvPr id="174084" name="Skupina 12">
            <a:extLst>
              <a:ext uri="{FF2B5EF4-FFF2-40B4-BE49-F238E27FC236}">
                <a16:creationId xmlns:a16="http://schemas.microsoft.com/office/drawing/2014/main" id="{FDA08F11-73D2-E908-ED83-5467A014E872}"/>
              </a:ext>
            </a:extLst>
          </p:cNvPr>
          <p:cNvGrpSpPr>
            <a:grpSpLocks/>
          </p:cNvGrpSpPr>
          <p:nvPr/>
        </p:nvGrpSpPr>
        <p:grpSpPr bwMode="auto">
          <a:xfrm>
            <a:off x="58738" y="3570288"/>
            <a:ext cx="8990012" cy="3200400"/>
            <a:chOff x="26496" y="2802518"/>
            <a:chExt cx="8990608" cy="3199344"/>
          </a:xfrm>
        </p:grpSpPr>
        <p:pic>
          <p:nvPicPr>
            <p:cNvPr id="174085" name="Obrázek 4" descr="Obsah obrázku rostlina, květina, tráva, žlutá&#10;&#10;Popis byl vytvořen automaticky">
              <a:extLst>
                <a:ext uri="{FF2B5EF4-FFF2-40B4-BE49-F238E27FC236}">
                  <a16:creationId xmlns:a16="http://schemas.microsoft.com/office/drawing/2014/main" id="{0AE62E27-D621-DA0D-338B-17D5FD3B25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89259" y="2810094"/>
              <a:ext cx="2127845" cy="319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6" name="Obrázek 6" descr="Obsah obrázku exteriér, tráva, vsedě, zelená&#10;&#10;Popis byl vytvořen automaticky">
              <a:extLst>
                <a:ext uri="{FF2B5EF4-FFF2-40B4-BE49-F238E27FC236}">
                  <a16:creationId xmlns:a16="http://schemas.microsoft.com/office/drawing/2014/main" id="{C7AE1780-4D71-F7FF-EEF3-4234F9B4AD3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3942" y="2810094"/>
              <a:ext cx="2127845" cy="319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087" name="Skupina 9">
              <a:extLst>
                <a:ext uri="{FF2B5EF4-FFF2-40B4-BE49-F238E27FC236}">
                  <a16:creationId xmlns:a16="http://schemas.microsoft.com/office/drawing/2014/main" id="{03A76ACD-ECD7-DFAE-06FA-0261E039EC10}"/>
                </a:ext>
              </a:extLst>
            </p:cNvPr>
            <p:cNvGrpSpPr>
              <a:grpSpLocks noChangeAspect="1"/>
            </p:cNvGrpSpPr>
            <p:nvPr/>
          </p:nvGrpSpPr>
          <p:grpSpPr bwMode="auto">
            <a:xfrm>
              <a:off x="26496" y="2810094"/>
              <a:ext cx="2348886" cy="3188565"/>
              <a:chOff x="141770" y="2593022"/>
              <a:chExt cx="3027459" cy="4109715"/>
            </a:xfrm>
          </p:grpSpPr>
          <p:pic>
            <p:nvPicPr>
              <p:cNvPr id="174090" name="Obrázek 7">
                <a:extLst>
                  <a:ext uri="{FF2B5EF4-FFF2-40B4-BE49-F238E27FC236}">
                    <a16:creationId xmlns:a16="http://schemas.microsoft.com/office/drawing/2014/main" id="{84BFC088-A3EE-A636-B7D5-A1055650472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770" y="2593022"/>
                <a:ext cx="2830398" cy="4104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1" name="TextovéPole 8">
                <a:extLst>
                  <a:ext uri="{FF2B5EF4-FFF2-40B4-BE49-F238E27FC236}">
                    <a16:creationId xmlns:a16="http://schemas.microsoft.com/office/drawing/2014/main" id="{411C7385-AADB-CE1B-C52A-6F904F7D95E8}"/>
                  </a:ext>
                </a:extLst>
              </p:cNvPr>
              <p:cNvSpPr txBox="1">
                <a:spLocks noChangeArrowheads="1"/>
              </p:cNvSpPr>
              <p:nvPr/>
            </p:nvSpPr>
            <p:spPr bwMode="auto">
              <a:xfrm>
                <a:off x="2115671" y="6425053"/>
                <a:ext cx="1053558" cy="27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Franz Xaver </a:t>
                </a:r>
              </a:p>
            </p:txBody>
          </p:sp>
        </p:grpSp>
        <p:pic>
          <p:nvPicPr>
            <p:cNvPr id="174088" name="Obrázek 10">
              <a:extLst>
                <a:ext uri="{FF2B5EF4-FFF2-40B4-BE49-F238E27FC236}">
                  <a16:creationId xmlns:a16="http://schemas.microsoft.com/office/drawing/2014/main" id="{9F6B3B89-BEEF-0119-C3EF-2145BAB4ABE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68184" y="2802518"/>
              <a:ext cx="2393826" cy="319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9" name="TextovéPole 11">
              <a:extLst>
                <a:ext uri="{FF2B5EF4-FFF2-40B4-BE49-F238E27FC236}">
                  <a16:creationId xmlns:a16="http://schemas.microsoft.com/office/drawing/2014/main" id="{F57A47F5-6DF9-545B-129E-0C3194BA1DD1}"/>
                </a:ext>
              </a:extLst>
            </p:cNvPr>
            <p:cNvSpPr txBox="1">
              <a:spLocks noChangeArrowheads="1"/>
            </p:cNvSpPr>
            <p:nvPr/>
          </p:nvSpPr>
          <p:spPr bwMode="auto">
            <a:xfrm>
              <a:off x="3606458" y="5774555"/>
              <a:ext cx="10609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Ladislav Hoskovec</a:t>
              </a:r>
            </a:p>
          </p:txBody>
        </p:sp>
      </p:gr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336B8959-EFC1-B086-594D-DFE9D3963EEA}"/>
              </a:ext>
            </a:extLst>
          </p:cNvPr>
          <p:cNvSpPr>
            <a:spLocks noGrp="1" noChangeArrowheads="1"/>
          </p:cNvSpPr>
          <p:nvPr>
            <p:ph type="title"/>
          </p:nvPr>
        </p:nvSpPr>
        <p:spPr>
          <a:xfrm>
            <a:off x="457200" y="274638"/>
            <a:ext cx="8229600" cy="490537"/>
          </a:xfrm>
        </p:spPr>
        <p:txBody>
          <a:bodyPr/>
          <a:lstStyle/>
          <a:p>
            <a:pPr eaLnBrk="1" hangingPunct="1">
              <a:defRPr/>
            </a:pPr>
            <a:r>
              <a:rPr lang="cs-CZ" sz="3600" b="1" kern="1200" dirty="0">
                <a:solidFill>
                  <a:schemeClr val="tx1"/>
                </a:solidFill>
              </a:rPr>
              <a:t>6. Smrkojedlobukový vegetační stupeň</a:t>
            </a:r>
          </a:p>
        </p:txBody>
      </p:sp>
      <p:sp>
        <p:nvSpPr>
          <p:cNvPr id="47107" name="Rectangle 3">
            <a:extLst>
              <a:ext uri="{FF2B5EF4-FFF2-40B4-BE49-F238E27FC236}">
                <a16:creationId xmlns:a16="http://schemas.microsoft.com/office/drawing/2014/main" id="{066B0D26-7C1B-7B5C-84A5-BA60AB3F83A2}"/>
              </a:ext>
            </a:extLst>
          </p:cNvPr>
          <p:cNvSpPr>
            <a:spLocks noGrp="1" noChangeArrowheads="1"/>
          </p:cNvSpPr>
          <p:nvPr>
            <p:ph type="body" idx="1"/>
          </p:nvPr>
        </p:nvSpPr>
        <p:spPr>
          <a:xfrm>
            <a:off x="179388" y="1042988"/>
            <a:ext cx="8748712" cy="5110162"/>
          </a:xfrm>
        </p:spPr>
        <p:txBody>
          <a:bodyPr/>
          <a:lstStyle/>
          <a:p>
            <a:pPr eaLnBrk="1" hangingPunct="1">
              <a:lnSpc>
                <a:spcPct val="80000"/>
              </a:lnSpc>
              <a:buSzPct val="75000"/>
              <a:defRPr/>
            </a:pPr>
            <a:r>
              <a:rPr lang="cs-CZ" altLang="en-US" sz="2400" b="1" dirty="0"/>
              <a:t>vyznívají druhy bučin, typicky pstruhové pásmo vod, </a:t>
            </a:r>
            <a:r>
              <a:rPr lang="cs-CZ" altLang="en-US" sz="2400" b="1" dirty="0">
                <a:solidFill>
                  <a:srgbClr val="FF0000"/>
                </a:solidFill>
              </a:rPr>
              <a:t>tetřev hlušec</a:t>
            </a:r>
            <a:r>
              <a:rPr lang="cs-CZ" altLang="en-US" sz="2400" b="1" dirty="0"/>
              <a:t>, sýc rousný, rejsek horský, poprvé </a:t>
            </a:r>
            <a:r>
              <a:rPr lang="cs-CZ" altLang="en-US" sz="2400" b="1" dirty="0">
                <a:solidFill>
                  <a:srgbClr val="FF0000"/>
                </a:solidFill>
              </a:rPr>
              <a:t>linduška horská</a:t>
            </a:r>
            <a:r>
              <a:rPr lang="cs-CZ" altLang="en-US" sz="2400" b="1" dirty="0"/>
              <a:t>…</a:t>
            </a:r>
          </a:p>
          <a:p>
            <a:pPr eaLnBrk="1" hangingPunct="1">
              <a:lnSpc>
                <a:spcPct val="80000"/>
              </a:lnSpc>
              <a:buSzPct val="75000"/>
              <a:defRPr/>
            </a:pPr>
            <a:r>
              <a:rPr lang="cs-CZ" altLang="en-US" sz="2400" b="1" dirty="0"/>
              <a:t>rozlehlé lesní komplexy</a:t>
            </a:r>
          </a:p>
          <a:p>
            <a:pPr eaLnBrk="1" hangingPunct="1">
              <a:lnSpc>
                <a:spcPct val="80000"/>
              </a:lnSpc>
              <a:buSzPct val="75000"/>
              <a:defRPr/>
            </a:pPr>
            <a:r>
              <a:rPr lang="cs-CZ" altLang="en-US" sz="2400" b="1" dirty="0"/>
              <a:t>řídké osídlení až během středověké kolonizace</a:t>
            </a:r>
          </a:p>
          <a:p>
            <a:pPr eaLnBrk="1" hangingPunct="1">
              <a:lnSpc>
                <a:spcPct val="80000"/>
              </a:lnSpc>
              <a:buSzPct val="75000"/>
              <a:defRPr/>
            </a:pPr>
            <a:r>
              <a:rPr lang="cs-CZ" altLang="en-US" sz="2400" b="1" dirty="0"/>
              <a:t>popíjí se…</a:t>
            </a:r>
          </a:p>
          <a:p>
            <a:pPr marL="0" indent="0" eaLnBrk="1" hangingPunct="1">
              <a:lnSpc>
                <a:spcPct val="80000"/>
              </a:lnSpc>
              <a:buFontTx/>
              <a:buNone/>
              <a:defRPr/>
            </a:pPr>
            <a:endParaRPr lang="cs-CZ" altLang="en-US" sz="2400" b="1" dirty="0"/>
          </a:p>
        </p:txBody>
      </p:sp>
      <p:grpSp>
        <p:nvGrpSpPr>
          <p:cNvPr id="176132" name="Skupina 13">
            <a:extLst>
              <a:ext uri="{FF2B5EF4-FFF2-40B4-BE49-F238E27FC236}">
                <a16:creationId xmlns:a16="http://schemas.microsoft.com/office/drawing/2014/main" id="{23ABE697-B649-2FB5-594E-5B32F76E3D9A}"/>
              </a:ext>
            </a:extLst>
          </p:cNvPr>
          <p:cNvGrpSpPr>
            <a:grpSpLocks/>
          </p:cNvGrpSpPr>
          <p:nvPr/>
        </p:nvGrpSpPr>
        <p:grpSpPr bwMode="auto">
          <a:xfrm>
            <a:off x="71438" y="2857500"/>
            <a:ext cx="9134475" cy="3902075"/>
            <a:chOff x="71500" y="2438890"/>
            <a:chExt cx="9135152" cy="3901228"/>
          </a:xfrm>
        </p:grpSpPr>
        <p:grpSp>
          <p:nvGrpSpPr>
            <p:cNvPr id="176133" name="Skupina 4">
              <a:extLst>
                <a:ext uri="{FF2B5EF4-FFF2-40B4-BE49-F238E27FC236}">
                  <a16:creationId xmlns:a16="http://schemas.microsoft.com/office/drawing/2014/main" id="{C9A7935D-33C2-69E4-CAD1-0EF9EF5089EC}"/>
                </a:ext>
              </a:extLst>
            </p:cNvPr>
            <p:cNvGrpSpPr>
              <a:grpSpLocks noChangeAspect="1"/>
            </p:cNvGrpSpPr>
            <p:nvPr/>
          </p:nvGrpSpPr>
          <p:grpSpPr bwMode="auto">
            <a:xfrm>
              <a:off x="3156335" y="2438890"/>
              <a:ext cx="2695564" cy="3901228"/>
              <a:chOff x="3773262" y="2528901"/>
              <a:chExt cx="2695564" cy="3901228"/>
            </a:xfrm>
          </p:grpSpPr>
          <p:pic>
            <p:nvPicPr>
              <p:cNvPr id="176138" name="Obrázek 2">
                <a:extLst>
                  <a:ext uri="{FF2B5EF4-FFF2-40B4-BE49-F238E27FC236}">
                    <a16:creationId xmlns:a16="http://schemas.microsoft.com/office/drawing/2014/main" id="{15E274BE-8C5B-2928-E619-600D3839897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3262" y="2528901"/>
                <a:ext cx="2600818" cy="390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9" name="TextovéPole 3">
                <a:extLst>
                  <a:ext uri="{FF2B5EF4-FFF2-40B4-BE49-F238E27FC236}">
                    <a16:creationId xmlns:a16="http://schemas.microsoft.com/office/drawing/2014/main" id="{588AB185-BDDA-30E4-ABC6-C66586E39982}"/>
                  </a:ext>
                </a:extLst>
              </p:cNvPr>
              <p:cNvSpPr txBox="1">
                <a:spLocks noChangeArrowheads="1"/>
              </p:cNvSpPr>
              <p:nvPr/>
            </p:nvSpPr>
            <p:spPr bwMode="auto">
              <a:xfrm>
                <a:off x="5073671" y="6163998"/>
                <a:ext cx="13951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b="1"/>
                  <a:t>https://cs.wikipedia.org</a:t>
                </a:r>
              </a:p>
            </p:txBody>
          </p:sp>
        </p:grpSp>
        <p:pic>
          <p:nvPicPr>
            <p:cNvPr id="176134" name="Obrázek 1">
              <a:extLst>
                <a:ext uri="{FF2B5EF4-FFF2-40B4-BE49-F238E27FC236}">
                  <a16:creationId xmlns:a16="http://schemas.microsoft.com/office/drawing/2014/main" id="{C1C73DB0-0B55-810B-BFEA-A401E52F6F0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500" y="2438890"/>
              <a:ext cx="3015335" cy="24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TextovéPole 5">
              <a:extLst>
                <a:ext uri="{FF2B5EF4-FFF2-40B4-BE49-F238E27FC236}">
                  <a16:creationId xmlns:a16="http://schemas.microsoft.com/office/drawing/2014/main" id="{FC1D4CDC-A492-B471-1ED2-EB19D4071EB8}"/>
                </a:ext>
              </a:extLst>
            </p:cNvPr>
            <p:cNvSpPr txBox="1">
              <a:spLocks noChangeArrowheads="1"/>
            </p:cNvSpPr>
            <p:nvPr/>
          </p:nvSpPr>
          <p:spPr bwMode="auto">
            <a:xfrm>
              <a:off x="2231740" y="4642724"/>
              <a:ext cx="8167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t>David Palmer</a:t>
              </a:r>
            </a:p>
          </p:txBody>
        </p:sp>
        <p:pic>
          <p:nvPicPr>
            <p:cNvPr id="176136" name="Obrázek 7">
              <a:extLst>
                <a:ext uri="{FF2B5EF4-FFF2-40B4-BE49-F238E27FC236}">
                  <a16:creationId xmlns:a16="http://schemas.microsoft.com/office/drawing/2014/main" id="{4566E96C-095B-30D1-CDB5-D655B3B9DA9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99388" y="2438890"/>
              <a:ext cx="3307819" cy="220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7" name="TextovéPole 12">
              <a:extLst>
                <a:ext uri="{FF2B5EF4-FFF2-40B4-BE49-F238E27FC236}">
                  <a16:creationId xmlns:a16="http://schemas.microsoft.com/office/drawing/2014/main" id="{5681921C-1E7D-65FD-234F-CC885C7BCFF6}"/>
                </a:ext>
              </a:extLst>
            </p:cNvPr>
            <p:cNvSpPr txBox="1">
              <a:spLocks noChangeArrowheads="1"/>
            </p:cNvSpPr>
            <p:nvPr/>
          </p:nvSpPr>
          <p:spPr bwMode="auto">
            <a:xfrm>
              <a:off x="8261547" y="4387325"/>
              <a:ext cx="9451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t>Martin Palánek</a:t>
              </a:r>
            </a:p>
          </p:txBody>
        </p:sp>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D825A897-5F71-934C-C10B-F9E5885A9BB3}"/>
              </a:ext>
            </a:extLst>
          </p:cNvPr>
          <p:cNvSpPr>
            <a:spLocks noGrp="1" noChangeArrowheads="1"/>
          </p:cNvSpPr>
          <p:nvPr>
            <p:ph type="title"/>
          </p:nvPr>
        </p:nvSpPr>
        <p:spPr>
          <a:xfrm>
            <a:off x="457200" y="152400"/>
            <a:ext cx="8229600" cy="598488"/>
          </a:xfrm>
        </p:spPr>
        <p:txBody>
          <a:bodyPr/>
          <a:lstStyle/>
          <a:p>
            <a:pPr eaLnBrk="1" hangingPunct="1">
              <a:defRPr/>
            </a:pPr>
            <a:r>
              <a:rPr lang="cs-CZ" sz="3600" b="1" kern="1200" dirty="0">
                <a:solidFill>
                  <a:schemeClr val="tx1"/>
                </a:solidFill>
              </a:rPr>
              <a:t>7. Smrkový vegetační stupeň</a:t>
            </a:r>
          </a:p>
        </p:txBody>
      </p:sp>
      <p:sp>
        <p:nvSpPr>
          <p:cNvPr id="178179" name="Rectangle 3">
            <a:extLst>
              <a:ext uri="{FF2B5EF4-FFF2-40B4-BE49-F238E27FC236}">
                <a16:creationId xmlns:a16="http://schemas.microsoft.com/office/drawing/2014/main" id="{C60299A4-E6C7-FDEC-B591-E55D40B34CC4}"/>
              </a:ext>
            </a:extLst>
          </p:cNvPr>
          <p:cNvSpPr>
            <a:spLocks noGrp="1" noChangeArrowheads="1"/>
          </p:cNvSpPr>
          <p:nvPr>
            <p:ph type="body" idx="1"/>
          </p:nvPr>
        </p:nvSpPr>
        <p:spPr>
          <a:xfrm>
            <a:off x="115888" y="892175"/>
            <a:ext cx="8912225" cy="5073650"/>
          </a:xfrm>
        </p:spPr>
        <p:txBody>
          <a:bodyPr/>
          <a:lstStyle/>
          <a:p>
            <a:pPr marL="176213" indent="-176213" eaLnBrk="1" hangingPunct="1">
              <a:lnSpc>
                <a:spcPct val="80000"/>
              </a:lnSpc>
              <a:buSzPct val="75000"/>
            </a:pPr>
            <a:r>
              <a:rPr lang="cs-CZ" altLang="en-US" sz="2000" b="1"/>
              <a:t>horský stupeň (horská smrková tajga)</a:t>
            </a:r>
          </a:p>
          <a:p>
            <a:pPr marL="176213" indent="-176213" eaLnBrk="1" hangingPunct="1">
              <a:lnSpc>
                <a:spcPct val="80000"/>
              </a:lnSpc>
              <a:buSzPct val="75000"/>
            </a:pPr>
            <a:r>
              <a:rPr lang="cs-CZ" altLang="en-US" sz="2000" b="1"/>
              <a:t>asi 1 % území ČR</a:t>
            </a:r>
          </a:p>
          <a:p>
            <a:pPr marL="176213" indent="-176213" eaLnBrk="1" hangingPunct="1">
              <a:lnSpc>
                <a:spcPct val="80000"/>
              </a:lnSpc>
              <a:buSzPct val="75000"/>
            </a:pPr>
            <a:r>
              <a:rPr lang="cs-CZ" altLang="en-US" sz="2000" b="1"/>
              <a:t>(1000) 1100–1350 m n. m. </a:t>
            </a:r>
          </a:p>
          <a:p>
            <a:pPr marL="176213" indent="-176213" eaLnBrk="1" hangingPunct="1">
              <a:lnSpc>
                <a:spcPct val="80000"/>
              </a:lnSpc>
              <a:buSzPct val="75000"/>
            </a:pPr>
            <a:r>
              <a:rPr lang="cs-CZ" altLang="en-US" sz="2000" b="1"/>
              <a:t>podzoly, rankery</a:t>
            </a:r>
          </a:p>
          <a:p>
            <a:pPr marL="176213" indent="-176213" eaLnBrk="1" hangingPunct="1">
              <a:lnSpc>
                <a:spcPct val="80000"/>
              </a:lnSpc>
              <a:buSzPct val="75000"/>
            </a:pPr>
            <a:r>
              <a:rPr lang="cs-CZ" altLang="en-US" sz="2000" b="1"/>
              <a:t>průměrná roční teplota asi do 3,5 °C, průměrný roční úhrn srážek přes 1200 mm, vegetační doba dlouhá do 100 dní</a:t>
            </a:r>
          </a:p>
          <a:p>
            <a:pPr marL="176213" indent="-176213" eaLnBrk="1" hangingPunct="1">
              <a:lnSpc>
                <a:spcPct val="80000"/>
              </a:lnSpc>
              <a:buSzPct val="75000"/>
            </a:pPr>
            <a:r>
              <a:rPr lang="cs-CZ" altLang="en-US" sz="2000" b="1" i="1">
                <a:solidFill>
                  <a:srgbClr val="FF0000"/>
                </a:solidFill>
              </a:rPr>
              <a:t>Picea abies</a:t>
            </a:r>
            <a:r>
              <a:rPr lang="cs-CZ" altLang="en-US" sz="2000" b="1"/>
              <a:t>,</a:t>
            </a:r>
            <a:r>
              <a:rPr lang="cs-CZ" altLang="en-US" sz="2000" b="1" i="1"/>
              <a:t> Acer pseudoplatanus</a:t>
            </a:r>
            <a:r>
              <a:rPr lang="cs-CZ" altLang="en-US" sz="2000" b="1"/>
              <a:t>,</a:t>
            </a:r>
            <a:r>
              <a:rPr lang="cs-CZ" altLang="en-US" sz="2000" b="1" i="1"/>
              <a:t> </a:t>
            </a:r>
            <a:r>
              <a:rPr lang="cs-CZ" altLang="en-US" sz="2000" b="1"/>
              <a:t>(</a:t>
            </a:r>
            <a:r>
              <a:rPr lang="cs-CZ" altLang="en-US" sz="2000" b="1" i="1"/>
              <a:t>Fagus sylvatica</a:t>
            </a:r>
            <a:r>
              <a:rPr lang="cs-CZ" altLang="en-US" sz="2000" b="1"/>
              <a:t>),</a:t>
            </a:r>
            <a:r>
              <a:rPr lang="cs-CZ" altLang="en-US" sz="2000" b="1" i="1"/>
              <a:t> Sorbus aucuparia</a:t>
            </a:r>
            <a:r>
              <a:rPr lang="cs-CZ" altLang="en-US" sz="2000" b="1"/>
              <a:t>,</a:t>
            </a:r>
            <a:r>
              <a:rPr lang="cs-CZ" altLang="en-US" sz="2000" b="1" i="1"/>
              <a:t> Lonicera nigra</a:t>
            </a:r>
            <a:r>
              <a:rPr lang="cs-CZ" altLang="en-US" sz="2000" b="1"/>
              <a:t>..</a:t>
            </a:r>
          </a:p>
          <a:p>
            <a:pPr marL="176213" indent="-176213" eaLnBrk="1" hangingPunct="1">
              <a:lnSpc>
                <a:spcPct val="80000"/>
              </a:lnSpc>
              <a:buSzPct val="75000"/>
            </a:pPr>
            <a:r>
              <a:rPr lang="cs-CZ" altLang="cs-CZ" sz="2000" b="1"/>
              <a:t>dominuje </a:t>
            </a:r>
            <a:r>
              <a:rPr lang="cs-CZ" altLang="cs-CZ" sz="2000" b="1">
                <a:solidFill>
                  <a:srgbClr val="FF0000"/>
                </a:solidFill>
              </a:rPr>
              <a:t>smrk</a:t>
            </a:r>
            <a:r>
              <a:rPr lang="cs-CZ" altLang="cs-CZ" sz="2000" b="1"/>
              <a:t> (maximální výška </a:t>
            </a:r>
            <a:r>
              <a:rPr lang="cs-CZ" altLang="cs-CZ" sz="2000" b="1">
                <a:solidFill>
                  <a:srgbClr val="FF0000"/>
                </a:solidFill>
              </a:rPr>
              <a:t>25 m</a:t>
            </a:r>
            <a:r>
              <a:rPr lang="cs-CZ" altLang="cs-CZ" sz="2000" b="1"/>
              <a:t>), typické rozvolnění, plynulé snižování výšky smrku, hřížení smrku, zmlazování smrku na mrtvém dřevě; buk a jedle se nevyskytují a pokud ano, jen jako zakrslé, či v keřovité formě (8–12 m); ojedinělý výskyt javoru klenu </a:t>
            </a:r>
          </a:p>
        </p:txBody>
      </p:sp>
      <p:pic>
        <p:nvPicPr>
          <p:cNvPr id="178180" name="Obrázek 2" descr="Obsah obrázku strom, tráva, exteriér, les&#10;&#10;Popis byl vytvořen automaticky">
            <a:extLst>
              <a:ext uri="{FF2B5EF4-FFF2-40B4-BE49-F238E27FC236}">
                <a16:creationId xmlns:a16="http://schemas.microsoft.com/office/drawing/2014/main" id="{4B758C6B-EC6C-1431-69DC-CA98A18AFD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1350" y="4222750"/>
            <a:ext cx="3825875"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Obrázek 8">
            <a:extLst>
              <a:ext uri="{FF2B5EF4-FFF2-40B4-BE49-F238E27FC236}">
                <a16:creationId xmlns:a16="http://schemas.microsoft.com/office/drawing/2014/main" id="{026A834B-AE1D-EAE2-E616-2712E311B26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76775" y="4210050"/>
            <a:ext cx="3825875"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03143966-19EC-B0E6-64AF-9F51017A9521}"/>
              </a:ext>
            </a:extLst>
          </p:cNvPr>
          <p:cNvSpPr>
            <a:spLocks noGrp="1" noChangeArrowheads="1"/>
          </p:cNvSpPr>
          <p:nvPr>
            <p:ph type="title"/>
          </p:nvPr>
        </p:nvSpPr>
        <p:spPr>
          <a:xfrm>
            <a:off x="457200" y="152400"/>
            <a:ext cx="8229600" cy="598488"/>
          </a:xfrm>
        </p:spPr>
        <p:txBody>
          <a:bodyPr/>
          <a:lstStyle/>
          <a:p>
            <a:pPr eaLnBrk="1" hangingPunct="1">
              <a:defRPr/>
            </a:pPr>
            <a:r>
              <a:rPr lang="cs-CZ" sz="3600" b="1" kern="1200" dirty="0">
                <a:solidFill>
                  <a:schemeClr val="tx1"/>
                </a:solidFill>
              </a:rPr>
              <a:t>7. Smrkový vegetační stupeň</a:t>
            </a:r>
          </a:p>
        </p:txBody>
      </p:sp>
      <p:sp>
        <p:nvSpPr>
          <p:cNvPr id="180227" name="Rectangle 3">
            <a:extLst>
              <a:ext uri="{FF2B5EF4-FFF2-40B4-BE49-F238E27FC236}">
                <a16:creationId xmlns:a16="http://schemas.microsoft.com/office/drawing/2014/main" id="{E33ECBBD-B7FA-5E8F-1201-6DB1B0DACF93}"/>
              </a:ext>
            </a:extLst>
          </p:cNvPr>
          <p:cNvSpPr>
            <a:spLocks noGrp="1" noChangeArrowheads="1"/>
          </p:cNvSpPr>
          <p:nvPr>
            <p:ph type="body" idx="1"/>
          </p:nvPr>
        </p:nvSpPr>
        <p:spPr>
          <a:xfrm>
            <a:off x="115888" y="892175"/>
            <a:ext cx="8912225" cy="5073650"/>
          </a:xfrm>
        </p:spPr>
        <p:txBody>
          <a:bodyPr/>
          <a:lstStyle/>
          <a:p>
            <a:pPr marL="176213" indent="-176213" eaLnBrk="1" hangingPunct="1">
              <a:lnSpc>
                <a:spcPct val="80000"/>
              </a:lnSpc>
              <a:buSzPct val="75000"/>
            </a:pPr>
            <a:r>
              <a:rPr lang="cs-CZ" altLang="en-US" sz="2000" b="1"/>
              <a:t>typicky horské druhy: </a:t>
            </a:r>
            <a:r>
              <a:rPr lang="cs-CZ" altLang="en-US" sz="2000" b="1" i="1">
                <a:solidFill>
                  <a:srgbClr val="FF0000"/>
                </a:solidFill>
              </a:rPr>
              <a:t>Homogyne alpina</a:t>
            </a:r>
            <a:r>
              <a:rPr lang="cs-CZ" altLang="en-US" sz="2000" b="1"/>
              <a:t>,</a:t>
            </a:r>
            <a:r>
              <a:rPr lang="cs-CZ" altLang="en-US" sz="2000" b="1" i="1"/>
              <a:t> </a:t>
            </a:r>
            <a:r>
              <a:rPr lang="cs-CZ" altLang="en-US" sz="2000" b="1" i="1">
                <a:solidFill>
                  <a:srgbClr val="FF0000"/>
                </a:solidFill>
              </a:rPr>
              <a:t>Streptopus amplexifolius</a:t>
            </a:r>
            <a:r>
              <a:rPr lang="cs-CZ" altLang="en-US" sz="2000" b="1"/>
              <a:t>,</a:t>
            </a:r>
            <a:r>
              <a:rPr lang="cs-CZ" altLang="en-US" sz="2000" b="1" i="1"/>
              <a:t> Soldanella montana</a:t>
            </a:r>
            <a:r>
              <a:rPr lang="cs-CZ" altLang="en-US" sz="2000" b="1"/>
              <a:t>, </a:t>
            </a:r>
            <a:r>
              <a:rPr lang="cs-CZ" altLang="en-US" sz="2000" b="1" i="1"/>
              <a:t>Doronicum austriacum</a:t>
            </a:r>
            <a:r>
              <a:rPr lang="cs-CZ" altLang="en-US" sz="2000" b="1"/>
              <a:t>, </a:t>
            </a:r>
            <a:r>
              <a:rPr lang="cs-CZ" altLang="en-US" sz="2000" b="1" i="1"/>
              <a:t>Adenostyles alliariae</a:t>
            </a:r>
            <a:r>
              <a:rPr lang="cs-CZ" altLang="en-US" sz="2000" b="1"/>
              <a:t>, </a:t>
            </a:r>
            <a:r>
              <a:rPr lang="cs-CZ" altLang="en-US" sz="2000" b="1" i="1"/>
              <a:t>Gentiana asclepiadea</a:t>
            </a:r>
            <a:r>
              <a:rPr lang="cs-CZ" altLang="en-US" sz="2000" b="1"/>
              <a:t>,</a:t>
            </a:r>
            <a:r>
              <a:rPr lang="cs-CZ" altLang="en-US" sz="2000" b="1" i="1"/>
              <a:t> </a:t>
            </a:r>
            <a:r>
              <a:rPr lang="cs-CZ" altLang="en-US" sz="2000" b="1" i="1">
                <a:solidFill>
                  <a:srgbClr val="FF0000"/>
                </a:solidFill>
              </a:rPr>
              <a:t>Luzula sylvatica</a:t>
            </a:r>
            <a:r>
              <a:rPr lang="cs-CZ" altLang="en-US" sz="2000" b="1"/>
              <a:t>, </a:t>
            </a:r>
            <a:r>
              <a:rPr lang="cs-CZ" altLang="en-US" sz="2000" b="1" i="1">
                <a:solidFill>
                  <a:srgbClr val="FF0000"/>
                </a:solidFill>
              </a:rPr>
              <a:t>Athyrium distentifolium</a:t>
            </a:r>
            <a:r>
              <a:rPr lang="cs-CZ" altLang="en-US" sz="2000" b="1"/>
              <a:t>,</a:t>
            </a:r>
            <a:r>
              <a:rPr lang="cs-CZ" altLang="en-US" sz="2000" b="1" i="1"/>
              <a:t> Calamagrostis villosa</a:t>
            </a:r>
            <a:r>
              <a:rPr lang="cs-CZ" altLang="en-US" sz="2000" b="1"/>
              <a:t>,</a:t>
            </a:r>
            <a:r>
              <a:rPr lang="cs-CZ" altLang="en-US" sz="2000" b="1" i="1"/>
              <a:t> Avenella flexuosa</a:t>
            </a:r>
            <a:r>
              <a:rPr lang="cs-CZ" altLang="en-US" sz="2000" b="1"/>
              <a:t>,</a:t>
            </a:r>
            <a:r>
              <a:rPr lang="cs-CZ" altLang="en-US" sz="2000" b="1" i="1"/>
              <a:t> Vaccinium myrtillus</a:t>
            </a:r>
            <a:r>
              <a:rPr lang="cs-CZ" altLang="en-US" sz="2000" b="1"/>
              <a:t>...</a:t>
            </a:r>
          </a:p>
        </p:txBody>
      </p:sp>
      <p:pic>
        <p:nvPicPr>
          <p:cNvPr id="180228" name="Obrázek 2" descr="Obsah obrázku tráva, exteriér, rostlina, kopec&#10;&#10;Popis byl vytvořen automaticky">
            <a:extLst>
              <a:ext uri="{FF2B5EF4-FFF2-40B4-BE49-F238E27FC236}">
                <a16:creationId xmlns:a16="http://schemas.microsoft.com/office/drawing/2014/main" id="{93CD82FB-53B2-1277-2B08-94F6DC2973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150" y="2663825"/>
            <a:ext cx="87757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47A67EB-D49D-CB76-E1DA-94ECA43AC028}"/>
              </a:ext>
            </a:extLst>
          </p:cNvPr>
          <p:cNvSpPr>
            <a:spLocks noGrp="1" noChangeArrowheads="1"/>
          </p:cNvSpPr>
          <p:nvPr>
            <p:ph type="title"/>
          </p:nvPr>
        </p:nvSpPr>
        <p:spPr>
          <a:xfrm>
            <a:off x="457200" y="152400"/>
            <a:ext cx="8229600" cy="598488"/>
          </a:xfrm>
        </p:spPr>
        <p:txBody>
          <a:bodyPr/>
          <a:lstStyle/>
          <a:p>
            <a:pPr eaLnBrk="1" hangingPunct="1">
              <a:defRPr/>
            </a:pPr>
            <a:r>
              <a:rPr lang="cs-CZ" sz="3600" b="1" kern="1200" dirty="0">
                <a:solidFill>
                  <a:schemeClr val="tx1"/>
                </a:solidFill>
              </a:rPr>
              <a:t>7. Smrkový vegetační stupeň</a:t>
            </a:r>
          </a:p>
        </p:txBody>
      </p:sp>
      <p:sp>
        <p:nvSpPr>
          <p:cNvPr id="182275" name="Rectangle 3">
            <a:extLst>
              <a:ext uri="{FF2B5EF4-FFF2-40B4-BE49-F238E27FC236}">
                <a16:creationId xmlns:a16="http://schemas.microsoft.com/office/drawing/2014/main" id="{158216A4-D15B-A64C-21BB-C7A9E2A5CECE}"/>
              </a:ext>
            </a:extLst>
          </p:cNvPr>
          <p:cNvSpPr>
            <a:spLocks noGrp="1" noChangeArrowheads="1"/>
          </p:cNvSpPr>
          <p:nvPr>
            <p:ph type="body" idx="1"/>
          </p:nvPr>
        </p:nvSpPr>
        <p:spPr>
          <a:xfrm>
            <a:off x="215900" y="1052513"/>
            <a:ext cx="8677275" cy="5073650"/>
          </a:xfrm>
        </p:spPr>
        <p:txBody>
          <a:bodyPr/>
          <a:lstStyle/>
          <a:p>
            <a:pPr eaLnBrk="1" hangingPunct="1">
              <a:lnSpc>
                <a:spcPct val="80000"/>
              </a:lnSpc>
              <a:buSzPct val="75000"/>
            </a:pPr>
            <a:r>
              <a:rPr lang="cs-CZ" altLang="en-US" sz="2400" b="1"/>
              <a:t>křivka obecná, linduška horská, poprvé </a:t>
            </a:r>
            <a:r>
              <a:rPr lang="cs-CZ" altLang="en-US" sz="2400" b="1">
                <a:solidFill>
                  <a:srgbClr val="FF0000"/>
                </a:solidFill>
              </a:rPr>
              <a:t>pěvuška podhorní</a:t>
            </a:r>
          </a:p>
          <a:p>
            <a:pPr eaLnBrk="1" hangingPunct="1">
              <a:lnSpc>
                <a:spcPct val="80000"/>
              </a:lnSpc>
              <a:buSzPct val="75000"/>
            </a:pPr>
            <a:r>
              <a:rPr lang="cs-CZ" altLang="en-US" sz="2400" b="1"/>
              <a:t>rozlehlé lesní komplexy</a:t>
            </a:r>
          </a:p>
          <a:p>
            <a:pPr eaLnBrk="1" hangingPunct="1">
              <a:lnSpc>
                <a:spcPct val="80000"/>
              </a:lnSpc>
              <a:buSzPct val="75000"/>
            </a:pPr>
            <a:r>
              <a:rPr lang="cs-CZ" altLang="en-US" sz="2400" b="1"/>
              <a:t>pastva dobytka, těžba dřeva, rekreace, imise</a:t>
            </a:r>
          </a:p>
          <a:p>
            <a:pPr eaLnBrk="1" hangingPunct="1">
              <a:lnSpc>
                <a:spcPct val="80000"/>
              </a:lnSpc>
              <a:buSzPct val="75000"/>
            </a:pPr>
            <a:r>
              <a:rPr lang="cs-CZ" altLang="en-US" sz="2400" b="1"/>
              <a:t>popíjí se…</a:t>
            </a:r>
          </a:p>
          <a:p>
            <a:pPr eaLnBrk="1" hangingPunct="1">
              <a:lnSpc>
                <a:spcPct val="80000"/>
              </a:lnSpc>
              <a:buSzPct val="75000"/>
            </a:pPr>
            <a:endParaRPr lang="cs-CZ" altLang="en-US" sz="2400" b="1"/>
          </a:p>
          <a:p>
            <a:pPr eaLnBrk="1" hangingPunct="1">
              <a:lnSpc>
                <a:spcPct val="80000"/>
              </a:lnSpc>
            </a:pPr>
            <a:endParaRPr lang="cs-CZ" altLang="en-US" sz="2400" b="1">
              <a:solidFill>
                <a:srgbClr val="333333"/>
              </a:solidFill>
            </a:endParaRPr>
          </a:p>
        </p:txBody>
      </p:sp>
      <p:pic>
        <p:nvPicPr>
          <p:cNvPr id="182276" name="Obrázek 1">
            <a:extLst>
              <a:ext uri="{FF2B5EF4-FFF2-40B4-BE49-F238E27FC236}">
                <a16:creationId xmlns:a16="http://schemas.microsoft.com/office/drawing/2014/main" id="{81094981-B72D-7B45-A014-DC63C659B6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2941638"/>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7" name="TextovéPole 2">
            <a:extLst>
              <a:ext uri="{FF2B5EF4-FFF2-40B4-BE49-F238E27FC236}">
                <a16:creationId xmlns:a16="http://schemas.microsoft.com/office/drawing/2014/main" id="{0217BC14-BA1C-F9C7-AE95-F195205DBA83}"/>
              </a:ext>
            </a:extLst>
          </p:cNvPr>
          <p:cNvSpPr txBox="1">
            <a:spLocks noChangeArrowheads="1"/>
          </p:cNvSpPr>
          <p:nvPr/>
        </p:nvSpPr>
        <p:spPr bwMode="auto">
          <a:xfrm>
            <a:off x="1916113" y="4356100"/>
            <a:ext cx="15763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b="1">
                <a:solidFill>
                  <a:schemeClr val="bg1"/>
                </a:solidFill>
              </a:rPr>
              <a:t>Pavel VOJTA Vojtěchovský</a:t>
            </a:r>
            <a:endParaRPr lang="cs-CZ" altLang="cs-CZ" sz="800">
              <a:solidFill>
                <a:schemeClr val="bg1"/>
              </a:solidFill>
            </a:endParaRPr>
          </a:p>
        </p:txBody>
      </p:sp>
      <p:pic>
        <p:nvPicPr>
          <p:cNvPr id="182278" name="Obrázek 3">
            <a:extLst>
              <a:ext uri="{FF2B5EF4-FFF2-40B4-BE49-F238E27FC236}">
                <a16:creationId xmlns:a16="http://schemas.microsoft.com/office/drawing/2014/main" id="{4396EDF4-21A2-FFBC-0C8C-AC8A4E9DD7C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71863" y="2941638"/>
            <a:ext cx="3430587"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ovéPole 4">
            <a:extLst>
              <a:ext uri="{FF2B5EF4-FFF2-40B4-BE49-F238E27FC236}">
                <a16:creationId xmlns:a16="http://schemas.microsoft.com/office/drawing/2014/main" id="{4E774E24-AF25-7353-940F-028947D3AF2C}"/>
              </a:ext>
            </a:extLst>
          </p:cNvPr>
          <p:cNvSpPr txBox="1">
            <a:spLocks noChangeArrowheads="1"/>
          </p:cNvSpPr>
          <p:nvPr/>
        </p:nvSpPr>
        <p:spPr bwMode="auto">
          <a:xfrm>
            <a:off x="5905500" y="4329113"/>
            <a:ext cx="9969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b="1">
                <a:solidFill>
                  <a:schemeClr val="bg1"/>
                </a:solidFill>
              </a:rPr>
              <a:t>Elaine R. Wilson</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42435001-FC6A-399A-3F16-F0BBF2D23E1E}"/>
              </a:ext>
            </a:extLst>
          </p:cNvPr>
          <p:cNvSpPr>
            <a:spLocks noGrp="1" noChangeArrowheads="1"/>
          </p:cNvSpPr>
          <p:nvPr>
            <p:ph type="title"/>
          </p:nvPr>
        </p:nvSpPr>
        <p:spPr>
          <a:xfrm>
            <a:off x="457200" y="274638"/>
            <a:ext cx="8229600" cy="598487"/>
          </a:xfrm>
        </p:spPr>
        <p:txBody>
          <a:bodyPr/>
          <a:lstStyle/>
          <a:p>
            <a:pPr eaLnBrk="1" hangingPunct="1">
              <a:defRPr/>
            </a:pPr>
            <a:r>
              <a:rPr lang="cs-CZ" sz="3600" b="1" kern="1200" dirty="0">
                <a:solidFill>
                  <a:schemeClr val="tx1"/>
                </a:solidFill>
              </a:rPr>
              <a:t>8. Klečový vegetační stupeň</a:t>
            </a:r>
          </a:p>
        </p:txBody>
      </p:sp>
      <p:sp>
        <p:nvSpPr>
          <p:cNvPr id="184323" name="Rectangle 3">
            <a:extLst>
              <a:ext uri="{FF2B5EF4-FFF2-40B4-BE49-F238E27FC236}">
                <a16:creationId xmlns:a16="http://schemas.microsoft.com/office/drawing/2014/main" id="{FC723322-2850-0678-4DDF-E46252957565}"/>
              </a:ext>
            </a:extLst>
          </p:cNvPr>
          <p:cNvSpPr>
            <a:spLocks noGrp="1" noChangeArrowheads="1"/>
          </p:cNvSpPr>
          <p:nvPr>
            <p:ph type="body" idx="1"/>
          </p:nvPr>
        </p:nvSpPr>
        <p:spPr>
          <a:xfrm>
            <a:off x="250825" y="981075"/>
            <a:ext cx="8642350" cy="5145088"/>
          </a:xfrm>
        </p:spPr>
        <p:txBody>
          <a:bodyPr/>
          <a:lstStyle/>
          <a:p>
            <a:pPr eaLnBrk="1" hangingPunct="1">
              <a:lnSpc>
                <a:spcPct val="80000"/>
              </a:lnSpc>
              <a:buSzPct val="75000"/>
            </a:pPr>
            <a:r>
              <a:rPr lang="cs-CZ" altLang="en-US" sz="2400" b="1"/>
              <a:t>horský stupeň nad stromovou hranicí lesa</a:t>
            </a:r>
          </a:p>
          <a:p>
            <a:pPr eaLnBrk="1" hangingPunct="1">
              <a:lnSpc>
                <a:spcPct val="80000"/>
              </a:lnSpc>
              <a:buSzPct val="75000"/>
            </a:pPr>
            <a:r>
              <a:rPr lang="cs-CZ" altLang="en-US" sz="2400" b="1"/>
              <a:t>jen nejvyšší polohy Krkonoš, Hrubého Jeseníku a Kralického Sněžníku</a:t>
            </a:r>
          </a:p>
          <a:p>
            <a:pPr eaLnBrk="1" hangingPunct="1">
              <a:lnSpc>
                <a:spcPct val="80000"/>
              </a:lnSpc>
              <a:buSzPct val="75000"/>
            </a:pPr>
            <a:r>
              <a:rPr lang="cs-CZ" altLang="en-US" sz="2400" b="1"/>
              <a:t>nad 1300 m n. m. </a:t>
            </a:r>
          </a:p>
          <a:p>
            <a:pPr eaLnBrk="1" hangingPunct="1">
              <a:lnSpc>
                <a:spcPct val="80000"/>
              </a:lnSpc>
              <a:buSzPct val="75000"/>
            </a:pPr>
            <a:r>
              <a:rPr lang="cs-CZ" altLang="en-US" sz="2400" b="1"/>
              <a:t>podzoly, rankery</a:t>
            </a:r>
          </a:p>
          <a:p>
            <a:pPr eaLnBrk="1" hangingPunct="1">
              <a:lnSpc>
                <a:spcPct val="80000"/>
              </a:lnSpc>
              <a:buSzPct val="75000"/>
            </a:pPr>
            <a:r>
              <a:rPr lang="cs-CZ" altLang="en-US" sz="2400" b="1"/>
              <a:t>průměrná roční teplota asi do 1,5 °C, průměrný roční úhrn srážek přes 1500 mm, vegetační doba dlouhá do 60 dní</a:t>
            </a:r>
          </a:p>
          <a:p>
            <a:pPr eaLnBrk="1" hangingPunct="1">
              <a:lnSpc>
                <a:spcPct val="80000"/>
              </a:lnSpc>
              <a:buSzPct val="75000"/>
            </a:pPr>
            <a:r>
              <a:rPr lang="cs-CZ" altLang="en-US" sz="2400" b="1" i="1">
                <a:solidFill>
                  <a:srgbClr val="FF0000"/>
                </a:solidFill>
              </a:rPr>
              <a:t>Pinus mugo</a:t>
            </a:r>
            <a:r>
              <a:rPr lang="cs-CZ" altLang="en-US" sz="2400" b="1"/>
              <a:t>, </a:t>
            </a:r>
            <a:r>
              <a:rPr lang="cs-CZ" altLang="en-US" sz="2400" b="1" i="1"/>
              <a:t>Picea abies</a:t>
            </a:r>
            <a:r>
              <a:rPr lang="cs-CZ" altLang="en-US" sz="2400" b="1"/>
              <a:t>,</a:t>
            </a:r>
            <a:r>
              <a:rPr lang="cs-CZ" altLang="en-US" sz="2400" b="1" i="1"/>
              <a:t> Sorbus sudetica</a:t>
            </a:r>
            <a:r>
              <a:rPr lang="cs-CZ" altLang="en-US" sz="2400" b="1"/>
              <a:t>,</a:t>
            </a:r>
            <a:r>
              <a:rPr lang="cs-CZ" altLang="en-US" sz="2400" b="1" i="1"/>
              <a:t> </a:t>
            </a:r>
            <a:r>
              <a:rPr lang="cs-CZ" altLang="en-US" sz="2400" b="1" i="1">
                <a:solidFill>
                  <a:srgbClr val="FF0000"/>
                </a:solidFill>
              </a:rPr>
              <a:t>Salix lapponum</a:t>
            </a:r>
            <a:r>
              <a:rPr lang="cs-CZ" altLang="en-US" sz="2400" b="1"/>
              <a:t>,</a:t>
            </a:r>
            <a:r>
              <a:rPr lang="cs-CZ" altLang="en-US" sz="2400" b="1" i="1"/>
              <a:t> </a:t>
            </a:r>
            <a:r>
              <a:rPr lang="cs-CZ" altLang="en-US" sz="2400" b="1" i="1">
                <a:solidFill>
                  <a:srgbClr val="FF0000"/>
                </a:solidFill>
              </a:rPr>
              <a:t>Salix herbacea</a:t>
            </a:r>
            <a:r>
              <a:rPr lang="cs-CZ" altLang="en-US" sz="2400" b="1"/>
              <a:t>…</a:t>
            </a:r>
          </a:p>
        </p:txBody>
      </p:sp>
      <p:pic>
        <p:nvPicPr>
          <p:cNvPr id="184324" name="Obrázek 2" descr="Obsah obrázku hora, exteriér, obloha, příroda&#10;&#10;Popis byl vytvořen automaticky">
            <a:extLst>
              <a:ext uri="{FF2B5EF4-FFF2-40B4-BE49-F238E27FC236}">
                <a16:creationId xmlns:a16="http://schemas.microsoft.com/office/drawing/2014/main" id="{5F8CB731-BAC4-4CFF-9CCF-5231390F01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76488" y="3924300"/>
            <a:ext cx="4391025"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7261</TotalTime>
  <Words>17812</Words>
  <Application>Microsoft Office PowerPoint</Application>
  <PresentationFormat>Předvádění na obrazovce (4:3)</PresentationFormat>
  <Paragraphs>2197</Paragraphs>
  <Slides>259</Slides>
  <Notes>253</Notes>
  <HiddenSlides>14</HiddenSlides>
  <MMClips>1</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259</vt:i4>
      </vt:variant>
    </vt:vector>
  </HeadingPairs>
  <TitlesOfParts>
    <vt:vector size="264" baseType="lpstr">
      <vt:lpstr>Arial</vt:lpstr>
      <vt:lpstr>Calibri</vt:lpstr>
      <vt:lpstr>Times New Roman</vt:lpstr>
      <vt:lpstr>Wingdings</vt:lpstr>
      <vt:lpstr>Výchozí návrh</vt:lpstr>
      <vt:lpstr>Klasifikace vegetace</vt:lpstr>
      <vt:lpstr>Prezentace aplikace PowerPoint</vt:lpstr>
      <vt:lpstr>Klasifikace (= třídění) rostlinstva</vt:lpstr>
      <vt:lpstr>Klasifikace vegetace</vt:lpstr>
      <vt:lpstr>Klasifikace vegetace</vt:lpstr>
      <vt:lpstr>Klasifikace vegetace</vt:lpstr>
      <vt:lpstr>Klasifikace vegetace</vt:lpstr>
      <vt:lpstr>Klasifikace vegetace</vt:lpstr>
      <vt:lpstr>Klasifikace vegetace</vt:lpstr>
      <vt:lpstr>Klasifikace vegetace</vt:lpstr>
      <vt:lpstr>Zonalita, zonálnost, pásmovitost vegetace</vt:lpstr>
      <vt:lpstr>Zonalita, zonálnost, pásmovitost vegetace</vt:lpstr>
      <vt:lpstr>Zonalita, zonálnost, pásmovitost vegetace</vt:lpstr>
      <vt:lpstr>Zonalita, zonálnost, pásmovitost vegetace</vt:lpstr>
      <vt:lpstr>Zóna (biom) tvrdolisté dřevinné vegetace (středomořské)</vt:lpstr>
      <vt:lpstr>Zóna (biom) opadavých lesů mírného podnebí</vt:lpstr>
      <vt:lpstr>Zóna (biom) stepí</vt:lpstr>
      <vt:lpstr>Zóna (biom) tajgy</vt:lpstr>
      <vt:lpstr>Zóna (biom) tundry</vt:lpstr>
      <vt:lpstr>Biom y ČR</vt:lpstr>
      <vt:lpstr>Biogeografie ČR</vt:lpstr>
      <vt:lpstr>Biogeografie ČR</vt:lpstr>
      <vt:lpstr>Biogeografie ČR</vt:lpstr>
      <vt:lpstr>Biogeografie ČR</vt:lpstr>
      <vt:lpstr>Biogeografie ČR</vt:lpstr>
      <vt:lpstr>Biogeografie ČR</vt:lpstr>
      <vt:lpstr>Biogeografie ČR</vt:lpstr>
      <vt:lpstr>Přírodní lesní oblasti (PLO)</vt:lpstr>
      <vt:lpstr>Prezentace aplikace PowerPoint</vt:lpstr>
      <vt:lpstr>Stupňovitost, altitudinalita vegetace</vt:lpstr>
      <vt:lpstr>Stupňovitost, altitudinalita vegetace</vt:lpstr>
      <vt:lpstr>Stupňovitost, altitudinalita vegetace</vt:lpstr>
      <vt:lpstr>Stupňovitost, altitudinalita vegetace</vt:lpstr>
      <vt:lpstr>Stupňovitost, altitudinalita vegetace</vt:lpstr>
      <vt:lpstr>Stupňovitost, altitudinalita vegetace</vt:lpstr>
      <vt:lpstr>Klasifikace vegetace</vt:lpstr>
      <vt:lpstr>Curyšsko-montpelliérský systém (= CMŠ, = geobotanický, = fytocenologický systém)</vt:lpstr>
      <vt:lpstr>Curyšsko-montpelliérský systém (= CMŠ, = geobotanický, = fytocenologický systém)</vt:lpstr>
      <vt:lpstr>Curyšsko-montpelliérský systém</vt:lpstr>
      <vt:lpstr>Curyšsko-montpelliérský systém</vt:lpstr>
      <vt:lpstr>Curyšsko-montpelliérský systém</vt:lpstr>
      <vt:lpstr>Fagion sylvaticae</vt:lpstr>
      <vt:lpstr>Curyšsko-montpelliérský systém (příklad hierarchie)</vt:lpstr>
      <vt:lpstr>Curyšsko-montpelliérský systém</vt:lpstr>
      <vt:lpstr>Curyšsko-montpelliérský systém</vt:lpstr>
      <vt:lpstr>Curyšsko-montpelliérský systém – zařazování</vt:lpstr>
      <vt:lpstr>Katalog biotopů</vt:lpstr>
      <vt:lpstr>Katalog biotopů</vt:lpstr>
      <vt:lpstr>Katalog biotopů</vt:lpstr>
      <vt:lpstr>V – vodní toky a nádrže</vt:lpstr>
      <vt:lpstr>M – mokřady a pobřežní vegetace</vt:lpstr>
      <vt:lpstr>R – prameniště a rašeliniště</vt:lpstr>
      <vt:lpstr>S – skály, sutě a jeskyně </vt:lpstr>
      <vt:lpstr>A – alpinské bezlesí </vt:lpstr>
      <vt:lpstr>T – sekundární trávníky a vřesoviště</vt:lpstr>
      <vt:lpstr>K – křoviny </vt:lpstr>
      <vt:lpstr>L – lesy </vt:lpstr>
      <vt:lpstr>L – lesy </vt:lpstr>
      <vt:lpstr>L – lesy </vt:lpstr>
      <vt:lpstr>L – lesy </vt:lpstr>
      <vt:lpstr>X – biotopy silně ovlivněné nebo vytvořené člověkem</vt:lpstr>
      <vt:lpstr>X – biotopy silně ovlivněné nebo vytvořené člověkem</vt:lpstr>
      <vt:lpstr>Katalog biotopů</vt:lpstr>
      <vt:lpstr>Prezentace aplikace PowerPoint</vt:lpstr>
      <vt:lpstr>Prezentace aplikace PowerPoint</vt:lpstr>
      <vt:lpstr>Prezentace aplikace PowerPoint</vt:lpstr>
      <vt:lpstr>Geobiocenologický klasifikační systém</vt:lpstr>
      <vt:lpstr>Geobiocenologický klasifikační systém</vt:lpstr>
      <vt:lpstr>Prezentace aplikace PowerPoint</vt:lpstr>
      <vt:lpstr>Prezentace aplikace PowerPoint</vt:lpstr>
      <vt:lpstr>Prezentace aplikace PowerPoint</vt:lpstr>
      <vt:lpstr>Geobiocenologický klasifikační systém</vt:lpstr>
      <vt:lpstr>Prezentace aplikace PowerPoint</vt:lpstr>
      <vt:lpstr>Geobiocenologický klasifikační systém</vt:lpstr>
      <vt:lpstr>Geobiocenologický klasifikační systém</vt:lpstr>
      <vt:lpstr>Vegetační stupně</vt:lpstr>
      <vt:lpstr>1. Dubový vegetační stupeň</vt:lpstr>
      <vt:lpstr>1. Dubový vegetační stupeň</vt:lpstr>
      <vt:lpstr>1. Dubový vegetační stupeň</vt:lpstr>
      <vt:lpstr>2. Bukodubový vegetační stupeň</vt:lpstr>
      <vt:lpstr>2. Bukodubový vegetační stupeň</vt:lpstr>
      <vt:lpstr>2. Bukodubový vegetační stupeň</vt:lpstr>
      <vt:lpstr>3. Dubobukový vegetační stupeň</vt:lpstr>
      <vt:lpstr>3. Dubobukový vegetační stupeň</vt:lpstr>
      <vt:lpstr>3. Dubobukový vegetační stupeň</vt:lpstr>
      <vt:lpstr>4. Bukový vegetační stupeň</vt:lpstr>
      <vt:lpstr>4. Bukový vegetační stupeň</vt:lpstr>
      <vt:lpstr>4. Bukový vegetační stupeň</vt:lpstr>
      <vt:lpstr>5. Jedlobukový vegetační stupeň</vt:lpstr>
      <vt:lpstr>5. Jedlobukový vegetační stupeň</vt:lpstr>
      <vt:lpstr>5. Jedlobukový vegetační stupeň</vt:lpstr>
      <vt:lpstr>5. Jedlobukový vegetační stupeň</vt:lpstr>
      <vt:lpstr>6. Smrkojedlobukový vegetační stupeň</vt:lpstr>
      <vt:lpstr>6. Smrkojedlobukový vegetační stupeň</vt:lpstr>
      <vt:lpstr>6. Smrkojedlobukový vegetační stupeň</vt:lpstr>
      <vt:lpstr>7. Smrkový vegetační stupeň</vt:lpstr>
      <vt:lpstr>7. Smrkový vegetační stupeň</vt:lpstr>
      <vt:lpstr>7. Smrkový vegetační stupeň</vt:lpstr>
      <vt:lpstr>8. Klečový vegetační stupeň</vt:lpstr>
      <vt:lpstr>8. Klečový vegetační stupeň</vt:lpstr>
      <vt:lpstr>8. Klečový vegetační stupeň</vt:lpstr>
      <vt:lpstr>9. Alpinský vegetační stupeň 10. Subnivální vegetační stupeň</vt:lpstr>
      <vt:lpstr>Prezentace aplikace PowerPoint</vt:lpstr>
      <vt:lpstr>Vegetační stupně ČR</vt:lpstr>
      <vt:lpstr>Vegetační stupně SR</vt:lpstr>
      <vt:lpstr>Trofické řady</vt:lpstr>
      <vt:lpstr>Trofické řady</vt:lpstr>
      <vt:lpstr>Fytoindikace trofických řad</vt:lpstr>
      <vt:lpstr>Fytoindikace trofických řad</vt:lpstr>
      <vt:lpstr>Fytoindikace trofických řad</vt:lpstr>
      <vt:lpstr>Fytoindikace trofických řad</vt:lpstr>
      <vt:lpstr>Fytoindikace trofických řad</vt:lpstr>
      <vt:lpstr>Trofická řada A – oligotrofní</vt:lpstr>
      <vt:lpstr>Prezentace aplikace PowerPoint</vt:lpstr>
      <vt:lpstr>Trofická řada B – mezotrofní</vt:lpstr>
      <vt:lpstr>Prezentace aplikace PowerPoint</vt:lpstr>
      <vt:lpstr>Trofická řada C – nitrofilní</vt:lpstr>
      <vt:lpstr>Prezentace aplikace PowerPoint</vt:lpstr>
      <vt:lpstr>Trofická řada D – bazická</vt:lpstr>
      <vt:lpstr>Prezentace aplikace PowerPoint</vt:lpstr>
      <vt:lpstr>Hydrické řady</vt:lpstr>
      <vt:lpstr>Hydrické řady</vt:lpstr>
      <vt:lpstr>Fytoindikace hydrických řad</vt:lpstr>
      <vt:lpstr>Fytoindikace hydrických řad</vt:lpstr>
      <vt:lpstr>Fytoindikace hydrických řad</vt:lpstr>
      <vt:lpstr>Fytoindikace hydrických řad</vt:lpstr>
      <vt:lpstr>1. Řada suchá (zakrslá)</vt:lpstr>
      <vt:lpstr>Prezentace aplikace PowerPoint</vt:lpstr>
      <vt:lpstr>2. Řada omezená</vt:lpstr>
      <vt:lpstr>Prezentace aplikace PowerPoint</vt:lpstr>
      <vt:lpstr>3. Řada normální</vt:lpstr>
      <vt:lpstr>Prezentace aplikace PowerPoint</vt:lpstr>
      <vt:lpstr>4. Řada zamokřená</vt:lpstr>
      <vt:lpstr>Prezentace aplikace PowerPoint</vt:lpstr>
      <vt:lpstr>5. Řada mokrá</vt:lpstr>
      <vt:lpstr>Prezentace aplikace PowerPoint</vt:lpstr>
      <vt:lpstr>6. Řada rašelinná</vt:lpstr>
      <vt:lpstr>Prezentace aplikace PowerPoint</vt:lpstr>
      <vt:lpstr>Vegetace a půdní typy</vt:lpstr>
      <vt:lpstr>Vegetace a půdní typy</vt:lpstr>
      <vt:lpstr>Význam geobiocenologického klasifikačního systému</vt:lpstr>
      <vt:lpstr>Prezentace aplikace PowerPoint</vt:lpstr>
      <vt:lpstr>Zařazování do geobiocenologického klasifikačního systému</vt:lpstr>
      <vt:lpstr>Srovnání systémů</vt:lpstr>
      <vt:lpstr>Prezentace aplikace PowerPoint</vt:lpstr>
      <vt:lpstr>Lesnicko-typologický systém ÚHÚL</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Klasifikace vegetace</dc:title>
  <dc:creator>Michal Friedl</dc:creator>
  <cp:lastModifiedBy>Michal Friedl</cp:lastModifiedBy>
  <cp:revision>734</cp:revision>
  <dcterms:created xsi:type="dcterms:W3CDTF">2008-03-18T14:51:58Z</dcterms:created>
  <dcterms:modified xsi:type="dcterms:W3CDTF">2025-04-02T21:07:12Z</dcterms:modified>
</cp:coreProperties>
</file>