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3"/>
  </p:notesMasterIdLst>
  <p:sldIdLst>
    <p:sldId id="256" r:id="rId5"/>
    <p:sldId id="346" r:id="rId6"/>
    <p:sldId id="347" r:id="rId7"/>
    <p:sldId id="340" r:id="rId8"/>
    <p:sldId id="285" r:id="rId9"/>
    <p:sldId id="348" r:id="rId10"/>
    <p:sldId id="336" r:id="rId11"/>
    <p:sldId id="282" r:id="rId12"/>
    <p:sldId id="349" r:id="rId13"/>
    <p:sldId id="283" r:id="rId14"/>
    <p:sldId id="286" r:id="rId15"/>
    <p:sldId id="350" r:id="rId16"/>
    <p:sldId id="284" r:id="rId17"/>
    <p:sldId id="266" r:id="rId18"/>
    <p:sldId id="351" r:id="rId19"/>
    <p:sldId id="268" r:id="rId20"/>
    <p:sldId id="269" r:id="rId21"/>
    <p:sldId id="262" r:id="rId22"/>
    <p:sldId id="271" r:id="rId23"/>
    <p:sldId id="258" r:id="rId24"/>
    <p:sldId id="259" r:id="rId25"/>
    <p:sldId id="260" r:id="rId26"/>
    <p:sldId id="272" r:id="rId27"/>
    <p:sldId id="275" r:id="rId28"/>
    <p:sldId id="290" r:id="rId29"/>
    <p:sldId id="274" r:id="rId30"/>
    <p:sldId id="291" r:id="rId31"/>
    <p:sldId id="276" r:id="rId32"/>
    <p:sldId id="277" r:id="rId33"/>
    <p:sldId id="352" r:id="rId34"/>
    <p:sldId id="341" r:id="rId35"/>
    <p:sldId id="292" r:id="rId36"/>
    <p:sldId id="294" r:id="rId37"/>
    <p:sldId id="279" r:id="rId38"/>
    <p:sldId id="280" r:id="rId39"/>
    <p:sldId id="288" r:id="rId40"/>
    <p:sldId id="293" r:id="rId41"/>
    <p:sldId id="295" r:id="rId42"/>
    <p:sldId id="345" r:id="rId43"/>
    <p:sldId id="342" r:id="rId44"/>
    <p:sldId id="343" r:id="rId45"/>
    <p:sldId id="297" r:id="rId46"/>
    <p:sldId id="296" r:id="rId47"/>
    <p:sldId id="298" r:id="rId48"/>
    <p:sldId id="299" r:id="rId49"/>
    <p:sldId id="281" r:id="rId50"/>
    <p:sldId id="353" r:id="rId51"/>
    <p:sldId id="344" r:id="rId5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80651B-1799-4352-8E5F-3A8B8BDDAD2F}" v="5" dt="2021-04-14T08:03:55.5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7" d="100"/>
          <a:sy n="57" d="100"/>
        </p:scale>
        <p:origin x="7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Friedl" userId="d19e90a3-aa61-4661-995a-88b79c06c29a" providerId="ADAL" clId="{B080651B-1799-4352-8E5F-3A8B8BDDAD2F}"/>
    <pc:docChg chg="modSld">
      <pc:chgData name="Michal Friedl" userId="d19e90a3-aa61-4661-995a-88b79c06c29a" providerId="ADAL" clId="{B080651B-1799-4352-8E5F-3A8B8BDDAD2F}" dt="2021-04-14T08:04:04.589" v="40" actId="113"/>
      <pc:docMkLst>
        <pc:docMk/>
      </pc:docMkLst>
      <pc:sldChg chg="modSp mod">
        <pc:chgData name="Michal Friedl" userId="d19e90a3-aa61-4661-995a-88b79c06c29a" providerId="ADAL" clId="{B080651B-1799-4352-8E5F-3A8B8BDDAD2F}" dt="2021-04-14T08:03:19.298" v="5" actId="6549"/>
        <pc:sldMkLst>
          <pc:docMk/>
          <pc:sldMk cId="3528069307" sldId="268"/>
        </pc:sldMkLst>
        <pc:spChg chg="mod">
          <ac:chgData name="Michal Friedl" userId="d19e90a3-aa61-4661-995a-88b79c06c29a" providerId="ADAL" clId="{B080651B-1799-4352-8E5F-3A8B8BDDAD2F}" dt="2021-04-14T08:03:19.298" v="5" actId="6549"/>
          <ac:spMkLst>
            <pc:docMk/>
            <pc:sldMk cId="3528069307" sldId="268"/>
            <ac:spMk id="3" creationId="{A43D63C4-8F24-4E3B-B3FB-4FD381DD27A9}"/>
          </ac:spMkLst>
        </pc:spChg>
      </pc:sldChg>
      <pc:sldChg chg="addSp modSp mod">
        <pc:chgData name="Michal Friedl" userId="d19e90a3-aa61-4661-995a-88b79c06c29a" providerId="ADAL" clId="{B080651B-1799-4352-8E5F-3A8B8BDDAD2F}" dt="2021-04-14T08:04:04.589" v="40" actId="113"/>
        <pc:sldMkLst>
          <pc:docMk/>
          <pc:sldMk cId="1987227058" sldId="272"/>
        </pc:sldMkLst>
        <pc:spChg chg="add mod">
          <ac:chgData name="Michal Friedl" userId="d19e90a3-aa61-4661-995a-88b79c06c29a" providerId="ADAL" clId="{B080651B-1799-4352-8E5F-3A8B8BDDAD2F}" dt="2021-04-14T08:04:04.589" v="40" actId="113"/>
          <ac:spMkLst>
            <pc:docMk/>
            <pc:sldMk cId="1987227058" sldId="272"/>
            <ac:spMk id="6" creationId="{EEDF9C0E-26CB-48EA-8B9A-DC1C5D60A8E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5\Pouzd&#345;any%20-%20v&#253;kaz%20ploc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sz="1800" b="1" dirty="0">
                <a:solidFill>
                  <a:schemeClr val="tx1"/>
                </a:solidFill>
              </a:rPr>
              <a:t>Plocha v ha a podíl správně a nesprávně vymezených STG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explosion val="8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4E-44A2-A361-B818BF3B6F5A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94E-44A2-A361-B818BF3B6F5A}"/>
              </c:ext>
            </c:extLst>
          </c:dPt>
          <c:dLbls>
            <c:dLbl>
              <c:idx val="0"/>
              <c:layout>
                <c:manualLayout>
                  <c:x val="2.8106598056012636E-2"/>
                  <c:y val="2.91189122193058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56955380577428"/>
                      <c:h val="0.436574074074074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94E-44A2-A361-B818BF3B6F5A}"/>
                </c:ext>
              </c:extLst>
            </c:dLbl>
            <c:dLbl>
              <c:idx val="1"/>
              <c:layout>
                <c:manualLayout>
                  <c:x val="2.2014545056867892E-2"/>
                  <c:y val="3.81725721784776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490266841644789"/>
                      <c:h val="0.348611111111111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94E-44A2-A361-B818BF3B6F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List1!$E$3:$E$4</c:f>
              <c:strCache>
                <c:ptCount val="2"/>
                <c:pt idx="0">
                  <c:v>STG nesedí</c:v>
                </c:pt>
                <c:pt idx="1">
                  <c:v>STG sedí</c:v>
                </c:pt>
              </c:strCache>
            </c:strRef>
          </c:cat>
          <c:val>
            <c:numRef>
              <c:f>List1!$F$3:$F$4</c:f>
              <c:numCache>
                <c:formatCode>General</c:formatCode>
                <c:ptCount val="2"/>
                <c:pt idx="0">
                  <c:v>99.907710000000037</c:v>
                </c:pt>
                <c:pt idx="1">
                  <c:v>73.040270000000007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4E-44A2-A361-B818BF3B6F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AC689E-6166-4067-B51E-8B589D70E2DF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DAFCC-723C-4687-9DFC-E41C97593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451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FD49D6B3-784F-44D3-BB40-BACA467C05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96D9660-A05F-45E6-9DDF-12EEB37A1833}" type="slidenum">
              <a:rPr lang="cs-CZ" altLang="en-US" smtClean="0"/>
              <a:pPr/>
              <a:t>2</a:t>
            </a:fld>
            <a:endParaRPr lang="cs-CZ" altLang="en-US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00A32F84-2F52-4BF7-9F6E-554CBA7CF6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2D0B86E-0656-4AC3-859C-EFA0612A4B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5597A0BB-53FE-462B-9886-B97FC1B619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3B2FA2C-8CBB-494A-92A7-8EFE1882BAC4}" type="slidenum">
              <a:rPr lang="cs-CZ" altLang="en-US" smtClean="0"/>
              <a:pPr/>
              <a:t>3</a:t>
            </a:fld>
            <a:endParaRPr lang="cs-CZ" altLang="en-US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2622E712-611B-48CA-BF15-D47483C66E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3D5ADF35-45D5-49B0-8C55-00AD84BB6F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5597A0BB-53FE-462B-9886-B97FC1B619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3B2FA2C-8CBB-494A-92A7-8EFE1882BAC4}" type="slidenum">
              <a:rPr lang="cs-CZ" altLang="en-US" smtClean="0"/>
              <a:pPr/>
              <a:t>4</a:t>
            </a:fld>
            <a:endParaRPr lang="cs-CZ" altLang="en-US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2622E712-611B-48CA-BF15-D47483C66E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3D5ADF35-45D5-49B0-8C55-00AD84BB6F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336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97A29C-BAC3-4E6F-BE17-6254C1D56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FF2FD9-4A6C-4ECA-910A-87343BE77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0A8229-D88D-47B1-A156-95ACDEF8A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78E7-3ABC-42AA-A6AF-A1E2F09BFED8}" type="datetimeFigureOut">
              <a:rPr lang="cs-CZ" smtClean="0"/>
              <a:pPr/>
              <a:t>14.04.2025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298001-B2C9-4D62-A4D8-3A9DB5D1D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DA902C-295A-4414-978F-CAF5B0F6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0275-D925-4158-A73F-5A2A118C4E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344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A388F8-1AD2-4383-ACBA-BE529E7E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D5AACDD-D5D1-4A50-A2D0-00FE878E3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C71CB3-6E75-47F4-A8FA-C2977F1D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78E7-3ABC-42AA-A6AF-A1E2F09BFED8}" type="datetimeFigureOut">
              <a:rPr lang="cs-CZ" smtClean="0"/>
              <a:pPr/>
              <a:t>14.04.2025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2F0ED9-BF08-41C9-BB07-BEDA21FC7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D82ECC-48B4-4801-B216-624812531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0275-D925-4158-A73F-5A2A118C4E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39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4FEA801-ACC9-4C24-86AA-76FF22283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5A90727-2968-42A2-98A3-BAB16E3B0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5D7547-6CED-4F91-88C4-910420430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78E7-3ABC-42AA-A6AF-A1E2F09BFED8}" type="datetimeFigureOut">
              <a:rPr lang="cs-CZ" smtClean="0"/>
              <a:pPr/>
              <a:t>14.04.2025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D8C1BC-E016-45D3-8050-2A69ED48C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DFC5DE-ED30-450A-BC3C-5C0A67649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0275-D925-4158-A73F-5A2A118C4E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6025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A5653B-A57F-44F1-AEA8-1DCD960699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BDE92F-A578-40FA-A327-D0BABAF81D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993A86-B397-4375-A8B8-556BB5D358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2D81C-1FB6-4FAF-8D62-7DA706F3993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2718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E36D77-08AF-46D6-87B3-959AC9E69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DA88F4-ACE7-42E8-B23C-07B47635B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9B7432-13C9-4779-9324-4FAAAA8D2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78E7-3ABC-42AA-A6AF-A1E2F09BFED8}" type="datetimeFigureOut">
              <a:rPr lang="cs-CZ" smtClean="0"/>
              <a:pPr/>
              <a:t>14.04.2025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E7AA71-3A21-4E91-AC7F-BB0B6666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F3557C-F6E4-4588-8C1F-4D1E7D0D9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0275-D925-4158-A73F-5A2A118C4E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268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2C2CCB-F1BD-43C2-B790-C25B23D08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B80BDA5-E9AB-4AD8-B790-E6653F4E5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C0797E-882C-4E08-911E-00DCF4D35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78E7-3ABC-42AA-A6AF-A1E2F09BFED8}" type="datetimeFigureOut">
              <a:rPr lang="cs-CZ" smtClean="0"/>
              <a:pPr/>
              <a:t>14.04.2025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8AB9E3-4D36-4EE8-87AC-B55B02B3A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9D285B-248F-4673-BE34-D8C09F0C2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0275-D925-4158-A73F-5A2A118C4E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8723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678FE6-6191-4867-9F8D-2583B9972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551537-A344-419F-B57C-01619FA870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9118FF6-7729-484B-ABED-FE03F4B30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FCD9932-6281-43C1-9AA8-E18967A08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78E7-3ABC-42AA-A6AF-A1E2F09BFED8}" type="datetimeFigureOut">
              <a:rPr lang="cs-CZ" smtClean="0"/>
              <a:pPr/>
              <a:t>14.04.2025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39FBCBC-4918-4FDA-934C-1DFA5A18A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C00FA48-AF28-4F5A-B25F-FBB03139E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0275-D925-4158-A73F-5A2A118C4E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329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09581-4367-4F13-AE07-9B60DF118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0DBDB65-4291-4173-8790-63938C47B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C10A382-47DC-48BE-BABB-0D04F0109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20ED8C3-381D-4AC2-AA0D-7AF5E25087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7BD9894F-B230-49BF-98C7-E691D3754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2FA83E6-A2D6-4610-AA8B-563DBE2A1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78E7-3ABC-42AA-A6AF-A1E2F09BFED8}" type="datetimeFigureOut">
              <a:rPr lang="cs-CZ" smtClean="0"/>
              <a:pPr/>
              <a:t>14.04.2025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BE3CE3A-C18A-40DF-9046-14BF55593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4B6C99E-DF7E-4BD6-AEFC-A24AAFB9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0275-D925-4158-A73F-5A2A118C4E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6540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3F02DD-5C85-48C7-827F-DD062940B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F0FED51-1BA1-4B51-8EBF-F363A8FB7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78E7-3ABC-42AA-A6AF-A1E2F09BFED8}" type="datetimeFigureOut">
              <a:rPr lang="cs-CZ" smtClean="0"/>
              <a:pPr/>
              <a:t>14.04.2025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8344222-89F5-413D-8F78-67088A90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806344A-F9BE-4878-A8E8-D596BEC69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0275-D925-4158-A73F-5A2A118C4E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7142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13F03B4-76C2-48FA-9875-E9A956F7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78E7-3ABC-42AA-A6AF-A1E2F09BFED8}" type="datetimeFigureOut">
              <a:rPr lang="cs-CZ" smtClean="0"/>
              <a:pPr/>
              <a:t>14.04.2025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C5B18D3-DB7C-4634-9D0E-EAE11D96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58A4703-BD59-430A-87B1-70AAE141D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0275-D925-4158-A73F-5A2A118C4E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2140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6FEBD-E6E0-4C5B-B80C-30EE320D7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43886B1-06B5-4FD5-A88B-8631A2CFD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BCC63C5-67DD-4F25-997D-F60C28493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E5D082F-3230-422C-B432-D253320F8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78E7-3ABC-42AA-A6AF-A1E2F09BFED8}" type="datetimeFigureOut">
              <a:rPr lang="cs-CZ" smtClean="0"/>
              <a:pPr/>
              <a:t>14.04.2025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CAC2689-C5E9-42C5-8317-89275126E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F2B975F-F802-4A7E-A97E-B63C805A6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0275-D925-4158-A73F-5A2A118C4E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0660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DA9D0D-9A0A-40B7-B1D7-93A58E83E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2952E0A-03EF-4142-BDE1-0DA989EB77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DE7791A-E376-4722-975E-5D9BB084F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BC73756-3811-45A7-9A65-BB2A4582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78E7-3ABC-42AA-A6AF-A1E2F09BFED8}" type="datetimeFigureOut">
              <a:rPr lang="cs-CZ" smtClean="0"/>
              <a:pPr/>
              <a:t>14.04.2025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0E00507-42C8-40F5-B916-891A398E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DEE61F4-19C8-467D-9E3C-AED903DBD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0275-D925-4158-A73F-5A2A118C4E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367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6D3FF41-44EA-477B-B798-5A7725D7E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80D1E30-403D-44E4-A1EE-1C49E59A1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EDC35E-729C-410A-A719-ACAA07DE8F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478E7-3ABC-42AA-A6AF-A1E2F09BFED8}" type="datetimeFigureOut">
              <a:rPr lang="cs-CZ" smtClean="0"/>
              <a:pPr/>
              <a:t>14.04.2025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53A67F-B36B-41EF-832B-547DA9B88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9FCB7E-E3F2-455E-9EB2-9B0E8FA137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F0275-D925-4158-A73F-5A2A118C4E9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512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py.cz/" TargetMode="External"/><Relationship Id="rId2" Type="http://schemas.openxmlformats.org/officeDocument/2006/relationships/hyperlink" Target="http://drusop.nature.cz/porta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hyperlink" Target="http://www.uhul.cz/mapy-a-data/katalog-mapovych-informaci" TargetMode="External"/><Relationship Id="rId4" Type="http://schemas.openxmlformats.org/officeDocument/2006/relationships/hyperlink" Target="http://aopkcr.maps.arcgis.com/apps/webappviewer/index.html?id=c38db59779714a78aec4c731152b0290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ags.cuzk.cz/geoprohlizec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gs.cuzk.cz/geoprohlizec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aopkcr.maps.arcgis.com/apps/webappviewer/index.html?id=ee190990a1be4ac685d5f7c69c637ae4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opkcr.maps.arcgis.com/apps/webappviewer/index.html?id=ee190990a1be4ac685d5f7c69c637ae4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geoportal.uhul.cz/mapy/MapyOprl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user.mendelu.cz/xfriedl/Literatura,%20ebooky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user.mendelu.cz/xfriedl/Literatura,%20ebooky/Lesnicko-typologicka%20tabulka%20UHUL%20-%202023.pdf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bpej.vumop.cz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knihovna.vumop.cz/media-viewer?rootDirectory=33&amp;origin=https%3A%2F%2Fknihovna.vumop.cz%2Frecords%2Ff6ce7304-fb98-4932-b986-cf2caf0082a7#!?file=266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user.mendelu.cz/xfriedl/Literatura,%20ebooky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mapy.geology.cz/pudy" TargetMode="External"/><Relationship Id="rId2" Type="http://schemas.openxmlformats.org/officeDocument/2006/relationships/hyperlink" Target="https://geoportal.uhul.cz/mapy/MapyOprl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user.mendelu.cz/xfriedl/Fytocenologie%20pro%20ZF%20(KA,%20RSZ)/Prednasky%20a%20cviceni/08%20-%20Vegetace%20a%20prostredi/08%20-%20Vegetace%20a%20prostredi.ppt" TargetMode="External"/><Relationship Id="rId4" Type="http://schemas.openxmlformats.org/officeDocument/2006/relationships/hyperlink" Target="http://user.mendelu.cz/xfriedl/Literatura,%20ebooky/Geobiocenologie%20II%20-%202007%20-%20Bu%c4%8dek%20Lacina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ser.mendelu.cz/xfriedl/Fytocenologie%20pro%20ZF%20(KA,%20RSZ)/Prednasky%20a%20cviceni/cvic03%20-%20zaklady%20tvorby%20fytocenologickych%20map%20-%20ucebna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user.mendelu.cz/xfriedl/" TargetMode="External"/><Relationship Id="rId2" Type="http://schemas.openxmlformats.org/officeDocument/2006/relationships/hyperlink" Target="http://user.mendelu.cz/xfriedl/Fytocenologie%20pro%20ZF%20(KA,%20RSZ)/Prednasky%20a%20cviceni/cvic03%20-%20zaklady%20tvorby%20fytocenologickych%20map%20-%20ucebna/Mapovani%20krajiny%20-%20podklady%20a%20pomucky%20ke%20cviceni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dnemapy.sk/portal/verejnost/bpej/prirucka_BPEJ.pdf" TargetMode="External"/><Relationship Id="rId2" Type="http://schemas.openxmlformats.org/officeDocument/2006/relationships/hyperlink" Target="http://portal.vupop.sk/portal/apps/webappviewer/index.html?id=1b9830b956ac411e9789aac54effa74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user.mendelu.cz/xfriedl/Fytocenologie%20pro%20ZF%20(KA,%20RSZ)/Prednasky%20a%20cviceni/08%20-%20Vegetace%20a%20prostredi/08%20-%20Vegetace%20a%20prostredi.ppt" TargetMode="External"/><Relationship Id="rId4" Type="http://schemas.openxmlformats.org/officeDocument/2006/relationships/hyperlink" Target="http://user.mendelu.cz/xfriedl/Literatura,%20ebooky/Geobiocenologie%20II%20-%202007%20-%20Bu%c4%8dek%20Lacina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://user.mendelu.cz/xfriedl/Literatura,%20ebooky/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://user.mendelu.cz/xfriedl/Literatura,%20ebooky/metodika%20mapovani%20krajiny%201994%20-%20Vondruskova.pdf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://user.mendelu.cz/xfriedl/Fytocenologie%20pro%20ZF%20(KA,%20RSZ)/Literatura,%20zdroje%20ke%20studiu/Metodiky/Metodika%20dle%20Vondruskove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49781B-EDE1-478C-842B-F3A974981F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+mn-lt"/>
              </a:rPr>
              <a:t>Základy vegetačního mapování</a:t>
            </a:r>
          </a:p>
        </p:txBody>
      </p:sp>
    </p:spTree>
    <p:extLst>
      <p:ext uri="{BB962C8B-B14F-4D97-AF65-F5344CB8AC3E}">
        <p14:creationId xmlns:p14="http://schemas.microsoft.com/office/powerpoint/2010/main" val="2593134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Hlavní zásady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7917"/>
            <a:ext cx="10515600" cy="5159046"/>
          </a:xfrm>
        </p:spPr>
        <p:txBody>
          <a:bodyPr/>
          <a:lstStyle/>
          <a:p>
            <a:r>
              <a:rPr lang="cs-CZ" b="1" dirty="0"/>
              <a:t>Zásada přesnosti zákresu</a:t>
            </a:r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pPr marL="0" indent="0">
              <a:buNone/>
            </a:pP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DC5955-1D32-4125-8DE7-DC8B1C068C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3894" y="1461142"/>
            <a:ext cx="7384212" cy="531465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BEE3B15-44DB-4A16-AE31-8A6B03D97529}"/>
              </a:ext>
            </a:extLst>
          </p:cNvPr>
          <p:cNvSpPr txBox="1"/>
          <p:nvPr/>
        </p:nvSpPr>
        <p:spPr>
          <a:xfrm>
            <a:off x="9998015" y="6426679"/>
            <a:ext cx="1742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Soušek, Z., 2018</a:t>
            </a:r>
          </a:p>
        </p:txBody>
      </p:sp>
    </p:spTree>
    <p:extLst>
      <p:ext uri="{BB962C8B-B14F-4D97-AF65-F5344CB8AC3E}">
        <p14:creationId xmlns:p14="http://schemas.microsoft.com/office/powerpoint/2010/main" val="3101851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Problematika hranic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922667"/>
            <a:ext cx="10515600" cy="5159046"/>
          </a:xfrm>
        </p:spPr>
        <p:txBody>
          <a:bodyPr/>
          <a:lstStyle/>
          <a:p>
            <a:pPr>
              <a:buNone/>
            </a:pPr>
            <a:r>
              <a:rPr lang="cs-CZ" b="1" dirty="0"/>
              <a:t>Hranice:</a:t>
            </a:r>
          </a:p>
          <a:p>
            <a:pPr lvl="1"/>
            <a:r>
              <a:rPr lang="cs-CZ" b="1" dirty="0"/>
              <a:t>Ostré</a:t>
            </a:r>
          </a:p>
          <a:p>
            <a:pPr lvl="1"/>
            <a:r>
              <a:rPr lang="cs-CZ" b="1" dirty="0"/>
              <a:t>Neostré</a:t>
            </a:r>
          </a:p>
          <a:p>
            <a:pPr lvl="1"/>
            <a:r>
              <a:rPr lang="cs-CZ" b="1" dirty="0"/>
              <a:t>Nejasné</a:t>
            </a:r>
          </a:p>
          <a:p>
            <a:pPr lvl="1">
              <a:buNone/>
            </a:pPr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pPr marL="0" indent="0">
              <a:buNone/>
            </a:pPr>
            <a:endParaRPr lang="cs-CZ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15" y="946296"/>
            <a:ext cx="9903785" cy="548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Přímá spojovací šipka 8"/>
          <p:cNvCxnSpPr/>
          <p:nvPr/>
        </p:nvCxnSpPr>
        <p:spPr>
          <a:xfrm>
            <a:off x="1988288" y="1584251"/>
            <a:ext cx="5699052" cy="47846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2349795" y="1967023"/>
            <a:ext cx="5741582" cy="115894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2349795" y="2381693"/>
            <a:ext cx="6687879" cy="127590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851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Hlavní zásady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7917"/>
            <a:ext cx="2629619" cy="5159046"/>
          </a:xfrm>
        </p:spPr>
        <p:txBody>
          <a:bodyPr/>
          <a:lstStyle/>
          <a:p>
            <a:r>
              <a:rPr lang="cs-CZ" b="1" dirty="0"/>
              <a:t>Zásada správnosti klasifikace</a:t>
            </a:r>
          </a:p>
          <a:p>
            <a:endParaRPr lang="cs-CZ" b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1F57E88-AB2F-4DB9-8D00-9B77DCED45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022" y="1114505"/>
            <a:ext cx="8334961" cy="57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11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Co se mapuje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7917"/>
            <a:ext cx="10515600" cy="5159046"/>
          </a:xfrm>
        </p:spPr>
        <p:txBody>
          <a:bodyPr/>
          <a:lstStyle/>
          <a:p>
            <a:r>
              <a:rPr lang="cs-CZ" b="1" dirty="0"/>
              <a:t>Objekt dle účelu mapování</a:t>
            </a:r>
          </a:p>
          <a:p>
            <a:r>
              <a:rPr lang="cs-CZ" b="1" dirty="0"/>
              <a:t>Zpravidla vegetační jednotka v určitém klasifikačním systému</a:t>
            </a:r>
          </a:p>
          <a:p>
            <a:r>
              <a:rPr lang="cs-CZ" b="1" dirty="0"/>
              <a:t>Minimálně velikost minimálního areálu </a:t>
            </a:r>
            <a:r>
              <a:rPr lang="cs-CZ" b="1" dirty="0">
                <a:solidFill>
                  <a:srgbClr val="FF0000"/>
                </a:solidFill>
              </a:rPr>
              <a:t>× </a:t>
            </a:r>
            <a:r>
              <a:rPr lang="cs-CZ" b="1" dirty="0"/>
              <a:t>měřítko mapy </a:t>
            </a:r>
            <a:r>
              <a:rPr lang="cs-CZ" b="1" dirty="0">
                <a:solidFill>
                  <a:srgbClr val="FF0000"/>
                </a:solidFill>
              </a:rPr>
              <a:t>× </a:t>
            </a:r>
            <a:r>
              <a:rPr lang="cs-CZ" b="1" dirty="0"/>
              <a:t>tloušťka čáry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180395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Rámcový postup prací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7917"/>
            <a:ext cx="10896600" cy="515904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b="1" dirty="0"/>
              <a:t>Přípravné práce</a:t>
            </a:r>
          </a:p>
          <a:p>
            <a:pPr lvl="1"/>
            <a:r>
              <a:rPr lang="cs-CZ" b="1" dirty="0"/>
              <a:t>Charakteristiky bioregionů </a:t>
            </a:r>
            <a:r>
              <a:rPr lang="cs-CZ" dirty="0"/>
              <a:t>(informace o VS, TŘ, HŘ, hlavních aktuálních typech vegetace)</a:t>
            </a:r>
          </a:p>
          <a:p>
            <a:pPr lvl="1"/>
            <a:r>
              <a:rPr lang="cs-CZ" b="1" dirty="0"/>
              <a:t>Charakteristiky biochor </a:t>
            </a:r>
            <a:r>
              <a:rPr lang="cs-CZ" dirty="0"/>
              <a:t>(první kód biochory = VS, v textové charakteristice výskyt hlavních STG a hlavních typů aktuální vegetace)</a:t>
            </a:r>
          </a:p>
          <a:p>
            <a:pPr lvl="1"/>
            <a:r>
              <a:rPr lang="cs-CZ" b="1" dirty="0"/>
              <a:t>Edice „Chráněná území ČR“</a:t>
            </a:r>
          </a:p>
          <a:p>
            <a:pPr lvl="1"/>
            <a:r>
              <a:rPr lang="cs-CZ" b="1" dirty="0"/>
              <a:t>Ústřední seznam ochrany přírody – AOPK ČR </a:t>
            </a:r>
          </a:p>
          <a:p>
            <a:pPr marL="457200" lvl="1" indent="0">
              <a:buNone/>
            </a:pPr>
            <a:r>
              <a:rPr lang="cs-CZ" dirty="0"/>
              <a:t>(</a:t>
            </a:r>
            <a:r>
              <a:rPr lang="cs-CZ" dirty="0">
                <a:hlinkClick r:id="rId2"/>
              </a:rPr>
              <a:t>http://drusop.nature.cz/</a:t>
            </a:r>
            <a:r>
              <a:rPr lang="cs-CZ" dirty="0" err="1">
                <a:hlinkClick r:id="rId2"/>
              </a:rPr>
              <a:t>portal</a:t>
            </a:r>
            <a:r>
              <a:rPr lang="cs-CZ" dirty="0">
                <a:hlinkClick r:id="rId2"/>
              </a:rPr>
              <a:t>/</a:t>
            </a:r>
            <a:r>
              <a:rPr lang="cs-CZ" dirty="0"/>
              <a:t>)</a:t>
            </a:r>
          </a:p>
          <a:p>
            <a:pPr lvl="1"/>
            <a:r>
              <a:rPr lang="cs-CZ" b="1" dirty="0"/>
              <a:t>Další literatura (lokální), internet </a:t>
            </a:r>
            <a:r>
              <a:rPr lang="cs-CZ" dirty="0"/>
              <a:t>(pozor na věrohodnost)</a:t>
            </a:r>
          </a:p>
          <a:p>
            <a:pPr lvl="1"/>
            <a:r>
              <a:rPr lang="cs-CZ" b="1" dirty="0"/>
              <a:t>Letecké snímky </a:t>
            </a:r>
            <a:r>
              <a:rPr lang="cs-CZ" dirty="0"/>
              <a:t>(např. </a:t>
            </a:r>
            <a:r>
              <a:rPr lang="cs-CZ" dirty="0">
                <a:hlinkClick r:id="rId3"/>
              </a:rPr>
              <a:t>www.mapy.cz</a:t>
            </a:r>
            <a:r>
              <a:rPr lang="cs-CZ" dirty="0"/>
              <a:t>)</a:t>
            </a:r>
          </a:p>
          <a:p>
            <a:pPr lvl="1"/>
            <a:r>
              <a:rPr lang="cs-CZ" b="1" dirty="0"/>
              <a:t>Mapování biotopů </a:t>
            </a:r>
            <a:r>
              <a:rPr lang="cs-CZ" dirty="0"/>
              <a:t>(</a:t>
            </a:r>
            <a:r>
              <a:rPr lang="cs-CZ" dirty="0">
                <a:hlinkClick r:id="rId4"/>
              </a:rPr>
              <a:t>http://aopkcr.maps.arcgis.com/</a:t>
            </a:r>
            <a:r>
              <a:rPr lang="cs-CZ" dirty="0" err="1">
                <a:hlinkClick r:id="rId4"/>
              </a:rPr>
              <a:t>apps</a:t>
            </a:r>
            <a:r>
              <a:rPr lang="cs-CZ" dirty="0">
                <a:hlinkClick r:id="rId4"/>
              </a:rPr>
              <a:t>/</a:t>
            </a:r>
            <a:r>
              <a:rPr lang="cs-CZ" dirty="0" err="1">
                <a:hlinkClick r:id="rId4"/>
              </a:rPr>
              <a:t>webappviewer</a:t>
            </a:r>
            <a:r>
              <a:rPr lang="cs-CZ" dirty="0">
                <a:hlinkClick r:id="rId4"/>
              </a:rPr>
              <a:t>/</a:t>
            </a:r>
            <a:r>
              <a:rPr lang="cs-CZ" dirty="0" err="1">
                <a:hlinkClick r:id="rId4"/>
              </a:rPr>
              <a:t>index.html?id</a:t>
            </a:r>
            <a:r>
              <a:rPr lang="cs-CZ" dirty="0">
                <a:hlinkClick r:id="rId4"/>
              </a:rPr>
              <a:t>=c38db59779714a78aec4c731152b0290</a:t>
            </a:r>
            <a:r>
              <a:rPr lang="cs-CZ" dirty="0"/>
              <a:t>)</a:t>
            </a:r>
          </a:p>
          <a:p>
            <a:pPr lvl="1"/>
            <a:r>
              <a:rPr lang="cs-CZ" b="1" dirty="0"/>
              <a:t>Mapový server ÚHÚL </a:t>
            </a:r>
            <a:r>
              <a:rPr lang="cs-CZ" dirty="0"/>
              <a:t>(</a:t>
            </a:r>
            <a:r>
              <a:rPr lang="cs-CZ" dirty="0">
                <a:hlinkClick r:id="rId5"/>
              </a:rPr>
              <a:t>http://www.uhul.cz/mapy-a-data/katalog-</a:t>
            </a:r>
            <a:r>
              <a:rPr lang="cs-CZ" dirty="0" err="1">
                <a:hlinkClick r:id="rId5"/>
              </a:rPr>
              <a:t>mapovych</a:t>
            </a:r>
            <a:r>
              <a:rPr lang="cs-CZ" dirty="0">
                <a:hlinkClick r:id="rId5"/>
              </a:rPr>
              <a:t>-informaci</a:t>
            </a:r>
            <a:r>
              <a:rPr lang="cs-CZ" dirty="0"/>
              <a:t>)</a:t>
            </a:r>
          </a:p>
          <a:p>
            <a:pPr lvl="1"/>
            <a:r>
              <a:rPr lang="cs-CZ" b="1" dirty="0"/>
              <a:t>…</a:t>
            </a:r>
          </a:p>
          <a:p>
            <a:pPr lvl="1"/>
            <a:endParaRPr lang="cs-CZ" b="1" dirty="0"/>
          </a:p>
          <a:p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1BE1BA-A81D-49FD-9E97-502D839781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879" y="2411082"/>
            <a:ext cx="3046921" cy="203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51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Rámcový postup prací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017917"/>
            <a:ext cx="6788989" cy="5159046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cs-CZ" b="1" dirty="0"/>
              <a:t>Rekognoskace terénu</a:t>
            </a:r>
          </a:p>
          <a:p>
            <a:pPr marL="457200" lvl="1" indent="0">
              <a:buNone/>
            </a:pPr>
            <a:r>
              <a:rPr lang="cs-CZ" b="1" dirty="0"/>
              <a:t>= průzkum, pochůzka terénem</a:t>
            </a:r>
          </a:p>
          <a:p>
            <a:pPr lvl="1"/>
            <a:r>
              <a:rPr lang="cs-CZ" b="1" dirty="0"/>
              <a:t>Velmi důležitá fáze </a:t>
            </a:r>
            <a:r>
              <a:rPr lang="cs-CZ" dirty="0"/>
              <a:t>(šéfy obvykle velmi negativně vnímaná, ovšem nezbytná pro pochopení vazeb v krajině)  </a:t>
            </a:r>
          </a:p>
          <a:p>
            <a:pPr lvl="1"/>
            <a:endParaRPr lang="cs-CZ" b="1" dirty="0"/>
          </a:p>
          <a:p>
            <a:pPr lvl="1"/>
            <a:endParaRPr lang="cs-CZ" b="1" dirty="0"/>
          </a:p>
          <a:p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5271AEC-4997-4507-8428-56B1DE2338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8" y="932477"/>
            <a:ext cx="4341962" cy="556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75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Rámcový postup prací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7917"/>
            <a:ext cx="10896600" cy="5159046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cs-CZ" b="1" dirty="0"/>
              <a:t>Příprava mapování</a:t>
            </a:r>
          </a:p>
          <a:p>
            <a:pPr lvl="1"/>
            <a:r>
              <a:rPr lang="cs-CZ" b="1" dirty="0"/>
              <a:t>Návrh trasy (po vrstevnicích, projít významné vegetační typy dle cíle mapování)</a:t>
            </a:r>
          </a:p>
          <a:p>
            <a:pPr lvl="1"/>
            <a:r>
              <a:rPr lang="cs-CZ" b="1" dirty="0"/>
              <a:t>Kvalitní mapový podklad (</a:t>
            </a:r>
            <a:r>
              <a:rPr lang="cs-CZ" b="1" dirty="0">
                <a:hlinkClick r:id="rId2"/>
              </a:rPr>
              <a:t>https://ags.cuzk.cz/</a:t>
            </a:r>
            <a:r>
              <a:rPr lang="cs-CZ" b="1" dirty="0" err="1">
                <a:hlinkClick r:id="rId2"/>
              </a:rPr>
              <a:t>geoprohlizec</a:t>
            </a:r>
            <a:r>
              <a:rPr lang="cs-CZ" b="1" dirty="0">
                <a:hlinkClick r:id="rId2"/>
              </a:rPr>
              <a:t>/</a:t>
            </a:r>
            <a:r>
              <a:rPr lang="cs-CZ" b="1" dirty="0"/>
              <a:t>)</a:t>
            </a:r>
          </a:p>
          <a:p>
            <a:pPr lvl="1"/>
            <a:r>
              <a:rPr lang="cs-CZ" b="1" dirty="0"/>
              <a:t>Pomůcky (nabitá GPS apod.)</a:t>
            </a:r>
          </a:p>
          <a:p>
            <a:pPr lvl="1"/>
            <a:endParaRPr lang="cs-CZ" b="1" dirty="0"/>
          </a:p>
          <a:p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28286D8-7E02-4D43-A55F-09C82D7B8F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581" y="2661840"/>
            <a:ext cx="8916838" cy="4196160"/>
          </a:xfrm>
          <a:prstGeom prst="rect">
            <a:avLst/>
          </a:prstGeom>
        </p:spPr>
      </p:pic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6AD3D4BE-5761-46E8-BE2A-01F080052360}"/>
              </a:ext>
            </a:extLst>
          </p:cNvPr>
          <p:cNvSpPr/>
          <p:nvPr/>
        </p:nvSpPr>
        <p:spPr>
          <a:xfrm>
            <a:off x="4626684" y="3751050"/>
            <a:ext cx="2455879" cy="2692882"/>
          </a:xfrm>
          <a:custGeom>
            <a:avLst/>
            <a:gdLst>
              <a:gd name="connsiteX0" fmla="*/ 2153678 w 2455879"/>
              <a:gd name="connsiteY0" fmla="*/ 2692882 h 2692882"/>
              <a:gd name="connsiteX1" fmla="*/ 2145052 w 2455879"/>
              <a:gd name="connsiteY1" fmla="*/ 2520354 h 2692882"/>
              <a:gd name="connsiteX2" fmla="*/ 2403844 w 2455879"/>
              <a:gd name="connsiteY2" fmla="*/ 2442716 h 2692882"/>
              <a:gd name="connsiteX3" fmla="*/ 2455603 w 2455879"/>
              <a:gd name="connsiteY3" fmla="*/ 2321946 h 2692882"/>
              <a:gd name="connsiteX4" fmla="*/ 2421097 w 2455879"/>
              <a:gd name="connsiteY4" fmla="*/ 2166671 h 2692882"/>
              <a:gd name="connsiteX5" fmla="*/ 2352086 w 2455879"/>
              <a:gd name="connsiteY5" fmla="*/ 2011395 h 2692882"/>
              <a:gd name="connsiteX6" fmla="*/ 2248569 w 2455879"/>
              <a:gd name="connsiteY6" fmla="*/ 1795735 h 2692882"/>
              <a:gd name="connsiteX7" fmla="*/ 2170931 w 2455879"/>
              <a:gd name="connsiteY7" fmla="*/ 1174633 h 2692882"/>
              <a:gd name="connsiteX8" fmla="*/ 2291701 w 2455879"/>
              <a:gd name="connsiteY8" fmla="*/ 484520 h 2692882"/>
              <a:gd name="connsiteX9" fmla="*/ 2024282 w 2455879"/>
              <a:gd name="connsiteY9" fmla="*/ 217101 h 2692882"/>
              <a:gd name="connsiteX10" fmla="*/ 1765490 w 2455879"/>
              <a:gd name="connsiteY10" fmla="*/ 406882 h 2692882"/>
              <a:gd name="connsiteX11" fmla="*/ 1411807 w 2455879"/>
              <a:gd name="connsiteY11" fmla="*/ 320618 h 2692882"/>
              <a:gd name="connsiteX12" fmla="*/ 1437686 w 2455879"/>
              <a:gd name="connsiteY12" fmla="*/ 1441 h 2692882"/>
              <a:gd name="connsiteX13" fmla="*/ 954607 w 2455879"/>
              <a:gd name="connsiteY13" fmla="*/ 199848 h 2692882"/>
              <a:gd name="connsiteX14" fmla="*/ 480154 w 2455879"/>
              <a:gd name="connsiteY14" fmla="*/ 130837 h 2692882"/>
              <a:gd name="connsiteX15" fmla="*/ 91965 w 2455879"/>
              <a:gd name="connsiteY15" fmla="*/ 18693 h 2692882"/>
              <a:gd name="connsiteX16" fmla="*/ 22954 w 2455879"/>
              <a:gd name="connsiteY16" fmla="*/ 441388 h 2692882"/>
              <a:gd name="connsiteX17" fmla="*/ 411142 w 2455879"/>
              <a:gd name="connsiteY17" fmla="*/ 829576 h 2692882"/>
              <a:gd name="connsiteX18" fmla="*/ 790705 w 2455879"/>
              <a:gd name="connsiteY18" fmla="*/ 1226392 h 2692882"/>
              <a:gd name="connsiteX19" fmla="*/ 971859 w 2455879"/>
              <a:gd name="connsiteY19" fmla="*/ 1726724 h 2692882"/>
              <a:gd name="connsiteX20" fmla="*/ 954607 w 2455879"/>
              <a:gd name="connsiteY20" fmla="*/ 2089033 h 2692882"/>
              <a:gd name="connsiteX21" fmla="*/ 859716 w 2455879"/>
              <a:gd name="connsiteY21" fmla="*/ 2425463 h 269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455879" h="2692882">
                <a:moveTo>
                  <a:pt x="2153678" y="2692882"/>
                </a:moveTo>
                <a:cubicBezTo>
                  <a:pt x="2128518" y="2627465"/>
                  <a:pt x="2103358" y="2562048"/>
                  <a:pt x="2145052" y="2520354"/>
                </a:cubicBezTo>
                <a:cubicBezTo>
                  <a:pt x="2186746" y="2478660"/>
                  <a:pt x="2352085" y="2475784"/>
                  <a:pt x="2403844" y="2442716"/>
                </a:cubicBezTo>
                <a:cubicBezTo>
                  <a:pt x="2455603" y="2409648"/>
                  <a:pt x="2452728" y="2367953"/>
                  <a:pt x="2455603" y="2321946"/>
                </a:cubicBezTo>
                <a:cubicBezTo>
                  <a:pt x="2458478" y="2275939"/>
                  <a:pt x="2438350" y="2218429"/>
                  <a:pt x="2421097" y="2166671"/>
                </a:cubicBezTo>
                <a:cubicBezTo>
                  <a:pt x="2403844" y="2114912"/>
                  <a:pt x="2380841" y="2073218"/>
                  <a:pt x="2352086" y="2011395"/>
                </a:cubicBezTo>
                <a:cubicBezTo>
                  <a:pt x="2323331" y="1949572"/>
                  <a:pt x="2278761" y="1935195"/>
                  <a:pt x="2248569" y="1795735"/>
                </a:cubicBezTo>
                <a:cubicBezTo>
                  <a:pt x="2218377" y="1656275"/>
                  <a:pt x="2163742" y="1393169"/>
                  <a:pt x="2170931" y="1174633"/>
                </a:cubicBezTo>
                <a:cubicBezTo>
                  <a:pt x="2178120" y="956097"/>
                  <a:pt x="2316143" y="644109"/>
                  <a:pt x="2291701" y="484520"/>
                </a:cubicBezTo>
                <a:cubicBezTo>
                  <a:pt x="2267260" y="324931"/>
                  <a:pt x="2111984" y="230041"/>
                  <a:pt x="2024282" y="217101"/>
                </a:cubicBezTo>
                <a:cubicBezTo>
                  <a:pt x="1936580" y="204161"/>
                  <a:pt x="1867569" y="389629"/>
                  <a:pt x="1765490" y="406882"/>
                </a:cubicBezTo>
                <a:cubicBezTo>
                  <a:pt x="1663411" y="424135"/>
                  <a:pt x="1466441" y="388191"/>
                  <a:pt x="1411807" y="320618"/>
                </a:cubicBezTo>
                <a:cubicBezTo>
                  <a:pt x="1357173" y="253045"/>
                  <a:pt x="1513886" y="21569"/>
                  <a:pt x="1437686" y="1441"/>
                </a:cubicBezTo>
                <a:cubicBezTo>
                  <a:pt x="1361486" y="-18687"/>
                  <a:pt x="1114196" y="178282"/>
                  <a:pt x="954607" y="199848"/>
                </a:cubicBezTo>
                <a:cubicBezTo>
                  <a:pt x="795018" y="221414"/>
                  <a:pt x="623928" y="161029"/>
                  <a:pt x="480154" y="130837"/>
                </a:cubicBezTo>
                <a:cubicBezTo>
                  <a:pt x="336380" y="100645"/>
                  <a:pt x="168165" y="-33066"/>
                  <a:pt x="91965" y="18693"/>
                </a:cubicBezTo>
                <a:cubicBezTo>
                  <a:pt x="15765" y="70451"/>
                  <a:pt x="-30242" y="306241"/>
                  <a:pt x="22954" y="441388"/>
                </a:cubicBezTo>
                <a:cubicBezTo>
                  <a:pt x="76150" y="576535"/>
                  <a:pt x="283183" y="698742"/>
                  <a:pt x="411142" y="829576"/>
                </a:cubicBezTo>
                <a:cubicBezTo>
                  <a:pt x="539101" y="960410"/>
                  <a:pt x="697252" y="1076867"/>
                  <a:pt x="790705" y="1226392"/>
                </a:cubicBezTo>
                <a:cubicBezTo>
                  <a:pt x="884158" y="1375917"/>
                  <a:pt x="944542" y="1582950"/>
                  <a:pt x="971859" y="1726724"/>
                </a:cubicBezTo>
                <a:cubicBezTo>
                  <a:pt x="999176" y="1870497"/>
                  <a:pt x="973297" y="1972577"/>
                  <a:pt x="954607" y="2089033"/>
                </a:cubicBezTo>
                <a:cubicBezTo>
                  <a:pt x="935917" y="2205489"/>
                  <a:pt x="897816" y="2315476"/>
                  <a:pt x="859716" y="242546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31439D2D-494D-4E3E-90D1-60C7DA35D520}"/>
              </a:ext>
            </a:extLst>
          </p:cNvPr>
          <p:cNvSpPr/>
          <p:nvPr/>
        </p:nvSpPr>
        <p:spPr>
          <a:xfrm>
            <a:off x="3355675" y="3286664"/>
            <a:ext cx="3916393" cy="3062378"/>
          </a:xfrm>
          <a:custGeom>
            <a:avLst/>
            <a:gdLst>
              <a:gd name="connsiteX0" fmla="*/ 3579963 w 3916393"/>
              <a:gd name="connsiteY0" fmla="*/ 3062378 h 3062378"/>
              <a:gd name="connsiteX1" fmla="*/ 3269412 w 3916393"/>
              <a:gd name="connsiteY1" fmla="*/ 3053751 h 3062378"/>
              <a:gd name="connsiteX2" fmla="*/ 3062378 w 3916393"/>
              <a:gd name="connsiteY2" fmla="*/ 2889849 h 3062378"/>
              <a:gd name="connsiteX3" fmla="*/ 2820838 w 3916393"/>
              <a:gd name="connsiteY3" fmla="*/ 2579298 h 3062378"/>
              <a:gd name="connsiteX4" fmla="*/ 2527540 w 3916393"/>
              <a:gd name="connsiteY4" fmla="*/ 2587925 h 3062378"/>
              <a:gd name="connsiteX5" fmla="*/ 2389517 w 3916393"/>
              <a:gd name="connsiteY5" fmla="*/ 2587925 h 3062378"/>
              <a:gd name="connsiteX6" fmla="*/ 2182483 w 3916393"/>
              <a:gd name="connsiteY6" fmla="*/ 2553419 h 3062378"/>
              <a:gd name="connsiteX7" fmla="*/ 1975450 w 3916393"/>
              <a:gd name="connsiteY7" fmla="*/ 2346385 h 3062378"/>
              <a:gd name="connsiteX8" fmla="*/ 1630393 w 3916393"/>
              <a:gd name="connsiteY8" fmla="*/ 2372264 h 3062378"/>
              <a:gd name="connsiteX9" fmla="*/ 1293963 w 3916393"/>
              <a:gd name="connsiteY9" fmla="*/ 2268747 h 3062378"/>
              <a:gd name="connsiteX10" fmla="*/ 1000665 w 3916393"/>
              <a:gd name="connsiteY10" fmla="*/ 2286000 h 3062378"/>
              <a:gd name="connsiteX11" fmla="*/ 664234 w 3916393"/>
              <a:gd name="connsiteY11" fmla="*/ 2277374 h 3062378"/>
              <a:gd name="connsiteX12" fmla="*/ 569344 w 3916393"/>
              <a:gd name="connsiteY12" fmla="*/ 2234242 h 3062378"/>
              <a:gd name="connsiteX13" fmla="*/ 181155 w 3916393"/>
              <a:gd name="connsiteY13" fmla="*/ 2070340 h 3062378"/>
              <a:gd name="connsiteX14" fmla="*/ 0 w 3916393"/>
              <a:gd name="connsiteY14" fmla="*/ 1820174 h 3062378"/>
              <a:gd name="connsiteX15" fmla="*/ 69012 w 3916393"/>
              <a:gd name="connsiteY15" fmla="*/ 1604513 h 3062378"/>
              <a:gd name="connsiteX16" fmla="*/ 345057 w 3916393"/>
              <a:gd name="connsiteY16" fmla="*/ 1656272 h 3062378"/>
              <a:gd name="connsiteX17" fmla="*/ 759125 w 3916393"/>
              <a:gd name="connsiteY17" fmla="*/ 1820174 h 3062378"/>
              <a:gd name="connsiteX18" fmla="*/ 1086929 w 3916393"/>
              <a:gd name="connsiteY18" fmla="*/ 1828800 h 3062378"/>
              <a:gd name="connsiteX19" fmla="*/ 1224951 w 3916393"/>
              <a:gd name="connsiteY19" fmla="*/ 1828800 h 3062378"/>
              <a:gd name="connsiteX20" fmla="*/ 1613140 w 3916393"/>
              <a:gd name="connsiteY20" fmla="*/ 1854679 h 3062378"/>
              <a:gd name="connsiteX21" fmla="*/ 2087593 w 3916393"/>
              <a:gd name="connsiteY21" fmla="*/ 2009955 h 3062378"/>
              <a:gd name="connsiteX22" fmla="*/ 2493034 w 3916393"/>
              <a:gd name="connsiteY22" fmla="*/ 2182483 h 3062378"/>
              <a:gd name="connsiteX23" fmla="*/ 2562046 w 3916393"/>
              <a:gd name="connsiteY23" fmla="*/ 2208362 h 3062378"/>
              <a:gd name="connsiteX24" fmla="*/ 2613804 w 3916393"/>
              <a:gd name="connsiteY24" fmla="*/ 2225615 h 3062378"/>
              <a:gd name="connsiteX25" fmla="*/ 3027872 w 3916393"/>
              <a:gd name="connsiteY25" fmla="*/ 2337759 h 3062378"/>
              <a:gd name="connsiteX26" fmla="*/ 3122763 w 3916393"/>
              <a:gd name="connsiteY26" fmla="*/ 2355011 h 3062378"/>
              <a:gd name="connsiteX27" fmla="*/ 3502325 w 3916393"/>
              <a:gd name="connsiteY27" fmla="*/ 2389517 h 3062378"/>
              <a:gd name="connsiteX28" fmla="*/ 3640348 w 3916393"/>
              <a:gd name="connsiteY28" fmla="*/ 2389517 h 3062378"/>
              <a:gd name="connsiteX29" fmla="*/ 3916393 w 3916393"/>
              <a:gd name="connsiteY29" fmla="*/ 2199736 h 3062378"/>
              <a:gd name="connsiteX30" fmla="*/ 3890514 w 3916393"/>
              <a:gd name="connsiteY30" fmla="*/ 2001328 h 3062378"/>
              <a:gd name="connsiteX31" fmla="*/ 3424687 w 3916393"/>
              <a:gd name="connsiteY31" fmla="*/ 2001328 h 3062378"/>
              <a:gd name="connsiteX32" fmla="*/ 3071004 w 3916393"/>
              <a:gd name="connsiteY32" fmla="*/ 1992702 h 3062378"/>
              <a:gd name="connsiteX33" fmla="*/ 2725948 w 3916393"/>
              <a:gd name="connsiteY33" fmla="*/ 1846053 h 3062378"/>
              <a:gd name="connsiteX34" fmla="*/ 2648310 w 3916393"/>
              <a:gd name="connsiteY34" fmla="*/ 1794294 h 3062378"/>
              <a:gd name="connsiteX35" fmla="*/ 2493034 w 3916393"/>
              <a:gd name="connsiteY35" fmla="*/ 1639019 h 3062378"/>
              <a:gd name="connsiteX36" fmla="*/ 2234242 w 3916393"/>
              <a:gd name="connsiteY36" fmla="*/ 1449238 h 3062378"/>
              <a:gd name="connsiteX37" fmla="*/ 2165231 w 3916393"/>
              <a:gd name="connsiteY37" fmla="*/ 1224951 h 3062378"/>
              <a:gd name="connsiteX38" fmla="*/ 1889185 w 3916393"/>
              <a:gd name="connsiteY38" fmla="*/ 1250830 h 3062378"/>
              <a:gd name="connsiteX39" fmla="*/ 1673525 w 3916393"/>
              <a:gd name="connsiteY39" fmla="*/ 1457864 h 3062378"/>
              <a:gd name="connsiteX40" fmla="*/ 1561382 w 3916393"/>
              <a:gd name="connsiteY40" fmla="*/ 1466491 h 3062378"/>
              <a:gd name="connsiteX41" fmla="*/ 1362974 w 3916393"/>
              <a:gd name="connsiteY41" fmla="*/ 1466491 h 3062378"/>
              <a:gd name="connsiteX42" fmla="*/ 1216325 w 3916393"/>
              <a:gd name="connsiteY42" fmla="*/ 1475117 h 3062378"/>
              <a:gd name="connsiteX43" fmla="*/ 931653 w 3916393"/>
              <a:gd name="connsiteY43" fmla="*/ 1475117 h 3062378"/>
              <a:gd name="connsiteX44" fmla="*/ 560717 w 3916393"/>
              <a:gd name="connsiteY44" fmla="*/ 1431985 h 3062378"/>
              <a:gd name="connsiteX45" fmla="*/ 362310 w 3916393"/>
              <a:gd name="connsiteY45" fmla="*/ 1268083 h 3062378"/>
              <a:gd name="connsiteX46" fmla="*/ 310551 w 3916393"/>
              <a:gd name="connsiteY46" fmla="*/ 1035170 h 3062378"/>
              <a:gd name="connsiteX47" fmla="*/ 370936 w 3916393"/>
              <a:gd name="connsiteY47" fmla="*/ 724619 h 3062378"/>
              <a:gd name="connsiteX48" fmla="*/ 569344 w 3916393"/>
              <a:gd name="connsiteY48" fmla="*/ 897147 h 3062378"/>
              <a:gd name="connsiteX49" fmla="*/ 957533 w 3916393"/>
              <a:gd name="connsiteY49" fmla="*/ 1035170 h 3062378"/>
              <a:gd name="connsiteX50" fmla="*/ 1095555 w 3916393"/>
              <a:gd name="connsiteY50" fmla="*/ 1035170 h 3062378"/>
              <a:gd name="connsiteX51" fmla="*/ 1423359 w 3916393"/>
              <a:gd name="connsiteY51" fmla="*/ 1069676 h 3062378"/>
              <a:gd name="connsiteX52" fmla="*/ 1587261 w 3916393"/>
              <a:gd name="connsiteY52" fmla="*/ 992038 h 3062378"/>
              <a:gd name="connsiteX53" fmla="*/ 1708031 w 3916393"/>
              <a:gd name="connsiteY53" fmla="*/ 802257 h 3062378"/>
              <a:gd name="connsiteX54" fmla="*/ 1802921 w 3916393"/>
              <a:gd name="connsiteY54" fmla="*/ 759125 h 3062378"/>
              <a:gd name="connsiteX55" fmla="*/ 1863306 w 3916393"/>
              <a:gd name="connsiteY55" fmla="*/ 810883 h 3062378"/>
              <a:gd name="connsiteX56" fmla="*/ 1966823 w 3916393"/>
              <a:gd name="connsiteY56" fmla="*/ 974785 h 3062378"/>
              <a:gd name="connsiteX57" fmla="*/ 2044461 w 3916393"/>
              <a:gd name="connsiteY57" fmla="*/ 1000664 h 3062378"/>
              <a:gd name="connsiteX58" fmla="*/ 2199736 w 3916393"/>
              <a:gd name="connsiteY58" fmla="*/ 966159 h 3062378"/>
              <a:gd name="connsiteX59" fmla="*/ 2277374 w 3916393"/>
              <a:gd name="connsiteY59" fmla="*/ 923027 h 3062378"/>
              <a:gd name="connsiteX60" fmla="*/ 2458529 w 3916393"/>
              <a:gd name="connsiteY60" fmla="*/ 785004 h 3062378"/>
              <a:gd name="connsiteX61" fmla="*/ 2605178 w 3916393"/>
              <a:gd name="connsiteY61" fmla="*/ 741872 h 3062378"/>
              <a:gd name="connsiteX62" fmla="*/ 2656936 w 3916393"/>
              <a:gd name="connsiteY62" fmla="*/ 940279 h 3062378"/>
              <a:gd name="connsiteX63" fmla="*/ 2760453 w 3916393"/>
              <a:gd name="connsiteY63" fmla="*/ 1207698 h 3062378"/>
              <a:gd name="connsiteX64" fmla="*/ 2932982 w 3916393"/>
              <a:gd name="connsiteY64" fmla="*/ 1388853 h 3062378"/>
              <a:gd name="connsiteX65" fmla="*/ 3122763 w 3916393"/>
              <a:gd name="connsiteY65" fmla="*/ 1406106 h 3062378"/>
              <a:gd name="connsiteX66" fmla="*/ 3312544 w 3916393"/>
              <a:gd name="connsiteY66" fmla="*/ 1423359 h 3062378"/>
              <a:gd name="connsiteX67" fmla="*/ 3519578 w 3916393"/>
              <a:gd name="connsiteY67" fmla="*/ 1362974 h 3062378"/>
              <a:gd name="connsiteX68" fmla="*/ 3761117 w 3916393"/>
              <a:gd name="connsiteY68" fmla="*/ 1181819 h 3062378"/>
              <a:gd name="connsiteX69" fmla="*/ 3623095 w 3916393"/>
              <a:gd name="connsiteY69" fmla="*/ 1069676 h 3062378"/>
              <a:gd name="connsiteX70" fmla="*/ 3191774 w 3916393"/>
              <a:gd name="connsiteY70" fmla="*/ 871268 h 3062378"/>
              <a:gd name="connsiteX71" fmla="*/ 3105510 w 3916393"/>
              <a:gd name="connsiteY71" fmla="*/ 595223 h 3062378"/>
              <a:gd name="connsiteX72" fmla="*/ 3191774 w 3916393"/>
              <a:gd name="connsiteY72" fmla="*/ 379562 h 3062378"/>
              <a:gd name="connsiteX73" fmla="*/ 2993367 w 3916393"/>
              <a:gd name="connsiteY73" fmla="*/ 258793 h 3062378"/>
              <a:gd name="connsiteX74" fmla="*/ 2898476 w 3916393"/>
              <a:gd name="connsiteY74" fmla="*/ 163902 h 3062378"/>
              <a:gd name="connsiteX75" fmla="*/ 2820838 w 3916393"/>
              <a:gd name="connsiteY75" fmla="*/ 267419 h 3062378"/>
              <a:gd name="connsiteX76" fmla="*/ 2631057 w 3916393"/>
              <a:gd name="connsiteY76" fmla="*/ 405442 h 3062378"/>
              <a:gd name="connsiteX77" fmla="*/ 2398144 w 3916393"/>
              <a:gd name="connsiteY77" fmla="*/ 465827 h 3062378"/>
              <a:gd name="connsiteX78" fmla="*/ 2268748 w 3916393"/>
              <a:gd name="connsiteY78" fmla="*/ 500332 h 3062378"/>
              <a:gd name="connsiteX79" fmla="*/ 2061714 w 3916393"/>
              <a:gd name="connsiteY79" fmla="*/ 491706 h 3062378"/>
              <a:gd name="connsiteX80" fmla="*/ 2070340 w 3916393"/>
              <a:gd name="connsiteY80" fmla="*/ 353683 h 3062378"/>
              <a:gd name="connsiteX81" fmla="*/ 2061714 w 3916393"/>
              <a:gd name="connsiteY81" fmla="*/ 267419 h 3062378"/>
              <a:gd name="connsiteX82" fmla="*/ 1906438 w 3916393"/>
              <a:gd name="connsiteY82" fmla="*/ 241540 h 3062378"/>
              <a:gd name="connsiteX83" fmla="*/ 1733910 w 3916393"/>
              <a:gd name="connsiteY83" fmla="*/ 232913 h 3062378"/>
              <a:gd name="connsiteX84" fmla="*/ 1509623 w 3916393"/>
              <a:gd name="connsiteY84" fmla="*/ 155276 h 3062378"/>
              <a:gd name="connsiteX85" fmla="*/ 1354348 w 3916393"/>
              <a:gd name="connsiteY85" fmla="*/ 0 h 3062378"/>
              <a:gd name="connsiteX86" fmla="*/ 1354348 w 3916393"/>
              <a:gd name="connsiteY86" fmla="*/ 0 h 306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916393" h="3062378">
                <a:moveTo>
                  <a:pt x="3579963" y="3062378"/>
                </a:moveTo>
                <a:lnTo>
                  <a:pt x="3269412" y="3053751"/>
                </a:lnTo>
                <a:lnTo>
                  <a:pt x="3062378" y="2889849"/>
                </a:lnTo>
                <a:lnTo>
                  <a:pt x="2820838" y="2579298"/>
                </a:lnTo>
                <a:lnTo>
                  <a:pt x="2527540" y="2587925"/>
                </a:lnTo>
                <a:lnTo>
                  <a:pt x="2389517" y="2587925"/>
                </a:lnTo>
                <a:lnTo>
                  <a:pt x="2182483" y="2553419"/>
                </a:lnTo>
                <a:lnTo>
                  <a:pt x="1975450" y="2346385"/>
                </a:lnTo>
                <a:lnTo>
                  <a:pt x="1630393" y="2372264"/>
                </a:lnTo>
                <a:lnTo>
                  <a:pt x="1293963" y="2268747"/>
                </a:lnTo>
                <a:lnTo>
                  <a:pt x="1000665" y="2286000"/>
                </a:lnTo>
                <a:lnTo>
                  <a:pt x="664234" y="2277374"/>
                </a:lnTo>
                <a:lnTo>
                  <a:pt x="569344" y="2234242"/>
                </a:lnTo>
                <a:lnTo>
                  <a:pt x="181155" y="2070340"/>
                </a:lnTo>
                <a:lnTo>
                  <a:pt x="0" y="1820174"/>
                </a:lnTo>
                <a:lnTo>
                  <a:pt x="69012" y="1604513"/>
                </a:lnTo>
                <a:lnTo>
                  <a:pt x="345057" y="1656272"/>
                </a:lnTo>
                <a:lnTo>
                  <a:pt x="759125" y="1820174"/>
                </a:lnTo>
                <a:lnTo>
                  <a:pt x="1086929" y="1828800"/>
                </a:lnTo>
                <a:lnTo>
                  <a:pt x="1224951" y="1828800"/>
                </a:lnTo>
                <a:lnTo>
                  <a:pt x="1613140" y="1854679"/>
                </a:lnTo>
                <a:lnTo>
                  <a:pt x="2087593" y="2009955"/>
                </a:lnTo>
                <a:lnTo>
                  <a:pt x="2493034" y="2182483"/>
                </a:lnTo>
                <a:lnTo>
                  <a:pt x="2562046" y="2208362"/>
                </a:lnTo>
                <a:cubicBezTo>
                  <a:pt x="2579172" y="2214479"/>
                  <a:pt x="2613804" y="2225615"/>
                  <a:pt x="2613804" y="2225615"/>
                </a:cubicBezTo>
                <a:lnTo>
                  <a:pt x="3027872" y="2337759"/>
                </a:lnTo>
                <a:lnTo>
                  <a:pt x="3122763" y="2355011"/>
                </a:lnTo>
                <a:lnTo>
                  <a:pt x="3502325" y="2389517"/>
                </a:lnTo>
                <a:lnTo>
                  <a:pt x="3640348" y="2389517"/>
                </a:lnTo>
                <a:lnTo>
                  <a:pt x="3916393" y="2199736"/>
                </a:lnTo>
                <a:lnTo>
                  <a:pt x="3890514" y="2001328"/>
                </a:lnTo>
                <a:lnTo>
                  <a:pt x="3424687" y="2001328"/>
                </a:lnTo>
                <a:lnTo>
                  <a:pt x="3071004" y="1992702"/>
                </a:lnTo>
                <a:lnTo>
                  <a:pt x="2725948" y="1846053"/>
                </a:lnTo>
                <a:cubicBezTo>
                  <a:pt x="2660331" y="1799184"/>
                  <a:pt x="2687687" y="1813984"/>
                  <a:pt x="2648310" y="1794294"/>
                </a:cubicBezTo>
                <a:lnTo>
                  <a:pt x="2493034" y="1639019"/>
                </a:lnTo>
                <a:lnTo>
                  <a:pt x="2234242" y="1449238"/>
                </a:lnTo>
                <a:lnTo>
                  <a:pt x="2165231" y="1224951"/>
                </a:lnTo>
                <a:lnTo>
                  <a:pt x="1889185" y="1250830"/>
                </a:lnTo>
                <a:lnTo>
                  <a:pt x="1673525" y="1457864"/>
                </a:lnTo>
                <a:cubicBezTo>
                  <a:pt x="1584456" y="1467761"/>
                  <a:pt x="1621926" y="1466491"/>
                  <a:pt x="1561382" y="1466491"/>
                </a:cubicBezTo>
                <a:lnTo>
                  <a:pt x="1362974" y="1466491"/>
                </a:lnTo>
                <a:cubicBezTo>
                  <a:pt x="1227840" y="1475500"/>
                  <a:pt x="1276806" y="1475117"/>
                  <a:pt x="1216325" y="1475117"/>
                </a:cubicBezTo>
                <a:lnTo>
                  <a:pt x="931653" y="1475117"/>
                </a:lnTo>
                <a:lnTo>
                  <a:pt x="560717" y="1431985"/>
                </a:lnTo>
                <a:lnTo>
                  <a:pt x="362310" y="1268083"/>
                </a:lnTo>
                <a:lnTo>
                  <a:pt x="310551" y="1035170"/>
                </a:lnTo>
                <a:lnTo>
                  <a:pt x="370936" y="724619"/>
                </a:lnTo>
                <a:lnTo>
                  <a:pt x="569344" y="897147"/>
                </a:lnTo>
                <a:lnTo>
                  <a:pt x="957533" y="1035170"/>
                </a:lnTo>
                <a:lnTo>
                  <a:pt x="1095555" y="1035170"/>
                </a:lnTo>
                <a:lnTo>
                  <a:pt x="1423359" y="1069676"/>
                </a:lnTo>
                <a:lnTo>
                  <a:pt x="1587261" y="992038"/>
                </a:lnTo>
                <a:lnTo>
                  <a:pt x="1708031" y="802257"/>
                </a:lnTo>
                <a:lnTo>
                  <a:pt x="1802921" y="759125"/>
                </a:lnTo>
                <a:lnTo>
                  <a:pt x="1863306" y="810883"/>
                </a:lnTo>
                <a:lnTo>
                  <a:pt x="1966823" y="974785"/>
                </a:lnTo>
                <a:lnTo>
                  <a:pt x="2044461" y="1000664"/>
                </a:lnTo>
                <a:lnTo>
                  <a:pt x="2199736" y="966159"/>
                </a:lnTo>
                <a:cubicBezTo>
                  <a:pt x="2264801" y="919684"/>
                  <a:pt x="2235385" y="923027"/>
                  <a:pt x="2277374" y="923027"/>
                </a:cubicBezTo>
                <a:lnTo>
                  <a:pt x="2458529" y="785004"/>
                </a:lnTo>
                <a:lnTo>
                  <a:pt x="2605178" y="741872"/>
                </a:lnTo>
                <a:lnTo>
                  <a:pt x="2656936" y="940279"/>
                </a:lnTo>
                <a:lnTo>
                  <a:pt x="2760453" y="1207698"/>
                </a:lnTo>
                <a:lnTo>
                  <a:pt x="2932982" y="1388853"/>
                </a:lnTo>
                <a:cubicBezTo>
                  <a:pt x="3047110" y="1414215"/>
                  <a:pt x="2984109" y="1406106"/>
                  <a:pt x="3122763" y="1406106"/>
                </a:cubicBezTo>
                <a:lnTo>
                  <a:pt x="3312544" y="1423359"/>
                </a:lnTo>
                <a:lnTo>
                  <a:pt x="3519578" y="1362974"/>
                </a:lnTo>
                <a:lnTo>
                  <a:pt x="3761117" y="1181819"/>
                </a:lnTo>
                <a:lnTo>
                  <a:pt x="3623095" y="1069676"/>
                </a:lnTo>
                <a:lnTo>
                  <a:pt x="3191774" y="871268"/>
                </a:lnTo>
                <a:lnTo>
                  <a:pt x="3105510" y="595223"/>
                </a:lnTo>
                <a:lnTo>
                  <a:pt x="3191774" y="379562"/>
                </a:lnTo>
                <a:lnTo>
                  <a:pt x="2993367" y="258793"/>
                </a:lnTo>
                <a:lnTo>
                  <a:pt x="2898476" y="163902"/>
                </a:lnTo>
                <a:lnTo>
                  <a:pt x="2820838" y="267419"/>
                </a:lnTo>
                <a:lnTo>
                  <a:pt x="2631057" y="405442"/>
                </a:lnTo>
                <a:lnTo>
                  <a:pt x="2398144" y="465827"/>
                </a:lnTo>
                <a:lnTo>
                  <a:pt x="2268748" y="500332"/>
                </a:lnTo>
                <a:lnTo>
                  <a:pt x="2061714" y="491706"/>
                </a:lnTo>
                <a:lnTo>
                  <a:pt x="2070340" y="353683"/>
                </a:lnTo>
                <a:lnTo>
                  <a:pt x="2061714" y="267419"/>
                </a:lnTo>
                <a:lnTo>
                  <a:pt x="1906438" y="241540"/>
                </a:lnTo>
                <a:lnTo>
                  <a:pt x="1733910" y="232913"/>
                </a:lnTo>
                <a:lnTo>
                  <a:pt x="1509623" y="155276"/>
                </a:lnTo>
                <a:lnTo>
                  <a:pt x="1354348" y="0"/>
                </a:lnTo>
                <a:lnTo>
                  <a:pt x="1354348" y="0"/>
                </a:ln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80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Rámcový postup prací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7917"/>
            <a:ext cx="10896600" cy="5159046"/>
          </a:xfrm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cs-CZ" b="1" dirty="0"/>
              <a:t>Vlastní mapování</a:t>
            </a:r>
          </a:p>
          <a:p>
            <a:pPr lvl="1"/>
            <a:r>
              <a:rPr lang="cs-CZ" b="1" dirty="0"/>
              <a:t>Prochází se terén</a:t>
            </a:r>
          </a:p>
          <a:p>
            <a:pPr lvl="2"/>
            <a:r>
              <a:rPr lang="cs-CZ" sz="2400" b="1" dirty="0"/>
              <a:t>Krajina se „pročesává“ místo od místa</a:t>
            </a:r>
          </a:p>
          <a:p>
            <a:pPr lvl="2"/>
            <a:r>
              <a:rPr lang="cs-CZ" sz="2400" b="1" dirty="0"/>
              <a:t>Prochází se krajina tak, aby bylo vidět na tak vzdálené místo, na které uvidím, až se budu vracet – jen to zaručí, že nic „neminu, nezanedbám“</a:t>
            </a:r>
          </a:p>
          <a:p>
            <a:pPr lvl="1"/>
            <a:r>
              <a:rPr lang="cs-CZ" b="1" dirty="0"/>
              <a:t>Klasifikují se společenstva</a:t>
            </a:r>
          </a:p>
          <a:p>
            <a:pPr lvl="1"/>
            <a:r>
              <a:rPr lang="cs-CZ" b="1" dirty="0"/>
              <a:t>Vymezují se jejich hranice v terénu a průběh hranic se zakresluje do mapy</a:t>
            </a:r>
          </a:p>
          <a:p>
            <a:pPr lvl="1"/>
            <a:endParaRPr lang="cs-CZ" b="1" dirty="0"/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580426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49781B-EDE1-478C-842B-F3A974981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5374" y="2449901"/>
            <a:ext cx="9144000" cy="1689789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+mn-lt"/>
              </a:rPr>
              <a:t>A co když mapovat nemůžu?</a:t>
            </a:r>
            <a:br>
              <a:rPr lang="cs-CZ" b="1" dirty="0">
                <a:latin typeface="+mn-lt"/>
              </a:rPr>
            </a:br>
            <a:br>
              <a:rPr lang="cs-CZ" b="1" dirty="0">
                <a:latin typeface="+mn-lt"/>
              </a:rPr>
            </a:br>
            <a:r>
              <a:rPr lang="cs-CZ" sz="4000" dirty="0">
                <a:latin typeface="+mn-lt"/>
              </a:rPr>
              <a:t>(zadání studie v lednu, mapa nutná okamžitě, mapuje se obrovské území v krátkém časovém horizontu…)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774AE98-9351-44CF-9B19-35FDB6006417}"/>
              </a:ext>
            </a:extLst>
          </p:cNvPr>
          <p:cNvSpPr txBox="1"/>
          <p:nvPr/>
        </p:nvSpPr>
        <p:spPr>
          <a:xfrm>
            <a:off x="3847381" y="4623758"/>
            <a:ext cx="4925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 err="1">
                <a:ea typeface="+mj-ea"/>
                <a:cs typeface="+mj-cs"/>
              </a:rPr>
              <a:t>Prů</a:t>
            </a:r>
            <a:r>
              <a:rPr lang="cs-CZ" sz="5400" b="1" dirty="0">
                <a:ea typeface="+mj-ea"/>
                <a:cs typeface="+mj-cs"/>
              </a:rPr>
              <a:t>….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8B242BC-28B8-4FEE-AB09-3FEB2D529AF6}"/>
              </a:ext>
            </a:extLst>
          </p:cNvPr>
          <p:cNvSpPr txBox="1"/>
          <p:nvPr/>
        </p:nvSpPr>
        <p:spPr>
          <a:xfrm>
            <a:off x="4071667" y="4623758"/>
            <a:ext cx="4925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>
                <a:ea typeface="+mj-ea"/>
                <a:cs typeface="+mj-cs"/>
              </a:rPr>
              <a:t>Průšvih</a:t>
            </a:r>
          </a:p>
        </p:txBody>
      </p:sp>
    </p:spTree>
    <p:extLst>
      <p:ext uri="{BB962C8B-B14F-4D97-AF65-F5344CB8AC3E}">
        <p14:creationId xmlns:p14="http://schemas.microsoft.com/office/powerpoint/2010/main" val="300842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49781B-EDE1-478C-842B-F3A974981F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latin typeface="+mn-lt"/>
              </a:rPr>
              <a:t>Základem tvorby vegetační mapy je poctivá </a:t>
            </a:r>
            <a:r>
              <a:rPr lang="cs-CZ" b="1" dirty="0">
                <a:solidFill>
                  <a:srgbClr val="FF0000"/>
                </a:solidFill>
                <a:latin typeface="+mn-lt"/>
              </a:rPr>
              <a:t>terénní práce</a:t>
            </a:r>
            <a:r>
              <a:rPr lang="cs-CZ" b="1" dirty="0"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02790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>
            <a:extLst>
              <a:ext uri="{FF2B5EF4-FFF2-40B4-BE49-F238E27FC236}">
                <a16:creationId xmlns:a16="http://schemas.microsoft.com/office/drawing/2014/main" id="{89372D23-7203-4501-886A-65569670E85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82881" y="819149"/>
            <a:ext cx="3880161" cy="4537856"/>
          </a:xfrm>
        </p:spPr>
        <p:txBody>
          <a:bodyPr>
            <a:normAutofit fontScale="92500" lnSpcReduction="20000"/>
          </a:bodyPr>
          <a:lstStyle/>
          <a:p>
            <a:pPr marL="0" indent="265113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cs-CZ" altLang="en-US" sz="2200" i="1" dirty="0"/>
              <a:t>Přílohy: </a:t>
            </a:r>
          </a:p>
          <a:p>
            <a:pPr marL="457200" indent="-457200">
              <a:lnSpc>
                <a:spcPct val="110000"/>
              </a:lnSpc>
              <a:spcBef>
                <a:spcPct val="0"/>
              </a:spcBef>
              <a:buAutoNum type="arabicPeriod"/>
              <a:defRPr/>
            </a:pPr>
            <a:r>
              <a:rPr lang="cs-CZ" altLang="en-US" sz="2200" b="1" dirty="0"/>
              <a:t>Mapa typů aktuální vegetace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cs-CZ" altLang="en-US" sz="2200" dirty="0"/>
              <a:t>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altLang="en-US" sz="1900" dirty="0"/>
              <a:t>Dle metodiky Vondruškové (1994)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altLang="en-US" sz="1900" dirty="0"/>
              <a:t>Podkladem základní mapa ČR </a:t>
            </a:r>
            <a:r>
              <a:rPr lang="cs-CZ" altLang="en-US" sz="1900" b="1" dirty="0"/>
              <a:t>v měřítku 1 : 10 000 s </a:t>
            </a:r>
            <a:r>
              <a:rPr lang="cs-CZ" altLang="en-US" sz="1900" b="1" dirty="0">
                <a:solidFill>
                  <a:srgbClr val="FF0000"/>
                </a:solidFill>
              </a:rPr>
              <a:t>vyznačením polohy geobiocenologických ploch</a:t>
            </a:r>
            <a:r>
              <a:rPr lang="cs-CZ" altLang="en-US" sz="1900" b="1" dirty="0"/>
              <a:t>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altLang="en-US" sz="1900" dirty="0"/>
              <a:t>Do digitální verze stačí vložit mapu naskenovanou.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sz="1900" dirty="0"/>
              <a:t>Zákres zpracovat </a:t>
            </a:r>
            <a:r>
              <a:rPr lang="cs-CZ" sz="1900" b="1" dirty="0">
                <a:solidFill>
                  <a:srgbClr val="FF0000"/>
                </a:solidFill>
              </a:rPr>
              <a:t>poloprůsvitně</a:t>
            </a:r>
            <a:r>
              <a:rPr lang="cs-CZ" sz="1900" dirty="0"/>
              <a:t>, aby byl vidět podklad základní mapy (vrstevnice, vodní toky, komunikace, zástavba aj.).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sz="1900" dirty="0"/>
              <a:t>Součástí musí být srozumitelná legenda (</a:t>
            </a:r>
            <a:r>
              <a:rPr lang="cs-CZ" sz="1900" b="1" dirty="0">
                <a:solidFill>
                  <a:srgbClr val="FF0000"/>
                </a:solidFill>
              </a:rPr>
              <a:t>obsahuje kódy i názvy jednotek!</a:t>
            </a:r>
            <a:r>
              <a:rPr lang="cs-CZ" sz="1900" dirty="0"/>
              <a:t>)!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BE98A604-BCF0-4F7E-A4E6-46BA83E8BC5D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480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>
                <a:latin typeface="+mn-lt"/>
              </a:rPr>
              <a:t>Zadání seminární práce</a:t>
            </a:r>
            <a:endParaRPr lang="cs-CZ" sz="3600" b="1" dirty="0">
              <a:latin typeface="+mn-lt"/>
            </a:endParaRPr>
          </a:p>
        </p:txBody>
      </p:sp>
      <p:pic>
        <p:nvPicPr>
          <p:cNvPr id="3" name="Obrázek 2" descr="Obsah obrázku text, mapa, atlas, diagram&#10;&#10;Obsah vygenerovaný umělou inteligencí může být nesprávný.">
            <a:extLst>
              <a:ext uri="{FF2B5EF4-FFF2-40B4-BE49-F238E27FC236}">
                <a16:creationId xmlns:a16="http://schemas.microsoft.com/office/drawing/2014/main" id="{DBB3C407-04AA-4007-2E5E-C5304E43D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91" y="1140645"/>
            <a:ext cx="8208010" cy="571735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0CB40C5-7A7A-9A17-D6EC-7ED753DFE723}"/>
              </a:ext>
            </a:extLst>
          </p:cNvPr>
          <p:cNvSpPr txBox="1"/>
          <p:nvPr/>
        </p:nvSpPr>
        <p:spPr>
          <a:xfrm>
            <a:off x="3735237" y="827776"/>
            <a:ext cx="4011283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265113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cs-CZ" altLang="en-US" sz="1800" b="1" dirty="0"/>
              <a:t>Příklad mapy typů aktuální vegetace:</a:t>
            </a:r>
            <a:r>
              <a:rPr lang="cs-CZ" altLang="en-US" sz="1800" dirty="0"/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49781B-EDE1-478C-842B-F3A974981F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latin typeface="+mn-lt"/>
              </a:rPr>
              <a:t>Základem tvorby vegetační mapy je </a:t>
            </a:r>
            <a:r>
              <a:rPr lang="cs-CZ" b="1" dirty="0">
                <a:solidFill>
                  <a:srgbClr val="FF0000"/>
                </a:solidFill>
                <a:latin typeface="+mn-lt"/>
              </a:rPr>
              <a:t>opravdu</a:t>
            </a:r>
            <a:r>
              <a:rPr lang="cs-CZ" b="1" dirty="0">
                <a:latin typeface="+mn-lt"/>
              </a:rPr>
              <a:t> poctivá </a:t>
            </a:r>
            <a:r>
              <a:rPr lang="cs-CZ" b="1" dirty="0">
                <a:solidFill>
                  <a:srgbClr val="FF0000"/>
                </a:solidFill>
                <a:latin typeface="+mn-lt"/>
              </a:rPr>
              <a:t>terénní práce</a:t>
            </a:r>
            <a:r>
              <a:rPr lang="cs-CZ" b="1" dirty="0"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1949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49781B-EDE1-478C-842B-F3A974981F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latin typeface="+mn-lt"/>
              </a:rPr>
              <a:t>Základem tvorby vegetační mapy je </a:t>
            </a:r>
            <a:r>
              <a:rPr lang="cs-CZ" b="1" dirty="0">
                <a:solidFill>
                  <a:srgbClr val="FF0000"/>
                </a:solidFill>
                <a:latin typeface="+mn-lt"/>
              </a:rPr>
              <a:t>opravdu</a:t>
            </a:r>
            <a:r>
              <a:rPr lang="cs-CZ" b="1" dirty="0">
                <a:latin typeface="+mn-lt"/>
              </a:rPr>
              <a:t> poctivá </a:t>
            </a:r>
            <a:r>
              <a:rPr lang="cs-CZ" b="1" dirty="0">
                <a:solidFill>
                  <a:srgbClr val="FF0000"/>
                </a:solidFill>
                <a:latin typeface="+mn-lt"/>
              </a:rPr>
              <a:t>terénní práce</a:t>
            </a:r>
            <a:r>
              <a:rPr lang="cs-CZ" b="1" dirty="0">
                <a:latin typeface="+mn-lt"/>
              </a:rPr>
              <a:t>!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8D62E1E-3329-493D-B836-DDB3E139C128}"/>
              </a:ext>
            </a:extLst>
          </p:cNvPr>
          <p:cNvSpPr txBox="1"/>
          <p:nvPr/>
        </p:nvSpPr>
        <p:spPr>
          <a:xfrm>
            <a:off x="1526875" y="3864634"/>
            <a:ext cx="9161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I když vám leckdo bude tvrdit něco jiného, bude vás dokonce i učit něco jiného a zejména v praxi budete dělat něco zcela jiného</a:t>
            </a:r>
          </a:p>
        </p:txBody>
      </p:sp>
    </p:spTree>
    <p:extLst>
      <p:ext uri="{BB962C8B-B14F-4D97-AF65-F5344CB8AC3E}">
        <p14:creationId xmlns:p14="http://schemas.microsoft.com/office/powerpoint/2010/main" val="4239926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49781B-EDE1-478C-842B-F3A974981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+mn-lt"/>
              </a:rPr>
              <a:t>Motto:</a:t>
            </a:r>
            <a:br>
              <a:rPr lang="cs-CZ" b="1" dirty="0">
                <a:latin typeface="+mn-lt"/>
              </a:rPr>
            </a:br>
            <a:r>
              <a:rPr lang="cs-CZ" b="1" dirty="0">
                <a:latin typeface="+mn-lt"/>
              </a:rPr>
              <a:t>Když už něco dělat principiálně </a:t>
            </a:r>
            <a:r>
              <a:rPr lang="cs-CZ" b="1" dirty="0">
                <a:solidFill>
                  <a:srgbClr val="FF0000"/>
                </a:solidFill>
                <a:latin typeface="+mn-lt"/>
              </a:rPr>
              <a:t>špatně</a:t>
            </a:r>
            <a:r>
              <a:rPr lang="cs-CZ" b="1" dirty="0">
                <a:latin typeface="+mn-lt"/>
              </a:rPr>
              <a:t>, tak to aspoň dělat </a:t>
            </a:r>
            <a:r>
              <a:rPr lang="cs-CZ" b="1" dirty="0">
                <a:solidFill>
                  <a:srgbClr val="FF0000"/>
                </a:solidFill>
                <a:latin typeface="+mn-lt"/>
              </a:rPr>
              <a:t>pořádně</a:t>
            </a:r>
          </a:p>
        </p:txBody>
      </p:sp>
    </p:spTree>
    <p:extLst>
      <p:ext uri="{BB962C8B-B14F-4D97-AF65-F5344CB8AC3E}">
        <p14:creationId xmlns:p14="http://schemas.microsoft.com/office/powerpoint/2010/main" val="3577108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7917"/>
            <a:ext cx="10896600" cy="5159046"/>
          </a:xfrm>
        </p:spPr>
        <p:txBody>
          <a:bodyPr/>
          <a:lstStyle/>
          <a:p>
            <a:pPr lvl="1"/>
            <a:endParaRPr lang="cs-CZ" b="1" dirty="0"/>
          </a:p>
          <a:p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2305211-AD7B-48E0-AEF2-985665D2DC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924" y="1207698"/>
            <a:ext cx="3641352" cy="230325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468822E-C0C1-4037-9C7E-97BF54981C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923564"/>
            <a:ext cx="4196373" cy="593443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Konstrukce geobiocenologické mapy na příkladu NPP Pouzdřanská step-Kolby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8064A5C6-9A39-4F77-AF98-3841F8E7445E}"/>
              </a:ext>
            </a:extLst>
          </p:cNvPr>
          <p:cNvCxnSpPr>
            <a:cxnSpLocks/>
          </p:cNvCxnSpPr>
          <p:nvPr/>
        </p:nvCxnSpPr>
        <p:spPr>
          <a:xfrm flipV="1">
            <a:off x="2631057" y="1035171"/>
            <a:ext cx="1802920" cy="21307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6AEF733C-13DB-4CCE-8076-F77559844E44}"/>
              </a:ext>
            </a:extLst>
          </p:cNvPr>
          <p:cNvCxnSpPr/>
          <p:nvPr/>
        </p:nvCxnSpPr>
        <p:spPr>
          <a:xfrm>
            <a:off x="2631057" y="3165894"/>
            <a:ext cx="1802920" cy="35109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EEDF9C0E-26CB-48EA-8B9A-DC1C5D60A8E5}"/>
              </a:ext>
            </a:extLst>
          </p:cNvPr>
          <p:cNvSpPr txBox="1"/>
          <p:nvPr/>
        </p:nvSpPr>
        <p:spPr>
          <a:xfrm>
            <a:off x="8520723" y="1035171"/>
            <a:ext cx="3610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Základní mapa dostupná zde:</a:t>
            </a:r>
          </a:p>
          <a:p>
            <a:r>
              <a:rPr lang="cs-CZ" dirty="0">
                <a:hlinkClick r:id="rId4"/>
              </a:rPr>
              <a:t>https://ags.cuzk.cz/geoprohlizec/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7227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Základní charakteristiky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7917"/>
            <a:ext cx="10896600" cy="5159046"/>
          </a:xfrm>
        </p:spPr>
        <p:txBody>
          <a:bodyPr/>
          <a:lstStyle/>
          <a:p>
            <a:r>
              <a:rPr lang="cs-CZ" b="1" dirty="0"/>
              <a:t>Bioregion </a:t>
            </a:r>
            <a:r>
              <a:rPr lang="cs-CZ" sz="2000" dirty="0"/>
              <a:t>(</a:t>
            </a:r>
            <a:r>
              <a:rPr lang="cs-CZ" sz="2000" dirty="0">
                <a:hlinkClick r:id="rId2"/>
              </a:rPr>
              <a:t>https://aopkcr.maps.arcgis.com/</a:t>
            </a:r>
            <a:r>
              <a:rPr lang="cs-CZ" sz="2000" dirty="0" err="1">
                <a:hlinkClick r:id="rId2"/>
              </a:rPr>
              <a:t>apps</a:t>
            </a:r>
            <a:r>
              <a:rPr lang="cs-CZ" sz="2000" dirty="0">
                <a:hlinkClick r:id="rId2"/>
              </a:rPr>
              <a:t>/</a:t>
            </a:r>
            <a:r>
              <a:rPr lang="cs-CZ" sz="2000" dirty="0" err="1">
                <a:hlinkClick r:id="rId2"/>
              </a:rPr>
              <a:t>webappviewer</a:t>
            </a:r>
            <a:r>
              <a:rPr lang="cs-CZ" sz="2000" dirty="0">
                <a:hlinkClick r:id="rId2"/>
              </a:rPr>
              <a:t>/</a:t>
            </a:r>
            <a:r>
              <a:rPr lang="cs-CZ" sz="2000" dirty="0" err="1">
                <a:hlinkClick r:id="rId2"/>
              </a:rPr>
              <a:t>index.html?id</a:t>
            </a:r>
            <a:r>
              <a:rPr lang="cs-CZ" sz="2000" dirty="0">
                <a:hlinkClick r:id="rId2"/>
              </a:rPr>
              <a:t>=ee190990a1be4ac685d5f7c69c637ae4</a:t>
            </a:r>
            <a:r>
              <a:rPr lang="cs-CZ" sz="2000" dirty="0"/>
              <a:t>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C8FCB8A-38D1-4D28-A004-EB2605F5F1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1375" y="2368649"/>
            <a:ext cx="8810625" cy="406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30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Základní charakteristiky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7917"/>
            <a:ext cx="10896600" cy="5159046"/>
          </a:xfrm>
        </p:spPr>
        <p:txBody>
          <a:bodyPr/>
          <a:lstStyle/>
          <a:p>
            <a:r>
              <a:rPr lang="cs-CZ" b="1" dirty="0"/>
              <a:t>Bioregion</a:t>
            </a:r>
          </a:p>
          <a:p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3E052BB-5EDC-4BBA-91DE-95A624507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80" y="1590675"/>
            <a:ext cx="12075240" cy="19335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1D4DDF5-419E-423E-BEF8-CE545D0F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80" y="4335133"/>
            <a:ext cx="12110606" cy="179896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9C45046-0440-4700-8CAC-1DF9F550F4D5}"/>
              </a:ext>
            </a:extLst>
          </p:cNvPr>
          <p:cNvSpPr txBox="1"/>
          <p:nvPr/>
        </p:nvSpPr>
        <p:spPr>
          <a:xfrm>
            <a:off x="4676775" y="1590675"/>
            <a:ext cx="2638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(Culek, 1996):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130557F-ABDC-4B33-B187-2A4B9133A0FF}"/>
              </a:ext>
            </a:extLst>
          </p:cNvPr>
          <p:cNvSpPr txBox="1"/>
          <p:nvPr/>
        </p:nvSpPr>
        <p:spPr>
          <a:xfrm>
            <a:off x="58380" y="3930467"/>
            <a:ext cx="3389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(Culek a kol., 2013):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572479B-EC75-459E-86E2-D02F28227E9F}"/>
              </a:ext>
            </a:extLst>
          </p:cNvPr>
          <p:cNvSpPr txBox="1"/>
          <p:nvPr/>
        </p:nvSpPr>
        <p:spPr>
          <a:xfrm>
            <a:off x="58380" y="6169708"/>
            <a:ext cx="1207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Vysvětlivky: Trofické řady: </a:t>
            </a:r>
            <a:r>
              <a:rPr lang="cs-CZ" dirty="0" err="1"/>
              <a:t>Cn</a:t>
            </a:r>
            <a:r>
              <a:rPr lang="cs-CZ" dirty="0"/>
              <a:t> = TŘ C mimo aluvia, Ca = TŘ C v aluviích; Hydrické řady: n = normální, z = zamokřená a mokrá řada mimo aluvia (sl. = slatiny, raš. = rašeliny), a = zamokřená a mokrá řada v aluviích, o = suchá a omezená hydrická řada</a:t>
            </a:r>
          </a:p>
        </p:txBody>
      </p:sp>
    </p:spTree>
    <p:extLst>
      <p:ext uri="{BB962C8B-B14F-4D97-AF65-F5344CB8AC3E}">
        <p14:creationId xmlns:p14="http://schemas.microsoft.com/office/powerpoint/2010/main" val="4221562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5225237-DDE6-4116-894C-84794DF91D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2997" y="1894848"/>
            <a:ext cx="8810625" cy="488255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Základní charakteristiky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7917"/>
            <a:ext cx="10896600" cy="5159046"/>
          </a:xfrm>
        </p:spPr>
        <p:txBody>
          <a:bodyPr/>
          <a:lstStyle/>
          <a:p>
            <a:r>
              <a:rPr lang="cs-CZ" b="1" dirty="0"/>
              <a:t>Biochora </a:t>
            </a:r>
            <a:r>
              <a:rPr lang="cs-CZ" sz="2000" dirty="0"/>
              <a:t>(</a:t>
            </a:r>
            <a:r>
              <a:rPr lang="cs-CZ" sz="2000" dirty="0">
                <a:hlinkClick r:id="rId3"/>
              </a:rPr>
              <a:t>https://aopkcr.maps.arcgis.com/</a:t>
            </a:r>
            <a:r>
              <a:rPr lang="cs-CZ" sz="2000" dirty="0" err="1">
                <a:hlinkClick r:id="rId3"/>
              </a:rPr>
              <a:t>apps</a:t>
            </a:r>
            <a:r>
              <a:rPr lang="cs-CZ" sz="2000" dirty="0">
                <a:hlinkClick r:id="rId3"/>
              </a:rPr>
              <a:t>/</a:t>
            </a:r>
            <a:r>
              <a:rPr lang="cs-CZ" sz="2000" dirty="0" err="1">
                <a:hlinkClick r:id="rId3"/>
              </a:rPr>
              <a:t>webappviewer</a:t>
            </a:r>
            <a:r>
              <a:rPr lang="cs-CZ" sz="2000" dirty="0">
                <a:hlinkClick r:id="rId3"/>
              </a:rPr>
              <a:t>/</a:t>
            </a:r>
            <a:r>
              <a:rPr lang="cs-CZ" sz="2000" dirty="0" err="1">
                <a:hlinkClick r:id="rId3"/>
              </a:rPr>
              <a:t>index.html?id</a:t>
            </a:r>
            <a:r>
              <a:rPr lang="cs-CZ" sz="2000" dirty="0">
                <a:hlinkClick r:id="rId3"/>
              </a:rPr>
              <a:t>=ee190990a1be4ac685d5f7c69c637ae4</a:t>
            </a:r>
            <a:r>
              <a:rPr lang="cs-CZ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86841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Základní charakteristiky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7917"/>
            <a:ext cx="10896600" cy="5159046"/>
          </a:xfrm>
        </p:spPr>
        <p:txBody>
          <a:bodyPr/>
          <a:lstStyle/>
          <a:p>
            <a:r>
              <a:rPr lang="cs-CZ" b="1" dirty="0"/>
              <a:t>Biochora</a:t>
            </a:r>
          </a:p>
          <a:p>
            <a:endParaRPr lang="cs-CZ" b="1" dirty="0"/>
          </a:p>
          <a:p>
            <a:pPr marL="0" indent="0">
              <a:buNone/>
            </a:pPr>
            <a:r>
              <a:rPr lang="cs-CZ" dirty="0"/>
              <a:t>D: *1BD1–2 </a:t>
            </a:r>
            <a:r>
              <a:rPr lang="cs-CZ" i="1" dirty="0"/>
              <a:t>(13)</a:t>
            </a:r>
            <a:r>
              <a:rPr lang="cs-CZ" dirty="0"/>
              <a:t>, 1BD3 </a:t>
            </a:r>
            <a:r>
              <a:rPr lang="cs-CZ" i="1" dirty="0"/>
              <a:t>(43)</a:t>
            </a:r>
            <a:r>
              <a:rPr lang="cs-CZ" dirty="0"/>
              <a:t>, *1BC3 </a:t>
            </a:r>
            <a:r>
              <a:rPr lang="cs-CZ" i="1" dirty="0"/>
              <a:t>(4)</a:t>
            </a:r>
            <a:r>
              <a:rPr lang="cs-CZ" dirty="0"/>
              <a:t>, 2BD3x </a:t>
            </a:r>
            <a:r>
              <a:rPr lang="cs-CZ" i="1" dirty="0"/>
              <a:t>(34)</a:t>
            </a:r>
            <a:r>
              <a:rPr lang="cs-CZ" dirty="0"/>
              <a:t>, 2BC3x </a:t>
            </a:r>
            <a:r>
              <a:rPr lang="cs-CZ" i="1" dirty="0"/>
              <a:t>(6)</a:t>
            </a:r>
            <a:r>
              <a:rPr lang="cs-CZ" dirty="0"/>
              <a:t>.</a:t>
            </a:r>
          </a:p>
          <a:p>
            <a:endParaRPr lang="cs-CZ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10E6875-71B5-4893-9712-A93E277961F9}"/>
              </a:ext>
            </a:extLst>
          </p:cNvPr>
          <p:cNvSpPr txBox="1"/>
          <p:nvPr/>
        </p:nvSpPr>
        <p:spPr>
          <a:xfrm>
            <a:off x="58380" y="6169708"/>
            <a:ext cx="1207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Vysvětlivky: * = skupiny typů geobiocénů jsou reprezentativní pro regionální ÚSES, D = dominantní STG v biochoře, K = kontrastní STG v biochoře, v závorce rozloha STG v biochoře v %</a:t>
            </a:r>
          </a:p>
        </p:txBody>
      </p:sp>
    </p:spTree>
    <p:extLst>
      <p:ext uri="{BB962C8B-B14F-4D97-AF65-F5344CB8AC3E}">
        <p14:creationId xmlns:p14="http://schemas.microsoft.com/office/powerpoint/2010/main" val="564551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Hranice území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7917"/>
            <a:ext cx="10896600" cy="5159046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Překreslit na průsvitku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0871AFC-003B-49FB-87E1-58608194CF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071" y="845390"/>
            <a:ext cx="4251652" cy="601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26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Hranice SLT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7917"/>
            <a:ext cx="6809362" cy="5159046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Překreslit hranice SLT z lesnicko-typologické mapy na průsvitku</a:t>
            </a:r>
          </a:p>
          <a:p>
            <a:pPr marL="0" indent="0">
              <a:buNone/>
            </a:pPr>
            <a:r>
              <a:rPr lang="cs-CZ" sz="2000" dirty="0"/>
              <a:t>(</a:t>
            </a:r>
            <a:r>
              <a:rPr lang="cs-CZ" sz="2000" dirty="0">
                <a:hlinkClick r:id="rId2"/>
              </a:rPr>
              <a:t>https://geoportal.uhul.cz/mapy/MapyOprl.html</a:t>
            </a:r>
            <a:r>
              <a:rPr lang="cs-CZ" sz="2000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AE1480-C9F9-4D01-A5EA-9E37447391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54" y="0"/>
            <a:ext cx="4849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36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>
            <a:extLst>
              <a:ext uri="{FF2B5EF4-FFF2-40B4-BE49-F238E27FC236}">
                <a16:creationId xmlns:a16="http://schemas.microsoft.com/office/drawing/2014/main" id="{272F9E55-1C09-483B-BDFF-002548E1919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6755" y="819149"/>
            <a:ext cx="3759638" cy="5795820"/>
          </a:xfrm>
        </p:spPr>
        <p:txBody>
          <a:bodyPr>
            <a:normAutofit fontScale="85000" lnSpcReduction="10000"/>
          </a:bodyPr>
          <a:lstStyle/>
          <a:p>
            <a:pPr marL="0" indent="265113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cs-CZ" altLang="en-US" sz="2200" i="1" dirty="0"/>
              <a:t>Přílohy: </a:t>
            </a:r>
          </a:p>
          <a:p>
            <a:pPr marL="0" indent="265113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cs-CZ" altLang="en-US" sz="2200" b="1" dirty="0"/>
              <a:t>2. Mapa potenciální vegetace</a:t>
            </a:r>
          </a:p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buNone/>
              <a:defRPr/>
            </a:pPr>
            <a:endParaRPr lang="cs-CZ" altLang="en-US" sz="1900" dirty="0"/>
          </a:p>
          <a:p>
            <a:pPr>
              <a:lnSpc>
                <a:spcPct val="110000"/>
              </a:lnSpc>
              <a:spcBef>
                <a:spcPct val="0"/>
              </a:spcBef>
              <a:defRPr/>
            </a:pPr>
            <a:r>
              <a:rPr lang="cs-CZ" sz="1900" dirty="0"/>
              <a:t>Mapa reprezentující skutečnost zjištěnou v terénu</a:t>
            </a:r>
          </a:p>
          <a:p>
            <a:pPr>
              <a:lnSpc>
                <a:spcPct val="110000"/>
              </a:lnSpc>
              <a:spcBef>
                <a:spcPct val="0"/>
              </a:spcBef>
              <a:defRPr/>
            </a:pPr>
            <a:r>
              <a:rPr lang="cs-CZ" altLang="en-US" sz="1900" dirty="0"/>
              <a:t>K ní se dá dopracovat  přes tzv. mapou převodovou </a:t>
            </a:r>
            <a:r>
              <a:rPr lang="cs-CZ" sz="1900" dirty="0"/>
              <a:t>vzniklou převodem lesnicko-typologické mapy a mapy BPEJ </a:t>
            </a:r>
            <a:r>
              <a:rPr lang="cs-CZ" altLang="en-US" sz="1900" dirty="0"/>
              <a:t>(lze k práci přidat)</a:t>
            </a:r>
          </a:p>
          <a:p>
            <a:pPr>
              <a:lnSpc>
                <a:spcPct val="110000"/>
              </a:lnSpc>
              <a:spcBef>
                <a:spcPct val="0"/>
              </a:spcBef>
              <a:defRPr/>
            </a:pPr>
            <a:endParaRPr lang="cs-CZ" altLang="en-US" sz="1900" dirty="0"/>
          </a:p>
          <a:p>
            <a:pPr>
              <a:lnSpc>
                <a:spcPct val="110000"/>
              </a:lnSpc>
              <a:spcBef>
                <a:spcPct val="0"/>
              </a:spcBef>
              <a:defRPr/>
            </a:pPr>
            <a:r>
              <a:rPr lang="cs-CZ" altLang="en-US" sz="1900" dirty="0"/>
              <a:t>Podkladem základní mapa ČR </a:t>
            </a:r>
            <a:r>
              <a:rPr lang="cs-CZ" altLang="en-US" sz="1900" b="1" dirty="0"/>
              <a:t>v měřítku 1 : 10 000 s </a:t>
            </a:r>
            <a:r>
              <a:rPr lang="cs-CZ" altLang="en-US" sz="1900" b="1" dirty="0">
                <a:solidFill>
                  <a:srgbClr val="FF0000"/>
                </a:solidFill>
              </a:rPr>
              <a:t>vyznačením polohy geobiocenologických ploch</a:t>
            </a:r>
            <a:r>
              <a:rPr lang="cs-CZ" altLang="en-US" sz="1900" b="1" dirty="0"/>
              <a:t>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defRPr/>
            </a:pPr>
            <a:r>
              <a:rPr lang="cs-CZ" altLang="en-US" sz="1900" dirty="0"/>
              <a:t>Do digitální verze stačí vložit mapu naskenovanou.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defRPr/>
            </a:pPr>
            <a:r>
              <a:rPr lang="cs-CZ" sz="1900" dirty="0"/>
              <a:t>Zákres zpracovat poloprůsvitně, aby byl vidět podklad základní mapy (vrstevnice, vodní toky, komunikace, zástavba aj.).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sz="1900" dirty="0"/>
              <a:t>Součástí musí být srozumitelná legenda (</a:t>
            </a:r>
            <a:r>
              <a:rPr lang="cs-CZ" sz="1900" b="1" dirty="0">
                <a:solidFill>
                  <a:srgbClr val="FF0000"/>
                </a:solidFill>
              </a:rPr>
              <a:t>obsahuje kódy i názvy jednotek!</a:t>
            </a:r>
            <a:r>
              <a:rPr lang="cs-CZ" sz="1900" dirty="0"/>
              <a:t>)!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cs-CZ" sz="1900" b="1" dirty="0">
                <a:solidFill>
                  <a:srgbClr val="FF0000"/>
                </a:solidFill>
              </a:rPr>
              <a:t>STG je třeba určit jednoznačně </a:t>
            </a:r>
            <a:r>
              <a:rPr lang="cs-CZ" sz="1900" dirty="0"/>
              <a:t>– např. 2 C 4 </a:t>
            </a:r>
            <a:r>
              <a:rPr lang="cs-CZ" sz="1900" i="1" dirty="0" err="1"/>
              <a:t>Ulmi-fraxineta</a:t>
            </a:r>
            <a:r>
              <a:rPr lang="cs-CZ" sz="1900" i="1" dirty="0"/>
              <a:t> </a:t>
            </a:r>
            <a:r>
              <a:rPr lang="cs-CZ" sz="1900" i="1" dirty="0" err="1"/>
              <a:t>populi</a:t>
            </a:r>
            <a:r>
              <a:rPr lang="cs-CZ" sz="1900" dirty="0"/>
              <a:t> superiora (nikoliv 2-3 C (4)5a)!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7AF30B2C-AB96-419E-8E04-489505DED4DF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480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Zadání seminární práce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310ADA4-7443-4627-4326-268938367704}"/>
              </a:ext>
            </a:extLst>
          </p:cNvPr>
          <p:cNvSpPr txBox="1"/>
          <p:nvPr/>
        </p:nvSpPr>
        <p:spPr>
          <a:xfrm>
            <a:off x="3605842" y="762899"/>
            <a:ext cx="3759639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265113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cs-CZ" altLang="en-US" sz="1800" b="1" dirty="0"/>
              <a:t>Příklad mapy potenciální vegetace:</a:t>
            </a:r>
            <a:endParaRPr lang="cs-CZ" altLang="en-US" sz="1800" dirty="0"/>
          </a:p>
        </p:txBody>
      </p:sp>
      <p:pic>
        <p:nvPicPr>
          <p:cNvPr id="5" name="Obrázek 4" descr="Obsah obrázku text, mapa, atlas, diagram&#10;&#10;Obsah vygenerovaný umělou inteligencí může být nesprávný.">
            <a:extLst>
              <a:ext uri="{FF2B5EF4-FFF2-40B4-BE49-F238E27FC236}">
                <a16:creationId xmlns:a16="http://schemas.microsoft.com/office/drawing/2014/main" id="{173ED65B-F66A-0E5A-A22E-90A4390F3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55" y="1062179"/>
            <a:ext cx="8353245" cy="579582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Převést SLT na STG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7917"/>
            <a:ext cx="10896600" cy="5159046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Převodní klíč:</a:t>
            </a:r>
          </a:p>
          <a:p>
            <a:r>
              <a:rPr lang="cs-CZ" dirty="0"/>
              <a:t>MADĚRA, P., ZIMOVÁ, E. (</a:t>
            </a:r>
            <a:r>
              <a:rPr lang="cs-CZ" dirty="0" err="1"/>
              <a:t>eds</a:t>
            </a:r>
            <a:r>
              <a:rPr lang="cs-CZ" dirty="0"/>
              <a:t>.) (2004): Metodické postupy projektování ÚSES. Ústav lesnické botaniky, dendrologie a typologie LDF MZLU v Brně a </a:t>
            </a:r>
            <a:r>
              <a:rPr lang="cs-CZ" dirty="0" err="1"/>
              <a:t>Löw</a:t>
            </a:r>
            <a:r>
              <a:rPr lang="cs-CZ" dirty="0"/>
              <a:t> a </a:t>
            </a:r>
            <a:r>
              <a:rPr lang="cs-CZ" dirty="0" err="1"/>
              <a:t>spol</a:t>
            </a:r>
            <a:r>
              <a:rPr lang="cs-CZ" dirty="0"/>
              <a:t>, Brno. 277 s. (multimediální </a:t>
            </a:r>
            <a:r>
              <a:rPr lang="pl-PL" dirty="0"/>
              <a:t>příručka)</a:t>
            </a:r>
          </a:p>
          <a:p>
            <a:r>
              <a:rPr lang="cs-CZ" dirty="0"/>
              <a:t>DUJKA, P. (2018). Úprava převodního klíče souboru lesních typů (SLT) na skupiny typu geobiocénu (STG) v souvislosti s plánovanými legislativními změnami a jeho praktické využití při územním plánování. In: </a:t>
            </a:r>
            <a:r>
              <a:rPr lang="cs-CZ" i="1" dirty="0"/>
              <a:t>ÚSES – zelená páteř krajiny, </a:t>
            </a:r>
            <a:r>
              <a:rPr lang="cs-CZ" dirty="0"/>
              <a:t>s. 21-33.</a:t>
            </a:r>
          </a:p>
          <a:p>
            <a:r>
              <a:rPr lang="cs-CZ" dirty="0"/>
              <a:t>Oboje k dispozici: </a:t>
            </a:r>
            <a:r>
              <a:rPr lang="pl-PL" dirty="0">
                <a:hlinkClick r:id="rId2"/>
              </a:rPr>
              <a:t>http://user.mendelu.cz/xfriedl/Literatura,%20ebooky/</a:t>
            </a:r>
            <a:endParaRPr lang="cs-CZ" dirty="0"/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250295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Převést SLT na STG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3213"/>
            <a:ext cx="10896600" cy="53315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hlinkClick r:id="rId2"/>
              </a:rPr>
              <a:t>Lesnicko-typologická tabulka</a:t>
            </a:r>
            <a:endParaRPr lang="cs-CZ" sz="20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722FF5E-947B-D1BF-9F85-5F99E06FF6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2360" r="5875" b="3334"/>
          <a:stretch/>
        </p:blipFill>
        <p:spPr>
          <a:xfrm>
            <a:off x="3701445" y="763213"/>
            <a:ext cx="8490555" cy="608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3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Převést SLT na STG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7917"/>
            <a:ext cx="10896600" cy="51590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Výsledek a zdůvodnění </a:t>
            </a:r>
            <a:r>
              <a:rPr lang="cs-CZ" dirty="0"/>
              <a:t>(použit převodní klíč MADĚRA, P., ZIMOVÁ, E. (eds.) (2004)):</a:t>
            </a:r>
          </a:p>
          <a:p>
            <a:pPr marL="0" indent="0">
              <a:buNone/>
            </a:pPr>
            <a:r>
              <a:rPr lang="cs-CZ" b="1" dirty="0"/>
              <a:t>1C = 1BD2 </a:t>
            </a:r>
            <a:r>
              <a:rPr lang="cs-CZ" dirty="0"/>
              <a:t>(TŘ koresponduje s charakteristikou biochory, HŘ 2 protože EK C = vysýchavá, suchá, citlivá – toto je v rozporu s publikovaným převodním klíčem)</a:t>
            </a:r>
          </a:p>
          <a:p>
            <a:pPr marL="0" indent="0">
              <a:buNone/>
            </a:pPr>
            <a:r>
              <a:rPr lang="cs-CZ" b="1" dirty="0"/>
              <a:t>1D = 1BC3 </a:t>
            </a:r>
          </a:p>
          <a:p>
            <a:pPr marL="0" indent="0">
              <a:buNone/>
            </a:pPr>
            <a:r>
              <a:rPr lang="cs-CZ" b="1" dirty="0"/>
              <a:t>1H = 1BD3 </a:t>
            </a:r>
            <a:r>
              <a:rPr lang="cs-CZ" dirty="0"/>
              <a:t>(TŘ koresponduje s charakteristikou biochory)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1J = 2C3</a:t>
            </a:r>
          </a:p>
          <a:p>
            <a:pPr marL="0" indent="0">
              <a:buNone/>
            </a:pPr>
            <a:r>
              <a:rPr lang="cs-CZ" b="1" dirty="0"/>
              <a:t>1L = 1C5a </a:t>
            </a:r>
            <a:r>
              <a:rPr lang="cs-CZ" dirty="0"/>
              <a:t>(dle převodního klíče bych měl dát 1–2 BC,C 5a, VS dávám díky velmi nízké nadmořské výšce a kódu biochory)</a:t>
            </a:r>
          </a:p>
          <a:p>
            <a:pPr marL="0" indent="0">
              <a:buNone/>
            </a:pPr>
            <a:r>
              <a:rPr lang="cs-CZ" b="1" dirty="0"/>
              <a:t>1X = 1D2 </a:t>
            </a:r>
            <a:r>
              <a:rPr lang="cs-CZ" dirty="0"/>
              <a:t>(EK X = xerotermní, měl bych se tedy posunout do sušších HŘ) </a:t>
            </a:r>
          </a:p>
          <a:p>
            <a:pPr marL="0" indent="0">
              <a:buNone/>
            </a:pPr>
            <a:r>
              <a:rPr lang="cs-CZ" b="1" dirty="0"/>
              <a:t>2D = 2BC3 </a:t>
            </a:r>
          </a:p>
          <a:p>
            <a:pPr marL="0" indent="0">
              <a:buNone/>
            </a:pPr>
            <a:r>
              <a:rPr lang="cs-CZ" b="1" dirty="0"/>
              <a:t>2H = 2BD3 </a:t>
            </a:r>
            <a:r>
              <a:rPr lang="cs-CZ" dirty="0"/>
              <a:t>(TŘ koresponduje s charakteristikou biochory)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3D = 3BC3</a:t>
            </a:r>
          </a:p>
        </p:txBody>
      </p:sp>
    </p:spTree>
    <p:extLst>
      <p:ext uri="{BB962C8B-B14F-4D97-AF65-F5344CB8AC3E}">
        <p14:creationId xmlns:p14="http://schemas.microsoft.com/office/powerpoint/2010/main" val="2584486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BE907448-409B-4CE3-B596-F84FCB3B6D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8677" y="0"/>
            <a:ext cx="7174646" cy="685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523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Hranice BPEJ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7917"/>
            <a:ext cx="10896600" cy="5159046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Překreslit hranice BPEJ na průsvitku</a:t>
            </a:r>
          </a:p>
          <a:p>
            <a:pPr marL="0" indent="0">
              <a:buNone/>
            </a:pPr>
            <a:r>
              <a:rPr lang="cs-CZ" dirty="0"/>
              <a:t>(</a:t>
            </a:r>
            <a:r>
              <a:rPr lang="cs-CZ" dirty="0">
                <a:hlinkClick r:id="rId2"/>
              </a:rPr>
              <a:t>https://bpej.vumop.cz/</a:t>
            </a:r>
            <a:r>
              <a:rPr lang="cs-CZ" dirty="0"/>
              <a:t>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2ADFDBC-3538-447E-9969-04EE243111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54" y="0"/>
            <a:ext cx="4849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78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Převést BPEJ na STG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06001E7-6E23-4759-BAFC-9E036FB5F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7917"/>
            <a:ext cx="10896600" cy="5159046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hlinkClick r:id="rId2"/>
              </a:rPr>
              <a:t>BPEJ</a:t>
            </a:r>
            <a:r>
              <a:rPr lang="cs-CZ" b="1" dirty="0"/>
              <a:t> = bonitovaná půdně ekologická jednotka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220F38F0-3936-4228-860D-F4E1B1369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488013"/>
              </p:ext>
            </p:extLst>
          </p:nvPr>
        </p:nvGraphicFramePr>
        <p:xfrm>
          <a:off x="138023" y="1648870"/>
          <a:ext cx="11895825" cy="4480560"/>
        </p:xfrm>
        <a:graphic>
          <a:graphicData uri="http://schemas.openxmlformats.org/drawingml/2006/table">
            <a:tbl>
              <a:tblPr/>
              <a:tblGrid>
                <a:gridCol w="2740447">
                  <a:extLst>
                    <a:ext uri="{9D8B030D-6E8A-4147-A177-3AD203B41FA5}">
                      <a16:colId xmlns:a16="http://schemas.microsoft.com/office/drawing/2014/main" val="1699897284"/>
                    </a:ext>
                  </a:extLst>
                </a:gridCol>
                <a:gridCol w="3401325">
                  <a:extLst>
                    <a:ext uri="{9D8B030D-6E8A-4147-A177-3AD203B41FA5}">
                      <a16:colId xmlns:a16="http://schemas.microsoft.com/office/drawing/2014/main" val="1841773136"/>
                    </a:ext>
                  </a:extLst>
                </a:gridCol>
                <a:gridCol w="3515877">
                  <a:extLst>
                    <a:ext uri="{9D8B030D-6E8A-4147-A177-3AD203B41FA5}">
                      <a16:colId xmlns:a16="http://schemas.microsoft.com/office/drawing/2014/main" val="2281687169"/>
                    </a:ext>
                  </a:extLst>
                </a:gridCol>
                <a:gridCol w="2238176">
                  <a:extLst>
                    <a:ext uri="{9D8B030D-6E8A-4147-A177-3AD203B41FA5}">
                      <a16:colId xmlns:a16="http://schemas.microsoft.com/office/drawing/2014/main" val="27794716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sz="2400" b="1" dirty="0"/>
                        <a:t>Označení kódu BPEJ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dirty="0"/>
                        <a:t>Pořadí číslice v kódu BPEJ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dirty="0"/>
                        <a:t>Rozsah hodnot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353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400" b="1"/>
                        <a:t>X</a:t>
                      </a:r>
                      <a:r>
                        <a:rPr lang="cs-CZ" sz="2400"/>
                        <a:t>.xx.xx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1.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kód klimatického regionu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0–9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8954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400"/>
                        <a:t>x.</a:t>
                      </a:r>
                      <a:r>
                        <a:rPr lang="cs-CZ" sz="2400" b="1"/>
                        <a:t>XX</a:t>
                      </a:r>
                      <a:r>
                        <a:rPr lang="cs-CZ" sz="2400"/>
                        <a:t>.xx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2. a 3.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kód hlavní půdní jednotky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01–78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8615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400"/>
                        <a:t>x.xx.</a:t>
                      </a:r>
                      <a:r>
                        <a:rPr lang="cs-CZ" sz="2400" b="1"/>
                        <a:t>X</a:t>
                      </a:r>
                      <a:r>
                        <a:rPr lang="cs-CZ" sz="240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4.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sdružený kód sklonitosti a expozice (sudé číslo = jižní expozice, liché číslo = severní expozice)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0–9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32323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400"/>
                        <a:t>x.xx.x</a:t>
                      </a:r>
                      <a:r>
                        <a:rPr lang="cs-CZ" sz="2400" b="1"/>
                        <a:t>X</a:t>
                      </a:r>
                      <a:endParaRPr lang="cs-CZ" sz="2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5.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sdružený kód skeletovitosti a hloubky půdy (5, 6, 8, 9 – mělké půdy, možnost HŘ 2)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0–9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3396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0161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Převést BPEJ na STG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7917"/>
            <a:ext cx="10896600" cy="5159046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Převodní klíč:</a:t>
            </a:r>
          </a:p>
          <a:p>
            <a:r>
              <a:rPr lang="cs-CZ" dirty="0"/>
              <a:t>MADĚRA, P., ZIMOVÁ, E. (</a:t>
            </a:r>
            <a:r>
              <a:rPr lang="cs-CZ" dirty="0" err="1"/>
              <a:t>eds</a:t>
            </a:r>
            <a:r>
              <a:rPr lang="cs-CZ" dirty="0"/>
              <a:t>.) (2004): Metodické postupy projektování ÚSES. Ústav lesnické botaniky, dendrologie a typologie LDF MZLU v Brně a </a:t>
            </a:r>
            <a:r>
              <a:rPr lang="cs-CZ" dirty="0" err="1"/>
              <a:t>Löw</a:t>
            </a:r>
            <a:r>
              <a:rPr lang="cs-CZ" dirty="0"/>
              <a:t> a </a:t>
            </a:r>
            <a:r>
              <a:rPr lang="cs-CZ" dirty="0" err="1"/>
              <a:t>spol</a:t>
            </a:r>
            <a:r>
              <a:rPr lang="cs-CZ" dirty="0"/>
              <a:t>, Brno. 277 s. (multimediální </a:t>
            </a:r>
            <a:r>
              <a:rPr lang="pl-PL" dirty="0"/>
              <a:t>příručka na cd, dostupná z: </a:t>
            </a:r>
            <a:r>
              <a:rPr lang="pl-PL" dirty="0">
                <a:hlinkClick r:id="rId2"/>
              </a:rPr>
              <a:t>http://user.mendelu.cz/xfriedl/Literatura,%20ebooky/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650161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414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Převést BPEJ na STG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47678"/>
            <a:ext cx="12192000" cy="6012610"/>
          </a:xfrm>
        </p:spPr>
        <p:txBody>
          <a:bodyPr>
            <a:no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cs-CZ" sz="1700" b="1" dirty="0"/>
              <a:t>Výsledek a zdůvodnění: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cs-CZ" sz="1700" dirty="0"/>
              <a:t>Většinou volím 1. VS díky kódu biochory, díky vazbě na lesnicko-typologickou mapu a díky první číslici v kódu BPEJ (0 = velmi teplé a suché oblasti)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cs-CZ" sz="1700" b="1" dirty="0"/>
              <a:t>0.06.00 = 1BD3 </a:t>
            </a:r>
            <a:r>
              <a:rPr lang="cs-CZ" sz="1700" dirty="0"/>
              <a:t>(HŘ 3 protože na mapě nikde není blízkost vody, v charakteristice biochory chybí zamokřená místa)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cs-CZ" sz="1700" b="1" dirty="0"/>
              <a:t>0.06.02 = 1BD3 </a:t>
            </a:r>
            <a:r>
              <a:rPr lang="cs-CZ" sz="1700" dirty="0"/>
              <a:t>(HŘ 3 protože na mapě nikde není blízkost vody, v charakteristice biochory chybí zamokřená místa)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cs-CZ" sz="1700" b="1" dirty="0"/>
              <a:t>0.06.10 = 1BD3 </a:t>
            </a:r>
            <a:r>
              <a:rPr lang="cs-CZ" sz="1700" dirty="0"/>
              <a:t>(HŘ 3 protože na mapě nikde není blízkost vody, v charakteristice biochory chybí zamokřená místa)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cs-CZ" sz="1700" b="1" dirty="0"/>
              <a:t>0.07.10 = 1BD3 </a:t>
            </a:r>
            <a:r>
              <a:rPr lang="cs-CZ" sz="1700" dirty="0"/>
              <a:t>(HŘ 3 protože na mapě nikde není blízkost vody, v charakteristice biochory chybí zamokřená místa)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cs-CZ" sz="1700" b="1" dirty="0"/>
              <a:t>0.08.10 = 1BD3 </a:t>
            </a:r>
            <a:r>
              <a:rPr lang="cs-CZ" sz="1700" dirty="0"/>
              <a:t>(TŘ BD odpovídá charakteristice biochory)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cs-CZ" sz="1700" b="1" dirty="0"/>
              <a:t>0.08.50 = 1BD3 </a:t>
            </a:r>
            <a:r>
              <a:rPr lang="cs-CZ" sz="1700" dirty="0"/>
              <a:t>(VS možno zvýšit díky číslici 5 na čtvrté pozici, takže na jižním svahu nechávám 1. VS, TŘ BD odpovídá charakteristice biochory)</a:t>
            </a:r>
            <a:endParaRPr lang="cs-CZ" sz="1700" b="1" dirty="0"/>
          </a:p>
          <a:p>
            <a:pPr marL="0" indent="0">
              <a:spcBef>
                <a:spcPts val="400"/>
              </a:spcBef>
              <a:buNone/>
            </a:pPr>
            <a:r>
              <a:rPr lang="cs-CZ" sz="1700" b="1" dirty="0"/>
              <a:t>0.08.50 = 2BD3 </a:t>
            </a:r>
            <a:r>
              <a:rPr lang="cs-CZ" sz="1700" dirty="0"/>
              <a:t>(VS možno zvýšit díky číslici 5 na čtvrté pozici, takže na severním svahu zvyšuji na 2. VS, TŘ BD odpovídá charakteristice biochory)</a:t>
            </a:r>
            <a:endParaRPr lang="cs-CZ" sz="1700" b="1" dirty="0"/>
          </a:p>
          <a:p>
            <a:pPr marL="0" indent="0">
              <a:spcBef>
                <a:spcPts val="400"/>
              </a:spcBef>
              <a:buNone/>
            </a:pPr>
            <a:r>
              <a:rPr lang="cs-CZ" sz="1700" b="1" dirty="0"/>
              <a:t>0.40.99 = 1BD2 </a:t>
            </a:r>
            <a:r>
              <a:rPr lang="cs-CZ" sz="1700" dirty="0"/>
              <a:t>(VS 1, protože se lokalita nachází většinou na slunných svazích, a to i přesto, že bych mohl VS zvýšit díky číslici 9 na čtvrté pozici, TŘ BD odpovídá charakteristice biochory, HŘ 2 díky číslici 9 na páté pozici – předpokládám, že strmé a slunné svahy budou spíše sušší)</a:t>
            </a:r>
            <a:endParaRPr lang="cs-CZ" sz="1700" b="1" dirty="0"/>
          </a:p>
          <a:p>
            <a:pPr marL="0" indent="0">
              <a:spcBef>
                <a:spcPts val="400"/>
              </a:spcBef>
              <a:buNone/>
            </a:pPr>
            <a:r>
              <a:rPr lang="cs-CZ" sz="1700" b="1" dirty="0"/>
              <a:t>0.40.99 = 2BD3 </a:t>
            </a:r>
            <a:r>
              <a:rPr lang="cs-CZ" sz="1700" dirty="0"/>
              <a:t>(VS 2, protože se lokalita nachází na stinném svahu, využívám tedy možnosti VS zvýšit díky číslici 9 na čtvrté pozici, TŘ BD odpovídá charakteristice biochory, HŘ 3 díky číslici 9 na čtvrté pozici, předpokládám, že stinné strmé svahy nebudou vysychat)</a:t>
            </a:r>
            <a:endParaRPr lang="cs-CZ" sz="1700" b="1" dirty="0"/>
          </a:p>
          <a:p>
            <a:pPr marL="0" indent="0">
              <a:spcBef>
                <a:spcPts val="400"/>
              </a:spcBef>
              <a:buNone/>
            </a:pPr>
            <a:r>
              <a:rPr lang="cs-CZ" sz="1700" b="1" dirty="0"/>
              <a:t>0.41.67 = 1BD3 </a:t>
            </a:r>
            <a:r>
              <a:rPr lang="cs-CZ" sz="1700" dirty="0"/>
              <a:t>(VS 1, protože se lokalita nachází většinou na slunných svazích, což potvrzuje číslice 6 na čtvrté pozici, TŘ BD odpovídá charakteristice biochory, volba HŘ 3 nelze racionálně zdůvodnit, klidně by mohla být i HŘ 2 (sklon není tak velký, abych předpokládal vysušování))</a:t>
            </a:r>
            <a:endParaRPr lang="cs-CZ" sz="1700" b="1" dirty="0"/>
          </a:p>
          <a:p>
            <a:pPr marL="0" indent="0">
              <a:spcBef>
                <a:spcPts val="400"/>
              </a:spcBef>
              <a:buNone/>
            </a:pPr>
            <a:r>
              <a:rPr lang="cs-CZ" sz="1700" b="1" dirty="0"/>
              <a:t>0.41.77 = 2BD3 </a:t>
            </a:r>
            <a:r>
              <a:rPr lang="cs-CZ" sz="1700" dirty="0"/>
              <a:t>(VS 2, protože se lokalita nachází na stinných svazích, což potvrzuje číslice 7 na čtvrté pozici, TŘ BD odpovídá charakteristice biochory, volba HŘ 3 zde dává smysl díky stinné expozici)</a:t>
            </a:r>
            <a:endParaRPr lang="cs-CZ" sz="1700" b="1" dirty="0"/>
          </a:p>
          <a:p>
            <a:pPr marL="0" indent="0">
              <a:spcBef>
                <a:spcPts val="400"/>
              </a:spcBef>
              <a:buNone/>
            </a:pPr>
            <a:r>
              <a:rPr lang="cs-CZ" sz="1700" b="1" dirty="0"/>
              <a:t>0.41.89 = 1BD2 </a:t>
            </a:r>
            <a:r>
              <a:rPr lang="cs-CZ" sz="1700" dirty="0"/>
              <a:t>(VS 1, protože se lokalita nachází většinou na slunných svazích, což potvrzuje číslice 8 na čtvrté pozici, TŘ BD odpovídá charakteristice biochory, HŘ 2 díky číslici 9 na páté pozici – předpokládám, že strmé a slunné svahy budou spíše sušší)</a:t>
            </a:r>
            <a:endParaRPr lang="cs-CZ" sz="1700" b="1" dirty="0"/>
          </a:p>
        </p:txBody>
      </p:sp>
    </p:spTree>
    <p:extLst>
      <p:ext uri="{BB962C8B-B14F-4D97-AF65-F5344CB8AC3E}">
        <p14:creationId xmlns:p14="http://schemas.microsoft.com/office/powerpoint/2010/main" val="2760628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D5E4D69-989C-4DFC-89C4-27E6F53825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7445" y="0"/>
            <a:ext cx="7177111" cy="685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457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Alternativní postup odvození STG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06001E7-6E23-4759-BAFC-9E036FB5F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09" y="1017917"/>
            <a:ext cx="11770467" cy="5159046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cs-CZ" b="1" dirty="0"/>
              <a:t>Vegetační stupeň odvodím z kódu biochory, zpřesňuji ho interpolací             z </a:t>
            </a:r>
            <a:r>
              <a:rPr lang="cs-CZ" b="1" dirty="0">
                <a:hlinkClick r:id="rId2"/>
              </a:rPr>
              <a:t>lesnicko-typologické mapy</a:t>
            </a:r>
            <a:endParaRPr lang="cs-CZ" b="1" dirty="0"/>
          </a:p>
          <a:p>
            <a:pPr marL="514350" indent="-514350">
              <a:buAutoNum type="arabicPeriod"/>
            </a:pPr>
            <a:r>
              <a:rPr lang="cs-CZ" b="1" dirty="0"/>
              <a:t>Trofickou řadu odvodím z </a:t>
            </a:r>
            <a:r>
              <a:rPr lang="cs-CZ" b="1" dirty="0">
                <a:hlinkClick r:id="rId3"/>
              </a:rPr>
              <a:t>půdní mapy</a:t>
            </a:r>
            <a:r>
              <a:rPr lang="cs-CZ" dirty="0"/>
              <a:t>.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Každé trofické řadě a meziřadě (viz skripta </a:t>
            </a:r>
            <a:r>
              <a:rPr lang="cs-CZ" dirty="0">
                <a:hlinkClick r:id="rId4"/>
              </a:rPr>
              <a:t>Geobiocenologie II</a:t>
            </a:r>
            <a:r>
              <a:rPr lang="cs-CZ" dirty="0"/>
              <a:t>, nebo prezentace „</a:t>
            </a:r>
            <a:r>
              <a:rPr lang="cs-CZ" dirty="0">
                <a:hlinkClick r:id="rId5"/>
              </a:rPr>
              <a:t>Vegetace a prostředí</a:t>
            </a:r>
            <a:r>
              <a:rPr lang="cs-CZ" dirty="0"/>
              <a:t>“                 z přednášek (slide 41 a 42)) odpovídá spektrum půdních typů. Půdní typy lze zjistit z půdní mapy, ale také z BPEJ (2. a 3. pozice v kódu BPEJ = hlavní půdní jednotka))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cs-CZ" b="1" dirty="0"/>
              <a:t>Hydrickou řadu odvodím z </a:t>
            </a:r>
            <a:r>
              <a:rPr lang="cs-CZ" b="1" dirty="0">
                <a:hlinkClick r:id="rId3"/>
              </a:rPr>
              <a:t>půdní mapy</a:t>
            </a:r>
            <a:r>
              <a:rPr lang="cs-CZ" dirty="0"/>
              <a:t>.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Každé hydrické řadě (viz skripta </a:t>
            </a:r>
            <a:r>
              <a:rPr lang="cs-CZ" dirty="0">
                <a:hlinkClick r:id="rId4"/>
              </a:rPr>
              <a:t>Geobiocenologie II</a:t>
            </a:r>
            <a:r>
              <a:rPr lang="cs-CZ" dirty="0"/>
              <a:t>, nebo prezentace „</a:t>
            </a:r>
            <a:r>
              <a:rPr lang="cs-CZ" dirty="0">
                <a:hlinkClick r:id="rId5"/>
              </a:rPr>
              <a:t>Vegetace a prostředí</a:t>
            </a:r>
            <a:r>
              <a:rPr lang="cs-CZ" dirty="0"/>
              <a:t>“ z přednášek (slide 41 a 42)) odpovídá spektrum půdních typů. Půdní typy lze zjistit            z půdní mapy, ale také z BPEJ (2. a 3. pozice v kódu BPEJ = hlavní půdní jednotka)). Pomáhám si také vzdáleností k vodním tokům a nádržím, tvarem reliéfu, přítomností skal.</a:t>
            </a:r>
          </a:p>
          <a:p>
            <a:pPr marL="514350" indent="-514350">
              <a:buAutoNum type="arabicPeriod"/>
            </a:pP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650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>
            <a:extLst>
              <a:ext uri="{FF2B5EF4-FFF2-40B4-BE49-F238E27FC236}">
                <a16:creationId xmlns:a16="http://schemas.microsoft.com/office/drawing/2014/main" id="{272F9E55-1C09-483B-BDFF-002548E1919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43691" y="2954383"/>
            <a:ext cx="11904617" cy="949234"/>
          </a:xfrm>
        </p:spPr>
        <p:txBody>
          <a:bodyPr>
            <a:normAutofit/>
          </a:bodyPr>
          <a:lstStyle/>
          <a:p>
            <a:pPr marL="0" indent="265113">
              <a:lnSpc>
                <a:spcPct val="110000"/>
              </a:lnSpc>
              <a:spcBef>
                <a:spcPct val="0"/>
              </a:spcBef>
              <a:buNone/>
              <a:defRPr/>
            </a:pPr>
            <a:r>
              <a:rPr lang="cs-CZ" altLang="en-US" sz="2200" b="1" dirty="0">
                <a:hlinkClick r:id="rId3"/>
              </a:rPr>
              <a:t>http://user.mendelu.cz/xfriedl/Fytocenologie%20pro%20ZF%20(KA,%20RSZ)/Prednasky%20a%20cviceni/cvic03%20-%20zaklady%20tvorby%20fytocenologickych%20map%20-%20ucebna/</a:t>
            </a:r>
            <a:endParaRPr lang="cs-CZ" altLang="en-US" sz="1900" b="1" dirty="0"/>
          </a:p>
        </p:txBody>
      </p:sp>
    </p:spTree>
    <p:extLst>
      <p:ext uri="{BB962C8B-B14F-4D97-AF65-F5344CB8AC3E}">
        <p14:creationId xmlns:p14="http://schemas.microsoft.com/office/powerpoint/2010/main" val="27743314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7917"/>
            <a:ext cx="10896600" cy="5159046"/>
          </a:xfrm>
        </p:spPr>
        <p:txBody>
          <a:bodyPr/>
          <a:lstStyle/>
          <a:p>
            <a:pPr lvl="1"/>
            <a:endParaRPr lang="cs-CZ" b="1" dirty="0"/>
          </a:p>
          <a:p>
            <a:endParaRPr lang="cs-CZ" b="1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Konstrukce geobiocenologické mapy na Slovensku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E3D21DE-0FB4-F640-7C56-966328118573}"/>
              </a:ext>
            </a:extLst>
          </p:cNvPr>
          <p:cNvSpPr txBox="1">
            <a:spLocks/>
          </p:cNvSpPr>
          <p:nvPr/>
        </p:nvSpPr>
        <p:spPr>
          <a:xfrm>
            <a:off x="221512" y="1017917"/>
            <a:ext cx="11748976" cy="5311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b="1" dirty="0"/>
              <a:t>Princip podobný, detaily odlišné (jiné podklady):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b="1" dirty="0"/>
              <a:t>Viz </a:t>
            </a:r>
            <a:r>
              <a:rPr lang="cs-CZ" sz="2400" b="1" dirty="0">
                <a:hlinkClick r:id="rId2"/>
              </a:rPr>
              <a:t>návod</a:t>
            </a:r>
            <a:r>
              <a:rPr lang="cs-CZ" sz="2400" b="1" dirty="0"/>
              <a:t> na </a:t>
            </a:r>
            <a:r>
              <a:rPr lang="cs-CZ" sz="2400" b="1" dirty="0">
                <a:hlinkClick r:id="rId3"/>
              </a:rPr>
              <a:t>http://user.mendelu.cz/xfriedl/</a:t>
            </a:r>
            <a:endParaRPr lang="cs-CZ" sz="2400" b="1" dirty="0"/>
          </a:p>
          <a:p>
            <a:pPr marL="514350" indent="-514350">
              <a:buFont typeface="+mj-lt"/>
              <a:buAutoNum type="arabicPeriod"/>
            </a:pPr>
            <a:r>
              <a:rPr lang="cs-CZ" sz="2400" b="1" dirty="0"/>
              <a:t>Lesní půda: na Slovensku se v lesích používá systém, jež je blízký (odvozený) geobiocenologii a dá se proto snadněji převádět.</a:t>
            </a:r>
          </a:p>
        </p:txBody>
      </p: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B8348724-C46E-2667-52C5-EA96C466F63A}"/>
              </a:ext>
            </a:extLst>
          </p:cNvPr>
          <p:cNvGrpSpPr/>
          <p:nvPr/>
        </p:nvGrpSpPr>
        <p:grpSpPr>
          <a:xfrm>
            <a:off x="221512" y="2903380"/>
            <a:ext cx="11945834" cy="3954620"/>
            <a:chOff x="221512" y="2903380"/>
            <a:chExt cx="11945834" cy="3954620"/>
          </a:xfrm>
        </p:grpSpPr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BB432534-59E9-910E-C6DF-E1C94581E4A9}"/>
                </a:ext>
              </a:extLst>
            </p:cNvPr>
            <p:cNvGrpSpPr/>
            <p:nvPr/>
          </p:nvGrpSpPr>
          <p:grpSpPr>
            <a:xfrm>
              <a:off x="221512" y="2903380"/>
              <a:ext cx="9658628" cy="3349783"/>
              <a:chOff x="306573" y="3152107"/>
              <a:chExt cx="9658628" cy="3349783"/>
            </a:xfrm>
          </p:grpSpPr>
          <p:pic>
            <p:nvPicPr>
              <p:cNvPr id="15" name="Obrázek 14">
                <a:extLst>
                  <a:ext uri="{FF2B5EF4-FFF2-40B4-BE49-F238E27FC236}">
                    <a16:creationId xmlns:a16="http://schemas.microsoft.com/office/drawing/2014/main" id="{7AD4A596-89F5-FCDD-5DA2-6CC7C74E52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52107"/>
                <a:ext cx="4117656" cy="3349783"/>
              </a:xfrm>
              <a:prstGeom prst="rect">
                <a:avLst/>
              </a:prstGeom>
            </p:spPr>
          </p:pic>
          <p:cxnSp>
            <p:nvCxnSpPr>
              <p:cNvPr id="13" name="Přímá spojnice se šipkou 12">
                <a:extLst>
                  <a:ext uri="{FF2B5EF4-FFF2-40B4-BE49-F238E27FC236}">
                    <a16:creationId xmlns:a16="http://schemas.microsoft.com/office/drawing/2014/main" id="{2031D7FD-70A1-B155-2071-734B9DECFE3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6573" y="4742121"/>
                <a:ext cx="1267046" cy="54226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Obrázek 17">
                <a:extLst>
                  <a:ext uri="{FF2B5EF4-FFF2-40B4-BE49-F238E27FC236}">
                    <a16:creationId xmlns:a16="http://schemas.microsoft.com/office/drawing/2014/main" id="{C9FF3237-C210-46ED-9440-F51A4EC6AA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2878" y="3152107"/>
                <a:ext cx="5182323" cy="2267266"/>
              </a:xfrm>
              <a:prstGeom prst="rect">
                <a:avLst/>
              </a:prstGeom>
            </p:spPr>
          </p:pic>
          <p:cxnSp>
            <p:nvCxnSpPr>
              <p:cNvPr id="19" name="Přímá spojnice se šipkou 18">
                <a:extLst>
                  <a:ext uri="{FF2B5EF4-FFF2-40B4-BE49-F238E27FC236}">
                    <a16:creationId xmlns:a16="http://schemas.microsoft.com/office/drawing/2014/main" id="{1219FE3E-8A32-B6F3-B05C-599E634738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20301" y="3597440"/>
                <a:ext cx="3846853" cy="103835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5D018349-7BEA-C14D-B986-DE49DCC2C9E5}"/>
                </a:ext>
              </a:extLst>
            </p:cNvPr>
            <p:cNvSpPr txBox="1"/>
            <p:nvPr/>
          </p:nvSpPr>
          <p:spPr>
            <a:xfrm>
              <a:off x="4725483" y="4728017"/>
              <a:ext cx="17584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800" b="1" dirty="0" err="1">
                  <a:effectLst/>
                  <a:ea typeface="Calibri" panose="020F0502020204030204" pitchFamily="34" charset="0"/>
                </a:rPr>
                <a:t>Hančinský</a:t>
              </a:r>
              <a:r>
                <a:rPr lang="cs-CZ" sz="1800" b="1" dirty="0">
                  <a:effectLst/>
                  <a:ea typeface="Calibri" panose="020F0502020204030204" pitchFamily="34" charset="0"/>
                </a:rPr>
                <a:t>, 1972</a:t>
              </a:r>
              <a:endParaRPr lang="cs-CZ" b="1" dirty="0"/>
            </a:p>
          </p:txBody>
        </p: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FEB1722E-DDD2-8091-C93C-EC05C135B097}"/>
                </a:ext>
              </a:extLst>
            </p:cNvPr>
            <p:cNvGrpSpPr/>
            <p:nvPr/>
          </p:nvGrpSpPr>
          <p:grpSpPr>
            <a:xfrm>
              <a:off x="5964865" y="3348713"/>
              <a:ext cx="6202481" cy="3509287"/>
              <a:chOff x="5964865" y="3348713"/>
              <a:chExt cx="6202481" cy="3509287"/>
            </a:xfrm>
          </p:grpSpPr>
          <p:pic>
            <p:nvPicPr>
              <p:cNvPr id="25" name="Obrázek 24">
                <a:extLst>
                  <a:ext uri="{FF2B5EF4-FFF2-40B4-BE49-F238E27FC236}">
                    <a16:creationId xmlns:a16="http://schemas.microsoft.com/office/drawing/2014/main" id="{F11CD0BE-0386-B4FF-C4CB-A62985ADA7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4917" y="5295014"/>
                <a:ext cx="5842429" cy="1562986"/>
              </a:xfrm>
              <a:prstGeom prst="rect">
                <a:avLst/>
              </a:prstGeom>
            </p:spPr>
          </p:pic>
          <p:cxnSp>
            <p:nvCxnSpPr>
              <p:cNvPr id="27" name="Přímá spojnice se šipkou 26">
                <a:extLst>
                  <a:ext uri="{FF2B5EF4-FFF2-40B4-BE49-F238E27FC236}">
                    <a16:creationId xmlns:a16="http://schemas.microsoft.com/office/drawing/2014/main" id="{93E30F1E-EF89-D254-0526-33CFF4612512}"/>
                  </a:ext>
                </a:extLst>
              </p:cNvPr>
              <p:cNvCxnSpPr/>
              <p:nvPr/>
            </p:nvCxnSpPr>
            <p:spPr>
              <a:xfrm>
                <a:off x="5964865" y="3348713"/>
                <a:ext cx="754912" cy="221211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70A7498C-7B7B-35E4-CAB5-F9827B126D9A}"/>
                </a:ext>
              </a:extLst>
            </p:cNvPr>
            <p:cNvSpPr txBox="1"/>
            <p:nvPr/>
          </p:nvSpPr>
          <p:spPr>
            <a:xfrm>
              <a:off x="8869644" y="6453731"/>
              <a:ext cx="32977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800" b="1" dirty="0">
                  <a:effectLst/>
                  <a:ea typeface="Calibri" panose="020F0502020204030204" pitchFamily="34" charset="0"/>
                </a:rPr>
                <a:t>Buček, Lacina, 1999, 2007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886852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7917"/>
            <a:ext cx="10896600" cy="5159046"/>
          </a:xfrm>
        </p:spPr>
        <p:txBody>
          <a:bodyPr/>
          <a:lstStyle/>
          <a:p>
            <a:pPr lvl="1"/>
            <a:endParaRPr lang="cs-CZ" b="1" dirty="0"/>
          </a:p>
          <a:p>
            <a:endParaRPr lang="cs-CZ" b="1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Konstrukce geobiocenologické mapy na Slovensku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E3D21DE-0FB4-F640-7C56-966328118573}"/>
              </a:ext>
            </a:extLst>
          </p:cNvPr>
          <p:cNvSpPr txBox="1">
            <a:spLocks/>
          </p:cNvSpPr>
          <p:nvPr/>
        </p:nvSpPr>
        <p:spPr>
          <a:xfrm>
            <a:off x="221512" y="1017917"/>
            <a:ext cx="11748976" cy="5626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b="1" dirty="0"/>
              <a:t>Princip podobný, detaily odlišné (jiné podklady):</a:t>
            </a:r>
          </a:p>
          <a:p>
            <a:pPr marL="268288" indent="-268288">
              <a:buFont typeface="Arial" panose="020B0604020202020204" pitchFamily="34" charset="0"/>
              <a:buNone/>
            </a:pPr>
            <a:r>
              <a:rPr lang="cs-CZ" sz="2400" b="1" dirty="0"/>
              <a:t>3. </a:t>
            </a:r>
            <a:r>
              <a:rPr lang="cs-CZ" sz="2400" b="1" dirty="0">
                <a:hlinkClick r:id="rId2"/>
              </a:rPr>
              <a:t>Slovenské BPEJ </a:t>
            </a:r>
            <a:r>
              <a:rPr lang="cs-CZ" sz="2400" b="1" dirty="0"/>
              <a:t>jsou </a:t>
            </a:r>
            <a:r>
              <a:rPr lang="cs-CZ" sz="2400" b="1" dirty="0">
                <a:hlinkClick r:id="rId3"/>
              </a:rPr>
              <a:t>kódovány</a:t>
            </a:r>
            <a:r>
              <a:rPr lang="cs-CZ" sz="2400" b="1" dirty="0"/>
              <a:t> odlišně než české! Český převodní klíč proto nelze mechanicky použít! I pak ale lze převádět na základě znalosti vazby půdních jednotek (viz půdoznalství) a trofických řad (viz geobiocenologie):</a:t>
            </a:r>
          </a:p>
          <a:p>
            <a:pPr marL="971550" lvl="1" indent="-514350">
              <a:buAutoNum type="arabicPeriod"/>
            </a:pPr>
            <a:r>
              <a:rPr lang="cs-CZ" sz="2000" b="1" dirty="0"/>
              <a:t>Každé trofické řadě a meziřadě </a:t>
            </a:r>
            <a:r>
              <a:rPr lang="cs-CZ" sz="2000" dirty="0"/>
              <a:t>odpovídá spektrum půdních typů (viz skripta </a:t>
            </a:r>
            <a:r>
              <a:rPr lang="cs-CZ" sz="2000" dirty="0">
                <a:hlinkClick r:id="rId4"/>
              </a:rPr>
              <a:t>Geobiocenologie II</a:t>
            </a:r>
            <a:r>
              <a:rPr lang="cs-CZ" sz="2000" dirty="0"/>
              <a:t>, nebo prezentace „</a:t>
            </a:r>
            <a:r>
              <a:rPr lang="cs-CZ" sz="2000" dirty="0">
                <a:hlinkClick r:id="rId5"/>
              </a:rPr>
              <a:t>Vegetace a prostředí</a:t>
            </a:r>
            <a:r>
              <a:rPr lang="cs-CZ" sz="2000" dirty="0"/>
              <a:t>“ z přednášek (slide 41 a 42)). Půdní typy lze zjistit z </a:t>
            </a:r>
            <a:r>
              <a:rPr lang="cs-CZ" sz="2000" dirty="0">
                <a:hlinkClick r:id="rId2"/>
              </a:rPr>
              <a:t>BPEJ </a:t>
            </a:r>
            <a:r>
              <a:rPr lang="cs-CZ" sz="2000" dirty="0"/>
              <a:t>(3. a 4. pozice v kódu BPEJ = hlavní půdní jednotka, viz </a:t>
            </a:r>
            <a:r>
              <a:rPr lang="cs-CZ" sz="2000" dirty="0">
                <a:hlinkClick r:id="rId3"/>
              </a:rPr>
              <a:t>str. 30–35 v Příručce pro používání map BPEJ</a:t>
            </a:r>
            <a:r>
              <a:rPr lang="cs-CZ" sz="2000" dirty="0"/>
              <a:t>)).</a:t>
            </a:r>
          </a:p>
          <a:p>
            <a:pPr marL="971550" lvl="1" indent="-514350">
              <a:buFont typeface="Arial" panose="020B0604020202020204" pitchFamily="34" charset="0"/>
              <a:buAutoNum type="arabicPeriod"/>
            </a:pPr>
            <a:r>
              <a:rPr lang="cs-CZ" sz="2000" b="1" dirty="0"/>
              <a:t>Každé hydrické řadě </a:t>
            </a:r>
            <a:r>
              <a:rPr lang="cs-CZ" sz="2000" dirty="0"/>
              <a:t>odpovídá spektrum půdních typů (viz skripta </a:t>
            </a:r>
            <a:r>
              <a:rPr lang="cs-CZ" sz="2000" dirty="0">
                <a:hlinkClick r:id="rId4"/>
              </a:rPr>
              <a:t>Geobiocenologie II</a:t>
            </a:r>
            <a:r>
              <a:rPr lang="cs-CZ" sz="2000" dirty="0"/>
              <a:t>, nebo prezentace „</a:t>
            </a:r>
            <a:r>
              <a:rPr lang="cs-CZ" sz="2000" dirty="0">
                <a:hlinkClick r:id="rId5"/>
              </a:rPr>
              <a:t>Vegetace a prostředí</a:t>
            </a:r>
            <a:r>
              <a:rPr lang="cs-CZ" sz="2000" dirty="0"/>
              <a:t>“ z přednášek (slide 41 a 42)). Půdní typy lze zjistit z </a:t>
            </a:r>
            <a:r>
              <a:rPr lang="cs-CZ" sz="2000" dirty="0">
                <a:hlinkClick r:id="rId2"/>
              </a:rPr>
              <a:t>BPEJ </a:t>
            </a:r>
            <a:r>
              <a:rPr lang="cs-CZ" sz="2000" dirty="0"/>
              <a:t>(3. a 4. pozice v kódu BPEJ = hlavní půdní jednotka, viz </a:t>
            </a:r>
            <a:r>
              <a:rPr lang="cs-CZ" sz="2000" dirty="0">
                <a:hlinkClick r:id="rId3"/>
              </a:rPr>
              <a:t>str. 30–35 v Příručce pro používání map BPEJ</a:t>
            </a:r>
            <a:r>
              <a:rPr lang="cs-CZ" sz="2000" dirty="0"/>
              <a:t>)). Pomáhám si také vzdáleností k vodním tokům a nádržím, tvarem reliéfu, přítomností skal.</a:t>
            </a:r>
          </a:p>
        </p:txBody>
      </p:sp>
    </p:spTree>
    <p:extLst>
      <p:ext uri="{BB962C8B-B14F-4D97-AF65-F5344CB8AC3E}">
        <p14:creationId xmlns:p14="http://schemas.microsoft.com/office/powerpoint/2010/main" val="985182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226" y="934064"/>
            <a:ext cx="7434465" cy="5488572"/>
          </a:xfrm>
        </p:spPr>
        <p:txBody>
          <a:bodyPr>
            <a:no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cs-CZ" sz="2000" b="1" dirty="0"/>
              <a:t>Lesnicko-typologická mapa:</a:t>
            </a:r>
          </a:p>
          <a:p>
            <a:pPr>
              <a:spcBef>
                <a:spcPts val="400"/>
              </a:spcBef>
            </a:pPr>
            <a:r>
              <a:rPr lang="cs-CZ" sz="2000" b="1" dirty="0"/>
              <a:t>V severní části je jeden segment zařazen do dvou LT</a:t>
            </a:r>
          </a:p>
          <a:p>
            <a:pPr>
              <a:spcBef>
                <a:spcPts val="400"/>
              </a:spcBef>
            </a:pPr>
            <a:r>
              <a:rPr lang="cs-CZ" sz="2000" b="1" dirty="0"/>
              <a:t>SLT 1L se má v Panonii převádět na 1–2 BC,C 5a (5b) (tak jsem také učinil), ovšem realitě odpovídá (viz dále) 2 BC,C 4</a:t>
            </a:r>
          </a:p>
          <a:p>
            <a:pPr marL="0" indent="0">
              <a:spcBef>
                <a:spcPts val="400"/>
              </a:spcBef>
              <a:buNone/>
            </a:pPr>
            <a:endParaRPr lang="cs-CZ" sz="2000" b="1" dirty="0"/>
          </a:p>
          <a:p>
            <a:pPr marL="0" indent="0">
              <a:spcBef>
                <a:spcPts val="400"/>
              </a:spcBef>
              <a:buNone/>
            </a:pPr>
            <a:r>
              <a:rPr lang="cs-CZ" sz="2000" b="1" dirty="0"/>
              <a:t>Mapa BPEJ:</a:t>
            </a:r>
          </a:p>
          <a:p>
            <a:pPr marL="0" indent="0">
              <a:spcBef>
                <a:spcPts val="400"/>
              </a:spcBef>
              <a:buNone/>
            </a:pPr>
            <a:endParaRPr lang="cs-CZ" sz="2000" b="1" dirty="0"/>
          </a:p>
          <a:p>
            <a:pPr marL="0" indent="0">
              <a:spcBef>
                <a:spcPts val="400"/>
              </a:spcBef>
              <a:buNone/>
            </a:pPr>
            <a:r>
              <a:rPr lang="cs-CZ" sz="2000" b="1" dirty="0"/>
              <a:t>Obecně:</a:t>
            </a:r>
          </a:p>
          <a:p>
            <a:pPr>
              <a:spcBef>
                <a:spcPts val="400"/>
              </a:spcBef>
            </a:pPr>
            <a:r>
              <a:rPr lang="cs-CZ" sz="2000" b="1" dirty="0"/>
              <a:t>0.08.50 – dle 4 pozice svah se severní orientací, což nesedí                s vrstevnicemi</a:t>
            </a:r>
          </a:p>
          <a:p>
            <a:pPr>
              <a:spcBef>
                <a:spcPts val="400"/>
              </a:spcBef>
            </a:pPr>
            <a:r>
              <a:rPr lang="cs-CZ" sz="2000" b="1" dirty="0"/>
              <a:t>Obě mapy se na některých místech nestýkají (nedokrývají).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ED1E99E1-967C-47FE-986F-EB525DCA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Některé potíže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B53EF4D9-69DB-FD3A-491B-B136159CE21C}"/>
              </a:ext>
            </a:extLst>
          </p:cNvPr>
          <p:cNvGrpSpPr/>
          <p:nvPr/>
        </p:nvGrpSpPr>
        <p:grpSpPr>
          <a:xfrm>
            <a:off x="7894978" y="760890"/>
            <a:ext cx="3938284" cy="2946276"/>
            <a:chOff x="7894978" y="760890"/>
            <a:chExt cx="3938284" cy="2946276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A8B60A7E-76A1-4855-BD44-CBBA34ED52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94978" y="760890"/>
              <a:ext cx="3938284" cy="2946276"/>
            </a:xfrm>
            <a:prstGeom prst="rect">
              <a:avLst/>
            </a:prstGeom>
          </p:spPr>
        </p:pic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id="{2DAC177E-8583-41AA-834F-C68AFFE3B6F9}"/>
                </a:ext>
              </a:extLst>
            </p:cNvPr>
            <p:cNvCxnSpPr/>
            <p:nvPr/>
          </p:nvCxnSpPr>
          <p:spPr>
            <a:xfrm flipH="1" flipV="1">
              <a:off x="10146890" y="2234028"/>
              <a:ext cx="1206910" cy="27530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6460F44B-704E-4568-BFF1-9BBD731D17EF}"/>
                </a:ext>
              </a:extLst>
            </p:cNvPr>
            <p:cNvCxnSpPr/>
            <p:nvPr/>
          </p:nvCxnSpPr>
          <p:spPr>
            <a:xfrm flipH="1" flipV="1">
              <a:off x="9864120" y="2767444"/>
              <a:ext cx="1206910" cy="27530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F6B5AC88-A3AC-35B7-CE77-AD460F023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978" y="3810001"/>
            <a:ext cx="3938284" cy="287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66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7C32BD7-EDE8-42F7-8587-1DE783BBE9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98093"/>
            <a:ext cx="6096000" cy="58537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1D26C37-7504-4180-8ED9-43FFFB08C2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4641" y="698093"/>
            <a:ext cx="6097359" cy="5638800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840568FF-7C9E-4A68-A9D9-4E8E0E157C79}"/>
              </a:ext>
            </a:extLst>
          </p:cNvPr>
          <p:cNvGrpSpPr/>
          <p:nvPr/>
        </p:nvGrpSpPr>
        <p:grpSpPr>
          <a:xfrm>
            <a:off x="3882899" y="925636"/>
            <a:ext cx="1641567" cy="2862943"/>
            <a:chOff x="3892731" y="217714"/>
            <a:chExt cx="1641567" cy="2862943"/>
          </a:xfrm>
        </p:grpSpPr>
        <p:cxnSp>
          <p:nvCxnSpPr>
            <p:cNvPr id="9" name="Přímá spojnice se šipkou 8">
              <a:extLst>
                <a:ext uri="{FF2B5EF4-FFF2-40B4-BE49-F238E27FC236}">
                  <a16:creationId xmlns:a16="http://schemas.microsoft.com/office/drawing/2014/main" id="{84135A08-D974-4321-9AEB-4538DBB9BA5F}"/>
                </a:ext>
              </a:extLst>
            </p:cNvPr>
            <p:cNvCxnSpPr/>
            <p:nvPr/>
          </p:nvCxnSpPr>
          <p:spPr>
            <a:xfrm flipH="1" flipV="1">
              <a:off x="3892731" y="217714"/>
              <a:ext cx="888275" cy="52251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se šipkou 9">
              <a:extLst>
                <a:ext uri="{FF2B5EF4-FFF2-40B4-BE49-F238E27FC236}">
                  <a16:creationId xmlns:a16="http://schemas.microsoft.com/office/drawing/2014/main" id="{1C07508E-F869-4913-9512-E0BBC2962718}"/>
                </a:ext>
              </a:extLst>
            </p:cNvPr>
            <p:cNvCxnSpPr/>
            <p:nvPr/>
          </p:nvCxnSpPr>
          <p:spPr>
            <a:xfrm flipH="1" flipV="1">
              <a:off x="4646023" y="2558142"/>
              <a:ext cx="888275" cy="52251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4CF3C8F8-22C1-4553-A39C-9DE7367DBC94}"/>
              </a:ext>
            </a:extLst>
          </p:cNvPr>
          <p:cNvCxnSpPr>
            <a:cxnSpLocks/>
          </p:cNvCxnSpPr>
          <p:nvPr/>
        </p:nvCxnSpPr>
        <p:spPr>
          <a:xfrm flipH="1" flipV="1">
            <a:off x="1988107" y="1518805"/>
            <a:ext cx="853439" cy="5138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D845194D-528E-4763-9625-979E77DA11E8}"/>
              </a:ext>
            </a:extLst>
          </p:cNvPr>
          <p:cNvCxnSpPr>
            <a:cxnSpLocks/>
          </p:cNvCxnSpPr>
          <p:nvPr/>
        </p:nvCxnSpPr>
        <p:spPr>
          <a:xfrm flipH="1" flipV="1">
            <a:off x="1757330" y="1683846"/>
            <a:ext cx="853439" cy="5138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5C438484-C4E2-4462-B3ED-9C1D17A2FC2F}"/>
              </a:ext>
            </a:extLst>
          </p:cNvPr>
          <p:cNvGrpSpPr/>
          <p:nvPr/>
        </p:nvGrpSpPr>
        <p:grpSpPr>
          <a:xfrm>
            <a:off x="1646296" y="1317524"/>
            <a:ext cx="1365067" cy="627017"/>
            <a:chOff x="1656128" y="609602"/>
            <a:chExt cx="1365067" cy="627017"/>
          </a:xfrm>
        </p:grpSpPr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B83194E9-ECA1-407E-87D2-C9748712AF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67756" y="609602"/>
              <a:ext cx="853439" cy="51380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se šipkou 16">
              <a:extLst>
                <a:ext uri="{FF2B5EF4-FFF2-40B4-BE49-F238E27FC236}">
                  <a16:creationId xmlns:a16="http://schemas.microsoft.com/office/drawing/2014/main" id="{E3AD3665-772F-4A8A-A6AE-11BA95D4490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56128" y="722815"/>
              <a:ext cx="853439" cy="51380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597435F7-D1A9-4EA5-AA61-40477BB76FF2}"/>
              </a:ext>
            </a:extLst>
          </p:cNvPr>
          <p:cNvCxnSpPr>
            <a:cxnSpLocks/>
          </p:cNvCxnSpPr>
          <p:nvPr/>
        </p:nvCxnSpPr>
        <p:spPr>
          <a:xfrm flipH="1" flipV="1">
            <a:off x="1731204" y="2184028"/>
            <a:ext cx="853439" cy="5138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B8890C91-D890-4DD6-B56E-D30119372A44}"/>
              </a:ext>
            </a:extLst>
          </p:cNvPr>
          <p:cNvGrpSpPr/>
          <p:nvPr/>
        </p:nvGrpSpPr>
        <p:grpSpPr>
          <a:xfrm>
            <a:off x="3156611" y="1965438"/>
            <a:ext cx="2501478" cy="1246198"/>
            <a:chOff x="3166443" y="1257516"/>
            <a:chExt cx="2501478" cy="1246198"/>
          </a:xfrm>
        </p:grpSpPr>
        <p:cxnSp>
          <p:nvCxnSpPr>
            <p:cNvPr id="20" name="Přímá spojnice se šipkou 19">
              <a:extLst>
                <a:ext uri="{FF2B5EF4-FFF2-40B4-BE49-F238E27FC236}">
                  <a16:creationId xmlns:a16="http://schemas.microsoft.com/office/drawing/2014/main" id="{AEE2A54B-89BD-487E-9450-7FD11FD6DB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28299" y="1559681"/>
              <a:ext cx="853439" cy="51380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se šipkou 20">
              <a:extLst>
                <a:ext uri="{FF2B5EF4-FFF2-40B4-BE49-F238E27FC236}">
                  <a16:creationId xmlns:a16="http://schemas.microsoft.com/office/drawing/2014/main" id="{BBB3D00A-7619-4137-9D25-D1FC773FD1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73897" y="1989910"/>
              <a:ext cx="853439" cy="51380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se šipkou 21">
              <a:extLst>
                <a:ext uri="{FF2B5EF4-FFF2-40B4-BE49-F238E27FC236}">
                  <a16:creationId xmlns:a16="http://schemas.microsoft.com/office/drawing/2014/main" id="{9056FFA3-673C-4166-B3E7-9E999D47B7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14482" y="1257516"/>
              <a:ext cx="853439" cy="51380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se šipkou 22">
              <a:extLst>
                <a:ext uri="{FF2B5EF4-FFF2-40B4-BE49-F238E27FC236}">
                  <a16:creationId xmlns:a16="http://schemas.microsoft.com/office/drawing/2014/main" id="{41D11380-D23C-4484-BAE5-3091FDCED0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66443" y="1261414"/>
              <a:ext cx="853439" cy="51380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9DD59FDC-9F45-46B9-AE19-EEB2B9C7BF59}"/>
              </a:ext>
            </a:extLst>
          </p:cNvPr>
          <p:cNvSpPr txBox="1"/>
          <p:nvPr/>
        </p:nvSpPr>
        <p:spPr>
          <a:xfrm>
            <a:off x="1179871" y="6453543"/>
            <a:ext cx="330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Výsledek převodů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CD971A0B-8BFB-44CF-8210-2BD6EB7502F8}"/>
              </a:ext>
            </a:extLst>
          </p:cNvPr>
          <p:cNvSpPr txBox="1"/>
          <p:nvPr/>
        </p:nvSpPr>
        <p:spPr>
          <a:xfrm>
            <a:off x="7708492" y="6453543"/>
            <a:ext cx="330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Friedl, Volařík, 2008</a:t>
            </a:r>
          </a:p>
        </p:txBody>
      </p:sp>
      <p:sp>
        <p:nvSpPr>
          <p:cNvPr id="27" name="Nadpis 1">
            <a:extLst>
              <a:ext uri="{FF2B5EF4-FFF2-40B4-BE49-F238E27FC236}">
                <a16:creationId xmlns:a16="http://schemas.microsoft.com/office/drawing/2014/main" id="{006B3251-058E-4AE9-ABB3-AD4BC7BD9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841" y="120628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Vegetační stupně</a:t>
            </a:r>
          </a:p>
        </p:txBody>
      </p:sp>
    </p:spTree>
    <p:extLst>
      <p:ext uri="{BB962C8B-B14F-4D97-AF65-F5344CB8AC3E}">
        <p14:creationId xmlns:p14="http://schemas.microsoft.com/office/powerpoint/2010/main" val="222267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F28DF29-B24E-45D6-B616-6C246B47EF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03269"/>
            <a:ext cx="6096000" cy="585146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BEF8132-8880-4A3D-869E-30206CA09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597008"/>
            <a:ext cx="6092269" cy="5690582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376A99DF-ABDA-4D22-A91E-B5F49373DACE}"/>
              </a:ext>
            </a:extLst>
          </p:cNvPr>
          <p:cNvSpPr txBox="1"/>
          <p:nvPr/>
        </p:nvSpPr>
        <p:spPr>
          <a:xfrm>
            <a:off x="1179871" y="6453543"/>
            <a:ext cx="330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Výsledek převodů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88669B23-D4BC-4C16-9B3D-9F8429D551FA}"/>
              </a:ext>
            </a:extLst>
          </p:cNvPr>
          <p:cNvSpPr txBox="1"/>
          <p:nvPr/>
        </p:nvSpPr>
        <p:spPr>
          <a:xfrm>
            <a:off x="7708492" y="6453543"/>
            <a:ext cx="330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Friedl, Volařík, 2008</a:t>
            </a:r>
          </a:p>
        </p:txBody>
      </p:sp>
      <p:sp>
        <p:nvSpPr>
          <p:cNvPr id="27" name="Nadpis 1">
            <a:extLst>
              <a:ext uri="{FF2B5EF4-FFF2-40B4-BE49-F238E27FC236}">
                <a16:creationId xmlns:a16="http://schemas.microsoft.com/office/drawing/2014/main" id="{4A03A548-9399-48A5-A339-AD92C7809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841" y="120628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STG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E57135EC-4044-4582-B866-CDAC42656E00}"/>
              </a:ext>
            </a:extLst>
          </p:cNvPr>
          <p:cNvCxnSpPr>
            <a:cxnSpLocks/>
          </p:cNvCxnSpPr>
          <p:nvPr/>
        </p:nvCxnSpPr>
        <p:spPr>
          <a:xfrm flipH="1" flipV="1">
            <a:off x="3549446" y="4404854"/>
            <a:ext cx="1297857" cy="6685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Skupina 3">
            <a:extLst>
              <a:ext uri="{FF2B5EF4-FFF2-40B4-BE49-F238E27FC236}">
                <a16:creationId xmlns:a16="http://schemas.microsoft.com/office/drawing/2014/main" id="{FEE62A3C-9C6B-4D51-AFC0-522E06D24554}"/>
              </a:ext>
            </a:extLst>
          </p:cNvPr>
          <p:cNvGrpSpPr/>
          <p:nvPr/>
        </p:nvGrpSpPr>
        <p:grpSpPr>
          <a:xfrm>
            <a:off x="4280594" y="3816668"/>
            <a:ext cx="7393857" cy="823669"/>
            <a:chOff x="4280594" y="3816668"/>
            <a:chExt cx="7393857" cy="823669"/>
          </a:xfrm>
        </p:grpSpPr>
        <p:cxnSp>
          <p:nvCxnSpPr>
            <p:cNvPr id="29" name="Přímá spojnice se šipkou 28">
              <a:extLst>
                <a:ext uri="{FF2B5EF4-FFF2-40B4-BE49-F238E27FC236}">
                  <a16:creationId xmlns:a16="http://schemas.microsoft.com/office/drawing/2014/main" id="{1A821F1A-8A95-450F-A17F-8D0FD3D712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80594" y="3971746"/>
              <a:ext cx="1297857" cy="66859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se šipkou 29">
              <a:extLst>
                <a:ext uri="{FF2B5EF4-FFF2-40B4-BE49-F238E27FC236}">
                  <a16:creationId xmlns:a16="http://schemas.microsoft.com/office/drawing/2014/main" id="{0C4E8524-8CD6-4316-929D-DEA52F1691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76594" y="3816668"/>
              <a:ext cx="1297857" cy="66859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212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Nadpis 1">
            <a:extLst>
              <a:ext uri="{FF2B5EF4-FFF2-40B4-BE49-F238E27FC236}">
                <a16:creationId xmlns:a16="http://schemas.microsoft.com/office/drawing/2014/main" id="{4A03A548-9399-48A5-A339-AD92C7809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841" y="120628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Rozdíly mezi převody a terénním mapováním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68E4374-67AF-441E-9FDD-C5657D23E5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947" y="600892"/>
            <a:ext cx="6538114" cy="6257108"/>
          </a:xfrm>
          <a:prstGeom prst="rect">
            <a:avLst/>
          </a:prstGeom>
        </p:spPr>
      </p:pic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1144B605-4697-469F-A81F-37BE711A34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6076179"/>
              </p:ext>
            </p:extLst>
          </p:nvPr>
        </p:nvGraphicFramePr>
        <p:xfrm>
          <a:off x="7339781" y="1377863"/>
          <a:ext cx="4744064" cy="3503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68051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354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b="1" dirty="0">
                <a:latin typeface="+mn-lt"/>
              </a:rPr>
              <a:t>Rozdíly mezi převody a terénním mapováním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01447BC-99A2-47F8-9F01-B019C5E99B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55619"/>
            <a:ext cx="5894717" cy="62023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96CE759-C1E9-4D4D-8A98-C9F1A5360B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9" y="655618"/>
            <a:ext cx="6022827" cy="62023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50898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Nadpis 1">
            <a:extLst>
              <a:ext uri="{FF2B5EF4-FFF2-40B4-BE49-F238E27FC236}">
                <a16:creationId xmlns:a16="http://schemas.microsoft.com/office/drawing/2014/main" id="{4A03A548-9399-48A5-A339-AD92C7809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04" y="238614"/>
            <a:ext cx="587969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Příklad správně vypadajících map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595CB6F-8A53-4630-B10E-4BC2C67707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9999" y="1"/>
            <a:ext cx="5172001" cy="6858000"/>
          </a:xfrm>
          <a:prstGeom prst="rect">
            <a:avLst/>
          </a:prstGeom>
        </p:spPr>
      </p:pic>
      <p:pic>
        <p:nvPicPr>
          <p:cNvPr id="3" name="Obrázek 2" descr="Obsah obrázku text, mapa, atlas, diagram&#10;&#10;Obsah vygenerovaný umělou inteligencí může být nesprávný.">
            <a:extLst>
              <a:ext uri="{FF2B5EF4-FFF2-40B4-BE49-F238E27FC236}">
                <a16:creationId xmlns:a16="http://schemas.microsoft.com/office/drawing/2014/main" id="{2E64DB48-A70F-4BC0-2D73-7ECC34FFC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151"/>
            <a:ext cx="6999107" cy="485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39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7917"/>
            <a:ext cx="10896600" cy="5159046"/>
          </a:xfrm>
        </p:spPr>
        <p:txBody>
          <a:bodyPr/>
          <a:lstStyle/>
          <a:p>
            <a:pPr lvl="1"/>
            <a:endParaRPr lang="cs-CZ" b="1" dirty="0"/>
          </a:p>
          <a:p>
            <a:endParaRPr lang="cs-CZ" b="1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Závěry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E3D21DE-0FB4-F640-7C56-966328118573}"/>
              </a:ext>
            </a:extLst>
          </p:cNvPr>
          <p:cNvSpPr txBox="1">
            <a:spLocks/>
          </p:cNvSpPr>
          <p:nvPr/>
        </p:nvSpPr>
        <p:spPr>
          <a:xfrm>
            <a:off x="221512" y="1017917"/>
            <a:ext cx="11748976" cy="5311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cs-CZ" b="1" dirty="0"/>
              <a:t>Opravdu usnadňují „převody“ práci?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Je „výsledek“ převodů věrohodný?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Není vhodnější pochopit principy geobiocenologie a odvozovat jednotky na základě znalostí vztahu klimatu, půd, reliéfu apod. s vegetací?</a:t>
            </a:r>
          </a:p>
          <a:p>
            <a:pPr marL="0" indent="0">
              <a:buNone/>
            </a:pPr>
            <a:endParaRPr lang="cs-CZ" b="1" dirty="0"/>
          </a:p>
        </p:txBody>
      </p:sp>
      <p:sp>
        <p:nvSpPr>
          <p:cNvPr id="4" name="Šipka: dolů 3">
            <a:extLst>
              <a:ext uri="{FF2B5EF4-FFF2-40B4-BE49-F238E27FC236}">
                <a16:creationId xmlns:a16="http://schemas.microsoft.com/office/drawing/2014/main" id="{7AD1D619-4C69-04A9-621B-422613B2A577}"/>
              </a:ext>
            </a:extLst>
          </p:cNvPr>
          <p:cNvSpPr/>
          <p:nvPr/>
        </p:nvSpPr>
        <p:spPr>
          <a:xfrm>
            <a:off x="5447414" y="3094074"/>
            <a:ext cx="1297172" cy="120147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70445B7-B30D-8717-462E-9E901595C10B}"/>
              </a:ext>
            </a:extLst>
          </p:cNvPr>
          <p:cNvSpPr txBox="1"/>
          <p:nvPr/>
        </p:nvSpPr>
        <p:spPr>
          <a:xfrm>
            <a:off x="457200" y="4713038"/>
            <a:ext cx="1127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cs-CZ" sz="2800" b="1" dirty="0"/>
              <a:t>Mapování dává </a:t>
            </a:r>
            <a:r>
              <a:rPr lang="cs-CZ" sz="2800" b="1" dirty="0">
                <a:solidFill>
                  <a:srgbClr val="FF0000"/>
                </a:solidFill>
              </a:rPr>
              <a:t>reálné, logické a správné </a:t>
            </a:r>
            <a:r>
              <a:rPr lang="cs-CZ" sz="2800" b="1" dirty="0"/>
              <a:t>výsledky </a:t>
            </a:r>
            <a:r>
              <a:rPr lang="cs-CZ" sz="2800" b="1" dirty="0">
                <a:solidFill>
                  <a:srgbClr val="FF0000"/>
                </a:solidFill>
              </a:rPr>
              <a:t>(ale je náročné)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cs-CZ" sz="2800" b="1" dirty="0"/>
              <a:t>„Převody“ lze s výhodou použít jako </a:t>
            </a:r>
            <a:r>
              <a:rPr lang="cs-CZ" sz="2800" b="1" dirty="0">
                <a:solidFill>
                  <a:srgbClr val="FF0000"/>
                </a:solidFill>
              </a:rPr>
              <a:t>podklad pro verifikaci v terénu</a:t>
            </a:r>
          </a:p>
        </p:txBody>
      </p:sp>
    </p:spTree>
    <p:extLst>
      <p:ext uri="{BB962C8B-B14F-4D97-AF65-F5344CB8AC3E}">
        <p14:creationId xmlns:p14="http://schemas.microsoft.com/office/powerpoint/2010/main" val="3074379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49781B-EDE1-478C-842B-F3A974981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686" y="186192"/>
            <a:ext cx="11604171" cy="1522865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0000"/>
                </a:solidFill>
                <a:latin typeface="+mn-lt"/>
              </a:rPr>
              <a:t>Mapa je vrcholným výstupem / dílem fytocenologie!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 txBox="1">
            <a:spLocks/>
          </p:cNvSpPr>
          <p:nvPr/>
        </p:nvSpPr>
        <p:spPr>
          <a:xfrm>
            <a:off x="113211" y="1709057"/>
            <a:ext cx="12009120" cy="4582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b="1" dirty="0"/>
              <a:t> obtížnost oproti fytocenologickým snímkům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b="1" dirty="0"/>
              <a:t> klasifikace probíhá „za pochodu“, není možná analýza fytocenologických snímků v kanceláři, vše musí probíhat v hlavě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b="1" dirty="0"/>
              <a:t> nutnost vnímat prostorové vazby a souvislosti, vnímat prostorovou proměnlivost vegetace  (i potenciální)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b="1" dirty="0"/>
              <a:t> krajinu je třeba důkladně „prošmejdit“ (tedy neminout, tudíž vymapovat každý segment)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b="1" dirty="0"/>
              <a:t> vymezenou jednotku je nutné správně zakreslit do mapy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b="1" dirty="0"/>
              <a:t> schopnost ctít pravidla vegetační klasifikace, i když s nimi nesouhlasím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400" b="1" dirty="0"/>
              <a:t> fyzická kondice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cs-CZ" sz="2000" b="1" dirty="0"/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Šipka dolů 3"/>
          <p:cNvSpPr/>
          <p:nvPr/>
        </p:nvSpPr>
        <p:spPr>
          <a:xfrm>
            <a:off x="5540829" y="5595257"/>
            <a:ext cx="1110342" cy="55517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02772" y="6251061"/>
            <a:ext cx="1150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V současnosti mapovací práce vzácné (výjimkou mapování biotopů a lesnická typologie)</a:t>
            </a:r>
          </a:p>
        </p:txBody>
      </p:sp>
    </p:spTree>
    <p:extLst>
      <p:ext uri="{BB962C8B-B14F-4D97-AF65-F5344CB8AC3E}">
        <p14:creationId xmlns:p14="http://schemas.microsoft.com/office/powerpoint/2010/main" val="2593134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Typy vegetačních map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7917"/>
            <a:ext cx="10515600" cy="51590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Mapy aktuální vegetace:</a:t>
            </a:r>
          </a:p>
          <a:p>
            <a:pPr lvl="1"/>
            <a:r>
              <a:rPr lang="cs-CZ" b="1" dirty="0"/>
              <a:t>Curyšsko-montpelliérský systém </a:t>
            </a:r>
            <a:r>
              <a:rPr lang="cs-CZ" dirty="0"/>
              <a:t>(39 tříd, 138 svazů, 496 asociací)</a:t>
            </a:r>
          </a:p>
          <a:p>
            <a:pPr lvl="1"/>
            <a:r>
              <a:rPr lang="cs-CZ" b="1" dirty="0"/>
              <a:t>Mapování biotopů dle Katalogu biotopů </a:t>
            </a:r>
            <a:r>
              <a:rPr lang="cs-CZ" dirty="0"/>
              <a:t>(127 přírodních biotopů, 14 antropogenních)</a:t>
            </a:r>
          </a:p>
          <a:p>
            <a:pPr lvl="1"/>
            <a:r>
              <a:rPr lang="cs-CZ" b="1" dirty="0"/>
              <a:t>Mapování aktuální vegetace dle Vondruškové </a:t>
            </a:r>
            <a:r>
              <a:rPr lang="cs-CZ" dirty="0"/>
              <a:t>(13 účelových typů a 6 stupňů </a:t>
            </a:r>
            <a:r>
              <a:rPr lang="cs-CZ" dirty="0" err="1"/>
              <a:t>ekolologické</a:t>
            </a:r>
            <a:r>
              <a:rPr lang="cs-CZ" dirty="0"/>
              <a:t> stability (91 jednotek)), (Vondrušková, H. (1994): Metodika mapování krajiny. SMS, Brno.)</a:t>
            </a:r>
          </a:p>
          <a:p>
            <a:pPr marL="457200" lvl="1" indent="0">
              <a:buNone/>
            </a:pPr>
            <a:r>
              <a:rPr lang="cs-CZ" b="1" dirty="0">
                <a:solidFill>
                  <a:srgbClr val="FF0000"/>
                </a:solidFill>
              </a:rPr>
              <a:t>Pozor! Každá mapa aktuální vegetace se stává okamžikem jejího vytvoření mapou aktuální vegetace v minulosti.</a:t>
            </a:r>
          </a:p>
          <a:p>
            <a:pPr marL="457200" lvl="1" indent="0"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b="1" dirty="0"/>
              <a:t>Mapy potenciální vegetace:</a:t>
            </a:r>
          </a:p>
          <a:p>
            <a:pPr lvl="1"/>
            <a:r>
              <a:rPr lang="cs-CZ" b="1" dirty="0"/>
              <a:t>Geobiocenologický klasifikační systém </a:t>
            </a:r>
            <a:r>
              <a:rPr lang="cs-CZ" dirty="0"/>
              <a:t>(170 STG, ale 8 (10) vegetačních stupňů, 8 trofických a 6 (7) hydrických řad)</a:t>
            </a:r>
          </a:p>
          <a:p>
            <a:pPr lvl="1"/>
            <a:r>
              <a:rPr lang="cs-CZ" b="1" dirty="0"/>
              <a:t>Lesnicko-typologický klasifikační systém ÚHÚL </a:t>
            </a:r>
            <a:r>
              <a:rPr lang="cs-CZ" dirty="0"/>
              <a:t>(182 SLT)</a:t>
            </a:r>
          </a:p>
        </p:txBody>
      </p:sp>
    </p:spTree>
    <p:extLst>
      <p:ext uri="{BB962C8B-B14F-4D97-AF65-F5344CB8AC3E}">
        <p14:creationId xmlns:p14="http://schemas.microsoft.com/office/powerpoint/2010/main" val="2908007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C20879-7B40-4E7C-BDF3-AFFFD6DF4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98"/>
            <a:ext cx="12191999" cy="565604"/>
          </a:xfrm>
        </p:spPr>
        <p:txBody>
          <a:bodyPr>
            <a:normAutofit fontScale="90000"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cs-CZ" sz="3600" b="1" dirty="0">
                <a:latin typeface="+mn-lt"/>
              </a:rPr>
              <a:t>Mapování aktuální vegetace dle Vondruškové</a:t>
            </a:r>
            <a:endParaRPr lang="cs-CZ" sz="3600" b="1" dirty="0"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122824-A49B-49A7-B0B1-A9CD64068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5" y="828136"/>
            <a:ext cx="11625943" cy="5703293"/>
          </a:xfrm>
        </p:spPr>
        <p:txBody>
          <a:bodyPr/>
          <a:lstStyle/>
          <a:p>
            <a:pPr marL="0" lvl="1" indent="0">
              <a:buNone/>
            </a:pPr>
            <a:r>
              <a:rPr lang="cs-CZ" dirty="0">
                <a:hlinkClick r:id="rId2"/>
              </a:rPr>
              <a:t>Vondrušková, H. (1994): Metodika mapování krajiny</a:t>
            </a:r>
            <a:r>
              <a:rPr lang="cs-CZ" dirty="0"/>
              <a:t>. SMS, Brno.</a:t>
            </a:r>
          </a:p>
          <a:p>
            <a:pPr marL="449263" lvl="1" indent="0">
              <a:buNone/>
            </a:pPr>
            <a:r>
              <a:rPr lang="cs-CZ" sz="1800" dirty="0"/>
              <a:t>Dostupné zde: </a:t>
            </a:r>
          </a:p>
          <a:p>
            <a:pPr marL="449263" lvl="1" indent="0">
              <a:buNone/>
            </a:pPr>
            <a:r>
              <a:rPr lang="cs-CZ" sz="18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http://user.mendelu.cz/xfriedl/Literatura,%20ebooky/</a:t>
            </a:r>
            <a:endParaRPr lang="cs-CZ" sz="1800" dirty="0">
              <a:solidFill>
                <a:srgbClr val="0070C0"/>
              </a:solidFill>
            </a:endParaRPr>
          </a:p>
          <a:p>
            <a:pPr marL="449263" lvl="1" indent="0">
              <a:buNone/>
            </a:pPr>
            <a:r>
              <a:rPr lang="cs-CZ" sz="18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http://user.mendelu.cz/xfriedl/Fytocenologie%20pro%20ZF%20(KA,%20RSZ)/Literatura,%20zdroje%20ke%20studiu/Metodiky/Metodika%20dle%20Vondruskove.jpg</a:t>
            </a:r>
            <a:endParaRPr lang="cs-CZ" sz="1800" dirty="0">
              <a:solidFill>
                <a:srgbClr val="0070C0"/>
              </a:solidFill>
            </a:endParaRPr>
          </a:p>
          <a:p>
            <a:pPr marL="449263" lvl="1" indent="0">
              <a:buNone/>
            </a:pPr>
            <a:endParaRPr lang="cs-CZ" sz="1800" dirty="0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E80F9F39-E484-4FEE-873F-3753C4539419}"/>
              </a:ext>
            </a:extLst>
          </p:cNvPr>
          <p:cNvGrpSpPr/>
          <p:nvPr/>
        </p:nvGrpSpPr>
        <p:grpSpPr>
          <a:xfrm>
            <a:off x="-1" y="2417655"/>
            <a:ext cx="12192000" cy="4440345"/>
            <a:chOff x="-1" y="2417655"/>
            <a:chExt cx="12192000" cy="4440345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46D86075-FAC1-4D1C-9A23-EDA6CDDA54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2" r="50882" b="1161"/>
            <a:stretch/>
          </p:blipFill>
          <p:spPr>
            <a:xfrm rot="5400000">
              <a:off x="797219" y="1620435"/>
              <a:ext cx="4179344" cy="5773783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EA39D4DA-00DD-435A-A9E0-17EBF086D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21" r="1765" b="823"/>
            <a:stretch/>
          </p:blipFill>
          <p:spPr>
            <a:xfrm rot="5400000">
              <a:off x="6851467" y="1517469"/>
              <a:ext cx="4358641" cy="6322422"/>
            </a:xfrm>
            <a:prstGeom prst="rect">
              <a:avLst/>
            </a:prstGeom>
          </p:spPr>
        </p:pic>
        <p:sp>
          <p:nvSpPr>
            <p:cNvPr id="6" name="TextovéPole 3">
              <a:extLst>
                <a:ext uri="{FF2B5EF4-FFF2-40B4-BE49-F238E27FC236}">
                  <a16:creationId xmlns:a16="http://schemas.microsoft.com/office/drawing/2014/main" id="{90BB9143-9E15-4BF6-9A11-D8FBB34945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1331" y="5891120"/>
              <a:ext cx="3343882" cy="36933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b="1" dirty="0">
                  <a:solidFill>
                    <a:srgbClr val="FF0000"/>
                  </a:solidFill>
                  <a:latin typeface="+mn-lt"/>
                </a:rPr>
                <a:t>Stupeň ekologické stability</a:t>
              </a:r>
            </a:p>
          </p:txBody>
        </p:sp>
        <p:sp>
          <p:nvSpPr>
            <p:cNvPr id="7" name="TextovéPole 4">
              <a:extLst>
                <a:ext uri="{FF2B5EF4-FFF2-40B4-BE49-F238E27FC236}">
                  <a16:creationId xmlns:a16="http://schemas.microsoft.com/office/drawing/2014/main" id="{EC0DBEFE-BF29-4700-B529-CB89C1245F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130" y="6075786"/>
              <a:ext cx="4712426" cy="36933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b="1" dirty="0">
                  <a:solidFill>
                    <a:srgbClr val="FF0000"/>
                  </a:solidFill>
                  <a:latin typeface="+mn-lt"/>
                </a:rPr>
                <a:t>Typy aktuální vegetace – účelový typ segmentu</a:t>
              </a:r>
            </a:p>
          </p:txBody>
        </p:sp>
        <p:sp>
          <p:nvSpPr>
            <p:cNvPr id="8" name="TextovéPole 5">
              <a:extLst>
                <a:ext uri="{FF2B5EF4-FFF2-40B4-BE49-F238E27FC236}">
                  <a16:creationId xmlns:a16="http://schemas.microsoft.com/office/drawing/2014/main" id="{B478135A-0A3F-48C6-B1C2-898AE9DEEC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1369" y="6346763"/>
              <a:ext cx="4486003" cy="369332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b="1" dirty="0">
                  <a:solidFill>
                    <a:srgbClr val="FF0000"/>
                  </a:solidFill>
                  <a:latin typeface="+mn-lt"/>
                </a:rPr>
                <a:t>Konkrétní charakter společenstva, typ kultury</a:t>
              </a:r>
            </a:p>
          </p:txBody>
        </p:sp>
        <p:cxnSp>
          <p:nvCxnSpPr>
            <p:cNvPr id="10" name="Přímá spojnice se šipkou 9">
              <a:extLst>
                <a:ext uri="{FF2B5EF4-FFF2-40B4-BE49-F238E27FC236}">
                  <a16:creationId xmlns:a16="http://schemas.microsoft.com/office/drawing/2014/main" id="{41131AF7-38EA-4279-A882-70ED3D3637F9}"/>
                </a:ext>
              </a:extLst>
            </p:cNvPr>
            <p:cNvCxnSpPr/>
            <p:nvPr/>
          </p:nvCxnSpPr>
          <p:spPr>
            <a:xfrm flipH="1" flipV="1">
              <a:off x="966651" y="2725783"/>
              <a:ext cx="1062446" cy="334409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id="{23B56A3B-956E-42E2-95F6-3914DCF9CDB9}"/>
                </a:ext>
              </a:extLst>
            </p:cNvPr>
            <p:cNvCxnSpPr/>
            <p:nvPr/>
          </p:nvCxnSpPr>
          <p:spPr>
            <a:xfrm flipV="1">
              <a:off x="2394857" y="2743200"/>
              <a:ext cx="2638699" cy="33325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>
              <a:extLst>
                <a:ext uri="{FF2B5EF4-FFF2-40B4-BE49-F238E27FC236}">
                  <a16:creationId xmlns:a16="http://schemas.microsoft.com/office/drawing/2014/main" id="{235BCF97-0A66-48E5-A298-8C67C5B49A4C}"/>
                </a:ext>
              </a:extLst>
            </p:cNvPr>
            <p:cNvCxnSpPr>
              <a:stCxn id="6" idx="1"/>
            </p:cNvCxnSpPr>
            <p:nvPr/>
          </p:nvCxnSpPr>
          <p:spPr>
            <a:xfrm flipH="1" flipV="1">
              <a:off x="6090556" y="5891120"/>
              <a:ext cx="450775" cy="18466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>
              <a:extLst>
                <a:ext uri="{FF2B5EF4-FFF2-40B4-BE49-F238E27FC236}">
                  <a16:creationId xmlns:a16="http://schemas.microsoft.com/office/drawing/2014/main" id="{87521946-3654-486B-8965-2AC279E0C9D2}"/>
                </a:ext>
              </a:extLst>
            </p:cNvPr>
            <p:cNvCxnSpPr/>
            <p:nvPr/>
          </p:nvCxnSpPr>
          <p:spPr>
            <a:xfrm flipH="1" flipV="1">
              <a:off x="6090556" y="4014651"/>
              <a:ext cx="450775" cy="18764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se šipkou 17">
              <a:extLst>
                <a:ext uri="{FF2B5EF4-FFF2-40B4-BE49-F238E27FC236}">
                  <a16:creationId xmlns:a16="http://schemas.microsoft.com/office/drawing/2014/main" id="{26F24516-FFF6-4651-ABA7-D0704FB283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2708" y="5129349"/>
              <a:ext cx="344366" cy="12124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se šipkou 19">
              <a:extLst>
                <a:ext uri="{FF2B5EF4-FFF2-40B4-BE49-F238E27FC236}">
                  <a16:creationId xmlns:a16="http://schemas.microsoft.com/office/drawing/2014/main" id="{13FA12EE-DD6C-402C-83B2-C85C208328FF}"/>
                </a:ext>
              </a:extLst>
            </p:cNvPr>
            <p:cNvCxnSpPr/>
            <p:nvPr/>
          </p:nvCxnSpPr>
          <p:spPr>
            <a:xfrm flipV="1">
              <a:off x="10258697" y="4678680"/>
              <a:ext cx="1123406" cy="168452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2040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Cíle mapování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7917"/>
            <a:ext cx="10515600" cy="5159046"/>
          </a:xfrm>
        </p:spPr>
        <p:txBody>
          <a:bodyPr>
            <a:normAutofit/>
          </a:bodyPr>
          <a:lstStyle/>
          <a:p>
            <a:r>
              <a:rPr lang="cs-CZ" sz="2400" b="1" dirty="0"/>
              <a:t>Zachytit realitu (výskyt, hranice, stav), tedy rostlinná společenstva, do mapy</a:t>
            </a:r>
          </a:p>
          <a:p>
            <a:r>
              <a:rPr lang="cs-CZ" sz="2400" b="1" dirty="0"/>
              <a:t>Využití: krajinná ekologie, územní plánování, ochrana přírody, vědecké studie, lesnictví apod. </a:t>
            </a:r>
          </a:p>
        </p:txBody>
      </p:sp>
    </p:spTree>
    <p:extLst>
      <p:ext uri="{BB962C8B-B14F-4D97-AF65-F5344CB8AC3E}">
        <p14:creationId xmlns:p14="http://schemas.microsoft.com/office/powerpoint/2010/main" val="2407026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0A78C-44D4-4D91-927B-B463BE19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026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latin typeface="+mn-lt"/>
              </a:rPr>
              <a:t>Hlavní zásady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3D63C4-8F24-4E3B-B3FB-4FD381DD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7917"/>
            <a:ext cx="3311106" cy="5159046"/>
          </a:xfrm>
        </p:spPr>
        <p:txBody>
          <a:bodyPr/>
          <a:lstStyle/>
          <a:p>
            <a:r>
              <a:rPr lang="cs-CZ" b="1" dirty="0"/>
              <a:t>Zásada přesnosti zákresu </a:t>
            </a:r>
            <a:r>
              <a:rPr lang="cs-CZ" dirty="0"/>
              <a:t>(kvalita mapového podkladu, GPS, </a:t>
            </a:r>
            <a:r>
              <a:rPr lang="cs-CZ" dirty="0" err="1"/>
              <a:t>Locus</a:t>
            </a:r>
            <a:r>
              <a:rPr lang="cs-CZ" dirty="0"/>
              <a:t> Map, ArcGis </a:t>
            </a:r>
            <a:r>
              <a:rPr lang="cs-CZ" dirty="0" err="1"/>
              <a:t>Collector</a:t>
            </a:r>
            <a:r>
              <a:rPr lang="cs-CZ" dirty="0"/>
              <a:t>)</a:t>
            </a:r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pPr marL="0" indent="0">
              <a:buNone/>
            </a:pPr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1C15715-5C29-4C0C-ACB3-19B2536355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449" y="947237"/>
            <a:ext cx="7627841" cy="554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7103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7C5B93E4EEF5E46B59766AB2F8CA81A" ma:contentTypeVersion="7" ma:contentTypeDescription="Vytvoří nový dokument" ma:contentTypeScope="" ma:versionID="6e94fad6206ca9e99c18946e179d2044">
  <xsd:schema xmlns:xsd="http://www.w3.org/2001/XMLSchema" xmlns:xs="http://www.w3.org/2001/XMLSchema" xmlns:p="http://schemas.microsoft.com/office/2006/metadata/properties" xmlns:ns2="9fcf7e0c-d56d-4821-9708-0e7e450e9d21" targetNamespace="http://schemas.microsoft.com/office/2006/metadata/properties" ma:root="true" ma:fieldsID="faab8e1747d12d96b08d477a1f6aba45" ns2:_="">
    <xsd:import namespace="9fcf7e0c-d56d-4821-9708-0e7e450e9d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cf7e0c-d56d-4821-9708-0e7e450e9d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BA78BA-A6F9-4CBB-BDFF-CB6E59FECA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cf7e0c-d56d-4821-9708-0e7e450e9d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0FB201-CF5D-4BC5-9779-64A89F0A106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66A8580-F1E1-4289-9D6C-582BA6231A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2079</TotalTime>
  <Words>2758</Words>
  <Application>Microsoft Office PowerPoint</Application>
  <PresentationFormat>Širokoúhlá obrazovka</PresentationFormat>
  <Paragraphs>245</Paragraphs>
  <Slides>48</Slides>
  <Notes>3</Notes>
  <HiddenSlides>1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Motiv Office</vt:lpstr>
      <vt:lpstr>Základy vegetačního mapování</vt:lpstr>
      <vt:lpstr>Prezentace aplikace PowerPoint</vt:lpstr>
      <vt:lpstr>Prezentace aplikace PowerPoint</vt:lpstr>
      <vt:lpstr>Prezentace aplikace PowerPoint</vt:lpstr>
      <vt:lpstr>Mapa je vrcholným výstupem / dílem fytocenologie!</vt:lpstr>
      <vt:lpstr>Typy vegetačních map</vt:lpstr>
      <vt:lpstr>Mapování aktuální vegetace dle Vondruškové</vt:lpstr>
      <vt:lpstr>Cíle mapování</vt:lpstr>
      <vt:lpstr>Hlavní zásady</vt:lpstr>
      <vt:lpstr>Hlavní zásady</vt:lpstr>
      <vt:lpstr>Problematika hranic</vt:lpstr>
      <vt:lpstr>Hlavní zásady</vt:lpstr>
      <vt:lpstr>Co se mapuje</vt:lpstr>
      <vt:lpstr>Rámcový postup prací</vt:lpstr>
      <vt:lpstr>Rámcový postup prací</vt:lpstr>
      <vt:lpstr>Rámcový postup prací</vt:lpstr>
      <vt:lpstr>Rámcový postup prací</vt:lpstr>
      <vt:lpstr>A co když mapovat nemůžu?  (zadání studie v lednu, mapa nutná okamžitě, mapuje se obrovské území v krátkém časovém horizontu…)</vt:lpstr>
      <vt:lpstr>Základem tvorby vegetační mapy je poctivá terénní práce!</vt:lpstr>
      <vt:lpstr>Základem tvorby vegetační mapy je opravdu poctivá terénní práce!</vt:lpstr>
      <vt:lpstr>Základem tvorby vegetační mapy je opravdu poctivá terénní práce!</vt:lpstr>
      <vt:lpstr>Motto: Když už něco dělat principiálně špatně, tak to aspoň dělat pořádně</vt:lpstr>
      <vt:lpstr>Konstrukce geobiocenologické mapy na příkladu NPP Pouzdřanská step-Kolby</vt:lpstr>
      <vt:lpstr>Základní charakteristiky</vt:lpstr>
      <vt:lpstr>Základní charakteristiky</vt:lpstr>
      <vt:lpstr>Základní charakteristiky</vt:lpstr>
      <vt:lpstr>Základní charakteristiky</vt:lpstr>
      <vt:lpstr>Hranice území</vt:lpstr>
      <vt:lpstr>Hranice SLT</vt:lpstr>
      <vt:lpstr>Převést SLT na STG</vt:lpstr>
      <vt:lpstr>Převést SLT na STG</vt:lpstr>
      <vt:lpstr>Převést SLT na STG</vt:lpstr>
      <vt:lpstr>Prezentace aplikace PowerPoint</vt:lpstr>
      <vt:lpstr>Hranice BPEJ</vt:lpstr>
      <vt:lpstr>Převést BPEJ na STG</vt:lpstr>
      <vt:lpstr>Převést BPEJ na STG</vt:lpstr>
      <vt:lpstr>Převést BPEJ na STG</vt:lpstr>
      <vt:lpstr>Prezentace aplikace PowerPoint</vt:lpstr>
      <vt:lpstr>Alternativní postup odvození STG</vt:lpstr>
      <vt:lpstr>Konstrukce geobiocenologické mapy na Slovensku</vt:lpstr>
      <vt:lpstr>Konstrukce geobiocenologické mapy na Slovensku</vt:lpstr>
      <vt:lpstr>Některé potíže</vt:lpstr>
      <vt:lpstr>Vegetační stupně</vt:lpstr>
      <vt:lpstr>STG</vt:lpstr>
      <vt:lpstr>Rozdíly mezi převody a terénním mapováním</vt:lpstr>
      <vt:lpstr>Rozdíly mezi převody a terénním mapováním</vt:lpstr>
      <vt:lpstr>Příklad správně vypadajících map</vt:lpstr>
      <vt:lpstr>Závěry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Základem tvorby vegetační mapy je poctivá terénní práce!</dc:title>
  <dc:creator>Michal Friedl</dc:creator>
  <cp:lastModifiedBy>Michal Friedl</cp:lastModifiedBy>
  <cp:revision>94</cp:revision>
  <dcterms:created xsi:type="dcterms:W3CDTF">2018-04-11T05:04:54Z</dcterms:created>
  <dcterms:modified xsi:type="dcterms:W3CDTF">2025-04-14T07:57:39Z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0x010100E7C5B93E4EEF5E46B59766AB2F8CA81A</vt:lpwstr>
  </property>
</Properties>
</file>