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6" r:id="rId10"/>
    <p:sldId id="309" r:id="rId11"/>
    <p:sldId id="267" r:id="rId12"/>
    <p:sldId id="264" r:id="rId13"/>
    <p:sldId id="268" r:id="rId14"/>
    <p:sldId id="269" r:id="rId15"/>
    <p:sldId id="307" r:id="rId16"/>
    <p:sldId id="270" r:id="rId17"/>
    <p:sldId id="271" r:id="rId18"/>
    <p:sldId id="274" r:id="rId19"/>
    <p:sldId id="303" r:id="rId20"/>
    <p:sldId id="275" r:id="rId21"/>
    <p:sldId id="272" r:id="rId22"/>
    <p:sldId id="273" r:id="rId23"/>
    <p:sldId id="308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304" r:id="rId44"/>
    <p:sldId id="295" r:id="rId45"/>
    <p:sldId id="296" r:id="rId46"/>
    <p:sldId id="297" r:id="rId47"/>
    <p:sldId id="298" r:id="rId48"/>
    <p:sldId id="299" r:id="rId49"/>
    <p:sldId id="301" r:id="rId50"/>
    <p:sldId id="300" r:id="rId51"/>
    <p:sldId id="305" r:id="rId52"/>
    <p:sldId id="306" r:id="rId5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183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50A1EE9-7BB9-463F-A27C-51D0BD9352C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C6D31C-4AE9-4B20-8EA9-B1E3C1A2B89A}" type="slidenum">
              <a:rPr lang="cs-CZ" altLang="en-US" smtClean="0"/>
              <a:pPr>
                <a:spcBef>
                  <a:spcPct val="0"/>
                </a:spcBef>
              </a:pPr>
              <a:t>1</a:t>
            </a:fld>
            <a:endParaRPr lang="cs-CZ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A65078-255F-4062-B1F7-D7749BAEAD20}" type="slidenum">
              <a:rPr lang="cs-CZ" altLang="en-US" smtClean="0"/>
              <a:pPr>
                <a:spcBef>
                  <a:spcPct val="0"/>
                </a:spcBef>
              </a:pPr>
              <a:t>10</a:t>
            </a:fld>
            <a:endParaRPr lang="cs-CZ" alt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1F5AAF-4AE2-4DED-B927-C012318063CB}" type="slidenum">
              <a:rPr lang="cs-CZ" altLang="en-US" smtClean="0"/>
              <a:pPr>
                <a:spcBef>
                  <a:spcPct val="0"/>
                </a:spcBef>
              </a:pPr>
              <a:t>11</a:t>
            </a:fld>
            <a:endParaRPr lang="cs-CZ" alt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E802F0-160A-41CA-9756-2A9CFDD40E93}" type="slidenum">
              <a:rPr lang="cs-CZ" altLang="en-US" smtClean="0"/>
              <a:pPr>
                <a:spcBef>
                  <a:spcPct val="0"/>
                </a:spcBef>
              </a:pPr>
              <a:t>12</a:t>
            </a:fld>
            <a:endParaRPr lang="cs-CZ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E58BAB-A33A-44ED-894B-7184BFFC0145}" type="slidenum">
              <a:rPr lang="cs-CZ" altLang="en-US" smtClean="0"/>
              <a:pPr>
                <a:spcBef>
                  <a:spcPct val="0"/>
                </a:spcBef>
              </a:pPr>
              <a:t>13</a:t>
            </a:fld>
            <a:endParaRPr lang="cs-CZ" alt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882B52-216D-4B7A-B116-2BE32AEBD74C}" type="slidenum">
              <a:rPr lang="cs-CZ" altLang="en-US" smtClean="0"/>
              <a:pPr>
                <a:spcBef>
                  <a:spcPct val="0"/>
                </a:spcBef>
              </a:pPr>
              <a:t>14</a:t>
            </a:fld>
            <a:endParaRPr lang="cs-CZ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882B52-216D-4B7A-B116-2BE32AEBD74C}" type="slidenum">
              <a:rPr lang="cs-CZ" altLang="en-US" smtClean="0"/>
              <a:pPr>
                <a:spcBef>
                  <a:spcPct val="0"/>
                </a:spcBef>
              </a:pPr>
              <a:t>15</a:t>
            </a:fld>
            <a:endParaRPr lang="cs-CZ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842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6CEF7D-8058-4A17-B25A-68BBE2E8D08D}" type="slidenum">
              <a:rPr lang="cs-CZ" altLang="en-US" smtClean="0"/>
              <a:pPr>
                <a:spcBef>
                  <a:spcPct val="0"/>
                </a:spcBef>
              </a:pPr>
              <a:t>16</a:t>
            </a:fld>
            <a:endParaRPr lang="cs-CZ" alt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FC4D59-689A-4E82-B3F4-FBE5356E9199}" type="slidenum">
              <a:rPr lang="cs-CZ" altLang="en-US" smtClean="0"/>
              <a:pPr>
                <a:spcBef>
                  <a:spcPct val="0"/>
                </a:spcBef>
              </a:pPr>
              <a:t>17</a:t>
            </a:fld>
            <a:endParaRPr lang="cs-CZ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60C64D-866A-4132-944C-6FD2A7BC07EB}" type="slidenum">
              <a:rPr lang="cs-CZ" altLang="en-US" smtClean="0"/>
              <a:pPr>
                <a:spcBef>
                  <a:spcPct val="0"/>
                </a:spcBef>
              </a:pPr>
              <a:t>18</a:t>
            </a:fld>
            <a:endParaRPr lang="cs-CZ" alt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1CCD06-41D0-45D0-8505-19046B7A0ACE}" type="slidenum">
              <a:rPr lang="cs-CZ" altLang="en-US" smtClean="0"/>
              <a:pPr>
                <a:spcBef>
                  <a:spcPct val="0"/>
                </a:spcBef>
              </a:pPr>
              <a:t>19</a:t>
            </a:fld>
            <a:endParaRPr lang="cs-CZ" alt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2E97A6-13E5-4B16-9B23-A6BFE25319E1}" type="slidenum">
              <a:rPr lang="cs-CZ" altLang="en-US" smtClean="0"/>
              <a:pPr>
                <a:spcBef>
                  <a:spcPct val="0"/>
                </a:spcBef>
              </a:pPr>
              <a:t>2</a:t>
            </a:fld>
            <a:endParaRPr lang="cs-CZ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25E4AA-3757-42AC-8EA1-D683B0B09263}" type="slidenum">
              <a:rPr lang="cs-CZ" altLang="en-US" smtClean="0"/>
              <a:pPr>
                <a:spcBef>
                  <a:spcPct val="0"/>
                </a:spcBef>
              </a:pPr>
              <a:t>20</a:t>
            </a:fld>
            <a:endParaRPr lang="cs-CZ" alt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51F4B0-64B1-493D-872E-5735DAB0C719}" type="slidenum">
              <a:rPr lang="cs-CZ" altLang="en-US" smtClean="0"/>
              <a:pPr>
                <a:spcBef>
                  <a:spcPct val="0"/>
                </a:spcBef>
              </a:pPr>
              <a:t>21</a:t>
            </a:fld>
            <a:endParaRPr lang="cs-CZ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3D35D6-D819-4713-8A69-49D67906B995}" type="slidenum">
              <a:rPr lang="cs-CZ" altLang="en-US" smtClean="0"/>
              <a:pPr>
                <a:spcBef>
                  <a:spcPct val="0"/>
                </a:spcBef>
              </a:pPr>
              <a:t>22</a:t>
            </a:fld>
            <a:endParaRPr lang="cs-CZ" alt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3D35D6-D819-4713-8A69-49D67906B995}" type="slidenum">
              <a:rPr lang="cs-CZ" altLang="en-US" smtClean="0"/>
              <a:pPr>
                <a:spcBef>
                  <a:spcPct val="0"/>
                </a:spcBef>
              </a:pPr>
              <a:t>23</a:t>
            </a:fld>
            <a:endParaRPr lang="cs-CZ" alt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92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2E6193-753B-408C-AF47-8DB131612A2C}" type="slidenum">
              <a:rPr lang="cs-CZ" altLang="en-US" smtClean="0"/>
              <a:pPr>
                <a:spcBef>
                  <a:spcPct val="0"/>
                </a:spcBef>
              </a:pPr>
              <a:t>24</a:t>
            </a:fld>
            <a:endParaRPr lang="cs-CZ" alt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BB2972-9B24-41A5-AAAE-28EA772AC0E1}" type="slidenum">
              <a:rPr lang="cs-CZ" altLang="en-US" smtClean="0"/>
              <a:pPr>
                <a:spcBef>
                  <a:spcPct val="0"/>
                </a:spcBef>
              </a:pPr>
              <a:t>25</a:t>
            </a:fld>
            <a:endParaRPr lang="cs-CZ" alt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DEDB1C-B993-4B3F-8620-350E614D75DA}" type="slidenum">
              <a:rPr lang="cs-CZ" altLang="en-US" smtClean="0"/>
              <a:pPr>
                <a:spcBef>
                  <a:spcPct val="0"/>
                </a:spcBef>
              </a:pPr>
              <a:t>26</a:t>
            </a:fld>
            <a:endParaRPr lang="cs-CZ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2DE6F7-0F40-45EE-893F-BD2B503A3483}" type="slidenum">
              <a:rPr lang="cs-CZ" altLang="en-US" smtClean="0"/>
              <a:pPr>
                <a:spcBef>
                  <a:spcPct val="0"/>
                </a:spcBef>
              </a:pPr>
              <a:t>27</a:t>
            </a:fld>
            <a:endParaRPr lang="cs-CZ" alt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4D7559-3E2F-4C40-95CC-08C7FF720DF9}" type="slidenum">
              <a:rPr lang="cs-CZ" altLang="en-US" smtClean="0"/>
              <a:pPr>
                <a:spcBef>
                  <a:spcPct val="0"/>
                </a:spcBef>
              </a:pPr>
              <a:t>28</a:t>
            </a:fld>
            <a:endParaRPr lang="cs-CZ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D3766B-E4BB-48C1-8542-AA2D832A489A}" type="slidenum">
              <a:rPr lang="cs-CZ" altLang="en-US" smtClean="0"/>
              <a:pPr>
                <a:spcBef>
                  <a:spcPct val="0"/>
                </a:spcBef>
              </a:pPr>
              <a:t>29</a:t>
            </a:fld>
            <a:endParaRPr lang="cs-CZ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AE7B81-845B-4BED-B647-4871227DA5FA}" type="slidenum">
              <a:rPr lang="cs-CZ" altLang="en-US" smtClean="0"/>
              <a:pPr>
                <a:spcBef>
                  <a:spcPct val="0"/>
                </a:spcBef>
              </a:pPr>
              <a:t>3</a:t>
            </a:fld>
            <a:endParaRPr lang="cs-CZ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A19E6B-FF14-44C3-B310-E34DCE3ECE4E}" type="slidenum">
              <a:rPr lang="cs-CZ" altLang="en-US" smtClean="0"/>
              <a:pPr>
                <a:spcBef>
                  <a:spcPct val="0"/>
                </a:spcBef>
              </a:pPr>
              <a:t>30</a:t>
            </a:fld>
            <a:endParaRPr lang="cs-CZ" alt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800A00-5970-4F4F-8AB5-BABF0A42AC0E}" type="slidenum">
              <a:rPr lang="cs-CZ" altLang="en-US" smtClean="0"/>
              <a:pPr>
                <a:spcBef>
                  <a:spcPct val="0"/>
                </a:spcBef>
              </a:pPr>
              <a:t>31</a:t>
            </a:fld>
            <a:endParaRPr lang="cs-CZ" alt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496187-E8E0-4A35-950D-5F3E0A037114}" type="slidenum">
              <a:rPr lang="cs-CZ" altLang="en-US" smtClean="0"/>
              <a:pPr>
                <a:spcBef>
                  <a:spcPct val="0"/>
                </a:spcBef>
              </a:pPr>
              <a:t>32</a:t>
            </a:fld>
            <a:endParaRPr lang="cs-CZ" alt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237D67-AA59-498C-936B-D53305681730}" type="slidenum">
              <a:rPr lang="cs-CZ" altLang="en-US" smtClean="0"/>
              <a:pPr>
                <a:spcBef>
                  <a:spcPct val="0"/>
                </a:spcBef>
              </a:pPr>
              <a:t>33</a:t>
            </a:fld>
            <a:endParaRPr lang="cs-CZ" alt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5D916E-E41E-43CE-A207-7B267B5384E8}" type="slidenum">
              <a:rPr lang="cs-CZ" altLang="en-US" smtClean="0"/>
              <a:pPr>
                <a:spcBef>
                  <a:spcPct val="0"/>
                </a:spcBef>
              </a:pPr>
              <a:t>34</a:t>
            </a:fld>
            <a:endParaRPr lang="cs-CZ" alt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D78B47-6EF4-4BAC-9C39-3C74EFE52881}" type="slidenum">
              <a:rPr lang="cs-CZ" altLang="en-US" smtClean="0"/>
              <a:pPr>
                <a:spcBef>
                  <a:spcPct val="0"/>
                </a:spcBef>
              </a:pPr>
              <a:t>35</a:t>
            </a:fld>
            <a:endParaRPr lang="cs-CZ" alt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396A96-EBBD-42E4-AC01-1B2963E769E5}" type="slidenum">
              <a:rPr lang="cs-CZ" altLang="en-US" smtClean="0"/>
              <a:pPr>
                <a:spcBef>
                  <a:spcPct val="0"/>
                </a:spcBef>
              </a:pPr>
              <a:t>36</a:t>
            </a:fld>
            <a:endParaRPr lang="cs-CZ" alt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D2A67E-DD0B-4706-9602-0C60AFA21260}" type="slidenum">
              <a:rPr lang="cs-CZ" altLang="en-US" smtClean="0"/>
              <a:pPr>
                <a:spcBef>
                  <a:spcPct val="0"/>
                </a:spcBef>
              </a:pPr>
              <a:t>37</a:t>
            </a:fld>
            <a:endParaRPr lang="cs-CZ" alt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F02BEBA-79E1-4285-BE05-5CFFDBBDC26D}" type="slidenum">
              <a:rPr lang="cs-CZ" altLang="en-US" smtClean="0"/>
              <a:pPr>
                <a:spcBef>
                  <a:spcPct val="0"/>
                </a:spcBef>
              </a:pPr>
              <a:t>38</a:t>
            </a:fld>
            <a:endParaRPr lang="cs-CZ" alt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4673BA-3D30-430C-924A-6A58EA6DC1AF}" type="slidenum">
              <a:rPr lang="cs-CZ" altLang="en-US" smtClean="0"/>
              <a:pPr>
                <a:spcBef>
                  <a:spcPct val="0"/>
                </a:spcBef>
              </a:pPr>
              <a:t>39</a:t>
            </a:fld>
            <a:endParaRPr lang="cs-CZ" alt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19F154-B4B8-408C-8CAA-1E8FB6B1BD8F}" type="slidenum">
              <a:rPr lang="cs-CZ" altLang="en-US" smtClean="0"/>
              <a:pPr>
                <a:spcBef>
                  <a:spcPct val="0"/>
                </a:spcBef>
              </a:pPr>
              <a:t>4</a:t>
            </a:fld>
            <a:endParaRPr lang="cs-CZ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0B9495-226D-4AFF-87B4-09871BC6DCFE}" type="slidenum">
              <a:rPr lang="cs-CZ" altLang="en-US" smtClean="0"/>
              <a:pPr>
                <a:spcBef>
                  <a:spcPct val="0"/>
                </a:spcBef>
              </a:pPr>
              <a:t>40</a:t>
            </a:fld>
            <a:endParaRPr lang="cs-CZ" alt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D3F701-F203-4F38-B11D-719D85346117}" type="slidenum">
              <a:rPr lang="cs-CZ" altLang="en-US" smtClean="0"/>
              <a:pPr>
                <a:spcBef>
                  <a:spcPct val="0"/>
                </a:spcBef>
              </a:pPr>
              <a:t>41</a:t>
            </a:fld>
            <a:endParaRPr lang="cs-CZ" alt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9786A1-4250-4A98-B624-E95382E37B58}" type="slidenum">
              <a:rPr lang="cs-CZ" altLang="en-US" smtClean="0"/>
              <a:pPr>
                <a:spcBef>
                  <a:spcPct val="0"/>
                </a:spcBef>
              </a:pPr>
              <a:t>42</a:t>
            </a:fld>
            <a:endParaRPr lang="cs-CZ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6C44799-96D2-4B1D-A37C-BF90D702D968}" type="slidenum">
              <a:rPr lang="cs-CZ" altLang="en-US" smtClean="0"/>
              <a:pPr>
                <a:spcBef>
                  <a:spcPct val="0"/>
                </a:spcBef>
              </a:pPr>
              <a:t>44</a:t>
            </a:fld>
            <a:endParaRPr lang="cs-CZ" alt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260724-34BF-49B6-8A5E-A15B690C1DE6}" type="slidenum">
              <a:rPr lang="cs-CZ" altLang="en-US" smtClean="0"/>
              <a:pPr>
                <a:spcBef>
                  <a:spcPct val="0"/>
                </a:spcBef>
              </a:pPr>
              <a:t>45</a:t>
            </a:fld>
            <a:endParaRPr lang="cs-CZ" alt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AAD41B-7ED5-4A27-BDBA-D28473A13B54}" type="slidenum">
              <a:rPr lang="cs-CZ" altLang="en-US" smtClean="0"/>
              <a:pPr>
                <a:spcBef>
                  <a:spcPct val="0"/>
                </a:spcBef>
              </a:pPr>
              <a:t>46</a:t>
            </a:fld>
            <a:endParaRPr lang="cs-CZ" alt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359177-A0FF-4A6A-9BB9-BAB13513C895}" type="slidenum">
              <a:rPr lang="cs-CZ" altLang="en-US" smtClean="0"/>
              <a:pPr>
                <a:spcBef>
                  <a:spcPct val="0"/>
                </a:spcBef>
              </a:pPr>
              <a:t>47</a:t>
            </a:fld>
            <a:endParaRPr lang="cs-CZ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4EF2E7-2D43-480F-AD7E-94753EFB9962}" type="slidenum">
              <a:rPr lang="cs-CZ" altLang="en-US" smtClean="0"/>
              <a:pPr>
                <a:spcBef>
                  <a:spcPct val="0"/>
                </a:spcBef>
              </a:pPr>
              <a:t>48</a:t>
            </a:fld>
            <a:endParaRPr lang="cs-CZ" alt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64B345-AB99-4FDE-884F-2F216DD85B76}" type="slidenum">
              <a:rPr lang="cs-CZ" altLang="en-US" smtClean="0"/>
              <a:pPr>
                <a:spcBef>
                  <a:spcPct val="0"/>
                </a:spcBef>
              </a:pPr>
              <a:t>49</a:t>
            </a:fld>
            <a:endParaRPr lang="cs-CZ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18280A-60A0-48C2-AAA5-4566A6CD18E7}" type="slidenum">
              <a:rPr lang="cs-CZ" altLang="en-US" smtClean="0"/>
              <a:pPr>
                <a:spcBef>
                  <a:spcPct val="0"/>
                </a:spcBef>
              </a:pPr>
              <a:t>5</a:t>
            </a:fld>
            <a:endParaRPr lang="cs-CZ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DDC26E-68D8-414F-9B4C-92377ACEB352}" type="slidenum">
              <a:rPr lang="cs-CZ" altLang="en-US" smtClean="0"/>
              <a:pPr>
                <a:spcBef>
                  <a:spcPct val="0"/>
                </a:spcBef>
              </a:pPr>
              <a:t>50</a:t>
            </a:fld>
            <a:endParaRPr lang="cs-CZ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0E689E-06ED-4C86-8BA1-FA3379A9D1B2}" type="slidenum">
              <a:rPr lang="cs-CZ" altLang="en-US" smtClean="0"/>
              <a:pPr>
                <a:spcBef>
                  <a:spcPct val="0"/>
                </a:spcBef>
              </a:pPr>
              <a:t>6</a:t>
            </a:fld>
            <a:endParaRPr lang="cs-CZ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2A42F09-68A8-4F61-ABC2-65AE8421FFC6}" type="slidenum">
              <a:rPr lang="cs-CZ" altLang="en-US" smtClean="0"/>
              <a:pPr>
                <a:spcBef>
                  <a:spcPct val="0"/>
                </a:spcBef>
              </a:pPr>
              <a:t>7</a:t>
            </a:fld>
            <a:endParaRPr lang="cs-CZ" alt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9E3E8A-29C6-4BD3-919A-B2F2857EC6AA}" type="slidenum">
              <a:rPr lang="cs-CZ" altLang="en-US" smtClean="0"/>
              <a:pPr>
                <a:spcBef>
                  <a:spcPct val="0"/>
                </a:spcBef>
              </a:pPr>
              <a:t>8</a:t>
            </a:fld>
            <a:endParaRPr lang="cs-CZ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84271D-4DF1-469E-ACD0-4E47F4F8A465}" type="slidenum">
              <a:rPr lang="cs-CZ" altLang="en-US" smtClean="0"/>
              <a:pPr>
                <a:spcBef>
                  <a:spcPct val="0"/>
                </a:spcBef>
              </a:pPr>
              <a:t>9</a:t>
            </a:fld>
            <a:endParaRPr lang="cs-CZ" alt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0A9EA-4E4E-40EC-A3AA-D9B23BF278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0151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8F192-CD20-43C3-B206-E99CB8514C9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6098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4ED98-1B2E-457D-A799-6FDBB054294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2913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D0802-D1D4-469F-8252-4CF714ED8D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1807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50560-CD32-4C98-9570-9563295F0A9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813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671C3-63DE-415D-BFED-B4CFCF87589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2978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CB2B2-1FA1-4AEA-9700-11402674C5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890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2654B-FFDD-488F-B043-1772D8E7B88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022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B8642-9CE1-42B9-B93B-D080E8EC2FD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8529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AF416-5510-49C1-9D11-02301B011E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0018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7B989-1652-4839-8314-819C23C83B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8564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AEC38-28CB-410B-8569-537D13B0D0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5699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049C8-D5C4-4F56-9ADD-D60DB0D5D8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3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3C807C5-D8FA-4BEE-9B1E-7B2EDD10465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D:\Dokumenty\Michal\&#353;kola\Zam&#283;stn&#225;n&#237;\V&#253;uka\FYTO%20ZAKA\2013\Prezentace\Prednasky\09%20-%20Dynamika%20vegetace%20I\step.avi" TargetMode="External"/><Relationship Id="rId1" Type="http://schemas.microsoft.com/office/2007/relationships/media" Target="file:///D:\Dokumenty\Michal\&#353;kola\Zam&#283;stn&#225;n&#237;\V&#253;uka\FYTO%20ZAKA\2013\Prezentace\Prednasky\09%20-%20Dynamika%20vegetace%20I\step.avi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file:///D:\Dokumenty\Michal\&#353;kola\Zam&#283;stn&#225;n&#237;\V&#253;uka\FYTO%20ZAKA\2017\Prezentace\Prednasky\09%20-%20Dynamika%20vegetace%20I\donald.avi" TargetMode="External"/><Relationship Id="rId1" Type="http://schemas.openxmlformats.org/officeDocument/2006/relationships/video" Target="NULL" TargetMode="External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68413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Dynamika vegetace 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Růst populací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3212" y="1210863"/>
            <a:ext cx="8569325" cy="4929188"/>
          </a:xfrm>
        </p:spPr>
        <p:txBody>
          <a:bodyPr/>
          <a:lstStyle/>
          <a:p>
            <a:pPr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tzv. r-k kontinuum</a:t>
            </a:r>
            <a:endParaRPr lang="cs-CZ" altLang="en-US" sz="2400" b="1" dirty="0">
              <a:solidFill>
                <a:srgbClr val="800000"/>
              </a:solidFill>
            </a:endParaRPr>
          </a:p>
          <a:p>
            <a:pPr lvl="1"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r- i k-stratégové jsou dosti vyhraněné organismy, mezi tyto hraniční projevy lze zařadit všechny ostatní druhy</a:t>
            </a: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69634FD2-5CA7-450E-8BCA-DE147A1EA2D6}"/>
              </a:ext>
            </a:extLst>
          </p:cNvPr>
          <p:cNvCxnSpPr/>
          <p:nvPr/>
        </p:nvCxnSpPr>
        <p:spPr>
          <a:xfrm>
            <a:off x="189326" y="2636912"/>
            <a:ext cx="0" cy="38164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4077A155-2D0F-433E-AD46-8D2D6C9B1552}"/>
              </a:ext>
            </a:extLst>
          </p:cNvPr>
          <p:cNvCxnSpPr>
            <a:cxnSpLocks/>
          </p:cNvCxnSpPr>
          <p:nvPr/>
        </p:nvCxnSpPr>
        <p:spPr>
          <a:xfrm>
            <a:off x="45145" y="6309320"/>
            <a:ext cx="906335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5730358D-B8E8-4186-B9AF-0765722CCC41}"/>
              </a:ext>
            </a:extLst>
          </p:cNvPr>
          <p:cNvCxnSpPr/>
          <p:nvPr/>
        </p:nvCxnSpPr>
        <p:spPr>
          <a:xfrm>
            <a:off x="457200" y="2708920"/>
            <a:ext cx="8229600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F1AB6875-7089-441B-92A9-AE885EA01D80}"/>
              </a:ext>
            </a:extLst>
          </p:cNvPr>
          <p:cNvSpPr/>
          <p:nvPr/>
        </p:nvSpPr>
        <p:spPr>
          <a:xfrm rot="20540025">
            <a:off x="122013" y="3647607"/>
            <a:ext cx="3195686" cy="2305673"/>
          </a:xfrm>
          <a:custGeom>
            <a:avLst/>
            <a:gdLst>
              <a:gd name="connsiteX0" fmla="*/ 0 w 3489957"/>
              <a:gd name="connsiteY0" fmla="*/ 2554406 h 2635354"/>
              <a:gd name="connsiteX1" fmla="*/ 1084082 w 3489957"/>
              <a:gd name="connsiteY1" fmla="*/ 2365870 h 2635354"/>
              <a:gd name="connsiteX2" fmla="*/ 3195686 w 3489957"/>
              <a:gd name="connsiteY2" fmla="*/ 329681 h 2635354"/>
              <a:gd name="connsiteX3" fmla="*/ 3421929 w 3489957"/>
              <a:gd name="connsiteY3" fmla="*/ 28023 h 2635354"/>
              <a:gd name="connsiteX0" fmla="*/ 0 w 3195686"/>
              <a:gd name="connsiteY0" fmla="*/ 2224725 h 2305673"/>
              <a:gd name="connsiteX1" fmla="*/ 1084082 w 3195686"/>
              <a:gd name="connsiteY1" fmla="*/ 2036189 h 2305673"/>
              <a:gd name="connsiteX2" fmla="*/ 3195686 w 3195686"/>
              <a:gd name="connsiteY2" fmla="*/ 0 h 2305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95686" h="2305673">
                <a:moveTo>
                  <a:pt x="0" y="2224725"/>
                </a:moveTo>
                <a:cubicBezTo>
                  <a:pt x="275734" y="2315850"/>
                  <a:pt x="551468" y="2406976"/>
                  <a:pt x="1084082" y="2036189"/>
                </a:cubicBezTo>
                <a:cubicBezTo>
                  <a:pt x="1616696" y="1665402"/>
                  <a:pt x="2806045" y="389641"/>
                  <a:pt x="3195686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41AF33C1-D1F9-4BD0-B123-E0997C9DB496}"/>
              </a:ext>
            </a:extLst>
          </p:cNvPr>
          <p:cNvCxnSpPr>
            <a:cxnSpLocks/>
          </p:cNvCxnSpPr>
          <p:nvPr/>
        </p:nvCxnSpPr>
        <p:spPr>
          <a:xfrm flipV="1">
            <a:off x="1651335" y="5655135"/>
            <a:ext cx="1296144" cy="64551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Volný tvar: obrazec 15">
            <a:extLst>
              <a:ext uri="{FF2B5EF4-FFF2-40B4-BE49-F238E27FC236}">
                <a16:creationId xmlns:a16="http://schemas.microsoft.com/office/drawing/2014/main" id="{931831CF-7A72-4A94-A921-1A74A0FAE46D}"/>
              </a:ext>
            </a:extLst>
          </p:cNvPr>
          <p:cNvSpPr/>
          <p:nvPr/>
        </p:nvSpPr>
        <p:spPr>
          <a:xfrm>
            <a:off x="2922309" y="2997197"/>
            <a:ext cx="1668545" cy="839512"/>
          </a:xfrm>
          <a:custGeom>
            <a:avLst/>
            <a:gdLst>
              <a:gd name="connsiteX0" fmla="*/ 0 w 1668545"/>
              <a:gd name="connsiteY0" fmla="*/ 207916 h 839512"/>
              <a:gd name="connsiteX1" fmla="*/ 216817 w 1668545"/>
              <a:gd name="connsiteY1" fmla="*/ 19380 h 839512"/>
              <a:gd name="connsiteX2" fmla="*/ 1046376 w 1668545"/>
              <a:gd name="connsiteY2" fmla="*/ 47661 h 839512"/>
              <a:gd name="connsiteX3" fmla="*/ 1480009 w 1668545"/>
              <a:gd name="connsiteY3" fmla="*/ 387026 h 839512"/>
              <a:gd name="connsiteX4" fmla="*/ 1668545 w 1668545"/>
              <a:gd name="connsiteY4" fmla="*/ 839512 h 839512"/>
              <a:gd name="connsiteX5" fmla="*/ 1668545 w 1668545"/>
              <a:gd name="connsiteY5" fmla="*/ 839512 h 839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8545" h="839512">
                <a:moveTo>
                  <a:pt x="0" y="207916"/>
                </a:moveTo>
                <a:cubicBezTo>
                  <a:pt x="21210" y="127002"/>
                  <a:pt x="42421" y="46089"/>
                  <a:pt x="216817" y="19380"/>
                </a:cubicBezTo>
                <a:cubicBezTo>
                  <a:pt x="391213" y="-7329"/>
                  <a:pt x="835844" y="-13613"/>
                  <a:pt x="1046376" y="47661"/>
                </a:cubicBezTo>
                <a:cubicBezTo>
                  <a:pt x="1256908" y="108935"/>
                  <a:pt x="1376314" y="255051"/>
                  <a:pt x="1480009" y="387026"/>
                </a:cubicBezTo>
                <a:cubicBezTo>
                  <a:pt x="1583704" y="519001"/>
                  <a:pt x="1668545" y="839512"/>
                  <a:pt x="1668545" y="839512"/>
                </a:cubicBezTo>
                <a:lnTo>
                  <a:pt x="1668545" y="839512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2D702BD8-A859-44DD-B25B-D698E4E8E489}"/>
              </a:ext>
            </a:extLst>
          </p:cNvPr>
          <p:cNvCxnSpPr>
            <a:cxnSpLocks/>
          </p:cNvCxnSpPr>
          <p:nvPr/>
        </p:nvCxnSpPr>
        <p:spPr>
          <a:xfrm flipV="1">
            <a:off x="2947479" y="4715131"/>
            <a:ext cx="1700395" cy="94000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Volný tvar: obrazec 19">
            <a:extLst>
              <a:ext uri="{FF2B5EF4-FFF2-40B4-BE49-F238E27FC236}">
                <a16:creationId xmlns:a16="http://schemas.microsoft.com/office/drawing/2014/main" id="{AC753E73-7FC4-4FA5-BBB3-8C5C62A86CE6}"/>
              </a:ext>
            </a:extLst>
          </p:cNvPr>
          <p:cNvSpPr/>
          <p:nvPr/>
        </p:nvSpPr>
        <p:spPr>
          <a:xfrm>
            <a:off x="4628561" y="3883843"/>
            <a:ext cx="1461154" cy="2337848"/>
          </a:xfrm>
          <a:custGeom>
            <a:avLst/>
            <a:gdLst>
              <a:gd name="connsiteX0" fmla="*/ 0 w 1461154"/>
              <a:gd name="connsiteY0" fmla="*/ 0 h 2337848"/>
              <a:gd name="connsiteX1" fmla="*/ 254524 w 1461154"/>
              <a:gd name="connsiteY1" fmla="*/ 329938 h 2337848"/>
              <a:gd name="connsiteX2" fmla="*/ 424206 w 1461154"/>
              <a:gd name="connsiteY2" fmla="*/ 377072 h 2337848"/>
              <a:gd name="connsiteX3" fmla="*/ 565608 w 1461154"/>
              <a:gd name="connsiteY3" fmla="*/ 518475 h 2337848"/>
              <a:gd name="connsiteX4" fmla="*/ 707010 w 1461154"/>
              <a:gd name="connsiteY4" fmla="*/ 697584 h 2337848"/>
              <a:gd name="connsiteX5" fmla="*/ 942680 w 1461154"/>
              <a:gd name="connsiteY5" fmla="*/ 886120 h 2337848"/>
              <a:gd name="connsiteX6" fmla="*/ 942680 w 1461154"/>
              <a:gd name="connsiteY6" fmla="*/ 1074656 h 2337848"/>
              <a:gd name="connsiteX7" fmla="*/ 1197204 w 1461154"/>
              <a:gd name="connsiteY7" fmla="*/ 1291472 h 2337848"/>
              <a:gd name="connsiteX8" fmla="*/ 1461154 w 1461154"/>
              <a:gd name="connsiteY8" fmla="*/ 2337848 h 2337848"/>
              <a:gd name="connsiteX9" fmla="*/ 1461154 w 1461154"/>
              <a:gd name="connsiteY9" fmla="*/ 2337848 h 233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1154" h="2337848">
                <a:moveTo>
                  <a:pt x="0" y="0"/>
                </a:moveTo>
                <a:cubicBezTo>
                  <a:pt x="91911" y="133546"/>
                  <a:pt x="183823" y="267093"/>
                  <a:pt x="254524" y="329938"/>
                </a:cubicBezTo>
                <a:cubicBezTo>
                  <a:pt x="325225" y="392783"/>
                  <a:pt x="372359" y="345649"/>
                  <a:pt x="424206" y="377072"/>
                </a:cubicBezTo>
                <a:cubicBezTo>
                  <a:pt x="476053" y="408495"/>
                  <a:pt x="518474" y="465056"/>
                  <a:pt x="565608" y="518475"/>
                </a:cubicBezTo>
                <a:cubicBezTo>
                  <a:pt x="612742" y="571894"/>
                  <a:pt x="644165" y="636310"/>
                  <a:pt x="707010" y="697584"/>
                </a:cubicBezTo>
                <a:cubicBezTo>
                  <a:pt x="769855" y="758858"/>
                  <a:pt x="903402" y="823275"/>
                  <a:pt x="942680" y="886120"/>
                </a:cubicBezTo>
                <a:cubicBezTo>
                  <a:pt x="981958" y="948965"/>
                  <a:pt x="900259" y="1007097"/>
                  <a:pt x="942680" y="1074656"/>
                </a:cubicBezTo>
                <a:cubicBezTo>
                  <a:pt x="985101" y="1142215"/>
                  <a:pt x="1110792" y="1080940"/>
                  <a:pt x="1197204" y="1291472"/>
                </a:cubicBezTo>
                <a:cubicBezTo>
                  <a:pt x="1283616" y="1502004"/>
                  <a:pt x="1461154" y="2337848"/>
                  <a:pt x="1461154" y="2337848"/>
                </a:cubicBezTo>
                <a:lnTo>
                  <a:pt x="1461154" y="2337848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0F2FA323-F54D-4C20-86A0-D2102113ECFD}"/>
              </a:ext>
            </a:extLst>
          </p:cNvPr>
          <p:cNvCxnSpPr>
            <a:cxnSpLocks/>
          </p:cNvCxnSpPr>
          <p:nvPr/>
        </p:nvCxnSpPr>
        <p:spPr>
          <a:xfrm flipV="1">
            <a:off x="4647874" y="3068960"/>
            <a:ext cx="2876454" cy="164617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Volný tvar: obrazec 24">
            <a:extLst>
              <a:ext uri="{FF2B5EF4-FFF2-40B4-BE49-F238E27FC236}">
                <a16:creationId xmlns:a16="http://schemas.microsoft.com/office/drawing/2014/main" id="{B34BD3EC-F809-4219-AEC9-927F4D4E2A76}"/>
              </a:ext>
            </a:extLst>
          </p:cNvPr>
          <p:cNvSpPr/>
          <p:nvPr/>
        </p:nvSpPr>
        <p:spPr>
          <a:xfrm>
            <a:off x="7522590" y="2771480"/>
            <a:ext cx="1583703" cy="301658"/>
          </a:xfrm>
          <a:custGeom>
            <a:avLst/>
            <a:gdLst>
              <a:gd name="connsiteX0" fmla="*/ 0 w 1583703"/>
              <a:gd name="connsiteY0" fmla="*/ 301658 h 301658"/>
              <a:gd name="connsiteX1" fmla="*/ 461913 w 1583703"/>
              <a:gd name="connsiteY1" fmla="*/ 65988 h 301658"/>
              <a:gd name="connsiteX2" fmla="*/ 838985 w 1583703"/>
              <a:gd name="connsiteY2" fmla="*/ 169683 h 301658"/>
              <a:gd name="connsiteX3" fmla="*/ 1102936 w 1583703"/>
              <a:gd name="connsiteY3" fmla="*/ 75415 h 301658"/>
              <a:gd name="connsiteX4" fmla="*/ 1461154 w 1583703"/>
              <a:gd name="connsiteY4" fmla="*/ 160256 h 301658"/>
              <a:gd name="connsiteX5" fmla="*/ 1583703 w 1583703"/>
              <a:gd name="connsiteY5" fmla="*/ 0 h 301658"/>
              <a:gd name="connsiteX6" fmla="*/ 1583703 w 1583703"/>
              <a:gd name="connsiteY6" fmla="*/ 0 h 30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3703" h="301658">
                <a:moveTo>
                  <a:pt x="0" y="301658"/>
                </a:moveTo>
                <a:cubicBezTo>
                  <a:pt x="161041" y="194821"/>
                  <a:pt x="322082" y="87984"/>
                  <a:pt x="461913" y="65988"/>
                </a:cubicBezTo>
                <a:cubicBezTo>
                  <a:pt x="601744" y="43992"/>
                  <a:pt x="732148" y="168112"/>
                  <a:pt x="838985" y="169683"/>
                </a:cubicBezTo>
                <a:cubicBezTo>
                  <a:pt x="945822" y="171254"/>
                  <a:pt x="999241" y="76986"/>
                  <a:pt x="1102936" y="75415"/>
                </a:cubicBezTo>
                <a:cubicBezTo>
                  <a:pt x="1206631" y="73844"/>
                  <a:pt x="1381026" y="172825"/>
                  <a:pt x="1461154" y="160256"/>
                </a:cubicBezTo>
                <a:cubicBezTo>
                  <a:pt x="1541282" y="147687"/>
                  <a:pt x="1583703" y="0"/>
                  <a:pt x="1583703" y="0"/>
                </a:cubicBezTo>
                <a:lnTo>
                  <a:pt x="1583703" y="0"/>
                </a:ln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20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50482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Šíření populací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92150"/>
            <a:ext cx="9144000" cy="5073650"/>
          </a:xfrm>
        </p:spPr>
        <p:txBody>
          <a:bodyPr/>
          <a:lstStyle/>
          <a:p>
            <a:pPr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šíření populace</a:t>
            </a:r>
            <a:r>
              <a:rPr lang="cs-CZ" altLang="en-US" sz="2400" b="1" dirty="0">
                <a:solidFill>
                  <a:srgbClr val="800000"/>
                </a:solidFill>
              </a:rPr>
              <a:t> </a:t>
            </a: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= rozšiřování obsazeného prostoru</a:t>
            </a:r>
            <a:endParaRPr lang="cs-CZ" altLang="en-US" sz="2400" b="1" dirty="0">
              <a:solidFill>
                <a:srgbClr val="800000"/>
              </a:solidFill>
            </a:endParaRPr>
          </a:p>
          <a:p>
            <a:pPr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podmínkou šíření (šíření semen = diseminace) je tvorba diaspor (jakýchkoliv částí rostliny, z nichž mohou vzniknout noví jedinci – semena, výtrusy, hlízy, cibule, oddenky, části stonku apod.) a jejich uchycení (ecese) a vyklíčení</a:t>
            </a:r>
          </a:p>
          <a:p>
            <a:pPr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důležitá je produkce diaspor</a:t>
            </a:r>
            <a:r>
              <a:rPr lang="cs-CZ" altLang="en-US" b="1" dirty="0">
                <a:solidFill>
                  <a:srgbClr val="800000"/>
                </a:solidFill>
              </a:rPr>
              <a:t> </a:t>
            </a: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3284538"/>
            <a:ext cx="781050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Šíření populací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9036496" cy="5073650"/>
          </a:xfrm>
        </p:spPr>
        <p:txBody>
          <a:bodyPr/>
          <a:lstStyle/>
          <a:p>
            <a:pPr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úspěšnost šíření je ovlivněna:</a:t>
            </a:r>
          </a:p>
          <a:p>
            <a:pPr lvl="1"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množstvím diaspor</a:t>
            </a:r>
          </a:p>
          <a:p>
            <a:pPr lvl="1"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způsobem šíření diaspor</a:t>
            </a:r>
          </a:p>
          <a:p>
            <a:pPr lvl="1"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adaptací ke způsobu šíření (např. výškou zdroje šíření diaspor, tvorbou chmýru, nažek apod.)</a:t>
            </a:r>
          </a:p>
          <a:p>
            <a:pPr lvl="1"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aktivitou rozšiřujícího činitele</a:t>
            </a:r>
          </a:p>
          <a:p>
            <a:pPr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semenná banka – určitá zásoba semen v půdě</a:t>
            </a:r>
            <a:r>
              <a:rPr lang="cs-CZ" altLang="en-US" sz="2400" b="1" dirty="0">
                <a:solidFill>
                  <a:srgbClr val="800000"/>
                </a:solidFill>
              </a:rPr>
              <a:t> </a:t>
            </a: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(ponechávají si určitou dobu klíčivost – vrby (</a:t>
            </a:r>
            <a:r>
              <a:rPr lang="cs-CZ" altLang="en-US" sz="24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Salix</a:t>
            </a: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)</a:t>
            </a:r>
            <a:r>
              <a:rPr lang="cs-CZ" altLang="en-US" sz="2400" b="1" dirty="0">
                <a:solidFill>
                  <a:srgbClr val="800000"/>
                </a:solidFill>
              </a:rPr>
              <a:t> × </a:t>
            </a: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až stovky let (</a:t>
            </a:r>
            <a:r>
              <a:rPr lang="cs-CZ" altLang="en-US" sz="24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Chenopodium</a:t>
            </a: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))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56197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Způsoby šíření populací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4932040" cy="5145088"/>
          </a:xfrm>
        </p:spPr>
        <p:txBody>
          <a:bodyPr/>
          <a:lstStyle/>
          <a:p>
            <a:pPr marL="177800" indent="-177800" eaLnBrk="1" hangingPunct="1"/>
            <a:r>
              <a:rPr lang="cs-CZ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autochorie</a:t>
            </a:r>
            <a:endParaRPr lang="cs-CZ" altLang="en-US" sz="2800" b="1" dirty="0">
              <a:solidFill>
                <a:srgbClr val="800000"/>
              </a:solidFill>
            </a:endParaRPr>
          </a:p>
          <a:p>
            <a:pPr marL="360363" lvl="1" indent="-184150" eaLnBrk="1" hangingPunct="1"/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šíření vlastními rostlinami</a:t>
            </a:r>
          </a:p>
          <a:p>
            <a:pPr marL="360363" lvl="2" indent="-184150" eaLnBrk="1" hangingPunct="1"/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vystřelování semen – </a:t>
            </a:r>
            <a:r>
              <a:rPr lang="cs-CZ" altLang="en-US" sz="20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Impatiens</a:t>
            </a: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,</a:t>
            </a:r>
            <a:r>
              <a:rPr lang="cs-CZ" altLang="en-US" sz="20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 Lathyrus vernus</a:t>
            </a: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,</a:t>
            </a:r>
            <a:r>
              <a:rPr lang="cs-CZ" altLang="en-US" sz="20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 Geranium robertianum</a:t>
            </a: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aj.</a:t>
            </a:r>
          </a:p>
          <a:p>
            <a:pPr marL="360363" lvl="2" indent="-184150" eaLnBrk="1" hangingPunct="1"/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vegetativní šíření – kořeny, oddenky, šlahouny apod., vznik tzv. polykormonů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8534" y="766135"/>
            <a:ext cx="3605132" cy="2185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5" y="3675012"/>
            <a:ext cx="2097755" cy="314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2202" y="4732293"/>
            <a:ext cx="3134766" cy="208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Obsah obrázku interiér, vsedě, malé, ležící&#10;&#10;Popis byl vytvořen automaticky">
            <a:extLst>
              <a:ext uri="{FF2B5EF4-FFF2-40B4-BE49-F238E27FC236}">
                <a16:creationId xmlns:a16="http://schemas.microsoft.com/office/drawing/2014/main" id="{79B95ED0-8858-42EB-85A2-A506AC0FB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534" y="3012199"/>
            <a:ext cx="3605132" cy="285712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56197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Způsoby šíření populací</a:t>
            </a:r>
          </a:p>
        </p:txBody>
      </p:sp>
      <p:pic>
        <p:nvPicPr>
          <p:cNvPr id="8" name="Obrázek 7" descr="Obsah obrázku exteriér, pták, malé, vsedě&#10;&#10;Popis byl vytvořen automaticky">
            <a:extLst>
              <a:ext uri="{FF2B5EF4-FFF2-40B4-BE49-F238E27FC236}">
                <a16:creationId xmlns:a16="http://schemas.microsoft.com/office/drawing/2014/main" id="{D45B5C5A-A2B6-414C-AD25-EFD7AF80B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6" y="1382577"/>
            <a:ext cx="9135934" cy="513439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6069B91-89FA-4F68-82F6-2A3D389D7965}"/>
              </a:ext>
            </a:extLst>
          </p:cNvPr>
          <p:cNvSpPr txBox="1"/>
          <p:nvPr/>
        </p:nvSpPr>
        <p:spPr>
          <a:xfrm>
            <a:off x="5796136" y="6567155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/>
              <a:t>http://botanyoddity.com/squirting-cucumber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2E926E4-09A4-42F8-BAAA-8C384324423E}"/>
              </a:ext>
            </a:extLst>
          </p:cNvPr>
          <p:cNvSpPr txBox="1"/>
          <p:nvPr/>
        </p:nvSpPr>
        <p:spPr>
          <a:xfrm>
            <a:off x="251520" y="881353"/>
            <a:ext cx="6876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Ecballium</a:t>
            </a:r>
            <a:r>
              <a:rPr lang="cs-CZ" sz="20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cs-CZ" sz="2000" b="1" i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elaterium</a:t>
            </a:r>
            <a:r>
              <a:rPr lang="cs-CZ" sz="20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cs-CZ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– tykvice stříkavá</a:t>
            </a:r>
          </a:p>
        </p:txBody>
      </p:sp>
    </p:spTree>
    <p:extLst>
      <p:ext uri="{BB962C8B-B14F-4D97-AF65-F5344CB8AC3E}">
        <p14:creationId xmlns:p14="http://schemas.microsoft.com/office/powerpoint/2010/main" val="715228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Způsoby šíření populací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5329238" cy="5145088"/>
          </a:xfrm>
        </p:spPr>
        <p:txBody>
          <a:bodyPr/>
          <a:lstStyle/>
          <a:p>
            <a:pPr eaLnBrk="1" hangingPunct="1"/>
            <a:r>
              <a:rPr lang="cs-CZ" altLang="en-US" b="1">
                <a:solidFill>
                  <a:srgbClr val="800000"/>
                </a:solidFill>
                <a:latin typeface="Times New Roman" panose="02020603050405020304" pitchFamily="18" charset="0"/>
              </a:rPr>
              <a:t>barochorie</a:t>
            </a:r>
          </a:p>
          <a:p>
            <a:pPr lvl="1" eaLnBrk="1" hangingPunct="1"/>
            <a:r>
              <a:rPr lang="cs-CZ" altLang="en-US" b="1">
                <a:solidFill>
                  <a:srgbClr val="800000"/>
                </a:solidFill>
                <a:latin typeface="Times New Roman" panose="02020603050405020304" pitchFamily="18" charset="0"/>
              </a:rPr>
              <a:t>diaspory se šíří díky gravitaci volným pádem      k zemi</a:t>
            </a:r>
          </a:p>
          <a:p>
            <a:pPr lvl="1" eaLnBrk="1" hangingPunct="1"/>
            <a:r>
              <a:rPr lang="cs-CZ" altLang="en-US" b="1">
                <a:solidFill>
                  <a:srgbClr val="800000"/>
                </a:solidFill>
                <a:latin typeface="Times New Roman" panose="02020603050405020304" pitchFamily="18" charset="0"/>
              </a:rPr>
              <a:t>typické u dřevin s těžkými semeny (duby, buk apod.)</a:t>
            </a:r>
          </a:p>
          <a:p>
            <a:pPr lvl="1" eaLnBrk="1" hangingPunct="1"/>
            <a:r>
              <a:rPr lang="cs-CZ" altLang="en-US" b="1">
                <a:solidFill>
                  <a:srgbClr val="800000"/>
                </a:solidFill>
                <a:latin typeface="Times New Roman" panose="02020603050405020304" pitchFamily="18" charset="0"/>
              </a:rPr>
              <a:t>dřeviny se nešíří příliš daleko</a:t>
            </a:r>
            <a:endParaRPr lang="cs-CZ" altLang="en-US" sz="3600"/>
          </a:p>
          <a:p>
            <a:pPr eaLnBrk="1" hangingPunct="1"/>
            <a:endParaRPr lang="cs-CZ" altLang="en-US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screen">
            <a:lum contras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2713" y="908050"/>
            <a:ext cx="3951287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Způsoby šíření populací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08050"/>
            <a:ext cx="8539163" cy="25209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anemochorie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šíření pomocí větru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šíření na velké vzdálenosti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semena lehká, často opatřena létacím aparátem (chmýr, křídlo apod.)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nejdále se dostávají výtrusy (až 330 km)</a:t>
            </a:r>
          </a:p>
        </p:txBody>
      </p:sp>
      <p:graphicFrame>
        <p:nvGraphicFramePr>
          <p:cNvPr id="17449" name="Group 41"/>
          <p:cNvGraphicFramePr>
            <a:graphicFrameLocks noGrp="1"/>
          </p:cNvGraphicFramePr>
          <p:nvPr>
            <p:ph sz="half" idx="2"/>
          </p:nvPr>
        </p:nvGraphicFramePr>
        <p:xfrm>
          <a:off x="2552700" y="3429000"/>
          <a:ext cx="4038600" cy="3095628"/>
        </p:xfrm>
        <a:graphic>
          <a:graphicData uri="http://schemas.openxmlformats.org/drawingml/2006/table">
            <a:tbl>
              <a:tblPr/>
              <a:tblGrid>
                <a:gridCol w="201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</a:rPr>
                        <a:t>smetanka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</a:rPr>
                        <a:t>10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</a:rPr>
                        <a:t>bříza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</a:rPr>
                        <a:t>1,5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</a:rPr>
                        <a:t>borovice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</a:rPr>
                        <a:t>150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</a:rPr>
                        <a:t>smrk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</a:rPr>
                        <a:t>90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</a:rPr>
                        <a:t>habr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</a:rPr>
                        <a:t>70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</a:rPr>
                        <a:t>jasan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</a:rPr>
                        <a:t>2,5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Způsoby šíření populací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642350" cy="5218113"/>
          </a:xfrm>
        </p:spPr>
        <p:txBody>
          <a:bodyPr/>
          <a:lstStyle/>
          <a:p>
            <a:pPr eaLnBrk="1" hangingPunct="1"/>
            <a:r>
              <a:rPr lang="cs-CZ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anemochorie</a:t>
            </a:r>
          </a:p>
          <a:p>
            <a:pPr lvl="1"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stepní běžci – rostliny, které se po odkvětu oddělují od kořene a jsou větrem odnášeny pryč, během odvalování se uvolňují zralá semena</a:t>
            </a:r>
          </a:p>
          <a:p>
            <a:pPr lvl="2" eaLnBrk="1" hangingPunct="1"/>
            <a:r>
              <a:rPr lang="cs-CZ" altLang="en-US" b="1" dirty="0">
                <a:solidFill>
                  <a:srgbClr val="800000"/>
                </a:solidFill>
                <a:latin typeface="Times New Roman" panose="02020603050405020304" pitchFamily="18" charset="0"/>
              </a:rPr>
              <a:t>typický jev pro stepi, polopouště apod.</a:t>
            </a:r>
          </a:p>
          <a:p>
            <a:pPr lvl="2" eaLnBrk="1" hangingPunct="1"/>
            <a:r>
              <a:rPr lang="cs-CZ" altLang="en-US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Eryngium campestre</a:t>
            </a:r>
            <a:r>
              <a:rPr lang="cs-CZ" altLang="en-US" b="1" dirty="0">
                <a:solidFill>
                  <a:srgbClr val="800000"/>
                </a:solidFill>
                <a:latin typeface="Times New Roman" panose="02020603050405020304" pitchFamily="18" charset="0"/>
              </a:rPr>
              <a:t>,</a:t>
            </a:r>
            <a:r>
              <a:rPr lang="cs-CZ" altLang="en-US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 Crambe tataria</a:t>
            </a:r>
          </a:p>
          <a:p>
            <a:pPr lvl="2" eaLnBrk="1" hangingPunct="1"/>
            <a:endParaRPr lang="cs-CZ" altLang="en-US" dirty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644900"/>
            <a:ext cx="4414838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644900"/>
            <a:ext cx="424815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6" name="step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6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39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549275"/>
            <a:ext cx="8642350" cy="557688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sz="24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Použitá literatura:</a:t>
            </a:r>
          </a:p>
          <a:p>
            <a:pPr eaLnBrk="1" hangingPunct="1">
              <a:buFontTx/>
              <a:buNone/>
              <a:defRPr/>
            </a:pPr>
            <a:endParaRPr lang="cs-CZ" sz="2400" b="1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cs-CZ" sz="2400" b="1">
                <a:solidFill>
                  <a:srgbClr val="800000"/>
                </a:solidFill>
                <a:latin typeface="Times New Roman" pitchFamily="18" charset="0"/>
              </a:rPr>
              <a:t>Laštůvka Z., Krejčová P. (2000): </a:t>
            </a:r>
            <a:r>
              <a:rPr lang="cs-CZ" sz="2400" b="1" i="1">
                <a:solidFill>
                  <a:srgbClr val="800000"/>
                </a:solidFill>
                <a:latin typeface="Times New Roman" pitchFamily="18" charset="0"/>
              </a:rPr>
              <a:t>Ekologie</a:t>
            </a:r>
            <a:r>
              <a:rPr lang="cs-CZ" sz="2400" b="1">
                <a:solidFill>
                  <a:srgbClr val="800000"/>
                </a:solidFill>
                <a:latin typeface="Times New Roman" pitchFamily="18" charset="0"/>
              </a:rPr>
              <a:t>. Konvoj, Brno. Str. 56–102</a:t>
            </a:r>
          </a:p>
          <a:p>
            <a:pPr eaLnBrk="1" hangingPunct="1">
              <a:defRPr/>
            </a:pPr>
            <a:r>
              <a:rPr lang="cs-CZ" sz="2400" b="1">
                <a:solidFill>
                  <a:srgbClr val="800000"/>
                </a:solidFill>
                <a:latin typeface="Times New Roman" pitchFamily="18" charset="0"/>
              </a:rPr>
              <a:t>Moravec J. a kol. (2004): </a:t>
            </a:r>
            <a:r>
              <a:rPr lang="cs-CZ" sz="2400" b="1" i="1">
                <a:solidFill>
                  <a:srgbClr val="800000"/>
                </a:solidFill>
                <a:latin typeface="Times New Roman" pitchFamily="18" charset="0"/>
              </a:rPr>
              <a:t>Fytocenologie</a:t>
            </a:r>
            <a:r>
              <a:rPr lang="cs-CZ" sz="2400" b="1">
                <a:solidFill>
                  <a:srgbClr val="800000"/>
                </a:solidFill>
                <a:latin typeface="Times New Roman" pitchFamily="18" charset="0"/>
              </a:rPr>
              <a:t>. Academia, Praha. Str. 246–266</a:t>
            </a:r>
          </a:p>
          <a:p>
            <a:pPr eaLnBrk="1" hangingPunct="1">
              <a:defRPr/>
            </a:pPr>
            <a:r>
              <a:rPr lang="cs-CZ" sz="2400" b="1">
                <a:solidFill>
                  <a:srgbClr val="800000"/>
                </a:solidFill>
                <a:latin typeface="Times New Roman" pitchFamily="18" charset="0"/>
              </a:rPr>
              <a:t>Slavíková J. (1986): </a:t>
            </a:r>
            <a:r>
              <a:rPr lang="cs-CZ" sz="2400" b="1" i="1">
                <a:solidFill>
                  <a:srgbClr val="800000"/>
                </a:solidFill>
                <a:latin typeface="Times New Roman" pitchFamily="18" charset="0"/>
              </a:rPr>
              <a:t>Ekologie rostlin</a:t>
            </a:r>
            <a:r>
              <a:rPr lang="cs-CZ" sz="2400" b="1">
                <a:solidFill>
                  <a:srgbClr val="800000"/>
                </a:solidFill>
                <a:latin typeface="Times New Roman" pitchFamily="18" charset="0"/>
              </a:rPr>
              <a:t>. Státní pedagogické nakladatelství, Praha. Str. 142–212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Způsoby šíření populací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642350" cy="5145088"/>
          </a:xfrm>
        </p:spPr>
        <p:txBody>
          <a:bodyPr/>
          <a:lstStyle/>
          <a:p>
            <a:pPr eaLnBrk="1" hangingPunct="1"/>
            <a:r>
              <a:rPr lang="cs-CZ" alt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anemochorie</a:t>
            </a:r>
          </a:p>
          <a:p>
            <a:pPr lvl="1" eaLnBrk="1" hangingPunct="1"/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balisti – organismy teplých a suchých oblastí, jejichž plody se otevírají jen za sucha; semena jsou pak větrem vyfoukávána ven, často tomu také napomáhá pohyb rostliny ve větru</a:t>
            </a:r>
          </a:p>
          <a:p>
            <a:pPr lvl="1" eaLnBrk="1" hangingPunct="1"/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zvonky, lilie, máky aj.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Způsoby šíření populací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642350" cy="5145088"/>
          </a:xfrm>
        </p:spPr>
        <p:txBody>
          <a:bodyPr/>
          <a:lstStyle/>
          <a:p>
            <a:pPr eaLnBrk="1" hangingPunct="1"/>
            <a:r>
              <a:rPr lang="cs-CZ" alt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hydrochorie</a:t>
            </a:r>
          </a:p>
          <a:p>
            <a:pPr lvl="1" eaLnBrk="1" hangingPunct="1"/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šíření vodou</a:t>
            </a:r>
          </a:p>
          <a:p>
            <a:pPr lvl="1" eaLnBrk="1" hangingPunct="1"/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všechny vodní rostliny (</a:t>
            </a:r>
            <a:r>
              <a:rPr lang="cs-CZ" altLang="en-US" sz="2400" b="1" i="1">
                <a:solidFill>
                  <a:srgbClr val="800000"/>
                </a:solidFill>
                <a:latin typeface="Times New Roman" panose="02020603050405020304" pitchFamily="18" charset="0"/>
              </a:rPr>
              <a:t>Nymphaea</a:t>
            </a:r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,</a:t>
            </a:r>
            <a:r>
              <a:rPr lang="cs-CZ" altLang="en-US" sz="2400" b="1" i="1">
                <a:solidFill>
                  <a:srgbClr val="800000"/>
                </a:solidFill>
                <a:latin typeface="Times New Roman" panose="02020603050405020304" pitchFamily="18" charset="0"/>
              </a:rPr>
              <a:t> Nuphar</a:t>
            </a:r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, </a:t>
            </a:r>
            <a:r>
              <a:rPr lang="cs-CZ" altLang="en-US" sz="2400" b="1" i="1">
                <a:solidFill>
                  <a:srgbClr val="800000"/>
                </a:solidFill>
                <a:latin typeface="Times New Roman" panose="02020603050405020304" pitchFamily="18" charset="0"/>
              </a:rPr>
              <a:t>Potamogeton</a:t>
            </a:r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 aj.)</a:t>
            </a:r>
          </a:p>
          <a:p>
            <a:pPr lvl="1" eaLnBrk="1" hangingPunct="1"/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ale i suchozemské (</a:t>
            </a:r>
            <a:r>
              <a:rPr lang="cs-CZ" altLang="en-US" sz="2400" b="1" i="1">
                <a:solidFill>
                  <a:srgbClr val="800000"/>
                </a:solidFill>
                <a:latin typeface="Times New Roman" panose="02020603050405020304" pitchFamily="18" charset="0"/>
              </a:rPr>
              <a:t>Impatiens glandulifera</a:t>
            </a:r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 aj.)</a:t>
            </a:r>
          </a:p>
          <a:p>
            <a:pPr lvl="1" eaLnBrk="1" hangingPunct="1"/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specifické případy:</a:t>
            </a:r>
          </a:p>
          <a:p>
            <a:pPr lvl="2" eaLnBrk="1" hangingPunct="1"/>
            <a:r>
              <a:rPr lang="cs-CZ" altLang="en-US" sz="2000" b="1" i="1">
                <a:solidFill>
                  <a:srgbClr val="800000"/>
                </a:solidFill>
                <a:latin typeface="Times New Roman" panose="02020603050405020304" pitchFamily="18" charset="0"/>
              </a:rPr>
              <a:t>Salix alba</a:t>
            </a:r>
          </a:p>
          <a:p>
            <a:pPr lvl="2" eaLnBrk="1" hangingPunct="1"/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splavování rostlin z vyšších poloh v nivách</a:t>
            </a:r>
          </a:p>
          <a:p>
            <a:pPr lvl="2" eaLnBrk="1" hangingPunct="1"/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...</a:t>
            </a:r>
          </a:p>
          <a:p>
            <a:pPr eaLnBrk="1" hangingPunct="1"/>
            <a:endParaRPr lang="cs-CZ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Způsoby šíření populací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1075"/>
            <a:ext cx="8713663" cy="5145088"/>
          </a:xfrm>
        </p:spPr>
        <p:txBody>
          <a:bodyPr/>
          <a:lstStyle/>
          <a:p>
            <a:pPr eaLnBrk="1" hangingPunct="1"/>
            <a:r>
              <a:rPr lang="cs-CZ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zoochorie</a:t>
            </a:r>
          </a:p>
          <a:p>
            <a:pPr marL="442913" lvl="1" indent="-266700"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diaspory se šíří prostřednictvím živočichů</a:t>
            </a:r>
          </a:p>
          <a:p>
            <a:pPr marL="628650" lvl="2" indent="-266700" eaLnBrk="1" hangingPunct="1"/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endozoochorie – semena procházejí trávicím traktem živočichů (např. ptactvo a </a:t>
            </a:r>
            <a:r>
              <a:rPr lang="cs-CZ" altLang="en-US" sz="20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Viscum album</a:t>
            </a: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,</a:t>
            </a:r>
            <a:r>
              <a:rPr lang="cs-CZ" altLang="en-US" sz="20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 Loranthus europaeus</a:t>
            </a: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…)</a:t>
            </a:r>
          </a:p>
          <a:p>
            <a:pPr marL="628650" lvl="2" indent="-266700" eaLnBrk="1" hangingPunct="1"/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exozoochorie (= epizoochorie)</a:t>
            </a:r>
          </a:p>
          <a:p>
            <a:pPr marL="989013" lvl="3" indent="-266700" eaLnBrk="1" hangingPunct="1">
              <a:tabLst>
                <a:tab pos="268288" algn="l"/>
              </a:tabLst>
            </a:pPr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semena ulpívají na povrchu živočichů</a:t>
            </a:r>
          </a:p>
          <a:p>
            <a:pPr marL="989013" lvl="3" indent="-266700" eaLnBrk="1" hangingPunct="1">
              <a:tabLst>
                <a:tab pos="268288" algn="l"/>
              </a:tabLst>
            </a:pPr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často přilnavá (háčky, výrůstky apod.)</a:t>
            </a:r>
          </a:p>
          <a:p>
            <a:pPr marL="989013" lvl="3" indent="-266700" eaLnBrk="1" hangingPunct="1">
              <a:tabLst>
                <a:tab pos="268288" algn="l"/>
              </a:tabLst>
            </a:pPr>
            <a:r>
              <a:rPr lang="cs-CZ" altLang="en-US" sz="18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Galium aparine</a:t>
            </a:r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, </a:t>
            </a:r>
            <a:r>
              <a:rPr lang="cs-CZ" altLang="en-US" sz="18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Arctium</a:t>
            </a:r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,</a:t>
            </a:r>
            <a:r>
              <a:rPr lang="cs-CZ" altLang="en-US" sz="18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 Bidens tripartita</a:t>
            </a:r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aj.</a:t>
            </a:r>
          </a:p>
          <a:p>
            <a:pPr marL="628650" lvl="3" indent="-266700" eaLnBrk="1" hangingPunct="1">
              <a:buNone/>
            </a:pPr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myrmekochorie – šíření mravenci – pomalý postup </a:t>
            </a:r>
          </a:p>
          <a:p>
            <a:pPr marL="628650" lvl="3" indent="-266700" eaLnBrk="1" hangingPunct="1">
              <a:buNone/>
            </a:pPr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= tzv. pomalí kolonizátoři (</a:t>
            </a:r>
            <a:r>
              <a:rPr lang="cs-CZ" altLang="en-US" sz="18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Corydalis</a:t>
            </a:r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, </a:t>
            </a:r>
            <a:r>
              <a:rPr lang="cs-CZ" altLang="en-US" sz="18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Viola</a:t>
            </a:r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apod.)</a:t>
            </a:r>
          </a:p>
          <a:p>
            <a:pPr marL="442913" lvl="2" indent="-266700" eaLnBrk="1" hangingPunct="1">
              <a:buFontTx/>
              <a:buNone/>
            </a:pPr>
            <a:endParaRPr lang="cs-CZ" altLang="en-US" sz="2000" b="1" dirty="0">
              <a:solidFill>
                <a:srgbClr val="800000"/>
              </a:solidFill>
              <a:latin typeface="Times New Roman" panose="02020603050405020304" pitchFamily="18" charset="0"/>
            </a:endParaRPr>
          </a:p>
          <a:p>
            <a:pPr lvl="3" eaLnBrk="1" hangingPunct="1"/>
            <a:endParaRPr lang="cs-CZ" altLang="en-US" sz="1600" b="1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Obrázek 4" descr="Obsah obrázku tráva, exteriér, malé, stojící&#10;&#10;Popis byl vytvořen automaticky">
            <a:extLst>
              <a:ext uri="{FF2B5EF4-FFF2-40B4-BE49-F238E27FC236}">
                <a16:creationId xmlns:a16="http://schemas.microsoft.com/office/drawing/2014/main" id="{055056BA-16B1-43C0-AD1D-E9190F19BE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147" y="2420888"/>
            <a:ext cx="2458616" cy="437087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Způsoby šíření populací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81075"/>
            <a:ext cx="8713663" cy="5145088"/>
          </a:xfrm>
        </p:spPr>
        <p:txBody>
          <a:bodyPr/>
          <a:lstStyle/>
          <a:p>
            <a:pPr eaLnBrk="1" hangingPunct="1"/>
            <a:r>
              <a:rPr lang="cs-CZ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zoochorie</a:t>
            </a:r>
          </a:p>
          <a:p>
            <a:pPr marL="628650" lvl="2" indent="-266700" eaLnBrk="1" hangingPunct="1"/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antropochorie – šíření člověkem (plevele, okrasné, jedlé rostliny apod.)</a:t>
            </a:r>
          </a:p>
          <a:p>
            <a:pPr marL="989013" lvl="3" indent="-266700" eaLnBrk="1" hangingPunct="1"/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archeofyty (před rokem 1492) – </a:t>
            </a:r>
            <a:r>
              <a:rPr lang="cs-CZ" sz="18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Papaver rhoeas</a:t>
            </a:r>
            <a:r>
              <a:rPr lang="cs-CZ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,</a:t>
            </a:r>
            <a:r>
              <a:rPr lang="cs-CZ" sz="1800" dirty="0"/>
              <a:t> </a:t>
            </a:r>
            <a:r>
              <a:rPr lang="cs-CZ" sz="18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Agrostemma githago</a:t>
            </a:r>
            <a:r>
              <a:rPr lang="cs-CZ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…</a:t>
            </a:r>
            <a:endParaRPr lang="cs-CZ" altLang="en-US" sz="1800" b="1" i="1" dirty="0">
              <a:solidFill>
                <a:srgbClr val="800000"/>
              </a:solidFill>
              <a:latin typeface="Times New Roman" panose="02020603050405020304" pitchFamily="18" charset="0"/>
            </a:endParaRPr>
          </a:p>
          <a:p>
            <a:pPr marL="989013" lvl="3" indent="-266700" eaLnBrk="1" hangingPunct="1"/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neofyty (po roce 1492) – </a:t>
            </a:r>
            <a:r>
              <a:rPr lang="cs-CZ" altLang="en-US" sz="18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Impatiens parviflora</a:t>
            </a:r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, </a:t>
            </a:r>
            <a:r>
              <a:rPr lang="cs-CZ" altLang="en-US" sz="18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Robinia pseudacacia</a:t>
            </a:r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, </a:t>
            </a:r>
            <a:r>
              <a:rPr lang="cs-CZ" sz="18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Reynoutria × bohemica</a:t>
            </a:r>
            <a:r>
              <a:rPr lang="cs-CZ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, </a:t>
            </a:r>
            <a:r>
              <a:rPr lang="cs-CZ" sz="18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Heracleum mantegazzianum</a:t>
            </a:r>
            <a:r>
              <a:rPr lang="cs-CZ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…</a:t>
            </a:r>
            <a:endParaRPr lang="cs-CZ" sz="1800" b="1" i="1" cap="all" dirty="0">
              <a:solidFill>
                <a:srgbClr val="800000"/>
              </a:solidFill>
              <a:latin typeface="Times New Roman" panose="02020603050405020304" pitchFamily="18" charset="0"/>
            </a:endParaRPr>
          </a:p>
          <a:p>
            <a:pPr lvl="3" eaLnBrk="1" hangingPunct="1"/>
            <a:endParaRPr lang="cs-CZ" altLang="en-US" sz="1600" b="1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Obrázek 2" descr="Obsah obrázku pták, rostlina, květina, malé&#10;&#10;Popis byl vytvořen automaticky">
            <a:extLst>
              <a:ext uri="{FF2B5EF4-FFF2-40B4-BE49-F238E27FC236}">
                <a16:creationId xmlns:a16="http://schemas.microsoft.com/office/drawing/2014/main" id="{0ADFD7C8-AB17-4FD0-A9C6-E1DD17DB6D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18203" y="3608429"/>
            <a:ext cx="2722198" cy="181479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3B75D00-9C76-4F9A-BFD9-C84C35BC64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73" r="10387"/>
          <a:stretch/>
        </p:blipFill>
        <p:spPr>
          <a:xfrm>
            <a:off x="6509507" y="4571693"/>
            <a:ext cx="2602632" cy="2231909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AB45EC80-0E01-4653-ADE4-7949340E1DFB}"/>
              </a:ext>
            </a:extLst>
          </p:cNvPr>
          <p:cNvGrpSpPr/>
          <p:nvPr/>
        </p:nvGrpSpPr>
        <p:grpSpPr>
          <a:xfrm>
            <a:off x="4495043" y="2852936"/>
            <a:ext cx="2088232" cy="2818623"/>
            <a:chOff x="6970509" y="2492896"/>
            <a:chExt cx="2088232" cy="2818623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8BF37109-F7F0-4BBE-BEF1-0E8F5E8EE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0778" y="2492896"/>
              <a:ext cx="2067694" cy="2756925"/>
            </a:xfrm>
            <a:prstGeom prst="rect">
              <a:avLst/>
            </a:prstGeom>
          </p:spPr>
        </p:pic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41F7A74E-22B4-4DCD-AF1D-D99C10DC56BA}"/>
                </a:ext>
              </a:extLst>
            </p:cNvPr>
            <p:cNvSpPr txBox="1"/>
            <p:nvPr/>
          </p:nvSpPr>
          <p:spPr>
            <a:xfrm>
              <a:off x="6970509" y="4603633"/>
              <a:ext cx="2088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>
                  <a:solidFill>
                    <a:schemeClr val="bg1"/>
                  </a:solidFill>
                </a:rPr>
                <a:t>https://species.wikimedia.org/wiki/Robinia_pseudoacacia#/media/File:Rispe_wei%C3%9Fer_Bl%C3%BCten.JPG</a:t>
              </a:r>
            </a:p>
          </p:txBody>
        </p:sp>
      </p:grpSp>
      <p:pic>
        <p:nvPicPr>
          <p:cNvPr id="7" name="Obrázek 6">
            <a:extLst>
              <a:ext uri="{FF2B5EF4-FFF2-40B4-BE49-F238E27FC236}">
                <a16:creationId xmlns:a16="http://schemas.microsoft.com/office/drawing/2014/main" id="{7459C0DE-388E-4A3B-9D32-D9E8266EE9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317" y="2852936"/>
            <a:ext cx="2129295" cy="341768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886A2A7-41B2-44B0-ADFB-53D8BD25E921}"/>
              </a:ext>
            </a:extLst>
          </p:cNvPr>
          <p:cNvSpPr txBox="1"/>
          <p:nvPr/>
        </p:nvSpPr>
        <p:spPr>
          <a:xfrm>
            <a:off x="1842514" y="4161885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×</a:t>
            </a:r>
          </a:p>
        </p:txBody>
      </p:sp>
    </p:spTree>
    <p:extLst>
      <p:ext uri="{BB962C8B-B14F-4D97-AF65-F5344CB8AC3E}">
        <p14:creationId xmlns:p14="http://schemas.microsoft.com/office/powerpoint/2010/main" val="1650253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Vztahy mezi jedinci a populacemi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642350" cy="56880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konkurence = kompetice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soutěž o přírodní zdroje, prostor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důsledkem je selekce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velmi důležitý regulační mechanismus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základní hnací motor sukcese (náhrada jednoho společenstva druhým)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vnitrodruhová (intraspecifická)</a:t>
            </a:r>
          </a:p>
          <a:p>
            <a:pPr lvl="3" eaLnBrk="1" hangingPunct="1">
              <a:lnSpc>
                <a:spcPct val="90000"/>
              </a:lnSpc>
            </a:pPr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je intenzivnější, než mezidruhová</a:t>
            </a:r>
          </a:p>
          <a:p>
            <a:pPr lvl="3" eaLnBrk="1" hangingPunct="1">
              <a:lnSpc>
                <a:spcPct val="90000"/>
              </a:lnSpc>
            </a:pPr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nemusí však končit úhynem (tvarové deformace), pokud ano, jedná se o regulační mechanismus – </a:t>
            </a:r>
            <a:r>
              <a:rPr lang="cs-CZ" altLang="en-US" sz="1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samozřeďování</a:t>
            </a:r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populace</a:t>
            </a:r>
          </a:p>
          <a:p>
            <a:pPr lvl="3" eaLnBrk="1" hangingPunct="1">
              <a:lnSpc>
                <a:spcPct val="90000"/>
              </a:lnSpc>
            </a:pPr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význam spíše pro jednotlivé druhy (evoluce)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mezidruhová (interspecifická)</a:t>
            </a:r>
          </a:p>
          <a:p>
            <a:pPr lvl="3" eaLnBrk="1" hangingPunct="1">
              <a:lnSpc>
                <a:spcPct val="90000"/>
              </a:lnSpc>
            </a:pPr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platí </a:t>
            </a:r>
            <a:r>
              <a:rPr lang="cs-CZ" altLang="en-US" sz="1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Gausseho</a:t>
            </a:r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princip vyloučení – dva druhy se stejnou nikou (životními nároky) nemohou společně existovat ve stejném prostředí</a:t>
            </a:r>
          </a:p>
          <a:p>
            <a:pPr lvl="3" eaLnBrk="1" hangingPunct="1">
              <a:lnSpc>
                <a:spcPct val="90000"/>
              </a:lnSpc>
            </a:pPr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druhy tzv. komplementární</a:t>
            </a:r>
          </a:p>
          <a:p>
            <a:pPr lvl="3" eaLnBrk="1" hangingPunct="1">
              <a:lnSpc>
                <a:spcPct val="90000"/>
              </a:lnSpc>
            </a:pPr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význam spíše pro sukcesi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457200" y="188913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Vztahy mezi jedinci a populacemi</a:t>
            </a:r>
          </a:p>
        </p:txBody>
      </p:sp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250825" y="855663"/>
            <a:ext cx="864235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výsledek konkurence je závislý na konstituci každého druhu (a také jedince)</a:t>
            </a:r>
          </a:p>
          <a:p>
            <a:pPr eaLnBrk="1" hangingPunct="1"/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ale také na konkrétních podmínkách stanoviště (vztah např. buku a smrku, buku a dubu podle vegetačních stupňů)</a:t>
            </a:r>
          </a:p>
          <a:p>
            <a:pPr eaLnBrk="1" hangingPunct="1"/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důležitými vlastnostmi se mj. stává:</a:t>
            </a:r>
          </a:p>
          <a:p>
            <a:pPr lvl="1" eaLnBrk="1" hangingPunct="1"/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rychlost klíčení a rychlost růstu</a:t>
            </a:r>
          </a:p>
          <a:p>
            <a:pPr lvl="1" eaLnBrk="1" hangingPunct="1"/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délka vegetačního období rostliny</a:t>
            </a:r>
          </a:p>
          <a:p>
            <a:pPr lvl="1" eaLnBrk="1" hangingPunct="1"/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délka života</a:t>
            </a:r>
          </a:p>
          <a:p>
            <a:pPr lvl="1" eaLnBrk="1" hangingPunct="1"/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konečná výška rostlin</a:t>
            </a:r>
          </a:p>
          <a:p>
            <a:pPr lvl="1" eaLnBrk="1" hangingPunct="1"/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množství vytvořené biomasy</a:t>
            </a:r>
          </a:p>
          <a:p>
            <a:pPr lvl="1" eaLnBrk="1" hangingPunct="1"/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způsob reprodukce</a:t>
            </a:r>
          </a:p>
          <a:p>
            <a:pPr lvl="1" eaLnBrk="1" hangingPunct="1"/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regenerační kapacita</a:t>
            </a:r>
          </a:p>
          <a:p>
            <a:pPr lvl="1" eaLnBrk="1" hangingPunct="1"/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růst a aktivita podzemních i nadzemních částí rostlin</a:t>
            </a:r>
          </a:p>
          <a:p>
            <a:pPr lvl="1" eaLnBrk="1" hangingPunct="1"/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schopnost adaptace na vnější podmínky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Vztahy mezi jedinci a populacemi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55663"/>
            <a:ext cx="8459788" cy="2933700"/>
          </a:xfrm>
        </p:spPr>
        <p:txBody>
          <a:bodyPr/>
          <a:lstStyle/>
          <a:p>
            <a:pPr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alelopatie</a:t>
            </a:r>
          </a:p>
          <a:p>
            <a:pPr lvl="1" eaLnBrk="1" hangingPunct="1"/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ovlivňování chemickými látkami, může být pozitivní i negativní (meliorační a zpevňující dřeviny </a:t>
            </a: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cs-CZ" altLang="en-US" sz="2000" b="1" dirty="0">
                <a:solidFill>
                  <a:srgbClr val="800000"/>
                </a:solidFill>
              </a:rPr>
              <a:t> </a:t>
            </a: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ořešák, akát)</a:t>
            </a:r>
            <a:endParaRPr lang="cs-CZ" altLang="en-US" sz="2000" b="1" dirty="0">
              <a:solidFill>
                <a:srgbClr val="800000"/>
              </a:solidFill>
            </a:endParaRPr>
          </a:p>
          <a:p>
            <a:pPr lvl="1" eaLnBrk="1" hangingPunct="1"/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alelopatika – vylučované chemické látky (silice, terpeny, pryskyřice, fenoly, alkaloidy)</a:t>
            </a:r>
          </a:p>
          <a:p>
            <a:pPr lvl="1" eaLnBrk="1" hangingPunct="1"/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do prostředí se dostávají jako výměšky kořenů, splachy z listů, opadem listů apod.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194050"/>
            <a:ext cx="4392613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7"/>
          <p:cNvSpPr>
            <a:spLocks noChangeArrowheads="1"/>
          </p:cNvSpPr>
          <p:nvPr/>
        </p:nvSpPr>
        <p:spPr bwMode="auto">
          <a:xfrm>
            <a:off x="468313" y="3357563"/>
            <a:ext cx="431958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8288" indent="-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Times New Roman" panose="02020603050405020304" pitchFamily="18" charset="0"/>
              <a:buChar char="–"/>
            </a:pP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látky působí inhibičně (inhibice růstu, klíčení) × stimulačně</a:t>
            </a:r>
          </a:p>
          <a:p>
            <a:pPr eaLnBrk="1" hangingPunct="1">
              <a:buFont typeface="Times New Roman" panose="02020603050405020304" pitchFamily="18" charset="0"/>
              <a:buChar char="–"/>
            </a:pP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autoinhibice – vylučovaná alelopatika inhibují růst jedinců téhož druhu (některé pelyňky, šalvěje)</a:t>
            </a:r>
          </a:p>
        </p:txBody>
      </p:sp>
      <p:sp>
        <p:nvSpPr>
          <p:cNvPr id="47110" name="Text Box 9"/>
          <p:cNvSpPr txBox="1">
            <a:spLocks noChangeArrowheads="1"/>
          </p:cNvSpPr>
          <p:nvPr/>
        </p:nvSpPr>
        <p:spPr bwMode="auto">
          <a:xfrm>
            <a:off x="6804025" y="6524625"/>
            <a:ext cx="21605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200" b="1">
                <a:latin typeface="Times New Roman" panose="02020603050405020304" pitchFamily="18" charset="0"/>
              </a:rPr>
              <a:t>Viktor Oliva: Piják absintu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Vztahy mezi jedinci a populacemi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642350" cy="5145088"/>
          </a:xfrm>
        </p:spPr>
        <p:txBody>
          <a:bodyPr/>
          <a:lstStyle/>
          <a:p>
            <a:pPr eaLnBrk="1" hangingPunct="1"/>
            <a:r>
              <a:rPr lang="cs-CZ" alt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Symbióza = soužití</a:t>
            </a:r>
          </a:p>
          <a:p>
            <a:pPr lvl="1" eaLnBrk="1" hangingPunct="1"/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vztah, kdy se populace vzájemně obohacují</a:t>
            </a:r>
          </a:p>
          <a:p>
            <a:pPr lvl="1" eaLnBrk="1" hangingPunct="1"/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symbióza rostlin z čeledi </a:t>
            </a:r>
            <a:r>
              <a:rPr lang="cs-CZ" altLang="en-US" sz="2400" b="1" i="1">
                <a:solidFill>
                  <a:srgbClr val="800000"/>
                </a:solidFill>
                <a:latin typeface="Times New Roman" panose="02020603050405020304" pitchFamily="18" charset="0"/>
              </a:rPr>
              <a:t>Fabaceae</a:t>
            </a:r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 a hlízkovitých baktérií</a:t>
            </a:r>
          </a:p>
          <a:p>
            <a:pPr lvl="1" eaLnBrk="1" hangingPunct="1"/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mykorhiza – soužití hub s kořeny vyšších rostlin</a:t>
            </a:r>
          </a:p>
          <a:p>
            <a:pPr lvl="2" eaLnBrk="1" hangingPunct="1"/>
            <a:r>
              <a:rPr lang="cs-CZ" altLang="en-US" b="1">
                <a:solidFill>
                  <a:srgbClr val="800000"/>
                </a:solidFill>
                <a:latin typeface="Times New Roman" panose="02020603050405020304" pitchFamily="18" charset="0"/>
              </a:rPr>
              <a:t>ektotrofní – hyfy hub obalují především povrch kořenů, či pronikají mezibuněčnými prostorami (dřevinné dominanty)</a:t>
            </a:r>
          </a:p>
          <a:p>
            <a:pPr lvl="2" eaLnBrk="1" hangingPunct="1"/>
            <a:r>
              <a:rPr lang="cs-CZ" altLang="en-US" b="1">
                <a:solidFill>
                  <a:srgbClr val="800000"/>
                </a:solidFill>
                <a:latin typeface="Times New Roman" panose="02020603050405020304" pitchFamily="18" charset="0"/>
              </a:rPr>
              <a:t>endotrofní – hyfy hub pronikají do kořenových buněk (vstavačovité)</a:t>
            </a:r>
            <a:endParaRPr lang="cs-CZ" altLang="en-US" sz="2000" b="1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Vztahy mezi jedinci a populacemi</a:t>
            </a:r>
          </a:p>
        </p:txBody>
      </p:sp>
      <p:sp>
        <p:nvSpPr>
          <p:cNvPr id="51203" name="Rectangle 5"/>
          <p:cNvSpPr>
            <a:spLocks noChangeArrowheads="1"/>
          </p:cNvSpPr>
          <p:nvPr/>
        </p:nvSpPr>
        <p:spPr bwMode="auto">
          <a:xfrm>
            <a:off x="250825" y="981075"/>
            <a:ext cx="864235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Parazitizmus</a:t>
            </a:r>
          </a:p>
          <a:p>
            <a:pPr lvl="1" eaLnBrk="1" hangingPunct="1"/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vztah, kdy se jeden z organismů má z interakce prospěch (parazit) na úkor druhého (hostitel)</a:t>
            </a:r>
          </a:p>
          <a:p>
            <a:pPr lvl="1" eaLnBrk="1" hangingPunct="1"/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obrana některých organismů – fytoncidy (chemické látky, které na některé organismy působí toxicky)</a:t>
            </a:r>
          </a:p>
          <a:p>
            <a:pPr lvl="1" eaLnBrk="1" hangingPunct="1"/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mezi vyššími rostlinami je vyšších parazitů (holoparazitů) málo – jedná se o nezelené rostliny plně závislé na hostiteli – zárazy (</a:t>
            </a:r>
            <a:r>
              <a:rPr lang="cs-CZ" altLang="en-US" sz="2400" b="1" i="1">
                <a:solidFill>
                  <a:srgbClr val="800000"/>
                </a:solidFill>
                <a:latin typeface="Times New Roman" panose="02020603050405020304" pitchFamily="18" charset="0"/>
              </a:rPr>
              <a:t>Orobanche</a:t>
            </a:r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), kokotice (</a:t>
            </a:r>
            <a:r>
              <a:rPr lang="cs-CZ" altLang="en-US" sz="2400" b="1" i="1">
                <a:solidFill>
                  <a:srgbClr val="800000"/>
                </a:solidFill>
                <a:latin typeface="Times New Roman" panose="02020603050405020304" pitchFamily="18" charset="0"/>
              </a:rPr>
              <a:t>Cuscuta</a:t>
            </a:r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); mnohem častější je u hub (rzi, sněti)</a:t>
            </a:r>
          </a:p>
          <a:p>
            <a:pPr lvl="1" eaLnBrk="1" hangingPunct="1"/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poloparazitizmus (hemiparazitizmus) – rostliny jsou schopny fotosyntézy, z hostitele přijímají minerální živiny a vodu (</a:t>
            </a:r>
            <a:r>
              <a:rPr lang="cs-CZ" altLang="en-US" sz="2400" b="1" i="1">
                <a:solidFill>
                  <a:srgbClr val="800000"/>
                </a:solidFill>
                <a:latin typeface="Times New Roman" panose="02020603050405020304" pitchFamily="18" charset="0"/>
              </a:rPr>
              <a:t>Viscum album</a:t>
            </a:r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,</a:t>
            </a:r>
            <a:r>
              <a:rPr lang="cs-CZ" altLang="en-US" sz="2400" b="1" i="1">
                <a:solidFill>
                  <a:srgbClr val="800000"/>
                </a:solidFill>
                <a:latin typeface="Times New Roman" panose="02020603050405020304" pitchFamily="18" charset="0"/>
              </a:rPr>
              <a:t> Loranthus europaeus</a:t>
            </a:r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Vztahy mezi jedinci a populacemi</a:t>
            </a:r>
          </a:p>
        </p:txBody>
      </p:sp>
      <p:sp>
        <p:nvSpPr>
          <p:cNvPr id="53251" name="Rectangle 5"/>
          <p:cNvSpPr>
            <a:spLocks noChangeArrowheads="1"/>
          </p:cNvSpPr>
          <p:nvPr/>
        </p:nvSpPr>
        <p:spPr bwMode="auto">
          <a:xfrm>
            <a:off x="250825" y="855663"/>
            <a:ext cx="864235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Epifytismus</a:t>
            </a:r>
          </a:p>
          <a:p>
            <a:pPr lvl="1"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rostliny rostou na orgánech jiných rostlin – lišejníky</a:t>
            </a:r>
          </a:p>
          <a:p>
            <a:pPr lvl="1"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fakultativní </a:t>
            </a: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cs-CZ" altLang="en-US" sz="2400" b="1" dirty="0">
                <a:solidFill>
                  <a:srgbClr val="800000"/>
                </a:solidFill>
              </a:rPr>
              <a:t> </a:t>
            </a: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obligatorní epifytismus</a:t>
            </a:r>
            <a:endParaRPr lang="cs-CZ" altLang="en-US" sz="2400" b="1" dirty="0">
              <a:solidFill>
                <a:srgbClr val="800000"/>
              </a:solidFill>
            </a:endParaRPr>
          </a:p>
          <a:p>
            <a:pPr lvl="1" eaLnBrk="1" hangingPunct="1"/>
            <a:endParaRPr lang="cs-CZ" altLang="en-US" sz="2400" b="1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Růst a šíření populací rostlin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052513"/>
            <a:ext cx="8642350" cy="5073650"/>
          </a:xfrm>
        </p:spPr>
        <p:txBody>
          <a:bodyPr/>
          <a:lstStyle/>
          <a:p>
            <a:pPr eaLnBrk="1" hangingPunct="1"/>
            <a:r>
              <a:rPr lang="cs-CZ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populace = soubor jedinců téhož druhu obývající určité území; umožněna trvalá výměna genetické informace; každá populace je dokonale přizpůsobena svému životnímu prostředí – adaptace populací</a:t>
            </a:r>
          </a:p>
          <a:p>
            <a:pPr eaLnBrk="1" hangingPunct="1"/>
            <a:r>
              <a:rPr lang="cs-CZ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růst populace = zvyšování počtu jedinců na určitém místě v čase (bez expanze do prostoru)</a:t>
            </a:r>
          </a:p>
          <a:p>
            <a:pPr eaLnBrk="1" hangingPunct="1"/>
            <a:r>
              <a:rPr lang="cs-CZ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šíření populace</a:t>
            </a:r>
            <a:r>
              <a:rPr lang="cs-CZ" altLang="en-US" sz="2800" b="1" dirty="0">
                <a:solidFill>
                  <a:srgbClr val="800000"/>
                </a:solidFill>
              </a:rPr>
              <a:t> </a:t>
            </a:r>
            <a:r>
              <a:rPr lang="cs-CZ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= rozšiřování obsazeného prostoru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Strategie populací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642350" cy="51450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soubor vlastností umožňujících úspěšnou existenci populace (druhu), její přežívání v čase a prostoru v různých typech ekotopu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je dána mnoha faktory, například: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fyziologickými, metabolickými vlastnostmi (rychlost tvorby biomasy, rychlost růstu...)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morfologickými vlastnostmi (tvar, adaptace na nepříznivé působení ekologických faktorů (vody, vzduchu, živin...))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ekologickými vlastnostmi (nároky na ekologické faktory)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reprodukční kapacitou (množství semen, diaspor...)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propagačními vlastnostmi (způsob šíření, způsob rozmnožování apod.)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schopností regenerace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alelopatickým působením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fenologickými vlastnostmi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životním cyklem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…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Strategie populací</a:t>
            </a:r>
          </a:p>
        </p:txBody>
      </p:sp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250825" y="981075"/>
            <a:ext cx="864235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463" indent="-322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89063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členění podle schopnosti snášet narušování biomasy a podle schopnosti snášet nepříznivé ekologické podmínky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rozlišujeme tzv.: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stres (= nadměrná zátěž, nepříznivé působení prostředí)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en-US" sz="1800" b="1">
                <a:solidFill>
                  <a:srgbClr val="800000"/>
                </a:solidFill>
                <a:latin typeface="Times New Roman" panose="02020603050405020304" pitchFamily="18" charset="0"/>
              </a:rPr>
              <a:t>zpomaluje tvorbu biomasy, organismy jsou k působení stresu zpravidla adaptovány (nedostatek vody, živin, mělká půda, extrémní teploty apod.)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narušování (disturbance)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en-US" sz="1800" b="1">
                <a:solidFill>
                  <a:srgbClr val="800000"/>
                </a:solidFill>
                <a:latin typeface="Times New Roman" panose="02020603050405020304" pitchFamily="18" charset="0"/>
              </a:rPr>
              <a:t>ovlivňuje již vytvořenou biomasu (jedná se například o její destrukci – okus, sešlap, požáry apod.)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kombinace stresu a narušování dává tzv. primární strategie populací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Primární strategie populací</a:t>
            </a:r>
          </a:p>
        </p:txBody>
      </p:sp>
      <p:sp>
        <p:nvSpPr>
          <p:cNvPr id="59395" name="Rectangle 5"/>
          <p:cNvSpPr>
            <a:spLocks noChangeArrowheads="1"/>
          </p:cNvSpPr>
          <p:nvPr/>
        </p:nvSpPr>
        <p:spPr bwMode="auto">
          <a:xfrm>
            <a:off x="250825" y="765175"/>
            <a:ext cx="864235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463" indent="-322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R-stratégové (ruderální stratégové)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organismy snášející malý stres a velké narušení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potřebují narušování (často druhy časných sukcesních stádií)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vyznačují se velkou reprodukční kapacitou, rychlou tvorbou biomasy, krátkým životním cyklem (terofyty), rychlým růstem populace, vysokou produkcí diaspor, dobrou adaptací k odumírání, dobrou adaptací k odebírání biomasy, vysoká regenerační schopnot, rychlé šíření na velké vzdálenosti…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typicky sem patří například plevele (</a:t>
            </a:r>
            <a:r>
              <a:rPr lang="cs-CZ" altLang="en-US" sz="2000" b="1" i="1">
                <a:solidFill>
                  <a:srgbClr val="800000"/>
                </a:solidFill>
                <a:latin typeface="Times New Roman" panose="02020603050405020304" pitchFamily="18" charset="0"/>
              </a:rPr>
              <a:t>Capsella bursa-pastoris</a:t>
            </a:r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, </a:t>
            </a:r>
            <a:r>
              <a:rPr lang="cs-CZ" altLang="en-US" sz="2000" b="1" i="1">
                <a:solidFill>
                  <a:srgbClr val="800000"/>
                </a:solidFill>
                <a:latin typeface="Times New Roman" panose="02020603050405020304" pitchFamily="18" charset="0"/>
              </a:rPr>
              <a:t>Atriplex</a:t>
            </a:r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 sp., </a:t>
            </a:r>
            <a:r>
              <a:rPr lang="cs-CZ" altLang="en-US" sz="2000" b="1" i="1">
                <a:solidFill>
                  <a:srgbClr val="800000"/>
                </a:solidFill>
                <a:latin typeface="Times New Roman" panose="02020603050405020304" pitchFamily="18" charset="0"/>
              </a:rPr>
              <a:t>Chenopodium</a:t>
            </a:r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 sp. aj.)</a:t>
            </a:r>
          </a:p>
        </p:txBody>
      </p:sp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3930650"/>
            <a:ext cx="439102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3932238"/>
            <a:ext cx="1951038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Primární strategie populací</a:t>
            </a:r>
          </a:p>
        </p:txBody>
      </p:sp>
      <p:sp>
        <p:nvSpPr>
          <p:cNvPr id="61443" name="Rectangle 5"/>
          <p:cNvSpPr>
            <a:spLocks noChangeArrowheads="1"/>
          </p:cNvSpPr>
          <p:nvPr/>
        </p:nvSpPr>
        <p:spPr bwMode="auto">
          <a:xfrm>
            <a:off x="250825" y="836613"/>
            <a:ext cx="864235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R-stratégové (ruderální stratégové)</a:t>
            </a:r>
          </a:p>
        </p:txBody>
      </p:sp>
      <p:pic>
        <p:nvPicPr>
          <p:cNvPr id="61444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013" y="1412875"/>
            <a:ext cx="792797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Primární strategie populací</a:t>
            </a:r>
          </a:p>
        </p:txBody>
      </p:sp>
      <p:sp>
        <p:nvSpPr>
          <p:cNvPr id="63491" name="Rectangle 6"/>
          <p:cNvSpPr>
            <a:spLocks noChangeArrowheads="1"/>
          </p:cNvSpPr>
          <p:nvPr/>
        </p:nvSpPr>
        <p:spPr bwMode="auto">
          <a:xfrm>
            <a:off x="250825" y="836613"/>
            <a:ext cx="864235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463" indent="-322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C-stratégové (konkurenční stratégové)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organismy vyžadující malý stres a malé narušení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mají tedy příznivé podmínky pro svůj růst, o přežití pak rozhoduje konkurence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vyznačují se výškou, velikostí asimilačního aparátu, velkým zápojem, větvením nadzemních i podzemních orgánů, intenzivním využíváním zdrojů, velkou biomasou, dlouhověkostí, nízkou investicí do diaspor, zásobními orgány, spíše pomalé šíření, spíše velká semena..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všechny klimaxové dřeviny (dub, buk, jedle, smrk)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Primární strategie populací</a:t>
            </a:r>
          </a:p>
        </p:txBody>
      </p:sp>
      <p:sp>
        <p:nvSpPr>
          <p:cNvPr id="65539" name="Rectangle 5"/>
          <p:cNvSpPr>
            <a:spLocks noChangeArrowheads="1"/>
          </p:cNvSpPr>
          <p:nvPr/>
        </p:nvSpPr>
        <p:spPr bwMode="auto">
          <a:xfrm>
            <a:off x="250825" y="836613"/>
            <a:ext cx="864235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C-stratégové (konkurenční stratégové)</a:t>
            </a:r>
          </a:p>
        </p:txBody>
      </p:sp>
      <p:pic>
        <p:nvPicPr>
          <p:cNvPr id="65540" name="Picture 6" descr="bučina"/>
          <p:cNvPicPr>
            <a:picLocks noChangeAspect="1" noChangeArrowheads="1"/>
          </p:cNvPicPr>
          <p:nvPr/>
        </p:nvPicPr>
        <p:blipFill>
          <a:blip r:embed="rId3" cstate="screen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03350"/>
            <a:ext cx="91440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Primární strategie populací</a:t>
            </a:r>
          </a:p>
        </p:txBody>
      </p:sp>
      <p:sp>
        <p:nvSpPr>
          <p:cNvPr id="67587" name="Rectangle 5"/>
          <p:cNvSpPr>
            <a:spLocks noChangeArrowheads="1"/>
          </p:cNvSpPr>
          <p:nvPr/>
        </p:nvSpPr>
        <p:spPr bwMode="auto">
          <a:xfrm>
            <a:off x="250825" y="836613"/>
            <a:ext cx="864235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463" indent="-322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S-stratégové (stres snášející stratégové)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organismy snášející velký stres a malé narušení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v podmínkách omezených zdrojů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vyznačují se pomalou rychlostí růstu, nízkou produkcí semen, vytrvalostí, méně častým kvetením a tvorbou semen, malými listy či jehlicemi, častou vždyzeleností, nízkým podílem semen, častým vegetativním rozmnožováním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všechny druhy nepříznivých stanovišť, jimž jsou přizpůsobeny (</a:t>
            </a:r>
            <a:r>
              <a:rPr lang="cs-CZ" altLang="en-US" sz="2000" b="1" i="1">
                <a:solidFill>
                  <a:srgbClr val="800000"/>
                </a:solidFill>
                <a:latin typeface="Times New Roman" panose="02020603050405020304" pitchFamily="18" charset="0"/>
              </a:rPr>
              <a:t>Calluna vulgaris</a:t>
            </a:r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, </a:t>
            </a:r>
            <a:r>
              <a:rPr lang="cs-CZ" altLang="en-US" sz="2000" b="1" i="1">
                <a:solidFill>
                  <a:srgbClr val="800000"/>
                </a:solidFill>
                <a:latin typeface="Times New Roman" panose="02020603050405020304" pitchFamily="18" charset="0"/>
              </a:rPr>
              <a:t>Drosera rotundifolia</a:t>
            </a:r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, </a:t>
            </a:r>
            <a:r>
              <a:rPr lang="cs-CZ" altLang="en-US" sz="2000" b="1" i="1">
                <a:solidFill>
                  <a:srgbClr val="800000"/>
                </a:solidFill>
                <a:latin typeface="Times New Roman" panose="02020603050405020304" pitchFamily="18" charset="0"/>
              </a:rPr>
              <a:t>Sedum</a:t>
            </a:r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 sp., </a:t>
            </a:r>
            <a:r>
              <a:rPr lang="cs-CZ" altLang="en-US" sz="2000" b="1" i="1">
                <a:solidFill>
                  <a:srgbClr val="800000"/>
                </a:solidFill>
                <a:latin typeface="Times New Roman" panose="02020603050405020304" pitchFamily="18" charset="0"/>
              </a:rPr>
              <a:t>Juncus</a:t>
            </a:r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 sp. aj.)</a:t>
            </a:r>
          </a:p>
          <a:p>
            <a:pPr lvl="1" eaLnBrk="1" hangingPunct="1">
              <a:lnSpc>
                <a:spcPct val="90000"/>
              </a:lnSpc>
            </a:pPr>
            <a:endParaRPr lang="cs-CZ" altLang="en-US" sz="2000" b="1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7588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4365625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4365625"/>
            <a:ext cx="230346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3789363"/>
            <a:ext cx="187166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4076700"/>
            <a:ext cx="16748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Primární strategie populací</a:t>
            </a:r>
          </a:p>
        </p:txBody>
      </p:sp>
      <p:sp>
        <p:nvSpPr>
          <p:cNvPr id="69635" name="Rectangle 5"/>
          <p:cNvSpPr>
            <a:spLocks noChangeArrowheads="1"/>
          </p:cNvSpPr>
          <p:nvPr/>
        </p:nvSpPr>
        <p:spPr bwMode="auto">
          <a:xfrm>
            <a:off x="250825" y="836613"/>
            <a:ext cx="864235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S-stratégové (stres snášející stratégové)</a:t>
            </a:r>
          </a:p>
        </p:txBody>
      </p:sp>
      <p:pic>
        <p:nvPicPr>
          <p:cNvPr id="69636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713" y="1268413"/>
            <a:ext cx="8154987" cy="543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57200" y="188913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Primární strategie populací</a:t>
            </a:r>
          </a:p>
        </p:txBody>
      </p:sp>
      <p:sp>
        <p:nvSpPr>
          <p:cNvPr id="71683" name="Rectangle 5"/>
          <p:cNvSpPr>
            <a:spLocks noChangeArrowheads="1"/>
          </p:cNvSpPr>
          <p:nvPr/>
        </p:nvSpPr>
        <p:spPr bwMode="auto">
          <a:xfrm>
            <a:off x="179388" y="784225"/>
            <a:ext cx="8713787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v podmínkách velkého stresu a velkého narušení organismy nemohou existovat</a:t>
            </a:r>
          </a:p>
        </p:txBody>
      </p:sp>
      <p:pic>
        <p:nvPicPr>
          <p:cNvPr id="71684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025" y="1557338"/>
            <a:ext cx="7726363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57200" y="188913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Sekundární strategie populací</a:t>
            </a:r>
          </a:p>
        </p:txBody>
      </p:sp>
      <p:sp>
        <p:nvSpPr>
          <p:cNvPr id="73731" name="Rectangle 5"/>
          <p:cNvSpPr>
            <a:spLocks noChangeArrowheads="1"/>
          </p:cNvSpPr>
          <p:nvPr/>
        </p:nvSpPr>
        <p:spPr bwMode="auto">
          <a:xfrm>
            <a:off x="179388" y="836613"/>
            <a:ext cx="87137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9463" indent="-322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druhů s vyhraněnými strategiemi je relativně málo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existují proto tzv. sekundární strategie, což jsou kombinace jednotlivých primárních strategií: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C-R stratégové (konkurenčně-ruderální) – </a:t>
            </a:r>
            <a:r>
              <a:rPr lang="cs-CZ" altLang="en-US" sz="20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Tussilago farfara</a:t>
            </a: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, </a:t>
            </a:r>
            <a:r>
              <a:rPr lang="cs-CZ" sz="20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Betula carpatica</a:t>
            </a:r>
            <a:r>
              <a:rPr lang="cs-CZ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, </a:t>
            </a:r>
            <a:r>
              <a:rPr lang="cs-CZ" sz="20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Salix silesiaca</a:t>
            </a:r>
            <a:endParaRPr lang="cs-CZ" altLang="en-US" sz="2000" b="1" i="1" dirty="0">
              <a:solidFill>
                <a:srgbClr val="800000"/>
              </a:solidFill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S-R stratégové (stres </a:t>
            </a:r>
            <a:r>
              <a:rPr lang="cs-CZ" altLang="en-US" sz="20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snášející-ruderální</a:t>
            </a: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) – </a:t>
            </a:r>
            <a:r>
              <a:rPr lang="cs-CZ" altLang="en-US" sz="20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Phalaris arundinacea</a:t>
            </a:r>
            <a:endParaRPr lang="cs-CZ" altLang="en-US" sz="2000" b="1" dirty="0">
              <a:solidFill>
                <a:srgbClr val="800000"/>
              </a:solidFill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C-S stratégové (konkurenčně-stres snášející) – </a:t>
            </a:r>
            <a:r>
              <a:rPr lang="cs-CZ" altLang="en-US" sz="20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Picea</a:t>
            </a: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0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abies</a:t>
            </a: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, </a:t>
            </a:r>
            <a:r>
              <a:rPr lang="cs-CZ" altLang="en-US" sz="20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Quercus petraea</a:t>
            </a:r>
            <a:endParaRPr lang="cs-CZ" altLang="en-US" sz="2000" b="1" dirty="0">
              <a:solidFill>
                <a:srgbClr val="80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terciární strategie: </a:t>
            </a:r>
          </a:p>
          <a:p>
            <a:pPr lvl="1" indent="-342900" eaLnBrk="1" hangingPunct="1">
              <a:lnSpc>
                <a:spcPct val="90000"/>
              </a:lnSpc>
              <a:buFont typeface="Symbol" panose="05050102010706020507" pitchFamily="18" charset="2"/>
              <a:buChar char=""/>
              <a:defRPr/>
            </a:pP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C-S-R stratégové – </a:t>
            </a:r>
            <a:r>
              <a:rPr lang="cs-CZ" sz="20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Salix alba</a:t>
            </a:r>
            <a:r>
              <a:rPr lang="cs-CZ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, </a:t>
            </a:r>
            <a:r>
              <a:rPr lang="cs-CZ" sz="20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Salix fragilis</a:t>
            </a:r>
            <a:endParaRPr lang="cs-CZ" altLang="en-US" sz="2000" b="1" i="1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C74F6C8A-1ED3-2A89-07E8-648B293A8B2B}"/>
              </a:ext>
            </a:extLst>
          </p:cNvPr>
          <p:cNvSpPr/>
          <p:nvPr/>
        </p:nvSpPr>
        <p:spPr>
          <a:xfrm>
            <a:off x="4283968" y="4077072"/>
            <a:ext cx="3240360" cy="2231975"/>
          </a:xfrm>
          <a:prstGeom prst="triangle">
            <a:avLst/>
          </a:prstGeom>
          <a:noFill/>
          <a:ln w="571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C23DDD5-2045-4DDA-491C-7F4DA418A159}"/>
              </a:ext>
            </a:extLst>
          </p:cNvPr>
          <p:cNvSpPr txBox="1"/>
          <p:nvPr/>
        </p:nvSpPr>
        <p:spPr>
          <a:xfrm>
            <a:off x="5724128" y="3615407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4D73BB3-53CA-A4A9-E443-0A07F06AA0A6}"/>
              </a:ext>
            </a:extLst>
          </p:cNvPr>
          <p:cNvSpPr txBox="1"/>
          <p:nvPr/>
        </p:nvSpPr>
        <p:spPr>
          <a:xfrm>
            <a:off x="3851920" y="6124381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3FA1788-3E0A-0BDF-4E7D-023D736913D1}"/>
              </a:ext>
            </a:extLst>
          </p:cNvPr>
          <p:cNvSpPr txBox="1"/>
          <p:nvPr/>
        </p:nvSpPr>
        <p:spPr>
          <a:xfrm>
            <a:off x="7596336" y="6161089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7AAACC5-3481-34BD-87A8-50A3593130CE}"/>
              </a:ext>
            </a:extLst>
          </p:cNvPr>
          <p:cNvSpPr txBox="1"/>
          <p:nvPr/>
        </p:nvSpPr>
        <p:spPr>
          <a:xfrm>
            <a:off x="4499992" y="4731394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108613D-4363-F53F-095E-889B2D785B1C}"/>
              </a:ext>
            </a:extLst>
          </p:cNvPr>
          <p:cNvSpPr txBox="1"/>
          <p:nvPr/>
        </p:nvSpPr>
        <p:spPr>
          <a:xfrm>
            <a:off x="6732240" y="4741530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C8FE30A-85BC-6705-3EC3-AADAEB49F6B9}"/>
              </a:ext>
            </a:extLst>
          </p:cNvPr>
          <p:cNvSpPr txBox="1"/>
          <p:nvPr/>
        </p:nvSpPr>
        <p:spPr>
          <a:xfrm>
            <a:off x="5580112" y="639633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6F5DA7A-96BC-4577-360F-969D09B006FC}"/>
              </a:ext>
            </a:extLst>
          </p:cNvPr>
          <p:cNvSpPr txBox="1"/>
          <p:nvPr/>
        </p:nvSpPr>
        <p:spPr>
          <a:xfrm>
            <a:off x="5472100" y="530120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Růstová křivka</a:t>
            </a: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4573588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4787900" y="1125538"/>
            <a:ext cx="4176713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v novém prostředí roste populace zpočátku exponenciálně (J-křivka)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rychlost růstu r – geneticky podmíněna, je dána přírůstkem (počtu jedinců, biomasy) za určitý časový úsek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r</a:t>
            </a:r>
            <a:r>
              <a:rPr lang="cs-CZ" altLang="en-US" sz="2400" b="1" baseline="-25000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max</a:t>
            </a: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– reprodukční potenciál – maximální možná rychlost růstu, který není omezován prostředím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457200" y="188913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Strategie populací</a:t>
            </a:r>
          </a:p>
        </p:txBody>
      </p:sp>
      <p:sp>
        <p:nvSpPr>
          <p:cNvPr id="75779" name="Rectangle 6"/>
          <p:cNvSpPr>
            <a:spLocks noChangeArrowheads="1"/>
          </p:cNvSpPr>
          <p:nvPr/>
        </p:nvSpPr>
        <p:spPr bwMode="auto">
          <a:xfrm>
            <a:off x="179388" y="836613"/>
            <a:ext cx="885710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v krajinách narušených převažují R-stratégové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v krajinách s nepříznivými podmínkami S-stratégové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v krajinách přírodních a přírodě blízkých C-stratégové</a:t>
            </a:r>
          </a:p>
          <a:p>
            <a:pPr eaLnBrk="1" hangingPunct="1">
              <a:lnSpc>
                <a:spcPct val="90000"/>
              </a:lnSpc>
            </a:pPr>
            <a:endParaRPr lang="cs-CZ" altLang="en-US" sz="2400" b="1" dirty="0">
              <a:solidFill>
                <a:srgbClr val="80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sukcese je mimo jiné typická tím, že jsou postupně R-stratégové příp. S-stratégové nahrazováni C-stratégy</a:t>
            </a:r>
          </a:p>
        </p:txBody>
      </p:sp>
      <p:pic>
        <p:nvPicPr>
          <p:cNvPr id="75780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1350" y="3213100"/>
            <a:ext cx="5319713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Sukcese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692150"/>
            <a:ext cx="8928992" cy="5289550"/>
          </a:xfrm>
        </p:spPr>
        <p:txBody>
          <a:bodyPr/>
          <a:lstStyle/>
          <a:p>
            <a:pPr eaLnBrk="1" hangingPunct="1"/>
            <a:r>
              <a:rPr lang="cs-CZ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uspořádaný sled </a:t>
            </a: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(střídání, posloupnost) společenstev, který zahrnuje </a:t>
            </a:r>
            <a:r>
              <a:rPr lang="cs-CZ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změny druhového složení </a:t>
            </a: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a </a:t>
            </a:r>
            <a:r>
              <a:rPr lang="cs-CZ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procesů </a:t>
            </a: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ve společenstvech v průběhu </a:t>
            </a:r>
            <a:r>
              <a:rPr lang="cs-CZ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času</a:t>
            </a:r>
          </a:p>
          <a:p>
            <a:pPr eaLnBrk="1" hangingPunct="1"/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děje se určitým směrem a lze ji proto předvídat</a:t>
            </a:r>
          </a:p>
          <a:p>
            <a:pPr eaLnBrk="1" hangingPunct="1"/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je výsledkem změn abiotického prostředí, které jsou vyvolány společenstvy a konkurencí mezi druhy; jinak řečeno, společenstvo svou existencí abiotické prostředí pozměňuje, na což reagují druhy nové, jimž tyto podmínky vyhovují lépe, a postupně tak dochází k vytvoření společenstva nového</a:t>
            </a:r>
          </a:p>
          <a:p>
            <a:pPr eaLnBrk="1" hangingPunct="1"/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sukcesní řada, sukcesní série – sled společenstev, které se v daném prostoru postupně nahrazují</a:t>
            </a:r>
          </a:p>
          <a:p>
            <a:pPr eaLnBrk="1" hangingPunct="1"/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iniciace – přírodními faktory, antropicky</a:t>
            </a:r>
          </a:p>
          <a:p>
            <a:pPr eaLnBrk="1" hangingPunct="1"/>
            <a:r>
              <a:rPr lang="cs-CZ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sukcese není vývoj společenstva, ale střídání společenstev v čase!</a:t>
            </a:r>
          </a:p>
        </p:txBody>
      </p:sp>
      <p:grpSp>
        <p:nvGrpSpPr>
          <p:cNvPr id="77828" name="Group 14"/>
          <p:cNvGrpSpPr>
            <a:grpSpLocks noChangeAspect="1"/>
          </p:cNvGrpSpPr>
          <p:nvPr/>
        </p:nvGrpSpPr>
        <p:grpSpPr bwMode="auto">
          <a:xfrm>
            <a:off x="830263" y="4437063"/>
            <a:ext cx="7651750" cy="2420937"/>
            <a:chOff x="113" y="2478"/>
            <a:chExt cx="5534" cy="1751"/>
          </a:xfrm>
        </p:grpSpPr>
        <p:pic>
          <p:nvPicPr>
            <p:cNvPr id="77829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2478"/>
              <a:ext cx="1773" cy="1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830" name="Picture 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067"/>
              <a:ext cx="1678" cy="1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831" name="Picture 6"/>
            <p:cNvPicPr>
              <a:picLocks noChangeAspect="1" noChangeArrowheads="1"/>
            </p:cNvPicPr>
            <p:nvPr/>
          </p:nvPicPr>
          <p:blipFill>
            <a:blip r:embed="rId5" cstate="screen">
              <a:lum brigh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568"/>
              <a:ext cx="1103" cy="1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832" name="AutoShape 9"/>
            <p:cNvSpPr>
              <a:spLocks noChangeArrowheads="1"/>
            </p:cNvSpPr>
            <p:nvPr/>
          </p:nvSpPr>
          <p:spPr bwMode="auto">
            <a:xfrm rot="-1800000">
              <a:off x="1519" y="3203"/>
              <a:ext cx="726" cy="454"/>
            </a:xfrm>
            <a:prstGeom prst="rightArrow">
              <a:avLst>
                <a:gd name="adj1" fmla="val 50000"/>
                <a:gd name="adj2" fmla="val 39978"/>
              </a:avLst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7833" name="AutoShape 10"/>
            <p:cNvSpPr>
              <a:spLocks noChangeArrowheads="1"/>
            </p:cNvSpPr>
            <p:nvPr/>
          </p:nvSpPr>
          <p:spPr bwMode="auto">
            <a:xfrm rot="1800000">
              <a:off x="3379" y="3249"/>
              <a:ext cx="726" cy="454"/>
            </a:xfrm>
            <a:prstGeom prst="rightArrow">
              <a:avLst>
                <a:gd name="adj1" fmla="val 50000"/>
                <a:gd name="adj2" fmla="val 39978"/>
              </a:avLst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7834" name="AutoShape 12"/>
            <p:cNvSpPr>
              <a:spLocks noChangeArrowheads="1"/>
            </p:cNvSpPr>
            <p:nvPr/>
          </p:nvSpPr>
          <p:spPr bwMode="auto">
            <a:xfrm rot="-1800000">
              <a:off x="4513" y="3203"/>
              <a:ext cx="726" cy="454"/>
            </a:xfrm>
            <a:prstGeom prst="rightArrow">
              <a:avLst>
                <a:gd name="adj1" fmla="val 50000"/>
                <a:gd name="adj2" fmla="val 39978"/>
              </a:avLst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0973" name="Text Box 13"/>
            <p:cNvSpPr txBox="1">
              <a:spLocks noChangeArrowheads="1"/>
            </p:cNvSpPr>
            <p:nvPr/>
          </p:nvSpPr>
          <p:spPr bwMode="auto">
            <a:xfrm>
              <a:off x="5284" y="2886"/>
              <a:ext cx="363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cs-CZ" sz="6000" b="1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?</a:t>
              </a: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Sukcese</a:t>
            </a:r>
          </a:p>
        </p:txBody>
      </p:sp>
      <p:sp>
        <p:nvSpPr>
          <p:cNvPr id="798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0825" y="836613"/>
            <a:ext cx="8642350" cy="5289550"/>
          </a:xfrm>
          <a:noFill/>
        </p:spPr>
        <p:txBody>
          <a:bodyPr/>
          <a:lstStyle/>
          <a:p>
            <a:pPr marL="268288" indent="-268288"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sukcesní řada se skládá ze sukcesních stádií:</a:t>
            </a:r>
          </a:p>
          <a:p>
            <a:pPr marL="892175" lvl="1" indent="-357188" eaLnBrk="1" hangingPunct="1">
              <a:buFontTx/>
              <a:buAutoNum type="arabicPeriod"/>
            </a:pP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ecese (= uchycení, první stádium sukcese) – mezi druhy nejsou vytvořeny vzájemné vztahy, druhy mají náhodný výskyt, náhodně vyklíčily, nelze mluvit o společenstvu</a:t>
            </a:r>
          </a:p>
          <a:p>
            <a:pPr marL="892175" lvl="1" indent="-357188" eaLnBrk="1" hangingPunct="1">
              <a:buFontTx/>
              <a:buAutoNum type="arabicPeriod"/>
            </a:pP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iniciální stádium sukcese – objevují se první vzájemné vztahy mezi jedinci, vzniká první společenstvo</a:t>
            </a:r>
          </a:p>
          <a:p>
            <a:pPr marL="892175" lvl="1" indent="-357188" eaLnBrk="1" hangingPunct="1">
              <a:buFontTx/>
              <a:buAutoNum type="arabicPeriod"/>
            </a:pP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sukcesní stádia – může jich být mnoho (střídání různých společenstev, např. ruderální byliny 	křoviny		 les)</a:t>
            </a:r>
          </a:p>
          <a:p>
            <a:pPr marL="892175" lvl="1" indent="-357188" eaLnBrk="1" hangingPunct="1">
              <a:buFontTx/>
              <a:buAutoNum type="arabicPeriod"/>
            </a:pPr>
            <a:r>
              <a:rPr lang="cs-CZ" altLang="en-US" sz="20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klimax </a:t>
            </a:r>
          </a:p>
          <a:p>
            <a:pPr marL="1706563" lvl="2" indent="-190500" eaLnBrk="1" hangingPunct="1"/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v daných abiotických podmínkách jde o vrcholné, závěrečné stádium</a:t>
            </a:r>
          </a:p>
          <a:p>
            <a:pPr marL="1706563" lvl="2" indent="-190500" eaLnBrk="1" hangingPunct="1"/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dále již sukcese neprobíhá (ale pozor, společenstvo může procházet změnami, např. v lese stárne hlavní etáž, odumře, zmladí se, postupně zase stárne, pořád jde však o jeden typ společenstva)</a:t>
            </a:r>
          </a:p>
          <a:p>
            <a:pPr marL="1706563" lvl="2" indent="-190500" eaLnBrk="1" hangingPunct="1"/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v neměnných podmínkách je klimaxové společenstvo trvalé (určité kolísání)</a:t>
            </a:r>
          </a:p>
          <a:p>
            <a:pPr marL="1706563" lvl="2" indent="-190500" eaLnBrk="1" hangingPunct="1"/>
            <a:r>
              <a:rPr lang="cs-CZ" altLang="en-US" sz="1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ve střední Evropě je to na většině území les</a:t>
            </a:r>
          </a:p>
        </p:txBody>
      </p:sp>
      <p:grpSp>
        <p:nvGrpSpPr>
          <p:cNvPr id="79876" name="Group 16"/>
          <p:cNvGrpSpPr>
            <a:grpSpLocks/>
          </p:cNvGrpSpPr>
          <p:nvPr/>
        </p:nvGrpSpPr>
        <p:grpSpPr bwMode="auto">
          <a:xfrm>
            <a:off x="5219700" y="3429000"/>
            <a:ext cx="2233613" cy="0"/>
            <a:chOff x="3288" y="2160"/>
            <a:chExt cx="1407" cy="0"/>
          </a:xfrm>
        </p:grpSpPr>
        <p:sp>
          <p:nvSpPr>
            <p:cNvPr id="79877" name="Line 14"/>
            <p:cNvSpPr>
              <a:spLocks noChangeShapeType="1"/>
            </p:cNvSpPr>
            <p:nvPr/>
          </p:nvSpPr>
          <p:spPr bwMode="auto">
            <a:xfrm>
              <a:off x="3288" y="2160"/>
              <a:ext cx="318" cy="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9878" name="Line 15"/>
            <p:cNvSpPr>
              <a:spLocks noChangeShapeType="1"/>
            </p:cNvSpPr>
            <p:nvPr/>
          </p:nvSpPr>
          <p:spPr bwMode="auto">
            <a:xfrm>
              <a:off x="4377" y="2160"/>
              <a:ext cx="318" cy="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43" r="2568" b="3062"/>
          <a:stretch>
            <a:fillRect/>
          </a:stretch>
        </p:blipFill>
        <p:spPr bwMode="auto">
          <a:xfrm>
            <a:off x="0" y="388938"/>
            <a:ext cx="9144000" cy="599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Sukcese</a:t>
            </a:r>
          </a:p>
        </p:txBody>
      </p:sp>
      <p:sp>
        <p:nvSpPr>
          <p:cNvPr id="4301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50825" y="836613"/>
            <a:ext cx="8642350" cy="5761037"/>
          </a:xfrm>
        </p:spPr>
        <p:txBody>
          <a:bodyPr/>
          <a:lstStyle/>
          <a:p>
            <a:pPr marL="268288" indent="-268288" eaLnBrk="1" hangingPunct="1">
              <a:lnSpc>
                <a:spcPct val="90000"/>
              </a:lnSpc>
              <a:defRPr/>
            </a:pPr>
            <a:r>
              <a:rPr lang="cs-CZ" sz="2000" b="1" dirty="0">
                <a:solidFill>
                  <a:srgbClr val="800000"/>
                </a:solidFill>
                <a:latin typeface="Times New Roman" pitchFamily="18" charset="0"/>
              </a:rPr>
              <a:t>v průběhu sukcese (střední Evropa):</a:t>
            </a:r>
          </a:p>
          <a:p>
            <a:pPr marL="892175" lvl="1" indent="-357188" eaLnBrk="1" hangingPunct="1">
              <a:lnSpc>
                <a:spcPct val="90000"/>
              </a:lnSpc>
              <a:defRPr/>
            </a:pPr>
            <a:r>
              <a:rPr lang="cs-CZ" sz="1800" b="1" dirty="0">
                <a:solidFill>
                  <a:srgbClr val="800000"/>
                </a:solidFill>
                <a:latin typeface="Times New Roman" pitchFamily="18" charset="0"/>
              </a:rPr>
              <a:t>roste biomasa (v klimaxu je maximální)</a:t>
            </a:r>
          </a:p>
          <a:p>
            <a:pPr marL="892175" lvl="1" indent="-357188" eaLnBrk="1" hangingPunct="1">
              <a:lnSpc>
                <a:spcPct val="90000"/>
              </a:lnSpc>
              <a:defRPr/>
            </a:pPr>
            <a:r>
              <a:rPr lang="cs-CZ" sz="1800" b="1" dirty="0">
                <a:solidFill>
                  <a:srgbClr val="800000"/>
                </a:solidFill>
                <a:latin typeface="Times New Roman" pitchFamily="18" charset="0"/>
              </a:rPr>
              <a:t>vytváří se patrovitost</a:t>
            </a:r>
          </a:p>
          <a:p>
            <a:pPr marL="892175" lvl="1" indent="-357188" eaLnBrk="1" hangingPunct="1">
              <a:lnSpc>
                <a:spcPct val="90000"/>
              </a:lnSpc>
              <a:defRPr/>
            </a:pPr>
            <a:r>
              <a:rPr lang="cs-CZ" sz="1800" b="1" dirty="0">
                <a:solidFill>
                  <a:srgbClr val="800000"/>
                </a:solidFill>
                <a:latin typeface="Times New Roman" pitchFamily="18" charset="0"/>
              </a:rPr>
              <a:t>nízké druhy jsou nahrazovány vysokými</a:t>
            </a:r>
          </a:p>
          <a:p>
            <a:pPr marL="892175" lvl="1" indent="-357188" eaLnBrk="1" hangingPunct="1">
              <a:lnSpc>
                <a:spcPct val="90000"/>
              </a:lnSpc>
              <a:defRPr/>
            </a:pPr>
            <a:r>
              <a:rPr lang="cs-CZ" sz="1800" b="1" dirty="0">
                <a:solidFill>
                  <a:srgbClr val="800000"/>
                </a:solidFill>
                <a:latin typeface="Times New Roman" pitchFamily="18" charset="0"/>
              </a:rPr>
              <a:t>stoupá pokryvnost</a:t>
            </a:r>
          </a:p>
          <a:p>
            <a:pPr marL="892175" lvl="1" indent="-357188" eaLnBrk="1" hangingPunct="1">
              <a:lnSpc>
                <a:spcPct val="90000"/>
              </a:lnSpc>
              <a:defRPr/>
            </a:pPr>
            <a:r>
              <a:rPr lang="cs-CZ" sz="1800" b="1" dirty="0">
                <a:solidFill>
                  <a:srgbClr val="800000"/>
                </a:solidFill>
                <a:latin typeface="Times New Roman" pitchFamily="18" charset="0"/>
              </a:rPr>
              <a:t>krátkověké druhy nahrazeny dlouhověkými</a:t>
            </a:r>
          </a:p>
          <a:p>
            <a:pPr marL="892175" lvl="1" indent="-357188" eaLnBrk="1" hangingPunct="1">
              <a:lnSpc>
                <a:spcPct val="90000"/>
              </a:lnSpc>
              <a:defRPr/>
            </a:pPr>
            <a:r>
              <a:rPr lang="cs-CZ" sz="1800" b="1" dirty="0">
                <a:solidFill>
                  <a:srgbClr val="800000"/>
                </a:solidFill>
                <a:latin typeface="Times New Roman" pitchFamily="18" charset="0"/>
              </a:rPr>
              <a:t>mění se strategie z R- na C-, nebo S- na C-</a:t>
            </a:r>
          </a:p>
          <a:p>
            <a:pPr marL="892175" lvl="1" indent="-357188" eaLnBrk="1" hangingPunct="1">
              <a:lnSpc>
                <a:spcPct val="90000"/>
              </a:lnSpc>
              <a:defRPr/>
            </a:pPr>
            <a:r>
              <a:rPr lang="cs-CZ" sz="1800" b="1" dirty="0">
                <a:solidFill>
                  <a:srgbClr val="800000"/>
                </a:solidFill>
                <a:latin typeface="Times New Roman" pitchFamily="18" charset="0"/>
              </a:rPr>
              <a:t>roste hrubá primární produkce</a:t>
            </a:r>
          </a:p>
          <a:p>
            <a:pPr marL="892175" lvl="1" indent="-357188" eaLnBrk="1" hangingPunct="1">
              <a:lnSpc>
                <a:spcPct val="90000"/>
              </a:lnSpc>
              <a:defRPr/>
            </a:pPr>
            <a:r>
              <a:rPr lang="cs-CZ" sz="1800" b="1" dirty="0">
                <a:solidFill>
                  <a:srgbClr val="800000"/>
                </a:solidFill>
                <a:latin typeface="Times New Roman" pitchFamily="18" charset="0"/>
              </a:rPr>
              <a:t>klesá přírůstek biomasy</a:t>
            </a:r>
          </a:p>
          <a:p>
            <a:pPr marL="892175" lvl="1" indent="-357188" eaLnBrk="1" hangingPunct="1">
              <a:lnSpc>
                <a:spcPct val="90000"/>
              </a:lnSpc>
              <a:defRPr/>
            </a:pPr>
            <a:r>
              <a:rPr lang="cs-CZ" sz="1800" b="1" dirty="0">
                <a:solidFill>
                  <a:srgbClr val="800000"/>
                </a:solidFill>
                <a:latin typeface="Times New Roman" pitchFamily="18" charset="0"/>
              </a:rPr>
              <a:t>v klimaxu dosažena nosná kapacita prostředí</a:t>
            </a:r>
          </a:p>
          <a:p>
            <a:pPr marL="892175" lvl="1" indent="-357188" eaLnBrk="1" hangingPunct="1">
              <a:lnSpc>
                <a:spcPct val="90000"/>
              </a:lnSpc>
              <a:defRPr/>
            </a:pPr>
            <a:r>
              <a:rPr lang="cs-CZ" sz="1800" b="1" dirty="0">
                <a:solidFill>
                  <a:srgbClr val="800000"/>
                </a:solidFill>
                <a:latin typeface="Times New Roman" pitchFamily="18" charset="0"/>
              </a:rPr>
              <a:t>roste produkce detritu</a:t>
            </a:r>
          </a:p>
          <a:p>
            <a:pPr marL="892175" lvl="1" indent="-357188" eaLnBrk="1" hangingPunct="1">
              <a:lnSpc>
                <a:spcPct val="90000"/>
              </a:lnSpc>
              <a:defRPr/>
            </a:pPr>
            <a:r>
              <a:rPr lang="cs-CZ" sz="1800" b="1" dirty="0">
                <a:solidFill>
                  <a:srgbClr val="800000"/>
                </a:solidFill>
                <a:latin typeface="Times New Roman" pitchFamily="18" charset="0"/>
              </a:rPr>
              <a:t>roste podíl uhlíku a dusíku v půdě</a:t>
            </a:r>
          </a:p>
          <a:p>
            <a:pPr marL="892175" lvl="1" indent="-357188" eaLnBrk="1" hangingPunct="1">
              <a:lnSpc>
                <a:spcPct val="90000"/>
              </a:lnSpc>
              <a:defRPr/>
            </a:pPr>
            <a:r>
              <a:rPr lang="cs-CZ" sz="1800" b="1" dirty="0">
                <a:solidFill>
                  <a:srgbClr val="800000"/>
                </a:solidFill>
                <a:latin typeface="Times New Roman" pitchFamily="18" charset="0"/>
              </a:rPr>
              <a:t>uzavírají se biogeochemické cykly</a:t>
            </a:r>
          </a:p>
          <a:p>
            <a:pPr marL="892175" lvl="1" indent="-357188" eaLnBrk="1" hangingPunct="1">
              <a:lnSpc>
                <a:spcPct val="90000"/>
              </a:lnSpc>
              <a:defRPr/>
            </a:pPr>
            <a:r>
              <a:rPr lang="cs-CZ" sz="1800" b="1" dirty="0">
                <a:solidFill>
                  <a:srgbClr val="800000"/>
                </a:solidFill>
                <a:latin typeface="Times New Roman" pitchFamily="18" charset="0"/>
              </a:rPr>
              <a:t>roste množství živin vázaných v biomase</a:t>
            </a:r>
          </a:p>
          <a:p>
            <a:pPr marL="892175" lvl="1" indent="-357188" eaLnBrk="1" hangingPunct="1">
              <a:lnSpc>
                <a:spcPct val="90000"/>
              </a:lnSpc>
              <a:defRPr/>
            </a:pPr>
            <a:r>
              <a:rPr lang="cs-CZ" sz="1800" b="1" dirty="0">
                <a:solidFill>
                  <a:srgbClr val="800000"/>
                </a:solidFill>
                <a:latin typeface="Times New Roman" pitchFamily="18" charset="0"/>
              </a:rPr>
              <a:t>roste biodiverzita (opravdu to lze tvrdit doslova?)</a:t>
            </a:r>
          </a:p>
          <a:p>
            <a:pPr marL="892175" lvl="1" indent="-357188" eaLnBrk="1" hangingPunct="1">
              <a:lnSpc>
                <a:spcPct val="90000"/>
              </a:lnSpc>
              <a:defRPr/>
            </a:pPr>
            <a:r>
              <a:rPr lang="cs-CZ" sz="1800" b="1" dirty="0">
                <a:solidFill>
                  <a:srgbClr val="800000"/>
                </a:solidFill>
                <a:latin typeface="Times New Roman" pitchFamily="18" charset="0"/>
              </a:rPr>
              <a:t>roste odolnost (rezistence)</a:t>
            </a:r>
          </a:p>
          <a:p>
            <a:pPr marL="892175" lvl="1" indent="-357188" eaLnBrk="1" hangingPunct="1">
              <a:lnSpc>
                <a:spcPct val="90000"/>
              </a:lnSpc>
              <a:defRPr/>
            </a:pPr>
            <a:r>
              <a:rPr lang="cs-CZ" sz="1800" b="1" dirty="0">
                <a:solidFill>
                  <a:srgbClr val="800000"/>
                </a:solidFill>
                <a:latin typeface="Times New Roman" pitchFamily="18" charset="0"/>
              </a:rPr>
              <a:t>klesá pružnost ekosystému (rezilience)</a:t>
            </a:r>
          </a:p>
          <a:p>
            <a:pPr marL="892175" lvl="1" indent="-357188" eaLnBrk="1" hangingPunct="1">
              <a:lnSpc>
                <a:spcPct val="90000"/>
              </a:lnSpc>
              <a:defRPr/>
            </a:pPr>
            <a:r>
              <a:rPr lang="cs-CZ" sz="1800" b="1" dirty="0">
                <a:solidFill>
                  <a:srgbClr val="800000"/>
                </a:solidFill>
                <a:latin typeface="Times New Roman" pitchFamily="18" charset="0"/>
              </a:rPr>
              <a:t>…</a:t>
            </a:r>
            <a:endParaRPr 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Sukcese</a:t>
            </a:r>
          </a:p>
        </p:txBody>
      </p:sp>
      <p:sp>
        <p:nvSpPr>
          <p:cNvPr id="86019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50825" y="836613"/>
            <a:ext cx="8642350" cy="1655762"/>
          </a:xfrm>
          <a:noFill/>
        </p:spPr>
        <p:txBody>
          <a:bodyPr/>
          <a:lstStyle/>
          <a:p>
            <a:pPr marL="268288" indent="-268288" eaLnBrk="1" hangingPunct="1"/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v kulturní krajině důležitý poměr klimaxových stádií (přispívají k udržení biodiverzity a k udržení ekologické stability) a sukcesních stádií (výhodnější z hlediska produkce, nevýhodné z pohledu ekologické stability)</a:t>
            </a:r>
          </a:p>
          <a:p>
            <a:pPr marL="268288" indent="-268288" eaLnBrk="1" hangingPunct="1">
              <a:buFontTx/>
              <a:buNone/>
            </a:pPr>
            <a:endParaRPr lang="cs-CZ" altLang="en-US" sz="2400" b="1">
              <a:solidFill>
                <a:srgbClr val="800000"/>
              </a:solidFill>
              <a:latin typeface="Times New Roman" panose="02020603050405020304" pitchFamily="18" charset="0"/>
            </a:endParaRPr>
          </a:p>
          <a:p>
            <a:pPr marL="268288" indent="-268288" eaLnBrk="1" hangingPunct="1">
              <a:buFontTx/>
              <a:buNone/>
            </a:pPr>
            <a:endParaRPr lang="cs-CZ" altLang="en-US" sz="2400" b="1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6020" name="AutoShape 7"/>
          <p:cNvSpPr>
            <a:spLocks noChangeArrowheads="1"/>
          </p:cNvSpPr>
          <p:nvPr/>
        </p:nvSpPr>
        <p:spPr bwMode="auto">
          <a:xfrm>
            <a:off x="3995738" y="2492375"/>
            <a:ext cx="1655762" cy="7207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6021" name="Text Box 8"/>
          <p:cNvSpPr txBox="1">
            <a:spLocks noChangeArrowheads="1"/>
          </p:cNvSpPr>
          <p:nvPr/>
        </p:nvSpPr>
        <p:spPr bwMode="auto">
          <a:xfrm>
            <a:off x="468313" y="3429000"/>
            <a:ext cx="8280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nutnost najít optimální poměr (tzv. harmonická kulturní krajina)</a:t>
            </a:r>
          </a:p>
        </p:txBody>
      </p:sp>
      <p:pic>
        <p:nvPicPr>
          <p:cNvPr id="8602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300" y="4259263"/>
            <a:ext cx="3911600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Obráze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4750" y="4251325"/>
            <a:ext cx="39116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Sukcese</a:t>
            </a:r>
          </a:p>
        </p:txBody>
      </p:sp>
      <p:sp>
        <p:nvSpPr>
          <p:cNvPr id="8806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0825" y="836613"/>
            <a:ext cx="8642350" cy="5545137"/>
          </a:xfrm>
          <a:noFill/>
        </p:spPr>
        <p:txBody>
          <a:bodyPr/>
          <a:lstStyle/>
          <a:p>
            <a:pPr marL="268288" indent="-268288" eaLnBrk="1" hangingPunct="1"/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podle toho, kde k sukcesi dochází, lze rozlišit:</a:t>
            </a:r>
          </a:p>
          <a:p>
            <a:pPr marL="892175" lvl="1" indent="-357188" eaLnBrk="1" hangingPunct="1"/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sukcese primární</a:t>
            </a:r>
          </a:p>
          <a:p>
            <a:pPr marL="3679825" lvl="2" indent="-446088" eaLnBrk="1" hangingPunct="1"/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tam, kde vegetace doposud neexistovala, ecese tudíž probíhá na úplně novém místě</a:t>
            </a:r>
          </a:p>
          <a:p>
            <a:pPr marL="3679825" lvl="2" indent="-446088" eaLnBrk="1" hangingPunct="1"/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ve světě na nově vzniklých sopečných ostrovech, lávových proudech, na sesuvech apod.</a:t>
            </a:r>
          </a:p>
          <a:p>
            <a:pPr marL="3679825" lvl="2" indent="-446088" eaLnBrk="1" hangingPunct="1"/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u nás například na haldách, výsypkách, lomových stěnách, smetištích</a:t>
            </a:r>
            <a:endParaRPr lang="cs-CZ" altLang="en-US" b="1"/>
          </a:p>
          <a:p>
            <a:pPr marL="268288" indent="-268288" eaLnBrk="1" hangingPunct="1">
              <a:buFontTx/>
              <a:buNone/>
            </a:pPr>
            <a:endParaRPr lang="cs-CZ" altLang="en-US" sz="2400" b="1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8068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1773238"/>
            <a:ext cx="320357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490538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Sukcese</a:t>
            </a:r>
          </a:p>
        </p:txBody>
      </p:sp>
      <p:sp>
        <p:nvSpPr>
          <p:cNvPr id="9011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388" y="476250"/>
            <a:ext cx="8785225" cy="5545138"/>
          </a:xfrm>
          <a:noFill/>
        </p:spPr>
        <p:txBody>
          <a:bodyPr/>
          <a:lstStyle/>
          <a:p>
            <a:pPr marL="268288" indent="-268288" eaLnBrk="1" hangingPunct="1"/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podle toho, kde k sukcesi dochází, lze rozlišit:</a:t>
            </a:r>
          </a:p>
          <a:p>
            <a:pPr marL="714375" lvl="1" indent="-266700" eaLnBrk="1" hangingPunct="1"/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sukcese sekundární</a:t>
            </a:r>
          </a:p>
          <a:p>
            <a:pPr marL="1081088" lvl="2" indent="-187325" eaLnBrk="1" hangingPunct="1"/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častější</a:t>
            </a:r>
          </a:p>
          <a:p>
            <a:pPr marL="1081088" lvl="2" indent="-187325" eaLnBrk="1" hangingPunct="1"/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tam, kde vegetace již existovala, byla však nějakým způsobem (disturbancí – poškozením katastrofického rozsahu) zničena</a:t>
            </a:r>
          </a:p>
          <a:p>
            <a:pPr marL="1081088" lvl="2" indent="-187325" eaLnBrk="1" hangingPunct="1"/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opuštěná pole, louky, pastviny apod. – může navazovat na již existující rostlinná společenstva, ale také požářiště, vývratiště apod.</a:t>
            </a:r>
          </a:p>
          <a:p>
            <a:pPr marL="268288" indent="-268288" eaLnBrk="1" hangingPunct="1">
              <a:buFontTx/>
              <a:buNone/>
            </a:pPr>
            <a:endParaRPr lang="cs-CZ" altLang="en-US" sz="2400" b="1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0116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429000"/>
            <a:ext cx="417671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3429000"/>
            <a:ext cx="4211637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Sukcese</a:t>
            </a:r>
          </a:p>
        </p:txBody>
      </p:sp>
      <p:sp>
        <p:nvSpPr>
          <p:cNvPr id="9216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0825" y="836613"/>
            <a:ext cx="8642350" cy="5545137"/>
          </a:xfrm>
          <a:noFill/>
        </p:spPr>
        <p:txBody>
          <a:bodyPr/>
          <a:lstStyle/>
          <a:p>
            <a:pPr marL="268288" indent="-268288" eaLnBrk="1" hangingPunct="1"/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podle výchozích podmínek lze sukcesi také dělit na:</a:t>
            </a:r>
          </a:p>
          <a:p>
            <a:pPr marL="892175" lvl="1" indent="-357188" eaLnBrk="1" hangingPunct="1"/>
            <a:r>
              <a:rPr lang="cs-CZ" altLang="en-US" sz="2200" b="1">
                <a:solidFill>
                  <a:srgbClr val="800000"/>
                </a:solidFill>
                <a:latin typeface="Times New Roman" panose="02020603050405020304" pitchFamily="18" charset="0"/>
              </a:rPr>
              <a:t>sukcesi ve vodním prostředí – tzv. hydrosérii</a:t>
            </a:r>
          </a:p>
          <a:p>
            <a:pPr marL="1617663" lvl="2" indent="-357188" eaLnBrk="1" hangingPunct="1">
              <a:buFontTx/>
              <a:buNone/>
            </a:pPr>
            <a:r>
              <a:rPr lang="cs-CZ" altLang="en-US" sz="2000" b="1" i="1">
                <a:solidFill>
                  <a:srgbClr val="800000"/>
                </a:solidFill>
                <a:latin typeface="Times New Roman" panose="02020603050405020304" pitchFamily="18" charset="0"/>
              </a:rPr>
              <a:t>hydrosérie v eutrofních vodách:</a:t>
            </a:r>
          </a:p>
          <a:p>
            <a:pPr marL="1617663" lvl="2" indent="-357188" eaLnBrk="1" hangingPunct="1">
              <a:buFontTx/>
              <a:buAutoNum type="arabicPeriod"/>
            </a:pPr>
            <a:r>
              <a:rPr lang="cs-CZ" altLang="en-US" sz="1800" b="1">
                <a:solidFill>
                  <a:srgbClr val="800000"/>
                </a:solidFill>
                <a:latin typeface="Times New Roman" panose="02020603050405020304" pitchFamily="18" charset="0"/>
              </a:rPr>
              <a:t>ponořené rostliny</a:t>
            </a:r>
          </a:p>
          <a:p>
            <a:pPr marL="1617663" lvl="2" indent="-357188" eaLnBrk="1" hangingPunct="1">
              <a:buFontTx/>
              <a:buAutoNum type="arabicPeriod"/>
            </a:pPr>
            <a:r>
              <a:rPr lang="cs-CZ" altLang="en-US" sz="1800" b="1">
                <a:solidFill>
                  <a:srgbClr val="800000"/>
                </a:solidFill>
                <a:latin typeface="Times New Roman" panose="02020603050405020304" pitchFamily="18" charset="0"/>
              </a:rPr>
              <a:t>zazemňování substrátem</a:t>
            </a:r>
          </a:p>
          <a:p>
            <a:pPr marL="1617663" lvl="2" indent="-357188" eaLnBrk="1" hangingPunct="1">
              <a:buFontTx/>
              <a:buAutoNum type="arabicPeriod"/>
            </a:pPr>
            <a:r>
              <a:rPr lang="cs-CZ" altLang="en-US" sz="1800" b="1">
                <a:solidFill>
                  <a:srgbClr val="800000"/>
                </a:solidFill>
                <a:latin typeface="Times New Roman" panose="02020603050405020304" pitchFamily="18" charset="0"/>
              </a:rPr>
              <a:t>na zbahnělém podkladu vyrůstají rákosiny</a:t>
            </a:r>
          </a:p>
          <a:p>
            <a:pPr marL="1617663" lvl="2" indent="-357188" eaLnBrk="1" hangingPunct="1">
              <a:buFontTx/>
              <a:buAutoNum type="arabicPeriod"/>
            </a:pPr>
            <a:r>
              <a:rPr lang="cs-CZ" altLang="en-US" sz="1800" b="1">
                <a:solidFill>
                  <a:srgbClr val="800000"/>
                </a:solidFill>
                <a:latin typeface="Times New Roman" panose="02020603050405020304" pitchFamily="18" charset="0"/>
              </a:rPr>
              <a:t>rákosiny vystřídány mokřadem s vrbami</a:t>
            </a:r>
          </a:p>
          <a:p>
            <a:pPr marL="1617663" lvl="2" indent="-357188" eaLnBrk="1" hangingPunct="1">
              <a:buFontTx/>
              <a:buAutoNum type="arabicPeriod"/>
            </a:pPr>
            <a:r>
              <a:rPr lang="cs-CZ" altLang="en-US" sz="1800" b="1">
                <a:solidFill>
                  <a:srgbClr val="800000"/>
                </a:solidFill>
                <a:latin typeface="Times New Roman" panose="02020603050405020304" pitchFamily="18" charset="0"/>
              </a:rPr>
              <a:t>mokřadní, olšový les</a:t>
            </a:r>
          </a:p>
          <a:p>
            <a:pPr marL="1617663" lvl="2" indent="-357188" eaLnBrk="1" hangingPunct="1">
              <a:buFontTx/>
              <a:buNone/>
            </a:pPr>
            <a:r>
              <a:rPr lang="cs-CZ" altLang="en-US" sz="2000" b="1" i="1">
                <a:solidFill>
                  <a:srgbClr val="800000"/>
                </a:solidFill>
                <a:latin typeface="Times New Roman" panose="02020603050405020304" pitchFamily="18" charset="0"/>
              </a:rPr>
              <a:t>hydrosérie v oligotrofních vodách</a:t>
            </a:r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 (klimaxem je rašeliniště):</a:t>
            </a:r>
          </a:p>
        </p:txBody>
      </p:sp>
      <p:pic>
        <p:nvPicPr>
          <p:cNvPr id="92164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4076700"/>
            <a:ext cx="3600450" cy="27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5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338" y="4076700"/>
            <a:ext cx="3779837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Sukcese ve vodním prostředí – tzv. hydrosérie</a:t>
            </a:r>
          </a:p>
        </p:txBody>
      </p:sp>
      <p:pic>
        <p:nvPicPr>
          <p:cNvPr id="94211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3671887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0588" y="1196975"/>
            <a:ext cx="2928937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3644900"/>
            <a:ext cx="43211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AutoShape 9"/>
          <p:cNvSpPr>
            <a:spLocks noChangeArrowheads="1"/>
          </p:cNvSpPr>
          <p:nvPr/>
        </p:nvSpPr>
        <p:spPr bwMode="auto">
          <a:xfrm rot="-1800000">
            <a:off x="5148263" y="4221163"/>
            <a:ext cx="1152525" cy="720725"/>
          </a:xfrm>
          <a:prstGeom prst="rightArrow">
            <a:avLst>
              <a:gd name="adj1" fmla="val 50000"/>
              <a:gd name="adj2" fmla="val 39978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5" name="AutoShape 10"/>
          <p:cNvSpPr>
            <a:spLocks noChangeArrowheads="1"/>
          </p:cNvSpPr>
          <p:nvPr/>
        </p:nvSpPr>
        <p:spPr bwMode="auto">
          <a:xfrm rot="1800000">
            <a:off x="2627313" y="3068638"/>
            <a:ext cx="1152525" cy="720725"/>
          </a:xfrm>
          <a:prstGeom prst="rightArrow">
            <a:avLst>
              <a:gd name="adj1" fmla="val 50000"/>
              <a:gd name="adj2" fmla="val 39978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Grp="1" noChangeAspect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Růstová křivka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428783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4787900" y="1125538"/>
            <a:ext cx="41052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exponenciální růst </a:t>
            </a:r>
            <a:r>
              <a:rPr lang="cs-CZ" altLang="en-US" sz="2400" b="1" dirty="0">
                <a:solidFill>
                  <a:srgbClr val="800000"/>
                </a:solidFill>
              </a:rPr>
              <a:t>             </a:t>
            </a: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v přírodě trvá jen určitou dobu – nekonečný růst limitují přírodní podmínky – K – nosná kapacita prostředí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K – závisí na podmínkách prostředí, ale také na vlastnostech druhu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vlastní početnost pak mírně kolísá pod touto mezí (K)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Sukcese</a:t>
            </a:r>
          </a:p>
        </p:txBody>
      </p:sp>
      <p:sp>
        <p:nvSpPr>
          <p:cNvPr id="962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0825" y="836613"/>
            <a:ext cx="8642350" cy="5545137"/>
          </a:xfrm>
          <a:noFill/>
        </p:spPr>
        <p:txBody>
          <a:bodyPr/>
          <a:lstStyle/>
          <a:p>
            <a:pPr marL="268288" indent="-268288" eaLnBrk="1" hangingPunct="1"/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podle výchozích podmínek lze sukcesi také dělit na:</a:t>
            </a:r>
          </a:p>
          <a:p>
            <a:pPr marL="803275" lvl="1" indent="-268288" eaLnBrk="1" hangingPunct="1"/>
            <a:r>
              <a:rPr lang="cs-CZ" altLang="en-US" sz="2400" b="1">
                <a:solidFill>
                  <a:srgbClr val="800000"/>
                </a:solidFill>
                <a:latin typeface="Times New Roman" panose="02020603050405020304" pitchFamily="18" charset="0"/>
              </a:rPr>
              <a:t>sukcesi na suchozemském prostředí – tzv. xerosérii</a:t>
            </a:r>
          </a:p>
          <a:p>
            <a:pPr marL="1438275" lvl="2" indent="-277813" eaLnBrk="1" hangingPunct="1"/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litosérie – sukcese na skalách</a:t>
            </a:r>
          </a:p>
          <a:p>
            <a:pPr marL="2241550" lvl="3" indent="-357188" eaLnBrk="1" hangingPunct="1">
              <a:buFontTx/>
              <a:buAutoNum type="arabicPeriod"/>
            </a:pPr>
            <a:r>
              <a:rPr lang="cs-CZ" altLang="en-US" sz="1800" b="1">
                <a:solidFill>
                  <a:srgbClr val="800000"/>
                </a:solidFill>
                <a:latin typeface="Times New Roman" panose="02020603050405020304" pitchFamily="18" charset="0"/>
              </a:rPr>
              <a:t>zvětrávání skály, nárosty lišejníků, řas</a:t>
            </a:r>
          </a:p>
          <a:p>
            <a:pPr marL="2241550" lvl="3" indent="-357188" eaLnBrk="1" hangingPunct="1">
              <a:buFontTx/>
              <a:buAutoNum type="arabicPeriod"/>
            </a:pPr>
            <a:r>
              <a:rPr lang="cs-CZ" altLang="en-US" sz="1800" b="1">
                <a:solidFill>
                  <a:srgbClr val="800000"/>
                </a:solidFill>
                <a:latin typeface="Times New Roman" panose="02020603050405020304" pitchFamily="18" charset="0"/>
              </a:rPr>
              <a:t>nárosty mechorostů</a:t>
            </a:r>
          </a:p>
          <a:p>
            <a:pPr marL="2241550" lvl="3" indent="-357188" eaLnBrk="1" hangingPunct="1">
              <a:buFontTx/>
              <a:buAutoNum type="arabicPeriod"/>
            </a:pPr>
            <a:r>
              <a:rPr lang="cs-CZ" altLang="en-US" sz="1800" b="1">
                <a:solidFill>
                  <a:srgbClr val="800000"/>
                </a:solidFill>
                <a:latin typeface="Times New Roman" panose="02020603050405020304" pitchFamily="18" charset="0"/>
              </a:rPr>
              <a:t>nárosty bylin</a:t>
            </a:r>
          </a:p>
          <a:p>
            <a:pPr marL="2241550" lvl="3" indent="-357188" eaLnBrk="1" hangingPunct="1">
              <a:buFontTx/>
              <a:buAutoNum type="arabicPeriod"/>
            </a:pPr>
            <a:r>
              <a:rPr lang="cs-CZ" altLang="en-US" sz="1800" b="1">
                <a:solidFill>
                  <a:srgbClr val="800000"/>
                </a:solidFill>
                <a:latin typeface="Times New Roman" panose="02020603050405020304" pitchFamily="18" charset="0"/>
              </a:rPr>
              <a:t>nárosty křovin</a:t>
            </a:r>
          </a:p>
          <a:p>
            <a:pPr marL="2241550" lvl="3" indent="-357188" eaLnBrk="1" hangingPunct="1">
              <a:buFontTx/>
              <a:buAutoNum type="arabicPeriod"/>
            </a:pPr>
            <a:r>
              <a:rPr lang="cs-CZ" altLang="en-US" sz="1800" b="1">
                <a:solidFill>
                  <a:srgbClr val="800000"/>
                </a:solidFill>
                <a:latin typeface="Times New Roman" panose="02020603050405020304" pitchFamily="18" charset="0"/>
              </a:rPr>
              <a:t>nárosty stromů</a:t>
            </a:r>
          </a:p>
          <a:p>
            <a:pPr marL="1438275" lvl="2" indent="-277813" eaLnBrk="1" hangingPunct="1"/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psamosérie – sukcese na píscích</a:t>
            </a:r>
          </a:p>
          <a:p>
            <a:pPr marL="1438275" lvl="2" indent="-277813" eaLnBrk="1" hangingPunct="1"/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na štěrcích – například na říčních náplavech</a:t>
            </a:r>
          </a:p>
          <a:p>
            <a:pPr marL="1438275" lvl="2" indent="-277813" eaLnBrk="1" hangingPunct="1"/>
            <a:r>
              <a:rPr lang="cs-CZ" altLang="en-US" sz="2000" b="1">
                <a:solidFill>
                  <a:srgbClr val="800000"/>
                </a:solidFill>
                <a:latin typeface="Times New Roman" panose="02020603050405020304" pitchFamily="18" charset="0"/>
              </a:rPr>
              <a:t>atd.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457200" y="274638"/>
            <a:ext cx="82296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Prý končí přednášky z fytocenologie I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5763" y="995363"/>
            <a:ext cx="58324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onal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2075"/>
                  <p14:bmkLst>
                    <p14:bmk name="Záložka 1" time="6387.1199"/>
                    <p14:bmk name="Záložka 2" time="8015"/>
                    <p14:bmk name="Záložka 3" time="8294.129999999999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188640"/>
            <a:ext cx="7632848" cy="6106278"/>
          </a:xfrm>
          <a:prstGeom prst="rect">
            <a:avLst/>
          </a:prstGeom>
        </p:spPr>
      </p:pic>
      <p:sp>
        <p:nvSpPr>
          <p:cNvPr id="8" name="Řečová bublina: oválný bublinový popisek 7"/>
          <p:cNvSpPr/>
          <p:nvPr/>
        </p:nvSpPr>
        <p:spPr>
          <a:xfrm>
            <a:off x="3635896" y="980728"/>
            <a:ext cx="4680520" cy="1008112"/>
          </a:xfrm>
          <a:prstGeom prst="wedgeEllipseCallout">
            <a:avLst>
              <a:gd name="adj1" fmla="val -17676"/>
              <a:gd name="adj2" fmla="val 19343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/>
              <a:t>Prý končí přednášky z fytocenologie…</a:t>
            </a:r>
          </a:p>
        </p:txBody>
      </p:sp>
      <p:cxnSp>
        <p:nvCxnSpPr>
          <p:cNvPr id="10" name="Přímá spojnice se šipkou 9"/>
          <p:cNvCxnSpPr/>
          <p:nvPr/>
        </p:nvCxnSpPr>
        <p:spPr>
          <a:xfrm flipV="1">
            <a:off x="1547664" y="4149080"/>
            <a:ext cx="936104" cy="1368152"/>
          </a:xfrm>
          <a:prstGeom prst="straightConnector1">
            <a:avLst/>
          </a:prstGeom>
          <a:ln w="53975">
            <a:solidFill>
              <a:srgbClr val="FF33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video>
                  <p:cMediaNode vol="80000" mute="1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7" bmkName="Záložka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Záložka 1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7" bmkName="Záložka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Záložka 2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MediaBookmark" delay="0">
                        <p:tgtEl>
                          <p14:bmkTgt spid="7" bmkName="Záložka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Záložka 3"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video>
                  <p:cMediaNode vol="80000" mute="1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Typy rostlin (= populační (životní) strategie) podle </a:t>
            </a:r>
            <a:r>
              <a:rPr lang="cs-CZ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růstové křivky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r-specialisté</a:t>
            </a: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(± r-stratégové viz dále)</a:t>
            </a:r>
          </a:p>
          <a:p>
            <a:pPr lvl="1"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vyznačují se velkou rychlostí růstu r</a:t>
            </a:r>
          </a:p>
          <a:p>
            <a:pPr lvl="1"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krátkověké, časná plodnost, rychlé střídání generací, velký energetický vklad do rozmnožování, nikoliv do přežití, velký reprodukční potenciál, rychlá diseminace, rychlá schopnost kolonizace (= rychlé šíření), časté kolísání početnosti…</a:t>
            </a:r>
          </a:p>
          <a:p>
            <a:pPr lvl="1"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vazba na prostředí s nízkou konkurencí, jako první kolonizují nový, nebo uvolněný prostor</a:t>
            </a:r>
          </a:p>
          <a:p>
            <a:pPr lvl="1"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bříza, vrba jíva, </a:t>
            </a:r>
            <a:r>
              <a:rPr lang="cs-CZ" altLang="en-US" sz="24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Epilobium angustifolium</a:t>
            </a: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…</a:t>
            </a:r>
          </a:p>
          <a:p>
            <a:pPr lvl="1"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typická vlastnost plevelů, pionýrských druhů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Typy rostlin (= populační (životní) strategie) podle </a:t>
            </a:r>
            <a:r>
              <a:rPr lang="cs-CZ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růstové křivky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K-specialisté</a:t>
            </a:r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(± c-stratégové viz dále)</a:t>
            </a:r>
          </a:p>
          <a:p>
            <a:pPr lvl="1"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podle nosné kapacity prostředí K</a:t>
            </a:r>
          </a:p>
          <a:p>
            <a:pPr lvl="1"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organismy adaptované na vysoký konkurenční tlak</a:t>
            </a:r>
          </a:p>
          <a:p>
            <a:pPr lvl="1"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pomalý vývoj, pomalý růst, velká hmotnost těla, dlouhověké, pozdní rozmnožování, nižší energetický vklad do reprodukčních orgánů, menší počet větších potomků, natalita i mortalita vzhledem k r-stratégům nízká, rychlost růstu r je nízká, populační hustota se často pohybuje kolem nosné kapacity prostředí </a:t>
            </a:r>
          </a:p>
          <a:p>
            <a:pPr lvl="1"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klimaxová stádia</a:t>
            </a:r>
          </a:p>
          <a:p>
            <a:pPr lvl="1" eaLnBrk="1" hangingPunct="1"/>
            <a:r>
              <a:rPr lang="cs-CZ" alt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klimaxové dřeviny (které to jsou? – to už víte z minula)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</TotalTime>
  <Words>2634</Words>
  <Application>Microsoft Office PowerPoint</Application>
  <PresentationFormat>Předvádění na obrazovce (4:3)</PresentationFormat>
  <Paragraphs>358</Paragraphs>
  <Slides>52</Slides>
  <Notes>50</Notes>
  <HiddenSlides>1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6" baseType="lpstr">
      <vt:lpstr>Arial</vt:lpstr>
      <vt:lpstr>Symbol</vt:lpstr>
      <vt:lpstr>Times New Roman</vt:lpstr>
      <vt:lpstr>Výchozí návrh</vt:lpstr>
      <vt:lpstr>Dynamika vegetace I</vt:lpstr>
      <vt:lpstr>Prezentace aplikace PowerPoint</vt:lpstr>
      <vt:lpstr>Růst a šíření populací rostlin</vt:lpstr>
      <vt:lpstr>Růstová křivka</vt:lpstr>
      <vt:lpstr>Růstová křivka</vt:lpstr>
      <vt:lpstr>Typy rostlin (= populační (životní) strategie) podle růstové křivky</vt:lpstr>
      <vt:lpstr>Prezentace aplikace PowerPoint</vt:lpstr>
      <vt:lpstr>Typy rostlin (= populační (životní) strategie) podle růstové křivky</vt:lpstr>
      <vt:lpstr>Prezentace aplikace PowerPoint</vt:lpstr>
      <vt:lpstr>Růst populací</vt:lpstr>
      <vt:lpstr>Prezentace aplikace PowerPoint</vt:lpstr>
      <vt:lpstr>Šíření populací</vt:lpstr>
      <vt:lpstr>Šíření populací</vt:lpstr>
      <vt:lpstr>Způsoby šíření populací</vt:lpstr>
      <vt:lpstr>Způsoby šíření populací</vt:lpstr>
      <vt:lpstr>Způsoby šíření populací</vt:lpstr>
      <vt:lpstr>Způsoby šíření populací</vt:lpstr>
      <vt:lpstr>Způsoby šíření populací</vt:lpstr>
      <vt:lpstr>Prezentace aplikace PowerPoint</vt:lpstr>
      <vt:lpstr>Způsoby šíření populací</vt:lpstr>
      <vt:lpstr>Způsoby šíření populací</vt:lpstr>
      <vt:lpstr>Způsoby šíření populací</vt:lpstr>
      <vt:lpstr>Způsoby šíření populací</vt:lpstr>
      <vt:lpstr>Vztahy mezi jedinci a populacemi</vt:lpstr>
      <vt:lpstr>Prezentace aplikace PowerPoint</vt:lpstr>
      <vt:lpstr>Vztahy mezi jedinci a populacemi</vt:lpstr>
      <vt:lpstr>Vztahy mezi jedinci a populacemi</vt:lpstr>
      <vt:lpstr>Prezentace aplikace PowerPoint</vt:lpstr>
      <vt:lpstr>Prezentace aplikace PowerPoint</vt:lpstr>
      <vt:lpstr>Strategie populací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Sukcese</vt:lpstr>
      <vt:lpstr>Sukcese</vt:lpstr>
      <vt:lpstr>Prezentace aplikace PowerPoint</vt:lpstr>
      <vt:lpstr>Sukcese</vt:lpstr>
      <vt:lpstr>Sukcese</vt:lpstr>
      <vt:lpstr>Sukcese</vt:lpstr>
      <vt:lpstr>Sukcese</vt:lpstr>
      <vt:lpstr>Sukcese</vt:lpstr>
      <vt:lpstr>Sukcese ve vodním prostředí – tzv. hydrosérie</vt:lpstr>
      <vt:lpstr>Sukcese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Michal Friedl</dc:creator>
  <cp:lastModifiedBy>Michal Friedl</cp:lastModifiedBy>
  <cp:revision>179</cp:revision>
  <dcterms:created xsi:type="dcterms:W3CDTF">2008-04-08T07:21:14Z</dcterms:created>
  <dcterms:modified xsi:type="dcterms:W3CDTF">2025-04-16T20:58:40Z</dcterms:modified>
</cp:coreProperties>
</file>